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257" r:id="rId3"/>
    <p:sldId id="258" r:id="rId4"/>
    <p:sldId id="279" r:id="rId5"/>
    <p:sldId id="260" r:id="rId6"/>
    <p:sldId id="261" r:id="rId7"/>
    <p:sldId id="283" r:id="rId8"/>
    <p:sldId id="281" r:id="rId9"/>
    <p:sldId id="282" r:id="rId10"/>
    <p:sldId id="401" r:id="rId11"/>
    <p:sldId id="400" r:id="rId12"/>
    <p:sldId id="403" r:id="rId13"/>
    <p:sldId id="402" r:id="rId14"/>
    <p:sldId id="270" r:id="rId15"/>
    <p:sldId id="409" r:id="rId16"/>
    <p:sldId id="406" r:id="rId17"/>
    <p:sldId id="407" r:id="rId18"/>
    <p:sldId id="293" r:id="rId19"/>
    <p:sldId id="294" r:id="rId20"/>
    <p:sldId id="412" r:id="rId21"/>
    <p:sldId id="285" r:id="rId22"/>
    <p:sldId id="408" r:id="rId23"/>
    <p:sldId id="263" r:id="rId24"/>
    <p:sldId id="264" r:id="rId25"/>
    <p:sldId id="414" r:id="rId26"/>
    <p:sldId id="265" r:id="rId27"/>
    <p:sldId id="267" r:id="rId28"/>
    <p:sldId id="268" r:id="rId29"/>
    <p:sldId id="271" r:id="rId30"/>
    <p:sldId id="272" r:id="rId31"/>
    <p:sldId id="273" r:id="rId32"/>
    <p:sldId id="276" r:id="rId33"/>
    <p:sldId id="277" r:id="rId34"/>
    <p:sldId id="278" r:id="rId35"/>
    <p:sldId id="286" r:id="rId36"/>
    <p:sldId id="274" r:id="rId37"/>
    <p:sldId id="275" r:id="rId38"/>
    <p:sldId id="26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1200E-2D41-CE45-97D4-E9943A5E5AD7}" v="2" dt="2025-02-04T14:16:22.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848"/>
    <p:restoredTop sz="94650"/>
  </p:normalViewPr>
  <p:slideViewPr>
    <p:cSldViewPr>
      <p:cViewPr varScale="1">
        <p:scale>
          <a:sx n="92" d="100"/>
          <a:sy n="92" d="100"/>
        </p:scale>
        <p:origin x="192" y="784"/>
      </p:cViewPr>
      <p:guideLst>
        <p:guide orient="horz" pos="2160"/>
        <p:guide pos="2880"/>
      </p:guideLst>
    </p:cSldViewPr>
  </p:slideViewPr>
  <p:notesTextViewPr>
    <p:cViewPr>
      <p:scale>
        <a:sx n="1" d="1"/>
        <a:sy n="1" d="1"/>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lk F" userId="0ce5ef93c6cc7083" providerId="LiveId" clId="{4CB1200E-2D41-CE45-97D4-E9943A5E5AD7}"/>
    <pc:docChg chg="undo custSel modSld">
      <pc:chgData name="Dralk F" userId="0ce5ef93c6cc7083" providerId="LiveId" clId="{4CB1200E-2D41-CE45-97D4-E9943A5E5AD7}" dt="2025-02-04T14:16:22.816" v="25" actId="21"/>
      <pc:docMkLst>
        <pc:docMk/>
      </pc:docMkLst>
      <pc:sldChg chg="modSp mod">
        <pc:chgData name="Dralk F" userId="0ce5ef93c6cc7083" providerId="LiveId" clId="{4CB1200E-2D41-CE45-97D4-E9943A5E5AD7}" dt="2025-02-04T14:16:22.295" v="19" actId="21"/>
        <pc:sldMkLst>
          <pc:docMk/>
          <pc:sldMk cId="3751035184" sldId="273"/>
        </pc:sldMkLst>
        <pc:spChg chg="mod">
          <ac:chgData name="Dralk F" userId="0ce5ef93c6cc7083" providerId="LiveId" clId="{4CB1200E-2D41-CE45-97D4-E9943A5E5AD7}" dt="2025-02-04T14:16:22.295" v="19" actId="21"/>
          <ac:spMkLst>
            <pc:docMk/>
            <pc:sldMk cId="3751035184" sldId="273"/>
            <ac:spMk id="3" creationId="{C791D74E-55C1-4FDC-92EF-54B72A911AD6}"/>
          </ac:spMkLst>
        </pc:spChg>
      </pc:sldChg>
      <pc:sldChg chg="modSp mod">
        <pc:chgData name="Dralk F" userId="0ce5ef93c6cc7083" providerId="LiveId" clId="{4CB1200E-2D41-CE45-97D4-E9943A5E5AD7}" dt="2025-02-04T14:16:21.549" v="17" actId="21"/>
        <pc:sldMkLst>
          <pc:docMk/>
          <pc:sldMk cId="2055494741" sldId="275"/>
        </pc:sldMkLst>
        <pc:spChg chg="mod">
          <ac:chgData name="Dralk F" userId="0ce5ef93c6cc7083" providerId="LiveId" clId="{4CB1200E-2D41-CE45-97D4-E9943A5E5AD7}" dt="2025-02-04T14:16:21.549" v="17" actId="21"/>
          <ac:spMkLst>
            <pc:docMk/>
            <pc:sldMk cId="2055494741" sldId="275"/>
            <ac:spMk id="3" creationId="{CAA7CE88-C0E0-484C-8C1F-F9185C3EC439}"/>
          </ac:spMkLst>
        </pc:spChg>
      </pc:sldChg>
      <pc:sldChg chg="modSp mod">
        <pc:chgData name="Dralk F" userId="0ce5ef93c6cc7083" providerId="LiveId" clId="{4CB1200E-2D41-CE45-97D4-E9943A5E5AD7}" dt="2025-02-04T14:15:23.712" v="13" actId="21"/>
        <pc:sldMkLst>
          <pc:docMk/>
          <pc:sldMk cId="1365975745" sldId="276"/>
        </pc:sldMkLst>
        <pc:spChg chg="mod">
          <ac:chgData name="Dralk F" userId="0ce5ef93c6cc7083" providerId="LiveId" clId="{4CB1200E-2D41-CE45-97D4-E9943A5E5AD7}" dt="2025-02-04T14:15:23.712" v="13" actId="21"/>
          <ac:spMkLst>
            <pc:docMk/>
            <pc:sldMk cId="1365975745" sldId="276"/>
            <ac:spMk id="3" creationId="{CAA7CE88-C0E0-484C-8C1F-F9185C3EC439}"/>
          </ac:spMkLst>
        </pc:spChg>
      </pc:sldChg>
      <pc:sldChg chg="addSp delSp mod">
        <pc:chgData name="Dralk F" userId="0ce5ef93c6cc7083" providerId="LiveId" clId="{4CB1200E-2D41-CE45-97D4-E9943A5E5AD7}" dt="2025-02-04T14:16:21.794" v="18" actId="21"/>
        <pc:sldMkLst>
          <pc:docMk/>
          <pc:sldMk cId="2370211825" sldId="277"/>
        </pc:sldMkLst>
        <pc:picChg chg="add del">
          <ac:chgData name="Dralk F" userId="0ce5ef93c6cc7083" providerId="LiveId" clId="{4CB1200E-2D41-CE45-97D4-E9943A5E5AD7}" dt="2025-02-04T14:16:21.794" v="18" actId="21"/>
          <ac:picMkLst>
            <pc:docMk/>
            <pc:sldMk cId="2370211825" sldId="277"/>
            <ac:picMk id="4" creationId="{A67C0B8D-80BB-48AC-9017-5E3BA5EC6E61}"/>
          </ac:picMkLst>
        </pc:picChg>
      </pc:sldChg>
      <pc:sldChg chg="addSp delSp modSp mod">
        <pc:chgData name="Dralk F" userId="0ce5ef93c6cc7083" providerId="LiveId" clId="{4CB1200E-2D41-CE45-97D4-E9943A5E5AD7}" dt="2025-02-04T14:16:22.481" v="21" actId="767"/>
        <pc:sldMkLst>
          <pc:docMk/>
          <pc:sldMk cId="3656835832" sldId="293"/>
        </pc:sldMkLst>
        <pc:spChg chg="add del mod">
          <ac:chgData name="Dralk F" userId="0ce5ef93c6cc7083" providerId="LiveId" clId="{4CB1200E-2D41-CE45-97D4-E9943A5E5AD7}" dt="2025-02-04T14:16:22.481" v="21" actId="767"/>
          <ac:spMkLst>
            <pc:docMk/>
            <pc:sldMk cId="3656835832" sldId="293"/>
            <ac:spMk id="5" creationId="{5F64194C-48A4-0511-2543-2BE160D6E081}"/>
          </ac:spMkLst>
        </pc:spChg>
      </pc:sldChg>
      <pc:sldChg chg="modSp mod">
        <pc:chgData name="Dralk F" userId="0ce5ef93c6cc7083" providerId="LiveId" clId="{4CB1200E-2D41-CE45-97D4-E9943A5E5AD7}" dt="2025-02-04T14:10:45.568" v="1" actId="21"/>
        <pc:sldMkLst>
          <pc:docMk/>
          <pc:sldMk cId="4237864164" sldId="400"/>
        </pc:sldMkLst>
        <pc:spChg chg="mod">
          <ac:chgData name="Dralk F" userId="0ce5ef93c6cc7083" providerId="LiveId" clId="{4CB1200E-2D41-CE45-97D4-E9943A5E5AD7}" dt="2025-02-04T14:10:45.568" v="1" actId="21"/>
          <ac:spMkLst>
            <pc:docMk/>
            <pc:sldMk cId="4237864164" sldId="400"/>
            <ac:spMk id="3" creationId="{C1D79FAD-C351-F19E-DAD1-F2AAA56411A9}"/>
          </ac:spMkLst>
        </pc:spChg>
      </pc:sldChg>
      <pc:sldChg chg="modSp mod">
        <pc:chgData name="Dralk F" userId="0ce5ef93c6cc7083" providerId="LiveId" clId="{4CB1200E-2D41-CE45-97D4-E9943A5E5AD7}" dt="2025-02-04T14:16:22.732" v="24" actId="21"/>
        <pc:sldMkLst>
          <pc:docMk/>
          <pc:sldMk cId="3890858233" sldId="402"/>
        </pc:sldMkLst>
        <pc:spChg chg="mod">
          <ac:chgData name="Dralk F" userId="0ce5ef93c6cc7083" providerId="LiveId" clId="{4CB1200E-2D41-CE45-97D4-E9943A5E5AD7}" dt="2025-02-04T14:16:22.732" v="24" actId="21"/>
          <ac:spMkLst>
            <pc:docMk/>
            <pc:sldMk cId="3890858233" sldId="402"/>
            <ac:spMk id="3" creationId="{C1D79FAD-C351-F19E-DAD1-F2AAA56411A9}"/>
          </ac:spMkLst>
        </pc:spChg>
      </pc:sldChg>
      <pc:sldChg chg="modSp mod">
        <pc:chgData name="Dralk F" userId="0ce5ef93c6cc7083" providerId="LiveId" clId="{4CB1200E-2D41-CE45-97D4-E9943A5E5AD7}" dt="2025-02-04T14:16:22.816" v="25" actId="21"/>
        <pc:sldMkLst>
          <pc:docMk/>
          <pc:sldMk cId="105022477" sldId="403"/>
        </pc:sldMkLst>
        <pc:spChg chg="mod">
          <ac:chgData name="Dralk F" userId="0ce5ef93c6cc7083" providerId="LiveId" clId="{4CB1200E-2D41-CE45-97D4-E9943A5E5AD7}" dt="2025-02-04T14:16:22.816" v="25" actId="21"/>
          <ac:spMkLst>
            <pc:docMk/>
            <pc:sldMk cId="105022477" sldId="403"/>
            <ac:spMk id="3" creationId="{C1D79FAD-C351-F19E-DAD1-F2AAA56411A9}"/>
          </ac:spMkLst>
        </pc:spChg>
      </pc:sldChg>
      <pc:sldChg chg="modSp mod">
        <pc:chgData name="Dralk F" userId="0ce5ef93c6cc7083" providerId="LiveId" clId="{4CB1200E-2D41-CE45-97D4-E9943A5E5AD7}" dt="2025-02-04T14:16:22.567" v="22" actId="21"/>
        <pc:sldMkLst>
          <pc:docMk/>
          <pc:sldMk cId="2270827048" sldId="407"/>
        </pc:sldMkLst>
        <pc:spChg chg="mod">
          <ac:chgData name="Dralk F" userId="0ce5ef93c6cc7083" providerId="LiveId" clId="{4CB1200E-2D41-CE45-97D4-E9943A5E5AD7}" dt="2025-02-04T14:16:22.567" v="22" actId="21"/>
          <ac:spMkLst>
            <pc:docMk/>
            <pc:sldMk cId="2270827048" sldId="407"/>
            <ac:spMk id="3" creationId="{067DA577-6BDC-1597-3D5B-7C2FCF36B4B2}"/>
          </ac:spMkLst>
        </pc:spChg>
      </pc:sldChg>
      <pc:sldChg chg="modSp mod">
        <pc:chgData name="Dralk F" userId="0ce5ef93c6cc7083" providerId="LiveId" clId="{4CB1200E-2D41-CE45-97D4-E9943A5E5AD7}" dt="2025-02-04T14:16:22.654" v="23" actId="21"/>
        <pc:sldMkLst>
          <pc:docMk/>
          <pc:sldMk cId="1789452694" sldId="409"/>
        </pc:sldMkLst>
        <pc:spChg chg="mod">
          <ac:chgData name="Dralk F" userId="0ce5ef93c6cc7083" providerId="LiveId" clId="{4CB1200E-2D41-CE45-97D4-E9943A5E5AD7}" dt="2025-02-04T14:16:22.654" v="23" actId="21"/>
          <ac:spMkLst>
            <pc:docMk/>
            <pc:sldMk cId="1789452694" sldId="409"/>
            <ac:spMk id="3" creationId="{92293303-7EDD-0C37-589E-DBD8FB4623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AF511C-277B-4F3B-B2A2-ABC10E22D07E}" type="datetimeFigureOut">
              <a:rPr lang="en-US" smtClean="0"/>
              <a:t>2/4/25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748A6-45FB-4BF7-A786-38E9836AF162}" type="slidenum">
              <a:rPr lang="en-US" smtClean="0"/>
              <a:t>‹#›</a:t>
            </a:fld>
            <a:endParaRPr lang="en-US" dirty="0"/>
          </a:p>
        </p:txBody>
      </p:sp>
    </p:spTree>
    <p:extLst>
      <p:ext uri="{BB962C8B-B14F-4D97-AF65-F5344CB8AC3E}">
        <p14:creationId xmlns:p14="http://schemas.microsoft.com/office/powerpoint/2010/main" val="240254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748A6-45FB-4BF7-A786-38E9836AF162}" type="slidenum">
              <a:rPr lang="en-US" smtClean="0"/>
              <a:t>38</a:t>
            </a:fld>
            <a:endParaRPr lang="en-US" dirty="0"/>
          </a:p>
        </p:txBody>
      </p:sp>
    </p:spTree>
    <p:extLst>
      <p:ext uri="{BB962C8B-B14F-4D97-AF65-F5344CB8AC3E}">
        <p14:creationId xmlns:p14="http://schemas.microsoft.com/office/powerpoint/2010/main" val="158115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7D300E4-CE28-4032-AFD9-1DA521DD367F}" type="datetimeFigureOut">
              <a:rPr lang="en-US" smtClean="0"/>
              <a:t>2/4/25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682C503-DCDF-40E3-A5EA-C023AF99CF16}"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00E4-CE28-4032-AFD9-1DA521DD367F}" type="datetimeFigureOut">
              <a:rPr lang="en-US" smtClean="0"/>
              <a:t>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82C503-DCDF-40E3-A5EA-C023AF99CF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00E4-CE28-4032-AFD9-1DA521DD367F}" type="datetimeFigureOut">
              <a:rPr lang="en-US" smtClean="0"/>
              <a:t>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82C503-DCDF-40E3-A5EA-C023AF99CF1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D300E4-CE28-4032-AFD9-1DA521DD367F}" type="datetimeFigureOut">
              <a:rPr lang="en-US" smtClean="0"/>
              <a:t>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82C503-DCDF-40E3-A5EA-C023AF99CF1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00E4-CE28-4032-AFD9-1DA521DD367F}" type="datetimeFigureOut">
              <a:rPr lang="en-US" smtClean="0"/>
              <a:t>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82C503-DCDF-40E3-A5EA-C023AF99CF1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7D300E4-CE28-4032-AFD9-1DA521DD367F}" type="datetimeFigureOut">
              <a:rPr lang="en-US" smtClean="0"/>
              <a:t>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82C503-DCDF-40E3-A5EA-C023AF99CF16}"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D300E4-CE28-4032-AFD9-1DA521DD367F}" type="datetimeFigureOut">
              <a:rPr lang="en-US" smtClean="0"/>
              <a:t>2/4/25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82C503-DCDF-40E3-A5EA-C023AF99CF1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00E4-CE28-4032-AFD9-1DA521DD367F}" type="datetimeFigureOut">
              <a:rPr lang="en-US" smtClean="0"/>
              <a:t>2/4/25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82C503-DCDF-40E3-A5EA-C023AF99CF1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00E4-CE28-4032-AFD9-1DA521DD367F}" type="datetimeFigureOut">
              <a:rPr lang="en-US" smtClean="0"/>
              <a:t>2/4/25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82C503-DCDF-40E3-A5EA-C023AF99CF1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7D300E4-CE28-4032-AFD9-1DA521DD367F}" type="datetimeFigureOut">
              <a:rPr lang="en-US" smtClean="0"/>
              <a:t>2/4/25</a:t>
            </a:fld>
            <a:endParaRPr lang="en-US" dirty="0"/>
          </a:p>
        </p:txBody>
      </p:sp>
      <p:sp>
        <p:nvSpPr>
          <p:cNvPr id="7" name="Slide Number Placeholder 6"/>
          <p:cNvSpPr>
            <a:spLocks noGrp="1"/>
          </p:cNvSpPr>
          <p:nvPr>
            <p:ph type="sldNum" sz="quarter" idx="12"/>
          </p:nvPr>
        </p:nvSpPr>
        <p:spPr/>
        <p:txBody>
          <a:bodyPr/>
          <a:lstStyle/>
          <a:p>
            <a:fld id="{4682C503-DCDF-40E3-A5EA-C023AF99CF16}"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D300E4-CE28-4032-AFD9-1DA521DD367F}" type="datetimeFigureOut">
              <a:rPr lang="en-US" smtClean="0"/>
              <a:t>2/4/25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4682C503-DCDF-40E3-A5EA-C023AF99CF1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7D300E4-CE28-4032-AFD9-1DA521DD367F}" type="datetimeFigureOut">
              <a:rPr lang="en-US" smtClean="0"/>
              <a:t>2/4/25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682C503-DCDF-40E3-A5EA-C023AF99CF1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Airway assessment </a:t>
            </a:r>
          </a:p>
        </p:txBody>
      </p:sp>
      <p:sp>
        <p:nvSpPr>
          <p:cNvPr id="3" name="Subtitle 2"/>
          <p:cNvSpPr>
            <a:spLocks noGrp="1"/>
          </p:cNvSpPr>
          <p:nvPr>
            <p:ph type="subTitle" idx="1"/>
          </p:nvPr>
        </p:nvSpPr>
        <p:spPr/>
        <p:txBody>
          <a:bodyPr>
            <a:normAutofit/>
          </a:bodyPr>
          <a:lstStyle/>
          <a:p>
            <a:r>
              <a:rPr lang="en-US" dirty="0"/>
              <a:t>By Dr Saleha Jabali </a:t>
            </a:r>
          </a:p>
          <a:p>
            <a:r>
              <a:rPr lang="en-US" dirty="0"/>
              <a:t>General&amp;Pediatric Anesthesia consultant </a:t>
            </a:r>
          </a:p>
        </p:txBody>
      </p:sp>
    </p:spTree>
    <p:extLst>
      <p:ext uri="{BB962C8B-B14F-4D97-AF65-F5344CB8AC3E}">
        <p14:creationId xmlns:p14="http://schemas.microsoft.com/office/powerpoint/2010/main" val="3047632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9D11297-4031-7722-EA73-B94C2E47D4A8}"/>
              </a:ext>
            </a:extLst>
          </p:cNvPr>
          <p:cNvSpPr>
            <a:spLocks noGrp="1"/>
          </p:cNvSpPr>
          <p:nvPr>
            <p:ph type="title"/>
          </p:nvPr>
        </p:nvSpPr>
        <p:spPr>
          <a:xfrm>
            <a:off x="1944694" y="1325333"/>
            <a:ext cx="6683765" cy="548793"/>
          </a:xfrm>
        </p:spPr>
        <p:txBody>
          <a:bodyPr>
            <a:normAutofit fontScale="90000"/>
          </a:bodyPr>
          <a:lstStyle/>
          <a:p>
            <a:r>
              <a:rPr lang="en-US" dirty="0"/>
              <a:t>E= evaluate </a:t>
            </a:r>
            <a:endParaRPr lang="ar-SA" dirty="0"/>
          </a:p>
        </p:txBody>
      </p:sp>
      <p:sp>
        <p:nvSpPr>
          <p:cNvPr id="3" name="عنصر نائب للمحتوى 2">
            <a:extLst>
              <a:ext uri="{FF2B5EF4-FFF2-40B4-BE49-F238E27FC236}">
                <a16:creationId xmlns:a16="http://schemas.microsoft.com/office/drawing/2014/main" id="{C1D79FAD-C351-F19E-DAD1-F2AAA56411A9}"/>
              </a:ext>
            </a:extLst>
          </p:cNvPr>
          <p:cNvSpPr>
            <a:spLocks noGrp="1"/>
          </p:cNvSpPr>
          <p:nvPr>
            <p:ph idx="1"/>
          </p:nvPr>
        </p:nvSpPr>
        <p:spPr>
          <a:xfrm>
            <a:off x="1941909" y="2205202"/>
            <a:ext cx="6686550" cy="1610402"/>
          </a:xfrm>
        </p:spPr>
        <p:txBody>
          <a:bodyPr/>
          <a:lstStyle/>
          <a:p>
            <a:pPr marL="0" indent="0">
              <a:buNone/>
            </a:pPr>
            <a:r>
              <a:rPr lang="en-GB" sz="2100" dirty="0"/>
              <a:t>                     </a:t>
            </a:r>
            <a:r>
              <a:rPr lang="en-US" sz="2100" b="1" dirty="0"/>
              <a:t>3-3-2 rule</a:t>
            </a:r>
          </a:p>
          <a:p>
            <a:pPr marL="0" indent="0">
              <a:buNone/>
            </a:pPr>
            <a:r>
              <a:rPr lang="en-US" sz="2100" b="1" kern="1400" dirty="0">
                <a:solidFill>
                  <a:srgbClr val="000000"/>
                </a:solidFill>
                <a:latin typeface="Times New Roman" panose="02020603050405020304" pitchFamily="18" charset="0"/>
              </a:rPr>
              <a:t>An assessment tool used to predict difficult intubations based on characteristics of difficult airways :</a:t>
            </a:r>
          </a:p>
          <a:p>
            <a:pPr marL="0" indent="0">
              <a:buNone/>
            </a:pPr>
            <a:r>
              <a:rPr lang="en-US" sz="2100" b="1" dirty="0"/>
              <a:t> </a:t>
            </a:r>
            <a:endParaRPr lang="en-US" sz="1500" b="1" dirty="0"/>
          </a:p>
          <a:p>
            <a:pPr marL="0" indent="0">
              <a:buNone/>
            </a:pPr>
            <a:endParaRPr lang="en-US" sz="1500" b="1" dirty="0"/>
          </a:p>
          <a:p>
            <a:pPr marL="0" indent="0">
              <a:buNone/>
            </a:pPr>
            <a:endParaRPr lang="en-US" sz="1500" b="1" dirty="0"/>
          </a:p>
          <a:p>
            <a:endParaRPr lang="ar-SA" dirty="0"/>
          </a:p>
        </p:txBody>
      </p:sp>
      <p:sp>
        <p:nvSpPr>
          <p:cNvPr id="4" name="عنصر نائب للتذييل 3">
            <a:extLst>
              <a:ext uri="{FF2B5EF4-FFF2-40B4-BE49-F238E27FC236}">
                <a16:creationId xmlns:a16="http://schemas.microsoft.com/office/drawing/2014/main" id="{2763C5E2-C89A-E4A3-C7DF-82C45214FF8F}"/>
              </a:ext>
            </a:extLst>
          </p:cNvPr>
          <p:cNvSpPr>
            <a:spLocks noGrp="1"/>
          </p:cNvSpPr>
          <p:nvPr>
            <p:ph type="ftr" sz="quarter" idx="11"/>
          </p:nvPr>
        </p:nvSpPr>
        <p:spPr/>
        <p:txBody>
          <a:bodyPr/>
          <a:lstStyle/>
          <a:p>
            <a:r>
              <a:rPr lang="en-US" dirty="0"/>
              <a:t>Dr. Osama </a:t>
            </a:r>
            <a:r>
              <a:rPr lang="en-US" dirty="0" err="1"/>
              <a:t>Elnaggar</a:t>
            </a:r>
            <a:endParaRPr lang="en-US" dirty="0"/>
          </a:p>
        </p:txBody>
      </p:sp>
    </p:spTree>
    <p:extLst>
      <p:ext uri="{BB962C8B-B14F-4D97-AF65-F5344CB8AC3E}">
        <p14:creationId xmlns:p14="http://schemas.microsoft.com/office/powerpoint/2010/main" val="53169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9D11297-4031-7722-EA73-B94C2E47D4A8}"/>
              </a:ext>
            </a:extLst>
          </p:cNvPr>
          <p:cNvSpPr>
            <a:spLocks noGrp="1"/>
          </p:cNvSpPr>
          <p:nvPr>
            <p:ph type="title"/>
          </p:nvPr>
        </p:nvSpPr>
        <p:spPr>
          <a:xfrm>
            <a:off x="1944694" y="1325333"/>
            <a:ext cx="6683765" cy="548793"/>
          </a:xfrm>
        </p:spPr>
        <p:txBody>
          <a:bodyPr>
            <a:normAutofit fontScale="90000"/>
          </a:bodyPr>
          <a:lstStyle/>
          <a:p>
            <a:r>
              <a:rPr lang="en-US" dirty="0"/>
              <a:t>E= evaluate </a:t>
            </a:r>
            <a:endParaRPr lang="ar-SA" dirty="0"/>
          </a:p>
        </p:txBody>
      </p:sp>
      <p:sp>
        <p:nvSpPr>
          <p:cNvPr id="3" name="عنصر نائب للمحتوى 2">
            <a:extLst>
              <a:ext uri="{FF2B5EF4-FFF2-40B4-BE49-F238E27FC236}">
                <a16:creationId xmlns:a16="http://schemas.microsoft.com/office/drawing/2014/main" id="{C1D79FAD-C351-F19E-DAD1-F2AAA56411A9}"/>
              </a:ext>
            </a:extLst>
          </p:cNvPr>
          <p:cNvSpPr>
            <a:spLocks noGrp="1"/>
          </p:cNvSpPr>
          <p:nvPr>
            <p:ph idx="1"/>
          </p:nvPr>
        </p:nvSpPr>
        <p:spPr>
          <a:xfrm>
            <a:off x="1941909" y="2205202"/>
            <a:ext cx="6686550" cy="3472819"/>
          </a:xfrm>
        </p:spPr>
        <p:txBody>
          <a:bodyPr/>
          <a:lstStyle/>
          <a:p>
            <a:pPr marL="0" indent="0">
              <a:buNone/>
            </a:pPr>
            <a:r>
              <a:rPr lang="en-GB" sz="2100" dirty="0"/>
              <a:t>                     </a:t>
            </a:r>
            <a:r>
              <a:rPr lang="en-US" sz="2100" b="1" dirty="0"/>
              <a:t>3-3-2 rule </a:t>
            </a:r>
          </a:p>
          <a:p>
            <a:r>
              <a:rPr lang="en-US" sz="1500" b="1" dirty="0"/>
              <a:t>Mouth opening =3 fingers breadths</a:t>
            </a:r>
          </a:p>
          <a:p>
            <a:pPr marL="0" indent="0">
              <a:buNone/>
            </a:pPr>
            <a:r>
              <a:rPr lang="en-US" sz="1500" b="1" kern="1400" dirty="0">
                <a:solidFill>
                  <a:srgbClr val="000000"/>
                </a:solidFill>
                <a:latin typeface="Times New Roman" panose="02020603050405020304" pitchFamily="18" charset="0"/>
              </a:rPr>
              <a:t>A typical patient can open their mouth sufficiently to permit placement of </a:t>
            </a:r>
            <a:r>
              <a:rPr lang="en-US" sz="1500" b="1" i="1" kern="1400" dirty="0">
                <a:solidFill>
                  <a:srgbClr val="FF0000"/>
                </a:solidFill>
                <a:latin typeface="Times New Roman" panose="02020603050405020304" pitchFamily="18" charset="0"/>
              </a:rPr>
              <a:t>three patient sized fingers </a:t>
            </a:r>
            <a:r>
              <a:rPr lang="en-US" sz="1500" b="1" kern="1400" dirty="0">
                <a:solidFill>
                  <a:srgbClr val="000000"/>
                </a:solidFill>
                <a:latin typeface="Times New Roman" panose="02020603050405020304" pitchFamily="18" charset="0"/>
              </a:rPr>
              <a:t>held together between the incisors. (</a:t>
            </a:r>
            <a:r>
              <a:rPr lang="en-US" sz="1500" b="1" i="1" kern="1400" dirty="0">
                <a:solidFill>
                  <a:srgbClr val="FF0000"/>
                </a:solidFill>
                <a:latin typeface="Times New Roman" panose="02020603050405020304" pitchFamily="18" charset="0"/>
              </a:rPr>
              <a:t>inter-incisor distance</a:t>
            </a:r>
            <a:r>
              <a:rPr lang="en-US" sz="1500" b="1" kern="1400" dirty="0">
                <a:solidFill>
                  <a:srgbClr val="000000"/>
                </a:solidFill>
                <a:latin typeface="Times New Roman" panose="02020603050405020304" pitchFamily="18" charset="0"/>
              </a:rPr>
              <a:t>). Adequate mouth opening facilitates both insertions of the laryngoscope and obtaining a direct view of the glottis.</a:t>
            </a:r>
            <a:endParaRPr lang="en-US" sz="1500" b="1" dirty="0"/>
          </a:p>
          <a:p>
            <a:pPr marL="0" indent="0">
              <a:buNone/>
            </a:pPr>
            <a:endParaRPr lang="en-US" sz="1500" b="1" dirty="0"/>
          </a:p>
          <a:p>
            <a:endParaRPr lang="ar-SA" dirty="0"/>
          </a:p>
        </p:txBody>
      </p:sp>
      <p:sp>
        <p:nvSpPr>
          <p:cNvPr id="4" name="عنصر نائب للتذييل 3">
            <a:extLst>
              <a:ext uri="{FF2B5EF4-FFF2-40B4-BE49-F238E27FC236}">
                <a16:creationId xmlns:a16="http://schemas.microsoft.com/office/drawing/2014/main" id="{2763C5E2-C89A-E4A3-C7DF-82C45214FF8F}"/>
              </a:ext>
            </a:extLst>
          </p:cNvPr>
          <p:cNvSpPr>
            <a:spLocks noGrp="1"/>
          </p:cNvSpPr>
          <p:nvPr>
            <p:ph type="ftr" sz="quarter" idx="11"/>
          </p:nvPr>
        </p:nvSpPr>
        <p:spPr/>
        <p:txBody>
          <a:bodyPr/>
          <a:lstStyle/>
          <a:p>
            <a:r>
              <a:rPr lang="en-US"/>
              <a:t>Dr. Osama Elnaggar</a:t>
            </a:r>
            <a:endParaRPr lang="en-US" dirty="0"/>
          </a:p>
        </p:txBody>
      </p:sp>
      <p:pic>
        <p:nvPicPr>
          <p:cNvPr id="5" name="صورة 4">
            <a:extLst>
              <a:ext uri="{FF2B5EF4-FFF2-40B4-BE49-F238E27FC236}">
                <a16:creationId xmlns:a16="http://schemas.microsoft.com/office/drawing/2014/main" id="{F392A8E8-2AAD-D110-97D0-39BB154AFE50}"/>
              </a:ext>
            </a:extLst>
          </p:cNvPr>
          <p:cNvPicPr>
            <a:picLocks noChangeAspect="1"/>
          </p:cNvPicPr>
          <p:nvPr/>
        </p:nvPicPr>
        <p:blipFill>
          <a:blip r:embed="rId2"/>
          <a:stretch>
            <a:fillRect/>
          </a:stretch>
        </p:blipFill>
        <p:spPr>
          <a:xfrm>
            <a:off x="1817323" y="4050926"/>
            <a:ext cx="1833554" cy="1682024"/>
          </a:xfrm>
          <a:prstGeom prst="rect">
            <a:avLst/>
          </a:prstGeom>
        </p:spPr>
      </p:pic>
    </p:spTree>
    <p:extLst>
      <p:ext uri="{BB962C8B-B14F-4D97-AF65-F5344CB8AC3E}">
        <p14:creationId xmlns:p14="http://schemas.microsoft.com/office/powerpoint/2010/main" val="423786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9D11297-4031-7722-EA73-B94C2E47D4A8}"/>
              </a:ext>
            </a:extLst>
          </p:cNvPr>
          <p:cNvSpPr>
            <a:spLocks noGrp="1"/>
          </p:cNvSpPr>
          <p:nvPr>
            <p:ph type="title"/>
          </p:nvPr>
        </p:nvSpPr>
        <p:spPr>
          <a:xfrm>
            <a:off x="1944694" y="1325333"/>
            <a:ext cx="6683765" cy="548793"/>
          </a:xfrm>
        </p:spPr>
        <p:txBody>
          <a:bodyPr>
            <a:normAutofit fontScale="90000"/>
          </a:bodyPr>
          <a:lstStyle/>
          <a:p>
            <a:r>
              <a:rPr lang="en-US" dirty="0"/>
              <a:t>E= evaluate </a:t>
            </a:r>
            <a:endParaRPr lang="ar-SA" dirty="0"/>
          </a:p>
        </p:txBody>
      </p:sp>
      <p:sp>
        <p:nvSpPr>
          <p:cNvPr id="3" name="عنصر نائب للمحتوى 2">
            <a:extLst>
              <a:ext uri="{FF2B5EF4-FFF2-40B4-BE49-F238E27FC236}">
                <a16:creationId xmlns:a16="http://schemas.microsoft.com/office/drawing/2014/main" id="{C1D79FAD-C351-F19E-DAD1-F2AAA56411A9}"/>
              </a:ext>
            </a:extLst>
          </p:cNvPr>
          <p:cNvSpPr>
            <a:spLocks noGrp="1"/>
          </p:cNvSpPr>
          <p:nvPr>
            <p:ph idx="1"/>
          </p:nvPr>
        </p:nvSpPr>
        <p:spPr>
          <a:xfrm>
            <a:off x="1941909" y="2205202"/>
            <a:ext cx="6686550" cy="3085465"/>
          </a:xfrm>
        </p:spPr>
        <p:txBody>
          <a:bodyPr/>
          <a:lstStyle/>
          <a:p>
            <a:pPr marL="0" indent="0">
              <a:buNone/>
            </a:pPr>
            <a:r>
              <a:rPr lang="en-GB" sz="2100" dirty="0"/>
              <a:t>                     </a:t>
            </a:r>
            <a:r>
              <a:rPr lang="en-US" sz="2100" b="1" dirty="0"/>
              <a:t>3-3-2 rule </a:t>
            </a:r>
          </a:p>
          <a:p>
            <a:r>
              <a:rPr lang="en-US" sz="1500" b="1" dirty="0"/>
              <a:t>Chin to hyoid bone distance =3 finger or not&lt; than 6 cm</a:t>
            </a:r>
          </a:p>
          <a:p>
            <a:pPr marL="0" indent="0">
              <a:buNone/>
            </a:pPr>
            <a:r>
              <a:rPr lang="en-US" sz="1500" b="1" kern="1400" dirty="0">
                <a:solidFill>
                  <a:srgbClr val="000000"/>
                </a:solidFill>
                <a:latin typeface="Times New Roman" panose="02020603050405020304" pitchFamily="18" charset="0"/>
              </a:rPr>
              <a:t>A typical patient can place </a:t>
            </a:r>
            <a:r>
              <a:rPr lang="en-US" sz="1500" b="1" i="1" kern="1400" dirty="0">
                <a:solidFill>
                  <a:srgbClr val="FF0000"/>
                </a:solidFill>
                <a:latin typeface="Times New Roman" panose="02020603050405020304" pitchFamily="18" charset="0"/>
              </a:rPr>
              <a:t>three patient sized fingers </a:t>
            </a:r>
            <a:r>
              <a:rPr lang="en-US" sz="1500" b="1" kern="1400" dirty="0">
                <a:solidFill>
                  <a:srgbClr val="000000"/>
                </a:solidFill>
                <a:latin typeface="Times New Roman" panose="02020603050405020304" pitchFamily="18" charset="0"/>
              </a:rPr>
              <a:t>held together on the floor of the mandible between the mental angle and the neck near the hyoid bone. (</a:t>
            </a:r>
            <a:r>
              <a:rPr lang="en-US" sz="1500" b="1" i="1" kern="1400" dirty="0">
                <a:solidFill>
                  <a:srgbClr val="FF0000"/>
                </a:solidFill>
                <a:latin typeface="Times New Roman" panose="02020603050405020304" pitchFamily="18" charset="0"/>
              </a:rPr>
              <a:t>hyoid-mental distance</a:t>
            </a:r>
            <a:r>
              <a:rPr lang="en-US" sz="1500" b="1" kern="1400" dirty="0">
                <a:solidFill>
                  <a:srgbClr val="000000"/>
                </a:solidFill>
                <a:latin typeface="Times New Roman" panose="02020603050405020304" pitchFamily="18" charset="0"/>
              </a:rPr>
              <a:t>).</a:t>
            </a:r>
            <a:endParaRPr lang="en-US" sz="1500" b="1" dirty="0"/>
          </a:p>
          <a:p>
            <a:pPr marL="0" indent="0">
              <a:buNone/>
            </a:pPr>
            <a:endParaRPr lang="en-US" sz="1500" b="1" dirty="0"/>
          </a:p>
          <a:p>
            <a:pPr marL="0" indent="0">
              <a:buNone/>
            </a:pPr>
            <a:endParaRPr lang="en-US" sz="1500" b="1" dirty="0"/>
          </a:p>
          <a:p>
            <a:pPr marL="0" indent="0">
              <a:buNone/>
            </a:pPr>
            <a:endParaRPr lang="en-US" sz="1500" b="1" dirty="0"/>
          </a:p>
          <a:p>
            <a:pPr marL="0" indent="0">
              <a:buNone/>
            </a:pPr>
            <a:endParaRPr lang="en-US" sz="1500" b="1" dirty="0"/>
          </a:p>
          <a:p>
            <a:endParaRPr lang="ar-SA" dirty="0"/>
          </a:p>
        </p:txBody>
      </p:sp>
      <p:sp>
        <p:nvSpPr>
          <p:cNvPr id="4" name="عنصر نائب للتذييل 3">
            <a:extLst>
              <a:ext uri="{FF2B5EF4-FFF2-40B4-BE49-F238E27FC236}">
                <a16:creationId xmlns:a16="http://schemas.microsoft.com/office/drawing/2014/main" id="{2763C5E2-C89A-E4A3-C7DF-82C45214FF8F}"/>
              </a:ext>
            </a:extLst>
          </p:cNvPr>
          <p:cNvSpPr>
            <a:spLocks noGrp="1"/>
          </p:cNvSpPr>
          <p:nvPr>
            <p:ph type="ftr" sz="quarter" idx="11"/>
          </p:nvPr>
        </p:nvSpPr>
        <p:spPr/>
        <p:txBody>
          <a:bodyPr/>
          <a:lstStyle/>
          <a:p>
            <a:r>
              <a:rPr lang="en-US"/>
              <a:t>Dr. Osama Elnaggar</a:t>
            </a:r>
            <a:endParaRPr lang="en-US" dirty="0"/>
          </a:p>
        </p:txBody>
      </p:sp>
      <p:pic>
        <p:nvPicPr>
          <p:cNvPr id="6" name="صورة 5">
            <a:extLst>
              <a:ext uri="{FF2B5EF4-FFF2-40B4-BE49-F238E27FC236}">
                <a16:creationId xmlns:a16="http://schemas.microsoft.com/office/drawing/2014/main" id="{FA7A278F-5D79-6A91-5C41-7BA391B572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9106" y="3747934"/>
            <a:ext cx="2124635" cy="1609488"/>
          </a:xfrm>
          <a:prstGeom prst="rect">
            <a:avLst/>
          </a:prstGeom>
        </p:spPr>
      </p:pic>
    </p:spTree>
    <p:extLst>
      <p:ext uri="{BB962C8B-B14F-4D97-AF65-F5344CB8AC3E}">
        <p14:creationId xmlns:p14="http://schemas.microsoft.com/office/powerpoint/2010/main" val="10502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9D11297-4031-7722-EA73-B94C2E47D4A8}"/>
              </a:ext>
            </a:extLst>
          </p:cNvPr>
          <p:cNvSpPr>
            <a:spLocks noGrp="1"/>
          </p:cNvSpPr>
          <p:nvPr>
            <p:ph type="title"/>
          </p:nvPr>
        </p:nvSpPr>
        <p:spPr>
          <a:xfrm>
            <a:off x="1944694" y="1325333"/>
            <a:ext cx="6683765" cy="548793"/>
          </a:xfrm>
        </p:spPr>
        <p:txBody>
          <a:bodyPr>
            <a:normAutofit fontScale="90000"/>
          </a:bodyPr>
          <a:lstStyle/>
          <a:p>
            <a:r>
              <a:rPr lang="en-US" dirty="0"/>
              <a:t>E= evaluate </a:t>
            </a:r>
            <a:endParaRPr lang="ar-SA" dirty="0"/>
          </a:p>
        </p:txBody>
      </p:sp>
      <p:sp>
        <p:nvSpPr>
          <p:cNvPr id="3" name="عنصر نائب للمحتوى 2">
            <a:extLst>
              <a:ext uri="{FF2B5EF4-FFF2-40B4-BE49-F238E27FC236}">
                <a16:creationId xmlns:a16="http://schemas.microsoft.com/office/drawing/2014/main" id="{C1D79FAD-C351-F19E-DAD1-F2AAA56411A9}"/>
              </a:ext>
            </a:extLst>
          </p:cNvPr>
          <p:cNvSpPr>
            <a:spLocks noGrp="1"/>
          </p:cNvSpPr>
          <p:nvPr>
            <p:ph idx="1"/>
          </p:nvPr>
        </p:nvSpPr>
        <p:spPr>
          <a:xfrm>
            <a:off x="1941909" y="2205202"/>
            <a:ext cx="6686550" cy="3085465"/>
          </a:xfrm>
        </p:spPr>
        <p:txBody>
          <a:bodyPr/>
          <a:lstStyle/>
          <a:p>
            <a:pPr marL="0" indent="0">
              <a:buNone/>
            </a:pPr>
            <a:r>
              <a:rPr lang="en-GB" sz="2100" dirty="0"/>
              <a:t>                     </a:t>
            </a:r>
            <a:r>
              <a:rPr lang="en-US" sz="2100" b="1" dirty="0"/>
              <a:t>3-3-2 rule </a:t>
            </a:r>
            <a:endParaRPr lang="en-US" sz="1500" b="1" dirty="0"/>
          </a:p>
          <a:p>
            <a:r>
              <a:rPr lang="en-US" sz="1500" b="1" dirty="0"/>
              <a:t>Thyroid notch to floor of the mouth =2 fingers</a:t>
            </a:r>
          </a:p>
          <a:p>
            <a:pPr marL="0" indent="0">
              <a:buNone/>
            </a:pPr>
            <a:r>
              <a:rPr lang="en-US" sz="1500" b="1" kern="1400" dirty="0">
                <a:solidFill>
                  <a:srgbClr val="000000"/>
                </a:solidFill>
                <a:latin typeface="Times New Roman" panose="02020603050405020304" pitchFamily="18" charset="0"/>
              </a:rPr>
              <a:t>A typical patient can place </a:t>
            </a:r>
            <a:r>
              <a:rPr lang="en-US" sz="1500" b="1" i="1" kern="1400" dirty="0">
                <a:solidFill>
                  <a:srgbClr val="FF0000"/>
                </a:solidFill>
                <a:latin typeface="Times New Roman" panose="02020603050405020304" pitchFamily="18" charset="0"/>
              </a:rPr>
              <a:t>two patient sized fingers </a:t>
            </a:r>
            <a:r>
              <a:rPr lang="en-US" sz="1500" b="1" kern="1400" dirty="0">
                <a:solidFill>
                  <a:srgbClr val="000000"/>
                </a:solidFill>
                <a:latin typeface="Times New Roman" panose="02020603050405020304" pitchFamily="18" charset="0"/>
              </a:rPr>
              <a:t>held together in the superior laryngeal notch.(</a:t>
            </a:r>
            <a:r>
              <a:rPr lang="en-US" sz="1500" b="1" i="1" kern="1400" dirty="0">
                <a:solidFill>
                  <a:srgbClr val="FF0000"/>
                </a:solidFill>
                <a:latin typeface="Times New Roman" panose="02020603050405020304" pitchFamily="18" charset="0"/>
              </a:rPr>
              <a:t>hyoid-thyroid cartilage distance</a:t>
            </a:r>
            <a:r>
              <a:rPr lang="en-US" sz="1500" b="1" kern="1400" dirty="0">
                <a:solidFill>
                  <a:srgbClr val="000000"/>
                </a:solidFill>
                <a:latin typeface="Times New Roman" panose="02020603050405020304" pitchFamily="18" charset="0"/>
              </a:rPr>
              <a:t>)</a:t>
            </a:r>
          </a:p>
          <a:p>
            <a:endParaRPr lang="en-US" sz="1500" b="1" dirty="0"/>
          </a:p>
          <a:p>
            <a:pPr marL="0" indent="0">
              <a:buNone/>
            </a:pPr>
            <a:endParaRPr lang="en-US" sz="1500" b="1" dirty="0"/>
          </a:p>
          <a:p>
            <a:endParaRPr lang="ar-SA" dirty="0"/>
          </a:p>
        </p:txBody>
      </p:sp>
      <p:sp>
        <p:nvSpPr>
          <p:cNvPr id="4" name="عنصر نائب للتذييل 3">
            <a:extLst>
              <a:ext uri="{FF2B5EF4-FFF2-40B4-BE49-F238E27FC236}">
                <a16:creationId xmlns:a16="http://schemas.microsoft.com/office/drawing/2014/main" id="{2763C5E2-C89A-E4A3-C7DF-82C45214FF8F}"/>
              </a:ext>
            </a:extLst>
          </p:cNvPr>
          <p:cNvSpPr>
            <a:spLocks noGrp="1"/>
          </p:cNvSpPr>
          <p:nvPr>
            <p:ph type="ftr" sz="quarter" idx="11"/>
          </p:nvPr>
        </p:nvSpPr>
        <p:spPr/>
        <p:txBody>
          <a:bodyPr/>
          <a:lstStyle/>
          <a:p>
            <a:r>
              <a:rPr lang="en-US"/>
              <a:t>Dr. Osama Elnaggar</a:t>
            </a:r>
            <a:endParaRPr lang="en-US" dirty="0"/>
          </a:p>
        </p:txBody>
      </p:sp>
      <p:pic>
        <p:nvPicPr>
          <p:cNvPr id="7" name="صورة 6">
            <a:extLst>
              <a:ext uri="{FF2B5EF4-FFF2-40B4-BE49-F238E27FC236}">
                <a16:creationId xmlns:a16="http://schemas.microsoft.com/office/drawing/2014/main" id="{3A09EFB5-F98A-CA04-B87F-6A4AB4B35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283" y="3600450"/>
            <a:ext cx="1775012" cy="1311089"/>
          </a:xfrm>
          <a:prstGeom prst="rect">
            <a:avLst/>
          </a:prstGeom>
        </p:spPr>
      </p:pic>
    </p:spTree>
    <p:extLst>
      <p:ext uri="{BB962C8B-B14F-4D97-AF65-F5344CB8AC3E}">
        <p14:creationId xmlns:p14="http://schemas.microsoft.com/office/powerpoint/2010/main" val="389085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endParaRPr lang="en-US" dirty="0"/>
          </a:p>
        </p:txBody>
      </p:sp>
      <p:pic>
        <p:nvPicPr>
          <p:cNvPr id="4098" name="Picture 2" descr="C:\Users\Public\Pictures\airway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292530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ublic\Pictures\airway 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3886200"/>
            <a:ext cx="28194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52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2AE5C26-F567-337B-91BF-652230B54B76}"/>
              </a:ext>
            </a:extLst>
          </p:cNvPr>
          <p:cNvSpPr>
            <a:spLocks noGrp="1"/>
          </p:cNvSpPr>
          <p:nvPr>
            <p:ph type="title"/>
          </p:nvPr>
        </p:nvSpPr>
        <p:spPr>
          <a:xfrm>
            <a:off x="1944694" y="1325332"/>
            <a:ext cx="6683765" cy="634577"/>
          </a:xfrm>
        </p:spPr>
        <p:txBody>
          <a:bodyPr>
            <a:normAutofit fontScale="90000"/>
          </a:bodyPr>
          <a:lstStyle/>
          <a:p>
            <a:endParaRPr lang="ar-SA" dirty="0"/>
          </a:p>
        </p:txBody>
      </p:sp>
      <p:sp>
        <p:nvSpPr>
          <p:cNvPr id="3" name="عنصر نائب للمحتوى 2">
            <a:extLst>
              <a:ext uri="{FF2B5EF4-FFF2-40B4-BE49-F238E27FC236}">
                <a16:creationId xmlns:a16="http://schemas.microsoft.com/office/drawing/2014/main" id="{92293303-7EDD-0C37-589E-DBD8FB462317}"/>
              </a:ext>
            </a:extLst>
          </p:cNvPr>
          <p:cNvSpPr>
            <a:spLocks noGrp="1"/>
          </p:cNvSpPr>
          <p:nvPr>
            <p:ph idx="1"/>
          </p:nvPr>
        </p:nvSpPr>
        <p:spPr/>
        <p:txBody>
          <a:bodyPr>
            <a:normAutofit/>
          </a:bodyPr>
          <a:lstStyle/>
          <a:p>
            <a:pPr marL="0" indent="0">
              <a:buNone/>
            </a:pPr>
            <a:r>
              <a:rPr lang="en-US" sz="2100" b="1" kern="1400" dirty="0">
                <a:solidFill>
                  <a:srgbClr val="000000"/>
                </a:solidFill>
                <a:latin typeface="Century Gothic" panose="020B0502020202020204" pitchFamily="34" charset="0"/>
              </a:rPr>
              <a:t>A likely indication of difficult </a:t>
            </a:r>
            <a:r>
              <a:rPr lang="en-US" sz="2100" b="1" kern="1400" dirty="0">
                <a:solidFill>
                  <a:srgbClr val="FF0000"/>
                </a:solidFill>
                <a:latin typeface="Century Gothic" panose="020B0502020202020204" pitchFamily="34" charset="0"/>
              </a:rPr>
              <a:t>intubation </a:t>
            </a:r>
            <a:r>
              <a:rPr lang="en-US" sz="2100" b="1" kern="1400" dirty="0">
                <a:solidFill>
                  <a:srgbClr val="000000"/>
                </a:solidFill>
                <a:latin typeface="Century Gothic" panose="020B0502020202020204" pitchFamily="34" charset="0"/>
              </a:rPr>
              <a:t>is present if the inter-incisor(mouth opening ) or hyoid-mental distance is less than three fingers or the hyoid-thyroid cartilage distance is less than two fingers.</a:t>
            </a:r>
            <a:endParaRPr lang="ar-SA" sz="2100" b="1" dirty="0">
              <a:latin typeface="Century Gothic" panose="020B0502020202020204" pitchFamily="34" charset="0"/>
            </a:endParaRPr>
          </a:p>
        </p:txBody>
      </p:sp>
      <p:sp>
        <p:nvSpPr>
          <p:cNvPr id="4" name="عنصر نائب للتذييل 3">
            <a:extLst>
              <a:ext uri="{FF2B5EF4-FFF2-40B4-BE49-F238E27FC236}">
                <a16:creationId xmlns:a16="http://schemas.microsoft.com/office/drawing/2014/main" id="{CFE1C0AE-8F5B-58CB-E8B8-B33D68E7F188}"/>
              </a:ext>
            </a:extLst>
          </p:cNvPr>
          <p:cNvSpPr>
            <a:spLocks noGrp="1"/>
          </p:cNvSpPr>
          <p:nvPr>
            <p:ph type="ftr" sz="quarter" idx="11"/>
          </p:nvPr>
        </p:nvSpPr>
        <p:spPr/>
        <p:txBody>
          <a:bodyPr/>
          <a:lstStyle/>
          <a:p>
            <a:r>
              <a:rPr lang="en-US"/>
              <a:t>Dr. Osama Elnaggar</a:t>
            </a:r>
            <a:endParaRPr lang="en-US" dirty="0"/>
          </a:p>
        </p:txBody>
      </p:sp>
    </p:spTree>
    <p:extLst>
      <p:ext uri="{BB962C8B-B14F-4D97-AF65-F5344CB8AC3E}">
        <p14:creationId xmlns:p14="http://schemas.microsoft.com/office/powerpoint/2010/main" val="178945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21A53E-106B-B8D6-F23E-1A79353E19C1}"/>
              </a:ext>
            </a:extLst>
          </p:cNvPr>
          <p:cNvSpPr>
            <a:spLocks noGrp="1"/>
          </p:cNvSpPr>
          <p:nvPr>
            <p:ph type="title"/>
          </p:nvPr>
        </p:nvSpPr>
        <p:spPr>
          <a:xfrm>
            <a:off x="1944694" y="1325332"/>
            <a:ext cx="6683765" cy="520277"/>
          </a:xfrm>
        </p:spPr>
        <p:txBody>
          <a:bodyPr>
            <a:normAutofit fontScale="90000"/>
          </a:bodyPr>
          <a:lstStyle/>
          <a:p>
            <a:r>
              <a:rPr lang="en-GB" b="1" dirty="0"/>
              <a:t>Thyromental distance TMD</a:t>
            </a:r>
            <a:endParaRPr lang="ar-SA" b="1" dirty="0"/>
          </a:p>
        </p:txBody>
      </p:sp>
      <p:sp>
        <p:nvSpPr>
          <p:cNvPr id="3" name="عنصر نائب للمحتوى 2">
            <a:extLst>
              <a:ext uri="{FF2B5EF4-FFF2-40B4-BE49-F238E27FC236}">
                <a16:creationId xmlns:a16="http://schemas.microsoft.com/office/drawing/2014/main" id="{B919772A-2203-2FB4-4D13-D65EC1DE686A}"/>
              </a:ext>
            </a:extLst>
          </p:cNvPr>
          <p:cNvSpPr>
            <a:spLocks noGrp="1"/>
          </p:cNvSpPr>
          <p:nvPr>
            <p:ph idx="1"/>
          </p:nvPr>
        </p:nvSpPr>
        <p:spPr>
          <a:xfrm>
            <a:off x="1941909" y="2201956"/>
            <a:ext cx="6686550" cy="3088711"/>
          </a:xfrm>
        </p:spPr>
        <p:txBody>
          <a:bodyPr/>
          <a:lstStyle/>
          <a:p>
            <a:r>
              <a:rPr lang="en-GB" sz="1500" b="1" dirty="0">
                <a:solidFill>
                  <a:srgbClr val="2E2E2E"/>
                </a:solidFill>
                <a:latin typeface="NexusSans"/>
              </a:rPr>
              <a:t>is defined as the distance from the chin (mentum) to the top of the notch of the thyroid cartilage with the head fully extended</a:t>
            </a:r>
          </a:p>
          <a:p>
            <a:r>
              <a:rPr lang="en-GB" sz="1500" b="1" dirty="0">
                <a:solidFill>
                  <a:srgbClr val="2E2E2E"/>
                </a:solidFill>
                <a:latin typeface="NexusSans"/>
              </a:rPr>
              <a:t>It is extra test other than 3-3-2 rule and easy to assess in the patient </a:t>
            </a:r>
          </a:p>
          <a:p>
            <a:r>
              <a:rPr lang="en-GB" sz="1500" b="1" dirty="0">
                <a:solidFill>
                  <a:srgbClr val="2E2E2E"/>
                </a:solidFill>
                <a:latin typeface="NexusSans"/>
              </a:rPr>
              <a:t>If it is less than 6 cm that mean possible difficult intubation  </a:t>
            </a:r>
            <a:endParaRPr lang="ar-SA" sz="1500" b="1" dirty="0"/>
          </a:p>
          <a:p>
            <a:endParaRPr lang="ar-SA" dirty="0"/>
          </a:p>
        </p:txBody>
      </p:sp>
      <p:sp>
        <p:nvSpPr>
          <p:cNvPr id="4" name="عنصر نائب للتذييل 3">
            <a:extLst>
              <a:ext uri="{FF2B5EF4-FFF2-40B4-BE49-F238E27FC236}">
                <a16:creationId xmlns:a16="http://schemas.microsoft.com/office/drawing/2014/main" id="{575CE062-48FA-396D-33AA-3381D9EA3011}"/>
              </a:ext>
            </a:extLst>
          </p:cNvPr>
          <p:cNvSpPr>
            <a:spLocks noGrp="1"/>
          </p:cNvSpPr>
          <p:nvPr>
            <p:ph type="ftr" sz="quarter" idx="11"/>
          </p:nvPr>
        </p:nvSpPr>
        <p:spPr/>
        <p:txBody>
          <a:bodyPr/>
          <a:lstStyle/>
          <a:p>
            <a:r>
              <a:rPr lang="en-US" dirty="0"/>
              <a:t>Dr. Osama </a:t>
            </a:r>
            <a:r>
              <a:rPr lang="en-US" dirty="0" err="1"/>
              <a:t>Elnaggar</a:t>
            </a:r>
            <a:endParaRPr lang="en-US" dirty="0"/>
          </a:p>
        </p:txBody>
      </p:sp>
      <p:pic>
        <p:nvPicPr>
          <p:cNvPr id="5" name="Picture 2" descr="C:\Users\Public\Pictures\airway 3.jpg">
            <a:extLst>
              <a:ext uri="{FF2B5EF4-FFF2-40B4-BE49-F238E27FC236}">
                <a16:creationId xmlns:a16="http://schemas.microsoft.com/office/drawing/2014/main" id="{C38C47E0-E073-32B0-54B9-413D15471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3657600"/>
            <a:ext cx="3371850" cy="15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38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C09523-F750-12C3-30DE-AF1F1F497F98}"/>
              </a:ext>
            </a:extLst>
          </p:cNvPr>
          <p:cNvSpPr>
            <a:spLocks noGrp="1"/>
          </p:cNvSpPr>
          <p:nvPr>
            <p:ph type="title"/>
          </p:nvPr>
        </p:nvSpPr>
        <p:spPr>
          <a:xfrm>
            <a:off x="1944694" y="1325333"/>
            <a:ext cx="6683765" cy="493382"/>
          </a:xfrm>
        </p:spPr>
        <p:txBody>
          <a:bodyPr>
            <a:normAutofit fontScale="90000"/>
          </a:bodyPr>
          <a:lstStyle/>
          <a:p>
            <a:r>
              <a:rPr lang="en-US" dirty="0"/>
              <a:t>M=</a:t>
            </a:r>
            <a:r>
              <a:rPr lang="en-US" dirty="0" err="1"/>
              <a:t>Mallampati</a:t>
            </a:r>
            <a:endParaRPr lang="ar-SA" dirty="0"/>
          </a:p>
        </p:txBody>
      </p:sp>
      <p:sp>
        <p:nvSpPr>
          <p:cNvPr id="3" name="عنصر نائب للمحتوى 2">
            <a:extLst>
              <a:ext uri="{FF2B5EF4-FFF2-40B4-BE49-F238E27FC236}">
                <a16:creationId xmlns:a16="http://schemas.microsoft.com/office/drawing/2014/main" id="{067DA577-6BDC-1597-3D5B-7C2FCF36B4B2}"/>
              </a:ext>
            </a:extLst>
          </p:cNvPr>
          <p:cNvSpPr>
            <a:spLocks noGrp="1"/>
          </p:cNvSpPr>
          <p:nvPr>
            <p:ph idx="1"/>
          </p:nvPr>
        </p:nvSpPr>
        <p:spPr>
          <a:xfrm>
            <a:off x="1941909" y="1912845"/>
            <a:ext cx="6686550" cy="3546262"/>
          </a:xfrm>
        </p:spPr>
        <p:txBody>
          <a:bodyPr/>
          <a:lstStyle/>
          <a:p>
            <a:pPr marL="0" indent="0">
              <a:spcBef>
                <a:spcPts val="0"/>
              </a:spcBef>
              <a:buNone/>
            </a:pPr>
            <a:endParaRPr lang="en-US" sz="1500" kern="1400" dirty="0">
              <a:solidFill>
                <a:schemeClr val="tx1"/>
              </a:solidFill>
              <a:latin typeface="+mj-lt"/>
            </a:endParaRPr>
          </a:p>
          <a:p>
            <a:pPr marL="0" indent="0">
              <a:spcBef>
                <a:spcPts val="0"/>
              </a:spcBef>
              <a:buNone/>
            </a:pPr>
            <a:r>
              <a:rPr lang="en-US" sz="1500" b="1" kern="1400" dirty="0">
                <a:solidFill>
                  <a:schemeClr val="tx1"/>
                </a:solidFill>
                <a:latin typeface="+mj-lt"/>
              </a:rPr>
              <a:t>The  Mallampati classification</a:t>
            </a:r>
            <a:r>
              <a:rPr lang="en-US" sz="1500" b="1" kern="1400" baseline="30000" dirty="0">
                <a:solidFill>
                  <a:schemeClr val="tx1"/>
                </a:solidFill>
                <a:latin typeface="+mj-lt"/>
              </a:rPr>
              <a:t> </a:t>
            </a:r>
            <a:r>
              <a:rPr lang="en-US" sz="1500" b="1" kern="1400" dirty="0">
                <a:solidFill>
                  <a:schemeClr val="tx1"/>
                </a:solidFill>
                <a:latin typeface="+mj-lt"/>
              </a:rPr>
              <a:t>is a simple scoring system that relates the amount of mouth opening to the size of the tongue and </a:t>
            </a:r>
            <a:r>
              <a:rPr lang="en-US" sz="1500" b="1" i="1" kern="1400" dirty="0">
                <a:solidFill>
                  <a:schemeClr val="tx1"/>
                </a:solidFill>
                <a:latin typeface="+mj-lt"/>
              </a:rPr>
              <a:t>provides an estimate of space available for oral intubation by direct laryngoscopy. </a:t>
            </a:r>
          </a:p>
          <a:p>
            <a:pPr marL="0" indent="0">
              <a:spcBef>
                <a:spcPts val="0"/>
              </a:spcBef>
              <a:buNone/>
            </a:pPr>
            <a:endParaRPr lang="en-US" sz="1500" b="1" kern="1400" dirty="0">
              <a:solidFill>
                <a:schemeClr val="tx1"/>
              </a:solidFill>
              <a:latin typeface="+mj-lt"/>
            </a:endParaRPr>
          </a:p>
          <a:p>
            <a:pPr marL="0" indent="0">
              <a:spcBef>
                <a:spcPts val="0"/>
              </a:spcBef>
              <a:buNone/>
            </a:pPr>
            <a:r>
              <a:rPr lang="en-US" sz="1500" b="1" kern="1400" dirty="0">
                <a:solidFill>
                  <a:schemeClr val="tx1"/>
                </a:solidFill>
                <a:latin typeface="+mj-lt"/>
              </a:rPr>
              <a:t>This test is performed while the patient is in the sitting position, awake and cooperative. </a:t>
            </a:r>
          </a:p>
          <a:p>
            <a:pPr marL="0" indent="0">
              <a:spcBef>
                <a:spcPts val="0"/>
              </a:spcBef>
              <a:buNone/>
            </a:pPr>
            <a:endParaRPr lang="en-US" sz="1500" b="1" kern="1400" dirty="0">
              <a:solidFill>
                <a:schemeClr val="tx1"/>
              </a:solidFill>
              <a:latin typeface="+mj-lt"/>
            </a:endParaRPr>
          </a:p>
          <a:p>
            <a:pPr marL="0" indent="0">
              <a:spcBef>
                <a:spcPts val="0"/>
              </a:spcBef>
              <a:buNone/>
            </a:pPr>
            <a:r>
              <a:rPr lang="en-US" sz="1500" b="1" kern="1400" dirty="0">
                <a:solidFill>
                  <a:schemeClr val="tx1"/>
                </a:solidFill>
                <a:latin typeface="+mj-lt"/>
              </a:rPr>
              <a:t>Simply have the patient </a:t>
            </a:r>
            <a:r>
              <a:rPr lang="en-US" sz="1500" b="1" i="1" kern="1400" dirty="0">
                <a:solidFill>
                  <a:schemeClr val="tx1"/>
                </a:solidFill>
                <a:latin typeface="+mj-lt"/>
              </a:rPr>
              <a:t>open his mouth maximally with out phonation and stick out his tongue while his head is in neutral position</a:t>
            </a:r>
            <a:r>
              <a:rPr lang="en-US" sz="1500" b="1" kern="1400" dirty="0">
                <a:solidFill>
                  <a:schemeClr val="tx1"/>
                </a:solidFill>
                <a:latin typeface="+mj-lt"/>
              </a:rPr>
              <a:t> and assess based upon the pharyngeal structures that are visible.</a:t>
            </a:r>
          </a:p>
          <a:p>
            <a:endParaRPr lang="ar-SA" dirty="0"/>
          </a:p>
        </p:txBody>
      </p:sp>
      <p:sp>
        <p:nvSpPr>
          <p:cNvPr id="4" name="عنصر نائب للتذييل 3">
            <a:extLst>
              <a:ext uri="{FF2B5EF4-FFF2-40B4-BE49-F238E27FC236}">
                <a16:creationId xmlns:a16="http://schemas.microsoft.com/office/drawing/2014/main" id="{163A8390-3DA3-650A-CA10-F7A58EC81CD0}"/>
              </a:ext>
            </a:extLst>
          </p:cNvPr>
          <p:cNvSpPr>
            <a:spLocks noGrp="1"/>
          </p:cNvSpPr>
          <p:nvPr>
            <p:ph type="ftr" sz="quarter" idx="11"/>
          </p:nvPr>
        </p:nvSpPr>
        <p:spPr/>
        <p:txBody>
          <a:bodyPr/>
          <a:lstStyle/>
          <a:p>
            <a:r>
              <a:rPr lang="en-US"/>
              <a:t>Dr. Osama Elnaggar</a:t>
            </a:r>
            <a:endParaRPr lang="en-US" dirty="0"/>
          </a:p>
        </p:txBody>
      </p:sp>
    </p:spTree>
    <p:extLst>
      <p:ext uri="{BB962C8B-B14F-4D97-AF65-F5344CB8AC3E}">
        <p14:creationId xmlns:p14="http://schemas.microsoft.com/office/powerpoint/2010/main" val="227082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242" y="1463811"/>
            <a:ext cx="6683765" cy="356197"/>
          </a:xfrm>
        </p:spPr>
        <p:txBody>
          <a:bodyPr>
            <a:normAutofit/>
          </a:bodyPr>
          <a:lstStyle/>
          <a:p>
            <a:r>
              <a:rPr lang="en-US" sz="1350" b="1" kern="1400" dirty="0">
                <a:solidFill>
                  <a:srgbClr val="C04D00"/>
                </a:solidFill>
                <a:latin typeface="Times New Roman" panose="02020603050405020304" pitchFamily="18" charset="0"/>
                <a:cs typeface="Times New Roman" panose="02020603050405020304" pitchFamily="18" charset="0"/>
              </a:rPr>
              <a:t>AIRWAY ASSESSMENT FOR PROCEDURAL SEDATION AND ANALGESIA</a:t>
            </a:r>
            <a:endParaRPr lang="en-US" sz="1350" dirty="0"/>
          </a:p>
        </p:txBody>
      </p:sp>
      <p:pic>
        <p:nvPicPr>
          <p:cNvPr id="4" name="Content Placeholder 3"/>
          <p:cNvPicPr>
            <a:picLocks noGrp="1" noChangeAspect="1"/>
          </p:cNvPicPr>
          <p:nvPr>
            <p:ph idx="1"/>
          </p:nvPr>
        </p:nvPicPr>
        <p:blipFill>
          <a:blip r:embed="rId2"/>
          <a:stretch>
            <a:fillRect/>
          </a:stretch>
        </p:blipFill>
        <p:spPr>
          <a:xfrm>
            <a:off x="1661747" y="2472837"/>
            <a:ext cx="5822705" cy="2677256"/>
          </a:xfrm>
          <a:prstGeom prst="rect">
            <a:avLst/>
          </a:prstGeom>
        </p:spPr>
      </p:pic>
      <p:sp>
        <p:nvSpPr>
          <p:cNvPr id="6" name="Rectangle 5"/>
          <p:cNvSpPr/>
          <p:nvPr/>
        </p:nvSpPr>
        <p:spPr>
          <a:xfrm>
            <a:off x="2762982" y="2077162"/>
            <a:ext cx="3679582" cy="369332"/>
          </a:xfrm>
          <a:prstGeom prst="rect">
            <a:avLst/>
          </a:prstGeom>
        </p:spPr>
        <p:txBody>
          <a:bodyPr wrap="square">
            <a:spAutoFit/>
          </a:bodyPr>
          <a:lstStyle/>
          <a:p>
            <a:r>
              <a:rPr lang="en-US" b="1" kern="1400" dirty="0">
                <a:latin typeface="Arial Rounded MT Bold" panose="020F0704030504030204" pitchFamily="34" charset="0"/>
              </a:rPr>
              <a:t>MALLAMPATI CLASSIFICATION</a:t>
            </a:r>
            <a:r>
              <a:rPr lang="en-US" b="1" kern="1400" baseline="30000" dirty="0">
                <a:latin typeface="Arial Rounded MT Bold" panose="020F0704030504030204" pitchFamily="34" charset="0"/>
              </a:rPr>
              <a:t> </a:t>
            </a:r>
            <a:endParaRPr lang="en-US" b="1" kern="1400" dirty="0">
              <a:latin typeface="Times New Roman" panose="02020603050405020304" pitchFamily="18" charset="0"/>
            </a:endParaRPr>
          </a:p>
        </p:txBody>
      </p:sp>
      <p:sp>
        <p:nvSpPr>
          <p:cNvPr id="3" name="Footer Placeholder 2"/>
          <p:cNvSpPr>
            <a:spLocks noGrp="1"/>
          </p:cNvSpPr>
          <p:nvPr>
            <p:ph type="ftr" sz="quarter" idx="11"/>
          </p:nvPr>
        </p:nvSpPr>
        <p:spPr>
          <a:xfrm>
            <a:off x="143395" y="5641300"/>
            <a:ext cx="886192" cy="273844"/>
          </a:xfrm>
        </p:spPr>
        <p:txBody>
          <a:bodyPr/>
          <a:lstStyle/>
          <a:p>
            <a:pPr algn="r"/>
            <a:r>
              <a:rPr lang="en-US" b="1" i="1" dirty="0">
                <a:latin typeface="Times New Roman" panose="02020603050405020304" pitchFamily="18" charset="0"/>
                <a:cs typeface="Times New Roman" panose="02020603050405020304" pitchFamily="18" charset="0"/>
              </a:rPr>
              <a:t>Dr. Osama Elnaggar</a:t>
            </a:r>
          </a:p>
        </p:txBody>
      </p:sp>
    </p:spTree>
    <p:extLst>
      <p:ext uri="{BB962C8B-B14F-4D97-AF65-F5344CB8AC3E}">
        <p14:creationId xmlns:p14="http://schemas.microsoft.com/office/powerpoint/2010/main" val="365683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ABA14D-478A-4BAE-BD2C-635E01A9F2FD}"/>
              </a:ext>
            </a:extLst>
          </p:cNvPr>
          <p:cNvSpPr>
            <a:spLocks noGrp="1"/>
          </p:cNvSpPr>
          <p:nvPr>
            <p:ph type="title"/>
          </p:nvPr>
        </p:nvSpPr>
        <p:spPr/>
        <p:txBody>
          <a:bodyPr>
            <a:normAutofit fontScale="90000"/>
          </a:bodyPr>
          <a:lstStyle/>
          <a:p>
            <a:r>
              <a:rPr lang="en-GB" dirty="0"/>
              <a:t>Anatomical structures can be seen with each class </a:t>
            </a:r>
            <a:endParaRPr lang="ar-SA" dirty="0"/>
          </a:p>
        </p:txBody>
      </p:sp>
      <p:pic>
        <p:nvPicPr>
          <p:cNvPr id="4" name="عنصر نائب للمحتوى 3">
            <a:extLst>
              <a:ext uri="{FF2B5EF4-FFF2-40B4-BE49-F238E27FC236}">
                <a16:creationId xmlns:a16="http://schemas.microsoft.com/office/drawing/2014/main" id="{454891DD-97B4-420A-8406-E2E4E226AC5A}"/>
              </a:ext>
            </a:extLst>
          </p:cNvPr>
          <p:cNvPicPr>
            <a:picLocks noGrp="1" noChangeAspect="1"/>
          </p:cNvPicPr>
          <p:nvPr>
            <p:ph idx="1"/>
          </p:nvPr>
        </p:nvPicPr>
        <p:blipFill>
          <a:blip r:embed="rId2"/>
          <a:stretch>
            <a:fillRect/>
          </a:stretch>
        </p:blipFill>
        <p:spPr>
          <a:xfrm>
            <a:off x="1925242" y="2616469"/>
            <a:ext cx="5082778" cy="2598993"/>
          </a:xfrm>
          <a:prstGeom prst="rect">
            <a:avLst/>
          </a:prstGeom>
        </p:spPr>
      </p:pic>
    </p:spTree>
    <p:extLst>
      <p:ext uri="{BB962C8B-B14F-4D97-AF65-F5344CB8AC3E}">
        <p14:creationId xmlns:p14="http://schemas.microsoft.com/office/powerpoint/2010/main" val="306194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WHY???</a:t>
            </a:r>
          </a:p>
          <a:p>
            <a:endParaRPr lang="en-US" dirty="0"/>
          </a:p>
          <a:p>
            <a:endParaRPr lang="en-US" dirty="0"/>
          </a:p>
          <a:p>
            <a:r>
              <a:rPr lang="en-US" dirty="0"/>
              <a:t>Difficult  airways </a:t>
            </a:r>
          </a:p>
          <a:p>
            <a:pPr marL="68580" indent="0">
              <a:buNone/>
            </a:pPr>
            <a:endParaRPr lang="en-US" dirty="0"/>
          </a:p>
          <a:p>
            <a:r>
              <a:rPr lang="en-US" dirty="0"/>
              <a:t>Sensitive patient to sedative </a:t>
            </a:r>
          </a:p>
          <a:p>
            <a:endParaRPr lang="en-US" dirty="0"/>
          </a:p>
          <a:p>
            <a:r>
              <a:rPr lang="en-US" dirty="0"/>
              <a:t>Call expertise for consultation and help</a:t>
            </a:r>
          </a:p>
          <a:p>
            <a:pPr marL="68580" indent="0">
              <a:buNone/>
            </a:pPr>
            <a:endParaRPr lang="en-US" dirty="0"/>
          </a:p>
        </p:txBody>
      </p:sp>
    </p:spTree>
    <p:extLst>
      <p:ext uri="{BB962C8B-B14F-4D97-AF65-F5344CB8AC3E}">
        <p14:creationId xmlns:p14="http://schemas.microsoft.com/office/powerpoint/2010/main" val="122428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D0C25C7-8EBE-DFCC-BA8A-003FD92D5437}"/>
              </a:ext>
            </a:extLst>
          </p:cNvPr>
          <p:cNvSpPr>
            <a:spLocks noGrp="1"/>
          </p:cNvSpPr>
          <p:nvPr>
            <p:ph type="title"/>
          </p:nvPr>
        </p:nvSpPr>
        <p:spPr/>
        <p:txBody>
          <a:bodyPr>
            <a:normAutofit fontScale="90000"/>
          </a:bodyPr>
          <a:lstStyle/>
          <a:p>
            <a:r>
              <a:rPr lang="en-GB" dirty="0"/>
              <a:t>Vocal cord view during intubation </a:t>
            </a:r>
            <a:endParaRPr lang="ar-SA" dirty="0"/>
          </a:p>
        </p:txBody>
      </p:sp>
      <p:sp>
        <p:nvSpPr>
          <p:cNvPr id="3" name="عنصر نائب للمحتوى 2">
            <a:extLst>
              <a:ext uri="{FF2B5EF4-FFF2-40B4-BE49-F238E27FC236}">
                <a16:creationId xmlns:a16="http://schemas.microsoft.com/office/drawing/2014/main" id="{2B6340DB-1F05-3D17-2CBB-C2D4382F74B4}"/>
              </a:ext>
            </a:extLst>
          </p:cNvPr>
          <p:cNvSpPr>
            <a:spLocks noGrp="1"/>
          </p:cNvSpPr>
          <p:nvPr>
            <p:ph idx="1"/>
          </p:nvPr>
        </p:nvSpPr>
        <p:spPr/>
        <p:txBody>
          <a:bodyPr/>
          <a:lstStyle/>
          <a:p>
            <a:endParaRPr lang="ar-SA" dirty="0"/>
          </a:p>
        </p:txBody>
      </p:sp>
      <p:pic>
        <p:nvPicPr>
          <p:cNvPr id="4" name="عنصر نائب للمحتوى 3">
            <a:extLst>
              <a:ext uri="{FF2B5EF4-FFF2-40B4-BE49-F238E27FC236}">
                <a16:creationId xmlns:a16="http://schemas.microsoft.com/office/drawing/2014/main" id="{BC051B15-DD26-DECA-2052-08379DD7B7DF}"/>
              </a:ext>
            </a:extLst>
          </p:cNvPr>
          <p:cNvPicPr>
            <a:picLocks noChangeAspect="1"/>
          </p:cNvPicPr>
          <p:nvPr/>
        </p:nvPicPr>
        <p:blipFill>
          <a:blip r:embed="rId2"/>
          <a:stretch>
            <a:fillRect/>
          </a:stretch>
        </p:blipFill>
        <p:spPr>
          <a:xfrm>
            <a:off x="1925619" y="2686051"/>
            <a:ext cx="4475182" cy="2543951"/>
          </a:xfrm>
          <a:prstGeom prst="rect">
            <a:avLst/>
          </a:prstGeom>
        </p:spPr>
      </p:pic>
    </p:spTree>
    <p:extLst>
      <p:ext uri="{BB962C8B-B14F-4D97-AF65-F5344CB8AC3E}">
        <p14:creationId xmlns:p14="http://schemas.microsoft.com/office/powerpoint/2010/main" val="2884624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E9CF24-C925-4260-BFF4-639D2B9F0618}"/>
              </a:ext>
            </a:extLst>
          </p:cNvPr>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id="{92F30C13-4006-4574-8BD5-208CE2E9EEE9}"/>
              </a:ext>
            </a:extLst>
          </p:cNvPr>
          <p:cNvPicPr>
            <a:picLocks noGrp="1" noChangeAspect="1"/>
          </p:cNvPicPr>
          <p:nvPr>
            <p:ph idx="1"/>
          </p:nvPr>
        </p:nvPicPr>
        <p:blipFill>
          <a:blip r:embed="rId2"/>
          <a:stretch>
            <a:fillRect/>
          </a:stretch>
        </p:blipFill>
        <p:spPr>
          <a:xfrm>
            <a:off x="1043490" y="2438400"/>
            <a:ext cx="5966909" cy="3391935"/>
          </a:xfrm>
          <a:prstGeom prst="rect">
            <a:avLst/>
          </a:prstGeom>
        </p:spPr>
      </p:pic>
    </p:spTree>
    <p:extLst>
      <p:ext uri="{BB962C8B-B14F-4D97-AF65-F5344CB8AC3E}">
        <p14:creationId xmlns:p14="http://schemas.microsoft.com/office/powerpoint/2010/main" val="2995527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6F5933-23E8-9D44-BC6C-C6471C6E0597}"/>
              </a:ext>
            </a:extLst>
          </p:cNvPr>
          <p:cNvSpPr>
            <a:spLocks noGrp="1"/>
          </p:cNvSpPr>
          <p:nvPr>
            <p:ph type="title"/>
          </p:nvPr>
        </p:nvSpPr>
        <p:spPr>
          <a:xfrm>
            <a:off x="1944694" y="1325333"/>
            <a:ext cx="6683765" cy="473212"/>
          </a:xfrm>
        </p:spPr>
        <p:txBody>
          <a:bodyPr>
            <a:normAutofit fontScale="90000"/>
          </a:bodyPr>
          <a:lstStyle/>
          <a:p>
            <a:endParaRPr lang="ar-SA" dirty="0"/>
          </a:p>
        </p:txBody>
      </p:sp>
      <p:sp>
        <p:nvSpPr>
          <p:cNvPr id="3" name="عنصر نائب للمحتوى 2">
            <a:extLst>
              <a:ext uri="{FF2B5EF4-FFF2-40B4-BE49-F238E27FC236}">
                <a16:creationId xmlns:a16="http://schemas.microsoft.com/office/drawing/2014/main" id="{34303DDF-BA34-C65C-0A59-16B7DECD8AFC}"/>
              </a:ext>
            </a:extLst>
          </p:cNvPr>
          <p:cNvSpPr>
            <a:spLocks noGrp="1"/>
          </p:cNvSpPr>
          <p:nvPr>
            <p:ph idx="1"/>
          </p:nvPr>
        </p:nvSpPr>
        <p:spPr>
          <a:xfrm>
            <a:off x="1941909" y="1919568"/>
            <a:ext cx="6686550" cy="3371099"/>
          </a:xfrm>
        </p:spPr>
        <p:txBody>
          <a:bodyPr/>
          <a:lstStyle/>
          <a:p>
            <a:pPr marL="0" indent="0">
              <a:spcBef>
                <a:spcPts val="0"/>
              </a:spcBef>
              <a:spcAft>
                <a:spcPts val="1050"/>
              </a:spcAft>
              <a:buNone/>
            </a:pPr>
            <a:r>
              <a:rPr lang="en-US" sz="1500" b="1" kern="1400" dirty="0">
                <a:solidFill>
                  <a:schemeClr val="tx1"/>
                </a:solidFill>
                <a:latin typeface="+mj-lt"/>
              </a:rPr>
              <a:t>According to the </a:t>
            </a:r>
            <a:r>
              <a:rPr lang="en-US" sz="1500" b="1" kern="1400" dirty="0" err="1">
                <a:solidFill>
                  <a:schemeClr val="tx1"/>
                </a:solidFill>
                <a:latin typeface="+mj-lt"/>
              </a:rPr>
              <a:t>Mallampati</a:t>
            </a:r>
            <a:r>
              <a:rPr lang="en-US" sz="1500" b="1" kern="1400" dirty="0">
                <a:solidFill>
                  <a:schemeClr val="tx1"/>
                </a:solidFill>
                <a:latin typeface="+mj-lt"/>
              </a:rPr>
              <a:t> scale</a:t>
            </a:r>
            <a:r>
              <a:rPr lang="en-US" sz="1500" kern="1400" dirty="0">
                <a:solidFill>
                  <a:schemeClr val="tx1"/>
                </a:solidFill>
                <a:latin typeface="+mj-lt"/>
              </a:rPr>
              <a:t>:</a:t>
            </a:r>
          </a:p>
          <a:p>
            <a:pPr marL="0" indent="0">
              <a:spcBef>
                <a:spcPts val="0"/>
              </a:spcBef>
              <a:spcAft>
                <a:spcPts val="1050"/>
              </a:spcAft>
            </a:pPr>
            <a:r>
              <a:rPr lang="en-US" sz="1500" b="1" kern="1400" dirty="0">
                <a:solidFill>
                  <a:schemeClr val="tx1"/>
                </a:solidFill>
                <a:latin typeface="+mj-lt"/>
              </a:rPr>
              <a:t>Class I </a:t>
            </a:r>
            <a:r>
              <a:rPr lang="en-US" sz="1500" kern="1400" dirty="0">
                <a:solidFill>
                  <a:schemeClr val="tx1"/>
                </a:solidFill>
                <a:latin typeface="+mj-lt"/>
              </a:rPr>
              <a:t>: </a:t>
            </a:r>
            <a:r>
              <a:rPr lang="en-US" sz="1500" b="1" kern="1400" dirty="0">
                <a:solidFill>
                  <a:schemeClr val="tx1"/>
                </a:solidFill>
                <a:latin typeface="+mj-lt"/>
              </a:rPr>
              <a:t>hard palate, soft palate, uvula, and pillars are visible.</a:t>
            </a:r>
          </a:p>
          <a:p>
            <a:pPr marL="0" indent="0">
              <a:spcBef>
                <a:spcPts val="0"/>
              </a:spcBef>
              <a:spcAft>
                <a:spcPts val="1050"/>
              </a:spcAft>
            </a:pPr>
            <a:r>
              <a:rPr lang="en-US" sz="1500" b="1" kern="1400" dirty="0">
                <a:solidFill>
                  <a:schemeClr val="tx1"/>
                </a:solidFill>
                <a:latin typeface="+mj-lt"/>
              </a:rPr>
              <a:t>Class II : hard palate, soft palate, uvula are visible; </a:t>
            </a:r>
          </a:p>
          <a:p>
            <a:pPr marL="0" indent="0">
              <a:spcBef>
                <a:spcPts val="0"/>
              </a:spcBef>
              <a:spcAft>
                <a:spcPts val="1050"/>
              </a:spcAft>
            </a:pPr>
            <a:r>
              <a:rPr lang="en-US" sz="1500" b="1" kern="1400" dirty="0">
                <a:solidFill>
                  <a:schemeClr val="tx1"/>
                </a:solidFill>
                <a:latin typeface="+mj-lt"/>
              </a:rPr>
              <a:t>Class III:  hard palate, soft palate and base of the uvula are visible.</a:t>
            </a:r>
          </a:p>
          <a:p>
            <a:pPr marL="0" indent="0">
              <a:spcBef>
                <a:spcPts val="0"/>
              </a:spcBef>
              <a:spcAft>
                <a:spcPts val="1050"/>
              </a:spcAft>
            </a:pPr>
            <a:r>
              <a:rPr lang="en-US" sz="1500" b="1" kern="1400" dirty="0">
                <a:solidFill>
                  <a:schemeClr val="tx1"/>
                </a:solidFill>
                <a:latin typeface="+mj-lt"/>
              </a:rPr>
              <a:t>Class IV :  only the hard palate is visible. </a:t>
            </a:r>
          </a:p>
          <a:p>
            <a:pPr marL="0" indent="0">
              <a:spcBef>
                <a:spcPts val="0"/>
              </a:spcBef>
              <a:spcAft>
                <a:spcPts val="1050"/>
              </a:spcAft>
              <a:buNone/>
            </a:pPr>
            <a:r>
              <a:rPr lang="en-US" sz="1500" b="1" kern="1400" dirty="0">
                <a:solidFill>
                  <a:schemeClr val="tx1"/>
                </a:solidFill>
                <a:latin typeface="+mj-lt"/>
              </a:rPr>
              <a:t> </a:t>
            </a:r>
            <a:r>
              <a:rPr lang="en-US" sz="1500" b="1" kern="1400" dirty="0">
                <a:solidFill>
                  <a:srgbClr val="FF0000"/>
                </a:solidFill>
                <a:latin typeface="+mj-lt"/>
              </a:rPr>
              <a:t>In class III and IV patients , difficult ventilation and intubation should be anticipated and expert consultation is required </a:t>
            </a:r>
          </a:p>
          <a:p>
            <a:endParaRPr lang="ar-SA" dirty="0"/>
          </a:p>
        </p:txBody>
      </p:sp>
      <p:sp>
        <p:nvSpPr>
          <p:cNvPr id="4" name="عنصر نائب للتذييل 3">
            <a:extLst>
              <a:ext uri="{FF2B5EF4-FFF2-40B4-BE49-F238E27FC236}">
                <a16:creationId xmlns:a16="http://schemas.microsoft.com/office/drawing/2014/main" id="{B2E2CCBB-0BEE-AB8A-4A5C-4C30DE73F235}"/>
              </a:ext>
            </a:extLst>
          </p:cNvPr>
          <p:cNvSpPr>
            <a:spLocks noGrp="1"/>
          </p:cNvSpPr>
          <p:nvPr>
            <p:ph type="ftr" sz="quarter" idx="11"/>
          </p:nvPr>
        </p:nvSpPr>
        <p:spPr/>
        <p:txBody>
          <a:bodyPr/>
          <a:lstStyle/>
          <a:p>
            <a:r>
              <a:rPr lang="en-US"/>
              <a:t>Dr. Osama Elnaggar</a:t>
            </a:r>
            <a:endParaRPr lang="en-US" dirty="0"/>
          </a:p>
        </p:txBody>
      </p:sp>
    </p:spTree>
    <p:extLst>
      <p:ext uri="{BB962C8B-B14F-4D97-AF65-F5344CB8AC3E}">
        <p14:creationId xmlns:p14="http://schemas.microsoft.com/office/powerpoint/2010/main" val="316483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O=Obstruction </a:t>
            </a:r>
          </a:p>
        </p:txBody>
      </p:sp>
      <p:sp>
        <p:nvSpPr>
          <p:cNvPr id="3" name="Content Placeholder 2"/>
          <p:cNvSpPr>
            <a:spLocks noGrp="1"/>
          </p:cNvSpPr>
          <p:nvPr>
            <p:ph idx="1"/>
          </p:nvPr>
        </p:nvSpPr>
        <p:spPr/>
        <p:txBody>
          <a:bodyPr/>
          <a:lstStyle/>
          <a:p>
            <a:r>
              <a:rPr lang="en-US" dirty="0"/>
              <a:t>Trauma  (Burn)</a:t>
            </a:r>
          </a:p>
          <a:p>
            <a:r>
              <a:rPr lang="en-US" dirty="0"/>
              <a:t>Infection(epiglottis ,Croup)</a:t>
            </a:r>
          </a:p>
          <a:p>
            <a:r>
              <a:rPr lang="en-US" dirty="0"/>
              <a:t>Oedema (allergy)</a:t>
            </a:r>
          </a:p>
        </p:txBody>
      </p:sp>
    </p:spTree>
    <p:extLst>
      <p:ext uri="{BB962C8B-B14F-4D97-AF65-F5344CB8AC3E}">
        <p14:creationId xmlns:p14="http://schemas.microsoft.com/office/powerpoint/2010/main" val="1666170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N=Neck mobility </a:t>
            </a:r>
          </a:p>
        </p:txBody>
      </p:sp>
      <p:sp>
        <p:nvSpPr>
          <p:cNvPr id="3" name="Content Placeholder 2"/>
          <p:cNvSpPr>
            <a:spLocks noGrp="1"/>
          </p:cNvSpPr>
          <p:nvPr>
            <p:ph idx="1"/>
          </p:nvPr>
        </p:nvSpPr>
        <p:spPr/>
        <p:txBody>
          <a:bodyPr/>
          <a:lstStyle/>
          <a:p>
            <a:r>
              <a:rPr lang="en-US" dirty="0"/>
              <a:t>Neck collar = difficult mobility </a:t>
            </a:r>
          </a:p>
          <a:p>
            <a:r>
              <a:rPr lang="en-US" dirty="0"/>
              <a:t>DM</a:t>
            </a:r>
          </a:p>
          <a:p>
            <a:r>
              <a:rPr lang="en-US" dirty="0"/>
              <a:t>RA</a:t>
            </a:r>
          </a:p>
          <a:p>
            <a:r>
              <a:rPr lang="en-US" dirty="0"/>
              <a:t>Syndromes (MPS)</a:t>
            </a:r>
          </a:p>
          <a:p>
            <a:r>
              <a:rPr lang="en-US" dirty="0"/>
              <a:t>Old burn or  Radiotherapy  to  Head &amp; neck </a:t>
            </a:r>
          </a:p>
          <a:p>
            <a:pPr marL="0" indent="0">
              <a:buNone/>
            </a:pPr>
            <a:endParaRPr lang="en-US" dirty="0"/>
          </a:p>
        </p:txBody>
      </p:sp>
    </p:spTree>
    <p:extLst>
      <p:ext uri="{BB962C8B-B14F-4D97-AF65-F5344CB8AC3E}">
        <p14:creationId xmlns:p14="http://schemas.microsoft.com/office/powerpoint/2010/main" val="288315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5477C4-0169-1313-2E84-509F0A060156}"/>
              </a:ext>
            </a:extLst>
          </p:cNvPr>
          <p:cNvSpPr>
            <a:spLocks noGrp="1"/>
          </p:cNvSpPr>
          <p:nvPr>
            <p:ph type="title"/>
          </p:nvPr>
        </p:nvSpPr>
        <p:spPr/>
        <p:txBody>
          <a:bodyPr/>
          <a:lstStyle/>
          <a:p>
            <a:r>
              <a:rPr lang="en-GB" dirty="0"/>
              <a:t>Neck mobility examination </a:t>
            </a:r>
            <a:endParaRPr lang="ar-SA" dirty="0"/>
          </a:p>
        </p:txBody>
      </p:sp>
      <p:pic>
        <p:nvPicPr>
          <p:cNvPr id="6" name="عنصر نائب للمحتوى 5">
            <a:extLst>
              <a:ext uri="{FF2B5EF4-FFF2-40B4-BE49-F238E27FC236}">
                <a16:creationId xmlns:a16="http://schemas.microsoft.com/office/drawing/2014/main" id="{FFAF3CAF-4419-693F-A310-D679B54187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1910" y="2286000"/>
            <a:ext cx="4696472" cy="3005138"/>
          </a:xfrm>
        </p:spPr>
      </p:pic>
      <p:sp>
        <p:nvSpPr>
          <p:cNvPr id="4" name="عنصر نائب للتذييل 3">
            <a:extLst>
              <a:ext uri="{FF2B5EF4-FFF2-40B4-BE49-F238E27FC236}">
                <a16:creationId xmlns:a16="http://schemas.microsoft.com/office/drawing/2014/main" id="{18393ABB-794B-A283-5985-4EBB979104C8}"/>
              </a:ext>
            </a:extLst>
          </p:cNvPr>
          <p:cNvSpPr>
            <a:spLocks noGrp="1"/>
          </p:cNvSpPr>
          <p:nvPr>
            <p:ph type="ftr" sz="quarter" idx="11"/>
          </p:nvPr>
        </p:nvSpPr>
        <p:spPr/>
        <p:txBody>
          <a:bodyPr/>
          <a:lstStyle/>
          <a:p>
            <a:r>
              <a:rPr lang="en-US"/>
              <a:t>Dr. Osama Elnaggar</a:t>
            </a:r>
            <a:endParaRPr lang="en-US" dirty="0"/>
          </a:p>
        </p:txBody>
      </p:sp>
    </p:spTree>
    <p:extLst>
      <p:ext uri="{BB962C8B-B14F-4D97-AF65-F5344CB8AC3E}">
        <p14:creationId xmlns:p14="http://schemas.microsoft.com/office/powerpoint/2010/main" val="52086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&amp; Adult Airway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Unique airway </a:t>
            </a:r>
          </a:p>
          <a:p>
            <a:pPr marL="0" indent="0">
              <a:buNone/>
            </a:pPr>
            <a:r>
              <a:rPr lang="en-US" dirty="0"/>
              <a:t>Special concern regarding</a:t>
            </a:r>
          </a:p>
          <a:p>
            <a:r>
              <a:rPr lang="en-US" dirty="0"/>
              <a:t>High larynx at C3 </a:t>
            </a:r>
          </a:p>
          <a:p>
            <a:r>
              <a:rPr lang="en-US" dirty="0"/>
              <a:t>Large floppy epiglottis </a:t>
            </a:r>
          </a:p>
          <a:p>
            <a:r>
              <a:rPr lang="en-US" dirty="0"/>
              <a:t>Funnel shape trachea ??</a:t>
            </a:r>
          </a:p>
          <a:p>
            <a:r>
              <a:rPr lang="en-US" dirty="0"/>
              <a:t>Narrowest  area is at cricoid cartilage </a:t>
            </a:r>
          </a:p>
          <a:p>
            <a:r>
              <a:rPr lang="en-US" dirty="0"/>
              <a:t>Alignment  is difficult =cannot do sniffing position because of large head</a:t>
            </a:r>
          </a:p>
          <a:p>
            <a:r>
              <a:rPr lang="en-US" dirty="0"/>
              <a:t>Easley can get obstructed ,and hypoxia  </a:t>
            </a:r>
          </a:p>
        </p:txBody>
      </p:sp>
    </p:spTree>
    <p:extLst>
      <p:ext uri="{BB962C8B-B14F-4D97-AF65-F5344CB8AC3E}">
        <p14:creationId xmlns:p14="http://schemas.microsoft.com/office/powerpoint/2010/main" val="1430508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Public\Pictures\airwa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8900" y="1828800"/>
            <a:ext cx="3886200"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74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Public\Pictures\airway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48006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843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Sniffing position</a:t>
            </a:r>
          </a:p>
        </p:txBody>
      </p:sp>
      <p:pic>
        <p:nvPicPr>
          <p:cNvPr id="5122" name="Picture 2" descr="C:\Users\Public\Pictures\airway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2743200"/>
            <a:ext cx="313229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9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7200" b="1" dirty="0"/>
          </a:p>
        </p:txBody>
      </p:sp>
      <p:sp>
        <p:nvSpPr>
          <p:cNvPr id="3" name="Content Placeholder 2"/>
          <p:cNvSpPr>
            <a:spLocks noGrp="1"/>
          </p:cNvSpPr>
          <p:nvPr>
            <p:ph idx="1"/>
          </p:nvPr>
        </p:nvSpPr>
        <p:spPr/>
        <p:txBody>
          <a:bodyPr>
            <a:normAutofit/>
          </a:bodyPr>
          <a:lstStyle/>
          <a:p>
            <a:pPr marL="0" indent="0" algn="ctr">
              <a:buNone/>
            </a:pPr>
            <a:r>
              <a:rPr lang="en-US" sz="7200" b="1" dirty="0"/>
              <a:t>HOW ?</a:t>
            </a:r>
          </a:p>
        </p:txBody>
      </p:sp>
    </p:spTree>
    <p:extLst>
      <p:ext uri="{BB962C8B-B14F-4D97-AF65-F5344CB8AC3E}">
        <p14:creationId xmlns:p14="http://schemas.microsoft.com/office/powerpoint/2010/main" val="2252325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C:\Users\Public\Pictures\airway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1280160"/>
            <a:ext cx="2926080" cy="143256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ublic\Pictures\Airway 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2819400"/>
            <a:ext cx="35623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92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1D5185-D448-4B51-80B7-785C7DF42CE7}"/>
              </a:ext>
            </a:extLst>
          </p:cNvPr>
          <p:cNvSpPr>
            <a:spLocks noGrp="1"/>
          </p:cNvSpPr>
          <p:nvPr>
            <p:ph type="title"/>
          </p:nvPr>
        </p:nvSpPr>
        <p:spPr/>
        <p:txBody>
          <a:bodyPr/>
          <a:lstStyle/>
          <a:p>
            <a:r>
              <a:rPr lang="en-GB" dirty="0"/>
              <a:t>Cases </a:t>
            </a:r>
            <a:endParaRPr lang="ar-SA" dirty="0"/>
          </a:p>
        </p:txBody>
      </p:sp>
      <p:sp>
        <p:nvSpPr>
          <p:cNvPr id="3" name="عنصر نائب للمحتوى 2">
            <a:extLst>
              <a:ext uri="{FF2B5EF4-FFF2-40B4-BE49-F238E27FC236}">
                <a16:creationId xmlns:a16="http://schemas.microsoft.com/office/drawing/2014/main" id="{C791D74E-55C1-4FDC-92EF-54B72A911AD6}"/>
              </a:ext>
            </a:extLst>
          </p:cNvPr>
          <p:cNvSpPr>
            <a:spLocks noGrp="1"/>
          </p:cNvSpPr>
          <p:nvPr>
            <p:ph idx="1"/>
          </p:nvPr>
        </p:nvSpPr>
        <p:spPr/>
        <p:txBody>
          <a:bodyPr>
            <a:normAutofit fontScale="92500" lnSpcReduction="10000"/>
          </a:bodyPr>
          <a:lstStyle/>
          <a:p>
            <a:r>
              <a:rPr lang="en-GB" dirty="0"/>
              <a:t>12 year old child  with tracheostomy  for LP </a:t>
            </a:r>
          </a:p>
          <a:p>
            <a:r>
              <a:rPr lang="en-GB" dirty="0"/>
              <a:t>4 years old mouth breather  for CT</a:t>
            </a:r>
          </a:p>
          <a:p>
            <a:r>
              <a:rPr lang="en-GB" dirty="0"/>
              <a:t>2 year old  down syndrome for Echo </a:t>
            </a:r>
          </a:p>
          <a:p>
            <a:r>
              <a:rPr lang="en-GB" dirty="0"/>
              <a:t>50 years old IDDM ,RA for diagnostic Endoscopy </a:t>
            </a:r>
          </a:p>
          <a:p>
            <a:r>
              <a:rPr lang="en-GB" dirty="0"/>
              <a:t> un cooperative 20 years lady need  tooth extraction  H/O Burn only </a:t>
            </a:r>
          </a:p>
          <a:p>
            <a:r>
              <a:rPr lang="en-GB" dirty="0"/>
              <a:t>14 year girl BMI 40 for MRI</a:t>
            </a:r>
          </a:p>
          <a:p>
            <a:r>
              <a:rPr lang="en-GB" dirty="0"/>
              <a:t>6 year old MP  for EEG</a:t>
            </a:r>
          </a:p>
          <a:p>
            <a:endParaRPr lang="ar-SA" dirty="0"/>
          </a:p>
        </p:txBody>
      </p:sp>
    </p:spTree>
    <p:extLst>
      <p:ext uri="{BB962C8B-B14F-4D97-AF65-F5344CB8AC3E}">
        <p14:creationId xmlns:p14="http://schemas.microsoft.com/office/powerpoint/2010/main" val="375103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107F71-4868-44DC-A253-1FBE90BBE64A}"/>
              </a:ext>
            </a:extLst>
          </p:cNvPr>
          <p:cNvSpPr>
            <a:spLocks noGrp="1"/>
          </p:cNvSpPr>
          <p:nvPr>
            <p:ph type="title"/>
          </p:nvPr>
        </p:nvSpPr>
        <p:spPr>
          <a:xfrm>
            <a:off x="1043490" y="685800"/>
            <a:ext cx="7024744" cy="1066800"/>
          </a:xfrm>
        </p:spPr>
        <p:txBody>
          <a:bodyPr>
            <a:normAutofit/>
          </a:bodyPr>
          <a:lstStyle/>
          <a:p>
            <a:r>
              <a:rPr lang="en-GB" sz="3200" dirty="0"/>
              <a:t>Important Airway Anatomy innervation for  awake intubation  </a:t>
            </a:r>
            <a:endParaRPr lang="ar-SA" sz="3200" dirty="0"/>
          </a:p>
        </p:txBody>
      </p:sp>
      <p:sp>
        <p:nvSpPr>
          <p:cNvPr id="3" name="عنصر نائب للمحتوى 2">
            <a:extLst>
              <a:ext uri="{FF2B5EF4-FFF2-40B4-BE49-F238E27FC236}">
                <a16:creationId xmlns:a16="http://schemas.microsoft.com/office/drawing/2014/main" id="{CAA7CE88-C0E0-484C-8C1F-F9185C3EC439}"/>
              </a:ext>
            </a:extLst>
          </p:cNvPr>
          <p:cNvSpPr>
            <a:spLocks noGrp="1"/>
          </p:cNvSpPr>
          <p:nvPr>
            <p:ph idx="1"/>
          </p:nvPr>
        </p:nvSpPr>
        <p:spPr>
          <a:xfrm>
            <a:off x="1043492" y="2362200"/>
            <a:ext cx="6777317" cy="3886200"/>
          </a:xfrm>
        </p:spPr>
        <p:txBody>
          <a:bodyPr>
            <a:normAutofit fontScale="32500" lnSpcReduction="20000"/>
          </a:bodyPr>
          <a:lstStyle/>
          <a:p>
            <a:r>
              <a:rPr lang="en-US" sz="4000" dirty="0"/>
              <a:t>The larynx is innervated bilaterally by the </a:t>
            </a:r>
            <a:r>
              <a:rPr lang="en-US" sz="4000" b="1" dirty="0"/>
              <a:t>superior laryngeal nerve</a:t>
            </a:r>
            <a:r>
              <a:rPr lang="en-US" sz="4000" dirty="0"/>
              <a:t> (supplies</a:t>
            </a:r>
          </a:p>
          <a:p>
            <a:r>
              <a:rPr lang="en-US" sz="4000" dirty="0"/>
              <a:t> mucosa from the epiglottis to the level of the cords) and the </a:t>
            </a:r>
            <a:r>
              <a:rPr lang="en-US" sz="4000" b="1" dirty="0"/>
              <a:t>recurrent</a:t>
            </a:r>
          </a:p>
          <a:p>
            <a:r>
              <a:rPr lang="en-US" sz="4000" b="1" dirty="0"/>
              <a:t> laryngeal nerve </a:t>
            </a:r>
            <a:r>
              <a:rPr lang="en-US" sz="4000" dirty="0"/>
              <a:t>(supplies mucosa below the cords), both branches of</a:t>
            </a:r>
          </a:p>
          <a:p>
            <a:r>
              <a:rPr lang="en-US" sz="4000" dirty="0"/>
              <a:t> the </a:t>
            </a:r>
            <a:r>
              <a:rPr lang="en-US" sz="5400" b="1" dirty="0" err="1">
                <a:solidFill>
                  <a:srgbClr val="FF0000"/>
                </a:solidFill>
              </a:rPr>
              <a:t>vagus</a:t>
            </a:r>
            <a:r>
              <a:rPr lang="en-US" sz="5400" b="1" dirty="0">
                <a:solidFill>
                  <a:srgbClr val="FF0000"/>
                </a:solidFill>
              </a:rPr>
              <a:t> nerve(CN X).</a:t>
            </a:r>
            <a:r>
              <a:rPr lang="en-US" sz="4000" dirty="0">
                <a:solidFill>
                  <a:srgbClr val="FF0000"/>
                </a:solidFill>
              </a:rPr>
              <a:t> </a:t>
            </a:r>
          </a:p>
          <a:p>
            <a:endParaRPr lang="en-US" sz="4000" dirty="0">
              <a:solidFill>
                <a:srgbClr val="FF0000"/>
              </a:solidFill>
            </a:endParaRPr>
          </a:p>
          <a:p>
            <a:r>
              <a:rPr lang="en-US" sz="4000" dirty="0"/>
              <a:t>The recurrent laryngeal nerves supply all of the intrinsic muscles of the larynx except for the cricothyroid muscle and any damage to the recurrent laryngeal can result in vocal cord dysfunction. The cricothyroid muscle is innervated by the external branch of the superior laryngeal nerve.</a:t>
            </a:r>
          </a:p>
          <a:p>
            <a:r>
              <a:rPr lang="en-US" sz="4000" dirty="0"/>
              <a:t>Other nerves which may need to be anesthetized for awake fiberoptic intubations include the </a:t>
            </a:r>
            <a:r>
              <a:rPr lang="en-US" sz="4000" b="1" dirty="0"/>
              <a:t>maxillary branch of </a:t>
            </a:r>
            <a:r>
              <a:rPr lang="en-US" sz="5400" b="1" dirty="0">
                <a:solidFill>
                  <a:srgbClr val="FF0000"/>
                </a:solidFill>
              </a:rPr>
              <a:t>the trigeminal nerve</a:t>
            </a:r>
            <a:r>
              <a:rPr lang="en-US" sz="4000" dirty="0">
                <a:solidFill>
                  <a:srgbClr val="FF0000"/>
                </a:solidFill>
              </a:rPr>
              <a:t> </a:t>
            </a:r>
            <a:r>
              <a:rPr lang="en-US" sz="4000" dirty="0"/>
              <a:t>which supplies sensory innervations to the nasopharynx and</a:t>
            </a:r>
          </a:p>
          <a:p>
            <a:endParaRPr lang="en-US" sz="4000" dirty="0"/>
          </a:p>
          <a:p>
            <a:r>
              <a:rPr lang="en-US" sz="4000" dirty="0"/>
              <a:t> the </a:t>
            </a:r>
            <a:r>
              <a:rPr lang="en-US" sz="5400" b="1" dirty="0">
                <a:solidFill>
                  <a:srgbClr val="FF0000"/>
                </a:solidFill>
              </a:rPr>
              <a:t>glossopharyngeal nerve </a:t>
            </a:r>
            <a:r>
              <a:rPr lang="en-US" sz="4000" dirty="0"/>
              <a:t>which supplies sensory innervations to the post 1/3 of the tongue, pharynx, and areas above the epiglottis.</a:t>
            </a:r>
          </a:p>
          <a:p>
            <a:pPr marL="68580" indent="0" algn="ctr">
              <a:buNone/>
            </a:pPr>
            <a:r>
              <a:rPr lang="en-GB" sz="4400" dirty="0"/>
              <a:t>   </a:t>
            </a:r>
          </a:p>
        </p:txBody>
      </p:sp>
    </p:spTree>
    <p:extLst>
      <p:ext uri="{BB962C8B-B14F-4D97-AF65-F5344CB8AC3E}">
        <p14:creationId xmlns:p14="http://schemas.microsoft.com/office/powerpoint/2010/main" val="1365975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107F71-4868-44DC-A253-1FBE90BBE64A}"/>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CAA7CE88-C0E0-484C-8C1F-F9185C3EC439}"/>
              </a:ext>
            </a:extLst>
          </p:cNvPr>
          <p:cNvSpPr>
            <a:spLocks noGrp="1"/>
          </p:cNvSpPr>
          <p:nvPr>
            <p:ph idx="1"/>
          </p:nvPr>
        </p:nvSpPr>
        <p:spPr>
          <a:xfrm>
            <a:off x="1043492" y="2057400"/>
            <a:ext cx="6777317" cy="4191000"/>
          </a:xfrm>
        </p:spPr>
        <p:txBody>
          <a:bodyPr>
            <a:normAutofit/>
          </a:bodyPr>
          <a:lstStyle/>
          <a:p>
            <a:pPr marL="68580" indent="0" algn="ctr">
              <a:buNone/>
            </a:pPr>
            <a:endParaRPr lang="en-GB" sz="4400" dirty="0"/>
          </a:p>
          <a:p>
            <a:pPr marL="68580" indent="0" algn="ctr">
              <a:buNone/>
            </a:pPr>
            <a:endParaRPr lang="en-GB" sz="4400" dirty="0"/>
          </a:p>
          <a:p>
            <a:pPr marL="68580" indent="0" algn="ctr">
              <a:buNone/>
            </a:pPr>
            <a:endParaRPr lang="en-GB" sz="4400" dirty="0"/>
          </a:p>
        </p:txBody>
      </p:sp>
      <p:pic>
        <p:nvPicPr>
          <p:cNvPr id="4" name="Picture 1">
            <a:extLst>
              <a:ext uri="{FF2B5EF4-FFF2-40B4-BE49-F238E27FC236}">
                <a16:creationId xmlns:a16="http://schemas.microsoft.com/office/drawing/2014/main" id="{A67C0B8D-80BB-48AC-9017-5E3BA5EC6E61}"/>
              </a:ext>
            </a:extLst>
          </p:cNvPr>
          <p:cNvPicPr>
            <a:picLocks noChangeAspect="1"/>
          </p:cNvPicPr>
          <p:nvPr/>
        </p:nvPicPr>
        <p:blipFill rotWithShape="1">
          <a:blip r:embed="rId2">
            <a:extLst>
              <a:ext uri="{28A0092B-C50C-407E-A947-70E740481C1C}">
                <a14:useLocalDpi xmlns:a14="http://schemas.microsoft.com/office/drawing/2010/main" val="0"/>
              </a:ext>
            </a:extLst>
          </a:blip>
          <a:srcRect t="2319" b="22681"/>
          <a:stretch/>
        </p:blipFill>
        <p:spPr>
          <a:xfrm>
            <a:off x="20" y="10"/>
            <a:ext cx="12191980" cy="6857990"/>
          </a:xfrm>
          <a:prstGeom prst="rect">
            <a:avLst/>
          </a:prstGeom>
        </p:spPr>
      </p:pic>
    </p:spTree>
    <p:extLst>
      <p:ext uri="{BB962C8B-B14F-4D97-AF65-F5344CB8AC3E}">
        <p14:creationId xmlns:p14="http://schemas.microsoft.com/office/powerpoint/2010/main" val="2370211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A1049F-3248-4E85-9E96-2088C4124A16}"/>
              </a:ext>
            </a:extLst>
          </p:cNvPr>
          <p:cNvSpPr>
            <a:spLocks noGrp="1"/>
          </p:cNvSpPr>
          <p:nvPr>
            <p:ph type="title"/>
          </p:nvPr>
        </p:nvSpPr>
        <p:spPr>
          <a:xfrm>
            <a:off x="1043490" y="1027664"/>
            <a:ext cx="7024744" cy="420136"/>
          </a:xfrm>
        </p:spPr>
        <p:txBody>
          <a:bodyPr>
            <a:normAutofit fontScale="90000"/>
          </a:bodyPr>
          <a:lstStyle/>
          <a:p>
            <a:r>
              <a:rPr lang="en-GB" dirty="0"/>
              <a:t>Difficult airway algorithm </a:t>
            </a:r>
            <a:endParaRPr lang="ar-SA" dirty="0"/>
          </a:p>
        </p:txBody>
      </p:sp>
      <p:pic>
        <p:nvPicPr>
          <p:cNvPr id="5" name="عنصر نائب للمحتوى 4">
            <a:extLst>
              <a:ext uri="{FF2B5EF4-FFF2-40B4-BE49-F238E27FC236}">
                <a16:creationId xmlns:a16="http://schemas.microsoft.com/office/drawing/2014/main" id="{0DD12A56-94DD-47B8-B57A-2649BE1CBD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447800"/>
            <a:ext cx="5257800" cy="4953000"/>
          </a:xfrm>
        </p:spPr>
      </p:pic>
    </p:spTree>
    <p:extLst>
      <p:ext uri="{BB962C8B-B14F-4D97-AF65-F5344CB8AC3E}">
        <p14:creationId xmlns:p14="http://schemas.microsoft.com/office/powerpoint/2010/main" val="1594384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F3C2E4-04B4-46F8-8C9B-E1357B159ED4}"/>
              </a:ext>
            </a:extLst>
          </p:cNvPr>
          <p:cNvSpPr>
            <a:spLocks noGrp="1"/>
          </p:cNvSpPr>
          <p:nvPr>
            <p:ph type="title"/>
          </p:nvPr>
        </p:nvSpPr>
        <p:spPr>
          <a:xfrm>
            <a:off x="1043490" y="1027664"/>
            <a:ext cx="7024744" cy="420136"/>
          </a:xfrm>
        </p:spPr>
        <p:txBody>
          <a:bodyPr>
            <a:normAutofit fontScale="90000"/>
          </a:bodyPr>
          <a:lstStyle/>
          <a:p>
            <a:r>
              <a:rPr lang="en-GB" dirty="0"/>
              <a:t>Physical Examination </a:t>
            </a:r>
            <a:endParaRPr lang="ar-SA" dirty="0"/>
          </a:p>
        </p:txBody>
      </p:sp>
      <p:sp>
        <p:nvSpPr>
          <p:cNvPr id="3" name="عنصر نائب للمحتوى 2">
            <a:extLst>
              <a:ext uri="{FF2B5EF4-FFF2-40B4-BE49-F238E27FC236}">
                <a16:creationId xmlns:a16="http://schemas.microsoft.com/office/drawing/2014/main" id="{57436F4F-AC3C-48FA-B1A3-A9107CEF1926}"/>
              </a:ext>
            </a:extLst>
          </p:cNvPr>
          <p:cNvSpPr>
            <a:spLocks noGrp="1"/>
          </p:cNvSpPr>
          <p:nvPr>
            <p:ph idx="1"/>
          </p:nvPr>
        </p:nvSpPr>
        <p:spPr>
          <a:xfrm>
            <a:off x="1043492" y="1752600"/>
            <a:ext cx="6777317" cy="4080029"/>
          </a:xfrm>
        </p:spPr>
        <p:txBody>
          <a:bodyPr>
            <a:normAutofit fontScale="77500" lnSpcReduction="20000"/>
          </a:bodyPr>
          <a:lstStyle/>
          <a:p>
            <a:r>
              <a:rPr lang="en-GB" dirty="0"/>
              <a:t>Vital signs (BP ,HR , Spo2,Temp )</a:t>
            </a:r>
          </a:p>
          <a:p>
            <a:r>
              <a:rPr lang="en-GB" dirty="0"/>
              <a:t>BMI = obesity </a:t>
            </a:r>
          </a:p>
          <a:p>
            <a:r>
              <a:rPr lang="en-GB" dirty="0"/>
              <a:t>General look for signs of (trauma ,burn , deformity , abnormal movement ,airway feature , neck and thyroid </a:t>
            </a:r>
            <a:r>
              <a:rPr lang="en-GB" dirty="0" err="1"/>
              <a:t>goiter</a:t>
            </a:r>
            <a:r>
              <a:rPr lang="en-GB" dirty="0"/>
              <a:t> </a:t>
            </a:r>
          </a:p>
          <a:p>
            <a:r>
              <a:rPr lang="en-GB" dirty="0"/>
              <a:t>Fat distribution ,lower limb oedema , skin abnormality or abnormal </a:t>
            </a:r>
            <a:r>
              <a:rPr lang="en-GB" dirty="0" err="1"/>
              <a:t>color</a:t>
            </a:r>
            <a:r>
              <a:rPr lang="en-GB" dirty="0"/>
              <a:t> ,assess for difficult cannulation )</a:t>
            </a:r>
          </a:p>
          <a:p>
            <a:r>
              <a:rPr lang="en-GB" dirty="0"/>
              <a:t>CVS = S1+S2+ murmur ??</a:t>
            </a:r>
          </a:p>
          <a:p>
            <a:r>
              <a:rPr lang="en-GB" dirty="0"/>
              <a:t>Respiratory = clear or wheezing or decrease air entry ,crepitation ,transmitted sound , Stridor, Grunting</a:t>
            </a:r>
          </a:p>
          <a:p>
            <a:r>
              <a:rPr lang="en-GB" dirty="0"/>
              <a:t>Joint or back deformity </a:t>
            </a:r>
          </a:p>
          <a:p>
            <a:r>
              <a:rPr lang="en-GB" dirty="0"/>
              <a:t>CNS = muscle  weakness and power examination </a:t>
            </a:r>
          </a:p>
          <a:p>
            <a:pPr marL="68580" indent="0">
              <a:buNone/>
            </a:pPr>
            <a:r>
              <a:rPr lang="en-GB" dirty="0">
                <a:solidFill>
                  <a:srgbClr val="FF0000"/>
                </a:solidFill>
              </a:rPr>
              <a:t>                    All must be documented </a:t>
            </a:r>
          </a:p>
          <a:p>
            <a:endParaRPr lang="en-GB" dirty="0"/>
          </a:p>
          <a:p>
            <a:endParaRPr lang="ar-SA" dirty="0"/>
          </a:p>
        </p:txBody>
      </p:sp>
    </p:spTree>
    <p:extLst>
      <p:ext uri="{BB962C8B-B14F-4D97-AF65-F5344CB8AC3E}">
        <p14:creationId xmlns:p14="http://schemas.microsoft.com/office/powerpoint/2010/main" val="1750300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D5DE0A-29EF-4EAA-A230-BAD7F7FADF85}"/>
              </a:ext>
            </a:extLst>
          </p:cNvPr>
          <p:cNvSpPr>
            <a:spLocks noGrp="1"/>
          </p:cNvSpPr>
          <p:nvPr>
            <p:ph type="title"/>
          </p:nvPr>
        </p:nvSpPr>
        <p:spPr/>
        <p:txBody>
          <a:bodyPr>
            <a:normAutofit fontScale="90000"/>
          </a:bodyPr>
          <a:lstStyle/>
          <a:p>
            <a:r>
              <a:rPr lang="en-GB" dirty="0"/>
              <a:t>General Emergency Airway Management </a:t>
            </a:r>
            <a:endParaRPr lang="ar-SA" dirty="0"/>
          </a:p>
        </p:txBody>
      </p:sp>
      <p:sp>
        <p:nvSpPr>
          <p:cNvPr id="3" name="عنصر نائب للمحتوى 2">
            <a:extLst>
              <a:ext uri="{FF2B5EF4-FFF2-40B4-BE49-F238E27FC236}">
                <a16:creationId xmlns:a16="http://schemas.microsoft.com/office/drawing/2014/main" id="{ED4FA484-F197-4F58-8038-1B72A593F992}"/>
              </a:ext>
            </a:extLst>
          </p:cNvPr>
          <p:cNvSpPr>
            <a:spLocks noGrp="1"/>
          </p:cNvSpPr>
          <p:nvPr>
            <p:ph idx="1"/>
          </p:nvPr>
        </p:nvSpPr>
        <p:spPr/>
        <p:txBody>
          <a:bodyPr/>
          <a:lstStyle/>
          <a:p>
            <a:r>
              <a:rPr lang="en-GB" dirty="0"/>
              <a:t> Learn technique  </a:t>
            </a:r>
          </a:p>
          <a:p>
            <a:r>
              <a:rPr lang="en-GB" dirty="0"/>
              <a:t>Open Airway </a:t>
            </a:r>
          </a:p>
          <a:p>
            <a:r>
              <a:rPr lang="en-GB" dirty="0"/>
              <a:t>Mask Bag ventilation (BLS)</a:t>
            </a:r>
          </a:p>
          <a:p>
            <a:r>
              <a:rPr lang="en-GB" dirty="0"/>
              <a:t>100 % oxygen </a:t>
            </a:r>
          </a:p>
          <a:p>
            <a:r>
              <a:rPr lang="en-GB" dirty="0"/>
              <a:t>Call for help </a:t>
            </a:r>
          </a:p>
          <a:p>
            <a:r>
              <a:rPr lang="en-GB" dirty="0"/>
              <a:t>Intubation may waste time </a:t>
            </a:r>
          </a:p>
        </p:txBody>
      </p:sp>
    </p:spTree>
    <p:extLst>
      <p:ext uri="{BB962C8B-B14F-4D97-AF65-F5344CB8AC3E}">
        <p14:creationId xmlns:p14="http://schemas.microsoft.com/office/powerpoint/2010/main" val="1746793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107F71-4868-44DC-A253-1FBE90BBE64A}"/>
              </a:ext>
            </a:extLst>
          </p:cNvPr>
          <p:cNvSpPr>
            <a:spLocks noGrp="1"/>
          </p:cNvSpPr>
          <p:nvPr>
            <p:ph type="title"/>
          </p:nvPr>
        </p:nvSpPr>
        <p:spPr>
          <a:xfrm>
            <a:off x="1043490" y="304800"/>
            <a:ext cx="7024744" cy="1219200"/>
          </a:xfrm>
        </p:spPr>
        <p:txBody>
          <a:bodyPr>
            <a:normAutofit fontScale="90000"/>
          </a:bodyPr>
          <a:lstStyle/>
          <a:p>
            <a:r>
              <a:rPr lang="en-GB" dirty="0"/>
              <a:t>General Emergency Airway Management </a:t>
            </a:r>
            <a:endParaRPr lang="ar-SA" dirty="0"/>
          </a:p>
        </p:txBody>
      </p:sp>
      <p:sp>
        <p:nvSpPr>
          <p:cNvPr id="3" name="عنصر نائب للمحتوى 2">
            <a:extLst>
              <a:ext uri="{FF2B5EF4-FFF2-40B4-BE49-F238E27FC236}">
                <a16:creationId xmlns:a16="http://schemas.microsoft.com/office/drawing/2014/main" id="{CAA7CE88-C0E0-484C-8C1F-F9185C3EC439}"/>
              </a:ext>
            </a:extLst>
          </p:cNvPr>
          <p:cNvSpPr>
            <a:spLocks noGrp="1"/>
          </p:cNvSpPr>
          <p:nvPr>
            <p:ph idx="1"/>
          </p:nvPr>
        </p:nvSpPr>
        <p:spPr>
          <a:xfrm>
            <a:off x="1043492" y="1752600"/>
            <a:ext cx="6777317" cy="4080029"/>
          </a:xfrm>
        </p:spPr>
        <p:txBody>
          <a:bodyPr>
            <a:normAutofit fontScale="92500" lnSpcReduction="10000"/>
          </a:bodyPr>
          <a:lstStyle/>
          <a:p>
            <a:pPr marL="68580" indent="0" algn="ctr">
              <a:buNone/>
            </a:pPr>
            <a:r>
              <a:rPr lang="en-GB" sz="4400" dirty="0"/>
              <a:t>   OXYGENATION                              Positive VENTILATION </a:t>
            </a:r>
          </a:p>
          <a:p>
            <a:pPr marL="68580" indent="0" algn="ctr">
              <a:buNone/>
            </a:pPr>
            <a:r>
              <a:rPr lang="en-GB" sz="4400" dirty="0"/>
              <a:t>With bag mask </a:t>
            </a:r>
          </a:p>
          <a:p>
            <a:pPr marL="68580" indent="0" algn="ctr">
              <a:buNone/>
            </a:pPr>
            <a:r>
              <a:rPr lang="en-GB" sz="4400" dirty="0"/>
              <a:t>No intubation (wasting of time and patient will develop hypoxia)</a:t>
            </a:r>
          </a:p>
        </p:txBody>
      </p:sp>
    </p:spTree>
    <p:extLst>
      <p:ext uri="{BB962C8B-B14F-4D97-AF65-F5344CB8AC3E}">
        <p14:creationId xmlns:p14="http://schemas.microsoft.com/office/powerpoint/2010/main" val="2055494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p>
        </p:txBody>
      </p:sp>
      <p:pic>
        <p:nvPicPr>
          <p:cNvPr id="5" name="عنصر نائب للمحتوى 4">
            <a:extLst>
              <a:ext uri="{FF2B5EF4-FFF2-40B4-BE49-F238E27FC236}">
                <a16:creationId xmlns:a16="http://schemas.microsoft.com/office/drawing/2014/main" id="{F074D17E-3C09-4978-8524-4AD276AC2A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70664"/>
            <a:ext cx="8305800" cy="4306336"/>
          </a:xfrm>
        </p:spPr>
      </p:pic>
    </p:spTree>
    <p:extLst>
      <p:ext uri="{BB962C8B-B14F-4D97-AF65-F5344CB8AC3E}">
        <p14:creationId xmlns:p14="http://schemas.microsoft.com/office/powerpoint/2010/main" val="120804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357C8B-4AD1-483A-8778-8748A4973B77}"/>
              </a:ext>
            </a:extLst>
          </p:cNvPr>
          <p:cNvSpPr>
            <a:spLocks noGrp="1"/>
          </p:cNvSpPr>
          <p:nvPr>
            <p:ph type="title"/>
          </p:nvPr>
        </p:nvSpPr>
        <p:spPr/>
        <p:txBody>
          <a:bodyPr/>
          <a:lstStyle/>
          <a:p>
            <a:r>
              <a:rPr lang="en-GB" dirty="0"/>
              <a:t>Anatomy of airway </a:t>
            </a:r>
            <a:endParaRPr lang="ar-SA" dirty="0"/>
          </a:p>
        </p:txBody>
      </p:sp>
      <p:pic>
        <p:nvPicPr>
          <p:cNvPr id="5" name="عنصر نائب للمحتوى 4">
            <a:extLst>
              <a:ext uri="{FF2B5EF4-FFF2-40B4-BE49-F238E27FC236}">
                <a16:creationId xmlns:a16="http://schemas.microsoft.com/office/drawing/2014/main" id="{C9E2E4F9-86D9-424E-BD18-CD72F432C0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057400"/>
            <a:ext cx="6553200" cy="3775075"/>
          </a:xfrm>
        </p:spPr>
      </p:pic>
    </p:spTree>
    <p:extLst>
      <p:ext uri="{BB962C8B-B14F-4D97-AF65-F5344CB8AC3E}">
        <p14:creationId xmlns:p14="http://schemas.microsoft.com/office/powerpoint/2010/main" val="261823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5400" b="1" dirty="0"/>
              <a:t>LEMON </a:t>
            </a:r>
          </a:p>
          <a:p>
            <a:pPr marL="0" indent="0" algn="ctr">
              <a:buNone/>
            </a:pPr>
            <a:r>
              <a:rPr lang="en-US" sz="4000" dirty="0"/>
              <a:t>assessment for difficult airway </a:t>
            </a:r>
          </a:p>
          <a:p>
            <a:pPr marL="0" indent="0" algn="ctr">
              <a:buNone/>
            </a:pPr>
            <a:endParaRPr lang="en-US" sz="4000" dirty="0"/>
          </a:p>
        </p:txBody>
      </p:sp>
    </p:spTree>
    <p:extLst>
      <p:ext uri="{BB962C8B-B14F-4D97-AF65-F5344CB8AC3E}">
        <p14:creationId xmlns:p14="http://schemas.microsoft.com/office/powerpoint/2010/main" val="407334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 Look externally</a:t>
            </a:r>
          </a:p>
        </p:txBody>
      </p:sp>
      <p:sp>
        <p:nvSpPr>
          <p:cNvPr id="3" name="Content Placeholder 2"/>
          <p:cNvSpPr>
            <a:spLocks noGrp="1"/>
          </p:cNvSpPr>
          <p:nvPr>
            <p:ph idx="1"/>
          </p:nvPr>
        </p:nvSpPr>
        <p:spPr/>
        <p:txBody>
          <a:bodyPr>
            <a:normAutofit fontScale="92500" lnSpcReduction="10000"/>
          </a:bodyPr>
          <a:lstStyle/>
          <a:p>
            <a:r>
              <a:rPr lang="en-US" dirty="0"/>
              <a:t>Dysmorphic features of syndromes ,retrognithia micrognitheia , course </a:t>
            </a:r>
            <a:r>
              <a:rPr lang="en-US" dirty="0" err="1"/>
              <a:t>featurs</a:t>
            </a:r>
            <a:r>
              <a:rPr lang="en-US" dirty="0"/>
              <a:t> of face (</a:t>
            </a:r>
            <a:r>
              <a:rPr lang="en-US" dirty="0" err="1"/>
              <a:t>Mucopolysacradosis</a:t>
            </a:r>
            <a:r>
              <a:rPr lang="en-US" dirty="0"/>
              <a:t> ), anotia ,microtia  ,short neck , protruded teeth , hemangioma masses  over face or neck </a:t>
            </a:r>
          </a:p>
          <a:p>
            <a:r>
              <a:rPr lang="en-US" dirty="0"/>
              <a:t>Hydrocephalus </a:t>
            </a:r>
          </a:p>
          <a:p>
            <a:r>
              <a:rPr lang="en-US" dirty="0"/>
              <a:t>Trauma </a:t>
            </a:r>
          </a:p>
          <a:p>
            <a:r>
              <a:rPr lang="en-US" dirty="0"/>
              <a:t>Mouth breather</a:t>
            </a:r>
          </a:p>
          <a:p>
            <a:r>
              <a:rPr lang="en-US" dirty="0"/>
              <a:t>Tracheostomy (especially </a:t>
            </a:r>
            <a:r>
              <a:rPr lang="en-US" dirty="0" err="1"/>
              <a:t>uncuffed</a:t>
            </a:r>
            <a:r>
              <a:rPr lang="en-US" dirty="0"/>
              <a:t>)</a:t>
            </a:r>
          </a:p>
          <a:p>
            <a:r>
              <a:rPr lang="en-US" dirty="0"/>
              <a:t>Obesity </a:t>
            </a:r>
          </a:p>
          <a:p>
            <a:endParaRPr lang="en-US" dirty="0"/>
          </a:p>
          <a:p>
            <a:endParaRPr lang="en-US" dirty="0"/>
          </a:p>
        </p:txBody>
      </p:sp>
    </p:spTree>
    <p:extLst>
      <p:ext uri="{BB962C8B-B14F-4D97-AF65-F5344CB8AC3E}">
        <p14:creationId xmlns:p14="http://schemas.microsoft.com/office/powerpoint/2010/main" val="33148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5F63F6-F963-4942-B722-F8B7E400B757}"/>
              </a:ext>
            </a:extLst>
          </p:cNvPr>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id="{E085EC95-BF41-40F9-AFD9-F7F35323F014}"/>
              </a:ext>
            </a:extLst>
          </p:cNvPr>
          <p:cNvPicPr>
            <a:picLocks noGrp="1" noChangeAspect="1"/>
          </p:cNvPicPr>
          <p:nvPr>
            <p:ph idx="1"/>
          </p:nvPr>
        </p:nvPicPr>
        <p:blipFill>
          <a:blip r:embed="rId2"/>
          <a:stretch>
            <a:fillRect/>
          </a:stretch>
        </p:blipFill>
        <p:spPr>
          <a:xfrm>
            <a:off x="3340894" y="3030537"/>
            <a:ext cx="2181225" cy="2095500"/>
          </a:xfrm>
          <a:prstGeom prst="rect">
            <a:avLst/>
          </a:prstGeom>
        </p:spPr>
      </p:pic>
    </p:spTree>
    <p:extLst>
      <p:ext uri="{BB962C8B-B14F-4D97-AF65-F5344CB8AC3E}">
        <p14:creationId xmlns:p14="http://schemas.microsoft.com/office/powerpoint/2010/main" val="323260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513524-D456-4DE3-8814-64D2049A0ECC}"/>
              </a:ext>
            </a:extLst>
          </p:cNvPr>
          <p:cNvSpPr>
            <a:spLocks noGrp="1"/>
          </p:cNvSpPr>
          <p:nvPr>
            <p:ph type="title"/>
          </p:nvPr>
        </p:nvSpPr>
        <p:spPr/>
        <p:txBody>
          <a:bodyPr/>
          <a:lstStyle/>
          <a:p>
            <a:endParaRPr lang="ar-SA"/>
          </a:p>
        </p:txBody>
      </p:sp>
      <p:pic>
        <p:nvPicPr>
          <p:cNvPr id="5" name="عنصر نائب للمحتوى 4">
            <a:extLst>
              <a:ext uri="{FF2B5EF4-FFF2-40B4-BE49-F238E27FC236}">
                <a16:creationId xmlns:a16="http://schemas.microsoft.com/office/drawing/2014/main" id="{CB91397D-98F9-4A96-9481-4BA925337C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590800"/>
            <a:ext cx="4145756" cy="2590800"/>
          </a:xfrm>
        </p:spPr>
      </p:pic>
    </p:spTree>
    <p:extLst>
      <p:ext uri="{BB962C8B-B14F-4D97-AF65-F5344CB8AC3E}">
        <p14:creationId xmlns:p14="http://schemas.microsoft.com/office/powerpoint/2010/main" val="342791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F4AECB0-D6F4-4FB1-8FA5-A1D188C64E41}"/>
              </a:ext>
            </a:extLst>
          </p:cNvPr>
          <p:cNvSpPr>
            <a:spLocks noGrp="1"/>
          </p:cNvSpPr>
          <p:nvPr>
            <p:ph type="title"/>
          </p:nvPr>
        </p:nvSpPr>
        <p:spPr/>
        <p:txBody>
          <a:bodyPr/>
          <a:lstStyle/>
          <a:p>
            <a:r>
              <a:rPr lang="en-GB" dirty="0"/>
              <a:t>MPS</a:t>
            </a:r>
            <a:endParaRPr lang="ar-SA" dirty="0"/>
          </a:p>
        </p:txBody>
      </p:sp>
      <p:pic>
        <p:nvPicPr>
          <p:cNvPr id="7" name="عنصر نائب للمحتوى 6">
            <a:extLst>
              <a:ext uri="{FF2B5EF4-FFF2-40B4-BE49-F238E27FC236}">
                <a16:creationId xmlns:a16="http://schemas.microsoft.com/office/drawing/2014/main" id="{59382B17-1CFE-45A5-8C7E-62B8010E020E}"/>
              </a:ext>
            </a:extLst>
          </p:cNvPr>
          <p:cNvPicPr>
            <a:picLocks noGrp="1" noChangeAspect="1"/>
          </p:cNvPicPr>
          <p:nvPr>
            <p:ph idx="1"/>
          </p:nvPr>
        </p:nvPicPr>
        <p:blipFill>
          <a:blip r:embed="rId2"/>
          <a:stretch>
            <a:fillRect/>
          </a:stretch>
        </p:blipFill>
        <p:spPr>
          <a:xfrm>
            <a:off x="1143000" y="2743200"/>
            <a:ext cx="3124200" cy="2225675"/>
          </a:xfrm>
          <a:prstGeom prst="rect">
            <a:avLst/>
          </a:prstGeom>
        </p:spPr>
      </p:pic>
      <p:pic>
        <p:nvPicPr>
          <p:cNvPr id="8" name="صورة 7">
            <a:extLst>
              <a:ext uri="{FF2B5EF4-FFF2-40B4-BE49-F238E27FC236}">
                <a16:creationId xmlns:a16="http://schemas.microsoft.com/office/drawing/2014/main" id="{27D7417A-D96B-4BFF-B1E4-489B3F5714B3}"/>
              </a:ext>
            </a:extLst>
          </p:cNvPr>
          <p:cNvPicPr>
            <a:picLocks noChangeAspect="1"/>
          </p:cNvPicPr>
          <p:nvPr/>
        </p:nvPicPr>
        <p:blipFill>
          <a:blip r:embed="rId3"/>
          <a:stretch>
            <a:fillRect/>
          </a:stretch>
        </p:blipFill>
        <p:spPr>
          <a:xfrm>
            <a:off x="4495800" y="2200275"/>
            <a:ext cx="2057400" cy="2457450"/>
          </a:xfrm>
          <a:prstGeom prst="rect">
            <a:avLst/>
          </a:prstGeom>
        </p:spPr>
      </p:pic>
    </p:spTree>
    <p:extLst>
      <p:ext uri="{BB962C8B-B14F-4D97-AF65-F5344CB8AC3E}">
        <p14:creationId xmlns:p14="http://schemas.microsoft.com/office/powerpoint/2010/main" val="3516251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978</TotalTime>
  <Words>1027</Words>
  <Application>Microsoft Macintosh PowerPoint</Application>
  <PresentationFormat>On-screen Show (4:3)</PresentationFormat>
  <Paragraphs>141</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 Rounded MT Bold</vt:lpstr>
      <vt:lpstr>Calibri</vt:lpstr>
      <vt:lpstr>Century Gothic</vt:lpstr>
      <vt:lpstr>NexusSans</vt:lpstr>
      <vt:lpstr>Times New Roman</vt:lpstr>
      <vt:lpstr>Wingdings 2</vt:lpstr>
      <vt:lpstr>Austin</vt:lpstr>
      <vt:lpstr>Airway assessment </vt:lpstr>
      <vt:lpstr>PowerPoint Presentation</vt:lpstr>
      <vt:lpstr>PowerPoint Presentation</vt:lpstr>
      <vt:lpstr>Anatomy of airway </vt:lpstr>
      <vt:lpstr>PowerPoint Presentation</vt:lpstr>
      <vt:lpstr>L= Look externally</vt:lpstr>
      <vt:lpstr>PowerPoint Presentation</vt:lpstr>
      <vt:lpstr>PowerPoint Presentation</vt:lpstr>
      <vt:lpstr>MPS</vt:lpstr>
      <vt:lpstr>E= evaluate </vt:lpstr>
      <vt:lpstr>E= evaluate </vt:lpstr>
      <vt:lpstr>E= evaluate </vt:lpstr>
      <vt:lpstr>E= evaluate </vt:lpstr>
      <vt:lpstr>PowerPoint Presentation</vt:lpstr>
      <vt:lpstr>PowerPoint Presentation</vt:lpstr>
      <vt:lpstr>Thyromental distance TMD</vt:lpstr>
      <vt:lpstr>M=Mallampati</vt:lpstr>
      <vt:lpstr>AIRWAY ASSESSMENT FOR PROCEDURAL SEDATION AND ANALGESIA</vt:lpstr>
      <vt:lpstr>Anatomical structures can be seen with each class </vt:lpstr>
      <vt:lpstr>Vocal cord view during intubation </vt:lpstr>
      <vt:lpstr>PowerPoint Presentation</vt:lpstr>
      <vt:lpstr>PowerPoint Presentation</vt:lpstr>
      <vt:lpstr>O=Obstruction </vt:lpstr>
      <vt:lpstr>N=Neck mobility </vt:lpstr>
      <vt:lpstr>Neck mobility examination </vt:lpstr>
      <vt:lpstr>Pediatric &amp; Adult Airway </vt:lpstr>
      <vt:lpstr>PowerPoint Presentation</vt:lpstr>
      <vt:lpstr>PowerPoint Presentation</vt:lpstr>
      <vt:lpstr>Sniffing position</vt:lpstr>
      <vt:lpstr>PowerPoint Presentation</vt:lpstr>
      <vt:lpstr>Cases </vt:lpstr>
      <vt:lpstr>Important Airway Anatomy innervation for  awake intubation  </vt:lpstr>
      <vt:lpstr>PowerPoint Presentation</vt:lpstr>
      <vt:lpstr>Difficult airway algorithm </vt:lpstr>
      <vt:lpstr>Physical Examination </vt:lpstr>
      <vt:lpstr>General Emergency Airway Management </vt:lpstr>
      <vt:lpstr>General Emergency Airway Management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Airway assessment</dc:title>
  <dc:creator>Toshiba</dc:creator>
  <cp:lastModifiedBy>Dralk F</cp:lastModifiedBy>
  <cp:revision>50</cp:revision>
  <dcterms:created xsi:type="dcterms:W3CDTF">2018-07-05T15:46:12Z</dcterms:created>
  <dcterms:modified xsi:type="dcterms:W3CDTF">2025-02-04T14:16:31Z</dcterms:modified>
</cp:coreProperties>
</file>