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jpg" ContentType="image/jpeg"/>
  <Default Extension="png" ContentType="image/pn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theme/theme1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2d617ac468064173" /><Relationship Type="http://schemas.openxmlformats.org/package/2006/relationships/metadata/core-properties" Target="/docProps/core.xml" Id="R68a5506e51024317" /><Relationship Type="http://schemas.openxmlformats.org/officeDocument/2006/relationships/extended-properties" Target="/docProps/app.xml" Id="R0327acc7db0748bc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126dde319201405a"/>
    <p:sldMasterId id="2147483666" r:id="Rbb8388d5c9294d81"/>
  </p:sldMasterIdLst>
  <p:sldIdLst>
    <p:sldId id="256" r:id="R031abc2e7aff4fb3"/>
    <p:sldId id="257" r:id="Rdc64dee677224cc0"/>
    <p:sldId id="258" r:id="Rfa068738b73c41e1"/>
    <p:sldId id="259" r:id="R2faa1c6a82f94b66"/>
    <p:sldId id="260" r:id="Rf65a2803508a4a5f"/>
    <p:sldId id="261" r:id="Rf08eea44887f4c8b"/>
    <p:sldId id="262" r:id="Rff00760ab33b42f1"/>
    <p:sldId id="263" r:id="R456c7a5cf5a6420a"/>
    <p:sldId id="264" r:id="R00c85528aa314ac1"/>
    <p:sldId id="265" r:id="R7eb7046ea9a54f12"/>
    <p:sldId id="266" r:id="Rc5396d3a67e945f1"/>
    <p:sldId id="267" r:id="Raf8af124e6e34097"/>
    <p:sldId id="268" r:id="R4205fdf5b6db4eba"/>
    <p:sldId id="269" r:id="R910ab7b2cd214d6b"/>
    <p:sldId id="270" r:id="R4afdf83c853c4cac"/>
    <p:sldId id="271" r:id="R5425a10d7dec4890"/>
    <p:sldId id="272" r:id="R03aeeb7b3850439b"/>
    <p:sldId id="273" r:id="R18705aa0bbb7401c"/>
    <p:sldId id="274" r:id="R57cb583e56a24ec7"/>
    <p:sldId id="275" r:id="R36f1643804bb4ff7"/>
    <p:sldId id="276" r:id="R3ba0eb41e826476b"/>
    <p:sldId id="277" r:id="R74a7c02fb7aa42b0"/>
    <p:sldId id="278" r:id="R963fe27f684d42c9"/>
    <p:sldId id="279" r:id="R9552f08b48834e70"/>
    <p:sldId id="280" r:id="R20947ef195d145d7"/>
    <p:sldId id="281" r:id="Rde7d73c9cd374713"/>
    <p:sldId id="282" r:id="Re452a0d79d9a4ee7"/>
    <p:sldId id="283" r:id="Rbcbd7dd6d25d46b4"/>
    <p:sldId id="284" r:id="R8238bda6f5ee424f"/>
    <p:sldId id="285" r:id="R05a20eac66b74481"/>
    <p:sldId id="286" r:id="Ra0b0e804d0e64d15"/>
    <p:sldId id="287" r:id="Rabf3317c091742df"/>
    <p:sldId id="288" r:id="R7edfd6609d1149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92aea793b99441fe" /><Relationship Type="http://schemas.openxmlformats.org/officeDocument/2006/relationships/viewProps" Target="/ppt/viewProps.xml" Id="R5cf56f5ae7004238" /><Relationship Type="http://schemas.openxmlformats.org/officeDocument/2006/relationships/slideMaster" Target="/ppt/slideMasters/slideMaster1.xml" Id="R126dde319201405a" /><Relationship Type="http://schemas.openxmlformats.org/officeDocument/2006/relationships/theme" Target="/ppt/slideMasters/theme/theme1.xml" Id="R8ddc4902332f4997" /><Relationship Type="http://schemas.openxmlformats.org/officeDocument/2006/relationships/slide" Target="/ppt/slides/slide1.xml" Id="R031abc2e7aff4fb3" /><Relationship Type="http://schemas.openxmlformats.org/officeDocument/2006/relationships/slide" Target="/ppt/slides/slide2.xml" Id="Rdc64dee677224cc0" /><Relationship Type="http://schemas.openxmlformats.org/officeDocument/2006/relationships/slide" Target="/ppt/slides/slide3.xml" Id="Rfa068738b73c41e1" /><Relationship Type="http://schemas.openxmlformats.org/officeDocument/2006/relationships/slide" Target="/ppt/slides/slide4.xml" Id="R2faa1c6a82f94b66" /><Relationship Type="http://schemas.openxmlformats.org/officeDocument/2006/relationships/slide" Target="/ppt/slides/slide5.xml" Id="Rf65a2803508a4a5f" /><Relationship Type="http://schemas.openxmlformats.org/officeDocument/2006/relationships/slide" Target="/ppt/slides/slide6.xml" Id="Rf08eea44887f4c8b" /><Relationship Type="http://schemas.openxmlformats.org/officeDocument/2006/relationships/slide" Target="/ppt/slides/slide7.xml" Id="Rff00760ab33b42f1" /><Relationship Type="http://schemas.openxmlformats.org/officeDocument/2006/relationships/slide" Target="/ppt/slides/slide8.xml" Id="R456c7a5cf5a6420a" /><Relationship Type="http://schemas.openxmlformats.org/officeDocument/2006/relationships/slide" Target="/ppt/slides/slide9.xml" Id="R00c85528aa314ac1" /><Relationship Type="http://schemas.openxmlformats.org/officeDocument/2006/relationships/slide" Target="/ppt/slides/slide10.xml" Id="R7eb7046ea9a54f12" /><Relationship Type="http://schemas.openxmlformats.org/officeDocument/2006/relationships/slide" Target="/ppt/slides/slide11.xml" Id="Rc5396d3a67e945f1" /><Relationship Type="http://schemas.openxmlformats.org/officeDocument/2006/relationships/slide" Target="/ppt/slides/slide12.xml" Id="Raf8af124e6e34097" /><Relationship Type="http://schemas.openxmlformats.org/officeDocument/2006/relationships/slide" Target="/ppt/slides/slide13.xml" Id="R4205fdf5b6db4eba" /><Relationship Type="http://schemas.openxmlformats.org/officeDocument/2006/relationships/slide" Target="/ppt/slides/slide14.xml" Id="R910ab7b2cd214d6b" /><Relationship Type="http://schemas.openxmlformats.org/officeDocument/2006/relationships/slideMaster" Target="/ppt/slideMasters/slideMaster2.xml" Id="Rbb8388d5c9294d81" /><Relationship Type="http://schemas.openxmlformats.org/officeDocument/2006/relationships/slide" Target="/ppt/slides/slide15.xml" Id="R4afdf83c853c4cac" /><Relationship Type="http://schemas.openxmlformats.org/officeDocument/2006/relationships/slide" Target="/ppt/slides/slide16.xml" Id="R5425a10d7dec4890" /><Relationship Type="http://schemas.openxmlformats.org/officeDocument/2006/relationships/slide" Target="/ppt/slides/slide17.xml" Id="R03aeeb7b3850439b" /><Relationship Type="http://schemas.openxmlformats.org/officeDocument/2006/relationships/slide" Target="/ppt/slides/slide18.xml" Id="R18705aa0bbb7401c" /><Relationship Type="http://schemas.openxmlformats.org/officeDocument/2006/relationships/slide" Target="/ppt/slides/slide19.xml" Id="R57cb583e56a24ec7" /><Relationship Type="http://schemas.openxmlformats.org/officeDocument/2006/relationships/slide" Target="/ppt/slides/slide20.xml" Id="R36f1643804bb4ff7" /><Relationship Type="http://schemas.openxmlformats.org/officeDocument/2006/relationships/slide" Target="/ppt/slides/slide21.xml" Id="R3ba0eb41e826476b" /><Relationship Type="http://schemas.openxmlformats.org/officeDocument/2006/relationships/slide" Target="/ppt/slides/slide22.xml" Id="R74a7c02fb7aa42b0" /><Relationship Type="http://schemas.openxmlformats.org/officeDocument/2006/relationships/slide" Target="/ppt/slides/slide23.xml" Id="R963fe27f684d42c9" /><Relationship Type="http://schemas.openxmlformats.org/officeDocument/2006/relationships/slide" Target="/ppt/slides/slide24.xml" Id="R9552f08b48834e70" /><Relationship Type="http://schemas.openxmlformats.org/officeDocument/2006/relationships/slide" Target="/ppt/slides/slide25.xml" Id="R20947ef195d145d7" /><Relationship Type="http://schemas.openxmlformats.org/officeDocument/2006/relationships/slide" Target="/ppt/slides/slide26.xml" Id="Rde7d73c9cd374713" /><Relationship Type="http://schemas.openxmlformats.org/officeDocument/2006/relationships/slide" Target="/ppt/slides/slide27.xml" Id="Re452a0d79d9a4ee7" /><Relationship Type="http://schemas.openxmlformats.org/officeDocument/2006/relationships/slide" Target="/ppt/slides/slide28.xml" Id="Rbcbd7dd6d25d46b4" /><Relationship Type="http://schemas.openxmlformats.org/officeDocument/2006/relationships/slide" Target="/ppt/slides/slide29.xml" Id="R8238bda6f5ee424f" /><Relationship Type="http://schemas.openxmlformats.org/officeDocument/2006/relationships/slide" Target="/ppt/slides/slide30.xml" Id="R05a20eac66b74481" /><Relationship Type="http://schemas.openxmlformats.org/officeDocument/2006/relationships/slide" Target="/ppt/slides/slide31.xml" Id="Ra0b0e804d0e64d15" /><Relationship Type="http://schemas.openxmlformats.org/officeDocument/2006/relationships/slide" Target="/ppt/slides/slide32.xml" Id="Rabf3317c091742df" /><Relationship Type="http://schemas.openxmlformats.org/officeDocument/2006/relationships/slide" Target="/ppt/slides/slide33.xml" Id="R7edfd6609d1149d5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e87fe7a993ac4f7d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6455d30715da4d09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daa6c82bece14a4f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e04db943acc948c3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9bb5e34d8395463b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70e7d5c9d8d43db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aeadcadc2d64dc1" /></Relationships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9B9993B-D831-7B3F-43B6-DC24B9B65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32354-C47E-8BBA-6AC5-D15A0670C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DDDB3E-BC96-02B1-8C08-BBFCD020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9841-8079-F44A-8359-422D5039C34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7679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DB35780-9DF3-0D03-13D0-590B8C730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78622A-D0B9-8892-6F27-0D884E162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9D95AF-3EFC-4C19-90C7-08C861488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9845-A026-EE4F-8FB5-B2F6F0AA915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2275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5F98A9-FB94-8F87-9CB5-F649EC50E2E9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093A6CB3-C786-D64A-1036-5573CAA97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19B8327-34F0-DEE0-ABFC-FA5A1F9AC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696BB5A6-80C8-9C73-0DCC-A9F56330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C6B45D1-8632-6180-4D66-F4C005E15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3D01917-1FB6-05AA-8381-AEB15B116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1E277DE-A6AF-D2AD-8FD0-E78DE0ADD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6C5D-2A18-494A-BDE0-6C407F916DF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6141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9E46A67-66CD-41AA-C23E-6E8029549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1A94561-34B7-FBE0-4BE9-C8174D4E6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799C48A-CB16-AB59-118E-2806246B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5C91-AB56-F24C-A228-8C13EB1FEE99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3719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614785-52CE-315B-64F8-5871FD28C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62853E-E973-0D85-0A9E-D4D894A22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C379A26-4CCF-63B3-605F-8FE63E086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AD7A-879F-5647-ADFD-F623FA15986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811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1.xml" Id="R4beacaecaedb4b1c" /><Relationship Type="http://schemas.openxmlformats.org/officeDocument/2006/relationships/slideLayout" Target="/ppt/slideLayouts/slideLayout7.xml" Id="R481946662e2c4ee9" /><Relationship Type="http://schemas.openxmlformats.org/officeDocument/2006/relationships/slideLayout" Target="/ppt/slideLayouts/slideLayout9.xml" Id="R09f0849e8d164cb0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8d6caf6ffe8475f" /><Relationship Type="http://schemas.openxmlformats.org/officeDocument/2006/relationships/slideLayout" Target="/ppt/slideLayouts/slideLayout22.xml" Id="Rf5d602f7f6d64ff9" /><Relationship Type="http://schemas.openxmlformats.org/officeDocument/2006/relationships/slideLayout" Target="/ppt/slideLayouts/slideLayout23.xml" Id="R59b1c43c1e9142b1" /><Relationship Type="http://schemas.openxmlformats.org/officeDocument/2006/relationships/slideLayout" Target="/ppt/slideLayouts/slideLayout24.xml" Id="R3e4b1ebfacb846aa" /><Relationship Type="http://schemas.openxmlformats.org/officeDocument/2006/relationships/slideLayout" Target="/ppt/slideLayouts/slideLayout25.xml" Id="R92de6edefd59405a" /><Relationship Type="http://schemas.openxmlformats.org/officeDocument/2006/relationships/slideLayout" Target="/ppt/slideLayouts/slideLayout29.xml" Id="Rc085e96751b74a6e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481946662e2c4ee9"/>
    <p:sldLayoutId id="2147483657" r:id="R09f0849e8d164cb0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75E4DFA-EACD-9DE2-4FD2-B54146CCB62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11A57371-8453-E961-6908-34B3C4FCF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650F6188-A591-9181-9793-9C87D542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B63ADAEE-4F96-F064-A4BD-832D62A08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BEB32B4-F837-10FC-333C-5BD609927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386224BE-E107-2BCF-64DD-78827CB1B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F59999BB-17A3-778B-4D43-A29A2EEBA2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A99A5B50-B566-02E7-AF9B-944135BB42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425F09C2-B2EC-503A-5A3B-613F0CF03F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2B4DA3A-F4B4-5D49-850A-50507CF15F4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f5d602f7f6d64ff9"/>
    <p:sldLayoutId id="2147483672" r:id="R59b1c43c1e9142b1"/>
    <p:sldLayoutId id="2147483673" r:id="R3e4b1ebfacb846aa"/>
    <p:sldLayoutId id="2147483674" r:id="R92de6edefd59405a"/>
    <p:sldLayoutId id="2147483678" r:id="Rc085e96751b74a6e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hlink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 b="1">
          <a:solidFill>
            <a:schemeClr val="hlink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 b="1">
          <a:solidFill>
            <a:schemeClr val="hlink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 b="1">
          <a:solidFill>
            <a:schemeClr val="hlink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b="1">
          <a:solidFill>
            <a:schemeClr val="hlink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b="1">
          <a:solidFill>
            <a:schemeClr val="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b="1">
          <a:solidFill>
            <a:schemeClr val="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b="1">
          <a:solidFill>
            <a:schemeClr val="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b="1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theme/_rels/theme1.xml.rels>&#65279;<?xml version="1.0" encoding="utf-8"?><Relationships xmlns="http://schemas.openxmlformats.org/package/2006/relationships"><Relationship Type="http://schemas.openxmlformats.org/officeDocument/2006/relationships/image" Target="/ppt/slideMasters/media/image.jpg" Id="R4b80bedd8c294d7f" /></Relationships>
</file>

<file path=ppt/slideMasters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4b80bedd8c294d7f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slideMasters/theme/theme2.xml><?xml version="1.0" encoding="utf-8"?>
<a:theme xmlns:a="http://schemas.openxmlformats.org/drawingml/2006/main" name="Eclips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ef890cf6a929445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2.jpg" Id="R921d9d39582141cb" /><Relationship Type="http://schemas.openxmlformats.org/officeDocument/2006/relationships/slideLayout" Target="/ppt/slideLayouts/slideLayout7.xml" Id="Rf3431af52276404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2.jpg" Id="R49a1295f21964ff1" /><Relationship Type="http://schemas.openxmlformats.org/officeDocument/2006/relationships/slideLayout" Target="/ppt/slideLayouts/slideLayout7.xml" Id="Re865cd4314904b5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2.jpg" Id="R4613835f34194529" /><Relationship Type="http://schemas.openxmlformats.org/officeDocument/2006/relationships/slideLayout" Target="/ppt/slideLayouts/slideLayout7.xml" Id="Rdd37057328a14f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5.jpg" Id="Ra5d3baaa68f54c9c" /><Relationship Type="http://schemas.openxmlformats.org/officeDocument/2006/relationships/slideLayout" Target="/ppt/slideLayouts/slideLayout7.xml" Id="Red4eee47a0d340cf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211fa5fbfd974ab0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f09f0f40a20b491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6.jpg" Id="R61f499d9d1044663" /><Relationship Type="http://schemas.openxmlformats.org/officeDocument/2006/relationships/slideLayout" Target="/ppt/slideLayouts/slideLayout22.xml" Id="R5ad425a18eea49ca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2.png" Id="R808758ae18f3466c" /><Relationship Type="http://schemas.openxmlformats.org/officeDocument/2006/relationships/slideLayout" Target="/ppt/slideLayouts/slideLayout22.xml" Id="Re3ea69bcfd9b431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2.jpg" Id="R18d42a16f8e54a9f" /><Relationship Type="http://schemas.openxmlformats.org/officeDocument/2006/relationships/slideLayout" Target="/ppt/slideLayouts/slideLayout23.xml" Id="R02bc491770fa4f9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4.png" Id="R2cd0557e4fb0464f" /><Relationship Type="http://schemas.openxmlformats.org/officeDocument/2006/relationships/slideLayout" Target="/ppt/slideLayouts/slideLayout23.xml" Id="Ra0b4515ae3914eb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.png" Id="R6d87592fcaaf4838" /><Relationship Type="http://schemas.openxmlformats.org/officeDocument/2006/relationships/slideLayout" Target="/ppt/slideLayouts/slideLayout7.xml" Id="R34c0a9c4e8bc484c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.jpg" Id="Ra10f0c5aa31b46ef" /><Relationship Type="http://schemas.openxmlformats.org/officeDocument/2006/relationships/slideLayout" Target="/ppt/slideLayouts/slideLayout23.xml" Id="R783081ac4230443f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d3b425d4c82445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9.xml" Id="R6dd93df9791546be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5.xml" Id="Rfb8c85bfce3a4a45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9.xml" Id="R549fb835a0dd425b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3.jpg" Id="R02f3da257f444216" /><Relationship Type="http://schemas.openxmlformats.org/officeDocument/2006/relationships/slideLayout" Target="/ppt/slideLayouts/slideLayout23.xml" Id="Ra5ae25061ef74ec9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3.jpg" Id="R6e1ab39792264b59" /><Relationship Type="http://schemas.openxmlformats.org/officeDocument/2006/relationships/slideLayout" Target="/ppt/slideLayouts/slideLayout23.xml" Id="Rfec58f213b624bbc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5.png" Id="Ree3417f4d244467c" /><Relationship Type="http://schemas.openxmlformats.org/officeDocument/2006/relationships/slideLayout" Target="/ppt/slideLayouts/slideLayout23.xml" Id="Rcae994d225f44310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4.jpg" Id="Ra82a4009e2074829" /><Relationship Type="http://schemas.openxmlformats.org/officeDocument/2006/relationships/slideLayout" Target="/ppt/slideLayouts/slideLayout23.xml" Id="R4916ae8447c744f0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4.jpg" Id="R5537924f662a443a" /><Relationship Type="http://schemas.openxmlformats.org/officeDocument/2006/relationships/slideLayout" Target="/ppt/slideLayouts/slideLayout23.xml" Id="Ra41a59d296a9470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2.png" Id="Rfcb918c5ab9045ba" /><Relationship Type="http://schemas.openxmlformats.org/officeDocument/2006/relationships/slideLayout" Target="/ppt/slideLayouts/slideLayout7.xml" Id="R56755b53e22e44da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7.jpg" Id="R2fa27e3b9f4d4432" /><Relationship Type="http://schemas.openxmlformats.org/officeDocument/2006/relationships/slideLayout" Target="/ppt/slideLayouts/slideLayout23.xml" Id="R35af8aa980ff48b5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6.png" Id="Ra176f06241aa4110" /><Relationship Type="http://schemas.openxmlformats.org/officeDocument/2006/relationships/slideLayout" Target="/ppt/slideLayouts/slideLayout23.xml" Id="R5880786db60f433b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8.jpg" Id="R47c9de48e7564c3c" /><Relationship Type="http://schemas.openxmlformats.org/officeDocument/2006/relationships/slideLayout" Target="/ppt/slideLayouts/slideLayout23.xml" Id="R3432074f430a4f09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7.png" Id="Rf2c2edceeb264b21" /><Relationship Type="http://schemas.openxmlformats.org/officeDocument/2006/relationships/slideLayout" Target="/ppt/slideLayouts/slideLayout23.xml" Id="Rf360f926cfb04b8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2.jpg" Id="R33d56f0ceb114075" /><Relationship Type="http://schemas.openxmlformats.org/officeDocument/2006/relationships/image" Target="/ppt/media/image3.png" Id="R2ef653daf9084d79" /><Relationship Type="http://schemas.openxmlformats.org/officeDocument/2006/relationships/slideLayout" Target="/ppt/slideLayouts/slideLayout7.xml" Id="Rcf89625c34e24a9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5344182ac1ff43c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592e2332cd824fe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3.jpg" Id="R1dadb8fc90734481" /><Relationship Type="http://schemas.openxmlformats.org/officeDocument/2006/relationships/image" Target="/ppt/media/image4.jpg" Id="Ra47973b9376d4478" /><Relationship Type="http://schemas.openxmlformats.org/officeDocument/2006/relationships/image" Target="/ppt/media/image2.jpg" Id="Ra17b2790477a4d10" /><Relationship Type="http://schemas.openxmlformats.org/officeDocument/2006/relationships/slideLayout" Target="/ppt/slideLayouts/slideLayout7.xml" Id="R64773346970c492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2.jpg" Id="R37c4efcbfa0d4eaf" /><Relationship Type="http://schemas.openxmlformats.org/officeDocument/2006/relationships/slideLayout" Target="/ppt/slideLayouts/slideLayout7.xml" Id="Raafd240d25154c9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.jpg" Id="Rcc648b8166fe4fd1" /><Relationship Type="http://schemas.openxmlformats.org/officeDocument/2006/relationships/slideLayout" Target="/ppt/slideLayouts/slideLayout7.xml" Id="Rf240c328b1524e7a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ED7575-CEA4-4370-BAF1-A1EBFE22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862884"/>
          </a:xfrm>
        </p:spPr>
        <p:txBody>
          <a:bodyPr>
            <a:normAutofit/>
          </a:bodyPr>
          <a:lstStyle/>
          <a:p>
            <a:r>
              <a:rPr lang="en-GB" dirty="0"/>
              <a:t>Basic ECG 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C9AFC-927F-4F07-A3FC-D8130F7DA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By Dr Saleha </a:t>
            </a:r>
            <a:r>
              <a:rPr lang="en-GB" sz="2600" dirty="0" err="1"/>
              <a:t>Jabali</a:t>
            </a:r>
            <a:r>
              <a:rPr lang="en-GB" sz="2600" dirty="0"/>
              <a:t>   2022</a:t>
            </a:r>
          </a:p>
          <a:p>
            <a:r>
              <a:rPr lang="en-GB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112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98AADAB3-9AF9-4402-9770-1B09B756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134A4A-38A0-4E29-B593-D8FA79CAE941}" type="slidenum">
              <a:rPr lang="en-US" altLang="ar-SA" sz="1200"/>
              <a:pPr eaLnBrk="1" hangingPunct="1"/>
              <a:t>10</a:t>
            </a:fld>
            <a:endParaRPr lang="en-US" altLang="ar-SA" sz="1200"/>
          </a:p>
        </p:txBody>
      </p:sp>
      <p:pic>
        <p:nvPicPr>
          <p:cNvPr id="33794" name="Picture 2" descr="nsr-m3">
            <a:extLst>
              <a:ext uri="{FF2B5EF4-FFF2-40B4-BE49-F238E27FC236}">
                <a16:creationId xmlns:a16="http://schemas.microsoft.com/office/drawing/2014/main" id="{0E95237C-DEDC-4E4E-9A4A-DB8BBF48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921d9d39582141cb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1D0C6C02-47E6-49DD-9C88-0CEC7C4BA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Step 4: Determine PR interval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578B6D06-FA85-4AF8-85E0-7022DA170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ar-SA" dirty="0"/>
          </a:p>
          <a:p>
            <a:pPr eaLnBrk="1" hangingPunct="1"/>
            <a:endParaRPr lang="en-US" altLang="ar-SA" dirty="0"/>
          </a:p>
          <a:p>
            <a:pPr algn="l" eaLnBrk="1" hangingPunct="1"/>
            <a:r>
              <a:rPr lang="en-US" altLang="ar-SA" dirty="0"/>
              <a:t>Normal: 0.12 - 0.20 seconds.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dirty="0"/>
              <a:t>		        (3 - 5 boxes)</a:t>
            </a:r>
          </a:p>
          <a:p>
            <a:pPr lvl="1" algn="l" eaLnBrk="1" hangingPunct="1"/>
            <a:endParaRPr lang="en-US" altLang="ar-SA" dirty="0">
              <a:ea typeface="Arial" panose="020B0604020202020204" pitchFamily="34" charset="0"/>
            </a:endParaRPr>
          </a:p>
          <a:p>
            <a:pPr lvl="1" eaLnBrk="1" hangingPunct="1"/>
            <a:endParaRPr lang="en-US" altLang="ar-SA" dirty="0">
              <a:ea typeface="Arial" panose="020B0604020202020204" pitchFamily="34" charset="0"/>
            </a:endParaRPr>
          </a:p>
          <a:p>
            <a:pPr lvl="1" eaLnBrk="1" hangingPunct="1"/>
            <a:endParaRPr lang="en-US" altLang="ar-SA" sz="1500" dirty="0">
              <a:solidFill>
                <a:srgbClr val="FF5050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dirty="0"/>
              <a:t>Interpretation?</a:t>
            </a:r>
            <a:r>
              <a:rPr lang="en-US" altLang="ar-SA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  <a:endParaRPr lang="en-US" altLang="ar-SA" dirty="0"/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A55B524D-0A25-4BB5-B140-69F1F7274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2098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FCC0B6BD-816B-4CE2-A360-63F9C9895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3622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1" name="Line 7">
            <a:extLst>
              <a:ext uri="{FF2B5EF4-FFF2-40B4-BE49-F238E27FC236}">
                <a16:creationId xmlns:a16="http://schemas.microsoft.com/office/drawing/2014/main" id="{14E09081-B9D9-4F55-8287-5799A5938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2098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1CBEA916-E90B-4CBB-A981-4DCB3A3E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0.12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 autoUpdateAnimBg="0"/>
      <p:bldP spid="1034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409A801B-4A75-4F3C-936C-512C6449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CDAD751-826D-46D6-93F0-A34EE26AB16D}" type="slidenum">
              <a:rPr lang="en-US" altLang="ar-SA" sz="1200"/>
              <a:pPr eaLnBrk="1" hangingPunct="1"/>
              <a:t>11</a:t>
            </a:fld>
            <a:endParaRPr lang="en-US" altLang="ar-SA" sz="1200"/>
          </a:p>
        </p:txBody>
      </p:sp>
      <p:pic>
        <p:nvPicPr>
          <p:cNvPr id="34818" name="Picture 2" descr="nsr-m3">
            <a:extLst>
              <a:ext uri="{FF2B5EF4-FFF2-40B4-BE49-F238E27FC236}">
                <a16:creationId xmlns:a16="http://schemas.microsoft.com/office/drawing/2014/main" id="{7A435E2F-FFC6-4FC4-8196-723067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49a1295f21964ff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4FDFCCAA-4C57-4048-91F3-223338E4C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Step 5: QRS duration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A79043D4-8277-4FE6-84DA-5A5C508A8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ar-SA" dirty="0"/>
          </a:p>
          <a:p>
            <a:pPr eaLnBrk="1" hangingPunct="1"/>
            <a:endParaRPr lang="en-US" altLang="ar-SA" dirty="0"/>
          </a:p>
          <a:p>
            <a:pPr algn="l" eaLnBrk="1" hangingPunct="1"/>
            <a:r>
              <a:rPr lang="en-US" altLang="ar-SA" dirty="0"/>
              <a:t>Normal: 0.04 - 0.12 seconds.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dirty="0"/>
              <a:t>                 (1 – 3 boxes)</a:t>
            </a:r>
          </a:p>
          <a:p>
            <a:pPr lvl="1" algn="l" eaLnBrk="1" hangingPunct="1"/>
            <a:endParaRPr lang="en-US" altLang="ar-SA" dirty="0">
              <a:ea typeface="Arial" panose="020B0604020202020204" pitchFamily="34" charset="0"/>
            </a:endParaRPr>
          </a:p>
          <a:p>
            <a:pPr lvl="1" algn="l" eaLnBrk="1" hangingPunct="1"/>
            <a:endParaRPr lang="en-US" altLang="ar-SA" dirty="0">
              <a:ea typeface="Arial" panose="020B0604020202020204" pitchFamily="34" charset="0"/>
            </a:endParaRPr>
          </a:p>
          <a:p>
            <a:pPr lvl="1" algn="l" eaLnBrk="1" hangingPunct="1"/>
            <a:endParaRPr lang="en-US" altLang="ar-SA" sz="1500" dirty="0">
              <a:solidFill>
                <a:srgbClr val="FF5050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dirty="0"/>
              <a:t>Interpretation?</a:t>
            </a:r>
          </a:p>
        </p:txBody>
      </p:sp>
      <p:sp>
        <p:nvSpPr>
          <p:cNvPr id="104453" name="Line 5">
            <a:extLst>
              <a:ext uri="{FF2B5EF4-FFF2-40B4-BE49-F238E27FC236}">
                <a16:creationId xmlns:a16="http://schemas.microsoft.com/office/drawing/2014/main" id="{F39E1312-8952-43D4-A4C6-649576B870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981200"/>
            <a:ext cx="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85CB572E-7DAE-4E90-8AC8-52BC44832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057400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57824250-436B-4876-A004-DB6EC16F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0.08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 autoUpdateAnimBg="0"/>
      <p:bldP spid="10445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3731AE2F-0206-4386-A742-38A87E01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91C31F-D6D8-42E4-805D-17242944A4AA}" type="slidenum">
              <a:rPr lang="en-US" altLang="ar-SA" sz="1200"/>
              <a:pPr eaLnBrk="1" hangingPunct="1"/>
              <a:t>12</a:t>
            </a:fld>
            <a:endParaRPr lang="en-US" altLang="ar-SA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42B6247-502A-4C0D-8041-0FF02AEA8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Summary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E2BC892-F6FD-4648-BDC7-4849C782D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 altLang="ar-SA" sz="2500" dirty="0"/>
          </a:p>
          <a:p>
            <a:pPr eaLnBrk="1" hangingPunct="1"/>
            <a:endParaRPr lang="en-US" altLang="ar-SA" sz="2500" dirty="0"/>
          </a:p>
          <a:p>
            <a:pPr algn="l" eaLnBrk="1" hangingPunct="1"/>
            <a:r>
              <a:rPr lang="en-US" altLang="ar-SA" sz="2500" dirty="0"/>
              <a:t>Rate				90-95 bpm	</a:t>
            </a:r>
          </a:p>
          <a:p>
            <a:pPr algn="l" eaLnBrk="1" hangingPunct="1"/>
            <a:r>
              <a:rPr lang="en-US" altLang="ar-SA" sz="2500" dirty="0"/>
              <a:t>Regularity			regular</a:t>
            </a:r>
          </a:p>
          <a:p>
            <a:pPr marL="0" indent="0" algn="l" eaLnBrk="1" hangingPunct="1">
              <a:buNone/>
            </a:pPr>
            <a:r>
              <a:rPr lang="ar-SA" altLang="ar-SA" sz="2500" dirty="0"/>
              <a:t>                                    </a:t>
            </a:r>
            <a:r>
              <a:rPr lang="en-US" altLang="ar-SA" sz="2500" dirty="0"/>
              <a:t>P waves				normal</a:t>
            </a:r>
          </a:p>
          <a:p>
            <a:pPr algn="l" eaLnBrk="1" hangingPunct="1"/>
            <a:r>
              <a:rPr lang="en-US" altLang="ar-SA" sz="2500" dirty="0"/>
              <a:t>PR interval			0.12 s</a:t>
            </a:r>
          </a:p>
          <a:p>
            <a:pPr algn="l" eaLnBrk="1" hangingPunct="1"/>
            <a:r>
              <a:rPr lang="en-US" altLang="ar-SA" sz="2500" dirty="0"/>
              <a:t>QRS duration			0.08 s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sz="2500" dirty="0"/>
              <a:t>Interpretation?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B993980B-EB06-4F03-ADA8-AD98D215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sz="3200" i="1" dirty="0">
                <a:solidFill>
                  <a:srgbClr val="FF5050"/>
                </a:solidFill>
                <a:latin typeface="Arial" panose="020B0604020202020204" pitchFamily="34" charset="0"/>
              </a:rPr>
              <a:t>Normal Sinus Rhythm</a:t>
            </a:r>
          </a:p>
        </p:txBody>
      </p:sp>
      <p:pic>
        <p:nvPicPr>
          <p:cNvPr id="35845" name="Picture 5" descr="nsr-m3">
            <a:extLst>
              <a:ext uri="{FF2B5EF4-FFF2-40B4-BE49-F238E27FC236}">
                <a16:creationId xmlns:a16="http://schemas.microsoft.com/office/drawing/2014/main" id="{41253FCB-4246-4F92-97A7-44285B1B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4613835f34194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  <p:bldP spid="1054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>
            <a:extLst>
              <a:ext uri="{FF2B5EF4-FFF2-40B4-BE49-F238E27FC236}">
                <a16:creationId xmlns:a16="http://schemas.microsoft.com/office/drawing/2014/main" id="{6D3964D5-E337-41F0-8B52-5388BEE9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5561FA-4DBC-4AFA-AEA5-4996079577B5}" type="slidenum">
              <a:rPr lang="en-US" altLang="ar-SA" sz="1200"/>
              <a:pPr eaLnBrk="1" hangingPunct="1"/>
              <a:t>13</a:t>
            </a:fld>
            <a:endParaRPr lang="en-US" altLang="ar-SA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B142461-2E63-41CA-9A7D-25D10FC03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ar-SA"/>
              <a:t>NSR Parameters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C8572F0-1572-4CAA-BF8A-101AC64F1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ar-SA" dirty="0"/>
              <a:t>Rate				</a:t>
            </a:r>
            <a:r>
              <a:rPr lang="en-US" altLang="ar-SA" dirty="0">
                <a:solidFill>
                  <a:srgbClr val="FF5050"/>
                </a:solidFill>
              </a:rPr>
              <a:t>60 - 100 bpm</a:t>
            </a:r>
            <a:r>
              <a:rPr lang="en-US" altLang="ar-SA" dirty="0"/>
              <a:t>	</a:t>
            </a:r>
          </a:p>
          <a:p>
            <a:pPr eaLnBrk="1" hangingPunct="1"/>
            <a:r>
              <a:rPr lang="en-US" altLang="ar-SA" dirty="0"/>
              <a:t>Regularity			</a:t>
            </a:r>
            <a:r>
              <a:rPr lang="en-US" altLang="ar-SA" dirty="0">
                <a:solidFill>
                  <a:srgbClr val="FF5050"/>
                </a:solidFill>
              </a:rPr>
              <a:t>regular</a:t>
            </a:r>
            <a:endParaRPr lang="en-US" altLang="ar-SA" dirty="0"/>
          </a:p>
          <a:p>
            <a:pPr eaLnBrk="1" hangingPunct="1"/>
            <a:r>
              <a:rPr lang="en-US" altLang="ar-SA" dirty="0"/>
              <a:t>P waves			</a:t>
            </a:r>
            <a:r>
              <a:rPr lang="en-US" altLang="ar-SA" dirty="0">
                <a:solidFill>
                  <a:srgbClr val="FF5050"/>
                </a:solidFill>
              </a:rPr>
              <a:t>normal</a:t>
            </a:r>
            <a:endParaRPr lang="en-US" altLang="ar-SA" dirty="0"/>
          </a:p>
          <a:p>
            <a:pPr eaLnBrk="1" hangingPunct="1"/>
            <a:r>
              <a:rPr lang="en-US" altLang="ar-SA" dirty="0"/>
              <a:t>PR interval			</a:t>
            </a:r>
            <a:r>
              <a:rPr lang="en-US" altLang="ar-SA" dirty="0">
                <a:solidFill>
                  <a:srgbClr val="FF5050"/>
                </a:solidFill>
              </a:rPr>
              <a:t>0.12 - 0.20 s</a:t>
            </a:r>
            <a:endParaRPr lang="en-US" altLang="ar-SA" dirty="0"/>
          </a:p>
          <a:p>
            <a:pPr eaLnBrk="1" hangingPunct="1"/>
            <a:r>
              <a:rPr lang="en-US" altLang="ar-SA" dirty="0"/>
              <a:t>QRS duration		</a:t>
            </a:r>
            <a:r>
              <a:rPr lang="en-US" altLang="ar-SA" dirty="0">
                <a:solidFill>
                  <a:srgbClr val="FF5050"/>
                </a:solidFill>
              </a:rPr>
              <a:t>0.04 - 0.12 s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u="sng" dirty="0"/>
              <a:t>Any deviation from above is sinus tachycardia, sinus bradycardia or an arrhythmia</a:t>
            </a:r>
            <a:endParaRPr lang="en-US" altLang="ar-SA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dirty="0"/>
          </a:p>
        </p:txBody>
      </p:sp>
      <p:pic>
        <p:nvPicPr>
          <p:cNvPr id="36868" name="Picture 4" descr="nsr2-m6">
            <a:extLst>
              <a:ext uri="{FF2B5EF4-FFF2-40B4-BE49-F238E27FC236}">
                <a16:creationId xmlns:a16="http://schemas.microsoft.com/office/drawing/2014/main" id="{4F06AAD1-5ACF-486D-B4F5-C88B4E24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a5d3baaa68f54c9c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1"/>
            <a:ext cx="7772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7C7C9E-A245-4085-B184-A64C012A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576FAC-F504-4480-859A-11687EFD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Thank you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38262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FDD72E-D99C-9E1C-5AB0-1A6111F14F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ECG interpretations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CAA80B-BB0D-3247-24F8-A3F6E130F8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7239000" cy="1752600"/>
          </a:xfrm>
        </p:spPr>
        <p:txBody>
          <a:bodyPr/>
          <a:lstStyle/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>
            <a:extLst>
              <a:ext uri="{FF2B5EF4-FFF2-40B4-BE49-F238E27FC236}">
                <a16:creationId xmlns:a16="http://schemas.microsoft.com/office/drawing/2014/main" id="{3427C5BA-D1A8-E1B8-B037-8AE4E313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FD6357-7BBD-6245-A275-33F7E3F76A0C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pic>
        <p:nvPicPr>
          <p:cNvPr id="5123" name="Picture 2" descr="conduction system best copy">
            <a:extLst>
              <a:ext uri="{FF2B5EF4-FFF2-40B4-BE49-F238E27FC236}">
                <a16:creationId xmlns:a16="http://schemas.microsoft.com/office/drawing/2014/main" id="{C590586A-773C-144A-4132-9818A7CF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61f499d9d1044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58938DE8-31D5-DC32-A726-7D3FC1B56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Normal Impulse Conduction</a:t>
            </a:r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EFCCA23F-2C90-0471-E78D-FB6F6B98FF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41910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ar-SA" sz="2500"/>
              <a:t>Sinoatrial node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ar-SA" sz="25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ar-SA" sz="2500"/>
              <a:t>AV node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ar-SA" sz="25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ar-SA" sz="2500"/>
              <a:t>Bundle of His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ar-SA" sz="25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ar-SA" sz="2500"/>
              <a:t>Bundle Branches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ar-SA" sz="25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ar-SA" sz="2500"/>
              <a:t>Purkinje fibers</a:t>
            </a:r>
          </a:p>
        </p:txBody>
      </p:sp>
      <p:sp>
        <p:nvSpPr>
          <p:cNvPr id="89093" name="Line 5">
            <a:extLst>
              <a:ext uri="{FF2B5EF4-FFF2-40B4-BE49-F238E27FC236}">
                <a16:creationId xmlns:a16="http://schemas.microsoft.com/office/drawing/2014/main" id="{5E07BF3C-B67A-46A2-71AB-2D93D48CE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6">
            <a:extLst>
              <a:ext uri="{FF2B5EF4-FFF2-40B4-BE49-F238E27FC236}">
                <a16:creationId xmlns:a16="http://schemas.microsoft.com/office/drawing/2014/main" id="{3FF6F180-47BB-A9DF-45E9-8985481D8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Line 7">
            <a:extLst>
              <a:ext uri="{FF2B5EF4-FFF2-40B4-BE49-F238E27FC236}">
                <a16:creationId xmlns:a16="http://schemas.microsoft.com/office/drawing/2014/main" id="{FA1928CE-BAAA-FD60-B1D5-08DC79DA6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10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Line 8">
            <a:extLst>
              <a:ext uri="{FF2B5EF4-FFF2-40B4-BE49-F238E27FC236}">
                <a16:creationId xmlns:a16="http://schemas.microsoft.com/office/drawing/2014/main" id="{681777FE-2FD9-1D26-F58A-60063B096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800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>
            <a:extLst>
              <a:ext uri="{FF2B5EF4-FFF2-40B4-BE49-F238E27FC236}">
                <a16:creationId xmlns:a16="http://schemas.microsoft.com/office/drawing/2014/main" id="{53775280-F493-CAA8-A1AE-BCFE237F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5D195-F773-FE4C-A858-057ADB7B7C8D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49C281-2D97-7842-5840-0A7E746BC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The </a:t>
            </a:r>
            <a:r>
              <a:rPr lang="en-US" altLang="en-US"/>
              <a:t>“</a:t>
            </a:r>
            <a:r>
              <a:rPr lang="en-US" altLang="ar-SA"/>
              <a:t>PQRST</a:t>
            </a:r>
            <a:r>
              <a:rPr lang="en-US" altLang="en-US"/>
              <a:t>”</a:t>
            </a:r>
            <a:endParaRPr lang="en-US" altLang="ar-SA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F4235DD-A2CB-8BFC-AB6E-4E36E36B53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23622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ar-SA">
                <a:solidFill>
                  <a:srgbClr val="FF5050"/>
                </a:solidFill>
              </a:rPr>
              <a:t>P wave </a:t>
            </a:r>
            <a:r>
              <a:rPr lang="en-US" altLang="ar-SA"/>
              <a:t>- Atrial 	                                         		  depolarization</a:t>
            </a:r>
          </a:p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</p:txBody>
      </p:sp>
      <p:pic>
        <p:nvPicPr>
          <p:cNvPr id="6149" name="Picture 4" descr="Conductionand Heart">
            <a:extLst>
              <a:ext uri="{FF2B5EF4-FFF2-40B4-BE49-F238E27FC236}">
                <a16:creationId xmlns:a16="http://schemas.microsoft.com/office/drawing/2014/main" id="{67C520DA-74B6-38D8-1DB9-773C0959A44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808758ae18f3466c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2208213"/>
            <a:ext cx="2640012" cy="3276600"/>
          </a:xfrm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D4B6D5FC-D988-0A8A-3F3E-2EE38171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518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T wave</a:t>
            </a: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-</a:t>
            </a:r>
            <a:r>
              <a:rPr lang="en-US" altLang="ar-SA" sz="32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ar-SA" sz="3200">
                <a:latin typeface="Arial" panose="020B0604020202020204" pitchFamily="34" charset="0"/>
              </a:rPr>
              <a:t>Ventricular 	     		  repolarization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1458F3A1-4D85-746E-FF42-A5075DCF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576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QRS</a:t>
            </a: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-</a:t>
            </a:r>
            <a:r>
              <a:rPr lang="en-US" altLang="ar-SA" sz="32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ar-SA" sz="3200">
                <a:latin typeface="Arial" panose="020B0604020202020204" pitchFamily="34" charset="0"/>
              </a:rPr>
              <a:t>Ventricular 	      depolarization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  <p:bldP spid="91141" grpId="0" autoUpdateAnimBg="0"/>
      <p:bldP spid="9114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F8B4C64B-F9BA-B990-8A26-59B81233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39E7C8-FA9D-C344-BB51-956116BDDA4D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AD7D000-6462-9A40-9ACF-FE3549F94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Analysis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4C38B21-4D43-684E-2267-DD1EE29F7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/>
              <a:t>Step 1:	Calculate rate.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/>
              <a:t>Step 2:	Determine regularity.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/>
              <a:t>Step 3:	Assess the P waves.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/>
              <a:t>Step 4:	Determine PR interval.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/>
              <a:t>Step 5:	Determine QRS duration.</a:t>
            </a:r>
          </a:p>
        </p:txBody>
      </p:sp>
      <p:pic>
        <p:nvPicPr>
          <p:cNvPr id="7173" name="Picture 4" descr="nsr-m3">
            <a:extLst>
              <a:ext uri="{FF2B5EF4-FFF2-40B4-BE49-F238E27FC236}">
                <a16:creationId xmlns:a16="http://schemas.microsoft.com/office/drawing/2014/main" id="{A2D499EB-4702-807C-D960-FAD9173B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18d42a16f8e54a9f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FCC14B6D-30A7-CD51-D29E-8B14C5D7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0422C5-9CA7-C545-8AD2-AE6E865A5F3A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6FBA152-D834-9663-9905-F033CE84E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Step 1: Calculate Rate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CD70C7E-C3FA-CD58-F139-20815CDA1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4114800"/>
          </a:xfrm>
        </p:spPr>
        <p:txBody>
          <a:bodyPr/>
          <a:lstStyle/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  <a:p>
            <a:pPr eaLnBrk="1" hangingPunct="1"/>
            <a:endParaRPr lang="en-US" altLang="ar-SA" sz="1000"/>
          </a:p>
          <a:p>
            <a:pPr eaLnBrk="1" hangingPunct="1"/>
            <a:r>
              <a:rPr lang="en-US" altLang="ar-SA"/>
              <a:t>Option 2 </a:t>
            </a:r>
          </a:p>
          <a:p>
            <a:pPr lvl="1" eaLnBrk="1" hangingPunct="1"/>
            <a:r>
              <a:rPr lang="en-US" altLang="ar-SA">
                <a:ea typeface="Arial" panose="020B0604020202020204" pitchFamily="34" charset="0"/>
              </a:rPr>
              <a:t>Find a R wave that lands on a bold line.</a:t>
            </a:r>
          </a:p>
          <a:p>
            <a:pPr lvl="1" eaLnBrk="1" hangingPunct="1"/>
            <a:r>
              <a:rPr lang="en-US" altLang="ar-SA">
                <a:ea typeface="Arial" panose="020B0604020202020204" pitchFamily="34" charset="0"/>
              </a:rPr>
              <a:t>300/ large box </a:t>
            </a:r>
            <a:endParaRPr lang="en-US" altLang="ar-SA" sz="2900">
              <a:ea typeface="Arial" panose="020B0604020202020204" pitchFamily="34" charset="0"/>
            </a:endParaRPr>
          </a:p>
          <a:p>
            <a:pPr eaLnBrk="1" hangingPunct="1"/>
            <a:endParaRPr lang="en-US" altLang="ar-SA"/>
          </a:p>
          <a:p>
            <a:pPr algn="ctr" eaLnBrk="1" hangingPunct="1">
              <a:buFont typeface="Wingdings" pitchFamily="2" charset="2"/>
              <a:buNone/>
            </a:pPr>
            <a:endParaRPr lang="en-US" altLang="ar-SA"/>
          </a:p>
        </p:txBody>
      </p:sp>
      <p:pic>
        <p:nvPicPr>
          <p:cNvPr id="8197" name="Picture 4" descr="300,150">
            <a:extLst>
              <a:ext uri="{FF2B5EF4-FFF2-40B4-BE49-F238E27FC236}">
                <a16:creationId xmlns:a16="http://schemas.microsoft.com/office/drawing/2014/main" id="{F2F0D918-700D-8D11-F217-A96B2E12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2cd0557e4fb0464f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7188"/>
            <a:ext cx="39624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>
            <a:extLst>
              <a:ext uri="{FF2B5EF4-FFF2-40B4-BE49-F238E27FC236}">
                <a16:creationId xmlns:a16="http://schemas.microsoft.com/office/drawing/2014/main" id="{9794BAAA-20E1-23F7-168B-246B70E3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8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2800">
                <a:solidFill>
                  <a:schemeClr val="tx1"/>
                </a:solidFill>
                <a:latin typeface="Times New Roman" panose="02020603050405020304" pitchFamily="18" charset="0"/>
              </a:rPr>
              <a:t>R wave</a:t>
            </a:r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2E1FF4A0-59D6-7040-80EA-5575266EE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895600"/>
            <a:ext cx="762000" cy="4572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940B5F-E025-4E01-B659-AC4303C3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2CBBD1-13C3-4C6F-84EF-BEF07DAD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3976"/>
            <a:ext cx="10353762" cy="40072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ar-SA" dirty="0"/>
              <a:t>Normal Impulse Conduction</a:t>
            </a:r>
            <a:endParaRPr lang="en-GB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AED46E-BC3E-4631-A4DC-2EDCB87B4D13}"/>
              </a:ext>
            </a:extLst>
          </p:cNvPr>
          <p:cNvPicPr>
            <a:picLocks noChangeAspect="1"/>
          </p:cNvPicPr>
          <p:nvPr/>
        </p:nvPicPr>
        <p:blipFill>
          <a:blip r:embed="R6d87592fcaaf4838"/>
          <a:stretch>
            <a:fillRect/>
          </a:stretch>
        </p:blipFill>
        <p:spPr>
          <a:xfrm>
            <a:off x="6777317" y="2510118"/>
            <a:ext cx="3272117" cy="25954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7CB0D92-B71A-4B30-8322-4DEAA7906858}"/>
              </a:ext>
            </a:extLst>
          </p:cNvPr>
          <p:cNvSpPr txBox="1"/>
          <p:nvPr/>
        </p:nvSpPr>
        <p:spPr>
          <a:xfrm>
            <a:off x="3048000" y="2136339"/>
            <a:ext cx="34334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1800" dirty="0"/>
              <a:t>Sinoatrial node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sz="18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1800" dirty="0"/>
              <a:t>AV node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sz="18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1800" dirty="0"/>
              <a:t>Bundle of His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sz="18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1800" dirty="0"/>
              <a:t>Bundle Branches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sz="18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1800" dirty="0"/>
              <a:t>Purkinje fibers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512AA4A2-C688-44F4-B825-2B3BB22D9447}"/>
              </a:ext>
            </a:extLst>
          </p:cNvPr>
          <p:cNvCxnSpPr/>
          <p:nvPr/>
        </p:nvCxnSpPr>
        <p:spPr>
          <a:xfrm>
            <a:off x="4742329" y="2510118"/>
            <a:ext cx="0" cy="295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B7AD2BEE-2166-4BA6-A4C2-93D43E06C2B5}"/>
              </a:ext>
            </a:extLst>
          </p:cNvPr>
          <p:cNvCxnSpPr/>
          <p:nvPr/>
        </p:nvCxnSpPr>
        <p:spPr>
          <a:xfrm>
            <a:off x="4742329" y="3110297"/>
            <a:ext cx="0" cy="17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A10B2FC5-1805-4A85-845E-F059F0B37E78}"/>
              </a:ext>
            </a:extLst>
          </p:cNvPr>
          <p:cNvCxnSpPr/>
          <p:nvPr/>
        </p:nvCxnSpPr>
        <p:spPr>
          <a:xfrm>
            <a:off x="4742329" y="3585882"/>
            <a:ext cx="0" cy="19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3F9D7A35-C3D8-4E46-8337-323C79AE5A96}"/>
              </a:ext>
            </a:extLst>
          </p:cNvPr>
          <p:cNvCxnSpPr/>
          <p:nvPr/>
        </p:nvCxnSpPr>
        <p:spPr>
          <a:xfrm>
            <a:off x="4742329" y="4096871"/>
            <a:ext cx="0" cy="23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0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DF04184-583B-513F-4AEC-206BD7FE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F347F3-146B-E847-A84B-1C117666E2CD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pic>
        <p:nvPicPr>
          <p:cNvPr id="9219" name="Picture 2" descr="nsr-m3">
            <a:extLst>
              <a:ext uri="{FF2B5EF4-FFF2-40B4-BE49-F238E27FC236}">
                <a16:creationId xmlns:a16="http://schemas.microsoft.com/office/drawing/2014/main" id="{796A9BC9-2DBC-787E-68C0-28E315A4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a10f0c5aa31b46ef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D90B00DB-E1AD-3895-828E-C9630A1DA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Step 5: QRS duration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5B459280-B478-A9EB-9B15-554D97910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ar-SA"/>
          </a:p>
          <a:p>
            <a:pPr eaLnBrk="1" hangingPunct="1"/>
            <a:endParaRPr lang="en-US" altLang="ar-SA"/>
          </a:p>
          <a:p>
            <a:pPr eaLnBrk="1" hangingPunct="1"/>
            <a:r>
              <a:rPr lang="en-US" altLang="ar-SA"/>
              <a:t>Normal: .(1 - 3 boxes)</a:t>
            </a:r>
          </a:p>
          <a:p>
            <a:pPr lvl="1" eaLnBrk="1" hangingPunct="1"/>
            <a:endParaRPr lang="en-US" altLang="ar-SA">
              <a:ea typeface="Arial" panose="020B0604020202020204" pitchFamily="34" charset="0"/>
            </a:endParaRPr>
          </a:p>
          <a:p>
            <a:pPr lvl="1" eaLnBrk="1" hangingPunct="1"/>
            <a:endParaRPr lang="en-US" altLang="ar-SA">
              <a:ea typeface="Arial" panose="020B0604020202020204" pitchFamily="34" charset="0"/>
            </a:endParaRPr>
          </a:p>
          <a:p>
            <a:pPr lvl="1" eaLnBrk="1" hangingPunct="1"/>
            <a:endParaRPr lang="en-US" altLang="ar-SA" sz="1500">
              <a:solidFill>
                <a:srgbClr val="FF5050"/>
              </a:solidFill>
              <a:latin typeface="Comic Sans MS" panose="030F09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04453" name="Line 5">
            <a:extLst>
              <a:ext uri="{FF2B5EF4-FFF2-40B4-BE49-F238E27FC236}">
                <a16:creationId xmlns:a16="http://schemas.microsoft.com/office/drawing/2014/main" id="{81924227-EF14-549F-62E7-FBCD416D31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1981200"/>
            <a:ext cx="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B3DA2C78-04D8-D5D1-CC05-E14328EC5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057400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596F76E4-306E-A7C9-F197-2CC0152E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0B6EA7-724E-E943-8F4F-018C4E6AE084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FFABA4-75D7-3329-6B8B-75FF48C7B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Arrhythmia Formation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2C6304C-D8A1-FEF8-D40C-A70C16077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5913" y="1827213"/>
            <a:ext cx="7026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ar-SA"/>
          </a:p>
          <a:p>
            <a:pPr lvl="1" eaLnBrk="1" hangingPunct="1">
              <a:buFontTx/>
              <a:buChar char="•"/>
            </a:pPr>
            <a:r>
              <a:rPr lang="en-US" altLang="ar-SA" sz="2900">
                <a:ea typeface="Arial" panose="020B0604020202020204" pitchFamily="34" charset="0"/>
              </a:rPr>
              <a:t>Sinus node =brady /tachy </a:t>
            </a:r>
          </a:p>
          <a:p>
            <a:pPr lvl="1" eaLnBrk="1" hangingPunct="1">
              <a:buFontTx/>
              <a:buChar char="•"/>
            </a:pPr>
            <a:r>
              <a:rPr lang="en-US" altLang="ar-SA" sz="2900">
                <a:ea typeface="Arial" panose="020B0604020202020204" pitchFamily="34" charset="0"/>
              </a:rPr>
              <a:t>Atrial cells=supraventricular</a:t>
            </a:r>
          </a:p>
          <a:p>
            <a:pPr lvl="1" eaLnBrk="1" hangingPunct="1">
              <a:buFontTx/>
              <a:buChar char="•"/>
            </a:pPr>
            <a:r>
              <a:rPr lang="en-US" altLang="ar-SA" sz="2900">
                <a:ea typeface="Arial" panose="020B0604020202020204" pitchFamily="34" charset="0"/>
              </a:rPr>
              <a:t>AVjunction=supraventricular </a:t>
            </a:r>
          </a:p>
          <a:p>
            <a:pPr lvl="1" eaLnBrk="1" hangingPunct="1">
              <a:buFontTx/>
              <a:buChar char="•"/>
            </a:pPr>
            <a:r>
              <a:rPr lang="en-US" altLang="ar-SA" sz="2900">
                <a:ea typeface="Arial" panose="020B0604020202020204" pitchFamily="34" charset="0"/>
              </a:rPr>
              <a:t>Ventricular cells</a:t>
            </a:r>
          </a:p>
          <a:p>
            <a:pPr eaLnBrk="1" hangingPunct="1"/>
            <a:endParaRPr lang="en-US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1BF4CCFC-954C-5922-6780-474FB0E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DE8B81-58A3-AA43-B063-1C93A6A95FED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1E5C9FA-D3E2-82C6-DF3C-43ACF50C3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ar-SA"/>
              <a:t>S</a:t>
            </a:r>
            <a:r>
              <a:rPr lang="en-US" altLang="ar-SA"/>
              <a:t>upraventricular arrhythmia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24AAE9-7661-DCDE-6346-AE366F8C16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7425" y="1752600"/>
            <a:ext cx="35845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900" dirty="0"/>
              <a:t>Atrial cells can:</a:t>
            </a:r>
          </a:p>
          <a:p>
            <a:pPr eaLnBrk="1" hangingPunct="1">
              <a:defRPr/>
            </a:pPr>
            <a:r>
              <a:rPr lang="en-US" altLang="ar-SA" sz="2900" dirty="0"/>
              <a:t>fire  from a focus </a:t>
            </a:r>
          </a:p>
          <a:p>
            <a:pPr eaLnBrk="1" hangingPunct="1">
              <a:defRPr/>
            </a:pPr>
            <a:endParaRPr lang="en-US" altLang="ar-SA" sz="29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ar-SA" sz="2900" dirty="0"/>
              <a:t> a looping re-entrant circuit 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5688C26D-0B07-0C79-AF17-4E3EDA19B7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495800" cy="4114800"/>
          </a:xfrm>
        </p:spPr>
        <p:txBody>
          <a:bodyPr/>
          <a:lstStyle/>
          <a:p>
            <a:pPr eaLnBrk="1" hangingPunct="1"/>
            <a:endParaRPr lang="en-US" altLang="ar-SA" sz="29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ar-SA" sz="29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ar-SA" sz="29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ar-SA" sz="2900" i="1">
                <a:solidFill>
                  <a:srgbClr val="FF5050"/>
                </a:solidFill>
              </a:rPr>
              <a:t>Atrial Flutter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C364D0B3-1B14-331F-ABFD-3403C5B9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C8BED0-8828-ED4E-AD66-0A0188B6DB77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CADAB2D-F954-0AE5-3C20-6E1CF5EDC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Atrial Cell Problems</a:t>
            </a: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8FCC726D-8B97-5F3B-69F0-CDAB95A8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ar-SA" sz="3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55C7A84-9D85-F34B-4E8A-1BA5E4FD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49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ar-SA" sz="24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9AB460DF-3DA6-83E7-CBC6-EA4FAD64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7918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 sz="21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ar-SA" i="1">
                <a:solidFill>
                  <a:srgbClr val="FF5050"/>
                </a:solidFill>
              </a:rPr>
              <a:t>Atrial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A16A00A2-A581-77A6-1B63-3FB8A31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0CC32-B435-F542-A5CD-4033735EC142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658E2CE-BE18-8CC1-B759-D2667DB36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Ventricular Cell Problems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8F2EB9-3796-3A65-E1BB-35DEED80AE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990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ar-SA" sz="2900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50C2F49E-2C80-0557-A1E4-3EC122EDF09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2057400"/>
            <a:ext cx="7162800" cy="4114800"/>
          </a:xfrm>
        </p:spPr>
        <p:txBody>
          <a:bodyPr/>
          <a:lstStyle/>
          <a:p>
            <a:pPr eaLnBrk="1" hangingPunct="1"/>
            <a:endParaRPr lang="en-US" altLang="ar-SA" sz="29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ar-SA" sz="2900" i="1">
                <a:solidFill>
                  <a:srgbClr val="FF5050"/>
                </a:solidFill>
              </a:rPr>
              <a:t>Premature Ventricular Contractions (PVCs)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ar-SA" sz="2900" i="1">
                <a:solidFill>
                  <a:srgbClr val="FF5050"/>
                </a:solidFill>
              </a:rPr>
              <a:t>Ventricular Fibrillation</a:t>
            </a:r>
          </a:p>
          <a:p>
            <a:pPr eaLnBrk="1" hangingPunct="1"/>
            <a:endParaRPr lang="en-US" altLang="ar-SA" sz="2900" i="1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ar-SA" sz="2900" i="1">
                <a:solidFill>
                  <a:srgbClr val="FF5050"/>
                </a:solidFill>
              </a:rPr>
              <a:t>Ventricular Tachycardia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A184AE7C-C36D-2141-86AF-E9A7B132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89948A-A15C-AC41-B928-F1362B242334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8481E9E-526A-2467-06D6-52E4C9E57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#1</a:t>
            </a: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05E5E6CD-C9E3-809E-29FA-6C7401254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30 bpm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3C218923-F104-2F04-5332-0E0048F94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Rate?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419A1655-D113-898C-A990-5E669CD9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06763"/>
            <a:ext cx="289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Regularity?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0FEFE8E1-3FB3-FFBB-741D-D24F2E30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regular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7" name="Text Box 7">
            <a:extLst>
              <a:ext uri="{FF2B5EF4-FFF2-40B4-BE49-F238E27FC236}">
                <a16:creationId xmlns:a16="http://schemas.microsoft.com/office/drawing/2014/main" id="{CB8EF755-78D4-3DA4-CE67-0BEA809B6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62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normal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64EBD51B-ED13-1A27-2D1F-FFCCA03CC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35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0.10 s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4A1EFC23-2D18-788A-2A9C-A877355C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 waves?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0" name="Text Box 10">
            <a:extLst>
              <a:ext uri="{FF2B5EF4-FFF2-40B4-BE49-F238E27FC236}">
                <a16:creationId xmlns:a16="http://schemas.microsoft.com/office/drawing/2014/main" id="{0B12F947-21CA-E7A9-1D2F-FA13D02B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PR interval?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92E0085D-2876-8B16-B9A2-D88C143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0.12 s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0563F8BC-15CE-2541-E3DE-ED761B3B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QRS duration?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31C75904-CA94-7DFE-FD00-DF1F46DFA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Interpretation?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4" name="Text Box 14">
            <a:extLst>
              <a:ext uri="{FF2B5EF4-FFF2-40B4-BE49-F238E27FC236}">
                <a16:creationId xmlns:a16="http://schemas.microsoft.com/office/drawing/2014/main" id="{11BD65BD-B8DC-4DD3-5D88-ACFEBD72C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213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Sinus Bradycardia</a:t>
            </a:r>
          </a:p>
        </p:txBody>
      </p:sp>
      <p:pic>
        <p:nvPicPr>
          <p:cNvPr id="14352" name="Picture 15" descr="sb-m1">
            <a:extLst>
              <a:ext uri="{FF2B5EF4-FFF2-40B4-BE49-F238E27FC236}">
                <a16:creationId xmlns:a16="http://schemas.microsoft.com/office/drawing/2014/main" id="{B07946DA-D352-E1A8-17A7-6CE5549B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02f3da257f444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7663"/>
            <a:ext cx="7772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4" grpId="0" autoUpdateAnimBg="0"/>
      <p:bldP spid="117765" grpId="0" autoUpdateAnimBg="0"/>
      <p:bldP spid="117766" grpId="0" autoUpdateAnimBg="0"/>
      <p:bldP spid="117767" grpId="0" autoUpdateAnimBg="0"/>
      <p:bldP spid="117768" grpId="0" autoUpdateAnimBg="0"/>
      <p:bldP spid="117769" grpId="0" autoUpdateAnimBg="0"/>
      <p:bldP spid="117770" grpId="0" autoUpdateAnimBg="0"/>
      <p:bldP spid="117771" grpId="0" autoUpdateAnimBg="0"/>
      <p:bldP spid="117772" grpId="0" autoUpdateAnimBg="0"/>
      <p:bldP spid="117773" grpId="0" autoUpdateAnimBg="0"/>
      <p:bldP spid="11777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99699EC-F6F6-DA32-9716-5D6444F1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0C65A5-221A-A64F-9D6E-4E35A0217AC5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40CA515-D834-DEDB-DF77-73FB6E9D7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Sinus Bradycardia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3B79C71-FAC4-F955-541E-02D9FC97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313613" cy="4114800"/>
          </a:xfrm>
        </p:spPr>
        <p:txBody>
          <a:bodyPr/>
          <a:lstStyle/>
          <a:p>
            <a:pPr eaLnBrk="1" hangingPunct="1"/>
            <a:endParaRPr lang="en-US" altLang="ar-SA"/>
          </a:p>
          <a:p>
            <a:pPr eaLnBrk="1" hangingPunct="1"/>
            <a:r>
              <a:rPr lang="en-US" altLang="ar-SA" sz="3300">
                <a:solidFill>
                  <a:srgbClr val="FF5050"/>
                </a:solidFill>
              </a:rPr>
              <a:t>Deviation from NSR</a:t>
            </a:r>
            <a:endParaRPr lang="en-US" altLang="ar-SA">
              <a:solidFill>
                <a:srgbClr val="FF5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ar-SA" sz="3300"/>
              <a:t>		- Rate			</a:t>
            </a:r>
            <a:r>
              <a:rPr lang="en-US" altLang="ar-SA" sz="3300">
                <a:solidFill>
                  <a:srgbClr val="FF5050"/>
                </a:solidFill>
              </a:rPr>
              <a:t>&lt; 60 bpm</a:t>
            </a:r>
            <a:r>
              <a:rPr lang="en-US" altLang="ar-SA"/>
              <a:t>	</a:t>
            </a:r>
          </a:p>
          <a:p>
            <a:pPr lvl="1" eaLnBrk="1" hangingPunct="1"/>
            <a:endParaRPr lang="en-US" altLang="ar-SA">
              <a:ea typeface="Arial" panose="020B0604020202020204" pitchFamily="34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DD1137F1-E739-6C8B-0A0E-86DF65A4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88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ar-SA" sz="2400">
              <a:solidFill>
                <a:schemeClr val="tx1"/>
              </a:solidFill>
              <a:latin typeface="Times" pitchFamily="1" charset="0"/>
            </a:endParaRPr>
          </a:p>
        </p:txBody>
      </p:sp>
      <p:pic>
        <p:nvPicPr>
          <p:cNvPr id="15366" name="Picture 5" descr="sb-m1">
            <a:extLst>
              <a:ext uri="{FF2B5EF4-FFF2-40B4-BE49-F238E27FC236}">
                <a16:creationId xmlns:a16="http://schemas.microsoft.com/office/drawing/2014/main" id="{EB292949-D2C2-8018-E665-392B870E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6e1ab39792264b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7663"/>
            <a:ext cx="7772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A6E1AF4-0A19-0EE6-0969-C6112518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E16FF9-7128-1A4D-9552-A349B9F8A92B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AFB9CCE-19BB-0F9B-1C99-245EC78B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#2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3500C390-98DC-EFE3-B4B0-3A6EDB06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130 bpm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A0BBE16D-0CEE-9253-1FC2-1CDBD5C6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Rate?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7" name="Text Box 5">
            <a:extLst>
              <a:ext uri="{FF2B5EF4-FFF2-40B4-BE49-F238E27FC236}">
                <a16:creationId xmlns:a16="http://schemas.microsoft.com/office/drawing/2014/main" id="{49C260AD-5B68-C3D4-49C4-5481F1A7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067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Regularity?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26A285FF-42C3-4309-101A-A54D0643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regular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9" name="Text Box 7">
            <a:extLst>
              <a:ext uri="{FF2B5EF4-FFF2-40B4-BE49-F238E27FC236}">
                <a16:creationId xmlns:a16="http://schemas.microsoft.com/office/drawing/2014/main" id="{2EE1F915-73D4-9555-6896-EAA8E6A00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62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normal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0" name="Text Box 8">
            <a:extLst>
              <a:ext uri="{FF2B5EF4-FFF2-40B4-BE49-F238E27FC236}">
                <a16:creationId xmlns:a16="http://schemas.microsoft.com/office/drawing/2014/main" id="{AAE595FF-FA6A-4312-47C2-28763CA0D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35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0.08 s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1" name="Text Box 9">
            <a:extLst>
              <a:ext uri="{FF2B5EF4-FFF2-40B4-BE49-F238E27FC236}">
                <a16:creationId xmlns:a16="http://schemas.microsoft.com/office/drawing/2014/main" id="{560C85AC-31F6-22E7-1C63-0ADFB073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 waves?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25018D7A-4213-A649-AABE-0A902035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PR interval?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3423A124-7586-5294-145C-2E924EE1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0.16 s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4ED04D1F-0098-6DA9-5850-91E72726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QRS duration?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5" name="Text Box 13">
            <a:extLst>
              <a:ext uri="{FF2B5EF4-FFF2-40B4-BE49-F238E27FC236}">
                <a16:creationId xmlns:a16="http://schemas.microsoft.com/office/drawing/2014/main" id="{AD604C7A-A6E8-3EA8-74E6-C92E66BD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Interpretation?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46" name="Text Box 14">
            <a:extLst>
              <a:ext uri="{FF2B5EF4-FFF2-40B4-BE49-F238E27FC236}">
                <a16:creationId xmlns:a16="http://schemas.microsoft.com/office/drawing/2014/main" id="{1C7056A1-4F19-93C6-55E4-26027695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213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Sinus Tachycardia</a:t>
            </a:r>
          </a:p>
        </p:txBody>
      </p:sp>
      <p:pic>
        <p:nvPicPr>
          <p:cNvPr id="16400" name="Picture 15" descr="STa">
            <a:extLst>
              <a:ext uri="{FF2B5EF4-FFF2-40B4-BE49-F238E27FC236}">
                <a16:creationId xmlns:a16="http://schemas.microsoft.com/office/drawing/2014/main" id="{0AF86BA3-F0CE-E432-DFF3-27959C5E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ee3417f4d244467c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  <p:bldP spid="120837" grpId="0" autoUpdateAnimBg="0"/>
      <p:bldP spid="120838" grpId="0" autoUpdateAnimBg="0"/>
      <p:bldP spid="120839" grpId="0" autoUpdateAnimBg="0"/>
      <p:bldP spid="120840" grpId="0" autoUpdateAnimBg="0"/>
      <p:bldP spid="120841" grpId="0" autoUpdateAnimBg="0"/>
      <p:bldP spid="120842" grpId="0" autoUpdateAnimBg="0"/>
      <p:bldP spid="120843" grpId="0" autoUpdateAnimBg="0"/>
      <p:bldP spid="120844" grpId="0" autoUpdateAnimBg="0"/>
      <p:bldP spid="120845" grpId="0" autoUpdateAnimBg="0"/>
      <p:bldP spid="1208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B9F668F-391C-C27E-A571-CB88E681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943CFA-E738-C04F-BB27-46276A7890CD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F79BC1F-F7AF-F405-8376-7C0D84FBC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#5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55B51213-77A8-9D8A-93E5-71E00100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100 bpm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08E7F16B-71F8-2305-88B1-EFE281C5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Rate?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704D3DC2-4E89-C8ED-88E9-36334CE2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06763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Regularity?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2AF953E2-E7E8-7E89-EB22-5E1DEF5B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irregularly irregular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AD638D19-E40F-A7B0-FF71-6FC9C114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62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none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4C8BA0AE-85CA-A12C-1A58-0F604C4E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35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0.06 s</a:t>
            </a:r>
            <a:endParaRPr lang="en-US" altLang="ar-SA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1" name="Text Box 9">
            <a:extLst>
              <a:ext uri="{FF2B5EF4-FFF2-40B4-BE49-F238E27FC236}">
                <a16:creationId xmlns:a16="http://schemas.microsoft.com/office/drawing/2014/main" id="{3B31A286-A1AE-E619-076A-89266570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 waves?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2AC3DD1C-5275-9C28-824B-07428430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PR interval?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E416B6C3-DEC6-5AAA-AF64-C6B536CF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rgbClr val="FF5050"/>
                </a:solidFill>
                <a:latin typeface="Arial" panose="020B0604020202020204" pitchFamily="34" charset="0"/>
              </a:rPr>
              <a:t>none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0545635C-EE67-4A57-01DB-D45A6239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  QRS duration?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61E46019-E0E7-8855-D452-E314905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Interpretation?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6" name="Text Box 14">
            <a:extLst>
              <a:ext uri="{FF2B5EF4-FFF2-40B4-BE49-F238E27FC236}">
                <a16:creationId xmlns:a16="http://schemas.microsoft.com/office/drawing/2014/main" id="{EB4C3727-0027-D035-BC79-16F345CB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213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Atrial Fibrillation</a:t>
            </a:r>
          </a:p>
        </p:txBody>
      </p:sp>
      <p:pic>
        <p:nvPicPr>
          <p:cNvPr id="17424" name="Picture 15" descr="af-m3">
            <a:extLst>
              <a:ext uri="{FF2B5EF4-FFF2-40B4-BE49-F238E27FC236}">
                <a16:creationId xmlns:a16="http://schemas.microsoft.com/office/drawing/2014/main" id="{A4AF5764-9B04-59ED-264A-7C0B1EDF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a82a4009e20748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autoUpdateAnimBg="0"/>
      <p:bldP spid="136197" grpId="0" autoUpdateAnimBg="0"/>
      <p:bldP spid="136198" grpId="0" autoUpdateAnimBg="0"/>
      <p:bldP spid="136199" grpId="0" autoUpdateAnimBg="0"/>
      <p:bldP spid="136200" grpId="0" autoUpdateAnimBg="0"/>
      <p:bldP spid="136201" grpId="0" autoUpdateAnimBg="0"/>
      <p:bldP spid="136202" grpId="0" autoUpdateAnimBg="0"/>
      <p:bldP spid="136203" grpId="0" autoUpdateAnimBg="0"/>
      <p:bldP spid="136204" grpId="0" autoUpdateAnimBg="0"/>
      <p:bldP spid="136205" grpId="0" autoUpdateAnimBg="0"/>
      <p:bldP spid="13620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6C8942EE-C204-1656-EEDE-65C4204E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A00C3-2A85-E441-925B-CD6400553FBC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745BA7-2C25-9B59-C0A1-C2111D43E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77825"/>
            <a:ext cx="7313612" cy="762000"/>
          </a:xfrm>
        </p:spPr>
        <p:txBody>
          <a:bodyPr/>
          <a:lstStyle/>
          <a:p>
            <a:pPr eaLnBrk="1" hangingPunct="1"/>
            <a:r>
              <a:rPr lang="en-US" altLang="ar-SA"/>
              <a:t>Atrial Fibrillation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22D538D-9D2F-A196-2551-6FDD14459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ar-SA" sz="3300">
                <a:solidFill>
                  <a:srgbClr val="FF5050"/>
                </a:solidFill>
              </a:rPr>
              <a:t>Deviation from NSR</a:t>
            </a:r>
            <a:endParaRPr lang="en-US" altLang="ar-SA"/>
          </a:p>
          <a:p>
            <a:pPr algn="ctr" eaLnBrk="1" hangingPunct="1">
              <a:buFont typeface="Wingdings" pitchFamily="2" charset="2"/>
              <a:buNone/>
            </a:pPr>
            <a:endParaRPr lang="en-US" altLang="ar-SA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72E79E13-6301-8814-EA99-E570C56A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736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ar-SA" sz="2400">
              <a:solidFill>
                <a:schemeClr val="tx1"/>
              </a:solidFill>
              <a:latin typeface="Times" pitchFamily="1" charset="0"/>
            </a:endParaRPr>
          </a:p>
        </p:txBody>
      </p:sp>
      <p:pic>
        <p:nvPicPr>
          <p:cNvPr id="18438" name="Picture 5" descr="af-m3">
            <a:extLst>
              <a:ext uri="{FF2B5EF4-FFF2-40B4-BE49-F238E27FC236}">
                <a16:creationId xmlns:a16="http://schemas.microsoft.com/office/drawing/2014/main" id="{9417AFBA-108F-F2A2-0E3B-912BBFDB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5537924f662a443a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DF9F28-C8E0-4EC9-9AD8-524FBAF2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82706"/>
          </a:xfrm>
        </p:spPr>
        <p:txBody>
          <a:bodyPr>
            <a:normAutofit/>
          </a:bodyPr>
          <a:lstStyle/>
          <a:p>
            <a:r>
              <a:rPr lang="ar-SA" dirty="0"/>
              <a:t>  </a:t>
            </a:r>
            <a:r>
              <a:rPr lang="en-US" altLang="ar-SA" dirty="0"/>
              <a:t>The </a:t>
            </a:r>
            <a:r>
              <a:rPr lang="en-US" altLang="en-US" dirty="0"/>
              <a:t>“</a:t>
            </a:r>
            <a:r>
              <a:rPr lang="en-US" altLang="ar-SA" dirty="0"/>
              <a:t>PQRST</a:t>
            </a:r>
            <a:r>
              <a:rPr lang="en-US" altLang="en-US" dirty="0"/>
              <a:t>”</a:t>
            </a:r>
            <a:endParaRPr lang="ar-SA" dirty="0"/>
          </a:p>
        </p:txBody>
      </p:sp>
      <p:pic>
        <p:nvPicPr>
          <p:cNvPr id="8" name="Picture 4" descr="Conductionand Heart">
            <a:extLst>
              <a:ext uri="{FF2B5EF4-FFF2-40B4-BE49-F238E27FC236}">
                <a16:creationId xmlns:a16="http://schemas.microsoft.com/office/drawing/2014/main" id="{E17FE027-A196-4C12-B288-FFC9BF183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fcb918c5ab9045ba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1" y="2428875"/>
            <a:ext cx="271630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6792BD-3961-4EF9-A61B-DBA8E807DDCF}"/>
              </a:ext>
            </a:extLst>
          </p:cNvPr>
          <p:cNvSpPr txBox="1"/>
          <p:nvPr/>
        </p:nvSpPr>
        <p:spPr>
          <a:xfrm>
            <a:off x="5109882" y="2828836"/>
            <a:ext cx="4034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ar-SA" dirty="0">
                <a:solidFill>
                  <a:srgbClr val="FF5050"/>
                </a:solidFill>
              </a:rPr>
              <a:t>P wave </a:t>
            </a:r>
            <a:r>
              <a:rPr lang="en-US" altLang="ar-SA" dirty="0"/>
              <a:t>- Atrial 	                                         		  depolarization</a:t>
            </a:r>
          </a:p>
          <a:p>
            <a:pPr eaLnBrk="1" hangingPunct="1"/>
            <a:r>
              <a:rPr lang="en-US" altLang="ar-SA" sz="1800" dirty="0">
                <a:solidFill>
                  <a:srgbClr val="FF5050"/>
                </a:solidFill>
                <a:latin typeface="Arial" panose="020B0604020202020204" pitchFamily="34" charset="0"/>
              </a:rPr>
              <a:t>QRS</a:t>
            </a:r>
            <a:r>
              <a:rPr lang="en-US" altLang="ar-SA" sz="1800" dirty="0">
                <a:solidFill>
                  <a:schemeClr val="tx1"/>
                </a:solidFill>
                <a:latin typeface="Arial" panose="020B0604020202020204" pitchFamily="34" charset="0"/>
              </a:rPr>
              <a:t> -</a:t>
            </a:r>
            <a:r>
              <a:rPr lang="en-US" altLang="ar-SA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ar-SA" sz="1800" dirty="0">
                <a:latin typeface="Arial" panose="020B0604020202020204" pitchFamily="34" charset="0"/>
              </a:rPr>
              <a:t>Ventricular 	      depolarization</a:t>
            </a:r>
          </a:p>
          <a:p>
            <a:pPr eaLnBrk="1" hangingPunct="1"/>
            <a:r>
              <a:rPr lang="en-US" altLang="ar-SA" sz="1800" dirty="0">
                <a:solidFill>
                  <a:srgbClr val="FF5050"/>
                </a:solidFill>
                <a:latin typeface="Arial" panose="020B0604020202020204" pitchFamily="34" charset="0"/>
              </a:rPr>
              <a:t>T wave</a:t>
            </a:r>
            <a:r>
              <a:rPr lang="en-US" altLang="ar-SA" sz="1800" dirty="0">
                <a:solidFill>
                  <a:schemeClr val="tx1"/>
                </a:solidFill>
                <a:latin typeface="Arial" panose="020B0604020202020204" pitchFamily="34" charset="0"/>
              </a:rPr>
              <a:t> -</a:t>
            </a:r>
            <a:r>
              <a:rPr lang="en-US" altLang="ar-SA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ar-SA" sz="1800" dirty="0">
                <a:latin typeface="Arial" panose="020B0604020202020204" pitchFamily="34" charset="0"/>
              </a:rPr>
              <a:t>Ventricular 	     		  repolarization</a:t>
            </a:r>
            <a:endParaRPr lang="en-US" altLang="ar-SA" dirty="0"/>
          </a:p>
          <a:p>
            <a:pPr eaLnBrk="1" hangingPunct="1"/>
            <a:endParaRPr lang="en-US" altLang="ar-SA" dirty="0"/>
          </a:p>
          <a:p>
            <a:pPr eaLnBrk="1" hangingPunct="1"/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98674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75F3A41A-653E-D666-3F1C-DB78866F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EB48AC-D28D-E14F-B0E9-A29F5E187D22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D59EF3-5B4F-3CD0-EBFC-546DA361E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Rhythm #6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15F68E55-620C-9273-A4B7-EB90CC62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Atrial  flutter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Rate more than 250 up to 320 b/min.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Sawtooth pattern on ECG.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Associated with organic heart disease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9277" name="Text Box 13">
            <a:extLst>
              <a:ext uri="{FF2B5EF4-FFF2-40B4-BE49-F238E27FC236}">
                <a16:creationId xmlns:a16="http://schemas.microsoft.com/office/drawing/2014/main" id="{16F8B95E-198B-D21E-E295-BA84634E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>
                <a:solidFill>
                  <a:schemeClr val="tx1"/>
                </a:solidFill>
                <a:latin typeface="Arial" panose="020B0604020202020204" pitchFamily="34" charset="0"/>
              </a:rPr>
              <a:t>Interpretation?</a:t>
            </a:r>
            <a:endParaRPr lang="en-US" altLang="ar-SA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8" name="Text Box 14">
            <a:extLst>
              <a:ext uri="{FF2B5EF4-FFF2-40B4-BE49-F238E27FC236}">
                <a16:creationId xmlns:a16="http://schemas.microsoft.com/office/drawing/2014/main" id="{82974072-E792-BCBE-1925-CC73488B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213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Atrial Flutter</a:t>
            </a:r>
          </a:p>
        </p:txBody>
      </p:sp>
      <p:pic>
        <p:nvPicPr>
          <p:cNvPr id="19463" name="Picture 15" descr="aflut-m3">
            <a:extLst>
              <a:ext uri="{FF2B5EF4-FFF2-40B4-BE49-F238E27FC236}">
                <a16:creationId xmlns:a16="http://schemas.microsoft.com/office/drawing/2014/main" id="{1D999E67-66AF-3F81-E1E9-C06B403A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2fa27e3b9f4d4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6075"/>
            <a:ext cx="7772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77" grpId="0" autoUpdateAnimBg="0"/>
      <p:bldP spid="13927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4F698419-6D88-8E1A-D6A6-1AFFEE08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2E901E-B076-024C-B34C-7857A11B7E85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31B7832-A397-8F19-789D-4C073BCF2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pPr eaLnBrk="1" hangingPunct="1"/>
            <a:r>
              <a:rPr lang="en-US" altLang="ar-SA"/>
              <a:t>Ventricular Fibrillation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2AC6CB0-C636-C495-07AC-0E9574A11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ar-SA" sz="2000"/>
              <a:t>Rhythm:  irregular-coarse or fine,  wave form varies in size and shape</a:t>
            </a:r>
          </a:p>
          <a:p>
            <a:pPr eaLnBrk="1" hangingPunct="1"/>
            <a:r>
              <a:rPr lang="en-US" altLang="ar-SA" sz="2000"/>
              <a:t>Fires continuously from multiple foci</a:t>
            </a:r>
          </a:p>
          <a:p>
            <a:pPr eaLnBrk="1" hangingPunct="1"/>
            <a:r>
              <a:rPr lang="en-US" altLang="ar-SA" sz="2000"/>
              <a:t>No organized electrical activity</a:t>
            </a:r>
          </a:p>
          <a:p>
            <a:pPr eaLnBrk="1" hangingPunct="1"/>
            <a:r>
              <a:rPr lang="en-US" altLang="ar-SA" sz="2000"/>
              <a:t>No cardiac output</a:t>
            </a:r>
          </a:p>
          <a:p>
            <a:pPr eaLnBrk="1" hangingPunct="1"/>
            <a:r>
              <a:rPr lang="en-US" altLang="ar-SA" sz="2000"/>
              <a:t>Causes:  MI, ischemia, untreated VT, underlying CAD, acid base imbalance, electrolyte imbalance, hypothermia, </a:t>
            </a:r>
            <a:endParaRPr lang="en-US" altLang="ar-SA" sz="3200"/>
          </a:p>
          <a:p>
            <a:pPr eaLnBrk="1" hangingPunct="1"/>
            <a:endParaRPr lang="en-US" altLang="ar-SA" sz="1800"/>
          </a:p>
        </p:txBody>
      </p:sp>
      <p:pic>
        <p:nvPicPr>
          <p:cNvPr id="20485" name="Picture 5" descr="figure 41">
            <a:extLst>
              <a:ext uri="{FF2B5EF4-FFF2-40B4-BE49-F238E27FC236}">
                <a16:creationId xmlns:a16="http://schemas.microsoft.com/office/drawing/2014/main" id="{EB11428F-CCE9-BAAD-3C21-D09B8904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a176f06241aa4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/>
          <a:stretch>
            <a:fillRect/>
          </a:stretch>
        </p:blipFill>
        <p:spPr bwMode="auto">
          <a:xfrm>
            <a:off x="685800" y="4191000"/>
            <a:ext cx="792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44ECCBE6-BFFE-6EE1-9F4E-18E146A5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8721E8-A95D-674A-92CB-512C0F691D12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841878B-3636-14FA-57B4-BD340DD5B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pPr eaLnBrk="1" hangingPunct="1"/>
            <a:r>
              <a:rPr lang="en-US" altLang="ar-SA"/>
              <a:t>Ventricular Tachycardia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8E1D16E-A539-E73C-DB25-233134183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ar-SA" sz="1800"/>
              <a:t>Ventricular cells fire continuously due to a looping re-entrant circuit </a:t>
            </a:r>
          </a:p>
          <a:p>
            <a:pPr eaLnBrk="1" hangingPunct="1"/>
            <a:r>
              <a:rPr lang="en-US" altLang="ar-SA" sz="1800"/>
              <a:t>Rate usually regular, 100 - 250 bpm</a:t>
            </a:r>
          </a:p>
          <a:p>
            <a:pPr eaLnBrk="1" hangingPunct="1"/>
            <a:r>
              <a:rPr lang="en-US" altLang="ar-SA" sz="1800"/>
              <a:t>P wave: may be absent, inverted or retrograde </a:t>
            </a:r>
          </a:p>
          <a:p>
            <a:pPr eaLnBrk="1" hangingPunct="1"/>
            <a:r>
              <a:rPr lang="en-US" altLang="ar-SA" sz="1800"/>
              <a:t>QRS:  complexes bizarre, &gt; .12</a:t>
            </a:r>
          </a:p>
          <a:p>
            <a:pPr eaLnBrk="1" hangingPunct="1"/>
            <a:r>
              <a:rPr lang="en-US" altLang="ar-SA" sz="1800"/>
              <a:t>Rhythm:  usually regular</a:t>
            </a:r>
          </a:p>
          <a:p>
            <a:pPr eaLnBrk="1" hangingPunct="1">
              <a:buFont typeface="Wingdings" pitchFamily="2" charset="2"/>
              <a:buNone/>
            </a:pPr>
            <a:endParaRPr lang="en-US" altLang="ar-SA"/>
          </a:p>
        </p:txBody>
      </p:sp>
      <p:pic>
        <p:nvPicPr>
          <p:cNvPr id="21509" name="Picture 8" descr="MonomorphicVTach.jpg">
            <a:extLst>
              <a:ext uri="{FF2B5EF4-FFF2-40B4-BE49-F238E27FC236}">
                <a16:creationId xmlns:a16="http://schemas.microsoft.com/office/drawing/2014/main" id="{CD2530DC-960A-CD37-8DCE-35F8176011E5}"/>
              </a:ext>
            </a:extLst>
          </p:cNvPr>
          <p:cNvPicPr>
            <a:picLocks noChangeAspect="1"/>
          </p:cNvPicPr>
          <p:nvPr/>
        </p:nvPicPr>
        <p:blipFill>
          <a:blip r:embed="R47c9de48e7564c3c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84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7BE66F8-5BFE-14C1-C580-7C0234318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altLang="ar-SA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9058488-E1E4-C726-6C79-8C3C74BA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hlin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 b="1">
                <a:solidFill>
                  <a:schemeClr val="hlin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025ABC-4197-AF49-BE37-0D335ACF1E71}" type="slidenum">
              <a:rPr lang="en-US" altLang="ar-SA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ar-SA" sz="1200">
              <a:solidFill>
                <a:schemeClr val="tx1"/>
              </a:solidFill>
            </a:endParaRPr>
          </a:p>
        </p:txBody>
      </p:sp>
      <p:pic>
        <p:nvPicPr>
          <p:cNvPr id="22532" name="33.gif">
            <a:hlinkClick r:id="" action="ppaction://media"/>
            <a:extLst>
              <a:ext uri="{FF2B5EF4-FFF2-40B4-BE49-F238E27FC236}">
                <a16:creationId xmlns:a16="http://schemas.microsoft.com/office/drawing/2014/main" id="{C270E4B7-D1AA-264E-64F1-301C70BFCE8C}"/>
              </a:ext>
            </a:extLst>
          </p:cNvPr>
          <p:cNvPicPr>
            <a:picLocks noChangeAspect="1"/>
          </p:cNvPicPr>
          <p:nvPr/>
        </p:nvPicPr>
        <p:blipFill>
          <a:blip r:embed="Rf2c2edceeb264b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144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عنصر نائب للمحتوى 1">
            <a:extLst>
              <a:ext uri="{FF2B5EF4-FFF2-40B4-BE49-F238E27FC236}">
                <a16:creationId xmlns:a16="http://schemas.microsoft.com/office/drawing/2014/main" id="{51466474-8F12-B87C-BFA7-8EBD5BCC2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A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22D426DC-A2CD-4EE1-A122-1302225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43E9109-8346-4486-9C29-B0F1E37577F6}" type="slidenum">
              <a:rPr lang="en-US" altLang="ar-SA" sz="1200"/>
              <a:pPr eaLnBrk="1" hangingPunct="1"/>
              <a:t>4</a:t>
            </a:fld>
            <a:endParaRPr lang="en-US" altLang="ar-SA" sz="1200"/>
          </a:p>
        </p:txBody>
      </p:sp>
      <p:pic>
        <p:nvPicPr>
          <p:cNvPr id="26626" name="Picture 2" descr="nsr-m3">
            <a:extLst>
              <a:ext uri="{FF2B5EF4-FFF2-40B4-BE49-F238E27FC236}">
                <a16:creationId xmlns:a16="http://schemas.microsoft.com/office/drawing/2014/main" id="{CCF00506-1003-4870-AA60-841468F4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33d56f0ceb1140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81A1BA78-B5D1-485E-901A-0CC7773F0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The ECG Paper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DCDEADB1-440A-4A0C-900C-96317B7FB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1" y="1828800"/>
            <a:ext cx="7313613" cy="4114800"/>
          </a:xfrm>
        </p:spPr>
        <p:txBody>
          <a:bodyPr/>
          <a:lstStyle/>
          <a:p>
            <a:pPr eaLnBrk="1" hangingPunct="1"/>
            <a:r>
              <a:rPr lang="en-US" altLang="ar-SA" dirty="0"/>
              <a:t>Horizontally</a:t>
            </a:r>
          </a:p>
          <a:p>
            <a:pPr lvl="1" eaLnBrk="1" hangingPunct="1"/>
            <a:r>
              <a:rPr lang="en-US" altLang="ar-SA" dirty="0">
                <a:ea typeface="Arial" panose="020B0604020202020204" pitchFamily="34" charset="0"/>
              </a:rPr>
              <a:t>One small box - 0.04 s</a:t>
            </a:r>
          </a:p>
          <a:p>
            <a:pPr lvl="1" eaLnBrk="1" hangingPunct="1"/>
            <a:r>
              <a:rPr lang="en-US" altLang="ar-SA" dirty="0">
                <a:ea typeface="Arial" panose="020B0604020202020204" pitchFamily="34" charset="0"/>
              </a:rPr>
              <a:t>One large box - 0.20 s </a:t>
            </a:r>
          </a:p>
          <a:p>
            <a:pPr eaLnBrk="1" hangingPunct="1"/>
            <a:r>
              <a:rPr lang="en-US" altLang="ar-SA" dirty="0"/>
              <a:t>Vertically</a:t>
            </a:r>
          </a:p>
          <a:p>
            <a:pPr lvl="1" eaLnBrk="1" hangingPunct="1"/>
            <a:r>
              <a:rPr lang="en-US" altLang="ar-SA" dirty="0">
                <a:ea typeface="Arial" panose="020B0604020202020204" pitchFamily="34" charset="0"/>
              </a:rPr>
              <a:t>One large box - 0.5 mV</a:t>
            </a:r>
          </a:p>
        </p:txBody>
      </p:sp>
      <p:pic>
        <p:nvPicPr>
          <p:cNvPr id="26629" name="Picture 5" descr="EKGGraph">
            <a:extLst>
              <a:ext uri="{FF2B5EF4-FFF2-40B4-BE49-F238E27FC236}">
                <a16:creationId xmlns:a16="http://schemas.microsoft.com/office/drawing/2014/main" id="{0C605512-7A43-41E8-B3DD-8777D435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2ef653daf9084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3774142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>
            <a:extLst>
              <a:ext uri="{FF2B5EF4-FFF2-40B4-BE49-F238E27FC236}">
                <a16:creationId xmlns:a16="http://schemas.microsoft.com/office/drawing/2014/main" id="{05EFCBC9-F183-4496-9F13-986E1993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562600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ar-SA" altLang="ar-S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 autoUpdateAnimBg="0"/>
      <p:bldP spid="942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5DFC75-2713-4015-AF05-78028B6E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Rhythm Analysis</a:t>
            </a:r>
            <a:br>
              <a:rPr lang="en-GB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478672-A62D-476A-99FE-52EB5BC4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ar-SA" dirty="0"/>
              <a:t>Step 1:	Calculate rate.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ar-SA" dirty="0"/>
              <a:t>Step 2:	Determine regularity.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ar-SA" dirty="0"/>
              <a:t>Step 3:	Assess the P waves.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ar-SA" dirty="0"/>
              <a:t>Step 4:	Determine PR interval.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ar-SA" dirty="0"/>
              <a:t>Step 5:	Determine QRS duration.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12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D770DA-2892-482F-8EED-40D37970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Step 1: Calculate Rate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3B42E3-10DC-4652-B82A-9BC4926D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GB" dirty="0"/>
              <a:t>Regular  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Find a R wave that lands on a bold line.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300/ large box </a:t>
            </a:r>
            <a:endParaRPr lang="en-US" altLang="ar-SA" sz="2400" dirty="0">
              <a:ea typeface="Arial" panose="020B0604020202020204" pitchFamily="34" charset="0"/>
            </a:endParaRP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Find a R wave that lands on a bold line.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1500/ small box </a:t>
            </a:r>
          </a:p>
          <a:p>
            <a:pPr lvl="1" algn="l" eaLnBrk="1" hangingPunct="1"/>
            <a:r>
              <a:rPr lang="en-US" altLang="ar-SA" sz="2400" dirty="0">
                <a:ea typeface="Arial" panose="020B0604020202020204" pitchFamily="34" charset="0"/>
              </a:rPr>
              <a:t>Irregular 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Count number of  QRS in 6 second xX12 = QRS in 30 big box X12= rate 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1 second = 5 big box </a:t>
            </a:r>
          </a:p>
          <a:p>
            <a:pPr lvl="1" algn="l" eaLnBrk="1" hangingPunct="1"/>
            <a:r>
              <a:rPr lang="en-US" altLang="ar-SA" dirty="0">
                <a:ea typeface="Arial" panose="020B0604020202020204" pitchFamily="34" charset="0"/>
              </a:rPr>
              <a:t> 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828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561F04-E940-4918-A848-D301DEB6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7032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Picture 5" descr="sb-m1">
            <a:extLst>
              <a:ext uri="{FF2B5EF4-FFF2-40B4-BE49-F238E27FC236}">
                <a16:creationId xmlns:a16="http://schemas.microsoft.com/office/drawing/2014/main" id="{02003788-7B56-4108-9EFE-EA4B387F8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1dadb8fc907344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9388"/>
            <a:ext cx="10353675" cy="12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af-m3">
            <a:extLst>
              <a:ext uri="{FF2B5EF4-FFF2-40B4-BE49-F238E27FC236}">
                <a16:creationId xmlns:a16="http://schemas.microsoft.com/office/drawing/2014/main" id="{7D5B270C-CC14-41B2-AC46-6DD163ED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a47973b9376d4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06471"/>
            <a:ext cx="7772400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8E2E6E4-DF92-4C87-B7D7-B0F965A59678}"/>
              </a:ext>
            </a:extLst>
          </p:cNvPr>
          <p:cNvSpPr txBox="1">
            <a:spLocks noChangeArrowheads="1"/>
          </p:cNvSpPr>
          <p:nvPr/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ar-SA" dirty="0"/>
          </a:p>
          <a:p>
            <a:endParaRPr lang="en-US" altLang="ar-SA" dirty="0"/>
          </a:p>
          <a:p>
            <a:pPr marL="0" indent="0">
              <a:buNone/>
            </a:pPr>
            <a:endParaRPr lang="en-US" altLang="ar-SA" dirty="0"/>
          </a:p>
          <a:p>
            <a:pPr lvl="1"/>
            <a:endParaRPr lang="en-US" altLang="ar-SA" dirty="0">
              <a:ea typeface="Arial" panose="020B0604020202020204" pitchFamily="34" charset="0"/>
            </a:endParaRPr>
          </a:p>
          <a:p>
            <a:pPr lvl="1"/>
            <a:endParaRPr lang="en-US" altLang="ar-SA" dirty="0">
              <a:ea typeface="Arial" panose="020B0604020202020204" pitchFamily="34" charset="0"/>
            </a:endParaRPr>
          </a:p>
          <a:p>
            <a:pPr lvl="1"/>
            <a:endParaRPr lang="en-US" altLang="ar-SA" sz="1500" dirty="0">
              <a:solidFill>
                <a:srgbClr val="FF5050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pic>
        <p:nvPicPr>
          <p:cNvPr id="7" name="Picture 4" descr="nsr-m3">
            <a:extLst>
              <a:ext uri="{FF2B5EF4-FFF2-40B4-BE49-F238E27FC236}">
                <a16:creationId xmlns:a16="http://schemas.microsoft.com/office/drawing/2014/main" id="{E51FB22D-153F-4B35-9953-ADDDAA01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a17b2790477a4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" y="1290919"/>
            <a:ext cx="7772400" cy="9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2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CA1B78E7-4B47-4F17-B955-1D04A119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3A5DAD2-2BE3-4E93-BC6A-57815CAFAFD1}" type="slidenum">
              <a:rPr lang="en-US" altLang="ar-SA" sz="1200"/>
              <a:pPr eaLnBrk="1" hangingPunct="1"/>
              <a:t>8</a:t>
            </a:fld>
            <a:endParaRPr lang="en-US" altLang="ar-SA" sz="1200"/>
          </a:p>
        </p:txBody>
      </p:sp>
      <p:pic>
        <p:nvPicPr>
          <p:cNvPr id="31746" name="Picture 2" descr="nsr-m3">
            <a:extLst>
              <a:ext uri="{FF2B5EF4-FFF2-40B4-BE49-F238E27FC236}">
                <a16:creationId xmlns:a16="http://schemas.microsoft.com/office/drawing/2014/main" id="{022F4E3B-0CD8-4CCC-BCCF-5174DD24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37c4efcbfa0d4eaf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0BCDA677-FF71-4C69-B25F-1DA22AA7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Step 2: Determine regularity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EFB53FD5-6EFE-410D-BAD2-3A1E0FC92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1" y="2057400"/>
            <a:ext cx="7313613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altLang="ar-SA" sz="2500" dirty="0"/>
          </a:p>
          <a:p>
            <a:pPr eaLnBrk="1" hangingPunct="1"/>
            <a:endParaRPr lang="en-US" altLang="ar-SA" sz="2500" dirty="0"/>
          </a:p>
          <a:p>
            <a:pPr algn="l" eaLnBrk="1" hangingPunct="1"/>
            <a:r>
              <a:rPr lang="en-US" altLang="ar-SA" sz="2500" dirty="0"/>
              <a:t>Look at the R-R distances (using a caliper or markings on a pen or paper).</a:t>
            </a:r>
          </a:p>
          <a:p>
            <a:pPr algn="l" eaLnBrk="1" hangingPunct="1"/>
            <a:r>
              <a:rPr lang="en-US" altLang="ar-SA" sz="2500" dirty="0"/>
              <a:t>Regular (are they equidistant apart)? Occasionally irregular? Regularly irregular? Irregularly irregular?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ar-SA" sz="900" dirty="0"/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sz="2500" dirty="0"/>
              <a:t>Interpretation?</a:t>
            </a:r>
            <a:r>
              <a:rPr lang="en-US" altLang="ar-SA" sz="2500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  <a:endParaRPr lang="en-US" altLang="ar-SA" sz="2500" dirty="0"/>
          </a:p>
        </p:txBody>
      </p:sp>
      <p:sp>
        <p:nvSpPr>
          <p:cNvPr id="101381" name="Line 5">
            <a:extLst>
              <a:ext uri="{FF2B5EF4-FFF2-40B4-BE49-F238E27FC236}">
                <a16:creationId xmlns:a16="http://schemas.microsoft.com/office/drawing/2014/main" id="{F4DA9DB3-4E52-44AC-AE11-9A91B3105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2" name="Line 6">
            <a:extLst>
              <a:ext uri="{FF2B5EF4-FFF2-40B4-BE49-F238E27FC236}">
                <a16:creationId xmlns:a16="http://schemas.microsoft.com/office/drawing/2014/main" id="{0D9BDFC7-9CEE-4833-9A0B-51B8F993C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3" name="Line 7">
            <a:extLst>
              <a:ext uri="{FF2B5EF4-FFF2-40B4-BE49-F238E27FC236}">
                <a16:creationId xmlns:a16="http://schemas.microsoft.com/office/drawing/2014/main" id="{A513D769-D0BE-4F60-8FD0-7AE590D04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4" name="Line 8">
            <a:extLst>
              <a:ext uri="{FF2B5EF4-FFF2-40B4-BE49-F238E27FC236}">
                <a16:creationId xmlns:a16="http://schemas.microsoft.com/office/drawing/2014/main" id="{65E1C53B-A242-4758-AD32-468685C0C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5" name="Line 9">
            <a:extLst>
              <a:ext uri="{FF2B5EF4-FFF2-40B4-BE49-F238E27FC236}">
                <a16:creationId xmlns:a16="http://schemas.microsoft.com/office/drawing/2014/main" id="{1F66DFCE-E9FC-4AA6-AB0F-DBAF33E3C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101386" name="Line 10">
            <a:extLst>
              <a:ext uri="{FF2B5EF4-FFF2-40B4-BE49-F238E27FC236}">
                <a16:creationId xmlns:a16="http://schemas.microsoft.com/office/drawing/2014/main" id="{6BB33FDF-0B12-4FE0-9D2D-154412872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7" name="Line 11">
            <a:extLst>
              <a:ext uri="{FF2B5EF4-FFF2-40B4-BE49-F238E27FC236}">
                <a16:creationId xmlns:a16="http://schemas.microsoft.com/office/drawing/2014/main" id="{F5862FF8-7E2D-465B-9503-EA92D310D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8" name="Line 12">
            <a:extLst>
              <a:ext uri="{FF2B5EF4-FFF2-40B4-BE49-F238E27FC236}">
                <a16:creationId xmlns:a16="http://schemas.microsoft.com/office/drawing/2014/main" id="{22EA402C-3055-4DCE-A0F4-5227CD3BF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2860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ACCA500F-E265-4ADB-9CD0-CDEB66B25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318499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Regular</a:t>
            </a:r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FCAB2DBC-CDF5-4F51-AE11-FC0B830B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>
                <a:solidFill>
                  <a:srgbClr val="FF505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26CE541C-99E2-465D-A144-2B9638A5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>
                <a:solidFill>
                  <a:srgbClr val="FF5050"/>
                </a:solidFill>
                <a:latin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  <p:bldP spid="101389" grpId="0" autoUpdateAnimBg="0"/>
      <p:bldP spid="101390" grpId="0" autoUpdateAnimBg="0"/>
      <p:bldP spid="1013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C1878C8A-9902-4835-B354-F36F687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E3143E-FE78-46CF-8497-102D77EFF709}" type="slidenum">
              <a:rPr lang="en-US" altLang="ar-SA" sz="1200"/>
              <a:pPr eaLnBrk="1" hangingPunct="1"/>
              <a:t>9</a:t>
            </a:fld>
            <a:endParaRPr lang="en-US" altLang="ar-SA" sz="1200"/>
          </a:p>
        </p:txBody>
      </p:sp>
      <p:pic>
        <p:nvPicPr>
          <p:cNvPr id="32770" name="Picture 2" descr="nsr-m3">
            <a:extLst>
              <a:ext uri="{FF2B5EF4-FFF2-40B4-BE49-F238E27FC236}">
                <a16:creationId xmlns:a16="http://schemas.microsoft.com/office/drawing/2014/main" id="{0120D774-BA41-40A3-A284-42E46F35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cc648b8166fe4f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1"/>
            <a:ext cx="777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9C157D40-3F32-4B05-AB17-7677CF695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Step 3: Assess the P waves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0A313425-83E4-4C69-93D4-AD5DDAD10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1" y="1827213"/>
            <a:ext cx="8150225" cy="4114800"/>
          </a:xfrm>
        </p:spPr>
        <p:txBody>
          <a:bodyPr/>
          <a:lstStyle/>
          <a:p>
            <a:pPr eaLnBrk="1" hangingPunct="1"/>
            <a:endParaRPr lang="en-US" altLang="ar-SA" dirty="0"/>
          </a:p>
          <a:p>
            <a:pPr eaLnBrk="1" hangingPunct="1"/>
            <a:endParaRPr lang="en-US" altLang="ar-SA" dirty="0"/>
          </a:p>
          <a:p>
            <a:pPr algn="l" eaLnBrk="1" hangingPunct="1"/>
            <a:r>
              <a:rPr lang="en-US" altLang="ar-SA" dirty="0"/>
              <a:t>Are there P waves?</a:t>
            </a:r>
          </a:p>
          <a:p>
            <a:pPr algn="l" eaLnBrk="1" hangingPunct="1"/>
            <a:r>
              <a:rPr lang="en-US" altLang="ar-SA" dirty="0"/>
              <a:t>Do the P waves all look alike?</a:t>
            </a:r>
          </a:p>
          <a:p>
            <a:pPr algn="l" eaLnBrk="1" hangingPunct="1"/>
            <a:r>
              <a:rPr lang="en-US" altLang="ar-SA" dirty="0"/>
              <a:t>Do the P waves occur at a regular rate?</a:t>
            </a:r>
          </a:p>
          <a:p>
            <a:pPr algn="l" eaLnBrk="1" hangingPunct="1"/>
            <a:r>
              <a:rPr lang="en-US" altLang="ar-SA" dirty="0"/>
              <a:t>Is there one P wave before each QRS?</a:t>
            </a:r>
            <a:endParaRPr lang="en-US" altLang="ar-SA" sz="1700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ar-SA" dirty="0"/>
              <a:t>Interpretation?</a:t>
            </a:r>
            <a:r>
              <a:rPr lang="en-US" altLang="ar-SA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  <a:endParaRPr lang="en-US" altLang="ar-SA" dirty="0"/>
          </a:p>
        </p:txBody>
      </p:sp>
      <p:sp>
        <p:nvSpPr>
          <p:cNvPr id="102405" name="Line 5">
            <a:extLst>
              <a:ext uri="{FF2B5EF4-FFF2-40B4-BE49-F238E27FC236}">
                <a16:creationId xmlns:a16="http://schemas.microsoft.com/office/drawing/2014/main" id="{5B1CA811-C04A-490B-A109-496D05E24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6" name="Line 6">
            <a:extLst>
              <a:ext uri="{FF2B5EF4-FFF2-40B4-BE49-F238E27FC236}">
                <a16:creationId xmlns:a16="http://schemas.microsoft.com/office/drawing/2014/main" id="{F4063613-3399-41A8-B506-A2EC8BAC1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7" name="Line 7">
            <a:extLst>
              <a:ext uri="{FF2B5EF4-FFF2-40B4-BE49-F238E27FC236}">
                <a16:creationId xmlns:a16="http://schemas.microsoft.com/office/drawing/2014/main" id="{434E69AE-E34C-4EBB-B82B-237D30B97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8" name="Line 8">
            <a:extLst>
              <a:ext uri="{FF2B5EF4-FFF2-40B4-BE49-F238E27FC236}">
                <a16:creationId xmlns:a16="http://schemas.microsoft.com/office/drawing/2014/main" id="{5F824EB0-4768-4A37-9057-7E352AD1C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9" name="Line 9">
            <a:extLst>
              <a:ext uri="{FF2B5EF4-FFF2-40B4-BE49-F238E27FC236}">
                <a16:creationId xmlns:a16="http://schemas.microsoft.com/office/drawing/2014/main" id="{8C592C6C-5CB7-4B40-94CA-86A283460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0" name="Line 10">
            <a:extLst>
              <a:ext uri="{FF2B5EF4-FFF2-40B4-BE49-F238E27FC236}">
                <a16:creationId xmlns:a16="http://schemas.microsoft.com/office/drawing/2014/main" id="{62B21860-60F6-44A0-8734-C04B5A8C6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1" name="Line 11">
            <a:extLst>
              <a:ext uri="{FF2B5EF4-FFF2-40B4-BE49-F238E27FC236}">
                <a16:creationId xmlns:a16="http://schemas.microsoft.com/office/drawing/2014/main" id="{045256E6-D007-4351-9954-90E8DC6C9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2" name="Line 12">
            <a:extLst>
              <a:ext uri="{FF2B5EF4-FFF2-40B4-BE49-F238E27FC236}">
                <a16:creationId xmlns:a16="http://schemas.microsoft.com/office/drawing/2014/main" id="{7D717D3F-48E8-482E-BA02-360ED172C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3" name="Line 13">
            <a:extLst>
              <a:ext uri="{FF2B5EF4-FFF2-40B4-BE49-F238E27FC236}">
                <a16:creationId xmlns:a16="http://schemas.microsoft.com/office/drawing/2014/main" id="{1852F8E6-0569-4BDF-A576-9D4990A4A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2057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4" name="Text Box 14">
            <a:extLst>
              <a:ext uri="{FF2B5EF4-FFF2-40B4-BE49-F238E27FC236}">
                <a16:creationId xmlns:a16="http://schemas.microsoft.com/office/drawing/2014/main" id="{EC4A7B10-4AB8-4D20-B5FA-0B56CAED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sz="3200" i="1">
                <a:solidFill>
                  <a:srgbClr val="FF5050"/>
                </a:solidFill>
                <a:latin typeface="Arial" panose="020B0604020202020204" pitchFamily="34" charset="0"/>
              </a:rPr>
              <a:t>Normal P waves with 1 P wave for every QRS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  <p:bldP spid="102414" grpId="0" autoUpdateAnimBg="0"/>
    </p:bld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427</Words>
  <Application>Microsoft Office PowerPoint</Application>
  <PresentationFormat>شاشة عريضة</PresentationFormat>
  <Paragraphs>108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Comic Sans MS</vt:lpstr>
      <vt:lpstr>Rockwell</vt:lpstr>
      <vt:lpstr>Verdana</vt:lpstr>
      <vt:lpstr>Wingdings</vt:lpstr>
      <vt:lpstr>Damask</vt:lpstr>
      <vt:lpstr>Basic ECG </vt:lpstr>
      <vt:lpstr>ELECTROCARDIOGRAM</vt:lpstr>
      <vt:lpstr>  The “PQRST”</vt:lpstr>
      <vt:lpstr>The ECG Paper</vt:lpstr>
      <vt:lpstr>Rhythm Analysis </vt:lpstr>
      <vt:lpstr>Step 1: Calculate Rate</vt:lpstr>
      <vt:lpstr>عرض تقديمي في PowerPoint</vt:lpstr>
      <vt:lpstr>Step 2: Determine regularity</vt:lpstr>
      <vt:lpstr>Step 3: Assess the P waves</vt:lpstr>
      <vt:lpstr>Step 4: Determine PR interval</vt:lpstr>
      <vt:lpstr>Step 5: QRS duration</vt:lpstr>
      <vt:lpstr>Rhythm Summary</vt:lpstr>
      <vt:lpstr>NSR Parameters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Perioperative Medicine</dc:title>
  <dc:creator>MCH WAS</dc:creator>
  <lastModifiedBy>MCH WAS</lastModifiedBy>
  <revision>36</revision>
  <dcterms:created xsi:type="dcterms:W3CDTF">2022-01-21T15:18:08.0000000Z</dcterms:created>
  <dcterms:modified xsi:type="dcterms:W3CDTF">2025-01-29T17:59:10.9430000Z</dcterms:modified>
</coreProperties>
</file>