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8" r:id="rId3"/>
    <p:sldMasterId id="2147483696" r:id="rId4"/>
  </p:sldMasterIdLst>
  <p:notesMasterIdLst>
    <p:notesMasterId r:id="rId7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755"/>
  </p:normalViewPr>
  <p:slideViewPr>
    <p:cSldViewPr snapToGrid="0">
      <p:cViewPr varScale="1">
        <p:scale>
          <a:sx n="110" d="100"/>
          <a:sy n="110" d="100"/>
        </p:scale>
        <p:origin x="6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lk F" userId="0ce5ef93c6cc7083" providerId="LiveId" clId="{97E245F8-55CA-744D-9CEF-EB166C0FF68A}"/>
    <pc:docChg chg="undo custSel modSld">
      <pc:chgData name="Dralk F" userId="0ce5ef93c6cc7083" providerId="LiveId" clId="{97E245F8-55CA-744D-9CEF-EB166C0FF68A}" dt="2025-02-04T13:52:25.082" v="2" actId="21"/>
      <pc:docMkLst>
        <pc:docMk/>
      </pc:docMkLst>
      <pc:sldChg chg="addSp delSp mod">
        <pc:chgData name="Dralk F" userId="0ce5ef93c6cc7083" providerId="LiveId" clId="{97E245F8-55CA-744D-9CEF-EB166C0FF68A}" dt="2025-02-04T13:50:37.822" v="1" actId="21"/>
        <pc:sldMkLst>
          <pc:docMk/>
          <pc:sldMk cId="2639591393" sldId="307"/>
        </pc:sldMkLst>
        <pc:graphicFrameChg chg="add del">
          <ac:chgData name="Dralk F" userId="0ce5ef93c6cc7083" providerId="LiveId" clId="{97E245F8-55CA-744D-9CEF-EB166C0FF68A}" dt="2025-02-04T13:50:37.822" v="1" actId="21"/>
          <ac:graphicFrameMkLst>
            <pc:docMk/>
            <pc:sldMk cId="2639591393" sldId="307"/>
            <ac:graphicFrameMk id="60421" creationId="{00000000-0000-0000-0000-000000000000}"/>
          </ac:graphicFrameMkLst>
        </pc:graphicFrameChg>
      </pc:sldChg>
      <pc:sldChg chg="delSp mod">
        <pc:chgData name="Dralk F" userId="0ce5ef93c6cc7083" providerId="LiveId" clId="{97E245F8-55CA-744D-9CEF-EB166C0FF68A}" dt="2025-02-04T13:52:25.082" v="2" actId="21"/>
        <pc:sldMkLst>
          <pc:docMk/>
          <pc:sldMk cId="2566185716" sldId="317"/>
        </pc:sldMkLst>
        <pc:picChg chg="del">
          <ac:chgData name="Dralk F" userId="0ce5ef93c6cc7083" providerId="LiveId" clId="{97E245F8-55CA-744D-9CEF-EB166C0FF68A}" dt="2025-02-04T13:52:25.082" v="2" actId="21"/>
          <ac:picMkLst>
            <pc:docMk/>
            <pc:sldMk cId="2566185716" sldId="317"/>
            <ac:picMk id="84997"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E3C2F-82FA-4E04-A5A9-6108565C40AD}" type="doc">
      <dgm:prSet loTypeId="urn:microsoft.com/office/officeart/2016/7/layout/RepeatingBendingProcessNew" loCatId="process" qsTypeId="urn:microsoft.com/office/officeart/2005/8/quickstyle/simple2" qsCatId="simple" csTypeId="urn:microsoft.com/office/officeart/2005/8/colors/colorful2" csCatId="colorful"/>
      <dgm:spPr/>
      <dgm:t>
        <a:bodyPr/>
        <a:lstStyle/>
        <a:p>
          <a:endParaRPr lang="en-US"/>
        </a:p>
      </dgm:t>
    </dgm:pt>
    <dgm:pt modelId="{1DC90709-4A2C-45DC-8673-7255EE61727E}">
      <dgm:prSet/>
      <dgm:spPr/>
      <dgm:t>
        <a:bodyPr/>
        <a:lstStyle/>
        <a:p>
          <a:r>
            <a:rPr lang="en-US"/>
            <a:t>Structurally similar to acetylcholine … activate the acetylcholine receptors (Ach) … depolarization of post junctional membrane.</a:t>
          </a:r>
        </a:p>
      </dgm:t>
    </dgm:pt>
    <dgm:pt modelId="{BC6ED55C-9E39-4F90-B7CF-78BB824026FD}" type="parTrans" cxnId="{0EDE9D8E-38C0-44F0-A9DC-D0E5D23251C0}">
      <dgm:prSet/>
      <dgm:spPr/>
      <dgm:t>
        <a:bodyPr/>
        <a:lstStyle/>
        <a:p>
          <a:endParaRPr lang="en-US"/>
        </a:p>
      </dgm:t>
    </dgm:pt>
    <dgm:pt modelId="{776B16FC-7205-4873-AE7C-5883221EE7E1}" type="sibTrans" cxnId="{0EDE9D8E-38C0-44F0-A9DC-D0E5D23251C0}">
      <dgm:prSet/>
      <dgm:spPr/>
      <dgm:t>
        <a:bodyPr/>
        <a:lstStyle/>
        <a:p>
          <a:endParaRPr lang="en-US"/>
        </a:p>
      </dgm:t>
    </dgm:pt>
    <dgm:pt modelId="{F6DA2F4B-C5A8-4F2C-A269-B94597AC78E1}">
      <dgm:prSet/>
      <dgm:spPr/>
      <dgm:t>
        <a:bodyPr/>
        <a:lstStyle/>
        <a:p>
          <a:r>
            <a:rPr lang="en-US"/>
            <a:t>Very short duration of action (onset 60 seconds/ duration 10 minutes) </a:t>
          </a:r>
        </a:p>
      </dgm:t>
    </dgm:pt>
    <dgm:pt modelId="{F3366EA7-C5FA-46C6-A1FD-BC0EC261B729}" type="parTrans" cxnId="{59A35CBB-9D81-4D30-8D29-D769F1626420}">
      <dgm:prSet/>
      <dgm:spPr/>
      <dgm:t>
        <a:bodyPr/>
        <a:lstStyle/>
        <a:p>
          <a:endParaRPr lang="en-US"/>
        </a:p>
      </dgm:t>
    </dgm:pt>
    <dgm:pt modelId="{47A76325-3029-45BC-8840-A5FE42BE9B7F}" type="sibTrans" cxnId="{59A35CBB-9D81-4D30-8D29-D769F1626420}">
      <dgm:prSet/>
      <dgm:spPr/>
      <dgm:t>
        <a:bodyPr/>
        <a:lstStyle/>
        <a:p>
          <a:endParaRPr lang="en-US"/>
        </a:p>
      </dgm:t>
    </dgm:pt>
    <dgm:pt modelId="{4DD6DADA-47B5-40B4-80E4-B161F48D11A5}">
      <dgm:prSet/>
      <dgm:spPr/>
      <dgm:t>
        <a:bodyPr/>
        <a:lstStyle/>
        <a:p>
          <a:r>
            <a:rPr lang="en-US" b="1" dirty="0">
              <a:solidFill>
                <a:srgbClr val="FF0000"/>
              </a:solidFill>
            </a:rPr>
            <a:t>For short time intubation (Rapid sequence induction</a:t>
          </a:r>
          <a:r>
            <a:rPr lang="en-US" dirty="0">
              <a:solidFill>
                <a:srgbClr val="FF0000"/>
              </a:solidFill>
            </a:rPr>
            <a:t>)</a:t>
          </a:r>
          <a:r>
            <a:rPr lang="en-US" b="1" dirty="0">
              <a:solidFill>
                <a:srgbClr val="FF0000"/>
              </a:solidFill>
            </a:rPr>
            <a:t> </a:t>
          </a:r>
          <a:endParaRPr lang="en-US" dirty="0">
            <a:solidFill>
              <a:srgbClr val="FF0000"/>
            </a:solidFill>
          </a:endParaRPr>
        </a:p>
      </dgm:t>
    </dgm:pt>
    <dgm:pt modelId="{FA5F949E-1867-4DF1-8F5E-DB1584D0BBDA}" type="parTrans" cxnId="{C20C8960-10BE-4571-827F-C53F5A5261B6}">
      <dgm:prSet/>
      <dgm:spPr/>
      <dgm:t>
        <a:bodyPr/>
        <a:lstStyle/>
        <a:p>
          <a:endParaRPr lang="en-US"/>
        </a:p>
      </dgm:t>
    </dgm:pt>
    <dgm:pt modelId="{04E2A5E7-898C-4544-AAC2-3E73594F02AA}" type="sibTrans" cxnId="{C20C8960-10BE-4571-827F-C53F5A5261B6}">
      <dgm:prSet/>
      <dgm:spPr/>
      <dgm:t>
        <a:bodyPr/>
        <a:lstStyle/>
        <a:p>
          <a:endParaRPr lang="en-US"/>
        </a:p>
      </dgm:t>
    </dgm:pt>
    <dgm:pt modelId="{8C459502-B642-4F89-92C7-D7C41F62D4B1}">
      <dgm:prSet/>
      <dgm:spPr/>
      <dgm:t>
        <a:bodyPr/>
        <a:lstStyle/>
        <a:p>
          <a:r>
            <a:rPr lang="en-US" dirty="0"/>
            <a:t>Metabolized very quickly by </a:t>
          </a:r>
          <a:r>
            <a:rPr lang="en-US" b="1" dirty="0">
              <a:solidFill>
                <a:srgbClr val="CC0000"/>
              </a:solidFill>
            </a:rPr>
            <a:t>plasma cholinesterase</a:t>
          </a:r>
          <a:r>
            <a:rPr lang="en-US" dirty="0"/>
            <a:t>.</a:t>
          </a:r>
        </a:p>
      </dgm:t>
    </dgm:pt>
    <dgm:pt modelId="{CBCFF07F-1B89-4EEB-A7FF-37FF78818CE8}" type="parTrans" cxnId="{7B40D939-44D0-4741-8435-6FBC8F759A0D}">
      <dgm:prSet/>
      <dgm:spPr/>
      <dgm:t>
        <a:bodyPr/>
        <a:lstStyle/>
        <a:p>
          <a:endParaRPr lang="en-US"/>
        </a:p>
      </dgm:t>
    </dgm:pt>
    <dgm:pt modelId="{4F62CE84-E2BA-4F50-9A0B-C414596F0D7F}" type="sibTrans" cxnId="{7B40D939-44D0-4741-8435-6FBC8F759A0D}">
      <dgm:prSet/>
      <dgm:spPr/>
      <dgm:t>
        <a:bodyPr/>
        <a:lstStyle/>
        <a:p>
          <a:endParaRPr lang="en-US"/>
        </a:p>
      </dgm:t>
    </dgm:pt>
    <dgm:pt modelId="{B535A6E5-8B07-458A-B9FA-08710525633D}">
      <dgm:prSet/>
      <dgm:spPr/>
      <dgm:t>
        <a:bodyPr/>
        <a:lstStyle/>
        <a:p>
          <a:r>
            <a:rPr lang="en-US" dirty="0"/>
            <a:t>Characterized by transient muscle f</a:t>
          </a:r>
          <a:r>
            <a:rPr lang="en-US" dirty="0">
              <a:solidFill>
                <a:srgbClr val="FF0000"/>
              </a:solidFill>
            </a:rPr>
            <a:t>asciculations </a:t>
          </a:r>
          <a:r>
            <a:rPr lang="en-US" dirty="0"/>
            <a:t>followed by relaxation.</a:t>
          </a:r>
        </a:p>
      </dgm:t>
    </dgm:pt>
    <dgm:pt modelId="{3D6F9CFD-23F4-421D-A707-CBC553C1421C}" type="parTrans" cxnId="{4120887B-A749-46D9-8C66-33099C666B35}">
      <dgm:prSet/>
      <dgm:spPr/>
      <dgm:t>
        <a:bodyPr/>
        <a:lstStyle/>
        <a:p>
          <a:endParaRPr lang="en-US"/>
        </a:p>
      </dgm:t>
    </dgm:pt>
    <dgm:pt modelId="{9E6A4037-9CC8-4B3F-AB4C-0F72D3C7E05F}" type="sibTrans" cxnId="{4120887B-A749-46D9-8C66-33099C666B35}">
      <dgm:prSet/>
      <dgm:spPr/>
      <dgm:t>
        <a:bodyPr/>
        <a:lstStyle/>
        <a:p>
          <a:endParaRPr lang="en-US"/>
        </a:p>
      </dgm:t>
    </dgm:pt>
    <dgm:pt modelId="{D4530BA9-9BDB-454B-9D1E-F9D7ACAE4BC4}">
      <dgm:prSet/>
      <dgm:spPr/>
      <dgm:t>
        <a:bodyPr/>
        <a:lstStyle/>
        <a:p>
          <a:r>
            <a:rPr lang="en-US" dirty="0">
              <a:solidFill>
                <a:schemeClr val="bg1"/>
              </a:solidFill>
            </a:rPr>
            <a:t>Acetylcholine esterase </a:t>
          </a:r>
          <a:r>
            <a:rPr lang="en-US" dirty="0"/>
            <a:t>(</a:t>
          </a:r>
          <a:r>
            <a:rPr lang="en-US" dirty="0" err="1"/>
            <a:t>AChE</a:t>
          </a:r>
          <a:r>
            <a:rPr lang="en-US" dirty="0"/>
            <a:t>) inhibitors potentiate rather than reverse the block.</a:t>
          </a:r>
        </a:p>
      </dgm:t>
    </dgm:pt>
    <dgm:pt modelId="{4EA28434-A6E3-4408-B777-858DD5BE2F74}" type="parTrans" cxnId="{05F50FF7-96C2-4EAA-81CE-42C79D7F7F27}">
      <dgm:prSet/>
      <dgm:spPr/>
      <dgm:t>
        <a:bodyPr/>
        <a:lstStyle/>
        <a:p>
          <a:endParaRPr lang="en-US"/>
        </a:p>
      </dgm:t>
    </dgm:pt>
    <dgm:pt modelId="{DB293FC4-43D4-48AE-8439-DD2DD42243F8}" type="sibTrans" cxnId="{05F50FF7-96C2-4EAA-81CE-42C79D7F7F27}">
      <dgm:prSet/>
      <dgm:spPr/>
      <dgm:t>
        <a:bodyPr/>
        <a:lstStyle/>
        <a:p>
          <a:endParaRPr lang="en-US"/>
        </a:p>
      </dgm:t>
    </dgm:pt>
    <dgm:pt modelId="{F2604C1E-FEDD-4E42-92FA-024B771469AF}" type="pres">
      <dgm:prSet presAssocID="{773E3C2F-82FA-4E04-A5A9-6108565C40AD}" presName="Name0" presStyleCnt="0">
        <dgm:presLayoutVars>
          <dgm:dir/>
          <dgm:resizeHandles val="exact"/>
        </dgm:presLayoutVars>
      </dgm:prSet>
      <dgm:spPr/>
    </dgm:pt>
    <dgm:pt modelId="{04EDFAEF-F810-6440-ACBE-103026AE4B70}" type="pres">
      <dgm:prSet presAssocID="{1DC90709-4A2C-45DC-8673-7255EE61727E}" presName="node" presStyleLbl="node1" presStyleIdx="0" presStyleCnt="6">
        <dgm:presLayoutVars>
          <dgm:bulletEnabled val="1"/>
        </dgm:presLayoutVars>
      </dgm:prSet>
      <dgm:spPr/>
    </dgm:pt>
    <dgm:pt modelId="{71B45783-EA07-E140-825E-C26623FAB5B4}" type="pres">
      <dgm:prSet presAssocID="{776B16FC-7205-4873-AE7C-5883221EE7E1}" presName="sibTrans" presStyleLbl="sibTrans1D1" presStyleIdx="0" presStyleCnt="5"/>
      <dgm:spPr/>
    </dgm:pt>
    <dgm:pt modelId="{83C5A6E7-53F0-774E-A56C-0D976C78B7EB}" type="pres">
      <dgm:prSet presAssocID="{776B16FC-7205-4873-AE7C-5883221EE7E1}" presName="connectorText" presStyleLbl="sibTrans1D1" presStyleIdx="0" presStyleCnt="5"/>
      <dgm:spPr/>
    </dgm:pt>
    <dgm:pt modelId="{807AD74D-944E-1343-8553-39725FC0AE25}" type="pres">
      <dgm:prSet presAssocID="{F6DA2F4B-C5A8-4F2C-A269-B94597AC78E1}" presName="node" presStyleLbl="node1" presStyleIdx="1" presStyleCnt="6">
        <dgm:presLayoutVars>
          <dgm:bulletEnabled val="1"/>
        </dgm:presLayoutVars>
      </dgm:prSet>
      <dgm:spPr/>
    </dgm:pt>
    <dgm:pt modelId="{1109DDEF-0C8B-4948-B0E9-1FA17FA103E7}" type="pres">
      <dgm:prSet presAssocID="{47A76325-3029-45BC-8840-A5FE42BE9B7F}" presName="sibTrans" presStyleLbl="sibTrans1D1" presStyleIdx="1" presStyleCnt="5"/>
      <dgm:spPr/>
    </dgm:pt>
    <dgm:pt modelId="{E9E538EF-782B-234A-8230-CC3EEFCA10AB}" type="pres">
      <dgm:prSet presAssocID="{47A76325-3029-45BC-8840-A5FE42BE9B7F}" presName="connectorText" presStyleLbl="sibTrans1D1" presStyleIdx="1" presStyleCnt="5"/>
      <dgm:spPr/>
    </dgm:pt>
    <dgm:pt modelId="{E673C3CF-1155-654F-8AAA-9E3D59547C40}" type="pres">
      <dgm:prSet presAssocID="{4DD6DADA-47B5-40B4-80E4-B161F48D11A5}" presName="node" presStyleLbl="node1" presStyleIdx="2" presStyleCnt="6">
        <dgm:presLayoutVars>
          <dgm:bulletEnabled val="1"/>
        </dgm:presLayoutVars>
      </dgm:prSet>
      <dgm:spPr/>
    </dgm:pt>
    <dgm:pt modelId="{26581017-0A98-B24F-B5ED-FCD4116C1525}" type="pres">
      <dgm:prSet presAssocID="{04E2A5E7-898C-4544-AAC2-3E73594F02AA}" presName="sibTrans" presStyleLbl="sibTrans1D1" presStyleIdx="2" presStyleCnt="5"/>
      <dgm:spPr/>
    </dgm:pt>
    <dgm:pt modelId="{4766E776-C4F9-BA46-9C69-27DA1DA1C276}" type="pres">
      <dgm:prSet presAssocID="{04E2A5E7-898C-4544-AAC2-3E73594F02AA}" presName="connectorText" presStyleLbl="sibTrans1D1" presStyleIdx="2" presStyleCnt="5"/>
      <dgm:spPr/>
    </dgm:pt>
    <dgm:pt modelId="{D59F5F4B-A126-2545-8FA4-D6EBEFC2E47A}" type="pres">
      <dgm:prSet presAssocID="{8C459502-B642-4F89-92C7-D7C41F62D4B1}" presName="node" presStyleLbl="node1" presStyleIdx="3" presStyleCnt="6">
        <dgm:presLayoutVars>
          <dgm:bulletEnabled val="1"/>
        </dgm:presLayoutVars>
      </dgm:prSet>
      <dgm:spPr/>
    </dgm:pt>
    <dgm:pt modelId="{6A4704A6-699E-CC49-98B3-5661E8994CDC}" type="pres">
      <dgm:prSet presAssocID="{4F62CE84-E2BA-4F50-9A0B-C414596F0D7F}" presName="sibTrans" presStyleLbl="sibTrans1D1" presStyleIdx="3" presStyleCnt="5"/>
      <dgm:spPr/>
    </dgm:pt>
    <dgm:pt modelId="{CBB4C7E4-BD7A-1F49-B040-2BFAF0129A1C}" type="pres">
      <dgm:prSet presAssocID="{4F62CE84-E2BA-4F50-9A0B-C414596F0D7F}" presName="connectorText" presStyleLbl="sibTrans1D1" presStyleIdx="3" presStyleCnt="5"/>
      <dgm:spPr/>
    </dgm:pt>
    <dgm:pt modelId="{A118B936-26BF-5646-AA21-244299776859}" type="pres">
      <dgm:prSet presAssocID="{B535A6E5-8B07-458A-B9FA-08710525633D}" presName="node" presStyleLbl="node1" presStyleIdx="4" presStyleCnt="6">
        <dgm:presLayoutVars>
          <dgm:bulletEnabled val="1"/>
        </dgm:presLayoutVars>
      </dgm:prSet>
      <dgm:spPr/>
    </dgm:pt>
    <dgm:pt modelId="{6B0E6702-A222-0946-B3D6-65331ABF40DA}" type="pres">
      <dgm:prSet presAssocID="{9E6A4037-9CC8-4B3F-AB4C-0F72D3C7E05F}" presName="sibTrans" presStyleLbl="sibTrans1D1" presStyleIdx="4" presStyleCnt="5"/>
      <dgm:spPr/>
    </dgm:pt>
    <dgm:pt modelId="{3B4E5F4C-A11B-AA4D-A39F-D6F6998F8B25}" type="pres">
      <dgm:prSet presAssocID="{9E6A4037-9CC8-4B3F-AB4C-0F72D3C7E05F}" presName="connectorText" presStyleLbl="sibTrans1D1" presStyleIdx="4" presStyleCnt="5"/>
      <dgm:spPr/>
    </dgm:pt>
    <dgm:pt modelId="{225F35F2-D262-0444-A80C-7009B33203D9}" type="pres">
      <dgm:prSet presAssocID="{D4530BA9-9BDB-454B-9D1E-F9D7ACAE4BC4}" presName="node" presStyleLbl="node1" presStyleIdx="5" presStyleCnt="6">
        <dgm:presLayoutVars>
          <dgm:bulletEnabled val="1"/>
        </dgm:presLayoutVars>
      </dgm:prSet>
      <dgm:spPr/>
    </dgm:pt>
  </dgm:ptLst>
  <dgm:cxnLst>
    <dgm:cxn modelId="{EDA42A04-4429-C94D-A493-4C143FC569CF}" type="presOf" srcId="{B535A6E5-8B07-458A-B9FA-08710525633D}" destId="{A118B936-26BF-5646-AA21-244299776859}" srcOrd="0" destOrd="0" presId="urn:microsoft.com/office/officeart/2016/7/layout/RepeatingBendingProcessNew"/>
    <dgm:cxn modelId="{CC4B791B-D396-FB4F-AB86-C829DD34784D}" type="presOf" srcId="{47A76325-3029-45BC-8840-A5FE42BE9B7F}" destId="{1109DDEF-0C8B-4948-B0E9-1FA17FA103E7}" srcOrd="0" destOrd="0" presId="urn:microsoft.com/office/officeart/2016/7/layout/RepeatingBendingProcessNew"/>
    <dgm:cxn modelId="{AE55E01F-B9B6-AE4C-A0F9-50113FE97B06}" type="presOf" srcId="{4F62CE84-E2BA-4F50-9A0B-C414596F0D7F}" destId="{CBB4C7E4-BD7A-1F49-B040-2BFAF0129A1C}" srcOrd="1" destOrd="0" presId="urn:microsoft.com/office/officeart/2016/7/layout/RepeatingBendingProcessNew"/>
    <dgm:cxn modelId="{3EFE6120-BD7D-7F46-AE5A-A9BD3FCCAFD5}" type="presOf" srcId="{D4530BA9-9BDB-454B-9D1E-F9D7ACAE4BC4}" destId="{225F35F2-D262-0444-A80C-7009B33203D9}" srcOrd="0" destOrd="0" presId="urn:microsoft.com/office/officeart/2016/7/layout/RepeatingBendingProcessNew"/>
    <dgm:cxn modelId="{7B40D939-44D0-4741-8435-6FBC8F759A0D}" srcId="{773E3C2F-82FA-4E04-A5A9-6108565C40AD}" destId="{8C459502-B642-4F89-92C7-D7C41F62D4B1}" srcOrd="3" destOrd="0" parTransId="{CBCFF07F-1B89-4EEB-A7FF-37FF78818CE8}" sibTransId="{4F62CE84-E2BA-4F50-9A0B-C414596F0D7F}"/>
    <dgm:cxn modelId="{87E1BF3B-38C7-3D42-A8CD-81053AC9E440}" type="presOf" srcId="{F6DA2F4B-C5A8-4F2C-A269-B94597AC78E1}" destId="{807AD74D-944E-1343-8553-39725FC0AE25}" srcOrd="0" destOrd="0" presId="urn:microsoft.com/office/officeart/2016/7/layout/RepeatingBendingProcessNew"/>
    <dgm:cxn modelId="{85AB2A52-B42A-964F-BBA2-E9116FCDFF72}" type="presOf" srcId="{04E2A5E7-898C-4544-AAC2-3E73594F02AA}" destId="{26581017-0A98-B24F-B5ED-FCD4116C1525}" srcOrd="0" destOrd="0" presId="urn:microsoft.com/office/officeart/2016/7/layout/RepeatingBendingProcessNew"/>
    <dgm:cxn modelId="{793B1C59-E4BE-1941-AE4E-739D68808431}" type="presOf" srcId="{776B16FC-7205-4873-AE7C-5883221EE7E1}" destId="{83C5A6E7-53F0-774E-A56C-0D976C78B7EB}" srcOrd="1" destOrd="0" presId="urn:microsoft.com/office/officeart/2016/7/layout/RepeatingBendingProcessNew"/>
    <dgm:cxn modelId="{D7B0455F-9057-D04F-8268-896F8A8B8CD1}" type="presOf" srcId="{04E2A5E7-898C-4544-AAC2-3E73594F02AA}" destId="{4766E776-C4F9-BA46-9C69-27DA1DA1C276}" srcOrd="1" destOrd="0" presId="urn:microsoft.com/office/officeart/2016/7/layout/RepeatingBendingProcessNew"/>
    <dgm:cxn modelId="{C20C8960-10BE-4571-827F-C53F5A5261B6}" srcId="{773E3C2F-82FA-4E04-A5A9-6108565C40AD}" destId="{4DD6DADA-47B5-40B4-80E4-B161F48D11A5}" srcOrd="2" destOrd="0" parTransId="{FA5F949E-1867-4DF1-8F5E-DB1584D0BBDA}" sibTransId="{04E2A5E7-898C-4544-AAC2-3E73594F02AA}"/>
    <dgm:cxn modelId="{645C8070-5473-9848-9027-F15CF445B5B3}" type="presOf" srcId="{9E6A4037-9CC8-4B3F-AB4C-0F72D3C7E05F}" destId="{6B0E6702-A222-0946-B3D6-65331ABF40DA}" srcOrd="0" destOrd="0" presId="urn:microsoft.com/office/officeart/2016/7/layout/RepeatingBendingProcessNew"/>
    <dgm:cxn modelId="{301E3E73-A3EC-9844-B7D8-5C4192F89525}" type="presOf" srcId="{8C459502-B642-4F89-92C7-D7C41F62D4B1}" destId="{D59F5F4B-A126-2545-8FA4-D6EBEFC2E47A}" srcOrd="0" destOrd="0" presId="urn:microsoft.com/office/officeart/2016/7/layout/RepeatingBendingProcessNew"/>
    <dgm:cxn modelId="{4120887B-A749-46D9-8C66-33099C666B35}" srcId="{773E3C2F-82FA-4E04-A5A9-6108565C40AD}" destId="{B535A6E5-8B07-458A-B9FA-08710525633D}" srcOrd="4" destOrd="0" parTransId="{3D6F9CFD-23F4-421D-A707-CBC553C1421C}" sibTransId="{9E6A4037-9CC8-4B3F-AB4C-0F72D3C7E05F}"/>
    <dgm:cxn modelId="{0EDE9D8E-38C0-44F0-A9DC-D0E5D23251C0}" srcId="{773E3C2F-82FA-4E04-A5A9-6108565C40AD}" destId="{1DC90709-4A2C-45DC-8673-7255EE61727E}" srcOrd="0" destOrd="0" parTransId="{BC6ED55C-9E39-4F90-B7CF-78BB824026FD}" sibTransId="{776B16FC-7205-4873-AE7C-5883221EE7E1}"/>
    <dgm:cxn modelId="{0D92F6AA-C41B-3041-AD00-95918CF3E032}" type="presOf" srcId="{47A76325-3029-45BC-8840-A5FE42BE9B7F}" destId="{E9E538EF-782B-234A-8230-CC3EEFCA10AB}" srcOrd="1" destOrd="0" presId="urn:microsoft.com/office/officeart/2016/7/layout/RepeatingBendingProcessNew"/>
    <dgm:cxn modelId="{59A35CBB-9D81-4D30-8D29-D769F1626420}" srcId="{773E3C2F-82FA-4E04-A5A9-6108565C40AD}" destId="{F6DA2F4B-C5A8-4F2C-A269-B94597AC78E1}" srcOrd="1" destOrd="0" parTransId="{F3366EA7-C5FA-46C6-A1FD-BC0EC261B729}" sibTransId="{47A76325-3029-45BC-8840-A5FE42BE9B7F}"/>
    <dgm:cxn modelId="{BF378ABB-BCD2-7A40-B733-63D720925970}" type="presOf" srcId="{776B16FC-7205-4873-AE7C-5883221EE7E1}" destId="{71B45783-EA07-E140-825E-C26623FAB5B4}" srcOrd="0" destOrd="0" presId="urn:microsoft.com/office/officeart/2016/7/layout/RepeatingBendingProcessNew"/>
    <dgm:cxn modelId="{507A6BBF-E327-5849-B96F-935FBB5C2FEA}" type="presOf" srcId="{4DD6DADA-47B5-40B4-80E4-B161F48D11A5}" destId="{E673C3CF-1155-654F-8AAA-9E3D59547C40}" srcOrd="0" destOrd="0" presId="urn:microsoft.com/office/officeart/2016/7/layout/RepeatingBendingProcessNew"/>
    <dgm:cxn modelId="{2530A3C6-F5DE-6C44-9075-C6F196FC531B}" type="presOf" srcId="{9E6A4037-9CC8-4B3F-AB4C-0F72D3C7E05F}" destId="{3B4E5F4C-A11B-AA4D-A39F-D6F6998F8B25}" srcOrd="1" destOrd="0" presId="urn:microsoft.com/office/officeart/2016/7/layout/RepeatingBendingProcessNew"/>
    <dgm:cxn modelId="{E3D83FD5-F349-7C45-934F-639081284957}" type="presOf" srcId="{773E3C2F-82FA-4E04-A5A9-6108565C40AD}" destId="{F2604C1E-FEDD-4E42-92FA-024B771469AF}" srcOrd="0" destOrd="0" presId="urn:microsoft.com/office/officeart/2016/7/layout/RepeatingBendingProcessNew"/>
    <dgm:cxn modelId="{26A0EFE5-D250-5246-9F8B-4D98C53E47E4}" type="presOf" srcId="{4F62CE84-E2BA-4F50-9A0B-C414596F0D7F}" destId="{6A4704A6-699E-CC49-98B3-5661E8994CDC}" srcOrd="0" destOrd="0" presId="urn:microsoft.com/office/officeart/2016/7/layout/RepeatingBendingProcessNew"/>
    <dgm:cxn modelId="{05F50FF7-96C2-4EAA-81CE-42C79D7F7F27}" srcId="{773E3C2F-82FA-4E04-A5A9-6108565C40AD}" destId="{D4530BA9-9BDB-454B-9D1E-F9D7ACAE4BC4}" srcOrd="5" destOrd="0" parTransId="{4EA28434-A6E3-4408-B777-858DD5BE2F74}" sibTransId="{DB293FC4-43D4-48AE-8439-DD2DD42243F8}"/>
    <dgm:cxn modelId="{67D34EF7-B47A-954A-89E8-D9732860EC66}" type="presOf" srcId="{1DC90709-4A2C-45DC-8673-7255EE61727E}" destId="{04EDFAEF-F810-6440-ACBE-103026AE4B70}" srcOrd="0" destOrd="0" presId="urn:microsoft.com/office/officeart/2016/7/layout/RepeatingBendingProcessNew"/>
    <dgm:cxn modelId="{CF8648EE-87BE-6C41-B901-5BE9276F018B}" type="presParOf" srcId="{F2604C1E-FEDD-4E42-92FA-024B771469AF}" destId="{04EDFAEF-F810-6440-ACBE-103026AE4B70}" srcOrd="0" destOrd="0" presId="urn:microsoft.com/office/officeart/2016/7/layout/RepeatingBendingProcessNew"/>
    <dgm:cxn modelId="{A7FDD190-B0D8-6A48-8DC2-736FF8975E8D}" type="presParOf" srcId="{F2604C1E-FEDD-4E42-92FA-024B771469AF}" destId="{71B45783-EA07-E140-825E-C26623FAB5B4}" srcOrd="1" destOrd="0" presId="urn:microsoft.com/office/officeart/2016/7/layout/RepeatingBendingProcessNew"/>
    <dgm:cxn modelId="{2FFD67CE-6FA7-2C46-B264-CBAFC720A3CD}" type="presParOf" srcId="{71B45783-EA07-E140-825E-C26623FAB5B4}" destId="{83C5A6E7-53F0-774E-A56C-0D976C78B7EB}" srcOrd="0" destOrd="0" presId="urn:microsoft.com/office/officeart/2016/7/layout/RepeatingBendingProcessNew"/>
    <dgm:cxn modelId="{65F46A1D-EA4B-8B4C-A6DD-A92D77B3DE89}" type="presParOf" srcId="{F2604C1E-FEDD-4E42-92FA-024B771469AF}" destId="{807AD74D-944E-1343-8553-39725FC0AE25}" srcOrd="2" destOrd="0" presId="urn:microsoft.com/office/officeart/2016/7/layout/RepeatingBendingProcessNew"/>
    <dgm:cxn modelId="{F8D3902F-44C6-9B46-B7A5-C1661B159CC3}" type="presParOf" srcId="{F2604C1E-FEDD-4E42-92FA-024B771469AF}" destId="{1109DDEF-0C8B-4948-B0E9-1FA17FA103E7}" srcOrd="3" destOrd="0" presId="urn:microsoft.com/office/officeart/2016/7/layout/RepeatingBendingProcessNew"/>
    <dgm:cxn modelId="{914AEA9D-B7DA-FD46-A2D9-5A02288231B8}" type="presParOf" srcId="{1109DDEF-0C8B-4948-B0E9-1FA17FA103E7}" destId="{E9E538EF-782B-234A-8230-CC3EEFCA10AB}" srcOrd="0" destOrd="0" presId="urn:microsoft.com/office/officeart/2016/7/layout/RepeatingBendingProcessNew"/>
    <dgm:cxn modelId="{EBECCEAC-E7AE-874C-A83E-2129797559F1}" type="presParOf" srcId="{F2604C1E-FEDD-4E42-92FA-024B771469AF}" destId="{E673C3CF-1155-654F-8AAA-9E3D59547C40}" srcOrd="4" destOrd="0" presId="urn:microsoft.com/office/officeart/2016/7/layout/RepeatingBendingProcessNew"/>
    <dgm:cxn modelId="{1CAF9674-1B2C-964B-9AC0-50DBBE4F6437}" type="presParOf" srcId="{F2604C1E-FEDD-4E42-92FA-024B771469AF}" destId="{26581017-0A98-B24F-B5ED-FCD4116C1525}" srcOrd="5" destOrd="0" presId="urn:microsoft.com/office/officeart/2016/7/layout/RepeatingBendingProcessNew"/>
    <dgm:cxn modelId="{4DA55FA3-A805-9B4E-AD6B-E6FCBA8A7415}" type="presParOf" srcId="{26581017-0A98-B24F-B5ED-FCD4116C1525}" destId="{4766E776-C4F9-BA46-9C69-27DA1DA1C276}" srcOrd="0" destOrd="0" presId="urn:microsoft.com/office/officeart/2016/7/layout/RepeatingBendingProcessNew"/>
    <dgm:cxn modelId="{838B8C0C-EA31-0740-B63A-E29C26119741}" type="presParOf" srcId="{F2604C1E-FEDD-4E42-92FA-024B771469AF}" destId="{D59F5F4B-A126-2545-8FA4-D6EBEFC2E47A}" srcOrd="6" destOrd="0" presId="urn:microsoft.com/office/officeart/2016/7/layout/RepeatingBendingProcessNew"/>
    <dgm:cxn modelId="{0479CA88-FECB-FB4C-A309-D9C95004E6BE}" type="presParOf" srcId="{F2604C1E-FEDD-4E42-92FA-024B771469AF}" destId="{6A4704A6-699E-CC49-98B3-5661E8994CDC}" srcOrd="7" destOrd="0" presId="urn:microsoft.com/office/officeart/2016/7/layout/RepeatingBendingProcessNew"/>
    <dgm:cxn modelId="{1FB78EB1-B3CE-A04D-84A4-57DAFE4BB046}" type="presParOf" srcId="{6A4704A6-699E-CC49-98B3-5661E8994CDC}" destId="{CBB4C7E4-BD7A-1F49-B040-2BFAF0129A1C}" srcOrd="0" destOrd="0" presId="urn:microsoft.com/office/officeart/2016/7/layout/RepeatingBendingProcessNew"/>
    <dgm:cxn modelId="{8189ECD3-8849-EC4B-A9A8-21C1999ABBD4}" type="presParOf" srcId="{F2604C1E-FEDD-4E42-92FA-024B771469AF}" destId="{A118B936-26BF-5646-AA21-244299776859}" srcOrd="8" destOrd="0" presId="urn:microsoft.com/office/officeart/2016/7/layout/RepeatingBendingProcessNew"/>
    <dgm:cxn modelId="{AE0CB81C-C1D5-1C4B-A176-68EEA4CD156E}" type="presParOf" srcId="{F2604C1E-FEDD-4E42-92FA-024B771469AF}" destId="{6B0E6702-A222-0946-B3D6-65331ABF40DA}" srcOrd="9" destOrd="0" presId="urn:microsoft.com/office/officeart/2016/7/layout/RepeatingBendingProcessNew"/>
    <dgm:cxn modelId="{62BC29FF-94D6-394F-9D55-4B3F3D33295E}" type="presParOf" srcId="{6B0E6702-A222-0946-B3D6-65331ABF40DA}" destId="{3B4E5F4C-A11B-AA4D-A39F-D6F6998F8B25}" srcOrd="0" destOrd="0" presId="urn:microsoft.com/office/officeart/2016/7/layout/RepeatingBendingProcessNew"/>
    <dgm:cxn modelId="{506F75CB-534B-1E4C-A459-445169A09819}" type="presParOf" srcId="{F2604C1E-FEDD-4E42-92FA-024B771469AF}" destId="{225F35F2-D262-0444-A80C-7009B33203D9}"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351A0-6A0D-4A21-B612-F7BB7DFBF63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29C26A49-40A4-4A0C-BCBD-90E208235AD6}">
      <dgm:prSet/>
      <dgm:spPr/>
      <dgm:t>
        <a:bodyPr/>
        <a:lstStyle/>
        <a:p>
          <a:pPr rtl="0"/>
          <a:r>
            <a:rPr lang="en-US" b="1" dirty="0">
              <a:solidFill>
                <a:schemeClr val="bg1"/>
              </a:solidFill>
            </a:rPr>
            <a:t>Inhalational Anesthetics</a:t>
          </a:r>
          <a:endParaRPr lang="en-US" dirty="0">
            <a:solidFill>
              <a:schemeClr val="bg1"/>
            </a:solidFill>
          </a:endParaRPr>
        </a:p>
      </dgm:t>
    </dgm:pt>
    <dgm:pt modelId="{D4EDF4B0-5361-400E-A69E-237F87D77A9F}" type="parTrans" cxnId="{F979C4B1-E815-4A98-BA12-931A3E2AD09C}">
      <dgm:prSet/>
      <dgm:spPr/>
      <dgm:t>
        <a:bodyPr/>
        <a:lstStyle/>
        <a:p>
          <a:endParaRPr lang="en-US"/>
        </a:p>
      </dgm:t>
    </dgm:pt>
    <dgm:pt modelId="{DD889F0F-717E-4311-8603-AA8D4B4AB0A2}" type="sibTrans" cxnId="{F979C4B1-E815-4A98-BA12-931A3E2AD09C}">
      <dgm:prSet/>
      <dgm:spPr/>
      <dgm:t>
        <a:bodyPr/>
        <a:lstStyle/>
        <a:p>
          <a:endParaRPr lang="en-US"/>
        </a:p>
      </dgm:t>
    </dgm:pt>
    <dgm:pt modelId="{C50151FA-D455-403B-A8E6-252571D30E56}" type="pres">
      <dgm:prSet presAssocID="{105351A0-6A0D-4A21-B612-F7BB7DFBF63E}" presName="Name0" presStyleCnt="0">
        <dgm:presLayoutVars>
          <dgm:dir/>
          <dgm:resizeHandles val="exact"/>
        </dgm:presLayoutVars>
      </dgm:prSet>
      <dgm:spPr/>
    </dgm:pt>
    <dgm:pt modelId="{D7FAF3D1-6445-41CA-A788-A7613EC0BF17}" type="pres">
      <dgm:prSet presAssocID="{105351A0-6A0D-4A21-B612-F7BB7DFBF63E}" presName="arrow" presStyleLbl="bgShp" presStyleIdx="0" presStyleCnt="1"/>
      <dgm:spPr/>
    </dgm:pt>
    <dgm:pt modelId="{650CEDF6-4D40-45F6-964D-168CE0C23023}" type="pres">
      <dgm:prSet presAssocID="{105351A0-6A0D-4A21-B612-F7BB7DFBF63E}" presName="points" presStyleCnt="0"/>
      <dgm:spPr/>
    </dgm:pt>
    <dgm:pt modelId="{0DE2A2A2-3811-4DBC-9352-C961C6AB9F4C}" type="pres">
      <dgm:prSet presAssocID="{29C26A49-40A4-4A0C-BCBD-90E208235AD6}" presName="compositeA" presStyleCnt="0"/>
      <dgm:spPr/>
    </dgm:pt>
    <dgm:pt modelId="{29C84DC5-B216-414E-9E2A-F303F26A97F8}" type="pres">
      <dgm:prSet presAssocID="{29C26A49-40A4-4A0C-BCBD-90E208235AD6}" presName="textA" presStyleLbl="revTx" presStyleIdx="0" presStyleCnt="1">
        <dgm:presLayoutVars>
          <dgm:bulletEnabled val="1"/>
        </dgm:presLayoutVars>
      </dgm:prSet>
      <dgm:spPr/>
    </dgm:pt>
    <dgm:pt modelId="{015F159C-774D-4F10-892D-23F8F204249E}" type="pres">
      <dgm:prSet presAssocID="{29C26A49-40A4-4A0C-BCBD-90E208235AD6}" presName="circleA" presStyleLbl="node1" presStyleIdx="0" presStyleCnt="1" custScaleX="10091" custLinFactX="-500000" custLinFactY="100000" custLinFactNeighborX="-514156" custLinFactNeighborY="190014"/>
      <dgm:spPr/>
    </dgm:pt>
    <dgm:pt modelId="{AE2AB5F9-0B38-4623-9930-0134FC167166}" type="pres">
      <dgm:prSet presAssocID="{29C26A49-40A4-4A0C-BCBD-90E208235AD6}" presName="spaceA" presStyleCnt="0"/>
      <dgm:spPr/>
    </dgm:pt>
  </dgm:ptLst>
  <dgm:cxnLst>
    <dgm:cxn modelId="{BF1BC907-F456-4CC1-8621-C2FE62E8CB50}" type="presOf" srcId="{105351A0-6A0D-4A21-B612-F7BB7DFBF63E}" destId="{C50151FA-D455-403B-A8E6-252571D30E56}" srcOrd="0" destOrd="0" presId="urn:microsoft.com/office/officeart/2005/8/layout/hProcess11"/>
    <dgm:cxn modelId="{872AF2A0-33C4-496B-90D8-246F873AA6E1}" type="presOf" srcId="{29C26A49-40A4-4A0C-BCBD-90E208235AD6}" destId="{29C84DC5-B216-414E-9E2A-F303F26A97F8}" srcOrd="0" destOrd="0" presId="urn:microsoft.com/office/officeart/2005/8/layout/hProcess11"/>
    <dgm:cxn modelId="{F979C4B1-E815-4A98-BA12-931A3E2AD09C}" srcId="{105351A0-6A0D-4A21-B612-F7BB7DFBF63E}" destId="{29C26A49-40A4-4A0C-BCBD-90E208235AD6}" srcOrd="0" destOrd="0" parTransId="{D4EDF4B0-5361-400E-A69E-237F87D77A9F}" sibTransId="{DD889F0F-717E-4311-8603-AA8D4B4AB0A2}"/>
    <dgm:cxn modelId="{F6DBF9AC-F486-4319-B42F-E172C8DF9B2A}" type="presParOf" srcId="{C50151FA-D455-403B-A8E6-252571D30E56}" destId="{D7FAF3D1-6445-41CA-A788-A7613EC0BF17}" srcOrd="0" destOrd="0" presId="urn:microsoft.com/office/officeart/2005/8/layout/hProcess11"/>
    <dgm:cxn modelId="{36051C9F-D7BC-4A60-A7AF-0FC15693CBE3}" type="presParOf" srcId="{C50151FA-D455-403B-A8E6-252571D30E56}" destId="{650CEDF6-4D40-45F6-964D-168CE0C23023}" srcOrd="1" destOrd="0" presId="urn:microsoft.com/office/officeart/2005/8/layout/hProcess11"/>
    <dgm:cxn modelId="{F5DCDF06-C544-48E4-9C0F-1A910E0C2717}" type="presParOf" srcId="{650CEDF6-4D40-45F6-964D-168CE0C23023}" destId="{0DE2A2A2-3811-4DBC-9352-C961C6AB9F4C}" srcOrd="0" destOrd="0" presId="urn:microsoft.com/office/officeart/2005/8/layout/hProcess11"/>
    <dgm:cxn modelId="{3D27C1DF-D543-4BFD-B4CC-8F24702D6E83}" type="presParOf" srcId="{0DE2A2A2-3811-4DBC-9352-C961C6AB9F4C}" destId="{29C84DC5-B216-414E-9E2A-F303F26A97F8}" srcOrd="0" destOrd="0" presId="urn:microsoft.com/office/officeart/2005/8/layout/hProcess11"/>
    <dgm:cxn modelId="{0BF55AFA-204A-4FA8-A81D-53E8F70DC517}" type="presParOf" srcId="{0DE2A2A2-3811-4DBC-9352-C961C6AB9F4C}" destId="{015F159C-774D-4F10-892D-23F8F204249E}" srcOrd="1" destOrd="0" presId="urn:microsoft.com/office/officeart/2005/8/layout/hProcess11"/>
    <dgm:cxn modelId="{FB1F4B50-C703-425E-949D-B29074F00266}" type="presParOf" srcId="{0DE2A2A2-3811-4DBC-9352-C961C6AB9F4C}" destId="{AE2AB5F9-0B38-4623-9930-0134FC1671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BB9ED4-88EA-41F1-83CD-611C355CF1FD}"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7BCAC1CA-28D0-4403-B385-CBD0621440FF}">
      <dgm:prSet/>
      <dgm:spPr/>
      <dgm:t>
        <a:bodyPr/>
        <a:lstStyle/>
        <a:p>
          <a:r>
            <a:rPr lang="en-US" b="1"/>
            <a:t>The minimum alveolar concentration (MAC)</a:t>
          </a:r>
          <a:endParaRPr lang="en-US"/>
        </a:p>
      </dgm:t>
    </dgm:pt>
    <dgm:pt modelId="{C5C6A69A-AC84-4601-949B-9C3D029F9B0F}" type="parTrans" cxnId="{CEBAE801-E4DF-4261-8E46-FDB23558D5D1}">
      <dgm:prSet/>
      <dgm:spPr/>
      <dgm:t>
        <a:bodyPr/>
        <a:lstStyle/>
        <a:p>
          <a:endParaRPr lang="en-US"/>
        </a:p>
      </dgm:t>
    </dgm:pt>
    <dgm:pt modelId="{EBEBA317-216B-4603-9C69-A0E0996D4BDC}" type="sibTrans" cxnId="{CEBAE801-E4DF-4261-8E46-FDB23558D5D1}">
      <dgm:prSet/>
      <dgm:spPr/>
      <dgm:t>
        <a:bodyPr/>
        <a:lstStyle/>
        <a:p>
          <a:endParaRPr lang="en-US"/>
        </a:p>
      </dgm:t>
    </dgm:pt>
    <dgm:pt modelId="{ADC45DF4-9856-4734-ACF9-448627DAF46A}">
      <dgm:prSet/>
      <dgm:spPr/>
      <dgm:t>
        <a:bodyPr/>
        <a:lstStyle/>
        <a:p>
          <a:r>
            <a:rPr lang="en-US"/>
            <a:t>‘ The amount of vapour (%) needed to render 50% of spontaneously breathing patients unresponsive to a standard painful surgical stimulus.’</a:t>
          </a:r>
        </a:p>
      </dgm:t>
    </dgm:pt>
    <dgm:pt modelId="{76506F64-3FF8-416F-B8F4-EF98BBC29677}" type="parTrans" cxnId="{2438321B-8AEF-4593-A5AC-C3B985CCC02D}">
      <dgm:prSet/>
      <dgm:spPr/>
      <dgm:t>
        <a:bodyPr/>
        <a:lstStyle/>
        <a:p>
          <a:endParaRPr lang="en-US"/>
        </a:p>
      </dgm:t>
    </dgm:pt>
    <dgm:pt modelId="{C01D3E0F-D3B6-4BE1-9A9E-1036FE1919B2}" type="sibTrans" cxnId="{2438321B-8AEF-4593-A5AC-C3B985CCC02D}">
      <dgm:prSet/>
      <dgm:spPr/>
      <dgm:t>
        <a:bodyPr/>
        <a:lstStyle/>
        <a:p>
          <a:endParaRPr lang="en-US"/>
        </a:p>
      </dgm:t>
    </dgm:pt>
    <dgm:pt modelId="{9135D578-46C0-4A1B-AD31-8C2BB3B18F67}">
      <dgm:prSet/>
      <dgm:spPr/>
      <dgm:t>
        <a:bodyPr/>
        <a:lstStyle/>
        <a:p>
          <a:r>
            <a:rPr lang="en-US"/>
            <a:t>Halothane, isoflurane, sevoflurane, and desflurane are 0.75%, 1.15%, 1.85%, and 6.0% at one atmosphere.</a:t>
          </a:r>
        </a:p>
      </dgm:t>
    </dgm:pt>
    <dgm:pt modelId="{FDE2B073-49A6-427D-B2BC-93AF53159994}" type="parTrans" cxnId="{1C337B09-C0E3-4563-B2A4-3B1910E71D36}">
      <dgm:prSet/>
      <dgm:spPr/>
      <dgm:t>
        <a:bodyPr/>
        <a:lstStyle/>
        <a:p>
          <a:endParaRPr lang="en-US"/>
        </a:p>
      </dgm:t>
    </dgm:pt>
    <dgm:pt modelId="{4300138A-D514-46DF-BF78-477081DFB370}" type="sibTrans" cxnId="{1C337B09-C0E3-4563-B2A4-3B1910E71D36}">
      <dgm:prSet/>
      <dgm:spPr/>
      <dgm:t>
        <a:bodyPr/>
        <a:lstStyle/>
        <a:p>
          <a:endParaRPr lang="en-US"/>
        </a:p>
      </dgm:t>
    </dgm:pt>
    <dgm:pt modelId="{9EA0A51B-B149-C548-96F7-BF0701364BA3}" type="pres">
      <dgm:prSet presAssocID="{A3BB9ED4-88EA-41F1-83CD-611C355CF1FD}" presName="Name0" presStyleCnt="0">
        <dgm:presLayoutVars>
          <dgm:dir/>
          <dgm:resizeHandles val="exact"/>
        </dgm:presLayoutVars>
      </dgm:prSet>
      <dgm:spPr/>
    </dgm:pt>
    <dgm:pt modelId="{28586356-E7C4-C040-9928-21CC50B0CCE9}" type="pres">
      <dgm:prSet presAssocID="{7BCAC1CA-28D0-4403-B385-CBD0621440FF}" presName="node" presStyleLbl="node1" presStyleIdx="0" presStyleCnt="3">
        <dgm:presLayoutVars>
          <dgm:bulletEnabled val="1"/>
        </dgm:presLayoutVars>
      </dgm:prSet>
      <dgm:spPr/>
    </dgm:pt>
    <dgm:pt modelId="{079F4261-C5EF-8D48-8234-33A9AB9474EF}" type="pres">
      <dgm:prSet presAssocID="{EBEBA317-216B-4603-9C69-A0E0996D4BDC}" presName="sibTrans" presStyleLbl="sibTrans2D1" presStyleIdx="0" presStyleCnt="2"/>
      <dgm:spPr/>
    </dgm:pt>
    <dgm:pt modelId="{7B5D3F72-3801-CC45-9DE9-03F7C230B4C6}" type="pres">
      <dgm:prSet presAssocID="{EBEBA317-216B-4603-9C69-A0E0996D4BDC}" presName="connectorText" presStyleLbl="sibTrans2D1" presStyleIdx="0" presStyleCnt="2"/>
      <dgm:spPr/>
    </dgm:pt>
    <dgm:pt modelId="{BB6E7C48-F345-7647-9E8E-7EC213B4D635}" type="pres">
      <dgm:prSet presAssocID="{ADC45DF4-9856-4734-ACF9-448627DAF46A}" presName="node" presStyleLbl="node1" presStyleIdx="1" presStyleCnt="3">
        <dgm:presLayoutVars>
          <dgm:bulletEnabled val="1"/>
        </dgm:presLayoutVars>
      </dgm:prSet>
      <dgm:spPr/>
    </dgm:pt>
    <dgm:pt modelId="{FEE762F8-537A-5342-80C9-5E87FD471856}" type="pres">
      <dgm:prSet presAssocID="{C01D3E0F-D3B6-4BE1-9A9E-1036FE1919B2}" presName="sibTrans" presStyleLbl="sibTrans2D1" presStyleIdx="1" presStyleCnt="2"/>
      <dgm:spPr/>
    </dgm:pt>
    <dgm:pt modelId="{F8631977-D3DE-B34A-987C-1AC5E9D298B7}" type="pres">
      <dgm:prSet presAssocID="{C01D3E0F-D3B6-4BE1-9A9E-1036FE1919B2}" presName="connectorText" presStyleLbl="sibTrans2D1" presStyleIdx="1" presStyleCnt="2"/>
      <dgm:spPr/>
    </dgm:pt>
    <dgm:pt modelId="{DFFA0B5D-82EE-1249-85C8-DE5EC6D0627A}" type="pres">
      <dgm:prSet presAssocID="{9135D578-46C0-4A1B-AD31-8C2BB3B18F67}" presName="node" presStyleLbl="node1" presStyleIdx="2" presStyleCnt="3">
        <dgm:presLayoutVars>
          <dgm:bulletEnabled val="1"/>
        </dgm:presLayoutVars>
      </dgm:prSet>
      <dgm:spPr/>
    </dgm:pt>
  </dgm:ptLst>
  <dgm:cxnLst>
    <dgm:cxn modelId="{CEBAE801-E4DF-4261-8E46-FDB23558D5D1}" srcId="{A3BB9ED4-88EA-41F1-83CD-611C355CF1FD}" destId="{7BCAC1CA-28D0-4403-B385-CBD0621440FF}" srcOrd="0" destOrd="0" parTransId="{C5C6A69A-AC84-4601-949B-9C3D029F9B0F}" sibTransId="{EBEBA317-216B-4603-9C69-A0E0996D4BDC}"/>
    <dgm:cxn modelId="{D5C6B205-14CB-3F48-8F51-7E232478E884}" type="presOf" srcId="{EBEBA317-216B-4603-9C69-A0E0996D4BDC}" destId="{079F4261-C5EF-8D48-8234-33A9AB9474EF}" srcOrd="0" destOrd="0" presId="urn:microsoft.com/office/officeart/2005/8/layout/process1"/>
    <dgm:cxn modelId="{1C337B09-C0E3-4563-B2A4-3B1910E71D36}" srcId="{A3BB9ED4-88EA-41F1-83CD-611C355CF1FD}" destId="{9135D578-46C0-4A1B-AD31-8C2BB3B18F67}" srcOrd="2" destOrd="0" parTransId="{FDE2B073-49A6-427D-B2BC-93AF53159994}" sibTransId="{4300138A-D514-46DF-BF78-477081DFB370}"/>
    <dgm:cxn modelId="{2438321B-8AEF-4593-A5AC-C3B985CCC02D}" srcId="{A3BB9ED4-88EA-41F1-83CD-611C355CF1FD}" destId="{ADC45DF4-9856-4734-ACF9-448627DAF46A}" srcOrd="1" destOrd="0" parTransId="{76506F64-3FF8-416F-B8F4-EF98BBC29677}" sibTransId="{C01D3E0F-D3B6-4BE1-9A9E-1036FE1919B2}"/>
    <dgm:cxn modelId="{4BF9353E-5990-4744-B248-7A50309A2B73}" type="presOf" srcId="{9135D578-46C0-4A1B-AD31-8C2BB3B18F67}" destId="{DFFA0B5D-82EE-1249-85C8-DE5EC6D0627A}" srcOrd="0" destOrd="0" presId="urn:microsoft.com/office/officeart/2005/8/layout/process1"/>
    <dgm:cxn modelId="{6C99E45B-8894-9D4F-8D1E-6BF9B0CCCF70}" type="presOf" srcId="{A3BB9ED4-88EA-41F1-83CD-611C355CF1FD}" destId="{9EA0A51B-B149-C548-96F7-BF0701364BA3}" srcOrd="0" destOrd="0" presId="urn:microsoft.com/office/officeart/2005/8/layout/process1"/>
    <dgm:cxn modelId="{3DFA666F-0734-8945-87DF-00929629A054}" type="presOf" srcId="{C01D3E0F-D3B6-4BE1-9A9E-1036FE1919B2}" destId="{F8631977-D3DE-B34A-987C-1AC5E9D298B7}" srcOrd="1" destOrd="0" presId="urn:microsoft.com/office/officeart/2005/8/layout/process1"/>
    <dgm:cxn modelId="{50E94877-0979-094B-8CBA-D31EA3633351}" type="presOf" srcId="{C01D3E0F-D3B6-4BE1-9A9E-1036FE1919B2}" destId="{FEE762F8-537A-5342-80C9-5E87FD471856}" srcOrd="0" destOrd="0" presId="urn:microsoft.com/office/officeart/2005/8/layout/process1"/>
    <dgm:cxn modelId="{BC51947C-E9BE-D946-B263-B4389C246DAD}" type="presOf" srcId="{ADC45DF4-9856-4734-ACF9-448627DAF46A}" destId="{BB6E7C48-F345-7647-9E8E-7EC213B4D635}" srcOrd="0" destOrd="0" presId="urn:microsoft.com/office/officeart/2005/8/layout/process1"/>
    <dgm:cxn modelId="{EB09E1BC-DCD2-D443-BC3B-7D3EF3B33A8E}" type="presOf" srcId="{7BCAC1CA-28D0-4403-B385-CBD0621440FF}" destId="{28586356-E7C4-C040-9928-21CC50B0CCE9}" srcOrd="0" destOrd="0" presId="urn:microsoft.com/office/officeart/2005/8/layout/process1"/>
    <dgm:cxn modelId="{CD1EEAF4-F415-E242-B7E8-91D2D048F1EF}" type="presOf" srcId="{EBEBA317-216B-4603-9C69-A0E0996D4BDC}" destId="{7B5D3F72-3801-CC45-9DE9-03F7C230B4C6}" srcOrd="1" destOrd="0" presId="urn:microsoft.com/office/officeart/2005/8/layout/process1"/>
    <dgm:cxn modelId="{55FEA35B-CEBB-EC4F-A4E9-458FE1C5369E}" type="presParOf" srcId="{9EA0A51B-B149-C548-96F7-BF0701364BA3}" destId="{28586356-E7C4-C040-9928-21CC50B0CCE9}" srcOrd="0" destOrd="0" presId="urn:microsoft.com/office/officeart/2005/8/layout/process1"/>
    <dgm:cxn modelId="{FDDAD2AB-AD55-8940-AF9A-585DEF061698}" type="presParOf" srcId="{9EA0A51B-B149-C548-96F7-BF0701364BA3}" destId="{079F4261-C5EF-8D48-8234-33A9AB9474EF}" srcOrd="1" destOrd="0" presId="urn:microsoft.com/office/officeart/2005/8/layout/process1"/>
    <dgm:cxn modelId="{1A5C28A9-5115-6C4E-9C8C-B18B84E6D482}" type="presParOf" srcId="{079F4261-C5EF-8D48-8234-33A9AB9474EF}" destId="{7B5D3F72-3801-CC45-9DE9-03F7C230B4C6}" srcOrd="0" destOrd="0" presId="urn:microsoft.com/office/officeart/2005/8/layout/process1"/>
    <dgm:cxn modelId="{125ABD03-4515-A44D-A1A9-E5466AFCCEA0}" type="presParOf" srcId="{9EA0A51B-B149-C548-96F7-BF0701364BA3}" destId="{BB6E7C48-F345-7647-9E8E-7EC213B4D635}" srcOrd="2" destOrd="0" presId="urn:microsoft.com/office/officeart/2005/8/layout/process1"/>
    <dgm:cxn modelId="{A418ED51-423C-AB42-BEC1-259985DD0AB0}" type="presParOf" srcId="{9EA0A51B-B149-C548-96F7-BF0701364BA3}" destId="{FEE762F8-537A-5342-80C9-5E87FD471856}" srcOrd="3" destOrd="0" presId="urn:microsoft.com/office/officeart/2005/8/layout/process1"/>
    <dgm:cxn modelId="{C9E30759-5E99-FF4E-B87E-B7B16A38C972}" type="presParOf" srcId="{FEE762F8-537A-5342-80C9-5E87FD471856}" destId="{F8631977-D3DE-B34A-987C-1AC5E9D298B7}" srcOrd="0" destOrd="0" presId="urn:microsoft.com/office/officeart/2005/8/layout/process1"/>
    <dgm:cxn modelId="{A96F2AA3-C8C2-EE47-ADFE-C910B663DBDB}" type="presParOf" srcId="{9EA0A51B-B149-C548-96F7-BF0701364BA3}" destId="{DFFA0B5D-82EE-1249-85C8-DE5EC6D0627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5351A0-6A0D-4A21-B612-F7BB7DFBF63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29C26A49-40A4-4A0C-BCBD-90E208235AD6}">
      <dgm:prSet custT="1"/>
      <dgm:spPr/>
      <dgm:t>
        <a:bodyPr/>
        <a:lstStyle/>
        <a:p>
          <a:pPr rtl="0"/>
          <a:r>
            <a:rPr lang="en-US" altLang="en-US" sz="4400" b="1" dirty="0">
              <a:solidFill>
                <a:schemeClr val="bg1"/>
              </a:solidFill>
            </a:rPr>
            <a:t>Local anesthetics (LAs)</a:t>
          </a:r>
          <a:endParaRPr lang="en-US" sz="4400" b="1" dirty="0">
            <a:solidFill>
              <a:schemeClr val="bg1"/>
            </a:solidFill>
          </a:endParaRPr>
        </a:p>
      </dgm:t>
    </dgm:pt>
    <dgm:pt modelId="{D4EDF4B0-5361-400E-A69E-237F87D77A9F}" type="parTrans" cxnId="{F979C4B1-E815-4A98-BA12-931A3E2AD09C}">
      <dgm:prSet/>
      <dgm:spPr/>
      <dgm:t>
        <a:bodyPr/>
        <a:lstStyle/>
        <a:p>
          <a:endParaRPr lang="en-US"/>
        </a:p>
      </dgm:t>
    </dgm:pt>
    <dgm:pt modelId="{DD889F0F-717E-4311-8603-AA8D4B4AB0A2}" type="sibTrans" cxnId="{F979C4B1-E815-4A98-BA12-931A3E2AD09C}">
      <dgm:prSet/>
      <dgm:spPr/>
      <dgm:t>
        <a:bodyPr/>
        <a:lstStyle/>
        <a:p>
          <a:endParaRPr lang="en-US"/>
        </a:p>
      </dgm:t>
    </dgm:pt>
    <dgm:pt modelId="{C50151FA-D455-403B-A8E6-252571D30E56}" type="pres">
      <dgm:prSet presAssocID="{105351A0-6A0D-4A21-B612-F7BB7DFBF63E}" presName="Name0" presStyleCnt="0">
        <dgm:presLayoutVars>
          <dgm:dir/>
          <dgm:resizeHandles val="exact"/>
        </dgm:presLayoutVars>
      </dgm:prSet>
      <dgm:spPr/>
    </dgm:pt>
    <dgm:pt modelId="{D7FAF3D1-6445-41CA-A788-A7613EC0BF17}" type="pres">
      <dgm:prSet presAssocID="{105351A0-6A0D-4A21-B612-F7BB7DFBF63E}" presName="arrow" presStyleLbl="bgShp" presStyleIdx="0" presStyleCnt="1"/>
      <dgm:spPr/>
    </dgm:pt>
    <dgm:pt modelId="{650CEDF6-4D40-45F6-964D-168CE0C23023}" type="pres">
      <dgm:prSet presAssocID="{105351A0-6A0D-4A21-B612-F7BB7DFBF63E}" presName="points" presStyleCnt="0"/>
      <dgm:spPr/>
    </dgm:pt>
    <dgm:pt modelId="{0DE2A2A2-3811-4DBC-9352-C961C6AB9F4C}" type="pres">
      <dgm:prSet presAssocID="{29C26A49-40A4-4A0C-BCBD-90E208235AD6}" presName="compositeA" presStyleCnt="0"/>
      <dgm:spPr/>
    </dgm:pt>
    <dgm:pt modelId="{29C84DC5-B216-414E-9E2A-F303F26A97F8}" type="pres">
      <dgm:prSet presAssocID="{29C26A49-40A4-4A0C-BCBD-90E208235AD6}" presName="textA" presStyleLbl="revTx" presStyleIdx="0" presStyleCnt="1">
        <dgm:presLayoutVars>
          <dgm:bulletEnabled val="1"/>
        </dgm:presLayoutVars>
      </dgm:prSet>
      <dgm:spPr/>
    </dgm:pt>
    <dgm:pt modelId="{015F159C-774D-4F10-892D-23F8F204249E}" type="pres">
      <dgm:prSet presAssocID="{29C26A49-40A4-4A0C-BCBD-90E208235AD6}" presName="circleA" presStyleLbl="node1" presStyleIdx="0" presStyleCnt="1"/>
      <dgm:spPr/>
    </dgm:pt>
    <dgm:pt modelId="{AE2AB5F9-0B38-4623-9930-0134FC167166}" type="pres">
      <dgm:prSet presAssocID="{29C26A49-40A4-4A0C-BCBD-90E208235AD6}" presName="spaceA" presStyleCnt="0"/>
      <dgm:spPr/>
    </dgm:pt>
  </dgm:ptLst>
  <dgm:cxnLst>
    <dgm:cxn modelId="{0B2D3464-91FC-4E56-A50E-705190B6C40A}" type="presOf" srcId="{29C26A49-40A4-4A0C-BCBD-90E208235AD6}" destId="{29C84DC5-B216-414E-9E2A-F303F26A97F8}" srcOrd="0" destOrd="0" presId="urn:microsoft.com/office/officeart/2005/8/layout/hProcess11"/>
    <dgm:cxn modelId="{111C0B8B-A0D9-4778-9B42-65E192A0727E}" type="presOf" srcId="{105351A0-6A0D-4A21-B612-F7BB7DFBF63E}" destId="{C50151FA-D455-403B-A8E6-252571D30E56}" srcOrd="0" destOrd="0" presId="urn:microsoft.com/office/officeart/2005/8/layout/hProcess11"/>
    <dgm:cxn modelId="{F979C4B1-E815-4A98-BA12-931A3E2AD09C}" srcId="{105351A0-6A0D-4A21-B612-F7BB7DFBF63E}" destId="{29C26A49-40A4-4A0C-BCBD-90E208235AD6}" srcOrd="0" destOrd="0" parTransId="{D4EDF4B0-5361-400E-A69E-237F87D77A9F}" sibTransId="{DD889F0F-717E-4311-8603-AA8D4B4AB0A2}"/>
    <dgm:cxn modelId="{9DDBB1B0-7F12-48FD-A597-0456209635A6}" type="presParOf" srcId="{C50151FA-D455-403B-A8E6-252571D30E56}" destId="{D7FAF3D1-6445-41CA-A788-A7613EC0BF17}" srcOrd="0" destOrd="0" presId="urn:microsoft.com/office/officeart/2005/8/layout/hProcess11"/>
    <dgm:cxn modelId="{D5DD484F-294E-4B46-9C64-C5220502B636}" type="presParOf" srcId="{C50151FA-D455-403B-A8E6-252571D30E56}" destId="{650CEDF6-4D40-45F6-964D-168CE0C23023}" srcOrd="1" destOrd="0" presId="urn:microsoft.com/office/officeart/2005/8/layout/hProcess11"/>
    <dgm:cxn modelId="{9561859F-9D37-4D01-B361-D6B00970A8C6}" type="presParOf" srcId="{650CEDF6-4D40-45F6-964D-168CE0C23023}" destId="{0DE2A2A2-3811-4DBC-9352-C961C6AB9F4C}" srcOrd="0" destOrd="0" presId="urn:microsoft.com/office/officeart/2005/8/layout/hProcess11"/>
    <dgm:cxn modelId="{E8828D42-898B-4CE9-84A5-27B97E7136F9}" type="presParOf" srcId="{0DE2A2A2-3811-4DBC-9352-C961C6AB9F4C}" destId="{29C84DC5-B216-414E-9E2A-F303F26A97F8}" srcOrd="0" destOrd="0" presId="urn:microsoft.com/office/officeart/2005/8/layout/hProcess11"/>
    <dgm:cxn modelId="{DE018D7E-5B01-4554-AAFE-084E5B0050BC}" type="presParOf" srcId="{0DE2A2A2-3811-4DBC-9352-C961C6AB9F4C}" destId="{015F159C-774D-4F10-892D-23F8F204249E}" srcOrd="1" destOrd="0" presId="urn:microsoft.com/office/officeart/2005/8/layout/hProcess11"/>
    <dgm:cxn modelId="{57FA843E-B088-4116-95E2-921C64EE50E8}" type="presParOf" srcId="{0DE2A2A2-3811-4DBC-9352-C961C6AB9F4C}" destId="{AE2AB5F9-0B38-4623-9930-0134FC16716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45783-EA07-E140-825E-C26623FAB5B4}">
      <dsp:nvSpPr>
        <dsp:cNvPr id="0" name=""/>
        <dsp:cNvSpPr/>
      </dsp:nvSpPr>
      <dsp:spPr>
        <a:xfrm>
          <a:off x="2201906" y="563587"/>
          <a:ext cx="434025" cy="91440"/>
        </a:xfrm>
        <a:custGeom>
          <a:avLst/>
          <a:gdLst/>
          <a:ahLst/>
          <a:cxnLst/>
          <a:rect l="0" t="0" r="0" b="0"/>
          <a:pathLst>
            <a:path>
              <a:moveTo>
                <a:pt x="0" y="45720"/>
              </a:moveTo>
              <a:lnTo>
                <a:pt x="434025"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7303" y="606982"/>
        <a:ext cx="23231" cy="4650"/>
      </dsp:txXfrm>
    </dsp:sp>
    <dsp:sp modelId="{04EDFAEF-F810-6440-ACBE-103026AE4B70}">
      <dsp:nvSpPr>
        <dsp:cNvPr id="0" name=""/>
        <dsp:cNvSpPr/>
      </dsp:nvSpPr>
      <dsp:spPr>
        <a:xfrm>
          <a:off x="183594" y="3274"/>
          <a:ext cx="2020111" cy="1212066"/>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987" tIns="103904" rIns="98987" bIns="103904" numCol="1" spcCol="1270" anchor="ctr" anchorCtr="0">
          <a:noAutofit/>
        </a:bodyPr>
        <a:lstStyle/>
        <a:p>
          <a:pPr marL="0" lvl="0" indent="0" algn="ctr" defTabSz="533400">
            <a:lnSpc>
              <a:spcPct val="90000"/>
            </a:lnSpc>
            <a:spcBef>
              <a:spcPct val="0"/>
            </a:spcBef>
            <a:spcAft>
              <a:spcPct val="35000"/>
            </a:spcAft>
            <a:buNone/>
          </a:pPr>
          <a:r>
            <a:rPr lang="en-US" sz="1200" kern="1200"/>
            <a:t>Structurally similar to acetylcholine … activate the acetylcholine receptors (Ach) … depolarization of post junctional membrane.</a:t>
          </a:r>
        </a:p>
      </dsp:txBody>
      <dsp:txXfrm>
        <a:off x="183594" y="3274"/>
        <a:ext cx="2020111" cy="1212066"/>
      </dsp:txXfrm>
    </dsp:sp>
    <dsp:sp modelId="{1109DDEF-0C8B-4948-B0E9-1FA17FA103E7}">
      <dsp:nvSpPr>
        <dsp:cNvPr id="0" name=""/>
        <dsp:cNvSpPr/>
      </dsp:nvSpPr>
      <dsp:spPr>
        <a:xfrm>
          <a:off x="1193650" y="1213540"/>
          <a:ext cx="2484737" cy="434025"/>
        </a:xfrm>
        <a:custGeom>
          <a:avLst/>
          <a:gdLst/>
          <a:ahLst/>
          <a:cxnLst/>
          <a:rect l="0" t="0" r="0" b="0"/>
          <a:pathLst>
            <a:path>
              <a:moveTo>
                <a:pt x="2484737" y="0"/>
              </a:moveTo>
              <a:lnTo>
                <a:pt x="2484737" y="234112"/>
              </a:lnTo>
              <a:lnTo>
                <a:pt x="0" y="234112"/>
              </a:lnTo>
              <a:lnTo>
                <a:pt x="0" y="434025"/>
              </a:lnTo>
            </a:path>
          </a:pathLst>
        </a:custGeom>
        <a:noFill/>
        <a:ln w="9525" cap="rnd" cmpd="sng" algn="ctr">
          <a:solidFill>
            <a:schemeClr val="accent2">
              <a:hueOff val="-332684"/>
              <a:satOff val="2054"/>
              <a:lumOff val="-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2823" y="1428228"/>
        <a:ext cx="126390" cy="4650"/>
      </dsp:txXfrm>
    </dsp:sp>
    <dsp:sp modelId="{807AD74D-944E-1343-8553-39725FC0AE25}">
      <dsp:nvSpPr>
        <dsp:cNvPr id="0" name=""/>
        <dsp:cNvSpPr/>
      </dsp:nvSpPr>
      <dsp:spPr>
        <a:xfrm>
          <a:off x="2668331" y="3274"/>
          <a:ext cx="2020111" cy="1212066"/>
        </a:xfrm>
        <a:prstGeom prst="rect">
          <a:avLst/>
        </a:prstGeom>
        <a:solidFill>
          <a:schemeClr val="accent2">
            <a:hueOff val="-266147"/>
            <a:satOff val="1643"/>
            <a:lumOff val="-23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987" tIns="103904" rIns="98987" bIns="103904" numCol="1" spcCol="1270" anchor="ctr" anchorCtr="0">
          <a:noAutofit/>
        </a:bodyPr>
        <a:lstStyle/>
        <a:p>
          <a:pPr marL="0" lvl="0" indent="0" algn="ctr" defTabSz="533400">
            <a:lnSpc>
              <a:spcPct val="90000"/>
            </a:lnSpc>
            <a:spcBef>
              <a:spcPct val="0"/>
            </a:spcBef>
            <a:spcAft>
              <a:spcPct val="35000"/>
            </a:spcAft>
            <a:buNone/>
          </a:pPr>
          <a:r>
            <a:rPr lang="en-US" sz="1200" kern="1200"/>
            <a:t>Very short duration of action (onset 60 seconds/ duration 10 minutes) </a:t>
          </a:r>
        </a:p>
      </dsp:txBody>
      <dsp:txXfrm>
        <a:off x="2668331" y="3274"/>
        <a:ext cx="2020111" cy="1212066"/>
      </dsp:txXfrm>
    </dsp:sp>
    <dsp:sp modelId="{26581017-0A98-B24F-B5ED-FCD4116C1525}">
      <dsp:nvSpPr>
        <dsp:cNvPr id="0" name=""/>
        <dsp:cNvSpPr/>
      </dsp:nvSpPr>
      <dsp:spPr>
        <a:xfrm>
          <a:off x="2201906" y="2240280"/>
          <a:ext cx="434025" cy="91440"/>
        </a:xfrm>
        <a:custGeom>
          <a:avLst/>
          <a:gdLst/>
          <a:ahLst/>
          <a:cxnLst/>
          <a:rect l="0" t="0" r="0" b="0"/>
          <a:pathLst>
            <a:path>
              <a:moveTo>
                <a:pt x="0" y="45720"/>
              </a:moveTo>
              <a:lnTo>
                <a:pt x="434025" y="45720"/>
              </a:lnTo>
            </a:path>
          </a:pathLst>
        </a:custGeom>
        <a:noFill/>
        <a:ln w="9525" cap="rnd" cmpd="sng" algn="ctr">
          <a:solidFill>
            <a:schemeClr val="accent2">
              <a:hueOff val="-665368"/>
              <a:satOff val="4108"/>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7303" y="2283674"/>
        <a:ext cx="23231" cy="4650"/>
      </dsp:txXfrm>
    </dsp:sp>
    <dsp:sp modelId="{E673C3CF-1155-654F-8AAA-9E3D59547C40}">
      <dsp:nvSpPr>
        <dsp:cNvPr id="0" name=""/>
        <dsp:cNvSpPr/>
      </dsp:nvSpPr>
      <dsp:spPr>
        <a:xfrm>
          <a:off x="183594" y="1679966"/>
          <a:ext cx="2020111" cy="1212066"/>
        </a:xfrm>
        <a:prstGeom prst="rect">
          <a:avLst/>
        </a:prstGeom>
        <a:solidFill>
          <a:schemeClr val="accent2">
            <a:hueOff val="-532294"/>
            <a:satOff val="3286"/>
            <a:lumOff val="-47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987" tIns="103904" rIns="98987" bIns="10390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FF0000"/>
              </a:solidFill>
            </a:rPr>
            <a:t>For short time intubation (Rapid sequence induction</a:t>
          </a:r>
          <a:r>
            <a:rPr lang="en-US" sz="1200" kern="1200" dirty="0">
              <a:solidFill>
                <a:srgbClr val="FF0000"/>
              </a:solidFill>
            </a:rPr>
            <a:t>)</a:t>
          </a:r>
          <a:r>
            <a:rPr lang="en-US" sz="1200" b="1" kern="1200" dirty="0">
              <a:solidFill>
                <a:srgbClr val="FF0000"/>
              </a:solidFill>
            </a:rPr>
            <a:t> </a:t>
          </a:r>
          <a:endParaRPr lang="en-US" sz="1200" kern="1200" dirty="0">
            <a:solidFill>
              <a:srgbClr val="FF0000"/>
            </a:solidFill>
          </a:endParaRPr>
        </a:p>
      </dsp:txBody>
      <dsp:txXfrm>
        <a:off x="183594" y="1679966"/>
        <a:ext cx="2020111" cy="1212066"/>
      </dsp:txXfrm>
    </dsp:sp>
    <dsp:sp modelId="{6A4704A6-699E-CC49-98B3-5661E8994CDC}">
      <dsp:nvSpPr>
        <dsp:cNvPr id="0" name=""/>
        <dsp:cNvSpPr/>
      </dsp:nvSpPr>
      <dsp:spPr>
        <a:xfrm>
          <a:off x="1193650" y="2890233"/>
          <a:ext cx="2484737" cy="434025"/>
        </a:xfrm>
        <a:custGeom>
          <a:avLst/>
          <a:gdLst/>
          <a:ahLst/>
          <a:cxnLst/>
          <a:rect l="0" t="0" r="0" b="0"/>
          <a:pathLst>
            <a:path>
              <a:moveTo>
                <a:pt x="2484737" y="0"/>
              </a:moveTo>
              <a:lnTo>
                <a:pt x="2484737" y="234112"/>
              </a:lnTo>
              <a:lnTo>
                <a:pt x="0" y="234112"/>
              </a:lnTo>
              <a:lnTo>
                <a:pt x="0" y="434025"/>
              </a:lnTo>
            </a:path>
          </a:pathLst>
        </a:custGeom>
        <a:noFill/>
        <a:ln w="9525" cap="rnd" cmpd="sng" algn="ctr">
          <a:solidFill>
            <a:schemeClr val="accent2">
              <a:hueOff val="-998051"/>
              <a:satOff val="6162"/>
              <a:lumOff val="-8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72823" y="3104920"/>
        <a:ext cx="126390" cy="4650"/>
      </dsp:txXfrm>
    </dsp:sp>
    <dsp:sp modelId="{D59F5F4B-A126-2545-8FA4-D6EBEFC2E47A}">
      <dsp:nvSpPr>
        <dsp:cNvPr id="0" name=""/>
        <dsp:cNvSpPr/>
      </dsp:nvSpPr>
      <dsp:spPr>
        <a:xfrm>
          <a:off x="2668331" y="1679966"/>
          <a:ext cx="2020111" cy="1212066"/>
        </a:xfrm>
        <a:prstGeom prst="rect">
          <a:avLst/>
        </a:prstGeom>
        <a:solidFill>
          <a:schemeClr val="accent2">
            <a:hueOff val="-798441"/>
            <a:satOff val="4930"/>
            <a:lumOff val="-70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987" tIns="103904" rIns="98987" bIns="103904" numCol="1" spcCol="1270" anchor="ctr" anchorCtr="0">
          <a:noAutofit/>
        </a:bodyPr>
        <a:lstStyle/>
        <a:p>
          <a:pPr marL="0" lvl="0" indent="0" algn="ctr" defTabSz="533400">
            <a:lnSpc>
              <a:spcPct val="90000"/>
            </a:lnSpc>
            <a:spcBef>
              <a:spcPct val="0"/>
            </a:spcBef>
            <a:spcAft>
              <a:spcPct val="35000"/>
            </a:spcAft>
            <a:buNone/>
          </a:pPr>
          <a:r>
            <a:rPr lang="en-US" sz="1200" kern="1200" dirty="0"/>
            <a:t>Metabolized very quickly by </a:t>
          </a:r>
          <a:r>
            <a:rPr lang="en-US" sz="1200" b="1" kern="1200" dirty="0">
              <a:solidFill>
                <a:srgbClr val="CC0000"/>
              </a:solidFill>
            </a:rPr>
            <a:t>plasma cholinesterase</a:t>
          </a:r>
          <a:r>
            <a:rPr lang="en-US" sz="1200" kern="1200" dirty="0"/>
            <a:t>.</a:t>
          </a:r>
        </a:p>
      </dsp:txBody>
      <dsp:txXfrm>
        <a:off x="2668331" y="1679966"/>
        <a:ext cx="2020111" cy="1212066"/>
      </dsp:txXfrm>
    </dsp:sp>
    <dsp:sp modelId="{6B0E6702-A222-0946-B3D6-65331ABF40DA}">
      <dsp:nvSpPr>
        <dsp:cNvPr id="0" name=""/>
        <dsp:cNvSpPr/>
      </dsp:nvSpPr>
      <dsp:spPr>
        <a:xfrm>
          <a:off x="2201906" y="3916972"/>
          <a:ext cx="434025" cy="91440"/>
        </a:xfrm>
        <a:custGeom>
          <a:avLst/>
          <a:gdLst/>
          <a:ahLst/>
          <a:cxnLst/>
          <a:rect l="0" t="0" r="0" b="0"/>
          <a:pathLst>
            <a:path>
              <a:moveTo>
                <a:pt x="0" y="45720"/>
              </a:moveTo>
              <a:lnTo>
                <a:pt x="434025" y="45720"/>
              </a:lnTo>
            </a:path>
          </a:pathLst>
        </a:custGeom>
        <a:noFill/>
        <a:ln w="9525" cap="rnd" cmpd="sng" algn="ctr">
          <a:solidFill>
            <a:schemeClr val="accent2">
              <a:hueOff val="-1330735"/>
              <a:satOff val="8216"/>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7303" y="3960367"/>
        <a:ext cx="23231" cy="4650"/>
      </dsp:txXfrm>
    </dsp:sp>
    <dsp:sp modelId="{A118B936-26BF-5646-AA21-244299776859}">
      <dsp:nvSpPr>
        <dsp:cNvPr id="0" name=""/>
        <dsp:cNvSpPr/>
      </dsp:nvSpPr>
      <dsp:spPr>
        <a:xfrm>
          <a:off x="183594" y="3356659"/>
          <a:ext cx="2020111" cy="1212066"/>
        </a:xfrm>
        <a:prstGeom prst="rect">
          <a:avLst/>
        </a:prstGeom>
        <a:solidFill>
          <a:schemeClr val="accent2">
            <a:hueOff val="-1064588"/>
            <a:satOff val="6573"/>
            <a:lumOff val="-94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987" tIns="103904" rIns="98987" bIns="103904" numCol="1" spcCol="1270" anchor="ctr" anchorCtr="0">
          <a:noAutofit/>
        </a:bodyPr>
        <a:lstStyle/>
        <a:p>
          <a:pPr marL="0" lvl="0" indent="0" algn="ctr" defTabSz="533400">
            <a:lnSpc>
              <a:spcPct val="90000"/>
            </a:lnSpc>
            <a:spcBef>
              <a:spcPct val="0"/>
            </a:spcBef>
            <a:spcAft>
              <a:spcPct val="35000"/>
            </a:spcAft>
            <a:buNone/>
          </a:pPr>
          <a:r>
            <a:rPr lang="en-US" sz="1200" kern="1200" dirty="0"/>
            <a:t>Characterized by transient muscle f</a:t>
          </a:r>
          <a:r>
            <a:rPr lang="en-US" sz="1200" kern="1200" dirty="0">
              <a:solidFill>
                <a:srgbClr val="FF0000"/>
              </a:solidFill>
            </a:rPr>
            <a:t>asciculations </a:t>
          </a:r>
          <a:r>
            <a:rPr lang="en-US" sz="1200" kern="1200" dirty="0"/>
            <a:t>followed by relaxation.</a:t>
          </a:r>
        </a:p>
      </dsp:txBody>
      <dsp:txXfrm>
        <a:off x="183594" y="3356659"/>
        <a:ext cx="2020111" cy="1212066"/>
      </dsp:txXfrm>
    </dsp:sp>
    <dsp:sp modelId="{225F35F2-D262-0444-A80C-7009B33203D9}">
      <dsp:nvSpPr>
        <dsp:cNvPr id="0" name=""/>
        <dsp:cNvSpPr/>
      </dsp:nvSpPr>
      <dsp:spPr>
        <a:xfrm>
          <a:off x="2668331" y="3356659"/>
          <a:ext cx="2020111" cy="1212066"/>
        </a:xfrm>
        <a:prstGeom prst="rect">
          <a:avLst/>
        </a:prstGeom>
        <a:solidFill>
          <a:schemeClr val="accent2">
            <a:hueOff val="-1330735"/>
            <a:satOff val="8216"/>
            <a:lumOff val="-117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8987" tIns="103904" rIns="98987" bIns="10390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Acetylcholine esterase </a:t>
          </a:r>
          <a:r>
            <a:rPr lang="en-US" sz="1200" kern="1200" dirty="0"/>
            <a:t>(</a:t>
          </a:r>
          <a:r>
            <a:rPr lang="en-US" sz="1200" kern="1200" dirty="0" err="1"/>
            <a:t>AChE</a:t>
          </a:r>
          <a:r>
            <a:rPr lang="en-US" sz="1200" kern="1200" dirty="0"/>
            <a:t>) inhibitors potentiate rather than reverse the block.</a:t>
          </a:r>
        </a:p>
      </dsp:txBody>
      <dsp:txXfrm>
        <a:off x="2668331" y="3356659"/>
        <a:ext cx="2020111" cy="1212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AF3D1-6445-41CA-A788-A7613EC0BF17}">
      <dsp:nvSpPr>
        <dsp:cNvPr id="0" name=""/>
        <dsp:cNvSpPr/>
      </dsp:nvSpPr>
      <dsp:spPr>
        <a:xfrm>
          <a:off x="0" y="1359217"/>
          <a:ext cx="8229600" cy="18122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C84DC5-B216-414E-9E2A-F303F26A97F8}">
      <dsp:nvSpPr>
        <dsp:cNvPr id="0" name=""/>
        <dsp:cNvSpPr/>
      </dsp:nvSpPr>
      <dsp:spPr>
        <a:xfrm>
          <a:off x="0" y="0"/>
          <a:ext cx="7406640" cy="181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b" anchorCtr="0">
          <a:noAutofit/>
        </a:bodyPr>
        <a:lstStyle/>
        <a:p>
          <a:pPr marL="0" lvl="0" indent="0" algn="ctr" defTabSz="2000250" rtl="0">
            <a:lnSpc>
              <a:spcPct val="90000"/>
            </a:lnSpc>
            <a:spcBef>
              <a:spcPct val="0"/>
            </a:spcBef>
            <a:spcAft>
              <a:spcPct val="35000"/>
            </a:spcAft>
            <a:buNone/>
          </a:pPr>
          <a:r>
            <a:rPr lang="en-US" sz="4500" b="1" kern="1200" dirty="0">
              <a:solidFill>
                <a:schemeClr val="bg1"/>
              </a:solidFill>
            </a:rPr>
            <a:t>Inhalational Anesthetics</a:t>
          </a:r>
          <a:endParaRPr lang="en-US" sz="4500" kern="1200" dirty="0">
            <a:solidFill>
              <a:schemeClr val="bg1"/>
            </a:solidFill>
          </a:endParaRPr>
        </a:p>
      </dsp:txBody>
      <dsp:txXfrm>
        <a:off x="0" y="0"/>
        <a:ext cx="7406640" cy="1812290"/>
      </dsp:txXfrm>
    </dsp:sp>
    <dsp:sp modelId="{015F159C-774D-4F10-892D-23F8F204249E}">
      <dsp:nvSpPr>
        <dsp:cNvPr id="0" name=""/>
        <dsp:cNvSpPr/>
      </dsp:nvSpPr>
      <dsp:spPr>
        <a:xfrm>
          <a:off x="0" y="3352799"/>
          <a:ext cx="45719" cy="453072"/>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86356-E7C4-C040-9928-21CC50B0CCE9}">
      <dsp:nvSpPr>
        <dsp:cNvPr id="0" name=""/>
        <dsp:cNvSpPr/>
      </dsp:nvSpPr>
      <dsp:spPr>
        <a:xfrm>
          <a:off x="7182" y="182732"/>
          <a:ext cx="2146622" cy="3038811"/>
        </a:xfrm>
        <a:prstGeom prst="roundRect">
          <a:avLst>
            <a:gd name="adj" fmla="val 10000"/>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The minimum alveolar concentration (MAC)</a:t>
          </a:r>
          <a:endParaRPr lang="en-US" sz="1800" kern="1200"/>
        </a:p>
      </dsp:txBody>
      <dsp:txXfrm>
        <a:off x="70054" y="245604"/>
        <a:ext cx="2020878" cy="2913067"/>
      </dsp:txXfrm>
    </dsp:sp>
    <dsp:sp modelId="{079F4261-C5EF-8D48-8234-33A9AB9474EF}">
      <dsp:nvSpPr>
        <dsp:cNvPr id="0" name=""/>
        <dsp:cNvSpPr/>
      </dsp:nvSpPr>
      <dsp:spPr>
        <a:xfrm>
          <a:off x="2368466" y="1435957"/>
          <a:ext cx="455083" cy="5323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68466" y="1542429"/>
        <a:ext cx="318558" cy="319418"/>
      </dsp:txXfrm>
    </dsp:sp>
    <dsp:sp modelId="{BB6E7C48-F345-7647-9E8E-7EC213B4D635}">
      <dsp:nvSpPr>
        <dsp:cNvPr id="0" name=""/>
        <dsp:cNvSpPr/>
      </dsp:nvSpPr>
      <dsp:spPr>
        <a:xfrm>
          <a:off x="3012452" y="182732"/>
          <a:ext cx="2146622" cy="3038811"/>
        </a:xfrm>
        <a:prstGeom prst="roundRect">
          <a:avLst>
            <a:gd name="adj" fmla="val 10000"/>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 The amount of vapour (%) needed to render 50% of spontaneously breathing patients unresponsive to a standard painful surgical stimulus.’</a:t>
          </a:r>
        </a:p>
      </dsp:txBody>
      <dsp:txXfrm>
        <a:off x="3075324" y="245604"/>
        <a:ext cx="2020878" cy="2913067"/>
      </dsp:txXfrm>
    </dsp:sp>
    <dsp:sp modelId="{FEE762F8-537A-5342-80C9-5E87FD471856}">
      <dsp:nvSpPr>
        <dsp:cNvPr id="0" name=""/>
        <dsp:cNvSpPr/>
      </dsp:nvSpPr>
      <dsp:spPr>
        <a:xfrm>
          <a:off x="5373737" y="1435957"/>
          <a:ext cx="455083" cy="5323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73737" y="1542429"/>
        <a:ext cx="318558" cy="319418"/>
      </dsp:txXfrm>
    </dsp:sp>
    <dsp:sp modelId="{DFFA0B5D-82EE-1249-85C8-DE5EC6D0627A}">
      <dsp:nvSpPr>
        <dsp:cNvPr id="0" name=""/>
        <dsp:cNvSpPr/>
      </dsp:nvSpPr>
      <dsp:spPr>
        <a:xfrm>
          <a:off x="6017723" y="182732"/>
          <a:ext cx="2146622" cy="3038811"/>
        </a:xfrm>
        <a:prstGeom prst="roundRect">
          <a:avLst>
            <a:gd name="adj" fmla="val 10000"/>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Halothane, isoflurane, sevoflurane, and desflurane are 0.75%, 1.15%, 1.85%, and 6.0% at one atmosphere.</a:t>
          </a:r>
        </a:p>
      </dsp:txBody>
      <dsp:txXfrm>
        <a:off x="6080595" y="245604"/>
        <a:ext cx="2020878" cy="2913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AF3D1-6445-41CA-A788-A7613EC0BF17}">
      <dsp:nvSpPr>
        <dsp:cNvPr id="0" name=""/>
        <dsp:cNvSpPr/>
      </dsp:nvSpPr>
      <dsp:spPr>
        <a:xfrm>
          <a:off x="0" y="1359217"/>
          <a:ext cx="8229600" cy="18122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C84DC5-B216-414E-9E2A-F303F26A97F8}">
      <dsp:nvSpPr>
        <dsp:cNvPr id="0" name=""/>
        <dsp:cNvSpPr/>
      </dsp:nvSpPr>
      <dsp:spPr>
        <a:xfrm>
          <a:off x="0" y="0"/>
          <a:ext cx="7406640" cy="181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b" anchorCtr="0">
          <a:noAutofit/>
        </a:bodyPr>
        <a:lstStyle/>
        <a:p>
          <a:pPr marL="0" lvl="0" indent="0" algn="ctr" defTabSz="1955800" rtl="0">
            <a:lnSpc>
              <a:spcPct val="90000"/>
            </a:lnSpc>
            <a:spcBef>
              <a:spcPct val="0"/>
            </a:spcBef>
            <a:spcAft>
              <a:spcPct val="35000"/>
            </a:spcAft>
            <a:buNone/>
          </a:pPr>
          <a:r>
            <a:rPr lang="en-US" altLang="en-US" sz="4400" b="1" kern="1200" dirty="0">
              <a:solidFill>
                <a:schemeClr val="bg1"/>
              </a:solidFill>
            </a:rPr>
            <a:t>Local anesthetics (LAs)</a:t>
          </a:r>
          <a:endParaRPr lang="en-US" sz="4400" b="1" kern="1200" dirty="0">
            <a:solidFill>
              <a:schemeClr val="bg1"/>
            </a:solidFill>
          </a:endParaRPr>
        </a:p>
      </dsp:txBody>
      <dsp:txXfrm>
        <a:off x="0" y="0"/>
        <a:ext cx="7406640" cy="1812290"/>
      </dsp:txXfrm>
    </dsp:sp>
    <dsp:sp modelId="{015F159C-774D-4F10-892D-23F8F204249E}">
      <dsp:nvSpPr>
        <dsp:cNvPr id="0" name=""/>
        <dsp:cNvSpPr/>
      </dsp:nvSpPr>
      <dsp:spPr>
        <a:xfrm>
          <a:off x="3476783" y="2038826"/>
          <a:ext cx="453072" cy="453072"/>
        </a:xfrm>
        <a:prstGeom prst="ellipse">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176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6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6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a:p>
        </p:txBody>
      </p:sp>
      <p:sp>
        <p:nvSpPr>
          <p:cNvPr id="176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cs typeface="+mn-cs"/>
              </a:defRPr>
            </a:lvl1pPr>
          </a:lstStyle>
          <a:p>
            <a:pPr>
              <a:defRPr/>
            </a:pPr>
            <a:fld id="{A30B1EE3-6278-4451-BFAF-2164903148F4}" type="slidenum">
              <a:rPr lang="en-US"/>
              <a:pPr>
                <a:defRPr/>
              </a:pPr>
              <a:t>‹#›</a:t>
            </a:fld>
            <a:endParaRPr lang="en-US"/>
          </a:p>
        </p:txBody>
      </p:sp>
    </p:spTree>
    <p:extLst>
      <p:ext uri="{BB962C8B-B14F-4D97-AF65-F5344CB8AC3E}">
        <p14:creationId xmlns:p14="http://schemas.microsoft.com/office/powerpoint/2010/main" val="2351687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4996" name="Slide Number Placeholder 3"/>
          <p:cNvSpPr>
            <a:spLocks noGrp="1"/>
          </p:cNvSpPr>
          <p:nvPr>
            <p:ph type="sldNum" sz="quarter" idx="5"/>
          </p:nvPr>
        </p:nvSpPr>
        <p:spPr/>
        <p:txBody>
          <a:bodyPr/>
          <a:lstStyle/>
          <a:p>
            <a:pPr>
              <a:defRPr/>
            </a:pPr>
            <a:fld id="{9F1CCD3D-E136-4480-92EA-AC0798C55338}" type="slidenum">
              <a:rPr lang="en-US">
                <a:latin typeface="Arial" pitchFamily="34" charset="0"/>
              </a:rPr>
              <a:pPr>
                <a:defRPr/>
              </a:pPr>
              <a:t>15</a:t>
            </a:fld>
            <a:endParaRPr lang="en-US">
              <a:latin typeface="Arial" pitchFamily="34" charset="0"/>
            </a:endParaRPr>
          </a:p>
        </p:txBody>
      </p:sp>
    </p:spTree>
    <p:extLst>
      <p:ext uri="{BB962C8B-B14F-4D97-AF65-F5344CB8AC3E}">
        <p14:creationId xmlns:p14="http://schemas.microsoft.com/office/powerpoint/2010/main" val="51320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9092" name="Slide Number Placeholder 3"/>
          <p:cNvSpPr>
            <a:spLocks noGrp="1"/>
          </p:cNvSpPr>
          <p:nvPr>
            <p:ph type="sldNum" sz="quarter" idx="5"/>
          </p:nvPr>
        </p:nvSpPr>
        <p:spPr/>
        <p:txBody>
          <a:bodyPr/>
          <a:lstStyle/>
          <a:p>
            <a:pPr>
              <a:defRPr/>
            </a:pPr>
            <a:fld id="{A79405D6-052A-4BF6-8443-BB3DBBC20088}" type="slidenum">
              <a:rPr lang="en-US">
                <a:latin typeface="Arial" pitchFamily="34" charset="0"/>
              </a:rPr>
              <a:pPr>
                <a:defRPr/>
              </a:pPr>
              <a:t>26</a:t>
            </a:fld>
            <a:endParaRPr lang="en-US">
              <a:latin typeface="Arial" pitchFamily="34" charset="0"/>
            </a:endParaRPr>
          </a:p>
        </p:txBody>
      </p:sp>
    </p:spTree>
    <p:extLst>
      <p:ext uri="{BB962C8B-B14F-4D97-AF65-F5344CB8AC3E}">
        <p14:creationId xmlns:p14="http://schemas.microsoft.com/office/powerpoint/2010/main" val="2286025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p:cNvSpPr>
            <a:spLocks noGrp="1"/>
          </p:cNvSpPr>
          <p:nvPr>
            <p:ph type="sldNum" sz="quarter" idx="5"/>
          </p:nvPr>
        </p:nvSpPr>
        <p:spPr/>
        <p:txBody>
          <a:bodyPr/>
          <a:lstStyle/>
          <a:p>
            <a:pPr>
              <a:defRPr/>
            </a:pPr>
            <a:fld id="{35A40498-92A5-4BF5-8129-E729B0BEB250}" type="slidenum">
              <a:rPr lang="en-US">
                <a:latin typeface="Arial" pitchFamily="34" charset="0"/>
              </a:rPr>
              <a:pPr>
                <a:defRPr/>
              </a:pPr>
              <a:t>27</a:t>
            </a:fld>
            <a:endParaRPr lang="en-US">
              <a:latin typeface="Arial" pitchFamily="34" charset="0"/>
            </a:endParaRPr>
          </a:p>
        </p:txBody>
      </p:sp>
    </p:spTree>
    <p:extLst>
      <p:ext uri="{BB962C8B-B14F-4D97-AF65-F5344CB8AC3E}">
        <p14:creationId xmlns:p14="http://schemas.microsoft.com/office/powerpoint/2010/main" val="347530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p:cNvSpPr>
            <a:spLocks noGrp="1"/>
          </p:cNvSpPr>
          <p:nvPr>
            <p:ph type="sldNum" sz="quarter" idx="5"/>
          </p:nvPr>
        </p:nvSpPr>
        <p:spPr/>
        <p:txBody>
          <a:bodyPr/>
          <a:lstStyle/>
          <a:p>
            <a:pPr>
              <a:defRPr/>
            </a:pPr>
            <a:fld id="{35A40498-92A5-4BF5-8129-E729B0BEB250}" type="slidenum">
              <a:rPr lang="en-US">
                <a:latin typeface="Arial" pitchFamily="34" charset="0"/>
              </a:rPr>
              <a:pPr>
                <a:defRPr/>
              </a:pPr>
              <a:t>29</a:t>
            </a:fld>
            <a:endParaRPr lang="en-US">
              <a:latin typeface="Arial" pitchFamily="34" charset="0"/>
            </a:endParaRPr>
          </a:p>
        </p:txBody>
      </p:sp>
    </p:spTree>
    <p:extLst>
      <p:ext uri="{BB962C8B-B14F-4D97-AF65-F5344CB8AC3E}">
        <p14:creationId xmlns:p14="http://schemas.microsoft.com/office/powerpoint/2010/main" val="3585723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9092" name="Slide Number Placeholder 3"/>
          <p:cNvSpPr>
            <a:spLocks noGrp="1"/>
          </p:cNvSpPr>
          <p:nvPr>
            <p:ph type="sldNum" sz="quarter" idx="5"/>
          </p:nvPr>
        </p:nvSpPr>
        <p:spPr/>
        <p:txBody>
          <a:bodyPr/>
          <a:lstStyle/>
          <a:p>
            <a:pPr>
              <a:defRPr/>
            </a:pPr>
            <a:fld id="{A79405D6-052A-4BF6-8443-BB3DBBC20088}" type="slidenum">
              <a:rPr lang="en-US">
                <a:latin typeface="Arial" pitchFamily="34" charset="0"/>
              </a:rPr>
              <a:pPr>
                <a:defRPr/>
              </a:pPr>
              <a:t>30</a:t>
            </a:fld>
            <a:endParaRPr lang="en-US">
              <a:latin typeface="Arial" pitchFamily="34" charset="0"/>
            </a:endParaRPr>
          </a:p>
        </p:txBody>
      </p:sp>
    </p:spTree>
    <p:extLst>
      <p:ext uri="{BB962C8B-B14F-4D97-AF65-F5344CB8AC3E}">
        <p14:creationId xmlns:p14="http://schemas.microsoft.com/office/powerpoint/2010/main" val="113509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94C9EDC-8D46-41A3-8799-44B6BC06C926}" type="slidenum">
              <a:rPr lang="en-US" altLang="en-US" sz="1200"/>
              <a:pPr/>
              <a:t>46</a:t>
            </a:fld>
            <a:endParaRPr lang="en-US" altLang="en-US" sz="1200"/>
          </a:p>
        </p:txBody>
      </p:sp>
    </p:spTree>
    <p:extLst>
      <p:ext uri="{BB962C8B-B14F-4D97-AF65-F5344CB8AC3E}">
        <p14:creationId xmlns:p14="http://schemas.microsoft.com/office/powerpoint/2010/main" val="4248411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
        <p:nvSpPr>
          <p:cNvPr id="89092" name="Slide Number Placeholder 3"/>
          <p:cNvSpPr>
            <a:spLocks noGrp="1"/>
          </p:cNvSpPr>
          <p:nvPr>
            <p:ph type="sldNum" sz="quarter" idx="5"/>
          </p:nvPr>
        </p:nvSpPr>
        <p:spPr/>
        <p:txBody>
          <a:bodyPr/>
          <a:lstStyle/>
          <a:p>
            <a:pPr>
              <a:defRPr/>
            </a:pPr>
            <a:fld id="{A79405D6-052A-4BF6-8443-BB3DBBC20088}" type="slidenum">
              <a:rPr lang="en-US">
                <a:latin typeface="Arial" pitchFamily="34" charset="0"/>
              </a:rPr>
              <a:pPr>
                <a:defRPr/>
              </a:pPr>
              <a:t>50</a:t>
            </a:fld>
            <a:endParaRPr lang="en-US">
              <a:latin typeface="Arial" pitchFamily="34" charset="0"/>
            </a:endParaRPr>
          </a:p>
        </p:txBody>
      </p:sp>
    </p:spTree>
    <p:extLst>
      <p:ext uri="{BB962C8B-B14F-4D97-AF65-F5344CB8AC3E}">
        <p14:creationId xmlns:p14="http://schemas.microsoft.com/office/powerpoint/2010/main" val="184657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6020" name="Slide Number Placeholder 3"/>
          <p:cNvSpPr>
            <a:spLocks noGrp="1"/>
          </p:cNvSpPr>
          <p:nvPr>
            <p:ph type="sldNum" sz="quarter" idx="5"/>
          </p:nvPr>
        </p:nvSpPr>
        <p:spPr/>
        <p:txBody>
          <a:bodyPr/>
          <a:lstStyle/>
          <a:p>
            <a:pPr>
              <a:defRPr/>
            </a:pPr>
            <a:fld id="{99EB3B48-9AB9-4A90-9EFE-88A7D2A9C96A}" type="slidenum">
              <a:rPr lang="en-US">
                <a:latin typeface="Arial" pitchFamily="34" charset="0"/>
              </a:rPr>
              <a:pPr>
                <a:defRPr/>
              </a:pPr>
              <a:t>17</a:t>
            </a:fld>
            <a:endParaRPr lang="en-US">
              <a:latin typeface="Arial" pitchFamily="34" charset="0"/>
            </a:endParaRPr>
          </a:p>
        </p:txBody>
      </p:sp>
    </p:spTree>
    <p:extLst>
      <p:ext uri="{BB962C8B-B14F-4D97-AF65-F5344CB8AC3E}">
        <p14:creationId xmlns:p14="http://schemas.microsoft.com/office/powerpoint/2010/main" val="180166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p:cNvSpPr>
            <a:spLocks noGrp="1"/>
          </p:cNvSpPr>
          <p:nvPr>
            <p:ph type="sldNum" sz="quarter" idx="5"/>
          </p:nvPr>
        </p:nvSpPr>
        <p:spPr/>
        <p:txBody>
          <a:bodyPr/>
          <a:lstStyle/>
          <a:p>
            <a:pPr>
              <a:defRPr/>
            </a:pPr>
            <a:fld id="{35A40498-92A5-4BF5-8129-E729B0BEB250}" type="slidenum">
              <a:rPr lang="en-US">
                <a:latin typeface="Arial" pitchFamily="34" charset="0"/>
              </a:rPr>
              <a:pPr>
                <a:defRPr/>
              </a:pPr>
              <a:t>18</a:t>
            </a:fld>
            <a:endParaRPr lang="en-US">
              <a:latin typeface="Arial" pitchFamily="34" charset="0"/>
            </a:endParaRPr>
          </a:p>
        </p:txBody>
      </p:sp>
    </p:spTree>
    <p:extLst>
      <p:ext uri="{BB962C8B-B14F-4D97-AF65-F5344CB8AC3E}">
        <p14:creationId xmlns:p14="http://schemas.microsoft.com/office/powerpoint/2010/main" val="1304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9092" name="Slide Number Placeholder 3"/>
          <p:cNvSpPr>
            <a:spLocks noGrp="1"/>
          </p:cNvSpPr>
          <p:nvPr>
            <p:ph type="sldNum" sz="quarter" idx="5"/>
          </p:nvPr>
        </p:nvSpPr>
        <p:spPr/>
        <p:txBody>
          <a:bodyPr/>
          <a:lstStyle/>
          <a:p>
            <a:pPr>
              <a:defRPr/>
            </a:pPr>
            <a:fld id="{A79405D6-052A-4BF6-8443-BB3DBBC20088}" type="slidenum">
              <a:rPr lang="en-US">
                <a:latin typeface="Arial" pitchFamily="34" charset="0"/>
              </a:rPr>
              <a:pPr>
                <a:defRPr/>
              </a:pPr>
              <a:t>19</a:t>
            </a:fld>
            <a:endParaRPr lang="en-US">
              <a:latin typeface="Arial" pitchFamily="34" charset="0"/>
            </a:endParaRPr>
          </a:p>
        </p:txBody>
      </p:sp>
    </p:spTree>
    <p:extLst>
      <p:ext uri="{BB962C8B-B14F-4D97-AF65-F5344CB8AC3E}">
        <p14:creationId xmlns:p14="http://schemas.microsoft.com/office/powerpoint/2010/main" val="46246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9092" name="Slide Number Placeholder 3"/>
          <p:cNvSpPr>
            <a:spLocks noGrp="1"/>
          </p:cNvSpPr>
          <p:nvPr>
            <p:ph type="sldNum" sz="quarter" idx="5"/>
          </p:nvPr>
        </p:nvSpPr>
        <p:spPr/>
        <p:txBody>
          <a:bodyPr/>
          <a:lstStyle/>
          <a:p>
            <a:pPr>
              <a:defRPr/>
            </a:pPr>
            <a:fld id="{A79405D6-052A-4BF6-8443-BB3DBBC20088}" type="slidenum">
              <a:rPr lang="en-US">
                <a:latin typeface="Arial" pitchFamily="34" charset="0"/>
              </a:rPr>
              <a:pPr>
                <a:defRPr/>
              </a:pPr>
              <a:t>20</a:t>
            </a:fld>
            <a:endParaRPr lang="en-US">
              <a:latin typeface="Arial" pitchFamily="34" charset="0"/>
            </a:endParaRPr>
          </a:p>
        </p:txBody>
      </p:sp>
    </p:spTree>
    <p:extLst>
      <p:ext uri="{BB962C8B-B14F-4D97-AF65-F5344CB8AC3E}">
        <p14:creationId xmlns:p14="http://schemas.microsoft.com/office/powerpoint/2010/main" val="255603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p:cNvSpPr>
            <a:spLocks noGrp="1"/>
          </p:cNvSpPr>
          <p:nvPr>
            <p:ph type="sldNum" sz="quarter" idx="5"/>
          </p:nvPr>
        </p:nvSpPr>
        <p:spPr/>
        <p:txBody>
          <a:bodyPr/>
          <a:lstStyle/>
          <a:p>
            <a:pPr>
              <a:defRPr/>
            </a:pPr>
            <a:fld id="{35A40498-92A5-4BF5-8129-E729B0BEB250}" type="slidenum">
              <a:rPr lang="en-US">
                <a:latin typeface="Arial" pitchFamily="34" charset="0"/>
              </a:rPr>
              <a:pPr>
                <a:defRPr/>
              </a:pPr>
              <a:t>22</a:t>
            </a:fld>
            <a:endParaRPr lang="en-US">
              <a:latin typeface="Arial" pitchFamily="34" charset="0"/>
            </a:endParaRPr>
          </a:p>
        </p:txBody>
      </p:sp>
    </p:spTree>
    <p:extLst>
      <p:ext uri="{BB962C8B-B14F-4D97-AF65-F5344CB8AC3E}">
        <p14:creationId xmlns:p14="http://schemas.microsoft.com/office/powerpoint/2010/main" val="55152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9092" name="Slide Number Placeholder 3"/>
          <p:cNvSpPr>
            <a:spLocks noGrp="1"/>
          </p:cNvSpPr>
          <p:nvPr>
            <p:ph type="sldNum" sz="quarter" idx="5"/>
          </p:nvPr>
        </p:nvSpPr>
        <p:spPr/>
        <p:txBody>
          <a:bodyPr/>
          <a:lstStyle/>
          <a:p>
            <a:pPr>
              <a:defRPr/>
            </a:pPr>
            <a:fld id="{A79405D6-052A-4BF6-8443-BB3DBBC20088}" type="slidenum">
              <a:rPr lang="en-US">
                <a:latin typeface="Arial" pitchFamily="34" charset="0"/>
              </a:rPr>
              <a:pPr>
                <a:defRPr/>
              </a:pPr>
              <a:t>23</a:t>
            </a:fld>
            <a:endParaRPr lang="en-US">
              <a:latin typeface="Arial" pitchFamily="34" charset="0"/>
            </a:endParaRPr>
          </a:p>
        </p:txBody>
      </p:sp>
    </p:spTree>
    <p:extLst>
      <p:ext uri="{BB962C8B-B14F-4D97-AF65-F5344CB8AC3E}">
        <p14:creationId xmlns:p14="http://schemas.microsoft.com/office/powerpoint/2010/main" val="1872587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9092" name="Slide Number Placeholder 3"/>
          <p:cNvSpPr>
            <a:spLocks noGrp="1"/>
          </p:cNvSpPr>
          <p:nvPr>
            <p:ph type="sldNum" sz="quarter" idx="5"/>
          </p:nvPr>
        </p:nvSpPr>
        <p:spPr/>
        <p:txBody>
          <a:bodyPr/>
          <a:lstStyle/>
          <a:p>
            <a:pPr>
              <a:defRPr/>
            </a:pPr>
            <a:fld id="{A79405D6-052A-4BF6-8443-BB3DBBC20088}" type="slidenum">
              <a:rPr lang="en-US">
                <a:latin typeface="Arial" pitchFamily="34" charset="0"/>
              </a:rPr>
              <a:pPr>
                <a:defRPr/>
              </a:pPr>
              <a:t>24</a:t>
            </a:fld>
            <a:endParaRPr lang="en-US">
              <a:latin typeface="Arial" pitchFamily="34" charset="0"/>
            </a:endParaRPr>
          </a:p>
        </p:txBody>
      </p:sp>
    </p:spTree>
    <p:extLst>
      <p:ext uri="{BB962C8B-B14F-4D97-AF65-F5344CB8AC3E}">
        <p14:creationId xmlns:p14="http://schemas.microsoft.com/office/powerpoint/2010/main" val="317155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p:cNvSpPr>
            <a:spLocks noGrp="1"/>
          </p:cNvSpPr>
          <p:nvPr>
            <p:ph type="sldNum" sz="quarter" idx="5"/>
          </p:nvPr>
        </p:nvSpPr>
        <p:spPr/>
        <p:txBody>
          <a:bodyPr/>
          <a:lstStyle/>
          <a:p>
            <a:pPr>
              <a:defRPr/>
            </a:pPr>
            <a:fld id="{35A40498-92A5-4BF5-8129-E729B0BEB250}" type="slidenum">
              <a:rPr lang="en-US">
                <a:latin typeface="Arial" pitchFamily="34" charset="0"/>
              </a:rPr>
              <a:pPr>
                <a:defRPr/>
              </a:pPr>
              <a:t>25</a:t>
            </a:fld>
            <a:endParaRPr lang="en-US">
              <a:latin typeface="Arial" pitchFamily="34" charset="0"/>
            </a:endParaRPr>
          </a:p>
        </p:txBody>
      </p:sp>
    </p:spTree>
    <p:extLst>
      <p:ext uri="{BB962C8B-B14F-4D97-AF65-F5344CB8AC3E}">
        <p14:creationId xmlns:p14="http://schemas.microsoft.com/office/powerpoint/2010/main" val="8486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16565B-56A8-48A6-BB0A-4CD3E44B1ABC}" type="datetimeFigureOut">
              <a:rPr lang="en-US"/>
              <a:t>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C83ED-5471-4AF4-B35F-149C364FB5E5}" type="slidenum">
              <a:rPr lang="en-US"/>
              <a:t>‹#›</a:t>
            </a:fld>
            <a:endParaRPr lang="en-US" dirty="0"/>
          </a:p>
        </p:txBody>
      </p:sp>
    </p:spTree>
    <p:extLst>
      <p:ext uri="{BB962C8B-B14F-4D97-AF65-F5344CB8AC3E}">
        <p14:creationId xmlns:p14="http://schemas.microsoft.com/office/powerpoint/2010/main" val="346617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B7A207-2076-49AA-A80A-4408F29D5A57}" type="slidenum">
              <a:rPr lang="en-US"/>
              <a:pPr>
                <a:defRPr/>
              </a:pPr>
              <a:t>‹#›</a:t>
            </a:fld>
            <a:endParaRPr lang="en-US"/>
          </a:p>
        </p:txBody>
      </p:sp>
    </p:spTree>
    <p:extLst>
      <p:ext uri="{BB962C8B-B14F-4D97-AF65-F5344CB8AC3E}">
        <p14:creationId xmlns:p14="http://schemas.microsoft.com/office/powerpoint/2010/main" val="41680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B7A207-2076-49AA-A80A-4408F29D5A57}" type="slidenum">
              <a:rPr lang="en-US"/>
              <a:pPr>
                <a:defRPr/>
              </a:pPr>
              <a:t>‹#›</a:t>
            </a:fld>
            <a:endParaRPr lang="en-US"/>
          </a:p>
        </p:txBody>
      </p:sp>
    </p:spTree>
    <p:extLst>
      <p:ext uri="{BB962C8B-B14F-4D97-AF65-F5344CB8AC3E}">
        <p14:creationId xmlns:p14="http://schemas.microsoft.com/office/powerpoint/2010/main" val="311808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B7A207-2076-49AA-A80A-4408F29D5A57}" type="slidenum">
              <a:rPr lang="en-US"/>
              <a:pPr>
                <a:defRPr/>
              </a:pPr>
              <a:t>‹#›</a:t>
            </a:fld>
            <a:endParaRPr lang="en-US"/>
          </a:p>
        </p:txBody>
      </p:sp>
    </p:spTree>
    <p:extLst>
      <p:ext uri="{BB962C8B-B14F-4D97-AF65-F5344CB8AC3E}">
        <p14:creationId xmlns:p14="http://schemas.microsoft.com/office/powerpoint/2010/main" val="423423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B7A207-2076-49AA-A80A-4408F29D5A57}" type="slidenum">
              <a:rPr lang="en-US"/>
              <a:pPr>
                <a:defRPr/>
              </a:pPr>
              <a:t>‹#›</a:t>
            </a:fld>
            <a:endParaRPr lang="en-US"/>
          </a:p>
        </p:txBody>
      </p:sp>
    </p:spTree>
    <p:extLst>
      <p:ext uri="{BB962C8B-B14F-4D97-AF65-F5344CB8AC3E}">
        <p14:creationId xmlns:p14="http://schemas.microsoft.com/office/powerpoint/2010/main" val="33021960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16565B-56A8-48A6-BB0A-4CD3E44B1ABC}" type="datetimeFigureOut">
              <a:rPr lang="en-US"/>
              <a:t>2/4/25</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21C83ED-5471-4AF4-B35F-149C364FB5E5}" type="slidenum">
              <a:rPr lang="en-US"/>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1147191976"/>
      </p:ext>
    </p:extLst>
  </p:cSld>
  <p:clrMap bg1="lt1" tx1="dk1" bg2="lt2" tx2="dk2" accent1="accent1" accent2="accent2" accent3="accent3" accent4="accent4" accent5="accent5" accent6="accent6" hlink="hlink" folHlink="folHlink"/>
  <p:sldLayoutIdLst>
    <p:sldLayoutId id="2147483652"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2/4/25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67" r:id="rId1"/>
    <p:sldLayoutId id="2147483669" r:id="rId2"/>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00B7A207-2076-49AA-A80A-4408F29D5A57}" type="slidenum">
              <a:rPr lang="en-US"/>
              <a:pPr>
                <a:defRPr/>
              </a:pPr>
              <a:t>‹#›</a:t>
            </a:fld>
            <a:endParaRPr lang="en-US"/>
          </a:p>
        </p:txBody>
      </p:sp>
    </p:spTree>
    <p:extLst>
      <p:ext uri="{BB962C8B-B14F-4D97-AF65-F5344CB8AC3E}">
        <p14:creationId xmlns:p14="http://schemas.microsoft.com/office/powerpoint/2010/main" val="2400108922"/>
      </p:ext>
    </p:extLst>
  </p:cSld>
  <p:clrMap bg1="dk1" tx1="lt1" bg2="dk2" tx2="lt2" accent1="accent1" accent2="accent2" accent3="accent3" accent4="accent4" accent5="accent5" accent6="accent6" hlink="hlink" folHlink="folHlink"/>
  <p:sldLayoutIdLst>
    <p:sldLayoutId id="2147483685" r:id="rId1"/>
    <p:sldLayoutId id="2147483687" r:id="rId2"/>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00B7A207-2076-49AA-A80A-4408F29D5A57}" type="slidenum">
              <a:rPr lang="en-US"/>
              <a:pPr>
                <a:defRPr/>
              </a:pPr>
              <a:t>‹#›</a:t>
            </a:fld>
            <a:endParaRPr lang="en-US"/>
          </a:p>
        </p:txBody>
      </p:sp>
    </p:spTree>
    <p:extLst>
      <p:ext uri="{BB962C8B-B14F-4D97-AF65-F5344CB8AC3E}">
        <p14:creationId xmlns:p14="http://schemas.microsoft.com/office/powerpoint/2010/main" val="1431441516"/>
      </p:ext>
    </p:extLst>
  </p:cSld>
  <p:clrMap bg1="dk1" tx1="lt1" bg2="dk2" tx2="lt2" accent1="accent1" accent2="accent2" accent3="accent3" accent4="accent4" accent5="accent5" accent6="accent6" hlink="hlink" folHlink="folHlink"/>
  <p:sldLayoutIdLst>
    <p:sldLayoutId id="2147483703" r:id="rId1"/>
    <p:sldLayoutId id="2147483705" r:id="rId2"/>
  </p:sldLayoutIdLst>
  <p:txStyles>
    <p:titleStyle>
      <a:lvl1pPr algn="l" defTabSz="457200" rtl="1" eaLnBrk="1" latinLnBrk="0" hangingPunct="1">
        <a:spcBef>
          <a:spcPct val="0"/>
        </a:spcBef>
        <a:buNone/>
        <a:defRPr sz="32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3.jp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images.google.com/imgres?imgurl=http://www.isofluranenicholas.com/images/isoflurane.jpg&amp;imgrefurl=http://www.isofluranenicholas.com/product.html&amp;h=284&amp;w=258&amp;sz=21&amp;hl=en&amp;start=11&amp;tbnid=wE38RQq2I80WcM:&amp;tbnh=114&amp;tbnw=104&amp;prev=/images?q=halothane&amp;gbv=2&amp;svnum=10&amp;hl=en&amp;sa=G"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3557C0-B0ED-4B84-B32B-213FD4817A52}"/>
              </a:ext>
            </a:extLst>
          </p:cNvPr>
          <p:cNvSpPr>
            <a:spLocks noGrp="1"/>
          </p:cNvSpPr>
          <p:nvPr>
            <p:ph type="ctrTitle"/>
          </p:nvPr>
        </p:nvSpPr>
        <p:spPr>
          <a:xfrm>
            <a:off x="1595269" y="1122363"/>
            <a:ext cx="9001462" cy="1440215"/>
          </a:xfrm>
        </p:spPr>
        <p:txBody>
          <a:bodyPr/>
          <a:lstStyle/>
          <a:p>
            <a:r>
              <a:rPr lang="en-GB" dirty="0" err="1"/>
              <a:t>Anesthesia</a:t>
            </a:r>
            <a:r>
              <a:rPr lang="en-GB" dirty="0"/>
              <a:t> Course </a:t>
            </a:r>
            <a:endParaRPr lang="ar-SA" dirty="0"/>
          </a:p>
        </p:txBody>
      </p:sp>
      <p:sp>
        <p:nvSpPr>
          <p:cNvPr id="3" name="عنوان فرعي 2">
            <a:extLst>
              <a:ext uri="{FF2B5EF4-FFF2-40B4-BE49-F238E27FC236}">
                <a16:creationId xmlns:a16="http://schemas.microsoft.com/office/drawing/2014/main" id="{F25B1D59-BA28-491A-B38C-B0BA3B39B2A5}"/>
              </a:ext>
            </a:extLst>
          </p:cNvPr>
          <p:cNvSpPr>
            <a:spLocks noGrp="1"/>
          </p:cNvSpPr>
          <p:nvPr>
            <p:ph type="subTitle" idx="1"/>
          </p:nvPr>
        </p:nvSpPr>
        <p:spPr>
          <a:xfrm>
            <a:off x="1595269" y="2889956"/>
            <a:ext cx="9001462" cy="3002844"/>
          </a:xfrm>
        </p:spPr>
        <p:txBody>
          <a:bodyPr>
            <a:normAutofit fontScale="40000" lnSpcReduction="20000"/>
          </a:bodyPr>
          <a:lstStyle/>
          <a:p>
            <a:r>
              <a:rPr lang="en-GB" sz="5000" dirty="0"/>
              <a:t> By Dr Saleha </a:t>
            </a:r>
            <a:r>
              <a:rPr lang="en-GB" sz="5000" dirty="0" err="1"/>
              <a:t>Jabali</a:t>
            </a:r>
            <a:r>
              <a:rPr lang="en-GB" sz="5000"/>
              <a:t>    2024</a:t>
            </a:r>
            <a:endParaRPr lang="en-GB" sz="5000" dirty="0"/>
          </a:p>
          <a:p>
            <a:r>
              <a:rPr lang="en-GB" sz="5000" dirty="0"/>
              <a:t>General and </a:t>
            </a:r>
            <a:r>
              <a:rPr lang="en-GB" sz="5000" dirty="0" err="1"/>
              <a:t>Peadiatric</a:t>
            </a:r>
            <a:r>
              <a:rPr lang="en-GB" sz="5000" dirty="0"/>
              <a:t> </a:t>
            </a:r>
            <a:r>
              <a:rPr lang="en-GB" sz="5000" dirty="0" err="1"/>
              <a:t>aneasthesia</a:t>
            </a:r>
            <a:r>
              <a:rPr lang="en-GB" sz="5000" dirty="0"/>
              <a:t> consultant /Al-</a:t>
            </a:r>
            <a:r>
              <a:rPr lang="en-GB" sz="5000" dirty="0" err="1"/>
              <a:t>Driyah</a:t>
            </a:r>
            <a:r>
              <a:rPr lang="en-GB" sz="5000" dirty="0"/>
              <a:t> Hospital C3</a:t>
            </a:r>
          </a:p>
          <a:p>
            <a:r>
              <a:rPr lang="en-GB" sz="5000" dirty="0"/>
              <a:t>Assistant professor </a:t>
            </a:r>
            <a:r>
              <a:rPr lang="en-GB" sz="5000" dirty="0" err="1"/>
              <a:t>AlMaarefa</a:t>
            </a:r>
            <a:r>
              <a:rPr lang="en-GB" sz="5000" dirty="0"/>
              <a:t> University /college of Applied Sciences </a:t>
            </a:r>
          </a:p>
          <a:p>
            <a:r>
              <a:rPr lang="en-GB" sz="5000" dirty="0"/>
              <a:t>Head of </a:t>
            </a:r>
            <a:r>
              <a:rPr lang="en-GB" sz="5000" dirty="0" err="1"/>
              <a:t>Peadiatric</a:t>
            </a:r>
            <a:r>
              <a:rPr lang="en-GB" sz="5000" dirty="0"/>
              <a:t> </a:t>
            </a:r>
            <a:r>
              <a:rPr lang="en-GB" sz="5000" dirty="0" err="1"/>
              <a:t>Anesthesia</a:t>
            </a:r>
            <a:r>
              <a:rPr lang="en-GB" sz="5000" dirty="0"/>
              <a:t> SCFHS fellowship final exam Committee/KSA</a:t>
            </a:r>
          </a:p>
          <a:p>
            <a:r>
              <a:rPr lang="en-GB" sz="5000" dirty="0"/>
              <a:t>AHA PALS Instructor KSAU /NG Riyadh</a:t>
            </a:r>
          </a:p>
          <a:p>
            <a:r>
              <a:rPr lang="en-GB" sz="5000" dirty="0"/>
              <a:t>AHA BLS  instructor /KFMC CRESENT</a:t>
            </a:r>
            <a:endParaRPr lang="ar-SA" sz="5000" dirty="0"/>
          </a:p>
          <a:p>
            <a:endParaRPr lang="ar-SA" dirty="0"/>
          </a:p>
        </p:txBody>
      </p:sp>
    </p:spTree>
    <p:extLst>
      <p:ext uri="{BB962C8B-B14F-4D97-AF65-F5344CB8AC3E}">
        <p14:creationId xmlns:p14="http://schemas.microsoft.com/office/powerpoint/2010/main" val="3118800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E664EB-768D-4618-827B-D9E18B32F181}"/>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068EDB1A-1D94-44B1-8D24-02AEA739C3FE}"/>
              </a:ext>
            </a:extLst>
          </p:cNvPr>
          <p:cNvSpPr>
            <a:spLocks noGrp="1"/>
          </p:cNvSpPr>
          <p:nvPr>
            <p:ph idx="1"/>
          </p:nvPr>
        </p:nvSpPr>
        <p:spPr/>
        <p:txBody>
          <a:bodyPr>
            <a:normAutofit fontScale="77500" lnSpcReduction="20000"/>
          </a:bodyPr>
          <a:lstStyle/>
          <a:p>
            <a:pPr algn="l" rtl="1">
              <a:lnSpc>
                <a:spcPct val="107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2000" b="1" u="sng" dirty="0">
                <a:effectLst/>
                <a:latin typeface="Arial" panose="020B0604020202020204" pitchFamily="34" charset="0"/>
                <a:ea typeface="Calibri" panose="020F0502020204030204" pitchFamily="34" charset="0"/>
                <a:cs typeface="Arial" panose="020B0604020202020204" pitchFamily="34" charset="0"/>
              </a:rPr>
              <a:t>Rare risks of general anesthesia that may cause brain damage, neurological disability or</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u="sng" dirty="0">
                <a:effectLst/>
                <a:latin typeface="Arial" panose="020B0604020202020204" pitchFamily="34" charset="0"/>
                <a:ea typeface="Calibri" panose="020F0502020204030204" pitchFamily="34" charset="0"/>
                <a:cs typeface="Arial" panose="020B0604020202020204" pitchFamily="34" charset="0"/>
              </a:rPr>
              <a:t>death: </a:t>
            </a:r>
            <a:r>
              <a:rPr lang="ar-SA" sz="2000" dirty="0">
                <a:effectLst/>
                <a:latin typeface="Calibri" panose="020F0502020204030204" pitchFamily="34"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 Airway obstruction that cannot be controlled quickly and difficulty intubation, leading to sever lack of oxygen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 2 - pulmonary aspiration  causing, </a:t>
            </a:r>
            <a:r>
              <a:rPr lang="en-US" sz="2000" dirty="0" err="1">
                <a:effectLst/>
                <a:latin typeface="Arial" panose="020B0604020202020204" pitchFamily="34" charset="0"/>
                <a:ea typeface="Calibri" panose="020F0502020204030204" pitchFamily="34" charset="0"/>
                <a:cs typeface="Arial" panose="020B0604020202020204" pitchFamily="34" charset="0"/>
              </a:rPr>
              <a:t>pneumonia,hypoxia</a:t>
            </a:r>
            <a:r>
              <a:rPr lang="en-US" sz="2000" dirty="0">
                <a:effectLst/>
                <a:latin typeface="Arial" panose="020B0604020202020204" pitchFamily="34" charset="0"/>
                <a:ea typeface="Calibri" panose="020F0502020204030204" pitchFamily="34" charset="0"/>
                <a:cs typeface="Arial" panose="020B0604020202020204" pitchFamily="34" charset="0"/>
              </a:rPr>
              <a:t> and </a:t>
            </a:r>
            <a:r>
              <a:rPr lang="en-US" sz="2000" dirty="0" err="1">
                <a:effectLst/>
                <a:latin typeface="Arial" panose="020B0604020202020204" pitchFamily="34" charset="0"/>
                <a:ea typeface="Calibri" panose="020F0502020204030204" pitchFamily="34" charset="0"/>
                <a:cs typeface="Arial" panose="020B0604020202020204" pitchFamily="34" charset="0"/>
              </a:rPr>
              <a:t>death,.risk</a:t>
            </a:r>
            <a:r>
              <a:rPr lang="en-US" sz="2000" dirty="0">
                <a:effectLst/>
                <a:latin typeface="Arial" panose="020B0604020202020204" pitchFamily="34" charset="0"/>
                <a:ea typeface="Calibri" panose="020F0502020204030204" pitchFamily="34" charset="0"/>
                <a:cs typeface="Arial" panose="020B0604020202020204" pitchFamily="34" charset="0"/>
              </a:rPr>
              <a:t> is more with obesity and in pregnant women and in non-fasting patients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3-Severe allergic reactions to anesthetics and other medications may cause difficulty breathing, skin </a:t>
            </a:r>
            <a:r>
              <a:rPr lang="en-US" sz="2000" dirty="0" err="1">
                <a:effectLst/>
                <a:latin typeface="Arial" panose="020B0604020202020204" pitchFamily="34" charset="0"/>
                <a:ea typeface="Calibri" panose="020F0502020204030204" pitchFamily="34" charset="0"/>
                <a:cs typeface="Arial" panose="020B0604020202020204" pitchFamily="34" charset="0"/>
              </a:rPr>
              <a:t>rashes,hypotension</a:t>
            </a:r>
            <a:r>
              <a:rPr lang="en-US" sz="2000" dirty="0">
                <a:effectLst/>
                <a:latin typeface="Arial" panose="020B0604020202020204" pitchFamily="34" charset="0"/>
                <a:ea typeface="Calibri" panose="020F0502020204030204" pitchFamily="34" charset="0"/>
                <a:cs typeface="Arial" panose="020B0604020202020204" pitchFamily="34" charset="0"/>
              </a:rPr>
              <a:t> and cardiac arrest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  Risks  increases with elderly patients, premature infants and children under one year of age who suffer from chronic diseases such as heart disease, chest, arteries, pressure, diabetes, liver and kidney disease, smokers and obesity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ar-SA" dirty="0"/>
          </a:p>
        </p:txBody>
      </p:sp>
    </p:spTree>
    <p:extLst>
      <p:ext uri="{BB962C8B-B14F-4D97-AF65-F5344CB8AC3E}">
        <p14:creationId xmlns:p14="http://schemas.microsoft.com/office/powerpoint/2010/main" val="2421140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001000" cy="743712"/>
          </a:xfrm>
        </p:spPr>
        <p:txBody>
          <a:bodyPr>
            <a:normAutofit fontScale="90000"/>
          </a:bodyPr>
          <a:lstStyle/>
          <a:p>
            <a:r>
              <a:rPr lang="en-US" dirty="0"/>
              <a:t>(</a:t>
            </a:r>
            <a:r>
              <a:rPr lang="en-US" sz="3100" dirty="0"/>
              <a:t>ASA) defines of (level of sedation /analgesia)</a:t>
            </a:r>
            <a:br>
              <a:rPr lang="en-US" sz="3100"/>
            </a:br>
            <a:r>
              <a:rPr lang="en-US" sz="3100"/>
              <a:t>American </a:t>
            </a:r>
            <a:r>
              <a:rPr lang="en-US" sz="3100" dirty="0"/>
              <a:t>society of Anesthesiology </a:t>
            </a:r>
            <a:br>
              <a:rPr lang="en-US" sz="3100" dirty="0"/>
            </a:b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9587397"/>
              </p:ext>
            </p:extLst>
          </p:nvPr>
        </p:nvGraphicFramePr>
        <p:xfrm>
          <a:off x="1829120" y="1447801"/>
          <a:ext cx="8000999" cy="4635185"/>
        </p:xfrm>
        <a:graphic>
          <a:graphicData uri="http://schemas.openxmlformats.org/drawingml/2006/table">
            <a:tbl>
              <a:tblPr firstRow="1" firstCol="1" bandRow="1">
                <a:tableStyleId>{5C22544A-7EE6-4342-B048-85BDC9FD1C3A}</a:tableStyleId>
              </a:tblPr>
              <a:tblGrid>
                <a:gridCol w="1909916">
                  <a:extLst>
                    <a:ext uri="{9D8B030D-6E8A-4147-A177-3AD203B41FA5}">
                      <a16:colId xmlns:a16="http://schemas.microsoft.com/office/drawing/2014/main" val="20000"/>
                    </a:ext>
                  </a:extLst>
                </a:gridCol>
                <a:gridCol w="1522572">
                  <a:extLst>
                    <a:ext uri="{9D8B030D-6E8A-4147-A177-3AD203B41FA5}">
                      <a16:colId xmlns:a16="http://schemas.microsoft.com/office/drawing/2014/main" val="20001"/>
                    </a:ext>
                  </a:extLst>
                </a:gridCol>
                <a:gridCol w="1522572">
                  <a:extLst>
                    <a:ext uri="{9D8B030D-6E8A-4147-A177-3AD203B41FA5}">
                      <a16:colId xmlns:a16="http://schemas.microsoft.com/office/drawing/2014/main" val="20002"/>
                    </a:ext>
                  </a:extLst>
                </a:gridCol>
                <a:gridCol w="1522572">
                  <a:extLst>
                    <a:ext uri="{9D8B030D-6E8A-4147-A177-3AD203B41FA5}">
                      <a16:colId xmlns:a16="http://schemas.microsoft.com/office/drawing/2014/main" val="20003"/>
                    </a:ext>
                  </a:extLst>
                </a:gridCol>
                <a:gridCol w="1523367">
                  <a:extLst>
                    <a:ext uri="{9D8B030D-6E8A-4147-A177-3AD203B41FA5}">
                      <a16:colId xmlns:a16="http://schemas.microsoft.com/office/drawing/2014/main" val="20004"/>
                    </a:ext>
                  </a:extLst>
                </a:gridCol>
              </a:tblGrid>
              <a:tr h="0">
                <a:tc>
                  <a:txBody>
                    <a:bodyPr/>
                    <a:lstStyle/>
                    <a:p>
                      <a:pPr marL="0" marR="0" algn="just">
                        <a:lnSpc>
                          <a:spcPct val="150000"/>
                        </a:lnSpc>
                        <a:spcBef>
                          <a:spcPts val="0"/>
                        </a:spcBef>
                        <a:spcAft>
                          <a:spcPts val="0"/>
                        </a:spcAft>
                        <a:tabLst>
                          <a:tab pos="2360295" algn="l"/>
                        </a:tabLst>
                      </a:pPr>
                      <a:r>
                        <a:rPr lang="en-GB" sz="1400" dirty="0">
                          <a:effectLst/>
                        </a:rPr>
                        <a:t>Description</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Minimal</a:t>
                      </a:r>
                      <a:endParaRPr lang="en-US" sz="1400" dirty="0">
                        <a:effectLst/>
                      </a:endParaRPr>
                    </a:p>
                    <a:p>
                      <a:pPr marL="0" marR="0" algn="just">
                        <a:lnSpc>
                          <a:spcPct val="150000"/>
                        </a:lnSpc>
                        <a:spcBef>
                          <a:spcPts val="0"/>
                        </a:spcBef>
                        <a:spcAft>
                          <a:spcPts val="0"/>
                        </a:spcAft>
                        <a:tabLst>
                          <a:tab pos="2360295" algn="l"/>
                        </a:tabLst>
                      </a:pPr>
                      <a:r>
                        <a:rPr lang="en-GB" sz="1400" dirty="0">
                          <a:effectLst/>
                        </a:rPr>
                        <a:t>Sedation</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Moderate Sedation /Analgesia</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Deep Sedation /Analgesia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General Anesthesia</a:t>
                      </a:r>
                      <a:endParaRPr lang="en-US" sz="1400"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150000"/>
                        </a:lnSpc>
                        <a:spcBef>
                          <a:spcPts val="0"/>
                        </a:spcBef>
                        <a:spcAft>
                          <a:spcPts val="0"/>
                        </a:spcAft>
                        <a:tabLst>
                          <a:tab pos="2360295" algn="l"/>
                        </a:tabLst>
                      </a:pPr>
                      <a:r>
                        <a:rPr lang="en-GB" sz="1400" dirty="0">
                          <a:effectLst/>
                        </a:rPr>
                        <a:t>Responsiveness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Normal   response to  verbal stimulation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Purposeful response to verbal or tactile stimulation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Purposeful response following repeated or painful stimulation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Unarousable even with painful stimulus </a:t>
                      </a:r>
                      <a:endParaRPr lang="en-US" sz="14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0">
                <a:tc>
                  <a:txBody>
                    <a:bodyPr/>
                    <a:lstStyle/>
                    <a:p>
                      <a:pPr marL="0" marR="0" algn="just">
                        <a:lnSpc>
                          <a:spcPct val="150000"/>
                        </a:lnSpc>
                        <a:spcBef>
                          <a:spcPts val="0"/>
                        </a:spcBef>
                        <a:spcAft>
                          <a:spcPts val="0"/>
                        </a:spcAft>
                        <a:tabLst>
                          <a:tab pos="2360295" algn="l"/>
                        </a:tabLst>
                      </a:pPr>
                      <a:r>
                        <a:rPr lang="en-GB" sz="1400" dirty="0">
                          <a:effectLst/>
                        </a:rPr>
                        <a:t>Airway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Unaffected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No intervention required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Intervention may be required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Intervention often required </a:t>
                      </a:r>
                      <a:endParaRPr lang="en-US" sz="14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0">
                <a:tc>
                  <a:txBody>
                    <a:bodyPr/>
                    <a:lstStyle/>
                    <a:p>
                      <a:pPr marL="0" marR="0" algn="just">
                        <a:lnSpc>
                          <a:spcPct val="150000"/>
                        </a:lnSpc>
                        <a:spcBef>
                          <a:spcPts val="0"/>
                        </a:spcBef>
                        <a:spcAft>
                          <a:spcPts val="0"/>
                        </a:spcAft>
                        <a:tabLst>
                          <a:tab pos="2360295" algn="l"/>
                        </a:tabLst>
                      </a:pPr>
                      <a:r>
                        <a:rPr lang="en-GB" sz="1400" dirty="0">
                          <a:effectLst/>
                        </a:rPr>
                        <a:t>Spontaneous </a:t>
                      </a:r>
                      <a:endParaRPr lang="en-US" sz="1400" dirty="0">
                        <a:effectLst/>
                      </a:endParaRPr>
                    </a:p>
                    <a:p>
                      <a:pPr marL="0" marR="0" algn="just">
                        <a:lnSpc>
                          <a:spcPct val="150000"/>
                        </a:lnSpc>
                        <a:spcBef>
                          <a:spcPts val="0"/>
                        </a:spcBef>
                        <a:spcAft>
                          <a:spcPts val="0"/>
                        </a:spcAft>
                        <a:tabLst>
                          <a:tab pos="2360295" algn="l"/>
                        </a:tabLst>
                      </a:pPr>
                      <a:r>
                        <a:rPr lang="en-GB" sz="1400" dirty="0">
                          <a:effectLst/>
                        </a:rPr>
                        <a:t>Ventilation</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Unaffected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Adequate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May by  inadequate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Frequently inadequate </a:t>
                      </a:r>
                      <a:endParaRPr lang="en-US" sz="14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0">
                <a:tc>
                  <a:txBody>
                    <a:bodyPr/>
                    <a:lstStyle/>
                    <a:p>
                      <a:pPr marL="0" marR="0" algn="just">
                        <a:lnSpc>
                          <a:spcPct val="150000"/>
                        </a:lnSpc>
                        <a:spcBef>
                          <a:spcPts val="0"/>
                        </a:spcBef>
                        <a:spcAft>
                          <a:spcPts val="0"/>
                        </a:spcAft>
                        <a:tabLst>
                          <a:tab pos="2360295" algn="l"/>
                        </a:tabLst>
                      </a:pPr>
                      <a:r>
                        <a:rPr lang="en-GB" sz="1400" dirty="0">
                          <a:effectLst/>
                        </a:rPr>
                        <a:t>Cardiovascular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Unaffected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Usually maintained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Usually maintained </a:t>
                      </a:r>
                      <a:endParaRPr lang="en-US" sz="1400" dirty="0">
                        <a:effectLst/>
                        <a:latin typeface="Calibri"/>
                        <a:ea typeface="Calibri"/>
                        <a:cs typeface="Arial"/>
                      </a:endParaRPr>
                    </a:p>
                  </a:txBody>
                  <a:tcPr marL="68580" marR="68580" marT="0" marB="0"/>
                </a:tc>
                <a:tc>
                  <a:txBody>
                    <a:bodyPr/>
                    <a:lstStyle/>
                    <a:p>
                      <a:pPr marL="0" marR="0" algn="just">
                        <a:lnSpc>
                          <a:spcPct val="150000"/>
                        </a:lnSpc>
                        <a:spcBef>
                          <a:spcPts val="0"/>
                        </a:spcBef>
                        <a:spcAft>
                          <a:spcPts val="0"/>
                        </a:spcAft>
                        <a:tabLst>
                          <a:tab pos="2360295" algn="l"/>
                        </a:tabLst>
                      </a:pPr>
                      <a:r>
                        <a:rPr lang="en-GB" sz="1400" dirty="0">
                          <a:effectLst/>
                        </a:rPr>
                        <a:t>May be impaired </a:t>
                      </a:r>
                      <a:endParaRPr lang="en-US" sz="1400" dirty="0">
                        <a:effectLst/>
                      </a:endParaRPr>
                    </a:p>
                    <a:p>
                      <a:pPr marL="0" marR="0" algn="just">
                        <a:lnSpc>
                          <a:spcPct val="150000"/>
                        </a:lnSpc>
                        <a:spcBef>
                          <a:spcPts val="0"/>
                        </a:spcBef>
                        <a:spcAft>
                          <a:spcPts val="0"/>
                        </a:spcAft>
                        <a:tabLst>
                          <a:tab pos="2360295" algn="l"/>
                        </a:tabLst>
                      </a:pPr>
                      <a:r>
                        <a:rPr lang="en-GB" sz="1400" dirty="0">
                          <a:effectLst/>
                        </a:rPr>
                        <a:t> </a:t>
                      </a:r>
                      <a:endParaRPr lang="en-US" sz="14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3055939" y="1756589"/>
            <a:ext cx="68480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1" defTabSz="914400" fontAlgn="base">
              <a:spcBef>
                <a:spcPct val="0"/>
              </a:spcBef>
              <a:spcAft>
                <a:spcPct val="0"/>
              </a:spcAft>
              <a:tabLst>
                <a:tab pos="2360613" algn="l"/>
              </a:tabLst>
            </a:pPr>
            <a:r>
              <a:rPr lang="en-US" sz="1200" b="1" dirty="0">
                <a:solidFill>
                  <a:prstClr val="black"/>
                </a:solidFill>
                <a:latin typeface="Times New Roman" pitchFamily="18" charset="0"/>
                <a:ea typeface="Calibri" pitchFamily="34" charset="0"/>
                <a:cs typeface="Times New Roman" pitchFamily="18" charset="0"/>
              </a:rPr>
              <a:t> </a:t>
            </a:r>
            <a:endParaRPr lang="en-US" sz="800" dirty="0">
              <a:solidFill>
                <a:prstClr val="black"/>
              </a:solidFill>
              <a:latin typeface="Arial" pitchFamily="34" charset="0"/>
              <a:cs typeface="Arial" pitchFamily="34" charset="0"/>
            </a:endParaRPr>
          </a:p>
          <a:p>
            <a:pPr defTabSz="914400" eaLnBrk="0" fontAlgn="base" hangingPunct="0">
              <a:spcBef>
                <a:spcPct val="0"/>
              </a:spcBef>
              <a:spcAft>
                <a:spcPct val="0"/>
              </a:spcAft>
              <a:tabLst>
                <a:tab pos="2360613" algn="l"/>
              </a:tabLst>
            </a:pP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1548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5050EB-6687-4047-8412-DB6169AC8FEF}"/>
              </a:ext>
            </a:extLst>
          </p:cNvPr>
          <p:cNvSpPr>
            <a:spLocks noGrp="1"/>
          </p:cNvSpPr>
          <p:nvPr>
            <p:ph type="title"/>
          </p:nvPr>
        </p:nvSpPr>
        <p:spPr/>
        <p:txBody>
          <a:bodyPr/>
          <a:lstStyle/>
          <a:p>
            <a:r>
              <a:rPr lang="en-GB"/>
              <a:t>Thank you </a:t>
            </a:r>
            <a:endParaRPr lang="ar-SA"/>
          </a:p>
        </p:txBody>
      </p:sp>
      <p:sp>
        <p:nvSpPr>
          <p:cNvPr id="3" name="عنصر نائب للمحتوى 2">
            <a:extLst>
              <a:ext uri="{FF2B5EF4-FFF2-40B4-BE49-F238E27FC236}">
                <a16:creationId xmlns:a16="http://schemas.microsoft.com/office/drawing/2014/main" id="{C5CA912F-CF7D-4AA8-B7FB-4287FA8B0075}"/>
              </a:ext>
            </a:extLst>
          </p:cNvPr>
          <p:cNvSpPr>
            <a:spLocks noGrp="1"/>
          </p:cNvSpPr>
          <p:nvPr>
            <p:ph idx="1"/>
          </p:nvPr>
        </p:nvSpPr>
        <p:spPr/>
        <p:txBody>
          <a:bodyPr/>
          <a:lstStyle/>
          <a:p>
            <a:endParaRPr lang="ar-SA"/>
          </a:p>
        </p:txBody>
      </p:sp>
    </p:spTree>
    <p:extLst>
      <p:ext uri="{BB962C8B-B14F-4D97-AF65-F5344CB8AC3E}">
        <p14:creationId xmlns:p14="http://schemas.microsoft.com/office/powerpoint/2010/main" val="8402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 Anesthesia related pharmacology 1</a:t>
            </a:r>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73033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Intravenous Anesthetic Agents.</a:t>
            </a:r>
          </a:p>
        </p:txBody>
      </p:sp>
      <p:sp>
        <p:nvSpPr>
          <p:cNvPr id="3" name="Content Placeholder 2"/>
          <p:cNvSpPr>
            <a:spLocks noGrp="1"/>
          </p:cNvSpPr>
          <p:nvPr>
            <p:ph idx="1"/>
          </p:nvPr>
        </p:nvSpPr>
        <p:spPr>
          <a:xfrm>
            <a:off x="827700" y="2052926"/>
            <a:ext cx="6711654" cy="2671474"/>
          </a:xfrm>
        </p:spPr>
        <p:txBody>
          <a:bodyPr>
            <a:normAutofit lnSpcReduction="10000"/>
          </a:bodyPr>
          <a:lstStyle/>
          <a:p>
            <a:pPr algn="l"/>
            <a:r>
              <a:rPr lang="en-US" dirty="0"/>
              <a:t>Intravenous Anesthetics </a:t>
            </a:r>
            <a:r>
              <a:rPr lang="en-US"/>
              <a:t>(Hypnotic): </a:t>
            </a:r>
            <a:r>
              <a:rPr lang="en-US" dirty="0"/>
              <a:t>Barbiturates, Propofol,   Etomidate, Ketamine.</a:t>
            </a:r>
            <a:br>
              <a:rPr lang="en-US" dirty="0"/>
            </a:br>
            <a:endParaRPr lang="en-US" dirty="0"/>
          </a:p>
          <a:p>
            <a:pPr algn="l"/>
            <a:r>
              <a:rPr lang="en-US" dirty="0"/>
              <a:t>Opioids.</a:t>
            </a:r>
            <a:br>
              <a:rPr lang="en-US" dirty="0"/>
            </a:br>
            <a:endParaRPr lang="en-US" dirty="0"/>
          </a:p>
          <a:p>
            <a:pPr algn="l"/>
            <a:r>
              <a:rPr lang="en-US" dirty="0"/>
              <a:t>Neuromuscular blocking drugs.</a:t>
            </a:r>
            <a:br>
              <a:rPr lang="en-US" dirty="0"/>
            </a:br>
            <a:r>
              <a:rPr lang="en-US" dirty="0"/>
              <a:t>.</a:t>
            </a:r>
            <a:br>
              <a:rPr lang="en-US" dirty="0"/>
            </a:br>
            <a:endParaRPr lang="en-US" dirty="0"/>
          </a:p>
        </p:txBody>
      </p:sp>
    </p:spTree>
    <p:extLst>
      <p:ext uri="{BB962C8B-B14F-4D97-AF65-F5344CB8AC3E}">
        <p14:creationId xmlns:p14="http://schemas.microsoft.com/office/powerpoint/2010/main" val="169597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512"/>
            <a:ext cx="8229600" cy="881414"/>
          </a:xfrm>
        </p:spPr>
        <p:txBody>
          <a:bodyPr/>
          <a:lstStyle/>
          <a:p>
            <a:r>
              <a:rPr lang="en-US" altLang="en-US" b="1" dirty="0">
                <a:solidFill>
                  <a:srgbClr val="FFFF00"/>
                </a:solidFill>
              </a:rPr>
              <a:t> </a:t>
            </a:r>
            <a:r>
              <a:rPr lang="en-US" altLang="en-US" sz="4000" dirty="0">
                <a:solidFill>
                  <a:schemeClr val="tx1"/>
                </a:solidFill>
              </a:rPr>
              <a:t>Barbiturates</a:t>
            </a:r>
            <a:endParaRPr lang="en-US" sz="4000" dirty="0">
              <a:solidFill>
                <a:schemeClr val="tx1"/>
              </a:solidFill>
            </a:endParaRPr>
          </a:p>
        </p:txBody>
      </p:sp>
      <p:sp>
        <p:nvSpPr>
          <p:cNvPr id="32771" name="Rectangle 3"/>
          <p:cNvSpPr>
            <a:spLocks noGrp="1" noChangeArrowheads="1"/>
          </p:cNvSpPr>
          <p:nvPr>
            <p:ph idx="1"/>
          </p:nvPr>
        </p:nvSpPr>
        <p:spPr>
          <a:xfrm>
            <a:off x="152400" y="1143000"/>
            <a:ext cx="8686800" cy="5458389"/>
          </a:xfrm>
        </p:spPr>
        <p:txBody>
          <a:bodyPr>
            <a:normAutofit/>
          </a:bodyPr>
          <a:lstStyle/>
          <a:p>
            <a:pPr marL="0" indent="0">
              <a:buNone/>
              <a:defRPr/>
            </a:pPr>
            <a:endParaRPr lang="en-US" altLang="en-US" sz="2400" dirty="0">
              <a:solidFill>
                <a:schemeClr val="bg1"/>
              </a:solidFill>
            </a:endParaRPr>
          </a:p>
          <a:p>
            <a:pPr algn="l">
              <a:defRPr/>
            </a:pPr>
            <a:r>
              <a:rPr lang="en-US" altLang="en-US" sz="2400" dirty="0">
                <a:solidFill>
                  <a:schemeClr val="bg1"/>
                </a:solidFill>
              </a:rPr>
              <a:t>Thiopental</a:t>
            </a:r>
          </a:p>
          <a:p>
            <a:pPr algn="l">
              <a:defRPr/>
            </a:pPr>
            <a:r>
              <a:rPr lang="en-US" sz="2400" b="1" dirty="0">
                <a:solidFill>
                  <a:schemeClr val="bg1"/>
                </a:solidFill>
              </a:rPr>
              <a:t>Primary </a:t>
            </a:r>
            <a:r>
              <a:rPr lang="en-US" sz="2400" b="1" dirty="0" err="1">
                <a:solidFill>
                  <a:schemeClr val="bg1"/>
                </a:solidFill>
              </a:rPr>
              <a:t>Use:</a:t>
            </a:r>
            <a:r>
              <a:rPr lang="en-US" sz="1800" dirty="0" err="1">
                <a:solidFill>
                  <a:schemeClr val="bg1"/>
                </a:solidFill>
              </a:rPr>
              <a:t>Induction</a:t>
            </a:r>
            <a:r>
              <a:rPr lang="en-US" sz="1800" dirty="0">
                <a:solidFill>
                  <a:schemeClr val="bg1"/>
                </a:solidFill>
              </a:rPr>
              <a:t> of anesthesia</a:t>
            </a:r>
            <a:endParaRPr lang="en-US" altLang="en-US" sz="2400" dirty="0">
              <a:solidFill>
                <a:schemeClr val="bg1"/>
              </a:solidFill>
            </a:endParaRPr>
          </a:p>
          <a:p>
            <a:pPr algn="l">
              <a:defRPr/>
            </a:pPr>
            <a:r>
              <a:rPr lang="en-US" b="1" dirty="0">
                <a:solidFill>
                  <a:schemeClr val="bg1"/>
                </a:solidFill>
              </a:rPr>
              <a:t>Mechanism of action</a:t>
            </a:r>
          </a:p>
          <a:p>
            <a:pPr marL="0" lvl="1" indent="0" algn="l">
              <a:buClr>
                <a:schemeClr val="hlink"/>
              </a:buClr>
              <a:buSzPct val="90000"/>
              <a:buNone/>
              <a:defRPr/>
            </a:pPr>
            <a:r>
              <a:rPr lang="en-US" sz="2400" dirty="0">
                <a:solidFill>
                  <a:schemeClr val="bg1"/>
                </a:solidFill>
              </a:rPr>
              <a:t>Facilitate inhibitory neurotransmission by enhancing GABAA receptor function.</a:t>
            </a:r>
          </a:p>
          <a:p>
            <a:pPr marL="457200" lvl="1" indent="-457200" algn="l">
              <a:buClr>
                <a:schemeClr val="hlink"/>
              </a:buClr>
              <a:buSzPct val="90000"/>
              <a:defRPr/>
            </a:pPr>
            <a:r>
              <a:rPr lang="en-US" sz="2800" b="1" dirty="0">
                <a:solidFill>
                  <a:schemeClr val="bg1"/>
                </a:solidFill>
              </a:rPr>
              <a:t>Pharmacokinetics</a:t>
            </a:r>
            <a:endParaRPr lang="en-US" dirty="0">
              <a:solidFill>
                <a:schemeClr val="bg1"/>
              </a:solidFill>
            </a:endParaRPr>
          </a:p>
          <a:p>
            <a:pPr marL="0" lvl="1" indent="0" algn="l">
              <a:buClr>
                <a:schemeClr val="hlink"/>
              </a:buClr>
              <a:buSzPct val="90000"/>
              <a:buNone/>
              <a:defRPr/>
            </a:pPr>
            <a:r>
              <a:rPr lang="en-US" sz="2400" dirty="0">
                <a:solidFill>
                  <a:schemeClr val="bg1"/>
                </a:solidFill>
              </a:rPr>
              <a:t>Metabolism and elimination is hepatic. Multiple doses or prolonged infusions may produce prolonged sedation or unconsciousness</a:t>
            </a:r>
          </a:p>
          <a:p>
            <a:pPr marL="0" lvl="1" indent="0">
              <a:buClr>
                <a:schemeClr val="hlink"/>
              </a:buClr>
              <a:buSzPct val="90000"/>
              <a:buNone/>
              <a:defRPr/>
            </a:pPr>
            <a:endParaRPr lang="en-US" sz="2800" dirty="0">
              <a:solidFill>
                <a:schemeClr val="bg1"/>
              </a:solidFill>
            </a:endParaRPr>
          </a:p>
          <a:p>
            <a:pPr marL="228600" lvl="2" indent="0">
              <a:buNone/>
              <a:defRPr/>
            </a:pPr>
            <a:endParaRPr lang="en-US" dirty="0">
              <a:solidFill>
                <a:schemeClr val="bg1"/>
              </a:solidFill>
            </a:endParaRPr>
          </a:p>
          <a:p>
            <a:pPr marL="0" indent="0" eaLnBrk="1" hangingPunct="1">
              <a:buNone/>
              <a:defRPr/>
            </a:pPr>
            <a:endParaRPr lang="en-US" sz="2800" b="1" dirty="0">
              <a:solidFill>
                <a:schemeClr val="bg1"/>
              </a:solidFill>
            </a:endParaRPr>
          </a:p>
          <a:p>
            <a:pPr marL="0" lvl="1" indent="0">
              <a:buClr>
                <a:schemeClr val="hlink"/>
              </a:buClr>
              <a:buSzPct val="90000"/>
              <a:buNone/>
              <a:defRPr/>
            </a:pPr>
            <a:endParaRPr lang="en-US" alt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458200" cy="5410200"/>
          </a:xfrm>
        </p:spPr>
        <p:txBody>
          <a:bodyPr/>
          <a:lstStyle/>
          <a:p>
            <a:pPr marL="914400" lvl="2" indent="0" algn="l">
              <a:buFont typeface="Wingdings" panose="05000000000000000000" pitchFamily="2" charset="2"/>
              <a:buNone/>
              <a:defRPr/>
            </a:pPr>
            <a:endParaRPr lang="en-US" sz="2800" b="1" dirty="0">
              <a:solidFill>
                <a:schemeClr val="bg1"/>
              </a:solidFill>
            </a:endParaRPr>
          </a:p>
          <a:p>
            <a:pPr marL="914400" lvl="2" indent="0" algn="l">
              <a:buFont typeface="Wingdings" panose="05000000000000000000" pitchFamily="2" charset="2"/>
              <a:buNone/>
              <a:defRPr/>
            </a:pPr>
            <a:r>
              <a:rPr lang="en-US" sz="2800" b="1" dirty="0">
                <a:solidFill>
                  <a:schemeClr val="bg1"/>
                </a:solidFill>
              </a:rPr>
              <a:t>Pharmacodynamics</a:t>
            </a:r>
          </a:p>
          <a:p>
            <a:pPr marL="914400" lvl="2" indent="0" algn="l">
              <a:buFont typeface="Wingdings" panose="05000000000000000000" pitchFamily="2" charset="2"/>
              <a:buNone/>
              <a:defRPr/>
            </a:pPr>
            <a:r>
              <a:rPr lang="en-US" sz="2800" u="sng" dirty="0">
                <a:solidFill>
                  <a:schemeClr val="bg1"/>
                </a:solidFill>
              </a:rPr>
              <a:t>CNS</a:t>
            </a:r>
          </a:p>
          <a:p>
            <a:pPr marL="914400" lvl="2" indent="0" algn="l">
              <a:buNone/>
              <a:defRPr/>
            </a:pPr>
            <a:r>
              <a:rPr lang="en-US" dirty="0">
                <a:solidFill>
                  <a:schemeClr val="bg1"/>
                </a:solidFill>
              </a:rPr>
              <a:t>Dose-dependent CNS depression. ↓ in (CMRO2) cause ↓ in ICP and (CBF).</a:t>
            </a:r>
          </a:p>
          <a:p>
            <a:pPr marL="914400" lvl="2" indent="0" algn="l">
              <a:buNone/>
              <a:defRPr/>
            </a:pPr>
            <a:r>
              <a:rPr lang="en-US" sz="2800" u="sng" dirty="0">
                <a:solidFill>
                  <a:schemeClr val="bg1"/>
                </a:solidFill>
              </a:rPr>
              <a:t>Cardiovascular system</a:t>
            </a:r>
          </a:p>
          <a:p>
            <a:pPr marL="914400" lvl="2" indent="0" algn="l">
              <a:buNone/>
              <a:defRPr/>
            </a:pPr>
            <a:r>
              <a:rPr lang="en-US" dirty="0">
                <a:solidFill>
                  <a:schemeClr val="bg1"/>
                </a:solidFill>
              </a:rPr>
              <a:t>Depress myocardial contractility, leading to  dose-dependent ↓ in BP </a:t>
            </a:r>
          </a:p>
          <a:p>
            <a:pPr marL="914400" lvl="2" indent="0" algn="l">
              <a:buNone/>
              <a:defRPr/>
            </a:pPr>
            <a:r>
              <a:rPr lang="en-US" sz="2800" u="sng" dirty="0">
                <a:solidFill>
                  <a:schemeClr val="bg1"/>
                </a:solidFill>
              </a:rPr>
              <a:t>Respiratory system</a:t>
            </a:r>
            <a:endParaRPr lang="en-US" dirty="0">
              <a:solidFill>
                <a:schemeClr val="bg1"/>
              </a:solidFill>
            </a:endParaRPr>
          </a:p>
          <a:p>
            <a:pPr marL="914400" lvl="2" indent="0" algn="l">
              <a:buNone/>
              <a:defRPr/>
            </a:pPr>
            <a:r>
              <a:rPr lang="en-US" dirty="0">
                <a:solidFill>
                  <a:schemeClr val="bg1"/>
                </a:solidFill>
              </a:rPr>
              <a:t>Laryngeal reflexes remain more intact compared to propofol so higher incidence of cough and laryngospasm. </a:t>
            </a:r>
          </a:p>
          <a:p>
            <a:pPr marL="914400" lvl="2" indent="0" algn="l">
              <a:buNone/>
              <a:defRPr/>
            </a:pPr>
            <a:r>
              <a:rPr lang="en-US" sz="1600" dirty="0">
                <a:solidFill>
                  <a:schemeClr val="bg1"/>
                </a:solidFill>
              </a:rPr>
              <a:t>Dose dependent histamine release. contraindicated in asthmatic patient </a:t>
            </a:r>
          </a:p>
          <a:p>
            <a:pPr marL="914400" lvl="2" indent="0">
              <a:buNone/>
              <a:defRPr/>
            </a:pPr>
            <a:endParaRPr lang="en-US" dirty="0">
              <a:solidFill>
                <a:schemeClr val="bg1"/>
              </a:solidFill>
            </a:endParaRPr>
          </a:p>
          <a:p>
            <a:pPr marL="914400" lvl="2" indent="0">
              <a:buNone/>
              <a:defRPr/>
            </a:pPr>
            <a:endParaRPr lang="en-US" sz="3200" dirty="0">
              <a:solidFill>
                <a:schemeClr val="bg1"/>
              </a:solidFill>
            </a:endParaRPr>
          </a:p>
          <a:p>
            <a:endParaRPr lang="en-US" dirty="0"/>
          </a:p>
        </p:txBody>
      </p:sp>
      <p:sp>
        <p:nvSpPr>
          <p:cNvPr id="2" name="TextBox 1"/>
          <p:cNvSpPr txBox="1"/>
          <p:nvPr/>
        </p:nvSpPr>
        <p:spPr>
          <a:xfrm>
            <a:off x="685800" y="394138"/>
            <a:ext cx="5976693" cy="769441"/>
          </a:xfrm>
          <a:prstGeom prst="rect">
            <a:avLst/>
          </a:prstGeom>
          <a:noFill/>
        </p:spPr>
        <p:txBody>
          <a:bodyPr wrap="square" rtlCol="0">
            <a:spAutoFit/>
          </a:bodyPr>
          <a:lstStyle/>
          <a:p>
            <a:r>
              <a:rPr lang="en-US" dirty="0">
                <a:solidFill>
                  <a:schemeClr val="tx1"/>
                </a:solidFill>
              </a:rPr>
              <a:t>Barbiturates</a:t>
            </a:r>
          </a:p>
        </p:txBody>
      </p:sp>
    </p:spTree>
    <p:extLst>
      <p:ext uri="{BB962C8B-B14F-4D97-AF65-F5344CB8AC3E}">
        <p14:creationId xmlns:p14="http://schemas.microsoft.com/office/powerpoint/2010/main" val="343385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458200" cy="4510881"/>
          </a:xfrm>
        </p:spPr>
        <p:txBody>
          <a:bodyPr>
            <a:normAutofit/>
          </a:bodyPr>
          <a:lstStyle/>
          <a:p>
            <a:pPr marL="914400" lvl="2" indent="0">
              <a:buNone/>
              <a:defRPr/>
            </a:pPr>
            <a:r>
              <a:rPr lang="en-US" dirty="0">
                <a:solidFill>
                  <a:schemeClr val="bg1"/>
                </a:solidFill>
              </a:rPr>
              <a:t>.</a:t>
            </a:r>
          </a:p>
          <a:p>
            <a:pPr marL="914400" lvl="2" indent="0">
              <a:buNone/>
              <a:defRPr/>
            </a:pPr>
            <a:endParaRPr lang="en-US" dirty="0">
              <a:solidFill>
                <a:schemeClr val="bg1"/>
              </a:solidFill>
            </a:endParaRPr>
          </a:p>
          <a:p>
            <a:pPr marL="860425" indent="-457200" algn="l">
              <a:buFont typeface="Wingdings" panose="05000000000000000000" pitchFamily="2" charset="2"/>
              <a:buNone/>
              <a:defRPr/>
            </a:pPr>
            <a:r>
              <a:rPr lang="en-US" sz="2800" b="1" dirty="0">
                <a:solidFill>
                  <a:schemeClr val="bg1"/>
                </a:solidFill>
              </a:rPr>
              <a:t>Advantages: </a:t>
            </a:r>
          </a:p>
          <a:p>
            <a:pPr marL="860425" indent="-457200" algn="l">
              <a:buFont typeface="Wingdings" panose="05000000000000000000" pitchFamily="2" charset="2"/>
              <a:buNone/>
              <a:defRPr/>
            </a:pPr>
            <a:r>
              <a:rPr lang="en-US" sz="2400" dirty="0">
                <a:solidFill>
                  <a:schemeClr val="bg1"/>
                </a:solidFill>
              </a:rPr>
              <a:t>Rapid onset &amp; short duration ; due to redistributed from brain to muscle resulting in return of</a:t>
            </a:r>
            <a:r>
              <a:rPr lang="ar-SA" sz="2400" dirty="0">
                <a:solidFill>
                  <a:schemeClr val="bg1"/>
                </a:solidFill>
              </a:rPr>
              <a:t> </a:t>
            </a:r>
            <a:r>
              <a:rPr lang="en-US" sz="2400" dirty="0">
                <a:solidFill>
                  <a:schemeClr val="bg1"/>
                </a:solidFill>
              </a:rPr>
              <a:t>consciousness.</a:t>
            </a:r>
            <a:endParaRPr lang="ar-SA" sz="2400" dirty="0">
              <a:solidFill>
                <a:schemeClr val="bg1"/>
              </a:solidFill>
            </a:endParaRPr>
          </a:p>
          <a:p>
            <a:pPr marL="860425" indent="-457200" algn="l">
              <a:buFont typeface="Wingdings" panose="05000000000000000000" pitchFamily="2" charset="2"/>
              <a:buNone/>
              <a:defRPr/>
            </a:pPr>
            <a:r>
              <a:rPr lang="en-US" sz="2400" dirty="0">
                <a:solidFill>
                  <a:schemeClr val="bg1"/>
                </a:solidFill>
              </a:rPr>
              <a:t> It has potent anticonvulsant properties.</a:t>
            </a:r>
          </a:p>
          <a:p>
            <a:pPr marL="860425" indent="-457200" algn="l">
              <a:buFont typeface="Wingdings" panose="05000000000000000000" pitchFamily="2" charset="2"/>
              <a:buNone/>
              <a:defRPr/>
            </a:pPr>
            <a:endParaRPr lang="en-US" sz="2400" dirty="0">
              <a:solidFill>
                <a:schemeClr val="bg1"/>
              </a:solidFill>
            </a:endParaRPr>
          </a:p>
          <a:p>
            <a:pPr marL="860425" indent="-457200">
              <a:buFont typeface="Wingdings" panose="05000000000000000000" pitchFamily="2" charset="2"/>
              <a:buNone/>
              <a:defRPr/>
            </a:pPr>
            <a:r>
              <a:rPr lang="en-US" sz="2400" dirty="0">
                <a:solidFill>
                  <a:schemeClr val="bg1"/>
                </a:solidFill>
              </a:rPr>
              <a:t>   </a:t>
            </a:r>
            <a:r>
              <a:rPr lang="en-US" sz="2400" dirty="0"/>
              <a:t> </a:t>
            </a:r>
            <a:endParaRPr lang="en-US" sz="2400" dirty="0">
              <a:solidFill>
                <a:schemeClr val="bg1"/>
              </a:solidFill>
            </a:endParaRPr>
          </a:p>
          <a:p>
            <a:pPr marL="860425" indent="-457200">
              <a:buFont typeface="Wingdings" panose="05000000000000000000" pitchFamily="2" charset="2"/>
              <a:buNone/>
              <a:defRPr/>
            </a:pPr>
            <a:endParaRPr lang="en-US" sz="2800" dirty="0"/>
          </a:p>
        </p:txBody>
      </p:sp>
      <p:sp>
        <p:nvSpPr>
          <p:cNvPr id="4" name="TextBox 3"/>
          <p:cNvSpPr txBox="1"/>
          <p:nvPr/>
        </p:nvSpPr>
        <p:spPr>
          <a:xfrm>
            <a:off x="381000" y="583324"/>
            <a:ext cx="6659865" cy="769441"/>
          </a:xfrm>
          <a:prstGeom prst="rect">
            <a:avLst/>
          </a:prstGeom>
          <a:noFill/>
        </p:spPr>
        <p:txBody>
          <a:bodyPr wrap="square" rtlCol="0">
            <a:spAutoFit/>
          </a:bodyPr>
          <a:lstStyle/>
          <a:p>
            <a:r>
              <a:rPr lang="en-US" dirty="0">
                <a:solidFill>
                  <a:schemeClr val="tx1"/>
                </a:solidFill>
              </a:rPr>
              <a:t>Barbiturates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14082"/>
          </a:xfrm>
        </p:spPr>
        <p:txBody>
          <a:bodyPr>
            <a:normAutofit/>
          </a:bodyPr>
          <a:lstStyle/>
          <a:p>
            <a:r>
              <a:rPr lang="en-US" sz="2800" b="1" dirty="0">
                <a:solidFill>
                  <a:schemeClr val="tx1"/>
                </a:solidFill>
              </a:rPr>
              <a:t>PROPOFOL (2, 6- </a:t>
            </a:r>
            <a:r>
              <a:rPr lang="en-US" sz="2800" b="1" dirty="0" err="1">
                <a:solidFill>
                  <a:schemeClr val="tx1"/>
                </a:solidFill>
              </a:rPr>
              <a:t>diisopropylphenol</a:t>
            </a:r>
            <a:r>
              <a:rPr lang="en-US" sz="2800" b="1" dirty="0">
                <a:solidFill>
                  <a:schemeClr val="tx1"/>
                </a:solidFill>
              </a:rPr>
              <a:t>)</a:t>
            </a:r>
          </a:p>
        </p:txBody>
      </p:sp>
      <p:sp>
        <p:nvSpPr>
          <p:cNvPr id="3" name="Content Placeholder 2"/>
          <p:cNvSpPr>
            <a:spLocks noGrp="1"/>
          </p:cNvSpPr>
          <p:nvPr>
            <p:ph idx="1"/>
          </p:nvPr>
        </p:nvSpPr>
        <p:spPr>
          <a:xfrm>
            <a:off x="152400" y="1295400"/>
            <a:ext cx="8991600" cy="4525963"/>
          </a:xfrm>
        </p:spPr>
        <p:txBody>
          <a:bodyPr>
            <a:normAutofit/>
          </a:bodyPr>
          <a:lstStyle/>
          <a:p>
            <a:pPr marL="0" indent="0" algn="l">
              <a:buFont typeface="Wingdings" panose="05000000000000000000" pitchFamily="2" charset="2"/>
              <a:buNone/>
              <a:defRPr/>
            </a:pPr>
            <a:r>
              <a:rPr lang="en-US" sz="2400" dirty="0">
                <a:solidFill>
                  <a:schemeClr val="bg1"/>
                </a:solidFill>
              </a:rPr>
              <a:t>It is the most widely used induction hypnotic agent.</a:t>
            </a:r>
          </a:p>
          <a:p>
            <a:pPr marL="0" indent="0" algn="l">
              <a:buNone/>
              <a:defRPr/>
            </a:pPr>
            <a:r>
              <a:rPr lang="en-US" sz="2800" b="1" dirty="0">
                <a:solidFill>
                  <a:schemeClr val="bg1"/>
                </a:solidFill>
              </a:rPr>
              <a:t>Mechanism of action</a:t>
            </a:r>
          </a:p>
          <a:p>
            <a:pPr marL="0" indent="0" algn="l">
              <a:buNone/>
              <a:defRPr/>
            </a:pPr>
            <a:r>
              <a:rPr lang="en-US" sz="2400" dirty="0">
                <a:solidFill>
                  <a:schemeClr val="bg1"/>
                </a:solidFill>
              </a:rPr>
              <a:t>Facilitates inhibitory neurotransmission by enhancing the function (GABAA) receptors in CNS .</a:t>
            </a:r>
          </a:p>
          <a:p>
            <a:pPr marL="0" indent="0" algn="l">
              <a:buNone/>
              <a:defRPr/>
            </a:pPr>
            <a:endParaRPr lang="en-US" sz="2400" b="1" dirty="0">
              <a:solidFill>
                <a:schemeClr val="bg1"/>
              </a:solidFill>
            </a:endParaRPr>
          </a:p>
          <a:p>
            <a:pPr marL="0" indent="0" algn="l">
              <a:buNone/>
              <a:defRPr/>
            </a:pPr>
            <a:r>
              <a:rPr lang="en-US" sz="2800" b="1" dirty="0">
                <a:solidFill>
                  <a:schemeClr val="bg1"/>
                </a:solidFill>
              </a:rPr>
              <a:t>Pharmacokinetics</a:t>
            </a:r>
          </a:p>
          <a:p>
            <a:pPr marL="0" indent="0" algn="l">
              <a:buNone/>
            </a:pPr>
            <a:r>
              <a:rPr lang="en-US" sz="2400" dirty="0">
                <a:solidFill>
                  <a:schemeClr val="bg1"/>
                </a:solidFill>
              </a:rPr>
              <a:t>Hepatic and extrahepatic metabolism leads to inactive    metabolites which are excreted by renal route .</a:t>
            </a:r>
          </a:p>
          <a:p>
            <a:pPr marL="0" indent="0">
              <a:buNone/>
              <a:defRPr/>
            </a:pPr>
            <a:endParaRPr lang="en-US" sz="28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229600" cy="4876800"/>
          </a:xfrm>
        </p:spPr>
        <p:txBody>
          <a:bodyPr/>
          <a:lstStyle/>
          <a:p>
            <a:pPr marL="0" lvl="2" indent="0" algn="l" defTabSz="114300">
              <a:buFont typeface="Wingdings" panose="05000000000000000000" pitchFamily="2" charset="2"/>
              <a:buNone/>
              <a:defRPr/>
            </a:pPr>
            <a:r>
              <a:rPr lang="en-US" sz="2800" b="1" dirty="0">
                <a:solidFill>
                  <a:schemeClr val="bg1"/>
                </a:solidFill>
              </a:rPr>
              <a:t>Pharmacodynamics</a:t>
            </a:r>
          </a:p>
          <a:p>
            <a:pPr marL="0" lvl="2" indent="0" algn="l" defTabSz="114300">
              <a:buFont typeface="Wingdings" panose="05000000000000000000" pitchFamily="2" charset="2"/>
              <a:buNone/>
              <a:defRPr/>
            </a:pPr>
            <a:endParaRPr lang="en-US" u="sng" dirty="0">
              <a:solidFill>
                <a:schemeClr val="bg1"/>
              </a:solidFill>
            </a:endParaRPr>
          </a:p>
          <a:p>
            <a:pPr marL="0" lvl="2" indent="0" algn="l">
              <a:buFont typeface="Wingdings" panose="05000000000000000000" pitchFamily="2" charset="2"/>
              <a:buNone/>
              <a:defRPr/>
            </a:pPr>
            <a:r>
              <a:rPr lang="en-US" sz="2800" u="sng" dirty="0">
                <a:solidFill>
                  <a:schemeClr val="bg1"/>
                </a:solidFill>
              </a:rPr>
              <a:t>CNS</a:t>
            </a:r>
          </a:p>
          <a:p>
            <a:pPr marL="0" lvl="2" indent="0" algn="l">
              <a:buFont typeface="Wingdings" panose="05000000000000000000" pitchFamily="2" charset="2"/>
              <a:buNone/>
              <a:defRPr/>
            </a:pPr>
            <a:r>
              <a:rPr lang="en-US" dirty="0">
                <a:solidFill>
                  <a:schemeClr val="bg1"/>
                </a:solidFill>
              </a:rPr>
              <a:t>Induction : rapid onset  of unconsciousness (30 to 45 seconds), followed by a rapid termination of effect by redistribution, </a:t>
            </a:r>
          </a:p>
          <a:p>
            <a:pPr marL="0" lvl="2" indent="0" algn="l">
              <a:buFont typeface="Wingdings" panose="05000000000000000000" pitchFamily="2" charset="2"/>
              <a:buNone/>
              <a:defRPr/>
            </a:pPr>
            <a:r>
              <a:rPr lang="en-US" sz="2800" u="sng" dirty="0">
                <a:solidFill>
                  <a:schemeClr val="bg1"/>
                </a:solidFill>
              </a:rPr>
              <a:t>Cardiovascular System</a:t>
            </a:r>
          </a:p>
          <a:p>
            <a:pPr marL="0" lvl="2" indent="0" algn="l">
              <a:buFont typeface="Wingdings" panose="05000000000000000000" pitchFamily="2" charset="2"/>
              <a:buNone/>
              <a:defRPr/>
            </a:pPr>
            <a:r>
              <a:rPr lang="en-US" dirty="0">
                <a:solidFill>
                  <a:schemeClr val="bg1"/>
                </a:solidFill>
              </a:rPr>
              <a:t>Dose-dependent ↓ in preload, afterload, and contractility lead to ↓ in (BP) and COP. </a:t>
            </a:r>
          </a:p>
          <a:p>
            <a:pPr marL="0" lvl="2" indent="0">
              <a:buFont typeface="Wingdings" panose="05000000000000000000" pitchFamily="2" charset="2"/>
              <a:buNone/>
              <a:defRPr/>
            </a:pPr>
            <a:endParaRPr lang="en-US" dirty="0">
              <a:solidFill>
                <a:schemeClr val="bg1"/>
              </a:solidFill>
            </a:endParaRPr>
          </a:p>
        </p:txBody>
      </p:sp>
      <p:sp>
        <p:nvSpPr>
          <p:cNvPr id="2" name="TextBox 1"/>
          <p:cNvSpPr txBox="1"/>
          <p:nvPr/>
        </p:nvSpPr>
        <p:spPr>
          <a:xfrm>
            <a:off x="228600" y="662152"/>
            <a:ext cx="13076224" cy="523220"/>
          </a:xfrm>
          <a:prstGeom prst="rect">
            <a:avLst/>
          </a:prstGeom>
          <a:noFill/>
        </p:spPr>
        <p:txBody>
          <a:bodyPr wrap="square" rtlCol="0">
            <a:spAutoFit/>
          </a:bodyPr>
          <a:lstStyle/>
          <a:p>
            <a:r>
              <a:rPr lang="en-US" sz="2800" b="1" dirty="0">
                <a:solidFill>
                  <a:schemeClr val="tx1"/>
                </a:solidFill>
              </a:rPr>
              <a:t>PROPOFOL (2, 6- </a:t>
            </a:r>
            <a:r>
              <a:rPr lang="en-US" sz="2800" b="1" dirty="0" err="1">
                <a:solidFill>
                  <a:schemeClr val="tx1"/>
                </a:solidFill>
              </a:rPr>
              <a:t>diisopropylphenol</a:t>
            </a:r>
            <a:r>
              <a:rPr lang="en-US" sz="2800" b="1" dirty="0">
                <a:solidFill>
                  <a:schemeClr val="tx1"/>
                </a:solidFill>
              </a:rPr>
              <a:t>)</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D92F69-282E-8F12-F141-014B5EBDD43F}"/>
              </a:ext>
            </a:extLst>
          </p:cNvPr>
          <p:cNvSpPr>
            <a:spLocks noGrp="1"/>
          </p:cNvSpPr>
          <p:nvPr>
            <p:ph type="title"/>
          </p:nvPr>
        </p:nvSpPr>
        <p:spPr/>
        <p:txBody>
          <a:bodyPr/>
          <a:lstStyle/>
          <a:p>
            <a:r>
              <a:rPr lang="en-GB" dirty="0"/>
              <a:t>Objectives </a:t>
            </a:r>
            <a:endParaRPr lang="ar-SA" dirty="0"/>
          </a:p>
        </p:txBody>
      </p:sp>
      <p:sp>
        <p:nvSpPr>
          <p:cNvPr id="3" name="عنصر نائب للمحتوى 2">
            <a:extLst>
              <a:ext uri="{FF2B5EF4-FFF2-40B4-BE49-F238E27FC236}">
                <a16:creationId xmlns:a16="http://schemas.microsoft.com/office/drawing/2014/main" id="{8CF099A6-1025-BB0D-1470-5E4A788EBF4F}"/>
              </a:ext>
            </a:extLst>
          </p:cNvPr>
          <p:cNvSpPr>
            <a:spLocks noGrp="1"/>
          </p:cNvSpPr>
          <p:nvPr>
            <p:ph idx="1"/>
          </p:nvPr>
        </p:nvSpPr>
        <p:spPr>
          <a:xfrm>
            <a:off x="913795" y="1613647"/>
            <a:ext cx="10353762" cy="4177553"/>
          </a:xfrm>
        </p:spPr>
        <p:txBody>
          <a:bodyPr/>
          <a:lstStyle/>
          <a:p>
            <a:pPr algn="l"/>
            <a:r>
              <a:rPr lang="en-GB" dirty="0"/>
              <a:t>Related important definitions to anaesthesia speciality</a:t>
            </a:r>
          </a:p>
          <a:p>
            <a:pPr algn="l"/>
            <a:r>
              <a:rPr lang="en-GB" dirty="0"/>
              <a:t>What is different between general anaesthesia and regional </a:t>
            </a:r>
            <a:r>
              <a:rPr lang="en-GB" dirty="0" err="1"/>
              <a:t>anaesthesa</a:t>
            </a:r>
            <a:r>
              <a:rPr lang="en-GB" dirty="0"/>
              <a:t> </a:t>
            </a:r>
          </a:p>
          <a:p>
            <a:pPr algn="l"/>
            <a:r>
              <a:rPr lang="en-GB" dirty="0"/>
              <a:t>How to perform </a:t>
            </a:r>
            <a:r>
              <a:rPr lang="en-GB" dirty="0" err="1"/>
              <a:t>anesthesia</a:t>
            </a:r>
            <a:r>
              <a:rPr lang="en-GB" dirty="0"/>
              <a:t> </a:t>
            </a:r>
          </a:p>
          <a:p>
            <a:pPr algn="l"/>
            <a:r>
              <a:rPr lang="en-GB" dirty="0"/>
              <a:t>Pharmacology </a:t>
            </a:r>
          </a:p>
          <a:p>
            <a:pPr algn="l"/>
            <a:r>
              <a:rPr lang="en-GB" dirty="0"/>
              <a:t>Equipment </a:t>
            </a:r>
          </a:p>
          <a:p>
            <a:pPr algn="l"/>
            <a:r>
              <a:rPr lang="en-GB" dirty="0"/>
              <a:t>Complications</a:t>
            </a:r>
          </a:p>
          <a:p>
            <a:pPr algn="l"/>
            <a:r>
              <a:rPr lang="en-GB" dirty="0"/>
              <a:t>Important ECG  </a:t>
            </a:r>
            <a:endParaRPr lang="ar-SA" dirty="0"/>
          </a:p>
        </p:txBody>
      </p:sp>
    </p:spTree>
    <p:extLst>
      <p:ext uri="{BB962C8B-B14F-4D97-AF65-F5344CB8AC3E}">
        <p14:creationId xmlns:p14="http://schemas.microsoft.com/office/powerpoint/2010/main" val="4248467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229600" cy="5029200"/>
          </a:xfrm>
        </p:spPr>
        <p:txBody>
          <a:bodyPr/>
          <a:lstStyle/>
          <a:p>
            <a:pPr marL="53975" lvl="2" indent="0">
              <a:buNone/>
              <a:defRPr/>
            </a:pPr>
            <a:endParaRPr lang="en-US" dirty="0">
              <a:solidFill>
                <a:schemeClr val="bg1"/>
              </a:solidFill>
            </a:endParaRPr>
          </a:p>
          <a:p>
            <a:pPr marL="53975" lvl="2" indent="0" algn="l">
              <a:buNone/>
              <a:defRPr/>
            </a:pPr>
            <a:r>
              <a:rPr lang="en-US" sz="2800" u="sng" dirty="0">
                <a:solidFill>
                  <a:schemeClr val="bg1"/>
                </a:solidFill>
              </a:rPr>
              <a:t>Respiratory system</a:t>
            </a:r>
          </a:p>
          <a:p>
            <a:pPr marL="53975" lvl="2" indent="0" algn="l">
              <a:buNone/>
              <a:defRPr/>
            </a:pPr>
            <a:r>
              <a:rPr lang="en-US" dirty="0">
                <a:solidFill>
                  <a:schemeClr val="bg1"/>
                </a:solidFill>
              </a:rPr>
              <a:t>Dose-dependent decrease in (RR) and (TV).</a:t>
            </a:r>
          </a:p>
          <a:p>
            <a:pPr marL="53975" lvl="2" indent="0" algn="l">
              <a:buNone/>
              <a:defRPr/>
            </a:pPr>
            <a:r>
              <a:rPr lang="en-US" dirty="0">
                <a:solidFill>
                  <a:schemeClr val="bg1"/>
                </a:solidFill>
              </a:rPr>
              <a:t>↓Ventilatory response to hypoxia and hypercarbia</a:t>
            </a:r>
            <a:r>
              <a:rPr lang="en-US" altLang="en-US" sz="2400" dirty="0">
                <a:solidFill>
                  <a:schemeClr val="bg1"/>
                </a:solidFill>
              </a:rPr>
              <a:t>  </a:t>
            </a:r>
          </a:p>
          <a:p>
            <a:pPr marL="0" indent="0">
              <a:buFont typeface="Wingdings" panose="05000000000000000000" pitchFamily="2" charset="2"/>
              <a:buNone/>
              <a:defRPr/>
            </a:pPr>
            <a:endParaRPr lang="en-US" sz="2400" u="sng" dirty="0">
              <a:solidFill>
                <a:schemeClr val="bg1"/>
              </a:solidFill>
            </a:endParaRPr>
          </a:p>
        </p:txBody>
      </p:sp>
      <p:sp>
        <p:nvSpPr>
          <p:cNvPr id="2" name="TextBox 1"/>
          <p:cNvSpPr txBox="1"/>
          <p:nvPr/>
        </p:nvSpPr>
        <p:spPr>
          <a:xfrm>
            <a:off x="457200" y="394138"/>
            <a:ext cx="9758389" cy="523220"/>
          </a:xfrm>
          <a:prstGeom prst="rect">
            <a:avLst/>
          </a:prstGeom>
          <a:noFill/>
        </p:spPr>
        <p:txBody>
          <a:bodyPr wrap="square" rtlCol="0">
            <a:spAutoFit/>
          </a:bodyPr>
          <a:lstStyle/>
          <a:p>
            <a:r>
              <a:rPr lang="en-US" sz="2800" b="1" dirty="0">
                <a:solidFill>
                  <a:schemeClr val="tx1"/>
                </a:solidFill>
              </a:rPr>
              <a:t>PROPOFOL (2, 6- </a:t>
            </a:r>
            <a:r>
              <a:rPr lang="en-US" sz="2800" b="1" dirty="0" err="1">
                <a:solidFill>
                  <a:schemeClr val="tx1"/>
                </a:solidFill>
              </a:rPr>
              <a:t>diisopropylphenol</a:t>
            </a:r>
            <a:r>
              <a:rPr lang="en-US" sz="2800" b="1" dirty="0">
                <a:solidFill>
                  <a:schemeClr val="tx1"/>
                </a:solidFill>
              </a:rPr>
              <a:t>)</a:t>
            </a:r>
            <a:endParaRPr lang="en-US" sz="2800" dirty="0"/>
          </a:p>
        </p:txBody>
      </p:sp>
    </p:spTree>
    <p:extLst>
      <p:ext uri="{BB962C8B-B14F-4D97-AF65-F5344CB8AC3E}">
        <p14:creationId xmlns:p14="http://schemas.microsoft.com/office/powerpoint/2010/main" val="2233141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5863"/>
            <a:ext cx="8382000" cy="312274"/>
          </a:xfrm>
        </p:spPr>
        <p:txBody>
          <a:bodyPr>
            <a:noAutofit/>
          </a:bodyPr>
          <a:lstStyle/>
          <a:p>
            <a:pPr>
              <a:defRPr/>
            </a:pPr>
            <a:r>
              <a:rPr lang="en-US" sz="2800" b="1" dirty="0">
                <a:solidFill>
                  <a:schemeClr val="tx1"/>
                </a:solidFill>
              </a:rPr>
              <a:t>PROPOFOL (2, 6- </a:t>
            </a:r>
            <a:r>
              <a:rPr lang="en-US" sz="2800" b="1" dirty="0" err="1">
                <a:solidFill>
                  <a:schemeClr val="tx1"/>
                </a:solidFill>
              </a:rPr>
              <a:t>diisopropylphenol</a:t>
            </a:r>
            <a:r>
              <a:rPr lang="en-US" sz="2800" b="1" dirty="0">
                <a:solidFill>
                  <a:schemeClr val="tx1"/>
                </a:solidFill>
              </a:rPr>
              <a:t>)</a:t>
            </a:r>
            <a:br>
              <a:rPr lang="en-US" sz="2800" b="1" dirty="0"/>
            </a:br>
            <a:endParaRPr lang="en-US" sz="2800" b="1" dirty="0"/>
          </a:p>
        </p:txBody>
      </p:sp>
      <p:sp>
        <p:nvSpPr>
          <p:cNvPr id="3" name="Content Placeholder 2"/>
          <p:cNvSpPr>
            <a:spLocks noGrp="1"/>
          </p:cNvSpPr>
          <p:nvPr>
            <p:ph idx="1"/>
          </p:nvPr>
        </p:nvSpPr>
        <p:spPr>
          <a:xfrm>
            <a:off x="76200" y="1373550"/>
            <a:ext cx="9067800" cy="5210823"/>
          </a:xfrm>
        </p:spPr>
        <p:txBody>
          <a:bodyPr>
            <a:normAutofit fontScale="70000" lnSpcReduction="20000"/>
          </a:bodyPr>
          <a:lstStyle/>
          <a:p>
            <a:pPr marL="349250" lvl="2" indent="-120650" algn="l">
              <a:buNone/>
              <a:tabLst>
                <a:tab pos="228600" algn="l"/>
              </a:tabLst>
              <a:defRPr/>
            </a:pPr>
            <a:r>
              <a:rPr lang="en-US" sz="4500" dirty="0">
                <a:solidFill>
                  <a:schemeClr val="bg1"/>
                </a:solidFill>
                <a:ea typeface="+mn-ea"/>
                <a:cs typeface="+mn-cs"/>
              </a:rPr>
              <a:t>Advantages:</a:t>
            </a:r>
            <a:br>
              <a:rPr lang="en-US" sz="4500" dirty="0">
                <a:solidFill>
                  <a:schemeClr val="bg1"/>
                </a:solidFill>
                <a:ea typeface="+mn-ea"/>
                <a:cs typeface="+mn-cs"/>
              </a:rPr>
            </a:br>
            <a:endParaRPr lang="en-US" sz="4500" dirty="0">
              <a:solidFill>
                <a:schemeClr val="bg1"/>
              </a:solidFill>
              <a:ea typeface="+mn-ea"/>
              <a:cs typeface="+mn-cs"/>
            </a:endParaRPr>
          </a:p>
          <a:p>
            <a:pPr marL="349250" lvl="2" indent="-120650" algn="l">
              <a:buNone/>
              <a:tabLst>
                <a:tab pos="228600" algn="l"/>
              </a:tabLst>
              <a:defRPr/>
            </a:pPr>
            <a:r>
              <a:rPr lang="en-US" sz="4500" dirty="0">
                <a:solidFill>
                  <a:schemeClr val="bg1"/>
                </a:solidFill>
                <a:ea typeface="+mn-ea"/>
                <a:cs typeface="+mn-cs"/>
              </a:rPr>
              <a:t>Antiemetic properties.</a:t>
            </a:r>
          </a:p>
          <a:p>
            <a:pPr marL="349250" lvl="2" indent="-120650" algn="l">
              <a:buNone/>
              <a:tabLst>
                <a:tab pos="228600" algn="l"/>
              </a:tabLst>
              <a:defRPr/>
            </a:pPr>
            <a:r>
              <a:rPr lang="en-US" sz="4500" dirty="0">
                <a:solidFill>
                  <a:schemeClr val="bg1"/>
                </a:solidFill>
                <a:ea typeface="+mn-ea"/>
                <a:cs typeface="+mn-cs"/>
              </a:rPr>
              <a:t>Suitable for day case surgery </a:t>
            </a:r>
          </a:p>
          <a:p>
            <a:pPr marL="349250" lvl="2" indent="-120650" algn="l">
              <a:buNone/>
              <a:tabLst>
                <a:tab pos="228600" algn="l"/>
              </a:tabLst>
              <a:defRPr/>
            </a:pPr>
            <a:r>
              <a:rPr lang="en-US" sz="4500" dirty="0">
                <a:solidFill>
                  <a:schemeClr val="bg1"/>
                </a:solidFill>
                <a:ea typeface="+mn-ea"/>
                <a:cs typeface="+mn-cs"/>
              </a:rPr>
              <a:t>Situations where volatile anesthetics cannot be used (MH,</a:t>
            </a:r>
          </a:p>
          <a:p>
            <a:pPr marL="349250" lvl="2" indent="-120650" algn="l">
              <a:buNone/>
              <a:tabLst>
                <a:tab pos="228600" algn="l"/>
              </a:tabLst>
              <a:defRPr/>
            </a:pPr>
            <a:r>
              <a:rPr lang="en-US" sz="4500" dirty="0">
                <a:solidFill>
                  <a:schemeClr val="bg1"/>
                </a:solidFill>
                <a:ea typeface="+mn-ea"/>
                <a:cs typeface="+mn-cs"/>
              </a:rPr>
              <a:t>No </a:t>
            </a:r>
            <a:r>
              <a:rPr lang="en-US" sz="4500" dirty="0" err="1">
                <a:solidFill>
                  <a:schemeClr val="bg1"/>
                </a:solidFill>
                <a:ea typeface="+mn-ea"/>
                <a:cs typeface="+mn-cs"/>
              </a:rPr>
              <a:t>histamin</a:t>
            </a:r>
            <a:r>
              <a:rPr lang="en-US" sz="4500" dirty="0">
                <a:solidFill>
                  <a:schemeClr val="bg1"/>
                </a:solidFill>
                <a:ea typeface="+mn-ea"/>
                <a:cs typeface="+mn-cs"/>
              </a:rPr>
              <a:t> release </a:t>
            </a:r>
          </a:p>
          <a:p>
            <a:pPr marL="349250" lvl="2" indent="53975">
              <a:buNone/>
              <a:tabLst>
                <a:tab pos="349250" algn="l"/>
              </a:tabLst>
              <a:defRPr/>
            </a:pPr>
            <a:endParaRPr lang="en-US" sz="2800" dirty="0">
              <a:solidFill>
                <a:schemeClr val="bg1"/>
              </a:solidFill>
              <a:ea typeface="+mn-ea"/>
              <a:cs typeface="+mn-cs"/>
            </a:endParaRPr>
          </a:p>
          <a:p>
            <a:pPr marL="349250" lvl="2" indent="53975">
              <a:buNone/>
              <a:tabLst>
                <a:tab pos="349250" algn="l"/>
              </a:tabLst>
              <a:defRPr/>
            </a:pPr>
            <a:endParaRPr lang="en-US" sz="2800" dirty="0">
              <a:solidFill>
                <a:schemeClr val="bg1"/>
              </a:solidFill>
              <a:ea typeface="+mn-ea"/>
              <a:cs typeface="+mn-cs"/>
            </a:endParaRPr>
          </a:p>
          <a:p>
            <a:pPr marL="349250" lvl="2" indent="53975">
              <a:buNone/>
              <a:tabLst>
                <a:tab pos="349250" algn="l"/>
              </a:tabLst>
              <a:defRPr/>
            </a:pPr>
            <a:endParaRPr lang="en-US" sz="2800" dirty="0">
              <a:solidFill>
                <a:schemeClr val="bg1"/>
              </a:solidFill>
              <a:ea typeface="+mn-ea"/>
              <a:cs typeface="+mn-cs"/>
            </a:endParaRPr>
          </a:p>
          <a:p>
            <a:pPr marL="914400" lvl="2" indent="0">
              <a:buFont typeface="Wingdings" panose="05000000000000000000" pitchFamily="2" charset="2"/>
              <a:buNone/>
              <a:defRPr/>
            </a:pPr>
            <a:endParaRPr lang="en-US" dirty="0">
              <a:effectLst/>
            </a:endParaRPr>
          </a:p>
          <a:p>
            <a:pPr marL="914400" lvl="2" indent="0">
              <a:buFont typeface="Wingdings" panose="05000000000000000000" pitchFamily="2" charset="2"/>
              <a:buNone/>
              <a:defRPr/>
            </a:pPr>
            <a:r>
              <a:rPr lang="en-US" sz="2800" dirty="0">
                <a:effectLst/>
              </a:rPr>
              <a:t>--</a:t>
            </a:r>
            <a:r>
              <a:rPr lang="en-US" b="1" dirty="0">
                <a:effectLst/>
              </a:rPr>
              <a:t> </a:t>
            </a:r>
            <a:endParaRPr lang="en-US" sz="2800" dirty="0">
              <a:effectLst/>
            </a:endParaRPr>
          </a:p>
          <a:p>
            <a:pPr>
              <a:defRPr/>
            </a:pPr>
            <a:endParaRPr lang="en-US"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FA96AA7B-DA98-4E53-BFE9-DAB5B2A01826}" type="slidenum">
              <a:rPr lang="en-US" altLang="en-US" sz="1200"/>
              <a:pPr>
                <a:defRPr/>
              </a:pPr>
              <a:t>21</a:t>
            </a:fld>
            <a:endParaRPr lang="en-US" altLang="en-US" sz="1200"/>
          </a:p>
        </p:txBody>
      </p:sp>
    </p:spTree>
    <p:extLst>
      <p:ext uri="{BB962C8B-B14F-4D97-AF65-F5344CB8AC3E}">
        <p14:creationId xmlns:p14="http://schemas.microsoft.com/office/powerpoint/2010/main" val="622740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Etomidate</a:t>
            </a:r>
          </a:p>
        </p:txBody>
      </p:sp>
      <p:sp>
        <p:nvSpPr>
          <p:cNvPr id="3" name="Content Placeholder 2"/>
          <p:cNvSpPr>
            <a:spLocks noGrp="1"/>
          </p:cNvSpPr>
          <p:nvPr>
            <p:ph idx="1"/>
          </p:nvPr>
        </p:nvSpPr>
        <p:spPr>
          <a:xfrm>
            <a:off x="152400" y="1676400"/>
            <a:ext cx="8991600" cy="4419600"/>
          </a:xfrm>
        </p:spPr>
        <p:txBody>
          <a:bodyPr>
            <a:normAutofit lnSpcReduction="10000"/>
          </a:bodyPr>
          <a:lstStyle/>
          <a:p>
            <a:pPr marL="0" indent="0" algn="l">
              <a:buFont typeface="Wingdings" panose="05000000000000000000" pitchFamily="2" charset="2"/>
              <a:buNone/>
              <a:defRPr/>
            </a:pPr>
            <a:r>
              <a:rPr lang="en-US" sz="2400" dirty="0">
                <a:solidFill>
                  <a:schemeClr val="bg1"/>
                </a:solidFill>
              </a:rPr>
              <a:t>It is a </a:t>
            </a:r>
            <a:r>
              <a:rPr lang="en-US" sz="2400" dirty="0" err="1">
                <a:solidFill>
                  <a:schemeClr val="bg1"/>
                </a:solidFill>
              </a:rPr>
              <a:t>carboxylated</a:t>
            </a:r>
            <a:r>
              <a:rPr lang="en-US" sz="2400" dirty="0">
                <a:solidFill>
                  <a:schemeClr val="bg1"/>
                </a:solidFill>
              </a:rPr>
              <a:t> imidazole.</a:t>
            </a:r>
          </a:p>
          <a:p>
            <a:pPr marL="0" indent="0" algn="l">
              <a:buNone/>
              <a:defRPr/>
            </a:pPr>
            <a:endParaRPr lang="en-US" sz="2800" b="1" dirty="0">
              <a:solidFill>
                <a:schemeClr val="bg1"/>
              </a:solidFill>
            </a:endParaRPr>
          </a:p>
          <a:p>
            <a:pPr marL="0" indent="0" algn="l">
              <a:buNone/>
              <a:defRPr/>
            </a:pPr>
            <a:r>
              <a:rPr lang="en-US" sz="2800" b="1" dirty="0">
                <a:solidFill>
                  <a:schemeClr val="bg1"/>
                </a:solidFill>
              </a:rPr>
              <a:t>Mechanism of action</a:t>
            </a:r>
          </a:p>
          <a:p>
            <a:pPr marL="0" indent="0" algn="l">
              <a:buNone/>
              <a:defRPr/>
            </a:pPr>
            <a:r>
              <a:rPr lang="en-US" sz="2400" dirty="0">
                <a:solidFill>
                  <a:schemeClr val="bg1"/>
                </a:solidFill>
              </a:rPr>
              <a:t>Facilitates inhibitory neurotransmission by enhancing the function (GABAA) receptors.</a:t>
            </a:r>
          </a:p>
          <a:p>
            <a:pPr marL="0" indent="0" algn="l">
              <a:buNone/>
              <a:defRPr/>
            </a:pPr>
            <a:endParaRPr lang="en-US" sz="2400" dirty="0">
              <a:solidFill>
                <a:schemeClr val="bg1"/>
              </a:solidFill>
            </a:endParaRPr>
          </a:p>
          <a:p>
            <a:pPr marL="860425" indent="-806450" algn="l">
              <a:buNone/>
              <a:defRPr/>
            </a:pPr>
            <a:r>
              <a:rPr lang="en-US" sz="2800" b="1" dirty="0">
                <a:solidFill>
                  <a:schemeClr val="bg1"/>
                </a:solidFill>
              </a:rPr>
              <a:t>Pharmacokinetics</a:t>
            </a:r>
          </a:p>
          <a:p>
            <a:pPr marL="860425" indent="-806450" algn="l">
              <a:buNone/>
              <a:defRPr/>
            </a:pPr>
            <a:r>
              <a:rPr lang="en-US" sz="2400" dirty="0">
                <a:solidFill>
                  <a:schemeClr val="bg1"/>
                </a:solidFill>
              </a:rPr>
              <a:t>Effects of a single bolus dose are terminated by</a:t>
            </a:r>
          </a:p>
          <a:p>
            <a:pPr marL="860425" indent="-806450" algn="l">
              <a:buNone/>
              <a:defRPr/>
            </a:pPr>
            <a:r>
              <a:rPr lang="en-US" sz="2400" dirty="0">
                <a:solidFill>
                  <a:schemeClr val="bg1"/>
                </a:solidFill>
              </a:rPr>
              <a:t>redistribution.</a:t>
            </a:r>
          </a:p>
          <a:p>
            <a:pPr marL="860425" indent="-806450">
              <a:buNone/>
              <a:defRPr/>
            </a:pPr>
            <a:endParaRPr lang="en-US" sz="2400" dirty="0">
              <a:solidFill>
                <a:schemeClr val="bg1"/>
              </a:solidFill>
            </a:endParaRPr>
          </a:p>
          <a:p>
            <a:pPr marL="0" indent="0">
              <a:buNone/>
              <a:defRPr/>
            </a:pPr>
            <a:endParaRPr lang="en-US" sz="2800" dirty="0">
              <a:solidFill>
                <a:schemeClr val="bg1"/>
              </a:solidFill>
            </a:endParaRPr>
          </a:p>
        </p:txBody>
      </p:sp>
    </p:spTree>
    <p:extLst>
      <p:ext uri="{BB962C8B-B14F-4D97-AF65-F5344CB8AC3E}">
        <p14:creationId xmlns:p14="http://schemas.microsoft.com/office/powerpoint/2010/main" val="251099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229600" cy="5486400"/>
          </a:xfrm>
        </p:spPr>
        <p:txBody>
          <a:bodyPr>
            <a:normAutofit/>
          </a:bodyPr>
          <a:lstStyle/>
          <a:p>
            <a:pPr marL="0" lvl="2" indent="0" defTabSz="114300">
              <a:buFont typeface="Wingdings" panose="05000000000000000000" pitchFamily="2" charset="2"/>
              <a:buNone/>
              <a:defRPr/>
            </a:pPr>
            <a:endParaRPr lang="en-US" sz="2400" dirty="0">
              <a:solidFill>
                <a:schemeClr val="bg1"/>
              </a:solidFill>
            </a:endParaRPr>
          </a:p>
          <a:p>
            <a:pPr marL="53975" lvl="2" indent="0" algn="l">
              <a:buNone/>
              <a:defRPr/>
            </a:pPr>
            <a:r>
              <a:rPr lang="en-US" sz="2800" b="1" dirty="0">
                <a:solidFill>
                  <a:schemeClr val="bg1"/>
                </a:solidFill>
              </a:rPr>
              <a:t>Primary Uses </a:t>
            </a:r>
            <a:endParaRPr lang="en-US" dirty="0">
              <a:solidFill>
                <a:schemeClr val="bg1"/>
              </a:solidFill>
            </a:endParaRPr>
          </a:p>
          <a:p>
            <a:pPr marL="0" indent="0" algn="l">
              <a:buNone/>
              <a:defRPr/>
            </a:pPr>
            <a:r>
              <a:rPr lang="en-US" altLang="en-US" sz="2400" dirty="0">
                <a:solidFill>
                  <a:schemeClr val="bg1"/>
                </a:solidFill>
              </a:rPr>
              <a:t>Induction of anesthesia in patients with cardiovascular problems.  </a:t>
            </a:r>
          </a:p>
          <a:p>
            <a:pPr marL="0" lvl="2" indent="0">
              <a:buFont typeface="Wingdings" panose="05000000000000000000" pitchFamily="2" charset="2"/>
              <a:buNone/>
              <a:defRPr/>
            </a:pPr>
            <a:endParaRPr lang="en-US" dirty="0">
              <a:solidFill>
                <a:schemeClr val="bg1"/>
              </a:solidFill>
            </a:endParaRPr>
          </a:p>
        </p:txBody>
      </p:sp>
      <p:sp>
        <p:nvSpPr>
          <p:cNvPr id="2" name="TextBox 1"/>
          <p:cNvSpPr txBox="1"/>
          <p:nvPr/>
        </p:nvSpPr>
        <p:spPr>
          <a:xfrm>
            <a:off x="228600" y="371475"/>
            <a:ext cx="6535101" cy="584775"/>
          </a:xfrm>
          <a:prstGeom prst="rect">
            <a:avLst/>
          </a:prstGeom>
          <a:noFill/>
        </p:spPr>
        <p:txBody>
          <a:bodyPr wrap="square" rtlCol="0">
            <a:spAutoFit/>
          </a:bodyPr>
          <a:lstStyle/>
          <a:p>
            <a:r>
              <a:rPr lang="en-US" sz="3200" b="1" dirty="0">
                <a:solidFill>
                  <a:schemeClr val="tx1"/>
                </a:solidFill>
              </a:rPr>
              <a:t>Etomidate</a:t>
            </a:r>
            <a:endParaRPr lang="en-US" sz="3200" dirty="0"/>
          </a:p>
        </p:txBody>
      </p:sp>
    </p:spTree>
    <p:extLst>
      <p:ext uri="{BB962C8B-B14F-4D97-AF65-F5344CB8AC3E}">
        <p14:creationId xmlns:p14="http://schemas.microsoft.com/office/powerpoint/2010/main" val="3788044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229600" cy="5486400"/>
          </a:xfrm>
        </p:spPr>
        <p:txBody>
          <a:bodyPr>
            <a:normAutofit/>
          </a:bodyPr>
          <a:lstStyle/>
          <a:p>
            <a:pPr marL="0" indent="0" algn="l">
              <a:buNone/>
              <a:defRPr/>
            </a:pPr>
            <a:r>
              <a:rPr lang="en-US" sz="2800" b="1" dirty="0">
                <a:solidFill>
                  <a:schemeClr val="bg1"/>
                </a:solidFill>
              </a:rPr>
              <a:t>Advantages</a:t>
            </a:r>
          </a:p>
          <a:p>
            <a:pPr marL="0" indent="0" algn="l">
              <a:buNone/>
              <a:defRPr/>
            </a:pPr>
            <a:r>
              <a:rPr lang="en-US" sz="2400" dirty="0">
                <a:solidFill>
                  <a:schemeClr val="bg1"/>
                </a:solidFill>
              </a:rPr>
              <a:t>Short acting and potent, with CVS and RS stability, suitable for elderly and shocked patients.</a:t>
            </a:r>
          </a:p>
          <a:p>
            <a:pPr marL="0" indent="0" algn="l">
              <a:buNone/>
              <a:defRPr/>
            </a:pPr>
            <a:endParaRPr lang="en-US" sz="2400" dirty="0">
              <a:solidFill>
                <a:schemeClr val="bg1"/>
              </a:solidFill>
            </a:endParaRPr>
          </a:p>
          <a:p>
            <a:pPr marL="0" indent="0" algn="l">
              <a:buNone/>
              <a:defRPr/>
            </a:pPr>
            <a:r>
              <a:rPr lang="en-US" sz="2800" b="1" dirty="0">
                <a:solidFill>
                  <a:schemeClr val="bg1"/>
                </a:solidFill>
              </a:rPr>
              <a:t>Adverse effects</a:t>
            </a:r>
            <a:endParaRPr lang="en-US" sz="2400" dirty="0">
              <a:solidFill>
                <a:schemeClr val="bg1"/>
              </a:solidFill>
            </a:endParaRPr>
          </a:p>
          <a:p>
            <a:pPr marL="0" indent="0" algn="l">
              <a:buNone/>
              <a:defRPr/>
            </a:pPr>
            <a:r>
              <a:rPr lang="en-US" sz="2400" dirty="0">
                <a:solidFill>
                  <a:schemeClr val="bg1"/>
                </a:solidFill>
              </a:rPr>
              <a:t>Cause Nausea and vomiting .</a:t>
            </a:r>
          </a:p>
          <a:p>
            <a:pPr marL="0" indent="0" algn="l">
              <a:buNone/>
              <a:defRPr/>
            </a:pPr>
            <a:r>
              <a:rPr lang="en-US" sz="2400" dirty="0">
                <a:solidFill>
                  <a:srgbClr val="FFFF00"/>
                </a:solidFill>
              </a:rPr>
              <a:t>Adrenal suppression,</a:t>
            </a:r>
            <a:r>
              <a:rPr lang="en-US" sz="2400" dirty="0">
                <a:solidFill>
                  <a:schemeClr val="bg1"/>
                </a:solidFill>
              </a:rPr>
              <a:t>.</a:t>
            </a:r>
            <a:endParaRPr lang="en-US" sz="2400" dirty="0">
              <a:solidFill>
                <a:srgbClr val="FFFF00"/>
              </a:solidFill>
            </a:endParaRPr>
          </a:p>
          <a:p>
            <a:pPr marL="0" indent="0" algn="l">
              <a:buNone/>
              <a:defRPr/>
            </a:pPr>
            <a:r>
              <a:rPr lang="en-US" sz="2400" dirty="0">
                <a:solidFill>
                  <a:schemeClr val="bg1"/>
                </a:solidFill>
              </a:rPr>
              <a:t>A single dose suppresses adrenal steroid synthesis </a:t>
            </a:r>
          </a:p>
          <a:p>
            <a:pPr marL="0" indent="0" algn="l">
              <a:buNone/>
              <a:defRPr/>
            </a:pPr>
            <a:r>
              <a:rPr lang="en-US" sz="2400" dirty="0">
                <a:solidFill>
                  <a:schemeClr val="bg1"/>
                </a:solidFill>
              </a:rPr>
              <a:t>No analgesic properties.</a:t>
            </a:r>
          </a:p>
          <a:p>
            <a:pPr marL="0" indent="0" algn="l">
              <a:buNone/>
              <a:defRPr/>
            </a:pPr>
            <a:endParaRPr lang="en-US" sz="2400" dirty="0">
              <a:solidFill>
                <a:schemeClr val="bg1"/>
              </a:solidFill>
            </a:endParaRPr>
          </a:p>
          <a:p>
            <a:pPr marL="0" indent="0">
              <a:buNone/>
              <a:defRPr/>
            </a:pPr>
            <a:endParaRPr lang="en-US" sz="2400" u="sng" dirty="0">
              <a:solidFill>
                <a:schemeClr val="bg1"/>
              </a:solidFill>
            </a:endParaRPr>
          </a:p>
        </p:txBody>
      </p:sp>
      <p:sp>
        <p:nvSpPr>
          <p:cNvPr id="2" name="TextBox 1"/>
          <p:cNvSpPr txBox="1"/>
          <p:nvPr/>
        </p:nvSpPr>
        <p:spPr>
          <a:xfrm>
            <a:off x="228601" y="357188"/>
            <a:ext cx="6506526" cy="584775"/>
          </a:xfrm>
          <a:prstGeom prst="rect">
            <a:avLst/>
          </a:prstGeom>
          <a:noFill/>
        </p:spPr>
        <p:txBody>
          <a:bodyPr wrap="square" rtlCol="0">
            <a:spAutoFit/>
          </a:bodyPr>
          <a:lstStyle/>
          <a:p>
            <a:r>
              <a:rPr lang="en-US" sz="3200" b="1" dirty="0">
                <a:solidFill>
                  <a:schemeClr val="tx1"/>
                </a:solidFill>
              </a:rPr>
              <a:t>Etomidate</a:t>
            </a:r>
            <a:endParaRPr lang="en-US" sz="3200" dirty="0"/>
          </a:p>
        </p:txBody>
      </p:sp>
    </p:spTree>
    <p:extLst>
      <p:ext uri="{BB962C8B-B14F-4D97-AF65-F5344CB8AC3E}">
        <p14:creationId xmlns:p14="http://schemas.microsoft.com/office/powerpoint/2010/main" val="1856025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solidFill>
              </a:rPr>
              <a:t>Ketamine</a:t>
            </a:r>
          </a:p>
        </p:txBody>
      </p:sp>
      <p:sp>
        <p:nvSpPr>
          <p:cNvPr id="3" name="Content Placeholder 2"/>
          <p:cNvSpPr>
            <a:spLocks noGrp="1"/>
          </p:cNvSpPr>
          <p:nvPr>
            <p:ph idx="1"/>
          </p:nvPr>
        </p:nvSpPr>
        <p:spPr>
          <a:xfrm>
            <a:off x="152400" y="1853248"/>
            <a:ext cx="8991600" cy="4699952"/>
          </a:xfrm>
        </p:spPr>
        <p:txBody>
          <a:bodyPr>
            <a:normAutofit fontScale="92500"/>
          </a:bodyPr>
          <a:lstStyle/>
          <a:p>
            <a:pPr marL="0" indent="0">
              <a:buNone/>
              <a:defRPr/>
            </a:pPr>
            <a:endParaRPr lang="en-US" sz="2400" dirty="0">
              <a:solidFill>
                <a:schemeClr val="bg1"/>
              </a:solidFill>
            </a:endParaRPr>
          </a:p>
          <a:p>
            <a:pPr marL="0" indent="0" algn="l">
              <a:buNone/>
              <a:defRPr/>
            </a:pPr>
            <a:r>
              <a:rPr lang="en-US" sz="2400" dirty="0">
                <a:solidFill>
                  <a:schemeClr val="bg1"/>
                </a:solidFill>
              </a:rPr>
              <a:t>It is phencyclidine derivative causing ‘dissociative anesthesia’</a:t>
            </a:r>
          </a:p>
          <a:p>
            <a:pPr marL="0" indent="0" algn="l">
              <a:buNone/>
              <a:defRPr/>
            </a:pPr>
            <a:endParaRPr lang="en-US" sz="2400" dirty="0">
              <a:solidFill>
                <a:schemeClr val="bg1"/>
              </a:solidFill>
            </a:endParaRPr>
          </a:p>
          <a:p>
            <a:pPr marL="0" indent="0" algn="l">
              <a:buNone/>
              <a:defRPr/>
            </a:pPr>
            <a:r>
              <a:rPr lang="en-US" sz="2800" b="1" dirty="0">
                <a:solidFill>
                  <a:schemeClr val="bg1"/>
                </a:solidFill>
              </a:rPr>
              <a:t>Mechanism of action</a:t>
            </a:r>
          </a:p>
          <a:p>
            <a:pPr marL="0" indent="0" algn="l">
              <a:buNone/>
              <a:defRPr/>
            </a:pPr>
            <a:r>
              <a:rPr lang="en-US" sz="2400" dirty="0">
                <a:solidFill>
                  <a:schemeClr val="bg1"/>
                </a:solidFill>
              </a:rPr>
              <a:t>Mainly attributed to noncompetitive antagonism of NMDA receptors in the CNS</a:t>
            </a:r>
          </a:p>
          <a:p>
            <a:pPr marL="0" indent="0" algn="l">
              <a:buNone/>
              <a:defRPr/>
            </a:pPr>
            <a:endParaRPr lang="en-US" sz="2400" dirty="0">
              <a:solidFill>
                <a:schemeClr val="bg1"/>
              </a:solidFill>
            </a:endParaRPr>
          </a:p>
          <a:p>
            <a:pPr marL="860425" indent="-806450" algn="l">
              <a:buNone/>
              <a:defRPr/>
            </a:pPr>
            <a:r>
              <a:rPr lang="en-US" sz="2800" b="1" dirty="0">
                <a:solidFill>
                  <a:schemeClr val="bg1"/>
                </a:solidFill>
              </a:rPr>
              <a:t>Pharmacokinetics</a:t>
            </a:r>
          </a:p>
          <a:p>
            <a:pPr marL="860425" indent="-806450" algn="l">
              <a:buNone/>
              <a:defRPr/>
            </a:pPr>
            <a:r>
              <a:rPr lang="en-US" sz="2400" dirty="0">
                <a:solidFill>
                  <a:schemeClr val="bg1"/>
                </a:solidFill>
              </a:rPr>
              <a:t>Unconsciousness in 30 to 60 s after an IV. </a:t>
            </a:r>
          </a:p>
          <a:p>
            <a:pPr marL="860425" indent="-806450" algn="l">
              <a:buNone/>
              <a:defRPr/>
            </a:pPr>
            <a:r>
              <a:rPr lang="en-US" sz="2400" dirty="0">
                <a:solidFill>
                  <a:schemeClr val="bg1"/>
                </a:solidFill>
              </a:rPr>
              <a:t>Terminated by redistribution in 15 to 20 minutes.</a:t>
            </a:r>
          </a:p>
          <a:p>
            <a:pPr marL="0" indent="0">
              <a:buNone/>
              <a:defRPr/>
            </a:pPr>
            <a:endParaRPr lang="en-US" sz="2800" dirty="0">
              <a:solidFill>
                <a:schemeClr val="bg1"/>
              </a:solidFill>
            </a:endParaRPr>
          </a:p>
        </p:txBody>
      </p:sp>
    </p:spTree>
    <p:extLst>
      <p:ext uri="{BB962C8B-B14F-4D97-AF65-F5344CB8AC3E}">
        <p14:creationId xmlns:p14="http://schemas.microsoft.com/office/powerpoint/2010/main" val="2606607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229600" cy="5562600"/>
          </a:xfrm>
        </p:spPr>
        <p:txBody>
          <a:bodyPr>
            <a:normAutofit fontScale="92500"/>
          </a:bodyPr>
          <a:lstStyle/>
          <a:p>
            <a:pPr marL="53975" lvl="2" indent="0" algn="l">
              <a:buNone/>
              <a:defRPr/>
            </a:pPr>
            <a:r>
              <a:rPr lang="en-US" sz="2800" b="1" dirty="0">
                <a:solidFill>
                  <a:schemeClr val="bg1"/>
                </a:solidFill>
              </a:rPr>
              <a:t>Primary Uses</a:t>
            </a:r>
            <a:endParaRPr lang="en-US" dirty="0">
              <a:solidFill>
                <a:schemeClr val="bg1"/>
              </a:solidFill>
            </a:endParaRPr>
          </a:p>
          <a:p>
            <a:pPr marL="0" indent="0" algn="l">
              <a:buNone/>
              <a:defRPr/>
            </a:pPr>
            <a:r>
              <a:rPr lang="en-US" altLang="en-US" sz="2400" dirty="0">
                <a:solidFill>
                  <a:schemeClr val="bg1"/>
                </a:solidFill>
              </a:rPr>
              <a:t>Induction of general anesthesia.</a:t>
            </a:r>
          </a:p>
          <a:p>
            <a:pPr marL="0" indent="0" algn="l">
              <a:buNone/>
              <a:defRPr/>
            </a:pPr>
            <a:r>
              <a:rPr lang="en-US" sz="2400" dirty="0">
                <a:solidFill>
                  <a:schemeClr val="bg1"/>
                </a:solidFill>
              </a:rPr>
              <a:t> analgesia.</a:t>
            </a:r>
            <a:r>
              <a:rPr lang="en-US" altLang="en-US" sz="2400" dirty="0">
                <a:solidFill>
                  <a:schemeClr val="bg1"/>
                </a:solidFill>
              </a:rPr>
              <a:t> </a:t>
            </a:r>
          </a:p>
          <a:p>
            <a:pPr marL="0" indent="0" algn="l">
              <a:buNone/>
              <a:defRPr/>
            </a:pPr>
            <a:r>
              <a:rPr lang="en-US" sz="2800" b="1" dirty="0">
                <a:solidFill>
                  <a:schemeClr val="bg1"/>
                </a:solidFill>
              </a:rPr>
              <a:t>Advantages</a:t>
            </a:r>
          </a:p>
          <a:p>
            <a:pPr marL="0" indent="0" algn="l">
              <a:buNone/>
              <a:defRPr/>
            </a:pPr>
            <a:r>
              <a:rPr lang="en-US" sz="2400" dirty="0">
                <a:solidFill>
                  <a:schemeClr val="bg1"/>
                </a:solidFill>
              </a:rPr>
              <a:t>CVS stability makes it suitable for shocked patients.</a:t>
            </a:r>
          </a:p>
          <a:p>
            <a:pPr marL="0" indent="0" algn="l">
              <a:buNone/>
              <a:defRPr/>
            </a:pPr>
            <a:r>
              <a:rPr lang="en-US" sz="2400" dirty="0">
                <a:solidFill>
                  <a:schemeClr val="bg1"/>
                </a:solidFill>
              </a:rPr>
              <a:t>Preservation of airway reflexes &amp; less respiratory depression </a:t>
            </a:r>
          </a:p>
          <a:p>
            <a:pPr marL="0" indent="0" algn="l">
              <a:buNone/>
              <a:defRPr/>
            </a:pPr>
            <a:r>
              <a:rPr lang="en-US" sz="2400" dirty="0">
                <a:solidFill>
                  <a:schemeClr val="bg1"/>
                </a:solidFill>
              </a:rPr>
              <a:t>Potent bronchodilator .</a:t>
            </a:r>
          </a:p>
          <a:p>
            <a:pPr marL="0" indent="0" algn="l">
              <a:buNone/>
              <a:defRPr/>
            </a:pPr>
            <a:r>
              <a:rPr lang="en-US" sz="2800" b="1" dirty="0">
                <a:solidFill>
                  <a:schemeClr val="bg1"/>
                </a:solidFill>
              </a:rPr>
              <a:t>Adverse effects</a:t>
            </a:r>
          </a:p>
          <a:p>
            <a:pPr marL="0" indent="0" algn="l">
              <a:buNone/>
              <a:defRPr/>
            </a:pPr>
            <a:r>
              <a:rPr lang="en-US" sz="2800" b="1" dirty="0">
                <a:solidFill>
                  <a:schemeClr val="bg1"/>
                </a:solidFill>
              </a:rPr>
              <a:t>↑</a:t>
            </a:r>
            <a:r>
              <a:rPr lang="en-US" sz="2800" dirty="0">
                <a:solidFill>
                  <a:schemeClr val="bg1"/>
                </a:solidFill>
              </a:rPr>
              <a:t> HR, and BP not good for hypertensive patient</a:t>
            </a:r>
            <a:endParaRPr lang="en-US" sz="2800" b="1" dirty="0">
              <a:solidFill>
                <a:schemeClr val="bg1"/>
              </a:solidFill>
            </a:endParaRPr>
          </a:p>
          <a:p>
            <a:pPr marL="0" indent="0" algn="l">
              <a:buNone/>
              <a:defRPr/>
            </a:pPr>
            <a:r>
              <a:rPr lang="en-US" sz="2400" b="1" dirty="0">
                <a:solidFill>
                  <a:schemeClr val="bg1"/>
                </a:solidFill>
              </a:rPr>
              <a:t>↑ </a:t>
            </a:r>
            <a:r>
              <a:rPr lang="en-US" sz="2400" dirty="0">
                <a:solidFill>
                  <a:schemeClr val="bg1"/>
                </a:solidFill>
              </a:rPr>
              <a:t>salivation, </a:t>
            </a:r>
            <a:r>
              <a:rPr lang="en-US" sz="2400" dirty="0" err="1">
                <a:solidFill>
                  <a:schemeClr val="bg1"/>
                </a:solidFill>
              </a:rPr>
              <a:t>PONV.agitation</a:t>
            </a:r>
            <a:r>
              <a:rPr lang="en-US" sz="2400" dirty="0">
                <a:solidFill>
                  <a:schemeClr val="bg1"/>
                </a:solidFill>
              </a:rPr>
              <a:t> &amp; hallucinations.</a:t>
            </a:r>
          </a:p>
          <a:p>
            <a:pPr marL="0" indent="0" algn="l">
              <a:buNone/>
              <a:defRPr/>
            </a:pPr>
            <a:r>
              <a:rPr lang="en-US" sz="2400" dirty="0">
                <a:solidFill>
                  <a:schemeClr val="bg1"/>
                </a:solidFill>
              </a:rPr>
              <a:t>Contraindicated in patients with head trauma.</a:t>
            </a:r>
            <a:endParaRPr lang="en-US" sz="2800" b="1" dirty="0">
              <a:solidFill>
                <a:schemeClr val="bg1"/>
              </a:solidFill>
            </a:endParaRPr>
          </a:p>
        </p:txBody>
      </p:sp>
      <p:sp>
        <p:nvSpPr>
          <p:cNvPr id="2" name="TextBox 1"/>
          <p:cNvSpPr txBox="1"/>
          <p:nvPr/>
        </p:nvSpPr>
        <p:spPr>
          <a:xfrm>
            <a:off x="228600" y="257175"/>
            <a:ext cx="6206556" cy="646331"/>
          </a:xfrm>
          <a:prstGeom prst="rect">
            <a:avLst/>
          </a:prstGeom>
          <a:noFill/>
        </p:spPr>
        <p:txBody>
          <a:bodyPr wrap="square" rtlCol="0">
            <a:spAutoFit/>
          </a:bodyPr>
          <a:lstStyle/>
          <a:p>
            <a:r>
              <a:rPr lang="en-US" sz="3600" b="1" dirty="0">
                <a:solidFill>
                  <a:schemeClr val="tx1"/>
                </a:solidFill>
              </a:rPr>
              <a:t>Ketamine</a:t>
            </a:r>
            <a:endParaRPr lang="en-US" sz="3600" dirty="0"/>
          </a:p>
        </p:txBody>
      </p:sp>
    </p:spTree>
    <p:extLst>
      <p:ext uri="{BB962C8B-B14F-4D97-AF65-F5344CB8AC3E}">
        <p14:creationId xmlns:p14="http://schemas.microsoft.com/office/powerpoint/2010/main" val="144803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solidFill>
                  <a:schemeClr val="bg1"/>
                </a:solidFill>
              </a:rPr>
              <a:t>Benzodiazepines </a:t>
            </a:r>
            <a:endParaRPr lang="en-US" sz="3600" b="1" dirty="0">
              <a:solidFill>
                <a:schemeClr val="bg1"/>
              </a:solidFill>
            </a:endParaRPr>
          </a:p>
        </p:txBody>
      </p:sp>
      <p:sp>
        <p:nvSpPr>
          <p:cNvPr id="3" name="Content Placeholder 2"/>
          <p:cNvSpPr>
            <a:spLocks noGrp="1"/>
          </p:cNvSpPr>
          <p:nvPr>
            <p:ph idx="1"/>
          </p:nvPr>
        </p:nvSpPr>
        <p:spPr>
          <a:xfrm>
            <a:off x="152400" y="1295400"/>
            <a:ext cx="8991600" cy="4525963"/>
          </a:xfrm>
        </p:spPr>
        <p:txBody>
          <a:bodyPr>
            <a:normAutofit fontScale="92500" lnSpcReduction="20000"/>
          </a:bodyPr>
          <a:lstStyle/>
          <a:p>
            <a:pPr marL="0" indent="0">
              <a:buNone/>
              <a:defRPr/>
            </a:pPr>
            <a:endParaRPr lang="en-US" sz="2800" b="1" dirty="0">
              <a:solidFill>
                <a:schemeClr val="bg1"/>
              </a:solidFill>
            </a:endParaRPr>
          </a:p>
          <a:p>
            <a:pPr marL="0" indent="0" algn="l">
              <a:buNone/>
              <a:defRPr/>
            </a:pPr>
            <a:r>
              <a:rPr lang="en-US" sz="2800" b="1" dirty="0">
                <a:solidFill>
                  <a:schemeClr val="bg1"/>
                </a:solidFill>
              </a:rPr>
              <a:t>Mechanism of action</a:t>
            </a:r>
          </a:p>
          <a:p>
            <a:pPr marL="0" indent="0" algn="l">
              <a:buNone/>
              <a:defRPr/>
            </a:pPr>
            <a:r>
              <a:rPr lang="en-US" sz="2400" dirty="0">
                <a:solidFill>
                  <a:schemeClr val="bg1"/>
                </a:solidFill>
              </a:rPr>
              <a:t>Enhance inhibitory neurotransmission by increasing the affinity of</a:t>
            </a:r>
            <a:r>
              <a:rPr lang="en-US" sz="2400" dirty="0"/>
              <a:t> </a:t>
            </a:r>
            <a:r>
              <a:rPr lang="en-US" sz="2400" dirty="0">
                <a:solidFill>
                  <a:schemeClr val="bg1"/>
                </a:solidFill>
              </a:rPr>
              <a:t>GABAA receptors for GABA.</a:t>
            </a:r>
          </a:p>
          <a:p>
            <a:pPr marL="0" indent="0" algn="l">
              <a:buNone/>
              <a:defRPr/>
            </a:pPr>
            <a:endParaRPr lang="en-US" sz="2400" dirty="0">
              <a:solidFill>
                <a:schemeClr val="bg1"/>
              </a:solidFill>
            </a:endParaRPr>
          </a:p>
          <a:p>
            <a:pPr marL="860425" indent="-806450" algn="l">
              <a:buNone/>
              <a:defRPr/>
            </a:pPr>
            <a:r>
              <a:rPr lang="en-US" sz="2800" b="1" dirty="0">
                <a:solidFill>
                  <a:schemeClr val="bg1"/>
                </a:solidFill>
              </a:rPr>
              <a:t>Pharmacokinetics</a:t>
            </a:r>
          </a:p>
          <a:p>
            <a:pPr marL="860425" indent="-806450" algn="l">
              <a:buNone/>
              <a:defRPr/>
            </a:pPr>
            <a:r>
              <a:rPr lang="en-US" sz="2400" dirty="0">
                <a:solidFill>
                  <a:schemeClr val="bg1"/>
                </a:solidFill>
              </a:rPr>
              <a:t>Effects are terminated by redistribution.</a:t>
            </a:r>
          </a:p>
          <a:p>
            <a:pPr marL="0" lvl="2" indent="0" algn="l" defTabSz="114300">
              <a:buFont typeface="Wingdings" panose="05000000000000000000" pitchFamily="2" charset="2"/>
              <a:buNone/>
              <a:defRPr/>
            </a:pPr>
            <a:r>
              <a:rPr lang="en-US" sz="2800" b="1" dirty="0">
                <a:solidFill>
                  <a:schemeClr val="bg1"/>
                </a:solidFill>
              </a:rPr>
              <a:t>Pharmacodynamics</a:t>
            </a:r>
            <a:endParaRPr lang="en-US" sz="1800" u="sng" dirty="0">
              <a:solidFill>
                <a:schemeClr val="bg1"/>
              </a:solidFill>
            </a:endParaRPr>
          </a:p>
          <a:p>
            <a:pPr marL="0" lvl="2" indent="0" algn="l">
              <a:buFont typeface="Wingdings" panose="05000000000000000000" pitchFamily="2" charset="2"/>
              <a:buNone/>
              <a:defRPr/>
            </a:pPr>
            <a:r>
              <a:rPr lang="en-US" sz="2400" dirty="0">
                <a:solidFill>
                  <a:schemeClr val="bg1"/>
                </a:solidFill>
              </a:rPr>
              <a:t>Amnestic, anticonvulsant, anxiolytic, and sedative-hypnotic (dose-dependent manner). </a:t>
            </a:r>
          </a:p>
          <a:p>
            <a:pPr marL="0" lvl="2" indent="0" algn="l">
              <a:buFont typeface="Wingdings" panose="05000000000000000000" pitchFamily="2" charset="2"/>
              <a:buNone/>
              <a:defRPr/>
            </a:pPr>
            <a:r>
              <a:rPr lang="en-US" sz="2400" dirty="0">
                <a:solidFill>
                  <a:schemeClr val="bg1"/>
                </a:solidFill>
              </a:rPr>
              <a:t>No analgesia.</a:t>
            </a:r>
            <a:endParaRPr lang="en-US" sz="1800" dirty="0">
              <a:solidFill>
                <a:schemeClr val="bg1"/>
              </a:solidFill>
            </a:endParaRPr>
          </a:p>
          <a:p>
            <a:pPr marL="860425" indent="-806450" algn="l">
              <a:buNone/>
              <a:defRPr/>
            </a:pPr>
            <a:endParaRPr lang="en-US" sz="2400" dirty="0">
              <a:solidFill>
                <a:schemeClr val="bg1"/>
              </a:solidFill>
            </a:endParaRPr>
          </a:p>
          <a:p>
            <a:pPr marL="0" indent="0">
              <a:buNone/>
              <a:defRPr/>
            </a:pPr>
            <a:endParaRPr lang="en-US" sz="2800" dirty="0">
              <a:solidFill>
                <a:schemeClr val="bg1"/>
              </a:solidFill>
            </a:endParaRPr>
          </a:p>
        </p:txBody>
      </p:sp>
    </p:spTree>
    <p:extLst>
      <p:ext uri="{BB962C8B-B14F-4D97-AF65-F5344CB8AC3E}">
        <p14:creationId xmlns:p14="http://schemas.microsoft.com/office/powerpoint/2010/main" val="2035813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lang="en-US" sz="3600" b="1" dirty="0">
                <a:solidFill>
                  <a:schemeClr val="bg1"/>
                </a:solidFill>
              </a:rPr>
              <a:t>Flumazenil</a:t>
            </a:r>
            <a:r>
              <a:rPr lang="en-US" b="1" dirty="0">
                <a:solidFill>
                  <a:srgbClr val="FFFF00"/>
                </a:solidFill>
              </a:rPr>
              <a:t> </a:t>
            </a:r>
          </a:p>
        </p:txBody>
      </p:sp>
      <p:sp>
        <p:nvSpPr>
          <p:cNvPr id="3" name="Content Placeholder 2"/>
          <p:cNvSpPr>
            <a:spLocks noGrp="1"/>
          </p:cNvSpPr>
          <p:nvPr>
            <p:ph idx="1"/>
          </p:nvPr>
        </p:nvSpPr>
        <p:spPr>
          <a:xfrm>
            <a:off x="0" y="1295400"/>
            <a:ext cx="9144000" cy="5562600"/>
          </a:xfrm>
        </p:spPr>
        <p:txBody>
          <a:bodyPr/>
          <a:lstStyle/>
          <a:p>
            <a:pPr marL="457200" lvl="1" indent="0" algn="l">
              <a:buNone/>
              <a:defRPr/>
            </a:pPr>
            <a:r>
              <a:rPr lang="en-US" sz="2400" b="1" dirty="0">
                <a:solidFill>
                  <a:schemeClr val="bg1"/>
                </a:solidFill>
                <a:ea typeface="+mn-ea"/>
                <a:cs typeface="+mn-cs"/>
              </a:rPr>
              <a:t>A competitive antagonist at the benzodiazepine binding site of GABAA receptors in the CNS.</a:t>
            </a:r>
          </a:p>
          <a:p>
            <a:pPr marL="457200" lvl="1" indent="0">
              <a:buNone/>
              <a:defRPr/>
            </a:pPr>
            <a:endParaRPr lang="en-US" sz="2400" dirty="0">
              <a:solidFill>
                <a:schemeClr val="bg1"/>
              </a:solidFill>
              <a:ea typeface="+mn-ea"/>
              <a:cs typeface="+mn-cs"/>
            </a:endParaRPr>
          </a:p>
          <a:p>
            <a:pPr marL="0" indent="0">
              <a:buFont typeface="Wingdings" panose="05000000000000000000" pitchFamily="2" charset="2"/>
              <a:buNone/>
              <a:defRPr/>
            </a:pPr>
            <a:endParaRPr lang="en-US" sz="2800" dirty="0">
              <a:effectLst/>
            </a:endParaRPr>
          </a:p>
          <a:p>
            <a:pPr>
              <a:defRPr/>
            </a:pPr>
            <a:endParaRPr lang="en-US"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C7BA0D46-829F-44BE-A338-661E80E7CADF}" type="slidenum">
              <a:rPr lang="en-US" altLang="en-US" sz="1200"/>
              <a:pPr>
                <a:defRPr/>
              </a:pPr>
              <a:t>28</a:t>
            </a:fld>
            <a:endParaRPr lang="en-US" altLang="en-US" sz="1200"/>
          </a:p>
        </p:txBody>
      </p:sp>
    </p:spTree>
    <p:extLst>
      <p:ext uri="{BB962C8B-B14F-4D97-AF65-F5344CB8AC3E}">
        <p14:creationId xmlns:p14="http://schemas.microsoft.com/office/powerpoint/2010/main" val="1757661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bg1"/>
                </a:solidFill>
              </a:rPr>
              <a:t>Opioids</a:t>
            </a:r>
          </a:p>
        </p:txBody>
      </p:sp>
      <p:sp>
        <p:nvSpPr>
          <p:cNvPr id="3" name="Content Placeholder 2"/>
          <p:cNvSpPr>
            <a:spLocks noGrp="1"/>
          </p:cNvSpPr>
          <p:nvPr>
            <p:ph idx="1"/>
          </p:nvPr>
        </p:nvSpPr>
        <p:spPr>
          <a:xfrm>
            <a:off x="152400" y="1295400"/>
            <a:ext cx="8991600" cy="4525963"/>
          </a:xfrm>
        </p:spPr>
        <p:txBody>
          <a:bodyPr/>
          <a:lstStyle/>
          <a:p>
            <a:pPr marL="0" indent="0" algn="l">
              <a:buNone/>
              <a:defRPr/>
            </a:pPr>
            <a:r>
              <a:rPr lang="en-US" altLang="en-US" sz="2400" dirty="0">
                <a:solidFill>
                  <a:schemeClr val="bg1"/>
                </a:solidFill>
              </a:rPr>
              <a:t>Opioids produce moderate sedation and profound analgesia.</a:t>
            </a:r>
          </a:p>
          <a:p>
            <a:pPr marL="0" indent="0" algn="l">
              <a:buNone/>
              <a:defRPr/>
            </a:pPr>
            <a:r>
              <a:rPr lang="en-US" altLang="en-US" sz="2400" dirty="0">
                <a:solidFill>
                  <a:schemeClr val="bg1"/>
                </a:solidFill>
              </a:rPr>
              <a:t>Fentanyl, </a:t>
            </a:r>
            <a:r>
              <a:rPr lang="en-US" altLang="en-US" sz="2400" dirty="0" err="1">
                <a:solidFill>
                  <a:schemeClr val="bg1"/>
                </a:solidFill>
              </a:rPr>
              <a:t>Sufentanil</a:t>
            </a:r>
            <a:r>
              <a:rPr lang="en-US" altLang="en-US" sz="2400" dirty="0">
                <a:solidFill>
                  <a:schemeClr val="bg1"/>
                </a:solidFill>
              </a:rPr>
              <a:t>, </a:t>
            </a:r>
            <a:r>
              <a:rPr lang="en-US" altLang="en-US" sz="2400" dirty="0" err="1">
                <a:solidFill>
                  <a:schemeClr val="bg1"/>
                </a:solidFill>
              </a:rPr>
              <a:t>Alfentanil</a:t>
            </a:r>
            <a:r>
              <a:rPr lang="en-US" altLang="en-US" sz="2400" dirty="0">
                <a:solidFill>
                  <a:schemeClr val="bg1"/>
                </a:solidFill>
              </a:rPr>
              <a:t>, Remifentanil, Meperidine, Morphine.</a:t>
            </a:r>
            <a:endParaRPr lang="en-US" altLang="en-US" sz="2400" dirty="0"/>
          </a:p>
          <a:p>
            <a:pPr marL="0" indent="0" algn="l">
              <a:buNone/>
              <a:defRPr/>
            </a:pPr>
            <a:endParaRPr lang="en-US" sz="2800" b="1" dirty="0">
              <a:solidFill>
                <a:schemeClr val="bg1"/>
              </a:solidFill>
            </a:endParaRPr>
          </a:p>
          <a:p>
            <a:pPr marL="0" indent="0" algn="l">
              <a:buNone/>
              <a:defRPr/>
            </a:pPr>
            <a:r>
              <a:rPr lang="en-US" sz="2800" b="1" dirty="0">
                <a:solidFill>
                  <a:schemeClr val="bg1"/>
                </a:solidFill>
              </a:rPr>
              <a:t>Mechanism of action</a:t>
            </a:r>
          </a:p>
          <a:p>
            <a:pPr marL="0" indent="0" algn="l" eaLnBrk="1" hangingPunct="1">
              <a:buNone/>
              <a:defRPr/>
            </a:pPr>
            <a:r>
              <a:rPr lang="en-US" altLang="en-US" sz="2400" dirty="0">
                <a:solidFill>
                  <a:schemeClr val="bg1"/>
                </a:solidFill>
              </a:rPr>
              <a:t>They exert their effects by binding with opioid receptors  </a:t>
            </a:r>
          </a:p>
        </p:txBody>
      </p:sp>
    </p:spTree>
    <p:extLst>
      <p:ext uri="{BB962C8B-B14F-4D97-AF65-F5344CB8AC3E}">
        <p14:creationId xmlns:p14="http://schemas.microsoft.com/office/powerpoint/2010/main" val="227731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09B28D-64D7-4A2C-8C2D-58F2FF927882}"/>
              </a:ext>
            </a:extLst>
          </p:cNvPr>
          <p:cNvSpPr>
            <a:spLocks noGrp="1"/>
          </p:cNvSpPr>
          <p:nvPr>
            <p:ph type="title"/>
          </p:nvPr>
        </p:nvSpPr>
        <p:spPr/>
        <p:txBody>
          <a:bodyPr/>
          <a:lstStyle/>
          <a:p>
            <a:r>
              <a:rPr lang="en-GB" dirty="0"/>
              <a:t>History of </a:t>
            </a:r>
            <a:r>
              <a:rPr lang="en-GB" dirty="0" err="1"/>
              <a:t>anesthesia</a:t>
            </a:r>
            <a:r>
              <a:rPr lang="en-GB" dirty="0"/>
              <a:t> </a:t>
            </a:r>
            <a:endParaRPr lang="ar-SA" dirty="0"/>
          </a:p>
        </p:txBody>
      </p:sp>
      <p:sp>
        <p:nvSpPr>
          <p:cNvPr id="3" name="عنصر نائب للمحتوى 2">
            <a:extLst>
              <a:ext uri="{FF2B5EF4-FFF2-40B4-BE49-F238E27FC236}">
                <a16:creationId xmlns:a16="http://schemas.microsoft.com/office/drawing/2014/main" id="{CB15E37A-EDB4-409D-A5D1-7CB44375AC28}"/>
              </a:ext>
            </a:extLst>
          </p:cNvPr>
          <p:cNvSpPr>
            <a:spLocks noGrp="1"/>
          </p:cNvSpPr>
          <p:nvPr>
            <p:ph idx="1"/>
          </p:nvPr>
        </p:nvSpPr>
        <p:spPr/>
        <p:txBody>
          <a:bodyPr/>
          <a:lstStyle/>
          <a:p>
            <a:pPr algn="l"/>
            <a:r>
              <a:rPr lang="en-GB" dirty="0">
                <a:effectLst/>
                <a:latin typeface="Open Sans" panose="020B0604020202020204" pitchFamily="34" charset="0"/>
              </a:rPr>
              <a:t>W</a:t>
            </a:r>
            <a:r>
              <a:rPr lang="en-GB" b="0" i="0" dirty="0">
                <a:effectLst/>
                <a:latin typeface="Open Sans" panose="020B0604020202020204" pitchFamily="34" charset="0"/>
              </a:rPr>
              <a:t>orld Anaesthesia Day commemorates the birth of anaesthesia on 16th October 1846. When doctors at Massachusetts General Hospital demonstrated the use of ether for the first time on a patient.</a:t>
            </a:r>
            <a:endParaRPr lang="ar-SA" dirty="0"/>
          </a:p>
        </p:txBody>
      </p:sp>
    </p:spTree>
    <p:extLst>
      <p:ext uri="{BB962C8B-B14F-4D97-AF65-F5344CB8AC3E}">
        <p14:creationId xmlns:p14="http://schemas.microsoft.com/office/powerpoint/2010/main" val="4095332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229600" cy="6248400"/>
          </a:xfrm>
        </p:spPr>
        <p:txBody>
          <a:bodyPr/>
          <a:lstStyle/>
          <a:p>
            <a:pPr marL="0" indent="0">
              <a:buNone/>
              <a:defRPr/>
            </a:pPr>
            <a:endParaRPr lang="en-US" sz="2800" b="1" dirty="0">
              <a:solidFill>
                <a:schemeClr val="bg1"/>
              </a:solidFill>
            </a:endParaRPr>
          </a:p>
          <a:p>
            <a:pPr marL="0" indent="0" algn="l">
              <a:buNone/>
              <a:defRPr/>
            </a:pPr>
            <a:r>
              <a:rPr lang="en-US" sz="2800" b="1" dirty="0">
                <a:solidFill>
                  <a:schemeClr val="bg1"/>
                </a:solidFill>
              </a:rPr>
              <a:t>Adverse effects</a:t>
            </a:r>
          </a:p>
          <a:p>
            <a:pPr marL="0" indent="0" algn="l">
              <a:buNone/>
              <a:defRPr/>
            </a:pPr>
            <a:r>
              <a:rPr lang="en-US" sz="2400" dirty="0" err="1">
                <a:solidFill>
                  <a:schemeClr val="bg1"/>
                </a:solidFill>
              </a:rPr>
              <a:t>Miosis</a:t>
            </a:r>
            <a:r>
              <a:rPr lang="en-US" sz="2400" dirty="0">
                <a:solidFill>
                  <a:schemeClr val="bg1"/>
                </a:solidFill>
              </a:rPr>
              <a:t> </a:t>
            </a:r>
          </a:p>
          <a:p>
            <a:pPr marL="0" indent="0" algn="l">
              <a:buNone/>
              <a:defRPr/>
            </a:pPr>
            <a:r>
              <a:rPr lang="en-US" altLang="en-US" sz="2400" dirty="0">
                <a:solidFill>
                  <a:schemeClr val="bg1"/>
                </a:solidFill>
              </a:rPr>
              <a:t>Nausea &amp; vomiting,</a:t>
            </a:r>
            <a:endParaRPr lang="en-US" sz="2400" dirty="0">
              <a:solidFill>
                <a:schemeClr val="bg1"/>
              </a:solidFill>
            </a:endParaRPr>
          </a:p>
          <a:p>
            <a:pPr marL="0" indent="0" algn="l">
              <a:buNone/>
              <a:defRPr/>
            </a:pPr>
            <a:r>
              <a:rPr lang="en-US" sz="2400" dirty="0">
                <a:solidFill>
                  <a:schemeClr val="bg1"/>
                </a:solidFill>
              </a:rPr>
              <a:t>Drowsiness or sedation</a:t>
            </a:r>
          </a:p>
          <a:p>
            <a:pPr marL="0" indent="0" algn="l">
              <a:buNone/>
              <a:defRPr/>
            </a:pPr>
            <a:r>
              <a:rPr lang="en-US" altLang="en-US" sz="2400" dirty="0">
                <a:solidFill>
                  <a:schemeClr val="bg1"/>
                </a:solidFill>
              </a:rPr>
              <a:t>r</a:t>
            </a:r>
            <a:r>
              <a:rPr lang="en-US" sz="2400" dirty="0">
                <a:solidFill>
                  <a:schemeClr val="bg1"/>
                </a:solidFill>
              </a:rPr>
              <a:t>espiratory depression</a:t>
            </a:r>
            <a:endParaRPr lang="en-US" altLang="en-US" sz="2400" dirty="0">
              <a:solidFill>
                <a:schemeClr val="bg1"/>
              </a:solidFill>
            </a:endParaRPr>
          </a:p>
          <a:p>
            <a:pPr marL="0" indent="0" algn="l">
              <a:buNone/>
              <a:defRPr/>
            </a:pPr>
            <a:r>
              <a:rPr lang="en-US" altLang="en-US" sz="2400" dirty="0">
                <a:solidFill>
                  <a:schemeClr val="bg1"/>
                </a:solidFill>
              </a:rPr>
              <a:t>Bradycardia in large doses</a:t>
            </a:r>
          </a:p>
          <a:p>
            <a:pPr marL="0" indent="0" algn="l">
              <a:buNone/>
              <a:defRPr/>
            </a:pPr>
            <a:r>
              <a:rPr lang="en-US" altLang="en-US" sz="2400" dirty="0">
                <a:solidFill>
                  <a:schemeClr val="bg1"/>
                </a:solidFill>
              </a:rPr>
              <a:t>Itching </a:t>
            </a:r>
          </a:p>
          <a:p>
            <a:pPr marL="0" indent="0" algn="l">
              <a:buNone/>
              <a:defRPr/>
            </a:pPr>
            <a:r>
              <a:rPr lang="en-US" altLang="en-US" sz="2400" dirty="0">
                <a:solidFill>
                  <a:schemeClr val="bg1"/>
                </a:solidFill>
              </a:rPr>
              <a:t>Urinary retention</a:t>
            </a:r>
          </a:p>
          <a:p>
            <a:pPr marL="0" indent="0">
              <a:buNone/>
              <a:defRPr/>
            </a:pPr>
            <a:endParaRPr lang="en-US" sz="1800" u="sng" dirty="0">
              <a:solidFill>
                <a:schemeClr val="bg1"/>
              </a:solidFill>
            </a:endParaRPr>
          </a:p>
        </p:txBody>
      </p:sp>
    </p:spTree>
    <p:extLst>
      <p:ext uri="{BB962C8B-B14F-4D97-AF65-F5344CB8AC3E}">
        <p14:creationId xmlns:p14="http://schemas.microsoft.com/office/powerpoint/2010/main" val="143141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8877300" cy="5253038"/>
          </a:xfrm>
        </p:spPr>
        <p:txBody>
          <a:bodyPr>
            <a:normAutofit fontScale="85000" lnSpcReduction="20000"/>
          </a:bodyPr>
          <a:lstStyle/>
          <a:p>
            <a:pPr algn="l">
              <a:defRPr/>
            </a:pPr>
            <a:r>
              <a:rPr lang="en-US" altLang="en-US" sz="2800" b="1" dirty="0">
                <a:solidFill>
                  <a:schemeClr val="bg1"/>
                </a:solidFill>
              </a:rPr>
              <a:t>Fentanyl </a:t>
            </a:r>
          </a:p>
          <a:p>
            <a:pPr marL="0" indent="0" algn="l">
              <a:buNone/>
              <a:defRPr/>
            </a:pPr>
            <a:r>
              <a:rPr lang="en-US" altLang="en-US" sz="2400" dirty="0">
                <a:solidFill>
                  <a:schemeClr val="bg1"/>
                </a:solidFill>
              </a:rPr>
              <a:t>A potent synthetic opioid agonist with100 times, the analgesic potency of morphine. </a:t>
            </a:r>
          </a:p>
          <a:p>
            <a:pPr marL="0" indent="0" algn="l">
              <a:buNone/>
              <a:defRPr/>
            </a:pPr>
            <a:r>
              <a:rPr lang="en-US" altLang="en-US" sz="2400" dirty="0">
                <a:solidFill>
                  <a:schemeClr val="bg1"/>
                </a:solidFill>
              </a:rPr>
              <a:t>No </a:t>
            </a:r>
            <a:r>
              <a:rPr lang="en-US" altLang="en-US" sz="2400" dirty="0" err="1">
                <a:solidFill>
                  <a:schemeClr val="bg1"/>
                </a:solidFill>
              </a:rPr>
              <a:t>histamin</a:t>
            </a:r>
            <a:r>
              <a:rPr lang="en-US" altLang="en-US" sz="2400" dirty="0">
                <a:solidFill>
                  <a:schemeClr val="bg1"/>
                </a:solidFill>
              </a:rPr>
              <a:t> release </a:t>
            </a:r>
          </a:p>
          <a:p>
            <a:pPr marL="0" indent="0" algn="l">
              <a:buNone/>
              <a:defRPr/>
            </a:pPr>
            <a:r>
              <a:rPr lang="en-US" altLang="en-US" sz="2400" dirty="0">
                <a:solidFill>
                  <a:schemeClr val="bg1"/>
                </a:solidFill>
              </a:rPr>
              <a:t>Ability to maintain cardiac stability. </a:t>
            </a:r>
            <a:endParaRPr lang="en-US" altLang="en-US" sz="2800" dirty="0"/>
          </a:p>
          <a:p>
            <a:pPr marL="0" indent="0" algn="l">
              <a:buFont typeface="Wingdings" panose="05000000000000000000" pitchFamily="2" charset="2"/>
              <a:buNone/>
              <a:defRPr/>
            </a:pPr>
            <a:endParaRPr lang="en-US" altLang="en-US" sz="2800" b="1" dirty="0">
              <a:solidFill>
                <a:schemeClr val="bg1"/>
              </a:solidFill>
            </a:endParaRPr>
          </a:p>
          <a:p>
            <a:pPr algn="l">
              <a:defRPr/>
            </a:pPr>
            <a:r>
              <a:rPr lang="en-US" altLang="en-US" sz="2800" b="1" dirty="0" err="1">
                <a:solidFill>
                  <a:schemeClr val="bg1"/>
                </a:solidFill>
              </a:rPr>
              <a:t>Sufentanil</a:t>
            </a:r>
            <a:r>
              <a:rPr lang="en-US" altLang="en-US" sz="2800" b="1" dirty="0">
                <a:solidFill>
                  <a:schemeClr val="bg1"/>
                </a:solidFill>
              </a:rPr>
              <a:t> citrate (</a:t>
            </a:r>
            <a:r>
              <a:rPr lang="en-US" altLang="en-US" sz="2800" b="1" dirty="0" err="1">
                <a:solidFill>
                  <a:schemeClr val="bg1"/>
                </a:solidFill>
              </a:rPr>
              <a:t>Sufenta</a:t>
            </a:r>
            <a:r>
              <a:rPr lang="en-US" altLang="en-US" sz="2800" b="1" dirty="0">
                <a:solidFill>
                  <a:schemeClr val="bg1"/>
                </a:solidFill>
              </a:rPr>
              <a:t>)</a:t>
            </a:r>
          </a:p>
          <a:p>
            <a:pPr marL="0" indent="0" algn="l">
              <a:buNone/>
              <a:defRPr/>
            </a:pPr>
            <a:r>
              <a:rPr lang="en-US" sz="2400" dirty="0">
                <a:solidFill>
                  <a:schemeClr val="bg1"/>
                </a:solidFill>
              </a:rPr>
              <a:t>10 times as potent as fentanyl</a:t>
            </a:r>
          </a:p>
          <a:p>
            <a:pPr marL="0" indent="0" algn="l">
              <a:buNone/>
              <a:defRPr/>
            </a:pPr>
            <a:r>
              <a:rPr lang="en-US" sz="2400" dirty="0">
                <a:solidFill>
                  <a:schemeClr val="bg1"/>
                </a:solidFill>
              </a:rPr>
              <a:t> Rapid elimination</a:t>
            </a:r>
          </a:p>
          <a:p>
            <a:pPr marL="0" indent="0" algn="l">
              <a:buNone/>
              <a:defRPr/>
            </a:pPr>
            <a:r>
              <a:rPr lang="en-US" sz="2400" dirty="0">
                <a:solidFill>
                  <a:schemeClr val="bg1"/>
                </a:solidFill>
              </a:rPr>
              <a:t>Relatively more rapid recovery as compared with fentanyl.</a:t>
            </a:r>
          </a:p>
          <a:p>
            <a:pPr marL="0" indent="0" algn="l">
              <a:buNone/>
              <a:defRPr/>
            </a:pPr>
            <a:endParaRPr lang="en-US" altLang="en-US" sz="2400" b="1" dirty="0">
              <a:solidFill>
                <a:schemeClr val="bg1"/>
              </a:solidFill>
            </a:endParaRPr>
          </a:p>
          <a:p>
            <a:pPr algn="l">
              <a:defRPr/>
            </a:pPr>
            <a:r>
              <a:rPr lang="en-US" altLang="en-US" sz="2800" b="1" dirty="0" err="1">
                <a:solidFill>
                  <a:schemeClr val="bg1"/>
                </a:solidFill>
              </a:rPr>
              <a:t>Alfentanil</a:t>
            </a:r>
            <a:endParaRPr lang="en-US" sz="2800" b="1" dirty="0">
              <a:solidFill>
                <a:schemeClr val="bg1"/>
              </a:solidFill>
            </a:endParaRPr>
          </a:p>
          <a:p>
            <a:pPr marL="0" indent="0" algn="l">
              <a:buNone/>
              <a:defRPr/>
            </a:pPr>
            <a:r>
              <a:rPr lang="en-US" altLang="en-US" sz="2400" dirty="0">
                <a:solidFill>
                  <a:schemeClr val="bg1"/>
                </a:solidFill>
              </a:rPr>
              <a:t>Shorter duration of action compared to fentanyl and </a:t>
            </a:r>
            <a:r>
              <a:rPr lang="en-US" altLang="en-US" sz="2400" dirty="0" err="1">
                <a:solidFill>
                  <a:schemeClr val="bg1"/>
                </a:solidFill>
              </a:rPr>
              <a:t>sufentanil</a:t>
            </a:r>
            <a:r>
              <a:rPr lang="en-US" altLang="en-US" sz="2400" dirty="0">
                <a:solidFill>
                  <a:schemeClr val="bg1"/>
                </a:solidFill>
              </a:rPr>
              <a:t>, </a:t>
            </a:r>
          </a:p>
          <a:p>
            <a:pPr>
              <a:defRPr/>
            </a:pPr>
            <a:endParaRPr lang="en-US" sz="2800" dirty="0"/>
          </a:p>
        </p:txBody>
      </p:sp>
      <p:sp>
        <p:nvSpPr>
          <p:cNvPr id="4" name="Slide Number Placeholder 3"/>
          <p:cNvSpPr>
            <a:spLocks noGrp="1"/>
          </p:cNvSpPr>
          <p:nvPr>
            <p:ph type="sldNum" sz="quarter" idx="12"/>
          </p:nvPr>
        </p:nvSpPr>
        <p:spPr>
          <a:xfrm>
            <a:off x="8534400" y="6243638"/>
            <a:ext cx="152400" cy="457200"/>
          </a:xfrm>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617932B8-E0B3-41A8-9D99-9B936BEF9F40}" type="slidenum">
              <a:rPr lang="en-US" altLang="en-US" sz="1200"/>
              <a:pPr>
                <a:defRPr/>
              </a:pPr>
              <a:t>31</a:t>
            </a:fld>
            <a:endParaRPr lang="en-US" altLang="en-US" sz="1200"/>
          </a:p>
        </p:txBody>
      </p:sp>
    </p:spTree>
    <p:extLst>
      <p:ext uri="{BB962C8B-B14F-4D97-AF65-F5344CB8AC3E}">
        <p14:creationId xmlns:p14="http://schemas.microsoft.com/office/powerpoint/2010/main" val="1730452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3423"/>
            <a:ext cx="9144000" cy="5337378"/>
          </a:xfrm>
        </p:spPr>
        <p:txBody>
          <a:bodyPr>
            <a:normAutofit lnSpcReduction="10000"/>
          </a:bodyPr>
          <a:lstStyle/>
          <a:p>
            <a:pPr marL="0" indent="0">
              <a:buFont typeface="Wingdings" panose="05000000000000000000" pitchFamily="2" charset="2"/>
              <a:buNone/>
              <a:defRPr/>
            </a:pPr>
            <a:r>
              <a:rPr lang="en-US" altLang="en-US" b="1" dirty="0">
                <a:solidFill>
                  <a:srgbClr val="FFFF00"/>
                </a:solidFill>
              </a:rPr>
              <a:t> </a:t>
            </a:r>
          </a:p>
          <a:p>
            <a:pPr algn="l">
              <a:defRPr/>
            </a:pPr>
            <a:r>
              <a:rPr lang="en-US" altLang="en-US" sz="2800" b="1" dirty="0">
                <a:solidFill>
                  <a:schemeClr val="bg1"/>
                </a:solidFill>
              </a:rPr>
              <a:t>Remifentanil (</a:t>
            </a:r>
            <a:r>
              <a:rPr lang="en-US" altLang="en-US" sz="2800" b="1" dirty="0" err="1">
                <a:solidFill>
                  <a:schemeClr val="bg1"/>
                </a:solidFill>
              </a:rPr>
              <a:t>Ultiva</a:t>
            </a:r>
            <a:r>
              <a:rPr lang="en-US" altLang="en-US" sz="2800" b="1" dirty="0">
                <a:solidFill>
                  <a:schemeClr val="bg1"/>
                </a:solidFill>
              </a:rPr>
              <a:t>)</a:t>
            </a:r>
          </a:p>
          <a:p>
            <a:pPr marL="0" indent="0" algn="l">
              <a:buNone/>
              <a:defRPr/>
            </a:pPr>
            <a:r>
              <a:rPr lang="en-US" altLang="en-US" sz="2400" dirty="0">
                <a:solidFill>
                  <a:schemeClr val="bg1"/>
                </a:solidFill>
              </a:rPr>
              <a:t>Ultra short acting and rapidly cleared </a:t>
            </a:r>
          </a:p>
          <a:p>
            <a:pPr marL="0" indent="0" algn="l">
              <a:buNone/>
              <a:defRPr/>
            </a:pPr>
            <a:r>
              <a:rPr lang="en-US" sz="2400" dirty="0">
                <a:solidFill>
                  <a:schemeClr val="bg1"/>
                </a:solidFill>
                <a:effectLst/>
              </a:rPr>
              <a:t>widespread  metabolism by blood and tissue </a:t>
            </a:r>
            <a:r>
              <a:rPr lang="en-US" sz="2400" dirty="0" err="1">
                <a:solidFill>
                  <a:schemeClr val="bg1"/>
                </a:solidFill>
                <a:effectLst/>
              </a:rPr>
              <a:t>esterases</a:t>
            </a:r>
            <a:endParaRPr lang="en-US" sz="2400" dirty="0">
              <a:solidFill>
                <a:schemeClr val="bg1"/>
              </a:solidFill>
            </a:endParaRPr>
          </a:p>
          <a:p>
            <a:pPr marL="0" indent="0" algn="l">
              <a:buNone/>
              <a:defRPr/>
            </a:pPr>
            <a:endParaRPr lang="en-US" altLang="en-US" sz="2800" b="1" dirty="0">
              <a:solidFill>
                <a:schemeClr val="bg1"/>
              </a:solidFill>
            </a:endParaRPr>
          </a:p>
          <a:p>
            <a:pPr algn="l">
              <a:defRPr/>
            </a:pPr>
            <a:r>
              <a:rPr lang="en-US" altLang="en-US" sz="2800" b="1" dirty="0">
                <a:solidFill>
                  <a:schemeClr val="bg1"/>
                </a:solidFill>
              </a:rPr>
              <a:t> Morphine</a:t>
            </a:r>
            <a:r>
              <a:rPr lang="en-US" altLang="en-US" sz="2800" dirty="0">
                <a:solidFill>
                  <a:schemeClr val="bg1"/>
                </a:solidFill>
              </a:rPr>
              <a:t> </a:t>
            </a:r>
          </a:p>
          <a:p>
            <a:pPr marL="0" indent="0" algn="l">
              <a:buNone/>
              <a:defRPr/>
            </a:pPr>
            <a:r>
              <a:rPr lang="en-US" altLang="en-US" sz="2400" dirty="0">
                <a:solidFill>
                  <a:schemeClr val="bg1"/>
                </a:solidFill>
              </a:rPr>
              <a:t>May produce hypotension and bronchoconstriction as </a:t>
            </a:r>
          </a:p>
          <a:p>
            <a:pPr marL="0" indent="0" algn="l">
              <a:buNone/>
              <a:defRPr/>
            </a:pPr>
            <a:r>
              <a:rPr lang="en-US" altLang="en-US" sz="2400" dirty="0">
                <a:solidFill>
                  <a:schemeClr val="bg1"/>
                </a:solidFill>
              </a:rPr>
              <a:t>a consequence of its histamine-releasing action.</a:t>
            </a:r>
          </a:p>
          <a:p>
            <a:pPr marL="0" lvl="2" indent="0" algn="l">
              <a:buClr>
                <a:schemeClr val="hlink"/>
              </a:buClr>
              <a:buNone/>
              <a:defRPr/>
            </a:pPr>
            <a:r>
              <a:rPr lang="en-US" dirty="0">
                <a:solidFill>
                  <a:schemeClr val="bg1"/>
                </a:solidFill>
              </a:rPr>
              <a:t>Morphine may be a poor choice for a patient with bronchial asthma</a:t>
            </a:r>
          </a:p>
          <a:p>
            <a:pPr marL="0" lvl="2" indent="0" algn="l">
              <a:buClr>
                <a:schemeClr val="hlink"/>
              </a:buClr>
              <a:buNone/>
              <a:defRPr/>
            </a:pPr>
            <a:r>
              <a:rPr lang="en-US" altLang="en-US" sz="2800" b="1" dirty="0">
                <a:solidFill>
                  <a:schemeClr val="bg1"/>
                </a:solidFill>
              </a:rPr>
              <a:t>Meperidine (pethidine) </a:t>
            </a:r>
          </a:p>
          <a:p>
            <a:pPr marL="0" lvl="2" indent="0" algn="l">
              <a:buClr>
                <a:schemeClr val="hlink"/>
              </a:buClr>
              <a:buNone/>
              <a:defRPr/>
            </a:pPr>
            <a:r>
              <a:rPr lang="en-US" altLang="en-US" sz="2000" dirty="0" err="1">
                <a:solidFill>
                  <a:schemeClr val="bg1"/>
                </a:solidFill>
              </a:rPr>
              <a:t>Sympathmimatic</a:t>
            </a:r>
            <a:r>
              <a:rPr lang="en-US" altLang="en-US" sz="2000" dirty="0">
                <a:solidFill>
                  <a:schemeClr val="bg1"/>
                </a:solidFill>
              </a:rPr>
              <a:t> like effect</a:t>
            </a:r>
          </a:p>
          <a:p>
            <a:pPr marL="0" indent="0">
              <a:buFont typeface="Wingdings" panose="05000000000000000000" pitchFamily="2" charset="2"/>
              <a:buNone/>
              <a:defRPr/>
            </a:pPr>
            <a:endParaRPr lang="en-US" sz="2800" b="1" dirty="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FCE20B83-1DF8-4646-8EB5-56AFA19DE69D}" type="slidenum">
              <a:rPr lang="en-US" altLang="en-US" sz="1200"/>
              <a:pPr>
                <a:defRPr/>
              </a:pPr>
              <a:t>32</a:t>
            </a:fld>
            <a:endParaRPr lang="en-US" altLang="en-US" sz="1200"/>
          </a:p>
        </p:txBody>
      </p:sp>
    </p:spTree>
    <p:extLst>
      <p:ext uri="{BB962C8B-B14F-4D97-AF65-F5344CB8AC3E}">
        <p14:creationId xmlns:p14="http://schemas.microsoft.com/office/powerpoint/2010/main" val="2207876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lstStyle/>
          <a:p>
            <a:pPr marL="0" indent="0" algn="l">
              <a:buFont typeface="Wingdings" panose="05000000000000000000" pitchFamily="2" charset="2"/>
              <a:buNone/>
              <a:defRPr/>
            </a:pPr>
            <a:r>
              <a:rPr lang="en-US" altLang="en-US" sz="4400" b="1" dirty="0">
                <a:solidFill>
                  <a:srgbClr val="FFFF00"/>
                </a:solidFill>
              </a:rPr>
              <a:t>  </a:t>
            </a:r>
            <a:r>
              <a:rPr lang="en-US" altLang="en-US" sz="3600" b="1" dirty="0">
                <a:solidFill>
                  <a:schemeClr val="bg1"/>
                </a:solidFill>
              </a:rPr>
              <a:t>Naloxone</a:t>
            </a:r>
          </a:p>
          <a:p>
            <a:pPr marL="403225" indent="-403225" algn="l">
              <a:buNone/>
              <a:defRPr/>
            </a:pPr>
            <a:r>
              <a:rPr lang="en-US" sz="2800" dirty="0"/>
              <a:t>    </a:t>
            </a:r>
            <a:r>
              <a:rPr lang="en-US" sz="2400" dirty="0">
                <a:solidFill>
                  <a:schemeClr val="bg1"/>
                </a:solidFill>
              </a:rPr>
              <a:t>A specific opiate receptor antagonist, binding the receptor.</a:t>
            </a:r>
          </a:p>
          <a:p>
            <a:pPr marL="403225" indent="-403225" algn="l">
              <a:buNone/>
              <a:defRPr/>
            </a:pPr>
            <a:r>
              <a:rPr lang="en-US" sz="2400" dirty="0">
                <a:solidFill>
                  <a:schemeClr val="bg1"/>
                </a:solidFill>
              </a:rPr>
              <a:t>    </a:t>
            </a:r>
            <a:r>
              <a:rPr lang="en-US" b="1" dirty="0">
                <a:solidFill>
                  <a:schemeClr val="bg1"/>
                </a:solidFill>
                <a:effectLst/>
              </a:rPr>
              <a:t>  </a:t>
            </a:r>
          </a:p>
          <a:p>
            <a:pPr marL="403225" lvl="1" indent="-403225" algn="l">
              <a:buFontTx/>
              <a:buNone/>
              <a:defRPr/>
            </a:pPr>
            <a:r>
              <a:rPr lang="en-US" b="1" dirty="0">
                <a:solidFill>
                  <a:schemeClr val="bg1"/>
                </a:solidFill>
              </a:rPr>
              <a:t>  </a:t>
            </a:r>
            <a:r>
              <a:rPr lang="en-US" b="1" dirty="0">
                <a:solidFill>
                  <a:schemeClr val="bg1"/>
                </a:solidFill>
                <a:effectLst/>
              </a:rPr>
              <a:t> Adverse effects </a:t>
            </a:r>
          </a:p>
          <a:p>
            <a:pPr marL="403225" lvl="1" indent="-403225" algn="l">
              <a:buFontTx/>
              <a:buNone/>
              <a:defRPr/>
            </a:pPr>
            <a:r>
              <a:rPr lang="en-US" b="1" dirty="0">
                <a:solidFill>
                  <a:schemeClr val="bg1"/>
                </a:solidFill>
              </a:rPr>
              <a:t>   </a:t>
            </a:r>
            <a:r>
              <a:rPr lang="en-US" sz="2400" dirty="0">
                <a:solidFill>
                  <a:schemeClr val="bg1"/>
                </a:solidFill>
              </a:rPr>
              <a:t>Reversal of analgesia </a:t>
            </a:r>
          </a:p>
          <a:p>
            <a:pPr marL="403225" indent="-403225" algn="l">
              <a:buFont typeface="Wingdings" panose="05000000000000000000" pitchFamily="2" charset="2"/>
              <a:buNone/>
              <a:defRPr/>
            </a:pPr>
            <a:r>
              <a:rPr lang="en-US" sz="2400" dirty="0">
                <a:solidFill>
                  <a:schemeClr val="bg1"/>
                </a:solidFill>
              </a:rPr>
              <a:t>   ( tachycardia, hypertension, pulmonary edema, and cardiac dysrhythmias).</a:t>
            </a:r>
          </a:p>
          <a:p>
            <a:pPr algn="l">
              <a:defRPr/>
            </a:pPr>
            <a:endParaRPr lang="en-US" altLang="en-US" dirty="0"/>
          </a:p>
          <a:p>
            <a:pPr algn="l">
              <a:defRPr/>
            </a:pPr>
            <a:endParaRPr lang="en-US" dirty="0"/>
          </a:p>
          <a:p>
            <a:pPr marL="342900" lvl="1" indent="-342900" algn="l">
              <a:buClr>
                <a:schemeClr val="hlink"/>
              </a:buClr>
              <a:buSzPct val="90000"/>
              <a:buFontTx/>
              <a:buBlip>
                <a:blip r:embed="rId2"/>
              </a:buBlip>
              <a:defRPr/>
            </a:pPr>
            <a:endParaRPr lang="en-US" dirty="0">
              <a:ea typeface="+mn-ea"/>
              <a:cs typeface="+mn-cs"/>
            </a:endParaRPr>
          </a:p>
          <a:p>
            <a:pPr marL="342900" lvl="1" indent="-342900">
              <a:buClr>
                <a:schemeClr val="hlink"/>
              </a:buClr>
              <a:buSzPct val="90000"/>
              <a:buFontTx/>
              <a:buBlip>
                <a:blip r:embed="rId2"/>
              </a:buBlip>
              <a:defRPr/>
            </a:pPr>
            <a:endParaRPr lang="en-US" dirty="0">
              <a:ea typeface="+mn-ea"/>
              <a:cs typeface="+mn-cs"/>
            </a:endParaRPr>
          </a:p>
          <a:p>
            <a:pPr>
              <a:defRPr/>
            </a:pPr>
            <a:endParaRPr lang="en-US" altLang="en-US" sz="2800"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587F8936-F053-42F3-B421-483A4913D3FB}" type="slidenum">
              <a:rPr lang="en-US" altLang="en-US" sz="1200"/>
              <a:pPr>
                <a:defRPr/>
              </a:pPr>
              <a:t>33</a:t>
            </a:fld>
            <a:endParaRPr lang="en-US" altLang="en-US" sz="1200"/>
          </a:p>
        </p:txBody>
      </p:sp>
    </p:spTree>
    <p:extLst>
      <p:ext uri="{BB962C8B-B14F-4D97-AF65-F5344CB8AC3E}">
        <p14:creationId xmlns:p14="http://schemas.microsoft.com/office/powerpoint/2010/main" val="1801026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8" y="629266"/>
            <a:ext cx="3124882" cy="1622321"/>
          </a:xfrm>
        </p:spPr>
        <p:txBody>
          <a:bodyPr>
            <a:normAutofit/>
          </a:bodyPr>
          <a:lstStyle/>
          <a:p>
            <a:pPr>
              <a:lnSpc>
                <a:spcPct val="90000"/>
              </a:lnSpc>
              <a:defRPr/>
            </a:pPr>
            <a:r>
              <a:rPr lang="en-US" altLang="en-US" sz="2900" b="1" dirty="0"/>
              <a:t> Neuromuscular blocking drugs</a:t>
            </a:r>
            <a:endParaRPr lang="en-US" sz="2900" b="1" dirty="0"/>
          </a:p>
        </p:txBody>
      </p:sp>
      <p:sp>
        <p:nvSpPr>
          <p:cNvPr id="3" name="Content Placeholder 2"/>
          <p:cNvSpPr>
            <a:spLocks noGrp="1"/>
          </p:cNvSpPr>
          <p:nvPr>
            <p:ph idx="1"/>
          </p:nvPr>
        </p:nvSpPr>
        <p:spPr>
          <a:xfrm>
            <a:off x="486698" y="2438400"/>
            <a:ext cx="3124882" cy="3785419"/>
          </a:xfrm>
        </p:spPr>
        <p:txBody>
          <a:bodyPr>
            <a:normAutofit/>
          </a:bodyPr>
          <a:lstStyle/>
          <a:p>
            <a:pPr marL="0" indent="0">
              <a:buNone/>
              <a:defRPr/>
            </a:pPr>
            <a:r>
              <a:rPr lang="en-US" altLang="en-US" b="1" dirty="0"/>
              <a:t>Primary Uses</a:t>
            </a:r>
          </a:p>
          <a:p>
            <a:pPr marL="0" indent="0">
              <a:buNone/>
              <a:defRPr/>
            </a:pPr>
            <a:r>
              <a:rPr lang="en-US" altLang="en-US" dirty="0"/>
              <a:t>Perform tracheal intubation.</a:t>
            </a:r>
          </a:p>
          <a:p>
            <a:pPr marL="0" indent="0">
              <a:buNone/>
              <a:defRPr/>
            </a:pPr>
            <a:r>
              <a:rPr lang="en-US" altLang="en-US" dirty="0"/>
              <a:t>Facilitate ventilation.</a:t>
            </a:r>
          </a:p>
          <a:p>
            <a:pPr marL="0" indent="0">
              <a:buNone/>
              <a:defRPr/>
            </a:pPr>
            <a:r>
              <a:rPr lang="en-US" altLang="en-US" dirty="0"/>
              <a:t>Provides optimal surgical operating conditions.</a:t>
            </a:r>
          </a:p>
          <a:p>
            <a:pPr>
              <a:defRPr/>
            </a:pPr>
            <a:endParaRPr lang="en-US" dirty="0"/>
          </a:p>
        </p:txBody>
      </p:sp>
      <p:sp>
        <p:nvSpPr>
          <p:cNvPr id="4" name="Slide Number Placeholder 3"/>
          <p:cNvSpPr>
            <a:spLocks noGrp="1"/>
          </p:cNvSpPr>
          <p:nvPr>
            <p:ph type="sldNum" sz="quarter" idx="12"/>
          </p:nvPr>
        </p:nvSpPr>
        <p:spPr>
          <a:xfrm>
            <a:off x="7764405" y="295729"/>
            <a:ext cx="628649" cy="767687"/>
          </a:xfrm>
        </p:spPr>
        <p:txBody>
          <a:bodyPr>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Aft>
                <a:spcPts val="600"/>
              </a:spcAft>
              <a:defRPr/>
            </a:pPr>
            <a:fld id="{D5A2E0E4-A9F7-48DD-BEC5-0702F34FE319}" type="slidenum">
              <a:rPr lang="en-US" altLang="en-US"/>
              <a:pPr>
                <a:spcAft>
                  <a:spcPts val="600"/>
                </a:spcAft>
                <a:defRPr/>
              </a:pPr>
              <a:t>34</a:t>
            </a:fld>
            <a:endParaRPr lang="en-US" altLang="en-US"/>
          </a:p>
        </p:txBody>
      </p:sp>
      <p:pic>
        <p:nvPicPr>
          <p:cNvPr id="65541" name="Picture 5" descr="NeuromuscularJun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94" y="2137037"/>
            <a:ext cx="4087416" cy="2583923"/>
          </a:xfrm>
          <a:prstGeom prst="rect">
            <a:avLst/>
          </a:prstGeom>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055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0209" y="1325880"/>
            <a:ext cx="2508015" cy="3066507"/>
          </a:xfrm>
        </p:spPr>
        <p:txBody>
          <a:bodyPr vert="horz" lIns="91440" tIns="45720" rIns="91440" bIns="45720" rtlCol="0" anchor="b">
            <a:normAutofit/>
          </a:bodyPr>
          <a:lstStyle/>
          <a:p>
            <a:pPr>
              <a:defRPr/>
            </a:pPr>
            <a:r>
              <a:rPr lang="en-US" altLang="en-US" sz="2200"/>
              <a:t>Neuromuscular blockers</a:t>
            </a:r>
            <a:endParaRPr lang="en-US" sz="2200"/>
          </a:p>
        </p:txBody>
      </p:sp>
      <p:sp>
        <p:nvSpPr>
          <p:cNvPr id="4" name="Slide Number Placeholder 3"/>
          <p:cNvSpPr>
            <a:spLocks noGrp="1"/>
          </p:cNvSpPr>
          <p:nvPr>
            <p:ph type="sldNum" sz="quarter" idx="12"/>
          </p:nvPr>
        </p:nvSpPr>
        <p:spPr>
          <a:xfrm>
            <a:off x="7764405" y="295729"/>
            <a:ext cx="628649" cy="767687"/>
          </a:xfrm>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Aft>
                <a:spcPts val="600"/>
              </a:spcAft>
              <a:defRPr/>
            </a:pPr>
            <a:fld id="{FCFA015F-71B7-4938-B61F-2A199E7DB147}" type="slidenum">
              <a:rPr lang="en-US" altLang="en-US" sz="2800">
                <a:solidFill>
                  <a:schemeClr val="tx1">
                    <a:tint val="75000"/>
                  </a:schemeClr>
                </a:solidFill>
                <a:latin typeface="+mn-lt"/>
                <a:cs typeface="+mn-cs"/>
              </a:rPr>
              <a:pPr>
                <a:spcAft>
                  <a:spcPts val="600"/>
                </a:spcAft>
                <a:defRPr/>
              </a:pPr>
              <a:t>35</a:t>
            </a:fld>
            <a:endParaRPr lang="en-US" altLang="en-US" sz="2800">
              <a:solidFill>
                <a:schemeClr val="tx1">
                  <a:tint val="75000"/>
                </a:schemeClr>
              </a:solidFill>
              <a:latin typeface="+mn-lt"/>
              <a:cs typeface="+mn-cs"/>
            </a:endParaRPr>
          </a:p>
        </p:txBody>
      </p:sp>
      <p:pic>
        <p:nvPicPr>
          <p:cNvPr id="66565" name="Picture 4" descr="DSC_4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44" y="1607755"/>
            <a:ext cx="4706688" cy="3647683"/>
          </a:xfrm>
          <a:prstGeom prst="rect">
            <a:avLst/>
          </a:prstGeom>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571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891" y="1447800"/>
            <a:ext cx="2331469" cy="4572000"/>
          </a:xfrm>
        </p:spPr>
        <p:txBody>
          <a:bodyPr anchor="ctr">
            <a:normAutofit/>
          </a:bodyPr>
          <a:lstStyle/>
          <a:p>
            <a:pPr>
              <a:defRPr/>
            </a:pPr>
            <a:r>
              <a:rPr lang="en-US" altLang="en-US" sz="2000" b="1" dirty="0">
                <a:solidFill>
                  <a:srgbClr val="FF0000"/>
                </a:solidFill>
              </a:rPr>
              <a:t>Depolarizing (</a:t>
            </a:r>
            <a:r>
              <a:rPr lang="en-US" altLang="en-US" sz="2000" b="1" dirty="0" err="1">
                <a:solidFill>
                  <a:srgbClr val="FF0000"/>
                </a:solidFill>
              </a:rPr>
              <a:t>Succinycholine</a:t>
            </a:r>
            <a:r>
              <a:rPr lang="en-US" altLang="en-US" sz="2000" b="1" dirty="0">
                <a:solidFill>
                  <a:srgbClr val="FF0000"/>
                </a:solidFill>
              </a:rPr>
              <a:t>)</a:t>
            </a:r>
            <a:br>
              <a:rPr lang="en-US" altLang="en-US" sz="2000" b="1" dirty="0">
                <a:solidFill>
                  <a:srgbClr val="FF0000"/>
                </a:solidFill>
              </a:rPr>
            </a:br>
            <a:r>
              <a:rPr lang="en-US" sz="2000" b="1" dirty="0" err="1">
                <a:solidFill>
                  <a:srgbClr val="FF0000"/>
                </a:solidFill>
              </a:rPr>
              <a:t>Suxamethonium</a:t>
            </a:r>
            <a:br>
              <a:rPr lang="en-US" altLang="en-US" sz="2000" b="1" dirty="0">
                <a:solidFill>
                  <a:srgbClr val="FF0000"/>
                </a:solidFill>
              </a:rPr>
            </a:br>
            <a:endParaRPr lang="en-US" sz="2000" b="1" dirty="0">
              <a:solidFill>
                <a:srgbClr val="FF0000"/>
              </a:solidFill>
            </a:endParaRPr>
          </a:p>
        </p:txBody>
      </p:sp>
      <p:graphicFrame>
        <p:nvGraphicFramePr>
          <p:cNvPr id="5" name="Content Placeholder 2">
            <a:extLst>
              <a:ext uri="{FF2B5EF4-FFF2-40B4-BE49-F238E27FC236}">
                <a16:creationId xmlns:a16="http://schemas.microsoft.com/office/drawing/2014/main" id="{0FC368B9-63FE-4A91-B31D-EA0B09181D97}"/>
              </a:ext>
            </a:extLst>
          </p:cNvPr>
          <p:cNvGraphicFramePr>
            <a:graphicFrameLocks noGrp="1"/>
          </p:cNvGraphicFramePr>
          <p:nvPr>
            <p:ph idx="1"/>
            <p:extLst>
              <p:ext uri="{D42A27DB-BD31-4B8C-83A1-F6EECF244321}">
                <p14:modId xmlns:p14="http://schemas.microsoft.com/office/powerpoint/2010/main" val="2405378803"/>
              </p:ext>
            </p:extLst>
          </p:nvPr>
        </p:nvGraphicFramePr>
        <p:xfrm>
          <a:off x="3786187" y="1447800"/>
          <a:ext cx="48720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97934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8915400" cy="5791200"/>
          </a:xfrm>
        </p:spPr>
        <p:txBody>
          <a:bodyPr/>
          <a:lstStyle/>
          <a:p>
            <a:pPr marL="174625" lvl="2" indent="-53975" algn="l">
              <a:buNone/>
              <a:tabLst>
                <a:tab pos="228600" algn="l"/>
              </a:tabLst>
              <a:defRPr/>
            </a:pPr>
            <a:r>
              <a:rPr lang="en-US" sz="2800" b="1" dirty="0">
                <a:solidFill>
                  <a:schemeClr val="bg1"/>
                </a:solidFill>
                <a:ea typeface="+mn-ea"/>
                <a:cs typeface="+mn-cs"/>
              </a:rPr>
              <a:t>Adverse Effects</a:t>
            </a:r>
          </a:p>
          <a:p>
            <a:pPr marL="174625" lvl="2" indent="-53975" algn="l">
              <a:buNone/>
              <a:tabLst>
                <a:tab pos="228600" algn="l"/>
              </a:tabLst>
              <a:defRPr/>
            </a:pPr>
            <a:r>
              <a:rPr lang="en-US" sz="1800" b="1" dirty="0">
                <a:solidFill>
                  <a:schemeClr val="bg1"/>
                </a:solidFill>
                <a:ea typeface="+mn-ea"/>
                <a:cs typeface="+mn-cs"/>
              </a:rPr>
              <a:t>Cardiac dysrhythmias</a:t>
            </a:r>
            <a:r>
              <a:rPr lang="en-US" b="1" dirty="0">
                <a:solidFill>
                  <a:schemeClr val="bg1"/>
                </a:solidFill>
                <a:ea typeface="+mn-ea"/>
                <a:cs typeface="+mn-cs"/>
              </a:rPr>
              <a:t>:</a:t>
            </a:r>
            <a:r>
              <a:rPr lang="en-US" b="1" dirty="0">
                <a:solidFill>
                  <a:schemeClr val="bg1"/>
                </a:solidFill>
                <a:effectLst/>
              </a:rPr>
              <a:t> </a:t>
            </a:r>
            <a:r>
              <a:rPr lang="en-US" b="1" dirty="0">
                <a:solidFill>
                  <a:schemeClr val="bg1"/>
                </a:solidFill>
                <a:ea typeface="+mn-ea"/>
                <a:cs typeface="+mn-cs"/>
              </a:rPr>
              <a:t>sinus bradycardia, , and even asystole </a:t>
            </a:r>
          </a:p>
          <a:p>
            <a:pPr marL="174625" lvl="2" indent="-53975" algn="l">
              <a:buNone/>
              <a:tabLst>
                <a:tab pos="228600" algn="l"/>
              </a:tabLst>
              <a:defRPr/>
            </a:pPr>
            <a:r>
              <a:rPr lang="en-US" sz="1800" b="1" dirty="0">
                <a:solidFill>
                  <a:schemeClr val="bg1"/>
                </a:solidFill>
                <a:ea typeface="+mn-ea"/>
                <a:cs typeface="+mn-cs"/>
              </a:rPr>
              <a:t>Hyperkalemia</a:t>
            </a:r>
            <a:r>
              <a:rPr lang="en-US" b="1" dirty="0">
                <a:solidFill>
                  <a:schemeClr val="bg1"/>
                </a:solidFill>
                <a:ea typeface="+mn-ea"/>
                <a:cs typeface="+mn-cs"/>
              </a:rPr>
              <a:t>.( burns, RF, muscular</a:t>
            </a:r>
            <a:r>
              <a:rPr lang="en-US" sz="2800" b="1" dirty="0">
                <a:solidFill>
                  <a:schemeClr val="bg1"/>
                </a:solidFill>
                <a:ea typeface="+mn-ea"/>
                <a:cs typeface="+mn-cs"/>
              </a:rPr>
              <a:t> </a:t>
            </a:r>
            <a:r>
              <a:rPr lang="en-US" b="1" dirty="0">
                <a:solidFill>
                  <a:schemeClr val="bg1"/>
                </a:solidFill>
                <a:ea typeface="+mn-ea"/>
                <a:cs typeface="+mn-cs"/>
              </a:rPr>
              <a:t>dystrophies &amp;   paraplegia)</a:t>
            </a:r>
          </a:p>
          <a:p>
            <a:pPr marL="174625" lvl="2" indent="-53975" algn="l">
              <a:buNone/>
              <a:tabLst>
                <a:tab pos="228600" algn="l"/>
              </a:tabLst>
              <a:defRPr/>
            </a:pPr>
            <a:r>
              <a:rPr lang="en-US" sz="1800" b="1" dirty="0">
                <a:solidFill>
                  <a:schemeClr val="bg1"/>
                </a:solidFill>
                <a:ea typeface="+mn-ea"/>
                <a:cs typeface="+mn-cs"/>
              </a:rPr>
              <a:t>A transient increase in intraocular pressure</a:t>
            </a:r>
          </a:p>
          <a:p>
            <a:pPr marL="174625" lvl="2" indent="-53975" algn="l">
              <a:buNone/>
              <a:tabLst>
                <a:tab pos="228600" algn="l"/>
              </a:tabLst>
              <a:defRPr/>
            </a:pPr>
            <a:r>
              <a:rPr lang="en-US" sz="1800" b="1" dirty="0">
                <a:solidFill>
                  <a:schemeClr val="bg1"/>
                </a:solidFill>
                <a:ea typeface="+mn-ea"/>
                <a:cs typeface="+mn-cs"/>
              </a:rPr>
              <a:t>Increase in intracranial &amp; </a:t>
            </a:r>
            <a:r>
              <a:rPr lang="en-US" sz="1800" b="1" dirty="0" err="1">
                <a:solidFill>
                  <a:schemeClr val="bg1"/>
                </a:solidFill>
                <a:ea typeface="+mn-ea"/>
                <a:cs typeface="+mn-cs"/>
              </a:rPr>
              <a:t>intragastic</a:t>
            </a:r>
            <a:r>
              <a:rPr lang="en-US" sz="1800" b="1" dirty="0">
                <a:solidFill>
                  <a:schemeClr val="bg1"/>
                </a:solidFill>
                <a:ea typeface="+mn-ea"/>
                <a:cs typeface="+mn-cs"/>
              </a:rPr>
              <a:t> pressure</a:t>
            </a:r>
            <a:r>
              <a:rPr lang="en-US" sz="2800" b="1" dirty="0">
                <a:solidFill>
                  <a:schemeClr val="bg1"/>
                </a:solidFill>
                <a:ea typeface="+mn-ea"/>
                <a:cs typeface="+mn-cs"/>
              </a:rPr>
              <a:t>.</a:t>
            </a:r>
            <a:endParaRPr lang="en-US" b="1" dirty="0">
              <a:solidFill>
                <a:schemeClr val="bg1"/>
              </a:solidFill>
              <a:ea typeface="+mn-ea"/>
              <a:cs typeface="+mn-cs"/>
            </a:endParaRPr>
          </a:p>
          <a:p>
            <a:pPr marL="174625" lvl="2" indent="-53975" algn="l">
              <a:buNone/>
              <a:tabLst>
                <a:tab pos="228600" algn="l"/>
              </a:tabLst>
              <a:defRPr/>
            </a:pPr>
            <a:r>
              <a:rPr lang="en-US" sz="1800" b="1" dirty="0">
                <a:solidFill>
                  <a:schemeClr val="bg1"/>
                </a:solidFill>
              </a:rPr>
              <a:t>Myalgia : abdomen, back, and neck.</a:t>
            </a:r>
          </a:p>
          <a:p>
            <a:pPr marL="174625" lvl="2" indent="-53975" algn="l">
              <a:buNone/>
              <a:tabLst>
                <a:tab pos="228600" algn="l"/>
              </a:tabLst>
              <a:defRPr/>
            </a:pPr>
            <a:r>
              <a:rPr lang="en-US" sz="1800" b="1" dirty="0">
                <a:solidFill>
                  <a:schemeClr val="bg1"/>
                </a:solidFill>
              </a:rPr>
              <a:t>Histamine release.</a:t>
            </a:r>
          </a:p>
          <a:p>
            <a:pPr marL="174625" lvl="2" indent="-53975" algn="l">
              <a:buNone/>
              <a:tabLst>
                <a:tab pos="228600" algn="l"/>
              </a:tabLst>
              <a:defRPr/>
            </a:pPr>
            <a:r>
              <a:rPr lang="en-US" sz="1800" b="1" dirty="0">
                <a:solidFill>
                  <a:schemeClr val="bg1"/>
                </a:solidFill>
              </a:rPr>
              <a:t>Dual block.</a:t>
            </a:r>
          </a:p>
          <a:p>
            <a:pPr marL="174625" lvl="2" indent="0" algn="l">
              <a:lnSpc>
                <a:spcPct val="90000"/>
              </a:lnSpc>
              <a:buNone/>
              <a:defRPr/>
            </a:pPr>
            <a:r>
              <a:rPr lang="en-US" sz="1800" b="1" dirty="0">
                <a:solidFill>
                  <a:schemeClr val="bg1"/>
                </a:solidFill>
                <a:ea typeface="+mn-ea"/>
                <a:cs typeface="+mn-cs"/>
              </a:rPr>
              <a:t>Succinylcholine apnea </a:t>
            </a:r>
            <a:r>
              <a:rPr lang="en-US" sz="1800" b="1" dirty="0">
                <a:solidFill>
                  <a:schemeClr val="bg1"/>
                </a:solidFill>
                <a:effectLst/>
              </a:rPr>
              <a:t>Low levels of plasma cholinesterase (severe liver or kidney disease)</a:t>
            </a:r>
          </a:p>
          <a:p>
            <a:pPr marL="174625" lvl="2" indent="-53975" algn="l">
              <a:buNone/>
              <a:tabLst>
                <a:tab pos="228600" algn="l"/>
              </a:tabLst>
              <a:defRPr/>
            </a:pPr>
            <a:r>
              <a:rPr lang="en-US" sz="1800" b="1" dirty="0">
                <a:solidFill>
                  <a:schemeClr val="bg1"/>
                </a:solidFill>
                <a:ea typeface="+mn-ea"/>
                <a:cs typeface="+mn-cs"/>
              </a:rPr>
              <a:t>Anaphylaxis.</a:t>
            </a:r>
          </a:p>
          <a:p>
            <a:pPr marL="174625" lvl="2" indent="-53975" algn="l">
              <a:buNone/>
              <a:tabLst>
                <a:tab pos="228600" algn="l"/>
              </a:tabLst>
              <a:defRPr/>
            </a:pPr>
            <a:r>
              <a:rPr lang="en-US" sz="1800" b="1" dirty="0">
                <a:solidFill>
                  <a:schemeClr val="bg1"/>
                </a:solidFill>
                <a:ea typeface="+mn-ea"/>
                <a:cs typeface="+mn-cs"/>
              </a:rPr>
              <a:t>Malignant hyperthermia (MH).</a:t>
            </a:r>
            <a:r>
              <a:rPr lang="en-US" sz="1800" b="1" dirty="0">
                <a:solidFill>
                  <a:schemeClr val="bg1"/>
                </a:solidFill>
                <a:effectLst/>
              </a:rPr>
              <a:t> </a:t>
            </a:r>
          </a:p>
          <a:p>
            <a:pPr marL="174625" lvl="2" indent="-53975" algn="l">
              <a:buNone/>
              <a:tabLst>
                <a:tab pos="228600" algn="l"/>
              </a:tabLst>
              <a:defRPr/>
            </a:pPr>
            <a:endParaRPr lang="en-US" b="1" dirty="0">
              <a:solidFill>
                <a:schemeClr val="bg1"/>
              </a:solidFill>
            </a:endParaRPr>
          </a:p>
          <a:p>
            <a:pPr marL="174625" lvl="2" indent="-53975">
              <a:buNone/>
              <a:tabLst>
                <a:tab pos="228600" algn="l"/>
              </a:tabLst>
              <a:defRPr/>
            </a:pPr>
            <a:endParaRPr lang="en-US" b="1" dirty="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5206B60B-6A46-4FA0-97A0-E0BDF084D77C}" type="slidenum">
              <a:rPr lang="en-US" altLang="en-US" sz="1200"/>
              <a:pPr>
                <a:defRPr/>
              </a:pPr>
              <a:t>37</a:t>
            </a:fld>
            <a:endParaRPr lang="en-US" altLang="en-US" sz="1200"/>
          </a:p>
        </p:txBody>
      </p:sp>
    </p:spTree>
    <p:extLst>
      <p:ext uri="{BB962C8B-B14F-4D97-AF65-F5344CB8AC3E}">
        <p14:creationId xmlns:p14="http://schemas.microsoft.com/office/powerpoint/2010/main" val="323319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sz="3600" b="1" dirty="0" err="1">
                <a:solidFill>
                  <a:schemeClr val="bg1"/>
                </a:solidFill>
              </a:rPr>
              <a:t>Nondepolarizing</a:t>
            </a:r>
            <a:r>
              <a:rPr lang="en-US" altLang="en-US" sz="3600" b="1" dirty="0">
                <a:solidFill>
                  <a:schemeClr val="bg1"/>
                </a:solidFill>
              </a:rPr>
              <a:t> blockers</a:t>
            </a:r>
            <a:endParaRPr lang="en-US" sz="3600" b="1" dirty="0">
              <a:solidFill>
                <a:schemeClr val="bg1"/>
              </a:solidFill>
            </a:endParaRPr>
          </a:p>
        </p:txBody>
      </p:sp>
      <p:sp>
        <p:nvSpPr>
          <p:cNvPr id="3" name="Content Placeholder 2"/>
          <p:cNvSpPr>
            <a:spLocks noGrp="1"/>
          </p:cNvSpPr>
          <p:nvPr>
            <p:ph idx="1"/>
          </p:nvPr>
        </p:nvSpPr>
        <p:spPr>
          <a:xfrm>
            <a:off x="457200" y="1371600"/>
            <a:ext cx="8458200" cy="5257800"/>
          </a:xfrm>
        </p:spPr>
        <p:txBody>
          <a:bodyPr/>
          <a:lstStyle/>
          <a:p>
            <a:pPr marL="0" indent="0" algn="l">
              <a:buNone/>
              <a:defRPr/>
            </a:pPr>
            <a:r>
              <a:rPr lang="en-US" sz="2800" dirty="0">
                <a:solidFill>
                  <a:schemeClr val="bg1"/>
                </a:solidFill>
                <a:effectLst/>
              </a:rPr>
              <a:t>They act by competitively blocking the binding of </a:t>
            </a:r>
            <a:r>
              <a:rPr lang="en-US" sz="2800" dirty="0" err="1">
                <a:solidFill>
                  <a:schemeClr val="bg1"/>
                </a:solidFill>
                <a:effectLst/>
              </a:rPr>
              <a:t>ACh</a:t>
            </a:r>
            <a:r>
              <a:rPr lang="en-US" sz="2800" dirty="0">
                <a:solidFill>
                  <a:schemeClr val="bg1"/>
                </a:solidFill>
                <a:effectLst/>
              </a:rPr>
              <a:t> to its receptors </a:t>
            </a:r>
            <a:r>
              <a:rPr lang="en-US" altLang="en-US" sz="2800" dirty="0">
                <a:solidFill>
                  <a:schemeClr val="bg1"/>
                </a:solidFill>
              </a:rPr>
              <a:t> </a:t>
            </a:r>
          </a:p>
          <a:p>
            <a:pPr marL="0" indent="0" algn="l">
              <a:buNone/>
              <a:defRPr/>
            </a:pPr>
            <a:r>
              <a:rPr lang="en-US" sz="2800" dirty="0">
                <a:solidFill>
                  <a:schemeClr val="bg1"/>
                </a:solidFill>
                <a:effectLst/>
              </a:rPr>
              <a:t>It is characterized by :</a:t>
            </a:r>
            <a:endParaRPr lang="en-US" sz="2800" dirty="0">
              <a:solidFill>
                <a:schemeClr val="bg1"/>
              </a:solidFill>
            </a:endParaRPr>
          </a:p>
          <a:p>
            <a:pPr marL="0" indent="0" algn="l">
              <a:buNone/>
              <a:defRPr/>
            </a:pPr>
            <a:r>
              <a:rPr lang="en-US" sz="2800" dirty="0">
                <a:solidFill>
                  <a:schemeClr val="bg1"/>
                </a:solidFill>
                <a:effectLst/>
              </a:rPr>
              <a:t>- Absence of </a:t>
            </a:r>
            <a:r>
              <a:rPr lang="en-US" sz="2800" dirty="0" err="1">
                <a:solidFill>
                  <a:schemeClr val="bg1"/>
                </a:solidFill>
                <a:effectLst/>
              </a:rPr>
              <a:t>fasciculations</a:t>
            </a:r>
            <a:r>
              <a:rPr lang="en-US" sz="2800" dirty="0">
                <a:solidFill>
                  <a:schemeClr val="bg1"/>
                </a:solidFill>
                <a:effectLst/>
              </a:rPr>
              <a:t>.</a:t>
            </a:r>
          </a:p>
          <a:p>
            <a:pPr marL="0" indent="0" algn="l">
              <a:buNone/>
              <a:defRPr/>
            </a:pPr>
            <a:endParaRPr lang="en-US" sz="2800" dirty="0">
              <a:solidFill>
                <a:schemeClr val="bg1"/>
              </a:solidFill>
              <a:effectLst/>
            </a:endParaRPr>
          </a:p>
          <a:p>
            <a:pPr marL="0" indent="0" algn="l">
              <a:buNone/>
              <a:defRPr/>
            </a:pPr>
            <a:r>
              <a:rPr lang="en-US" sz="2800" dirty="0">
                <a:solidFill>
                  <a:schemeClr val="bg1"/>
                </a:solidFill>
                <a:effectLst/>
              </a:rPr>
              <a:t>- Reversal by </a:t>
            </a:r>
            <a:r>
              <a:rPr lang="en-US" sz="2800" dirty="0" err="1">
                <a:solidFill>
                  <a:schemeClr val="bg1"/>
                </a:solidFill>
                <a:effectLst/>
              </a:rPr>
              <a:t>AChE</a:t>
            </a:r>
            <a:r>
              <a:rPr lang="en-US" sz="2800" dirty="0">
                <a:solidFill>
                  <a:schemeClr val="bg1"/>
                </a:solidFill>
                <a:effectLst/>
              </a:rPr>
              <a:t> inhibitors.</a:t>
            </a:r>
          </a:p>
          <a:p>
            <a:pPr>
              <a:defRPr/>
            </a:pPr>
            <a:endParaRPr lang="en-US" altLang="en-US" sz="2800" dirty="0"/>
          </a:p>
          <a:p>
            <a:pPr>
              <a:defRPr/>
            </a:pPr>
            <a:endParaRPr lang="en-US" sz="2800" dirty="0">
              <a:effectLst/>
            </a:endParaRPr>
          </a:p>
          <a:p>
            <a:pPr>
              <a:defRPr/>
            </a:pPr>
            <a:endParaRPr lang="en-US" altLang="en-US" sz="2800" dirty="0"/>
          </a:p>
          <a:p>
            <a:pPr>
              <a:defRPr/>
            </a:pPr>
            <a:endParaRPr lang="en-US" sz="2800" dirty="0">
              <a:effectLst/>
            </a:endParaRPr>
          </a:p>
          <a:p>
            <a:pPr>
              <a:defRPr/>
            </a:pPr>
            <a:endParaRPr lang="en-US"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7B2A57A6-A2FF-48B6-86E4-F2C4381711A1}" type="slidenum">
              <a:rPr lang="en-US" altLang="en-US" sz="1200"/>
              <a:pPr>
                <a:defRPr/>
              </a:pPr>
              <a:t>38</a:t>
            </a:fld>
            <a:endParaRPr lang="en-US" altLang="en-US" sz="1200"/>
          </a:p>
        </p:txBody>
      </p:sp>
    </p:spTree>
    <p:extLst>
      <p:ext uri="{BB962C8B-B14F-4D97-AF65-F5344CB8AC3E}">
        <p14:creationId xmlns:p14="http://schemas.microsoft.com/office/powerpoint/2010/main" val="3025073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a:xfrm>
            <a:off x="152400" y="1371600"/>
            <a:ext cx="8915400" cy="5334000"/>
          </a:xfrm>
        </p:spPr>
        <p:txBody>
          <a:bodyPr>
            <a:normAutofit/>
          </a:bodyPr>
          <a:lstStyle/>
          <a:p>
            <a:pPr marL="0" lvl="1" indent="0">
              <a:buClr>
                <a:schemeClr val="hlink"/>
              </a:buClr>
              <a:buSzPct val="90000"/>
              <a:buNone/>
              <a:defRPr/>
            </a:pPr>
            <a:endParaRPr lang="en-US" altLang="en-US" dirty="0">
              <a:solidFill>
                <a:schemeClr val="bg1"/>
              </a:solidFill>
              <a:effectLst/>
            </a:endParaRPr>
          </a:p>
          <a:p>
            <a:pPr marL="0" lvl="1" indent="0">
              <a:buClr>
                <a:schemeClr val="hlink"/>
              </a:buClr>
              <a:buSzPct val="90000"/>
              <a:buNone/>
              <a:defRPr/>
            </a:pPr>
            <a:endParaRPr lang="en-US" altLang="en-US" dirty="0">
              <a:solidFill>
                <a:schemeClr val="bg1"/>
              </a:solidFill>
            </a:endParaRPr>
          </a:p>
          <a:p>
            <a:pPr marL="0" lvl="1" indent="0" algn="l">
              <a:buClr>
                <a:schemeClr val="hlink"/>
              </a:buClr>
              <a:buSzPct val="90000"/>
              <a:buNone/>
              <a:defRPr/>
            </a:pPr>
            <a:r>
              <a:rPr lang="en-US" altLang="en-US" b="1" dirty="0">
                <a:solidFill>
                  <a:schemeClr val="bg1"/>
                </a:solidFill>
              </a:rPr>
              <a:t>ATRACURIUM:</a:t>
            </a:r>
            <a:r>
              <a:rPr lang="en-US" altLang="en-US" dirty="0">
                <a:solidFill>
                  <a:schemeClr val="bg1"/>
                </a:solidFill>
              </a:rPr>
              <a:t> </a:t>
            </a:r>
            <a:r>
              <a:rPr lang="en-US" altLang="en-US" sz="2400" dirty="0">
                <a:solidFill>
                  <a:schemeClr val="bg1"/>
                </a:solidFill>
              </a:rPr>
              <a:t>Widely used and have an intermediate onset and duration of action. </a:t>
            </a:r>
          </a:p>
          <a:p>
            <a:pPr marL="0" lvl="1" indent="0" algn="l">
              <a:buClr>
                <a:schemeClr val="hlink"/>
              </a:buClr>
              <a:buSzPct val="90000"/>
              <a:buNone/>
              <a:defRPr/>
            </a:pPr>
            <a:r>
              <a:rPr lang="en-US" altLang="en-US" sz="2400" dirty="0">
                <a:solidFill>
                  <a:schemeClr val="bg1"/>
                </a:solidFill>
              </a:rPr>
              <a:t>Histamine release.</a:t>
            </a:r>
          </a:p>
          <a:p>
            <a:pPr marL="0" indent="0" algn="l">
              <a:buNone/>
              <a:defRPr/>
            </a:pPr>
            <a:r>
              <a:rPr lang="en-US" altLang="en-US" sz="2400" dirty="0">
                <a:solidFill>
                  <a:schemeClr val="bg1"/>
                </a:solidFill>
              </a:rPr>
              <a:t>Metabolism is by  ester hydrolysis in the plasma. </a:t>
            </a:r>
          </a:p>
          <a:p>
            <a:pPr marL="0" indent="0" algn="l">
              <a:buNone/>
              <a:defRPr/>
            </a:pPr>
            <a:endParaRPr lang="en-US" altLang="en-US" sz="2400" dirty="0">
              <a:solidFill>
                <a:schemeClr val="bg1"/>
              </a:solidFill>
            </a:endParaRPr>
          </a:p>
          <a:p>
            <a:pPr marL="0" lvl="1" indent="0">
              <a:buClr>
                <a:schemeClr val="hlink"/>
              </a:buClr>
              <a:buSzPct val="90000"/>
              <a:buFontTx/>
              <a:buNone/>
              <a:defRPr/>
            </a:pPr>
            <a:endParaRPr lang="en-US" altLang="en-US" sz="3200" dirty="0">
              <a:effectLst/>
            </a:endParaRP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30A59F8B-1A9C-4540-8B76-6F1FFDE8535C}" type="slidenum">
              <a:rPr lang="en-US" altLang="en-US" sz="1200"/>
              <a:pPr>
                <a:defRPr/>
              </a:pPr>
              <a:t>39</a:t>
            </a:fld>
            <a:endParaRPr lang="en-US" altLang="en-US" sz="1200"/>
          </a:p>
        </p:txBody>
      </p:sp>
    </p:spTree>
    <p:extLst>
      <p:ext uri="{BB962C8B-B14F-4D97-AF65-F5344CB8AC3E}">
        <p14:creationId xmlns:p14="http://schemas.microsoft.com/office/powerpoint/2010/main" val="199885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2CFEBD-35A2-49E4-9576-1DD564A20B7C}"/>
              </a:ext>
            </a:extLst>
          </p:cNvPr>
          <p:cNvSpPr>
            <a:spLocks noGrp="1"/>
          </p:cNvSpPr>
          <p:nvPr>
            <p:ph type="title"/>
          </p:nvPr>
        </p:nvSpPr>
        <p:spPr/>
        <p:txBody>
          <a:bodyPr/>
          <a:lstStyle/>
          <a:p>
            <a:r>
              <a:rPr lang="en-GB" dirty="0"/>
              <a:t>Definition of General </a:t>
            </a:r>
            <a:r>
              <a:rPr lang="en-GB" dirty="0" err="1"/>
              <a:t>Anesthesia</a:t>
            </a:r>
            <a:r>
              <a:rPr lang="en-GB" dirty="0"/>
              <a:t> </a:t>
            </a:r>
            <a:endParaRPr lang="ar-SA" dirty="0"/>
          </a:p>
        </p:txBody>
      </p:sp>
      <p:sp>
        <p:nvSpPr>
          <p:cNvPr id="3" name="عنصر نائب للمحتوى 2">
            <a:extLst>
              <a:ext uri="{FF2B5EF4-FFF2-40B4-BE49-F238E27FC236}">
                <a16:creationId xmlns:a16="http://schemas.microsoft.com/office/drawing/2014/main" id="{DA3C7786-9DD9-4AB1-BBD9-3774FC1A5BAD}"/>
              </a:ext>
            </a:extLst>
          </p:cNvPr>
          <p:cNvSpPr>
            <a:spLocks noGrp="1"/>
          </p:cNvSpPr>
          <p:nvPr>
            <p:ph idx="1"/>
          </p:nvPr>
        </p:nvSpPr>
        <p:spPr/>
        <p:txBody>
          <a:bodyPr/>
          <a:lstStyle/>
          <a:p>
            <a:pPr marL="0" indent="0" algn="l">
              <a:buNone/>
            </a:pPr>
            <a:r>
              <a:rPr lang="en-GB" dirty="0"/>
              <a:t>It is reversible </a:t>
            </a:r>
          </a:p>
          <a:p>
            <a:pPr algn="l"/>
            <a:r>
              <a:rPr lang="en-GB" dirty="0"/>
              <a:t>Triad of unconsciousness (hypnosis),analgesia (no reflex to pain ),and muscle relaxation (no movement) . </a:t>
            </a:r>
          </a:p>
          <a:p>
            <a:pPr algn="l"/>
            <a:r>
              <a:rPr lang="en-GB" dirty="0"/>
              <a:t>Depress central nervous excitability through modulation of normal ion-channel function </a:t>
            </a:r>
          </a:p>
          <a:p>
            <a:endParaRPr lang="ar-SA" dirty="0"/>
          </a:p>
        </p:txBody>
      </p:sp>
    </p:spTree>
    <p:extLst>
      <p:ext uri="{BB962C8B-B14F-4D97-AF65-F5344CB8AC3E}">
        <p14:creationId xmlns:p14="http://schemas.microsoft.com/office/powerpoint/2010/main" val="2124134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a:xfrm>
            <a:off x="152400" y="1295400"/>
            <a:ext cx="8915400" cy="5562600"/>
          </a:xfrm>
        </p:spPr>
        <p:txBody>
          <a:bodyPr>
            <a:normAutofit fontScale="92500" lnSpcReduction="20000"/>
          </a:bodyPr>
          <a:lstStyle/>
          <a:p>
            <a:pPr marL="0" indent="0" algn="l">
              <a:buNone/>
              <a:defRPr/>
            </a:pPr>
            <a:r>
              <a:rPr lang="en-US" altLang="en-US" sz="2800" b="1" dirty="0">
                <a:solidFill>
                  <a:schemeClr val="bg1"/>
                </a:solidFill>
              </a:rPr>
              <a:t>CISATRACURIUM:</a:t>
            </a:r>
            <a:endParaRPr lang="en-US" altLang="en-US" sz="2400" dirty="0">
              <a:solidFill>
                <a:schemeClr val="bg1"/>
              </a:solidFill>
            </a:endParaRPr>
          </a:p>
          <a:p>
            <a:pPr marL="0" indent="0" algn="l">
              <a:buNone/>
              <a:defRPr/>
            </a:pPr>
            <a:r>
              <a:rPr lang="en-US" altLang="en-US" sz="2400" dirty="0">
                <a:solidFill>
                  <a:schemeClr val="bg1"/>
                </a:solidFill>
              </a:rPr>
              <a:t>Metabolism is by  ester hydrolysis in the plasma</a:t>
            </a:r>
          </a:p>
          <a:p>
            <a:pPr marL="0" indent="0" algn="l">
              <a:buNone/>
              <a:defRPr/>
            </a:pPr>
            <a:r>
              <a:rPr lang="en-US" altLang="en-US" sz="2400" dirty="0">
                <a:solidFill>
                  <a:schemeClr val="bg1"/>
                </a:solidFill>
              </a:rPr>
              <a:t>Relatively slow onset of action.</a:t>
            </a:r>
          </a:p>
          <a:p>
            <a:pPr marL="0" indent="0" algn="l">
              <a:buNone/>
              <a:defRPr/>
            </a:pPr>
            <a:r>
              <a:rPr lang="en-US" altLang="en-US" sz="2400" dirty="0">
                <a:solidFill>
                  <a:schemeClr val="bg1"/>
                </a:solidFill>
              </a:rPr>
              <a:t>Does not release histamine. </a:t>
            </a:r>
          </a:p>
          <a:p>
            <a:pPr marL="0" indent="0" algn="l">
              <a:buNone/>
              <a:defRPr/>
            </a:pPr>
            <a:endParaRPr lang="en-US" altLang="en-US" sz="2400" dirty="0">
              <a:solidFill>
                <a:schemeClr val="bg1"/>
              </a:solidFill>
            </a:endParaRPr>
          </a:p>
          <a:p>
            <a:pPr marL="0" indent="0" algn="l">
              <a:buNone/>
              <a:defRPr/>
            </a:pPr>
            <a:endParaRPr lang="en-US" altLang="en-US" sz="2400" dirty="0">
              <a:solidFill>
                <a:schemeClr val="bg1"/>
              </a:solidFill>
            </a:endParaRPr>
          </a:p>
          <a:p>
            <a:pPr marL="0" indent="0" algn="l">
              <a:buNone/>
              <a:defRPr/>
            </a:pPr>
            <a:r>
              <a:rPr lang="en-US" altLang="en-US" sz="2800" b="1" dirty="0">
                <a:solidFill>
                  <a:schemeClr val="bg1"/>
                </a:solidFill>
              </a:rPr>
              <a:t>ROCURONIUM: </a:t>
            </a:r>
            <a:endParaRPr lang="en-US" sz="2400" dirty="0">
              <a:solidFill>
                <a:schemeClr val="bg1"/>
              </a:solidFill>
            </a:endParaRPr>
          </a:p>
          <a:p>
            <a:pPr marL="0" indent="0" algn="l">
              <a:buNone/>
              <a:defRPr/>
            </a:pPr>
            <a:r>
              <a:rPr lang="en-US" sz="2400" dirty="0">
                <a:solidFill>
                  <a:schemeClr val="bg1"/>
                </a:solidFill>
              </a:rPr>
              <a:t>Intubating conditions can be achieved in 60-90 seconds after an induction dose of 0.6 mg/Kg. Increasing the dose to 1.2 mg/kg shortens the time can  be used for rapid sequence induction </a:t>
            </a:r>
            <a:r>
              <a:rPr lang="en-US" sz="2400" b="1" dirty="0">
                <a:solidFill>
                  <a:schemeClr val="bg1"/>
                </a:solidFill>
              </a:rPr>
              <a:t>when </a:t>
            </a:r>
            <a:r>
              <a:rPr lang="en-US" sz="2400" b="1" dirty="0" err="1">
                <a:solidFill>
                  <a:schemeClr val="bg1"/>
                </a:solidFill>
              </a:rPr>
              <a:t>Suxamethonium</a:t>
            </a:r>
            <a:r>
              <a:rPr lang="en-US" sz="2400" b="1" dirty="0">
                <a:solidFill>
                  <a:schemeClr val="bg1"/>
                </a:solidFill>
              </a:rPr>
              <a:t> is contraindicated .</a:t>
            </a:r>
          </a:p>
          <a:p>
            <a:pPr marL="0" indent="0" algn="l">
              <a:buNone/>
              <a:defRPr/>
            </a:pPr>
            <a:r>
              <a:rPr lang="en-US" sz="2400" dirty="0">
                <a:solidFill>
                  <a:schemeClr val="bg1"/>
                </a:solidFill>
              </a:rPr>
              <a:t> Histamine is not released.</a:t>
            </a:r>
            <a:endParaRPr lang="en-US" altLang="en-US" sz="2400" dirty="0">
              <a:solidFill>
                <a:schemeClr val="bg1"/>
              </a:solidFill>
            </a:endParaRPr>
          </a:p>
          <a:p>
            <a:pPr marL="0" indent="0" algn="l">
              <a:buNone/>
              <a:defRPr/>
            </a:pPr>
            <a:br>
              <a:rPr lang="en-US" altLang="en-US" sz="2400" dirty="0">
                <a:solidFill>
                  <a:schemeClr val="bg1"/>
                </a:solidFill>
              </a:rPr>
            </a:br>
            <a:endParaRPr lang="en-US" altLang="en-US" sz="2400" dirty="0">
              <a:solidFill>
                <a:schemeClr val="bg1"/>
              </a:solidFill>
            </a:endParaRPr>
          </a:p>
          <a:p>
            <a:pPr marL="0" indent="0">
              <a:buNone/>
              <a:defRPr/>
            </a:pPr>
            <a:endParaRPr lang="en-US" altLang="en-US" sz="2400" dirty="0">
              <a:solidFill>
                <a:schemeClr val="bg1"/>
              </a:solidFill>
            </a:endParaRPr>
          </a:p>
          <a:p>
            <a:pPr marL="0" lvl="1" indent="0">
              <a:buClr>
                <a:schemeClr val="hlink"/>
              </a:buClr>
              <a:buSzPct val="90000"/>
              <a:buNone/>
              <a:defRPr/>
            </a:pPr>
            <a:endParaRPr lang="en-US" altLang="en-US" sz="3200" dirty="0">
              <a:effectLst/>
            </a:endParaRP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30A59F8B-1A9C-4540-8B76-6F1FFDE8535C}" type="slidenum">
              <a:rPr lang="en-US" altLang="en-US" sz="1200"/>
              <a:pPr>
                <a:defRPr/>
              </a:pPr>
              <a:t>40</a:t>
            </a:fld>
            <a:endParaRPr lang="en-US" altLang="en-US" sz="1200"/>
          </a:p>
        </p:txBody>
      </p:sp>
    </p:spTree>
    <p:extLst>
      <p:ext uri="{BB962C8B-B14F-4D97-AF65-F5344CB8AC3E}">
        <p14:creationId xmlns:p14="http://schemas.microsoft.com/office/powerpoint/2010/main" val="3761970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813"/>
            <a:ext cx="8534400" cy="865187"/>
          </a:xfrm>
        </p:spPr>
        <p:txBody>
          <a:bodyPr>
            <a:normAutofit/>
          </a:bodyPr>
          <a:lstStyle/>
          <a:p>
            <a:pPr>
              <a:defRPr/>
            </a:pPr>
            <a:r>
              <a:rPr lang="en-US" sz="3200" b="1" dirty="0">
                <a:solidFill>
                  <a:srgbClr val="FFFF00"/>
                </a:solidFill>
              </a:rPr>
              <a:t>Anticholinesterases (Neostigmine)</a:t>
            </a:r>
          </a:p>
        </p:txBody>
      </p:sp>
      <p:sp>
        <p:nvSpPr>
          <p:cNvPr id="3" name="Content Placeholder 2"/>
          <p:cNvSpPr>
            <a:spLocks noGrp="1"/>
          </p:cNvSpPr>
          <p:nvPr>
            <p:ph idx="1"/>
          </p:nvPr>
        </p:nvSpPr>
        <p:spPr>
          <a:xfrm>
            <a:off x="76200" y="1457614"/>
            <a:ext cx="8637494" cy="4638386"/>
          </a:xfrm>
        </p:spPr>
        <p:txBody>
          <a:bodyPr>
            <a:normAutofit fontScale="92500"/>
          </a:bodyPr>
          <a:lstStyle/>
          <a:p>
            <a:pPr marL="0" indent="0" algn="l">
              <a:buNone/>
              <a:defRPr/>
            </a:pPr>
            <a:r>
              <a:rPr lang="en-US" sz="2400" dirty="0">
                <a:solidFill>
                  <a:schemeClr val="bg1"/>
                </a:solidFill>
              </a:rPr>
              <a:t>They inhibit the action of the acetylcholinesterase enzyme at the NMJ by </a:t>
            </a:r>
            <a:r>
              <a:rPr lang="en-US" sz="2400" dirty="0" err="1">
                <a:solidFill>
                  <a:schemeClr val="bg1"/>
                </a:solidFill>
              </a:rPr>
              <a:t>i</a:t>
            </a:r>
            <a:r>
              <a:rPr lang="en-GB" altLang="en-US" sz="2400" dirty="0" err="1">
                <a:solidFill>
                  <a:schemeClr val="bg1"/>
                </a:solidFill>
              </a:rPr>
              <a:t>ncreasing</a:t>
            </a:r>
            <a:r>
              <a:rPr lang="en-GB" altLang="en-US" sz="2400" dirty="0">
                <a:solidFill>
                  <a:schemeClr val="bg1"/>
                </a:solidFill>
              </a:rPr>
              <a:t> the concentration of Ach at NMJ.</a:t>
            </a:r>
            <a:endParaRPr lang="en-US" sz="2400" dirty="0">
              <a:solidFill>
                <a:schemeClr val="bg1"/>
              </a:solidFill>
            </a:endParaRPr>
          </a:p>
          <a:p>
            <a:pPr marL="0" indent="0" algn="l">
              <a:buNone/>
              <a:defRPr/>
            </a:pPr>
            <a:r>
              <a:rPr lang="en-US" sz="2400" dirty="0">
                <a:solidFill>
                  <a:schemeClr val="bg1"/>
                </a:solidFill>
              </a:rPr>
              <a:t>Clinical tests of adequate resolution of neuromuscular block include the ability to lift the head from the bed for 5 seconds. </a:t>
            </a:r>
          </a:p>
          <a:p>
            <a:pPr marL="0" indent="0" algn="l">
              <a:buNone/>
              <a:defRPr/>
            </a:pPr>
            <a:r>
              <a:rPr lang="en-US" sz="2400" dirty="0">
                <a:solidFill>
                  <a:schemeClr val="bg1"/>
                </a:solidFill>
              </a:rPr>
              <a:t>Intravenous injection at a dose of 0.05 mg/kg (maximum 5mg).</a:t>
            </a:r>
          </a:p>
          <a:p>
            <a:pPr marL="0" indent="0" algn="l">
              <a:buNone/>
              <a:defRPr/>
            </a:pPr>
            <a:endParaRPr lang="en-US" sz="2400" dirty="0">
              <a:solidFill>
                <a:schemeClr val="bg1"/>
              </a:solidFill>
            </a:endParaRPr>
          </a:p>
          <a:p>
            <a:pPr marL="0" indent="0" algn="l">
              <a:buNone/>
              <a:defRPr/>
            </a:pPr>
            <a:r>
              <a:rPr lang="en-US" sz="2400" dirty="0">
                <a:solidFill>
                  <a:schemeClr val="bg1"/>
                </a:solidFill>
              </a:rPr>
              <a:t>To minimize adverse effects such as bradycardia, </a:t>
            </a:r>
            <a:r>
              <a:rPr lang="en-US" sz="2400" dirty="0" err="1">
                <a:solidFill>
                  <a:schemeClr val="bg1"/>
                </a:solidFill>
              </a:rPr>
              <a:t>miosis</a:t>
            </a:r>
            <a:r>
              <a:rPr lang="en-US" sz="2400" dirty="0">
                <a:solidFill>
                  <a:schemeClr val="bg1"/>
                </a:solidFill>
              </a:rPr>
              <a:t>, GI upset, nausea, bronchospasm, increased sweating, salivation &amp; bronchial secretions, an an </a:t>
            </a:r>
            <a:r>
              <a:rPr lang="en-US" sz="2400" dirty="0" err="1">
                <a:solidFill>
                  <a:schemeClr val="bg1"/>
                </a:solidFill>
              </a:rPr>
              <a:t>antimuscarinic</a:t>
            </a:r>
            <a:r>
              <a:rPr lang="en-US" sz="2400" dirty="0">
                <a:solidFill>
                  <a:schemeClr val="bg1"/>
                </a:solidFill>
              </a:rPr>
              <a:t> such as </a:t>
            </a:r>
            <a:r>
              <a:rPr lang="en-US" sz="2400" b="1" dirty="0" err="1">
                <a:solidFill>
                  <a:schemeClr val="bg1"/>
                </a:solidFill>
              </a:rPr>
              <a:t>glycopyrronium</a:t>
            </a:r>
            <a:r>
              <a:rPr lang="en-US" sz="2400" dirty="0">
                <a:solidFill>
                  <a:schemeClr val="bg1"/>
                </a:solidFill>
              </a:rPr>
              <a:t> 0.01 mg/kg or </a:t>
            </a:r>
            <a:r>
              <a:rPr lang="en-US" sz="2400" b="1" dirty="0">
                <a:solidFill>
                  <a:schemeClr val="bg1"/>
                </a:solidFill>
              </a:rPr>
              <a:t>atropine</a:t>
            </a:r>
            <a:r>
              <a:rPr lang="en-US" sz="2400" dirty="0">
                <a:solidFill>
                  <a:schemeClr val="bg1"/>
                </a:solidFill>
              </a:rPr>
              <a:t> 0.02 mg/kg must be administered along with the anticholinesterase.</a:t>
            </a:r>
          </a:p>
          <a:p>
            <a:pPr marL="0" indent="0">
              <a:buNone/>
              <a:defRPr/>
            </a:pPr>
            <a:endParaRPr lang="en-US" sz="2400" dirty="0">
              <a:solidFill>
                <a:schemeClr val="bg1"/>
              </a:solidFill>
            </a:endParaRPr>
          </a:p>
          <a:p>
            <a:pPr>
              <a:buFont typeface="Wingdings" panose="05000000000000000000" pitchFamily="2" charset="2"/>
              <a:buChar char="q"/>
              <a:defRPr/>
            </a:pPr>
            <a:endParaRPr lang="en-US" sz="2800" dirty="0"/>
          </a:p>
          <a:p>
            <a:pPr marL="0" indent="0">
              <a:buFont typeface="Wingdings" panose="05000000000000000000" pitchFamily="2" charset="2"/>
              <a:buNone/>
              <a:defRPr/>
            </a:pPr>
            <a:endParaRPr lang="en-US" sz="2800"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00C449B0-29F8-4CF1-B1A2-AAC1C8DFEF22}" type="slidenum">
              <a:rPr lang="en-US" altLang="en-US" sz="1200"/>
              <a:pPr>
                <a:defRPr/>
              </a:pPr>
              <a:t>41</a:t>
            </a:fld>
            <a:endParaRPr lang="en-US" altLang="en-US" sz="1200"/>
          </a:p>
        </p:txBody>
      </p:sp>
    </p:spTree>
    <p:extLst>
      <p:ext uri="{BB962C8B-B14F-4D97-AF65-F5344CB8AC3E}">
        <p14:creationId xmlns:p14="http://schemas.microsoft.com/office/powerpoint/2010/main" val="847051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813"/>
            <a:ext cx="8534400" cy="865187"/>
          </a:xfrm>
        </p:spPr>
        <p:txBody>
          <a:bodyPr>
            <a:normAutofit fontScale="90000"/>
          </a:bodyPr>
          <a:lstStyle/>
          <a:p>
            <a:pPr>
              <a:defRPr/>
            </a:pPr>
            <a:r>
              <a:rPr lang="en-US" sz="4800" dirty="0" err="1">
                <a:solidFill>
                  <a:srgbClr val="FFFF00"/>
                </a:solidFill>
                <a:latin typeface="proxima_nova_rgbold"/>
              </a:rPr>
              <a:t>S</a:t>
            </a:r>
            <a:r>
              <a:rPr lang="en-US" sz="4800" b="0" i="0" dirty="0" err="1">
                <a:solidFill>
                  <a:srgbClr val="FFFF00"/>
                </a:solidFill>
                <a:effectLst/>
                <a:latin typeface="proxima_nova_rgbold"/>
              </a:rPr>
              <a:t>ugammadex</a:t>
            </a:r>
            <a:r>
              <a:rPr lang="en-US" sz="4800" b="0" i="0" dirty="0">
                <a:solidFill>
                  <a:srgbClr val="FFFF00"/>
                </a:solidFill>
                <a:effectLst/>
                <a:latin typeface="proxima_nova_rgbold"/>
              </a:rPr>
              <a:t> sodium</a:t>
            </a:r>
            <a:br>
              <a:rPr lang="en-US" sz="1200" b="0" i="0" dirty="0">
                <a:solidFill>
                  <a:srgbClr val="2A2A2A"/>
                </a:solidFill>
                <a:effectLst/>
                <a:latin typeface="proxima_nova_rgbold"/>
              </a:rPr>
            </a:br>
            <a:endParaRPr lang="en-US" sz="3200" b="1" dirty="0">
              <a:solidFill>
                <a:srgbClr val="FFFF00"/>
              </a:solidFill>
            </a:endParaRPr>
          </a:p>
        </p:txBody>
      </p:sp>
      <p:sp>
        <p:nvSpPr>
          <p:cNvPr id="3" name="Content Placeholder 2"/>
          <p:cNvSpPr>
            <a:spLocks noGrp="1"/>
          </p:cNvSpPr>
          <p:nvPr>
            <p:ph idx="1"/>
          </p:nvPr>
        </p:nvSpPr>
        <p:spPr>
          <a:xfrm>
            <a:off x="76200" y="1457614"/>
            <a:ext cx="8637494" cy="4638386"/>
          </a:xfrm>
        </p:spPr>
        <p:txBody>
          <a:bodyPr>
            <a:normAutofit/>
          </a:bodyPr>
          <a:lstStyle/>
          <a:p>
            <a:pPr marL="0" indent="0" algn="l">
              <a:buNone/>
              <a:defRPr/>
            </a:pPr>
            <a:r>
              <a:rPr lang="en-GB" sz="2000" b="1" i="0" dirty="0">
                <a:solidFill>
                  <a:schemeClr val="bg1"/>
                </a:solidFill>
                <a:effectLst/>
                <a:latin typeface="proxima_nova_rgregular"/>
              </a:rPr>
              <a:t>Selective</a:t>
            </a:r>
            <a:r>
              <a:rPr lang="en-GB" sz="2000" b="0" i="0" dirty="0">
                <a:solidFill>
                  <a:schemeClr val="bg1"/>
                </a:solidFill>
                <a:effectLst/>
                <a:latin typeface="proxima_nova_rgregular"/>
              </a:rPr>
              <a:t>  reversal of neuromuscular blockade (NMB) induced by rocuronium or vecuronium in adults undergoing surgery</a:t>
            </a:r>
          </a:p>
          <a:p>
            <a:pPr marL="0" indent="0" algn="l">
              <a:buNone/>
              <a:defRPr/>
            </a:pPr>
            <a:r>
              <a:rPr lang="en-GB" dirty="0">
                <a:solidFill>
                  <a:schemeClr val="bg1"/>
                </a:solidFill>
                <a:latin typeface="proxima_nova_rgregular"/>
              </a:rPr>
              <a:t>Can be used in </a:t>
            </a:r>
            <a:r>
              <a:rPr lang="en-GB" dirty="0" err="1">
                <a:solidFill>
                  <a:schemeClr val="bg1"/>
                </a:solidFill>
                <a:latin typeface="proxima_nova_rgregular"/>
              </a:rPr>
              <a:t>pediatric</a:t>
            </a:r>
            <a:r>
              <a:rPr lang="en-GB" dirty="0">
                <a:solidFill>
                  <a:schemeClr val="bg1"/>
                </a:solidFill>
                <a:latin typeface="proxima_nova_rgregular"/>
              </a:rPr>
              <a:t> </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0C449B0-29F8-4CF1-B1A2-AAC1C8DFEF22}" type="slidenum">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0947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altLang="en-US" sz="3600" b="1" dirty="0">
                <a:solidFill>
                  <a:schemeClr val="bg1"/>
                </a:solidFill>
              </a:rPr>
              <a:t>Peripheral nerve stimulator</a:t>
            </a:r>
            <a:endParaRPr lang="en-US" sz="3600" b="1" dirty="0">
              <a:solidFill>
                <a:schemeClr val="bg1"/>
              </a:solidFill>
            </a:endParaRPr>
          </a:p>
        </p:txBody>
      </p:sp>
      <p:sp>
        <p:nvSpPr>
          <p:cNvPr id="5" name="Content Placeholder 2"/>
          <p:cNvSpPr>
            <a:spLocks noGrp="1"/>
          </p:cNvSpPr>
          <p:nvPr>
            <p:ph idx="1"/>
          </p:nvPr>
        </p:nvSpPr>
        <p:spPr>
          <a:xfrm>
            <a:off x="457200" y="1600200"/>
            <a:ext cx="4543425" cy="5029200"/>
          </a:xfrm>
        </p:spPr>
        <p:txBody>
          <a:bodyPr/>
          <a:lstStyle/>
          <a:p>
            <a:pPr marL="0" indent="0" eaLnBrk="1" hangingPunct="1">
              <a:buNone/>
              <a:defRPr/>
            </a:pPr>
            <a:r>
              <a:rPr lang="en-GB" altLang="en-US" sz="2800" dirty="0">
                <a:solidFill>
                  <a:schemeClr val="bg1"/>
                </a:solidFill>
              </a:rPr>
              <a:t>Check the depth of neuromuscular blockade</a:t>
            </a:r>
          </a:p>
          <a:p>
            <a:pPr marL="0" indent="0" eaLnBrk="1" hangingPunct="1">
              <a:buNone/>
              <a:defRPr/>
            </a:pPr>
            <a:r>
              <a:rPr lang="en-GB" altLang="en-US" sz="2800" dirty="0">
                <a:solidFill>
                  <a:schemeClr val="bg1"/>
                </a:solidFill>
              </a:rPr>
              <a:t>Determine that neuromuscular blockade is reversed</a:t>
            </a:r>
          </a:p>
          <a:p>
            <a:pPr marL="0" indent="0" eaLnBrk="1" hangingPunct="1">
              <a:buNone/>
              <a:defRPr/>
            </a:pPr>
            <a:r>
              <a:rPr lang="en-US" sz="2800" dirty="0">
                <a:solidFill>
                  <a:schemeClr val="bg1"/>
                </a:solidFill>
                <a:effectLst/>
              </a:rPr>
              <a:t>At least </a:t>
            </a:r>
            <a:r>
              <a:rPr lang="en-US" sz="2800" b="1" dirty="0">
                <a:solidFill>
                  <a:schemeClr val="bg1"/>
                </a:solidFill>
                <a:effectLst/>
              </a:rPr>
              <a:t>3 twitches </a:t>
            </a:r>
            <a:r>
              <a:rPr lang="en-US" sz="2800" dirty="0">
                <a:solidFill>
                  <a:schemeClr val="bg1"/>
                </a:solidFill>
                <a:effectLst/>
              </a:rPr>
              <a:t>on a train of four should be detected before attempting reversal.</a:t>
            </a:r>
            <a:endParaRPr lang="en-GB" altLang="en-US" sz="2800" dirty="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5261C638-92A5-4A5D-AA7A-D43A18F8FA9D}" type="slidenum">
              <a:rPr lang="en-US" altLang="en-US" sz="1200"/>
              <a:pPr>
                <a:defRPr/>
              </a:pPr>
              <a:t>43</a:t>
            </a:fld>
            <a:endParaRPr lang="en-US" altLang="en-US" sz="1200"/>
          </a:p>
        </p:txBody>
      </p:sp>
      <p:pic>
        <p:nvPicPr>
          <p:cNvPr id="798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71600"/>
            <a:ext cx="3276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21158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General Anesthesia related pharmacology 2</a:t>
            </a:r>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730334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5751242"/>
              </p:ext>
            </p:extLst>
          </p:nvPr>
        </p:nvGraphicFramePr>
        <p:xfrm>
          <a:off x="457200" y="1566069"/>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6F503D64-1FE0-4254-91C8-C787FE93FB4B}" type="slidenum">
              <a:rPr lang="en-US" altLang="en-US" sz="1200"/>
              <a:pPr>
                <a:defRPr/>
              </a:pPr>
              <a:t>45</a:t>
            </a:fld>
            <a:endParaRPr lang="en-US" altLang="en-US" sz="1200"/>
          </a:p>
        </p:txBody>
      </p:sp>
    </p:spTree>
    <p:extLst>
      <p:ext uri="{BB962C8B-B14F-4D97-AF65-F5344CB8AC3E}">
        <p14:creationId xmlns:p14="http://schemas.microsoft.com/office/powerpoint/2010/main" val="2388741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9813"/>
          </a:xfrm>
        </p:spPr>
        <p:txBody>
          <a:bodyPr>
            <a:normAutofit fontScale="90000"/>
          </a:bodyPr>
          <a:lstStyle/>
          <a:p>
            <a:pPr>
              <a:defRPr/>
            </a:pPr>
            <a:r>
              <a:rPr lang="en-US" sz="3600" b="1" dirty="0">
                <a:solidFill>
                  <a:schemeClr val="bg1"/>
                </a:solidFill>
              </a:rPr>
              <a:t>Characteristics of the ideal inhaled anesthetic agent:</a:t>
            </a:r>
            <a:br>
              <a:rPr lang="en-US" b="1" dirty="0">
                <a:solidFill>
                  <a:schemeClr val="bg1"/>
                </a:solidFill>
              </a:rPr>
            </a:br>
            <a:endParaRPr lang="en-US" b="1" dirty="0">
              <a:solidFill>
                <a:schemeClr val="bg1"/>
              </a:solidFill>
            </a:endParaRPr>
          </a:p>
        </p:txBody>
      </p:sp>
      <p:sp>
        <p:nvSpPr>
          <p:cNvPr id="3" name="Content Placeholder 2"/>
          <p:cNvSpPr>
            <a:spLocks noGrp="1"/>
          </p:cNvSpPr>
          <p:nvPr>
            <p:ph idx="1"/>
          </p:nvPr>
        </p:nvSpPr>
        <p:spPr>
          <a:xfrm>
            <a:off x="457200" y="1828800"/>
            <a:ext cx="8686800" cy="5562600"/>
          </a:xfrm>
        </p:spPr>
        <p:txBody>
          <a:bodyPr>
            <a:normAutofit fontScale="85000" lnSpcReduction="20000"/>
          </a:bodyPr>
          <a:lstStyle/>
          <a:p>
            <a:pPr marL="0" indent="0" algn="l">
              <a:buNone/>
              <a:defRPr/>
            </a:pPr>
            <a:r>
              <a:rPr lang="en-US" sz="2400" dirty="0">
                <a:solidFill>
                  <a:schemeClr val="bg1"/>
                </a:solidFill>
              </a:rPr>
              <a:t>- Non - toxic, non-.allergenic, non - irritant.</a:t>
            </a:r>
          </a:p>
          <a:p>
            <a:pPr marL="0" indent="0" algn="l">
              <a:buNone/>
              <a:defRPr/>
            </a:pPr>
            <a:r>
              <a:rPr lang="en-US" sz="2400" dirty="0">
                <a:solidFill>
                  <a:schemeClr val="bg1"/>
                </a:solidFill>
                <a:effectLst/>
              </a:rPr>
              <a:t>- Stable in storage, non – flammable &amp; n</a:t>
            </a:r>
            <a:r>
              <a:rPr lang="en-US" sz="2400" dirty="0">
                <a:solidFill>
                  <a:schemeClr val="bg1"/>
                </a:solidFill>
              </a:rPr>
              <a:t>o extra specialist equipment required.</a:t>
            </a:r>
          </a:p>
          <a:p>
            <a:pPr marL="0" indent="0" algn="l">
              <a:buNone/>
              <a:defRPr/>
            </a:pPr>
            <a:r>
              <a:rPr lang="en-US" sz="2400" dirty="0">
                <a:solidFill>
                  <a:schemeClr val="bg1"/>
                </a:solidFill>
                <a:effectLst/>
              </a:rPr>
              <a:t>- Low solubility in blood and tissues.</a:t>
            </a:r>
          </a:p>
          <a:p>
            <a:pPr marL="0" indent="0" algn="l">
              <a:buNone/>
              <a:defRPr/>
            </a:pPr>
            <a:r>
              <a:rPr lang="en-US" sz="2400" dirty="0">
                <a:solidFill>
                  <a:schemeClr val="bg1"/>
                </a:solidFill>
                <a:effectLst/>
              </a:rPr>
              <a:t>- Resistance to physical and metabolic degradation.</a:t>
            </a:r>
          </a:p>
          <a:p>
            <a:pPr marL="0" indent="0" algn="l">
              <a:buNone/>
              <a:defRPr/>
            </a:pPr>
            <a:r>
              <a:rPr lang="en-US" sz="2400" dirty="0">
                <a:solidFill>
                  <a:schemeClr val="bg1"/>
                </a:solidFill>
              </a:rPr>
              <a:t>- Analgesic.</a:t>
            </a:r>
          </a:p>
          <a:p>
            <a:pPr marL="0" indent="0" algn="l">
              <a:buNone/>
              <a:defRPr/>
            </a:pPr>
            <a:r>
              <a:rPr lang="en-US" sz="2400" dirty="0">
                <a:solidFill>
                  <a:schemeClr val="bg1"/>
                </a:solidFill>
                <a:effectLst/>
              </a:rPr>
              <a:t>- CVS stable.</a:t>
            </a:r>
          </a:p>
          <a:p>
            <a:pPr marL="0" indent="0" algn="l">
              <a:buNone/>
              <a:defRPr/>
            </a:pPr>
            <a:r>
              <a:rPr lang="en-US" sz="2400" dirty="0">
                <a:solidFill>
                  <a:schemeClr val="bg1"/>
                </a:solidFill>
              </a:rPr>
              <a:t>- No respiratory depression.</a:t>
            </a:r>
          </a:p>
          <a:p>
            <a:pPr marL="0" indent="0" algn="l">
              <a:buNone/>
              <a:defRPr/>
            </a:pPr>
            <a:r>
              <a:rPr lang="en-US" sz="2400" dirty="0">
                <a:solidFill>
                  <a:schemeClr val="bg1"/>
                </a:solidFill>
              </a:rPr>
              <a:t>- Environmentally inert.</a:t>
            </a:r>
          </a:p>
          <a:p>
            <a:pPr marL="0" indent="0" algn="l">
              <a:buNone/>
              <a:defRPr/>
            </a:pPr>
            <a:r>
              <a:rPr lang="en-US" sz="2400" dirty="0">
                <a:solidFill>
                  <a:schemeClr val="bg1"/>
                </a:solidFill>
              </a:rPr>
              <a:t>- No reaction to soda lime/ breathing circuit. </a:t>
            </a:r>
          </a:p>
          <a:p>
            <a:pPr marL="0" indent="0" algn="l">
              <a:buNone/>
              <a:defRPr/>
            </a:pPr>
            <a:r>
              <a:rPr lang="en-US" sz="2400" dirty="0">
                <a:solidFill>
                  <a:schemeClr val="bg1"/>
                </a:solidFill>
              </a:rPr>
              <a:t>- Not a malignant hyperthermia (MH) trigger.</a:t>
            </a:r>
          </a:p>
          <a:p>
            <a:pPr marL="0" indent="0" algn="l">
              <a:buNone/>
              <a:defRPr/>
            </a:pPr>
            <a:endParaRPr lang="en-US" sz="2400" dirty="0">
              <a:solidFill>
                <a:schemeClr val="bg1"/>
              </a:solidFill>
              <a:effectLst/>
            </a:endParaRPr>
          </a:p>
          <a:p>
            <a:pPr marL="0" indent="0">
              <a:buNone/>
              <a:defRPr/>
            </a:pPr>
            <a:endParaRPr lang="en-US" sz="2400" dirty="0">
              <a:solidFill>
                <a:schemeClr val="bg1"/>
              </a:solidFill>
              <a:effectLst/>
            </a:endParaRPr>
          </a:p>
          <a:p>
            <a:pPr marL="0" indent="0">
              <a:buNone/>
              <a:defRPr/>
            </a:pPr>
            <a:r>
              <a:rPr lang="en-US" sz="2400" dirty="0">
                <a:solidFill>
                  <a:schemeClr val="bg1"/>
                </a:solidFill>
                <a:effectLst/>
              </a:rPr>
              <a:t> </a:t>
            </a: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054CF270-1468-4BDD-8F0B-4F55CFE765EF}" type="slidenum">
              <a:rPr lang="en-US" altLang="en-US" sz="1200"/>
              <a:pPr>
                <a:defRPr/>
              </a:pPr>
              <a:t>46</a:t>
            </a:fld>
            <a:endParaRPr lang="en-US" altLang="en-US" sz="1200"/>
          </a:p>
        </p:txBody>
      </p:sp>
    </p:spTree>
    <p:extLst>
      <p:ext uri="{BB962C8B-B14F-4D97-AF65-F5344CB8AC3E}">
        <p14:creationId xmlns:p14="http://schemas.microsoft.com/office/powerpoint/2010/main" val="1796733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325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0429" r="9292" b="-4"/>
          <a:stretch/>
        </p:blipFill>
        <p:spPr bwMode="auto">
          <a:xfrm>
            <a:off x="3460232" y="609601"/>
            <a:ext cx="2556778" cy="276582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1" name="Picture 6" descr="IsoKey-03_LowRes"/>
          <p:cNvPicPr>
            <a:picLocks noChangeAspect="1" noChangeArrowheads="1"/>
          </p:cNvPicPr>
          <p:nvPr/>
        </p:nvPicPr>
        <p:blipFill rotWithShape="1">
          <a:blip r:embed="rId4">
            <a:extLst>
              <a:ext uri="{28A0092B-C50C-407E-A947-70E740481C1C}">
                <a14:useLocalDpi xmlns:a14="http://schemas.microsoft.com/office/drawing/2010/main" val="0"/>
              </a:ext>
            </a:extLst>
          </a:blip>
          <a:srcRect t="5134" r="5" b="13731"/>
          <a:stretch/>
        </p:blipFill>
        <p:spPr bwMode="auto">
          <a:xfrm>
            <a:off x="6101446" y="609602"/>
            <a:ext cx="2556778"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3" name="Picture 13"/>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tretch/>
        </p:blipFill>
        <p:spPr>
          <a:xfrm>
            <a:off x="1636574" y="533400"/>
            <a:ext cx="4348439" cy="376713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a:xfrm>
            <a:off x="7764405" y="295729"/>
            <a:ext cx="628649" cy="767687"/>
          </a:xfrm>
        </p:spPr>
        <p:txBody>
          <a:bodyPr vert="horz" lIns="91440" tIns="45720" rIns="91440" bIns="45720" rtlCol="0" anchor="b">
            <a:norm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Aft>
                <a:spcPts val="600"/>
              </a:spcAft>
              <a:defRPr/>
            </a:pPr>
            <a:fld id="{91A41DCE-F61C-422E-B773-9BF8B7D0FCCD}" type="slidenum">
              <a:rPr lang="en-US" altLang="en-US" sz="2800">
                <a:solidFill>
                  <a:schemeClr val="tx1">
                    <a:tint val="75000"/>
                  </a:schemeClr>
                </a:solidFill>
                <a:latin typeface="+mn-lt"/>
                <a:cs typeface="+mn-cs"/>
              </a:rPr>
              <a:pPr>
                <a:spcAft>
                  <a:spcPts val="600"/>
                </a:spcAft>
                <a:defRPr/>
              </a:pPr>
              <a:t>47</a:t>
            </a:fld>
            <a:endParaRPr lang="en-US" altLang="en-US" sz="2800">
              <a:solidFill>
                <a:schemeClr val="tx1">
                  <a:tint val="75000"/>
                </a:schemeClr>
              </a:solidFill>
              <a:latin typeface="+mn-lt"/>
              <a:cs typeface="+mn-cs"/>
            </a:endParaRPr>
          </a:p>
        </p:txBody>
      </p:sp>
      <p:sp>
        <p:nvSpPr>
          <p:cNvPr id="9" name="Rectangle 5"/>
          <p:cNvSpPr txBox="1">
            <a:spLocks noChangeArrowheads="1"/>
          </p:cNvSpPr>
          <p:nvPr/>
        </p:nvSpPr>
        <p:spPr bwMode="auto">
          <a:xfrm>
            <a:off x="481632" y="2484544"/>
            <a:ext cx="2497249" cy="3763855"/>
          </a:xfrm>
          <a:prstGeom prst="rect">
            <a:avLst/>
          </a:prstGeom>
        </p:spPr>
        <p:txBody>
          <a:bodyPr vert="horz" lIns="91440" tIns="45720" rIns="91440" bIns="45720" rtlCol="0">
            <a:normAutofit/>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defRPr>
            </a:lvl9pPr>
          </a:lstStyle>
          <a:p>
            <a:pPr marL="0" indent="0" defTabSz="457200" eaLnBrk="1" hangingPunct="1">
              <a:lnSpc>
                <a:spcPct val="90000"/>
              </a:lnSpc>
              <a:spcBef>
                <a:spcPts val="1000"/>
              </a:spcBef>
              <a:spcAft>
                <a:spcPts val="0"/>
              </a:spcAft>
              <a:buClr>
                <a:schemeClr val="accent1"/>
              </a:buClr>
              <a:buSzPct val="80000"/>
              <a:buFont typeface="Wingdings 3" charset="2"/>
              <a:buChar char=""/>
              <a:defRPr/>
            </a:pPr>
            <a:r>
              <a:rPr lang="en-US" altLang="en-US" sz="2500" dirty="0">
                <a:latin typeface="+mj-lt"/>
                <a:ea typeface="+mj-ea"/>
                <a:cs typeface="+mj-cs"/>
              </a:rPr>
              <a:t>Volatile anesthetics</a:t>
            </a:r>
          </a:p>
          <a:p>
            <a:pPr marL="0" indent="0" defTabSz="457200" eaLnBrk="1" hangingPunct="1">
              <a:lnSpc>
                <a:spcPct val="90000"/>
              </a:lnSpc>
              <a:spcBef>
                <a:spcPts val="1000"/>
              </a:spcBef>
              <a:spcAft>
                <a:spcPts val="0"/>
              </a:spcAft>
              <a:buClr>
                <a:schemeClr val="accent1"/>
              </a:buClr>
              <a:buSzPct val="80000"/>
              <a:buFont typeface="Wingdings 3" charset="2"/>
              <a:buChar char=""/>
              <a:defRPr/>
            </a:pPr>
            <a:r>
              <a:rPr lang="en-US" altLang="en-US" sz="2500" dirty="0">
                <a:latin typeface="+mj-lt"/>
                <a:ea typeface="+mj-ea"/>
                <a:cs typeface="+mj-cs"/>
              </a:rPr>
              <a:t>Present as liquids at room temperature and pressure.</a:t>
            </a:r>
          </a:p>
          <a:p>
            <a:pPr marL="0" indent="0" defTabSz="457200" eaLnBrk="1" hangingPunct="1">
              <a:lnSpc>
                <a:spcPct val="90000"/>
              </a:lnSpc>
              <a:spcBef>
                <a:spcPts val="1000"/>
              </a:spcBef>
              <a:spcAft>
                <a:spcPts val="0"/>
              </a:spcAft>
              <a:buClr>
                <a:schemeClr val="accent1"/>
              </a:buClr>
              <a:buSzPct val="80000"/>
              <a:buFont typeface="Wingdings 3" charset="2"/>
              <a:buChar char=""/>
              <a:defRPr/>
            </a:pPr>
            <a:r>
              <a:rPr lang="en-US" altLang="en-US" sz="2500" dirty="0">
                <a:latin typeface="+mj-lt"/>
                <a:ea typeface="+mj-ea"/>
                <a:cs typeface="+mj-cs"/>
              </a:rPr>
              <a:t>Vaporized into gases for administration</a:t>
            </a:r>
          </a:p>
        </p:txBody>
      </p:sp>
      <p:pic>
        <p:nvPicPr>
          <p:cNvPr id="53252" name="Picture 5" descr="Desflurane vaporizer 2"/>
          <p:cNvPicPr>
            <a:picLocks noChangeAspect="1" noChangeArrowheads="1"/>
          </p:cNvPicPr>
          <p:nvPr/>
        </p:nvPicPr>
        <p:blipFill rotWithShape="1">
          <a:blip r:embed="rId9">
            <a:extLst>
              <a:ext uri="{28A0092B-C50C-407E-A947-70E740481C1C}">
                <a14:useLocalDpi xmlns:a14="http://schemas.microsoft.com/office/drawing/2010/main" val="0"/>
              </a:ext>
            </a:extLst>
          </a:blip>
          <a:srcRect t="8608" r="3" b="13501"/>
          <a:stretch/>
        </p:blipFill>
        <p:spPr bwMode="auto">
          <a:xfrm>
            <a:off x="6101446" y="3482340"/>
            <a:ext cx="2556778"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89159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7" y="629267"/>
            <a:ext cx="6939116" cy="1016654"/>
          </a:xfrm>
        </p:spPr>
        <p:txBody>
          <a:bodyPr>
            <a:normAutofit/>
          </a:bodyPr>
          <a:lstStyle/>
          <a:p>
            <a:endParaRPr lang="en-US">
              <a:solidFill>
                <a:srgbClr val="EBEBEB"/>
              </a:solidFill>
            </a:endParaRPr>
          </a:p>
        </p:txBody>
      </p:sp>
      <p:graphicFrame>
        <p:nvGraphicFramePr>
          <p:cNvPr id="5" name="Content Placeholder 2">
            <a:extLst>
              <a:ext uri="{FF2B5EF4-FFF2-40B4-BE49-F238E27FC236}">
                <a16:creationId xmlns:a16="http://schemas.microsoft.com/office/drawing/2014/main" id="{210C369B-4D3D-4BD9-A8E3-FFE3B8673493}"/>
              </a:ext>
            </a:extLst>
          </p:cNvPr>
          <p:cNvGraphicFramePr>
            <a:graphicFrameLocks noGrp="1"/>
          </p:cNvGraphicFramePr>
          <p:nvPr>
            <p:ph idx="1"/>
            <p:extLst>
              <p:ext uri="{D42A27DB-BD31-4B8C-83A1-F6EECF244321}">
                <p14:modId xmlns:p14="http://schemas.microsoft.com/office/powerpoint/2010/main" val="3970449009"/>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372962"/>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1"/>
            <a:ext cx="9067800" cy="6319838"/>
          </a:xfrm>
        </p:spPr>
        <p:txBody>
          <a:bodyPr/>
          <a:lstStyle/>
          <a:p>
            <a:pPr marL="0" lvl="1" indent="0">
              <a:buClr>
                <a:schemeClr val="hlink"/>
              </a:buClr>
              <a:buSzPct val="90000"/>
              <a:buNone/>
              <a:defRPr/>
            </a:pPr>
            <a:r>
              <a:rPr lang="en-US" b="1" dirty="0">
                <a:solidFill>
                  <a:schemeClr val="bg1"/>
                </a:solidFill>
                <a:effectLst/>
              </a:rPr>
              <a:t>Mechanism of action</a:t>
            </a:r>
            <a:r>
              <a:rPr lang="en-US" dirty="0">
                <a:effectLst/>
              </a:rPr>
              <a:t> </a:t>
            </a:r>
          </a:p>
          <a:p>
            <a:pPr marL="0" lvl="1" indent="0" algn="l">
              <a:buClr>
                <a:schemeClr val="hlink"/>
              </a:buClr>
              <a:buSzPct val="90000"/>
              <a:buNone/>
              <a:defRPr/>
            </a:pPr>
            <a:r>
              <a:rPr lang="en-US" sz="2400" dirty="0">
                <a:solidFill>
                  <a:schemeClr val="bg1"/>
                </a:solidFill>
                <a:effectLst/>
              </a:rPr>
              <a:t>Various ion channels in the CNS involved in synaptic transmission (including GABA</a:t>
            </a:r>
            <a:r>
              <a:rPr lang="en-US" sz="2400" baseline="-25000" dirty="0">
                <a:solidFill>
                  <a:schemeClr val="bg1"/>
                </a:solidFill>
                <a:effectLst/>
              </a:rPr>
              <a:t>A</a:t>
            </a:r>
            <a:r>
              <a:rPr lang="en-US" sz="2400" dirty="0">
                <a:solidFill>
                  <a:schemeClr val="bg1"/>
                </a:solidFill>
                <a:effectLst/>
              </a:rPr>
              <a:t>, glycine, and glutamate receptors) may play a role.</a:t>
            </a:r>
          </a:p>
          <a:p>
            <a:pPr marL="860425" indent="-806450" algn="l">
              <a:buNone/>
              <a:defRPr/>
            </a:pPr>
            <a:endParaRPr lang="en-US" sz="2800" b="1" dirty="0">
              <a:solidFill>
                <a:schemeClr val="bg1"/>
              </a:solidFill>
            </a:endParaRPr>
          </a:p>
          <a:p>
            <a:pPr marL="860425" indent="-806450" algn="l">
              <a:buNone/>
              <a:defRPr/>
            </a:pPr>
            <a:r>
              <a:rPr lang="en-US" sz="2800" b="1" dirty="0">
                <a:solidFill>
                  <a:schemeClr val="bg1"/>
                </a:solidFill>
              </a:rPr>
              <a:t>Pharmacokinetics</a:t>
            </a:r>
          </a:p>
          <a:p>
            <a:pPr marL="0" indent="0" algn="l">
              <a:buNone/>
              <a:defRPr/>
            </a:pPr>
            <a:r>
              <a:rPr lang="en-US" altLang="en-US" sz="2400" dirty="0">
                <a:solidFill>
                  <a:schemeClr val="bg1"/>
                </a:solidFill>
              </a:rPr>
              <a:t>The higher the vapor pressure, the more volatile the anesthetic. </a:t>
            </a:r>
          </a:p>
          <a:p>
            <a:pPr marL="0" indent="0" algn="l">
              <a:buNone/>
              <a:defRPr/>
            </a:pPr>
            <a:r>
              <a:rPr lang="en-US" sz="2400" dirty="0">
                <a:solidFill>
                  <a:schemeClr val="bg1"/>
                </a:solidFill>
              </a:rPr>
              <a:t>Blood solubility determines the speed of build-up / elimination from blood / brain</a:t>
            </a:r>
          </a:p>
          <a:p>
            <a:pPr marL="0" indent="0" algn="l">
              <a:buNone/>
              <a:defRPr/>
            </a:pPr>
            <a:r>
              <a:rPr lang="en-US" altLang="en-US" sz="2400" dirty="0">
                <a:solidFill>
                  <a:schemeClr val="bg1"/>
                </a:solidFill>
              </a:rPr>
              <a:t>Lower blood solubility means (faster induction/recovery)</a:t>
            </a:r>
          </a:p>
          <a:p>
            <a:pPr marL="0" lvl="1" indent="0" algn="l">
              <a:buClr>
                <a:schemeClr val="hlink"/>
              </a:buClr>
              <a:buSzPct val="90000"/>
              <a:buFontTx/>
              <a:buNone/>
              <a:defRPr/>
            </a:pPr>
            <a:r>
              <a:rPr lang="en-US" altLang="en-US" dirty="0">
                <a:solidFill>
                  <a:schemeClr val="bg1"/>
                </a:solidFill>
                <a:effectLst>
                  <a:outerShdw blurRad="38100" dist="38100" dir="2700000" algn="tl">
                    <a:srgbClr val="C0C0C0"/>
                  </a:outerShdw>
                </a:effectLst>
              </a:rPr>
              <a:t>    </a:t>
            </a:r>
            <a:r>
              <a:rPr lang="en-US" altLang="en-US" b="1" dirty="0">
                <a:solidFill>
                  <a:schemeClr val="bg1"/>
                </a:solidFill>
                <a:effectLst>
                  <a:outerShdw blurRad="38100" dist="38100" dir="2700000" algn="tl">
                    <a:srgbClr val="C0C0C0"/>
                  </a:outerShdw>
                </a:effectLst>
              </a:rPr>
              <a:t>  Inspired air → Alveolar air → Blood → Brain</a:t>
            </a:r>
            <a:endParaRPr lang="en-US" b="1" dirty="0">
              <a:solidFill>
                <a:schemeClr val="bg1"/>
              </a:solidFill>
            </a:endParaRPr>
          </a:p>
          <a:p>
            <a:pPr marL="0" lvl="2" indent="0" algn="l">
              <a:buClr>
                <a:schemeClr val="hlink"/>
              </a:buClr>
              <a:buNone/>
              <a:defRPr/>
            </a:pPr>
            <a:r>
              <a:rPr lang="en-US" dirty="0">
                <a:solidFill>
                  <a:schemeClr val="bg1"/>
                </a:solidFill>
                <a:effectLst/>
              </a:rPr>
              <a:t>Metabolism: hepatic .</a:t>
            </a:r>
          </a:p>
          <a:p>
            <a:pPr marL="0" lvl="2" indent="0" algn="l">
              <a:buClr>
                <a:schemeClr val="hlink"/>
              </a:buClr>
              <a:buNone/>
              <a:defRPr/>
            </a:pPr>
            <a:r>
              <a:rPr lang="en-US" dirty="0">
                <a:solidFill>
                  <a:schemeClr val="bg1"/>
                </a:solidFill>
                <a:effectLst/>
              </a:rPr>
              <a:t>Exhalation:This is the predominant route of elimination</a:t>
            </a:r>
            <a:r>
              <a:rPr lang="en-US" dirty="0">
                <a:effectLst/>
              </a:rPr>
              <a:t>:</a:t>
            </a:r>
          </a:p>
          <a:p>
            <a:pPr marL="1371600" lvl="3" indent="0">
              <a:buFontTx/>
              <a:buNone/>
              <a:defRPr/>
            </a:pPr>
            <a:endParaRPr lang="en-US" sz="2400"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79BE6B7C-ED5C-4604-BEE8-D9916A2B1A44}" type="slidenum">
              <a:rPr lang="en-US" altLang="en-US" sz="1200"/>
              <a:pPr>
                <a:defRPr/>
              </a:pPr>
              <a:t>49</a:t>
            </a:fld>
            <a:endParaRPr lang="en-US" altLang="en-US" sz="1200"/>
          </a:p>
        </p:txBody>
      </p:sp>
    </p:spTree>
    <p:extLst>
      <p:ext uri="{BB962C8B-B14F-4D97-AF65-F5344CB8AC3E}">
        <p14:creationId xmlns:p14="http://schemas.microsoft.com/office/powerpoint/2010/main" val="348946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DDCF73-F7EB-4A64-BDEC-E1F3D52CB6A0}"/>
              </a:ext>
            </a:extLst>
          </p:cNvPr>
          <p:cNvSpPr>
            <a:spLocks noGrp="1"/>
          </p:cNvSpPr>
          <p:nvPr>
            <p:ph type="title"/>
          </p:nvPr>
        </p:nvSpPr>
        <p:spPr/>
        <p:txBody>
          <a:bodyPr/>
          <a:lstStyle/>
          <a:p>
            <a:r>
              <a:rPr lang="en-GB" dirty="0"/>
              <a:t>Steps of GA </a:t>
            </a:r>
            <a:endParaRPr lang="ar-SA" dirty="0"/>
          </a:p>
        </p:txBody>
      </p:sp>
      <p:sp>
        <p:nvSpPr>
          <p:cNvPr id="3" name="عنصر نائب للمحتوى 2">
            <a:extLst>
              <a:ext uri="{FF2B5EF4-FFF2-40B4-BE49-F238E27FC236}">
                <a16:creationId xmlns:a16="http://schemas.microsoft.com/office/drawing/2014/main" id="{2CFDAF65-02C7-4763-91F5-AEB9167D52C8}"/>
              </a:ext>
            </a:extLst>
          </p:cNvPr>
          <p:cNvSpPr>
            <a:spLocks noGrp="1"/>
          </p:cNvSpPr>
          <p:nvPr>
            <p:ph idx="1"/>
          </p:nvPr>
        </p:nvSpPr>
        <p:spPr/>
        <p:txBody>
          <a:bodyPr>
            <a:normAutofit/>
          </a:bodyPr>
          <a:lstStyle/>
          <a:p>
            <a:pPr algn="l"/>
            <a:r>
              <a:rPr lang="en-GB" sz="2800" dirty="0"/>
              <a:t>Induction (hypnotic, analgesia ,muscle relaxant  </a:t>
            </a:r>
          </a:p>
          <a:p>
            <a:pPr algn="l"/>
            <a:r>
              <a:rPr lang="en-GB" sz="2800" dirty="0"/>
              <a:t>Maintenance</a:t>
            </a:r>
          </a:p>
          <a:p>
            <a:pPr algn="l"/>
            <a:r>
              <a:rPr lang="en-GB" sz="2800" dirty="0"/>
              <a:t>Recovery (reversal )</a:t>
            </a:r>
            <a:endParaRPr lang="ar-SA" sz="2800" dirty="0"/>
          </a:p>
        </p:txBody>
      </p:sp>
    </p:spTree>
    <p:extLst>
      <p:ext uri="{BB962C8B-B14F-4D97-AF65-F5344CB8AC3E}">
        <p14:creationId xmlns:p14="http://schemas.microsoft.com/office/powerpoint/2010/main" val="414583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305800" cy="6324600"/>
          </a:xfrm>
        </p:spPr>
        <p:txBody>
          <a:bodyPr/>
          <a:lstStyle/>
          <a:p>
            <a:pPr marL="0" lvl="2" indent="0" algn="l" defTabSz="114300">
              <a:buFont typeface="Wingdings" panose="05000000000000000000" pitchFamily="2" charset="2"/>
              <a:buNone/>
              <a:defRPr/>
            </a:pPr>
            <a:r>
              <a:rPr lang="en-US" sz="2800" b="1" dirty="0">
                <a:solidFill>
                  <a:schemeClr val="bg1"/>
                </a:solidFill>
              </a:rPr>
              <a:t>Pharmacodynamics</a:t>
            </a:r>
          </a:p>
          <a:p>
            <a:pPr marL="0" lvl="2" indent="0" algn="l">
              <a:buFont typeface="Wingdings" panose="05000000000000000000" pitchFamily="2" charset="2"/>
              <a:buNone/>
              <a:defRPr/>
            </a:pPr>
            <a:r>
              <a:rPr lang="en-US" sz="2800" b="1" u="sng" dirty="0">
                <a:solidFill>
                  <a:srgbClr val="FFFF00"/>
                </a:solidFill>
              </a:rPr>
              <a:t>CNS</a:t>
            </a:r>
          </a:p>
          <a:p>
            <a:pPr marL="0" lvl="2" indent="0" algn="l">
              <a:buFont typeface="Wingdings" panose="05000000000000000000" pitchFamily="2" charset="2"/>
              <a:buNone/>
              <a:defRPr/>
            </a:pPr>
            <a:r>
              <a:rPr lang="en-US" dirty="0">
                <a:solidFill>
                  <a:schemeClr val="bg1"/>
                </a:solidFill>
              </a:rPr>
              <a:t>Unconsciousness and amnesia . </a:t>
            </a:r>
            <a:r>
              <a:rPr lang="en-US" b="1" dirty="0">
                <a:solidFill>
                  <a:schemeClr val="bg1"/>
                </a:solidFill>
              </a:rPr>
              <a:t>↑</a:t>
            </a:r>
            <a:r>
              <a:rPr lang="en-US" dirty="0">
                <a:solidFill>
                  <a:schemeClr val="bg1"/>
                </a:solidFill>
              </a:rPr>
              <a:t> cerebral blood flow (CBF).</a:t>
            </a:r>
          </a:p>
          <a:p>
            <a:pPr marL="0" lvl="2" indent="0" algn="l">
              <a:buFont typeface="Wingdings" panose="05000000000000000000" pitchFamily="2" charset="2"/>
              <a:buNone/>
              <a:defRPr/>
            </a:pPr>
            <a:r>
              <a:rPr lang="en-US" sz="2800" b="1" u="sng" dirty="0">
                <a:solidFill>
                  <a:srgbClr val="FFFF00"/>
                </a:solidFill>
              </a:rPr>
              <a:t>Respiratory System</a:t>
            </a:r>
          </a:p>
          <a:p>
            <a:pPr marL="0" lvl="2" indent="0" algn="l">
              <a:buFont typeface="Wingdings" panose="05000000000000000000" pitchFamily="2" charset="2"/>
              <a:buNone/>
              <a:defRPr/>
            </a:pPr>
            <a:r>
              <a:rPr lang="en-US" sz="2400" dirty="0">
                <a:solidFill>
                  <a:schemeClr val="bg1"/>
                </a:solidFill>
              </a:rPr>
              <a:t>Dose-dependent respiratory depression </a:t>
            </a:r>
          </a:p>
          <a:p>
            <a:pPr marL="0" lvl="2" indent="0" algn="l">
              <a:buFont typeface="Wingdings" panose="05000000000000000000" pitchFamily="2" charset="2"/>
              <a:buNone/>
              <a:defRPr/>
            </a:pPr>
            <a:r>
              <a:rPr lang="en-US" sz="2400" dirty="0">
                <a:solidFill>
                  <a:schemeClr val="bg1"/>
                </a:solidFill>
              </a:rPr>
              <a:t>Airway irritation</a:t>
            </a:r>
            <a:r>
              <a:rPr lang="en-US" sz="2400" b="1" dirty="0">
                <a:solidFill>
                  <a:schemeClr val="bg1"/>
                </a:solidFill>
              </a:rPr>
              <a:t> </a:t>
            </a:r>
            <a:r>
              <a:rPr lang="en-US" sz="2400" dirty="0">
                <a:solidFill>
                  <a:schemeClr val="bg1"/>
                </a:solidFill>
              </a:rPr>
              <a:t>and, during light levels of anesthesia, may precipitate coughing, laryngospasm, or bronchospasm</a:t>
            </a:r>
            <a:r>
              <a:rPr lang="en-US" sz="2400" b="1" dirty="0">
                <a:solidFill>
                  <a:schemeClr val="bg1"/>
                </a:solidFill>
              </a:rPr>
              <a:t> </a:t>
            </a:r>
            <a:r>
              <a:rPr lang="en-US" dirty="0">
                <a:solidFill>
                  <a:schemeClr val="bg1"/>
                </a:solidFill>
              </a:rPr>
              <a:t>(</a:t>
            </a:r>
            <a:r>
              <a:rPr lang="en-US" dirty="0" err="1">
                <a:solidFill>
                  <a:schemeClr val="bg1"/>
                </a:solidFill>
              </a:rPr>
              <a:t>sevoflurane</a:t>
            </a:r>
            <a:r>
              <a:rPr lang="en-US" dirty="0">
                <a:solidFill>
                  <a:schemeClr val="bg1"/>
                </a:solidFill>
              </a:rPr>
              <a:t> makes it more suitable )</a:t>
            </a:r>
          </a:p>
          <a:p>
            <a:pPr marL="0" lvl="2" indent="0" algn="l">
              <a:buFont typeface="Wingdings" panose="05000000000000000000" pitchFamily="2" charset="2"/>
              <a:buNone/>
              <a:defRPr/>
            </a:pPr>
            <a:r>
              <a:rPr lang="en-US" dirty="0">
                <a:solidFill>
                  <a:schemeClr val="bg1"/>
                </a:solidFill>
              </a:rPr>
              <a:t>Bronchodilator</a:t>
            </a:r>
            <a:r>
              <a:rPr lang="en-US" sz="2400" dirty="0">
                <a:solidFill>
                  <a:schemeClr val="bg1"/>
                </a:solidFill>
              </a:rPr>
              <a:t> (with the exception of </a:t>
            </a:r>
            <a:r>
              <a:rPr lang="en-US" sz="2400" dirty="0" err="1">
                <a:solidFill>
                  <a:schemeClr val="bg1"/>
                </a:solidFill>
              </a:rPr>
              <a:t>desflurane</a:t>
            </a:r>
            <a:r>
              <a:rPr lang="en-US" sz="2400" dirty="0">
                <a:solidFill>
                  <a:schemeClr val="bg1"/>
                </a:solidFill>
              </a:rPr>
              <a:t>).</a:t>
            </a:r>
          </a:p>
          <a:p>
            <a:pPr marL="0" lvl="2" indent="0" algn="l">
              <a:buFont typeface="Wingdings" panose="05000000000000000000" pitchFamily="2" charset="2"/>
              <a:buNone/>
              <a:defRPr/>
            </a:pPr>
            <a:r>
              <a:rPr lang="en-US" sz="2400" dirty="0">
                <a:solidFill>
                  <a:schemeClr val="bg1"/>
                </a:solidFill>
              </a:rPr>
              <a:t>Inhibit hypoxic pulmonary vasoconstriction. </a:t>
            </a:r>
            <a:endParaRPr lang="en-US" u="sng" dirty="0">
              <a:solidFill>
                <a:schemeClr val="bg1"/>
              </a:solidFill>
            </a:endParaRPr>
          </a:p>
          <a:p>
            <a:pPr marL="0" lvl="2" indent="0" algn="l">
              <a:buNone/>
              <a:defRPr/>
            </a:pPr>
            <a:r>
              <a:rPr lang="en-US" sz="2800" b="1" u="sng" dirty="0">
                <a:solidFill>
                  <a:srgbClr val="FFFF00"/>
                </a:solidFill>
              </a:rPr>
              <a:t>Renal system.</a:t>
            </a:r>
            <a:r>
              <a:rPr lang="en-US" sz="2800" b="1" dirty="0">
                <a:solidFill>
                  <a:srgbClr val="FFFF00"/>
                </a:solidFill>
              </a:rPr>
              <a:t>  </a:t>
            </a:r>
          </a:p>
          <a:p>
            <a:pPr marL="0" lvl="2" indent="0" algn="l">
              <a:buNone/>
              <a:defRPr/>
            </a:pPr>
            <a:r>
              <a:rPr lang="en-US" dirty="0">
                <a:solidFill>
                  <a:schemeClr val="bg1"/>
                </a:solidFill>
              </a:rPr>
              <a:t>↓ renal blood flow .</a:t>
            </a:r>
          </a:p>
          <a:p>
            <a:pPr marL="0" lvl="2" indent="0">
              <a:buFont typeface="Wingdings" panose="05000000000000000000" pitchFamily="2" charset="2"/>
              <a:buNone/>
              <a:defRPr/>
            </a:pPr>
            <a:endParaRPr lang="en-US" sz="2400" dirty="0">
              <a:solidFill>
                <a:schemeClr val="bg1"/>
              </a:solidFill>
            </a:endParaRPr>
          </a:p>
          <a:p>
            <a:pPr marL="0" lvl="2" indent="0">
              <a:buFont typeface="Wingdings" panose="05000000000000000000" pitchFamily="2" charset="2"/>
              <a:buNone/>
              <a:defRPr/>
            </a:pPr>
            <a:endParaRPr lang="en-US" dirty="0">
              <a:solidFill>
                <a:schemeClr val="bg1"/>
              </a:solidFill>
            </a:endParaRPr>
          </a:p>
        </p:txBody>
      </p:sp>
    </p:spTree>
    <p:extLst>
      <p:ext uri="{BB962C8B-B14F-4D97-AF65-F5344CB8AC3E}">
        <p14:creationId xmlns:p14="http://schemas.microsoft.com/office/powerpoint/2010/main" val="305258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906" y="914400"/>
            <a:ext cx="8839200" cy="5715000"/>
          </a:xfrm>
        </p:spPr>
        <p:txBody>
          <a:bodyPr/>
          <a:lstStyle/>
          <a:p>
            <a:pPr marL="0" lvl="2" indent="0" algn="l">
              <a:buFont typeface="Wingdings" panose="05000000000000000000" pitchFamily="2" charset="2"/>
              <a:buNone/>
              <a:defRPr/>
            </a:pPr>
            <a:r>
              <a:rPr lang="en-US" sz="2800" b="1" u="sng" dirty="0">
                <a:solidFill>
                  <a:srgbClr val="FFFF00"/>
                </a:solidFill>
              </a:rPr>
              <a:t>Cardiovascular System</a:t>
            </a:r>
          </a:p>
          <a:p>
            <a:pPr marL="0" lvl="2" indent="0" algn="l">
              <a:buFont typeface="Wingdings" panose="05000000000000000000" pitchFamily="2" charset="2"/>
              <a:buNone/>
              <a:defRPr/>
            </a:pPr>
            <a:r>
              <a:rPr lang="en-US" dirty="0">
                <a:solidFill>
                  <a:schemeClr val="bg1"/>
                </a:solidFill>
              </a:rPr>
              <a:t>Myocardial depression &amp; systemic vasodilation.</a:t>
            </a:r>
          </a:p>
          <a:p>
            <a:pPr marL="0" lvl="2" indent="0" algn="l">
              <a:buFont typeface="Wingdings" panose="05000000000000000000" pitchFamily="2" charset="2"/>
              <a:buNone/>
              <a:defRPr/>
            </a:pPr>
            <a:r>
              <a:rPr lang="en-US" dirty="0">
                <a:solidFill>
                  <a:schemeClr val="bg1"/>
                </a:solidFill>
              </a:rPr>
              <a:t>HR tends to be unchanged, except </a:t>
            </a:r>
            <a:r>
              <a:rPr lang="en-US" dirty="0" err="1">
                <a:solidFill>
                  <a:schemeClr val="bg1"/>
                </a:solidFill>
              </a:rPr>
              <a:t>desflurane</a:t>
            </a:r>
            <a:r>
              <a:rPr lang="en-US" dirty="0">
                <a:solidFill>
                  <a:schemeClr val="bg1"/>
                </a:solidFill>
              </a:rPr>
              <a:t> </a:t>
            </a:r>
          </a:p>
          <a:p>
            <a:pPr marL="0" lvl="2" indent="0" algn="l">
              <a:buFont typeface="Wingdings" panose="05000000000000000000" pitchFamily="2" charset="2"/>
              <a:buNone/>
              <a:defRPr/>
            </a:pPr>
            <a:r>
              <a:rPr lang="en-US" dirty="0">
                <a:solidFill>
                  <a:schemeClr val="bg1"/>
                </a:solidFill>
              </a:rPr>
              <a:t>Sensitize the myocardium to the </a:t>
            </a:r>
            <a:r>
              <a:rPr lang="en-US" dirty="0" err="1">
                <a:solidFill>
                  <a:schemeClr val="bg1"/>
                </a:solidFill>
              </a:rPr>
              <a:t>arrhythmogenic</a:t>
            </a:r>
            <a:r>
              <a:rPr lang="en-US" dirty="0">
                <a:solidFill>
                  <a:schemeClr val="bg1"/>
                </a:solidFill>
              </a:rPr>
              <a:t> effects of </a:t>
            </a:r>
            <a:r>
              <a:rPr lang="en-US" dirty="0" err="1">
                <a:solidFill>
                  <a:schemeClr val="bg1"/>
                </a:solidFill>
              </a:rPr>
              <a:t>catecholamines</a:t>
            </a:r>
            <a:r>
              <a:rPr lang="en-US" dirty="0">
                <a:solidFill>
                  <a:schemeClr val="bg1"/>
                </a:solidFill>
              </a:rPr>
              <a:t>.</a:t>
            </a:r>
            <a:endParaRPr lang="en-US" sz="2800" b="1" dirty="0">
              <a:solidFill>
                <a:srgbClr val="FFFF00"/>
              </a:solidFill>
            </a:endParaRPr>
          </a:p>
          <a:p>
            <a:pPr marL="0" lvl="2" indent="0" algn="l">
              <a:buFont typeface="Wingdings" panose="05000000000000000000" pitchFamily="2" charset="2"/>
              <a:buNone/>
              <a:defRPr/>
            </a:pPr>
            <a:r>
              <a:rPr lang="en-US" sz="2800" b="1" u="sng" dirty="0">
                <a:solidFill>
                  <a:srgbClr val="FFFF00"/>
                </a:solidFill>
              </a:rPr>
              <a:t>Neuromuscular system</a:t>
            </a:r>
            <a:endParaRPr lang="en-US" sz="2800" b="1" dirty="0">
              <a:solidFill>
                <a:srgbClr val="FFFF00"/>
              </a:solidFill>
            </a:endParaRPr>
          </a:p>
          <a:p>
            <a:pPr marL="0" lvl="2" indent="0" algn="l">
              <a:buFont typeface="Wingdings" panose="05000000000000000000" pitchFamily="2" charset="2"/>
              <a:buNone/>
              <a:defRPr/>
            </a:pPr>
            <a:r>
              <a:rPr lang="en-US" dirty="0">
                <a:solidFill>
                  <a:schemeClr val="bg1"/>
                </a:solidFill>
              </a:rPr>
              <a:t>Dose-dependent ↓ in skeletal muscle tone.</a:t>
            </a:r>
          </a:p>
          <a:p>
            <a:pPr marL="0" lvl="2" indent="0" algn="l">
              <a:buFont typeface="Wingdings" panose="05000000000000000000" pitchFamily="2" charset="2"/>
              <a:buNone/>
              <a:defRPr/>
            </a:pPr>
            <a:r>
              <a:rPr lang="en-US" dirty="0">
                <a:solidFill>
                  <a:schemeClr val="bg1"/>
                </a:solidFill>
              </a:rPr>
              <a:t>May precipitate malignant hyperthermia … </a:t>
            </a:r>
            <a:r>
              <a:rPr lang="en-US" altLang="en-US" dirty="0">
                <a:solidFill>
                  <a:schemeClr val="bg1"/>
                </a:solidFill>
              </a:rPr>
              <a:t>A dramatic increase in body temperature, acidosis, electrolyte imbalance and shock.</a:t>
            </a:r>
          </a:p>
          <a:p>
            <a:pPr marL="0" lvl="2" indent="0" algn="l">
              <a:buFont typeface="Wingdings" panose="05000000000000000000" pitchFamily="2" charset="2"/>
              <a:buNone/>
              <a:defRPr/>
            </a:pPr>
            <a:r>
              <a:rPr lang="en-US" altLang="en-US" dirty="0">
                <a:solidFill>
                  <a:schemeClr val="bg1"/>
                </a:solidFill>
              </a:rPr>
              <a:t>Management is removal of triggering agent, 100% Oxygen,</a:t>
            </a:r>
          </a:p>
          <a:p>
            <a:pPr marL="0" lvl="2" indent="0" algn="l">
              <a:buFont typeface="Wingdings" panose="05000000000000000000" pitchFamily="2" charset="2"/>
              <a:buNone/>
              <a:defRPr/>
            </a:pPr>
            <a:r>
              <a:rPr lang="en-US" altLang="en-US" dirty="0">
                <a:solidFill>
                  <a:schemeClr val="bg1"/>
                </a:solidFill>
              </a:rPr>
              <a:t>active cooling measures &amp; </a:t>
            </a:r>
            <a:r>
              <a:rPr lang="en-US" altLang="en-US" dirty="0" err="1">
                <a:solidFill>
                  <a:schemeClr val="bg1"/>
                </a:solidFill>
              </a:rPr>
              <a:t>Dantrolene</a:t>
            </a:r>
            <a:r>
              <a:rPr lang="en-US" altLang="en-US" dirty="0">
                <a:solidFill>
                  <a:schemeClr val="bg1"/>
                </a:solidFill>
              </a:rPr>
              <a:t> (1 to 10 mg/kg)</a:t>
            </a:r>
          </a:p>
          <a:p>
            <a:pPr marL="0" lvl="2" indent="0" algn="l">
              <a:buNone/>
              <a:defRPr/>
            </a:pPr>
            <a:r>
              <a:rPr lang="en-US" altLang="en-US" sz="2800" b="1" u="sng" dirty="0">
                <a:solidFill>
                  <a:srgbClr val="FFFF00"/>
                </a:solidFill>
              </a:rPr>
              <a:t>Hepatic System </a:t>
            </a:r>
          </a:p>
          <a:p>
            <a:pPr marL="0" lvl="2" indent="0" algn="l">
              <a:buFont typeface="Wingdings" panose="05000000000000000000" pitchFamily="2" charset="2"/>
              <a:buNone/>
              <a:defRPr/>
            </a:pPr>
            <a:r>
              <a:rPr lang="en-US" dirty="0">
                <a:solidFill>
                  <a:schemeClr val="bg1"/>
                </a:solidFill>
              </a:rPr>
              <a:t>↓ hepatic perfusion. </a:t>
            </a:r>
          </a:p>
          <a:p>
            <a:pPr lvl="3">
              <a:defRPr/>
            </a:pPr>
            <a:endParaRPr lang="en-US" sz="2800" dirty="0">
              <a:effectLst/>
            </a:endParaRP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6C692004-01C1-487E-9F21-B7217853F624}" type="slidenum">
              <a:rPr lang="en-US" altLang="en-US" sz="1200"/>
              <a:pPr>
                <a:defRPr/>
              </a:pPr>
              <a:t>51</a:t>
            </a:fld>
            <a:endParaRPr lang="en-US" altLang="en-US" sz="1200"/>
          </a:p>
        </p:txBody>
      </p:sp>
    </p:spTree>
    <p:extLst>
      <p:ext uri="{BB962C8B-B14F-4D97-AF65-F5344CB8AC3E}">
        <p14:creationId xmlns:p14="http://schemas.microsoft.com/office/powerpoint/2010/main" val="6457223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6554867" cy="990600"/>
          </a:xfrm>
        </p:spPr>
        <p:txBody>
          <a:bodyPr>
            <a:normAutofit fontScale="90000"/>
          </a:bodyPr>
          <a:lstStyle/>
          <a:p>
            <a:pPr>
              <a:defRPr/>
            </a:pPr>
            <a:r>
              <a:rPr lang="en-US" altLang="en-US" b="1" dirty="0">
                <a:solidFill>
                  <a:srgbClr val="FFFF00"/>
                </a:solidFill>
              </a:rPr>
              <a:t> </a:t>
            </a:r>
            <a:r>
              <a:rPr lang="en-US" altLang="en-US" sz="3600" b="1" dirty="0">
                <a:solidFill>
                  <a:schemeClr val="bg1"/>
                </a:solidFill>
              </a:rPr>
              <a:t>Desflurane </a:t>
            </a:r>
            <a:br>
              <a:rPr lang="en-US" altLang="en-US" sz="3600" dirty="0">
                <a:solidFill>
                  <a:schemeClr val="bg1"/>
                </a:solidFill>
              </a:rPr>
            </a:br>
            <a:endParaRPr lang="en-US" sz="3600" dirty="0">
              <a:solidFill>
                <a:schemeClr val="bg1"/>
              </a:solidFill>
            </a:endParaRPr>
          </a:p>
        </p:txBody>
      </p:sp>
      <p:sp>
        <p:nvSpPr>
          <p:cNvPr id="3" name="Content Placeholder 2"/>
          <p:cNvSpPr>
            <a:spLocks noGrp="1"/>
          </p:cNvSpPr>
          <p:nvPr>
            <p:ph idx="1"/>
          </p:nvPr>
        </p:nvSpPr>
        <p:spPr>
          <a:xfrm>
            <a:off x="152400" y="1676400"/>
            <a:ext cx="8763000" cy="4191000"/>
          </a:xfrm>
        </p:spPr>
        <p:txBody>
          <a:bodyPr>
            <a:normAutofit fontScale="92500" lnSpcReduction="20000"/>
          </a:bodyPr>
          <a:lstStyle/>
          <a:p>
            <a:pPr marL="0" indent="0" algn="l" eaLnBrk="1" hangingPunct="1">
              <a:buFont typeface="Wingdings" panose="05000000000000000000" pitchFamily="2" charset="2"/>
              <a:buNone/>
              <a:defRPr/>
            </a:pPr>
            <a:r>
              <a:rPr lang="en-US" altLang="en-US" sz="2800" b="1" dirty="0">
                <a:solidFill>
                  <a:schemeClr val="bg1"/>
                </a:solidFill>
              </a:rPr>
              <a:t>Advantages</a:t>
            </a:r>
          </a:p>
          <a:p>
            <a:pPr marL="0" indent="0" algn="l" eaLnBrk="1" hangingPunct="1">
              <a:buNone/>
              <a:defRPr/>
            </a:pPr>
            <a:r>
              <a:rPr lang="en-US" altLang="en-US" sz="2400" dirty="0">
                <a:solidFill>
                  <a:schemeClr val="bg1"/>
                </a:solidFill>
              </a:rPr>
              <a:t>Rapid onset and recovery of anesthesia</a:t>
            </a:r>
          </a:p>
          <a:p>
            <a:pPr marL="0" indent="0" algn="l" eaLnBrk="1" hangingPunct="1">
              <a:buNone/>
              <a:defRPr/>
            </a:pPr>
            <a:r>
              <a:rPr lang="en-US" altLang="en-US" sz="2400" dirty="0">
                <a:solidFill>
                  <a:schemeClr val="bg1"/>
                </a:solidFill>
              </a:rPr>
              <a:t>(outpatient procedures)</a:t>
            </a:r>
          </a:p>
          <a:p>
            <a:pPr marL="0" indent="0" algn="l" eaLnBrk="1" hangingPunct="1">
              <a:buNone/>
              <a:defRPr/>
            </a:pPr>
            <a:r>
              <a:rPr lang="en-US" altLang="en-US" sz="2400" dirty="0">
                <a:solidFill>
                  <a:schemeClr val="bg1"/>
                </a:solidFill>
              </a:rPr>
              <a:t>One of least metabolized to toxic byproducts</a:t>
            </a:r>
          </a:p>
          <a:p>
            <a:pPr marL="0" indent="0" algn="l" eaLnBrk="1" hangingPunct="1">
              <a:buFont typeface="Wingdings" panose="05000000000000000000" pitchFamily="2" charset="2"/>
              <a:buNone/>
              <a:defRPr/>
            </a:pPr>
            <a:r>
              <a:rPr lang="en-US" altLang="en-US" sz="2800" b="1" dirty="0">
                <a:solidFill>
                  <a:schemeClr val="bg1"/>
                </a:solidFill>
              </a:rPr>
              <a:t>Disadvantages</a:t>
            </a:r>
          </a:p>
          <a:p>
            <a:pPr marL="0" indent="0" algn="l" eaLnBrk="1" hangingPunct="1">
              <a:buNone/>
              <a:defRPr/>
            </a:pPr>
            <a:r>
              <a:rPr lang="en-US" altLang="en-US" sz="2400" dirty="0">
                <a:solidFill>
                  <a:schemeClr val="bg1"/>
                </a:solidFill>
              </a:rPr>
              <a:t>Requires a special vaporizer</a:t>
            </a:r>
          </a:p>
          <a:p>
            <a:pPr marL="0" indent="0" algn="l" eaLnBrk="1" hangingPunct="1">
              <a:buNone/>
              <a:defRPr/>
            </a:pPr>
            <a:r>
              <a:rPr lang="en-US" altLang="en-US" sz="2400" dirty="0">
                <a:solidFill>
                  <a:schemeClr val="bg1"/>
                </a:solidFill>
              </a:rPr>
              <a:t>Pungent and irritating</a:t>
            </a:r>
            <a:r>
              <a:rPr lang="en-US" altLang="en-US" sz="2400" b="1" dirty="0">
                <a:solidFill>
                  <a:schemeClr val="bg1"/>
                </a:solidFill>
              </a:rPr>
              <a:t> </a:t>
            </a:r>
            <a:r>
              <a:rPr lang="en-US" altLang="en-US" sz="2400" dirty="0">
                <a:solidFill>
                  <a:schemeClr val="bg1"/>
                </a:solidFill>
              </a:rPr>
              <a:t>to the airway (leading to more coughing, laryngospasm)</a:t>
            </a:r>
          </a:p>
          <a:p>
            <a:pPr marL="0" indent="0" algn="l">
              <a:buNone/>
              <a:defRPr/>
            </a:pPr>
            <a:r>
              <a:rPr lang="en-US" altLang="en-US" sz="2400" dirty="0">
                <a:solidFill>
                  <a:schemeClr val="bg1"/>
                </a:solidFill>
              </a:rPr>
              <a:t>High inspired gas concentrations lead to a significant </a:t>
            </a:r>
            <a:r>
              <a:rPr lang="en-US" sz="2400" dirty="0">
                <a:solidFill>
                  <a:schemeClr val="bg1"/>
                </a:solidFill>
              </a:rPr>
              <a:t>↑</a:t>
            </a:r>
            <a:r>
              <a:rPr lang="en-US" altLang="en-US" sz="2400" dirty="0">
                <a:solidFill>
                  <a:schemeClr val="bg1"/>
                </a:solidFill>
              </a:rPr>
              <a:t> in the patient’s BP &amp; HR.</a:t>
            </a:r>
          </a:p>
          <a:p>
            <a:pPr algn="l" eaLnBrk="1" hangingPunct="1">
              <a:defRPr/>
            </a:pPr>
            <a:endParaRPr lang="en-US" altLang="en-US" sz="2800" dirty="0"/>
          </a:p>
          <a:p>
            <a:pPr marL="0" indent="0">
              <a:buFont typeface="Wingdings" panose="05000000000000000000" pitchFamily="2" charset="2"/>
              <a:buNone/>
              <a:defRPr/>
            </a:pPr>
            <a:endParaRPr lang="en-US"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1E0C4C55-9C5D-4EDF-A3BD-67917DBF3338}" type="slidenum">
              <a:rPr lang="en-US" altLang="en-US" sz="1200"/>
              <a:pPr>
                <a:defRPr/>
              </a:pPr>
              <a:t>52</a:t>
            </a:fld>
            <a:endParaRPr lang="en-US" altLang="en-US" sz="1200"/>
          </a:p>
        </p:txBody>
      </p:sp>
      <p:graphicFrame>
        <p:nvGraphicFramePr>
          <p:cNvPr id="60421" name="Object 4"/>
          <p:cNvGraphicFramePr>
            <a:graphicFrameLocks noChangeAspect="1"/>
          </p:cNvGraphicFramePr>
          <p:nvPr/>
        </p:nvGraphicFramePr>
        <p:xfrm>
          <a:off x="7239000" y="0"/>
          <a:ext cx="1905000" cy="2743200"/>
        </p:xfrm>
        <a:graphic>
          <a:graphicData uri="http://schemas.openxmlformats.org/presentationml/2006/ole">
            <mc:AlternateContent xmlns:mc="http://schemas.openxmlformats.org/markup-compatibility/2006">
              <mc:Choice xmlns:v="urn:schemas-microsoft-com:vml" Requires="v">
                <p:oleObj name="Image" r:id="rId2" imgW="3095238" imgH="4619048" progId="PhotoDeluxeBusiness.Image.1">
                  <p:embed/>
                </p:oleObj>
              </mc:Choice>
              <mc:Fallback>
                <p:oleObj name="Image" r:id="rId2" imgW="3095238" imgH="4619048" progId="PhotoDeluxeBusiness.Image.1">
                  <p:embed/>
                  <p:pic>
                    <p:nvPicPr>
                      <p:cNvPr id="60421"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39591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pPr>
              <a:defRPr/>
            </a:pPr>
            <a:r>
              <a:rPr lang="en-US" altLang="en-US" sz="3600" b="1" dirty="0">
                <a:solidFill>
                  <a:schemeClr val="bg1"/>
                </a:solidFill>
              </a:rPr>
              <a:t>Sevoflurane</a:t>
            </a:r>
            <a:endParaRPr lang="en-US" sz="3600" dirty="0">
              <a:solidFill>
                <a:schemeClr val="bg1"/>
              </a:solidFill>
            </a:endParaRPr>
          </a:p>
        </p:txBody>
      </p:sp>
      <p:sp>
        <p:nvSpPr>
          <p:cNvPr id="3" name="Content Placeholder 2"/>
          <p:cNvSpPr>
            <a:spLocks noGrp="1"/>
          </p:cNvSpPr>
          <p:nvPr>
            <p:ph idx="1"/>
          </p:nvPr>
        </p:nvSpPr>
        <p:spPr>
          <a:xfrm>
            <a:off x="457200" y="1066800"/>
            <a:ext cx="8686800" cy="5791200"/>
          </a:xfrm>
        </p:spPr>
        <p:txBody>
          <a:bodyPr>
            <a:normAutofit lnSpcReduction="10000"/>
          </a:bodyPr>
          <a:lstStyle/>
          <a:p>
            <a:pPr marL="0" indent="0" eaLnBrk="1" hangingPunct="1">
              <a:buFont typeface="Wingdings" panose="05000000000000000000" pitchFamily="2" charset="2"/>
              <a:buNone/>
              <a:defRPr/>
            </a:pPr>
            <a:r>
              <a:rPr lang="en-US" altLang="en-US" sz="2800" b="1" dirty="0">
                <a:solidFill>
                  <a:schemeClr val="bg1"/>
                </a:solidFill>
              </a:rPr>
              <a:t>Advantages</a:t>
            </a:r>
          </a:p>
          <a:p>
            <a:pPr marL="0" indent="0" algn="l" eaLnBrk="1" hangingPunct="1">
              <a:buNone/>
              <a:defRPr/>
            </a:pPr>
            <a:r>
              <a:rPr lang="en-US" altLang="en-US" sz="2400" dirty="0">
                <a:solidFill>
                  <a:schemeClr val="bg1"/>
                </a:solidFill>
              </a:rPr>
              <a:t>Low solubility in blood-- produces rapid induction and emergence</a:t>
            </a:r>
          </a:p>
          <a:p>
            <a:pPr marL="0" indent="0" algn="l" eaLnBrk="1" hangingPunct="1">
              <a:buNone/>
              <a:defRPr/>
            </a:pPr>
            <a:r>
              <a:rPr lang="en-US" altLang="en-US" sz="2400" dirty="0">
                <a:solidFill>
                  <a:schemeClr val="bg1"/>
                </a:solidFill>
              </a:rPr>
              <a:t>Pleasant smelling (suitable for children)</a:t>
            </a:r>
          </a:p>
          <a:p>
            <a:pPr marL="0" indent="0" algn="l" eaLnBrk="1" hangingPunct="1">
              <a:buNone/>
              <a:defRPr/>
            </a:pPr>
            <a:r>
              <a:rPr lang="en-US" altLang="en-US" sz="2400" dirty="0">
                <a:solidFill>
                  <a:schemeClr val="bg1"/>
                </a:solidFill>
              </a:rPr>
              <a:t>Has good bronchodilating properties </a:t>
            </a:r>
          </a:p>
          <a:p>
            <a:pPr marL="0" indent="0" algn="l" eaLnBrk="1" hangingPunct="1">
              <a:buNone/>
              <a:defRPr/>
            </a:pPr>
            <a:r>
              <a:rPr lang="en-US" altLang="en-US" sz="2400" dirty="0">
                <a:solidFill>
                  <a:schemeClr val="bg1"/>
                </a:solidFill>
              </a:rPr>
              <a:t>Agent of choice in asthma, bronchitis, and COPD.</a:t>
            </a:r>
          </a:p>
          <a:p>
            <a:pPr marL="0" indent="0" algn="l" eaLnBrk="1" hangingPunct="1">
              <a:buNone/>
              <a:defRPr/>
            </a:pPr>
            <a:r>
              <a:rPr lang="en-US" altLang="en-US" sz="2400" dirty="0">
                <a:solidFill>
                  <a:schemeClr val="bg1"/>
                </a:solidFill>
              </a:rPr>
              <a:t>It has little effect on the heart rate. </a:t>
            </a:r>
          </a:p>
          <a:p>
            <a:pPr marL="0" indent="0" algn="l" eaLnBrk="1" hangingPunct="1">
              <a:buNone/>
              <a:defRPr/>
            </a:pPr>
            <a:r>
              <a:rPr lang="en-US" altLang="en-US" sz="2400" dirty="0">
                <a:solidFill>
                  <a:schemeClr val="bg1"/>
                </a:solidFill>
              </a:rPr>
              <a:t>Mild respiratory and cardiac suppression</a:t>
            </a:r>
          </a:p>
          <a:p>
            <a:pPr marL="0" indent="0" algn="l" eaLnBrk="1" hangingPunct="1">
              <a:buFont typeface="Wingdings" panose="05000000000000000000" pitchFamily="2" charset="2"/>
              <a:buNone/>
              <a:defRPr/>
            </a:pPr>
            <a:r>
              <a:rPr lang="en-US" altLang="en-US" sz="2800" b="1" dirty="0">
                <a:solidFill>
                  <a:schemeClr val="bg1"/>
                </a:solidFill>
              </a:rPr>
              <a:t>Disadvantages</a:t>
            </a:r>
          </a:p>
          <a:p>
            <a:pPr marL="0" indent="0" algn="l" eaLnBrk="1" hangingPunct="1">
              <a:buFont typeface="Wingdings" panose="05000000000000000000" pitchFamily="2" charset="2"/>
              <a:buNone/>
              <a:defRPr/>
            </a:pPr>
            <a:r>
              <a:rPr lang="en-US" altLang="en-US" sz="2400" dirty="0">
                <a:solidFill>
                  <a:schemeClr val="bg1"/>
                </a:solidFill>
              </a:rPr>
              <a:t>Carbon dioxide absorbents in anesthesia  machines degrade </a:t>
            </a:r>
            <a:r>
              <a:rPr lang="en-US" altLang="en-US" sz="2400" dirty="0" err="1">
                <a:solidFill>
                  <a:schemeClr val="bg1"/>
                </a:solidFill>
              </a:rPr>
              <a:t>sevoflurane</a:t>
            </a:r>
            <a:r>
              <a:rPr lang="en-US" altLang="en-US" sz="2400" dirty="0">
                <a:solidFill>
                  <a:schemeClr val="bg1"/>
                </a:solidFill>
              </a:rPr>
              <a:t> to </a:t>
            </a:r>
            <a:r>
              <a:rPr lang="en-US" altLang="en-US" sz="2400" dirty="0">
                <a:solidFill>
                  <a:schemeClr val="bg1"/>
                </a:solidFill>
                <a:cs typeface="Arial" pitchFamily="34" charset="0"/>
              </a:rPr>
              <a:t>Compound A</a:t>
            </a:r>
          </a:p>
          <a:p>
            <a:pPr algn="l" eaLnBrk="1" hangingPunct="1">
              <a:buFont typeface="Wingdings" panose="05000000000000000000" pitchFamily="2" charset="2"/>
              <a:buChar char="Ø"/>
              <a:defRPr/>
            </a:pPr>
            <a:r>
              <a:rPr lang="en-US" altLang="en-US" sz="2800" b="1" dirty="0">
                <a:cs typeface="Arial" pitchFamily="34" charset="0"/>
              </a:rPr>
              <a:t> </a:t>
            </a:r>
            <a:endParaRPr lang="en-US"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7A30D32F-53FE-45D3-9A78-13A3FB7F5C81}" type="slidenum">
              <a:rPr lang="en-US" altLang="en-US" sz="1200"/>
              <a:pPr>
                <a:defRPr/>
              </a:pPr>
              <a:t>53</a:t>
            </a:fld>
            <a:endParaRPr lang="en-US" altLang="en-US" sz="120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76200"/>
            <a:ext cx="226377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93193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1"/>
            <a:ext cx="6554867" cy="152399"/>
          </a:xfrm>
        </p:spPr>
        <p:txBody>
          <a:bodyPr>
            <a:normAutofit fontScale="90000"/>
          </a:bodyPr>
          <a:lstStyle/>
          <a:p>
            <a:pPr>
              <a:defRPr/>
            </a:pPr>
            <a:r>
              <a:rPr lang="en-US" altLang="en-US" sz="3600" b="1" dirty="0" err="1">
                <a:solidFill>
                  <a:schemeClr val="bg1"/>
                </a:solidFill>
              </a:rPr>
              <a:t>Isoflurane</a:t>
            </a:r>
            <a:r>
              <a:rPr lang="en-US" altLang="en-US" sz="3600" b="1" dirty="0">
                <a:solidFill>
                  <a:schemeClr val="bg1"/>
                </a:solidFill>
              </a:rPr>
              <a:t>:</a:t>
            </a:r>
            <a:br>
              <a:rPr lang="en-US" altLang="en-US" sz="3600" b="1" dirty="0">
                <a:solidFill>
                  <a:schemeClr val="bg1"/>
                </a:solidFill>
              </a:rPr>
            </a:br>
            <a:endParaRPr lang="en-US" sz="3600" b="1" dirty="0">
              <a:solidFill>
                <a:schemeClr val="bg1"/>
              </a:solidFill>
            </a:endParaRPr>
          </a:p>
        </p:txBody>
      </p:sp>
      <p:sp>
        <p:nvSpPr>
          <p:cNvPr id="3" name="Content Placeholder 2"/>
          <p:cNvSpPr>
            <a:spLocks noGrp="1"/>
          </p:cNvSpPr>
          <p:nvPr>
            <p:ph idx="1"/>
          </p:nvPr>
        </p:nvSpPr>
        <p:spPr>
          <a:xfrm>
            <a:off x="457200" y="2209800"/>
            <a:ext cx="8610600" cy="2971799"/>
          </a:xfrm>
        </p:spPr>
        <p:txBody>
          <a:bodyPr>
            <a:normAutofit fontScale="85000" lnSpcReduction="10000"/>
          </a:bodyPr>
          <a:lstStyle/>
          <a:p>
            <a:pPr marL="0" indent="0" algn="l" eaLnBrk="1" hangingPunct="1">
              <a:buFont typeface="Wingdings" panose="05000000000000000000" pitchFamily="2" charset="2"/>
              <a:buNone/>
              <a:defRPr/>
            </a:pPr>
            <a:r>
              <a:rPr lang="en-US" altLang="en-US" sz="2800" b="1" dirty="0">
                <a:solidFill>
                  <a:schemeClr val="bg1"/>
                </a:solidFill>
              </a:rPr>
              <a:t>Advantages:</a:t>
            </a:r>
          </a:p>
          <a:p>
            <a:pPr marL="0" indent="0" algn="l" eaLnBrk="1" hangingPunct="1">
              <a:buNone/>
              <a:defRPr/>
            </a:pPr>
            <a:r>
              <a:rPr lang="en-US" altLang="en-US" sz="2400" dirty="0">
                <a:solidFill>
                  <a:schemeClr val="bg1"/>
                </a:solidFill>
              </a:rPr>
              <a:t>It causes peripheral vasodilation and increased coronary blood flow .</a:t>
            </a:r>
          </a:p>
          <a:p>
            <a:pPr marL="0" indent="0" algn="l" eaLnBrk="1" hangingPunct="1">
              <a:buFont typeface="Wingdings" panose="05000000000000000000" pitchFamily="2" charset="2"/>
              <a:buNone/>
              <a:defRPr/>
            </a:pPr>
            <a:r>
              <a:rPr lang="en-US" altLang="en-US" sz="2800" b="1" dirty="0">
                <a:solidFill>
                  <a:schemeClr val="bg1"/>
                </a:solidFill>
              </a:rPr>
              <a:t>Disadvantages:</a:t>
            </a:r>
          </a:p>
          <a:p>
            <a:pPr marL="0" indent="0" algn="l" eaLnBrk="1" hangingPunct="1">
              <a:buNone/>
              <a:defRPr/>
            </a:pPr>
            <a:r>
              <a:rPr lang="en-US" altLang="en-US" sz="2400" dirty="0">
                <a:solidFill>
                  <a:schemeClr val="bg1"/>
                </a:solidFill>
              </a:rPr>
              <a:t>Moderate solubility, so recovery from anesthesia may be delayed</a:t>
            </a:r>
          </a:p>
          <a:p>
            <a:pPr marL="0" indent="0" algn="l" eaLnBrk="1" hangingPunct="1">
              <a:buNone/>
              <a:defRPr/>
            </a:pPr>
            <a:r>
              <a:rPr lang="en-US" altLang="en-US" sz="2400" dirty="0" err="1">
                <a:solidFill>
                  <a:schemeClr val="bg1"/>
                </a:solidFill>
              </a:rPr>
              <a:t>Isoflurane</a:t>
            </a:r>
            <a:r>
              <a:rPr lang="en-US" altLang="en-US" sz="2400" dirty="0">
                <a:solidFill>
                  <a:schemeClr val="bg1"/>
                </a:solidFill>
              </a:rPr>
              <a:t> can make the heart “more sensitive” to circulating </a:t>
            </a:r>
            <a:r>
              <a:rPr lang="en-US" altLang="en-US" sz="2400" dirty="0" err="1">
                <a:solidFill>
                  <a:schemeClr val="bg1"/>
                </a:solidFill>
              </a:rPr>
              <a:t>catecholamines</a:t>
            </a:r>
            <a:r>
              <a:rPr lang="en-US" altLang="en-US" sz="2400" dirty="0">
                <a:solidFill>
                  <a:schemeClr val="bg1"/>
                </a:solidFill>
              </a:rPr>
              <a:t> (like epinephrine). </a:t>
            </a:r>
          </a:p>
          <a:p>
            <a:pPr eaLnBrk="1" hangingPunct="1">
              <a:defRPr/>
            </a:pPr>
            <a:endParaRPr lang="en-US" altLang="en-US" dirty="0"/>
          </a:p>
          <a:p>
            <a:pPr eaLnBrk="1" hangingPunct="1">
              <a:defRPr/>
            </a:pPr>
            <a:endParaRPr lang="en-US" altLang="en-US" dirty="0"/>
          </a:p>
          <a:p>
            <a:pPr>
              <a:defRPr/>
            </a:pPr>
            <a:endParaRPr lang="en-US"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CE689A4A-6CE4-4B34-B6E6-08E139378AA0}" type="slidenum">
              <a:rPr lang="en-US" altLang="en-US" sz="1200"/>
              <a:pPr>
                <a:defRPr/>
              </a:pPr>
              <a:t>54</a:t>
            </a:fld>
            <a:endParaRPr lang="en-US" altLang="en-US" sz="1200"/>
          </a:p>
        </p:txBody>
      </p:sp>
      <p:pic>
        <p:nvPicPr>
          <p:cNvPr id="62469" name="Picture 6" descr="isoflura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
            <a:ext cx="16002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6951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39" y="381000"/>
            <a:ext cx="6554867" cy="762000"/>
          </a:xfrm>
        </p:spPr>
        <p:txBody>
          <a:bodyPr>
            <a:normAutofit/>
          </a:bodyPr>
          <a:lstStyle/>
          <a:p>
            <a:pPr>
              <a:defRPr/>
            </a:pPr>
            <a:r>
              <a:rPr lang="en-US" sz="3600" b="1" dirty="0">
                <a:solidFill>
                  <a:schemeClr val="bg1"/>
                </a:solidFill>
              </a:rPr>
              <a:t>Halothane </a:t>
            </a:r>
          </a:p>
        </p:txBody>
      </p:sp>
      <p:sp>
        <p:nvSpPr>
          <p:cNvPr id="3" name="Content Placeholder 2"/>
          <p:cNvSpPr>
            <a:spLocks noGrp="1"/>
          </p:cNvSpPr>
          <p:nvPr>
            <p:ph idx="1"/>
          </p:nvPr>
        </p:nvSpPr>
        <p:spPr>
          <a:xfrm>
            <a:off x="152400" y="1600200"/>
            <a:ext cx="8915400" cy="3810000"/>
          </a:xfrm>
        </p:spPr>
        <p:txBody>
          <a:bodyPr>
            <a:normAutofit fontScale="92500"/>
          </a:bodyPr>
          <a:lstStyle/>
          <a:p>
            <a:pPr marL="0" indent="0" algn="l">
              <a:buNone/>
              <a:defRPr/>
            </a:pPr>
            <a:r>
              <a:rPr lang="en-US" sz="2800" dirty="0">
                <a:solidFill>
                  <a:schemeClr val="bg1"/>
                </a:solidFill>
              </a:rPr>
              <a:t>Used for induction in children (sweet pleasant odor); </a:t>
            </a:r>
          </a:p>
          <a:p>
            <a:pPr marL="0" indent="0" algn="l">
              <a:buNone/>
              <a:defRPr/>
            </a:pPr>
            <a:r>
              <a:rPr lang="en-US" sz="2800" dirty="0">
                <a:solidFill>
                  <a:schemeClr val="bg1"/>
                </a:solidFill>
              </a:rPr>
              <a:t>Sensitize the myocardium to the </a:t>
            </a:r>
            <a:r>
              <a:rPr lang="en-US" sz="2800" dirty="0" err="1">
                <a:solidFill>
                  <a:schemeClr val="bg1"/>
                </a:solidFill>
              </a:rPr>
              <a:t>arrhythmogenic</a:t>
            </a:r>
            <a:r>
              <a:rPr lang="en-US" sz="2800" dirty="0">
                <a:solidFill>
                  <a:schemeClr val="bg1"/>
                </a:solidFill>
              </a:rPr>
              <a:t> effects of </a:t>
            </a:r>
            <a:r>
              <a:rPr lang="en-US" sz="2800" dirty="0" err="1">
                <a:solidFill>
                  <a:schemeClr val="bg1"/>
                </a:solidFill>
                <a:effectLst/>
              </a:rPr>
              <a:t>catecholamines</a:t>
            </a:r>
            <a:r>
              <a:rPr lang="en-US" sz="2800" dirty="0">
                <a:solidFill>
                  <a:schemeClr val="bg1"/>
                </a:solidFill>
                <a:effectLst/>
              </a:rPr>
              <a:t>.</a:t>
            </a:r>
          </a:p>
          <a:p>
            <a:pPr marL="0" indent="0" algn="l">
              <a:spcBef>
                <a:spcPct val="0"/>
              </a:spcBef>
              <a:buNone/>
              <a:defRPr/>
            </a:pPr>
            <a:r>
              <a:rPr lang="en-US" altLang="en-US" sz="2800" dirty="0">
                <a:solidFill>
                  <a:schemeClr val="bg1"/>
                </a:solidFill>
              </a:rPr>
              <a:t>Blood pressure usually falls.</a:t>
            </a:r>
          </a:p>
          <a:p>
            <a:pPr marL="0" indent="0" algn="l">
              <a:buNone/>
              <a:defRPr/>
            </a:pPr>
            <a:r>
              <a:rPr lang="en-US" altLang="en-US" sz="2800" dirty="0">
                <a:solidFill>
                  <a:schemeClr val="bg1"/>
                </a:solidFill>
              </a:rPr>
              <a:t>Very soluble in blood and adipose tissue</a:t>
            </a:r>
          </a:p>
          <a:p>
            <a:pPr marL="0" indent="0" algn="l">
              <a:buNone/>
              <a:defRPr/>
            </a:pPr>
            <a:r>
              <a:rPr lang="en-US" altLang="en-US" sz="2800" dirty="0">
                <a:solidFill>
                  <a:schemeClr val="bg1"/>
                </a:solidFill>
              </a:rPr>
              <a:t>Prolonged emergence</a:t>
            </a:r>
            <a:endParaRPr lang="en-US" sz="2800" dirty="0">
              <a:solidFill>
                <a:schemeClr val="bg1"/>
              </a:solidFill>
            </a:endParaRPr>
          </a:p>
          <a:p>
            <a:pPr marL="0" indent="0" algn="l">
              <a:buNone/>
              <a:defRPr/>
            </a:pPr>
            <a:r>
              <a:rPr lang="en-US" sz="2800" dirty="0">
                <a:solidFill>
                  <a:schemeClr val="bg1"/>
                </a:solidFill>
              </a:rPr>
              <a:t>“Halothane hepatitis” (rare). </a:t>
            </a:r>
          </a:p>
          <a:p>
            <a:pPr marL="0" indent="0">
              <a:buFont typeface="Wingdings" panose="05000000000000000000" pitchFamily="2" charset="2"/>
              <a:buNone/>
              <a:defRPr/>
            </a:pPr>
            <a:endParaRPr lang="en-US"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130A4AE5-9F02-4C50-AEEB-776615BA2F8C}" type="slidenum">
              <a:rPr lang="en-US" altLang="en-US" sz="1200"/>
              <a:pPr>
                <a:defRPr/>
              </a:pPr>
              <a:t>55</a:t>
            </a:fld>
            <a:endParaRPr lang="en-US" altLang="en-US" sz="1200"/>
          </a:p>
        </p:txBody>
      </p:sp>
      <p:pic>
        <p:nvPicPr>
          <p:cNvPr id="63493" name="Picture 2" descr="haloth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114800"/>
            <a:ext cx="1611313"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1166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pPr>
              <a:defRPr/>
            </a:pPr>
            <a:r>
              <a:rPr lang="en-US" sz="3600" b="1" dirty="0">
                <a:solidFill>
                  <a:schemeClr val="bg1"/>
                </a:solidFill>
              </a:rPr>
              <a:t>Nitrous Oxide</a:t>
            </a:r>
            <a:endParaRPr lang="en-US" sz="3600" dirty="0">
              <a:solidFill>
                <a:schemeClr val="bg1"/>
              </a:solidFill>
            </a:endParaRPr>
          </a:p>
        </p:txBody>
      </p:sp>
      <p:sp>
        <p:nvSpPr>
          <p:cNvPr id="3" name="Content Placeholder 2"/>
          <p:cNvSpPr>
            <a:spLocks noGrp="1"/>
          </p:cNvSpPr>
          <p:nvPr>
            <p:ph idx="1"/>
          </p:nvPr>
        </p:nvSpPr>
        <p:spPr>
          <a:xfrm>
            <a:off x="228600" y="838200"/>
            <a:ext cx="8839200" cy="6019800"/>
          </a:xfrm>
        </p:spPr>
        <p:txBody>
          <a:bodyPr>
            <a:normAutofit fontScale="92500"/>
          </a:bodyPr>
          <a:lstStyle/>
          <a:p>
            <a:pPr marL="0" indent="0">
              <a:buFont typeface="Wingdings" panose="05000000000000000000" pitchFamily="2" charset="2"/>
              <a:buNone/>
              <a:defRPr/>
            </a:pPr>
            <a:endParaRPr lang="en-US" sz="2800" dirty="0">
              <a:effectLst/>
            </a:endParaRPr>
          </a:p>
          <a:p>
            <a:pPr marL="0" indent="0" algn="l">
              <a:buFont typeface="Wingdings" panose="05000000000000000000" pitchFamily="2" charset="2"/>
              <a:buNone/>
              <a:defRPr/>
            </a:pPr>
            <a:r>
              <a:rPr lang="en-US" sz="2800" dirty="0">
                <a:solidFill>
                  <a:schemeClr val="bg1"/>
                </a:solidFill>
                <a:effectLst/>
              </a:rPr>
              <a:t>MAC is 104% at one atmosphere</a:t>
            </a:r>
          </a:p>
          <a:p>
            <a:pPr marL="0" indent="0" algn="l">
              <a:buFont typeface="Wingdings" panose="05000000000000000000" pitchFamily="2" charset="2"/>
              <a:buNone/>
              <a:defRPr/>
            </a:pPr>
            <a:r>
              <a:rPr lang="en-US" sz="2800" u="sng" dirty="0">
                <a:solidFill>
                  <a:schemeClr val="bg1"/>
                </a:solidFill>
              </a:rPr>
              <a:t>CNS</a:t>
            </a:r>
          </a:p>
          <a:p>
            <a:pPr marL="0" lvl="1" indent="0" algn="l">
              <a:buClr>
                <a:schemeClr val="hlink"/>
              </a:buClr>
              <a:buSzPct val="90000"/>
              <a:buFontTx/>
              <a:buNone/>
              <a:defRPr/>
            </a:pPr>
            <a:r>
              <a:rPr lang="en-US" sz="2400" dirty="0">
                <a:solidFill>
                  <a:schemeClr val="bg1"/>
                </a:solidFill>
                <a:effectLst/>
              </a:rPr>
              <a:t>Antagonism of NMDA receptors in CNS.</a:t>
            </a:r>
            <a:br>
              <a:rPr lang="en-US" sz="2400" dirty="0">
                <a:solidFill>
                  <a:schemeClr val="bg1"/>
                </a:solidFill>
                <a:effectLst/>
              </a:rPr>
            </a:br>
            <a:r>
              <a:rPr lang="en-US" altLang="en-US" sz="2400" dirty="0">
                <a:solidFill>
                  <a:schemeClr val="bg1"/>
                </a:solidFill>
              </a:rPr>
              <a:t>Weak anesthetic, produce analgesia.</a:t>
            </a:r>
          </a:p>
          <a:p>
            <a:pPr marL="0" lvl="1" indent="0" algn="l">
              <a:buClr>
                <a:schemeClr val="hlink"/>
              </a:buClr>
              <a:buSzPct val="90000"/>
              <a:buFontTx/>
              <a:buNone/>
              <a:defRPr/>
            </a:pPr>
            <a:r>
              <a:rPr lang="en-US" sz="2400" dirty="0">
                <a:solidFill>
                  <a:schemeClr val="bg1"/>
                </a:solidFill>
              </a:rPr>
              <a:t>Usually combined with other anesthetics.</a:t>
            </a:r>
          </a:p>
          <a:p>
            <a:pPr marL="0" lvl="1" indent="0" algn="l">
              <a:buClr>
                <a:schemeClr val="hlink"/>
              </a:buClr>
              <a:buSzPct val="90000"/>
              <a:buFontTx/>
              <a:buNone/>
              <a:defRPr/>
            </a:pPr>
            <a:r>
              <a:rPr lang="en-US" sz="2400" dirty="0">
                <a:solidFill>
                  <a:schemeClr val="bg1"/>
                </a:solidFill>
              </a:rPr>
              <a:t>Used alone e.g. dental procedures.</a:t>
            </a:r>
          </a:p>
          <a:p>
            <a:pPr marL="0" indent="0" algn="l">
              <a:buNone/>
              <a:defRPr/>
            </a:pPr>
            <a:r>
              <a:rPr lang="en-US" sz="2800" u="sng" dirty="0">
                <a:solidFill>
                  <a:schemeClr val="bg1"/>
                </a:solidFill>
              </a:rPr>
              <a:t>Cardiovascular system</a:t>
            </a:r>
            <a:br>
              <a:rPr lang="en-US" b="1" dirty="0">
                <a:solidFill>
                  <a:schemeClr val="bg1"/>
                </a:solidFill>
              </a:rPr>
            </a:br>
            <a:r>
              <a:rPr lang="en-US" sz="2400" dirty="0">
                <a:solidFill>
                  <a:schemeClr val="bg1"/>
                </a:solidFill>
              </a:rPr>
              <a:t>Mild myocardial depressant &amp; a mild sympathetic    stimulant.</a:t>
            </a:r>
            <a:br>
              <a:rPr lang="en-US" sz="2400" dirty="0">
                <a:solidFill>
                  <a:schemeClr val="bg1"/>
                </a:solidFill>
              </a:rPr>
            </a:br>
            <a:r>
              <a:rPr lang="en-US" sz="2400" dirty="0">
                <a:solidFill>
                  <a:schemeClr val="bg1"/>
                </a:solidFill>
              </a:rPr>
              <a:t>HR and BP are usually unchanged.</a:t>
            </a:r>
            <a:br>
              <a:rPr lang="en-US" sz="2400" dirty="0">
                <a:solidFill>
                  <a:schemeClr val="bg1"/>
                </a:solidFill>
              </a:rPr>
            </a:br>
            <a:r>
              <a:rPr lang="en-US" sz="2400" b="1" dirty="0">
                <a:solidFill>
                  <a:schemeClr val="bg1"/>
                </a:solidFill>
              </a:rPr>
              <a:t>↑</a:t>
            </a:r>
            <a:r>
              <a:rPr lang="en-US" sz="2400" dirty="0">
                <a:solidFill>
                  <a:schemeClr val="bg1"/>
                </a:solidFill>
              </a:rPr>
              <a:t> pulmonary vascular resistance.</a:t>
            </a:r>
            <a:br>
              <a:rPr lang="en-US" sz="2400" dirty="0">
                <a:solidFill>
                  <a:schemeClr val="bg1"/>
                </a:solidFill>
              </a:rPr>
            </a:br>
            <a:r>
              <a:rPr lang="en-US" sz="2800" u="sng" dirty="0">
                <a:solidFill>
                  <a:schemeClr val="bg1"/>
                </a:solidFill>
              </a:rPr>
              <a:t>Respiratory system</a:t>
            </a:r>
          </a:p>
          <a:p>
            <a:pPr marL="0" indent="0" algn="l">
              <a:buNone/>
              <a:defRPr/>
            </a:pPr>
            <a:r>
              <a:rPr lang="en-US" sz="2400" dirty="0">
                <a:solidFill>
                  <a:schemeClr val="bg1"/>
                </a:solidFill>
                <a:effectLst/>
              </a:rPr>
              <a:t> </a:t>
            </a:r>
            <a:r>
              <a:rPr lang="en-US" altLang="en-US" sz="2400" dirty="0">
                <a:solidFill>
                  <a:schemeClr val="bg1"/>
                </a:solidFill>
              </a:rPr>
              <a:t>Little effect on respiration</a:t>
            </a:r>
          </a:p>
          <a:p>
            <a:pPr>
              <a:defRPr/>
            </a:pPr>
            <a:endParaRPr lang="en-US" dirty="0">
              <a:solidFill>
                <a:schemeClr val="bg1"/>
              </a:solidFill>
            </a:endParaRP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A8D2C59F-2C3E-40DB-9E5A-A532CBDF548B}" type="slidenum">
              <a:rPr lang="en-US" altLang="en-US" sz="1200"/>
              <a:pPr>
                <a:defRPr/>
              </a:pPr>
              <a:t>56</a:t>
            </a:fld>
            <a:endParaRPr lang="en-US" altLang="en-US" sz="1200"/>
          </a:p>
        </p:txBody>
      </p:sp>
      <p:pic>
        <p:nvPicPr>
          <p:cNvPr id="55301" name="Picture 3" descr="ANd9GcTnO9YAqtRiebZiqZJC5Zzn5c_z-JcAF4g--vr8T-40U6F6BqQ&amp;t=1&amp;usg=__mp7QQAGaP9BvS1ET39P-Rf3HsL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5450" y="0"/>
            <a:ext cx="109855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2" name="Picture 6" descr="anaesthesia-flowmeter-two-250x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088" y="2465388"/>
            <a:ext cx="1584325" cy="2106612"/>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5899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438400"/>
            <a:ext cx="8839200" cy="3352800"/>
          </a:xfrm>
        </p:spPr>
        <p:txBody>
          <a:bodyPr>
            <a:normAutofit fontScale="70000" lnSpcReduction="20000"/>
          </a:bodyPr>
          <a:lstStyle/>
          <a:p>
            <a:pPr marL="0" indent="0" algn="l">
              <a:buNone/>
              <a:defRPr/>
            </a:pPr>
            <a:r>
              <a:rPr lang="en-US" sz="2800" dirty="0">
                <a:solidFill>
                  <a:schemeClr val="bg1"/>
                </a:solidFill>
              </a:rPr>
              <a:t>Nausea/vomiting.</a:t>
            </a:r>
          </a:p>
          <a:p>
            <a:pPr marL="0" indent="0" algn="l">
              <a:buNone/>
              <a:defRPr/>
            </a:pPr>
            <a:r>
              <a:rPr lang="en-US" altLang="en-US" sz="2800" dirty="0">
                <a:solidFill>
                  <a:schemeClr val="bg1"/>
                </a:solidFill>
              </a:rPr>
              <a:t>Risk of bone marrow depression</a:t>
            </a:r>
          </a:p>
          <a:p>
            <a:pPr marL="0" indent="0" algn="l">
              <a:buNone/>
              <a:defRPr/>
            </a:pPr>
            <a:r>
              <a:rPr lang="en-US" altLang="en-US" sz="2800" dirty="0">
                <a:solidFill>
                  <a:schemeClr val="bg1"/>
                </a:solidFill>
              </a:rPr>
              <a:t>Inhibits vitamin B-12 metabolism</a:t>
            </a:r>
          </a:p>
          <a:p>
            <a:pPr marL="0" indent="0" algn="l">
              <a:buNone/>
              <a:defRPr/>
            </a:pPr>
            <a:r>
              <a:rPr lang="en-US" sz="2800" dirty="0">
                <a:solidFill>
                  <a:schemeClr val="bg1"/>
                </a:solidFill>
              </a:rPr>
              <a:t>Expansion of closed gas spaces.</a:t>
            </a:r>
            <a:r>
              <a:rPr lang="en-US" sz="2800" dirty="0">
                <a:solidFill>
                  <a:schemeClr val="bg1"/>
                </a:solidFill>
                <a:effectLst/>
              </a:rPr>
              <a:t> </a:t>
            </a:r>
            <a:r>
              <a:rPr lang="en-US" sz="2800" dirty="0">
                <a:solidFill>
                  <a:schemeClr val="bg1"/>
                </a:solidFill>
              </a:rPr>
              <a:t>Nitrous oxide is 35 times more soluble in blood than nitrogen. Contraindicated in (e.g. air embolus, pneumothorax,</a:t>
            </a:r>
            <a:r>
              <a:rPr lang="en-US" altLang="en-US" sz="2800" dirty="0">
                <a:solidFill>
                  <a:schemeClr val="bg1"/>
                </a:solidFill>
              </a:rPr>
              <a:t> Middle Ear Surgery </a:t>
            </a:r>
            <a:r>
              <a:rPr lang="en-US" sz="2800" dirty="0" err="1">
                <a:solidFill>
                  <a:schemeClr val="bg1"/>
                </a:solidFill>
              </a:rPr>
              <a:t>etc</a:t>
            </a:r>
            <a:r>
              <a:rPr lang="en-US" sz="2800" dirty="0">
                <a:solidFill>
                  <a:schemeClr val="bg1"/>
                </a:solidFill>
              </a:rPr>
              <a:t>) </a:t>
            </a:r>
          </a:p>
          <a:p>
            <a:pPr marL="0" indent="0" algn="l">
              <a:buFont typeface="Wingdings" panose="05000000000000000000" pitchFamily="2" charset="2"/>
              <a:buNone/>
              <a:defRPr/>
            </a:pPr>
            <a:r>
              <a:rPr lang="en-US" sz="2800" dirty="0">
                <a:solidFill>
                  <a:schemeClr val="bg1"/>
                </a:solidFill>
              </a:rPr>
              <a:t>Diffuse into the cuff of ETT.</a:t>
            </a:r>
          </a:p>
          <a:p>
            <a:pPr marL="0" indent="0" algn="l">
              <a:buFont typeface="Wingdings" panose="05000000000000000000" pitchFamily="2" charset="2"/>
              <a:buNone/>
              <a:defRPr/>
            </a:pPr>
            <a:r>
              <a:rPr lang="en-US" sz="2800" dirty="0">
                <a:solidFill>
                  <a:schemeClr val="bg1"/>
                </a:solidFill>
              </a:rPr>
              <a:t>Diffusion hypoxia</a:t>
            </a:r>
            <a:r>
              <a:rPr lang="en-US" sz="2800" dirty="0">
                <a:solidFill>
                  <a:schemeClr val="bg1"/>
                </a:solidFill>
                <a:effectLst/>
              </a:rPr>
              <a:t>. </a:t>
            </a:r>
            <a:r>
              <a:rPr lang="en-US" sz="2800" dirty="0">
                <a:solidFill>
                  <a:schemeClr val="bg1"/>
                </a:solidFill>
              </a:rPr>
              <a:t>After discontinuation, its rapid elimination from the blood into the lung may lead to a low partial pressure of oxygen in the alveoli.</a:t>
            </a:r>
          </a:p>
          <a:p>
            <a:pPr marL="0" indent="0" algn="l">
              <a:buFont typeface="Wingdings" panose="05000000000000000000" pitchFamily="2" charset="2"/>
              <a:buNone/>
              <a:defRPr/>
            </a:pPr>
            <a:endParaRPr lang="en-US" sz="2800" dirty="0"/>
          </a:p>
          <a:p>
            <a:pPr algn="l">
              <a:buFont typeface="Wingdings" panose="05000000000000000000" pitchFamily="2" charset="2"/>
              <a:buChar char="q"/>
              <a:defRPr/>
            </a:pPr>
            <a:endParaRPr lang="en-US" sz="2800" dirty="0"/>
          </a:p>
          <a:p>
            <a:pPr marL="0" indent="0" algn="l">
              <a:buFont typeface="Wingdings" panose="05000000000000000000" pitchFamily="2" charset="2"/>
              <a:buNone/>
              <a:defRPr/>
            </a:pPr>
            <a:endParaRPr lang="en-US" sz="2800" dirty="0"/>
          </a:p>
          <a:p>
            <a:pPr marL="0" indent="0">
              <a:buFont typeface="Wingdings" panose="05000000000000000000" pitchFamily="2" charset="2"/>
              <a:buNone/>
              <a:defRPr/>
            </a:pPr>
            <a:endParaRPr lang="en-US" sz="2800" dirty="0"/>
          </a:p>
          <a:p>
            <a:pPr>
              <a:defRPr/>
            </a:pPr>
            <a:endParaRPr lang="en-US" sz="2800" dirty="0"/>
          </a:p>
          <a:p>
            <a:pPr>
              <a:defRPr/>
            </a:pPr>
            <a:endParaRPr lang="en-US" sz="2800" dirty="0"/>
          </a:p>
          <a:p>
            <a:pPr>
              <a:buFont typeface="Wingdings" panose="05000000000000000000" pitchFamily="2" charset="2"/>
              <a:buChar char="q"/>
              <a:defRPr/>
            </a:pPr>
            <a:endParaRPr lang="en-US" sz="2800"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A1898EB3-B813-48C5-B704-54C278220BE5}" type="slidenum">
              <a:rPr lang="en-US" altLang="en-US" sz="1200"/>
              <a:pPr>
                <a:defRPr/>
              </a:pPr>
              <a:t>57</a:t>
            </a:fld>
            <a:endParaRPr lang="en-US" altLang="en-US" sz="1200"/>
          </a:p>
        </p:txBody>
      </p:sp>
    </p:spTree>
    <p:extLst>
      <p:ext uri="{BB962C8B-B14F-4D97-AF65-F5344CB8AC3E}">
        <p14:creationId xmlns:p14="http://schemas.microsoft.com/office/powerpoint/2010/main" val="2742045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457200"/>
            <a:ext cx="8458200" cy="3124200"/>
          </a:xfrm>
        </p:spPr>
        <p:txBody>
          <a:bodyPr>
            <a:noAutofit/>
          </a:bodyPr>
          <a:lstStyle/>
          <a:p>
            <a:pPr>
              <a:defRPr/>
            </a:pPr>
            <a:r>
              <a:rPr lang="en-US" sz="11500" b="1" dirty="0">
                <a:solidFill>
                  <a:schemeClr val="bg2">
                    <a:lumMod val="20000"/>
                    <a:lumOff val="80000"/>
                  </a:schemeClr>
                </a:solidFill>
                <a:effectLst>
                  <a:outerShdw blurRad="38100" dist="38100" dir="2700000" algn="tl">
                    <a:srgbClr val="000000">
                      <a:alpha val="43137"/>
                    </a:srgbClr>
                  </a:outerShdw>
                </a:effectLst>
                <a:latin typeface="Britannic Bold" panose="020B0903060703020204" pitchFamily="34" charset="0"/>
                <a:cs typeface="Century Gothic"/>
              </a:rPr>
              <a:t>Thank You</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Local Anesthesia related pharmacology 3</a:t>
            </a:r>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73033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805CE7-E38C-4232-8AB7-519C6EC9FFD1}"/>
              </a:ext>
            </a:extLst>
          </p:cNvPr>
          <p:cNvSpPr>
            <a:spLocks noGrp="1"/>
          </p:cNvSpPr>
          <p:nvPr>
            <p:ph type="title"/>
          </p:nvPr>
        </p:nvSpPr>
        <p:spPr/>
        <p:txBody>
          <a:bodyPr/>
          <a:lstStyle/>
          <a:p>
            <a:r>
              <a:rPr lang="en-GB" dirty="0"/>
              <a:t>Types of induction of general </a:t>
            </a:r>
            <a:r>
              <a:rPr lang="en-GB" dirty="0" err="1"/>
              <a:t>anesthesia</a:t>
            </a:r>
            <a:r>
              <a:rPr lang="en-GB" dirty="0"/>
              <a:t>  </a:t>
            </a:r>
            <a:endParaRPr lang="ar-SA" dirty="0"/>
          </a:p>
        </p:txBody>
      </p:sp>
      <p:sp>
        <p:nvSpPr>
          <p:cNvPr id="3" name="عنصر نائب للمحتوى 2">
            <a:extLst>
              <a:ext uri="{FF2B5EF4-FFF2-40B4-BE49-F238E27FC236}">
                <a16:creationId xmlns:a16="http://schemas.microsoft.com/office/drawing/2014/main" id="{4574DC6C-C619-46BD-8BFF-1E9E9B5698C0}"/>
              </a:ext>
            </a:extLst>
          </p:cNvPr>
          <p:cNvSpPr>
            <a:spLocks noGrp="1"/>
          </p:cNvSpPr>
          <p:nvPr>
            <p:ph idx="1"/>
          </p:nvPr>
        </p:nvSpPr>
        <p:spPr/>
        <p:txBody>
          <a:bodyPr/>
          <a:lstStyle/>
          <a:p>
            <a:pPr algn="l"/>
            <a:r>
              <a:rPr lang="en-GB" dirty="0"/>
              <a:t>Intravenous </a:t>
            </a:r>
          </a:p>
          <a:p>
            <a:pPr algn="l"/>
            <a:r>
              <a:rPr lang="en-GB" dirty="0"/>
              <a:t>Inhalational </a:t>
            </a:r>
            <a:endParaRPr lang="ar-SA" dirty="0"/>
          </a:p>
          <a:p>
            <a:pPr marL="0" indent="0" algn="l">
              <a:buNone/>
            </a:pPr>
            <a:endParaRPr lang="en-GB" dirty="0"/>
          </a:p>
        </p:txBody>
      </p:sp>
    </p:spTree>
    <p:extLst>
      <p:ext uri="{BB962C8B-B14F-4D97-AF65-F5344CB8AC3E}">
        <p14:creationId xmlns:p14="http://schemas.microsoft.com/office/powerpoint/2010/main" val="75163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9556296"/>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C78C8759-6469-41F3-B383-C129756B9BF9}" type="slidenum">
              <a:rPr lang="en-US" altLang="en-US" sz="1200"/>
              <a:pPr>
                <a:defRPr/>
              </a:pPr>
              <a:t>60</a:t>
            </a:fld>
            <a:endParaRPr lang="en-US" altLang="en-US" sz="1200"/>
          </a:p>
        </p:txBody>
      </p:sp>
    </p:spTree>
    <p:extLst>
      <p:ext uri="{BB962C8B-B14F-4D97-AF65-F5344CB8AC3E}">
        <p14:creationId xmlns:p14="http://schemas.microsoft.com/office/powerpoint/2010/main" val="4122630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normAutofit fontScale="90000"/>
          </a:bodyPr>
          <a:lstStyle/>
          <a:p>
            <a:pPr>
              <a:defRPr/>
            </a:pPr>
            <a:r>
              <a:rPr lang="en-US" altLang="en-US" sz="3600" b="1" dirty="0">
                <a:solidFill>
                  <a:srgbClr val="FFFF00"/>
                </a:solidFill>
              </a:rPr>
              <a:t>Local anesthetics </a:t>
            </a:r>
            <a:br>
              <a:rPr lang="en-US" sz="3600" dirty="0">
                <a:solidFill>
                  <a:srgbClr val="FFFF00"/>
                </a:solidFill>
              </a:rPr>
            </a:br>
            <a:endParaRPr lang="en-US" sz="3600" dirty="0">
              <a:solidFill>
                <a:srgbClr val="FFFF00"/>
              </a:solidFill>
            </a:endParaRPr>
          </a:p>
        </p:txBody>
      </p:sp>
      <p:sp>
        <p:nvSpPr>
          <p:cNvPr id="3" name="Content Placeholder 2"/>
          <p:cNvSpPr>
            <a:spLocks noGrp="1"/>
          </p:cNvSpPr>
          <p:nvPr>
            <p:ph idx="1"/>
          </p:nvPr>
        </p:nvSpPr>
        <p:spPr>
          <a:xfrm>
            <a:off x="228600" y="1219200"/>
            <a:ext cx="8915400" cy="5791200"/>
          </a:xfrm>
        </p:spPr>
        <p:txBody>
          <a:bodyPr>
            <a:normAutofit fontScale="92500"/>
          </a:bodyPr>
          <a:lstStyle/>
          <a:p>
            <a:pPr algn="l">
              <a:spcBef>
                <a:spcPct val="0"/>
              </a:spcBef>
              <a:buFontTx/>
              <a:buNone/>
              <a:defRPr/>
            </a:pPr>
            <a:r>
              <a:rPr lang="en-US" altLang="en-US" sz="2400" dirty="0">
                <a:solidFill>
                  <a:schemeClr val="bg1"/>
                </a:solidFill>
              </a:rPr>
              <a:t>LAs are drugs which reversibly prevent the transmission of pain</a:t>
            </a:r>
          </a:p>
          <a:p>
            <a:pPr algn="l">
              <a:spcBef>
                <a:spcPct val="0"/>
              </a:spcBef>
              <a:buFontTx/>
              <a:buNone/>
              <a:defRPr/>
            </a:pPr>
            <a:r>
              <a:rPr lang="en-US" altLang="en-US" sz="2400" dirty="0">
                <a:solidFill>
                  <a:schemeClr val="bg1"/>
                </a:solidFill>
              </a:rPr>
              <a:t>stimuli locally at their site of administration. </a:t>
            </a:r>
          </a:p>
          <a:p>
            <a:pPr marL="0" indent="0" algn="l">
              <a:lnSpc>
                <a:spcPct val="90000"/>
              </a:lnSpc>
              <a:buNone/>
              <a:defRPr/>
            </a:pPr>
            <a:endParaRPr lang="en-US" altLang="en-US" sz="2800" b="1" dirty="0">
              <a:solidFill>
                <a:schemeClr val="bg1"/>
              </a:solidFill>
            </a:endParaRPr>
          </a:p>
          <a:p>
            <a:pPr marL="0" indent="0" algn="l">
              <a:lnSpc>
                <a:spcPct val="90000"/>
              </a:lnSpc>
              <a:buNone/>
              <a:defRPr/>
            </a:pPr>
            <a:r>
              <a:rPr lang="en-US" altLang="en-US" sz="2800" b="1" dirty="0">
                <a:solidFill>
                  <a:schemeClr val="bg1"/>
                </a:solidFill>
              </a:rPr>
              <a:t>Mechanism of action</a:t>
            </a:r>
            <a:endParaRPr lang="en-US" altLang="en-US" sz="2800" dirty="0"/>
          </a:p>
          <a:p>
            <a:pPr marL="0" indent="0" algn="l">
              <a:lnSpc>
                <a:spcPct val="90000"/>
              </a:lnSpc>
              <a:buNone/>
              <a:defRPr/>
            </a:pPr>
            <a:r>
              <a:rPr lang="en-US" altLang="en-US" sz="2400" dirty="0">
                <a:solidFill>
                  <a:schemeClr val="bg1"/>
                </a:solidFill>
              </a:rPr>
              <a:t>Reversibly blocking sodium channels to prevent depolarization</a:t>
            </a:r>
          </a:p>
          <a:p>
            <a:pPr marL="0" indent="0" algn="l">
              <a:lnSpc>
                <a:spcPct val="90000"/>
              </a:lnSpc>
              <a:buNone/>
              <a:defRPr/>
            </a:pPr>
            <a:endParaRPr lang="en-CA" altLang="en-US" sz="2400" b="1" dirty="0">
              <a:solidFill>
                <a:schemeClr val="bg1"/>
              </a:solidFill>
            </a:endParaRPr>
          </a:p>
          <a:p>
            <a:pPr marL="0" indent="0" algn="l">
              <a:lnSpc>
                <a:spcPct val="90000"/>
              </a:lnSpc>
              <a:buNone/>
              <a:defRPr/>
            </a:pPr>
            <a:r>
              <a:rPr lang="en-CA" altLang="en-US" sz="2400" b="1" dirty="0">
                <a:solidFill>
                  <a:schemeClr val="bg1"/>
                </a:solidFill>
              </a:rPr>
              <a:t>Lipid solubility</a:t>
            </a:r>
            <a:r>
              <a:rPr lang="en-CA" altLang="en-US" sz="2400" dirty="0">
                <a:solidFill>
                  <a:schemeClr val="bg1"/>
                </a:solidFill>
              </a:rPr>
              <a:t>: potency, plasma protein binding determines, duration of action of local anesthetics.</a:t>
            </a:r>
          </a:p>
          <a:p>
            <a:pPr marL="0" indent="0" algn="l">
              <a:lnSpc>
                <a:spcPct val="90000"/>
              </a:lnSpc>
              <a:buNone/>
              <a:defRPr/>
            </a:pPr>
            <a:endParaRPr lang="en-CA" altLang="en-US" sz="2400" dirty="0">
              <a:solidFill>
                <a:schemeClr val="bg1"/>
              </a:solidFill>
            </a:endParaRPr>
          </a:p>
          <a:p>
            <a:pPr marL="274320" indent="-274320" algn="l" eaLnBrk="1" fontAlgn="auto" hangingPunct="1">
              <a:spcAft>
                <a:spcPts val="0"/>
              </a:spcAft>
              <a:buClr>
                <a:schemeClr val="accent3"/>
              </a:buClr>
              <a:buFont typeface="Wingdings 2"/>
              <a:buNone/>
              <a:defRPr/>
            </a:pPr>
            <a:r>
              <a:rPr lang="en-CA" sz="2400" b="1" dirty="0">
                <a:solidFill>
                  <a:schemeClr val="bg1"/>
                </a:solidFill>
              </a:rPr>
              <a:t>Addition of vasoconstrictor:</a:t>
            </a:r>
            <a:endParaRPr lang="en-CA" sz="2400" b="1" dirty="0">
              <a:solidFill>
                <a:schemeClr val="bg1"/>
              </a:solidFill>
              <a:cs typeface="Arial" pitchFamily="34" charset="0"/>
            </a:endParaRPr>
          </a:p>
          <a:p>
            <a:pPr marL="0" indent="0" algn="l" eaLnBrk="1" fontAlgn="auto" hangingPunct="1">
              <a:spcAft>
                <a:spcPts val="0"/>
              </a:spcAft>
              <a:buClr>
                <a:schemeClr val="accent3"/>
              </a:buClr>
              <a:buNone/>
              <a:defRPr/>
            </a:pPr>
            <a:r>
              <a:rPr lang="en-CA" sz="2400" dirty="0">
                <a:solidFill>
                  <a:schemeClr val="bg1"/>
                </a:solidFill>
              </a:rPr>
              <a:t>Prolongation of anesthetic action, decreased risk of toxicity and decrease in bleeding from surgical manipulation</a:t>
            </a:r>
            <a:r>
              <a:rPr lang="en-CA" sz="2800" dirty="0"/>
              <a:t>.</a:t>
            </a:r>
            <a:endParaRPr lang="en-CA" altLang="en-US" sz="2800" dirty="0"/>
          </a:p>
          <a:p>
            <a:pPr>
              <a:defRPr/>
            </a:pPr>
            <a:endParaRPr lang="en-CA" altLang="en-US" sz="2800" dirty="0"/>
          </a:p>
          <a:p>
            <a:pPr marL="0" indent="0">
              <a:lnSpc>
                <a:spcPct val="90000"/>
              </a:lnSpc>
              <a:buFont typeface="Wingdings" panose="05000000000000000000" pitchFamily="2" charset="2"/>
              <a:buNone/>
              <a:defRPr/>
            </a:pPr>
            <a:endParaRPr lang="en-US" altLang="en-US" sz="2800" dirty="0"/>
          </a:p>
          <a:p>
            <a:pPr marL="0" indent="0">
              <a:lnSpc>
                <a:spcPct val="90000"/>
              </a:lnSpc>
              <a:buFont typeface="Wingdings" panose="05000000000000000000" pitchFamily="2" charset="2"/>
              <a:buNone/>
              <a:defRPr/>
            </a:pPr>
            <a:endParaRPr lang="en-US"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925C0786-CCD5-405F-9BB2-D8DEFF54676D}" type="slidenum">
              <a:rPr lang="en-US" altLang="en-US" sz="1200"/>
              <a:pPr>
                <a:defRPr/>
              </a:pPr>
              <a:t>61</a:t>
            </a:fld>
            <a:endParaRPr lang="en-US" altLang="en-US" sz="1200"/>
          </a:p>
        </p:txBody>
      </p:sp>
    </p:spTree>
    <p:extLst>
      <p:ext uri="{BB962C8B-B14F-4D97-AF65-F5344CB8AC3E}">
        <p14:creationId xmlns:p14="http://schemas.microsoft.com/office/powerpoint/2010/main" val="1294418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304800" y="228600"/>
            <a:ext cx="4267200" cy="230896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algn="l">
              <a:spcBef>
                <a:spcPct val="20000"/>
              </a:spcBef>
              <a:buChar char="•"/>
              <a:defRPr sz="3200">
                <a:solidFill>
                  <a:schemeClr val="tx1"/>
                </a:solidFill>
                <a:latin typeface="Times New Roman" pitchFamily="18" charset="0"/>
              </a:defRPr>
            </a:lvl1pPr>
            <a:lvl2pPr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en-US" altLang="en-US" sz="2400" b="1" dirty="0">
                <a:solidFill>
                  <a:schemeClr val="bg1"/>
                </a:solidFill>
                <a:latin typeface="+mn-lt"/>
              </a:rPr>
              <a:t>1. Esters (</a:t>
            </a:r>
            <a:r>
              <a:rPr lang="en-US" altLang="en-US" sz="2400" dirty="0">
                <a:solidFill>
                  <a:schemeClr val="bg1"/>
                </a:solidFill>
              </a:rPr>
              <a:t>metabolized by plasma cholinesterase)</a:t>
            </a:r>
            <a:endParaRPr lang="en-US" altLang="en-US" sz="2400" b="1" dirty="0">
              <a:solidFill>
                <a:schemeClr val="bg1"/>
              </a:solidFill>
              <a:latin typeface="+mn-lt"/>
            </a:endParaRPr>
          </a:p>
          <a:p>
            <a:pPr marL="457200" lvl="1" indent="0">
              <a:spcBef>
                <a:spcPct val="0"/>
              </a:spcBef>
              <a:buNone/>
              <a:defRPr/>
            </a:pPr>
            <a:r>
              <a:rPr lang="en-US" altLang="en-US" sz="2400" kern="1200" dirty="0">
                <a:solidFill>
                  <a:schemeClr val="bg1"/>
                </a:solidFill>
                <a:latin typeface="+mn-lt"/>
                <a:ea typeface="+mn-ea"/>
                <a:cs typeface="+mn-cs"/>
              </a:rPr>
              <a:t>Cocaine (out of date)</a:t>
            </a:r>
          </a:p>
          <a:p>
            <a:pPr marL="457200" lvl="1" indent="0">
              <a:spcBef>
                <a:spcPct val="0"/>
              </a:spcBef>
              <a:buNone/>
              <a:defRPr/>
            </a:pPr>
            <a:r>
              <a:rPr lang="en-US" altLang="en-US" sz="2400" kern="1200" dirty="0">
                <a:solidFill>
                  <a:schemeClr val="bg1"/>
                </a:solidFill>
                <a:latin typeface="+mn-lt"/>
                <a:ea typeface="+mn-ea"/>
                <a:cs typeface="+mn-cs"/>
              </a:rPr>
              <a:t>Benzocaine </a:t>
            </a:r>
          </a:p>
          <a:p>
            <a:pPr marL="457200" lvl="1" indent="0">
              <a:spcBef>
                <a:spcPct val="0"/>
              </a:spcBef>
              <a:buNone/>
              <a:defRPr/>
            </a:pPr>
            <a:r>
              <a:rPr lang="en-US" altLang="en-US" sz="2400" kern="1200" dirty="0">
                <a:solidFill>
                  <a:schemeClr val="bg1"/>
                </a:solidFill>
                <a:latin typeface="+mn-lt"/>
                <a:ea typeface="+mn-ea"/>
                <a:cs typeface="+mn-cs"/>
              </a:rPr>
              <a:t>Procaine </a:t>
            </a:r>
          </a:p>
          <a:p>
            <a:pPr marL="457200" lvl="1" indent="0">
              <a:spcBef>
                <a:spcPct val="0"/>
              </a:spcBef>
              <a:buNone/>
              <a:defRPr/>
            </a:pPr>
            <a:r>
              <a:rPr lang="en-US" altLang="en-US" sz="2400" kern="1200" dirty="0" err="1">
                <a:solidFill>
                  <a:schemeClr val="bg1"/>
                </a:solidFill>
                <a:latin typeface="+mn-lt"/>
                <a:ea typeface="+mn-ea"/>
                <a:cs typeface="+mn-cs"/>
              </a:rPr>
              <a:t>Tertracaine</a:t>
            </a:r>
            <a:endParaRPr lang="en-US" altLang="en-US" sz="2400" kern="1200" dirty="0">
              <a:solidFill>
                <a:schemeClr val="bg1"/>
              </a:solidFill>
              <a:latin typeface="+mn-lt"/>
              <a:ea typeface="+mn-ea"/>
              <a:cs typeface="+mn-cs"/>
            </a:endParaRP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B389A78F-1925-4D57-9D09-6F4C8B461162}" type="slidenum">
              <a:rPr lang="en-US" altLang="en-US" sz="1200"/>
              <a:pPr>
                <a:defRPr/>
              </a:pPr>
              <a:t>62</a:t>
            </a:fld>
            <a:endParaRPr lang="en-US" altLang="en-US" sz="1200"/>
          </a:p>
        </p:txBody>
      </p:sp>
      <p:sp>
        <p:nvSpPr>
          <p:cNvPr id="6" name="Rectangle 2"/>
          <p:cNvSpPr>
            <a:spLocks noChangeArrowheads="1"/>
          </p:cNvSpPr>
          <p:nvPr/>
        </p:nvSpPr>
        <p:spPr bwMode="auto">
          <a:xfrm>
            <a:off x="457200" y="3538537"/>
            <a:ext cx="3810000" cy="2678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lvl="1" indent="0" eaLnBrk="1" hangingPunct="1">
              <a:spcBef>
                <a:spcPct val="0"/>
              </a:spcBef>
              <a:buFontTx/>
              <a:buNone/>
              <a:defRPr/>
            </a:pPr>
            <a:r>
              <a:rPr lang="en-US" altLang="en-US" sz="2400" b="1" dirty="0">
                <a:solidFill>
                  <a:schemeClr val="bg1"/>
                </a:solidFill>
                <a:effectLst>
                  <a:outerShdw blurRad="38100" dist="38100" dir="2700000" algn="tl">
                    <a:srgbClr val="000000"/>
                  </a:outerShdw>
                </a:effectLst>
                <a:latin typeface="+mn-lt"/>
                <a:cs typeface="+mn-cs"/>
              </a:rPr>
              <a:t>2. Amides </a:t>
            </a:r>
            <a:r>
              <a:rPr lang="en-US" altLang="en-US" sz="2400" dirty="0">
                <a:effectLst>
                  <a:outerShdw blurRad="38100" dist="38100" dir="2700000" algn="tl">
                    <a:srgbClr val="000000"/>
                  </a:outerShdw>
                </a:effectLst>
                <a:latin typeface="+mn-lt"/>
                <a:cs typeface="+mn-cs"/>
              </a:rPr>
              <a:t>(</a:t>
            </a:r>
            <a:r>
              <a:rPr lang="en-US" altLang="en-US" sz="2400" dirty="0"/>
              <a:t>metabolized by cytochrome p-450)</a:t>
            </a:r>
            <a:endParaRPr lang="en-US" altLang="en-US" sz="2400" dirty="0">
              <a:solidFill>
                <a:srgbClr val="FFFF00"/>
              </a:solidFill>
              <a:effectLst>
                <a:outerShdw blurRad="38100" dist="38100" dir="2700000" algn="tl">
                  <a:srgbClr val="000000"/>
                </a:outerShdw>
              </a:effectLst>
              <a:latin typeface="+mn-lt"/>
              <a:cs typeface="+mn-cs"/>
            </a:endParaRPr>
          </a:p>
          <a:p>
            <a:pPr eaLnBrk="1" hangingPunct="1">
              <a:spcBef>
                <a:spcPct val="0"/>
              </a:spcBef>
              <a:buNone/>
              <a:defRPr/>
            </a:pPr>
            <a:r>
              <a:rPr lang="en-US" altLang="en-US" sz="2400" dirty="0">
                <a:solidFill>
                  <a:schemeClr val="bg1"/>
                </a:solidFill>
                <a:effectLst>
                  <a:outerShdw blurRad="38100" dist="38100" dir="2700000" algn="tl">
                    <a:srgbClr val="000000"/>
                  </a:outerShdw>
                </a:effectLst>
                <a:latin typeface="+mn-lt"/>
                <a:cs typeface="+mn-cs"/>
              </a:rPr>
              <a:t>Lidocaine</a:t>
            </a:r>
          </a:p>
          <a:p>
            <a:pPr eaLnBrk="1" hangingPunct="1">
              <a:spcBef>
                <a:spcPct val="0"/>
              </a:spcBef>
              <a:buNone/>
              <a:defRPr/>
            </a:pPr>
            <a:r>
              <a:rPr lang="en-US" altLang="en-US" sz="2400" dirty="0">
                <a:solidFill>
                  <a:schemeClr val="bg1"/>
                </a:solidFill>
                <a:effectLst>
                  <a:outerShdw blurRad="38100" dist="38100" dir="2700000" algn="tl">
                    <a:srgbClr val="000000"/>
                  </a:outerShdw>
                </a:effectLst>
                <a:latin typeface="+mn-lt"/>
                <a:cs typeface="+mn-cs"/>
              </a:rPr>
              <a:t>Bupivacaine</a:t>
            </a:r>
          </a:p>
          <a:p>
            <a:pPr eaLnBrk="1" hangingPunct="1">
              <a:spcBef>
                <a:spcPct val="0"/>
              </a:spcBef>
              <a:buNone/>
              <a:defRPr/>
            </a:pPr>
            <a:r>
              <a:rPr lang="en-US" altLang="en-US" sz="2400" dirty="0" err="1">
                <a:solidFill>
                  <a:schemeClr val="bg1"/>
                </a:solidFill>
                <a:effectLst>
                  <a:outerShdw blurRad="38100" dist="38100" dir="2700000" algn="tl">
                    <a:srgbClr val="000000"/>
                  </a:outerShdw>
                </a:effectLst>
                <a:latin typeface="+mn-lt"/>
                <a:cs typeface="+mn-cs"/>
              </a:rPr>
              <a:t>Mepivacaine</a:t>
            </a:r>
            <a:endParaRPr lang="en-US" altLang="en-US" sz="2400" dirty="0">
              <a:solidFill>
                <a:schemeClr val="bg1"/>
              </a:solidFill>
              <a:effectLst>
                <a:outerShdw blurRad="38100" dist="38100" dir="2700000" algn="tl">
                  <a:srgbClr val="000000"/>
                </a:outerShdw>
              </a:effectLst>
              <a:latin typeface="+mn-lt"/>
              <a:cs typeface="+mn-cs"/>
            </a:endParaRPr>
          </a:p>
          <a:p>
            <a:pPr eaLnBrk="1" hangingPunct="1">
              <a:spcBef>
                <a:spcPct val="0"/>
              </a:spcBef>
              <a:buNone/>
              <a:defRPr/>
            </a:pPr>
            <a:r>
              <a:rPr lang="en-US" altLang="en-US" sz="2400" dirty="0" err="1">
                <a:solidFill>
                  <a:schemeClr val="bg1"/>
                </a:solidFill>
                <a:effectLst>
                  <a:outerShdw blurRad="38100" dist="38100" dir="2700000" algn="tl">
                    <a:srgbClr val="000000"/>
                  </a:outerShdw>
                </a:effectLst>
                <a:latin typeface="+mn-lt"/>
                <a:cs typeface="+mn-cs"/>
              </a:rPr>
              <a:t>Prilocaine</a:t>
            </a:r>
            <a:endParaRPr lang="en-US" altLang="en-US" sz="2400" dirty="0">
              <a:solidFill>
                <a:schemeClr val="bg1"/>
              </a:solidFill>
              <a:effectLst>
                <a:outerShdw blurRad="38100" dist="38100" dir="2700000" algn="tl">
                  <a:srgbClr val="000000"/>
                </a:outerShdw>
              </a:effectLst>
              <a:latin typeface="+mn-lt"/>
              <a:cs typeface="+mn-cs"/>
            </a:endParaRPr>
          </a:p>
          <a:p>
            <a:pPr eaLnBrk="1" hangingPunct="1">
              <a:spcBef>
                <a:spcPct val="0"/>
              </a:spcBef>
              <a:buNone/>
              <a:defRPr/>
            </a:pPr>
            <a:r>
              <a:rPr lang="en-US" sz="2400" dirty="0">
                <a:solidFill>
                  <a:schemeClr val="bg1"/>
                </a:solidFill>
                <a:effectLst>
                  <a:outerShdw blurRad="38100" dist="38100" dir="2700000" algn="tl">
                    <a:srgbClr val="000000"/>
                  </a:outerShdw>
                </a:effectLst>
                <a:latin typeface="+mn-lt"/>
                <a:cs typeface="+mn-cs"/>
              </a:rPr>
              <a:t>Ropivacaine</a:t>
            </a:r>
            <a:endParaRPr lang="en-US" altLang="en-US" sz="2400" dirty="0">
              <a:solidFill>
                <a:schemeClr val="bg1"/>
              </a:solidFill>
              <a:effectLst>
                <a:outerShdw blurRad="38100" dist="38100" dir="2700000" algn="tl">
                  <a:srgbClr val="000000"/>
                </a:outerShdw>
              </a:effectLst>
              <a:latin typeface="+mn-lt"/>
              <a:cs typeface="+mn-cs"/>
            </a:endParaRPr>
          </a:p>
        </p:txBody>
      </p:sp>
    </p:spTree>
    <p:extLst>
      <p:ext uri="{BB962C8B-B14F-4D97-AF65-F5344CB8AC3E}">
        <p14:creationId xmlns:p14="http://schemas.microsoft.com/office/powerpoint/2010/main" val="2566185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2" y="242047"/>
            <a:ext cx="6554867" cy="914400"/>
          </a:xfrm>
        </p:spPr>
        <p:txBody>
          <a:bodyPr>
            <a:normAutofit fontScale="90000"/>
          </a:bodyPr>
          <a:lstStyle/>
          <a:p>
            <a:pPr>
              <a:defRPr/>
            </a:pPr>
            <a:r>
              <a:rPr lang="en-CA" sz="2800" b="1" dirty="0">
                <a:solidFill>
                  <a:srgbClr val="FFFF00"/>
                </a:solidFill>
              </a:rPr>
              <a:t>Applications of local anesthesia</a:t>
            </a:r>
            <a:endParaRPr lang="en-US" sz="2800" dirty="0">
              <a:solidFill>
                <a:srgbClr val="FFFF00"/>
              </a:solidFill>
            </a:endParaRPr>
          </a:p>
        </p:txBody>
      </p:sp>
      <p:sp>
        <p:nvSpPr>
          <p:cNvPr id="3" name="Content Placeholder 2"/>
          <p:cNvSpPr>
            <a:spLocks noGrp="1"/>
          </p:cNvSpPr>
          <p:nvPr>
            <p:ph idx="1"/>
          </p:nvPr>
        </p:nvSpPr>
        <p:spPr>
          <a:xfrm>
            <a:off x="457200" y="1295400"/>
            <a:ext cx="8458200" cy="4800600"/>
          </a:xfrm>
        </p:spPr>
        <p:txBody>
          <a:bodyPr>
            <a:normAutofit/>
          </a:bodyPr>
          <a:lstStyle/>
          <a:p>
            <a:pPr marL="274320" indent="-274320" eaLnBrk="1" fontAlgn="auto" hangingPunct="1">
              <a:spcAft>
                <a:spcPts val="0"/>
              </a:spcAft>
              <a:buClr>
                <a:schemeClr val="accent3"/>
              </a:buClr>
              <a:buFont typeface="Wingdings 2"/>
              <a:buChar char=""/>
              <a:defRPr/>
            </a:pPr>
            <a:endParaRPr lang="en-CA" sz="900" dirty="0">
              <a:cs typeface="Arial" pitchFamily="34" charset="0"/>
            </a:endParaRPr>
          </a:p>
          <a:p>
            <a:pPr marL="0" indent="0" algn="l" eaLnBrk="1" fontAlgn="auto" hangingPunct="1">
              <a:spcAft>
                <a:spcPts val="0"/>
              </a:spcAft>
              <a:buClr>
                <a:schemeClr val="accent3"/>
              </a:buClr>
              <a:buNone/>
              <a:defRPr/>
            </a:pPr>
            <a:r>
              <a:rPr lang="en-CA" sz="2400" b="1" dirty="0">
                <a:solidFill>
                  <a:schemeClr val="bg1"/>
                </a:solidFill>
              </a:rPr>
              <a:t>Nerve block: </a:t>
            </a:r>
            <a:r>
              <a:rPr lang="en-CA" sz="2400" dirty="0">
                <a:solidFill>
                  <a:schemeClr val="bg1"/>
                </a:solidFill>
              </a:rPr>
              <a:t>(e.g., dental and other minor surgical procedures)</a:t>
            </a:r>
          </a:p>
          <a:p>
            <a:pPr marL="0" indent="0" algn="l" eaLnBrk="1" fontAlgn="auto" hangingPunct="1">
              <a:spcAft>
                <a:spcPts val="0"/>
              </a:spcAft>
              <a:buClr>
                <a:schemeClr val="accent3"/>
              </a:buClr>
              <a:buNone/>
              <a:defRPr/>
            </a:pPr>
            <a:r>
              <a:rPr lang="en-CA" sz="2400" b="1" dirty="0">
                <a:solidFill>
                  <a:schemeClr val="bg1"/>
                </a:solidFill>
              </a:rPr>
              <a:t>Topical application: </a:t>
            </a:r>
            <a:r>
              <a:rPr lang="en-CA" sz="2400" dirty="0">
                <a:solidFill>
                  <a:schemeClr val="bg1"/>
                </a:solidFill>
              </a:rPr>
              <a:t>To skin for analgesia (e.g., benzocaine) or mucous membranes (for diagnostic procedures)</a:t>
            </a:r>
          </a:p>
          <a:p>
            <a:pPr marL="0" indent="0" algn="l" eaLnBrk="1" fontAlgn="auto" hangingPunct="1">
              <a:spcAft>
                <a:spcPts val="0"/>
              </a:spcAft>
              <a:buClr>
                <a:schemeClr val="accent3"/>
              </a:buClr>
              <a:buNone/>
              <a:defRPr/>
            </a:pPr>
            <a:r>
              <a:rPr lang="en-CA" sz="2400" b="1" dirty="0">
                <a:solidFill>
                  <a:schemeClr val="bg1"/>
                </a:solidFill>
              </a:rPr>
              <a:t>Spinal &amp; </a:t>
            </a:r>
            <a:r>
              <a:rPr lang="en-US" altLang="en-US" sz="2400" b="1" dirty="0">
                <a:solidFill>
                  <a:schemeClr val="bg1"/>
                </a:solidFill>
              </a:rPr>
              <a:t>epidural </a:t>
            </a:r>
            <a:r>
              <a:rPr lang="en-CA" sz="2400" b="1" dirty="0">
                <a:solidFill>
                  <a:schemeClr val="bg1"/>
                </a:solidFill>
              </a:rPr>
              <a:t>anesthesia: </a:t>
            </a:r>
          </a:p>
          <a:p>
            <a:pPr marL="0" indent="0" algn="l" eaLnBrk="1" fontAlgn="auto" hangingPunct="1">
              <a:spcAft>
                <a:spcPts val="0"/>
              </a:spcAft>
              <a:buClr>
                <a:schemeClr val="accent3"/>
              </a:buClr>
              <a:buNone/>
              <a:defRPr/>
            </a:pPr>
            <a:r>
              <a:rPr lang="en-CA" sz="2400" b="1" dirty="0">
                <a:solidFill>
                  <a:schemeClr val="bg1"/>
                </a:solidFill>
              </a:rPr>
              <a:t>Local infiltration:  </a:t>
            </a:r>
            <a:r>
              <a:rPr lang="en-CA" sz="2400" dirty="0">
                <a:solidFill>
                  <a:schemeClr val="bg1"/>
                </a:solidFill>
              </a:rPr>
              <a:t>At end of surgery to produce long-lasting post-surgical analgesia (reduces need for narcotics)</a:t>
            </a:r>
          </a:p>
          <a:p>
            <a:pPr marL="0" indent="0" algn="l" eaLnBrk="1" fontAlgn="auto" hangingPunct="1">
              <a:spcAft>
                <a:spcPts val="0"/>
              </a:spcAft>
              <a:buClr>
                <a:schemeClr val="accent3"/>
              </a:buClr>
              <a:buNone/>
              <a:defRPr/>
            </a:pPr>
            <a:r>
              <a:rPr lang="en-CA" sz="2400" b="1" dirty="0">
                <a:solidFill>
                  <a:schemeClr val="bg1"/>
                </a:solidFill>
              </a:rPr>
              <a:t>I/V: </a:t>
            </a:r>
            <a:r>
              <a:rPr lang="en-CA" sz="2400" dirty="0">
                <a:solidFill>
                  <a:schemeClr val="bg1"/>
                </a:solidFill>
              </a:rPr>
              <a:t>For control of cardiac arrhythmias (e.g., lidocaine for ventricular arrhythmias)  </a:t>
            </a:r>
          </a:p>
          <a:p>
            <a:pPr>
              <a:defRPr/>
            </a:pPr>
            <a:endParaRPr lang="en-US" sz="2800"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F579DA76-DDCF-47E0-B148-043326459E5C}" type="slidenum">
              <a:rPr lang="en-US" altLang="en-US" sz="1200"/>
              <a:pPr>
                <a:defRPr/>
              </a:pPr>
              <a:t>63</a:t>
            </a:fld>
            <a:endParaRPr lang="en-US" altLang="en-US" sz="1200"/>
          </a:p>
        </p:txBody>
      </p:sp>
    </p:spTree>
    <p:extLst>
      <p:ext uri="{BB962C8B-B14F-4D97-AF65-F5344CB8AC3E}">
        <p14:creationId xmlns:p14="http://schemas.microsoft.com/office/powerpoint/2010/main" val="1193953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marL="0" indent="0" algn="l">
              <a:buNone/>
              <a:defRPr/>
            </a:pPr>
            <a:r>
              <a:rPr lang="en-US" altLang="en-US" sz="2800" b="1" dirty="0">
                <a:solidFill>
                  <a:schemeClr val="bg1"/>
                </a:solidFill>
              </a:rPr>
              <a:t>Choice of local anesthetics</a:t>
            </a:r>
          </a:p>
          <a:p>
            <a:pPr marL="36512" indent="0" algn="l">
              <a:buFont typeface="Wingdings" panose="05000000000000000000" pitchFamily="2" charset="2"/>
              <a:buNone/>
              <a:defRPr/>
            </a:pPr>
            <a:r>
              <a:rPr lang="en-US" altLang="en-US" sz="2800" dirty="0">
                <a:solidFill>
                  <a:schemeClr val="bg1"/>
                </a:solidFill>
              </a:rPr>
              <a:t>Onset</a:t>
            </a:r>
          </a:p>
          <a:p>
            <a:pPr marL="36512" indent="0" algn="l">
              <a:buFont typeface="Wingdings" panose="05000000000000000000" pitchFamily="2" charset="2"/>
              <a:buNone/>
              <a:defRPr/>
            </a:pPr>
            <a:r>
              <a:rPr lang="en-US" altLang="en-US" sz="2800" dirty="0">
                <a:solidFill>
                  <a:schemeClr val="bg1"/>
                </a:solidFill>
              </a:rPr>
              <a:t>Duration</a:t>
            </a:r>
          </a:p>
          <a:p>
            <a:pPr marL="36512" indent="0" algn="l">
              <a:buFont typeface="Wingdings" panose="05000000000000000000" pitchFamily="2" charset="2"/>
              <a:buNone/>
              <a:defRPr/>
            </a:pPr>
            <a:r>
              <a:rPr lang="en-US" altLang="en-US" sz="2800" dirty="0">
                <a:solidFill>
                  <a:schemeClr val="bg1"/>
                </a:solidFill>
              </a:rPr>
              <a:t>Sensory vs. motor block</a:t>
            </a:r>
          </a:p>
          <a:p>
            <a:pPr marL="36512" indent="0" algn="l">
              <a:buFont typeface="Wingdings" panose="05000000000000000000" pitchFamily="2" charset="2"/>
              <a:buNone/>
              <a:defRPr/>
            </a:pPr>
            <a:r>
              <a:rPr lang="en-US" altLang="en-US" sz="2800" dirty="0">
                <a:solidFill>
                  <a:schemeClr val="bg1"/>
                </a:solidFill>
              </a:rPr>
              <a:t>Potential for toxicity</a:t>
            </a:r>
          </a:p>
          <a:p>
            <a:pPr>
              <a:defRPr/>
            </a:pPr>
            <a:endParaRPr lang="en-US"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7B9896D2-9806-4955-BAA2-21047B15BB07}" type="slidenum">
              <a:rPr lang="en-US" altLang="en-US" sz="1200"/>
              <a:pPr>
                <a:defRPr/>
              </a:pPr>
              <a:t>64</a:t>
            </a:fld>
            <a:endParaRPr lang="en-US" altLang="en-US" sz="1200"/>
          </a:p>
        </p:txBody>
      </p:sp>
    </p:spTree>
    <p:extLst>
      <p:ext uri="{BB962C8B-B14F-4D97-AF65-F5344CB8AC3E}">
        <p14:creationId xmlns:p14="http://schemas.microsoft.com/office/powerpoint/2010/main" val="21786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3422"/>
            <a:ext cx="8915400" cy="5642177"/>
          </a:xfrm>
        </p:spPr>
        <p:txBody>
          <a:bodyPr>
            <a:normAutofit fontScale="92500" lnSpcReduction="20000"/>
          </a:bodyPr>
          <a:lstStyle/>
          <a:p>
            <a:pPr marL="0" indent="0" algn="l">
              <a:buNone/>
              <a:defRPr/>
            </a:pPr>
            <a:r>
              <a:rPr lang="en-US" altLang="en-US" sz="2800" b="1" dirty="0">
                <a:solidFill>
                  <a:schemeClr val="bg1"/>
                </a:solidFill>
              </a:rPr>
              <a:t>LIDOCAINE:</a:t>
            </a:r>
            <a:r>
              <a:rPr lang="en-US" altLang="en-US" sz="2800" dirty="0">
                <a:solidFill>
                  <a:schemeClr val="bg1"/>
                </a:solidFill>
              </a:rPr>
              <a:t> </a:t>
            </a:r>
            <a:r>
              <a:rPr lang="en-US" sz="2400" dirty="0">
                <a:solidFill>
                  <a:schemeClr val="bg1"/>
                </a:solidFill>
                <a:effectLst/>
              </a:rPr>
              <a:t>T</a:t>
            </a:r>
            <a:r>
              <a:rPr lang="en-US" altLang="en-US" sz="2400" dirty="0">
                <a:solidFill>
                  <a:schemeClr val="bg1"/>
                </a:solidFill>
              </a:rPr>
              <a:t>he most commonly used amide type local anesthetic.</a:t>
            </a:r>
          </a:p>
          <a:p>
            <a:pPr marL="0" indent="0" algn="l">
              <a:buNone/>
              <a:defRPr/>
            </a:pPr>
            <a:r>
              <a:rPr lang="en-US" altLang="en-US" sz="2400" dirty="0">
                <a:solidFill>
                  <a:schemeClr val="bg1"/>
                </a:solidFill>
              </a:rPr>
              <a:t>Rapid onset and a duration of 60-75 minutes, extended with epinephrine for up to 2 hours.</a:t>
            </a:r>
          </a:p>
          <a:p>
            <a:pPr marL="0" indent="0" algn="l">
              <a:buNone/>
              <a:defRPr/>
            </a:pPr>
            <a:r>
              <a:rPr lang="en-US" altLang="en-US" sz="2400" dirty="0">
                <a:solidFill>
                  <a:schemeClr val="bg1"/>
                </a:solidFill>
              </a:rPr>
              <a:t>Metabolized in the liver and excreted by the kidneys.</a:t>
            </a:r>
          </a:p>
          <a:p>
            <a:pPr marL="0" indent="0" algn="l">
              <a:buNone/>
              <a:defRPr/>
            </a:pPr>
            <a:r>
              <a:rPr lang="en-US" altLang="en-US" sz="2400" dirty="0">
                <a:solidFill>
                  <a:schemeClr val="bg1"/>
                </a:solidFill>
              </a:rPr>
              <a:t>Contraindicated in patients with a known sensitivity.</a:t>
            </a:r>
          </a:p>
          <a:p>
            <a:pPr marL="0" indent="0" algn="l">
              <a:buNone/>
              <a:defRPr/>
            </a:pPr>
            <a:r>
              <a:rPr lang="en-US" altLang="en-US" sz="2400" dirty="0">
                <a:solidFill>
                  <a:schemeClr val="bg1"/>
                </a:solidFill>
              </a:rPr>
              <a:t>Has also antiarrhythmic action. </a:t>
            </a:r>
          </a:p>
          <a:p>
            <a:pPr algn="l">
              <a:defRPr/>
            </a:pPr>
            <a:endParaRPr lang="en-US" altLang="en-US" sz="2800" dirty="0"/>
          </a:p>
          <a:p>
            <a:pPr marL="0" indent="0" algn="l">
              <a:buNone/>
              <a:defRPr/>
            </a:pPr>
            <a:r>
              <a:rPr lang="en-US" altLang="en-US" sz="2800" b="1" dirty="0">
                <a:solidFill>
                  <a:schemeClr val="bg1"/>
                </a:solidFill>
              </a:rPr>
              <a:t>BUPIVACAINE: </a:t>
            </a:r>
            <a:r>
              <a:rPr lang="en-US" altLang="en-US" sz="2400" dirty="0">
                <a:solidFill>
                  <a:schemeClr val="bg1"/>
                </a:solidFill>
              </a:rPr>
              <a:t>Onset of action is slower than lidocaine and anesthesia is long acting - 2-4 hours, extended with epinephrine for up to 7 hours.</a:t>
            </a:r>
          </a:p>
          <a:p>
            <a:pPr marL="0" indent="0" algn="l">
              <a:buNone/>
              <a:defRPr/>
            </a:pPr>
            <a:r>
              <a:rPr lang="en-US" sz="2400" dirty="0">
                <a:solidFill>
                  <a:schemeClr val="bg1"/>
                </a:solidFill>
              </a:rPr>
              <a:t>More cardio-toxic than lidocaine, difficult to treat.</a:t>
            </a:r>
            <a:endParaRPr lang="en-US" sz="2400" u="sng" dirty="0">
              <a:solidFill>
                <a:schemeClr val="bg1"/>
              </a:solidFill>
            </a:endParaRPr>
          </a:p>
          <a:p>
            <a:pPr marL="0" indent="0" algn="l">
              <a:buNone/>
              <a:defRPr/>
            </a:pPr>
            <a:r>
              <a:rPr lang="en-US" altLang="en-US" sz="2400" dirty="0">
                <a:solidFill>
                  <a:schemeClr val="bg1"/>
                </a:solidFill>
              </a:rPr>
              <a:t>Metabolized in the liver and excreted by the kidneys</a:t>
            </a:r>
          </a:p>
          <a:p>
            <a:pPr marL="0" indent="0" algn="l">
              <a:buNone/>
              <a:defRPr/>
            </a:pPr>
            <a:r>
              <a:rPr lang="en-US" altLang="en-US" sz="2400" dirty="0">
                <a:solidFill>
                  <a:schemeClr val="bg1"/>
                </a:solidFill>
              </a:rPr>
              <a:t>Contraindication: known hypersensitivity</a:t>
            </a:r>
          </a:p>
          <a:p>
            <a:pPr marL="0" indent="0">
              <a:buNone/>
              <a:defRPr/>
            </a:pPr>
            <a:endParaRPr lang="en-US" sz="2800"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6AB9354A-6950-45B7-9034-90C3796D5457}" type="slidenum">
              <a:rPr lang="en-US" altLang="en-US" sz="1200"/>
              <a:pPr>
                <a:defRPr/>
              </a:pPr>
              <a:t>65</a:t>
            </a:fld>
            <a:endParaRPr lang="en-US" altLang="en-US" sz="1200"/>
          </a:p>
        </p:txBody>
      </p:sp>
    </p:spTree>
    <p:extLst>
      <p:ext uri="{BB962C8B-B14F-4D97-AF65-F5344CB8AC3E}">
        <p14:creationId xmlns:p14="http://schemas.microsoft.com/office/powerpoint/2010/main" val="1880641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763000" cy="5943600"/>
          </a:xfrm>
        </p:spPr>
        <p:txBody>
          <a:bodyPr>
            <a:normAutofit lnSpcReduction="10000"/>
          </a:bodyPr>
          <a:lstStyle/>
          <a:p>
            <a:pPr marL="0" indent="0" algn="l">
              <a:buNone/>
              <a:defRPr/>
            </a:pPr>
            <a:r>
              <a:rPr lang="en-US" altLang="en-US" sz="2800" b="1" dirty="0">
                <a:solidFill>
                  <a:schemeClr val="bg1"/>
                </a:solidFill>
              </a:rPr>
              <a:t>ROPIVACAINE:</a:t>
            </a:r>
            <a:r>
              <a:rPr lang="en-US" sz="2800" dirty="0">
                <a:effectLst/>
              </a:rPr>
              <a:t> </a:t>
            </a:r>
            <a:r>
              <a:rPr lang="en-US" sz="2400" dirty="0">
                <a:solidFill>
                  <a:schemeClr val="bg1"/>
                </a:solidFill>
                <a:effectLst/>
              </a:rPr>
              <a:t>Less toxic, </a:t>
            </a:r>
            <a:r>
              <a:rPr lang="en-US" sz="2400" dirty="0">
                <a:solidFill>
                  <a:schemeClr val="bg1"/>
                </a:solidFill>
              </a:rPr>
              <a:t>long-lasting LA</a:t>
            </a:r>
            <a:r>
              <a:rPr lang="en-US" sz="2400" dirty="0">
                <a:solidFill>
                  <a:schemeClr val="bg1"/>
                </a:solidFill>
                <a:effectLst/>
              </a:rPr>
              <a:t>. </a:t>
            </a:r>
          </a:p>
          <a:p>
            <a:pPr marL="0" indent="0" algn="l">
              <a:buNone/>
              <a:defRPr/>
            </a:pPr>
            <a:r>
              <a:rPr lang="en-US" sz="2400" dirty="0">
                <a:solidFill>
                  <a:schemeClr val="bg1"/>
                </a:solidFill>
                <a:effectLst/>
              </a:rPr>
              <a:t>Undergoes extensive hepatic metabolism, with only 1% of the drug eliminated unchanged in the urine.</a:t>
            </a:r>
          </a:p>
          <a:p>
            <a:pPr marL="0" indent="0" algn="l">
              <a:buNone/>
              <a:defRPr/>
            </a:pPr>
            <a:r>
              <a:rPr lang="en-US" sz="2400" dirty="0" err="1">
                <a:solidFill>
                  <a:schemeClr val="bg1"/>
                </a:solidFill>
                <a:effectLst/>
              </a:rPr>
              <a:t>Ropivacaine</a:t>
            </a:r>
            <a:r>
              <a:rPr lang="en-US" sz="2400" dirty="0">
                <a:solidFill>
                  <a:schemeClr val="bg1"/>
                </a:solidFill>
                <a:effectLst/>
              </a:rPr>
              <a:t> is slightly </a:t>
            </a:r>
            <a:r>
              <a:rPr lang="en-US" sz="2400" dirty="0">
                <a:solidFill>
                  <a:schemeClr val="bg1"/>
                </a:solidFill>
              </a:rPr>
              <a:t>less potent </a:t>
            </a:r>
            <a:r>
              <a:rPr lang="en-US" sz="2400" dirty="0">
                <a:solidFill>
                  <a:schemeClr val="bg1"/>
                </a:solidFill>
                <a:effectLst/>
              </a:rPr>
              <a:t>than bupivacaine.</a:t>
            </a:r>
          </a:p>
          <a:p>
            <a:pPr marL="0" indent="0" algn="l">
              <a:lnSpc>
                <a:spcPct val="90000"/>
              </a:lnSpc>
              <a:buNone/>
              <a:defRPr/>
            </a:pPr>
            <a:endParaRPr lang="en-US" altLang="en-US" sz="2800" b="1" dirty="0">
              <a:solidFill>
                <a:srgbClr val="FFFF00"/>
              </a:solidFill>
            </a:endParaRPr>
          </a:p>
          <a:p>
            <a:pPr marL="0" indent="0" algn="l">
              <a:lnSpc>
                <a:spcPct val="90000"/>
              </a:lnSpc>
              <a:buNone/>
              <a:defRPr/>
            </a:pPr>
            <a:r>
              <a:rPr lang="en-US" altLang="en-US" sz="2800" b="1" dirty="0">
                <a:solidFill>
                  <a:schemeClr val="bg1"/>
                </a:solidFill>
              </a:rPr>
              <a:t>Local Anesthetic Toxicity</a:t>
            </a:r>
          </a:p>
          <a:p>
            <a:pPr marL="0" indent="0" algn="l">
              <a:lnSpc>
                <a:spcPct val="90000"/>
              </a:lnSpc>
              <a:buNone/>
              <a:defRPr/>
            </a:pPr>
            <a:r>
              <a:rPr lang="en-US" altLang="en-US" sz="2800" u="sng" dirty="0">
                <a:solidFill>
                  <a:schemeClr val="bg1"/>
                </a:solidFill>
              </a:rPr>
              <a:t>CNS:</a:t>
            </a:r>
            <a:r>
              <a:rPr lang="en-US" altLang="en-US" sz="2800" dirty="0">
                <a:solidFill>
                  <a:schemeClr val="bg1"/>
                </a:solidFill>
              </a:rPr>
              <a:t> I</a:t>
            </a:r>
            <a:r>
              <a:rPr lang="en-US" altLang="en-US" sz="2400" dirty="0">
                <a:solidFill>
                  <a:schemeClr val="bg1"/>
                </a:solidFill>
              </a:rPr>
              <a:t>nitially </a:t>
            </a:r>
            <a:r>
              <a:rPr lang="en-US" altLang="en-US" sz="2400" dirty="0" err="1">
                <a:solidFill>
                  <a:schemeClr val="bg1"/>
                </a:solidFill>
              </a:rPr>
              <a:t>circumoral</a:t>
            </a:r>
            <a:r>
              <a:rPr lang="en-US" altLang="en-US" sz="2400" dirty="0">
                <a:solidFill>
                  <a:schemeClr val="bg1"/>
                </a:solidFill>
              </a:rPr>
              <a:t> numbness, dizziness, tinnitus, visual change. Later drowsiness, disorientation, slurred speech, loss of consciousness, convulsions &amp; finally respiratory depression</a:t>
            </a:r>
          </a:p>
          <a:p>
            <a:pPr marL="0" indent="0" algn="l">
              <a:buNone/>
              <a:defRPr/>
            </a:pPr>
            <a:r>
              <a:rPr lang="en-US" altLang="en-US" sz="2800" u="sng" dirty="0">
                <a:solidFill>
                  <a:schemeClr val="bg1"/>
                </a:solidFill>
              </a:rPr>
              <a:t>Cardiovascular System:</a:t>
            </a:r>
            <a:r>
              <a:rPr lang="en-US" altLang="en-US" sz="2800" dirty="0">
                <a:solidFill>
                  <a:schemeClr val="bg1"/>
                </a:solidFill>
              </a:rPr>
              <a:t> </a:t>
            </a:r>
            <a:r>
              <a:rPr lang="en-US" altLang="en-US" sz="2400" dirty="0">
                <a:solidFill>
                  <a:schemeClr val="bg1"/>
                </a:solidFill>
              </a:rPr>
              <a:t>Myocardial depression and vasodilation-- hypotension and circulatory collapse</a:t>
            </a:r>
          </a:p>
          <a:p>
            <a:pPr marL="0" indent="0" algn="l">
              <a:buNone/>
              <a:defRPr/>
            </a:pPr>
            <a:r>
              <a:rPr lang="en-US" altLang="en-US" sz="2400" u="sng" dirty="0">
                <a:solidFill>
                  <a:schemeClr val="bg1"/>
                </a:solidFill>
              </a:rPr>
              <a:t>Allergic reactions:</a:t>
            </a:r>
            <a:r>
              <a:rPr lang="en-US" altLang="en-US" dirty="0"/>
              <a:t> </a:t>
            </a:r>
            <a:r>
              <a:rPr lang="en-US" altLang="en-US" sz="2400" dirty="0">
                <a:solidFill>
                  <a:schemeClr val="bg1"/>
                </a:solidFill>
              </a:rPr>
              <a:t>rare (less than 1%) rash, bronchospasm</a:t>
            </a:r>
          </a:p>
          <a:p>
            <a:pPr marL="0" indent="0">
              <a:buNone/>
              <a:defRPr/>
            </a:pPr>
            <a:endParaRPr lang="en-US" sz="2800" dirty="0">
              <a:solidFill>
                <a:schemeClr val="bg1"/>
              </a:solidFill>
              <a:effectLst/>
            </a:endParaRP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B5D7D20F-BB22-468D-A7C0-E2D904991DB0}" type="slidenum">
              <a:rPr lang="en-US" altLang="en-US" sz="1200"/>
              <a:pPr>
                <a:defRPr/>
              </a:pPr>
              <a:t>66</a:t>
            </a:fld>
            <a:endParaRPr lang="en-US" altLang="en-US" sz="1200"/>
          </a:p>
        </p:txBody>
      </p:sp>
    </p:spTree>
    <p:extLst>
      <p:ext uri="{BB962C8B-B14F-4D97-AF65-F5344CB8AC3E}">
        <p14:creationId xmlns:p14="http://schemas.microsoft.com/office/powerpoint/2010/main" val="1728295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normAutofit fontScale="90000"/>
          </a:bodyPr>
          <a:lstStyle/>
          <a:p>
            <a:pPr>
              <a:defRPr/>
            </a:pPr>
            <a:br>
              <a:rPr lang="en-US" altLang="en-US" sz="3600" b="1" dirty="0">
                <a:solidFill>
                  <a:schemeClr val="bg1"/>
                </a:solidFill>
              </a:rPr>
            </a:br>
            <a:r>
              <a:rPr lang="en-US" altLang="en-US" sz="3600" b="1" dirty="0">
                <a:solidFill>
                  <a:schemeClr val="bg1"/>
                </a:solidFill>
              </a:rPr>
              <a:t>Prevention and Treatment of Toxicity</a:t>
            </a:r>
            <a:br>
              <a:rPr lang="en-US" sz="2800" dirty="0">
                <a:solidFill>
                  <a:schemeClr val="bg1"/>
                </a:solidFill>
              </a:rPr>
            </a:br>
            <a:endParaRPr lang="en-US" sz="2800" b="1" u="sng" dirty="0">
              <a:solidFill>
                <a:srgbClr val="FFFF00"/>
              </a:solidFill>
              <a:latin typeface="+mn-lt"/>
              <a:ea typeface="+mn-ea"/>
              <a:cs typeface="+mn-cs"/>
            </a:endParaRPr>
          </a:p>
        </p:txBody>
      </p:sp>
      <p:sp>
        <p:nvSpPr>
          <p:cNvPr id="3" name="Content Placeholder 2"/>
          <p:cNvSpPr>
            <a:spLocks noGrp="1"/>
          </p:cNvSpPr>
          <p:nvPr>
            <p:ph idx="1"/>
          </p:nvPr>
        </p:nvSpPr>
        <p:spPr>
          <a:xfrm>
            <a:off x="266700" y="1447800"/>
            <a:ext cx="8610600" cy="5638800"/>
          </a:xfrm>
        </p:spPr>
        <p:txBody>
          <a:bodyPr/>
          <a:lstStyle/>
          <a:p>
            <a:pPr marL="0" indent="0" algn="l">
              <a:buNone/>
              <a:defRPr/>
            </a:pPr>
            <a:r>
              <a:rPr lang="en-US" sz="2800" dirty="0">
                <a:solidFill>
                  <a:schemeClr val="bg1"/>
                </a:solidFill>
              </a:rPr>
              <a:t>All Cases: </a:t>
            </a:r>
            <a:r>
              <a:rPr lang="en-US" sz="2400" dirty="0">
                <a:solidFill>
                  <a:schemeClr val="bg1"/>
                </a:solidFill>
              </a:rPr>
              <a:t>Assure adequate ventilation &amp; administer supplemental Oxygen.</a:t>
            </a:r>
          </a:p>
          <a:p>
            <a:pPr marL="0" indent="0" algn="l">
              <a:buNone/>
              <a:defRPr/>
            </a:pPr>
            <a:r>
              <a:rPr lang="en-US" sz="2800" dirty="0">
                <a:solidFill>
                  <a:schemeClr val="bg1"/>
                </a:solidFill>
              </a:rPr>
              <a:t>Seizures: </a:t>
            </a:r>
            <a:r>
              <a:rPr lang="en-US" sz="2400" dirty="0">
                <a:solidFill>
                  <a:schemeClr val="bg1"/>
                </a:solidFill>
              </a:rPr>
              <a:t>Midazolam</a:t>
            </a:r>
          </a:p>
          <a:p>
            <a:pPr marL="0" indent="0" algn="l">
              <a:buNone/>
              <a:defRPr/>
            </a:pPr>
            <a:r>
              <a:rPr lang="en-US" sz="2800" dirty="0">
                <a:solidFill>
                  <a:schemeClr val="bg1"/>
                </a:solidFill>
              </a:rPr>
              <a:t>Hypotension: </a:t>
            </a:r>
            <a:r>
              <a:rPr lang="en-US" sz="2400" dirty="0">
                <a:solidFill>
                  <a:schemeClr val="bg1"/>
                </a:solidFill>
              </a:rPr>
              <a:t>Trendelenburg position (head down , legs up),   </a:t>
            </a:r>
            <a:endParaRPr lang="en-US" sz="2800" dirty="0">
              <a:solidFill>
                <a:schemeClr val="bg1"/>
              </a:solidFill>
            </a:endParaRPr>
          </a:p>
          <a:p>
            <a:pPr marL="0" indent="0" algn="l">
              <a:buNone/>
              <a:defRPr/>
            </a:pPr>
            <a:r>
              <a:rPr lang="en-US" sz="2400" dirty="0">
                <a:solidFill>
                  <a:schemeClr val="bg1"/>
                </a:solidFill>
              </a:rPr>
              <a:t>IV fluid bolus (Isotonic Saline or LR),</a:t>
            </a:r>
          </a:p>
          <a:p>
            <a:pPr marL="0" indent="0" algn="l">
              <a:buNone/>
              <a:defRPr/>
            </a:pPr>
            <a:r>
              <a:rPr lang="en-US" sz="2400" dirty="0">
                <a:solidFill>
                  <a:schemeClr val="bg1"/>
                </a:solidFill>
              </a:rPr>
              <a:t>Vasopressor (Dopamine if refractory to above).</a:t>
            </a:r>
          </a:p>
          <a:p>
            <a:pPr marL="0" indent="0" algn="l">
              <a:buNone/>
              <a:defRPr/>
            </a:pPr>
            <a:r>
              <a:rPr lang="en-US" sz="2800" dirty="0">
                <a:solidFill>
                  <a:schemeClr val="bg1"/>
                </a:solidFill>
              </a:rPr>
              <a:t>Dysrhythmias: </a:t>
            </a:r>
            <a:r>
              <a:rPr lang="en-US" sz="2400" dirty="0">
                <a:solidFill>
                  <a:schemeClr val="bg1"/>
                </a:solidFill>
              </a:rPr>
              <a:t>As per ACLS protocol (but do not administer further Lidocaine)</a:t>
            </a: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fld id="{9BFA5616-0E51-44E5-89BE-FCADB4DEA76E}" type="slidenum">
              <a:rPr lang="en-US" altLang="en-US" sz="1200"/>
              <a:pPr>
                <a:defRPr/>
              </a:pPr>
              <a:t>67</a:t>
            </a:fld>
            <a:endParaRPr lang="en-US" altLang="en-US" sz="1200"/>
          </a:p>
        </p:txBody>
      </p:sp>
    </p:spTree>
    <p:extLst>
      <p:ext uri="{BB962C8B-B14F-4D97-AF65-F5344CB8AC3E}">
        <p14:creationId xmlns:p14="http://schemas.microsoft.com/office/powerpoint/2010/main" val="25387158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30C5FF-74F1-475D-97C7-81D613E31499}"/>
              </a:ext>
            </a:extLst>
          </p:cNvPr>
          <p:cNvSpPr>
            <a:spLocks noGrp="1"/>
          </p:cNvSpPr>
          <p:nvPr>
            <p:ph type="title"/>
          </p:nvPr>
        </p:nvSpPr>
        <p:spPr/>
        <p:txBody>
          <a:bodyPr>
            <a:normAutofit fontScale="90000"/>
          </a:bodyPr>
          <a:lstStyle/>
          <a:p>
            <a:r>
              <a:rPr lang="en-GB" sz="3600" dirty="0"/>
              <a:t>Adjunct to local </a:t>
            </a:r>
            <a:r>
              <a:rPr lang="en-GB" sz="3600" dirty="0" err="1"/>
              <a:t>anesthesia</a:t>
            </a:r>
            <a:r>
              <a:rPr lang="en-GB" sz="3600" dirty="0"/>
              <a:t> for neuraxial block</a:t>
            </a:r>
            <a:endParaRPr lang="ar-SA" sz="3600" dirty="0"/>
          </a:p>
        </p:txBody>
      </p:sp>
      <p:sp>
        <p:nvSpPr>
          <p:cNvPr id="3" name="عنصر نائب للمحتوى 2">
            <a:extLst>
              <a:ext uri="{FF2B5EF4-FFF2-40B4-BE49-F238E27FC236}">
                <a16:creationId xmlns:a16="http://schemas.microsoft.com/office/drawing/2014/main" id="{5F2AECED-0CAA-4D35-8FDE-99F04DFDAABC}"/>
              </a:ext>
            </a:extLst>
          </p:cNvPr>
          <p:cNvSpPr>
            <a:spLocks noGrp="1"/>
          </p:cNvSpPr>
          <p:nvPr>
            <p:ph idx="1"/>
          </p:nvPr>
        </p:nvSpPr>
        <p:spPr/>
        <p:txBody>
          <a:bodyPr/>
          <a:lstStyle/>
          <a:p>
            <a:pPr algn="l"/>
            <a:r>
              <a:rPr lang="en-GB" dirty="0"/>
              <a:t>Adrenalin</a:t>
            </a:r>
          </a:p>
          <a:p>
            <a:pPr algn="l"/>
            <a:r>
              <a:rPr lang="en-GB" dirty="0"/>
              <a:t>Opioid </a:t>
            </a:r>
          </a:p>
          <a:p>
            <a:pPr algn="l"/>
            <a:r>
              <a:rPr lang="en-GB" dirty="0"/>
              <a:t>Alpha 2 agonist (clonidine)</a:t>
            </a:r>
          </a:p>
          <a:p>
            <a:pPr algn="l"/>
            <a:r>
              <a:rPr lang="en-GB" dirty="0" err="1"/>
              <a:t>Ketamin</a:t>
            </a:r>
            <a:r>
              <a:rPr lang="en-GB" dirty="0"/>
              <a:t> </a:t>
            </a:r>
          </a:p>
          <a:p>
            <a:pPr algn="l"/>
            <a:r>
              <a:rPr lang="en-GB" dirty="0"/>
              <a:t>Neostigmine</a:t>
            </a:r>
          </a:p>
          <a:p>
            <a:pPr algn="l"/>
            <a:r>
              <a:rPr lang="en-GB" dirty="0"/>
              <a:t>Steroid </a:t>
            </a:r>
          </a:p>
          <a:p>
            <a:pPr algn="l"/>
            <a:r>
              <a:rPr lang="en-GB" dirty="0"/>
              <a:t>All must be preservative free </a:t>
            </a:r>
            <a:endParaRPr lang="ar-SA" dirty="0"/>
          </a:p>
        </p:txBody>
      </p:sp>
    </p:spTree>
    <p:extLst>
      <p:ext uri="{BB962C8B-B14F-4D97-AF65-F5344CB8AC3E}">
        <p14:creationId xmlns:p14="http://schemas.microsoft.com/office/powerpoint/2010/main" val="9681616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457200"/>
            <a:ext cx="8458200" cy="3124200"/>
          </a:xfrm>
        </p:spPr>
        <p:txBody>
          <a:bodyPr>
            <a:noAutofit/>
          </a:bodyPr>
          <a:lstStyle/>
          <a:p>
            <a:pPr>
              <a:defRPr/>
            </a:pPr>
            <a:r>
              <a:rPr lang="en-US" sz="11500" b="1" dirty="0">
                <a:solidFill>
                  <a:schemeClr val="bg2">
                    <a:lumMod val="20000"/>
                    <a:lumOff val="80000"/>
                  </a:schemeClr>
                </a:solidFill>
                <a:effectLst>
                  <a:outerShdw blurRad="38100" dist="38100" dir="2700000" algn="tl">
                    <a:srgbClr val="000000">
                      <a:alpha val="43137"/>
                    </a:srgbClr>
                  </a:outerShdw>
                </a:effectLst>
                <a:latin typeface="Britannic Bold" panose="020B0903060703020204" pitchFamily="34" charset="0"/>
                <a:cs typeface="Century Gothic"/>
              </a:rPr>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B74BB3-6CE3-49F7-8B0F-4AA5F9CDE2C1}"/>
              </a:ext>
            </a:extLst>
          </p:cNvPr>
          <p:cNvSpPr>
            <a:spLocks noGrp="1"/>
          </p:cNvSpPr>
          <p:nvPr>
            <p:ph type="title"/>
          </p:nvPr>
        </p:nvSpPr>
        <p:spPr/>
        <p:txBody>
          <a:bodyPr/>
          <a:lstStyle/>
          <a:p>
            <a:r>
              <a:rPr lang="en-GB" dirty="0"/>
              <a:t>Physiological changes during General </a:t>
            </a:r>
            <a:r>
              <a:rPr lang="en-GB" dirty="0" err="1"/>
              <a:t>anesthesia</a:t>
            </a:r>
            <a:endParaRPr lang="ar-SA" dirty="0"/>
          </a:p>
        </p:txBody>
      </p:sp>
      <p:sp>
        <p:nvSpPr>
          <p:cNvPr id="3" name="عنصر نائب للمحتوى 2">
            <a:extLst>
              <a:ext uri="{FF2B5EF4-FFF2-40B4-BE49-F238E27FC236}">
                <a16:creationId xmlns:a16="http://schemas.microsoft.com/office/drawing/2014/main" id="{170DC04F-1406-4B2A-88AA-78D1D66151F7}"/>
              </a:ext>
            </a:extLst>
          </p:cNvPr>
          <p:cNvSpPr>
            <a:spLocks noGrp="1"/>
          </p:cNvSpPr>
          <p:nvPr>
            <p:ph idx="1"/>
          </p:nvPr>
        </p:nvSpPr>
        <p:spPr>
          <a:xfrm>
            <a:off x="913795" y="1669312"/>
            <a:ext cx="10353762" cy="5188687"/>
          </a:xfrm>
        </p:spPr>
        <p:txBody>
          <a:bodyPr>
            <a:normAutofit fontScale="92500" lnSpcReduction="20000"/>
          </a:bodyPr>
          <a:lstStyle/>
          <a:p>
            <a:pPr marL="0" indent="0" algn="l">
              <a:buNone/>
            </a:pPr>
            <a:r>
              <a:rPr lang="en-GB" dirty="0"/>
              <a:t> </a:t>
            </a:r>
          </a:p>
          <a:p>
            <a:pPr algn="l"/>
            <a:r>
              <a:rPr lang="en-GB" dirty="0"/>
              <a:t>Depress ventilatory control ,depress ventilation and muscles movement  which lead to hypercapnia and hypoxemia  </a:t>
            </a:r>
            <a:endParaRPr lang="ar-SA" dirty="0"/>
          </a:p>
          <a:p>
            <a:pPr algn="l"/>
            <a:r>
              <a:rPr lang="en-GB" dirty="0"/>
              <a:t>Loss of airway reflex and gag response because of CNS depression which may lead to aspiration of stomach contents  </a:t>
            </a:r>
          </a:p>
          <a:p>
            <a:pPr marL="0" indent="0" algn="l">
              <a:buNone/>
            </a:pPr>
            <a:r>
              <a:rPr lang="en-GB" dirty="0"/>
              <a:t>Patient need to immediately  support his airway and start controlled ventilation</a:t>
            </a:r>
          </a:p>
          <a:p>
            <a:pPr marL="0" indent="0" algn="l">
              <a:buNone/>
            </a:pPr>
            <a:r>
              <a:rPr lang="en-GB" dirty="0" err="1"/>
              <a:t>Anesthesia</a:t>
            </a:r>
            <a:r>
              <a:rPr lang="en-GB" dirty="0"/>
              <a:t> agent lead to depress myocardial contractility and rate which lead to hypotension and organ  hypoperfusion </a:t>
            </a:r>
          </a:p>
          <a:p>
            <a:pPr marL="0" indent="0" algn="l">
              <a:buNone/>
            </a:pPr>
            <a:r>
              <a:rPr lang="en-GB" dirty="0"/>
              <a:t>It lead do either direct or indirect SVR reduction which also lead to hypotension and organ injury  </a:t>
            </a:r>
          </a:p>
          <a:p>
            <a:pPr marL="0" indent="0" algn="l">
              <a:buNone/>
            </a:pPr>
            <a:r>
              <a:rPr lang="en-GB" dirty="0"/>
              <a:t>Patient will not move ,this may lead to body injury if not monitored and protected by </a:t>
            </a:r>
            <a:r>
              <a:rPr lang="en-GB" dirty="0" err="1"/>
              <a:t>anesthesiologist</a:t>
            </a:r>
            <a:r>
              <a:rPr lang="en-GB" dirty="0"/>
              <a:t> during surgery  </a:t>
            </a:r>
          </a:p>
          <a:p>
            <a:pPr algn="l"/>
            <a:endParaRPr lang="en-GB" dirty="0"/>
          </a:p>
          <a:p>
            <a:pPr algn="l"/>
            <a:r>
              <a:rPr lang="en-GB" dirty="0"/>
              <a:t> </a:t>
            </a:r>
            <a:endParaRPr lang="ar-SA" dirty="0"/>
          </a:p>
        </p:txBody>
      </p:sp>
    </p:spTree>
    <p:extLst>
      <p:ext uri="{BB962C8B-B14F-4D97-AF65-F5344CB8AC3E}">
        <p14:creationId xmlns:p14="http://schemas.microsoft.com/office/powerpoint/2010/main" val="315602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D0A8F5-89D2-4CD8-A8AB-2521E8AE276A}"/>
              </a:ext>
            </a:extLst>
          </p:cNvPr>
          <p:cNvSpPr>
            <a:spLocks noGrp="1"/>
          </p:cNvSpPr>
          <p:nvPr>
            <p:ph type="title"/>
          </p:nvPr>
        </p:nvSpPr>
        <p:spPr/>
        <p:txBody>
          <a:bodyPr/>
          <a:lstStyle/>
          <a:p>
            <a:r>
              <a:rPr lang="en-GB" dirty="0"/>
              <a:t>Risks (complication) of GA </a:t>
            </a:r>
            <a:endParaRPr lang="ar-SA" dirty="0"/>
          </a:p>
        </p:txBody>
      </p:sp>
      <p:sp>
        <p:nvSpPr>
          <p:cNvPr id="3" name="عنصر نائب للمحتوى 2">
            <a:extLst>
              <a:ext uri="{FF2B5EF4-FFF2-40B4-BE49-F238E27FC236}">
                <a16:creationId xmlns:a16="http://schemas.microsoft.com/office/drawing/2014/main" id="{7B6613E6-E4FB-4084-A242-B7E1B945A77A}"/>
              </a:ext>
            </a:extLst>
          </p:cNvPr>
          <p:cNvSpPr>
            <a:spLocks noGrp="1"/>
          </p:cNvSpPr>
          <p:nvPr>
            <p:ph idx="1"/>
          </p:nvPr>
        </p:nvSpPr>
        <p:spPr/>
        <p:txBody>
          <a:bodyPr>
            <a:normAutofit fontScale="47500" lnSpcReduction="20000"/>
          </a:bodyPr>
          <a:lstStyle/>
          <a:p>
            <a:pPr algn="l"/>
            <a:r>
              <a:rPr lang="en-GB" sz="5100" dirty="0"/>
              <a:t>General </a:t>
            </a:r>
            <a:r>
              <a:rPr lang="en-GB" sz="5100" dirty="0" err="1"/>
              <a:t>Anesthesia</a:t>
            </a:r>
            <a:r>
              <a:rPr lang="en-GB" sz="5100" dirty="0"/>
              <a:t> (GA)</a:t>
            </a:r>
          </a:p>
          <a:p>
            <a:pPr algn="l" rtl="1">
              <a:lnSpc>
                <a:spcPct val="107000"/>
              </a:lnSpc>
              <a:spcAft>
                <a:spcPts val="800"/>
              </a:spcAft>
            </a:pPr>
            <a:r>
              <a:rPr lang="en-US" sz="2900" b="1" u="sng" dirty="0">
                <a:effectLst/>
                <a:latin typeface="Arial" panose="020B0604020202020204" pitchFamily="34" charset="0"/>
                <a:ea typeface="Calibri" panose="020F0502020204030204" pitchFamily="34" charset="0"/>
                <a:cs typeface="Arial" panose="020B0604020202020204" pitchFamily="34" charset="0"/>
              </a:rPr>
              <a:t>Common  risks to General Anesthesia: </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US" sz="3400" dirty="0">
                <a:effectLst/>
                <a:latin typeface="Arial" panose="020B0604020202020204" pitchFamily="34" charset="0"/>
                <a:ea typeface="Calibri" panose="020F0502020204030204" pitchFamily="34" charset="0"/>
                <a:cs typeface="Arial" panose="020B0604020202020204" pitchFamily="34" charset="0"/>
              </a:rPr>
              <a:t>1- Sore throat due to gas or tube used for breathing may notice difficulty in speaking but improve with time        </a:t>
            </a:r>
            <a:endParaRPr lang="en-US" sz="34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3400" dirty="0">
                <a:effectLst/>
                <a:latin typeface="Arial" panose="020B0604020202020204" pitchFamily="34" charset="0"/>
                <a:ea typeface="Calibri" panose="020F0502020204030204" pitchFamily="34" charset="0"/>
                <a:cs typeface="Arial" panose="020B0604020202020204" pitchFamily="34" charset="0"/>
              </a:rPr>
              <a:t>2 Temporary pain in the muscle                                                                                                                            </a:t>
            </a:r>
            <a:endParaRPr lang="en-US" sz="34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3400" dirty="0">
                <a:effectLst/>
                <a:latin typeface="Arial" panose="020B0604020202020204" pitchFamily="34" charset="0"/>
                <a:ea typeface="Calibri" panose="020F0502020204030204" pitchFamily="34" charset="0"/>
                <a:cs typeface="Arial" panose="020B0604020202020204" pitchFamily="34" charset="0"/>
              </a:rPr>
              <a:t> 3 </a:t>
            </a:r>
            <a:r>
              <a:rPr lang="en-GB" sz="3400" dirty="0">
                <a:effectLst/>
                <a:latin typeface="Arial" panose="020B0604020202020204" pitchFamily="34" charset="0"/>
                <a:ea typeface="Calibri" panose="020F0502020204030204" pitchFamily="34" charset="0"/>
                <a:cs typeface="Arial" panose="020B0604020202020204" pitchFamily="34" charset="0"/>
              </a:rPr>
              <a:t>Hypothermia</a:t>
            </a:r>
            <a:r>
              <a:rPr lang="en-US" sz="3400" dirty="0">
                <a:effectLst/>
                <a:latin typeface="Arial" panose="020B0604020202020204" pitchFamily="34" charset="0"/>
                <a:ea typeface="Calibri" panose="020F0502020204030204" pitchFamily="34" charset="0"/>
                <a:cs typeface="Arial" panose="020B0604020202020204" pitchFamily="34" charset="0"/>
              </a:rPr>
              <a:t> for preterm and newborns leading to a drop in blood circulation and respiratory </a:t>
            </a:r>
            <a:endParaRPr lang="en-US" sz="34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3400" dirty="0">
                <a:effectLst/>
                <a:latin typeface="Arial" panose="020B0604020202020204" pitchFamily="34" charset="0"/>
                <a:ea typeface="Calibri" panose="020F0502020204030204" pitchFamily="34" charset="0"/>
                <a:cs typeface="Arial" panose="020B0604020202020204" pitchFamily="34" charset="0"/>
              </a:rPr>
              <a:t>4- The risk of apnea in preterm infants aged less than 60 weeks, which requires the need to enter ICU </a:t>
            </a: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ar-SA" dirty="0"/>
          </a:p>
        </p:txBody>
      </p:sp>
    </p:spTree>
    <p:extLst>
      <p:ext uri="{BB962C8B-B14F-4D97-AF65-F5344CB8AC3E}">
        <p14:creationId xmlns:p14="http://schemas.microsoft.com/office/powerpoint/2010/main" val="18646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FEF09E-9366-4177-927A-B8D4F8D797F3}"/>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96409A90-5E1B-47B8-B01F-0FF32B2D0C94}"/>
              </a:ext>
            </a:extLst>
          </p:cNvPr>
          <p:cNvSpPr>
            <a:spLocks noGrp="1"/>
          </p:cNvSpPr>
          <p:nvPr>
            <p:ph idx="1"/>
          </p:nvPr>
        </p:nvSpPr>
        <p:spPr/>
        <p:txBody>
          <a:bodyPr/>
          <a:lstStyle/>
          <a:p>
            <a:pPr algn="l" rtl="1">
              <a:lnSpc>
                <a:spcPct val="107000"/>
              </a:lnSpc>
              <a:spcAft>
                <a:spcPts val="800"/>
              </a:spcAft>
            </a:pPr>
            <a:r>
              <a:rPr lang="en-US" sz="2000" b="1" u="sng" dirty="0">
                <a:effectLst/>
                <a:latin typeface="Arial" panose="020B0604020202020204" pitchFamily="34" charset="0"/>
                <a:ea typeface="Calibri" panose="020F0502020204030204" pitchFamily="34" charset="0"/>
                <a:cs typeface="Arial" panose="020B0604020202020204" pitchFamily="34" charset="0"/>
              </a:rPr>
              <a:t>Uncommon risks of general anesthesia / sedation: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 1. Awareness of the operating room activity during surgery such as caesarean section, cardiac operations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 2. Eye contact may be accompanied by pain and may need medical treatment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 3. Damage teeth, lips and tongue     </a:t>
            </a:r>
          </a:p>
          <a:p>
            <a:pPr algn="l" rtl="1">
              <a:lnSpc>
                <a:spcPct val="107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 4- memory dysfunction</a:t>
            </a:r>
            <a:endParaRPr lang="ar-SA" dirty="0"/>
          </a:p>
        </p:txBody>
      </p:sp>
    </p:spTree>
    <p:extLst>
      <p:ext uri="{BB962C8B-B14F-4D97-AF65-F5344CB8AC3E}">
        <p14:creationId xmlns:p14="http://schemas.microsoft.com/office/powerpoint/2010/main" val="2152339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_rels/theme2.xml.rels><?xml version="1.0" encoding="UTF-8" standalone="yes"?>
<Relationships xmlns="http://schemas.openxmlformats.org/package/2006/relationships"><Relationship Id="rId1" Type="http://schemas.openxmlformats.org/officeDocument/2006/relationships/image" Target="../media/image2.jpg"/></Relationships>
</file>

<file path=ppt/theme/_rels/theme3.xml.rels><?xml version="1.0" encoding="UTF-8" standalone="yes"?>
<Relationships xmlns="http://schemas.openxmlformats.org/package/2006/relationships"><Relationship Id="rId1" Type="http://schemas.openxmlformats.org/officeDocument/2006/relationships/image" Target="../media/image3.jp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أيون">
  <a:themeElements>
    <a:clrScheme name="أيون">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شريحة">
  <a:themeElements>
    <a:clrScheme name="شريحة">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258</TotalTime>
  <Words>3152</Words>
  <Application>Microsoft Macintosh PowerPoint</Application>
  <PresentationFormat>Widescreen</PresentationFormat>
  <Paragraphs>544</Paragraphs>
  <Slides>69</Slides>
  <Notes>15</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88" baseType="lpstr">
      <vt:lpstr>Arial</vt:lpstr>
      <vt:lpstr>Bookman Old Style</vt:lpstr>
      <vt:lpstr>Britannic Bold</vt:lpstr>
      <vt:lpstr>Calibri</vt:lpstr>
      <vt:lpstr>Century Gothic</vt:lpstr>
      <vt:lpstr>Constantia</vt:lpstr>
      <vt:lpstr>Open Sans</vt:lpstr>
      <vt:lpstr>proxima_nova_rgbold</vt:lpstr>
      <vt:lpstr>proxima_nova_rgregular</vt:lpstr>
      <vt:lpstr>Rockwell</vt:lpstr>
      <vt:lpstr>Times New Roman</vt:lpstr>
      <vt:lpstr>Wingdings</vt:lpstr>
      <vt:lpstr>Wingdings 2</vt:lpstr>
      <vt:lpstr>Wingdings 3</vt:lpstr>
      <vt:lpstr>Flow</vt:lpstr>
      <vt:lpstr>Damask</vt:lpstr>
      <vt:lpstr>أيون</vt:lpstr>
      <vt:lpstr>شريحة</vt:lpstr>
      <vt:lpstr>Image</vt:lpstr>
      <vt:lpstr>Anesthesia Course </vt:lpstr>
      <vt:lpstr>Objectives </vt:lpstr>
      <vt:lpstr>History of anesthesia </vt:lpstr>
      <vt:lpstr>Definition of General Anesthesia </vt:lpstr>
      <vt:lpstr>Steps of GA </vt:lpstr>
      <vt:lpstr>Types of induction of general anesthesia  </vt:lpstr>
      <vt:lpstr>Physiological changes during General anesthesia</vt:lpstr>
      <vt:lpstr>Risks (complication) of GA </vt:lpstr>
      <vt:lpstr>PowerPoint Presentation</vt:lpstr>
      <vt:lpstr>PowerPoint Presentation</vt:lpstr>
      <vt:lpstr>(ASA) defines of (level of sedation /analgesia) American society of Anesthesiology  </vt:lpstr>
      <vt:lpstr>Thank you </vt:lpstr>
      <vt:lpstr> Anesthesia related pharmacology 1</vt:lpstr>
      <vt:lpstr>Intravenous Anesthetic Agents.</vt:lpstr>
      <vt:lpstr> Barbiturates</vt:lpstr>
      <vt:lpstr>PowerPoint Presentation</vt:lpstr>
      <vt:lpstr>PowerPoint Presentation</vt:lpstr>
      <vt:lpstr>PROPOFOL (2, 6- diisopropylphenol)</vt:lpstr>
      <vt:lpstr>PowerPoint Presentation</vt:lpstr>
      <vt:lpstr>PowerPoint Presentation</vt:lpstr>
      <vt:lpstr>PROPOFOL (2, 6- diisopropylphenol) </vt:lpstr>
      <vt:lpstr>Etomidate</vt:lpstr>
      <vt:lpstr>PowerPoint Presentation</vt:lpstr>
      <vt:lpstr>PowerPoint Presentation</vt:lpstr>
      <vt:lpstr>Ketamine</vt:lpstr>
      <vt:lpstr>PowerPoint Presentation</vt:lpstr>
      <vt:lpstr>Benzodiazepines </vt:lpstr>
      <vt:lpstr>Flumazenil </vt:lpstr>
      <vt:lpstr>Opioids</vt:lpstr>
      <vt:lpstr>PowerPoint Presentation</vt:lpstr>
      <vt:lpstr>PowerPoint Presentation</vt:lpstr>
      <vt:lpstr>PowerPoint Presentation</vt:lpstr>
      <vt:lpstr>PowerPoint Presentation</vt:lpstr>
      <vt:lpstr> Neuromuscular blocking drugs</vt:lpstr>
      <vt:lpstr>Neuromuscular blockers</vt:lpstr>
      <vt:lpstr>Depolarizing (Succinycholine) Suxamethonium </vt:lpstr>
      <vt:lpstr>PowerPoint Presentation</vt:lpstr>
      <vt:lpstr>Nondepolarizing blockers</vt:lpstr>
      <vt:lpstr>PowerPoint Presentation</vt:lpstr>
      <vt:lpstr>PowerPoint Presentation</vt:lpstr>
      <vt:lpstr>Anticholinesterases (Neostigmine)</vt:lpstr>
      <vt:lpstr>Sugammadex sodium </vt:lpstr>
      <vt:lpstr>Peripheral nerve stimulator</vt:lpstr>
      <vt:lpstr>General Anesthesia related pharmacology 2</vt:lpstr>
      <vt:lpstr>PowerPoint Presentation</vt:lpstr>
      <vt:lpstr>Characteristics of the ideal inhaled anesthetic agent: </vt:lpstr>
      <vt:lpstr>PowerPoint Presentation</vt:lpstr>
      <vt:lpstr>PowerPoint Presentation</vt:lpstr>
      <vt:lpstr>PowerPoint Presentation</vt:lpstr>
      <vt:lpstr>PowerPoint Presentation</vt:lpstr>
      <vt:lpstr>PowerPoint Presentation</vt:lpstr>
      <vt:lpstr> Desflurane  </vt:lpstr>
      <vt:lpstr>Sevoflurane</vt:lpstr>
      <vt:lpstr>Isoflurane: </vt:lpstr>
      <vt:lpstr>Halothane </vt:lpstr>
      <vt:lpstr>Nitrous Oxide</vt:lpstr>
      <vt:lpstr>PowerPoint Presentation</vt:lpstr>
      <vt:lpstr>Thank You</vt:lpstr>
      <vt:lpstr>Local Anesthesia related pharmacology 3</vt:lpstr>
      <vt:lpstr>PowerPoint Presentation</vt:lpstr>
      <vt:lpstr>Local anesthetics  </vt:lpstr>
      <vt:lpstr>PowerPoint Presentation</vt:lpstr>
      <vt:lpstr>Applications of local anesthesia</vt:lpstr>
      <vt:lpstr>PowerPoint Presentation</vt:lpstr>
      <vt:lpstr>PowerPoint Presentation</vt:lpstr>
      <vt:lpstr>PowerPoint Presentation</vt:lpstr>
      <vt:lpstr> Prevention and Treatment of Toxicity </vt:lpstr>
      <vt:lpstr>Adjunct to local anesthesia for neuraxial block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Anesthesia Course </dc:title>
  <dc:creator>MCH WAS</dc:creator>
  <cp:lastModifiedBy>Dralk F</cp:lastModifiedBy>
  <cp:revision>19</cp:revision>
  <dcterms:created xsi:type="dcterms:W3CDTF">2022-02-04T21:11:53Z</dcterms:created>
  <dcterms:modified xsi:type="dcterms:W3CDTF">2025-02-04T13:52:35Z</dcterms:modified>
</cp:coreProperties>
</file>