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0" r:id="rId1"/>
  </p:sldMasterIdLst>
  <p:notesMasterIdLst>
    <p:notesMasterId r:id="rId62"/>
  </p:notesMasterIdLst>
  <p:handoutMasterIdLst>
    <p:handoutMasterId r:id="rId63"/>
  </p:handoutMasterIdLst>
  <p:sldIdLst>
    <p:sldId id="405" r:id="rId2"/>
    <p:sldId id="281" r:id="rId3"/>
    <p:sldId id="324" r:id="rId4"/>
    <p:sldId id="282" r:id="rId5"/>
    <p:sldId id="283" r:id="rId6"/>
    <p:sldId id="285" r:id="rId7"/>
    <p:sldId id="356" r:id="rId8"/>
    <p:sldId id="286" r:id="rId9"/>
    <p:sldId id="287" r:id="rId10"/>
    <p:sldId id="288" r:id="rId11"/>
    <p:sldId id="353" r:id="rId12"/>
    <p:sldId id="421" r:id="rId13"/>
    <p:sldId id="369" r:id="rId14"/>
    <p:sldId id="357" r:id="rId15"/>
    <p:sldId id="370" r:id="rId16"/>
    <p:sldId id="371" r:id="rId17"/>
    <p:sldId id="376" r:id="rId18"/>
    <p:sldId id="358" r:id="rId19"/>
    <p:sldId id="374" r:id="rId20"/>
    <p:sldId id="375" r:id="rId21"/>
    <p:sldId id="359" r:id="rId22"/>
    <p:sldId id="360" r:id="rId23"/>
    <p:sldId id="361" r:id="rId24"/>
    <p:sldId id="362" r:id="rId25"/>
    <p:sldId id="422" r:id="rId26"/>
    <p:sldId id="423" r:id="rId27"/>
    <p:sldId id="366" r:id="rId28"/>
    <p:sldId id="377" r:id="rId29"/>
    <p:sldId id="367" r:id="rId30"/>
    <p:sldId id="368" r:id="rId31"/>
    <p:sldId id="378" r:id="rId32"/>
    <p:sldId id="364" r:id="rId33"/>
    <p:sldId id="387" r:id="rId34"/>
    <p:sldId id="402" r:id="rId35"/>
    <p:sldId id="388" r:id="rId36"/>
    <p:sldId id="389" r:id="rId37"/>
    <p:sldId id="390" r:id="rId38"/>
    <p:sldId id="391" r:id="rId39"/>
    <p:sldId id="300" r:id="rId40"/>
    <p:sldId id="301" r:id="rId41"/>
    <p:sldId id="425" r:id="rId42"/>
    <p:sldId id="426" r:id="rId43"/>
    <p:sldId id="351" r:id="rId44"/>
    <p:sldId id="304" r:id="rId45"/>
    <p:sldId id="306" r:id="rId46"/>
    <p:sldId id="403" r:id="rId47"/>
    <p:sldId id="308" r:id="rId48"/>
    <p:sldId id="396" r:id="rId49"/>
    <p:sldId id="424" r:id="rId50"/>
    <p:sldId id="398" r:id="rId51"/>
    <p:sldId id="319" r:id="rId52"/>
    <p:sldId id="320" r:id="rId53"/>
    <p:sldId id="311" r:id="rId54"/>
    <p:sldId id="312" r:id="rId55"/>
    <p:sldId id="313" r:id="rId56"/>
    <p:sldId id="401" r:id="rId57"/>
    <p:sldId id="315" r:id="rId58"/>
    <p:sldId id="343" r:id="rId59"/>
    <p:sldId id="406" r:id="rId60"/>
    <p:sldId id="418" r:id="rId61"/>
  </p:sldIdLst>
  <p:sldSz cx="10058400" cy="7315200"/>
  <p:notesSz cx="6759575" cy="98679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r" defTabSz="914400" rtl="1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r" defTabSz="914400" rtl="1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r" defTabSz="914400" rtl="1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6600"/>
    <a:srgbClr val="9999FF"/>
    <a:srgbClr val="FF9900"/>
    <a:srgbClr val="990000"/>
    <a:srgbClr val="800000"/>
    <a:srgbClr val="99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6" autoAdjust="0"/>
    <p:restoredTop sz="90038" autoAdjust="0"/>
  </p:normalViewPr>
  <p:slideViewPr>
    <p:cSldViewPr>
      <p:cViewPr varScale="1">
        <p:scale>
          <a:sx n="54" d="100"/>
          <a:sy n="54" d="100"/>
        </p:scale>
        <p:origin x="1516" y="56"/>
      </p:cViewPr>
      <p:guideLst>
        <p:guide orient="horz" pos="2304"/>
        <p:guide pos="3168"/>
      </p:guideLst>
    </p:cSldViewPr>
  </p:slideViewPr>
  <p:outlineViewPr>
    <p:cViewPr>
      <p:scale>
        <a:sx n="33" d="100"/>
        <a:sy n="33" d="100"/>
      </p:scale>
      <p:origin x="0" y="6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14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28938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200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28938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200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C6E8E04-AF8B-47CE-A75A-E655FFC00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610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004" tIns="47502" rIns="95004" bIns="47502" numCol="1" anchor="t" anchorCtr="0" compatLnSpc="1">
            <a:prstTxWarp prst="textNoShape">
              <a:avLst/>
            </a:prstTxWarp>
          </a:bodyPr>
          <a:lstStyle>
            <a:lvl1pPr algn="l" defTabSz="949325">
              <a:defRPr sz="1200" smtClean="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050" y="0"/>
            <a:ext cx="2928938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004" tIns="47502" rIns="95004" bIns="47502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 smtClean="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9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35025" y="739775"/>
            <a:ext cx="5087938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686300"/>
            <a:ext cx="5408613" cy="44402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004" tIns="47502" rIns="95004" bIns="475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28938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004" tIns="47502" rIns="95004" bIns="47502" numCol="1" anchor="b" anchorCtr="0" compatLnSpc="1">
            <a:prstTxWarp prst="textNoShape">
              <a:avLst/>
            </a:prstTxWarp>
          </a:bodyPr>
          <a:lstStyle>
            <a:lvl1pPr algn="l" defTabSz="949325">
              <a:defRPr sz="1200" smtClean="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004" tIns="47502" rIns="95004" bIns="47502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 smtClean="0"/>
            </a:lvl1pPr>
          </a:lstStyle>
          <a:p>
            <a:pPr>
              <a:defRPr/>
            </a:pPr>
            <a:fld id="{8F49CA7E-932E-4671-AC0F-76A72A50AA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120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058400" cy="73152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276" tIns="49638" rIns="99276" bIns="49638" anchor="ctr"/>
          <a:lstStyle/>
          <a:p>
            <a:pPr>
              <a:defRPr/>
            </a:pPr>
            <a:endParaRPr lang="ar-SA">
              <a:solidFill>
                <a:srgbClr val="FFFFFF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71438" y="74613"/>
            <a:ext cx="9915525" cy="71374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9276" tIns="49638" rIns="99276" bIns="49638" anchor="ctr"/>
          <a:lstStyle/>
          <a:p>
            <a:pPr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850" y="1546225"/>
            <a:ext cx="9923463" cy="16287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9276" tIns="49638" rIns="99276" bIns="49638" anchor="ctr"/>
          <a:lstStyle/>
          <a:p>
            <a:pPr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850" y="1489075"/>
            <a:ext cx="9923463" cy="128588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9276" tIns="49638" rIns="99276" bIns="49638" anchor="ctr"/>
          <a:lstStyle/>
          <a:p>
            <a:pPr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850" y="3175000"/>
            <a:ext cx="9923463" cy="11747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9276" tIns="49638" rIns="99276" bIns="49638" anchor="ctr"/>
          <a:lstStyle/>
          <a:p>
            <a:pPr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424940" y="3413760"/>
            <a:ext cx="7040880" cy="170688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96382" indent="0" algn="ctr">
              <a:buNone/>
            </a:lvl2pPr>
            <a:lvl3pPr marL="992764" indent="0" algn="ctr">
              <a:buNone/>
            </a:lvl3pPr>
            <a:lvl4pPr marL="1489146" indent="0" algn="ctr">
              <a:buNone/>
            </a:lvl4pPr>
            <a:lvl5pPr marL="1985528" indent="0" algn="ctr">
              <a:buNone/>
            </a:lvl5pPr>
            <a:lvl6pPr marL="2481910" indent="0" algn="ctr">
              <a:buNone/>
            </a:lvl6pPr>
            <a:lvl7pPr marL="2978292" indent="0" algn="ctr">
              <a:buNone/>
            </a:lvl7pPr>
            <a:lvl8pPr marL="3474674" indent="0" algn="ctr">
              <a:buNone/>
            </a:lvl8pPr>
            <a:lvl9pPr marL="3971056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02920" y="1606326"/>
            <a:ext cx="9052560" cy="1568027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C0BB3A-D9C4-4EC0-ACD5-822ED3D40C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A79CC-B7F0-4AB0-B9B3-1F565B65E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292951"/>
            <a:ext cx="2212848" cy="62416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292950"/>
            <a:ext cx="6118860" cy="62416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F6127-8495-47C3-91E8-72DAEE4A8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03238" y="293688"/>
            <a:ext cx="9051925" cy="6240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03238" y="6661150"/>
            <a:ext cx="2346325" cy="5080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36938" y="6661150"/>
            <a:ext cx="3184525" cy="5080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08838" y="6661150"/>
            <a:ext cx="2346325" cy="5080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7A3151-E9C9-47AF-AAF9-63D1BD5BC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73480" y="325120"/>
            <a:ext cx="8298180" cy="15273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73480" y="2113280"/>
            <a:ext cx="4065270" cy="2113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06390" y="2113280"/>
            <a:ext cx="4065270" cy="2113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173480" y="4389120"/>
            <a:ext cx="4065270" cy="2113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06390" y="4389120"/>
            <a:ext cx="4065270" cy="2113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Tahoma" pitchFamily="34" charset="0"/>
              </a:defRPr>
            </a:lvl1pPr>
          </a:lstStyle>
          <a:p>
            <a:pPr>
              <a:defRPr/>
            </a:pPr>
            <a:fld id="{D012418D-ABB3-46A0-8210-D303D068912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005840" y="1544320"/>
            <a:ext cx="854964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5703C-1E8A-45E0-A660-DAF83EF34F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058400" cy="73152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276" tIns="49638" rIns="99276" bIns="49638" anchor="ctr"/>
          <a:lstStyle/>
          <a:p>
            <a:pPr>
              <a:defRPr/>
            </a:pPr>
            <a:endParaRPr lang="ar-SA">
              <a:solidFill>
                <a:srgbClr val="FFFFFF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71844" y="74406"/>
            <a:ext cx="9914709" cy="713834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9276" tIns="49638" rIns="99276" bIns="49638" anchor="ctr"/>
          <a:lstStyle/>
          <a:p>
            <a:pPr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76200" y="2535238"/>
            <a:ext cx="9915525" cy="96837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9276" tIns="49638" rIns="99276" bIns="49638" anchor="ctr"/>
          <a:lstStyle/>
          <a:p>
            <a:pPr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2497138"/>
            <a:ext cx="9915525" cy="49212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9276" tIns="49638" rIns="99276" bIns="49638" anchor="ctr"/>
          <a:lstStyle/>
          <a:p>
            <a:pPr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613" y="2633663"/>
            <a:ext cx="9917112" cy="4921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9276" tIns="49638" rIns="99276" bIns="49638" anchor="ctr"/>
          <a:lstStyle/>
          <a:p>
            <a:pPr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1016001"/>
            <a:ext cx="8549640" cy="1452880"/>
          </a:xfrm>
        </p:spPr>
        <p:txBody>
          <a:bodyPr/>
          <a:lstStyle>
            <a:lvl1pPr algn="l">
              <a:buNone/>
              <a:defRPr sz="43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2717801"/>
            <a:ext cx="8549640" cy="1427479"/>
          </a:xfrm>
        </p:spPr>
        <p:txBody>
          <a:bodyPr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79475" y="6583363"/>
            <a:ext cx="4400550" cy="48736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0338" y="6623050"/>
            <a:ext cx="503237" cy="4873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5DC258-8E1E-41B8-B66E-A8C9D63C4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005840" y="1544320"/>
            <a:ext cx="4123944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427345" y="1544320"/>
            <a:ext cx="4123944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F597C-B7F1-4CCD-9106-72A9B3E77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291253"/>
            <a:ext cx="854964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1544320"/>
            <a:ext cx="4107180" cy="8128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448300" y="1544320"/>
            <a:ext cx="4107180" cy="8128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005840" y="2397760"/>
            <a:ext cx="4107180" cy="4145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5448300" y="2397760"/>
            <a:ext cx="4107180" cy="4145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2E125-AA69-4F43-8D23-5C3323506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91A87-FBFB-434B-BBFA-1C4307702D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9C04A-21D3-44DE-AA72-AF8A52506A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0058400" cy="73152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9276" tIns="49638" rIns="99276" bIns="49638" anchor="ctr"/>
          <a:lstStyle/>
          <a:p>
            <a:pPr>
              <a:defRPr/>
            </a:pPr>
            <a:endParaRPr lang="ar-SA">
              <a:solidFill>
                <a:srgbClr val="FFFFFF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69850" y="74613"/>
            <a:ext cx="9915525" cy="7138987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9276" tIns="49638" rIns="99276" bIns="49638" anchor="ctr"/>
          <a:lstStyle/>
          <a:p>
            <a:pPr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291253"/>
            <a:ext cx="8549640" cy="1219200"/>
          </a:xfrm>
        </p:spPr>
        <p:txBody>
          <a:bodyPr/>
          <a:lstStyle>
            <a:lvl1pPr algn="l">
              <a:buNone/>
              <a:defRPr sz="43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005840" y="1706880"/>
            <a:ext cx="2095500" cy="4795520"/>
          </a:xfrm>
        </p:spPr>
        <p:txBody>
          <a:bodyPr/>
          <a:lstStyle>
            <a:lvl1pPr marL="0" indent="0">
              <a:buNone/>
              <a:defRPr sz="20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268980" y="1706880"/>
            <a:ext cx="6286500" cy="4795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4C53E4-E059-40CD-A378-745F94A633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74613" y="4995863"/>
            <a:ext cx="9907587" cy="96837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9276" tIns="49638" rIns="99276" bIns="49638" anchor="ctr"/>
          <a:lstStyle/>
          <a:p>
            <a:pPr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613" y="4960938"/>
            <a:ext cx="9907587" cy="4762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9276" tIns="49638" rIns="99276" bIns="49638" anchor="ctr"/>
          <a:lstStyle/>
          <a:p>
            <a:pPr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613" y="5091113"/>
            <a:ext cx="9907587" cy="5238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9276" tIns="49638" rIns="99276" bIns="49638" anchor="ctr"/>
          <a:lstStyle/>
          <a:p>
            <a:pPr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5227253"/>
            <a:ext cx="8046720" cy="557107"/>
          </a:xfrm>
        </p:spPr>
        <p:txBody>
          <a:bodyPr anchor="ctr">
            <a:noAutofit/>
          </a:bodyPr>
          <a:lstStyle>
            <a:lvl1pPr algn="l">
              <a:buNone/>
              <a:defRPr sz="3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5840" y="5808880"/>
            <a:ext cx="8046720" cy="73152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5140" y="71121"/>
            <a:ext cx="9902060" cy="4886960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5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06475" y="6583363"/>
            <a:ext cx="4273550" cy="48736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0338" y="6623050"/>
            <a:ext cx="503237" cy="4873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39D1E9-492A-4A4D-8A5A-33DE91AFA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0058400" cy="73152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276" tIns="49638" rIns="99276" bIns="49638" anchor="ctr"/>
          <a:lstStyle/>
          <a:p>
            <a:pPr>
              <a:defRPr/>
            </a:pPr>
            <a:endParaRPr lang="ar-SA">
              <a:solidFill>
                <a:srgbClr val="FFFFFF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9850" y="74613"/>
            <a:ext cx="9915525" cy="7138987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9276" tIns="49638" rIns="99276" bIns="49638" anchor="ctr"/>
          <a:lstStyle/>
          <a:p>
            <a:pPr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1006475" y="293688"/>
            <a:ext cx="85486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276" tIns="49638" rIns="99276" bIns="9927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1006475" y="1544638"/>
            <a:ext cx="854868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276" tIns="49638" rIns="99276" bIns="496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789738" y="6604000"/>
            <a:ext cx="2724150" cy="508000"/>
          </a:xfrm>
          <a:prstGeom prst="rect">
            <a:avLst/>
          </a:prstGeom>
        </p:spPr>
        <p:txBody>
          <a:bodyPr vert="horz" wrap="square" lIns="99276" tIns="49638" rIns="99276" bIns="49638" numCol="1" anchor="ctr" anchorCtr="0" compatLnSpc="1">
            <a:prstTxWarp prst="textNoShape">
              <a:avLst/>
            </a:prstTxWarp>
          </a:bodyPr>
          <a:lstStyle>
            <a:lvl1pPr algn="r">
              <a:defRPr sz="15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6475" y="6583363"/>
            <a:ext cx="4357688" cy="487362"/>
          </a:xfrm>
          <a:prstGeom prst="rect">
            <a:avLst/>
          </a:prstGeom>
        </p:spPr>
        <p:txBody>
          <a:bodyPr vert="horz" wrap="square" lIns="99276" tIns="49638" rIns="99276" bIns="49638" numCol="1" anchor="ctr" anchorCtr="0" compatLnSpc="1">
            <a:prstTxWarp prst="textNoShape">
              <a:avLst/>
            </a:prstTxWarp>
          </a:bodyPr>
          <a:lstStyle>
            <a:lvl1pPr>
              <a:defRPr sz="15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60338" y="6624638"/>
            <a:ext cx="503237" cy="487362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>
              <a:defRPr sz="1500" smtClean="0">
                <a:solidFill>
                  <a:srgbClr val="FFFFFF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7EDBF3A2-B2FE-407F-BB43-03467686E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  <p:sldLayoutId id="2147484215" r:id="rId2"/>
    <p:sldLayoutId id="2147484223" r:id="rId3"/>
    <p:sldLayoutId id="2147484216" r:id="rId4"/>
    <p:sldLayoutId id="2147484217" r:id="rId5"/>
    <p:sldLayoutId id="2147484218" r:id="rId6"/>
    <p:sldLayoutId id="2147484219" r:id="rId7"/>
    <p:sldLayoutId id="2147484224" r:id="rId8"/>
    <p:sldLayoutId id="2147484225" r:id="rId9"/>
    <p:sldLayoutId id="2147484220" r:id="rId10"/>
    <p:sldLayoutId id="2147484221" r:id="rId11"/>
    <p:sldLayoutId id="2147484226" r:id="rId12"/>
    <p:sldLayoutId id="214748422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Franklin Gothic Book" pitchFamily="34" charset="0"/>
        </a:defRPr>
      </a:lvl9pPr>
    </p:titleStyle>
    <p:bodyStyle>
      <a:lvl1pPr marL="296863" indent="-296863" algn="l" rtl="0" eaLnBrk="0" fontAlgn="base" hangingPunct="0">
        <a:spcBef>
          <a:spcPts val="62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95313" indent="-24765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92175" indent="-247650" algn="l" rtl="0" eaLnBrk="0" fontAlgn="base" hangingPunct="0">
        <a:spcBef>
          <a:spcPts val="400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190625" indent="-247650" algn="l" rtl="0" eaLnBrk="0" fontAlgn="base" hangingPunct="0">
        <a:spcBef>
          <a:spcPts val="400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247650" algn="l" rtl="0" eaLnBrk="0" fontAlgn="base" hangingPunct="0">
        <a:spcBef>
          <a:spcPts val="400"/>
        </a:spcBef>
        <a:spcAft>
          <a:spcPct val="0"/>
        </a:spcAft>
        <a:buClr>
          <a:srgbClr val="A28E6A"/>
        </a:buClr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786975" indent="-248191" algn="l" rtl="0" eaLnBrk="1" latinLnBrk="0" hangingPunct="1">
        <a:spcBef>
          <a:spcPts val="402"/>
        </a:spcBef>
        <a:buClr>
          <a:schemeClr val="accent3"/>
        </a:buClr>
        <a:buChar char="•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84805" indent="-248191" algn="l" rtl="0" eaLnBrk="1" latinLnBrk="0" hangingPunct="1">
        <a:spcBef>
          <a:spcPts val="402"/>
        </a:spcBef>
        <a:buClr>
          <a:schemeClr val="accent2"/>
        </a:buClr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382634" indent="-248191" algn="l" rtl="0" eaLnBrk="1" latinLnBrk="0" hangingPunct="1">
        <a:spcBef>
          <a:spcPts val="402"/>
        </a:spcBef>
        <a:buClr>
          <a:schemeClr val="accent1">
            <a:tint val="60000"/>
          </a:schemeClr>
        </a:buClr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680463" indent="-248191" algn="l" rtl="0" eaLnBrk="1" latinLnBrk="0" hangingPunct="1">
        <a:spcBef>
          <a:spcPts val="402"/>
        </a:spcBef>
        <a:buClr>
          <a:schemeClr val="accent2">
            <a:tint val="60000"/>
          </a:schemeClr>
        </a:buClr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963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927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891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9855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4819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9782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474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9710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2"/>
          <p:cNvSpPr>
            <a:spLocks noGrp="1"/>
          </p:cNvSpPr>
          <p:nvPr>
            <p:ph type="ctrTitle"/>
          </p:nvPr>
        </p:nvSpPr>
        <p:spPr>
          <a:xfrm>
            <a:off x="503238" y="1606550"/>
            <a:ext cx="9051925" cy="1568450"/>
          </a:xfrm>
        </p:spPr>
        <p:txBody>
          <a:bodyPr/>
          <a:lstStyle/>
          <a:p>
            <a:pPr eaLnBrk="1" hangingPunct="1"/>
            <a:r>
              <a:rPr dirty="0"/>
              <a:t>Alopecia</a:t>
            </a:r>
            <a:br>
              <a:rPr lang="ar-SA" dirty="0"/>
            </a:br>
            <a:r>
              <a:rPr lang="en-US" dirty="0"/>
              <a:t>Dr Sami  </a:t>
            </a:r>
            <a:r>
              <a:rPr lang="en-US" dirty="0" err="1"/>
              <a:t>Aldaham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52400"/>
            <a:ext cx="9051925" cy="1216025"/>
          </a:xfrm>
        </p:spPr>
        <p:txBody>
          <a:bodyPr/>
          <a:lstStyle/>
          <a:p>
            <a:pPr eaLnBrk="1" hangingPunct="1"/>
            <a:r>
              <a:rPr lang="en-US" sz="4900" b="1">
                <a:solidFill>
                  <a:srgbClr val="FF0000"/>
                </a:solidFill>
              </a:rPr>
              <a:t>TELOGEN</a:t>
            </a:r>
            <a:endParaRPr lang="en-US" sz="4500" b="1">
              <a:solidFill>
                <a:srgbClr val="FFCCFF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935163"/>
            <a:ext cx="9677400" cy="4846637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Char char="Ø"/>
            </a:pPr>
            <a:r>
              <a:rPr lang="en-US">
                <a:latin typeface="Arial" pitchFamily="34" charset="0"/>
              </a:rPr>
              <a:t>Lasts for about 100 days.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Ø"/>
            </a:pPr>
            <a:r>
              <a:rPr lang="en-US">
                <a:latin typeface="Arial" pitchFamily="34" charset="0"/>
              </a:rPr>
              <a:t>Club-shaped proximal end  shed from the follicle during telogen or subsequent anagen.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Ø"/>
            </a:pPr>
            <a:r>
              <a:rPr lang="en-US">
                <a:latin typeface="Arial" pitchFamily="34" charset="0"/>
              </a:rPr>
              <a:t>Growth of a new anagen hair leads to shedding of any remaining telogen hair.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Ø"/>
            </a:pPr>
            <a:r>
              <a:rPr lang="en-US">
                <a:latin typeface="Arial" pitchFamily="34" charset="0"/>
              </a:rPr>
              <a:t>But new hair does not “push out” the hair from the previous cycle.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609600"/>
            <a:ext cx="4403725" cy="1219200"/>
          </a:xfrm>
          <a:solidFill>
            <a:srgbClr val="CCFFFF"/>
          </a:solidFill>
          <a:ln>
            <a:solidFill>
              <a:srgbClr val="66FFCC"/>
            </a:solidFill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b="1" dirty="0">
                <a:solidFill>
                  <a:srgbClr val="000099"/>
                </a:solidFill>
                <a:latin typeface="Bookman Old Style" pitchFamily="18" charset="0"/>
                <a:cs typeface="Arial" charset="0"/>
              </a:rPr>
              <a:t>Alopecia</a:t>
            </a: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5280025" y="3495675"/>
            <a:ext cx="4108450" cy="1219200"/>
          </a:xfrm>
          <a:prstGeom prst="rect">
            <a:avLst/>
          </a:prstGeom>
          <a:solidFill>
            <a:srgbClr val="CCFFFF"/>
          </a:solidFill>
          <a:ln w="9525">
            <a:solidFill>
              <a:srgbClr val="66FFCC"/>
            </a:solidFill>
            <a:miter lim="800000"/>
            <a:headEnd/>
            <a:tailEnd/>
          </a:ln>
        </p:spPr>
        <p:txBody>
          <a:bodyPr lIns="99269" tIns="49635" rIns="99269" bIns="49635" anchor="ctr"/>
          <a:lstStyle/>
          <a:p>
            <a:r>
              <a:rPr lang="en-US" sz="4300" b="1">
                <a:solidFill>
                  <a:srgbClr val="000099"/>
                </a:solidFill>
                <a:latin typeface="Bookman Old Style" pitchFamily="18" charset="0"/>
                <a:cs typeface="Arial" pitchFamily="34" charset="0"/>
              </a:rPr>
              <a:t>Scaring</a:t>
            </a:r>
          </a:p>
          <a:p>
            <a:r>
              <a:rPr lang="en-US" sz="4300" b="1">
                <a:solidFill>
                  <a:srgbClr val="000099"/>
                </a:solidFill>
                <a:latin typeface="Bookman Old Style" pitchFamily="18" charset="0"/>
                <a:cs typeface="Arial" pitchFamily="34" charset="0"/>
              </a:rPr>
              <a:t>(Irreversible)</a:t>
            </a: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922338" y="3495675"/>
            <a:ext cx="4106862" cy="1219200"/>
          </a:xfrm>
          <a:prstGeom prst="rect">
            <a:avLst/>
          </a:prstGeom>
          <a:solidFill>
            <a:srgbClr val="CCFFFF"/>
          </a:solidFill>
          <a:ln w="9525">
            <a:solidFill>
              <a:srgbClr val="66FFCC"/>
            </a:solidFill>
            <a:miter lim="800000"/>
            <a:headEnd/>
            <a:tailEnd/>
          </a:ln>
        </p:spPr>
        <p:txBody>
          <a:bodyPr lIns="99269" tIns="49635" rIns="99269" bIns="49635" anchor="ctr"/>
          <a:lstStyle/>
          <a:p>
            <a:r>
              <a:rPr lang="en-US" sz="4300" b="1">
                <a:solidFill>
                  <a:srgbClr val="000099"/>
                </a:solidFill>
                <a:latin typeface="Bookman Old Style" pitchFamily="18" charset="0"/>
                <a:cs typeface="Arial" pitchFamily="34" charset="0"/>
              </a:rPr>
              <a:t>None Scaring</a:t>
            </a:r>
          </a:p>
          <a:p>
            <a:r>
              <a:rPr lang="en-US" sz="4300" b="1">
                <a:solidFill>
                  <a:srgbClr val="000099"/>
                </a:solidFill>
                <a:latin typeface="Bookman Old Style" pitchFamily="18" charset="0"/>
                <a:cs typeface="Arial" pitchFamily="34" charset="0"/>
              </a:rPr>
              <a:t>(Reversible)</a:t>
            </a:r>
          </a:p>
        </p:txBody>
      </p:sp>
      <p:sp>
        <p:nvSpPr>
          <p:cNvPr id="19461" name="AutoShape 6"/>
          <p:cNvSpPr>
            <a:spLocks noChangeArrowheads="1"/>
          </p:cNvSpPr>
          <p:nvPr/>
        </p:nvSpPr>
        <p:spPr bwMode="auto">
          <a:xfrm>
            <a:off x="2598738" y="2032000"/>
            <a:ext cx="585787" cy="1300163"/>
          </a:xfrm>
          <a:prstGeom prst="downArrow">
            <a:avLst>
              <a:gd name="adj1" fmla="val 50000"/>
              <a:gd name="adj2" fmla="val 57224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9269" tIns="49635" rIns="99269" bIns="49635" anchor="ctr"/>
          <a:lstStyle/>
          <a:p>
            <a:endParaRPr lang="ar-SA" sz="26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62" name="AutoShape 7"/>
          <p:cNvSpPr>
            <a:spLocks noChangeArrowheads="1"/>
          </p:cNvSpPr>
          <p:nvPr/>
        </p:nvSpPr>
        <p:spPr bwMode="auto">
          <a:xfrm>
            <a:off x="6621463" y="2032000"/>
            <a:ext cx="587375" cy="1300163"/>
          </a:xfrm>
          <a:prstGeom prst="downArrow">
            <a:avLst>
              <a:gd name="adj1" fmla="val 50000"/>
              <a:gd name="adj2" fmla="val 57070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9269" tIns="49635" rIns="99269" bIns="49635" anchor="ctr"/>
          <a:lstStyle/>
          <a:p>
            <a:endParaRPr lang="ar-SA" sz="26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508125" y="3983038"/>
            <a:ext cx="7042150" cy="2462212"/>
            <a:chOff x="864" y="2352"/>
            <a:chExt cx="4032" cy="1454"/>
          </a:xfrm>
        </p:grpSpPr>
        <p:sp>
          <p:nvSpPr>
            <p:cNvPr id="19464" name="Text Box 9"/>
            <p:cNvSpPr txBox="1">
              <a:spLocks noChangeArrowheads="1"/>
            </p:cNvSpPr>
            <p:nvPr/>
          </p:nvSpPr>
          <p:spPr bwMode="auto">
            <a:xfrm>
              <a:off x="864" y="2352"/>
              <a:ext cx="1536" cy="1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FF0000"/>
                </a:buClr>
                <a:buFont typeface="Wingdings" pitchFamily="2" charset="2"/>
                <a:buChar char="ü"/>
              </a:pPr>
              <a:r>
                <a:rPr lang="en-US" sz="15400">
                  <a:solidFill>
                    <a:srgbClr val="FFFFFF"/>
                  </a:solidFill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19465" name="Text Box 10"/>
            <p:cNvSpPr txBox="1">
              <a:spLocks noChangeArrowheads="1"/>
            </p:cNvSpPr>
            <p:nvPr/>
          </p:nvSpPr>
          <p:spPr bwMode="auto">
            <a:xfrm>
              <a:off x="3360" y="2352"/>
              <a:ext cx="1536" cy="1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FF0000"/>
                </a:buClr>
                <a:buFont typeface="Wingdings" pitchFamily="2" charset="2"/>
                <a:buNone/>
              </a:pPr>
              <a:r>
                <a:rPr lang="en-US" sz="15400">
                  <a:solidFill>
                    <a:srgbClr val="FF0000"/>
                  </a:solidFill>
                  <a:latin typeface="Comic Sans MS" pitchFamily="66" charset="0"/>
                </a:rPr>
                <a:t>X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>
          <a:xfrm>
            <a:off x="1006475" y="1544638"/>
            <a:ext cx="8548688" cy="4876800"/>
          </a:xfrm>
        </p:spPr>
        <p:txBody>
          <a:bodyPr/>
          <a:lstStyle/>
          <a:p>
            <a:pPr eaLnBrk="1" hangingPunct="1"/>
            <a:endParaRPr lang="ar-SA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196975"/>
            <a:ext cx="827087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0" name="Rectangle 4"/>
          <p:cNvSpPr>
            <a:spLocks noChangeArrowheads="1"/>
          </p:cNvSpPr>
          <p:nvPr/>
        </p:nvSpPr>
        <p:spPr bwMode="auto">
          <a:xfrm>
            <a:off x="2286000" y="3352800"/>
            <a:ext cx="5307013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9276" tIns="49638" rIns="99276" bIns="49638">
            <a:spAutoFit/>
          </a:bodyPr>
          <a:lstStyle/>
          <a:p>
            <a:pPr algn="l"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pitchFamily="34" charset="0"/>
              </a:rPr>
              <a:t>Alopecia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pitchFamily="34" charset="0"/>
              </a:rPr>
              <a:t>Areata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pitchFamily="34" charset="0"/>
            </a:endParaRP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ChangeArrowheads="1"/>
          </p:cNvSpPr>
          <p:nvPr/>
        </p:nvSpPr>
        <p:spPr bwMode="auto">
          <a:xfrm>
            <a:off x="1068388" y="1143000"/>
            <a:ext cx="8555037" cy="430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276" tIns="49638" rIns="99276" bIns="49638">
            <a:spAutoFit/>
          </a:bodyPr>
          <a:lstStyle/>
          <a:p>
            <a:pPr algn="l"/>
            <a:r>
              <a:rPr lang="en-US" sz="3900" b="1" dirty="0">
                <a:cs typeface="Tahoma" pitchFamily="34" charset="0"/>
              </a:rPr>
              <a:t>Sudden hair loss ( localized or generalized)</a:t>
            </a:r>
          </a:p>
          <a:p>
            <a:pPr algn="l"/>
            <a:r>
              <a:rPr lang="en-US" sz="3900" b="1" dirty="0">
                <a:cs typeface="Tahoma" pitchFamily="34" charset="0"/>
              </a:rPr>
              <a:t>Alopecia </a:t>
            </a:r>
            <a:r>
              <a:rPr lang="en-US" sz="3900" b="1" dirty="0" err="1">
                <a:cs typeface="Tahoma" pitchFamily="34" charset="0"/>
              </a:rPr>
              <a:t>Areata</a:t>
            </a:r>
            <a:r>
              <a:rPr lang="en-US" sz="3900" b="1" dirty="0">
                <a:cs typeface="Tahoma" pitchFamily="34" charset="0"/>
              </a:rPr>
              <a:t> affects up to 2%</a:t>
            </a:r>
          </a:p>
          <a:p>
            <a:pPr algn="l"/>
            <a:r>
              <a:rPr lang="en-US" sz="3900" b="1" dirty="0">
                <a:cs typeface="Tahoma" pitchFamily="34" charset="0"/>
              </a:rPr>
              <a:t>75% : Self recovery, 2-6 m</a:t>
            </a:r>
          </a:p>
          <a:p>
            <a:pPr algn="l"/>
            <a:r>
              <a:rPr lang="en-US" sz="3900" b="1" dirty="0">
                <a:solidFill>
                  <a:srgbClr val="00CC00"/>
                </a:solidFill>
                <a:cs typeface="Tahoma" pitchFamily="34" charset="0"/>
              </a:rPr>
              <a:t>Causes :</a:t>
            </a:r>
          </a:p>
          <a:p>
            <a:pPr algn="l"/>
            <a:r>
              <a:rPr lang="en-US" sz="3900" b="1" dirty="0">
                <a:cs typeface="Tahoma" pitchFamily="34" charset="0"/>
              </a:rPr>
              <a:t>30%: +</a:t>
            </a:r>
            <a:r>
              <a:rPr lang="en-US" sz="3900" b="1" dirty="0" err="1">
                <a:cs typeface="Tahoma" pitchFamily="34" charset="0"/>
              </a:rPr>
              <a:t>ve</a:t>
            </a:r>
            <a:r>
              <a:rPr lang="en-US" sz="3900" b="1" dirty="0">
                <a:cs typeface="Tahoma" pitchFamily="34" charset="0"/>
              </a:rPr>
              <a:t> Family history</a:t>
            </a:r>
          </a:p>
          <a:p>
            <a:pPr algn="l"/>
            <a:r>
              <a:rPr lang="en-US" sz="3900" b="1" dirty="0">
                <a:cs typeface="Tahoma" pitchFamily="34" charset="0"/>
              </a:rPr>
              <a:t>autoimmune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96863"/>
            <a:ext cx="9525000" cy="7699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900" dirty="0">
                <a:solidFill>
                  <a:srgbClr val="FF0000"/>
                </a:solidFill>
                <a:latin typeface="Arial" charset="0"/>
              </a:rPr>
              <a:t>ALOPECIA AREATA .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447800"/>
            <a:ext cx="9753600" cy="574675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b="1">
                <a:latin typeface="Arial" pitchFamily="34" charset="0"/>
              </a:rPr>
              <a:t>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3700" b="1">
                <a:solidFill>
                  <a:srgbClr val="006600"/>
                </a:solidFill>
                <a:latin typeface="Arial" pitchFamily="34" charset="0"/>
              </a:rPr>
              <a:t>Etiology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3700" b="1">
              <a:latin typeface="Arial" pitchFamily="34" charset="0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200" b="1">
                <a:latin typeface="Arial" pitchFamily="34" charset="0"/>
              </a:rPr>
              <a:t> </a:t>
            </a:r>
            <a:r>
              <a:rPr lang="en-US" sz="3200">
                <a:latin typeface="Arial" pitchFamily="34" charset="0"/>
              </a:rPr>
              <a:t>Exact cause is still unknown.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3200">
                <a:latin typeface="Arial" pitchFamily="34" charset="0"/>
              </a:rPr>
              <a:t>  It is an autoimmune disease-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3200">
                <a:latin typeface="Arial" pitchFamily="34" charset="0"/>
              </a:rPr>
              <a:t>- Modified by genetic factors 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sz="3900">
                <a:latin typeface="Arial" pitchFamily="34" charset="0"/>
              </a:rPr>
              <a:t>		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9525000" cy="1543050"/>
          </a:xfrm>
        </p:spPr>
        <p:txBody>
          <a:bodyPr/>
          <a:lstStyle/>
          <a:p>
            <a:pPr eaLnBrk="1" hangingPunct="1"/>
            <a:r>
              <a:rPr lang="en-US" sz="4900">
                <a:solidFill>
                  <a:srgbClr val="FF0000"/>
                </a:solidFill>
                <a:latin typeface="Arial" pitchFamily="34" charset="0"/>
              </a:rPr>
              <a:t>ALOPECIA AREATA .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28663" y="1600200"/>
            <a:ext cx="9329737" cy="4389438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sz="4300">
                <a:latin typeface="Arial" pitchFamily="34" charset="0"/>
              </a:rPr>
              <a:t>-Triggered by environmental factors-</a:t>
            </a:r>
          </a:p>
          <a:p>
            <a:pPr lvl="4" eaLnBrk="1" hangingPunct="1"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4300">
                <a:latin typeface="Arial" pitchFamily="34" charset="0"/>
              </a:rPr>
              <a:t> Trauma.	</a:t>
            </a:r>
          </a:p>
          <a:p>
            <a:pPr lvl="4" eaLnBrk="1" hangingPunct="1"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4300">
                <a:latin typeface="Arial" pitchFamily="34" charset="0"/>
              </a:rPr>
              <a:t>  Neurogenic inflammation.</a:t>
            </a:r>
          </a:p>
          <a:p>
            <a:pPr lvl="4" eaLnBrk="1" hangingPunct="1"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4300">
                <a:latin typeface="Arial" pitchFamily="34" charset="0"/>
              </a:rPr>
              <a:t>  Infections agents.	</a:t>
            </a:r>
            <a:r>
              <a:rPr lang="en-US" sz="4300">
                <a:solidFill>
                  <a:srgbClr val="0066FF"/>
                </a:solidFill>
                <a:latin typeface="Arial" pitchFamily="34" charset="0"/>
              </a:rPr>
              <a:t>	</a:t>
            </a:r>
          </a:p>
          <a:p>
            <a:pPr eaLnBrk="1" hangingPunct="1">
              <a:buFont typeface="Wingdings" pitchFamily="2" charset="2"/>
              <a:buNone/>
            </a:pPr>
            <a:endParaRPr lang="en-US" sz="430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9296400" cy="758825"/>
          </a:xfrm>
        </p:spPr>
        <p:txBody>
          <a:bodyPr/>
          <a:lstStyle/>
          <a:p>
            <a:pPr eaLnBrk="1" hangingPunct="1"/>
            <a:r>
              <a:rPr lang="en-US" sz="3700"/>
              <a:t>ASSOCIATED DISEASE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524000"/>
            <a:ext cx="8915400" cy="51816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buFontTx/>
              <a:buNone/>
            </a:pPr>
            <a:r>
              <a:rPr lang="en-US">
                <a:latin typeface="Arial" pitchFamily="34" charset="0"/>
                <a:cs typeface="Arial" pitchFamily="34" charset="0"/>
              </a:rPr>
              <a:t>Higher incidence of alopecia areata in</a:t>
            </a:r>
          </a:p>
          <a:p>
            <a:pPr eaLnBrk="1" hangingPunct="1">
              <a:lnSpc>
                <a:spcPct val="95000"/>
              </a:lnSpc>
              <a:buFontTx/>
              <a:buNone/>
            </a:pPr>
            <a:r>
              <a:rPr lang="en-US">
                <a:latin typeface="Arial" pitchFamily="34" charset="0"/>
                <a:cs typeface="Arial" pitchFamily="34" charset="0"/>
              </a:rPr>
              <a:t>patients of-</a:t>
            </a:r>
          </a:p>
          <a:p>
            <a:pPr eaLnBrk="1" hangingPunct="1">
              <a:lnSpc>
                <a:spcPct val="95000"/>
              </a:lnSpc>
              <a:buFontTx/>
              <a:buNone/>
            </a:pPr>
            <a:r>
              <a:rPr lang="en-US">
                <a:latin typeface="Arial" pitchFamily="34" charset="0"/>
                <a:cs typeface="Arial" pitchFamily="34" charset="0"/>
              </a:rPr>
              <a:t>	1.	Atopic dermatitis.</a:t>
            </a:r>
          </a:p>
          <a:p>
            <a:pPr eaLnBrk="1" hangingPunct="1">
              <a:lnSpc>
                <a:spcPct val="95000"/>
              </a:lnSpc>
              <a:buFontTx/>
              <a:buNone/>
            </a:pPr>
            <a:r>
              <a:rPr lang="en-US">
                <a:latin typeface="Arial" pitchFamily="34" charset="0"/>
                <a:cs typeface="Arial" pitchFamily="34" charset="0"/>
              </a:rPr>
              <a:t>	2.	Autoimmune disease – </a:t>
            </a:r>
          </a:p>
          <a:p>
            <a:pPr eaLnBrk="1" hangingPunct="1">
              <a:lnSpc>
                <a:spcPct val="95000"/>
              </a:lnSpc>
              <a:buFontTx/>
              <a:buNone/>
            </a:pPr>
            <a:r>
              <a:rPr lang="en-US">
                <a:latin typeface="Arial" pitchFamily="34" charset="0"/>
                <a:cs typeface="Arial" pitchFamily="34" charset="0"/>
              </a:rPr>
              <a:t>						     *  SLE</a:t>
            </a:r>
          </a:p>
          <a:p>
            <a:pPr eaLnBrk="1" hangingPunct="1">
              <a:lnSpc>
                <a:spcPct val="95000"/>
              </a:lnSpc>
              <a:buFontTx/>
              <a:buNone/>
            </a:pPr>
            <a:r>
              <a:rPr lang="en-US">
                <a:latin typeface="Arial" pitchFamily="34" charset="0"/>
                <a:cs typeface="Arial" pitchFamily="34" charset="0"/>
              </a:rPr>
              <a:t>						     *  Thyroiditis.</a:t>
            </a:r>
          </a:p>
          <a:p>
            <a:pPr eaLnBrk="1" hangingPunct="1">
              <a:lnSpc>
                <a:spcPct val="95000"/>
              </a:lnSpc>
              <a:buFontTx/>
              <a:buNone/>
            </a:pPr>
            <a:r>
              <a:rPr lang="en-US">
                <a:latin typeface="Arial" pitchFamily="34" charset="0"/>
                <a:cs typeface="Arial" pitchFamily="34" charset="0"/>
              </a:rPr>
              <a:t>						     *	  Myasthenia gravis.</a:t>
            </a:r>
          </a:p>
          <a:p>
            <a:pPr eaLnBrk="1" hangingPunct="1">
              <a:lnSpc>
                <a:spcPct val="95000"/>
              </a:lnSpc>
              <a:buFontTx/>
              <a:buNone/>
            </a:pPr>
            <a:r>
              <a:rPr lang="en-US">
                <a:latin typeface="Arial" pitchFamily="34" charset="0"/>
                <a:cs typeface="Arial" pitchFamily="34" charset="0"/>
              </a:rPr>
              <a:t>						     *	  Vitiligo.</a:t>
            </a:r>
          </a:p>
          <a:p>
            <a:pPr eaLnBrk="1" hangingPunct="1">
              <a:lnSpc>
                <a:spcPct val="95000"/>
              </a:lnSpc>
              <a:buFontTx/>
              <a:buNone/>
            </a:pPr>
            <a:r>
              <a:rPr lang="en-US">
                <a:latin typeface="Arial" pitchFamily="34" charset="0"/>
                <a:cs typeface="Arial" pitchFamily="34" charset="0"/>
              </a:rPr>
              <a:t>	3.	Lichen planus.</a:t>
            </a:r>
          </a:p>
          <a:p>
            <a:pPr eaLnBrk="1" hangingPunct="1">
              <a:lnSpc>
                <a:spcPct val="95000"/>
              </a:lnSpc>
              <a:buFontTx/>
              <a:buNone/>
            </a:pPr>
            <a:r>
              <a:rPr lang="en-US">
                <a:latin typeface="Arial" pitchFamily="34" charset="0"/>
                <a:cs typeface="Arial" pitchFamily="34" charset="0"/>
              </a:rPr>
              <a:t>	4.	Down syndrome. 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97863" cy="1527175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FF0000"/>
                </a:solidFill>
              </a:rPr>
              <a:t>Clinical features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362200"/>
            <a:ext cx="9372600" cy="4495800"/>
          </a:xfrm>
        </p:spPr>
        <p:txBody>
          <a:bodyPr/>
          <a:lstStyle/>
          <a:p>
            <a:pPr eaLnBrk="1" hangingPunct="1"/>
            <a:r>
              <a:rPr lang="en-US" sz="3600" b="1"/>
              <a:t>Well demarcated</a:t>
            </a:r>
          </a:p>
          <a:p>
            <a:pPr eaLnBrk="1" hangingPunct="1"/>
            <a:r>
              <a:rPr lang="en-US" sz="3600" b="1"/>
              <a:t>Exclamation point</a:t>
            </a:r>
          </a:p>
          <a:p>
            <a:pPr eaLnBrk="1" hangingPunct="1"/>
            <a:r>
              <a:rPr lang="en-US" sz="3600" b="1"/>
              <a:t>Normal scalp</a:t>
            </a:r>
          </a:p>
          <a:p>
            <a:pPr eaLnBrk="1" hangingPunct="1"/>
            <a:r>
              <a:rPr lang="en-US" sz="3600" b="1"/>
              <a:t>Nail: pitting, ridges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066800"/>
            <a:ext cx="9051925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9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CLINICAL FEATURE</a:t>
            </a:r>
            <a:br>
              <a:rPr lang="en-US" sz="49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49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3238" y="1706563"/>
            <a:ext cx="9051925" cy="5303837"/>
          </a:xfrm>
        </p:spPr>
        <p:txBody>
          <a:bodyPr/>
          <a:lstStyle/>
          <a:p>
            <a:pPr lvl="1" eaLnBrk="1" hangingPunct="1">
              <a:lnSpc>
                <a:spcPct val="140000"/>
              </a:lnSpc>
              <a:buClr>
                <a:schemeClr val="tx1"/>
              </a:buClr>
              <a:buFontTx/>
              <a:buChar char="•"/>
            </a:pPr>
            <a:r>
              <a:rPr lang="en-US" sz="3600"/>
              <a:t>Rapid and complete loss of hair in one or several patches.</a:t>
            </a:r>
          </a:p>
          <a:p>
            <a:pPr lvl="1" eaLnBrk="1" hangingPunct="1">
              <a:lnSpc>
                <a:spcPct val="140000"/>
              </a:lnSpc>
              <a:buFontTx/>
              <a:buChar char="•"/>
            </a:pPr>
            <a:r>
              <a:rPr lang="en-US" sz="3600"/>
              <a:t>Site – Scalp, bearded area, eyebrows, eye lashes and less commonly other areas of body.</a:t>
            </a:r>
          </a:p>
          <a:p>
            <a:pPr lvl="1" eaLnBrk="1" hangingPunct="1">
              <a:lnSpc>
                <a:spcPct val="140000"/>
              </a:lnSpc>
              <a:buFontTx/>
              <a:buChar char="•"/>
            </a:pPr>
            <a:r>
              <a:rPr lang="en-US" sz="3600"/>
              <a:t>Size – Patches of 1-5 cm in diameter.</a:t>
            </a:r>
          </a:p>
          <a:p>
            <a:pPr lvl="2" eaLnBrk="1" hangingPunct="1">
              <a:lnSpc>
                <a:spcPct val="140000"/>
              </a:lnSpc>
              <a:buFontTx/>
              <a:buNone/>
            </a:pPr>
            <a:endParaRPr lang="en-US" sz="3600"/>
          </a:p>
          <a:p>
            <a:pPr eaLnBrk="1" hangingPunct="1"/>
            <a:endParaRPr lang="en-US" sz="360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6627813" cy="1219200"/>
          </a:xfrm>
        </p:spPr>
        <p:txBody>
          <a:bodyPr/>
          <a:lstStyle/>
          <a:p>
            <a:pPr algn="ctr" eaLnBrk="1" hangingPunct="1"/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HAIR TYPES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24000"/>
            <a:ext cx="8839200" cy="5334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4300" b="1" dirty="0">
                <a:solidFill>
                  <a:srgbClr val="0000FF"/>
                </a:solidFill>
                <a:latin typeface="Arial" pitchFamily="34" charset="0"/>
              </a:rPr>
              <a:t>Fetal hair -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dirty="0" err="1">
                <a:latin typeface="Arial" pitchFamily="34" charset="0"/>
              </a:rPr>
              <a:t>Lanugo</a:t>
            </a:r>
            <a:r>
              <a:rPr lang="en-US" b="1" dirty="0">
                <a:latin typeface="Arial" pitchFamily="34" charset="0"/>
              </a:rPr>
              <a:t>  hair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b="1" dirty="0">
                <a:latin typeface="Arial" pitchFamily="34" charset="0"/>
              </a:rPr>
              <a:t>:</a:t>
            </a:r>
            <a:r>
              <a:rPr lang="en-US" dirty="0">
                <a:latin typeface="Arial" pitchFamily="34" charset="0"/>
              </a:rPr>
              <a:t> soft, fine, lightly pigmented hairs.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4300" b="1" dirty="0">
                <a:solidFill>
                  <a:srgbClr val="0000FF"/>
                </a:solidFill>
                <a:latin typeface="Arial" pitchFamily="34" charset="0"/>
              </a:rPr>
              <a:t>Adult hair -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dirty="0" err="1">
                <a:latin typeface="Arial" pitchFamily="34" charset="0"/>
              </a:rPr>
              <a:t>Vellus</a:t>
            </a:r>
            <a:r>
              <a:rPr lang="en-US" b="1" dirty="0">
                <a:latin typeface="Arial" pitchFamily="34" charset="0"/>
              </a:rPr>
              <a:t> hair  :</a:t>
            </a:r>
            <a:r>
              <a:rPr lang="en-US" dirty="0">
                <a:latin typeface="Arial" pitchFamily="34" charset="0"/>
              </a:rPr>
              <a:t>   fine hairs cover most of the body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</a:rPr>
              <a:t>			         of youngsters and adults.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dirty="0">
                <a:latin typeface="Arial" pitchFamily="34" charset="0"/>
              </a:rPr>
              <a:t>Terminal hair:</a:t>
            </a:r>
            <a:r>
              <a:rPr lang="en-US" dirty="0">
                <a:latin typeface="Arial" pitchFamily="34" charset="0"/>
              </a:rPr>
              <a:t> long, coarse, pigmented hairs with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</a:rPr>
              <a:t>                         larger diameters.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753600" cy="1066800"/>
          </a:xfrm>
        </p:spPr>
        <p:txBody>
          <a:bodyPr/>
          <a:lstStyle/>
          <a:p>
            <a:pPr eaLnBrk="1" hangingPunct="1"/>
            <a:r>
              <a:rPr lang="en-US" sz="5000" b="1"/>
              <a:t>  </a:t>
            </a:r>
            <a:r>
              <a:rPr lang="en-US" sz="3900">
                <a:solidFill>
                  <a:srgbClr val="FF0000"/>
                </a:solidFill>
                <a:latin typeface="Arial" pitchFamily="34" charset="0"/>
              </a:rPr>
              <a:t>CLINICAL FEATURE </a:t>
            </a:r>
            <a:endParaRPr lang="en-US" sz="3900">
              <a:latin typeface="Arial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2057400"/>
            <a:ext cx="10058400" cy="4114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sz="3900"/>
              <a:t>“Exclamation point” hair- at the periphery of hair loss, there are broken hairs, whose distal ends are broader than the proximal end.  </a:t>
            </a:r>
            <a:endParaRPr lang="en-US" sz="3900">
              <a:cs typeface="Arial" pitchFamily="34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659188" y="4359275"/>
            <a:ext cx="3503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21" tIns="45354" rIns="90721" bIns="45354">
            <a:spAutoFit/>
          </a:bodyPr>
          <a:lstStyle/>
          <a:p>
            <a:pPr defTabSz="1011238">
              <a:spcBef>
                <a:spcPct val="50000"/>
              </a:spcBef>
            </a:pPr>
            <a:endParaRPr lang="ar-SA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4-1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22913" y="28575"/>
            <a:ext cx="4497387" cy="6143625"/>
          </a:xfrm>
          <a:noFill/>
        </p:spPr>
      </p:pic>
      <p:pic>
        <p:nvPicPr>
          <p:cNvPr id="29699" name="Picture 8" descr="4-1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1752600"/>
            <a:ext cx="5062538" cy="3482975"/>
          </a:xfrm>
          <a:noFill/>
        </p:spPr>
      </p:pic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69FF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38450" y="738188"/>
            <a:ext cx="4370388" cy="6096000"/>
          </a:xfrm>
        </p:spPr>
      </p:pic>
      <p:sp>
        <p:nvSpPr>
          <p:cNvPr id="268291" name="Rectangle 3"/>
          <p:cNvSpPr>
            <a:spLocks noChangeArrowheads="1"/>
          </p:cNvSpPr>
          <p:nvPr/>
        </p:nvSpPr>
        <p:spPr bwMode="auto">
          <a:xfrm>
            <a:off x="419100" y="0"/>
            <a:ext cx="9051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9276" tIns="49638" rIns="99276" bIns="49638" anchor="ctr"/>
          <a:lstStyle/>
          <a:p>
            <a:pPr algn="l">
              <a:defRPr/>
            </a:pPr>
            <a:endParaRPr lang="ar-SA" sz="30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pitchFamily="34" charset="0"/>
            </a:endParaRP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74738" y="1276350"/>
            <a:ext cx="8548687" cy="4389438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Font typeface="Wingdings" pitchFamily="2" charset="2"/>
              <a:buNone/>
            </a:pPr>
            <a:r>
              <a:rPr lang="en-US" sz="3600" b="1">
                <a:solidFill>
                  <a:srgbClr val="00CC00"/>
                </a:solidFill>
              </a:rPr>
              <a:t>Types of alopecia areata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None/>
            </a:pPr>
            <a:endParaRPr lang="en-US" b="1">
              <a:solidFill>
                <a:srgbClr val="00CC00"/>
              </a:solidFill>
            </a:endParaRPr>
          </a:p>
          <a:p>
            <a:pPr eaLnBrk="1" hangingPunct="1">
              <a:buClr>
                <a:srgbClr val="FF0000"/>
              </a:buClr>
              <a:buFont typeface="Wingdings" pitchFamily="2" charset="2"/>
              <a:buNone/>
            </a:pPr>
            <a:r>
              <a:rPr lang="en-US" sz="3600" b="1">
                <a:solidFill>
                  <a:srgbClr val="000099"/>
                </a:solidFill>
              </a:rPr>
              <a:t>  </a:t>
            </a:r>
            <a:r>
              <a:rPr lang="en-US" sz="3600" b="1"/>
              <a:t>- Localized partial 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None/>
            </a:pPr>
            <a:r>
              <a:rPr lang="en-US" sz="3600" b="1"/>
              <a:t>  - Localized extensive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None/>
            </a:pPr>
            <a:r>
              <a:rPr lang="en-US" sz="3600" b="1"/>
              <a:t>  - Alopecia ophiasis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None/>
            </a:pPr>
            <a:r>
              <a:rPr lang="en-US" sz="3600" b="1"/>
              <a:t>  - Alopecia totalis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None/>
            </a:pPr>
            <a:r>
              <a:rPr lang="en-US" sz="3600" b="1"/>
              <a:t>  - Alopecia universalis</a:t>
            </a: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DSCN016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524000"/>
            <a:ext cx="4827368" cy="3511550"/>
          </a:xfrm>
        </p:spPr>
      </p:pic>
      <p:pic>
        <p:nvPicPr>
          <p:cNvPr id="32773" name="Picture 4" descr="DSCN017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46605" y="1447800"/>
            <a:ext cx="4611795" cy="3352800"/>
          </a:xfrm>
        </p:spPr>
      </p:pic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Scan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5376" t="35426" r="54044" b="44351"/>
          <a:stretch>
            <a:fillRect/>
          </a:stretch>
        </p:blipFill>
        <p:spPr>
          <a:xfrm>
            <a:off x="990600" y="533400"/>
            <a:ext cx="8355540" cy="5791200"/>
          </a:xfrm>
          <a:noFill/>
        </p:spPr>
      </p:pic>
      <p:sp>
        <p:nvSpPr>
          <p:cNvPr id="34819" name="Text Box 7"/>
          <p:cNvSpPr txBox="1">
            <a:spLocks noChangeArrowheads="1"/>
          </p:cNvSpPr>
          <p:nvPr/>
        </p:nvSpPr>
        <p:spPr bwMode="auto">
          <a:xfrm>
            <a:off x="0" y="6505575"/>
            <a:ext cx="1005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79" tIns="45383" rIns="90779" bIns="45383">
            <a:spAutoFit/>
          </a:bodyPr>
          <a:lstStyle/>
          <a:p>
            <a:pPr defTabSz="1011238">
              <a:spcBef>
                <a:spcPct val="50000"/>
              </a:spcBef>
            </a:pPr>
            <a:r>
              <a:rPr lang="en-US" sz="3600">
                <a:solidFill>
                  <a:srgbClr val="00FF00"/>
                </a:solidFill>
              </a:rPr>
              <a:t>OPHIASIS PATERN OF ALOPECIA AREATA</a:t>
            </a:r>
            <a:r>
              <a:rPr lang="en-US" sz="1800">
                <a:solidFill>
                  <a:srgbClr val="00FF00"/>
                </a:solidFill>
              </a:rPr>
              <a:t> 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Scan 5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r="49798"/>
          <a:stretch>
            <a:fillRect/>
          </a:stretch>
        </p:blipFill>
        <p:spPr>
          <a:xfrm>
            <a:off x="2819400" y="533400"/>
            <a:ext cx="4343400" cy="5364163"/>
          </a:xfrm>
          <a:noFill/>
        </p:spPr>
      </p:pic>
      <p:sp>
        <p:nvSpPr>
          <p:cNvPr id="35843" name="Rectangle 6"/>
          <p:cNvSpPr>
            <a:spLocks noChangeArrowheads="1"/>
          </p:cNvSpPr>
          <p:nvPr/>
        </p:nvSpPr>
        <p:spPr bwMode="auto">
          <a:xfrm>
            <a:off x="1143000" y="6673850"/>
            <a:ext cx="8304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79" tIns="45383" rIns="90779" bIns="45383">
            <a:spAutoFit/>
          </a:bodyPr>
          <a:lstStyle/>
          <a:p>
            <a:pPr defTabSz="1011238">
              <a:spcBef>
                <a:spcPct val="50000"/>
              </a:spcBef>
            </a:pPr>
            <a:r>
              <a:rPr lang="en-US" sz="3600" b="1">
                <a:solidFill>
                  <a:srgbClr val="FF9900"/>
                </a:solidFill>
              </a:rPr>
              <a:t>ALOPECIA UNIVERSALIS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97863" cy="1527175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FF0000"/>
                </a:solidFill>
              </a:rPr>
              <a:t>Diagnosis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06475" y="2362200"/>
            <a:ext cx="8548688" cy="4059238"/>
          </a:xfrm>
        </p:spPr>
        <p:txBody>
          <a:bodyPr/>
          <a:lstStyle/>
          <a:p>
            <a:pPr eaLnBrk="1" hangingPunct="1"/>
            <a:r>
              <a:rPr lang="en-US" sz="4000" b="1"/>
              <a:t>Clinically</a:t>
            </a:r>
          </a:p>
          <a:p>
            <a:pPr eaLnBrk="1" hangingPunct="1"/>
            <a:r>
              <a:rPr lang="en-US" sz="4000" b="1"/>
              <a:t>H/E:  sworm bees</a:t>
            </a:r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10058400" cy="1143000"/>
          </a:xfrm>
        </p:spPr>
        <p:txBody>
          <a:bodyPr/>
          <a:lstStyle/>
          <a:p>
            <a:pPr eaLnBrk="1" hangingPunct="1"/>
            <a:r>
              <a:rPr lang="en-US" sz="5200" b="1">
                <a:solidFill>
                  <a:srgbClr val="FF0000"/>
                </a:solidFill>
              </a:rPr>
              <a:t>DIFFERENTIAL DIAGNOSIS</a:t>
            </a:r>
            <a:r>
              <a:rPr lang="en-US" sz="41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951038"/>
            <a:ext cx="10058400" cy="3306762"/>
          </a:xfrm>
        </p:spPr>
        <p:txBody>
          <a:bodyPr>
            <a:normAutofit fontScale="85000" lnSpcReduction="20000"/>
          </a:bodyPr>
          <a:lstStyle/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3300" b="1" dirty="0"/>
              <a:t>	</a:t>
            </a:r>
            <a:r>
              <a:rPr lang="en-US" sz="3300" dirty="0">
                <a:latin typeface="Arial" pitchFamily="34" charset="0"/>
              </a:rPr>
              <a:t>1.  </a:t>
            </a:r>
            <a:r>
              <a:rPr lang="en-US" sz="3300" dirty="0" err="1">
                <a:latin typeface="Arial" pitchFamily="34" charset="0"/>
              </a:rPr>
              <a:t>Tinea</a:t>
            </a:r>
            <a:r>
              <a:rPr lang="en-US" sz="3300" dirty="0">
                <a:latin typeface="Arial" pitchFamily="34" charset="0"/>
              </a:rPr>
              <a:t> </a:t>
            </a:r>
            <a:r>
              <a:rPr lang="en-US" sz="3300" dirty="0" err="1">
                <a:latin typeface="Arial" pitchFamily="34" charset="0"/>
              </a:rPr>
              <a:t>capitis</a:t>
            </a:r>
            <a:r>
              <a:rPr lang="en-US" sz="3300" dirty="0">
                <a:latin typeface="Arial" pitchFamily="34" charset="0"/>
              </a:rPr>
              <a:t>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3300" dirty="0">
                <a:latin typeface="Arial" pitchFamily="34" charset="0"/>
              </a:rPr>
              <a:t>	2.	</a:t>
            </a:r>
            <a:r>
              <a:rPr lang="en-US" sz="3300" dirty="0" err="1">
                <a:latin typeface="Arial" pitchFamily="34" charset="0"/>
              </a:rPr>
              <a:t>Trichotilomania</a:t>
            </a:r>
            <a:r>
              <a:rPr lang="en-US" sz="3300" dirty="0">
                <a:latin typeface="Arial" pitchFamily="34" charset="0"/>
              </a:rPr>
              <a:t>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3300" dirty="0">
                <a:latin typeface="Arial" pitchFamily="34" charset="0"/>
              </a:rPr>
              <a:t>	3.	Secondary syphilis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3300" dirty="0">
                <a:latin typeface="Arial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3300" dirty="0">
                <a:latin typeface="Arial" pitchFamily="34" charset="0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3300" dirty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3300" b="1" dirty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1300163" y="1143000"/>
            <a:ext cx="28352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276" tIns="49638" rIns="99276" bIns="496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300" b="1">
                <a:solidFill>
                  <a:srgbClr val="FF0000"/>
                </a:solidFill>
              </a:rPr>
              <a:t>Treatment</a:t>
            </a:r>
          </a:p>
        </p:txBody>
      </p:sp>
      <p:sp>
        <p:nvSpPr>
          <p:cNvPr id="38915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1166813" y="2198688"/>
            <a:ext cx="8297862" cy="43878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/>
              <a:t>1.</a:t>
            </a:r>
            <a:r>
              <a:rPr lang="en-US"/>
              <a:t> </a:t>
            </a:r>
            <a:r>
              <a:rPr lang="en-US" b="1"/>
              <a:t>Observation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/>
              <a:t>2. Intralesional Corticosteroids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/>
              <a:t>3. Skin Sensitizers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/>
              <a:t>Anthraline</a:t>
            </a:r>
            <a:endParaRPr lang="en-US" b="1" u="sng"/>
          </a:p>
          <a:p>
            <a:pPr eaLnBrk="1" hangingPunct="1">
              <a:buFont typeface="Wingdings" pitchFamily="2" charset="2"/>
              <a:buNone/>
            </a:pPr>
            <a:r>
              <a:rPr lang="en-US" b="1"/>
              <a:t>Diphencyclopropenone (DPCP)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/>
              <a:t>others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0" y="244475"/>
            <a:ext cx="6057900" cy="154305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FF0000"/>
                </a:solidFill>
                <a:latin typeface="Arial" pitchFamily="34" charset="0"/>
              </a:rPr>
              <a:t>NUMBER OF HAIRS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28663" y="2032000"/>
            <a:ext cx="8948737" cy="4389438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3900" b="1">
                <a:latin typeface="Arial" pitchFamily="34" charset="0"/>
              </a:rPr>
              <a:t>Scalp :</a:t>
            </a:r>
            <a:r>
              <a:rPr lang="en-US" sz="3900">
                <a:latin typeface="Arial" pitchFamily="34" charset="0"/>
              </a:rPr>
              <a:t> about 1,00,000 hairs.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3900" b="1">
                <a:latin typeface="Arial" pitchFamily="34" charset="0"/>
              </a:rPr>
              <a:t>Face  :</a:t>
            </a:r>
            <a:r>
              <a:rPr lang="en-US" sz="3900">
                <a:latin typeface="Arial" pitchFamily="34" charset="0"/>
              </a:rPr>
              <a:t> about 600 hairs /cm</a:t>
            </a:r>
            <a:r>
              <a:rPr lang="en-US" sz="3900" baseline="30000">
                <a:latin typeface="Arial" pitchFamily="34" charset="0"/>
              </a:rPr>
              <a:t>2</a:t>
            </a:r>
            <a:r>
              <a:rPr lang="en-US" sz="3900">
                <a:latin typeface="Arial" pitchFamily="34" charset="0"/>
              </a:rPr>
              <a:t>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3900" b="1">
                <a:latin typeface="Arial" pitchFamily="34" charset="0"/>
              </a:rPr>
              <a:t>Rest of the body :</a:t>
            </a:r>
            <a:r>
              <a:rPr lang="en-US" sz="3900">
                <a:latin typeface="Arial" pitchFamily="34" charset="0"/>
              </a:rPr>
              <a:t> about 60 hairs/cm</a:t>
            </a:r>
            <a:r>
              <a:rPr lang="en-US" sz="3900" baseline="30000">
                <a:latin typeface="Arial" pitchFamily="34" charset="0"/>
              </a:rPr>
              <a:t>2</a:t>
            </a:r>
            <a:r>
              <a:rPr lang="en-US" sz="3900" baseline="-25000">
                <a:latin typeface="Arial" pitchFamily="34" charset="0"/>
              </a:rPr>
              <a:t>.</a:t>
            </a:r>
            <a:endParaRPr lang="en-US" sz="3900">
              <a:latin typeface="Arial" pitchFamily="34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sz="390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593725"/>
            <a:ext cx="8297862" cy="1528763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FF0000"/>
                </a:solidFill>
              </a:rPr>
              <a:t>Others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227138" y="1736725"/>
            <a:ext cx="8404225" cy="40068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b="1" u="sng">
              <a:solidFill>
                <a:srgbClr val="8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b="1">
                <a:cs typeface="Tahoma" pitchFamily="34" charset="0"/>
              </a:rPr>
              <a:t>Topical steroids</a:t>
            </a:r>
          </a:p>
          <a:p>
            <a:pPr eaLnBrk="1" hangingPunct="1">
              <a:lnSpc>
                <a:spcPct val="90000"/>
              </a:lnSpc>
            </a:pPr>
            <a:r>
              <a:rPr lang="en-US" b="1">
                <a:solidFill>
                  <a:srgbClr val="000099"/>
                </a:solidFill>
                <a:cs typeface="Tahoma" pitchFamily="34" charset="0"/>
              </a:rPr>
              <a:t> </a:t>
            </a:r>
            <a:r>
              <a:rPr lang="en-US" b="1">
                <a:cs typeface="Tahoma" pitchFamily="34" charset="0"/>
              </a:rPr>
              <a:t>Systemic Steroids</a:t>
            </a:r>
          </a:p>
          <a:p>
            <a:pPr eaLnBrk="1" hangingPunct="1">
              <a:lnSpc>
                <a:spcPct val="90000"/>
              </a:lnSpc>
            </a:pPr>
            <a:r>
              <a:rPr lang="en-US" b="1">
                <a:cs typeface="Tahoma" pitchFamily="34" charset="0"/>
              </a:rPr>
              <a:t> Cytotoxic Rx</a:t>
            </a:r>
          </a:p>
          <a:p>
            <a:pPr eaLnBrk="1" hangingPunct="1">
              <a:lnSpc>
                <a:spcPct val="90000"/>
              </a:lnSpc>
            </a:pPr>
            <a:r>
              <a:rPr lang="en-US" b="1">
                <a:cs typeface="Tahoma" pitchFamily="34" charset="0"/>
              </a:rPr>
              <a:t> Phototherapy</a:t>
            </a:r>
          </a:p>
          <a:p>
            <a:pPr eaLnBrk="1" hangingPunct="1">
              <a:lnSpc>
                <a:spcPct val="90000"/>
              </a:lnSpc>
            </a:pPr>
            <a:r>
              <a:rPr lang="en-US" b="1">
                <a:cs typeface="Tahoma" pitchFamily="34" charset="0"/>
              </a:rPr>
              <a:t> Minoxidil</a:t>
            </a:r>
          </a:p>
          <a:p>
            <a:pPr eaLnBrk="1" hangingPunct="1">
              <a:lnSpc>
                <a:spcPct val="90000"/>
              </a:lnSpc>
            </a:pPr>
            <a:r>
              <a:rPr lang="en-US" b="1">
                <a:cs typeface="Tahoma" pitchFamily="34" charset="0"/>
              </a:rPr>
              <a:t> </a:t>
            </a:r>
            <a:r>
              <a:rPr lang="en-US" b="1">
                <a:solidFill>
                  <a:srgbClr val="800000"/>
                </a:solidFill>
                <a:cs typeface="Tahoma" pitchFamily="34" charset="0"/>
              </a:rPr>
              <a:t>Hair Transplant</a:t>
            </a:r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9677400" cy="1219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5000" b="1">
                <a:solidFill>
                  <a:srgbClr val="FF0000"/>
                </a:solidFill>
                <a:latin typeface="Arial" pitchFamily="34" charset="0"/>
              </a:rPr>
              <a:t>TREATMENT</a:t>
            </a:r>
            <a:br>
              <a:rPr lang="en-US" sz="5000">
                <a:solidFill>
                  <a:srgbClr val="FF0000"/>
                </a:solidFill>
                <a:latin typeface="Arial" pitchFamily="34" charset="0"/>
              </a:rPr>
            </a:br>
            <a:endParaRPr lang="en-US" sz="500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600200"/>
            <a:ext cx="9753600" cy="60960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 typeface="Symbol" pitchFamily="18" charset="2"/>
              <a:buNone/>
            </a:pPr>
            <a:r>
              <a:rPr lang="en-US" sz="3600">
                <a:latin typeface="Arial" pitchFamily="34" charset="0"/>
                <a:sym typeface="Symbol" pitchFamily="18" charset="2"/>
              </a:rPr>
              <a:t>Spontaneous recovery is extremely common  </a:t>
            </a:r>
          </a:p>
          <a:p>
            <a:pPr eaLnBrk="1" hangingPunct="1">
              <a:lnSpc>
                <a:spcPct val="130000"/>
              </a:lnSpc>
              <a:buFont typeface="Symbol" pitchFamily="18" charset="2"/>
              <a:buNone/>
            </a:pPr>
            <a:r>
              <a:rPr lang="en-US" sz="3600">
                <a:latin typeface="Arial" pitchFamily="34" charset="0"/>
                <a:sym typeface="Symbol" pitchFamily="18" charset="2"/>
              </a:rPr>
              <a:t>    for  patchy alopecia areata.</a:t>
            </a:r>
          </a:p>
          <a:p>
            <a:pPr eaLnBrk="1" hangingPunct="1">
              <a:lnSpc>
                <a:spcPct val="130000"/>
              </a:lnSpc>
              <a:buFont typeface="Symbol" pitchFamily="18" charset="2"/>
              <a:buNone/>
            </a:pPr>
            <a:endParaRPr lang="en-US" sz="700">
              <a:latin typeface="Arial" pitchFamily="34" charset="0"/>
              <a:sym typeface="Symbol" pitchFamily="18" charset="2"/>
            </a:endParaRP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sz="3600">
                <a:latin typeface="Arial" pitchFamily="34" charset="0"/>
                <a:sym typeface="Symbol" pitchFamily="18" charset="2"/>
              </a:rPr>
              <a:t>For localized patchy alopecia areata- </a:t>
            </a:r>
            <a:br>
              <a:rPr lang="en-US" sz="3600">
                <a:latin typeface="Arial" pitchFamily="34" charset="0"/>
                <a:sym typeface="Symbol" pitchFamily="18" charset="2"/>
              </a:rPr>
            </a:br>
            <a:r>
              <a:rPr lang="en-US" sz="3600">
                <a:cs typeface="Arial" pitchFamily="34" charset="0"/>
                <a:sym typeface="Symbol" pitchFamily="18" charset="2"/>
              </a:rPr>
              <a:t>•    </a:t>
            </a:r>
            <a:r>
              <a:rPr lang="en-US" sz="3600">
                <a:latin typeface="Arial" pitchFamily="34" charset="0"/>
              </a:rPr>
              <a:t>Steroid</a:t>
            </a:r>
            <a:r>
              <a:rPr lang="en-US" sz="3600"/>
              <a:t>-</a:t>
            </a:r>
            <a:r>
              <a:rPr lang="en-US" sz="3600">
                <a:latin typeface="Arial" pitchFamily="34" charset="0"/>
              </a:rPr>
              <a:t> both local (intralesional and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sz="3600"/>
              <a:t>       </a:t>
            </a:r>
            <a:r>
              <a:rPr lang="en-US" sz="3600">
                <a:latin typeface="Arial" pitchFamily="34" charset="0"/>
              </a:rPr>
              <a:t>  topical) and systemic (in short course).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sz="3600">
              <a:latin typeface="Arial" pitchFamily="34" charset="0"/>
              <a:sym typeface="Symbol" pitchFamily="18" charset="2"/>
            </a:endParaRP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sz="1800">
                <a:latin typeface="Arial" pitchFamily="34" charset="0"/>
                <a:sym typeface="Symbol" pitchFamily="18" charset="2"/>
              </a:rPr>
              <a:t>	</a:t>
            </a:r>
          </a:p>
          <a:p>
            <a:pPr eaLnBrk="1" hangingPunct="1">
              <a:lnSpc>
                <a:spcPct val="80000"/>
              </a:lnSpc>
            </a:pPr>
            <a:endParaRPr lang="en-US" sz="1800">
              <a:latin typeface="Arial" pitchFamily="34" charset="0"/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>
              <a:latin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875"/>
            <a:ext cx="8297863" cy="1527175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FF0000"/>
                </a:solidFill>
              </a:rPr>
              <a:t>Bad prognostic factors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2057400"/>
            <a:ext cx="8550275" cy="4876800"/>
          </a:xfrm>
        </p:spPr>
        <p:txBody>
          <a:bodyPr/>
          <a:lstStyle/>
          <a:p>
            <a:pPr eaLnBrk="1" hangingPunct="1"/>
            <a:r>
              <a:rPr lang="en-US" b="1"/>
              <a:t>Young age</a:t>
            </a:r>
          </a:p>
          <a:p>
            <a:pPr eaLnBrk="1" hangingPunct="1"/>
            <a:r>
              <a:rPr lang="en-US" b="1"/>
              <a:t>Atopy</a:t>
            </a:r>
          </a:p>
          <a:p>
            <a:pPr eaLnBrk="1" hangingPunct="1"/>
            <a:r>
              <a:rPr lang="en-US" b="1"/>
              <a:t>Alopecia totalis, universalis, ophiasis</a:t>
            </a:r>
          </a:p>
          <a:p>
            <a:pPr eaLnBrk="1" hangingPunct="1"/>
            <a:r>
              <a:rPr lang="en-US" b="1"/>
              <a:t>Nail changes</a:t>
            </a:r>
          </a:p>
          <a:p>
            <a:pPr eaLnBrk="1" hangingPunct="1">
              <a:buFont typeface="Wingdings" pitchFamily="2" charset="2"/>
              <a:buNone/>
            </a:pPr>
            <a:endParaRPr lang="en-US" b="1"/>
          </a:p>
        </p:txBody>
      </p:sp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ChangeArrowheads="1"/>
          </p:cNvSpPr>
          <p:nvPr/>
        </p:nvSpPr>
        <p:spPr bwMode="auto">
          <a:xfrm>
            <a:off x="0" y="1890713"/>
            <a:ext cx="10058400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276" tIns="49638" rIns="99276" bIns="49638">
            <a:spAutoFit/>
          </a:bodyPr>
          <a:lstStyle/>
          <a:p>
            <a:r>
              <a:rPr lang="en-US" sz="4300" b="1">
                <a:solidFill>
                  <a:srgbClr val="FF0000"/>
                </a:solidFill>
              </a:rPr>
              <a:t>Androgenetic Alopecia</a:t>
            </a:r>
          </a:p>
          <a:p>
            <a:endParaRPr lang="en-US" sz="4300" b="1">
              <a:solidFill>
                <a:srgbClr val="FF0000"/>
              </a:solidFill>
            </a:endParaRPr>
          </a:p>
          <a:p>
            <a:r>
              <a:rPr lang="en-US" sz="3900" b="1">
                <a:solidFill>
                  <a:srgbClr val="FF0000"/>
                </a:solidFill>
              </a:rPr>
              <a:t>(Male and Female Pattern Hair Loss)</a:t>
            </a:r>
          </a:p>
        </p:txBody>
      </p: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98438"/>
            <a:ext cx="9051925" cy="7731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500" dirty="0">
                <a:solidFill>
                  <a:srgbClr val="FF0000"/>
                </a:solidFill>
                <a:latin typeface="Arial" charset="0"/>
              </a:rPr>
              <a:t>ANDROGENETIC ALOPECIA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752600"/>
            <a:ext cx="8763000" cy="29718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en-US">
                <a:solidFill>
                  <a:srgbClr val="33CCFF"/>
                </a:solidFill>
                <a:latin typeface="Arial" pitchFamily="34" charset="0"/>
              </a:rPr>
              <a:t>Definition :</a:t>
            </a:r>
            <a:r>
              <a:rPr lang="en-US">
                <a:latin typeface="Arial" pitchFamily="34" charset="0"/>
              </a:rPr>
              <a:t>	It is a very common, potentially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US">
                <a:latin typeface="Arial" pitchFamily="34" charset="0"/>
              </a:rPr>
              <a:t>reversible scalp hair loss that generally spares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US">
                <a:latin typeface="Arial" pitchFamily="34" charset="0"/>
              </a:rPr>
              <a:t>parietal and occipital areas (Hippocratic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US">
                <a:latin typeface="Arial" pitchFamily="34" charset="0"/>
              </a:rPr>
              <a:t>wreath) of the scalp.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30"/>
          <p:cNvSpPr>
            <a:spLocks noGrp="1" noChangeArrowheads="1"/>
          </p:cNvSpPr>
          <p:nvPr>
            <p:ph sz="quarter" idx="1"/>
          </p:nvPr>
        </p:nvSpPr>
        <p:spPr>
          <a:xfrm>
            <a:off x="304800" y="1295400"/>
            <a:ext cx="9872663" cy="5291138"/>
          </a:xfrm>
        </p:spPr>
        <p:txBody>
          <a:bodyPr/>
          <a:lstStyle/>
          <a:p>
            <a:pPr eaLnBrk="1" hangingPunct="1"/>
            <a:r>
              <a:rPr lang="en-US" sz="3600">
                <a:latin typeface="Arial" pitchFamily="34" charset="0"/>
                <a:cs typeface="Arial" pitchFamily="34" charset="0"/>
              </a:rPr>
              <a:t>Androgen dependent loss of scalp hair</a:t>
            </a:r>
          </a:p>
          <a:p>
            <a:pPr eaLnBrk="1" hangingPunct="1"/>
            <a:r>
              <a:rPr lang="en-US" sz="3600">
                <a:latin typeface="Arial" pitchFamily="34" charset="0"/>
                <a:cs typeface="Arial" pitchFamily="34" charset="0"/>
              </a:rPr>
              <a:t>Androgenetic Alopecia affects up to 50% of males and 40% of females</a:t>
            </a:r>
          </a:p>
          <a:p>
            <a:pPr eaLnBrk="1" hangingPunct="1"/>
            <a:r>
              <a:rPr lang="en-US" sz="3600">
                <a:latin typeface="Arial" pitchFamily="34" charset="0"/>
                <a:cs typeface="Arial" pitchFamily="34" charset="0"/>
              </a:rPr>
              <a:t>Autosomal dominant with variable penetrance</a:t>
            </a:r>
          </a:p>
          <a:p>
            <a:pPr eaLnBrk="1" hangingPunct="1"/>
            <a:r>
              <a:rPr lang="en-US" sz="3600">
                <a:latin typeface="Arial" pitchFamily="34" charset="0"/>
                <a:cs typeface="Arial" pitchFamily="34" charset="0"/>
              </a:rPr>
              <a:t>85% : +ve family history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45" name="Text Box 13"/>
          <p:cNvSpPr txBox="1">
            <a:spLocks noChangeArrowheads="1"/>
          </p:cNvSpPr>
          <p:nvPr/>
        </p:nvSpPr>
        <p:spPr bwMode="auto">
          <a:xfrm>
            <a:off x="1543050" y="406400"/>
            <a:ext cx="3521075" cy="498475"/>
          </a:xfrm>
          <a:prstGeom prst="rect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lIns="99276" tIns="49638" rIns="99276" bIns="496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5 ALPHA Reductase</a:t>
            </a:r>
          </a:p>
        </p:txBody>
      </p:sp>
      <p:sp>
        <p:nvSpPr>
          <p:cNvPr id="197646" name="Text Box 14"/>
          <p:cNvSpPr txBox="1">
            <a:spLocks noChangeArrowheads="1"/>
          </p:cNvSpPr>
          <p:nvPr/>
        </p:nvSpPr>
        <p:spPr bwMode="auto">
          <a:xfrm>
            <a:off x="1543050" y="2600325"/>
            <a:ext cx="3521075" cy="498475"/>
          </a:xfrm>
          <a:prstGeom prst="rect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lIns="99276" tIns="49638" rIns="99276" bIns="496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Testosterone</a:t>
            </a:r>
          </a:p>
        </p:txBody>
      </p:sp>
      <p:sp>
        <p:nvSpPr>
          <p:cNvPr id="197647" name="Text Box 15"/>
          <p:cNvSpPr txBox="1">
            <a:spLocks noChangeArrowheads="1"/>
          </p:cNvSpPr>
          <p:nvPr/>
        </p:nvSpPr>
        <p:spPr bwMode="auto">
          <a:xfrm>
            <a:off x="1543050" y="4784725"/>
            <a:ext cx="3521075" cy="901700"/>
          </a:xfrm>
          <a:prstGeom prst="rect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lIns="99276" tIns="49638" rIns="99276" bIns="496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DihydorTestosterone (Active)</a:t>
            </a:r>
          </a:p>
        </p:txBody>
      </p:sp>
      <p:sp>
        <p:nvSpPr>
          <p:cNvPr id="197648" name="AutoShape 16"/>
          <p:cNvSpPr>
            <a:spLocks noChangeArrowheads="1"/>
          </p:cNvSpPr>
          <p:nvPr/>
        </p:nvSpPr>
        <p:spPr bwMode="auto">
          <a:xfrm>
            <a:off x="2970213" y="974725"/>
            <a:ext cx="503237" cy="1544638"/>
          </a:xfrm>
          <a:prstGeom prst="downArrow">
            <a:avLst>
              <a:gd name="adj1" fmla="val 50000"/>
              <a:gd name="adj2" fmla="val 79137"/>
            </a:avLst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9276" tIns="49638" rIns="99276" bIns="49638" anchor="ctr"/>
          <a:lstStyle/>
          <a:p>
            <a:endParaRPr lang="ar-SA"/>
          </a:p>
        </p:txBody>
      </p:sp>
      <p:sp>
        <p:nvSpPr>
          <p:cNvPr id="197649" name="AutoShape 17"/>
          <p:cNvSpPr>
            <a:spLocks noChangeArrowheads="1"/>
          </p:cNvSpPr>
          <p:nvPr/>
        </p:nvSpPr>
        <p:spPr bwMode="auto">
          <a:xfrm>
            <a:off x="2968625" y="3170238"/>
            <a:ext cx="503238" cy="1544637"/>
          </a:xfrm>
          <a:prstGeom prst="downArrow">
            <a:avLst>
              <a:gd name="adj1" fmla="val 50000"/>
              <a:gd name="adj2" fmla="val 79136"/>
            </a:avLst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9276" tIns="49638" rIns="99276" bIns="49638" anchor="ctr"/>
          <a:lstStyle/>
          <a:p>
            <a:endParaRPr lang="ar-SA"/>
          </a:p>
        </p:txBody>
      </p:sp>
      <p:sp>
        <p:nvSpPr>
          <p:cNvPr id="197658" name="AutoShape 26"/>
          <p:cNvSpPr>
            <a:spLocks noChangeArrowheads="1"/>
          </p:cNvSpPr>
          <p:nvPr/>
        </p:nvSpPr>
        <p:spPr bwMode="auto">
          <a:xfrm rot="-5400000">
            <a:off x="5288757" y="4761706"/>
            <a:ext cx="488950" cy="890587"/>
          </a:xfrm>
          <a:prstGeom prst="downArrow">
            <a:avLst>
              <a:gd name="adj1" fmla="val 50000"/>
              <a:gd name="adj2" fmla="val 44153"/>
            </a:avLst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9276" tIns="49638" rIns="99276" bIns="49638" anchor="ctr"/>
          <a:lstStyle/>
          <a:p>
            <a:endParaRPr lang="ar-SA"/>
          </a:p>
        </p:txBody>
      </p:sp>
      <p:sp>
        <p:nvSpPr>
          <p:cNvPr id="197659" name="Text Box 27"/>
          <p:cNvSpPr txBox="1">
            <a:spLocks noChangeArrowheads="1"/>
          </p:cNvSpPr>
          <p:nvPr/>
        </p:nvSpPr>
        <p:spPr bwMode="auto">
          <a:xfrm>
            <a:off x="6103938" y="4808538"/>
            <a:ext cx="3519487" cy="901700"/>
          </a:xfrm>
          <a:prstGeom prst="rect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lIns="99276" tIns="49638" rIns="99276" bIns="496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Miniaturization of Terminal Hairs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7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7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7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7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45" grpId="0" animBg="1" autoUpdateAnimBg="0"/>
      <p:bldP spid="197646" grpId="0" animBg="1" autoUpdateAnimBg="0"/>
      <p:bldP spid="197647" grpId="0" animBg="1" autoUpdateAnimBg="0"/>
      <p:bldP spid="197648" grpId="0" animBg="1"/>
      <p:bldP spid="197649" grpId="0" animBg="1"/>
      <p:bldP spid="197658" grpId="0" animBg="1"/>
      <p:bldP spid="197659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504" name="Picture 16" descr="Stages of Hair Lo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8913" y="1262063"/>
            <a:ext cx="4600575" cy="58515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7107" name="Text Box 17"/>
          <p:cNvSpPr txBox="1">
            <a:spLocks noChangeArrowheads="1"/>
          </p:cNvSpPr>
          <p:nvPr/>
        </p:nvSpPr>
        <p:spPr bwMode="auto">
          <a:xfrm>
            <a:off x="2933700" y="487363"/>
            <a:ext cx="3940175" cy="498475"/>
          </a:xfrm>
          <a:prstGeom prst="rect">
            <a:avLst/>
          </a:prstGeom>
          <a:solidFill>
            <a:srgbClr val="CCFFFF"/>
          </a:solidFill>
          <a:ln w="9525">
            <a:solidFill>
              <a:srgbClr val="66CCFF"/>
            </a:solidFill>
            <a:miter lim="800000"/>
            <a:headEnd/>
            <a:tailEnd/>
          </a:ln>
        </p:spPr>
        <p:txBody>
          <a:bodyPr lIns="99276" tIns="49638" rIns="99276" bIns="49638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6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Male Pattern Hair Loss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4-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9638" y="0"/>
            <a:ext cx="6094412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5" name="Rectangle 5"/>
          <p:cNvSpPr>
            <a:spLocks noGrp="1" noChangeArrowheads="1"/>
          </p:cNvSpPr>
          <p:nvPr>
            <p:ph type="title"/>
          </p:nvPr>
        </p:nvSpPr>
        <p:spPr>
          <a:xfrm>
            <a:off x="1484313" y="177800"/>
            <a:ext cx="7192962" cy="660400"/>
          </a:xfrm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PATTERN OF HAIR LOSS</a:t>
            </a:r>
          </a:p>
        </p:txBody>
      </p:sp>
      <p:pic>
        <p:nvPicPr>
          <p:cNvPr id="51203" name="Picture 4" descr="Scan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12875" r="46730" b="9726"/>
          <a:stretch>
            <a:fillRect/>
          </a:stretch>
        </p:blipFill>
        <p:spPr>
          <a:xfrm>
            <a:off x="1423988" y="866775"/>
            <a:ext cx="7264400" cy="6315075"/>
          </a:xfrm>
          <a:noFill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457200" y="928688"/>
            <a:ext cx="9601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924" tIns="49460" rIns="98924" bIns="49460"/>
          <a:lstStyle/>
          <a:p>
            <a:pPr marL="373063" indent="-373063" algn="just" defTabSz="992188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3800" b="1" dirty="0">
                <a:solidFill>
                  <a:srgbClr val="FF0000"/>
                </a:solidFill>
              </a:rPr>
              <a:t>LENGTH, WIDTH AND GROWTH RATE</a:t>
            </a:r>
          </a:p>
          <a:p>
            <a:pPr marL="373063" indent="-373063" algn="just" defTabSz="992188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n-US" sz="3000" b="1" dirty="0"/>
          </a:p>
          <a:p>
            <a:pPr marL="373063" indent="-373063" algn="just" defTabSz="992188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3400" b="1" dirty="0"/>
              <a:t>Length :</a:t>
            </a:r>
            <a:r>
              <a:rPr lang="en-US" sz="3400" dirty="0"/>
              <a:t> range from &lt;1mm to &gt; 1 meter.</a:t>
            </a:r>
          </a:p>
          <a:p>
            <a:pPr marL="373063" indent="-373063" algn="just" defTabSz="992188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3400" b="1" dirty="0"/>
              <a:t>Average uncut scalp hair :</a:t>
            </a:r>
            <a:r>
              <a:rPr lang="en-US" sz="3400" dirty="0"/>
              <a:t> 25 – 100 cm.</a:t>
            </a:r>
          </a:p>
          <a:p>
            <a:pPr marL="373063" indent="-373063" algn="just" defTabSz="992188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3400" dirty="0"/>
              <a:t>				</a:t>
            </a:r>
          </a:p>
          <a:p>
            <a:pPr marL="373063" indent="-373063" algn="just" defTabSz="992188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3400" b="1" dirty="0"/>
              <a:t>Width :</a:t>
            </a:r>
            <a:r>
              <a:rPr lang="en-US" sz="3400" dirty="0"/>
              <a:t> from 0.005 to 0.06mm.</a:t>
            </a:r>
          </a:p>
          <a:p>
            <a:pPr marL="373063" indent="-373063" algn="just" defTabSz="992188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3400" b="1" dirty="0"/>
              <a:t>Growth rate:</a:t>
            </a:r>
            <a:r>
              <a:rPr lang="en-US" sz="3400" dirty="0"/>
              <a:t> about 1 cm/ month (terminal hair).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3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3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3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869363" cy="990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Androgenetic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alopecia in women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905000"/>
            <a:ext cx="9174163" cy="5029200"/>
          </a:xfrm>
        </p:spPr>
        <p:txBody>
          <a:bodyPr/>
          <a:lstStyle/>
          <a:p>
            <a:pPr marL="722313" indent="-722313" eaLnBrk="1" hangingPunct="1">
              <a:buFontTx/>
              <a:buNone/>
            </a:pPr>
            <a:r>
              <a:rPr lang="en-US" sz="4000">
                <a:latin typeface="Arial" pitchFamily="34" charset="0"/>
              </a:rPr>
              <a:t>Maintenance of frontal hair lines with only slight recession.</a:t>
            </a:r>
            <a:endParaRPr lang="en-US" sz="3900" b="1">
              <a:solidFill>
                <a:schemeClr val="hlink"/>
              </a:solidFill>
            </a:endParaRPr>
          </a:p>
          <a:p>
            <a:pPr marL="722313" indent="-722313" eaLnBrk="1" hangingPunct="1">
              <a:buFontTx/>
              <a:buNone/>
            </a:pPr>
            <a:r>
              <a:rPr lang="en-US" sz="3900" b="1">
                <a:solidFill>
                  <a:schemeClr val="hlink"/>
                </a:solidFill>
              </a:rPr>
              <a:t>Etiology :</a:t>
            </a:r>
          </a:p>
          <a:p>
            <a:pPr marL="722313" indent="-722313" eaLnBrk="1" hangingPunct="1">
              <a:buFont typeface="Wingdings" pitchFamily="2" charset="2"/>
              <a:buAutoNum type="romanLcPeriod"/>
            </a:pPr>
            <a:r>
              <a:rPr lang="en-US">
                <a:solidFill>
                  <a:srgbClr val="FF0000"/>
                </a:solidFill>
              </a:rPr>
              <a:t>Genetic Predisposition,</a:t>
            </a:r>
          </a:p>
          <a:p>
            <a:pPr marL="722313" indent="-722313" eaLnBrk="1" hangingPunct="1">
              <a:buFont typeface="Wingdings" pitchFamily="2" charset="2"/>
              <a:buAutoNum type="romanLcPeriod"/>
            </a:pPr>
            <a:r>
              <a:rPr lang="en-US">
                <a:solidFill>
                  <a:srgbClr val="FF0000"/>
                </a:solidFill>
              </a:rPr>
              <a:t>Androgen excess,  </a:t>
            </a:r>
          </a:p>
          <a:p>
            <a:pPr marL="722313" indent="-722313" eaLnBrk="1" hangingPunct="1">
              <a:buFont typeface="Wingdings" pitchFamily="2" charset="2"/>
              <a:buNone/>
            </a:pPr>
            <a:r>
              <a:rPr lang="en-US"/>
              <a:t>	        </a:t>
            </a:r>
            <a:r>
              <a:rPr lang="en-US">
                <a:solidFill>
                  <a:srgbClr val="FF0000"/>
                </a:solidFill>
              </a:rPr>
              <a:t>Ovarian cause-</a:t>
            </a:r>
          </a:p>
          <a:p>
            <a:pPr marL="722313" indent="-722313" eaLnBrk="1" hangingPunct="1">
              <a:buFont typeface="Wingdings" pitchFamily="2" charset="2"/>
              <a:buNone/>
            </a:pPr>
            <a:r>
              <a:rPr lang="en-US"/>
              <a:t>			- Polycystic ovarian syndrome,</a:t>
            </a:r>
          </a:p>
          <a:p>
            <a:pPr marL="722313" indent="-722313" eaLnBrk="1" hangingPunct="1">
              <a:buFont typeface="Wingdings" pitchFamily="2" charset="2"/>
              <a:buNone/>
            </a:pPr>
            <a:r>
              <a:rPr lang="en-US"/>
              <a:t>			- Other ovarian tumor</a:t>
            </a:r>
            <a:r>
              <a:rPr lang="en-US" sz="3500"/>
              <a:t>				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032"/>
          <p:cNvSpPr txBox="1">
            <a:spLocks noChangeArrowheads="1"/>
          </p:cNvSpPr>
          <p:nvPr/>
        </p:nvSpPr>
        <p:spPr bwMode="auto">
          <a:xfrm>
            <a:off x="2933700" y="487363"/>
            <a:ext cx="3940175" cy="498475"/>
          </a:xfrm>
          <a:prstGeom prst="rect">
            <a:avLst/>
          </a:prstGeom>
          <a:solidFill>
            <a:srgbClr val="CCFFFF"/>
          </a:solidFill>
          <a:ln w="9525">
            <a:solidFill>
              <a:srgbClr val="66CCFF"/>
            </a:solidFill>
            <a:miter lim="800000"/>
            <a:headEnd/>
            <a:tailEnd/>
          </a:ln>
        </p:spPr>
        <p:txBody>
          <a:bodyPr lIns="99276" tIns="49638" rIns="99276" bIns="49638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6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Female Pattern Hair Loss</a:t>
            </a:r>
          </a:p>
        </p:txBody>
      </p:sp>
      <p:pic>
        <p:nvPicPr>
          <p:cNvPr id="194570" name="Picture 1034" descr="Women Hai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9925" y="2276475"/>
            <a:ext cx="6122988" cy="3195638"/>
          </a:xfrm>
          <a:prstGeom prst="rect">
            <a:avLst/>
          </a:prstGeom>
          <a:noFill/>
          <a:ln w="9525">
            <a:solidFill>
              <a:srgbClr val="66FFFF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5" descr="4-14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78050" y="77788"/>
            <a:ext cx="5205413" cy="7113587"/>
          </a:xfrm>
          <a:noFill/>
        </p:spPr>
      </p:pic>
    </p:spTree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Scan 15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43088" y="1100138"/>
            <a:ext cx="6372225" cy="4627562"/>
          </a:xfrm>
          <a:noFill/>
        </p:spPr>
      </p:pic>
      <p:sp>
        <p:nvSpPr>
          <p:cNvPr id="53251" name="Text Box 6"/>
          <p:cNvSpPr txBox="1">
            <a:spLocks noChangeArrowheads="1"/>
          </p:cNvSpPr>
          <p:nvPr/>
        </p:nvSpPr>
        <p:spPr bwMode="auto">
          <a:xfrm>
            <a:off x="1495425" y="5943600"/>
            <a:ext cx="746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11238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ANDROGENETIC ALOPECIA IN WOMEN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7" descr="Scan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7251" r="54799" b="59428"/>
          <a:stretch>
            <a:fillRect/>
          </a:stretch>
        </p:blipFill>
        <p:spPr>
          <a:xfrm>
            <a:off x="1144588" y="0"/>
            <a:ext cx="7770812" cy="7194550"/>
          </a:xfrm>
          <a:noFill/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52400"/>
            <a:ext cx="9093200" cy="5562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3900">
                <a:solidFill>
                  <a:srgbClr val="FF0000"/>
                </a:solidFill>
                <a:latin typeface="Arial" pitchFamily="34" charset="0"/>
              </a:rPr>
              <a:t>CLINICAL FEATURE </a:t>
            </a:r>
            <a:endParaRPr lang="en-US" sz="360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sz="2000"/>
          </a:p>
          <a:p>
            <a:pPr eaLnBrk="1" hangingPunct="1">
              <a:buFont typeface="Wingdings" pitchFamily="2" charset="2"/>
              <a:buChar char="v"/>
            </a:pPr>
            <a:r>
              <a:rPr lang="en-US" sz="3600">
                <a:solidFill>
                  <a:srgbClr val="FF9900"/>
                </a:solidFill>
                <a:latin typeface="Arial" pitchFamily="34" charset="0"/>
              </a:rPr>
              <a:t>Other evidence of androgen excess:</a:t>
            </a:r>
          </a:p>
          <a:p>
            <a:pPr lvl="2" eaLnBrk="1" hangingPunct="1">
              <a:buFontTx/>
              <a:buChar char="•"/>
            </a:pPr>
            <a:r>
              <a:rPr lang="en-US" sz="3600">
                <a:latin typeface="Arial" pitchFamily="34" charset="0"/>
              </a:rPr>
              <a:t>Acne.</a:t>
            </a:r>
          </a:p>
          <a:p>
            <a:pPr lvl="2" eaLnBrk="1" hangingPunct="1">
              <a:buFontTx/>
              <a:buChar char="•"/>
            </a:pPr>
            <a:r>
              <a:rPr lang="en-US" sz="3600">
                <a:latin typeface="Arial" pitchFamily="34" charset="0"/>
              </a:rPr>
              <a:t>Hirsutism.</a:t>
            </a:r>
          </a:p>
          <a:p>
            <a:pPr lvl="2" eaLnBrk="1" hangingPunct="1">
              <a:buFontTx/>
              <a:buChar char="•"/>
            </a:pPr>
            <a:r>
              <a:rPr lang="en-US" sz="3600">
                <a:latin typeface="Arial" pitchFamily="34" charset="0"/>
              </a:rPr>
              <a:t>Menstrual irregularities.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8297863" cy="1527175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FF0000"/>
                </a:solidFill>
              </a:rPr>
              <a:t>Treatment</a:t>
            </a:r>
            <a:r>
              <a:rPr lang="en-US">
                <a:solidFill>
                  <a:srgbClr val="00FF00"/>
                </a:solidFill>
              </a:rPr>
              <a:t>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76313" y="1966913"/>
            <a:ext cx="5043487" cy="4535487"/>
          </a:xfrm>
        </p:spPr>
        <p:txBody>
          <a:bodyPr/>
          <a:lstStyle/>
          <a:p>
            <a:pPr eaLnBrk="1" hangingPunct="1"/>
            <a:r>
              <a:rPr lang="en-US" sz="3600"/>
              <a:t>Topical:Neoxidil 2%- 5% solution</a:t>
            </a:r>
          </a:p>
          <a:p>
            <a:pPr eaLnBrk="1" hangingPunct="1"/>
            <a:r>
              <a:rPr lang="en-US" sz="3600"/>
              <a:t>Systemic:  Fenastride   or Spironolactone</a:t>
            </a:r>
          </a:p>
          <a:p>
            <a:pPr eaLnBrk="1" hangingPunct="1"/>
            <a:r>
              <a:rPr lang="en-US" sz="3600"/>
              <a:t>Surgical treatment- Micrograft &amp; minigraft from non-androgen dependent site (occiput).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600" b="1"/>
              <a:t>   </a:t>
            </a:r>
          </a:p>
        </p:txBody>
      </p:sp>
      <p:pic>
        <p:nvPicPr>
          <p:cNvPr id="56324" name="Picture 4" descr="صورة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667000"/>
            <a:ext cx="40798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878763" cy="12192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FF0000"/>
                </a:solidFill>
                <a:latin typeface="Arial" pitchFamily="34" charset="0"/>
              </a:rPr>
              <a:t>TELOGEN EFFLUVIUM</a:t>
            </a:r>
            <a:r>
              <a:rPr lang="en-US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828800"/>
            <a:ext cx="8763000" cy="4800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3900" dirty="0">
                <a:latin typeface="Arial" pitchFamily="34" charset="0"/>
              </a:rPr>
              <a:t>It is a reaction pattern to a variety of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3900" dirty="0">
                <a:latin typeface="Arial" pitchFamily="34" charset="0"/>
              </a:rPr>
              <a:t>physical and mental stressors represents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3900" dirty="0">
                <a:latin typeface="Arial" pitchFamily="34" charset="0"/>
              </a:rPr>
              <a:t>a precipitous shift of a percentage of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3900" dirty="0" err="1">
                <a:latin typeface="Arial" pitchFamily="34" charset="0"/>
              </a:rPr>
              <a:t>anagen</a:t>
            </a:r>
            <a:r>
              <a:rPr lang="en-US" sz="3900" dirty="0">
                <a:latin typeface="Arial" pitchFamily="34" charset="0"/>
              </a:rPr>
              <a:t> hairs to </a:t>
            </a:r>
            <a:r>
              <a:rPr lang="en-US" sz="3900" dirty="0" err="1">
                <a:latin typeface="Arial" pitchFamily="34" charset="0"/>
              </a:rPr>
              <a:t>telogen</a:t>
            </a:r>
            <a:r>
              <a:rPr lang="en-US" sz="3900" dirty="0">
                <a:latin typeface="Arial" pitchFamily="34" charset="0"/>
              </a:rPr>
              <a:t>. 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8" name="Picture 8" descr="DSC_01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810000"/>
            <a:ext cx="3841750" cy="3159125"/>
          </a:xfrm>
          <a:prstGeom prst="rect">
            <a:avLst/>
          </a:prstGeom>
          <a:noFill/>
          <a:ln w="9525">
            <a:solidFill>
              <a:srgbClr val="66FFFF"/>
            </a:solidFill>
            <a:miter lim="800000"/>
            <a:headEnd/>
            <a:tailEnd/>
          </a:ln>
        </p:spPr>
      </p:pic>
      <p:sp>
        <p:nvSpPr>
          <p:cNvPr id="220169" name="Rectangle 9"/>
          <p:cNvSpPr>
            <a:spLocks noChangeArrowheads="1"/>
          </p:cNvSpPr>
          <p:nvPr/>
        </p:nvSpPr>
        <p:spPr bwMode="auto">
          <a:xfrm>
            <a:off x="949325" y="1122363"/>
            <a:ext cx="9464675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9276" tIns="49638" rIns="99276" bIns="49638">
            <a:spAutoFit/>
          </a:bodyPr>
          <a:lstStyle/>
          <a:p>
            <a:pPr algn="l">
              <a:defRPr/>
            </a:pPr>
            <a:r>
              <a:rPr lang="en-US" sz="43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Telogen effluvium</a:t>
            </a:r>
          </a:p>
          <a:p>
            <a:pPr algn="l">
              <a:defRPr/>
            </a:pPr>
            <a:br>
              <a:rPr lang="en-US" sz="35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500" b="1">
                <a:effectLst>
                  <a:outerShdw blurRad="38100" dist="38100" dir="2700000" algn="tl">
                    <a:srgbClr val="C0C0C0"/>
                  </a:outerShdw>
                </a:effectLst>
              </a:rPr>
              <a:t>Chronic alopecia</a:t>
            </a:r>
            <a:br>
              <a:rPr lang="en-US" sz="35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500" b="1">
                <a:effectLst>
                  <a:outerShdw blurRad="38100" dist="38100" dir="2700000" algn="tl">
                    <a:srgbClr val="C0C0C0"/>
                  </a:outerShdw>
                </a:effectLst>
              </a:rPr>
              <a:t>Reversible (but may be become chronic)</a:t>
            </a:r>
            <a:br>
              <a:rPr lang="en-US" sz="35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500" b="1">
                <a:effectLst>
                  <a:outerShdw blurRad="38100" dist="38100" dir="2700000" algn="tl">
                    <a:srgbClr val="C0C0C0"/>
                  </a:outerShdw>
                </a:effectLst>
              </a:rPr>
              <a:t>3-4 months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0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058400" cy="1295400"/>
          </a:xfrm>
        </p:spPr>
        <p:txBody>
          <a:bodyPr/>
          <a:lstStyle/>
          <a:p>
            <a:pPr eaLnBrk="1" hangingPunct="1"/>
            <a:r>
              <a:rPr lang="en-US" sz="4500" b="1" dirty="0">
                <a:solidFill>
                  <a:srgbClr val="FF0000"/>
                </a:solidFill>
              </a:rPr>
              <a:t>Causes of </a:t>
            </a:r>
            <a:r>
              <a:rPr lang="en-US" sz="4500" b="1" dirty="0" err="1">
                <a:solidFill>
                  <a:srgbClr val="FF0000"/>
                </a:solidFill>
              </a:rPr>
              <a:t>Telogen</a:t>
            </a:r>
            <a:r>
              <a:rPr lang="en-US" sz="4500" b="1" dirty="0">
                <a:solidFill>
                  <a:srgbClr val="FF0000"/>
                </a:solidFill>
              </a:rPr>
              <a:t> Effluvium</a:t>
            </a:r>
            <a:r>
              <a:rPr lang="en-US" sz="41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1" y="1752600"/>
            <a:ext cx="86868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en-US" sz="3600" b="1" dirty="0">
                <a:solidFill>
                  <a:srgbClr val="000099"/>
                </a:solidFill>
              </a:rPr>
              <a:t>None specific</a:t>
            </a:r>
            <a:endParaRPr lang="en-US" sz="3300" b="1" dirty="0">
              <a:solidFill>
                <a:schemeClr val="hlink"/>
              </a:solidFill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3300" b="1" dirty="0">
                <a:solidFill>
                  <a:schemeClr val="hlink"/>
                </a:solidFill>
                <a:latin typeface="Arial" pitchFamily="34" charset="0"/>
              </a:rPr>
              <a:t>Endocrine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3300" b="1" dirty="0">
                <a:latin typeface="Arial" pitchFamily="34" charset="0"/>
              </a:rPr>
              <a:t>	-	</a:t>
            </a:r>
            <a:r>
              <a:rPr lang="en-US" sz="3300" dirty="0">
                <a:latin typeface="Arial" pitchFamily="34" charset="0"/>
              </a:rPr>
              <a:t>Hypo  or hyperthyroidism.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3300" dirty="0">
                <a:latin typeface="Arial" pitchFamily="34" charset="0"/>
              </a:rPr>
              <a:t>	-	Postpartum.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3300" dirty="0">
                <a:latin typeface="Arial" pitchFamily="34" charset="0"/>
              </a:rPr>
              <a:t>	-	</a:t>
            </a:r>
            <a:r>
              <a:rPr lang="en-US" sz="3300" dirty="0" err="1">
                <a:latin typeface="Arial" pitchFamily="34" charset="0"/>
              </a:rPr>
              <a:t>Peri</a:t>
            </a:r>
            <a:r>
              <a:rPr lang="en-US" sz="3300" dirty="0">
                <a:latin typeface="Arial" pitchFamily="34" charset="0"/>
              </a:rPr>
              <a:t>  or postmenopausal state.</a:t>
            </a:r>
          </a:p>
          <a:p>
            <a:pPr eaLnBrk="1" hangingPunct="1">
              <a:lnSpc>
                <a:spcPct val="80000"/>
              </a:lnSpc>
            </a:pPr>
            <a:r>
              <a:rPr lang="en-US" sz="3300" b="1" dirty="0">
                <a:solidFill>
                  <a:schemeClr val="hlink"/>
                </a:solidFill>
                <a:latin typeface="Arial" pitchFamily="34" charset="0"/>
              </a:rPr>
              <a:t>Nutritional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3300" b="1" dirty="0">
                <a:latin typeface="Arial" pitchFamily="34" charset="0"/>
              </a:rPr>
              <a:t>	</a:t>
            </a:r>
            <a:r>
              <a:rPr lang="en-US" sz="3300" dirty="0">
                <a:latin typeface="Arial" pitchFamily="34" charset="0"/>
              </a:rPr>
              <a:t>-</a:t>
            </a:r>
            <a:r>
              <a:rPr lang="en-US" sz="3300" b="1" dirty="0">
                <a:latin typeface="Arial" pitchFamily="34" charset="0"/>
              </a:rPr>
              <a:t>	</a:t>
            </a:r>
            <a:r>
              <a:rPr lang="en-US" sz="3300" dirty="0">
                <a:latin typeface="Arial" pitchFamily="34" charset="0"/>
              </a:rPr>
              <a:t>Biotin deficiency.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3300" dirty="0">
                <a:latin typeface="Arial" pitchFamily="34" charset="0"/>
              </a:rPr>
              <a:t>	-	Essential fatty acid deficiency.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3300" dirty="0">
                <a:latin typeface="Arial" pitchFamily="34" charset="0"/>
              </a:rPr>
              <a:t>	-	Iron deficiency.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3300" dirty="0">
                <a:latin typeface="Arial" pitchFamily="34" charset="0"/>
              </a:rPr>
              <a:t>	-	Protein deprivation.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3300" dirty="0">
                <a:latin typeface="Arial" pitchFamily="34" charset="0"/>
              </a:rPr>
              <a:t>	-	Zinc deficiency.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300" dirty="0">
                <a:latin typeface="Arial" pitchFamily="34" charset="0"/>
              </a:rPr>
              <a:t>	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10058400" cy="990600"/>
          </a:xfrm>
        </p:spPr>
        <p:txBody>
          <a:bodyPr/>
          <a:lstStyle/>
          <a:p>
            <a:pPr eaLnBrk="1" hangingPunct="1"/>
            <a:r>
              <a:rPr lang="en-US" sz="4700">
                <a:solidFill>
                  <a:srgbClr val="FF0000"/>
                </a:solidFill>
              </a:rPr>
              <a:t>                </a:t>
            </a:r>
            <a:r>
              <a:rPr lang="en-US" sz="5200">
                <a:solidFill>
                  <a:srgbClr val="FF0000"/>
                </a:solidFill>
              </a:rPr>
              <a:t>FUNCTIONS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981200"/>
            <a:ext cx="9753600" cy="5334000"/>
          </a:xfrm>
        </p:spPr>
        <p:txBody>
          <a:bodyPr/>
          <a:lstStyle/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600"/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100"/>
              <a:t>1.	Protects body surface from external injury.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100"/>
              <a:t>2.	Helps in sensory function.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AutoNum type="arabicPeriod" startAt="3"/>
            </a:pPr>
            <a:r>
              <a:rPr lang="en-US" sz="3100"/>
              <a:t>Psycho – social importance.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AutoNum type="arabicPeriod" startAt="3"/>
            </a:pPr>
            <a:r>
              <a:rPr lang="en-US" sz="3100"/>
              <a:t>Forensic importance.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100"/>
              <a:t>	i.	Identification of race, sex, age and religion. 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100"/>
              <a:t>	ii.	Cause of death- can be determined. 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100"/>
              <a:t>	iii. Time of death- can be determined. 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100"/>
              <a:t>5.	Assist thermo- regulation: mainly in lower animals.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100"/>
              <a:t>	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6" descr="صورة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362200"/>
            <a:ext cx="7010400" cy="3542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Rectangle 8"/>
          <p:cNvSpPr>
            <a:spLocks noGrp="1" noChangeArrowheads="1"/>
          </p:cNvSpPr>
          <p:nvPr>
            <p:ph type="title"/>
          </p:nvPr>
        </p:nvSpPr>
        <p:spPr>
          <a:xfrm>
            <a:off x="919163" y="508000"/>
            <a:ext cx="8297862" cy="1527175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FF0000"/>
                </a:solidFill>
              </a:rPr>
              <a:t>Causes</a:t>
            </a:r>
          </a:p>
        </p:txBody>
      </p:sp>
    </p:spTree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76200"/>
            <a:ext cx="9555162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700" b="1">
                <a:solidFill>
                  <a:srgbClr val="FF0000"/>
                </a:solidFill>
              </a:rPr>
              <a:t>Causes of Telogen Effluvium</a:t>
            </a:r>
            <a:r>
              <a:rPr lang="en-US" sz="3200">
                <a:solidFill>
                  <a:srgbClr val="FF0000"/>
                </a:solidFill>
              </a:rPr>
              <a:t> (Contd.)</a:t>
            </a:r>
            <a:br>
              <a:rPr lang="en-US" sz="3200">
                <a:solidFill>
                  <a:srgbClr val="0000CC"/>
                </a:solidFill>
              </a:rPr>
            </a:br>
            <a:endParaRPr lang="en-US" sz="3200">
              <a:solidFill>
                <a:srgbClr val="0000CC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371600"/>
            <a:ext cx="7848600" cy="4724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b="1" dirty="0">
                <a:solidFill>
                  <a:schemeClr val="folHlink"/>
                </a:solidFill>
                <a:latin typeface="Arial" pitchFamily="34" charset="0"/>
              </a:rPr>
              <a:t>Drugs</a:t>
            </a:r>
          </a:p>
          <a:p>
            <a:pPr eaLnBrk="1" hangingPunct="1">
              <a:buFontTx/>
              <a:buChar char="-"/>
            </a:pPr>
            <a:r>
              <a:rPr lang="en-US" dirty="0" err="1">
                <a:latin typeface="Arial" pitchFamily="34" charset="0"/>
              </a:rPr>
              <a:t>Angiotensin</a:t>
            </a:r>
            <a:r>
              <a:rPr lang="en-US" dirty="0">
                <a:latin typeface="Arial" pitchFamily="34" charset="0"/>
              </a:rPr>
              <a:t>-converting enzyme inhibitors.</a:t>
            </a:r>
          </a:p>
          <a:p>
            <a:pPr eaLnBrk="1" hangingPunct="1">
              <a:buFontTx/>
              <a:buChar char="-"/>
            </a:pPr>
            <a:r>
              <a:rPr lang="en-US" dirty="0">
                <a:latin typeface="Arial" pitchFamily="34" charset="0"/>
              </a:rPr>
              <a:t>Anticoagulants.</a:t>
            </a:r>
          </a:p>
          <a:p>
            <a:pPr eaLnBrk="1" hangingPunct="1">
              <a:buFontTx/>
              <a:buChar char="-"/>
            </a:pPr>
            <a:r>
              <a:rPr lang="en-US" dirty="0" err="1">
                <a:latin typeface="Arial" pitchFamily="34" charset="0"/>
              </a:rPr>
              <a:t>Antimitotic</a:t>
            </a:r>
            <a:r>
              <a:rPr lang="en-US" dirty="0">
                <a:latin typeface="Arial" pitchFamily="34" charset="0"/>
              </a:rPr>
              <a:t> agents.</a:t>
            </a:r>
          </a:p>
          <a:p>
            <a:pPr eaLnBrk="1" hangingPunct="1">
              <a:buFontTx/>
              <a:buChar char="-"/>
            </a:pPr>
            <a:r>
              <a:rPr lang="en-US" dirty="0" err="1">
                <a:latin typeface="Arial" pitchFamily="34" charset="0"/>
              </a:rPr>
              <a:t>Benzimidazoles</a:t>
            </a:r>
            <a:r>
              <a:rPr lang="en-US" dirty="0">
                <a:latin typeface="Arial" pitchFamily="34" charset="0"/>
              </a:rPr>
              <a:t>.</a:t>
            </a:r>
          </a:p>
          <a:p>
            <a:pPr eaLnBrk="1" hangingPunct="1">
              <a:buFontTx/>
              <a:buChar char="-"/>
            </a:pPr>
            <a:r>
              <a:rPr lang="en-US" dirty="0">
                <a:latin typeface="Arial" pitchFamily="34" charset="0"/>
              </a:rPr>
              <a:t>Beta blockers.</a:t>
            </a:r>
          </a:p>
          <a:p>
            <a:pPr eaLnBrk="1" hangingPunct="1">
              <a:buFontTx/>
              <a:buChar char="-"/>
            </a:pPr>
            <a:r>
              <a:rPr lang="en-US" dirty="0">
                <a:latin typeface="Arial" pitchFamily="34" charset="0"/>
              </a:rPr>
              <a:t>Interferon</a:t>
            </a:r>
          </a:p>
          <a:p>
            <a:pPr eaLnBrk="1" hangingPunct="1">
              <a:buFontTx/>
              <a:buChar char="-"/>
            </a:pPr>
            <a:r>
              <a:rPr lang="en-US" dirty="0">
                <a:latin typeface="Arial" pitchFamily="34" charset="0"/>
              </a:rPr>
              <a:t>Lithium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371600"/>
            <a:ext cx="8610600" cy="4876800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dirty="0">
                <a:latin typeface="Arial" pitchFamily="34" charset="0"/>
              </a:rPr>
              <a:t>Oral contraceptives.</a:t>
            </a:r>
          </a:p>
          <a:p>
            <a:pPr eaLnBrk="1" hangingPunct="1">
              <a:buFontTx/>
              <a:buChar char="-"/>
            </a:pPr>
            <a:r>
              <a:rPr lang="en-US" dirty="0" err="1">
                <a:latin typeface="Arial" pitchFamily="34" charset="0"/>
              </a:rPr>
              <a:t>Retinoids</a:t>
            </a:r>
            <a:r>
              <a:rPr lang="en-US" dirty="0">
                <a:latin typeface="Arial" pitchFamily="34" charset="0"/>
              </a:rPr>
              <a:t>.</a:t>
            </a:r>
          </a:p>
          <a:p>
            <a:pPr eaLnBrk="1" hangingPunct="1">
              <a:buFontTx/>
              <a:buChar char="-"/>
            </a:pPr>
            <a:r>
              <a:rPr lang="en-US" dirty="0">
                <a:latin typeface="Arial" pitchFamily="34" charset="0"/>
              </a:rPr>
              <a:t>Vitamin A excess.</a:t>
            </a:r>
          </a:p>
          <a:p>
            <a:pPr eaLnBrk="1" hangingPunct="1">
              <a:buFontTx/>
              <a:buNone/>
            </a:pPr>
            <a:r>
              <a:rPr lang="en-US" sz="3700" b="1" dirty="0">
                <a:solidFill>
                  <a:schemeClr val="folHlink"/>
                </a:solidFill>
                <a:latin typeface="Arial" pitchFamily="34" charset="0"/>
              </a:rPr>
              <a:t>Physical stress</a:t>
            </a:r>
            <a:endParaRPr lang="en-US" sz="3700" dirty="0">
              <a:solidFill>
                <a:schemeClr val="folHlink"/>
              </a:solidFill>
              <a:latin typeface="Arial" pitchFamily="34" charset="0"/>
            </a:endParaRPr>
          </a:p>
          <a:p>
            <a:pPr eaLnBrk="1" hangingPunct="1">
              <a:buFontTx/>
              <a:buChar char="-"/>
            </a:pPr>
            <a:r>
              <a:rPr lang="en-US" dirty="0">
                <a:latin typeface="Arial" pitchFamily="34" charset="0"/>
              </a:rPr>
              <a:t>Surgery.</a:t>
            </a:r>
          </a:p>
          <a:p>
            <a:pPr eaLnBrk="1" hangingPunct="1">
              <a:buFontTx/>
              <a:buChar char="-"/>
            </a:pPr>
            <a:r>
              <a:rPr lang="en-US" dirty="0">
                <a:latin typeface="Arial" pitchFamily="34" charset="0"/>
              </a:rPr>
              <a:t>Systemic illness.</a:t>
            </a:r>
          </a:p>
          <a:p>
            <a:pPr eaLnBrk="1" hangingPunct="1">
              <a:buFontTx/>
              <a:buNone/>
            </a:pPr>
            <a:r>
              <a:rPr lang="en-US" sz="3700" b="1" dirty="0">
                <a:solidFill>
                  <a:srgbClr val="33CCFF"/>
                </a:solidFill>
                <a:latin typeface="Arial" pitchFamily="34" charset="0"/>
              </a:rPr>
              <a:t>Psychological stress</a:t>
            </a:r>
          </a:p>
        </p:txBody>
      </p:sp>
      <p:sp>
        <p:nvSpPr>
          <p:cNvPr id="402436" name="Rectangle 4"/>
          <p:cNvSpPr>
            <a:spLocks noChangeArrowheads="1"/>
          </p:cNvSpPr>
          <p:nvPr/>
        </p:nvSpPr>
        <p:spPr bwMode="auto">
          <a:xfrm>
            <a:off x="381000" y="0"/>
            <a:ext cx="9677400" cy="990600"/>
          </a:xfrm>
          <a:prstGeom prst="rect">
            <a:avLst/>
          </a:prstGeom>
          <a:noFill/>
          <a:ln>
            <a:noFill/>
          </a:ln>
        </p:spPr>
        <p:txBody>
          <a:bodyPr lIns="99152" tIns="49574" rIns="99152" bIns="49574" anchor="ctr"/>
          <a:lstStyle/>
          <a:p>
            <a:pPr defTabSz="992188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Causes of </a:t>
            </a:r>
            <a:r>
              <a:rPr lang="en-US" sz="3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Telogen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Effluvium</a:t>
            </a:r>
            <a:r>
              <a:rPr lang="en-US" sz="3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(Contd.)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6475" y="150813"/>
            <a:ext cx="8297863" cy="839787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FF0000"/>
                </a:solidFill>
              </a:rPr>
              <a:t>Pathology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24000"/>
            <a:ext cx="9448800" cy="5410200"/>
          </a:xfrm>
        </p:spPr>
        <p:txBody>
          <a:bodyPr/>
          <a:lstStyle/>
          <a:p>
            <a:pPr marL="628650" indent="-628650" eaLnBrk="1" hangingPunct="1">
              <a:lnSpc>
                <a:spcPct val="150000"/>
              </a:lnSpc>
              <a:buFontTx/>
              <a:buAutoNum type="arabicPeriod"/>
            </a:pPr>
            <a:r>
              <a:rPr lang="en-US" sz="3600"/>
              <a:t>&gt; 12% to 15% of terminal follicles are in telogen.</a:t>
            </a:r>
          </a:p>
          <a:p>
            <a:pPr marL="628650" indent="-628650" eaLnBrk="1" hangingPunct="1">
              <a:lnSpc>
                <a:spcPct val="150000"/>
              </a:lnSpc>
              <a:buFontTx/>
              <a:buAutoNum type="arabicPeriod"/>
            </a:pPr>
            <a:r>
              <a:rPr lang="en-US" sz="3600"/>
              <a:t>Follicle itself is not diseased.</a:t>
            </a:r>
          </a:p>
          <a:p>
            <a:pPr marL="628650" indent="-628650" eaLnBrk="1" hangingPunct="1">
              <a:lnSpc>
                <a:spcPct val="150000"/>
              </a:lnSpc>
              <a:buFontTx/>
              <a:buAutoNum type="arabicPeriod"/>
            </a:pPr>
            <a:r>
              <a:rPr lang="en-US" sz="3600"/>
              <a:t>No inflammation or dystrophic changes.</a:t>
            </a: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10058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900" b="1">
                <a:solidFill>
                  <a:srgbClr val="FF0000"/>
                </a:solidFill>
                <a:latin typeface="Arial" pitchFamily="34" charset="0"/>
              </a:rPr>
              <a:t>CLINICAL PRESENTATION</a:t>
            </a:r>
            <a:br>
              <a:rPr lang="en-US" sz="3900" b="1">
                <a:solidFill>
                  <a:srgbClr val="FF0000"/>
                </a:solidFill>
                <a:latin typeface="Arial" pitchFamily="34" charset="0"/>
              </a:rPr>
            </a:br>
            <a:endParaRPr lang="en-US" sz="39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905000"/>
            <a:ext cx="9820275" cy="5410200"/>
          </a:xfrm>
        </p:spPr>
        <p:txBody>
          <a:bodyPr/>
          <a:lstStyle/>
          <a:p>
            <a:pPr marL="571500" indent="-571500" algn="just" eaLnBrk="1" hangingPunct="1">
              <a:lnSpc>
                <a:spcPct val="90000"/>
              </a:lnSpc>
              <a:buFontTx/>
              <a:buChar char="•"/>
            </a:pPr>
            <a:r>
              <a:rPr lang="en-US" sz="3400"/>
              <a:t>Diffuse hair loss with clinically perceptible thinning of hairs usually 3-5 weeks of inciting signal and shedding continue for about 3-4 month after removal of inciting cause.</a:t>
            </a:r>
          </a:p>
          <a:p>
            <a:pPr marL="571500" indent="-571500" algn="just" eaLnBrk="1" hangingPunct="1">
              <a:lnSpc>
                <a:spcPct val="90000"/>
              </a:lnSpc>
              <a:buFontTx/>
              <a:buChar char="•"/>
            </a:pPr>
            <a:r>
              <a:rPr lang="en-US" sz="3400"/>
              <a:t>150 to &gt; 400 hair loss daily. </a:t>
            </a:r>
          </a:p>
          <a:p>
            <a:pPr marL="571500" indent="-571500" algn="just" eaLnBrk="1" hangingPunct="1">
              <a:lnSpc>
                <a:spcPct val="90000"/>
              </a:lnSpc>
              <a:buFontTx/>
              <a:buChar char="•"/>
            </a:pPr>
            <a:r>
              <a:rPr lang="en-US" sz="3400"/>
              <a:t>Hair density may take 6-12 months to return to base line. </a:t>
            </a:r>
          </a:p>
          <a:p>
            <a:pPr marL="571500" indent="-571500" algn="just" eaLnBrk="1" hangingPunct="1">
              <a:lnSpc>
                <a:spcPct val="90000"/>
              </a:lnSpc>
              <a:buFontTx/>
              <a:buChar char="•"/>
            </a:pPr>
            <a:r>
              <a:rPr lang="en-US" sz="3400">
                <a:solidFill>
                  <a:srgbClr val="FF9900"/>
                </a:solidFill>
              </a:rPr>
              <a:t>Pull test.</a:t>
            </a:r>
          </a:p>
          <a:p>
            <a:pPr marL="571500" indent="-571500" algn="just" eaLnBrk="1" hangingPunct="1">
              <a:lnSpc>
                <a:spcPct val="90000"/>
              </a:lnSpc>
              <a:buFontTx/>
              <a:buChar char="•"/>
            </a:pPr>
            <a:r>
              <a:rPr lang="en-US" sz="3400">
                <a:solidFill>
                  <a:srgbClr val="FF9900"/>
                </a:solidFill>
              </a:rPr>
              <a:t>Clip test.</a:t>
            </a:r>
          </a:p>
          <a:p>
            <a:pPr marL="571500" indent="-571500" algn="just" eaLnBrk="1" hangingPunct="1">
              <a:lnSpc>
                <a:spcPct val="90000"/>
              </a:lnSpc>
              <a:buFontTx/>
              <a:buChar char="•"/>
            </a:pPr>
            <a:endParaRPr lang="en-US" sz="3400">
              <a:solidFill>
                <a:srgbClr val="FF9900"/>
              </a:solidFill>
            </a:endParaRPr>
          </a:p>
          <a:p>
            <a:pPr marL="571500" indent="-571500" algn="just" eaLnBrk="1" hangingPunct="1">
              <a:lnSpc>
                <a:spcPct val="90000"/>
              </a:lnSpc>
              <a:buFontTx/>
              <a:buAutoNum type="arabicPeriod"/>
            </a:pPr>
            <a:endParaRPr lang="en-US">
              <a:solidFill>
                <a:srgbClr val="FF9900"/>
              </a:solidFill>
            </a:endParaRPr>
          </a:p>
          <a:p>
            <a:pPr marL="571500" indent="-571500"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52400"/>
            <a:ext cx="9051925" cy="1001713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rgbClr val="FF0000"/>
                </a:solidFill>
                <a:latin typeface="Arial" pitchFamily="34" charset="0"/>
              </a:rPr>
              <a:t>TREATMENT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981200"/>
            <a:ext cx="100584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100" b="1">
                <a:latin typeface="Arial" pitchFamily="34" charset="0"/>
              </a:rPr>
              <a:t>No specific therapy.</a:t>
            </a:r>
          </a:p>
          <a:p>
            <a:pPr eaLnBrk="1" hangingPunct="1">
              <a:lnSpc>
                <a:spcPct val="90000"/>
              </a:lnSpc>
            </a:pPr>
            <a:r>
              <a:rPr lang="en-US" sz="3100" b="1">
                <a:latin typeface="Arial" pitchFamily="34" charset="0"/>
              </a:rPr>
              <a:t>In majority cases hair will grow spontaneously within few month after removing inciting cause.</a:t>
            </a:r>
          </a:p>
          <a:p>
            <a:pPr eaLnBrk="1" hangingPunct="1">
              <a:lnSpc>
                <a:spcPct val="90000"/>
              </a:lnSpc>
            </a:pPr>
            <a:r>
              <a:rPr lang="en-US" sz="3100" b="1">
                <a:latin typeface="Arial" pitchFamily="34" charset="0"/>
              </a:rPr>
              <a:t>In some patients with chronic telogen effluvium-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100" b="1">
                <a:latin typeface="Arial" pitchFamily="34" charset="0"/>
              </a:rPr>
              <a:t>		-  5% minoxidil solution 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100" b="1">
                <a:latin typeface="Arial" pitchFamily="34" charset="0"/>
              </a:rPr>
              <a:t>		</a:t>
            </a: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0538" y="893763"/>
            <a:ext cx="6621462" cy="1138237"/>
          </a:xfrm>
          <a:solidFill>
            <a:srgbClr val="CCFFFF"/>
          </a:solidFill>
          <a:ln>
            <a:solidFill>
              <a:srgbClr val="66CCFF"/>
            </a:solidFill>
          </a:ln>
        </p:spPr>
        <p:txBody>
          <a:bodyPr/>
          <a:lstStyle/>
          <a:p>
            <a:pPr eaLnBrk="1" hangingPunct="1"/>
            <a:r>
              <a:rPr lang="en-US" b="1">
                <a:solidFill>
                  <a:srgbClr val="800000"/>
                </a:solidFill>
                <a:latin typeface="Bookman Old Style" pitchFamily="18" charset="0"/>
                <a:cs typeface="Arial" pitchFamily="34" charset="0"/>
              </a:rPr>
              <a:t>Anagen effluvium</a:t>
            </a:r>
          </a:p>
        </p:txBody>
      </p:sp>
      <p:sp>
        <p:nvSpPr>
          <p:cNvPr id="219140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587375" y="2600325"/>
            <a:ext cx="8883650" cy="2927350"/>
          </a:xfrm>
          <a:solidFill>
            <a:srgbClr val="CCFFFF"/>
          </a:solidFill>
          <a:ln>
            <a:solidFill>
              <a:srgbClr val="66CCFF"/>
            </a:solidFill>
          </a:ln>
        </p:spPr>
        <p:txBody>
          <a:bodyPr/>
          <a:lstStyle/>
          <a:p>
            <a:pPr eaLnBrk="1" hangingPunct="1">
              <a:buClr>
                <a:srgbClr val="FF0000"/>
              </a:buClr>
              <a:buFont typeface="Wingdings" pitchFamily="2" charset="2"/>
              <a:buChar char="ü"/>
            </a:pPr>
            <a:r>
              <a:rPr lang="en-US" b="1">
                <a:solidFill>
                  <a:srgbClr val="000099"/>
                </a:solidFill>
              </a:rPr>
              <a:t>Always related cytotoxic chemotherapy 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ü"/>
            </a:pPr>
            <a:r>
              <a:rPr lang="en-US" b="1">
                <a:solidFill>
                  <a:srgbClr val="000099"/>
                </a:solidFill>
              </a:rPr>
              <a:t>Acute  and severe alopecia 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ü"/>
            </a:pPr>
            <a:r>
              <a:rPr lang="en-US" b="1">
                <a:solidFill>
                  <a:srgbClr val="000099"/>
                </a:solidFill>
              </a:rPr>
              <a:t>Mostly reversible but not always</a:t>
            </a:r>
          </a:p>
          <a:p>
            <a:pPr eaLnBrk="1" hangingPunct="1">
              <a:buClr>
                <a:srgbClr val="0033CC"/>
              </a:buClr>
              <a:buFont typeface="Wingdings" pitchFamily="2" charset="2"/>
              <a:buNone/>
            </a:pPr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219143" name="Picture 7" descr="DSC_01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5675" y="4425950"/>
            <a:ext cx="4022725" cy="2889250"/>
          </a:xfrm>
          <a:prstGeom prst="rect">
            <a:avLst/>
          </a:prstGeom>
          <a:noFill/>
          <a:ln w="9525">
            <a:solidFill>
              <a:srgbClr val="66FF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9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9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0" grpId="0" animBg="1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9051925" cy="846138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FF0000"/>
                </a:solidFill>
                <a:latin typeface="Arial" pitchFamily="34" charset="0"/>
              </a:rPr>
              <a:t>TRICHTILLOMANIA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066800"/>
            <a:ext cx="9144000" cy="579120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FontTx/>
              <a:buChar char="•"/>
            </a:pPr>
            <a:r>
              <a:rPr lang="en-US" sz="3200" dirty="0">
                <a:latin typeface="Arial" pitchFamily="34" charset="0"/>
              </a:rPr>
              <a:t>A neurotic practice of plucking or breaking hair from scalp or eyelash resulting usually localized or  widespread areas of alopecia contains hairs of varying length.</a:t>
            </a:r>
          </a:p>
          <a:p>
            <a:pPr algn="just" eaLnBrk="1" hangingPunct="1">
              <a:lnSpc>
                <a:spcPct val="150000"/>
              </a:lnSpc>
              <a:buFontTx/>
              <a:buChar char="•"/>
            </a:pPr>
            <a:r>
              <a:rPr lang="en-US" sz="3200" dirty="0">
                <a:latin typeface="Arial" pitchFamily="34" charset="0"/>
              </a:rPr>
              <a:t>Mostly girls under age of 10 years.</a:t>
            </a:r>
          </a:p>
          <a:p>
            <a:pPr algn="just" eaLnBrk="1" hangingPunct="1">
              <a:lnSpc>
                <a:spcPct val="150000"/>
              </a:lnSpc>
              <a:buFontTx/>
              <a:buChar char="•"/>
            </a:pPr>
            <a:r>
              <a:rPr lang="en-US" sz="3200" dirty="0">
                <a:latin typeface="Arial" pitchFamily="34" charset="0"/>
              </a:rPr>
              <a:t>Disturbed mother- child relationship.  </a:t>
            </a: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6"/>
          <p:cNvSpPr txBox="1">
            <a:spLocks noChangeArrowheads="1"/>
          </p:cNvSpPr>
          <p:nvPr/>
        </p:nvSpPr>
        <p:spPr bwMode="auto">
          <a:xfrm>
            <a:off x="1371600" y="6553200"/>
            <a:ext cx="7467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11238">
              <a:spcBef>
                <a:spcPct val="50000"/>
              </a:spcBef>
            </a:pPr>
            <a:r>
              <a:rPr lang="en-US" sz="5400" b="1">
                <a:solidFill>
                  <a:schemeClr val="folHlink"/>
                </a:solidFill>
              </a:rPr>
              <a:t>TRICHOTILOMANIA</a:t>
            </a:r>
          </a:p>
        </p:txBody>
      </p:sp>
      <p:pic>
        <p:nvPicPr>
          <p:cNvPr id="69635" name="Picture 4" descr="Scan 8"/>
          <p:cNvPicPr>
            <a:picLocks noChangeAspect="1" noChangeArrowheads="1"/>
          </p:cNvPicPr>
          <p:nvPr/>
        </p:nvPicPr>
        <p:blipFill>
          <a:blip r:embed="rId2" cstate="print"/>
          <a:srcRect t="6105" r="49866" b="45052"/>
          <a:stretch>
            <a:fillRect/>
          </a:stretch>
        </p:blipFill>
        <p:spPr bwMode="auto">
          <a:xfrm>
            <a:off x="5867400" y="533400"/>
            <a:ext cx="3505200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4" descr="Scan 8"/>
          <p:cNvPicPr>
            <a:picLocks noChangeAspect="1" noChangeArrowheads="1"/>
          </p:cNvPicPr>
          <p:nvPr/>
        </p:nvPicPr>
        <p:blipFill>
          <a:blip r:embed="rId2" cstate="print"/>
          <a:srcRect l="57219" t="5061" b="52200"/>
          <a:stretch>
            <a:fillRect/>
          </a:stretch>
        </p:blipFill>
        <p:spPr bwMode="auto">
          <a:xfrm>
            <a:off x="2362200" y="3810000"/>
            <a:ext cx="20510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4" descr="Scan 8"/>
          <p:cNvPicPr>
            <a:picLocks noChangeAspect="1" noChangeArrowheads="1"/>
          </p:cNvPicPr>
          <p:nvPr/>
        </p:nvPicPr>
        <p:blipFill>
          <a:blip r:embed="rId2" cstate="print"/>
          <a:srcRect t="71001" r="48383" b="5800"/>
          <a:stretch>
            <a:fillRect/>
          </a:stretch>
        </p:blipFill>
        <p:spPr bwMode="auto">
          <a:xfrm>
            <a:off x="0" y="838200"/>
            <a:ext cx="5029200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750"/>
            <a:ext cx="8297863" cy="1527175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FF0000"/>
                </a:solidFill>
              </a:rPr>
              <a:t>Scaring Alopecia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6475" y="1544638"/>
            <a:ext cx="8548688" cy="4876800"/>
          </a:xfrm>
        </p:spPr>
        <p:txBody>
          <a:bodyPr/>
          <a:lstStyle/>
          <a:p>
            <a:pPr eaLnBrk="1" hangingPunct="1"/>
            <a:r>
              <a:rPr lang="en-US" b="1"/>
              <a:t>SLE</a:t>
            </a:r>
            <a:r>
              <a:rPr lang="en-US" b="1">
                <a:latin typeface="Arial" pitchFamily="34" charset="0"/>
              </a:rPr>
              <a:t>—</a:t>
            </a:r>
            <a:r>
              <a:rPr lang="en-US" b="1"/>
              <a:t>DLE</a:t>
            </a:r>
          </a:p>
          <a:p>
            <a:pPr eaLnBrk="1" hangingPunct="1"/>
            <a:r>
              <a:rPr lang="en-US" b="1"/>
              <a:t>LP</a:t>
            </a:r>
          </a:p>
          <a:p>
            <a:pPr eaLnBrk="1" hangingPunct="1"/>
            <a:r>
              <a:rPr lang="en-US" b="1"/>
              <a:t>Sarcoidosis </a:t>
            </a:r>
          </a:p>
          <a:p>
            <a:pPr eaLnBrk="1" hangingPunct="1"/>
            <a:r>
              <a:rPr lang="en-US" b="1"/>
              <a:t>Leprosy</a:t>
            </a:r>
          </a:p>
          <a:p>
            <a:pPr eaLnBrk="1" hangingPunct="1"/>
            <a:r>
              <a:rPr lang="en-US" b="1"/>
              <a:t>Kerion - Favus</a:t>
            </a:r>
          </a:p>
          <a:p>
            <a:pPr eaLnBrk="1" hangingPunct="1"/>
            <a:r>
              <a:rPr lang="en-US" b="1"/>
              <a:t>Trauma </a:t>
            </a:r>
          </a:p>
          <a:p>
            <a:pPr eaLnBrk="1" hangingPunct="1">
              <a:buFont typeface="Wingdings" pitchFamily="2" charset="2"/>
              <a:buNone/>
            </a:pPr>
            <a:endParaRPr lang="en-US" b="1"/>
          </a:p>
          <a:p>
            <a:pPr eaLnBrk="1" hangingPunct="1"/>
            <a:endParaRPr lang="en-US" b="1"/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31788" y="76200"/>
            <a:ext cx="9394825" cy="974725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FF0000"/>
                </a:solidFill>
                <a:latin typeface="Arial" pitchFamily="34" charset="0"/>
              </a:rPr>
              <a:t>HAIR CYCLE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331788" y="1371600"/>
            <a:ext cx="9421812" cy="4799013"/>
          </a:xfrm>
        </p:spPr>
        <p:txBody>
          <a:bodyPr/>
          <a:lstStyle/>
          <a:p>
            <a:pPr marL="666750" indent="-666750" algn="just" eaLnBrk="1" hangingPunct="1">
              <a:buFont typeface="Arial" pitchFamily="34" charset="0"/>
              <a:buNone/>
            </a:pPr>
            <a:r>
              <a:rPr lang="en-US" dirty="0">
                <a:latin typeface="Arial" pitchFamily="34" charset="0"/>
              </a:rPr>
              <a:t>It is believed that each hair follicle goes</a:t>
            </a:r>
          </a:p>
          <a:p>
            <a:pPr marL="666750" indent="-666750" algn="just" eaLnBrk="1" hangingPunct="1">
              <a:buFont typeface="Arial" pitchFamily="34" charset="0"/>
              <a:buNone/>
            </a:pPr>
            <a:r>
              <a:rPr lang="en-US" dirty="0">
                <a:latin typeface="Arial" pitchFamily="34" charset="0"/>
              </a:rPr>
              <a:t>through 10-20 hair cycle in a life time. </a:t>
            </a:r>
          </a:p>
          <a:p>
            <a:pPr marL="666750" indent="-666750" algn="just" eaLnBrk="1" hangingPunct="1">
              <a:buFont typeface="Arial" pitchFamily="34" charset="0"/>
              <a:buNone/>
            </a:pPr>
            <a:r>
              <a:rPr lang="en-US" dirty="0">
                <a:latin typeface="Arial" pitchFamily="34" charset="0"/>
              </a:rPr>
              <a:t>There are four phases-</a:t>
            </a:r>
          </a:p>
          <a:p>
            <a:pPr marL="666750" indent="-666750" algn="just" eaLnBrk="1" hangingPunct="1">
              <a:buFont typeface="Arial" pitchFamily="34" charset="0"/>
              <a:buAutoNum type="arabicPeriod"/>
            </a:pPr>
            <a:r>
              <a:rPr lang="en-US" b="1" dirty="0">
                <a:latin typeface="Arial" pitchFamily="34" charset="0"/>
              </a:rPr>
              <a:t>Anagen : </a:t>
            </a:r>
            <a:r>
              <a:rPr lang="en-US" dirty="0">
                <a:latin typeface="Arial" pitchFamily="34" charset="0"/>
              </a:rPr>
              <a:t>growing phase.</a:t>
            </a:r>
          </a:p>
          <a:p>
            <a:pPr marL="666750" indent="-666750" algn="just" eaLnBrk="1" hangingPunct="1">
              <a:buFont typeface="Arial" pitchFamily="34" charset="0"/>
              <a:buAutoNum type="arabicPeriod"/>
            </a:pPr>
            <a:r>
              <a:rPr lang="en-US" b="1" dirty="0">
                <a:latin typeface="Arial" pitchFamily="34" charset="0"/>
              </a:rPr>
              <a:t>Catagen: </a:t>
            </a:r>
            <a:r>
              <a:rPr lang="en-US" dirty="0">
                <a:latin typeface="Arial" pitchFamily="34" charset="0"/>
              </a:rPr>
              <a:t>involuting phase.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dirty="0">
                <a:latin typeface="Arial" pitchFamily="34" charset="0"/>
              </a:rPr>
              <a:t>transition into quiescence </a:t>
            </a:r>
          </a:p>
          <a:p>
            <a:pPr marL="666750" indent="-666750" algn="just" eaLnBrk="1" hangingPunct="1">
              <a:buFont typeface="Arial" pitchFamily="34" charset="0"/>
              <a:buAutoNum type="arabicPeriod"/>
            </a:pPr>
            <a:r>
              <a:rPr lang="en-US" b="1" dirty="0">
                <a:latin typeface="Arial" pitchFamily="34" charset="0"/>
              </a:rPr>
              <a:t>Telogen : </a:t>
            </a:r>
            <a:r>
              <a:rPr lang="en-US" dirty="0">
                <a:latin typeface="Arial" pitchFamily="34" charset="0"/>
              </a:rPr>
              <a:t>resting phase.</a:t>
            </a:r>
          </a:p>
          <a:p>
            <a:pPr marL="666750" indent="-666750" algn="just" eaLnBrk="1" hangingPunct="1">
              <a:buFont typeface="Wingdings 2" pitchFamily="18" charset="2"/>
              <a:buNone/>
            </a:pPr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1509713" y="2743200"/>
            <a:ext cx="6034087" cy="1219200"/>
          </a:xfrm>
        </p:spPr>
        <p:txBody>
          <a:bodyPr/>
          <a:lstStyle/>
          <a:p>
            <a:pPr algn="ctr" eaLnBrk="1" hangingPunct="1"/>
            <a:r>
              <a:rPr lang="en-US" dirty="0">
                <a:solidFill>
                  <a:srgbClr val="FF0000"/>
                </a:solidFill>
              </a:rPr>
              <a:t>THANK YOU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81" name="Picture 5" descr="DSC_01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8047038" cy="6319838"/>
          </a:xfrm>
          <a:prstGeom prst="rect">
            <a:avLst/>
          </a:prstGeom>
          <a:noFill/>
          <a:ln w="9525">
            <a:solidFill>
              <a:srgbClr val="66FF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9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244475"/>
            <a:ext cx="8990012" cy="974725"/>
          </a:xfrm>
        </p:spPr>
        <p:txBody>
          <a:bodyPr/>
          <a:lstStyle/>
          <a:p>
            <a:pPr eaLnBrk="1" hangingPunct="1"/>
            <a:r>
              <a:rPr lang="en-US" sz="5400" b="1">
                <a:solidFill>
                  <a:srgbClr val="FF0000"/>
                </a:solidFill>
                <a:latin typeface="Arial" pitchFamily="34" charset="0"/>
              </a:rPr>
              <a:t>ANAGEN </a:t>
            </a:r>
            <a:r>
              <a:rPr lang="en-US" sz="4500" b="1">
                <a:solidFill>
                  <a:srgbClr val="33CCFF"/>
                </a:solidFill>
                <a:latin typeface="Arial" pitchFamily="34" charset="0"/>
              </a:rPr>
              <a:t>(GROWING PHASE)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6388" y="1371600"/>
            <a:ext cx="9752012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900">
                <a:latin typeface="Arial" pitchFamily="34" charset="0"/>
              </a:rPr>
              <a:t>Last for about 1000 days.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900">
                <a:latin typeface="Arial" pitchFamily="34" charset="0"/>
              </a:rPr>
              <a:t>Follicular cells grow, divide and become keratinized to form growing phase.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900">
                <a:latin typeface="Arial" pitchFamily="34" charset="0"/>
              </a:rPr>
              <a:t>A darkly pigmented portion is evident just above the hair bulb.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33CCFF"/>
                </a:solidFill>
                <a:latin typeface="Arial" pitchFamily="34" charset="0"/>
              </a:rPr>
              <a:t> </a:t>
            </a:r>
            <a:r>
              <a:rPr lang="en-US" b="1">
                <a:solidFill>
                  <a:srgbClr val="FF0000"/>
                </a:solidFill>
                <a:latin typeface="Arial" pitchFamily="34" charset="0"/>
              </a:rPr>
              <a:t>CATAGEN</a:t>
            </a:r>
            <a:endParaRPr lang="en-US" b="1">
              <a:solidFill>
                <a:srgbClr val="33CCFF"/>
              </a:solidFill>
              <a:latin typeface="Arial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381125"/>
            <a:ext cx="9220200" cy="5476875"/>
          </a:xfrm>
        </p:spPr>
        <p:txBody>
          <a:bodyPr/>
          <a:lstStyle/>
          <a:p>
            <a:pPr algn="just" eaLnBrk="1" hangingPunct="1">
              <a:lnSpc>
                <a:spcPct val="140000"/>
              </a:lnSpc>
              <a:buFont typeface="Wingdings" pitchFamily="2" charset="2"/>
              <a:buChar char="Ø"/>
            </a:pPr>
            <a:r>
              <a:rPr lang="en-US" sz="3400">
                <a:latin typeface="Arial" pitchFamily="34" charset="0"/>
              </a:rPr>
              <a:t>Lasts for about 10 days.</a:t>
            </a:r>
          </a:p>
          <a:p>
            <a:pPr algn="just" eaLnBrk="1" hangingPunct="1">
              <a:lnSpc>
                <a:spcPct val="140000"/>
              </a:lnSpc>
              <a:buFont typeface="Wingdings" pitchFamily="2" charset="2"/>
              <a:buChar char="Ø"/>
            </a:pPr>
            <a:r>
              <a:rPr lang="en-US" sz="3400">
                <a:latin typeface="Arial" pitchFamily="34" charset="0"/>
              </a:rPr>
              <a:t>Scalp hairs show a gradual thinning and decrease of the pigment.</a:t>
            </a:r>
          </a:p>
          <a:p>
            <a:pPr algn="just" eaLnBrk="1" hangingPunct="1">
              <a:lnSpc>
                <a:spcPct val="140000"/>
              </a:lnSpc>
              <a:buFont typeface="Wingdings" pitchFamily="2" charset="2"/>
              <a:buChar char="Ø"/>
            </a:pPr>
            <a:r>
              <a:rPr lang="en-US" sz="3400">
                <a:latin typeface="Arial" pitchFamily="34" charset="0"/>
              </a:rPr>
              <a:t>Melanocytes cease producing melanin.</a:t>
            </a:r>
          </a:p>
          <a:p>
            <a:pPr algn="just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sz="2600">
              <a:latin typeface="Arial" pitchFamily="34" charset="0"/>
            </a:endParaRPr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2293</TotalTime>
  <Words>1308</Words>
  <Application>Microsoft Office PowerPoint</Application>
  <PresentationFormat>مخصص</PresentationFormat>
  <Paragraphs>257</Paragraphs>
  <Slides>60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10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60</vt:i4>
      </vt:variant>
    </vt:vector>
  </HeadingPairs>
  <TitlesOfParts>
    <vt:vector size="71" baseType="lpstr">
      <vt:lpstr>Arial</vt:lpstr>
      <vt:lpstr>Bookman Old Style</vt:lpstr>
      <vt:lpstr>Comic Sans MS</vt:lpstr>
      <vt:lpstr>Franklin Gothic Book</vt:lpstr>
      <vt:lpstr>Perpetua</vt:lpstr>
      <vt:lpstr>Symbol</vt:lpstr>
      <vt:lpstr>Tahoma</vt:lpstr>
      <vt:lpstr>Times New Roman</vt:lpstr>
      <vt:lpstr>Wingdings</vt:lpstr>
      <vt:lpstr>Wingdings 2</vt:lpstr>
      <vt:lpstr>Equity</vt:lpstr>
      <vt:lpstr>Alopecia Dr Sami  Aldaham</vt:lpstr>
      <vt:lpstr>HAIR TYPES</vt:lpstr>
      <vt:lpstr>NUMBER OF HAIRS </vt:lpstr>
      <vt:lpstr>عرض تقديمي في PowerPoint</vt:lpstr>
      <vt:lpstr>                FUNCTIONS</vt:lpstr>
      <vt:lpstr>HAIR CYCLE</vt:lpstr>
      <vt:lpstr>عرض تقديمي في PowerPoint</vt:lpstr>
      <vt:lpstr>ANAGEN (GROWING PHASE)</vt:lpstr>
      <vt:lpstr> CATAGEN</vt:lpstr>
      <vt:lpstr>TELOGEN</vt:lpstr>
      <vt:lpstr>Alopecia</vt:lpstr>
      <vt:lpstr>عرض تقديمي في PowerPoint</vt:lpstr>
      <vt:lpstr>عرض تقديمي في PowerPoint</vt:lpstr>
      <vt:lpstr>عرض تقديمي في PowerPoint</vt:lpstr>
      <vt:lpstr>ALOPECIA AREATA .</vt:lpstr>
      <vt:lpstr>ALOPECIA AREATA .</vt:lpstr>
      <vt:lpstr>ASSOCIATED DISEASE</vt:lpstr>
      <vt:lpstr>Clinical features</vt:lpstr>
      <vt:lpstr>CLINICAL FEATURE </vt:lpstr>
      <vt:lpstr>  CLINICAL FEATURE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Diagnosis</vt:lpstr>
      <vt:lpstr>DIFFERENTIAL DIAGNOSIS </vt:lpstr>
      <vt:lpstr>عرض تقديمي في PowerPoint</vt:lpstr>
      <vt:lpstr>Others</vt:lpstr>
      <vt:lpstr>TREATMENT </vt:lpstr>
      <vt:lpstr>Bad prognostic factors</vt:lpstr>
      <vt:lpstr>عرض تقديمي في PowerPoint</vt:lpstr>
      <vt:lpstr>ANDROGENETIC ALOPECIA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PATTERN OF HAIR LOSS</vt:lpstr>
      <vt:lpstr>Androgenetic alopecia in women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Treatment </vt:lpstr>
      <vt:lpstr>TELOGEN EFFLUVIUM </vt:lpstr>
      <vt:lpstr>عرض تقديمي في PowerPoint</vt:lpstr>
      <vt:lpstr>Causes of Telogen Effluvium </vt:lpstr>
      <vt:lpstr>Causes</vt:lpstr>
      <vt:lpstr>Causes of Telogen Effluvium (Contd.) </vt:lpstr>
      <vt:lpstr>عرض تقديمي في PowerPoint</vt:lpstr>
      <vt:lpstr>Pathology</vt:lpstr>
      <vt:lpstr>CLINICAL PRESENTATION </vt:lpstr>
      <vt:lpstr>TREATMENT</vt:lpstr>
      <vt:lpstr>Anagen effluvium</vt:lpstr>
      <vt:lpstr>TRICHTILLOMANIA</vt:lpstr>
      <vt:lpstr>عرض تقديمي في PowerPoint</vt:lpstr>
      <vt:lpstr>Scaring Alopecia</vt:lpstr>
      <vt:lpstr>THANK YOU</vt:lpstr>
    </vt:vector>
  </TitlesOfParts>
  <Company>dm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ALOPECIA</dc:title>
  <dc:creator>sm</dc:creator>
  <cp:lastModifiedBy>سامي عبدالرحمن محمد الدهام</cp:lastModifiedBy>
  <cp:revision>702</cp:revision>
  <dcterms:created xsi:type="dcterms:W3CDTF">2005-04-01T21:41:57Z</dcterms:created>
  <dcterms:modified xsi:type="dcterms:W3CDTF">2024-02-05T17:41:40Z</dcterms:modified>
</cp:coreProperties>
</file>