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96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AF0DF-3E31-404C-9934-AED7F8A1641E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21F82-4C94-4D01-8192-B7266B11B0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2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57886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8814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827318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598250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Placeholder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718582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04030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Placeholder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87915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Placeholder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497867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019177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995F83-BF04-48E2-A667-71825CC6FEFB}" type="slidenum">
              <a:rPr lang="en-US" smtClean="0">
                <a:latin typeface="Arial" pitchFamily="34" charset="0"/>
              </a:rPr>
              <a:pPr/>
              <a:t>18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581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49306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7677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C4BD4-522E-400E-A722-4A617DDB977E}" type="slidenum">
              <a:rPr lang="en-US" smtClean="0">
                <a:latin typeface="Arial" pitchFamily="34" charset="0"/>
              </a:rPr>
              <a:pPr/>
              <a:t>20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558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598896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49407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47725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29162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702724" lvl="1" indent="-270278"/>
            <a:endParaRPr lang="en-US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46168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Placeholder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57104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62350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46889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18111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93DDD-4070-454C-870D-559FF3DF15A1}" type="datetime1">
              <a:rPr lang="en-US" smtClean="0"/>
              <a:pPr>
                <a:defRPr/>
              </a:pPr>
              <a:t>1/13/2024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27C1B-8099-4549-9FE5-1719252E43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44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01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1900"/>
            <a:ext cx="4038600" cy="201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1F5E6-4E8F-47A1-A90D-DE190FEB7A81}" type="datetime1">
              <a:rPr lang="en-US" smtClean="0"/>
              <a:pPr>
                <a:defRPr/>
              </a:pPr>
              <a:t>1/13/2024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B0E1-91B2-4CF8-A736-0A2B426EE0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07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4ABD26-3B16-4906-991A-9D3397D3D0A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9698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>
                <a:solidFill>
                  <a:schemeClr val="tx1"/>
                </a:solidFill>
                <a:ea typeface="ＭＳ Ｐゴシック"/>
                <a:cs typeface="ＭＳ Ｐゴシック"/>
              </a:rPr>
              <a:t>Clinical Case One</a:t>
            </a:r>
          </a:p>
        </p:txBody>
      </p:sp>
      <p:sp>
        <p:nvSpPr>
          <p:cNvPr id="29699" name="Rectang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ea typeface="ＭＳ Ｐゴシック"/>
                <a:cs typeface="ＭＳ Ｐゴシック"/>
              </a:rPr>
              <a:t>DrSami</a:t>
            </a:r>
            <a:r>
              <a:rPr lang="en-US" dirty="0">
                <a:ea typeface="ＭＳ Ｐゴシック"/>
                <a:cs typeface="ＭＳ Ｐゴシック"/>
              </a:rPr>
              <a:t> </a:t>
            </a:r>
            <a:r>
              <a:rPr lang="en-US" dirty="0" err="1">
                <a:ea typeface="ＭＳ Ｐゴシック"/>
                <a:cs typeface="ＭＳ Ｐゴシック"/>
              </a:rPr>
              <a:t>Aldaham</a:t>
            </a:r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11883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B51220-5D3A-4E54-A140-6075A9383CD9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10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5222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Acne Vulgaris</a:t>
            </a:r>
          </a:p>
        </p:txBody>
      </p:sp>
      <p:pic>
        <p:nvPicPr>
          <p:cNvPr id="52227" name="Picture 8" descr="AcneGrade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>
          <a:xfrm>
            <a:off x="587375" y="1600200"/>
            <a:ext cx="3778250" cy="4191000"/>
          </a:xfrm>
        </p:spPr>
      </p:pic>
      <p:pic>
        <p:nvPicPr>
          <p:cNvPr id="52228" name="Picture 9" descr="AcneGrade4Shoulder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>
          <a:xfrm>
            <a:off x="5148063" y="3356992"/>
            <a:ext cx="3424113" cy="2377440"/>
          </a:xfrm>
        </p:spPr>
      </p:pic>
      <p:sp>
        <p:nvSpPr>
          <p:cNvPr id="52230" name="Rectangle 5"/>
          <p:cNvSpPr>
            <a:spLocks noChangeArrowheads="1"/>
          </p:cNvSpPr>
          <p:nvPr/>
        </p:nvSpPr>
        <p:spPr bwMode="auto">
          <a:xfrm>
            <a:off x="2267744" y="2133600"/>
            <a:ext cx="1999456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dirty="0">
              <a:latin typeface="Garamond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612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B51220-5D3A-4E54-A140-6075A9383CD9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11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5222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Acne Vulgaris</a:t>
            </a:r>
          </a:p>
        </p:txBody>
      </p:sp>
      <p:pic>
        <p:nvPicPr>
          <p:cNvPr id="52227" name="Picture 8" descr="AcneGrade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>
          <a:xfrm>
            <a:off x="587375" y="1600200"/>
            <a:ext cx="3778250" cy="4191000"/>
          </a:xfrm>
        </p:spPr>
      </p:pic>
      <p:pic>
        <p:nvPicPr>
          <p:cNvPr id="52228" name="Picture 9" descr="AcneGrade4Shoulder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>
          <a:xfrm>
            <a:off x="5148063" y="3356992"/>
            <a:ext cx="3424113" cy="2377440"/>
          </a:xfrm>
        </p:spPr>
      </p:pic>
      <p:sp>
        <p:nvSpPr>
          <p:cNvPr id="52229" name="Rectangle 11"/>
          <p:cNvSpPr>
            <a:spLocks noGrp="1"/>
          </p:cNvSpPr>
          <p:nvPr>
            <p:ph sz="quarter" idx="3"/>
          </p:nvPr>
        </p:nvSpPr>
        <p:spPr>
          <a:xfrm>
            <a:off x="4648200" y="1772816"/>
            <a:ext cx="4244280" cy="1295400"/>
          </a:xfrm>
        </p:spPr>
        <p:txBody>
          <a:bodyPr/>
          <a:lstStyle/>
          <a:p>
            <a:pPr marL="396875" indent="-396875">
              <a:buFont typeface="Wingdings" charset="2"/>
              <a:buChar char="§"/>
            </a:pPr>
            <a:r>
              <a:rPr lang="en-US" sz="2800" dirty="0">
                <a:ea typeface="ＭＳ Ｐゴシック"/>
                <a:cs typeface="ＭＳ Ｐゴシック"/>
              </a:rPr>
              <a:t>Severe nodulocystic acne with presence of scarring</a:t>
            </a:r>
          </a:p>
        </p:txBody>
      </p:sp>
      <p:sp>
        <p:nvSpPr>
          <p:cNvPr id="52230" name="Rectangle 5"/>
          <p:cNvSpPr>
            <a:spLocks noChangeArrowheads="1"/>
          </p:cNvSpPr>
          <p:nvPr/>
        </p:nvSpPr>
        <p:spPr bwMode="auto">
          <a:xfrm>
            <a:off x="2267744" y="2133600"/>
            <a:ext cx="1999456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dirty="0">
              <a:latin typeface="Garamond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0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ACF25E-C476-47E8-94CC-38E2D7778BF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12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45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Question 2</a:t>
            </a:r>
          </a:p>
        </p:txBody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>
          <a:xfrm>
            <a:off x="323528" y="1600200"/>
            <a:ext cx="8363272" cy="41910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dirty="0">
                <a:ea typeface="ＭＳ Ｐゴシック"/>
                <a:cs typeface="ＭＳ Ｐゴシック"/>
              </a:rPr>
              <a:t>Which is (are) related to the pathogenesis of acne vulgaris? </a:t>
            </a:r>
          </a:p>
          <a:p>
            <a:pPr marL="1144588" lvl="1" indent="-452438" eaLnBrk="1" hangingPunct="1"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Androgens in the circulation</a:t>
            </a:r>
          </a:p>
          <a:p>
            <a:pPr marL="1144588" lvl="1" indent="-452438" eaLnBrk="1" hangingPunct="1"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Bacteria in the hair follicle</a:t>
            </a:r>
          </a:p>
          <a:p>
            <a:pPr marL="1144588" lvl="1" indent="-452438" eaLnBrk="1" hangingPunct="1"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Follicular plugging</a:t>
            </a:r>
          </a:p>
          <a:p>
            <a:pPr marL="1144588" lvl="1" indent="-452438" eaLnBrk="1" hangingPunct="1"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Sebum secretion </a:t>
            </a:r>
          </a:p>
          <a:p>
            <a:pPr marL="1144588" lvl="1" indent="-452438" eaLnBrk="1" hangingPunct="1"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All of the above</a:t>
            </a:r>
          </a:p>
          <a:p>
            <a:pPr marL="457200" indent="-457200"/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36285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2720D0-79B9-477B-8BE9-4F9C671FA111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13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 Question 2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spcBef>
                <a:spcPts val="600"/>
              </a:spcBef>
              <a:buFont typeface="Arial" pitchFamily="34" charset="0"/>
              <a:buNone/>
            </a:pPr>
            <a:r>
              <a:rPr lang="en-US" b="1" dirty="0">
                <a:solidFill>
                  <a:srgbClr val="C00000"/>
                </a:solidFill>
                <a:ea typeface="ＭＳ Ｐゴシック"/>
                <a:cs typeface="ＭＳ Ｐゴシック"/>
              </a:rPr>
              <a:t>Answer: e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ea typeface="ＭＳ Ｐゴシック"/>
                <a:cs typeface="ＭＳ Ｐゴシック"/>
              </a:rPr>
              <a:t>Which is (are) related to the pathogenesis of acne vulgaris? </a:t>
            </a:r>
          </a:p>
          <a:p>
            <a:pPr marL="1260475" lvl="1" indent="-457200" eaLnBrk="1" hangingPunct="1">
              <a:spcBef>
                <a:spcPts val="600"/>
              </a:spcBef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Androgens in the circulation</a:t>
            </a:r>
          </a:p>
          <a:p>
            <a:pPr marL="1260475" lvl="1" indent="-457200" eaLnBrk="1" hangingPunct="1">
              <a:spcBef>
                <a:spcPts val="600"/>
              </a:spcBef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Bacteria in the hair follicle</a:t>
            </a:r>
          </a:p>
          <a:p>
            <a:pPr marL="1260475" lvl="1" indent="-457200" eaLnBrk="1" hangingPunct="1">
              <a:spcBef>
                <a:spcPts val="600"/>
              </a:spcBef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Follicular plugging</a:t>
            </a:r>
          </a:p>
          <a:p>
            <a:pPr marL="1260475" lvl="1" indent="-457200" eaLnBrk="1" hangingPunct="1">
              <a:spcBef>
                <a:spcPts val="600"/>
              </a:spcBef>
              <a:buFont typeface="Arial" pitchFamily="34" charset="0"/>
              <a:buAutoNum type="alphaLcPeriod"/>
            </a:pPr>
            <a:r>
              <a:rPr lang="en-US" dirty="0">
                <a:ea typeface="ＭＳ Ｐゴシック"/>
                <a:cs typeface="ＭＳ Ｐゴシック"/>
              </a:rPr>
              <a:t>Sebum secretion </a:t>
            </a:r>
          </a:p>
          <a:p>
            <a:pPr marL="1260475" lvl="1" indent="-457200" eaLnBrk="1" hangingPunct="1">
              <a:spcBef>
                <a:spcPts val="600"/>
              </a:spcBef>
              <a:buFont typeface="Arial" pitchFamily="34" charset="0"/>
              <a:buAutoNum type="alphaLcPeriod"/>
            </a:pPr>
            <a:r>
              <a:rPr lang="en-US" b="1" dirty="0">
                <a:solidFill>
                  <a:srgbClr val="C00000"/>
                </a:solidFill>
                <a:ea typeface="ＭＳ Ｐゴシック"/>
                <a:cs typeface="ＭＳ Ｐゴシック"/>
              </a:rPr>
              <a:t>All of the above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>
              <a:solidFill>
                <a:srgbClr val="A50021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803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7FB54D-EA36-4768-9FCB-531BEE1CF8BA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14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Acne Vulgaris: Pathogenesis</a:t>
            </a:r>
          </a:p>
        </p:txBody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>
          <a:xfrm>
            <a:off x="251520" y="1600200"/>
            <a:ext cx="8640960" cy="4191000"/>
          </a:xfrm>
        </p:spPr>
        <p:txBody>
          <a:bodyPr/>
          <a:lstStyle/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sz="2800" dirty="0">
                <a:ea typeface="ＭＳ Ｐゴシック"/>
                <a:cs typeface="ＭＳ Ｐゴシック"/>
              </a:rPr>
              <a:t>Acne Vulgaris is related to 4 factors:</a:t>
            </a:r>
          </a:p>
          <a:p>
            <a:pPr lvl="1" eaLnBrk="1" hangingPunct="1">
              <a:buFontTx/>
              <a:buChar char="•"/>
            </a:pPr>
            <a:r>
              <a:rPr lang="en-US" sz="2400" dirty="0">
                <a:ea typeface="ＭＳ Ｐゴシック"/>
                <a:cs typeface="ＭＳ Ｐゴシック"/>
              </a:rPr>
              <a:t>Presence of hormones (androgens)</a:t>
            </a:r>
          </a:p>
          <a:p>
            <a:pPr lvl="1" eaLnBrk="1" hangingPunct="1">
              <a:buFontTx/>
              <a:buChar char="•"/>
            </a:pPr>
            <a:r>
              <a:rPr lang="en-US" sz="2400" dirty="0">
                <a:ea typeface="ＭＳ Ｐゴシック"/>
                <a:cs typeface="ＭＳ Ｐゴシック"/>
              </a:rPr>
              <a:t>Sebaceous gland activity (increased in presence of      androgens)</a:t>
            </a:r>
          </a:p>
          <a:p>
            <a:pPr lvl="1" eaLnBrk="1" hangingPunct="1">
              <a:buFontTx/>
              <a:buChar char="•"/>
            </a:pPr>
            <a:r>
              <a:rPr lang="en-US" sz="2400" dirty="0">
                <a:ea typeface="ＭＳ Ｐゴシック"/>
                <a:cs typeface="ＭＳ Ｐゴシック"/>
              </a:rPr>
              <a:t>Plugging of the hair follicle as a result of abnormal keratinization of the upper portion (gives rise to comedones)</a:t>
            </a:r>
          </a:p>
          <a:p>
            <a:pPr lvl="1" eaLnBrk="1" hangingPunct="1">
              <a:buFontTx/>
              <a:buChar char="•"/>
            </a:pPr>
            <a:r>
              <a:rPr lang="en-US" sz="2400" i="1" dirty="0">
                <a:ea typeface="ＭＳ Ｐゴシック"/>
                <a:cs typeface="ＭＳ Ｐゴシック"/>
              </a:rPr>
              <a:t>P. acnes</a:t>
            </a:r>
            <a:r>
              <a:rPr lang="en-US" sz="2400" dirty="0">
                <a:ea typeface="ＭＳ Ｐゴシック"/>
                <a:cs typeface="ＭＳ Ｐゴシック"/>
              </a:rPr>
              <a:t> (bacteria) in the hair follicle (lives on the oil and breaks it down to free fatty acids which cause inflammation)</a:t>
            </a:r>
          </a:p>
          <a:p>
            <a:endParaRPr lang="en-US" sz="2800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7355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16DC08-6C10-4EFC-8674-7014460A6C52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15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Question 3</a:t>
            </a:r>
          </a:p>
        </p:txBody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>
          <a:xfrm>
            <a:off x="323528" y="1628800"/>
            <a:ext cx="8363272" cy="41910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dirty="0">
                <a:ea typeface="ＭＳ Ｐゴシック"/>
                <a:cs typeface="ＭＳ Ｐゴシック"/>
              </a:rPr>
              <a:t>Which of the following agents are effective in treating acne vulgaris? 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Oral antibiotics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Topical benzoyl peroxide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Topical retinoid creams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All of the above</a:t>
            </a:r>
          </a:p>
          <a:p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74421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E1BF1D-2064-469C-98A2-C373EED075A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16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27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Question 3</a:t>
            </a:r>
          </a:p>
        </p:txBody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xfrm>
            <a:off x="323528" y="1600200"/>
            <a:ext cx="8640960" cy="41910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b="1" dirty="0">
                <a:solidFill>
                  <a:srgbClr val="C00000"/>
                </a:solidFill>
                <a:ea typeface="ＭＳ Ｐゴシック"/>
                <a:cs typeface="ＭＳ Ｐゴシック"/>
              </a:rPr>
              <a:t>Answer: d</a:t>
            </a:r>
          </a:p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dirty="0">
                <a:ea typeface="ＭＳ Ｐゴシック"/>
                <a:cs typeface="ＭＳ Ｐゴシック"/>
              </a:rPr>
              <a:t>Which of the following agents are effective in treating acne vulgaris? 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Oral antibiotics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Topical benzoyl peroxide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dirty="0">
                <a:ea typeface="ＭＳ Ｐゴシック"/>
                <a:cs typeface="ＭＳ Ｐゴシック"/>
              </a:rPr>
              <a:t>Topical retinoid creams</a:t>
            </a:r>
          </a:p>
          <a:p>
            <a:pPr marL="1147763" lvl="1" indent="-457200" eaLnBrk="1" hangingPunct="1">
              <a:buFont typeface="+mj-lt"/>
              <a:buAutoNum type="alphaLcPeriod"/>
            </a:pPr>
            <a:r>
              <a:rPr lang="en-US" sz="3000" b="1" dirty="0">
                <a:solidFill>
                  <a:srgbClr val="C00000"/>
                </a:solidFill>
                <a:ea typeface="ＭＳ Ｐゴシック"/>
                <a:cs typeface="ＭＳ Ｐゴシック"/>
              </a:rPr>
              <a:t>All of the above</a:t>
            </a:r>
          </a:p>
          <a:p>
            <a:endParaRPr lang="en-US" dirty="0">
              <a:solidFill>
                <a:srgbClr val="A50021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8983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CDC740-0F10-45C6-AC7E-BEFBF636B78D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17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Treatment: Basic Principles</a:t>
            </a:r>
          </a:p>
        </p:txBody>
      </p:sp>
      <p:sp>
        <p:nvSpPr>
          <p:cNvPr id="101379" name="Rectangle 3"/>
          <p:cNvSpPr>
            <a:spLocks noGrp="1"/>
          </p:cNvSpPr>
          <p:nvPr>
            <p:ph type="body" idx="1"/>
          </p:nvPr>
        </p:nvSpPr>
        <p:spPr>
          <a:xfrm>
            <a:off x="251520" y="1608038"/>
            <a:ext cx="8568952" cy="4413250"/>
          </a:xfrm>
        </p:spPr>
        <p:txBody>
          <a:bodyPr/>
          <a:lstStyle/>
          <a:p>
            <a:pPr marL="395288" indent="-395288"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sz="2700" dirty="0">
                <a:ea typeface="ＭＳ Ｐゴシック"/>
                <a:cs typeface="ＭＳ Ｐゴシック"/>
              </a:rPr>
              <a:t>Systemic and topical </a:t>
            </a:r>
            <a:r>
              <a:rPr lang="en-US" sz="2700" b="1" dirty="0">
                <a:ea typeface="ＭＳ Ｐゴシック"/>
                <a:cs typeface="ＭＳ Ｐゴシック"/>
              </a:rPr>
              <a:t>retinoids</a:t>
            </a:r>
            <a:r>
              <a:rPr lang="en-US" sz="2700" dirty="0">
                <a:ea typeface="ＭＳ Ｐゴシック"/>
                <a:cs typeface="ＭＳ Ｐゴシック"/>
              </a:rPr>
              <a:t>, systemic and topical </a:t>
            </a:r>
            <a:r>
              <a:rPr lang="en-US" sz="2700" b="1" dirty="0">
                <a:ea typeface="ＭＳ Ｐゴシック"/>
                <a:cs typeface="ＭＳ Ｐゴシック"/>
              </a:rPr>
              <a:t>antimicrobials</a:t>
            </a:r>
            <a:r>
              <a:rPr lang="en-US" sz="2700" dirty="0">
                <a:ea typeface="ＭＳ Ｐゴシック"/>
                <a:cs typeface="ＭＳ Ｐゴシック"/>
              </a:rPr>
              <a:t>, and systemic </a:t>
            </a:r>
            <a:r>
              <a:rPr lang="en-US" sz="2700" b="1" dirty="0">
                <a:ea typeface="ＭＳ Ｐゴシック"/>
                <a:cs typeface="ＭＳ Ｐゴシック"/>
              </a:rPr>
              <a:t>hormonal</a:t>
            </a:r>
            <a:r>
              <a:rPr lang="en-US" sz="2700" dirty="0">
                <a:ea typeface="ＭＳ Ｐゴシック"/>
                <a:cs typeface="ＭＳ Ｐゴシック"/>
              </a:rPr>
              <a:t> therapies are the main classes of treatment</a:t>
            </a:r>
          </a:p>
          <a:p>
            <a:pPr marL="395288" indent="-395288"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sz="2700" dirty="0">
                <a:ea typeface="ＭＳ Ｐゴシック"/>
                <a:cs typeface="ＭＳ Ｐゴシック"/>
              </a:rPr>
              <a:t>Multiple agents are often used with activity against different pathogenic causes (e.g. topical antibiotic plus retinoid) </a:t>
            </a:r>
          </a:p>
          <a:p>
            <a:pPr marL="395288" indent="-395288"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sz="2700" dirty="0">
                <a:ea typeface="ＭＳ Ｐゴシック"/>
                <a:cs typeface="ＭＳ Ｐゴシック"/>
              </a:rPr>
              <a:t>Use topical antibiotics with benzoyl peroxide to prevent the development of antibiotic resistance</a:t>
            </a:r>
          </a:p>
          <a:p>
            <a:pPr marL="395288" indent="-395288"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sz="2700" b="1" dirty="0">
                <a:solidFill>
                  <a:srgbClr val="C00000"/>
                </a:solidFill>
                <a:ea typeface="ＭＳ Ｐゴシック"/>
                <a:cs typeface="ＭＳ Ｐゴシック"/>
              </a:rPr>
              <a:t>Acne scarring is difficult to treat, therefore aggressive prevention is important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US" sz="2400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5804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Acne Scarring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51520" y="1686272"/>
            <a:ext cx="4103688" cy="4191000"/>
          </a:xfrm>
        </p:spPr>
        <p:txBody>
          <a:bodyPr/>
          <a:lstStyle/>
          <a:p>
            <a:pPr marL="396875" indent="-396875" eaLnBrk="1" hangingPunct="1">
              <a:buFont typeface="Wingdings" charset="2"/>
              <a:buChar char="§"/>
              <a:defRPr/>
            </a:pPr>
            <a:r>
              <a:rPr lang="en-US" sz="2800" dirty="0">
                <a:latin typeface="Arial" charset="0"/>
                <a:ea typeface="ＭＳ Ｐゴシック"/>
                <a:cs typeface="ＭＳ Ｐゴシック"/>
              </a:rPr>
              <a:t>Acne should be treated aggressively to avoid permanent scarring and cysts</a:t>
            </a:r>
            <a:endParaRPr lang="en-US" sz="2000" dirty="0">
              <a:latin typeface="Arial" charset="0"/>
              <a:ea typeface="ＭＳ Ｐゴシック"/>
              <a:cs typeface="ＭＳ Ｐゴシック"/>
            </a:endParaRPr>
          </a:p>
          <a:p>
            <a:pPr marL="396875" indent="-396875" eaLnBrk="1" hangingPunct="1">
              <a:buFont typeface="Wingdings" charset="2"/>
              <a:buChar char="§"/>
              <a:defRPr/>
            </a:pPr>
            <a:r>
              <a:rPr lang="en-US" sz="2800" dirty="0">
                <a:latin typeface="Arial" charset="0"/>
                <a:ea typeface="ＭＳ Ｐゴシック"/>
                <a:cs typeface="ＭＳ Ｐゴシック"/>
              </a:rPr>
              <a:t>Refer patients with difficult to control acne or the presence of scarring to dermatology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dirty="0">
              <a:latin typeface="Arial" charset="0"/>
              <a:ea typeface="ＭＳ Ｐゴシック"/>
              <a:cs typeface="ＭＳ Ｐゴシック"/>
            </a:endParaRPr>
          </a:p>
          <a:p>
            <a:pPr>
              <a:buFont typeface="Arial" charset="0"/>
              <a:buChar char="•"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CD5F48-A42A-43A9-8F10-71D02CC7263C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76804" name="Picture 9" descr="AcneGrade4Shoulder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28401"/>
          <a:stretch>
            <a:fillRect/>
          </a:stretch>
        </p:blipFill>
        <p:spPr bwMode="auto">
          <a:xfrm>
            <a:off x="4427538" y="1628775"/>
            <a:ext cx="4432300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51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F5B05B-DF9F-4D06-9372-21CE21FEB7D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19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88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Common First-Line Treatments</a:t>
            </a:r>
            <a:r>
              <a:rPr lang="en-US" dirty="0">
                <a:ea typeface="ＭＳ Ｐゴシック"/>
                <a:cs typeface="ＭＳ Ｐゴシック"/>
              </a:rPr>
              <a:t> </a:t>
            </a:r>
          </a:p>
        </p:txBody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>
          <a:xfrm>
            <a:off x="179512" y="1700808"/>
            <a:ext cx="8784976" cy="41910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u="sng" dirty="0">
                <a:ea typeface="ＭＳ Ｐゴシック"/>
                <a:cs typeface="ＭＳ Ｐゴシック"/>
              </a:rPr>
              <a:t>Mild comedonal</a:t>
            </a:r>
            <a:r>
              <a:rPr lang="en-US" dirty="0">
                <a:ea typeface="ＭＳ Ｐゴシック"/>
                <a:cs typeface="ＭＳ Ｐゴシック"/>
              </a:rPr>
              <a:t>: topical retinoid, +/- topical benzoyl peroxide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1000" dirty="0">
              <a:ea typeface="ＭＳ Ｐゴシック"/>
              <a:cs typeface="ＭＳ Ｐゴシック"/>
            </a:endParaRPr>
          </a:p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u="sng" dirty="0">
                <a:ea typeface="ＭＳ Ｐゴシック"/>
                <a:cs typeface="ＭＳ Ｐゴシック"/>
              </a:rPr>
              <a:t>Mild papular/pustular</a:t>
            </a:r>
            <a:r>
              <a:rPr lang="en-US" dirty="0">
                <a:ea typeface="ＭＳ Ｐゴシック"/>
                <a:cs typeface="ＭＳ Ｐゴシック"/>
              </a:rPr>
              <a:t>: topical retinoid, topical antibiotics (clindamycin, erythromycin), topical benzoyl peroxide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1000" dirty="0">
              <a:ea typeface="ＭＳ Ｐゴシック"/>
              <a:cs typeface="ＭＳ Ｐゴシック"/>
            </a:endParaRPr>
          </a:p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u="sng" dirty="0">
                <a:ea typeface="ＭＳ Ｐゴシック"/>
                <a:cs typeface="ＭＳ Ｐゴシック"/>
              </a:rPr>
              <a:t>Moderate papular/pustular</a:t>
            </a:r>
            <a:r>
              <a:rPr lang="en-US" dirty="0">
                <a:ea typeface="ＭＳ Ｐゴシック"/>
                <a:cs typeface="ＭＳ Ｐゴシック"/>
              </a:rPr>
              <a:t>: oral antibiotics with topical retinoid and benzoyl peroxide</a:t>
            </a:r>
          </a:p>
        </p:txBody>
      </p:sp>
    </p:spTree>
    <p:extLst>
      <p:ext uri="{BB962C8B-B14F-4D97-AF65-F5344CB8AC3E}">
        <p14:creationId xmlns:p14="http://schemas.microsoft.com/office/powerpoint/2010/main" val="105299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C049F8-51B7-4915-AF47-60AE5033D65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 History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323850" y="1556791"/>
            <a:ext cx="8640638" cy="4608513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HPI: </a:t>
            </a:r>
            <a:r>
              <a:rPr lang="en-US" sz="2300" dirty="0" err="1">
                <a:ea typeface="ＭＳ Ｐゴシック"/>
                <a:cs typeface="ＭＳ Ｐゴシック"/>
              </a:rPr>
              <a:t>Yasir</a:t>
            </a:r>
            <a:r>
              <a:rPr lang="en-US" sz="2300" dirty="0">
                <a:ea typeface="ＭＳ Ｐゴシック"/>
                <a:cs typeface="ＭＳ Ｐゴシック"/>
              </a:rPr>
              <a:t> is an 17-year-old healthy teenager who presents to his primary care physician with “pimples” on his face for the last 2 years.  He reports a daily skin regimen of aggressive facial cleansing with a bar soap during his morning shower.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PMH: no chronic illnesses or prior hospitalizations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Allergies: no known allergies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Medications: none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Family history: father and mother had acne as teenagers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Social history: lives at home with parents, attends high school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300" dirty="0">
                <a:ea typeface="ＭＳ Ｐゴシック"/>
                <a:cs typeface="ＭＳ Ｐゴシック"/>
              </a:rPr>
              <a:t>ROS: negative</a:t>
            </a:r>
          </a:p>
        </p:txBody>
      </p:sp>
    </p:spTree>
    <p:extLst>
      <p:ext uri="{BB962C8B-B14F-4D97-AF65-F5344CB8AC3E}">
        <p14:creationId xmlns:p14="http://schemas.microsoft.com/office/powerpoint/2010/main" val="2933206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Common First-Line Treatments</a:t>
            </a:r>
          </a:p>
        </p:txBody>
      </p:sp>
      <p:sp>
        <p:nvSpPr>
          <p:cNvPr id="80898" name="Rectangle 3"/>
          <p:cNvSpPr>
            <a:spLocks noGrp="1"/>
          </p:cNvSpPr>
          <p:nvPr>
            <p:ph type="body" idx="1"/>
          </p:nvPr>
        </p:nvSpPr>
        <p:spPr>
          <a:xfrm>
            <a:off x="251520" y="1700808"/>
            <a:ext cx="8712968" cy="41910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u="sng" dirty="0">
                <a:ea typeface="ＭＳ Ｐゴシック"/>
                <a:cs typeface="ＭＳ Ｐゴシック"/>
              </a:rPr>
              <a:t>Moderate nodular without scarring</a:t>
            </a:r>
            <a:r>
              <a:rPr lang="en-US" dirty="0">
                <a:ea typeface="ＭＳ Ｐゴシック"/>
                <a:cs typeface="ＭＳ Ｐゴシック"/>
              </a:rPr>
              <a:t>: oral antibiotic with topical retinoid and topical benzoyl peroxide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1000" dirty="0">
              <a:ea typeface="ＭＳ Ｐゴシック"/>
              <a:cs typeface="ＭＳ Ｐゴシック"/>
            </a:endParaRPr>
          </a:p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u="sng" dirty="0">
                <a:ea typeface="ＭＳ Ｐゴシック"/>
                <a:cs typeface="ＭＳ Ｐゴシック"/>
              </a:rPr>
              <a:t>Severe nodular</a:t>
            </a:r>
            <a:r>
              <a:rPr lang="en-US" dirty="0">
                <a:ea typeface="ＭＳ Ｐゴシック"/>
                <a:cs typeface="ＭＳ Ｐゴシック"/>
              </a:rPr>
              <a:t>: refer to a dermatologist for oral isotretinoin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1000" dirty="0">
              <a:ea typeface="ＭＳ Ｐゴシック"/>
              <a:cs typeface="ＭＳ Ｐゴシック"/>
            </a:endParaRPr>
          </a:p>
          <a:p>
            <a:pPr marL="457200" indent="-457200" eaLnBrk="1" hangingPunct="1">
              <a:buFont typeface="Wingdings" pitchFamily="2" charset="2"/>
              <a:buChar char="§"/>
            </a:pPr>
            <a:r>
              <a:rPr lang="en-US" u="sng" dirty="0">
                <a:ea typeface="ＭＳ Ｐゴシック"/>
                <a:cs typeface="ＭＳ Ｐゴシック"/>
              </a:rPr>
              <a:t>Scarring and keloids</a:t>
            </a:r>
            <a:r>
              <a:rPr lang="en-US" dirty="0">
                <a:ea typeface="ＭＳ Ｐゴシック"/>
                <a:cs typeface="ＭＳ Ｐゴシック"/>
              </a:rPr>
              <a:t>: refer to a dermatologist for oral isotretinoin</a:t>
            </a:r>
          </a:p>
          <a:p>
            <a:pPr eaLnBrk="1" hangingPunct="1">
              <a:buFont typeface="Arial" pitchFamily="34" charset="0"/>
              <a:buNone/>
            </a:pPr>
            <a:endParaRPr lang="en-US" dirty="0">
              <a:ea typeface="ＭＳ Ｐゴシック"/>
              <a:cs typeface="ＭＳ Ｐゴシック"/>
            </a:endParaRPr>
          </a:p>
          <a:p>
            <a:pPr eaLnBrk="1" hangingPunct="1">
              <a:buNone/>
            </a:pPr>
            <a:endParaRPr lang="en-US" dirty="0">
              <a:ea typeface="ＭＳ Ｐゴシック"/>
              <a:cs typeface="ＭＳ Ｐゴシック"/>
            </a:endParaRPr>
          </a:p>
          <a:p>
            <a:pPr>
              <a:buFont typeface="Arial" pitchFamily="34" charset="0"/>
              <a:buNone/>
            </a:pPr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27108-ABA1-4683-9A86-A99A30F8DE9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350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01F643-DEC9-404B-988D-7FD78291923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21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72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Patient Education</a:t>
            </a:r>
          </a:p>
        </p:txBody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8525768" cy="4191000"/>
          </a:xfrm>
        </p:spPr>
        <p:txBody>
          <a:bodyPr/>
          <a:lstStyle/>
          <a:p>
            <a:pPr marL="395288" indent="-395288" eaLnBrk="1" hangingPunct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3000" dirty="0">
                <a:ea typeface="ＭＳ Ｐゴシック"/>
                <a:cs typeface="ＭＳ Ｐゴシック"/>
              </a:rPr>
              <a:t>Patient education and setting expectations are important components of effective acne treatment</a:t>
            </a:r>
          </a:p>
          <a:p>
            <a:pPr marL="914400" lvl="1" indent="-341313" eaLnBrk="1" hangingPunct="1">
              <a:spcBef>
                <a:spcPts val="300"/>
              </a:spcBef>
              <a:buFontTx/>
              <a:buChar char="•"/>
            </a:pPr>
            <a:r>
              <a:rPr lang="en-US" sz="2700" dirty="0">
                <a:ea typeface="ＭＳ Ｐゴシック"/>
                <a:cs typeface="ＭＳ Ｐゴシック"/>
              </a:rPr>
              <a:t>Lack of adherence is the most common cause of treatment failure</a:t>
            </a:r>
          </a:p>
          <a:p>
            <a:pPr marL="914400" lvl="1" indent="-341313" eaLnBrk="1" hangingPunct="1">
              <a:spcBef>
                <a:spcPts val="300"/>
              </a:spcBef>
              <a:buFontTx/>
              <a:buChar char="•"/>
            </a:pPr>
            <a:r>
              <a:rPr lang="en-US" sz="2700" dirty="0">
                <a:ea typeface="ＭＳ Ｐゴシック"/>
                <a:cs typeface="ＭＳ Ｐゴシック"/>
              </a:rPr>
              <a:t>With the patient, the physician should develop the therapeutic regimen with the highest likelihood of adherence</a:t>
            </a:r>
          </a:p>
          <a:p>
            <a:pPr marL="914400" lvl="1" indent="-341313" eaLnBrk="1" hangingPunct="1">
              <a:spcBef>
                <a:spcPts val="300"/>
              </a:spcBef>
              <a:buFontTx/>
              <a:buChar char="•"/>
            </a:pPr>
            <a:r>
              <a:rPr lang="en-US" sz="2700" dirty="0">
                <a:ea typeface="ＭＳ Ｐゴシック"/>
                <a:cs typeface="ＭＳ Ｐゴシック"/>
              </a:rPr>
              <a:t>Acne treatment is only treating new lesions, not the ones already there</a:t>
            </a:r>
          </a:p>
        </p:txBody>
      </p:sp>
    </p:spTree>
    <p:extLst>
      <p:ext uri="{BB962C8B-B14F-4D97-AF65-F5344CB8AC3E}">
        <p14:creationId xmlns:p14="http://schemas.microsoft.com/office/powerpoint/2010/main" val="1703054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Patient Education </a:t>
            </a:r>
          </a:p>
        </p:txBody>
      </p:sp>
      <p:sp>
        <p:nvSpPr>
          <p:cNvPr id="99330" name="Rectangle 3"/>
          <p:cNvSpPr>
            <a:spLocks noGrp="1"/>
          </p:cNvSpPr>
          <p:nvPr>
            <p:ph type="body" idx="1"/>
          </p:nvPr>
        </p:nvSpPr>
        <p:spPr>
          <a:xfrm>
            <a:off x="250825" y="1556792"/>
            <a:ext cx="8642350" cy="4319588"/>
          </a:xfrm>
        </p:spPr>
        <p:txBody>
          <a:bodyPr/>
          <a:lstStyle/>
          <a:p>
            <a:pPr eaLnBrk="1" hangingPunct="1">
              <a:spcBef>
                <a:spcPts val="800"/>
              </a:spcBef>
              <a:buFont typeface="Wingdings" pitchFamily="2" charset="2"/>
              <a:buChar char="§"/>
            </a:pPr>
            <a:r>
              <a:rPr lang="en-US" sz="2500" dirty="0">
                <a:ea typeface="ＭＳ Ｐゴシック"/>
                <a:cs typeface="ＭＳ Ｐゴシック"/>
              </a:rPr>
              <a:t>Patients should use only the prescribed medications and avoid potentially drying over-the-counter products, such as astringent, harsh cleansers or antibacterial soaps</a:t>
            </a:r>
          </a:p>
          <a:p>
            <a:pPr lvl="1" eaLnBrk="1" hangingPunct="1">
              <a:spcBef>
                <a:spcPts val="800"/>
              </a:spcBef>
              <a:buFontTx/>
              <a:buChar char="•"/>
            </a:pPr>
            <a:r>
              <a:rPr lang="en-US" sz="2200" dirty="0">
                <a:ea typeface="ＭＳ Ｐゴシック"/>
                <a:cs typeface="ＭＳ Ｐゴシック"/>
              </a:rPr>
              <a:t>Recommend daily moisturizer when patients are using solutions and gels because they have more drying effects than creams and ointments</a:t>
            </a:r>
          </a:p>
          <a:p>
            <a:pPr eaLnBrk="1" hangingPunct="1">
              <a:spcBef>
                <a:spcPts val="800"/>
              </a:spcBef>
              <a:buFont typeface="Wingdings" pitchFamily="2" charset="2"/>
              <a:buChar char="§"/>
            </a:pPr>
            <a:r>
              <a:rPr lang="en-US" sz="2500" dirty="0">
                <a:ea typeface="ＭＳ Ｐゴシック"/>
                <a:cs typeface="ＭＳ Ｐゴシック"/>
              </a:rPr>
              <a:t>Overaggressive washing and the use of particulate abrasive scrubs often exacerbates acne and should be avoided</a:t>
            </a:r>
          </a:p>
          <a:p>
            <a:pPr eaLnBrk="1" hangingPunct="1">
              <a:spcBef>
                <a:spcPts val="800"/>
              </a:spcBef>
              <a:buFont typeface="Wingdings" pitchFamily="2" charset="2"/>
              <a:buChar char="§"/>
            </a:pPr>
            <a:r>
              <a:rPr lang="en-US" sz="2500" dirty="0">
                <a:ea typeface="ＭＳ Ｐゴシック"/>
                <a:cs typeface="ＭＳ Ｐゴシック"/>
              </a:rPr>
              <a:t>Cosmetics are often labeled as “non-comedogenic” or “oil-free” if they do not cause or exacerbate acne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US" sz="2400" dirty="0">
              <a:ea typeface="ＭＳ Ｐゴシック"/>
              <a:cs typeface="ＭＳ Ｐゴシック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27108-ABA1-4683-9A86-A99A30F8DE9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430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7D819A-7F21-49D2-AD44-F2D8FD4BB196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4198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Skin Exam Findings</a:t>
            </a:r>
          </a:p>
        </p:txBody>
      </p:sp>
      <p:sp>
        <p:nvSpPr>
          <p:cNvPr id="41987" name="Rectangle 6"/>
          <p:cNvSpPr>
            <a:spLocks noGrp="1"/>
          </p:cNvSpPr>
          <p:nvPr>
            <p:ph type="body" sz="half" idx="2"/>
          </p:nvPr>
        </p:nvSpPr>
        <p:spPr>
          <a:xfrm>
            <a:off x="4427984" y="1600200"/>
            <a:ext cx="4563616" cy="16764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 typeface="Wingdings" charset="2"/>
              <a:buChar char="§"/>
            </a:pPr>
            <a:r>
              <a:rPr lang="en-US" sz="2400" dirty="0">
                <a:ea typeface="ＭＳ Ｐゴシック"/>
                <a:cs typeface="ＭＳ Ｐゴシック"/>
              </a:rPr>
              <a:t>Exam of left cheek: numerous pustules, papules, open and closed comedones with some scarring</a:t>
            </a:r>
          </a:p>
        </p:txBody>
      </p:sp>
      <p:pic>
        <p:nvPicPr>
          <p:cNvPr id="41988" name="Picture 7" descr="AcneCaseOn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30238" y="1600200"/>
            <a:ext cx="3692525" cy="4191000"/>
          </a:xfrm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85800" y="1600200"/>
            <a:ext cx="15240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41990" name="Text Box 9"/>
          <p:cNvSpPr txBox="1">
            <a:spLocks noChangeArrowheads="1"/>
          </p:cNvSpPr>
          <p:nvPr/>
        </p:nvSpPr>
        <p:spPr bwMode="auto">
          <a:xfrm>
            <a:off x="5004048" y="3284984"/>
            <a:ext cx="236220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1800" dirty="0"/>
              <a:t>Open comedo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endParaRPr lang="en-US" sz="1800" dirty="0"/>
          </a:p>
        </p:txBody>
      </p:sp>
      <p:sp>
        <p:nvSpPr>
          <p:cNvPr id="41991" name="Line 13"/>
          <p:cNvSpPr>
            <a:spLocks noChangeShapeType="1"/>
          </p:cNvSpPr>
          <p:nvPr/>
        </p:nvSpPr>
        <p:spPr bwMode="auto">
          <a:xfrm flipH="1" flipV="1">
            <a:off x="3886200" y="3356992"/>
            <a:ext cx="990600" cy="76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1992" name="Line 14"/>
          <p:cNvSpPr>
            <a:spLocks noChangeShapeType="1"/>
          </p:cNvSpPr>
          <p:nvPr/>
        </p:nvSpPr>
        <p:spPr bwMode="auto">
          <a:xfrm flipH="1" flipV="1">
            <a:off x="3581400" y="4114800"/>
            <a:ext cx="121920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1993" name="Line 15"/>
          <p:cNvSpPr>
            <a:spLocks noChangeShapeType="1"/>
          </p:cNvSpPr>
          <p:nvPr/>
        </p:nvSpPr>
        <p:spPr bwMode="auto">
          <a:xfrm flipH="1" flipV="1">
            <a:off x="2483768" y="4781128"/>
            <a:ext cx="2316832" cy="30405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1994" name="Line 15"/>
          <p:cNvSpPr>
            <a:spLocks noChangeShapeType="1"/>
          </p:cNvSpPr>
          <p:nvPr/>
        </p:nvSpPr>
        <p:spPr bwMode="auto">
          <a:xfrm flipH="1" flipV="1">
            <a:off x="1691680" y="5072234"/>
            <a:ext cx="3185120" cy="49036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1995" name="Line 17"/>
          <p:cNvSpPr>
            <a:spLocks noChangeShapeType="1"/>
          </p:cNvSpPr>
          <p:nvPr/>
        </p:nvSpPr>
        <p:spPr bwMode="auto">
          <a:xfrm flipH="1" flipV="1">
            <a:off x="1524000" y="2895600"/>
            <a:ext cx="3276600" cy="1066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028024" y="3855328"/>
            <a:ext cx="192024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1800" dirty="0"/>
              <a:t>Closed comedo</a:t>
            </a:r>
          </a:p>
          <a:p>
            <a:pPr>
              <a:spcBef>
                <a:spcPct val="50000"/>
              </a:spcBef>
            </a:pPr>
            <a:endParaRPr lang="en-US" sz="1800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5018112" y="4411212"/>
            <a:ext cx="2362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1800" dirty="0"/>
              <a:t>Pustule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5018112" y="4915268"/>
            <a:ext cx="2362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1800" dirty="0"/>
              <a:t>Inflamed papule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018112" y="5439504"/>
            <a:ext cx="236220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1800" dirty="0"/>
              <a:t>Scarring</a:t>
            </a:r>
          </a:p>
          <a:p>
            <a:pPr>
              <a:spcBef>
                <a:spcPct val="500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1321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/>
      <p:bldP spid="41991" grpId="0" animBg="1"/>
      <p:bldP spid="41992" grpId="0" animBg="1"/>
      <p:bldP spid="41993" grpId="0" animBg="1"/>
      <p:bldP spid="41994" grpId="0" animBg="1"/>
      <p:bldP spid="41995" grpId="0" animBg="1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5D960B-25C1-4D2C-8565-E4EA11D1B37C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bg1"/>
                </a:solidFill>
                <a:ea typeface="ＭＳ Ｐゴシック"/>
                <a:cs typeface="ＭＳ Ｐゴシック"/>
              </a:rPr>
              <a:t>Classification of Acne Vulgaris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323528" y="1600200"/>
            <a:ext cx="8591872" cy="4276725"/>
          </a:xfrm>
        </p:spPr>
        <p:txBody>
          <a:bodyPr/>
          <a:lstStyle/>
          <a:p>
            <a:pPr marL="395288" indent="-395288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ea typeface="ＭＳ Ｐゴシック"/>
                <a:cs typeface="ＭＳ Ｐゴシック"/>
              </a:rPr>
              <a:t>Classification of acne is based on the morphology</a:t>
            </a:r>
          </a:p>
          <a:p>
            <a:pPr marL="914400" lvl="1" indent="-341313" eaLnBrk="1" hangingPunct="1">
              <a:spcBef>
                <a:spcPts val="600"/>
              </a:spcBef>
              <a:buFontTx/>
              <a:buChar char="•"/>
            </a:pPr>
            <a:r>
              <a:rPr lang="en-US" sz="2700" dirty="0">
                <a:ea typeface="ＭＳ Ｐゴシック"/>
                <a:cs typeface="ＭＳ Ｐゴシック"/>
              </a:rPr>
              <a:t>Comedonal: open and closed comedones </a:t>
            </a:r>
          </a:p>
          <a:p>
            <a:pPr marL="914400" lvl="1" indent="-341313" eaLnBrk="1" hangingPunct="1">
              <a:spcBef>
                <a:spcPts val="600"/>
              </a:spcBef>
              <a:buFontTx/>
              <a:buChar char="•"/>
            </a:pPr>
            <a:r>
              <a:rPr lang="en-US" sz="2700" dirty="0">
                <a:ea typeface="ＭＳ Ｐゴシック"/>
                <a:cs typeface="ＭＳ Ｐゴシック"/>
              </a:rPr>
              <a:t>Inflammatory: papules and pustules </a:t>
            </a:r>
          </a:p>
          <a:p>
            <a:pPr marL="914400" lvl="1" indent="-341313" eaLnBrk="1" hangingPunct="1">
              <a:spcBef>
                <a:spcPts val="600"/>
              </a:spcBef>
              <a:buFontTx/>
              <a:buChar char="•"/>
            </a:pPr>
            <a:r>
              <a:rPr lang="en-US" sz="2700" dirty="0">
                <a:ea typeface="ＭＳ Ｐゴシック"/>
                <a:cs typeface="ＭＳ Ｐゴシック"/>
              </a:rPr>
              <a:t>Nodulocystic: nodules and cysts </a:t>
            </a:r>
          </a:p>
          <a:p>
            <a:pPr marL="395288" indent="-395288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ea typeface="ＭＳ Ｐゴシック"/>
                <a:cs typeface="ＭＳ Ｐゴシック"/>
              </a:rPr>
              <a:t>It is equally important to describe the severity (each type can be mild to severe depending on the amount of acne) and note the presence of scarring for each patient</a:t>
            </a:r>
          </a:p>
        </p:txBody>
      </p:sp>
    </p:spTree>
    <p:extLst>
      <p:ext uri="{BB962C8B-B14F-4D97-AF65-F5344CB8AC3E}">
        <p14:creationId xmlns:p14="http://schemas.microsoft.com/office/powerpoint/2010/main" val="1672351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6021D9-9E59-482C-91E1-7413096BF13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Question 1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179388" y="1556792"/>
            <a:ext cx="4968676" cy="41910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dirty="0">
                <a:ea typeface="ＭＳ Ｐゴシック"/>
                <a:cs typeface="ＭＳ Ｐゴシック"/>
              </a:rPr>
              <a:t>How would you describe </a:t>
            </a:r>
            <a:r>
              <a:rPr lang="en-US" sz="2600" dirty="0" err="1">
                <a:ea typeface="ＭＳ Ｐゴシック"/>
                <a:cs typeface="ＭＳ Ｐゴシック"/>
              </a:rPr>
              <a:t>Yassir’s</a:t>
            </a:r>
            <a:r>
              <a:rPr lang="en-US" sz="2600" dirty="0">
                <a:ea typeface="ＭＳ Ｐゴシック"/>
                <a:cs typeface="ＭＳ Ｐゴシック"/>
              </a:rPr>
              <a:t> skin exam?</a:t>
            </a:r>
          </a:p>
          <a:p>
            <a:pPr marL="914400" lvl="1" indent="-457200" eaLnBrk="1" hangingPunct="1">
              <a:buFont typeface="Calibri" pitchFamily="34" charset="0"/>
              <a:buAutoNum type="alphaLcPeriod"/>
            </a:pPr>
            <a:r>
              <a:rPr lang="en-US" sz="2200" dirty="0">
                <a:ea typeface="ＭＳ Ｐゴシック"/>
                <a:cs typeface="ＭＳ Ｐゴシック"/>
              </a:rPr>
              <a:t>Mild comedonal acne without presence of scarring</a:t>
            </a:r>
          </a:p>
          <a:p>
            <a:pPr marL="914400" lvl="1" indent="-457200" eaLnBrk="1" hangingPunct="1">
              <a:buFont typeface="Calibri" pitchFamily="34" charset="0"/>
              <a:buAutoNum type="alphaLcPeriod"/>
            </a:pPr>
            <a:r>
              <a:rPr lang="en-US" sz="2200" dirty="0">
                <a:ea typeface="ＭＳ Ｐゴシック"/>
                <a:cs typeface="ＭＳ Ｐゴシック"/>
              </a:rPr>
              <a:t>Mild inflammatory acne without comedones</a:t>
            </a:r>
          </a:p>
          <a:p>
            <a:pPr marL="914400" lvl="1" indent="-457200" eaLnBrk="1" hangingPunct="1">
              <a:buFont typeface="Calibri" pitchFamily="34" charset="0"/>
              <a:buAutoNum type="alphaLcPeriod"/>
            </a:pPr>
            <a:r>
              <a:rPr lang="en-US" sz="2200" dirty="0">
                <a:ea typeface="ＭＳ Ｐゴシック"/>
                <a:cs typeface="ＭＳ Ｐゴシック"/>
              </a:rPr>
              <a:t>Moderate mixed comedonal and inflammatory acne with presence of scarring</a:t>
            </a:r>
          </a:p>
          <a:p>
            <a:pPr marL="914400" lvl="1" indent="-457200" eaLnBrk="1" hangingPunct="1">
              <a:buFont typeface="Calibri" pitchFamily="34" charset="0"/>
              <a:buAutoNum type="alphaLcPeriod"/>
            </a:pPr>
            <a:r>
              <a:rPr lang="en-US" sz="2200" dirty="0">
                <a:ea typeface="ＭＳ Ｐゴシック"/>
                <a:cs typeface="ＭＳ Ｐゴシック"/>
              </a:rPr>
              <a:t>Moderate mixed comedonal and inflammatory acne without presence of scarring</a:t>
            </a:r>
          </a:p>
          <a:p>
            <a:endParaRPr lang="en-US" sz="2200" dirty="0">
              <a:ea typeface="ＭＳ Ｐゴシック"/>
              <a:cs typeface="ＭＳ Ｐゴシック"/>
            </a:endParaRPr>
          </a:p>
        </p:txBody>
      </p:sp>
      <p:pic>
        <p:nvPicPr>
          <p:cNvPr id="37892" name="Picture 12" descr="AcneCaseO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1773238"/>
            <a:ext cx="36258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5364163" y="1773238"/>
            <a:ext cx="15240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dirty="0">
              <a:latin typeface="Garamond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79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D61FB-8F5B-4EB9-AC27-DA07BD0D9C5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6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 Question 1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xfrm>
            <a:off x="323528" y="1600200"/>
            <a:ext cx="8568952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en-US" sz="3000" b="1" dirty="0">
                <a:solidFill>
                  <a:srgbClr val="C00000"/>
                </a:solidFill>
                <a:ea typeface="ＭＳ Ｐゴシック"/>
                <a:cs typeface="Arial" pitchFamily="34" charset="0"/>
              </a:rPr>
              <a:t>Answer: c</a:t>
            </a:r>
          </a:p>
          <a:p>
            <a:pPr marL="395288" indent="-395288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ea typeface="ＭＳ Ｐゴシック"/>
                <a:cs typeface="Arial" pitchFamily="34" charset="0"/>
              </a:rPr>
              <a:t>How would you describe Jim’s skin exam?</a:t>
            </a:r>
          </a:p>
          <a:p>
            <a:pPr marL="1031875" lvl="1" indent="-465138" eaLnBrk="1" hangingPunct="1">
              <a:spcBef>
                <a:spcPts val="600"/>
              </a:spcBef>
              <a:buFont typeface="Calibri" pitchFamily="34" charset="0"/>
              <a:buAutoNum type="alphaLcPeriod"/>
            </a:pPr>
            <a:r>
              <a:rPr lang="en-US" sz="2700" dirty="0">
                <a:ea typeface="ＭＳ Ｐゴシック"/>
                <a:cs typeface="ＭＳ Ｐゴシック"/>
              </a:rPr>
              <a:t>Mild comedonal acne without presence of scarring</a:t>
            </a:r>
          </a:p>
          <a:p>
            <a:pPr marL="1031875" lvl="1" indent="-465138" eaLnBrk="1" hangingPunct="1">
              <a:spcBef>
                <a:spcPts val="600"/>
              </a:spcBef>
              <a:buFont typeface="Calibri" pitchFamily="34" charset="0"/>
              <a:buAutoNum type="alphaLcPeriod"/>
            </a:pPr>
            <a:r>
              <a:rPr lang="en-US" sz="2700" dirty="0">
                <a:ea typeface="ＭＳ Ｐゴシック"/>
                <a:cs typeface="ＭＳ Ｐゴシック"/>
              </a:rPr>
              <a:t>Mild inflammatory acne without comedones</a:t>
            </a:r>
          </a:p>
          <a:p>
            <a:pPr marL="1031875" lvl="1" indent="-465138" eaLnBrk="1" hangingPunct="1">
              <a:spcBef>
                <a:spcPts val="600"/>
              </a:spcBef>
              <a:buFont typeface="Calibri" pitchFamily="34" charset="0"/>
              <a:buAutoNum type="alphaLcPeriod"/>
            </a:pPr>
            <a:r>
              <a:rPr lang="en-US" sz="2700" b="1" dirty="0">
                <a:solidFill>
                  <a:srgbClr val="C00000"/>
                </a:solidFill>
                <a:ea typeface="ＭＳ Ｐゴシック"/>
                <a:cs typeface="ＭＳ Ｐゴシック"/>
              </a:rPr>
              <a:t>Moderate mixed comedonal and inflammatory acne with presence of scarring</a:t>
            </a:r>
          </a:p>
          <a:p>
            <a:pPr marL="1031875" lvl="1" indent="-465138" eaLnBrk="1" hangingPunct="1">
              <a:spcBef>
                <a:spcPts val="600"/>
              </a:spcBef>
              <a:buFont typeface="Calibri" pitchFamily="34" charset="0"/>
              <a:buAutoNum type="alphaLcPeriod"/>
            </a:pPr>
            <a:r>
              <a:rPr lang="en-US" sz="2700" dirty="0">
                <a:ea typeface="ＭＳ Ｐゴシック"/>
                <a:cs typeface="ＭＳ Ｐゴシック"/>
              </a:rPr>
              <a:t>Moderate mixed comedonal and inflammatory acne without presence of scarring</a:t>
            </a:r>
          </a:p>
          <a:p>
            <a:pPr>
              <a:lnSpc>
                <a:spcPct val="90000"/>
              </a:lnSpc>
              <a:buNone/>
            </a:pPr>
            <a:endParaRPr lang="en-US" dirty="0">
              <a:ea typeface="ＭＳ Ｐゴシック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38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43091A-FF98-47E3-ABC0-54F537EE8E97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7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44034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ea typeface="ＭＳ Ｐゴシック"/>
                <a:cs typeface="ＭＳ Ｐゴシック"/>
              </a:rPr>
              <a:t>How Would You Describe the Following Patients’ Acne?</a:t>
            </a:r>
          </a:p>
        </p:txBody>
      </p:sp>
      <p:sp>
        <p:nvSpPr>
          <p:cNvPr id="44035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ea typeface="ＭＳ Ｐゴシック"/>
                <a:cs typeface="ＭＳ Ｐゴシック"/>
              </a:rPr>
              <a:t>Remember for each patient to include the morphology, severity and presence of scarring</a:t>
            </a:r>
          </a:p>
        </p:txBody>
      </p:sp>
    </p:spTree>
    <p:extLst>
      <p:ext uri="{BB962C8B-B14F-4D97-AF65-F5344CB8AC3E}">
        <p14:creationId xmlns:p14="http://schemas.microsoft.com/office/powerpoint/2010/main" val="258703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2BA1D4-6B2A-425F-9FA9-6073706A6231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8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Acne Vulgaris</a:t>
            </a:r>
          </a:p>
        </p:txBody>
      </p:sp>
      <p:pic>
        <p:nvPicPr>
          <p:cNvPr id="46083" name="Picture 5" descr="AcneGrade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28800" y="1677988"/>
            <a:ext cx="5486400" cy="4035425"/>
          </a:xfrm>
        </p:spPr>
      </p:pic>
      <p:sp>
        <p:nvSpPr>
          <p:cNvPr id="46084" name="Rectangle 5"/>
          <p:cNvSpPr>
            <a:spLocks noChangeArrowheads="1"/>
          </p:cNvSpPr>
          <p:nvPr/>
        </p:nvSpPr>
        <p:spPr bwMode="auto">
          <a:xfrm>
            <a:off x="3352800" y="3886200"/>
            <a:ext cx="2514600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dirty="0">
              <a:latin typeface="Garamond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42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E0DAAF-F62F-4B6B-8E2A-FD1FA2C1642C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9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48130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ＭＳ Ｐゴシック"/>
                <a:cs typeface="ＭＳ Ｐゴシック"/>
              </a:rPr>
              <a:t>Acne Vulgaris</a:t>
            </a:r>
          </a:p>
        </p:txBody>
      </p:sp>
      <p:pic>
        <p:nvPicPr>
          <p:cNvPr id="48131" name="Picture 8" descr="AcneGrade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print"/>
          <a:srcRect l="13547" r="13294" b="19786"/>
          <a:stretch/>
        </p:blipFill>
        <p:spPr>
          <a:xfrm>
            <a:off x="4138968" y="1988840"/>
            <a:ext cx="4535855" cy="3657600"/>
          </a:xfrm>
        </p:spPr>
      </p:pic>
      <p:sp>
        <p:nvSpPr>
          <p:cNvPr id="48132" name="Rectangle 12"/>
          <p:cNvSpPr>
            <a:spLocks noGrp="1"/>
          </p:cNvSpPr>
          <p:nvPr>
            <p:ph type="body" sz="half" idx="2"/>
          </p:nvPr>
        </p:nvSpPr>
        <p:spPr>
          <a:xfrm>
            <a:off x="179512" y="2132856"/>
            <a:ext cx="3672408" cy="2880320"/>
          </a:xfrm>
        </p:spPr>
        <p:txBody>
          <a:bodyPr>
            <a:normAutofit lnSpcReduction="10000"/>
          </a:bodyPr>
          <a:lstStyle/>
          <a:p>
            <a:pPr marL="396875" indent="-396875">
              <a:buFont typeface="Wingdings" charset="2"/>
              <a:buChar char="§"/>
            </a:pPr>
            <a:r>
              <a:rPr lang="en-US" sz="2800" dirty="0">
                <a:ea typeface="ＭＳ Ｐゴシック"/>
                <a:cs typeface="ＭＳ Ｐゴシック"/>
              </a:rPr>
              <a:t>Moderate comedonal acne without evidence of scarring. </a:t>
            </a:r>
          </a:p>
          <a:p>
            <a:pPr marL="396875" indent="-396875">
              <a:buFont typeface="Wingdings" charset="2"/>
              <a:buChar char="§"/>
            </a:pPr>
            <a:r>
              <a:rPr lang="en-US" sz="2800" dirty="0">
                <a:ea typeface="ＭＳ Ｐゴシック"/>
                <a:cs typeface="ＭＳ Ｐゴシック"/>
              </a:rPr>
              <a:t>Note the mild post-inflammatory hyperpigmentation.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5059406" y="4509119"/>
            <a:ext cx="2815208" cy="66750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dirty="0">
              <a:latin typeface="Garamond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89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862</Words>
  <Application>Microsoft Office PowerPoint</Application>
  <PresentationFormat>عرض على الشاشة (4:3)</PresentationFormat>
  <Paragraphs>134</Paragraphs>
  <Slides>22</Slides>
  <Notes>22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Garamond</vt:lpstr>
      <vt:lpstr>Wingdings</vt:lpstr>
      <vt:lpstr>Office Theme</vt:lpstr>
      <vt:lpstr>Clinical Case One</vt:lpstr>
      <vt:lpstr> History</vt:lpstr>
      <vt:lpstr>Skin Exam Findings</vt:lpstr>
      <vt:lpstr>Classification of Acne Vulgaris</vt:lpstr>
      <vt:lpstr>Question 1</vt:lpstr>
      <vt:lpstr> Question 1</vt:lpstr>
      <vt:lpstr>How Would You Describe the Following Patients’ Acne?</vt:lpstr>
      <vt:lpstr>Acne Vulgaris</vt:lpstr>
      <vt:lpstr>Acne Vulgaris</vt:lpstr>
      <vt:lpstr>Acne Vulgaris</vt:lpstr>
      <vt:lpstr>Acne Vulgaris</vt:lpstr>
      <vt:lpstr>Question 2</vt:lpstr>
      <vt:lpstr> Question 2</vt:lpstr>
      <vt:lpstr>Acne Vulgaris: Pathogenesis</vt:lpstr>
      <vt:lpstr>Question 3</vt:lpstr>
      <vt:lpstr>Question 3</vt:lpstr>
      <vt:lpstr>Treatment: Basic Principles</vt:lpstr>
      <vt:lpstr>Acne Scarring</vt:lpstr>
      <vt:lpstr>Common First-Line Treatments </vt:lpstr>
      <vt:lpstr>Common First-Line Treatments</vt:lpstr>
      <vt:lpstr>Patient Education</vt:lpstr>
      <vt:lpstr>Patient Education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 FATEHI</dc:creator>
  <cp:lastModifiedBy>سامي عبدالرحمن محمد الدهام</cp:lastModifiedBy>
  <cp:revision>5</cp:revision>
  <dcterms:created xsi:type="dcterms:W3CDTF">2006-08-16T00:00:00Z</dcterms:created>
  <dcterms:modified xsi:type="dcterms:W3CDTF">2024-01-13T20:12:46Z</dcterms:modified>
</cp:coreProperties>
</file>