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7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AC5E8E-A047-41E9-A7E3-1B7A1DDF3589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495F1B-DBD5-4063-8A84-0778AF27E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94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6323" name="Slide Number Placeholder 3"/>
          <p:cNvSpPr txBox="1">
            <a:spLocks noGrp="1"/>
          </p:cNvSpPr>
          <p:nvPr/>
        </p:nvSpPr>
        <p:spPr bwMode="auto">
          <a:xfrm>
            <a:off x="3885579" y="8686489"/>
            <a:ext cx="2972421" cy="45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4" tIns="45711" rIns="91424" bIns="45711" anchor="b"/>
          <a:lstStyle/>
          <a:p>
            <a:pPr algn="r" eaLnBrk="0" hangingPunct="0"/>
            <a:fld id="{3DC3DA71-4406-43F1-944A-CFFEE3AF588A}" type="slidenum">
              <a:rPr lang="en-US" sz="1200">
                <a:solidFill>
                  <a:prstClr val="black"/>
                </a:solidFill>
                <a:latin typeface="Garamond" pitchFamily="18" charset="0"/>
              </a:rPr>
              <a:pPr algn="r" eaLnBrk="0" hangingPunct="0"/>
              <a:t>3</a:t>
            </a:fld>
            <a:endParaRPr lang="en-US" sz="1200" dirty="0">
              <a:solidFill>
                <a:prstClr val="black"/>
              </a:solidFill>
              <a:latin typeface="Garamond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76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baseline="0" dirty="0"/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836A763-D657-477E-B6CA-6A61AB3CB244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E93D972-3CD6-4620-9BE7-96EAF31A27AE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67A982B-7F1F-44D0-993A-5AB93E4DEBDB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BB0941A-7691-4408-9B53-787F816B4062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3/18/2020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028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3/18/2020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315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3/18/2020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12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3/18/2020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819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3/18/2020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4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3/18/2020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651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3/18/2020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597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3/18/2020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60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3/18/2020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5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3/18/2020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156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3/18/2020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546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3/18/2020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0806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br>
              <a:rPr lang="en-US" dirty="0">
                <a:latin typeface="Arial" charset="0"/>
                <a:cs typeface="Arial" charset="0"/>
              </a:rPr>
            </a:br>
            <a:r>
              <a:rPr lang="en-US" b="1" dirty="0"/>
              <a:t>Physiology of the Skin</a:t>
            </a:r>
            <a:br>
              <a:rPr lang="en-US" dirty="0">
                <a:latin typeface="Arial" charset="0"/>
                <a:cs typeface="Arial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/>
              <a:t>Dr Sami Fathi Billal </a:t>
            </a:r>
          </a:p>
          <a:p>
            <a:r>
              <a:rPr lang="en-US" dirty="0"/>
              <a:t>MBBS,MSc,MD, PhD</a:t>
            </a:r>
          </a:p>
        </p:txBody>
      </p:sp>
    </p:spTree>
    <p:extLst>
      <p:ext uri="{BB962C8B-B14F-4D97-AF65-F5344CB8AC3E}">
        <p14:creationId xmlns:p14="http://schemas.microsoft.com/office/powerpoint/2010/main" val="3670178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 </a:t>
            </a:r>
            <a:br>
              <a:rPr lang="en-US" sz="4000" dirty="0">
                <a:latin typeface="Arial" charset="0"/>
                <a:cs typeface="Arial" charset="0"/>
              </a:rPr>
            </a:br>
            <a:r>
              <a:rPr lang="en-US" sz="4000" dirty="0">
                <a:latin typeface="Arial" charset="0"/>
                <a:cs typeface="Arial" charset="0"/>
              </a:rPr>
              <a:t>5- Nerve sensation</a:t>
            </a:r>
          </a:p>
        </p:txBody>
      </p:sp>
      <p:sp>
        <p:nvSpPr>
          <p:cNvPr id="62466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524000"/>
            <a:ext cx="8686800" cy="4191000"/>
          </a:xfrm>
          <a:pattFill prst="pct75">
            <a:fgClr>
              <a:schemeClr val="bg2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just"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Arial" charset="0"/>
                <a:cs typeface="Arial" charset="0"/>
                <a:sym typeface="Wingdings" pitchFamily="2" charset="2"/>
              </a:rPr>
              <a:t>Sensory receptors allow the skin to constantly monitor the environment and mechanoreceptors in the skin are important for the body’s interactions with physical objects</a:t>
            </a:r>
          </a:p>
          <a:p>
            <a:pPr algn="just"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Arial" charset="0"/>
                <a:cs typeface="Arial" charset="0"/>
                <a:sym typeface="Wingdings" pitchFamily="2" charset="2"/>
              </a:rPr>
              <a:t>Dysfunction leads to pruritus (itch), dysesthesia (abnormal sensation), and insensitivity to injury (e.g. diabetes, leprosy).</a:t>
            </a:r>
          </a:p>
          <a:p>
            <a:pPr algn="just" eaLnBrk="1" hangingPunct="1">
              <a:spcBef>
                <a:spcPts val="300"/>
              </a:spcBef>
            </a:pPr>
            <a:endParaRPr lang="en-US" sz="4000" dirty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ts val="300"/>
              </a:spcBef>
            </a:pPr>
            <a:endParaRPr lang="en-US" dirty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ts val="300"/>
              </a:spcBef>
            </a:pPr>
            <a:endParaRPr lang="en-US" dirty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ts val="300"/>
              </a:spcBef>
            </a:pPr>
            <a:endParaRPr lang="en-US" dirty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ts val="300"/>
              </a:spcBef>
              <a:buFontTx/>
              <a:buNone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62467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F2FF8B-0191-49D2-8672-00544B57AD66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74787" name="Rectangle 3"/>
          <p:cNvSpPr>
            <a:spLocks noChangeArrowheads="1"/>
          </p:cNvSpPr>
          <p:nvPr/>
        </p:nvSpPr>
        <p:spPr bwMode="auto">
          <a:xfrm>
            <a:off x="228600" y="76200"/>
            <a:ext cx="876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endParaRPr lang="en-US" sz="2800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7600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246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2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2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Loss of sensation function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2971800" cy="4691063"/>
          </a:xfrm>
        </p:spPr>
        <p:txBody>
          <a:bodyPr>
            <a:normAutofit/>
          </a:bodyPr>
          <a:lstStyle/>
          <a:p>
            <a:r>
              <a:rPr lang="en-US" sz="3200" dirty="0"/>
              <a:t>Chronic ulcer on the foot of a patient with peripheral neuropathy related to diabetes.</a:t>
            </a:r>
          </a:p>
          <a:p>
            <a:endParaRPr lang="en-US" sz="32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02" y="990600"/>
            <a:ext cx="5401185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6581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br>
              <a:rPr lang="en-US" sz="4000" dirty="0">
                <a:latin typeface="Arial" charset="0"/>
                <a:cs typeface="Arial" charset="0"/>
              </a:rPr>
            </a:br>
            <a:r>
              <a:rPr lang="en-US" sz="4000" dirty="0">
                <a:latin typeface="Arial" charset="0"/>
                <a:cs typeface="Arial" charset="0"/>
              </a:rPr>
              <a:t>6- Injury repair</a:t>
            </a:r>
          </a:p>
        </p:txBody>
      </p:sp>
      <p:sp>
        <p:nvSpPr>
          <p:cNvPr id="64514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524000"/>
            <a:ext cx="8229600" cy="3657600"/>
          </a:xfrm>
          <a:pattFill prst="pct75">
            <a:fgClr>
              <a:schemeClr val="bg2"/>
            </a:fgClr>
            <a:bgClr>
              <a:schemeClr val="bg1"/>
            </a:bgClr>
          </a:pattFill>
        </p:spPr>
        <p:txBody>
          <a:bodyPr>
            <a:noAutofit/>
          </a:bodyPr>
          <a:lstStyle/>
          <a:p>
            <a:pPr algn="just"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Arial" charset="0"/>
                <a:cs typeface="Arial" charset="0"/>
              </a:rPr>
              <a:t>The cutaneous wound repair process has four phases: coagulation, inflammatory phase, proliferative-migratory phase (tissue formation), and remodeling phase</a:t>
            </a:r>
            <a:endParaRPr lang="en-US" dirty="0">
              <a:latin typeface="Arial" charset="0"/>
              <a:cs typeface="Arial" charset="0"/>
              <a:sym typeface="Wingdings" pitchFamily="2" charset="2"/>
            </a:endParaRPr>
          </a:p>
          <a:p>
            <a:pPr algn="just"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dirty="0">
                <a:latin typeface="Arial" charset="0"/>
                <a:cs typeface="Arial" charset="0"/>
                <a:sym typeface="Wingdings" pitchFamily="2" charset="2"/>
              </a:rPr>
              <a:t>Loss of ability to repair injury (e.g. post-radiation treatment) leads to delayed wound healing</a:t>
            </a:r>
            <a:r>
              <a:rPr lang="en-US" sz="3600" dirty="0">
                <a:latin typeface="Arial" charset="0"/>
                <a:cs typeface="Arial" charset="0"/>
                <a:sym typeface="Wingdings" pitchFamily="2" charset="2"/>
              </a:rPr>
              <a:t>.</a:t>
            </a:r>
            <a:endParaRPr lang="en-US" sz="3600" dirty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ts val="300"/>
              </a:spcBef>
              <a:buFontTx/>
              <a:buNone/>
            </a:pPr>
            <a:endParaRPr lang="en-US" sz="4000" dirty="0">
              <a:latin typeface="Arial" charset="0"/>
              <a:cs typeface="Arial" charset="0"/>
            </a:endParaRPr>
          </a:p>
        </p:txBody>
      </p:sp>
      <p:sp>
        <p:nvSpPr>
          <p:cNvPr id="64515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33B6EF2-D116-4F3E-886D-A590FF63BB4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12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74787" name="Rectangle 3"/>
          <p:cNvSpPr>
            <a:spLocks noChangeArrowheads="1"/>
          </p:cNvSpPr>
          <p:nvPr/>
        </p:nvSpPr>
        <p:spPr bwMode="auto">
          <a:xfrm>
            <a:off x="228600" y="76200"/>
            <a:ext cx="876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endParaRPr lang="en-US" sz="2800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8230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45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" charset="0"/>
                <a:cs typeface="Arial" charset="0"/>
              </a:rPr>
              <a:t>Loss of Injury repair ability </a:t>
            </a:r>
            <a:endParaRPr lang="en-US" sz="2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" y="1435100"/>
            <a:ext cx="3581400" cy="4691063"/>
          </a:xfrm>
        </p:spPr>
        <p:txBody>
          <a:bodyPr>
            <a:normAutofit/>
          </a:bodyPr>
          <a:lstStyle/>
          <a:p>
            <a:r>
              <a:rPr lang="en-US" sz="2400" dirty="0"/>
              <a:t>This patient has a chronic ulcer following trauma on the scalp in a site previously irradiated as part of treatment for squamous cell carcinoma. </a:t>
            </a:r>
          </a:p>
          <a:p>
            <a:endParaRPr lang="en-US" sz="24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1225" y="611922"/>
            <a:ext cx="5364831" cy="4036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8151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Autofit/>
          </a:bodyPr>
          <a:lstStyle/>
          <a:p>
            <a:pPr eaLnBrk="1" hangingPunct="1"/>
            <a:br>
              <a:rPr lang="en-US" sz="3200" dirty="0">
                <a:latin typeface="Arial" charset="0"/>
                <a:cs typeface="Arial" charset="0"/>
              </a:rPr>
            </a:br>
            <a:r>
              <a:rPr lang="en-US" sz="3200" dirty="0">
                <a:latin typeface="Arial" charset="0"/>
                <a:cs typeface="Arial" charset="0"/>
              </a:rPr>
              <a:t>7- Appearance, Quality of Life         (Cosmetic impact)</a:t>
            </a:r>
          </a:p>
        </p:txBody>
      </p:sp>
      <p:sp>
        <p:nvSpPr>
          <p:cNvPr id="66562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828800"/>
            <a:ext cx="8686800" cy="3352800"/>
          </a:xfrm>
          <a:pattFill prst="pct75">
            <a:fgClr>
              <a:schemeClr val="bg2"/>
            </a:fgClr>
            <a:bgClr>
              <a:schemeClr val="bg1"/>
            </a:bgClr>
          </a:pattFill>
        </p:spPr>
        <p:txBody>
          <a:bodyPr>
            <a:noAutofit/>
          </a:bodyPr>
          <a:lstStyle/>
          <a:p>
            <a:pPr algn="just"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4000" dirty="0">
                <a:latin typeface="Arial" charset="0"/>
                <a:cs typeface="Arial" charset="0"/>
                <a:sym typeface="Wingdings" pitchFamily="2" charset="2"/>
              </a:rPr>
              <a:t>Skin defects and even physiologic aging can result in considerable psychological distress, an important clinical feature of many cutaneous diseases.</a:t>
            </a:r>
          </a:p>
          <a:p>
            <a:pPr marL="0" indent="0" algn="just" eaLnBrk="1" hangingPunct="1">
              <a:spcBef>
                <a:spcPts val="300"/>
              </a:spcBef>
              <a:buNone/>
            </a:pPr>
            <a:endParaRPr lang="en-US" sz="4800" dirty="0">
              <a:latin typeface="Arial" charset="0"/>
              <a:cs typeface="Arial" charset="0"/>
            </a:endParaRPr>
          </a:p>
        </p:txBody>
      </p:sp>
      <p:sp>
        <p:nvSpPr>
          <p:cNvPr id="6656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A7C29A-EE33-4F7A-8A5B-97F65444E00E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14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1348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56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6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0" dirty="0">
                <a:solidFill>
                  <a:prstClr val="white"/>
                </a:solidFill>
                <a:latin typeface="Arial" charset="0"/>
                <a:cs typeface="Arial" charset="0"/>
              </a:rPr>
              <a:t>Loss of Cosmetic Impact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4114800" cy="3060700"/>
          </a:xfrm>
        </p:spPr>
        <p:txBody>
          <a:bodyPr>
            <a:noAutofit/>
          </a:bodyPr>
          <a:lstStyle/>
          <a:p>
            <a:pPr marL="341313" indent="-341313" algn="just"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dirty="0">
                <a:cs typeface="Arial" charset="0"/>
              </a:rPr>
              <a:t>This patient has HIV-associated lipoatrophy, characterized by loss of fat throughout the face.</a:t>
            </a:r>
          </a:p>
          <a:p>
            <a:pPr marL="341313" indent="-341313" algn="just"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dirty="0">
                <a:cs typeface="Arial" charset="0"/>
              </a:rPr>
              <a:t>Atrophy of buccal fat pads have an impact on self-esteem.</a:t>
            </a:r>
          </a:p>
          <a:p>
            <a:endParaRPr lang="en-US" sz="2400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84459"/>
            <a:ext cx="4191000" cy="561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5968" y="2420596"/>
            <a:ext cx="2716337" cy="627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491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 Objectives</a:t>
            </a: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191000"/>
          </a:xfrm>
        </p:spPr>
        <p:txBody>
          <a:bodyPr>
            <a:normAutofit/>
          </a:bodyPr>
          <a:lstStyle/>
          <a:p>
            <a:pPr marL="398463" indent="-398463" algn="just" eaLnBrk="1" hangingPunct="1">
              <a:spcBef>
                <a:spcPts val="800"/>
              </a:spcBef>
              <a:buFont typeface="Wingdings" pitchFamily="2" charset="2"/>
              <a:buChar char="§"/>
            </a:pPr>
            <a:r>
              <a:rPr lang="en-US" sz="2800" b="1" dirty="0">
                <a:latin typeface="Arial" charset="0"/>
                <a:cs typeface="Arial" charset="0"/>
              </a:rPr>
              <a:t>By completing this lecture, you should be able to:</a:t>
            </a:r>
          </a:p>
          <a:p>
            <a:pPr marL="457200" indent="-457200" algn="just" eaLnBrk="1" hangingPunct="1">
              <a:spcBef>
                <a:spcPts val="800"/>
              </a:spcBef>
              <a:buFont typeface="+mj-lt"/>
              <a:buAutoNum type="arabicPeriod"/>
            </a:pPr>
            <a:r>
              <a:rPr lang="en-US" sz="2800" b="1" dirty="0">
                <a:latin typeface="Arial" charset="0"/>
                <a:cs typeface="Arial" charset="0"/>
              </a:rPr>
              <a:t>Gain familiarity with skin functions and how relevant dysfunction contributes to disease</a:t>
            </a:r>
          </a:p>
          <a:p>
            <a:pPr marL="457200" indent="-457200" algn="just" eaLnBrk="1" hangingPunct="1">
              <a:spcBef>
                <a:spcPts val="800"/>
              </a:spcBef>
              <a:buFont typeface="+mj-lt"/>
              <a:buAutoNum type="arabicPeriod"/>
            </a:pPr>
            <a:r>
              <a:rPr lang="en-US" sz="2800" b="1" dirty="0">
                <a:latin typeface="Arial" charset="0"/>
                <a:cs typeface="Arial" charset="0"/>
              </a:rPr>
              <a:t>Approach dermatologic disease with an understanding of basic skin structure and microanatomy</a:t>
            </a: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5F756B7-258F-4BA1-8880-D133B0C8C056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8352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7" name="Rectangle 3"/>
          <p:cNvSpPr>
            <a:spLocks noChangeArrowheads="1"/>
          </p:cNvSpPr>
          <p:nvPr/>
        </p:nvSpPr>
        <p:spPr bwMode="auto">
          <a:xfrm>
            <a:off x="228600" y="76200"/>
            <a:ext cx="876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endParaRPr lang="en-US" sz="2800" dirty="0">
              <a:solidFill>
                <a:srgbClr val="FFFF66"/>
              </a:solidFill>
            </a:endParaRPr>
          </a:p>
        </p:txBody>
      </p:sp>
      <p:sp>
        <p:nvSpPr>
          <p:cNvPr id="55299" name="Content Placeholder 2"/>
          <p:cNvSpPr>
            <a:spLocks/>
          </p:cNvSpPr>
          <p:nvPr/>
        </p:nvSpPr>
        <p:spPr bwMode="auto">
          <a:xfrm>
            <a:off x="228600" y="1828800"/>
            <a:ext cx="8610600" cy="4648200"/>
          </a:xfrm>
          <a:prstGeom prst="rect">
            <a:avLst/>
          </a:prstGeom>
          <a:pattFill prst="pct75">
            <a:fgClr>
              <a:schemeClr val="bg2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98463" lvl="1" indent="-398463" algn="just" eaLnBrk="0" hangingPunct="0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3600" dirty="0">
                <a:solidFill>
                  <a:prstClr val="white"/>
                </a:solidFill>
                <a:cs typeface="Arial" charset="0"/>
                <a:sym typeface="Wingdings" pitchFamily="2" charset="2"/>
              </a:rPr>
              <a:t>The skin provides a physical barrier that regulates water loss and protects against mechanical, chemical and microbial insults from the external environment.</a:t>
            </a:r>
          </a:p>
          <a:p>
            <a:pPr marL="398463" lvl="1" indent="-398463" algn="just" eaLnBrk="0" hangingPunct="0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3600" dirty="0">
                <a:solidFill>
                  <a:prstClr val="white"/>
                </a:solidFill>
                <a:cs typeface="Arial" charset="0"/>
                <a:sym typeface="Wingdings" pitchFamily="2" charset="2"/>
              </a:rPr>
              <a:t>Dysfunction of the skin barrier leads to injury, dehydration, infection and inflammation.  </a:t>
            </a:r>
          </a:p>
        </p:txBody>
      </p:sp>
      <p:sp>
        <p:nvSpPr>
          <p:cNvPr id="55302" name="Title 8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>
                <a:latin typeface="Arial" charset="0"/>
                <a:cs typeface="Arial" charset="0"/>
              </a:rPr>
              <a:t>Functions of the Skin: </a:t>
            </a:r>
            <a:br>
              <a:rPr lang="en-US" sz="4000" dirty="0">
                <a:latin typeface="Arial" charset="0"/>
                <a:cs typeface="Arial" charset="0"/>
              </a:rPr>
            </a:br>
            <a:r>
              <a:rPr lang="en-US" sz="4000" dirty="0">
                <a:latin typeface="Arial" charset="0"/>
                <a:cs typeface="Arial" charset="0"/>
              </a:rPr>
              <a:t>1- Barrier function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E2851A-5F80-49BF-B754-923715A59F9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0568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Loss of skin barrier functions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810000" cy="4691063"/>
          </a:xfrm>
        </p:spPr>
        <p:txBody>
          <a:bodyPr>
            <a:normAutofit lnSpcReduction="10000"/>
          </a:bodyPr>
          <a:lstStyle/>
          <a:p>
            <a:pPr marL="346075" lvl="0" indent="-346075" algn="just">
              <a:spcBef>
                <a:spcPts val="600"/>
              </a:spcBef>
              <a:buFont typeface="Arial" charset="0"/>
              <a:buChar char="•"/>
            </a:pPr>
            <a:r>
              <a:rPr lang="en-US" sz="4000" dirty="0">
                <a:solidFill>
                  <a:prstClr val="white"/>
                </a:solidFill>
              </a:rPr>
              <a:t>This child has atopic dermatitis, a chronic skin condition associated with barrier dysfunction.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524000"/>
            <a:ext cx="4599379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763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7" name="Rectangle 3"/>
          <p:cNvSpPr>
            <a:spLocks noChangeArrowheads="1"/>
          </p:cNvSpPr>
          <p:nvPr/>
        </p:nvSpPr>
        <p:spPr bwMode="auto">
          <a:xfrm>
            <a:off x="228600" y="76200"/>
            <a:ext cx="876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endParaRPr lang="en-US" sz="2800" dirty="0">
              <a:solidFill>
                <a:srgbClr val="FFFF66"/>
              </a:solidFill>
            </a:endParaRPr>
          </a:p>
        </p:txBody>
      </p:sp>
      <p:sp>
        <p:nvSpPr>
          <p:cNvPr id="57347" name="Content Placeholder 2"/>
          <p:cNvSpPr>
            <a:spLocks/>
          </p:cNvSpPr>
          <p:nvPr/>
        </p:nvSpPr>
        <p:spPr bwMode="auto">
          <a:xfrm>
            <a:off x="381000" y="1600200"/>
            <a:ext cx="8153400" cy="2819400"/>
          </a:xfrm>
          <a:prstGeom prst="rect">
            <a:avLst/>
          </a:prstGeom>
          <a:pattFill prst="pct70">
            <a:fgClr>
              <a:schemeClr val="bg2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98463" lvl="1" indent="-398463" algn="just" eaLnBrk="0" hangingPunct="0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800" dirty="0">
                <a:solidFill>
                  <a:prstClr val="white"/>
                </a:solidFill>
              </a:rPr>
              <a:t>As an immunologic barrier, the skin both senses and responds to pathogens.</a:t>
            </a:r>
            <a:endParaRPr lang="en-US" sz="2800" dirty="0">
              <a:solidFill>
                <a:prstClr val="white"/>
              </a:solidFill>
              <a:cs typeface="Arial" charset="0"/>
              <a:sym typeface="Wingdings" pitchFamily="2" charset="2"/>
            </a:endParaRPr>
          </a:p>
          <a:p>
            <a:pPr marL="398463" lvl="1" indent="-398463" algn="just" eaLnBrk="0" hangingPunct="0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800" dirty="0">
                <a:solidFill>
                  <a:prstClr val="white"/>
                </a:solidFill>
                <a:cs typeface="Arial" charset="0"/>
                <a:sym typeface="Wingdings" pitchFamily="2" charset="2"/>
              </a:rPr>
              <a:t>Dysfunction of the immunologic barrier leads to infection, skin cancer, inflammatory skin conditions and allergy. </a:t>
            </a:r>
          </a:p>
          <a:p>
            <a:pPr marL="338138" lvl="1" indent="-338138" algn="just" eaLnBrk="0" hangingPunct="0">
              <a:spcBef>
                <a:spcPts val="300"/>
              </a:spcBef>
            </a:pPr>
            <a:endParaRPr lang="en-US" sz="2800" dirty="0">
              <a:solidFill>
                <a:prstClr val="white"/>
              </a:solidFill>
              <a:cs typeface="Arial" charset="0"/>
              <a:sym typeface="Wingdings" pitchFamily="2" charset="2"/>
            </a:endParaRPr>
          </a:p>
        </p:txBody>
      </p:sp>
      <p:sp>
        <p:nvSpPr>
          <p:cNvPr id="57350" name="Title 8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US" sz="4000" dirty="0">
                <a:latin typeface="Arial" charset="0"/>
                <a:cs typeface="Arial" charset="0"/>
              </a:rPr>
            </a:br>
            <a:r>
              <a:rPr lang="en-US" sz="4000" dirty="0">
                <a:latin typeface="Arial" charset="0"/>
                <a:cs typeface="Arial" charset="0"/>
              </a:rPr>
              <a:t>2- Immunologic function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E2851A-5F80-49BF-B754-923715A59F9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8547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73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505200" cy="1162050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rial" charset="0"/>
                <a:cs typeface="Arial" charset="0"/>
              </a:rPr>
              <a:t>Loss of Immunologic function</a:t>
            </a:r>
            <a:endParaRPr lang="en-US" sz="2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352800" cy="4691063"/>
          </a:xfrm>
        </p:spPr>
        <p:txBody>
          <a:bodyPr>
            <a:normAutofit/>
          </a:bodyPr>
          <a:lstStyle/>
          <a:p>
            <a:r>
              <a:rPr lang="en-US" sz="3200" dirty="0"/>
              <a:t>This HIV-positive man has molluscum contagiosum, a skin infection caused by a virus.</a:t>
            </a:r>
          </a:p>
          <a:p>
            <a:endParaRPr lang="en-US" sz="3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131787"/>
            <a:ext cx="4724400" cy="484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720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9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US" sz="4000" dirty="0">
                <a:latin typeface="Arial" charset="0"/>
                <a:cs typeface="Arial" charset="0"/>
              </a:rPr>
            </a:br>
            <a:r>
              <a:rPr lang="en-US" sz="4000" dirty="0">
                <a:latin typeface="Arial" charset="0"/>
                <a:cs typeface="Arial" charset="0"/>
              </a:rPr>
              <a:t>3- Temperature regulation</a:t>
            </a:r>
          </a:p>
        </p:txBody>
      </p:sp>
      <p:sp>
        <p:nvSpPr>
          <p:cNvPr id="58370" name="Rectangle 2"/>
          <p:cNvSpPr>
            <a:spLocks noGrp="1" noChangeArrowheads="1"/>
          </p:cNvSpPr>
          <p:nvPr>
            <p:ph idx="1"/>
          </p:nvPr>
        </p:nvSpPr>
        <p:spPr>
          <a:pattFill prst="pct75">
            <a:fgClr>
              <a:schemeClr val="bg2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marL="398463" indent="-398463" algn="just"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800" dirty="0">
                <a:latin typeface="Arial" charset="0"/>
                <a:cs typeface="Arial" charset="0"/>
                <a:sym typeface="Wingdings" pitchFamily="2" charset="2"/>
              </a:rPr>
              <a:t>The skin  maintains a constant body temperature with the insulating properties of fat and sweating  and a dense superficial microvasculature.</a:t>
            </a:r>
          </a:p>
          <a:p>
            <a:pPr marL="398463" indent="-398463" algn="just"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800" dirty="0">
                <a:latin typeface="Arial" charset="0"/>
                <a:cs typeface="Arial" charset="0"/>
                <a:sym typeface="Wingdings" pitchFamily="2" charset="2"/>
              </a:rPr>
              <a:t>Dysfunction of temperature regulation leads to hyper- or hypothermia.</a:t>
            </a:r>
            <a:endParaRPr lang="en-US" dirty="0">
              <a:latin typeface="Arial" charset="0"/>
              <a:cs typeface="Arial" charset="0"/>
            </a:endParaRPr>
          </a:p>
          <a:p>
            <a:pPr algn="just" eaLnBrk="1" hangingPunct="1">
              <a:spcBef>
                <a:spcPts val="300"/>
              </a:spcBef>
              <a:buFontTx/>
              <a:buNone/>
            </a:pPr>
            <a:endParaRPr lang="en-US" sz="2400" dirty="0">
              <a:latin typeface="Arial" charset="0"/>
              <a:cs typeface="Arial" charset="0"/>
            </a:endParaRPr>
          </a:p>
        </p:txBody>
      </p:sp>
      <p:sp>
        <p:nvSpPr>
          <p:cNvPr id="58371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2E89C3-7C12-42DE-A212-DF9E34B24BD9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74787" name="Rectangle 3"/>
          <p:cNvSpPr>
            <a:spLocks noChangeArrowheads="1"/>
          </p:cNvSpPr>
          <p:nvPr/>
        </p:nvSpPr>
        <p:spPr bwMode="auto">
          <a:xfrm>
            <a:off x="228600" y="76200"/>
            <a:ext cx="876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endParaRPr lang="en-US" sz="2800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9521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837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br>
              <a:rPr lang="en-US" sz="4000" dirty="0">
                <a:latin typeface="Arial" charset="0"/>
                <a:cs typeface="Arial" charset="0"/>
              </a:rPr>
            </a:br>
            <a:r>
              <a:rPr lang="en-US" sz="4000" dirty="0">
                <a:latin typeface="Arial" charset="0"/>
                <a:cs typeface="Arial" charset="0"/>
              </a:rPr>
              <a:t>4- Protection from radiation</a:t>
            </a:r>
          </a:p>
        </p:txBody>
      </p:sp>
      <p:sp>
        <p:nvSpPr>
          <p:cNvPr id="60418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86800" cy="4495800"/>
          </a:xfrm>
          <a:pattFill prst="pct75">
            <a:fgClr>
              <a:schemeClr val="bg2"/>
            </a:fgClr>
            <a:bgClr>
              <a:schemeClr val="bg1"/>
            </a:bgClr>
          </a:pattFill>
        </p:spPr>
        <p:txBody>
          <a:bodyPr>
            <a:noAutofit/>
          </a:bodyPr>
          <a:lstStyle/>
          <a:p>
            <a:pPr marL="398463" indent="-398463" algn="just"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4000" dirty="0">
                <a:latin typeface="Arial" charset="0"/>
                <a:cs typeface="Arial" charset="0"/>
              </a:rPr>
              <a:t>The dark pigment melanin in the epidermis protects cells against ultraviolet radiation. </a:t>
            </a:r>
          </a:p>
          <a:p>
            <a:pPr marL="398463" indent="-398463" algn="just" eaLnBrk="1" hangingPunct="1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4000" dirty="0">
                <a:latin typeface="Arial" charset="0"/>
                <a:cs typeface="Arial" charset="0"/>
              </a:rPr>
              <a:t>Dysfunction of melanin production causes the patient to be more susceptible to skin cancer.</a:t>
            </a:r>
          </a:p>
        </p:txBody>
      </p:sp>
      <p:sp>
        <p:nvSpPr>
          <p:cNvPr id="60419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6E2FD8-1D92-4216-872C-1795A7758EE6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74787" name="Rectangle 3"/>
          <p:cNvSpPr>
            <a:spLocks noChangeArrowheads="1"/>
          </p:cNvSpPr>
          <p:nvPr/>
        </p:nvSpPr>
        <p:spPr bwMode="auto">
          <a:xfrm>
            <a:off x="228600" y="76200"/>
            <a:ext cx="876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endParaRPr lang="en-US" sz="2800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9738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04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0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Loss of Protection from radiation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3600" dirty="0"/>
          </a:p>
          <a:p>
            <a:r>
              <a:rPr lang="en-US" sz="3600" dirty="0"/>
              <a:t>This patient with albinism has a skin cancer on the back.</a:t>
            </a:r>
          </a:p>
          <a:p>
            <a:endParaRPr lang="en-US" sz="3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-16510"/>
            <a:ext cx="4953000" cy="3186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280550"/>
            <a:ext cx="4953000" cy="3350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902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theme/theme1.xml><?xml version="1.0" encoding="utf-8"?>
<a:theme xmlns:a="http://schemas.openxmlformats.org/drawingml/2006/main" name="1_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488</Words>
  <Application>Microsoft Office PowerPoint</Application>
  <PresentationFormat>On-screen Show (4:3)</PresentationFormat>
  <Paragraphs>57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Corbel</vt:lpstr>
      <vt:lpstr>Garamond</vt:lpstr>
      <vt:lpstr>Wingdings</vt:lpstr>
      <vt:lpstr>1_Office Theme</vt:lpstr>
      <vt:lpstr> Physiology of the Skin </vt:lpstr>
      <vt:lpstr> Objectives</vt:lpstr>
      <vt:lpstr>Functions of the Skin:  1- Barrier function</vt:lpstr>
      <vt:lpstr>Loss of skin barrier functions </vt:lpstr>
      <vt:lpstr> 2- Immunologic function</vt:lpstr>
      <vt:lpstr>Loss of Immunologic function</vt:lpstr>
      <vt:lpstr> 3- Temperature regulation</vt:lpstr>
      <vt:lpstr> 4- Protection from radiation</vt:lpstr>
      <vt:lpstr>Loss of Protection from radiation</vt:lpstr>
      <vt:lpstr>  5- Nerve sensation</vt:lpstr>
      <vt:lpstr>Loss of sensation function </vt:lpstr>
      <vt:lpstr> 6- Injury repair</vt:lpstr>
      <vt:lpstr>Loss of Injury repair ability </vt:lpstr>
      <vt:lpstr> 7- Appearance, Quality of Life         (Cosmetic impact)</vt:lpstr>
      <vt:lpstr>Loss of Cosmetic Impact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Applied Anatomy &amp; Physiology of the Skin – I PHYSIOLOGY </dc:title>
  <dc:creator>Sami Bilal</dc:creator>
  <cp:lastModifiedBy>Max Ax</cp:lastModifiedBy>
  <cp:revision>3</cp:revision>
  <dcterms:created xsi:type="dcterms:W3CDTF">2006-08-16T00:00:00Z</dcterms:created>
  <dcterms:modified xsi:type="dcterms:W3CDTF">2020-03-18T08:36:46Z</dcterms:modified>
</cp:coreProperties>
</file>