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4" r:id="rId2"/>
    <p:sldId id="270" r:id="rId3"/>
    <p:sldId id="271" r:id="rId4"/>
    <p:sldId id="272" r:id="rId5"/>
    <p:sldId id="273" r:id="rId6"/>
    <p:sldId id="274" r:id="rId7"/>
    <p:sldId id="275" r:id="rId8"/>
    <p:sldId id="276" r:id="rId9"/>
    <p:sldId id="277" r:id="rId10"/>
    <p:sldId id="278" r:id="rId11"/>
    <p:sldId id="279" r:id="rId12"/>
    <p:sldId id="280" r:id="rId13"/>
    <p:sldId id="281" r:id="rId14"/>
    <p:sldId id="283" r:id="rId15"/>
    <p:sldId id="31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78" y="9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BF01D9-3C1A-4ADB-9534-C947DBB58D82}" type="datetimeFigureOut">
              <a:rPr lang="en-US" smtClean="0"/>
              <a:pPr/>
              <a:t>3/18/2020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2608D-80A9-4486-B347-3F94869C7E90}" type="slidenum">
              <a:rPr lang="en-US" smtClean="0"/>
              <a:pPr/>
              <a:t>‹#›</a:t>
            </a:fld>
            <a:endParaRPr lang="en-US"/>
          </a:p>
        </p:txBody>
      </p:sp>
    </p:spTree>
    <p:extLst>
      <p:ext uri="{BB962C8B-B14F-4D97-AF65-F5344CB8AC3E}">
        <p14:creationId xmlns:p14="http://schemas.microsoft.com/office/powerpoint/2010/main" val="17023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324542-34BB-43A3-BA5C-4DBB8DFCCEE8}"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aseline="0" dirty="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360F3D-A372-45EB-B671-9B9DE5C007A4}"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EE633D-CFE0-4663-9722-E314CFC81556}"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B50A28-DC10-48D9-BD3E-364B63C17428}"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F4254A-BD8C-40C3-BD4A-28F78E9BAD27}"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baseline="0"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082A9E-4C03-49A0-A037-395A003D520D}" type="slidenum">
              <a:rPr lang="en-US" smtClean="0"/>
              <a:pPr/>
              <a:t>35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31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CF8782-5FC7-4059-848F-B664F8461271}"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solidFill>
                <a:srgbClr val="000000"/>
              </a:solidFill>
            </a:endParaRPr>
          </a:p>
          <a:p>
            <a:endParaRPr lang="en-US" dirty="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F86869-D03C-4AB4-8545-AE634063AF23}"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baseline="0" dirty="0"/>
          </a:p>
          <a:p>
            <a:endParaRPr lang="en-US" baseline="0" dirty="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aseline="0" dirty="0"/>
          </a:p>
          <a:p>
            <a:pPr marL="224300" indent="-224300"/>
            <a:endParaRPr lang="en-US" baseline="0" dirty="0"/>
          </a:p>
          <a:p>
            <a:pPr marL="224300" indent="-224300"/>
            <a:endParaRPr lang="en-US" baseline="0" dirty="0"/>
          </a:p>
          <a:p>
            <a:pPr marL="224300" indent="-224300">
              <a:buAutoNum type="alphaLcParenR"/>
            </a:pPr>
            <a:endParaRPr lang="en-US" dirty="0"/>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81E861-50F5-430D-B518-18C53CF1ACE6}" type="slidenum">
              <a:rPr lang="en-US" smtClean="0"/>
              <a:pPr/>
              <a:t>42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737C60-8967-4195-B9F8-5DDDBD3C1FCC}" type="slidenum">
              <a:rPr lang="en-US" smtClean="0"/>
              <a:pPr>
                <a:defRPr/>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03430"/>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5"/>
          </a:solidFill>
        </p:spPr>
        <p:txBody>
          <a:bodyPr>
            <a:normAutofit/>
          </a:bodyPr>
          <a:lstStyle/>
          <a:p>
            <a:pPr algn="l"/>
            <a:r>
              <a:rPr lang="en-US" b="1" dirty="0"/>
              <a:t>Applied Anatomy of the Skin – II</a:t>
            </a:r>
          </a:p>
        </p:txBody>
      </p:sp>
      <p:sp>
        <p:nvSpPr>
          <p:cNvPr id="3" name="Subtitle 2"/>
          <p:cNvSpPr>
            <a:spLocks noGrp="1"/>
          </p:cNvSpPr>
          <p:nvPr>
            <p:ph type="subTitle" idx="1"/>
          </p:nvPr>
        </p:nvSpPr>
        <p:spPr>
          <a:solidFill>
            <a:schemeClr val="accent5"/>
          </a:solidFill>
        </p:spPr>
        <p:txBody>
          <a:bodyPr/>
          <a:lstStyle/>
          <a:p>
            <a:r>
              <a:rPr lang="en-US" dirty="0"/>
              <a:t>Dr Sami </a:t>
            </a:r>
            <a:r>
              <a:rPr lang="en-US" dirty="0" err="1"/>
              <a:t>Fathi</a:t>
            </a:r>
            <a:r>
              <a:rPr lang="en-US" dirty="0"/>
              <a:t> Billal </a:t>
            </a:r>
          </a:p>
          <a:p>
            <a:r>
              <a:rPr lang="en-US" dirty="0" err="1"/>
              <a:t>MBBS,MSc,MD</a:t>
            </a:r>
            <a:r>
              <a:rPr lang="en-US" dirty="0"/>
              <a:t>, PhD</a:t>
            </a:r>
          </a:p>
          <a:p>
            <a:endParaRPr lang="en-US" dirty="0"/>
          </a:p>
        </p:txBody>
      </p:sp>
    </p:spTree>
    <p:extLst>
      <p:ext uri="{BB962C8B-B14F-4D97-AF65-F5344CB8AC3E}">
        <p14:creationId xmlns:p14="http://schemas.microsoft.com/office/powerpoint/2010/main" val="3181756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normAutofit fontScale="90000"/>
          </a:bodyPr>
          <a:lstStyle/>
          <a:p>
            <a:pPr eaLnBrk="1" hangingPunct="1"/>
            <a:r>
              <a:rPr lang="en-US" sz="4000" dirty="0">
                <a:latin typeface="Arial" charset="0"/>
                <a:cs typeface="Arial" charset="0"/>
              </a:rPr>
              <a:t>Functions of the layers of the epidermis</a:t>
            </a:r>
            <a:endParaRPr lang="en-US" sz="4000" dirty="0">
              <a:solidFill>
                <a:srgbClr val="FFFFFF"/>
              </a:solidFill>
              <a:latin typeface="Arial" charset="0"/>
              <a:cs typeface="Arial" charset="0"/>
            </a:endParaRPr>
          </a:p>
        </p:txBody>
      </p:sp>
      <p:sp>
        <p:nvSpPr>
          <p:cNvPr id="83970" name="Content Placeholder 2"/>
          <p:cNvSpPr>
            <a:spLocks noGrp="1"/>
          </p:cNvSpPr>
          <p:nvPr>
            <p:ph idx="1"/>
          </p:nvPr>
        </p:nvSpPr>
        <p:spPr>
          <a:xfrm>
            <a:off x="457200" y="2362200"/>
            <a:ext cx="4191000" cy="4495800"/>
          </a:xfrm>
        </p:spPr>
        <p:txBody>
          <a:bodyPr/>
          <a:lstStyle/>
          <a:p>
            <a:pPr eaLnBrk="1" hangingPunct="1">
              <a:spcBef>
                <a:spcPts val="600"/>
              </a:spcBef>
              <a:buFontTx/>
              <a:buNone/>
            </a:pPr>
            <a:r>
              <a:rPr lang="en-US" sz="2400" b="1" dirty="0">
                <a:latin typeface="Arial" charset="0"/>
                <a:cs typeface="Arial" charset="0"/>
              </a:rPr>
              <a:t>2. Spinous layer</a:t>
            </a:r>
          </a:p>
          <a:p>
            <a:pPr marL="793750" lvl="1" indent="-331788" eaLnBrk="1" hangingPunct="1">
              <a:spcBef>
                <a:spcPts val="600"/>
              </a:spcBef>
              <a:buFont typeface="Arial" charset="0"/>
              <a:buChar char="•"/>
            </a:pPr>
            <a:r>
              <a:rPr lang="en-US" sz="2400" dirty="0">
                <a:latin typeface="Arial" charset="0"/>
                <a:cs typeface="Arial" charset="0"/>
              </a:rPr>
              <a:t>Center of epidermis.</a:t>
            </a:r>
          </a:p>
          <a:p>
            <a:pPr marL="793750" lvl="1" indent="-331788" eaLnBrk="1" hangingPunct="1">
              <a:spcBef>
                <a:spcPts val="600"/>
              </a:spcBef>
              <a:buFont typeface="Arial" charset="0"/>
              <a:buChar char="•"/>
            </a:pPr>
            <a:r>
              <a:rPr lang="en-US" sz="2400" dirty="0">
                <a:latin typeface="Arial" charset="0"/>
                <a:cs typeface="Arial" charset="0"/>
              </a:rPr>
              <a:t>Has a “spiny” appearance due to desmosomal junctions  which hold the keratinocytes together.</a:t>
            </a:r>
          </a:p>
          <a:p>
            <a:pPr eaLnBrk="1" hangingPunct="1">
              <a:spcBef>
                <a:spcPts val="600"/>
              </a:spcBef>
              <a:buFontTx/>
              <a:buNone/>
            </a:pPr>
            <a:r>
              <a:rPr lang="en-US" sz="2400" dirty="0">
                <a:latin typeface="Arial" charset="0"/>
                <a:cs typeface="Arial" charset="0"/>
              </a:rPr>
              <a:t>1. Basal layer</a:t>
            </a:r>
          </a:p>
        </p:txBody>
      </p:sp>
      <p:sp>
        <p:nvSpPr>
          <p:cNvPr id="839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A9552537-D396-4330-BC69-57379D89E6C8}" type="slidenum">
              <a:rPr lang="en-US" smtClean="0"/>
              <a:pPr/>
              <a:t>10</a:t>
            </a:fld>
            <a:endParaRPr lang="en-US" dirty="0"/>
          </a:p>
        </p:txBody>
      </p:sp>
      <p:cxnSp>
        <p:nvCxnSpPr>
          <p:cNvPr id="83972" name="Straight Arrow Connector 5"/>
          <p:cNvCxnSpPr>
            <a:cxnSpLocks noChangeShapeType="1"/>
          </p:cNvCxnSpPr>
          <p:nvPr/>
        </p:nvCxnSpPr>
        <p:spPr bwMode="auto">
          <a:xfrm rot="5400000" flipH="1" flipV="1">
            <a:off x="-1828799" y="3810000"/>
            <a:ext cx="4418012" cy="1587"/>
          </a:xfrm>
          <a:prstGeom prst="straightConnector1">
            <a:avLst/>
          </a:prstGeom>
          <a:noFill/>
          <a:ln w="28575" cap="sq" algn="ctr">
            <a:solidFill>
              <a:schemeClr val="tx1"/>
            </a:solidFill>
            <a:round/>
            <a:headEnd type="none" w="sm" len="sm"/>
            <a:tailEnd type="arrow" w="med" len="med"/>
          </a:ln>
        </p:spPr>
      </p:cxnSp>
      <p:sp>
        <p:nvSpPr>
          <p:cNvPr id="45064" name="Line 9"/>
          <p:cNvSpPr>
            <a:spLocks noChangeShapeType="1"/>
          </p:cNvSpPr>
          <p:nvPr/>
        </p:nvSpPr>
        <p:spPr bwMode="auto">
          <a:xfrm>
            <a:off x="4495800" y="3871912"/>
            <a:ext cx="669925" cy="14288"/>
          </a:xfrm>
          <a:prstGeom prst="line">
            <a:avLst/>
          </a:prstGeom>
          <a:noFill/>
          <a:ln w="38100">
            <a:solidFill>
              <a:srgbClr val="FF0000"/>
            </a:solidFill>
            <a:round/>
            <a:headEnd/>
            <a:tailEnd type="triangle" w="med" len="med"/>
          </a:ln>
        </p:spPr>
        <p:txBody>
          <a:bodyPr/>
          <a:lstStyle/>
          <a:p>
            <a:pPr>
              <a:defRPr/>
            </a:pPr>
            <a:endParaRPr lang="en-US" dirty="0">
              <a:ln>
                <a:solidFill>
                  <a:srgbClr val="C00000"/>
                </a:solidFill>
              </a:ln>
            </a:endParaRPr>
          </a:p>
        </p:txBody>
      </p:sp>
      <p:pic>
        <p:nvPicPr>
          <p:cNvPr id="8" name="Picture 2" descr="E:\Berger teaching skin\3- epidermis.tif"/>
          <p:cNvPicPr>
            <a:picLocks noChangeAspect="1" noChangeArrowheads="1"/>
          </p:cNvPicPr>
          <p:nvPr/>
        </p:nvPicPr>
        <p:blipFill>
          <a:blip r:embed="rId3" cstate="print"/>
          <a:srcRect r="52830" b="24915"/>
          <a:stretch>
            <a:fillRect/>
          </a:stretch>
        </p:blipFill>
        <p:spPr bwMode="auto">
          <a:xfrm>
            <a:off x="5257800" y="1828792"/>
            <a:ext cx="3429000" cy="40823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0344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fade">
                                      <p:cBhvr>
                                        <p:cTn id="7" dur="2000"/>
                                        <p:tgtEl>
                                          <p:spTgt spid="8397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70">
                                            <p:txEl>
                                              <p:pRg st="1" end="1"/>
                                            </p:txEl>
                                          </p:spTgt>
                                        </p:tgtEl>
                                        <p:attrNameLst>
                                          <p:attrName>style.visibility</p:attrName>
                                        </p:attrNameLst>
                                      </p:cBhvr>
                                      <p:to>
                                        <p:strVal val="visible"/>
                                      </p:to>
                                    </p:set>
                                    <p:animEffect transition="in" filter="fade">
                                      <p:cBhvr>
                                        <p:cTn id="10" dur="2000"/>
                                        <p:tgtEl>
                                          <p:spTgt spid="8397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970">
                                            <p:txEl>
                                              <p:pRg st="2" end="2"/>
                                            </p:txEl>
                                          </p:spTgt>
                                        </p:tgtEl>
                                        <p:attrNameLst>
                                          <p:attrName>style.visibility</p:attrName>
                                        </p:attrNameLst>
                                      </p:cBhvr>
                                      <p:to>
                                        <p:strVal val="visible"/>
                                      </p:to>
                                    </p:set>
                                    <p:animEffect transition="in" filter="fade">
                                      <p:cBhvr>
                                        <p:cTn id="13" dur="2000"/>
                                        <p:tgtEl>
                                          <p:spTgt spid="8397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3970">
                                            <p:txEl>
                                              <p:pRg st="3" end="3"/>
                                            </p:txEl>
                                          </p:spTgt>
                                        </p:tgtEl>
                                        <p:attrNameLst>
                                          <p:attrName>style.visibility</p:attrName>
                                        </p:attrNameLst>
                                      </p:cBhvr>
                                      <p:to>
                                        <p:strVal val="visible"/>
                                      </p:to>
                                    </p:set>
                                    <p:animEffect transition="in" filter="fade">
                                      <p:cBhvr>
                                        <p:cTn id="18" dur="2000"/>
                                        <p:tgtEl>
                                          <p:spTgt spid="839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normAutofit fontScale="90000"/>
          </a:bodyPr>
          <a:lstStyle/>
          <a:p>
            <a:pPr eaLnBrk="1" hangingPunct="1"/>
            <a:r>
              <a:rPr lang="en-US" sz="4000" dirty="0">
                <a:latin typeface="Arial" charset="0"/>
                <a:cs typeface="Arial" charset="0"/>
              </a:rPr>
              <a:t>Functions of the layers of the epidermis</a:t>
            </a:r>
            <a:endParaRPr lang="en-US" sz="4000" dirty="0">
              <a:solidFill>
                <a:srgbClr val="FFFFFF"/>
              </a:solidFill>
              <a:latin typeface="Arial" charset="0"/>
              <a:cs typeface="Arial" charset="0"/>
            </a:endParaRPr>
          </a:p>
        </p:txBody>
      </p:sp>
      <p:sp>
        <p:nvSpPr>
          <p:cNvPr id="8601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912FEB7F-7C08-496A-A46A-16498CE4B73C}" type="slidenum">
              <a:rPr lang="en-US" smtClean="0"/>
              <a:pPr/>
              <a:t>11</a:t>
            </a:fld>
            <a:endParaRPr lang="en-US" dirty="0"/>
          </a:p>
        </p:txBody>
      </p:sp>
      <p:cxnSp>
        <p:nvCxnSpPr>
          <p:cNvPr id="86020" name="Straight Arrow Connector 5"/>
          <p:cNvCxnSpPr>
            <a:cxnSpLocks noChangeShapeType="1"/>
          </p:cNvCxnSpPr>
          <p:nvPr/>
        </p:nvCxnSpPr>
        <p:spPr bwMode="auto">
          <a:xfrm rot="5400000" flipH="1" flipV="1">
            <a:off x="-1903413" y="3884613"/>
            <a:ext cx="4418013" cy="1588"/>
          </a:xfrm>
          <a:prstGeom prst="straightConnector1">
            <a:avLst/>
          </a:prstGeom>
          <a:noFill/>
          <a:ln w="28575" cap="sq" algn="ctr">
            <a:solidFill>
              <a:schemeClr val="tx1"/>
            </a:solidFill>
            <a:round/>
            <a:headEnd type="none" w="sm" len="sm"/>
            <a:tailEnd type="arrow" w="med" len="med"/>
          </a:ln>
        </p:spPr>
      </p:cxnSp>
      <p:sp>
        <p:nvSpPr>
          <p:cNvPr id="86022" name="Line 9"/>
          <p:cNvSpPr>
            <a:spLocks noChangeShapeType="1"/>
          </p:cNvSpPr>
          <p:nvPr/>
        </p:nvSpPr>
        <p:spPr bwMode="auto">
          <a:xfrm>
            <a:off x="4876800" y="3505200"/>
            <a:ext cx="457200" cy="0"/>
          </a:xfrm>
          <a:prstGeom prst="line">
            <a:avLst/>
          </a:prstGeom>
          <a:noFill/>
          <a:ln w="38100">
            <a:solidFill>
              <a:srgbClr val="FF0000"/>
            </a:solidFill>
            <a:round/>
            <a:headEnd/>
            <a:tailEnd type="triangle" w="med" len="med"/>
          </a:ln>
        </p:spPr>
        <p:txBody>
          <a:bodyPr/>
          <a:lstStyle/>
          <a:p>
            <a:endParaRPr lang="en-US" dirty="0"/>
          </a:p>
        </p:txBody>
      </p:sp>
      <p:sp>
        <p:nvSpPr>
          <p:cNvPr id="86023" name="TextBox 11"/>
          <p:cNvSpPr txBox="1">
            <a:spLocks noChangeArrowheads="1"/>
          </p:cNvSpPr>
          <p:nvPr/>
        </p:nvSpPr>
        <p:spPr bwMode="auto">
          <a:xfrm>
            <a:off x="381000" y="1676400"/>
            <a:ext cx="4572000" cy="4016484"/>
          </a:xfrm>
          <a:prstGeom prst="rect">
            <a:avLst/>
          </a:prstGeom>
          <a:noFill/>
          <a:ln w="9525">
            <a:noFill/>
            <a:miter lim="800000"/>
            <a:headEnd/>
            <a:tailEnd/>
          </a:ln>
        </p:spPr>
        <p:txBody>
          <a:bodyPr wrap="square">
            <a:spAutoFit/>
          </a:bodyPr>
          <a:lstStyle/>
          <a:p>
            <a:pPr>
              <a:spcBef>
                <a:spcPts val="600"/>
              </a:spcBef>
            </a:pPr>
            <a:r>
              <a:rPr lang="en-US" sz="2400" b="1" dirty="0"/>
              <a:t>3. Granular cell layer</a:t>
            </a:r>
          </a:p>
          <a:p>
            <a:pPr marL="792163" lvl="1" indent="-330200">
              <a:spcBef>
                <a:spcPts val="600"/>
              </a:spcBef>
              <a:buFont typeface="Arial" charset="0"/>
              <a:buChar char="•"/>
            </a:pPr>
            <a:r>
              <a:rPr lang="en-US" sz="2400" dirty="0"/>
              <a:t>Lipids produced by the keratinocytes in the granular cell layer and secreted into the extracellular space between the keratinocyte forms a water barrier that keeps water in the skin</a:t>
            </a:r>
          </a:p>
          <a:p>
            <a:pPr eaLnBrk="1" hangingPunct="1">
              <a:spcBef>
                <a:spcPts val="600"/>
              </a:spcBef>
              <a:buFontTx/>
              <a:buNone/>
            </a:pPr>
            <a:r>
              <a:rPr lang="en-US" sz="2400" dirty="0">
                <a:cs typeface="Arial" charset="0"/>
              </a:rPr>
              <a:t>2. Spinous layer</a:t>
            </a:r>
          </a:p>
          <a:p>
            <a:pPr eaLnBrk="1" hangingPunct="1">
              <a:spcBef>
                <a:spcPts val="600"/>
              </a:spcBef>
              <a:buFontTx/>
              <a:buNone/>
            </a:pPr>
            <a:r>
              <a:rPr lang="en-US" sz="2400" dirty="0">
                <a:cs typeface="Arial" charset="0"/>
              </a:rPr>
              <a:t>1. Basal layer</a:t>
            </a:r>
          </a:p>
        </p:txBody>
      </p:sp>
      <p:pic>
        <p:nvPicPr>
          <p:cNvPr id="8" name="Picture 2" descr="E:\Berger teaching skin\3- epidermis.tif"/>
          <p:cNvPicPr>
            <a:picLocks noChangeAspect="1" noChangeArrowheads="1"/>
          </p:cNvPicPr>
          <p:nvPr/>
        </p:nvPicPr>
        <p:blipFill>
          <a:blip r:embed="rId3" cstate="print"/>
          <a:srcRect t="4323" r="68474" b="36232"/>
          <a:stretch>
            <a:fillRect/>
          </a:stretch>
        </p:blipFill>
        <p:spPr bwMode="auto">
          <a:xfrm>
            <a:off x="5486400" y="1676400"/>
            <a:ext cx="2971800" cy="4191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40756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Berger teaching skin\3- epidermis.tif"/>
          <p:cNvPicPr>
            <a:picLocks noChangeAspect="1" noChangeArrowheads="1"/>
          </p:cNvPicPr>
          <p:nvPr/>
        </p:nvPicPr>
        <p:blipFill>
          <a:blip r:embed="rId3" cstate="print"/>
          <a:srcRect r="76834" b="60382"/>
          <a:stretch>
            <a:fillRect/>
          </a:stretch>
        </p:blipFill>
        <p:spPr bwMode="auto">
          <a:xfrm>
            <a:off x="5410200" y="1676400"/>
            <a:ext cx="3276600" cy="4191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88065" name="Title 1"/>
          <p:cNvSpPr>
            <a:spLocks noGrp="1"/>
          </p:cNvSpPr>
          <p:nvPr>
            <p:ph type="title"/>
          </p:nvPr>
        </p:nvSpPr>
        <p:spPr/>
        <p:txBody>
          <a:bodyPr>
            <a:normAutofit fontScale="90000"/>
          </a:bodyPr>
          <a:lstStyle/>
          <a:p>
            <a:pPr eaLnBrk="1" hangingPunct="1"/>
            <a:r>
              <a:rPr lang="en-US" sz="4000" dirty="0">
                <a:latin typeface="Arial" charset="0"/>
                <a:cs typeface="Arial" charset="0"/>
              </a:rPr>
              <a:t>Functions of the layers of the epidermis</a:t>
            </a:r>
            <a:endParaRPr lang="en-US" sz="4000" dirty="0">
              <a:solidFill>
                <a:srgbClr val="FFFFFF"/>
              </a:solidFill>
              <a:latin typeface="Arial" charset="0"/>
              <a:cs typeface="Arial" charset="0"/>
            </a:endParaRPr>
          </a:p>
        </p:txBody>
      </p:sp>
      <p:sp>
        <p:nvSpPr>
          <p:cNvPr id="8806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E8DE12B-BADB-4F05-B6F3-18FEA8B7B930}" type="slidenum">
              <a:rPr lang="en-US" smtClean="0"/>
              <a:pPr/>
              <a:t>12</a:t>
            </a:fld>
            <a:endParaRPr lang="en-US" dirty="0"/>
          </a:p>
        </p:txBody>
      </p:sp>
      <p:cxnSp>
        <p:nvCxnSpPr>
          <p:cNvPr id="88068" name="Straight Arrow Connector 5"/>
          <p:cNvCxnSpPr>
            <a:cxnSpLocks noChangeShapeType="1"/>
          </p:cNvCxnSpPr>
          <p:nvPr/>
        </p:nvCxnSpPr>
        <p:spPr bwMode="auto">
          <a:xfrm rot="5400000" flipH="1" flipV="1">
            <a:off x="-1828800" y="3884613"/>
            <a:ext cx="4418013" cy="1587"/>
          </a:xfrm>
          <a:prstGeom prst="straightConnector1">
            <a:avLst/>
          </a:prstGeom>
          <a:noFill/>
          <a:ln w="28575" cap="sq" algn="ctr">
            <a:solidFill>
              <a:schemeClr val="tx1"/>
            </a:solidFill>
            <a:round/>
            <a:headEnd type="none" w="sm" len="sm"/>
            <a:tailEnd type="arrow" w="med" len="med"/>
          </a:ln>
        </p:spPr>
      </p:cxnSp>
      <p:sp>
        <p:nvSpPr>
          <p:cNvPr id="88070" name="Line 9"/>
          <p:cNvSpPr>
            <a:spLocks noChangeShapeType="1"/>
          </p:cNvSpPr>
          <p:nvPr/>
        </p:nvSpPr>
        <p:spPr bwMode="auto">
          <a:xfrm>
            <a:off x="4876800" y="2057400"/>
            <a:ext cx="914400" cy="762000"/>
          </a:xfrm>
          <a:prstGeom prst="line">
            <a:avLst/>
          </a:prstGeom>
          <a:noFill/>
          <a:ln w="38100">
            <a:solidFill>
              <a:srgbClr val="FF0000"/>
            </a:solidFill>
            <a:round/>
            <a:headEnd/>
            <a:tailEnd type="triangle" w="med" len="med"/>
          </a:ln>
        </p:spPr>
        <p:txBody>
          <a:bodyPr/>
          <a:lstStyle/>
          <a:p>
            <a:endParaRPr lang="en-US" dirty="0"/>
          </a:p>
        </p:txBody>
      </p:sp>
      <p:sp>
        <p:nvSpPr>
          <p:cNvPr id="88071" name="TextBox 11"/>
          <p:cNvSpPr txBox="1">
            <a:spLocks noChangeArrowheads="1"/>
          </p:cNvSpPr>
          <p:nvPr/>
        </p:nvSpPr>
        <p:spPr bwMode="auto">
          <a:xfrm>
            <a:off x="457200" y="1654076"/>
            <a:ext cx="4724400" cy="4539704"/>
          </a:xfrm>
          <a:prstGeom prst="rect">
            <a:avLst/>
          </a:prstGeom>
          <a:noFill/>
          <a:ln w="9525">
            <a:noFill/>
            <a:miter lim="800000"/>
            <a:headEnd/>
            <a:tailEnd/>
          </a:ln>
        </p:spPr>
        <p:txBody>
          <a:bodyPr wrap="square">
            <a:spAutoFit/>
          </a:bodyPr>
          <a:lstStyle/>
          <a:p>
            <a:pPr>
              <a:spcBef>
                <a:spcPts val="600"/>
              </a:spcBef>
            </a:pPr>
            <a:r>
              <a:rPr lang="en-US" sz="2400" b="1" dirty="0"/>
              <a:t>4. Stratum corneum </a:t>
            </a:r>
          </a:p>
          <a:p>
            <a:pPr marL="577850" lvl="1" indent="-346075">
              <a:spcBef>
                <a:spcPts val="600"/>
              </a:spcBef>
              <a:buFont typeface="Arial" charset="0"/>
              <a:buChar char="•"/>
            </a:pPr>
            <a:r>
              <a:rPr lang="en-US" sz="2400" dirty="0"/>
              <a:t>Made up of desquamating keratinocytes. </a:t>
            </a:r>
          </a:p>
          <a:p>
            <a:pPr marL="577850" lvl="1" indent="-346075">
              <a:spcBef>
                <a:spcPts val="600"/>
              </a:spcBef>
              <a:buFont typeface="Arial" charset="0"/>
              <a:buChar char="•"/>
            </a:pPr>
            <a:r>
              <a:rPr lang="en-US" sz="2400" dirty="0"/>
              <a:t>Thick outer layers of flattened keratinized non-nucleated cells(</a:t>
            </a:r>
            <a:r>
              <a:rPr lang="en-US" sz="2400" dirty="0" err="1"/>
              <a:t>corneocytes</a:t>
            </a:r>
            <a:r>
              <a:rPr lang="en-US" sz="2400" dirty="0"/>
              <a:t>) provide a barrier against trauma and infection.</a:t>
            </a:r>
          </a:p>
          <a:p>
            <a:pPr marL="231775" indent="-231775" eaLnBrk="1" hangingPunct="1">
              <a:spcBef>
                <a:spcPts val="600"/>
              </a:spcBef>
              <a:buFontTx/>
              <a:buNone/>
              <a:defRPr/>
            </a:pPr>
            <a:r>
              <a:rPr lang="en-US" sz="2400" dirty="0"/>
              <a:t>3. Granular cell layer</a:t>
            </a:r>
          </a:p>
          <a:p>
            <a:pPr marL="231775" indent="-231775" eaLnBrk="1" hangingPunct="1">
              <a:spcBef>
                <a:spcPts val="600"/>
              </a:spcBef>
              <a:buFontTx/>
              <a:buNone/>
              <a:defRPr/>
            </a:pPr>
            <a:r>
              <a:rPr lang="en-US" sz="2400" dirty="0"/>
              <a:t>2. Spinous layer</a:t>
            </a:r>
          </a:p>
          <a:p>
            <a:pPr marL="231775" indent="-231775" eaLnBrk="1" hangingPunct="1">
              <a:spcBef>
                <a:spcPts val="600"/>
              </a:spcBef>
              <a:buFontTx/>
              <a:buNone/>
              <a:defRPr/>
            </a:pPr>
            <a:r>
              <a:rPr lang="en-US" sz="2400" dirty="0"/>
              <a:t>1. Basal layer</a:t>
            </a:r>
          </a:p>
        </p:txBody>
      </p:sp>
    </p:spTree>
    <p:extLst>
      <p:ext uri="{BB962C8B-B14F-4D97-AF65-F5344CB8AC3E}">
        <p14:creationId xmlns:p14="http://schemas.microsoft.com/office/powerpoint/2010/main" val="2550415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71">
                                            <p:txEl>
                                              <p:pRg st="0" end="0"/>
                                            </p:txEl>
                                          </p:spTgt>
                                        </p:tgtEl>
                                        <p:attrNameLst>
                                          <p:attrName>style.visibility</p:attrName>
                                        </p:attrNameLst>
                                      </p:cBhvr>
                                      <p:to>
                                        <p:strVal val="visible"/>
                                      </p:to>
                                    </p:set>
                                    <p:animEffect transition="in" filter="fade">
                                      <p:cBhvr>
                                        <p:cTn id="7" dur="2000"/>
                                        <p:tgtEl>
                                          <p:spTgt spid="880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71">
                                            <p:txEl>
                                              <p:pRg st="1" end="1"/>
                                            </p:txEl>
                                          </p:spTgt>
                                        </p:tgtEl>
                                        <p:attrNameLst>
                                          <p:attrName>style.visibility</p:attrName>
                                        </p:attrNameLst>
                                      </p:cBhvr>
                                      <p:to>
                                        <p:strVal val="visible"/>
                                      </p:to>
                                    </p:set>
                                    <p:animEffect transition="in" filter="fade">
                                      <p:cBhvr>
                                        <p:cTn id="10" dur="2000"/>
                                        <p:tgtEl>
                                          <p:spTgt spid="8807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071">
                                            <p:txEl>
                                              <p:pRg st="2" end="2"/>
                                            </p:txEl>
                                          </p:spTgt>
                                        </p:tgtEl>
                                        <p:attrNameLst>
                                          <p:attrName>style.visibility</p:attrName>
                                        </p:attrNameLst>
                                      </p:cBhvr>
                                      <p:to>
                                        <p:strVal val="visible"/>
                                      </p:to>
                                    </p:set>
                                    <p:animEffect transition="in" filter="fade">
                                      <p:cBhvr>
                                        <p:cTn id="13" dur="2000"/>
                                        <p:tgtEl>
                                          <p:spTgt spid="880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8071">
                                            <p:txEl>
                                              <p:pRg st="3" end="3"/>
                                            </p:txEl>
                                          </p:spTgt>
                                        </p:tgtEl>
                                        <p:attrNameLst>
                                          <p:attrName>style.visibility</p:attrName>
                                        </p:attrNameLst>
                                      </p:cBhvr>
                                      <p:to>
                                        <p:strVal val="visible"/>
                                      </p:to>
                                    </p:set>
                                    <p:animEffect transition="in" filter="fade">
                                      <p:cBhvr>
                                        <p:cTn id="18" dur="2000"/>
                                        <p:tgtEl>
                                          <p:spTgt spid="8807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8071">
                                            <p:txEl>
                                              <p:pRg st="4" end="4"/>
                                            </p:txEl>
                                          </p:spTgt>
                                        </p:tgtEl>
                                        <p:attrNameLst>
                                          <p:attrName>style.visibility</p:attrName>
                                        </p:attrNameLst>
                                      </p:cBhvr>
                                      <p:to>
                                        <p:strVal val="visible"/>
                                      </p:to>
                                    </p:set>
                                    <p:animEffect transition="in" filter="fade">
                                      <p:cBhvr>
                                        <p:cTn id="23" dur="2000"/>
                                        <p:tgtEl>
                                          <p:spTgt spid="8807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8071">
                                            <p:txEl>
                                              <p:pRg st="5" end="5"/>
                                            </p:txEl>
                                          </p:spTgt>
                                        </p:tgtEl>
                                        <p:attrNameLst>
                                          <p:attrName>style.visibility</p:attrName>
                                        </p:attrNameLst>
                                      </p:cBhvr>
                                      <p:to>
                                        <p:strVal val="visible"/>
                                      </p:to>
                                    </p:set>
                                    <p:animEffect transition="in" filter="fade">
                                      <p:cBhvr>
                                        <p:cTn id="28" dur="2000"/>
                                        <p:tgtEl>
                                          <p:spTgt spid="880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4"/>
          <p:cNvSpPr>
            <a:spLocks noChangeArrowheads="1"/>
          </p:cNvSpPr>
          <p:nvPr/>
        </p:nvSpPr>
        <p:spPr bwMode="auto">
          <a:xfrm>
            <a:off x="228600" y="1371600"/>
            <a:ext cx="8305800" cy="4114800"/>
          </a:xfrm>
          <a:prstGeom prst="rect">
            <a:avLst/>
          </a:prstGeom>
          <a:noFill/>
          <a:ln w="9525">
            <a:noFill/>
            <a:miter lim="800000"/>
            <a:headEnd/>
            <a:tailEnd/>
          </a:ln>
        </p:spPr>
        <p:txBody>
          <a:bodyPr/>
          <a:lstStyle/>
          <a:p>
            <a:pPr marL="342900" indent="-342900">
              <a:spcBef>
                <a:spcPct val="20000"/>
              </a:spcBef>
              <a:buFontTx/>
              <a:buChar char="•"/>
            </a:pPr>
            <a:endParaRPr lang="en-US" sz="1400" dirty="0">
              <a:solidFill>
                <a:srgbClr val="FFFFFF"/>
              </a:solidFill>
            </a:endParaRPr>
          </a:p>
          <a:p>
            <a:pPr marL="398463" indent="-398463">
              <a:spcBef>
                <a:spcPct val="20000"/>
              </a:spcBef>
              <a:buFont typeface="Wingdings" pitchFamily="2" charset="2"/>
              <a:buChar char="§"/>
            </a:pPr>
            <a:r>
              <a:rPr lang="en-US" sz="2800" dirty="0"/>
              <a:t>You can think of the stratum corneum as a wall of bricks and mortar</a:t>
            </a:r>
          </a:p>
          <a:p>
            <a:pPr marL="457200" indent="-457200">
              <a:spcBef>
                <a:spcPct val="20000"/>
              </a:spcBef>
              <a:buFont typeface="+mj-lt"/>
              <a:buAutoNum type="arabicPeriod"/>
            </a:pPr>
            <a:r>
              <a:rPr lang="en-US" sz="2400" dirty="0"/>
              <a:t>Bricks: flattened keratinocytes filled with keratin and </a:t>
            </a:r>
            <a:r>
              <a:rPr lang="en-US" sz="2400" dirty="0" err="1"/>
              <a:t>filaggrin</a:t>
            </a:r>
            <a:endParaRPr lang="en-US" sz="2400" dirty="0"/>
          </a:p>
          <a:p>
            <a:pPr marL="457200" indent="-457200">
              <a:spcBef>
                <a:spcPct val="20000"/>
              </a:spcBef>
              <a:buFont typeface="+mj-lt"/>
              <a:buAutoNum type="arabicPeriod"/>
            </a:pPr>
            <a:r>
              <a:rPr lang="en-US" sz="2400" dirty="0"/>
              <a:t>Mortar: lipid mixture, which surrounds the keratinocytes and provides the water barrier</a:t>
            </a:r>
          </a:p>
        </p:txBody>
      </p:sp>
      <p:pic>
        <p:nvPicPr>
          <p:cNvPr id="96258" name="Picture 5" descr="17791_1"/>
          <p:cNvPicPr>
            <a:picLocks noChangeAspect="1" noChangeArrowheads="1"/>
          </p:cNvPicPr>
          <p:nvPr/>
        </p:nvPicPr>
        <p:blipFill>
          <a:blip r:embed="rId3" cstate="print"/>
          <a:srcRect l="23921" t="10579" r="20445" b="55797"/>
          <a:stretch>
            <a:fillRect/>
          </a:stretch>
        </p:blipFill>
        <p:spPr bwMode="auto">
          <a:xfrm>
            <a:off x="2720975" y="4521200"/>
            <a:ext cx="2971800" cy="1346200"/>
          </a:xfrm>
          <a:prstGeom prst="rect">
            <a:avLst/>
          </a:prstGeom>
          <a:noFill/>
          <a:ln w="9525">
            <a:noFill/>
            <a:miter lim="800000"/>
            <a:headEnd/>
            <a:tailEnd/>
          </a:ln>
        </p:spPr>
      </p:pic>
      <p:sp>
        <p:nvSpPr>
          <p:cNvPr id="96259" name="Line 7"/>
          <p:cNvSpPr>
            <a:spLocks noChangeShapeType="1"/>
          </p:cNvSpPr>
          <p:nvPr/>
        </p:nvSpPr>
        <p:spPr bwMode="auto">
          <a:xfrm>
            <a:off x="2401888" y="5334000"/>
            <a:ext cx="1066800" cy="0"/>
          </a:xfrm>
          <a:prstGeom prst="line">
            <a:avLst/>
          </a:prstGeom>
          <a:noFill/>
          <a:ln w="28575" cap="sq">
            <a:solidFill>
              <a:schemeClr val="tx1"/>
            </a:solidFill>
            <a:round/>
            <a:headEnd type="none" w="sm" len="sm"/>
            <a:tailEnd type="triangle" w="lg" len="med"/>
          </a:ln>
        </p:spPr>
        <p:txBody>
          <a:bodyPr wrap="none"/>
          <a:lstStyle/>
          <a:p>
            <a:endParaRPr lang="en-US" dirty="0"/>
          </a:p>
        </p:txBody>
      </p:sp>
      <p:sp>
        <p:nvSpPr>
          <p:cNvPr id="96260" name="Rectangle 8"/>
          <p:cNvSpPr>
            <a:spLocks noChangeArrowheads="1"/>
          </p:cNvSpPr>
          <p:nvPr/>
        </p:nvSpPr>
        <p:spPr bwMode="auto">
          <a:xfrm>
            <a:off x="677863" y="4749800"/>
            <a:ext cx="1608137" cy="923925"/>
          </a:xfrm>
          <a:prstGeom prst="rect">
            <a:avLst/>
          </a:prstGeom>
          <a:noFill/>
          <a:ln w="6350" cap="sq">
            <a:noFill/>
            <a:miter lim="800000"/>
            <a:headEnd type="none" w="sm" len="sm"/>
            <a:tailEnd type="none" w="lg" len="med"/>
          </a:ln>
        </p:spPr>
        <p:txBody>
          <a:bodyPr wrap="none">
            <a:spAutoFit/>
          </a:bodyPr>
          <a:lstStyle/>
          <a:p>
            <a:r>
              <a:rPr lang="en-US" dirty="0"/>
              <a:t>Keratin and </a:t>
            </a:r>
          </a:p>
          <a:p>
            <a:r>
              <a:rPr lang="en-US" dirty="0"/>
              <a:t>filaggrin-filled </a:t>
            </a:r>
          </a:p>
          <a:p>
            <a:r>
              <a:rPr lang="en-US" dirty="0"/>
              <a:t>corneocyte </a:t>
            </a:r>
          </a:p>
        </p:txBody>
      </p:sp>
      <p:sp>
        <p:nvSpPr>
          <p:cNvPr id="49161" name="Line 10"/>
          <p:cNvSpPr>
            <a:spLocks noChangeShapeType="1"/>
          </p:cNvSpPr>
          <p:nvPr/>
        </p:nvSpPr>
        <p:spPr bwMode="auto">
          <a:xfrm flipH="1">
            <a:off x="5562600" y="4800600"/>
            <a:ext cx="914400" cy="0"/>
          </a:xfrm>
          <a:prstGeom prst="line">
            <a:avLst/>
          </a:prstGeom>
          <a:noFill/>
          <a:ln w="28575" cap="sq">
            <a:solidFill>
              <a:schemeClr val="tx1"/>
            </a:solidFill>
            <a:round/>
            <a:headEnd type="none" w="sm" len="sm"/>
            <a:tailEnd type="triangle" w="lg" len="med"/>
          </a:ln>
        </p:spPr>
        <p:txBody>
          <a:bodyPr wrap="none"/>
          <a:lstStyle/>
          <a:p>
            <a:pPr>
              <a:defRPr/>
            </a:pPr>
            <a:endParaRPr lang="en-US" dirty="0">
              <a:ln>
                <a:solidFill>
                  <a:schemeClr val="tx1"/>
                </a:solidFill>
              </a:ln>
            </a:endParaRPr>
          </a:p>
        </p:txBody>
      </p:sp>
      <p:sp>
        <p:nvSpPr>
          <p:cNvPr id="96262" name="Rectangle 15"/>
          <p:cNvSpPr>
            <a:spLocks noChangeArrowheads="1"/>
          </p:cNvSpPr>
          <p:nvPr/>
        </p:nvSpPr>
        <p:spPr bwMode="auto">
          <a:xfrm>
            <a:off x="3048000" y="4800600"/>
            <a:ext cx="2362200" cy="685800"/>
          </a:xfrm>
          <a:prstGeom prst="rect">
            <a:avLst/>
          </a:prstGeom>
          <a:noFill/>
          <a:ln w="38100">
            <a:solidFill>
              <a:srgbClr val="FFFFFF"/>
            </a:solidFill>
            <a:prstDash val="dashDot"/>
            <a:miter lim="800000"/>
            <a:headEnd type="none" w="sm" len="sm"/>
            <a:tailEnd type="none" w="lg" len="med"/>
          </a:ln>
        </p:spPr>
        <p:txBody>
          <a:bodyPr wrap="none" anchor="ctr"/>
          <a:lstStyle/>
          <a:p>
            <a:endParaRPr lang="en-US" dirty="0"/>
          </a:p>
        </p:txBody>
      </p:sp>
      <p:sp>
        <p:nvSpPr>
          <p:cNvPr id="96263" name="Title 1"/>
          <p:cNvSpPr>
            <a:spLocks noGrp="1"/>
          </p:cNvSpPr>
          <p:nvPr>
            <p:ph type="title"/>
          </p:nvPr>
        </p:nvSpPr>
        <p:spPr/>
        <p:txBody>
          <a:bodyPr/>
          <a:lstStyle/>
          <a:p>
            <a:pPr eaLnBrk="1" hangingPunct="1"/>
            <a:r>
              <a:rPr lang="en-US" sz="4000" dirty="0">
                <a:latin typeface="Arial" charset="0"/>
                <a:cs typeface="Arial" charset="0"/>
              </a:rPr>
              <a:t>The Stratum Corneum</a:t>
            </a:r>
            <a:endParaRPr lang="en-US" sz="4000" dirty="0">
              <a:solidFill>
                <a:srgbClr val="FFFFFF"/>
              </a:solidFill>
              <a:latin typeface="Arial" charset="0"/>
              <a:cs typeface="Arial" charset="0"/>
            </a:endParaRPr>
          </a:p>
        </p:txBody>
      </p:sp>
      <p:sp>
        <p:nvSpPr>
          <p:cNvPr id="96264" name="TextBox 11"/>
          <p:cNvSpPr txBox="1">
            <a:spLocks noChangeArrowheads="1"/>
          </p:cNvSpPr>
          <p:nvPr/>
        </p:nvSpPr>
        <p:spPr bwMode="auto">
          <a:xfrm>
            <a:off x="6629400" y="4600575"/>
            <a:ext cx="1828800" cy="923925"/>
          </a:xfrm>
          <a:prstGeom prst="rect">
            <a:avLst/>
          </a:prstGeom>
          <a:noFill/>
          <a:ln w="9525">
            <a:noFill/>
            <a:miter lim="800000"/>
            <a:headEnd/>
            <a:tailEnd/>
          </a:ln>
        </p:spPr>
        <p:txBody>
          <a:bodyPr>
            <a:spAutoFit/>
          </a:bodyPr>
          <a:lstStyle/>
          <a:p>
            <a:r>
              <a:rPr lang="en-US" dirty="0"/>
              <a:t>Lipid intercellular matrix</a:t>
            </a:r>
          </a:p>
        </p:txBody>
      </p:sp>
      <p:sp>
        <p:nvSpPr>
          <p:cNvPr id="10" name="Slide Number Placeholder 9"/>
          <p:cNvSpPr>
            <a:spLocks noGrp="1"/>
          </p:cNvSpPr>
          <p:nvPr>
            <p:ph type="sldNum" sz="quarter" idx="12"/>
          </p:nvPr>
        </p:nvSpPr>
        <p:spPr/>
        <p:txBody>
          <a:bodyPr/>
          <a:lstStyle/>
          <a:p>
            <a:pPr>
              <a:defRPr/>
            </a:pPr>
            <a:fld id="{BBE2851A-5F80-49BF-B754-923715A59F90}" type="slidenum">
              <a:rPr lang="en-US" smtClean="0"/>
              <a:pPr>
                <a:defRPr/>
              </a:pPr>
              <a:t>13</a:t>
            </a:fld>
            <a:endParaRPr lang="en-US" dirty="0"/>
          </a:p>
        </p:txBody>
      </p:sp>
    </p:spTree>
    <p:extLst>
      <p:ext uri="{BB962C8B-B14F-4D97-AF65-F5344CB8AC3E}">
        <p14:creationId xmlns:p14="http://schemas.microsoft.com/office/powerpoint/2010/main" val="2165913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257">
                                            <p:txEl>
                                              <p:pRg st="1" end="1"/>
                                            </p:txEl>
                                          </p:spTgt>
                                        </p:tgtEl>
                                        <p:attrNameLst>
                                          <p:attrName>style.visibility</p:attrName>
                                        </p:attrNameLst>
                                      </p:cBhvr>
                                      <p:to>
                                        <p:strVal val="visible"/>
                                      </p:to>
                                    </p:set>
                                    <p:animEffect transition="in" filter="fade">
                                      <p:cBhvr>
                                        <p:cTn id="7" dur="2000"/>
                                        <p:tgtEl>
                                          <p:spTgt spid="962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6257">
                                            <p:txEl>
                                              <p:pRg st="2" end="2"/>
                                            </p:txEl>
                                          </p:spTgt>
                                        </p:tgtEl>
                                        <p:attrNameLst>
                                          <p:attrName>style.visibility</p:attrName>
                                        </p:attrNameLst>
                                      </p:cBhvr>
                                      <p:to>
                                        <p:strVal val="visible"/>
                                      </p:to>
                                    </p:set>
                                    <p:animEffect transition="in" filter="fade">
                                      <p:cBhvr>
                                        <p:cTn id="12" dur="2000"/>
                                        <p:tgtEl>
                                          <p:spTgt spid="962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6257">
                                            <p:txEl>
                                              <p:pRg st="3" end="3"/>
                                            </p:txEl>
                                          </p:spTgt>
                                        </p:tgtEl>
                                        <p:attrNameLst>
                                          <p:attrName>style.visibility</p:attrName>
                                        </p:attrNameLst>
                                      </p:cBhvr>
                                      <p:to>
                                        <p:strVal val="visible"/>
                                      </p:to>
                                    </p:set>
                                    <p:animEffect transition="in" filter="fade">
                                      <p:cBhvr>
                                        <p:cTn id="17" dur="2000"/>
                                        <p:tgtEl>
                                          <p:spTgt spid="962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6260">
                                            <p:txEl>
                                              <p:pRg st="0" end="0"/>
                                            </p:txEl>
                                          </p:spTgt>
                                        </p:tgtEl>
                                        <p:attrNameLst>
                                          <p:attrName>style.visibility</p:attrName>
                                        </p:attrNameLst>
                                      </p:cBhvr>
                                      <p:to>
                                        <p:strVal val="visible"/>
                                      </p:to>
                                    </p:set>
                                    <p:animEffect transition="in" filter="fade">
                                      <p:cBhvr>
                                        <p:cTn id="22" dur="2000"/>
                                        <p:tgtEl>
                                          <p:spTgt spid="9626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6260">
                                            <p:txEl>
                                              <p:pRg st="1" end="1"/>
                                            </p:txEl>
                                          </p:spTgt>
                                        </p:tgtEl>
                                        <p:attrNameLst>
                                          <p:attrName>style.visibility</p:attrName>
                                        </p:attrNameLst>
                                      </p:cBhvr>
                                      <p:to>
                                        <p:strVal val="visible"/>
                                      </p:to>
                                    </p:set>
                                    <p:animEffect transition="in" filter="fade">
                                      <p:cBhvr>
                                        <p:cTn id="27" dur="2000"/>
                                        <p:tgtEl>
                                          <p:spTgt spid="9626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6260">
                                            <p:txEl>
                                              <p:pRg st="2" end="2"/>
                                            </p:txEl>
                                          </p:spTgt>
                                        </p:tgtEl>
                                        <p:attrNameLst>
                                          <p:attrName>style.visibility</p:attrName>
                                        </p:attrNameLst>
                                      </p:cBhvr>
                                      <p:to>
                                        <p:strVal val="visible"/>
                                      </p:to>
                                    </p:set>
                                    <p:animEffect transition="in" filter="fade">
                                      <p:cBhvr>
                                        <p:cTn id="32" dur="2000"/>
                                        <p:tgtEl>
                                          <p:spTgt spid="9626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6264">
                                            <p:txEl>
                                              <p:pRg st="0" end="0"/>
                                            </p:txEl>
                                          </p:spTgt>
                                        </p:tgtEl>
                                        <p:attrNameLst>
                                          <p:attrName>style.visibility</p:attrName>
                                        </p:attrNameLst>
                                      </p:cBhvr>
                                      <p:to>
                                        <p:strVal val="visible"/>
                                      </p:to>
                                    </p:set>
                                    <p:animEffect transition="in" filter="fade">
                                      <p:cBhvr>
                                        <p:cTn id="37" dur="2000"/>
                                        <p:tgtEl>
                                          <p:spTgt spid="9626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6258"/>
                                        </p:tgtEl>
                                        <p:attrNameLst>
                                          <p:attrName>style.visibility</p:attrName>
                                        </p:attrNameLst>
                                      </p:cBhvr>
                                      <p:to>
                                        <p:strVal val="visible"/>
                                      </p:to>
                                    </p:set>
                                    <p:animEffect transition="in" filter="wipe(down)">
                                      <p:cBhvr>
                                        <p:cTn id="42"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7" grpId="0" build="p"/>
      <p:bldP spid="96260" grpId="0" build="p"/>
      <p:bldP spid="9626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rmAutofit fontScale="90000"/>
          </a:bodyPr>
          <a:lstStyle/>
          <a:p>
            <a:pPr eaLnBrk="1" hangingPunct="1"/>
            <a:r>
              <a:rPr lang="en-US" sz="4000" dirty="0">
                <a:latin typeface="Arial" charset="0"/>
                <a:cs typeface="Arial" charset="0"/>
              </a:rPr>
              <a:t>Diseases related to dysfunction of the epidermal layers</a:t>
            </a:r>
            <a:endParaRPr lang="en-US" sz="4000" dirty="0">
              <a:solidFill>
                <a:srgbClr val="FFFFFF"/>
              </a:solidFill>
              <a:latin typeface="Arial" charset="0"/>
              <a:cs typeface="Arial" charset="0"/>
            </a:endParaRPr>
          </a:p>
        </p:txBody>
      </p:sp>
      <p:sp>
        <p:nvSpPr>
          <p:cNvPr id="90114"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633B4ACA-90B0-4FC7-9AC2-057C1AF78274}" type="slidenum">
              <a:rPr lang="en-US" smtClean="0"/>
              <a:pPr/>
              <a:t>14</a:t>
            </a:fld>
            <a:endParaRPr lang="en-US" dirty="0"/>
          </a:p>
        </p:txBody>
      </p:sp>
      <p:sp>
        <p:nvSpPr>
          <p:cNvPr id="13" name="Content Placeholder 12"/>
          <p:cNvSpPr>
            <a:spLocks noGrp="1"/>
          </p:cNvSpPr>
          <p:nvPr>
            <p:ph idx="1"/>
          </p:nvPr>
        </p:nvSpPr>
        <p:spPr>
          <a:xfrm>
            <a:off x="228600" y="1600200"/>
            <a:ext cx="8686800" cy="4648200"/>
          </a:xfrm>
        </p:spPr>
        <p:txBody>
          <a:bodyPr>
            <a:normAutofit/>
          </a:bodyPr>
          <a:lstStyle/>
          <a:p>
            <a:pPr marL="398463" indent="-398463" algn="just" eaLnBrk="1" hangingPunct="1">
              <a:buFont typeface="Wingdings" pitchFamily="2" charset="2"/>
              <a:buChar char="§"/>
              <a:defRPr/>
            </a:pPr>
            <a:r>
              <a:rPr lang="en-US" sz="3600" dirty="0"/>
              <a:t>Certain diseases cause loss of adhesion:</a:t>
            </a:r>
          </a:p>
          <a:p>
            <a:pPr marL="398463" indent="-398463" algn="just" eaLnBrk="1" hangingPunct="1">
              <a:buFont typeface="Wingdings" pitchFamily="2" charset="2"/>
              <a:buChar char="§"/>
              <a:defRPr/>
            </a:pPr>
            <a:r>
              <a:rPr lang="en-US" sz="2800" dirty="0"/>
              <a:t>Bullous pemphigoid: an autoimmune blistering disease, typically affects older patients.</a:t>
            </a:r>
          </a:p>
          <a:p>
            <a:pPr marL="398463" indent="-398463" algn="just" eaLnBrk="1" hangingPunct="1">
              <a:buFont typeface="Wingdings" pitchFamily="2" charset="2"/>
              <a:buChar char="§"/>
              <a:defRPr/>
            </a:pPr>
            <a:r>
              <a:rPr lang="en-US" sz="2800" dirty="0"/>
              <a:t> Autoantibodies form to antigens directly beneath the basal layer of the epidermis. </a:t>
            </a:r>
          </a:p>
          <a:p>
            <a:pPr marL="398463" indent="-398463" algn="just" eaLnBrk="1" hangingPunct="1">
              <a:buFont typeface="Wingdings" pitchFamily="2" charset="2"/>
              <a:buChar char="§"/>
              <a:defRPr/>
            </a:pPr>
            <a:r>
              <a:rPr lang="en-US" sz="2800" dirty="0"/>
              <a:t>Clinically, presents as tense bullae on an erythematous base on the skin.</a:t>
            </a:r>
          </a:p>
          <a:p>
            <a:pPr lvl="1" algn="just" eaLnBrk="1" hangingPunct="1">
              <a:buFont typeface="Arial" pitchFamily="34" charset="0"/>
              <a:buChar char="•"/>
              <a:defRPr/>
            </a:pPr>
            <a:endParaRPr lang="en-US" sz="3600" dirty="0"/>
          </a:p>
          <a:p>
            <a:pPr lvl="1" algn="just" eaLnBrk="1" hangingPunct="1">
              <a:buFont typeface="Arial" pitchFamily="34" charset="0"/>
              <a:buChar char="•"/>
              <a:defRPr/>
            </a:pPr>
            <a:endParaRPr lang="en-US" sz="3600" dirty="0"/>
          </a:p>
          <a:p>
            <a:pPr lvl="1" algn="just" eaLnBrk="1" hangingPunct="1">
              <a:buFont typeface="Arial" pitchFamily="34" charset="0"/>
              <a:buChar char="•"/>
              <a:defRPr/>
            </a:pPr>
            <a:endParaRPr lang="en-US" sz="3600" dirty="0">
              <a:hlinkClick r:id="" action="ppaction://noaction"/>
            </a:endParaRPr>
          </a:p>
          <a:p>
            <a:pPr lvl="1" algn="just" eaLnBrk="1" hangingPunct="1">
              <a:buFont typeface="Arial" pitchFamily="34" charset="0"/>
              <a:buChar char="•"/>
              <a:defRPr/>
            </a:pPr>
            <a:endParaRPr lang="en-US" sz="3600" dirty="0">
              <a:hlinkClick r:id="" action="ppaction://noaction"/>
            </a:endParaRPr>
          </a:p>
          <a:p>
            <a:pPr lvl="1" algn="just" eaLnBrk="1" hangingPunct="1">
              <a:buFont typeface="Arial" pitchFamily="34" charset="0"/>
              <a:buChar char="•"/>
              <a:defRPr/>
            </a:pPr>
            <a:endParaRPr lang="en-US" sz="3600" dirty="0">
              <a:hlinkClick r:id="" action="ppaction://noaction"/>
            </a:endParaRPr>
          </a:p>
        </p:txBody>
      </p:sp>
    </p:spTree>
    <p:extLst>
      <p:ext uri="{BB962C8B-B14F-4D97-AF65-F5344CB8AC3E}">
        <p14:creationId xmlns:p14="http://schemas.microsoft.com/office/powerpoint/2010/main" val="2798376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2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2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0" descr="https://lmr.partners.org/scripts/phsweb.mwl?APP=LMR&amp;OPT=GETIMG&amp;IMGID=319924&amp;TT=Img.jpeg"/>
          <p:cNvPicPr>
            <a:picLocks noGrp="1" noChangeAspect="1" noChangeArrowheads="1"/>
          </p:cNvPicPr>
          <p:nvPr>
            <p:ph idx="1"/>
          </p:nvPr>
        </p:nvPicPr>
        <p:blipFill>
          <a:blip r:embed="rId2" cstate="print"/>
          <a:srcRect/>
          <a:stretch>
            <a:fillRect/>
          </a:stretch>
        </p:blipFill>
        <p:spPr bwMode="auto">
          <a:xfrm>
            <a:off x="838200" y="1981200"/>
            <a:ext cx="2540000" cy="19050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r="28735" b="75670"/>
          <a:stretch>
            <a:fillRect/>
          </a:stretch>
        </p:blipFill>
        <p:spPr bwMode="auto">
          <a:xfrm>
            <a:off x="3657600" y="2057400"/>
            <a:ext cx="4876800" cy="2211981"/>
          </a:xfrm>
          <a:prstGeom prst="rect">
            <a:avLst/>
          </a:prstGeom>
          <a:noFill/>
          <a:ln w="9525">
            <a:solidFill>
              <a:schemeClr val="tx1"/>
            </a:solidFill>
            <a:miter lim="800000"/>
            <a:headEnd/>
            <a:tailEnd/>
          </a:ln>
        </p:spPr>
      </p:pic>
      <p:pic>
        <p:nvPicPr>
          <p:cNvPr id="6" name="Picture 3"/>
          <p:cNvPicPr>
            <a:picLocks noChangeAspect="1" noChangeArrowheads="1"/>
          </p:cNvPicPr>
          <p:nvPr/>
        </p:nvPicPr>
        <p:blipFill>
          <a:blip r:embed="rId3" cstate="print"/>
          <a:srcRect t="25552" r="6464" b="61858"/>
          <a:stretch>
            <a:fillRect/>
          </a:stretch>
        </p:blipFill>
        <p:spPr bwMode="auto">
          <a:xfrm>
            <a:off x="3886200" y="4495800"/>
            <a:ext cx="4389120" cy="784877"/>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5"/>
          <p:cNvSpPr>
            <a:spLocks noGrp="1"/>
          </p:cNvSpPr>
          <p:nvPr>
            <p:ph type="title"/>
          </p:nvPr>
        </p:nvSpPr>
        <p:spPr/>
        <p:txBody>
          <a:bodyPr>
            <a:normAutofit fontScale="90000"/>
          </a:bodyPr>
          <a:lstStyle/>
          <a:p>
            <a:pPr eaLnBrk="1" hangingPunct="1"/>
            <a:r>
              <a:rPr lang="en-US" sz="4000" dirty="0">
                <a:latin typeface="Arial" charset="0"/>
                <a:cs typeface="Arial" charset="0"/>
              </a:rPr>
              <a:t>Diseases related to dysfunction of the epidermal layers</a:t>
            </a:r>
          </a:p>
        </p:txBody>
      </p:sp>
      <p:sp>
        <p:nvSpPr>
          <p:cNvPr id="94210" name="Content Placeholder 2"/>
          <p:cNvSpPr>
            <a:spLocks noGrp="1"/>
          </p:cNvSpPr>
          <p:nvPr>
            <p:ph idx="1"/>
          </p:nvPr>
        </p:nvSpPr>
        <p:spPr>
          <a:xfrm>
            <a:off x="381000" y="1752600"/>
            <a:ext cx="5715000" cy="4191000"/>
          </a:xfrm>
        </p:spPr>
        <p:txBody>
          <a:bodyPr/>
          <a:lstStyle/>
          <a:p>
            <a:pPr marL="398463" indent="-398463" algn="just" eaLnBrk="1" hangingPunct="1">
              <a:buFont typeface="Wingdings" pitchFamily="2" charset="2"/>
              <a:buChar char="§"/>
            </a:pPr>
            <a:r>
              <a:rPr lang="en-US" sz="2800" dirty="0">
                <a:latin typeface="Arial" charset="0"/>
                <a:cs typeface="Arial" charset="0"/>
              </a:rPr>
              <a:t>In psoriasis, the rate of epidermal turnover is increased (thickening).</a:t>
            </a:r>
          </a:p>
          <a:p>
            <a:pPr marL="398463" indent="-398463" algn="just" eaLnBrk="1" hangingPunct="1">
              <a:buFont typeface="Wingdings" pitchFamily="2" charset="2"/>
              <a:buChar char="§"/>
            </a:pPr>
            <a:r>
              <a:rPr lang="en-US" sz="2800" dirty="0">
                <a:latin typeface="Arial" charset="0"/>
                <a:cs typeface="Arial" charset="0"/>
              </a:rPr>
              <a:t>The accelerated rate of movement through the epidermis doesn’t allow adequate time for differentiation, which is recognized as scale.</a:t>
            </a:r>
            <a:endParaRPr lang="en-US" sz="2400" dirty="0">
              <a:latin typeface="Arial" charset="0"/>
              <a:cs typeface="Arial" charset="0"/>
            </a:endParaRPr>
          </a:p>
        </p:txBody>
      </p:sp>
      <p:sp>
        <p:nvSpPr>
          <p:cNvPr id="9421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D487937B-E6E5-4F50-8B58-7F03974556C5}" type="slidenum">
              <a:rPr lang="en-US" smtClean="0"/>
              <a:pPr/>
              <a:t>16</a:t>
            </a:fld>
            <a:endParaRPr lang="en-US" dirty="0"/>
          </a:p>
        </p:txBody>
      </p:sp>
      <p:pic>
        <p:nvPicPr>
          <p:cNvPr id="94212" name="Picture 4" descr="https://lmr.partners.org/scripts/phsweb.mwl?APP=LMR&amp;OPT=GETIMG&amp;IMGID=609292&amp;TT=Img.jpeg"/>
          <p:cNvPicPr>
            <a:picLocks noChangeAspect="1" noChangeArrowheads="1"/>
          </p:cNvPicPr>
          <p:nvPr/>
        </p:nvPicPr>
        <p:blipFill>
          <a:blip r:embed="rId3" cstate="print"/>
          <a:srcRect/>
          <a:stretch>
            <a:fillRect/>
          </a:stretch>
        </p:blipFill>
        <p:spPr bwMode="auto">
          <a:xfrm>
            <a:off x="6096000" y="1905000"/>
            <a:ext cx="2438400" cy="325120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828903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animEffect transition="in" filter="fade">
                                      <p:cBhvr>
                                        <p:cTn id="7" dur="2000"/>
                                        <p:tgtEl>
                                          <p:spTgt spid="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210">
                                            <p:txEl>
                                              <p:pRg st="1" end="1"/>
                                            </p:txEl>
                                          </p:spTgt>
                                        </p:tgtEl>
                                        <p:attrNameLst>
                                          <p:attrName>style.visibility</p:attrName>
                                        </p:attrNameLst>
                                      </p:cBhvr>
                                      <p:to>
                                        <p:strVal val="visible"/>
                                      </p:to>
                                    </p:set>
                                    <p:animEffect transition="in" filter="fade">
                                      <p:cBhvr>
                                        <p:cTn id="12" dur="2000"/>
                                        <p:tgtEl>
                                          <p:spTgt spid="942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7"/>
          <p:cNvSpPr txBox="1">
            <a:spLocks noGrp="1"/>
          </p:cNvSpPr>
          <p:nvPr/>
        </p:nvSpPr>
        <p:spPr bwMode="auto">
          <a:xfrm>
            <a:off x="7239000" y="6400800"/>
            <a:ext cx="1905000" cy="457200"/>
          </a:xfrm>
          <a:prstGeom prst="rect">
            <a:avLst/>
          </a:prstGeom>
          <a:noFill/>
          <a:ln>
            <a:miter lim="800000"/>
            <a:headEnd/>
            <a:tailEnd/>
          </a:ln>
        </p:spPr>
        <p:txBody>
          <a:bodyPr/>
          <a:lstStyle/>
          <a:p>
            <a:pPr algn="r" eaLnBrk="0" hangingPunct="0">
              <a:defRPr/>
            </a:pPr>
            <a:fld id="{1E2E4ACF-D143-4BB1-9E95-34B6E69302E1}" type="slidenum">
              <a:rPr lang="en-US" sz="1400">
                <a:solidFill>
                  <a:srgbClr val="FFFF66"/>
                </a:solidFill>
                <a:latin typeface="+mn-lt"/>
              </a:rPr>
              <a:pPr algn="r" eaLnBrk="0" hangingPunct="0">
                <a:defRPr/>
              </a:pPr>
              <a:t>17</a:t>
            </a:fld>
            <a:endParaRPr lang="en-US" sz="1400" dirty="0">
              <a:solidFill>
                <a:srgbClr val="FFFF66"/>
              </a:solidFill>
              <a:latin typeface="+mn-lt"/>
            </a:endParaRPr>
          </a:p>
        </p:txBody>
      </p:sp>
      <p:sp>
        <p:nvSpPr>
          <p:cNvPr id="100355" name="TextBox 4"/>
          <p:cNvSpPr txBox="1">
            <a:spLocks noChangeArrowheads="1"/>
          </p:cNvSpPr>
          <p:nvPr/>
        </p:nvSpPr>
        <p:spPr bwMode="auto">
          <a:xfrm>
            <a:off x="457200" y="1828800"/>
            <a:ext cx="8382000" cy="2554545"/>
          </a:xfrm>
          <a:prstGeom prst="rect">
            <a:avLst/>
          </a:prstGeom>
          <a:noFill/>
          <a:ln w="9525">
            <a:noFill/>
            <a:miter lim="800000"/>
            <a:headEnd/>
            <a:tailEnd/>
          </a:ln>
        </p:spPr>
        <p:txBody>
          <a:bodyPr>
            <a:spAutoFit/>
          </a:bodyPr>
          <a:lstStyle/>
          <a:p>
            <a:pPr algn="just"/>
            <a:r>
              <a:rPr lang="en-US" sz="4000" dirty="0"/>
              <a:t>In the next pathology slide, see if you can identify this common skin cancer based on what you have learned about the layers of the skin</a:t>
            </a:r>
          </a:p>
        </p:txBody>
      </p:sp>
      <p:sp>
        <p:nvSpPr>
          <p:cNvPr id="5" name="Slide Number Placeholder 4"/>
          <p:cNvSpPr>
            <a:spLocks noGrp="1"/>
          </p:cNvSpPr>
          <p:nvPr>
            <p:ph type="sldNum" sz="quarter" idx="12"/>
          </p:nvPr>
        </p:nvSpPr>
        <p:spPr/>
        <p:txBody>
          <a:bodyPr/>
          <a:lstStyle/>
          <a:p>
            <a:pPr>
              <a:defRPr/>
            </a:pPr>
            <a:fld id="{BBE2851A-5F80-49BF-B754-923715A59F90}" type="slidenum">
              <a:rPr lang="en-US" smtClean="0"/>
              <a:pPr>
                <a:defRPr/>
              </a:pPr>
              <a:t>17</a:t>
            </a:fld>
            <a:endParaRPr lang="en-US" dirty="0"/>
          </a:p>
        </p:txBody>
      </p:sp>
    </p:spTree>
    <p:extLst>
      <p:ext uri="{BB962C8B-B14F-4D97-AF65-F5344CB8AC3E}">
        <p14:creationId xmlns:p14="http://schemas.microsoft.com/office/powerpoint/2010/main" val="824083042"/>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normAutofit fontScale="90000"/>
          </a:bodyPr>
          <a:lstStyle/>
          <a:p>
            <a:pPr eaLnBrk="1" hangingPunct="1"/>
            <a:r>
              <a:rPr lang="en-US" sz="3200" dirty="0">
                <a:solidFill>
                  <a:srgbClr val="FFFFFF"/>
                </a:solidFill>
                <a:latin typeface="Arial" charset="0"/>
                <a:cs typeface="Arial" charset="0"/>
              </a:rPr>
              <a:t>Can you name the type of skin cancer? </a:t>
            </a:r>
            <a:br>
              <a:rPr lang="en-US" sz="3200" dirty="0">
                <a:solidFill>
                  <a:srgbClr val="FFFFFF"/>
                </a:solidFill>
                <a:latin typeface="Arial" charset="0"/>
                <a:cs typeface="Arial" charset="0"/>
              </a:rPr>
            </a:br>
            <a:r>
              <a:rPr lang="en-US" sz="2400" dirty="0">
                <a:solidFill>
                  <a:srgbClr val="FFFFFF"/>
                </a:solidFill>
                <a:latin typeface="Arial" charset="0"/>
                <a:cs typeface="Arial" charset="0"/>
              </a:rPr>
              <a:t>(Hint: The cells composing this growth resemble what layer of the epidermis?)</a:t>
            </a:r>
            <a:endParaRPr lang="en-US" sz="2000" dirty="0">
              <a:solidFill>
                <a:srgbClr val="FFFFFF"/>
              </a:solidFill>
              <a:latin typeface="Arial" charset="0"/>
              <a:cs typeface="Arial" charset="0"/>
            </a:endParaRPr>
          </a:p>
        </p:txBody>
      </p:sp>
      <p:sp>
        <p:nvSpPr>
          <p:cNvPr id="10137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86BADA2-96EF-4689-90C5-4A24D4B8C78C}" type="slidenum">
              <a:rPr lang="en-US" smtClean="0"/>
              <a:pPr/>
              <a:t>18</a:t>
            </a:fld>
            <a:endParaRPr lang="en-US" dirty="0"/>
          </a:p>
        </p:txBody>
      </p:sp>
      <p:pic>
        <p:nvPicPr>
          <p:cNvPr id="4098" name="Picture 2" descr="E:\Berger teaching skin\4- BCC.tif"/>
          <p:cNvPicPr>
            <a:picLocks noChangeAspect="1" noChangeArrowheads="1"/>
          </p:cNvPicPr>
          <p:nvPr/>
        </p:nvPicPr>
        <p:blipFill>
          <a:blip r:embed="rId3" cstate="print"/>
          <a:srcRect t="7044" r="41378" b="21107"/>
          <a:stretch>
            <a:fillRect/>
          </a:stretch>
        </p:blipFill>
        <p:spPr bwMode="auto">
          <a:xfrm>
            <a:off x="1219200" y="1676403"/>
            <a:ext cx="6583680" cy="419709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4526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Berger teaching skin\4- BCC.tif"/>
          <p:cNvPicPr>
            <a:picLocks noChangeAspect="1" noChangeArrowheads="1"/>
          </p:cNvPicPr>
          <p:nvPr/>
        </p:nvPicPr>
        <p:blipFill>
          <a:blip r:embed="rId3" cstate="print"/>
          <a:srcRect l="4375" t="7044" r="54065" b="21107"/>
          <a:stretch>
            <a:fillRect/>
          </a:stretch>
        </p:blipFill>
        <p:spPr bwMode="auto">
          <a:xfrm>
            <a:off x="4495800" y="1752600"/>
            <a:ext cx="4343400" cy="390563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3425" name="Title 1"/>
          <p:cNvSpPr>
            <a:spLocks noGrp="1"/>
          </p:cNvSpPr>
          <p:nvPr>
            <p:ph type="title"/>
          </p:nvPr>
        </p:nvSpPr>
        <p:spPr/>
        <p:txBody>
          <a:bodyPr/>
          <a:lstStyle/>
          <a:p>
            <a:pPr eaLnBrk="1" hangingPunct="1"/>
            <a:r>
              <a:rPr lang="en-US" sz="4000" dirty="0">
                <a:latin typeface="Arial" charset="0"/>
                <a:cs typeface="Arial" charset="0"/>
              </a:rPr>
              <a:t>Basal Cell Carcinoma</a:t>
            </a:r>
            <a:endParaRPr lang="en-US" sz="4000" u="sng" dirty="0">
              <a:latin typeface="Arial" charset="0"/>
              <a:cs typeface="Arial" charset="0"/>
            </a:endParaRPr>
          </a:p>
        </p:txBody>
      </p:sp>
      <p:sp>
        <p:nvSpPr>
          <p:cNvPr id="103426" name="Content Placeholder 9"/>
          <p:cNvSpPr>
            <a:spLocks noGrp="1"/>
          </p:cNvSpPr>
          <p:nvPr>
            <p:ph idx="1"/>
          </p:nvPr>
        </p:nvSpPr>
        <p:spPr>
          <a:xfrm>
            <a:off x="152400" y="1600200"/>
            <a:ext cx="4038600" cy="4191000"/>
          </a:xfrm>
        </p:spPr>
        <p:txBody>
          <a:bodyPr>
            <a:normAutofit/>
          </a:bodyPr>
          <a:lstStyle/>
          <a:p>
            <a:pPr eaLnBrk="1" hangingPunct="1">
              <a:buFont typeface="Wingdings" pitchFamily="2" charset="2"/>
              <a:buChar char="§"/>
            </a:pPr>
            <a:r>
              <a:rPr lang="en-US" sz="2400" dirty="0">
                <a:latin typeface="Arial" charset="0"/>
                <a:cs typeface="Arial" charset="0"/>
              </a:rPr>
              <a:t>Most common form of skin cancer.</a:t>
            </a:r>
          </a:p>
          <a:p>
            <a:pPr eaLnBrk="1" hangingPunct="1">
              <a:buFont typeface="Wingdings" pitchFamily="2" charset="2"/>
              <a:buChar char="§"/>
            </a:pPr>
            <a:r>
              <a:rPr lang="en-US" sz="2400" dirty="0">
                <a:latin typeface="Arial" charset="0"/>
                <a:cs typeface="Arial" charset="0"/>
              </a:rPr>
              <a:t>Composed of cells that resemble basal keratinocytes.</a:t>
            </a:r>
          </a:p>
        </p:txBody>
      </p:sp>
      <p:sp>
        <p:nvSpPr>
          <p:cNvPr id="10342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FE14ED2B-AB2F-4217-A82E-0FD6E7F4C709}" type="slidenum">
              <a:rPr lang="en-US" smtClean="0"/>
              <a:pPr/>
              <a:t>19</a:t>
            </a:fld>
            <a:endParaRPr lang="en-US" dirty="0"/>
          </a:p>
        </p:txBody>
      </p:sp>
      <p:cxnSp>
        <p:nvCxnSpPr>
          <p:cNvPr id="7" name="Straight Arrow Connector 6"/>
          <p:cNvCxnSpPr/>
          <p:nvPr/>
        </p:nvCxnSpPr>
        <p:spPr>
          <a:xfrm>
            <a:off x="2971800" y="3124200"/>
            <a:ext cx="32004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971800" y="2743200"/>
            <a:ext cx="23622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3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3426">
                                            <p:txEl>
                                              <p:pRg st="0" end="0"/>
                                            </p:txEl>
                                          </p:spTgt>
                                        </p:tgtEl>
                                        <p:attrNameLst>
                                          <p:attrName>style.visibility</p:attrName>
                                        </p:attrNameLst>
                                      </p:cBhvr>
                                      <p:to>
                                        <p:strVal val="visible"/>
                                      </p:to>
                                    </p:set>
                                    <p:animEffect transition="in" filter="fade">
                                      <p:cBhvr>
                                        <p:cTn id="13" dur="2000"/>
                                        <p:tgtEl>
                                          <p:spTgt spid="1034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3426">
                                            <p:txEl>
                                              <p:pRg st="1" end="1"/>
                                            </p:txEl>
                                          </p:spTgt>
                                        </p:tgtEl>
                                        <p:attrNameLst>
                                          <p:attrName>style.visibility</p:attrName>
                                        </p:attrNameLst>
                                      </p:cBhvr>
                                      <p:to>
                                        <p:strVal val="visible"/>
                                      </p:to>
                                    </p:set>
                                    <p:animEffect transition="in" filter="fade">
                                      <p:cBhvr>
                                        <p:cTn id="18" dur="2000"/>
                                        <p:tgtEl>
                                          <p:spTgt spid="10342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hangingPunct="1"/>
            <a:r>
              <a:rPr lang="en-US" sz="4000" dirty="0">
                <a:latin typeface="Arial" charset="0"/>
                <a:cs typeface="Arial" charset="0"/>
              </a:rPr>
              <a:t>Layers of the skin</a:t>
            </a:r>
          </a:p>
        </p:txBody>
      </p:sp>
      <p:sp>
        <p:nvSpPr>
          <p:cNvPr id="70658" name="Content Placeholder 2"/>
          <p:cNvSpPr>
            <a:spLocks noGrp="1"/>
          </p:cNvSpPr>
          <p:nvPr>
            <p:ph idx="1"/>
          </p:nvPr>
        </p:nvSpPr>
        <p:spPr>
          <a:xfrm>
            <a:off x="304800" y="1600200"/>
            <a:ext cx="8382000" cy="4191000"/>
          </a:xfrm>
        </p:spPr>
        <p:txBody>
          <a:bodyPr/>
          <a:lstStyle/>
          <a:p>
            <a:pPr marL="463550" indent="-463550" eaLnBrk="1" hangingPunct="1">
              <a:buFont typeface="Wingdings" pitchFamily="2" charset="2"/>
              <a:buChar char="§"/>
            </a:pPr>
            <a:r>
              <a:rPr lang="en-US" sz="4000" dirty="0">
                <a:latin typeface="Arial" charset="0"/>
                <a:cs typeface="Arial" charset="0"/>
              </a:rPr>
              <a:t>Skin is composed of three layers: </a:t>
            </a:r>
          </a:p>
          <a:p>
            <a:pPr marL="1482725" lvl="1" indent="-742950" eaLnBrk="1" hangingPunct="1">
              <a:buFont typeface="+mj-lt"/>
              <a:buAutoNum type="arabicPeriod"/>
            </a:pPr>
            <a:r>
              <a:rPr lang="en-US" sz="3600" dirty="0">
                <a:latin typeface="Arial" charset="0"/>
                <a:cs typeface="Arial" charset="0"/>
              </a:rPr>
              <a:t>Epidermis</a:t>
            </a:r>
          </a:p>
          <a:p>
            <a:pPr marL="1482725" lvl="1" indent="-742950" eaLnBrk="1" hangingPunct="1">
              <a:buFont typeface="+mj-lt"/>
              <a:buAutoNum type="arabicPeriod"/>
            </a:pPr>
            <a:r>
              <a:rPr lang="en-US" sz="3600" dirty="0">
                <a:latin typeface="Arial" charset="0"/>
                <a:cs typeface="Arial" charset="0"/>
              </a:rPr>
              <a:t>Dermis</a:t>
            </a:r>
          </a:p>
          <a:p>
            <a:pPr marL="1482725" lvl="1" indent="-742950" eaLnBrk="1" hangingPunct="1">
              <a:buFont typeface="+mj-lt"/>
              <a:buAutoNum type="arabicPeriod"/>
            </a:pPr>
            <a:r>
              <a:rPr lang="en-US" sz="3600" dirty="0">
                <a:latin typeface="Arial" charset="0"/>
                <a:cs typeface="Arial" charset="0"/>
              </a:rPr>
              <a:t>Subcutis</a:t>
            </a:r>
          </a:p>
        </p:txBody>
      </p:sp>
      <p:sp>
        <p:nvSpPr>
          <p:cNvPr id="7065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B9AA93F1-1458-4098-8A5F-22063ED2B17A}" type="slidenum">
              <a:rPr lang="en-US" smtClean="0"/>
              <a:pPr/>
              <a:t>2</a:t>
            </a:fld>
            <a:endParaRPr lang="en-US" dirty="0"/>
          </a:p>
        </p:txBody>
      </p:sp>
    </p:spTree>
    <p:extLst>
      <p:ext uri="{BB962C8B-B14F-4D97-AF65-F5344CB8AC3E}">
        <p14:creationId xmlns:p14="http://schemas.microsoft.com/office/powerpoint/2010/main" val="1381459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Effect transition="in" filter="fade">
                                      <p:cBhvr>
                                        <p:cTn id="7" dur="2000"/>
                                        <p:tgtEl>
                                          <p:spTgt spid="7065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58">
                                            <p:txEl>
                                              <p:pRg st="1" end="1"/>
                                            </p:txEl>
                                          </p:spTgt>
                                        </p:tgtEl>
                                        <p:attrNameLst>
                                          <p:attrName>style.visibility</p:attrName>
                                        </p:attrNameLst>
                                      </p:cBhvr>
                                      <p:to>
                                        <p:strVal val="visible"/>
                                      </p:to>
                                    </p:set>
                                    <p:animEffect transition="in" filter="fade">
                                      <p:cBhvr>
                                        <p:cTn id="10" dur="2000"/>
                                        <p:tgtEl>
                                          <p:spTgt spid="7065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658">
                                            <p:txEl>
                                              <p:pRg st="2" end="2"/>
                                            </p:txEl>
                                          </p:spTgt>
                                        </p:tgtEl>
                                        <p:attrNameLst>
                                          <p:attrName>style.visibility</p:attrName>
                                        </p:attrNameLst>
                                      </p:cBhvr>
                                      <p:to>
                                        <p:strVal val="visible"/>
                                      </p:to>
                                    </p:set>
                                    <p:animEffect transition="in" filter="fade">
                                      <p:cBhvr>
                                        <p:cTn id="13" dur="2000"/>
                                        <p:tgtEl>
                                          <p:spTgt spid="7065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658">
                                            <p:txEl>
                                              <p:pRg st="3" end="3"/>
                                            </p:txEl>
                                          </p:spTgt>
                                        </p:tgtEl>
                                        <p:attrNameLst>
                                          <p:attrName>style.visibility</p:attrName>
                                        </p:attrNameLst>
                                      </p:cBhvr>
                                      <p:to>
                                        <p:strVal val="visible"/>
                                      </p:to>
                                    </p:set>
                                    <p:animEffect transition="in" filter="fade">
                                      <p:cBhvr>
                                        <p:cTn id="16" dur="2000"/>
                                        <p:tgtEl>
                                          <p:spTgt spid="706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pPr eaLnBrk="1" hangingPunct="1"/>
            <a:r>
              <a:rPr lang="en-US" sz="4000" dirty="0">
                <a:latin typeface="Arial" charset="0"/>
                <a:cs typeface="Arial" charset="0"/>
              </a:rPr>
              <a:t>Epidermis: Types of Cells</a:t>
            </a:r>
          </a:p>
        </p:txBody>
      </p:sp>
      <p:sp>
        <p:nvSpPr>
          <p:cNvPr id="105474" name="Content Placeholder 2"/>
          <p:cNvSpPr>
            <a:spLocks noGrp="1"/>
          </p:cNvSpPr>
          <p:nvPr>
            <p:ph idx="1"/>
          </p:nvPr>
        </p:nvSpPr>
        <p:spPr/>
        <p:txBody>
          <a:bodyPr/>
          <a:lstStyle/>
          <a:p>
            <a:pPr marL="461963" indent="-461963" eaLnBrk="1" hangingPunct="1">
              <a:buFont typeface="Wingdings" pitchFamily="2" charset="2"/>
              <a:buChar char="§"/>
            </a:pPr>
            <a:r>
              <a:rPr lang="en-US" dirty="0">
                <a:latin typeface="Arial" charset="0"/>
                <a:cs typeface="Arial" charset="0"/>
              </a:rPr>
              <a:t>Three main types of cells make up the epidermis:</a:t>
            </a:r>
          </a:p>
          <a:p>
            <a:pPr marL="514350" indent="-514350" eaLnBrk="1" hangingPunct="1">
              <a:buFont typeface="+mj-lt"/>
              <a:buAutoNum type="arabicPeriod"/>
            </a:pPr>
            <a:r>
              <a:rPr lang="en-US" dirty="0">
                <a:latin typeface="Arial" charset="0"/>
                <a:cs typeface="Arial" charset="0"/>
              </a:rPr>
              <a:t>Keratinocytes</a:t>
            </a:r>
          </a:p>
          <a:p>
            <a:pPr marL="514350" indent="-514350" eaLnBrk="1" hangingPunct="1">
              <a:buFont typeface="+mj-lt"/>
              <a:buAutoNum type="arabicPeriod"/>
            </a:pPr>
            <a:r>
              <a:rPr lang="en-US" dirty="0">
                <a:latin typeface="Arial" charset="0"/>
                <a:cs typeface="Arial" charset="0"/>
              </a:rPr>
              <a:t>Melanocytes</a:t>
            </a:r>
          </a:p>
          <a:p>
            <a:pPr marL="514350" indent="-514350" eaLnBrk="1" hangingPunct="1">
              <a:buFont typeface="+mj-lt"/>
              <a:buAutoNum type="arabicPeriod"/>
            </a:pPr>
            <a:r>
              <a:rPr lang="en-US" dirty="0">
                <a:latin typeface="Arial" charset="0"/>
                <a:cs typeface="Arial" charset="0"/>
              </a:rPr>
              <a:t>Langerhans cells</a:t>
            </a:r>
          </a:p>
          <a:p>
            <a:pPr eaLnBrk="1" hangingPunct="1"/>
            <a:endParaRPr lang="en-US" dirty="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BBE2851A-5F80-49BF-B754-923715A59F90}" type="slidenum">
              <a:rPr lang="en-US" smtClean="0"/>
              <a:pPr>
                <a:defRPr/>
              </a:pPr>
              <a:t>20</a:t>
            </a:fld>
            <a:endParaRPr lang="en-US" dirty="0"/>
          </a:p>
        </p:txBody>
      </p:sp>
    </p:spTree>
    <p:extLst>
      <p:ext uri="{BB962C8B-B14F-4D97-AF65-F5344CB8AC3E}">
        <p14:creationId xmlns:p14="http://schemas.microsoft.com/office/powerpoint/2010/main" val="71867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wipe(down)">
                                      <p:cBhvr>
                                        <p:cTn id="7" dur="500"/>
                                        <p:tgtEl>
                                          <p:spTgt spid="1054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5474">
                                            <p:txEl>
                                              <p:pRg st="1" end="1"/>
                                            </p:txEl>
                                          </p:spTgt>
                                        </p:tgtEl>
                                        <p:attrNameLst>
                                          <p:attrName>style.visibility</p:attrName>
                                        </p:attrNameLst>
                                      </p:cBhvr>
                                      <p:to>
                                        <p:strVal val="visible"/>
                                      </p:to>
                                    </p:set>
                                    <p:animEffect transition="in" filter="wipe(down)">
                                      <p:cBhvr>
                                        <p:cTn id="12" dur="500"/>
                                        <p:tgtEl>
                                          <p:spTgt spid="1054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5474">
                                            <p:txEl>
                                              <p:pRg st="2" end="2"/>
                                            </p:txEl>
                                          </p:spTgt>
                                        </p:tgtEl>
                                        <p:attrNameLst>
                                          <p:attrName>style.visibility</p:attrName>
                                        </p:attrNameLst>
                                      </p:cBhvr>
                                      <p:to>
                                        <p:strVal val="visible"/>
                                      </p:to>
                                    </p:set>
                                    <p:animEffect transition="in" filter="wipe(down)">
                                      <p:cBhvr>
                                        <p:cTn id="17" dur="500"/>
                                        <p:tgtEl>
                                          <p:spTgt spid="1054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5474">
                                            <p:txEl>
                                              <p:pRg st="3" end="3"/>
                                            </p:txEl>
                                          </p:spTgt>
                                        </p:tgtEl>
                                        <p:attrNameLst>
                                          <p:attrName>style.visibility</p:attrName>
                                        </p:attrNameLst>
                                      </p:cBhvr>
                                      <p:to>
                                        <p:strVal val="visible"/>
                                      </p:to>
                                    </p:set>
                                    <p:animEffect transition="in" filter="wipe(down)">
                                      <p:cBhvr>
                                        <p:cTn id="22" dur="500"/>
                                        <p:tgtEl>
                                          <p:spTgt spid="1054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Berger teaching skin\3- epidermis.tif"/>
          <p:cNvPicPr>
            <a:picLocks noChangeAspect="1" noChangeArrowheads="1"/>
          </p:cNvPicPr>
          <p:nvPr/>
        </p:nvPicPr>
        <p:blipFill>
          <a:blip r:embed="rId3" cstate="print"/>
          <a:srcRect t="4292" r="64693" b="61376"/>
          <a:stretch>
            <a:fillRect/>
          </a:stretch>
        </p:blipFill>
        <p:spPr bwMode="auto">
          <a:xfrm>
            <a:off x="6080760" y="4267201"/>
            <a:ext cx="2377440" cy="172904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6498" name="Picture 6" descr="http://education.vetmed.vt.edu/curriculum/VM8054/Labs/Lab14/IMAGES/MELANCYT.jpg"/>
          <p:cNvPicPr>
            <a:picLocks noChangeAspect="1" noChangeArrowheads="1"/>
          </p:cNvPicPr>
          <p:nvPr/>
        </p:nvPicPr>
        <p:blipFill>
          <a:blip r:embed="rId4" cstate="print"/>
          <a:srcRect r="42281" b="-2"/>
          <a:stretch>
            <a:fillRect/>
          </a:stretch>
        </p:blipFill>
        <p:spPr bwMode="auto">
          <a:xfrm>
            <a:off x="6400800" y="2209800"/>
            <a:ext cx="1371600" cy="1865313"/>
          </a:xfrm>
          <a:prstGeom prst="rect">
            <a:avLst/>
          </a:prstGeom>
          <a:noFill/>
          <a:ln w="9525">
            <a:solidFill>
              <a:srgbClr val="000000"/>
            </a:solidFill>
            <a:miter lim="800000"/>
            <a:headEnd/>
            <a:tailEnd/>
          </a:ln>
        </p:spPr>
      </p:pic>
      <p:sp>
        <p:nvSpPr>
          <p:cNvPr id="106499" name="Title 1"/>
          <p:cNvSpPr>
            <a:spLocks noGrp="1"/>
          </p:cNvSpPr>
          <p:nvPr>
            <p:ph type="title"/>
          </p:nvPr>
        </p:nvSpPr>
        <p:spPr/>
        <p:txBody>
          <a:bodyPr/>
          <a:lstStyle/>
          <a:p>
            <a:pPr eaLnBrk="1" hangingPunct="1"/>
            <a:r>
              <a:rPr lang="en-US" sz="4000" dirty="0">
                <a:latin typeface="Arial" charset="0"/>
                <a:cs typeface="Arial" charset="0"/>
              </a:rPr>
              <a:t>1- Keratinocytes</a:t>
            </a:r>
            <a:endParaRPr lang="en-US" u="sng" dirty="0">
              <a:latin typeface="Arial" charset="0"/>
              <a:cs typeface="Arial" charset="0"/>
            </a:endParaRPr>
          </a:p>
        </p:txBody>
      </p:sp>
      <p:sp>
        <p:nvSpPr>
          <p:cNvPr id="106500" name="Content Placeholder 9"/>
          <p:cNvSpPr>
            <a:spLocks noGrp="1"/>
          </p:cNvSpPr>
          <p:nvPr>
            <p:ph idx="1"/>
          </p:nvPr>
        </p:nvSpPr>
        <p:spPr>
          <a:xfrm>
            <a:off x="228600" y="1600200"/>
            <a:ext cx="5867400" cy="3810000"/>
          </a:xfrm>
        </p:spPr>
        <p:txBody>
          <a:bodyPr/>
          <a:lstStyle/>
          <a:p>
            <a:pPr marL="398463" indent="-398463" algn="just" eaLnBrk="1" hangingPunct="1">
              <a:buFont typeface="Wingdings" pitchFamily="2" charset="2"/>
              <a:buChar char="§"/>
            </a:pPr>
            <a:r>
              <a:rPr lang="en-US" sz="2800" dirty="0">
                <a:latin typeface="Arial" charset="0"/>
                <a:cs typeface="Arial" charset="0"/>
              </a:rPr>
              <a:t>Keratinocytes make up the majority of cells(95%). </a:t>
            </a:r>
          </a:p>
          <a:p>
            <a:pPr marL="398463" indent="-398463" algn="just" eaLnBrk="1" hangingPunct="1">
              <a:buFont typeface="Wingdings" pitchFamily="2" charset="2"/>
              <a:buChar char="§"/>
            </a:pPr>
            <a:r>
              <a:rPr lang="en-US" sz="2800" dirty="0">
                <a:latin typeface="Arial" charset="0"/>
                <a:cs typeface="Arial" charset="0"/>
              </a:rPr>
              <a:t>Keratinocytes are held together by macromolecular structures that look like stripes (or spines) between cells, called desmosomes (primarily visible in the spinous layer). </a:t>
            </a:r>
          </a:p>
        </p:txBody>
      </p:sp>
      <p:sp>
        <p:nvSpPr>
          <p:cNvPr id="106501"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8034F36F-6F49-42CC-AA35-0958E382BE97}" type="slidenum">
              <a:rPr lang="en-US" smtClean="0"/>
              <a:pPr/>
              <a:t>21</a:t>
            </a:fld>
            <a:endParaRPr lang="en-US" dirty="0"/>
          </a:p>
        </p:txBody>
      </p:sp>
      <p:sp>
        <p:nvSpPr>
          <p:cNvPr id="106502" name="Line 9"/>
          <p:cNvSpPr>
            <a:spLocks noChangeShapeType="1"/>
          </p:cNvSpPr>
          <p:nvPr/>
        </p:nvSpPr>
        <p:spPr bwMode="auto">
          <a:xfrm flipV="1">
            <a:off x="6858000" y="3810000"/>
            <a:ext cx="0" cy="1645920"/>
          </a:xfrm>
          <a:prstGeom prst="line">
            <a:avLst/>
          </a:prstGeom>
          <a:noFill/>
          <a:ln w="38100">
            <a:solidFill>
              <a:srgbClr val="000000"/>
            </a:solidFill>
            <a:round/>
            <a:headEnd/>
            <a:tailEnd type="triangle" w="med" len="med"/>
          </a:ln>
        </p:spPr>
        <p:txBody>
          <a:bodyPr/>
          <a:lstStyle/>
          <a:p>
            <a:endParaRPr lang="en-US" dirty="0"/>
          </a:p>
        </p:txBody>
      </p:sp>
      <p:pic>
        <p:nvPicPr>
          <p:cNvPr id="106503" name="Picture 6" descr="http://education.vetmed.vt.edu/curriculum/VM8054/Labs/Lab14/IMAGES/MELANCYT.jpg"/>
          <p:cNvPicPr>
            <a:picLocks noChangeAspect="1" noChangeArrowheads="1"/>
          </p:cNvPicPr>
          <p:nvPr/>
        </p:nvPicPr>
        <p:blipFill>
          <a:blip r:embed="rId4" cstate="print"/>
          <a:srcRect l="16002" t="27586" r="66165" b="49695"/>
          <a:stretch>
            <a:fillRect/>
          </a:stretch>
        </p:blipFill>
        <p:spPr bwMode="auto">
          <a:xfrm>
            <a:off x="7696200" y="1371600"/>
            <a:ext cx="1219200" cy="1219200"/>
          </a:xfrm>
          <a:prstGeom prst="rect">
            <a:avLst/>
          </a:prstGeom>
          <a:noFill/>
          <a:ln w="9525">
            <a:solidFill>
              <a:srgbClr val="000000"/>
            </a:solidFill>
            <a:miter lim="800000"/>
            <a:headEnd/>
            <a:tailEnd/>
          </a:ln>
        </p:spPr>
      </p:pic>
      <p:sp>
        <p:nvSpPr>
          <p:cNvPr id="106504" name="Line 9"/>
          <p:cNvSpPr>
            <a:spLocks noChangeShapeType="1"/>
          </p:cNvSpPr>
          <p:nvPr/>
        </p:nvSpPr>
        <p:spPr bwMode="auto">
          <a:xfrm flipV="1">
            <a:off x="7239000" y="2057400"/>
            <a:ext cx="838200" cy="571500"/>
          </a:xfrm>
          <a:prstGeom prst="line">
            <a:avLst/>
          </a:prstGeom>
          <a:noFill/>
          <a:ln w="38100">
            <a:solidFill>
              <a:srgbClr val="000000"/>
            </a:solidFill>
            <a:round/>
            <a:headEnd/>
            <a:tailEnd type="triangle" w="med" len="med"/>
          </a:ln>
        </p:spPr>
        <p:txBody>
          <a:bodyPr/>
          <a:lstStyle/>
          <a:p>
            <a:endParaRPr lang="en-US" dirty="0"/>
          </a:p>
        </p:txBody>
      </p:sp>
    </p:spTree>
    <p:extLst>
      <p:ext uri="{BB962C8B-B14F-4D97-AF65-F5344CB8AC3E}">
        <p14:creationId xmlns:p14="http://schemas.microsoft.com/office/powerpoint/2010/main" val="74656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animEffect transition="in" filter="fade">
                                      <p:cBhvr>
                                        <p:cTn id="7" dur="2000"/>
                                        <p:tgtEl>
                                          <p:spTgt spid="1065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500">
                                            <p:txEl>
                                              <p:pRg st="1" end="1"/>
                                            </p:txEl>
                                          </p:spTgt>
                                        </p:tgtEl>
                                        <p:attrNameLst>
                                          <p:attrName>style.visibility</p:attrName>
                                        </p:attrNameLst>
                                      </p:cBhvr>
                                      <p:to>
                                        <p:strVal val="visible"/>
                                      </p:to>
                                    </p:set>
                                    <p:animEffect transition="in" filter="fade">
                                      <p:cBhvr>
                                        <p:cTn id="12" dur="2000"/>
                                        <p:tgtEl>
                                          <p:spTgt spid="1065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6498"/>
                                        </p:tgtEl>
                                        <p:attrNameLst>
                                          <p:attrName>style.visibility</p:attrName>
                                        </p:attrNameLst>
                                      </p:cBhvr>
                                      <p:to>
                                        <p:strVal val="visible"/>
                                      </p:to>
                                    </p:set>
                                    <p:animEffect transition="in" filter="wipe(down)">
                                      <p:cBhvr>
                                        <p:cTn id="22" dur="500"/>
                                        <p:tgtEl>
                                          <p:spTgt spid="1064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6503"/>
                                        </p:tgtEl>
                                        <p:attrNameLst>
                                          <p:attrName>style.visibility</p:attrName>
                                        </p:attrNameLst>
                                      </p:cBhvr>
                                      <p:to>
                                        <p:strVal val="visible"/>
                                      </p:to>
                                    </p:set>
                                    <p:animEffect transition="in" filter="wipe(down)">
                                      <p:cBhvr>
                                        <p:cTn id="2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Berger teaching skin\5- melanocytes.tif"/>
          <p:cNvPicPr>
            <a:picLocks noChangeAspect="1" noChangeArrowheads="1"/>
          </p:cNvPicPr>
          <p:nvPr/>
        </p:nvPicPr>
        <p:blipFill>
          <a:blip r:embed="rId3" cstate="print"/>
          <a:srcRect l="36036" t="13551" r="7658" b="48435"/>
          <a:stretch>
            <a:fillRect/>
          </a:stretch>
        </p:blipFill>
        <p:spPr bwMode="auto">
          <a:xfrm>
            <a:off x="5181600" y="2514600"/>
            <a:ext cx="3810000" cy="192381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8545" name="Title 1"/>
          <p:cNvSpPr>
            <a:spLocks noGrp="1"/>
          </p:cNvSpPr>
          <p:nvPr>
            <p:ph type="title"/>
          </p:nvPr>
        </p:nvSpPr>
        <p:spPr/>
        <p:txBody>
          <a:bodyPr/>
          <a:lstStyle/>
          <a:p>
            <a:pPr eaLnBrk="1" hangingPunct="1"/>
            <a:r>
              <a:rPr lang="en-US" sz="4000" dirty="0">
                <a:latin typeface="Arial" charset="0"/>
                <a:cs typeface="Arial" charset="0"/>
              </a:rPr>
              <a:t>2- Melanocytes</a:t>
            </a:r>
            <a:endParaRPr lang="en-US" dirty="0">
              <a:latin typeface="Arial" charset="0"/>
              <a:cs typeface="Arial" charset="0"/>
            </a:endParaRPr>
          </a:p>
        </p:txBody>
      </p:sp>
      <p:sp>
        <p:nvSpPr>
          <p:cNvPr id="108546" name="Content Placeholder 9"/>
          <p:cNvSpPr>
            <a:spLocks noGrp="1"/>
          </p:cNvSpPr>
          <p:nvPr>
            <p:ph idx="1"/>
          </p:nvPr>
        </p:nvSpPr>
        <p:spPr>
          <a:xfrm>
            <a:off x="152400" y="1600200"/>
            <a:ext cx="4953000" cy="4191000"/>
          </a:xfrm>
        </p:spPr>
        <p:txBody>
          <a:bodyPr>
            <a:normAutofit lnSpcReduction="10000"/>
          </a:bodyPr>
          <a:lstStyle/>
          <a:p>
            <a:pPr algn="just" eaLnBrk="1" hangingPunct="1">
              <a:buFont typeface="Wingdings" pitchFamily="2" charset="2"/>
              <a:buChar char="§"/>
            </a:pPr>
            <a:r>
              <a:rPr lang="en-US" sz="2500" dirty="0">
                <a:latin typeface="Arial" charset="0"/>
                <a:cs typeface="Arial" charset="0"/>
              </a:rPr>
              <a:t>The second type of cell which makes up the epidermis is the melanocyte.</a:t>
            </a:r>
          </a:p>
          <a:p>
            <a:pPr algn="just" eaLnBrk="1" hangingPunct="1">
              <a:buFont typeface="Wingdings" pitchFamily="2" charset="2"/>
              <a:buChar char="§"/>
            </a:pPr>
            <a:r>
              <a:rPr lang="en-US" sz="2500" dirty="0">
                <a:latin typeface="Arial" charset="0"/>
                <a:cs typeface="Arial" charset="0"/>
              </a:rPr>
              <a:t>Melanocytes are staggered along the basal layer at around one in every 10 keratinocytes. </a:t>
            </a:r>
          </a:p>
          <a:p>
            <a:pPr algn="just" eaLnBrk="1" hangingPunct="1">
              <a:buFont typeface="Wingdings" pitchFamily="2" charset="2"/>
              <a:buChar char="§"/>
            </a:pPr>
            <a:r>
              <a:rPr lang="en-US" sz="2500" dirty="0">
                <a:latin typeface="Arial" charset="0"/>
                <a:cs typeface="Arial" charset="0"/>
              </a:rPr>
              <a:t>They are the pigment-producing cells, and transfer their pigment, called melanin, to the keratinocytes in the basal cell layer.</a:t>
            </a:r>
          </a:p>
          <a:p>
            <a:pPr algn="just" eaLnBrk="1" hangingPunct="1">
              <a:buFont typeface="Arial" charset="0"/>
              <a:buNone/>
            </a:pPr>
            <a:endParaRPr lang="en-US" sz="2400" dirty="0">
              <a:latin typeface="Arial" charset="0"/>
              <a:cs typeface="Arial" charset="0"/>
            </a:endParaRPr>
          </a:p>
        </p:txBody>
      </p:sp>
      <p:sp>
        <p:nvSpPr>
          <p:cNvPr id="10854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1A1E73F4-64F2-4490-850D-4480855979F5}" type="slidenum">
              <a:rPr lang="en-US" smtClean="0"/>
              <a:pPr/>
              <a:t>22</a:t>
            </a:fld>
            <a:endParaRPr lang="en-US" dirty="0"/>
          </a:p>
        </p:txBody>
      </p:sp>
      <p:cxnSp>
        <p:nvCxnSpPr>
          <p:cNvPr id="8" name="Straight Arrow Connector 7"/>
          <p:cNvCxnSpPr/>
          <p:nvPr/>
        </p:nvCxnSpPr>
        <p:spPr>
          <a:xfrm rot="5400000" flipH="1" flipV="1">
            <a:off x="4838700" y="4152900"/>
            <a:ext cx="1600200" cy="60960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2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Effect transition="in" filter="fade">
                                      <p:cBhvr>
                                        <p:cTn id="7" dur="2000"/>
                                        <p:tgtEl>
                                          <p:spTgt spid="108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6">
                                            <p:txEl>
                                              <p:pRg st="1" end="1"/>
                                            </p:txEl>
                                          </p:spTgt>
                                        </p:tgtEl>
                                        <p:attrNameLst>
                                          <p:attrName>style.visibility</p:attrName>
                                        </p:attrNameLst>
                                      </p:cBhvr>
                                      <p:to>
                                        <p:strVal val="visible"/>
                                      </p:to>
                                    </p:set>
                                    <p:animEffect transition="in" filter="fade">
                                      <p:cBhvr>
                                        <p:cTn id="12" dur="2000"/>
                                        <p:tgtEl>
                                          <p:spTgt spid="1085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6">
                                            <p:txEl>
                                              <p:pRg st="2" end="2"/>
                                            </p:txEl>
                                          </p:spTgt>
                                        </p:tgtEl>
                                        <p:attrNameLst>
                                          <p:attrName>style.visibility</p:attrName>
                                        </p:attrNameLst>
                                      </p:cBhvr>
                                      <p:to>
                                        <p:strVal val="visible"/>
                                      </p:to>
                                    </p:set>
                                    <p:animEffect transition="in" filter="fade">
                                      <p:cBhvr>
                                        <p:cTn id="17" dur="2000"/>
                                        <p:tgtEl>
                                          <p:spTgt spid="1085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anim calcmode="lin" valueType="num">
                                      <p:cBhvr additive="base">
                                        <p:cTn id="27" dur="500" fill="hold"/>
                                        <p:tgtEl>
                                          <p:spTgt spid="5122"/>
                                        </p:tgtEl>
                                        <p:attrNameLst>
                                          <p:attrName>ppt_x</p:attrName>
                                        </p:attrNameLst>
                                      </p:cBhvr>
                                      <p:tavLst>
                                        <p:tav tm="0">
                                          <p:val>
                                            <p:strVal val="#ppt_x"/>
                                          </p:val>
                                        </p:tav>
                                        <p:tav tm="100000">
                                          <p:val>
                                            <p:strVal val="#ppt_x"/>
                                          </p:val>
                                        </p:tav>
                                      </p:tavLst>
                                    </p:anim>
                                    <p:anim calcmode="lin" valueType="num">
                                      <p:cBhvr additive="base">
                                        <p:cTn id="2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5"/>
          <p:cNvSpPr>
            <a:spLocks noGrp="1"/>
          </p:cNvSpPr>
          <p:nvPr>
            <p:ph type="title"/>
          </p:nvPr>
        </p:nvSpPr>
        <p:spPr/>
        <p:txBody>
          <a:bodyPr/>
          <a:lstStyle/>
          <a:p>
            <a:pPr eaLnBrk="1" hangingPunct="1"/>
            <a:r>
              <a:rPr lang="en-US" sz="4000" dirty="0">
                <a:latin typeface="Arial" charset="0"/>
                <a:cs typeface="Arial" charset="0"/>
              </a:rPr>
              <a:t>Nevi and Melanoma</a:t>
            </a:r>
          </a:p>
        </p:txBody>
      </p:sp>
      <p:sp>
        <p:nvSpPr>
          <p:cNvPr id="110594" name="Content Placeholder 9"/>
          <p:cNvSpPr>
            <a:spLocks noGrp="1"/>
          </p:cNvSpPr>
          <p:nvPr>
            <p:ph idx="1"/>
          </p:nvPr>
        </p:nvSpPr>
        <p:spPr/>
        <p:txBody>
          <a:bodyPr/>
          <a:lstStyle/>
          <a:p>
            <a:pPr marL="398463" indent="-398463" algn="just" eaLnBrk="1" hangingPunct="1">
              <a:buFont typeface="Wingdings" pitchFamily="2" charset="2"/>
              <a:buChar char="§"/>
            </a:pPr>
            <a:r>
              <a:rPr lang="en-US" sz="2800" dirty="0">
                <a:latin typeface="Arial" charset="0"/>
                <a:cs typeface="Arial" charset="0"/>
              </a:rPr>
              <a:t>Melanocytic nevi, or moles, are benign collections of melanocytes.</a:t>
            </a:r>
          </a:p>
          <a:p>
            <a:pPr marL="398463" indent="-398463" algn="just" eaLnBrk="1" hangingPunct="1">
              <a:buFont typeface="Wingdings" pitchFamily="2" charset="2"/>
              <a:buChar char="§"/>
            </a:pPr>
            <a:r>
              <a:rPr lang="en-US" sz="2800" dirty="0">
                <a:latin typeface="Arial" charset="0"/>
                <a:cs typeface="Arial" charset="0"/>
              </a:rPr>
              <a:t>Melanoma, shown below, is a malignancy of melanocytes. </a:t>
            </a:r>
          </a:p>
        </p:txBody>
      </p:sp>
      <p:sp>
        <p:nvSpPr>
          <p:cNvPr id="11059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D82D71CC-4AE7-4945-89C9-C190A0675746}" type="slidenum">
              <a:rPr lang="en-US" smtClean="0"/>
              <a:pPr/>
              <a:t>23</a:t>
            </a:fld>
            <a:endParaRPr lang="en-US" dirty="0"/>
          </a:p>
        </p:txBody>
      </p:sp>
      <p:pic>
        <p:nvPicPr>
          <p:cNvPr id="2050" name="Picture 2"/>
          <p:cNvPicPr>
            <a:picLocks noChangeAspect="1" noChangeArrowheads="1"/>
          </p:cNvPicPr>
          <p:nvPr/>
        </p:nvPicPr>
        <p:blipFill>
          <a:blip r:embed="rId3" cstate="print"/>
          <a:srcRect b="42920"/>
          <a:stretch>
            <a:fillRect/>
          </a:stretch>
        </p:blipFill>
        <p:spPr bwMode="auto">
          <a:xfrm>
            <a:off x="914400" y="3657600"/>
            <a:ext cx="3382963" cy="218281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9" descr="Melanoma 1.JPG"/>
          <p:cNvPicPr>
            <a:picLocks noChangeAspect="1"/>
          </p:cNvPicPr>
          <p:nvPr/>
        </p:nvPicPr>
        <p:blipFill>
          <a:blip r:embed="rId4" cstate="print"/>
          <a:srcRect/>
          <a:stretch>
            <a:fillRect/>
          </a:stretch>
        </p:blipFill>
        <p:spPr bwMode="auto">
          <a:xfrm>
            <a:off x="5029200" y="3581400"/>
            <a:ext cx="2502569" cy="2286000"/>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309587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fade">
                                      <p:cBhvr>
                                        <p:cTn id="7" dur="2000"/>
                                        <p:tgtEl>
                                          <p:spTgt spid="1105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594">
                                            <p:txEl>
                                              <p:pRg st="1" end="1"/>
                                            </p:txEl>
                                          </p:spTgt>
                                        </p:tgtEl>
                                        <p:attrNameLst>
                                          <p:attrName>style.visibility</p:attrName>
                                        </p:attrNameLst>
                                      </p:cBhvr>
                                      <p:to>
                                        <p:strVal val="visible"/>
                                      </p:to>
                                    </p:set>
                                    <p:animEffect transition="in" filter="fade">
                                      <p:cBhvr>
                                        <p:cTn id="12" dur="2000"/>
                                        <p:tgtEl>
                                          <p:spTgt spid="1105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eaLnBrk="1" hangingPunct="1"/>
            <a:r>
              <a:rPr lang="en-US" sz="4000" dirty="0">
                <a:latin typeface="Arial" charset="0"/>
                <a:cs typeface="Arial" charset="0"/>
              </a:rPr>
              <a:t>3- Langerhans Cells</a:t>
            </a:r>
            <a:endParaRPr lang="en-US" dirty="0">
              <a:latin typeface="Arial" charset="0"/>
              <a:cs typeface="Arial" charset="0"/>
            </a:endParaRPr>
          </a:p>
        </p:txBody>
      </p:sp>
      <p:sp>
        <p:nvSpPr>
          <p:cNvPr id="112642" name="Content Placeholder 9"/>
          <p:cNvSpPr>
            <a:spLocks noGrp="1"/>
          </p:cNvSpPr>
          <p:nvPr>
            <p:ph idx="1"/>
          </p:nvPr>
        </p:nvSpPr>
        <p:spPr>
          <a:xfrm>
            <a:off x="304800" y="1600200"/>
            <a:ext cx="8458200" cy="3048000"/>
          </a:xfrm>
        </p:spPr>
        <p:txBody>
          <a:bodyPr/>
          <a:lstStyle/>
          <a:p>
            <a:pPr algn="just" eaLnBrk="1" hangingPunct="1">
              <a:buFont typeface="Wingdings" pitchFamily="2" charset="2"/>
              <a:buChar char="§"/>
            </a:pPr>
            <a:r>
              <a:rPr lang="en-US" sz="2400" dirty="0">
                <a:latin typeface="Arial" charset="0"/>
                <a:cs typeface="Arial" charset="0"/>
              </a:rPr>
              <a:t>Langerhans cells are the third type of epidermal cells</a:t>
            </a:r>
          </a:p>
          <a:p>
            <a:pPr algn="just" eaLnBrk="1" hangingPunct="1">
              <a:buFont typeface="Wingdings" pitchFamily="2" charset="2"/>
              <a:buChar char="§"/>
            </a:pPr>
            <a:r>
              <a:rPr lang="en-US" sz="2400" dirty="0">
                <a:latin typeface="Arial" charset="0"/>
                <a:cs typeface="Arial" charset="0"/>
              </a:rPr>
              <a:t>They are dendritic cells found in the mid-epidermis </a:t>
            </a:r>
          </a:p>
          <a:p>
            <a:pPr algn="just" eaLnBrk="1" hangingPunct="1">
              <a:buFont typeface="Wingdings" pitchFamily="2" charset="2"/>
              <a:buChar char="§"/>
            </a:pPr>
            <a:r>
              <a:rPr lang="en-US" sz="2400" dirty="0">
                <a:latin typeface="Arial" charset="0"/>
                <a:cs typeface="Arial" charset="0"/>
              </a:rPr>
              <a:t>Their main function is in the afferent limb of the immune response by providing for the recognition, uptake, processing, and presentation of antigens to sensitized T-lymphocytes, and are important in the induction of delayed-type hypersensitivity.</a:t>
            </a:r>
          </a:p>
        </p:txBody>
      </p:sp>
      <p:sp>
        <p:nvSpPr>
          <p:cNvPr id="112643"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2BAF43E0-E66B-46AA-BE57-35DAC723CCB0}" type="slidenum">
              <a:rPr lang="en-US" smtClean="0"/>
              <a:pPr/>
              <a:t>24</a:t>
            </a:fld>
            <a:endParaRPr lang="en-US" dirty="0"/>
          </a:p>
        </p:txBody>
      </p:sp>
      <p:sp>
        <p:nvSpPr>
          <p:cNvPr id="9" name="Slide Number Placeholder 7"/>
          <p:cNvSpPr txBox="1">
            <a:spLocks noGrp="1"/>
          </p:cNvSpPr>
          <p:nvPr/>
        </p:nvSpPr>
        <p:spPr bwMode="auto">
          <a:xfrm>
            <a:off x="7239000" y="6629400"/>
            <a:ext cx="1905000" cy="457200"/>
          </a:xfrm>
          <a:prstGeom prst="rect">
            <a:avLst/>
          </a:prstGeom>
          <a:noFill/>
          <a:ln>
            <a:miter lim="800000"/>
            <a:headEnd/>
            <a:tailEnd/>
          </a:ln>
        </p:spPr>
        <p:txBody>
          <a:bodyPr/>
          <a:lstStyle/>
          <a:p>
            <a:pPr algn="r" eaLnBrk="0" hangingPunct="0">
              <a:defRPr/>
            </a:pPr>
            <a:fld id="{C1059DF4-1B93-4DA5-8442-D2E867392FB3}" type="slidenum">
              <a:rPr lang="en-US" sz="1400">
                <a:solidFill>
                  <a:srgbClr val="FFFF66"/>
                </a:solidFill>
                <a:latin typeface="+mn-lt"/>
              </a:rPr>
              <a:pPr algn="r" eaLnBrk="0" hangingPunct="0">
                <a:defRPr/>
              </a:pPr>
              <a:t>24</a:t>
            </a:fld>
            <a:endParaRPr lang="en-US" sz="1400" dirty="0">
              <a:solidFill>
                <a:srgbClr val="FFFF66"/>
              </a:solidFill>
              <a:latin typeface="+mn-lt"/>
            </a:endParaRPr>
          </a:p>
        </p:txBody>
      </p:sp>
      <p:sp>
        <p:nvSpPr>
          <p:cNvPr id="6" name="TextBox 5"/>
          <p:cNvSpPr txBox="1"/>
          <p:nvPr/>
        </p:nvSpPr>
        <p:spPr>
          <a:xfrm>
            <a:off x="914400" y="4419600"/>
            <a:ext cx="4191000" cy="1631216"/>
          </a:xfrm>
          <a:prstGeom prst="rect">
            <a:avLst/>
          </a:prstGeom>
          <a:noFill/>
        </p:spPr>
        <p:txBody>
          <a:bodyPr wrap="square" rtlCol="0">
            <a:spAutoFit/>
          </a:bodyPr>
          <a:lstStyle/>
          <a:p>
            <a:pPr marL="346075" lvl="1" indent="-346075" eaLnBrk="1" hangingPunct="1">
              <a:buFont typeface="Arial" pitchFamily="34" charset="0"/>
              <a:buChar char="•"/>
            </a:pPr>
            <a:r>
              <a:rPr lang="en-US" sz="2000" dirty="0">
                <a:cs typeface="Arial" charset="0"/>
              </a:rPr>
              <a:t>A common skin disease in which Langerhans cells play a prominent role is allergic contact dermatitis, such as poison oak</a:t>
            </a:r>
          </a:p>
        </p:txBody>
      </p:sp>
      <p:pic>
        <p:nvPicPr>
          <p:cNvPr id="7" name="Picture 6" descr="rhus dermatitis"/>
          <p:cNvPicPr>
            <a:picLocks noChangeAspect="1" noChangeArrowheads="1"/>
          </p:cNvPicPr>
          <p:nvPr/>
        </p:nvPicPr>
        <p:blipFill>
          <a:blip r:embed="rId3" cstate="print"/>
          <a:srcRect l="6456" t="15820" r="35439" b="18166"/>
          <a:stretch>
            <a:fillRect/>
          </a:stretch>
        </p:blipFill>
        <p:spPr bwMode="auto">
          <a:xfrm>
            <a:off x="5334000" y="4038600"/>
            <a:ext cx="2560320" cy="1939528"/>
          </a:xfrm>
          <a:prstGeom prst="rect">
            <a:avLst/>
          </a:prstGeom>
          <a:noFill/>
          <a:ln w="9525">
            <a:noFill/>
            <a:miter lim="800000"/>
            <a:headEnd/>
            <a:tailEnd/>
          </a:ln>
        </p:spPr>
      </p:pic>
    </p:spTree>
    <p:extLst>
      <p:ext uri="{BB962C8B-B14F-4D97-AF65-F5344CB8AC3E}">
        <p14:creationId xmlns:p14="http://schemas.microsoft.com/office/powerpoint/2010/main" val="42616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42">
                                            <p:txEl>
                                              <p:pRg st="0" end="0"/>
                                            </p:txEl>
                                          </p:spTgt>
                                        </p:tgtEl>
                                        <p:attrNameLst>
                                          <p:attrName>style.visibility</p:attrName>
                                        </p:attrNameLst>
                                      </p:cBhvr>
                                      <p:to>
                                        <p:strVal val="visible"/>
                                      </p:to>
                                    </p:set>
                                    <p:animEffect transition="in" filter="fade">
                                      <p:cBhvr>
                                        <p:cTn id="7" dur="2000"/>
                                        <p:tgtEl>
                                          <p:spTgt spid="1126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42">
                                            <p:txEl>
                                              <p:pRg st="1" end="1"/>
                                            </p:txEl>
                                          </p:spTgt>
                                        </p:tgtEl>
                                        <p:attrNameLst>
                                          <p:attrName>style.visibility</p:attrName>
                                        </p:attrNameLst>
                                      </p:cBhvr>
                                      <p:to>
                                        <p:strVal val="visible"/>
                                      </p:to>
                                    </p:set>
                                    <p:animEffect transition="in" filter="fade">
                                      <p:cBhvr>
                                        <p:cTn id="12" dur="2000"/>
                                        <p:tgtEl>
                                          <p:spTgt spid="1126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42">
                                            <p:txEl>
                                              <p:pRg st="2" end="2"/>
                                            </p:txEl>
                                          </p:spTgt>
                                        </p:tgtEl>
                                        <p:attrNameLst>
                                          <p:attrName>style.visibility</p:attrName>
                                        </p:attrNameLst>
                                      </p:cBhvr>
                                      <p:to>
                                        <p:strVal val="visible"/>
                                      </p:to>
                                    </p:set>
                                    <p:animEffect transition="in" filter="fade">
                                      <p:cBhvr>
                                        <p:cTn id="17" dur="2000"/>
                                        <p:tgtEl>
                                          <p:spTgt spid="1126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build="p"/>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Berger teaching skin\6- Langerhan's cells S-100.tif"/>
          <p:cNvPicPr>
            <a:picLocks noChangeAspect="1" noChangeArrowheads="1"/>
          </p:cNvPicPr>
          <p:nvPr/>
        </p:nvPicPr>
        <p:blipFill>
          <a:blip r:embed="rId3" cstate="print"/>
          <a:srcRect r="15663" b="18866"/>
          <a:stretch>
            <a:fillRect/>
          </a:stretch>
        </p:blipFill>
        <p:spPr bwMode="auto">
          <a:xfrm>
            <a:off x="533400" y="1676400"/>
            <a:ext cx="8046720" cy="411916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4690"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6923384A-E78C-40F9-B3B8-3DF8E5D4ED3A}" type="slidenum">
              <a:rPr lang="en-US" smtClean="0"/>
              <a:pPr/>
              <a:t>25</a:t>
            </a:fld>
            <a:endParaRPr lang="en-US" dirty="0"/>
          </a:p>
        </p:txBody>
      </p:sp>
      <p:sp>
        <p:nvSpPr>
          <p:cNvPr id="114691" name="Line 9"/>
          <p:cNvSpPr>
            <a:spLocks noChangeShapeType="1"/>
          </p:cNvSpPr>
          <p:nvPr/>
        </p:nvSpPr>
        <p:spPr bwMode="auto">
          <a:xfrm>
            <a:off x="1066800" y="2133600"/>
            <a:ext cx="3200400" cy="1371600"/>
          </a:xfrm>
          <a:prstGeom prst="line">
            <a:avLst/>
          </a:prstGeom>
          <a:noFill/>
          <a:ln w="38100">
            <a:solidFill>
              <a:srgbClr val="000000"/>
            </a:solidFill>
            <a:round/>
            <a:headEnd/>
            <a:tailEnd type="triangle" w="med" len="med"/>
          </a:ln>
        </p:spPr>
        <p:txBody>
          <a:bodyPr/>
          <a:lstStyle/>
          <a:p>
            <a:endParaRPr lang="en-US" dirty="0"/>
          </a:p>
        </p:txBody>
      </p:sp>
      <p:sp>
        <p:nvSpPr>
          <p:cNvPr id="114693" name="Title 6"/>
          <p:cNvSpPr>
            <a:spLocks noGrp="1"/>
          </p:cNvSpPr>
          <p:nvPr>
            <p:ph type="title"/>
          </p:nvPr>
        </p:nvSpPr>
        <p:spPr/>
        <p:txBody>
          <a:bodyPr/>
          <a:lstStyle/>
          <a:p>
            <a:pPr eaLnBrk="1" hangingPunct="1"/>
            <a:r>
              <a:rPr lang="en-US" sz="4000" dirty="0">
                <a:latin typeface="Arial" charset="0"/>
                <a:cs typeface="Arial" charset="0"/>
              </a:rPr>
              <a:t>Langerhans Cells</a:t>
            </a:r>
          </a:p>
        </p:txBody>
      </p:sp>
    </p:spTree>
    <p:extLst>
      <p:ext uri="{BB962C8B-B14F-4D97-AF65-F5344CB8AC3E}">
        <p14:creationId xmlns:p14="http://schemas.microsoft.com/office/powerpoint/2010/main" val="1661891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pPr eaLnBrk="1" hangingPunct="1"/>
            <a:r>
              <a:rPr lang="en-US" sz="4000" dirty="0">
                <a:latin typeface="Arial" charset="0"/>
                <a:cs typeface="Arial" charset="0"/>
              </a:rPr>
              <a:t>Outline: basic anatomy of skin</a:t>
            </a:r>
          </a:p>
        </p:txBody>
      </p:sp>
      <p:sp>
        <p:nvSpPr>
          <p:cNvPr id="40962" name="Content Placeholder 2"/>
          <p:cNvSpPr>
            <a:spLocks noGrp="1"/>
          </p:cNvSpPr>
          <p:nvPr>
            <p:ph idx="1"/>
          </p:nvPr>
        </p:nvSpPr>
        <p:spPr/>
        <p:txBody>
          <a:bodyPr/>
          <a:lstStyle/>
          <a:p>
            <a:pPr marL="514350" indent="-514350" eaLnBrk="1" hangingPunct="1">
              <a:buFont typeface="Wingdings" pitchFamily="2" charset="2"/>
              <a:buChar char="§"/>
              <a:defRPr/>
            </a:pPr>
            <a:r>
              <a:rPr lang="en-US" sz="3600" dirty="0"/>
              <a:t>Layers of the skin</a:t>
            </a:r>
          </a:p>
          <a:p>
            <a:pPr marL="1143000" lvl="1" indent="-403225" eaLnBrk="1" hangingPunct="1">
              <a:buFont typeface="Arial" pitchFamily="34" charset="0"/>
              <a:buChar char="•"/>
              <a:defRPr/>
            </a:pPr>
            <a:r>
              <a:rPr lang="en-US" sz="3200" dirty="0"/>
              <a:t>Epidermis: layers, cell types, and function</a:t>
            </a:r>
          </a:p>
          <a:p>
            <a:pPr marL="1143000" lvl="1" indent="-403225" eaLnBrk="1" hangingPunct="1">
              <a:buFont typeface="Arial" pitchFamily="34" charset="0"/>
              <a:buChar char="•"/>
              <a:defRPr/>
            </a:pPr>
            <a:r>
              <a:rPr lang="en-US" sz="3200" dirty="0">
                <a:solidFill>
                  <a:srgbClr val="FF0000"/>
                </a:solidFill>
              </a:rPr>
              <a:t>Dermis: layers, cell types, and function</a:t>
            </a:r>
          </a:p>
          <a:p>
            <a:pPr marL="1143000" lvl="1" indent="-403225" eaLnBrk="1" hangingPunct="1">
              <a:buFont typeface="Arial" pitchFamily="34" charset="0"/>
              <a:buChar char="•"/>
              <a:defRPr/>
            </a:pPr>
            <a:r>
              <a:rPr lang="en-US" sz="3200" dirty="0"/>
              <a:t>Subcutis </a:t>
            </a:r>
          </a:p>
          <a:p>
            <a:pPr marL="514350" indent="-514350" eaLnBrk="1" hangingPunct="1">
              <a:buFont typeface="Wingdings" pitchFamily="2" charset="2"/>
              <a:buChar char="§"/>
              <a:defRPr/>
            </a:pPr>
            <a:r>
              <a:rPr lang="en-US" sz="3600" dirty="0"/>
              <a:t>Adnexal</a:t>
            </a:r>
            <a:r>
              <a:rPr lang="en-US" sz="3600" dirty="0">
                <a:solidFill>
                  <a:srgbClr val="FF0000"/>
                </a:solidFill>
              </a:rPr>
              <a:t> </a:t>
            </a:r>
            <a:r>
              <a:rPr lang="en-US" sz="3600" dirty="0"/>
              <a:t>structures</a:t>
            </a:r>
          </a:p>
          <a:p>
            <a:pPr marL="1143000" lvl="1" indent="-742950" eaLnBrk="1" hangingPunct="1">
              <a:buFontTx/>
              <a:buNone/>
              <a:defRPr/>
            </a:pPr>
            <a:endParaRPr lang="en-US" dirty="0"/>
          </a:p>
        </p:txBody>
      </p:sp>
      <p:sp>
        <p:nvSpPr>
          <p:cNvPr id="11673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0B325061-DA9F-45EA-9592-D87434D2E75C}" type="slidenum">
              <a:rPr lang="en-US" smtClean="0"/>
              <a:pPr/>
              <a:t>26</a:t>
            </a:fld>
            <a:endParaRPr lang="en-US" dirty="0"/>
          </a:p>
        </p:txBody>
      </p:sp>
    </p:spTree>
    <p:extLst>
      <p:ext uri="{BB962C8B-B14F-4D97-AF65-F5344CB8AC3E}">
        <p14:creationId xmlns:p14="http://schemas.microsoft.com/office/powerpoint/2010/main" val="23031135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Berger teaching skin\1 - epidermis and dermis.tif"/>
          <p:cNvPicPr>
            <a:picLocks noChangeAspect="1" noChangeArrowheads="1"/>
          </p:cNvPicPr>
          <p:nvPr/>
        </p:nvPicPr>
        <p:blipFill>
          <a:blip r:embed="rId3" cstate="print"/>
          <a:srcRect t="16938" r="52981" b="39299"/>
          <a:stretch>
            <a:fillRect/>
          </a:stretch>
        </p:blipFill>
        <p:spPr bwMode="auto">
          <a:xfrm>
            <a:off x="2209800" y="1600200"/>
            <a:ext cx="5943600" cy="4137456"/>
          </a:xfrm>
          <a:prstGeom prst="rect">
            <a:avLst/>
          </a:prstGeom>
          <a:noFill/>
        </p:spPr>
      </p:pic>
      <p:sp>
        <p:nvSpPr>
          <p:cNvPr id="117761" name="Rectangle 11"/>
          <p:cNvSpPr>
            <a:spLocks noGrp="1" noChangeArrowheads="1"/>
          </p:cNvSpPr>
          <p:nvPr>
            <p:ph type="title"/>
          </p:nvPr>
        </p:nvSpPr>
        <p:spPr>
          <a:xfrm>
            <a:off x="457200" y="228600"/>
            <a:ext cx="8229600" cy="1189038"/>
          </a:xfrm>
        </p:spPr>
        <p:txBody>
          <a:bodyPr/>
          <a:lstStyle/>
          <a:p>
            <a:pPr eaLnBrk="1" hangingPunct="1"/>
            <a:r>
              <a:rPr lang="en-US" sz="3000" dirty="0">
                <a:solidFill>
                  <a:srgbClr val="FFFFFF"/>
                </a:solidFill>
                <a:latin typeface="Arial" charset="0"/>
                <a:cs typeface="Arial" charset="0"/>
              </a:rPr>
              <a:t>Move down from epidermis</a:t>
            </a:r>
            <a:br>
              <a:rPr lang="en-US" sz="3000" dirty="0">
                <a:solidFill>
                  <a:srgbClr val="FFFFFF"/>
                </a:solidFill>
                <a:latin typeface="Arial" charset="0"/>
                <a:cs typeface="Arial" charset="0"/>
              </a:rPr>
            </a:br>
            <a:r>
              <a:rPr lang="en-US" sz="3000" dirty="0">
                <a:solidFill>
                  <a:srgbClr val="FFFFFF"/>
                </a:solidFill>
                <a:latin typeface="Arial" charset="0"/>
                <a:cs typeface="Arial" charset="0"/>
              </a:rPr>
              <a:t>Name the two layers of the dermis.</a:t>
            </a:r>
          </a:p>
        </p:txBody>
      </p:sp>
      <p:sp>
        <p:nvSpPr>
          <p:cNvPr id="117762"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2C44239-5241-45B2-8A01-E04A2DD460DB}" type="slidenum">
              <a:rPr lang="en-US" smtClean="0"/>
              <a:pPr/>
              <a:t>27</a:t>
            </a:fld>
            <a:endParaRPr lang="en-US" dirty="0"/>
          </a:p>
        </p:txBody>
      </p:sp>
      <p:sp>
        <p:nvSpPr>
          <p:cNvPr id="117763" name="Text Box 5"/>
          <p:cNvSpPr txBox="1">
            <a:spLocks noChangeArrowheads="1"/>
          </p:cNvSpPr>
          <p:nvPr/>
        </p:nvSpPr>
        <p:spPr bwMode="auto">
          <a:xfrm>
            <a:off x="1219200" y="3581400"/>
            <a:ext cx="312737" cy="369887"/>
          </a:xfrm>
          <a:prstGeom prst="rect">
            <a:avLst/>
          </a:prstGeom>
          <a:noFill/>
          <a:ln w="9525">
            <a:solidFill>
              <a:schemeClr val="tx1"/>
            </a:solidFill>
            <a:miter lim="800000"/>
            <a:headEnd/>
            <a:tailEnd/>
          </a:ln>
        </p:spPr>
        <p:txBody>
          <a:bodyPr wrap="none">
            <a:spAutoFit/>
          </a:bodyPr>
          <a:lstStyle/>
          <a:p>
            <a:pPr algn="r" eaLnBrk="0" hangingPunct="0"/>
            <a:r>
              <a:rPr lang="en-US" dirty="0"/>
              <a:t>a</a:t>
            </a:r>
          </a:p>
        </p:txBody>
      </p:sp>
      <p:sp>
        <p:nvSpPr>
          <p:cNvPr id="117764" name="Text Box 6"/>
          <p:cNvSpPr txBox="1">
            <a:spLocks noChangeArrowheads="1"/>
          </p:cNvSpPr>
          <p:nvPr/>
        </p:nvSpPr>
        <p:spPr bwMode="auto">
          <a:xfrm>
            <a:off x="1227138" y="4876800"/>
            <a:ext cx="312737" cy="369888"/>
          </a:xfrm>
          <a:prstGeom prst="rect">
            <a:avLst/>
          </a:prstGeom>
          <a:noFill/>
          <a:ln w="9525">
            <a:solidFill>
              <a:schemeClr val="tx1"/>
            </a:solidFill>
            <a:miter lim="800000"/>
            <a:headEnd/>
            <a:tailEnd/>
          </a:ln>
        </p:spPr>
        <p:txBody>
          <a:bodyPr wrap="none">
            <a:spAutoFit/>
          </a:bodyPr>
          <a:lstStyle/>
          <a:p>
            <a:pPr algn="r" eaLnBrk="0" hangingPunct="0"/>
            <a:r>
              <a:rPr lang="en-US" dirty="0"/>
              <a:t>b</a:t>
            </a:r>
          </a:p>
        </p:txBody>
      </p:sp>
      <p:sp>
        <p:nvSpPr>
          <p:cNvPr id="117765" name="AutoShape 8"/>
          <p:cNvSpPr>
            <a:spLocks/>
          </p:cNvSpPr>
          <p:nvPr/>
        </p:nvSpPr>
        <p:spPr bwMode="auto">
          <a:xfrm>
            <a:off x="1600200" y="2590800"/>
            <a:ext cx="228600" cy="1737360"/>
          </a:xfrm>
          <a:prstGeom prst="leftBrace">
            <a:avLst>
              <a:gd name="adj1" fmla="val 26916"/>
              <a:gd name="adj2" fmla="val 50000"/>
            </a:avLst>
          </a:prstGeom>
          <a:noFill/>
          <a:ln w="9525">
            <a:solidFill>
              <a:schemeClr val="tx1"/>
            </a:solidFill>
            <a:round/>
            <a:headEnd/>
            <a:tailEnd/>
          </a:ln>
        </p:spPr>
        <p:txBody>
          <a:bodyPr wrap="none" anchor="ctr"/>
          <a:lstStyle/>
          <a:p>
            <a:pPr algn="ctr" eaLnBrk="0" hangingPunct="0"/>
            <a:endParaRPr lang="en-US" dirty="0"/>
          </a:p>
        </p:txBody>
      </p:sp>
      <p:sp>
        <p:nvSpPr>
          <p:cNvPr id="64519" name="AutoShape 9"/>
          <p:cNvSpPr>
            <a:spLocks/>
          </p:cNvSpPr>
          <p:nvPr/>
        </p:nvSpPr>
        <p:spPr bwMode="auto">
          <a:xfrm>
            <a:off x="1645920" y="4419600"/>
            <a:ext cx="182880" cy="1280160"/>
          </a:xfrm>
          <a:prstGeom prst="leftBrace">
            <a:avLst>
              <a:gd name="adj1" fmla="val 133323"/>
              <a:gd name="adj2" fmla="val 50000"/>
            </a:avLst>
          </a:prstGeom>
          <a:noFill/>
          <a:ln w="9525">
            <a:solidFill>
              <a:schemeClr val="tx1"/>
            </a:solidFill>
            <a:round/>
            <a:headEnd/>
            <a:tailEnd/>
          </a:ln>
        </p:spPr>
        <p:txBody>
          <a:bodyPr wrap="none" anchor="ctr"/>
          <a:lstStyle/>
          <a:p>
            <a:pPr algn="ctr" eaLnBrk="0" hangingPunct="0">
              <a:defRPr/>
            </a:pPr>
            <a:endParaRPr lang="en-US" dirty="0">
              <a:ln>
                <a:solidFill>
                  <a:schemeClr val="tx1"/>
                </a:solidFill>
              </a:ln>
            </a:endParaRPr>
          </a:p>
        </p:txBody>
      </p:sp>
      <p:cxnSp>
        <p:nvCxnSpPr>
          <p:cNvPr id="9" name="Straight Connector 8"/>
          <p:cNvCxnSpPr/>
          <p:nvPr/>
        </p:nvCxnSpPr>
        <p:spPr>
          <a:xfrm>
            <a:off x="1905000" y="2590800"/>
            <a:ext cx="1828800" cy="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08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1776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Berger teaching skin\1 - epidermis and dermis.tif"/>
          <p:cNvPicPr>
            <a:picLocks noChangeAspect="1" noChangeArrowheads="1"/>
          </p:cNvPicPr>
          <p:nvPr/>
        </p:nvPicPr>
        <p:blipFill>
          <a:blip r:embed="rId3" cstate="print"/>
          <a:srcRect t="16938" r="52981" b="39299"/>
          <a:stretch>
            <a:fillRect/>
          </a:stretch>
        </p:blipFill>
        <p:spPr bwMode="auto">
          <a:xfrm>
            <a:off x="2209800" y="1600200"/>
            <a:ext cx="5943600" cy="4137456"/>
          </a:xfrm>
          <a:prstGeom prst="rect">
            <a:avLst/>
          </a:prstGeom>
          <a:noFill/>
        </p:spPr>
      </p:pic>
      <p:sp>
        <p:nvSpPr>
          <p:cNvPr id="117761" name="Rectangle 11"/>
          <p:cNvSpPr>
            <a:spLocks noGrp="1" noChangeArrowheads="1"/>
          </p:cNvSpPr>
          <p:nvPr>
            <p:ph type="title"/>
          </p:nvPr>
        </p:nvSpPr>
        <p:spPr>
          <a:xfrm>
            <a:off x="457200" y="228600"/>
            <a:ext cx="8229600" cy="1189038"/>
          </a:xfrm>
        </p:spPr>
        <p:txBody>
          <a:bodyPr/>
          <a:lstStyle/>
          <a:p>
            <a:pPr eaLnBrk="1" hangingPunct="1"/>
            <a:r>
              <a:rPr lang="en-US" sz="4000" dirty="0">
                <a:solidFill>
                  <a:srgbClr val="FFFFFF"/>
                </a:solidFill>
                <a:latin typeface="Arial" charset="0"/>
                <a:cs typeface="Arial" charset="0"/>
              </a:rPr>
              <a:t>The two layers of the dermis</a:t>
            </a:r>
          </a:p>
        </p:txBody>
      </p:sp>
      <p:sp>
        <p:nvSpPr>
          <p:cNvPr id="117762"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2C44239-5241-45B2-8A01-E04A2DD460DB}" type="slidenum">
              <a:rPr lang="en-US" smtClean="0"/>
              <a:pPr/>
              <a:t>28</a:t>
            </a:fld>
            <a:endParaRPr lang="en-US" dirty="0"/>
          </a:p>
        </p:txBody>
      </p:sp>
      <p:sp>
        <p:nvSpPr>
          <p:cNvPr id="117765" name="AutoShape 8"/>
          <p:cNvSpPr>
            <a:spLocks/>
          </p:cNvSpPr>
          <p:nvPr/>
        </p:nvSpPr>
        <p:spPr bwMode="auto">
          <a:xfrm>
            <a:off x="1600200" y="2590800"/>
            <a:ext cx="228600" cy="1737360"/>
          </a:xfrm>
          <a:prstGeom prst="leftBrace">
            <a:avLst>
              <a:gd name="adj1" fmla="val 26916"/>
              <a:gd name="adj2" fmla="val 50000"/>
            </a:avLst>
          </a:prstGeom>
          <a:noFill/>
          <a:ln w="9525">
            <a:solidFill>
              <a:schemeClr val="tx1"/>
            </a:solidFill>
            <a:round/>
            <a:headEnd/>
            <a:tailEnd/>
          </a:ln>
        </p:spPr>
        <p:txBody>
          <a:bodyPr wrap="none" anchor="ctr"/>
          <a:lstStyle/>
          <a:p>
            <a:pPr algn="ctr" eaLnBrk="0" hangingPunct="0"/>
            <a:endParaRPr lang="en-US" dirty="0"/>
          </a:p>
        </p:txBody>
      </p:sp>
      <p:sp>
        <p:nvSpPr>
          <p:cNvPr id="64519" name="AutoShape 9"/>
          <p:cNvSpPr>
            <a:spLocks/>
          </p:cNvSpPr>
          <p:nvPr/>
        </p:nvSpPr>
        <p:spPr bwMode="auto">
          <a:xfrm>
            <a:off x="1645920" y="4419600"/>
            <a:ext cx="182880" cy="1280160"/>
          </a:xfrm>
          <a:prstGeom prst="leftBrace">
            <a:avLst>
              <a:gd name="adj1" fmla="val 133323"/>
              <a:gd name="adj2" fmla="val 50000"/>
            </a:avLst>
          </a:prstGeom>
          <a:noFill/>
          <a:ln w="9525">
            <a:solidFill>
              <a:schemeClr val="tx1"/>
            </a:solidFill>
            <a:round/>
            <a:headEnd/>
            <a:tailEnd/>
          </a:ln>
        </p:spPr>
        <p:txBody>
          <a:bodyPr wrap="none" anchor="ctr"/>
          <a:lstStyle/>
          <a:p>
            <a:pPr algn="ctr" eaLnBrk="0" hangingPunct="0">
              <a:defRPr/>
            </a:pPr>
            <a:endParaRPr lang="en-US" dirty="0">
              <a:ln>
                <a:solidFill>
                  <a:schemeClr val="tx1"/>
                </a:solidFill>
              </a:ln>
            </a:endParaRPr>
          </a:p>
        </p:txBody>
      </p:sp>
      <p:cxnSp>
        <p:nvCxnSpPr>
          <p:cNvPr id="9" name="Straight Connector 8"/>
          <p:cNvCxnSpPr/>
          <p:nvPr/>
        </p:nvCxnSpPr>
        <p:spPr>
          <a:xfrm>
            <a:off x="1905000" y="2590800"/>
            <a:ext cx="1828800" cy="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304800" y="3276600"/>
            <a:ext cx="1133475" cy="646113"/>
          </a:xfrm>
          <a:prstGeom prst="rect">
            <a:avLst/>
          </a:prstGeom>
          <a:noFill/>
          <a:ln w="9525">
            <a:solidFill>
              <a:schemeClr val="tx1"/>
            </a:solidFill>
            <a:miter lim="800000"/>
            <a:headEnd/>
            <a:tailEnd/>
          </a:ln>
        </p:spPr>
        <p:txBody>
          <a:bodyPr wrap="none">
            <a:spAutoFit/>
          </a:bodyPr>
          <a:lstStyle/>
          <a:p>
            <a:pPr algn="ctr" eaLnBrk="0" hangingPunct="0"/>
            <a:r>
              <a:rPr lang="en-US" dirty="0"/>
              <a:t>Papillary </a:t>
            </a:r>
          </a:p>
          <a:p>
            <a:pPr algn="ctr" eaLnBrk="0" hangingPunct="0"/>
            <a:r>
              <a:rPr lang="en-US" dirty="0"/>
              <a:t>dermis</a:t>
            </a:r>
          </a:p>
        </p:txBody>
      </p:sp>
      <p:sp>
        <p:nvSpPr>
          <p:cNvPr id="12" name="Text Box 6"/>
          <p:cNvSpPr txBox="1">
            <a:spLocks noChangeArrowheads="1"/>
          </p:cNvSpPr>
          <p:nvPr/>
        </p:nvSpPr>
        <p:spPr bwMode="auto">
          <a:xfrm>
            <a:off x="304800" y="4800600"/>
            <a:ext cx="1158875" cy="646113"/>
          </a:xfrm>
          <a:prstGeom prst="rect">
            <a:avLst/>
          </a:prstGeom>
          <a:noFill/>
          <a:ln w="9525">
            <a:solidFill>
              <a:schemeClr val="tx1"/>
            </a:solidFill>
            <a:miter lim="800000"/>
            <a:headEnd/>
            <a:tailEnd/>
          </a:ln>
        </p:spPr>
        <p:txBody>
          <a:bodyPr wrap="none">
            <a:spAutoFit/>
          </a:bodyPr>
          <a:lstStyle/>
          <a:p>
            <a:pPr algn="ctr" eaLnBrk="0" hangingPunct="0"/>
            <a:r>
              <a:rPr lang="en-US" dirty="0"/>
              <a:t>Reticular </a:t>
            </a:r>
          </a:p>
          <a:p>
            <a:pPr algn="ctr" eaLnBrk="0" hangingPunct="0"/>
            <a:r>
              <a:rPr lang="en-US" dirty="0"/>
              <a:t>dermis</a:t>
            </a:r>
          </a:p>
        </p:txBody>
      </p:sp>
    </p:spTree>
    <p:extLst>
      <p:ext uri="{BB962C8B-B14F-4D97-AF65-F5344CB8AC3E}">
        <p14:creationId xmlns:p14="http://schemas.microsoft.com/office/powerpoint/2010/main" val="229606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pPr eaLnBrk="1" hangingPunct="1"/>
            <a:r>
              <a:rPr lang="en-US" sz="4000" dirty="0">
                <a:latin typeface="Arial" charset="0"/>
                <a:cs typeface="Arial" charset="0"/>
              </a:rPr>
              <a:t>The Dermis</a:t>
            </a:r>
          </a:p>
        </p:txBody>
      </p:sp>
      <p:sp>
        <p:nvSpPr>
          <p:cNvPr id="120834" name="Content Placeholder 2"/>
          <p:cNvSpPr>
            <a:spLocks noGrp="1"/>
          </p:cNvSpPr>
          <p:nvPr>
            <p:ph idx="1"/>
          </p:nvPr>
        </p:nvSpPr>
        <p:spPr>
          <a:xfrm>
            <a:off x="304800" y="1600200"/>
            <a:ext cx="8382000" cy="4191000"/>
          </a:xfrm>
        </p:spPr>
        <p:txBody>
          <a:bodyPr/>
          <a:lstStyle/>
          <a:p>
            <a:pPr marL="461963" indent="-461963" algn="just" eaLnBrk="1" hangingPunct="1">
              <a:buFont typeface="Wingdings" pitchFamily="2" charset="2"/>
              <a:buChar char="§"/>
            </a:pPr>
            <a:r>
              <a:rPr lang="en-US" dirty="0">
                <a:latin typeface="Arial" charset="0"/>
                <a:cs typeface="Arial" charset="0"/>
              </a:rPr>
              <a:t>The dermis provides a flexible but tough support structure. </a:t>
            </a:r>
          </a:p>
          <a:p>
            <a:pPr marL="461963" indent="-461963" algn="just" eaLnBrk="1" hangingPunct="1">
              <a:buFont typeface="Wingdings" pitchFamily="2" charset="2"/>
              <a:buChar char="§"/>
            </a:pPr>
            <a:r>
              <a:rPr lang="en-US" dirty="0">
                <a:latin typeface="Arial" charset="0"/>
                <a:cs typeface="Arial" charset="0"/>
              </a:rPr>
              <a:t> It is between 1-4 mm thick (depending on age and body location), making it much thicker than the epidermis.</a:t>
            </a:r>
          </a:p>
          <a:p>
            <a:pPr marL="461963" indent="-461963" algn="just" eaLnBrk="1" hangingPunct="1">
              <a:buFont typeface="Wingdings" pitchFamily="2" charset="2"/>
              <a:buChar char="§"/>
            </a:pPr>
            <a:r>
              <a:rPr lang="en-US" dirty="0">
                <a:latin typeface="Arial" charset="0"/>
                <a:cs typeface="Arial" charset="0"/>
              </a:rPr>
              <a:t>It contains the blood and lymphatic vessels and nerves which supply the skin, as well as sweat glands and hair follicles.</a:t>
            </a:r>
          </a:p>
        </p:txBody>
      </p:sp>
      <p:sp>
        <p:nvSpPr>
          <p:cNvPr id="12083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1900D484-B94D-484F-9EE1-B04A35AB3DB6}" type="slidenum">
              <a:rPr lang="en-US" smtClean="0"/>
              <a:pPr/>
              <a:t>29</a:t>
            </a:fld>
            <a:endParaRPr lang="en-US" dirty="0"/>
          </a:p>
        </p:txBody>
      </p:sp>
    </p:spTree>
    <p:extLst>
      <p:ext uri="{BB962C8B-B14F-4D97-AF65-F5344CB8AC3E}">
        <p14:creationId xmlns:p14="http://schemas.microsoft.com/office/powerpoint/2010/main" val="327229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animEffect transition="in" filter="fade">
                                      <p:cBhvr>
                                        <p:cTn id="7" dur="2000"/>
                                        <p:tgtEl>
                                          <p:spTgt spid="1208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834">
                                            <p:txEl>
                                              <p:pRg st="1" end="1"/>
                                            </p:txEl>
                                          </p:spTgt>
                                        </p:tgtEl>
                                        <p:attrNameLst>
                                          <p:attrName>style.visibility</p:attrName>
                                        </p:attrNameLst>
                                      </p:cBhvr>
                                      <p:to>
                                        <p:strVal val="visible"/>
                                      </p:to>
                                    </p:set>
                                    <p:animEffect transition="in" filter="fade">
                                      <p:cBhvr>
                                        <p:cTn id="12" dur="2000"/>
                                        <p:tgtEl>
                                          <p:spTgt spid="1208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834">
                                            <p:txEl>
                                              <p:pRg st="2" end="2"/>
                                            </p:txEl>
                                          </p:spTgt>
                                        </p:tgtEl>
                                        <p:attrNameLst>
                                          <p:attrName>style.visibility</p:attrName>
                                        </p:attrNameLst>
                                      </p:cBhvr>
                                      <p:to>
                                        <p:strVal val="visible"/>
                                      </p:to>
                                    </p:set>
                                    <p:animEffect transition="in" filter="fade">
                                      <p:cBhvr>
                                        <p:cTn id="17" dur="2000"/>
                                        <p:tgtEl>
                                          <p:spTgt spid="1208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p:nvPr>
        </p:nvSpPr>
        <p:spPr/>
        <p:txBody>
          <a:bodyPr>
            <a:normAutofit fontScale="90000"/>
          </a:bodyPr>
          <a:lstStyle/>
          <a:p>
            <a:pPr eaLnBrk="1" hangingPunct="1"/>
            <a:r>
              <a:rPr lang="en-US" sz="4000" dirty="0">
                <a:latin typeface="Arial" charset="0"/>
                <a:cs typeface="Arial" charset="0"/>
              </a:rPr>
              <a:t>Can you name the layers of the skin indicated below?</a:t>
            </a:r>
          </a:p>
        </p:txBody>
      </p:sp>
      <p:sp>
        <p:nvSpPr>
          <p:cNvPr id="71682"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0BE6ABC-0E06-484E-988E-33545D56B9AE}" type="slidenum">
              <a:rPr lang="en-US" smtClean="0"/>
              <a:pPr/>
              <a:t>3</a:t>
            </a:fld>
            <a:endParaRPr lang="en-US" dirty="0"/>
          </a:p>
        </p:txBody>
      </p:sp>
      <p:sp>
        <p:nvSpPr>
          <p:cNvPr id="71684" name="Text Box 6"/>
          <p:cNvSpPr txBox="1">
            <a:spLocks noChangeArrowheads="1"/>
          </p:cNvSpPr>
          <p:nvPr/>
        </p:nvSpPr>
        <p:spPr bwMode="auto">
          <a:xfrm>
            <a:off x="769938" y="3352800"/>
            <a:ext cx="312737" cy="369888"/>
          </a:xfrm>
          <a:prstGeom prst="rect">
            <a:avLst/>
          </a:prstGeom>
          <a:noFill/>
          <a:ln w="9525">
            <a:solidFill>
              <a:schemeClr val="tx1"/>
            </a:solidFill>
            <a:miter lim="800000"/>
            <a:headEnd/>
            <a:tailEnd/>
          </a:ln>
        </p:spPr>
        <p:txBody>
          <a:bodyPr wrap="none">
            <a:spAutoFit/>
          </a:bodyPr>
          <a:lstStyle/>
          <a:p>
            <a:pPr algn="r" eaLnBrk="0" hangingPunct="0"/>
            <a:r>
              <a:rPr lang="en-US" dirty="0"/>
              <a:t>a</a:t>
            </a:r>
          </a:p>
        </p:txBody>
      </p:sp>
      <p:sp>
        <p:nvSpPr>
          <p:cNvPr id="71685" name="Text Box 8"/>
          <p:cNvSpPr txBox="1">
            <a:spLocks noChangeArrowheads="1"/>
          </p:cNvSpPr>
          <p:nvPr/>
        </p:nvSpPr>
        <p:spPr bwMode="auto">
          <a:xfrm>
            <a:off x="762000" y="4953000"/>
            <a:ext cx="312738" cy="369888"/>
          </a:xfrm>
          <a:prstGeom prst="rect">
            <a:avLst/>
          </a:prstGeom>
          <a:noFill/>
          <a:ln w="9525">
            <a:solidFill>
              <a:schemeClr val="tx1"/>
            </a:solidFill>
            <a:miter lim="800000"/>
            <a:headEnd/>
            <a:tailEnd/>
          </a:ln>
        </p:spPr>
        <p:txBody>
          <a:bodyPr wrap="none">
            <a:spAutoFit/>
          </a:bodyPr>
          <a:lstStyle/>
          <a:p>
            <a:pPr algn="r" eaLnBrk="0" hangingPunct="0"/>
            <a:r>
              <a:rPr lang="en-US" dirty="0"/>
              <a:t>b</a:t>
            </a:r>
          </a:p>
        </p:txBody>
      </p:sp>
      <p:sp>
        <p:nvSpPr>
          <p:cNvPr id="71686" name="AutoShape 19"/>
          <p:cNvSpPr>
            <a:spLocks/>
          </p:cNvSpPr>
          <p:nvPr/>
        </p:nvSpPr>
        <p:spPr bwMode="auto">
          <a:xfrm>
            <a:off x="1295400" y="2362200"/>
            <a:ext cx="293688" cy="1645920"/>
          </a:xfrm>
          <a:prstGeom prst="leftBrace">
            <a:avLst>
              <a:gd name="adj1" fmla="val 49960"/>
              <a:gd name="adj2" fmla="val 50000"/>
            </a:avLst>
          </a:prstGeom>
          <a:noFill/>
          <a:ln w="9525">
            <a:solidFill>
              <a:schemeClr val="tx1"/>
            </a:solidFill>
            <a:round/>
            <a:headEnd/>
            <a:tailEnd/>
          </a:ln>
        </p:spPr>
        <p:txBody>
          <a:bodyPr wrap="none" anchor="ctr"/>
          <a:lstStyle/>
          <a:p>
            <a:pPr algn="ctr" eaLnBrk="0" hangingPunct="0"/>
            <a:endParaRPr lang="en-US" dirty="0"/>
          </a:p>
        </p:txBody>
      </p:sp>
      <p:sp>
        <p:nvSpPr>
          <p:cNvPr id="71688" name="AutoShape 19"/>
          <p:cNvSpPr>
            <a:spLocks/>
          </p:cNvSpPr>
          <p:nvPr/>
        </p:nvSpPr>
        <p:spPr bwMode="auto">
          <a:xfrm>
            <a:off x="1295400" y="4038600"/>
            <a:ext cx="304800" cy="1920240"/>
          </a:xfrm>
          <a:prstGeom prst="leftBrace">
            <a:avLst>
              <a:gd name="adj1" fmla="val 37692"/>
              <a:gd name="adj2" fmla="val 50000"/>
            </a:avLst>
          </a:prstGeom>
          <a:noFill/>
          <a:ln w="9525">
            <a:solidFill>
              <a:schemeClr val="tx1"/>
            </a:solidFill>
            <a:round/>
            <a:headEnd/>
            <a:tailEnd/>
          </a:ln>
        </p:spPr>
        <p:txBody>
          <a:bodyPr wrap="none" anchor="ctr"/>
          <a:lstStyle/>
          <a:p>
            <a:pPr algn="ctr" eaLnBrk="0" hangingPunct="0"/>
            <a:endParaRPr lang="en-US" dirty="0"/>
          </a:p>
        </p:txBody>
      </p:sp>
      <p:pic>
        <p:nvPicPr>
          <p:cNvPr id="1026" name="Picture 2" descr="E:\Berger teaching skin\1 - epidermis and dermis.tif"/>
          <p:cNvPicPr>
            <a:picLocks noChangeAspect="1" noChangeArrowheads="1"/>
          </p:cNvPicPr>
          <p:nvPr/>
        </p:nvPicPr>
        <p:blipFill>
          <a:blip r:embed="rId3" cstate="print"/>
          <a:srcRect t="16938" r="52981" b="39299"/>
          <a:stretch>
            <a:fillRect/>
          </a:stretch>
        </p:blipFill>
        <p:spPr bwMode="auto">
          <a:xfrm>
            <a:off x="1752600" y="1828800"/>
            <a:ext cx="5943600" cy="4137456"/>
          </a:xfrm>
          <a:prstGeom prst="rect">
            <a:avLst/>
          </a:prstGeom>
          <a:noFill/>
        </p:spPr>
      </p:pic>
    </p:spTree>
    <p:extLst>
      <p:ext uri="{BB962C8B-B14F-4D97-AF65-F5344CB8AC3E}">
        <p14:creationId xmlns:p14="http://schemas.microsoft.com/office/powerpoint/2010/main" val="3059335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http://missinglink.ucsf.edu/lm/DermatologyGlossary/img/Dermatology%20Glossary/Glossary%20Histo%20Images/normal_skin_of_scalp_with_hairs_1x.jpg"/>
          <p:cNvPicPr>
            <a:picLocks noChangeAspect="1" noChangeArrowheads="1"/>
          </p:cNvPicPr>
          <p:nvPr/>
        </p:nvPicPr>
        <p:blipFill>
          <a:blip r:embed="rId3" cstate="print"/>
          <a:srcRect l="13333" b="42056"/>
          <a:stretch>
            <a:fillRect/>
          </a:stretch>
        </p:blipFill>
        <p:spPr bwMode="auto">
          <a:xfrm>
            <a:off x="4724400" y="1828800"/>
            <a:ext cx="3962400" cy="3779724"/>
          </a:xfrm>
          <a:prstGeom prst="rect">
            <a:avLst/>
          </a:prstGeom>
          <a:noFill/>
          <a:ln w="9525">
            <a:noFill/>
            <a:miter lim="800000"/>
            <a:headEnd/>
            <a:tailEnd/>
          </a:ln>
        </p:spPr>
      </p:pic>
      <p:sp>
        <p:nvSpPr>
          <p:cNvPr id="5" name="Rectangle 11"/>
          <p:cNvSpPr txBox="1">
            <a:spLocks noChangeArrowheads="1"/>
          </p:cNvSpPr>
          <p:nvPr/>
        </p:nvSpPr>
        <p:spPr>
          <a:xfrm>
            <a:off x="152400" y="1524000"/>
            <a:ext cx="4343400" cy="4419600"/>
          </a:xfrm>
          <a:prstGeom prst="rect">
            <a:avLst/>
          </a:prstGeom>
          <a:noFill/>
        </p:spPr>
        <p:txBody>
          <a:bodyPr/>
          <a:lstStyle/>
          <a:p>
            <a:pPr marL="346075" indent="-346075" algn="just">
              <a:spcBef>
                <a:spcPts val="600"/>
              </a:spcBef>
              <a:buFont typeface="Wingdings" pitchFamily="2" charset="2"/>
              <a:buChar char="§"/>
              <a:defRPr/>
            </a:pPr>
            <a:r>
              <a:rPr lang="en-US" sz="2200" kern="0" dirty="0">
                <a:latin typeface="Arial" pitchFamily="34" charset="0"/>
                <a:cs typeface="Arial" pitchFamily="34" charset="0"/>
              </a:rPr>
              <a:t>This is a biopsy from the scalp to show the follicles and sebaceous (oil) glands, found in the dermis. </a:t>
            </a:r>
          </a:p>
          <a:p>
            <a:pPr marL="346075" indent="-346075" algn="just">
              <a:spcBef>
                <a:spcPts val="600"/>
              </a:spcBef>
              <a:buFont typeface="Wingdings" pitchFamily="2" charset="2"/>
              <a:buChar char="§"/>
              <a:defRPr/>
            </a:pPr>
            <a:r>
              <a:rPr lang="en-US" sz="2200" kern="0" dirty="0">
                <a:latin typeface="Arial" pitchFamily="34" charset="0"/>
                <a:ea typeface="+mj-ea"/>
                <a:cs typeface="Arial" pitchFamily="34" charset="0"/>
              </a:rPr>
              <a:t>There are many hair follicles (yellow arrow) running through the dermis. </a:t>
            </a:r>
          </a:p>
          <a:p>
            <a:pPr marL="346075" indent="-346075" algn="just">
              <a:spcBef>
                <a:spcPts val="600"/>
              </a:spcBef>
              <a:buFont typeface="Wingdings" pitchFamily="2" charset="2"/>
              <a:buChar char="§"/>
              <a:defRPr/>
            </a:pPr>
            <a:r>
              <a:rPr lang="en-US" sz="2200" kern="0" dirty="0">
                <a:latin typeface="Arial" pitchFamily="34" charset="0"/>
                <a:ea typeface="+mj-ea"/>
                <a:cs typeface="Arial" pitchFamily="34" charset="0"/>
              </a:rPr>
              <a:t>Each follicle has associated sebaceous or oil glands (blue arrow). </a:t>
            </a:r>
          </a:p>
          <a:p>
            <a:pPr marL="346075" indent="-346075" algn="just">
              <a:spcBef>
                <a:spcPts val="600"/>
              </a:spcBef>
              <a:buFont typeface="Wingdings" pitchFamily="2" charset="2"/>
              <a:buChar char="§"/>
              <a:defRPr/>
            </a:pPr>
            <a:r>
              <a:rPr lang="en-US" sz="2200" kern="0" dirty="0">
                <a:latin typeface="Arial" pitchFamily="34" charset="0"/>
                <a:ea typeface="+mj-ea"/>
                <a:cs typeface="Arial" pitchFamily="34" charset="0"/>
              </a:rPr>
              <a:t>Red arrow – epidermis</a:t>
            </a:r>
          </a:p>
          <a:p>
            <a:pPr marL="346075" indent="-346075" algn="just">
              <a:spcBef>
                <a:spcPts val="600"/>
              </a:spcBef>
              <a:buFont typeface="Wingdings" pitchFamily="2" charset="2"/>
              <a:buChar char="§"/>
              <a:defRPr/>
            </a:pPr>
            <a:r>
              <a:rPr lang="en-US" sz="2200" kern="0" dirty="0">
                <a:latin typeface="Arial" pitchFamily="34" charset="0"/>
                <a:ea typeface="+mj-ea"/>
                <a:cs typeface="Arial" pitchFamily="34" charset="0"/>
              </a:rPr>
              <a:t>Green arrow – reticular dermis</a:t>
            </a:r>
          </a:p>
        </p:txBody>
      </p:sp>
      <p:sp>
        <p:nvSpPr>
          <p:cNvPr id="122883" name="Title 7"/>
          <p:cNvSpPr>
            <a:spLocks noGrp="1"/>
          </p:cNvSpPr>
          <p:nvPr>
            <p:ph type="title"/>
          </p:nvPr>
        </p:nvSpPr>
        <p:spPr/>
        <p:txBody>
          <a:bodyPr/>
          <a:lstStyle/>
          <a:p>
            <a:pPr eaLnBrk="1" hangingPunct="1"/>
            <a:r>
              <a:rPr lang="en-US" sz="4000" dirty="0">
                <a:latin typeface="Arial" charset="0"/>
                <a:cs typeface="Arial" charset="0"/>
              </a:rPr>
              <a:t>What else is in the dermis?</a:t>
            </a:r>
          </a:p>
        </p:txBody>
      </p:sp>
      <p:sp>
        <p:nvSpPr>
          <p:cNvPr id="122884"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C070D30C-2C42-4B08-8985-3A09F3508320}" type="slidenum">
              <a:rPr lang="en-US" smtClean="0"/>
              <a:pPr/>
              <a:t>30</a:t>
            </a:fld>
            <a:endParaRPr lang="en-US" dirty="0"/>
          </a:p>
        </p:txBody>
      </p:sp>
    </p:spTree>
    <p:extLst>
      <p:ext uri="{BB962C8B-B14F-4D97-AF65-F5344CB8AC3E}">
        <p14:creationId xmlns:p14="http://schemas.microsoft.com/office/powerpoint/2010/main" val="199994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881"/>
                                        </p:tgtEl>
                                        <p:attrNameLst>
                                          <p:attrName>style.visibility</p:attrName>
                                        </p:attrNameLst>
                                      </p:cBhvr>
                                      <p:to>
                                        <p:strVal val="visible"/>
                                      </p:to>
                                    </p:set>
                                    <p:animEffect transition="in" filter="wipe(down)">
                                      <p:cBhvr>
                                        <p:cTn id="7" dur="500"/>
                                        <p:tgtEl>
                                          <p:spTgt spid="1228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US" sz="4000" dirty="0">
                <a:latin typeface="Arial" charset="0"/>
                <a:cs typeface="Arial" charset="0"/>
              </a:rPr>
              <a:t>Cells of the dermis</a:t>
            </a:r>
          </a:p>
        </p:txBody>
      </p:sp>
      <p:sp>
        <p:nvSpPr>
          <p:cNvPr id="71682" name="Content Placeholder 2"/>
          <p:cNvSpPr>
            <a:spLocks noGrp="1"/>
          </p:cNvSpPr>
          <p:nvPr>
            <p:ph idx="1"/>
          </p:nvPr>
        </p:nvSpPr>
        <p:spPr>
          <a:xfrm>
            <a:off x="304800" y="1600200"/>
            <a:ext cx="8534400" cy="3733800"/>
          </a:xfrm>
        </p:spPr>
        <p:txBody>
          <a:bodyPr/>
          <a:lstStyle/>
          <a:p>
            <a:pPr marL="0" indent="0" algn="just" eaLnBrk="1" hangingPunct="1">
              <a:buNone/>
            </a:pPr>
            <a:r>
              <a:rPr lang="en-US" sz="2800" dirty="0">
                <a:latin typeface="Arial" charset="0"/>
                <a:cs typeface="Arial" charset="0"/>
              </a:rPr>
              <a:t>1- Fibroblasts and mast cells reside in the dermis</a:t>
            </a:r>
          </a:p>
          <a:p>
            <a:pPr marL="398463" indent="-398463" algn="just" eaLnBrk="1" hangingPunct="1">
              <a:buFont typeface="Wingdings" pitchFamily="2" charset="2"/>
              <a:buChar char="§"/>
            </a:pPr>
            <a:r>
              <a:rPr lang="en-US" sz="2800" dirty="0">
                <a:latin typeface="Arial" charset="0"/>
                <a:cs typeface="Arial" charset="0"/>
              </a:rPr>
              <a:t>Fibroblasts are responsible for the synthesis and degradation of connective tissue proteins (elastin)</a:t>
            </a:r>
          </a:p>
          <a:p>
            <a:pPr marL="398463" indent="-398463" algn="just" eaLnBrk="1" hangingPunct="1">
              <a:buFont typeface="Wingdings" pitchFamily="2" charset="2"/>
              <a:buChar char="§"/>
            </a:pPr>
            <a:r>
              <a:rPr lang="en-US" sz="2800" dirty="0">
                <a:latin typeface="Arial" charset="0"/>
                <a:cs typeface="Arial" charset="0"/>
              </a:rPr>
              <a:t>They are instrumental in wound healing and scaring</a:t>
            </a:r>
          </a:p>
        </p:txBody>
      </p:sp>
      <p:sp>
        <p:nvSpPr>
          <p:cNvPr id="12493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C826982-1077-4AC4-8171-2E92FB2CF7E2}" type="slidenum">
              <a:rPr lang="en-US" smtClean="0"/>
              <a:pPr/>
              <a:t>31</a:t>
            </a:fld>
            <a:endParaRPr lang="en-US" dirty="0"/>
          </a:p>
        </p:txBody>
      </p:sp>
      <p:sp>
        <p:nvSpPr>
          <p:cNvPr id="9" name="TextBox 8"/>
          <p:cNvSpPr txBox="1"/>
          <p:nvPr/>
        </p:nvSpPr>
        <p:spPr>
          <a:xfrm>
            <a:off x="762000" y="4006096"/>
            <a:ext cx="4724400" cy="1785104"/>
          </a:xfrm>
          <a:prstGeom prst="rect">
            <a:avLst/>
          </a:prstGeom>
          <a:noFill/>
        </p:spPr>
        <p:txBody>
          <a:bodyPr wrap="square" rtlCol="0">
            <a:spAutoFit/>
          </a:bodyPr>
          <a:lstStyle/>
          <a:p>
            <a:pPr marL="346075" indent="-346075" algn="just">
              <a:buFont typeface="Arial" pitchFamily="34" charset="0"/>
              <a:buChar char="•"/>
            </a:pPr>
            <a:r>
              <a:rPr lang="en-US" sz="2200" dirty="0"/>
              <a:t>Keloids (abnormal scars) result from uncontrolled synthesis and excessive deposition of collagen at sites of prior dermal injury and wound repair</a:t>
            </a:r>
          </a:p>
        </p:txBody>
      </p:sp>
      <p:pic>
        <p:nvPicPr>
          <p:cNvPr id="1028" name="Picture 4" descr="C:\Documents and Settings\CiprianoS\My Documents\My Dropbox\AAD Photos\Benign Skin Lesions\Picture33.jpg"/>
          <p:cNvPicPr>
            <a:picLocks noChangeAspect="1" noChangeArrowheads="1"/>
          </p:cNvPicPr>
          <p:nvPr/>
        </p:nvPicPr>
        <p:blipFill>
          <a:blip r:embed="rId3" cstate="print"/>
          <a:srcRect/>
          <a:stretch>
            <a:fillRect/>
          </a:stretch>
        </p:blipFill>
        <p:spPr bwMode="auto">
          <a:xfrm>
            <a:off x="5715000" y="3581400"/>
            <a:ext cx="3108960" cy="2330287"/>
          </a:xfrm>
          <a:prstGeom prst="rect">
            <a:avLst/>
          </a:prstGeom>
          <a:noFill/>
        </p:spPr>
      </p:pic>
    </p:spTree>
    <p:extLst>
      <p:ext uri="{BB962C8B-B14F-4D97-AF65-F5344CB8AC3E}">
        <p14:creationId xmlns:p14="http://schemas.microsoft.com/office/powerpoint/2010/main" val="788370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fade">
                                      <p:cBhvr>
                                        <p:cTn id="7" dur="20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2">
                                            <p:txEl>
                                              <p:pRg st="1" end="1"/>
                                            </p:txEl>
                                          </p:spTgt>
                                        </p:tgtEl>
                                        <p:attrNameLst>
                                          <p:attrName>style.visibility</p:attrName>
                                        </p:attrNameLst>
                                      </p:cBhvr>
                                      <p:to>
                                        <p:strVal val="visible"/>
                                      </p:to>
                                    </p:set>
                                    <p:animEffect transition="in" filter="fade">
                                      <p:cBhvr>
                                        <p:cTn id="12" dur="2000"/>
                                        <p:tgtEl>
                                          <p:spTgt spid="71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682">
                                            <p:txEl>
                                              <p:pRg st="2" end="2"/>
                                            </p:txEl>
                                          </p:spTgt>
                                        </p:tgtEl>
                                        <p:attrNameLst>
                                          <p:attrName>style.visibility</p:attrName>
                                        </p:attrNameLst>
                                      </p:cBhvr>
                                      <p:to>
                                        <p:strVal val="visible"/>
                                      </p:to>
                                    </p:set>
                                    <p:animEffect transition="in" filter="fade">
                                      <p:cBhvr>
                                        <p:cTn id="17" dur="2000"/>
                                        <p:tgtEl>
                                          <p:spTgt spid="716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US" sz="4000" dirty="0">
                <a:latin typeface="Arial" charset="0"/>
                <a:cs typeface="Arial" charset="0"/>
              </a:rPr>
              <a:t>Cells of the dermis</a:t>
            </a:r>
          </a:p>
        </p:txBody>
      </p:sp>
      <p:sp>
        <p:nvSpPr>
          <p:cNvPr id="71682" name="Content Placeholder 2"/>
          <p:cNvSpPr>
            <a:spLocks noGrp="1"/>
          </p:cNvSpPr>
          <p:nvPr>
            <p:ph idx="1"/>
          </p:nvPr>
        </p:nvSpPr>
        <p:spPr>
          <a:xfrm>
            <a:off x="304800" y="1600200"/>
            <a:ext cx="8534400" cy="3733800"/>
          </a:xfrm>
        </p:spPr>
        <p:txBody>
          <a:bodyPr/>
          <a:lstStyle/>
          <a:p>
            <a:pPr marL="0" indent="0" algn="just" eaLnBrk="1" hangingPunct="1">
              <a:buNone/>
            </a:pPr>
            <a:r>
              <a:rPr lang="en-US" sz="3000" dirty="0">
                <a:latin typeface="Arial" charset="0"/>
                <a:cs typeface="Arial" charset="0"/>
              </a:rPr>
              <a:t>2- Mast cells are specialized cells that are responsible for immediate-type hypersensitivity reactions in the skin </a:t>
            </a:r>
          </a:p>
          <a:p>
            <a:pPr marL="338138" indent="-338138" algn="just" eaLnBrk="1" hangingPunct="1">
              <a:buFontTx/>
              <a:buNone/>
            </a:pPr>
            <a:endParaRPr lang="en-US" dirty="0">
              <a:latin typeface="Arial" charset="0"/>
              <a:cs typeface="Arial" charset="0"/>
            </a:endParaRPr>
          </a:p>
        </p:txBody>
      </p:sp>
      <p:sp>
        <p:nvSpPr>
          <p:cNvPr id="12493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C826982-1077-4AC4-8171-2E92FB2CF7E2}" type="slidenum">
              <a:rPr lang="en-US" smtClean="0"/>
              <a:pPr/>
              <a:t>32</a:t>
            </a:fld>
            <a:endParaRPr lang="en-US" dirty="0"/>
          </a:p>
        </p:txBody>
      </p:sp>
      <p:pic>
        <p:nvPicPr>
          <p:cNvPr id="124932" name="Picture 9" descr="Urticaria Case 1"/>
          <p:cNvPicPr>
            <a:picLocks noChangeAspect="1" noChangeArrowheads="1"/>
          </p:cNvPicPr>
          <p:nvPr/>
        </p:nvPicPr>
        <p:blipFill>
          <a:blip r:embed="rId3" cstate="print"/>
          <a:srcRect r="30508"/>
          <a:stretch>
            <a:fillRect/>
          </a:stretch>
        </p:blipFill>
        <p:spPr bwMode="auto">
          <a:xfrm>
            <a:off x="5791200" y="3124200"/>
            <a:ext cx="2743200" cy="2630488"/>
          </a:xfrm>
          <a:prstGeom prst="rect">
            <a:avLst/>
          </a:prstGeom>
          <a:noFill/>
          <a:ln w="9525">
            <a:noFill/>
            <a:miter lim="800000"/>
            <a:headEnd/>
            <a:tailEnd/>
          </a:ln>
        </p:spPr>
      </p:pic>
      <p:sp>
        <p:nvSpPr>
          <p:cNvPr id="6" name="TextBox 5"/>
          <p:cNvSpPr txBox="1"/>
          <p:nvPr/>
        </p:nvSpPr>
        <p:spPr>
          <a:xfrm>
            <a:off x="533400" y="3124200"/>
            <a:ext cx="5181600" cy="2492990"/>
          </a:xfrm>
          <a:prstGeom prst="rect">
            <a:avLst/>
          </a:prstGeom>
          <a:noFill/>
        </p:spPr>
        <p:txBody>
          <a:bodyPr wrap="square" rtlCol="0">
            <a:spAutoFit/>
          </a:bodyPr>
          <a:lstStyle/>
          <a:p>
            <a:pPr marL="679450" indent="-333375" algn="just">
              <a:buFont typeface="Arial" pitchFamily="34" charset="0"/>
              <a:buChar char="•"/>
            </a:pPr>
            <a:r>
              <a:rPr lang="en-US" sz="2600" dirty="0"/>
              <a:t>The mast cell is the major effector cell in urticaria, </a:t>
            </a:r>
            <a:r>
              <a:rPr lang="en-US" sz="2600" dirty="0">
                <a:ea typeface="ＭＳ Ｐゴシック"/>
                <a:cs typeface="ＭＳ Ｐゴシック"/>
              </a:rPr>
              <a:t>which is a vascular reaction of the skin characterized by wheals surrounded by a red halo or flare. </a:t>
            </a:r>
            <a:endParaRPr lang="en-US" sz="2600" dirty="0"/>
          </a:p>
        </p:txBody>
      </p:sp>
    </p:spTree>
    <p:extLst>
      <p:ext uri="{BB962C8B-B14F-4D97-AF65-F5344CB8AC3E}">
        <p14:creationId xmlns:p14="http://schemas.microsoft.com/office/powerpoint/2010/main" val="2680318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fade">
                                      <p:cBhvr>
                                        <p:cTn id="7" dur="20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4932"/>
                                        </p:tgtEl>
                                        <p:attrNameLst>
                                          <p:attrName>style.visibility</p:attrName>
                                        </p:attrNameLst>
                                      </p:cBhvr>
                                      <p:to>
                                        <p:strVal val="visible"/>
                                      </p:to>
                                    </p:set>
                                    <p:anim calcmode="lin" valueType="num">
                                      <p:cBhvr additive="base">
                                        <p:cTn id="17" dur="500" fill="hold"/>
                                        <p:tgtEl>
                                          <p:spTgt spid="124932"/>
                                        </p:tgtEl>
                                        <p:attrNameLst>
                                          <p:attrName>ppt_x</p:attrName>
                                        </p:attrNameLst>
                                      </p:cBhvr>
                                      <p:tavLst>
                                        <p:tav tm="0">
                                          <p:val>
                                            <p:strVal val="#ppt_x"/>
                                          </p:val>
                                        </p:tav>
                                        <p:tav tm="100000">
                                          <p:val>
                                            <p:strVal val="#ppt_x"/>
                                          </p:val>
                                        </p:tav>
                                      </p:tavLst>
                                    </p:anim>
                                    <p:anim calcmode="lin" valueType="num">
                                      <p:cBhvr additive="base">
                                        <p:cTn id="18" dur="500" fill="hold"/>
                                        <p:tgtEl>
                                          <p:spTgt spid="1249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Mast Cells</a:t>
            </a:r>
          </a:p>
        </p:txBody>
      </p:sp>
      <p:sp>
        <p:nvSpPr>
          <p:cNvPr id="5" name="Slide Number Placeholder 4"/>
          <p:cNvSpPr>
            <a:spLocks noGrp="1"/>
          </p:cNvSpPr>
          <p:nvPr>
            <p:ph type="sldNum" sz="quarter" idx="12"/>
          </p:nvPr>
        </p:nvSpPr>
        <p:spPr/>
        <p:txBody>
          <a:bodyPr/>
          <a:lstStyle/>
          <a:p>
            <a:pPr>
              <a:defRPr/>
            </a:pPr>
            <a:fld id="{A455C391-8DD9-43CF-B7C3-1E903DD8C5F0}" type="slidenum">
              <a:rPr lang="en-US" smtClean="0"/>
              <a:pPr>
                <a:defRPr/>
              </a:pPr>
              <a:t>33</a:t>
            </a:fld>
            <a:endParaRPr lang="en-US" dirty="0"/>
          </a:p>
        </p:txBody>
      </p:sp>
      <p:pic>
        <p:nvPicPr>
          <p:cNvPr id="7170" name="Picture 2" descr="E:\Berger teaching skin\7- mast cells.tif"/>
          <p:cNvPicPr>
            <a:picLocks noGrp="1" noChangeAspect="1" noChangeArrowheads="1"/>
          </p:cNvPicPr>
          <p:nvPr>
            <p:ph sz="half" idx="1"/>
          </p:nvPr>
        </p:nvPicPr>
        <p:blipFill>
          <a:blip r:embed="rId3" cstate="print"/>
          <a:srcRect/>
          <a:stretch>
            <a:fillRect/>
          </a:stretch>
        </p:blipFill>
        <p:spPr bwMode="auto">
          <a:xfrm>
            <a:off x="1905000" y="1676400"/>
            <a:ext cx="5669280" cy="4236086"/>
          </a:xfrm>
          <a:prstGeom prst="rect">
            <a:avLst/>
          </a:prstGeom>
          <a:noFill/>
        </p:spPr>
      </p:pic>
    </p:spTree>
    <p:extLst>
      <p:ext uri="{BB962C8B-B14F-4D97-AF65-F5344CB8AC3E}">
        <p14:creationId xmlns:p14="http://schemas.microsoft.com/office/powerpoint/2010/main" val="68011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r>
              <a:rPr lang="en-US" sz="4000" dirty="0">
                <a:latin typeface="Arial" charset="0"/>
                <a:cs typeface="Arial" charset="0"/>
              </a:rPr>
              <a:t>Outline: basic anatomy of skin</a:t>
            </a:r>
          </a:p>
        </p:txBody>
      </p:sp>
      <p:sp>
        <p:nvSpPr>
          <p:cNvPr id="40962" name="Content Placeholder 2"/>
          <p:cNvSpPr>
            <a:spLocks noGrp="1"/>
          </p:cNvSpPr>
          <p:nvPr>
            <p:ph idx="1"/>
          </p:nvPr>
        </p:nvSpPr>
        <p:spPr/>
        <p:txBody>
          <a:bodyPr/>
          <a:lstStyle/>
          <a:p>
            <a:pPr marL="514350" indent="-514350" eaLnBrk="1" hangingPunct="1">
              <a:buFont typeface="Wingdings" pitchFamily="2" charset="2"/>
              <a:buChar char="§"/>
              <a:defRPr/>
            </a:pPr>
            <a:r>
              <a:rPr lang="en-US" sz="3600" dirty="0"/>
              <a:t>Layers of the skin</a:t>
            </a:r>
          </a:p>
          <a:p>
            <a:pPr marL="1143000" lvl="1" indent="-403225" eaLnBrk="1" hangingPunct="1">
              <a:buFont typeface="Arial" pitchFamily="34" charset="0"/>
              <a:buChar char="•"/>
              <a:defRPr/>
            </a:pPr>
            <a:r>
              <a:rPr lang="en-US" sz="3200" dirty="0"/>
              <a:t>Epidermis: layers, cell types, and function</a:t>
            </a:r>
          </a:p>
          <a:p>
            <a:pPr marL="1143000" lvl="1" indent="-403225" eaLnBrk="1" hangingPunct="1">
              <a:buFont typeface="Arial" pitchFamily="34" charset="0"/>
              <a:buChar char="•"/>
              <a:defRPr/>
            </a:pPr>
            <a:r>
              <a:rPr lang="en-US" sz="3200" dirty="0"/>
              <a:t>Dermis: layers, cell types, and function</a:t>
            </a:r>
          </a:p>
          <a:p>
            <a:pPr marL="1143000" lvl="1" indent="-403225" eaLnBrk="1" hangingPunct="1">
              <a:buFont typeface="Arial" pitchFamily="34" charset="0"/>
              <a:buChar char="•"/>
              <a:defRPr/>
            </a:pPr>
            <a:r>
              <a:rPr lang="en-US" sz="3200" dirty="0">
                <a:solidFill>
                  <a:srgbClr val="FF0000"/>
                </a:solidFill>
              </a:rPr>
              <a:t>Subcutis </a:t>
            </a:r>
          </a:p>
          <a:p>
            <a:pPr marL="514350" indent="-514350" eaLnBrk="1" hangingPunct="1">
              <a:buFont typeface="Wingdings" pitchFamily="2" charset="2"/>
              <a:buChar char="§"/>
              <a:defRPr/>
            </a:pPr>
            <a:r>
              <a:rPr lang="en-US" sz="3600" dirty="0"/>
              <a:t>Adnexal</a:t>
            </a:r>
            <a:r>
              <a:rPr lang="en-US" sz="3600" dirty="0">
                <a:solidFill>
                  <a:srgbClr val="FF0000"/>
                </a:solidFill>
              </a:rPr>
              <a:t> </a:t>
            </a:r>
            <a:r>
              <a:rPr lang="en-US" sz="3600" dirty="0"/>
              <a:t>structures</a:t>
            </a:r>
          </a:p>
          <a:p>
            <a:pPr marL="1143000" lvl="1" indent="-742950" eaLnBrk="1" hangingPunct="1">
              <a:buFontTx/>
              <a:buNone/>
              <a:defRPr/>
            </a:pPr>
            <a:endParaRPr lang="en-US" dirty="0"/>
          </a:p>
        </p:txBody>
      </p:sp>
      <p:sp>
        <p:nvSpPr>
          <p:cNvPr id="12697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FD968FD7-CDE5-4C44-B886-E99BC6A3E3A3}" type="slidenum">
              <a:rPr lang="en-US" smtClean="0"/>
              <a:pPr/>
              <a:t>34</a:t>
            </a:fld>
            <a:endParaRPr lang="en-US" dirty="0"/>
          </a:p>
        </p:txBody>
      </p:sp>
    </p:spTree>
    <p:extLst>
      <p:ext uri="{BB962C8B-B14F-4D97-AF65-F5344CB8AC3E}">
        <p14:creationId xmlns:p14="http://schemas.microsoft.com/office/powerpoint/2010/main" val="21408151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pPr eaLnBrk="1" hangingPunct="1"/>
            <a:r>
              <a:rPr lang="en-US" sz="4000" dirty="0">
                <a:latin typeface="Arial" charset="0"/>
                <a:cs typeface="Arial" charset="0"/>
              </a:rPr>
              <a:t>The Subcutis</a:t>
            </a:r>
          </a:p>
        </p:txBody>
      </p:sp>
      <p:sp>
        <p:nvSpPr>
          <p:cNvPr id="128002" name="Content Placeholder 2"/>
          <p:cNvSpPr>
            <a:spLocks noGrp="1"/>
          </p:cNvSpPr>
          <p:nvPr>
            <p:ph idx="1"/>
          </p:nvPr>
        </p:nvSpPr>
        <p:spPr/>
        <p:txBody>
          <a:bodyPr/>
          <a:lstStyle/>
          <a:p>
            <a:pPr marL="461963" indent="-461963" algn="just" eaLnBrk="1" hangingPunct="1">
              <a:buFont typeface="Wingdings" pitchFamily="2" charset="2"/>
              <a:buChar char="§"/>
            </a:pPr>
            <a:r>
              <a:rPr lang="en-US" dirty="0">
                <a:latin typeface="Arial" charset="0"/>
                <a:cs typeface="Arial" charset="0"/>
              </a:rPr>
              <a:t>The subcutis is the fat layer which separates the dermis from deeper underlying structures such as fascia and muscles</a:t>
            </a:r>
          </a:p>
          <a:p>
            <a:pPr marL="461963" indent="-461963" algn="just" eaLnBrk="1" hangingPunct="1">
              <a:buFont typeface="Wingdings" pitchFamily="2" charset="2"/>
              <a:buChar char="§"/>
            </a:pPr>
            <a:r>
              <a:rPr lang="en-US" dirty="0">
                <a:latin typeface="Arial" charset="0"/>
                <a:cs typeface="Arial" charset="0"/>
              </a:rPr>
              <a:t>The subcutis insulates the body, serves as an energy supply, cushions and protects the skin, and allows for its mobility over underlying structures</a:t>
            </a:r>
          </a:p>
        </p:txBody>
      </p:sp>
      <p:sp>
        <p:nvSpPr>
          <p:cNvPr id="12800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6E1649A6-1753-4C96-9ABF-CC684B3AB0E0}" type="slidenum">
              <a:rPr lang="en-US" smtClean="0"/>
              <a:pPr/>
              <a:t>35</a:t>
            </a:fld>
            <a:endParaRPr lang="en-US" dirty="0"/>
          </a:p>
        </p:txBody>
      </p:sp>
    </p:spTree>
    <p:extLst>
      <p:ext uri="{BB962C8B-B14F-4D97-AF65-F5344CB8AC3E}">
        <p14:creationId xmlns:p14="http://schemas.microsoft.com/office/powerpoint/2010/main" val="2717509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2">
                                            <p:txEl>
                                              <p:pRg st="0" end="0"/>
                                            </p:txEl>
                                          </p:spTgt>
                                        </p:tgtEl>
                                        <p:attrNameLst>
                                          <p:attrName>style.visibility</p:attrName>
                                        </p:attrNameLst>
                                      </p:cBhvr>
                                      <p:to>
                                        <p:strVal val="visible"/>
                                      </p:to>
                                    </p:set>
                                    <p:animEffect transition="in" filter="fade">
                                      <p:cBhvr>
                                        <p:cTn id="7" dur="2000"/>
                                        <p:tgtEl>
                                          <p:spTgt spid="1280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002">
                                            <p:txEl>
                                              <p:pRg st="1" end="1"/>
                                            </p:txEl>
                                          </p:spTgt>
                                        </p:tgtEl>
                                        <p:attrNameLst>
                                          <p:attrName>style.visibility</p:attrName>
                                        </p:attrNameLst>
                                      </p:cBhvr>
                                      <p:to>
                                        <p:strVal val="visible"/>
                                      </p:to>
                                    </p:set>
                                    <p:animEffect transition="in" filter="fade">
                                      <p:cBhvr>
                                        <p:cTn id="12" dur="2000"/>
                                        <p:tgtEl>
                                          <p:spTgt spid="1280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8"/>
          <p:cNvSpPr>
            <a:spLocks noGrp="1"/>
          </p:cNvSpPr>
          <p:nvPr>
            <p:ph type="title"/>
          </p:nvPr>
        </p:nvSpPr>
        <p:spPr/>
        <p:txBody>
          <a:bodyPr/>
          <a:lstStyle/>
          <a:p>
            <a:pPr eaLnBrk="1" hangingPunct="1"/>
            <a:r>
              <a:rPr lang="en-US" sz="4000" dirty="0">
                <a:latin typeface="Arial" charset="0"/>
                <a:cs typeface="Arial" charset="0"/>
              </a:rPr>
              <a:t>Disorder of the subcutis</a:t>
            </a:r>
          </a:p>
        </p:txBody>
      </p:sp>
      <p:sp>
        <p:nvSpPr>
          <p:cNvPr id="5" name="Content Placeholder 2"/>
          <p:cNvSpPr txBox="1">
            <a:spLocks/>
          </p:cNvSpPr>
          <p:nvPr/>
        </p:nvSpPr>
        <p:spPr>
          <a:xfrm>
            <a:off x="304800" y="1600200"/>
            <a:ext cx="5410200" cy="4114800"/>
          </a:xfrm>
          <a:prstGeom prst="rect">
            <a:avLst/>
          </a:prstGeom>
        </p:spPr>
        <p:txBody>
          <a:bodyPr/>
          <a:lstStyle/>
          <a:p>
            <a:pPr marL="338138" indent="-338138" algn="just" eaLnBrk="0" hangingPunct="0">
              <a:spcBef>
                <a:spcPct val="20000"/>
              </a:spcBef>
              <a:buFont typeface="Wingdings" pitchFamily="2" charset="2"/>
              <a:buChar char="§"/>
            </a:pPr>
            <a:r>
              <a:rPr lang="en-US" sz="2400" dirty="0">
                <a:cs typeface="Arial" charset="0"/>
              </a:rPr>
              <a:t>Erythema </a:t>
            </a:r>
            <a:r>
              <a:rPr lang="en-US" sz="2400" dirty="0" err="1">
                <a:cs typeface="Arial" charset="0"/>
              </a:rPr>
              <a:t>nodosum</a:t>
            </a:r>
            <a:r>
              <a:rPr lang="en-US" sz="2400" dirty="0">
                <a:cs typeface="Arial" charset="0"/>
              </a:rPr>
              <a:t> is an example of panniculitis (inflammation of the </a:t>
            </a:r>
            <a:r>
              <a:rPr lang="en-US" sz="2400" dirty="0" err="1">
                <a:cs typeface="Arial" charset="0"/>
              </a:rPr>
              <a:t>subcutis</a:t>
            </a:r>
            <a:r>
              <a:rPr lang="en-US" sz="2400" dirty="0">
                <a:cs typeface="Arial" charset="0"/>
              </a:rPr>
              <a:t>)</a:t>
            </a:r>
          </a:p>
          <a:p>
            <a:pPr marL="338138" indent="-338138" algn="just" eaLnBrk="0" hangingPunct="0">
              <a:spcBef>
                <a:spcPct val="20000"/>
              </a:spcBef>
              <a:buFont typeface="Wingdings" pitchFamily="2" charset="2"/>
              <a:buChar char="§"/>
            </a:pPr>
            <a:r>
              <a:rPr lang="en-US" sz="2400" dirty="0">
                <a:cs typeface="Arial" charset="0"/>
              </a:rPr>
              <a:t>Clinically appears as deep-seated erythematous nodules, typically on the shins </a:t>
            </a:r>
          </a:p>
          <a:p>
            <a:pPr marL="338138" indent="-338138" algn="just" eaLnBrk="0" hangingPunct="0">
              <a:spcBef>
                <a:spcPct val="20000"/>
              </a:spcBef>
              <a:buFont typeface="Wingdings" pitchFamily="2" charset="2"/>
              <a:buChar char="§"/>
            </a:pPr>
            <a:r>
              <a:rPr lang="en-US" sz="2400" dirty="0">
                <a:cs typeface="Arial" charset="0"/>
              </a:rPr>
              <a:t>Erythema nodosum may be idiopathic or a reaction to infections, medication, or an underlying autoimmune disease (e.g. Crohn’s disease)</a:t>
            </a:r>
          </a:p>
          <a:p>
            <a:pPr marL="338138" indent="-338138" algn="just" eaLnBrk="0" hangingPunct="0">
              <a:spcBef>
                <a:spcPct val="20000"/>
              </a:spcBef>
            </a:pPr>
            <a:endParaRPr lang="en-US" sz="3200" dirty="0">
              <a:solidFill>
                <a:srgbClr val="FFFF66"/>
              </a:solidFill>
              <a:cs typeface="Arial" charset="0"/>
            </a:endParaRPr>
          </a:p>
        </p:txBody>
      </p:sp>
      <p:pic>
        <p:nvPicPr>
          <p:cNvPr id="130051" name="Picture 2" descr="C:\Documents and Settings\CiprianoS\Desktop\AAD Photos\Erythema Nodosum\ENodosum1.jpg"/>
          <p:cNvPicPr>
            <a:picLocks noChangeAspect="1" noChangeArrowheads="1"/>
          </p:cNvPicPr>
          <p:nvPr/>
        </p:nvPicPr>
        <p:blipFill>
          <a:blip r:embed="rId3" cstate="print"/>
          <a:srcRect/>
          <a:stretch>
            <a:fillRect/>
          </a:stretch>
        </p:blipFill>
        <p:spPr bwMode="auto">
          <a:xfrm>
            <a:off x="6096000" y="1600200"/>
            <a:ext cx="2743200" cy="44942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BBE2851A-5F80-49BF-B754-923715A59F90}" type="slidenum">
              <a:rPr lang="en-US" smtClean="0"/>
              <a:pPr>
                <a:defRPr/>
              </a:pPr>
              <a:t>36</a:t>
            </a:fld>
            <a:endParaRPr lang="en-US" dirty="0"/>
          </a:p>
        </p:txBody>
      </p:sp>
    </p:spTree>
    <p:extLst>
      <p:ext uri="{BB962C8B-B14F-4D97-AF65-F5344CB8AC3E}">
        <p14:creationId xmlns:p14="http://schemas.microsoft.com/office/powerpoint/2010/main" val="4077438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pPr eaLnBrk="1" hangingPunct="1"/>
            <a:r>
              <a:rPr lang="en-US" sz="4000" dirty="0">
                <a:latin typeface="Arial" charset="0"/>
                <a:cs typeface="Arial" charset="0"/>
              </a:rPr>
              <a:t>Outline: basic anatomy of skin</a:t>
            </a:r>
          </a:p>
        </p:txBody>
      </p:sp>
      <p:sp>
        <p:nvSpPr>
          <p:cNvPr id="40962" name="Content Placeholder 2"/>
          <p:cNvSpPr>
            <a:spLocks noGrp="1"/>
          </p:cNvSpPr>
          <p:nvPr>
            <p:ph idx="1"/>
          </p:nvPr>
        </p:nvSpPr>
        <p:spPr/>
        <p:txBody>
          <a:bodyPr/>
          <a:lstStyle/>
          <a:p>
            <a:pPr marL="514350" indent="-514350" eaLnBrk="1" hangingPunct="1">
              <a:buFont typeface="Wingdings" pitchFamily="2" charset="2"/>
              <a:buChar char="§"/>
              <a:defRPr/>
            </a:pPr>
            <a:r>
              <a:rPr lang="en-US" sz="3600" dirty="0"/>
              <a:t>Layers of the skin</a:t>
            </a:r>
          </a:p>
          <a:p>
            <a:pPr marL="1143000" lvl="1" indent="-403225" eaLnBrk="1" hangingPunct="1">
              <a:buFont typeface="Arial" pitchFamily="34" charset="0"/>
              <a:buChar char="•"/>
              <a:defRPr/>
            </a:pPr>
            <a:r>
              <a:rPr lang="en-US" sz="3200" dirty="0"/>
              <a:t>Epidermis: layers, cell types, and function</a:t>
            </a:r>
          </a:p>
          <a:p>
            <a:pPr marL="1143000" lvl="1" indent="-403225" eaLnBrk="1" hangingPunct="1">
              <a:buFont typeface="Arial" pitchFamily="34" charset="0"/>
              <a:buChar char="•"/>
              <a:defRPr/>
            </a:pPr>
            <a:r>
              <a:rPr lang="en-US" sz="3200" dirty="0"/>
              <a:t>Dermis: layers, cell types, and function</a:t>
            </a:r>
          </a:p>
          <a:p>
            <a:pPr marL="1143000" lvl="1" indent="-403225" eaLnBrk="1" hangingPunct="1">
              <a:buFont typeface="Arial" pitchFamily="34" charset="0"/>
              <a:buChar char="•"/>
              <a:defRPr/>
            </a:pPr>
            <a:r>
              <a:rPr lang="en-US" sz="3200" dirty="0"/>
              <a:t>Subcutis (fat)</a:t>
            </a:r>
          </a:p>
          <a:p>
            <a:pPr marL="514350" indent="-514350" eaLnBrk="1" hangingPunct="1">
              <a:buFont typeface="Wingdings" pitchFamily="2" charset="2"/>
              <a:buChar char="§"/>
              <a:defRPr/>
            </a:pPr>
            <a:r>
              <a:rPr lang="en-US" sz="3600" dirty="0">
                <a:solidFill>
                  <a:srgbClr val="FF0000"/>
                </a:solidFill>
              </a:rPr>
              <a:t>Adnexal structures</a:t>
            </a:r>
          </a:p>
          <a:p>
            <a:pPr marL="1143000" lvl="1" indent="-742950" eaLnBrk="1" hangingPunct="1">
              <a:buFontTx/>
              <a:buNone/>
              <a:defRPr/>
            </a:pPr>
            <a:endParaRPr lang="en-US" dirty="0"/>
          </a:p>
        </p:txBody>
      </p:sp>
      <p:sp>
        <p:nvSpPr>
          <p:cNvPr id="13209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E173AC71-8D14-4000-8F1E-89D74C76F877}" type="slidenum">
              <a:rPr lang="en-US" smtClean="0"/>
              <a:pPr/>
              <a:t>37</a:t>
            </a:fld>
            <a:endParaRPr lang="en-US" dirty="0"/>
          </a:p>
        </p:txBody>
      </p:sp>
    </p:spTree>
    <p:extLst>
      <p:ext uri="{BB962C8B-B14F-4D97-AF65-F5344CB8AC3E}">
        <p14:creationId xmlns:p14="http://schemas.microsoft.com/office/powerpoint/2010/main" val="31659113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4"/>
          <p:cNvSpPr>
            <a:spLocks noGrp="1"/>
          </p:cNvSpPr>
          <p:nvPr>
            <p:ph type="title"/>
          </p:nvPr>
        </p:nvSpPr>
        <p:spPr/>
        <p:txBody>
          <a:bodyPr>
            <a:normAutofit fontScale="90000"/>
          </a:bodyPr>
          <a:lstStyle/>
          <a:p>
            <a:pPr eaLnBrk="1" hangingPunct="1"/>
            <a:r>
              <a:rPr lang="en-US" sz="4000" dirty="0">
                <a:latin typeface="Arial" charset="0"/>
                <a:cs typeface="Arial" charset="0"/>
              </a:rPr>
              <a:t>The pilosebaceous (hair/oil gland) unit </a:t>
            </a:r>
          </a:p>
        </p:txBody>
      </p:sp>
      <p:sp>
        <p:nvSpPr>
          <p:cNvPr id="133122" name="Content Placeholder 5"/>
          <p:cNvSpPr>
            <a:spLocks noGrp="1"/>
          </p:cNvSpPr>
          <p:nvPr>
            <p:ph idx="1"/>
          </p:nvPr>
        </p:nvSpPr>
        <p:spPr>
          <a:xfrm>
            <a:off x="152400" y="1600200"/>
            <a:ext cx="5486400" cy="5029200"/>
          </a:xfrm>
        </p:spPr>
        <p:txBody>
          <a:bodyPr/>
          <a:lstStyle/>
          <a:p>
            <a:pPr algn="just" eaLnBrk="1" hangingPunct="1">
              <a:buFont typeface="Wingdings" pitchFamily="2" charset="2"/>
              <a:buChar char="§"/>
            </a:pPr>
            <a:r>
              <a:rPr lang="en-US" sz="2400" dirty="0">
                <a:latin typeface="Arial" charset="0"/>
                <a:cs typeface="Arial" charset="0"/>
              </a:rPr>
              <a:t>Adnexal structures include the pilosebaceous unit and eccrine gland</a:t>
            </a:r>
          </a:p>
          <a:p>
            <a:pPr algn="just" eaLnBrk="1" hangingPunct="1">
              <a:buFont typeface="Wingdings" pitchFamily="2" charset="2"/>
              <a:buChar char="§"/>
            </a:pPr>
            <a:r>
              <a:rPr lang="en-US" sz="2400" dirty="0">
                <a:latin typeface="Arial" charset="0"/>
                <a:cs typeface="Arial" charset="0"/>
              </a:rPr>
              <a:t>Pilosebaceous unit consists of:</a:t>
            </a:r>
          </a:p>
          <a:p>
            <a:pPr marL="914400" lvl="1" indent="-401638" algn="just" eaLnBrk="1" hangingPunct="1">
              <a:buFont typeface="Garamond" pitchFamily="18" charset="0"/>
              <a:buAutoNum type="arabicPeriod"/>
            </a:pPr>
            <a:r>
              <a:rPr lang="en-US" sz="2000" dirty="0">
                <a:latin typeface="Arial" charset="0"/>
                <a:cs typeface="Arial" charset="0"/>
              </a:rPr>
              <a:t>A hair follicle</a:t>
            </a:r>
          </a:p>
          <a:p>
            <a:pPr marL="914400" lvl="1" indent="-401638" algn="just" eaLnBrk="1" hangingPunct="1">
              <a:buFont typeface="Garamond" pitchFamily="18" charset="0"/>
              <a:buAutoNum type="arabicPeriod"/>
            </a:pPr>
            <a:r>
              <a:rPr lang="en-US" sz="2000" dirty="0">
                <a:latin typeface="Arial" charset="0"/>
                <a:cs typeface="Arial" charset="0"/>
              </a:rPr>
              <a:t>Sebaceous (oil) glands</a:t>
            </a:r>
          </a:p>
          <a:p>
            <a:pPr marL="914400" lvl="1" indent="-401638" algn="just" eaLnBrk="1" hangingPunct="1">
              <a:buFont typeface="Garamond" pitchFamily="18" charset="0"/>
              <a:buAutoNum type="arabicPeriod"/>
            </a:pPr>
            <a:r>
              <a:rPr lang="en-US" sz="2000" dirty="0">
                <a:latin typeface="Arial" charset="0"/>
                <a:cs typeface="Arial" charset="0"/>
              </a:rPr>
              <a:t>Apocrine* sweat glands</a:t>
            </a:r>
          </a:p>
          <a:p>
            <a:pPr marL="914400" lvl="1" indent="-401638" algn="just" eaLnBrk="1" hangingPunct="1">
              <a:buFont typeface="Garamond" pitchFamily="18" charset="0"/>
              <a:buAutoNum type="arabicPeriod"/>
            </a:pPr>
            <a:r>
              <a:rPr lang="en-US" sz="2000" dirty="0">
                <a:latin typeface="Arial" charset="0"/>
                <a:cs typeface="Arial" charset="0"/>
              </a:rPr>
              <a:t>An arrector pili muscle (when these contract you get goosebumps)</a:t>
            </a:r>
          </a:p>
          <a:p>
            <a:pPr marL="0" indent="0" algn="just">
              <a:buNone/>
            </a:pPr>
            <a:endParaRPr lang="en-US" sz="1200" dirty="0"/>
          </a:p>
          <a:p>
            <a:pPr marL="0" indent="0" algn="just">
              <a:buNone/>
            </a:pPr>
            <a:r>
              <a:rPr lang="en-US" sz="1600" dirty="0"/>
              <a:t>Apocrine glands are found in the axillary and anogenital areas, which is why we do not see them on this biopsy of the scalp. These glands open directly in to the hair follicle. </a:t>
            </a:r>
            <a:endParaRPr lang="en-US" dirty="0">
              <a:latin typeface="Arial" charset="0"/>
              <a:cs typeface="Arial" charset="0"/>
            </a:endParaRPr>
          </a:p>
          <a:p>
            <a:pPr algn="just" eaLnBrk="1" hangingPunct="1">
              <a:buFont typeface="Arial" charset="0"/>
              <a:buNone/>
            </a:pPr>
            <a:endParaRPr lang="en-US" sz="1100" dirty="0">
              <a:latin typeface="Arial" charset="0"/>
              <a:cs typeface="Arial" charset="0"/>
            </a:endParaRPr>
          </a:p>
        </p:txBody>
      </p:sp>
      <p:sp>
        <p:nvSpPr>
          <p:cNvPr id="133123"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E76A7C72-6399-48AF-AEEF-9EF4AB29062D}" type="slidenum">
              <a:rPr lang="en-US" smtClean="0"/>
              <a:pPr/>
              <a:t>38</a:t>
            </a:fld>
            <a:endParaRPr lang="en-US" dirty="0"/>
          </a:p>
        </p:txBody>
      </p:sp>
      <p:sp>
        <p:nvSpPr>
          <p:cNvPr id="4" name="Rectangle 11"/>
          <p:cNvSpPr txBox="1">
            <a:spLocks noChangeArrowheads="1"/>
          </p:cNvSpPr>
          <p:nvPr/>
        </p:nvSpPr>
        <p:spPr>
          <a:xfrm>
            <a:off x="228600" y="274638"/>
            <a:ext cx="8763000" cy="1143000"/>
          </a:xfrm>
          <a:prstGeom prst="rect">
            <a:avLst/>
          </a:prstGeom>
          <a:noFill/>
        </p:spPr>
        <p:txBody>
          <a:bodyPr/>
          <a:lstStyle/>
          <a:p>
            <a:pPr algn="ctr">
              <a:defRPr/>
            </a:pPr>
            <a:endParaRPr lang="en-US" sz="2000" kern="0" dirty="0">
              <a:solidFill>
                <a:srgbClr val="FFFF00"/>
              </a:solidFill>
              <a:latin typeface="+mj-lt"/>
              <a:ea typeface="+mj-ea"/>
              <a:cs typeface="+mj-cs"/>
            </a:endParaRPr>
          </a:p>
        </p:txBody>
      </p:sp>
      <p:pic>
        <p:nvPicPr>
          <p:cNvPr id="133125" name="Picture 2"/>
          <p:cNvPicPr>
            <a:picLocks noChangeAspect="1" noChangeArrowheads="1"/>
          </p:cNvPicPr>
          <p:nvPr/>
        </p:nvPicPr>
        <p:blipFill>
          <a:blip r:embed="rId3" cstate="print"/>
          <a:srcRect b="41589"/>
          <a:stretch>
            <a:fillRect/>
          </a:stretch>
        </p:blipFill>
        <p:spPr bwMode="auto">
          <a:xfrm>
            <a:off x="5532438" y="1600200"/>
            <a:ext cx="3382962" cy="2819400"/>
          </a:xfrm>
          <a:prstGeom prst="rect">
            <a:avLst/>
          </a:prstGeom>
          <a:noFill/>
          <a:ln w="9525">
            <a:noFill/>
            <a:miter lim="800000"/>
            <a:headEnd/>
            <a:tailEnd/>
          </a:ln>
        </p:spPr>
      </p:pic>
      <p:pic>
        <p:nvPicPr>
          <p:cNvPr id="133126" name="Picture 2"/>
          <p:cNvPicPr>
            <a:picLocks noChangeAspect="1" noChangeArrowheads="1"/>
          </p:cNvPicPr>
          <p:nvPr/>
        </p:nvPicPr>
        <p:blipFill>
          <a:blip r:embed="rId3" cstate="print"/>
          <a:srcRect t="66376" r="47348" b="5746"/>
          <a:stretch>
            <a:fillRect/>
          </a:stretch>
        </p:blipFill>
        <p:spPr bwMode="auto">
          <a:xfrm>
            <a:off x="6461125" y="4572000"/>
            <a:ext cx="1920875" cy="1450975"/>
          </a:xfrm>
          <a:prstGeom prst="rect">
            <a:avLst/>
          </a:prstGeom>
          <a:noFill/>
          <a:ln w="9525">
            <a:noFill/>
            <a:miter lim="800000"/>
            <a:headEnd/>
            <a:tailEnd/>
          </a:ln>
        </p:spPr>
      </p:pic>
    </p:spTree>
    <p:extLst>
      <p:ext uri="{BB962C8B-B14F-4D97-AF65-F5344CB8AC3E}">
        <p14:creationId xmlns:p14="http://schemas.microsoft.com/office/powerpoint/2010/main" val="143690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fade">
                                      <p:cBhvr>
                                        <p:cTn id="7" dur="2000"/>
                                        <p:tgtEl>
                                          <p:spTgt spid="133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22">
                                            <p:txEl>
                                              <p:pRg st="1" end="1"/>
                                            </p:txEl>
                                          </p:spTgt>
                                        </p:tgtEl>
                                        <p:attrNameLst>
                                          <p:attrName>style.visibility</p:attrName>
                                        </p:attrNameLst>
                                      </p:cBhvr>
                                      <p:to>
                                        <p:strVal val="visible"/>
                                      </p:to>
                                    </p:set>
                                    <p:animEffect transition="in" filter="fade">
                                      <p:cBhvr>
                                        <p:cTn id="12" dur="2000"/>
                                        <p:tgtEl>
                                          <p:spTgt spid="13312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3122">
                                            <p:txEl>
                                              <p:pRg st="2" end="2"/>
                                            </p:txEl>
                                          </p:spTgt>
                                        </p:tgtEl>
                                        <p:attrNameLst>
                                          <p:attrName>style.visibility</p:attrName>
                                        </p:attrNameLst>
                                      </p:cBhvr>
                                      <p:to>
                                        <p:strVal val="visible"/>
                                      </p:to>
                                    </p:set>
                                    <p:animEffect transition="in" filter="fade">
                                      <p:cBhvr>
                                        <p:cTn id="15" dur="2000"/>
                                        <p:tgtEl>
                                          <p:spTgt spid="13312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3122">
                                            <p:txEl>
                                              <p:pRg st="3" end="3"/>
                                            </p:txEl>
                                          </p:spTgt>
                                        </p:tgtEl>
                                        <p:attrNameLst>
                                          <p:attrName>style.visibility</p:attrName>
                                        </p:attrNameLst>
                                      </p:cBhvr>
                                      <p:to>
                                        <p:strVal val="visible"/>
                                      </p:to>
                                    </p:set>
                                    <p:animEffect transition="in" filter="fade">
                                      <p:cBhvr>
                                        <p:cTn id="18" dur="2000"/>
                                        <p:tgtEl>
                                          <p:spTgt spid="13312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3122">
                                            <p:txEl>
                                              <p:pRg st="4" end="4"/>
                                            </p:txEl>
                                          </p:spTgt>
                                        </p:tgtEl>
                                        <p:attrNameLst>
                                          <p:attrName>style.visibility</p:attrName>
                                        </p:attrNameLst>
                                      </p:cBhvr>
                                      <p:to>
                                        <p:strVal val="visible"/>
                                      </p:to>
                                    </p:set>
                                    <p:animEffect transition="in" filter="fade">
                                      <p:cBhvr>
                                        <p:cTn id="21" dur="2000"/>
                                        <p:tgtEl>
                                          <p:spTgt spid="13312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3122">
                                            <p:txEl>
                                              <p:pRg st="5" end="5"/>
                                            </p:txEl>
                                          </p:spTgt>
                                        </p:tgtEl>
                                        <p:attrNameLst>
                                          <p:attrName>style.visibility</p:attrName>
                                        </p:attrNameLst>
                                      </p:cBhvr>
                                      <p:to>
                                        <p:strVal val="visible"/>
                                      </p:to>
                                    </p:set>
                                    <p:animEffect transition="in" filter="fade">
                                      <p:cBhvr>
                                        <p:cTn id="24" dur="2000"/>
                                        <p:tgtEl>
                                          <p:spTgt spid="13312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3122">
                                            <p:txEl>
                                              <p:pRg st="7" end="7"/>
                                            </p:txEl>
                                          </p:spTgt>
                                        </p:tgtEl>
                                        <p:attrNameLst>
                                          <p:attrName>style.visibility</p:attrName>
                                        </p:attrNameLst>
                                      </p:cBhvr>
                                      <p:to>
                                        <p:strVal val="visible"/>
                                      </p:to>
                                    </p:set>
                                    <p:animEffect transition="in" filter="fade">
                                      <p:cBhvr>
                                        <p:cTn id="29" dur="2000"/>
                                        <p:tgtEl>
                                          <p:spTgt spid="1331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sz="4000" dirty="0">
                <a:latin typeface="Arial" charset="0"/>
                <a:cs typeface="Arial" charset="0"/>
              </a:rPr>
              <a:t>Disorder of </a:t>
            </a:r>
            <a:r>
              <a:rPr lang="en-US" sz="4000" dirty="0" err="1">
                <a:latin typeface="Arial" charset="0"/>
                <a:cs typeface="Arial" charset="0"/>
              </a:rPr>
              <a:t>pilosebaceous</a:t>
            </a:r>
            <a:r>
              <a:rPr lang="en-US" sz="4000" dirty="0">
                <a:latin typeface="Arial" charset="0"/>
                <a:cs typeface="Arial" charset="0"/>
              </a:rPr>
              <a:t> unit</a:t>
            </a:r>
          </a:p>
        </p:txBody>
      </p:sp>
      <p:sp>
        <p:nvSpPr>
          <p:cNvPr id="77827" name="Rectangle 3"/>
          <p:cNvSpPr>
            <a:spLocks noGrp="1" noChangeArrowheads="1"/>
          </p:cNvSpPr>
          <p:nvPr>
            <p:ph idx="1"/>
          </p:nvPr>
        </p:nvSpPr>
        <p:spPr>
          <a:xfrm>
            <a:off x="304800" y="1524000"/>
            <a:ext cx="5486400" cy="4191000"/>
          </a:xfrm>
        </p:spPr>
        <p:txBody>
          <a:bodyPr>
            <a:normAutofit/>
          </a:bodyPr>
          <a:lstStyle/>
          <a:p>
            <a:pPr eaLnBrk="1" hangingPunct="1">
              <a:buFont typeface="Wingdings" pitchFamily="2" charset="2"/>
              <a:buChar char="§"/>
            </a:pPr>
            <a:r>
              <a:rPr lang="en-US" sz="2400" dirty="0">
                <a:latin typeface="Arial" charset="0"/>
                <a:cs typeface="Arial" charset="0"/>
              </a:rPr>
              <a:t>Acne vulgaris is a disorder of the  pilosebaceous unit. </a:t>
            </a:r>
          </a:p>
          <a:p>
            <a:pPr eaLnBrk="1" hangingPunct="1">
              <a:buFont typeface="Wingdings" pitchFamily="2" charset="2"/>
              <a:buChar char="§"/>
            </a:pPr>
            <a:endParaRPr lang="en-US" sz="2400" dirty="0">
              <a:latin typeface="Arial" charset="0"/>
              <a:cs typeface="Arial" charset="0"/>
            </a:endParaRPr>
          </a:p>
        </p:txBody>
      </p:sp>
      <p:pic>
        <p:nvPicPr>
          <p:cNvPr id="135171" name="Picture 12" descr="AcneCaseOne"/>
          <p:cNvPicPr>
            <a:picLocks noChangeAspect="1" noChangeArrowheads="1"/>
          </p:cNvPicPr>
          <p:nvPr/>
        </p:nvPicPr>
        <p:blipFill>
          <a:blip r:embed="rId3" cstate="print"/>
          <a:srcRect/>
          <a:stretch>
            <a:fillRect/>
          </a:stretch>
        </p:blipFill>
        <p:spPr bwMode="auto">
          <a:xfrm>
            <a:off x="5943599" y="1752600"/>
            <a:ext cx="2667001" cy="4038600"/>
          </a:xfrm>
          <a:prstGeom prst="rect">
            <a:avLst/>
          </a:prstGeom>
          <a:noFill/>
          <a:ln w="9525">
            <a:noFill/>
            <a:miter lim="800000"/>
            <a:headEnd/>
            <a:tailEnd/>
          </a:ln>
        </p:spPr>
      </p:pic>
      <p:sp>
        <p:nvSpPr>
          <p:cNvPr id="135172" name="TextBox 4"/>
          <p:cNvSpPr txBox="1">
            <a:spLocks noChangeArrowheads="1"/>
          </p:cNvSpPr>
          <p:nvPr/>
        </p:nvSpPr>
        <p:spPr bwMode="auto">
          <a:xfrm>
            <a:off x="5943600" y="1752600"/>
            <a:ext cx="1066800" cy="369888"/>
          </a:xfrm>
          <a:prstGeom prst="rect">
            <a:avLst/>
          </a:prstGeom>
          <a:solidFill>
            <a:schemeClr val="tx1"/>
          </a:solidFill>
          <a:ln w="9525">
            <a:noFill/>
            <a:miter lim="800000"/>
            <a:headEnd/>
            <a:tailEnd/>
          </a:ln>
        </p:spPr>
        <p:txBody>
          <a:bodyPr>
            <a:spAutoFit/>
          </a:bodyPr>
          <a:lstStyle/>
          <a:p>
            <a:endParaRPr lang="en-US" dirty="0"/>
          </a:p>
        </p:txBody>
      </p:sp>
      <p:sp>
        <p:nvSpPr>
          <p:cNvPr id="6" name="Slide Number Placeholder 5"/>
          <p:cNvSpPr>
            <a:spLocks noGrp="1"/>
          </p:cNvSpPr>
          <p:nvPr>
            <p:ph type="sldNum" sz="quarter" idx="12"/>
          </p:nvPr>
        </p:nvSpPr>
        <p:spPr/>
        <p:txBody>
          <a:bodyPr/>
          <a:lstStyle/>
          <a:p>
            <a:pPr>
              <a:defRPr/>
            </a:pPr>
            <a:fld id="{BBE2851A-5F80-49BF-B754-923715A59F90}" type="slidenum">
              <a:rPr lang="en-US" smtClean="0"/>
              <a:pPr>
                <a:defRPr/>
              </a:pPr>
              <a:t>39</a:t>
            </a:fld>
            <a:endParaRPr lang="en-US" dirty="0"/>
          </a:p>
        </p:txBody>
      </p:sp>
    </p:spTree>
    <p:extLst>
      <p:ext uri="{BB962C8B-B14F-4D97-AF65-F5344CB8AC3E}">
        <p14:creationId xmlns:p14="http://schemas.microsoft.com/office/powerpoint/2010/main" val="3001226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2000"/>
                                        <p:tgtEl>
                                          <p:spTgt spid="778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1"/>
          <p:cNvSpPr>
            <a:spLocks noGrp="1"/>
          </p:cNvSpPr>
          <p:nvPr>
            <p:ph type="title"/>
          </p:nvPr>
        </p:nvSpPr>
        <p:spPr/>
        <p:txBody>
          <a:bodyPr/>
          <a:lstStyle/>
          <a:p>
            <a:pPr eaLnBrk="1" hangingPunct="1"/>
            <a:endParaRPr lang="en-US" sz="4000" dirty="0">
              <a:latin typeface="Arial" charset="0"/>
              <a:cs typeface="Arial" charset="0"/>
            </a:endParaRPr>
          </a:p>
        </p:txBody>
      </p:sp>
      <p:sp>
        <p:nvSpPr>
          <p:cNvPr id="73730"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A19ACBB7-6A66-4FFF-A6FF-C667676DD727}" type="slidenum">
              <a:rPr lang="en-US" smtClean="0"/>
              <a:pPr/>
              <a:t>4</a:t>
            </a:fld>
            <a:endParaRPr lang="en-US" dirty="0"/>
          </a:p>
        </p:txBody>
      </p:sp>
      <p:sp>
        <p:nvSpPr>
          <p:cNvPr id="73731" name="Text Box 6"/>
          <p:cNvSpPr txBox="1">
            <a:spLocks noChangeArrowheads="1"/>
          </p:cNvSpPr>
          <p:nvPr/>
        </p:nvSpPr>
        <p:spPr bwMode="auto">
          <a:xfrm>
            <a:off x="2178050" y="4191000"/>
            <a:ext cx="1555750" cy="461962"/>
          </a:xfrm>
          <a:prstGeom prst="rect">
            <a:avLst/>
          </a:prstGeom>
          <a:noFill/>
          <a:ln w="9525">
            <a:solidFill>
              <a:srgbClr val="FFFFFF"/>
            </a:solidFill>
            <a:miter lim="800000"/>
            <a:headEnd/>
            <a:tailEnd/>
          </a:ln>
        </p:spPr>
        <p:txBody>
          <a:bodyPr wrap="none">
            <a:spAutoFit/>
          </a:bodyPr>
          <a:lstStyle/>
          <a:p>
            <a:pPr algn="r" eaLnBrk="0" hangingPunct="0"/>
            <a:r>
              <a:rPr lang="en-US" sz="2400" dirty="0"/>
              <a:t>Epidermis</a:t>
            </a:r>
          </a:p>
        </p:txBody>
      </p:sp>
      <p:sp>
        <p:nvSpPr>
          <p:cNvPr id="73732" name="Text Box 8"/>
          <p:cNvSpPr txBox="1">
            <a:spLocks noChangeArrowheads="1"/>
          </p:cNvSpPr>
          <p:nvPr/>
        </p:nvSpPr>
        <p:spPr bwMode="auto">
          <a:xfrm>
            <a:off x="2573338" y="5253037"/>
            <a:ext cx="1160462" cy="461963"/>
          </a:xfrm>
          <a:prstGeom prst="rect">
            <a:avLst/>
          </a:prstGeom>
          <a:noFill/>
          <a:ln w="9525">
            <a:solidFill>
              <a:srgbClr val="FFFFFF"/>
            </a:solidFill>
            <a:miter lim="800000"/>
            <a:headEnd/>
            <a:tailEnd/>
          </a:ln>
        </p:spPr>
        <p:txBody>
          <a:bodyPr wrap="none">
            <a:spAutoFit/>
          </a:bodyPr>
          <a:lstStyle/>
          <a:p>
            <a:pPr algn="ctr" eaLnBrk="0" hangingPunct="0"/>
            <a:r>
              <a:rPr lang="en-US" sz="2400" dirty="0"/>
              <a:t>Dermis</a:t>
            </a:r>
          </a:p>
        </p:txBody>
      </p:sp>
      <p:sp>
        <p:nvSpPr>
          <p:cNvPr id="73733" name="AutoShape 19"/>
          <p:cNvSpPr>
            <a:spLocks/>
          </p:cNvSpPr>
          <p:nvPr/>
        </p:nvSpPr>
        <p:spPr bwMode="auto">
          <a:xfrm>
            <a:off x="3916680" y="3886200"/>
            <a:ext cx="274320" cy="1005840"/>
          </a:xfrm>
          <a:prstGeom prst="leftBrace">
            <a:avLst>
              <a:gd name="adj1" fmla="val 50031"/>
              <a:gd name="adj2" fmla="val 50000"/>
            </a:avLst>
          </a:prstGeom>
          <a:noFill/>
          <a:ln w="9525">
            <a:solidFill>
              <a:schemeClr val="tx1"/>
            </a:solidFill>
            <a:round/>
            <a:headEnd/>
            <a:tailEnd/>
          </a:ln>
        </p:spPr>
        <p:txBody>
          <a:bodyPr wrap="none" anchor="ctr"/>
          <a:lstStyle/>
          <a:p>
            <a:pPr algn="ctr" eaLnBrk="0" hangingPunct="0"/>
            <a:endParaRPr lang="en-US" dirty="0">
              <a:solidFill>
                <a:srgbClr val="FFFFFF"/>
              </a:solidFill>
            </a:endParaRPr>
          </a:p>
        </p:txBody>
      </p:sp>
      <p:sp>
        <p:nvSpPr>
          <p:cNvPr id="73736" name="AutoShape 19"/>
          <p:cNvSpPr>
            <a:spLocks/>
          </p:cNvSpPr>
          <p:nvPr/>
        </p:nvSpPr>
        <p:spPr bwMode="auto">
          <a:xfrm>
            <a:off x="3916680" y="4922520"/>
            <a:ext cx="274320" cy="1097280"/>
          </a:xfrm>
          <a:prstGeom prst="leftBrace">
            <a:avLst>
              <a:gd name="adj1" fmla="val 37776"/>
              <a:gd name="adj2" fmla="val 50000"/>
            </a:avLst>
          </a:prstGeom>
          <a:noFill/>
          <a:ln w="9525">
            <a:solidFill>
              <a:schemeClr val="tx1"/>
            </a:solidFill>
            <a:round/>
            <a:headEnd/>
            <a:tailEnd/>
          </a:ln>
        </p:spPr>
        <p:txBody>
          <a:bodyPr wrap="none" anchor="ctr"/>
          <a:lstStyle/>
          <a:p>
            <a:pPr algn="ctr" eaLnBrk="0" hangingPunct="0"/>
            <a:endParaRPr lang="en-US" dirty="0">
              <a:solidFill>
                <a:srgbClr val="FFFFFF"/>
              </a:solidFill>
            </a:endParaRPr>
          </a:p>
        </p:txBody>
      </p:sp>
      <p:sp>
        <p:nvSpPr>
          <p:cNvPr id="73737" name="TextBox 10"/>
          <p:cNvSpPr txBox="1">
            <a:spLocks noChangeArrowheads="1"/>
          </p:cNvSpPr>
          <p:nvPr/>
        </p:nvSpPr>
        <p:spPr bwMode="auto">
          <a:xfrm>
            <a:off x="304800" y="1600200"/>
            <a:ext cx="8382000" cy="1892826"/>
          </a:xfrm>
          <a:prstGeom prst="rect">
            <a:avLst/>
          </a:prstGeom>
          <a:noFill/>
          <a:ln w="9525">
            <a:noFill/>
            <a:miter lim="800000"/>
            <a:headEnd/>
            <a:tailEnd/>
          </a:ln>
        </p:spPr>
        <p:txBody>
          <a:bodyPr>
            <a:spAutoFit/>
          </a:bodyPr>
          <a:lstStyle/>
          <a:p>
            <a:pPr marL="406400" indent="-406400" algn="just">
              <a:spcBef>
                <a:spcPts val="600"/>
              </a:spcBef>
              <a:buFont typeface="Wingdings" pitchFamily="2" charset="2"/>
              <a:buChar char="§"/>
            </a:pPr>
            <a:r>
              <a:rPr lang="en-US" sz="2800" dirty="0"/>
              <a:t>The epidermis is the topmost layer, and consists primarily of keratinocytes. </a:t>
            </a:r>
          </a:p>
          <a:p>
            <a:pPr marL="406400" indent="-406400" algn="just">
              <a:spcBef>
                <a:spcPts val="600"/>
              </a:spcBef>
              <a:buFont typeface="Wingdings" pitchFamily="2" charset="2"/>
              <a:buChar char="§"/>
            </a:pPr>
            <a:r>
              <a:rPr lang="en-US" sz="2800" dirty="0"/>
              <a:t>The dermis lies below the epidermis, and consists primarily of fibroblasts, collagen, and elastic fibers.</a:t>
            </a:r>
          </a:p>
        </p:txBody>
      </p:sp>
      <p:pic>
        <p:nvPicPr>
          <p:cNvPr id="10" name="Picture 2" descr="E:\Berger teaching skin\1 - epidermis and dermis.tif"/>
          <p:cNvPicPr>
            <a:picLocks noChangeAspect="1" noChangeArrowheads="1"/>
          </p:cNvPicPr>
          <p:nvPr/>
        </p:nvPicPr>
        <p:blipFill>
          <a:blip r:embed="rId3" cstate="print"/>
          <a:srcRect t="16938" r="52981" b="39299"/>
          <a:stretch>
            <a:fillRect/>
          </a:stretch>
        </p:blipFill>
        <p:spPr bwMode="auto">
          <a:xfrm>
            <a:off x="4267200" y="3581402"/>
            <a:ext cx="3474720" cy="2418825"/>
          </a:xfrm>
          <a:prstGeom prst="rect">
            <a:avLst/>
          </a:prstGeom>
          <a:noFill/>
        </p:spPr>
      </p:pic>
    </p:spTree>
    <p:extLst>
      <p:ext uri="{BB962C8B-B14F-4D97-AF65-F5344CB8AC3E}">
        <p14:creationId xmlns:p14="http://schemas.microsoft.com/office/powerpoint/2010/main" val="5759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7">
                                            <p:txEl>
                                              <p:pRg st="0" end="0"/>
                                            </p:txEl>
                                          </p:spTgt>
                                        </p:tgtEl>
                                        <p:attrNameLst>
                                          <p:attrName>style.visibility</p:attrName>
                                        </p:attrNameLst>
                                      </p:cBhvr>
                                      <p:to>
                                        <p:strVal val="visible"/>
                                      </p:to>
                                    </p:set>
                                    <p:animEffect transition="in" filter="fade">
                                      <p:cBhvr>
                                        <p:cTn id="7" dur="2000"/>
                                        <p:tgtEl>
                                          <p:spTgt spid="737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737">
                                            <p:txEl>
                                              <p:pRg st="1" end="1"/>
                                            </p:txEl>
                                          </p:spTgt>
                                        </p:tgtEl>
                                        <p:attrNameLst>
                                          <p:attrName>style.visibility</p:attrName>
                                        </p:attrNameLst>
                                      </p:cBhvr>
                                      <p:to>
                                        <p:strVal val="visible"/>
                                      </p:to>
                                    </p:set>
                                    <p:animEffect transition="in" filter="fade">
                                      <p:cBhvr>
                                        <p:cTn id="12" dur="2000"/>
                                        <p:tgtEl>
                                          <p:spTgt spid="737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Eccrine Glands</a:t>
            </a:r>
          </a:p>
        </p:txBody>
      </p:sp>
      <p:sp>
        <p:nvSpPr>
          <p:cNvPr id="3" name="Content Placeholder 2"/>
          <p:cNvSpPr>
            <a:spLocks noGrp="1"/>
          </p:cNvSpPr>
          <p:nvPr>
            <p:ph sz="half" idx="1"/>
          </p:nvPr>
        </p:nvSpPr>
        <p:spPr>
          <a:xfrm>
            <a:off x="228600" y="1600200"/>
            <a:ext cx="8610600" cy="4572000"/>
          </a:xfrm>
        </p:spPr>
        <p:txBody>
          <a:bodyPr/>
          <a:lstStyle/>
          <a:p>
            <a:pPr marL="395288" indent="-395288" algn="just">
              <a:buFont typeface="Wingdings" pitchFamily="2" charset="2"/>
              <a:buChar char="§"/>
              <a:defRPr/>
            </a:pPr>
            <a:r>
              <a:rPr lang="en-US" dirty="0"/>
              <a:t>In contrast to apocrine glands, eccrine sweat glands do not involve the hair follicle. </a:t>
            </a:r>
          </a:p>
          <a:p>
            <a:pPr marL="395288" indent="-395288" algn="just">
              <a:buFont typeface="Wingdings" pitchFamily="2" charset="2"/>
              <a:buChar char="§"/>
              <a:defRPr/>
            </a:pPr>
            <a:r>
              <a:rPr lang="en-US" dirty="0"/>
              <a:t>They open directly onto the skin surface and are present throughout the body.</a:t>
            </a:r>
          </a:p>
          <a:p>
            <a:pPr marL="395288" indent="-395288" algn="just">
              <a:buFont typeface="Wingdings" pitchFamily="2" charset="2"/>
              <a:buChar char="§"/>
              <a:defRPr/>
            </a:pPr>
            <a:r>
              <a:rPr lang="en-US" dirty="0"/>
              <a:t>Eccrine glands help regulate body temperature by excreting sweat onto the skin surface, where cooling evaporation takes place.</a:t>
            </a:r>
          </a:p>
          <a:p>
            <a:pPr marL="395288" indent="-395288" algn="just">
              <a:buFont typeface="Wingdings" pitchFamily="2" charset="2"/>
              <a:buChar char="§"/>
            </a:pPr>
            <a:r>
              <a:rPr lang="en-US" dirty="0"/>
              <a:t>Eccrine glands are sometimes genetically absent, which will predispose a patient to hyperthermia.</a:t>
            </a:r>
          </a:p>
          <a:p>
            <a:pPr algn="just">
              <a:buFont typeface="Wingdings" pitchFamily="2" charset="2"/>
              <a:buChar char="§"/>
            </a:pPr>
            <a:endParaRPr lang="en-US" dirty="0"/>
          </a:p>
        </p:txBody>
      </p:sp>
      <p:sp>
        <p:nvSpPr>
          <p:cNvPr id="5" name="Slide Number Placeholder 4"/>
          <p:cNvSpPr>
            <a:spLocks noGrp="1"/>
          </p:cNvSpPr>
          <p:nvPr>
            <p:ph type="sldNum" sz="quarter" idx="12"/>
          </p:nvPr>
        </p:nvSpPr>
        <p:spPr/>
        <p:txBody>
          <a:bodyPr/>
          <a:lstStyle/>
          <a:p>
            <a:pPr>
              <a:defRPr/>
            </a:pPr>
            <a:fld id="{A455C391-8DD9-43CF-B7C3-1E903DD8C5F0}" type="slidenum">
              <a:rPr lang="en-US" smtClean="0"/>
              <a:pPr>
                <a:defRPr/>
              </a:pPr>
              <a:t>40</a:t>
            </a:fld>
            <a:endParaRPr lang="en-US" dirty="0"/>
          </a:p>
        </p:txBody>
      </p:sp>
    </p:spTree>
    <p:extLst>
      <p:ext uri="{BB962C8B-B14F-4D97-AF65-F5344CB8AC3E}">
        <p14:creationId xmlns:p14="http://schemas.microsoft.com/office/powerpoint/2010/main" val="405817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missinglink.ucsf.edu/lm/DermatologyGlossary/img/Dermatology%20Glossary/Glossary%20Histo%20Images/normal_skin_of_scalp_with_hairs_1x.jpg"/>
          <p:cNvPicPr>
            <a:picLocks noChangeAspect="1" noChangeArrowheads="1"/>
          </p:cNvPicPr>
          <p:nvPr/>
        </p:nvPicPr>
        <p:blipFill>
          <a:blip r:embed="rId3" cstate="print"/>
          <a:srcRect l="1842" b="42056"/>
          <a:stretch>
            <a:fillRect/>
          </a:stretch>
        </p:blipFill>
        <p:spPr bwMode="auto">
          <a:xfrm>
            <a:off x="2910840" y="1524000"/>
            <a:ext cx="5394960" cy="4543126"/>
          </a:xfrm>
          <a:prstGeom prst="rect">
            <a:avLst/>
          </a:prstGeom>
          <a:noFill/>
          <a:ln w="9525">
            <a:noFill/>
            <a:miter lim="800000"/>
            <a:headEnd/>
            <a:tailEnd/>
          </a:ln>
        </p:spPr>
      </p:pic>
      <p:sp>
        <p:nvSpPr>
          <p:cNvPr id="47107" name="Text Box 5"/>
          <p:cNvSpPr txBox="1">
            <a:spLocks noChangeArrowheads="1"/>
          </p:cNvSpPr>
          <p:nvPr/>
        </p:nvSpPr>
        <p:spPr bwMode="auto">
          <a:xfrm>
            <a:off x="152400" y="1947446"/>
            <a:ext cx="2286000" cy="369332"/>
          </a:xfrm>
          <a:prstGeom prst="rect">
            <a:avLst/>
          </a:prstGeom>
          <a:noFill/>
          <a:ln w="9525">
            <a:noFill/>
            <a:miter lim="800000"/>
            <a:headEnd/>
            <a:tailEnd/>
          </a:ln>
        </p:spPr>
        <p:txBody>
          <a:bodyPr wrap="square">
            <a:spAutoFit/>
          </a:bodyPr>
          <a:lstStyle/>
          <a:p>
            <a:pPr algn="r" eaLnBrk="0" hangingPunct="0"/>
            <a:r>
              <a:rPr lang="en-US" dirty="0"/>
              <a:t>Papillary dermis</a:t>
            </a:r>
          </a:p>
        </p:txBody>
      </p:sp>
      <p:sp>
        <p:nvSpPr>
          <p:cNvPr id="47109" name="AutoShape 9"/>
          <p:cNvSpPr>
            <a:spLocks/>
          </p:cNvSpPr>
          <p:nvPr/>
        </p:nvSpPr>
        <p:spPr bwMode="auto">
          <a:xfrm>
            <a:off x="2667000" y="2057400"/>
            <a:ext cx="228600" cy="1828800"/>
          </a:xfrm>
          <a:prstGeom prst="leftBrace">
            <a:avLst>
              <a:gd name="adj1" fmla="val 133324"/>
              <a:gd name="adj2" fmla="val 50000"/>
            </a:avLst>
          </a:prstGeom>
          <a:noFill/>
          <a:ln w="28575">
            <a:solidFill>
              <a:schemeClr val="tx1"/>
            </a:solidFill>
            <a:round/>
            <a:headEnd/>
            <a:tailEnd/>
          </a:ln>
        </p:spPr>
        <p:txBody>
          <a:bodyPr wrap="none" anchor="ctr"/>
          <a:lstStyle/>
          <a:p>
            <a:pPr algn="ctr" eaLnBrk="0" hangingPunct="0"/>
            <a:endParaRPr lang="en-US" dirty="0"/>
          </a:p>
        </p:txBody>
      </p:sp>
      <p:sp>
        <p:nvSpPr>
          <p:cNvPr id="47110" name="Rectangle 11"/>
          <p:cNvSpPr>
            <a:spLocks noGrp="1" noChangeArrowheads="1"/>
          </p:cNvSpPr>
          <p:nvPr>
            <p:ph type="title"/>
          </p:nvPr>
        </p:nvSpPr>
        <p:spPr>
          <a:xfrm>
            <a:off x="381000" y="152400"/>
            <a:ext cx="8458200" cy="1143000"/>
          </a:xfrm>
        </p:spPr>
        <p:txBody>
          <a:bodyPr/>
          <a:lstStyle/>
          <a:p>
            <a:pPr eaLnBrk="1" hangingPunct="1"/>
            <a:r>
              <a:rPr lang="en-US" dirty="0">
                <a:solidFill>
                  <a:srgbClr val="FFFFFF"/>
                </a:solidFill>
              </a:rPr>
              <a:t>Review, Layers of the skin </a:t>
            </a:r>
          </a:p>
        </p:txBody>
      </p:sp>
      <p:sp>
        <p:nvSpPr>
          <p:cNvPr id="10" name="Slide Number Placeholder 7"/>
          <p:cNvSpPr>
            <a:spLocks noGrp="1"/>
          </p:cNvSpPr>
          <p:nvPr>
            <p:ph type="sldNum" sz="quarter" idx="12"/>
          </p:nvPr>
        </p:nvSpPr>
        <p:spPr>
          <a:xfrm>
            <a:off x="6934200" y="6248400"/>
            <a:ext cx="1905000" cy="457200"/>
          </a:xfrm>
        </p:spPr>
        <p:txBody>
          <a:bodyPr/>
          <a:lstStyle/>
          <a:p>
            <a:pPr>
              <a:defRPr/>
            </a:pPr>
            <a:fld id="{ADA55D6E-4DA8-4C8B-A461-302F6C20332F}" type="slidenum">
              <a:rPr lang="en-US"/>
              <a:pPr>
                <a:defRPr/>
              </a:pPr>
              <a:t>41</a:t>
            </a:fld>
            <a:endParaRPr lang="en-US" dirty="0"/>
          </a:p>
        </p:txBody>
      </p:sp>
      <p:sp>
        <p:nvSpPr>
          <p:cNvPr id="47113" name="AutoShape 9"/>
          <p:cNvSpPr>
            <a:spLocks/>
          </p:cNvSpPr>
          <p:nvPr/>
        </p:nvSpPr>
        <p:spPr bwMode="auto">
          <a:xfrm>
            <a:off x="2667000" y="3976688"/>
            <a:ext cx="228600" cy="2011680"/>
          </a:xfrm>
          <a:prstGeom prst="leftBrace">
            <a:avLst>
              <a:gd name="adj1" fmla="val 133336"/>
              <a:gd name="adj2" fmla="val 50000"/>
            </a:avLst>
          </a:prstGeom>
          <a:noFill/>
          <a:ln w="28575">
            <a:solidFill>
              <a:schemeClr val="tx1"/>
            </a:solidFill>
            <a:round/>
            <a:headEnd/>
            <a:tailEnd/>
          </a:ln>
        </p:spPr>
        <p:txBody>
          <a:bodyPr wrap="none" anchor="ctr"/>
          <a:lstStyle/>
          <a:p>
            <a:pPr algn="ctr" eaLnBrk="0" hangingPunct="0"/>
            <a:endParaRPr lang="en-US" dirty="0"/>
          </a:p>
        </p:txBody>
      </p:sp>
      <p:sp>
        <p:nvSpPr>
          <p:cNvPr id="47114" name="Text Box 5"/>
          <p:cNvSpPr txBox="1">
            <a:spLocks noChangeArrowheads="1"/>
          </p:cNvSpPr>
          <p:nvPr/>
        </p:nvSpPr>
        <p:spPr bwMode="auto">
          <a:xfrm>
            <a:off x="990600" y="1600200"/>
            <a:ext cx="1371600" cy="369332"/>
          </a:xfrm>
          <a:prstGeom prst="rect">
            <a:avLst/>
          </a:prstGeom>
          <a:noFill/>
          <a:ln w="9525">
            <a:noFill/>
            <a:miter lim="800000"/>
            <a:headEnd/>
            <a:tailEnd/>
          </a:ln>
        </p:spPr>
        <p:txBody>
          <a:bodyPr wrap="square">
            <a:spAutoFit/>
          </a:bodyPr>
          <a:lstStyle/>
          <a:p>
            <a:pPr algn="r" eaLnBrk="0" hangingPunct="0"/>
            <a:r>
              <a:rPr lang="en-US" dirty="0"/>
              <a:t>Epidermis</a:t>
            </a:r>
          </a:p>
        </p:txBody>
      </p:sp>
      <p:sp>
        <p:nvSpPr>
          <p:cNvPr id="47115" name="Text Box 5"/>
          <p:cNvSpPr txBox="1">
            <a:spLocks noChangeArrowheads="1"/>
          </p:cNvSpPr>
          <p:nvPr/>
        </p:nvSpPr>
        <p:spPr bwMode="auto">
          <a:xfrm>
            <a:off x="457200" y="2819400"/>
            <a:ext cx="1981200" cy="369332"/>
          </a:xfrm>
          <a:prstGeom prst="rect">
            <a:avLst/>
          </a:prstGeom>
          <a:noFill/>
          <a:ln w="9525">
            <a:noFill/>
            <a:miter lim="800000"/>
            <a:headEnd/>
            <a:tailEnd/>
          </a:ln>
        </p:spPr>
        <p:txBody>
          <a:bodyPr wrap="square">
            <a:spAutoFit/>
          </a:bodyPr>
          <a:lstStyle/>
          <a:p>
            <a:pPr algn="r" eaLnBrk="0" hangingPunct="0"/>
            <a:r>
              <a:rPr lang="en-US" dirty="0"/>
              <a:t>Reticular dermis</a:t>
            </a:r>
          </a:p>
        </p:txBody>
      </p:sp>
      <p:sp>
        <p:nvSpPr>
          <p:cNvPr id="47116" name="Text Box 5"/>
          <p:cNvSpPr txBox="1">
            <a:spLocks noChangeArrowheads="1"/>
          </p:cNvSpPr>
          <p:nvPr/>
        </p:nvSpPr>
        <p:spPr bwMode="auto">
          <a:xfrm>
            <a:off x="990600" y="4800600"/>
            <a:ext cx="1371600" cy="369332"/>
          </a:xfrm>
          <a:prstGeom prst="rect">
            <a:avLst/>
          </a:prstGeom>
          <a:noFill/>
          <a:ln w="9525">
            <a:noFill/>
            <a:miter lim="800000"/>
            <a:headEnd/>
            <a:tailEnd/>
          </a:ln>
        </p:spPr>
        <p:txBody>
          <a:bodyPr>
            <a:spAutoFit/>
          </a:bodyPr>
          <a:lstStyle/>
          <a:p>
            <a:pPr algn="r" eaLnBrk="0" hangingPunct="0"/>
            <a:r>
              <a:rPr lang="en-US" dirty="0"/>
              <a:t>Subcutis</a:t>
            </a:r>
            <a:r>
              <a:rPr lang="en-US" sz="1600" dirty="0"/>
              <a:t> </a:t>
            </a:r>
          </a:p>
        </p:txBody>
      </p:sp>
      <p:sp>
        <p:nvSpPr>
          <p:cNvPr id="20" name="Rectangle 19"/>
          <p:cNvSpPr/>
          <p:nvPr/>
        </p:nvSpPr>
        <p:spPr>
          <a:xfrm>
            <a:off x="0" y="5657671"/>
            <a:ext cx="9144000" cy="1200329"/>
          </a:xfrm>
          <a:prstGeom prst="rect">
            <a:avLst/>
          </a:prstGeom>
          <a:solidFill>
            <a:schemeClr val="accent1">
              <a:lumMod val="60000"/>
              <a:lumOff val="40000"/>
            </a:schemeClr>
          </a:solidFill>
          <a:ln>
            <a:solidFill>
              <a:srgbClr val="292929"/>
            </a:solidFill>
          </a:ln>
        </p:spPr>
        <p:txBody>
          <a:bodyPr wrap="square">
            <a:spAutoFit/>
          </a:bodyPr>
          <a:lstStyle/>
          <a:p>
            <a:pPr>
              <a:defRPr/>
            </a:pPr>
            <a:r>
              <a:rPr lang="en-US" kern="0" dirty="0"/>
              <a:t>The epidermis is the purple stripe at the top of the biopsy, and is noted with the red arrow. The reticular dermis is noted with the green arrow. The papillary dermis is the thin bright pink band visible just below the epidermis. The subcutis (fat) is the mostly clear area in the bottom half of the image. </a:t>
            </a:r>
          </a:p>
        </p:txBody>
      </p:sp>
      <p:cxnSp>
        <p:nvCxnSpPr>
          <p:cNvPr id="18" name="Straight Arrow Connector 17"/>
          <p:cNvCxnSpPr/>
          <p:nvPr/>
        </p:nvCxnSpPr>
        <p:spPr>
          <a:xfrm>
            <a:off x="2438400" y="1828800"/>
            <a:ext cx="457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438400" y="1998078"/>
            <a:ext cx="457200" cy="1355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105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a:xfrm>
            <a:off x="457200" y="76200"/>
            <a:ext cx="8229600" cy="1143000"/>
          </a:xfrm>
        </p:spPr>
        <p:txBody>
          <a:bodyPr>
            <a:normAutofit fontScale="90000"/>
          </a:bodyPr>
          <a:lstStyle/>
          <a:p>
            <a:pPr eaLnBrk="1" hangingPunct="1"/>
            <a:r>
              <a:rPr lang="en-US" dirty="0">
                <a:latin typeface="Arial" charset="0"/>
                <a:cs typeface="Arial" charset="0"/>
              </a:rPr>
              <a:t>Review Chart: Functions of the Skin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82656602"/>
              </p:ext>
            </p:extLst>
          </p:nvPr>
        </p:nvGraphicFramePr>
        <p:xfrm>
          <a:off x="0" y="1142998"/>
          <a:ext cx="9144000" cy="563880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cs typeface="Arial" charset="0"/>
                        </a:rPr>
                        <a:t>Tissue Layer</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cs typeface="Arial" charset="0"/>
                        </a:rPr>
                        <a:t>Function</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cs typeface="Arial" charset="0"/>
                        </a:rPr>
                        <a:t>Associated Diseases</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282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Permeability barrier</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Atopic dermatitis </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139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 dermis </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Protection from pathogens</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Molluscum contagiosum</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738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 dermis, subcutis</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Thermoregulation</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Hyperthermia</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38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 </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Ultraviolet protection</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Albinism</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139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 dermis, subcutis </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Sensation</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Diabetic neuropathy</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738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 dermis </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Wound repair/regeneration</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Venous stasis ulcer, Keloid</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738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Epidermis, dermis, subcutis</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Physical appearance</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Arial" charset="0"/>
                        </a:rPr>
                        <a:t>Lipodystrophy</a:t>
                      </a:r>
                    </a:p>
                  </a:txBody>
                  <a:tcPr marL="96819" marR="968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139304"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F2917EE0-FF51-49C1-8956-01037F62D9E0}" type="slidenum">
              <a:rPr lang="en-US" smtClean="0"/>
              <a:pPr/>
              <a:t>42</a:t>
            </a:fld>
            <a:endParaRPr lang="en-US" dirty="0"/>
          </a:p>
        </p:txBody>
      </p:sp>
    </p:spTree>
    <p:extLst>
      <p:ext uri="{BB962C8B-B14F-4D97-AF65-F5344CB8AC3E}">
        <p14:creationId xmlns:p14="http://schemas.microsoft.com/office/powerpoint/2010/main" val="36936407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5"/>
          <p:cNvSpPr>
            <a:spLocks noGrp="1" noChangeArrowheads="1"/>
          </p:cNvSpPr>
          <p:nvPr>
            <p:ph type="title"/>
          </p:nvPr>
        </p:nvSpPr>
        <p:spPr/>
        <p:txBody>
          <a:bodyPr/>
          <a:lstStyle/>
          <a:p>
            <a:pPr eaLnBrk="1" hangingPunct="1"/>
            <a:r>
              <a:rPr lang="en-US" sz="4000" dirty="0">
                <a:latin typeface="Arial" charset="0"/>
                <a:cs typeface="Arial" charset="0"/>
              </a:rPr>
              <a:t>Layers of the skin</a:t>
            </a:r>
          </a:p>
        </p:txBody>
      </p:sp>
      <p:sp>
        <p:nvSpPr>
          <p:cNvPr id="75778"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3C0BE294-A2B1-43F3-8CCE-13E0646F0113}" type="slidenum">
              <a:rPr lang="en-US" smtClean="0"/>
              <a:pPr/>
              <a:t>5</a:t>
            </a:fld>
            <a:endParaRPr lang="en-US" dirty="0"/>
          </a:p>
        </p:txBody>
      </p:sp>
      <p:sp>
        <p:nvSpPr>
          <p:cNvPr id="75779" name="Text Box 6"/>
          <p:cNvSpPr txBox="1">
            <a:spLocks noChangeArrowheads="1"/>
          </p:cNvSpPr>
          <p:nvPr/>
        </p:nvSpPr>
        <p:spPr bwMode="auto">
          <a:xfrm>
            <a:off x="7467600" y="4495800"/>
            <a:ext cx="1447800" cy="400050"/>
          </a:xfrm>
          <a:prstGeom prst="rect">
            <a:avLst/>
          </a:prstGeom>
          <a:noFill/>
          <a:ln w="9525">
            <a:noFill/>
            <a:miter lim="800000"/>
            <a:headEnd/>
            <a:tailEnd/>
          </a:ln>
        </p:spPr>
        <p:txBody>
          <a:bodyPr>
            <a:spAutoFit/>
          </a:bodyPr>
          <a:lstStyle/>
          <a:p>
            <a:pPr eaLnBrk="0" hangingPunct="0"/>
            <a:r>
              <a:rPr lang="en-US" sz="2000" dirty="0">
                <a:solidFill>
                  <a:srgbClr val="FF0000"/>
                </a:solidFill>
              </a:rPr>
              <a:t>Subcutis</a:t>
            </a:r>
          </a:p>
        </p:txBody>
      </p:sp>
      <p:sp>
        <p:nvSpPr>
          <p:cNvPr id="75780" name="Right Brace 11"/>
          <p:cNvSpPr>
            <a:spLocks/>
          </p:cNvSpPr>
          <p:nvPr/>
        </p:nvSpPr>
        <p:spPr bwMode="auto">
          <a:xfrm flipH="1">
            <a:off x="5532438" y="2667000"/>
            <a:ext cx="106362" cy="152400"/>
          </a:xfrm>
          <a:prstGeom prst="rightBrace">
            <a:avLst>
              <a:gd name="adj1" fmla="val 8358"/>
              <a:gd name="adj2" fmla="val 50000"/>
            </a:avLst>
          </a:prstGeom>
          <a:noFill/>
          <a:ln w="28575" cap="sq" algn="ctr">
            <a:solidFill>
              <a:srgbClr val="FFFFFF"/>
            </a:solidFill>
            <a:round/>
            <a:headEnd type="none" w="sm" len="sm"/>
            <a:tailEnd type="none" w="lg" len="med"/>
          </a:ln>
        </p:spPr>
        <p:txBody>
          <a:bodyPr wrap="none"/>
          <a:lstStyle/>
          <a:p>
            <a:pPr algn="ctr" eaLnBrk="0" hangingPunct="0"/>
            <a:endParaRPr lang="en-US" dirty="0"/>
          </a:p>
        </p:txBody>
      </p:sp>
      <p:sp>
        <p:nvSpPr>
          <p:cNvPr id="75781" name="Right Brace 13"/>
          <p:cNvSpPr>
            <a:spLocks/>
          </p:cNvSpPr>
          <p:nvPr/>
        </p:nvSpPr>
        <p:spPr bwMode="auto">
          <a:xfrm>
            <a:off x="5486400" y="2590800"/>
            <a:ext cx="304800" cy="304800"/>
          </a:xfrm>
          <a:prstGeom prst="rightBrace">
            <a:avLst>
              <a:gd name="adj1" fmla="val 8333"/>
              <a:gd name="adj2" fmla="val 50000"/>
            </a:avLst>
          </a:prstGeom>
          <a:noFill/>
          <a:ln w="28575" cap="sq" algn="ctr">
            <a:solidFill>
              <a:srgbClr val="FFFFFF"/>
            </a:solidFill>
            <a:round/>
            <a:headEnd type="none" w="sm" len="sm"/>
            <a:tailEnd type="none" w="lg" len="med"/>
          </a:ln>
        </p:spPr>
        <p:txBody>
          <a:bodyPr wrap="none"/>
          <a:lstStyle/>
          <a:p>
            <a:pPr algn="ctr" eaLnBrk="0" hangingPunct="0"/>
            <a:endParaRPr lang="en-US" dirty="0">
              <a:solidFill>
                <a:srgbClr val="000000"/>
              </a:solidFill>
            </a:endParaRPr>
          </a:p>
        </p:txBody>
      </p:sp>
      <p:sp>
        <p:nvSpPr>
          <p:cNvPr id="75782" name="Right Brace 14"/>
          <p:cNvSpPr>
            <a:spLocks/>
          </p:cNvSpPr>
          <p:nvPr/>
        </p:nvSpPr>
        <p:spPr bwMode="auto">
          <a:xfrm>
            <a:off x="7162800" y="2133600"/>
            <a:ext cx="152400" cy="274320"/>
          </a:xfrm>
          <a:prstGeom prst="rightBrace">
            <a:avLst>
              <a:gd name="adj1" fmla="val 8313"/>
              <a:gd name="adj2" fmla="val 50000"/>
            </a:avLst>
          </a:prstGeom>
          <a:noFill/>
          <a:ln w="12700" cap="sq" algn="ctr">
            <a:solidFill>
              <a:srgbClr val="000000"/>
            </a:solidFill>
            <a:round/>
            <a:headEnd type="none" w="sm" len="sm"/>
            <a:tailEnd type="none" w="lg" len="med"/>
          </a:ln>
        </p:spPr>
        <p:txBody>
          <a:bodyPr wrap="none"/>
          <a:lstStyle/>
          <a:p>
            <a:pPr algn="ctr" eaLnBrk="0" hangingPunct="0"/>
            <a:endParaRPr lang="en-US" dirty="0"/>
          </a:p>
        </p:txBody>
      </p:sp>
      <p:sp>
        <p:nvSpPr>
          <p:cNvPr id="75783" name="Text Box 6"/>
          <p:cNvSpPr txBox="1">
            <a:spLocks noChangeArrowheads="1"/>
          </p:cNvSpPr>
          <p:nvPr/>
        </p:nvSpPr>
        <p:spPr bwMode="auto">
          <a:xfrm>
            <a:off x="7391400" y="2057400"/>
            <a:ext cx="1325563" cy="400050"/>
          </a:xfrm>
          <a:prstGeom prst="rect">
            <a:avLst/>
          </a:prstGeom>
          <a:noFill/>
          <a:ln w="9525">
            <a:noFill/>
            <a:miter lim="800000"/>
            <a:headEnd/>
            <a:tailEnd/>
          </a:ln>
        </p:spPr>
        <p:txBody>
          <a:bodyPr wrap="none">
            <a:spAutoFit/>
          </a:bodyPr>
          <a:lstStyle/>
          <a:p>
            <a:pPr eaLnBrk="0" hangingPunct="0"/>
            <a:r>
              <a:rPr lang="en-US" sz="2000" dirty="0">
                <a:solidFill>
                  <a:srgbClr val="000000"/>
                </a:solidFill>
              </a:rPr>
              <a:t>Epidermis</a:t>
            </a:r>
          </a:p>
        </p:txBody>
      </p:sp>
      <p:sp>
        <p:nvSpPr>
          <p:cNvPr id="75784" name="Text Box 8"/>
          <p:cNvSpPr txBox="1">
            <a:spLocks noChangeArrowheads="1"/>
          </p:cNvSpPr>
          <p:nvPr/>
        </p:nvSpPr>
        <p:spPr bwMode="auto">
          <a:xfrm>
            <a:off x="7543800" y="3409950"/>
            <a:ext cx="996950" cy="400050"/>
          </a:xfrm>
          <a:prstGeom prst="rect">
            <a:avLst/>
          </a:prstGeom>
          <a:noFill/>
          <a:ln w="9525">
            <a:noFill/>
            <a:miter lim="800000"/>
            <a:headEnd/>
            <a:tailEnd/>
          </a:ln>
        </p:spPr>
        <p:txBody>
          <a:bodyPr wrap="none">
            <a:spAutoFit/>
          </a:bodyPr>
          <a:lstStyle/>
          <a:p>
            <a:pPr eaLnBrk="0" hangingPunct="0"/>
            <a:r>
              <a:rPr lang="en-US" sz="2000" dirty="0">
                <a:solidFill>
                  <a:srgbClr val="000000"/>
                </a:solidFill>
              </a:rPr>
              <a:t>Dermis</a:t>
            </a:r>
          </a:p>
        </p:txBody>
      </p:sp>
      <p:sp>
        <p:nvSpPr>
          <p:cNvPr id="75787" name="Right Brace 14"/>
          <p:cNvSpPr>
            <a:spLocks/>
          </p:cNvSpPr>
          <p:nvPr/>
        </p:nvSpPr>
        <p:spPr bwMode="auto">
          <a:xfrm>
            <a:off x="7162800" y="2453640"/>
            <a:ext cx="152400" cy="1188720"/>
          </a:xfrm>
          <a:prstGeom prst="rightBrace">
            <a:avLst>
              <a:gd name="adj1" fmla="val 8310"/>
              <a:gd name="adj2" fmla="val 50000"/>
            </a:avLst>
          </a:prstGeom>
          <a:noFill/>
          <a:ln w="12700" cap="sq" algn="ctr">
            <a:solidFill>
              <a:srgbClr val="000000"/>
            </a:solidFill>
            <a:round/>
            <a:headEnd type="none" w="sm" len="sm"/>
            <a:tailEnd type="none" w="lg" len="med"/>
          </a:ln>
        </p:spPr>
        <p:txBody>
          <a:bodyPr wrap="none"/>
          <a:lstStyle/>
          <a:p>
            <a:pPr algn="ctr" eaLnBrk="0" hangingPunct="0"/>
            <a:endParaRPr lang="en-US" dirty="0"/>
          </a:p>
        </p:txBody>
      </p:sp>
      <p:sp>
        <p:nvSpPr>
          <p:cNvPr id="75788" name="Right Brace 14"/>
          <p:cNvSpPr>
            <a:spLocks/>
          </p:cNvSpPr>
          <p:nvPr/>
        </p:nvSpPr>
        <p:spPr bwMode="auto">
          <a:xfrm>
            <a:off x="7162800" y="3688080"/>
            <a:ext cx="182880" cy="2103120"/>
          </a:xfrm>
          <a:prstGeom prst="rightBrace">
            <a:avLst>
              <a:gd name="adj1" fmla="val 8292"/>
              <a:gd name="adj2" fmla="val 50000"/>
            </a:avLst>
          </a:prstGeom>
          <a:noFill/>
          <a:ln w="12700" cap="sq" algn="ctr">
            <a:solidFill>
              <a:srgbClr val="000000"/>
            </a:solidFill>
            <a:round/>
            <a:headEnd type="none" w="sm" len="sm"/>
            <a:tailEnd type="none" w="lg" len="med"/>
          </a:ln>
        </p:spPr>
        <p:txBody>
          <a:bodyPr wrap="none"/>
          <a:lstStyle/>
          <a:p>
            <a:pPr algn="ctr" eaLnBrk="0" hangingPunct="0"/>
            <a:endParaRPr lang="en-US" dirty="0"/>
          </a:p>
        </p:txBody>
      </p:sp>
      <p:sp>
        <p:nvSpPr>
          <p:cNvPr id="75789" name="Rectangle 18"/>
          <p:cNvSpPr>
            <a:spLocks noChangeArrowheads="1"/>
          </p:cNvSpPr>
          <p:nvPr/>
        </p:nvSpPr>
        <p:spPr bwMode="auto">
          <a:xfrm>
            <a:off x="304800" y="2286000"/>
            <a:ext cx="3124200" cy="2554545"/>
          </a:xfrm>
          <a:prstGeom prst="rect">
            <a:avLst/>
          </a:prstGeom>
          <a:noFill/>
          <a:ln w="9525">
            <a:noFill/>
            <a:miter lim="800000"/>
            <a:headEnd/>
            <a:tailEnd/>
          </a:ln>
        </p:spPr>
        <p:txBody>
          <a:bodyPr>
            <a:spAutoFit/>
          </a:bodyPr>
          <a:lstStyle/>
          <a:p>
            <a:pPr algn="just">
              <a:spcBef>
                <a:spcPts val="600"/>
              </a:spcBef>
            </a:pPr>
            <a:r>
              <a:rPr lang="en-US" sz="3200" dirty="0"/>
              <a:t>Below the dermis lies fat, also called subcutis, panniculus, or hypodermis. </a:t>
            </a:r>
          </a:p>
        </p:txBody>
      </p:sp>
      <p:pic>
        <p:nvPicPr>
          <p:cNvPr id="2050" name="Picture 2" descr="E:\Berger teaching skin\2- layers of skin.tif"/>
          <p:cNvPicPr>
            <a:picLocks noChangeAspect="1" noChangeArrowheads="1"/>
          </p:cNvPicPr>
          <p:nvPr/>
        </p:nvPicPr>
        <p:blipFill>
          <a:blip r:embed="rId3" cstate="print"/>
          <a:srcRect/>
          <a:stretch>
            <a:fillRect/>
          </a:stretch>
        </p:blipFill>
        <p:spPr bwMode="auto">
          <a:xfrm>
            <a:off x="3352800" y="1905000"/>
            <a:ext cx="3840480" cy="39742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07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9">
                                            <p:txEl>
                                              <p:pRg st="0" end="0"/>
                                            </p:txEl>
                                          </p:spTgt>
                                        </p:tgtEl>
                                        <p:attrNameLst>
                                          <p:attrName>style.visibility</p:attrName>
                                        </p:attrNameLst>
                                      </p:cBhvr>
                                      <p:to>
                                        <p:strVal val="visible"/>
                                      </p:to>
                                    </p:set>
                                    <p:animEffect transition="in" filter="fade">
                                      <p:cBhvr>
                                        <p:cTn id="7" dur="2000"/>
                                        <p:tgtEl>
                                          <p:spTgt spid="757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sz="4000" dirty="0">
                <a:latin typeface="Arial" charset="0"/>
                <a:cs typeface="Arial" charset="0"/>
              </a:rPr>
              <a:t>Outline: basic anatomy of skin</a:t>
            </a:r>
          </a:p>
        </p:txBody>
      </p:sp>
      <p:sp>
        <p:nvSpPr>
          <p:cNvPr id="40962" name="Content Placeholder 2"/>
          <p:cNvSpPr>
            <a:spLocks noGrp="1"/>
          </p:cNvSpPr>
          <p:nvPr>
            <p:ph idx="1"/>
          </p:nvPr>
        </p:nvSpPr>
        <p:spPr/>
        <p:txBody>
          <a:bodyPr/>
          <a:lstStyle/>
          <a:p>
            <a:pPr marL="514350" indent="-514350" algn="just" eaLnBrk="1" hangingPunct="1">
              <a:buFont typeface="Wingdings" pitchFamily="2" charset="2"/>
              <a:buChar char="§"/>
              <a:defRPr/>
            </a:pPr>
            <a:r>
              <a:rPr lang="en-US" sz="3600" dirty="0"/>
              <a:t>Layers of the skin</a:t>
            </a:r>
          </a:p>
          <a:p>
            <a:pPr marL="1143000" lvl="1" indent="-403225" algn="just" eaLnBrk="1" hangingPunct="1">
              <a:buFont typeface="Arial" pitchFamily="34" charset="0"/>
              <a:buChar char="•"/>
              <a:defRPr/>
            </a:pPr>
            <a:r>
              <a:rPr lang="en-US" sz="3200" dirty="0">
                <a:solidFill>
                  <a:srgbClr val="FF0000"/>
                </a:solidFill>
              </a:rPr>
              <a:t>Epidermis: layers, cell types, and function</a:t>
            </a:r>
          </a:p>
          <a:p>
            <a:pPr marL="1143000" lvl="1" indent="-403225" algn="just" eaLnBrk="1" hangingPunct="1">
              <a:buFont typeface="Arial" pitchFamily="34" charset="0"/>
              <a:buChar char="•"/>
              <a:defRPr/>
            </a:pPr>
            <a:r>
              <a:rPr lang="en-US" sz="3200" dirty="0"/>
              <a:t>Dermis: layers, cell types, and function</a:t>
            </a:r>
          </a:p>
          <a:p>
            <a:pPr marL="1143000" lvl="1" indent="-403225" algn="just" eaLnBrk="1" hangingPunct="1">
              <a:buFont typeface="Arial" pitchFamily="34" charset="0"/>
              <a:buChar char="•"/>
              <a:defRPr/>
            </a:pPr>
            <a:r>
              <a:rPr lang="en-US" sz="3200" dirty="0"/>
              <a:t>Subcutis </a:t>
            </a:r>
          </a:p>
          <a:p>
            <a:pPr marL="514350" indent="-514350" algn="just" eaLnBrk="1" hangingPunct="1">
              <a:buFont typeface="Wingdings" pitchFamily="2" charset="2"/>
              <a:buChar char="§"/>
              <a:defRPr/>
            </a:pPr>
            <a:r>
              <a:rPr lang="en-US" sz="3600" dirty="0"/>
              <a:t>Adnexal</a:t>
            </a:r>
            <a:r>
              <a:rPr lang="en-US" sz="3600" dirty="0">
                <a:solidFill>
                  <a:srgbClr val="FF0000"/>
                </a:solidFill>
              </a:rPr>
              <a:t> </a:t>
            </a:r>
            <a:r>
              <a:rPr lang="en-US" sz="3600" dirty="0"/>
              <a:t>structures</a:t>
            </a:r>
          </a:p>
          <a:p>
            <a:pPr marL="1143000" lvl="1" indent="-742950" algn="just" eaLnBrk="1" hangingPunct="1">
              <a:buFontTx/>
              <a:buNone/>
              <a:defRPr/>
            </a:pPr>
            <a:endParaRPr lang="en-US" dirty="0"/>
          </a:p>
        </p:txBody>
      </p:sp>
      <p:sp>
        <p:nvSpPr>
          <p:cNvPr id="7782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0891FF75-3AD7-4394-8AD6-6F933B2DD2E2}" type="slidenum">
              <a:rPr lang="en-US" smtClean="0"/>
              <a:pPr/>
              <a:t>6</a:t>
            </a:fld>
            <a:endParaRPr lang="en-US" dirty="0"/>
          </a:p>
        </p:txBody>
      </p:sp>
    </p:spTree>
    <p:extLst>
      <p:ext uri="{BB962C8B-B14F-4D97-AF65-F5344CB8AC3E}">
        <p14:creationId xmlns:p14="http://schemas.microsoft.com/office/powerpoint/2010/main" val="3945868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2000"/>
                                        <p:tgtEl>
                                          <p:spTgt spid="4096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2">
                                            <p:txEl>
                                              <p:pRg st="1" end="1"/>
                                            </p:txEl>
                                          </p:spTgt>
                                        </p:tgtEl>
                                        <p:attrNameLst>
                                          <p:attrName>style.visibility</p:attrName>
                                        </p:attrNameLst>
                                      </p:cBhvr>
                                      <p:to>
                                        <p:strVal val="visible"/>
                                      </p:to>
                                    </p:set>
                                    <p:animEffect transition="in" filter="fade">
                                      <p:cBhvr>
                                        <p:cTn id="10" dur="2000"/>
                                        <p:tgtEl>
                                          <p:spTgt spid="4096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962">
                                            <p:txEl>
                                              <p:pRg st="2" end="2"/>
                                            </p:txEl>
                                          </p:spTgt>
                                        </p:tgtEl>
                                        <p:attrNameLst>
                                          <p:attrName>style.visibility</p:attrName>
                                        </p:attrNameLst>
                                      </p:cBhvr>
                                      <p:to>
                                        <p:strVal val="visible"/>
                                      </p:to>
                                    </p:set>
                                    <p:animEffect transition="in" filter="fade">
                                      <p:cBhvr>
                                        <p:cTn id="13" dur="2000"/>
                                        <p:tgtEl>
                                          <p:spTgt spid="4096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962">
                                            <p:txEl>
                                              <p:pRg st="3" end="3"/>
                                            </p:txEl>
                                          </p:spTgt>
                                        </p:tgtEl>
                                        <p:attrNameLst>
                                          <p:attrName>style.visibility</p:attrName>
                                        </p:attrNameLst>
                                      </p:cBhvr>
                                      <p:to>
                                        <p:strVal val="visible"/>
                                      </p:to>
                                    </p:set>
                                    <p:animEffect transition="in" filter="fade">
                                      <p:cBhvr>
                                        <p:cTn id="16" dur="2000"/>
                                        <p:tgtEl>
                                          <p:spTgt spid="4096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962">
                                            <p:txEl>
                                              <p:pRg st="4" end="4"/>
                                            </p:txEl>
                                          </p:spTgt>
                                        </p:tgtEl>
                                        <p:attrNameLst>
                                          <p:attrName>style.visibility</p:attrName>
                                        </p:attrNameLst>
                                      </p:cBhvr>
                                      <p:to>
                                        <p:strVal val="visible"/>
                                      </p:to>
                                    </p:set>
                                    <p:animEffect transition="in" filter="fade">
                                      <p:cBhvr>
                                        <p:cTn id="21" dur="2000"/>
                                        <p:tgtEl>
                                          <p:spTgt spid="409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erger teaching skin\3- epidermis.tif"/>
          <p:cNvPicPr>
            <a:picLocks noChangeAspect="1" noChangeArrowheads="1"/>
          </p:cNvPicPr>
          <p:nvPr/>
        </p:nvPicPr>
        <p:blipFill>
          <a:blip r:embed="rId3" cstate="print"/>
          <a:srcRect r="33333" b="24915"/>
          <a:stretch>
            <a:fillRect/>
          </a:stretch>
        </p:blipFill>
        <p:spPr bwMode="auto">
          <a:xfrm>
            <a:off x="2209800" y="1676400"/>
            <a:ext cx="5105400" cy="4300551"/>
          </a:xfrm>
          <a:prstGeom prst="rect">
            <a:avLst/>
          </a:prstGeom>
          <a:noFill/>
        </p:spPr>
      </p:pic>
      <p:sp>
        <p:nvSpPr>
          <p:cNvPr id="78850" name="Rectangle 3"/>
          <p:cNvSpPr>
            <a:spLocks noGrp="1" noChangeArrowheads="1"/>
          </p:cNvSpPr>
          <p:nvPr>
            <p:ph type="title"/>
          </p:nvPr>
        </p:nvSpPr>
        <p:spPr/>
        <p:txBody>
          <a:bodyPr>
            <a:normAutofit fontScale="90000"/>
          </a:bodyPr>
          <a:lstStyle/>
          <a:p>
            <a:pPr eaLnBrk="1" hangingPunct="1"/>
            <a:r>
              <a:rPr lang="en-US" sz="4000" dirty="0">
                <a:solidFill>
                  <a:srgbClr val="FFFFFF"/>
                </a:solidFill>
                <a:latin typeface="Arial" charset="0"/>
                <a:cs typeface="Arial" charset="0"/>
              </a:rPr>
              <a:t>Can you name the four major layers of the epidermis?</a:t>
            </a:r>
          </a:p>
        </p:txBody>
      </p:sp>
      <p:sp>
        <p:nvSpPr>
          <p:cNvPr id="12" name="Slide Number Placeholder 11"/>
          <p:cNvSpPr>
            <a:spLocks noGrp="1"/>
          </p:cNvSpPr>
          <p:nvPr>
            <p:ph type="sldNum" sz="quarter" idx="12"/>
          </p:nvPr>
        </p:nvSpPr>
        <p:spPr/>
        <p:txBody>
          <a:bodyPr/>
          <a:lstStyle/>
          <a:p>
            <a:pPr>
              <a:defRPr/>
            </a:pPr>
            <a:fld id="{52E8FFB7-3E0B-41CD-8E65-4883E00B090A}" type="slidenum">
              <a:rPr lang="en-US" sz="1050"/>
              <a:pPr>
                <a:defRPr/>
              </a:pPr>
              <a:t>7</a:t>
            </a:fld>
            <a:endParaRPr lang="en-US" sz="1050" dirty="0"/>
          </a:p>
        </p:txBody>
      </p:sp>
      <p:sp>
        <p:nvSpPr>
          <p:cNvPr id="78852" name="Text Box 7"/>
          <p:cNvSpPr txBox="1">
            <a:spLocks noChangeArrowheads="1"/>
          </p:cNvSpPr>
          <p:nvPr/>
        </p:nvSpPr>
        <p:spPr bwMode="auto">
          <a:xfrm>
            <a:off x="1066800" y="5029200"/>
            <a:ext cx="285750" cy="339725"/>
          </a:xfrm>
          <a:prstGeom prst="rect">
            <a:avLst/>
          </a:prstGeom>
          <a:noFill/>
          <a:ln w="9525">
            <a:solidFill>
              <a:srgbClr val="000000"/>
            </a:solidFill>
            <a:miter lim="800000"/>
            <a:headEnd/>
            <a:tailEnd/>
          </a:ln>
        </p:spPr>
        <p:txBody>
          <a:bodyPr>
            <a:spAutoFit/>
          </a:bodyPr>
          <a:lstStyle/>
          <a:p>
            <a:pPr algn="r" eaLnBrk="0" hangingPunct="0"/>
            <a:r>
              <a:rPr lang="en-US" sz="1600" dirty="0"/>
              <a:t>1</a:t>
            </a:r>
          </a:p>
        </p:txBody>
      </p:sp>
      <p:sp>
        <p:nvSpPr>
          <p:cNvPr id="78853" name="Line 12"/>
          <p:cNvSpPr>
            <a:spLocks noChangeShapeType="1"/>
          </p:cNvSpPr>
          <p:nvPr/>
        </p:nvSpPr>
        <p:spPr bwMode="auto">
          <a:xfrm>
            <a:off x="1447800" y="5257800"/>
            <a:ext cx="838200" cy="228600"/>
          </a:xfrm>
          <a:prstGeom prst="line">
            <a:avLst/>
          </a:prstGeom>
          <a:noFill/>
          <a:ln w="38100">
            <a:solidFill>
              <a:srgbClr val="000000"/>
            </a:solidFill>
            <a:round/>
            <a:headEnd/>
            <a:tailEnd type="triangle" w="med" len="med"/>
          </a:ln>
        </p:spPr>
        <p:txBody>
          <a:bodyPr/>
          <a:lstStyle/>
          <a:p>
            <a:endParaRPr lang="en-US" dirty="0"/>
          </a:p>
        </p:txBody>
      </p:sp>
      <p:sp>
        <p:nvSpPr>
          <p:cNvPr id="78854" name="Text Box 4"/>
          <p:cNvSpPr txBox="1">
            <a:spLocks noChangeArrowheads="1"/>
          </p:cNvSpPr>
          <p:nvPr/>
        </p:nvSpPr>
        <p:spPr bwMode="auto">
          <a:xfrm>
            <a:off x="1066800" y="3962400"/>
            <a:ext cx="285750" cy="339725"/>
          </a:xfrm>
          <a:prstGeom prst="rect">
            <a:avLst/>
          </a:prstGeom>
          <a:noFill/>
          <a:ln w="9525">
            <a:solidFill>
              <a:srgbClr val="000000"/>
            </a:solidFill>
            <a:miter lim="800000"/>
            <a:headEnd/>
            <a:tailEnd/>
          </a:ln>
        </p:spPr>
        <p:txBody>
          <a:bodyPr>
            <a:spAutoFit/>
          </a:bodyPr>
          <a:lstStyle/>
          <a:p>
            <a:pPr algn="r" eaLnBrk="0" hangingPunct="0"/>
            <a:r>
              <a:rPr lang="en-US" sz="1600" dirty="0"/>
              <a:t>2</a:t>
            </a:r>
          </a:p>
        </p:txBody>
      </p:sp>
      <p:sp>
        <p:nvSpPr>
          <p:cNvPr id="78855" name="Text Box 4"/>
          <p:cNvSpPr txBox="1">
            <a:spLocks noChangeArrowheads="1"/>
          </p:cNvSpPr>
          <p:nvPr/>
        </p:nvSpPr>
        <p:spPr bwMode="auto">
          <a:xfrm>
            <a:off x="1066800" y="2286000"/>
            <a:ext cx="285750" cy="338138"/>
          </a:xfrm>
          <a:prstGeom prst="rect">
            <a:avLst/>
          </a:prstGeom>
          <a:noFill/>
          <a:ln w="9525">
            <a:solidFill>
              <a:srgbClr val="000000"/>
            </a:solidFill>
            <a:miter lim="800000"/>
            <a:headEnd/>
            <a:tailEnd/>
          </a:ln>
        </p:spPr>
        <p:txBody>
          <a:bodyPr>
            <a:spAutoFit/>
          </a:bodyPr>
          <a:lstStyle/>
          <a:p>
            <a:pPr algn="r" eaLnBrk="0" hangingPunct="0"/>
            <a:r>
              <a:rPr lang="en-US" sz="1600" dirty="0"/>
              <a:t>4</a:t>
            </a:r>
          </a:p>
        </p:txBody>
      </p:sp>
      <p:sp>
        <p:nvSpPr>
          <p:cNvPr id="78856" name="Text Box 5"/>
          <p:cNvSpPr txBox="1">
            <a:spLocks noChangeArrowheads="1"/>
          </p:cNvSpPr>
          <p:nvPr/>
        </p:nvSpPr>
        <p:spPr bwMode="auto">
          <a:xfrm>
            <a:off x="1066800" y="3276600"/>
            <a:ext cx="285750" cy="338137"/>
          </a:xfrm>
          <a:prstGeom prst="rect">
            <a:avLst/>
          </a:prstGeom>
          <a:noFill/>
          <a:ln w="9525">
            <a:solidFill>
              <a:srgbClr val="000000"/>
            </a:solidFill>
            <a:miter lim="800000"/>
            <a:headEnd/>
            <a:tailEnd/>
          </a:ln>
        </p:spPr>
        <p:txBody>
          <a:bodyPr>
            <a:spAutoFit/>
          </a:bodyPr>
          <a:lstStyle/>
          <a:p>
            <a:pPr algn="r" eaLnBrk="0" hangingPunct="0"/>
            <a:r>
              <a:rPr lang="en-US" sz="1600" dirty="0"/>
              <a:t>3</a:t>
            </a:r>
          </a:p>
        </p:txBody>
      </p:sp>
      <p:sp>
        <p:nvSpPr>
          <p:cNvPr id="78857" name="Line 9"/>
          <p:cNvSpPr>
            <a:spLocks noChangeShapeType="1"/>
          </p:cNvSpPr>
          <p:nvPr/>
        </p:nvSpPr>
        <p:spPr bwMode="auto">
          <a:xfrm>
            <a:off x="1447800" y="2438400"/>
            <a:ext cx="990600" cy="0"/>
          </a:xfrm>
          <a:prstGeom prst="line">
            <a:avLst/>
          </a:prstGeom>
          <a:noFill/>
          <a:ln w="38100">
            <a:solidFill>
              <a:srgbClr val="000000"/>
            </a:solidFill>
            <a:round/>
            <a:headEnd/>
            <a:tailEnd type="triangle" w="med" len="med"/>
          </a:ln>
        </p:spPr>
        <p:txBody>
          <a:bodyPr/>
          <a:lstStyle/>
          <a:p>
            <a:endParaRPr lang="en-US" dirty="0"/>
          </a:p>
        </p:txBody>
      </p:sp>
      <p:sp>
        <p:nvSpPr>
          <p:cNvPr id="78858" name="Line 9"/>
          <p:cNvSpPr>
            <a:spLocks noChangeShapeType="1"/>
          </p:cNvSpPr>
          <p:nvPr/>
        </p:nvSpPr>
        <p:spPr bwMode="auto">
          <a:xfrm>
            <a:off x="1536700" y="3429000"/>
            <a:ext cx="596900" cy="0"/>
          </a:xfrm>
          <a:prstGeom prst="line">
            <a:avLst/>
          </a:prstGeom>
          <a:noFill/>
          <a:ln w="38100">
            <a:solidFill>
              <a:srgbClr val="000000"/>
            </a:solidFill>
            <a:round/>
            <a:headEnd/>
            <a:tailEnd type="triangle" w="med" len="med"/>
          </a:ln>
        </p:spPr>
        <p:txBody>
          <a:bodyPr/>
          <a:lstStyle/>
          <a:p>
            <a:endParaRPr lang="en-US" dirty="0"/>
          </a:p>
        </p:txBody>
      </p:sp>
      <p:sp>
        <p:nvSpPr>
          <p:cNvPr id="78860" name="Line 9"/>
          <p:cNvSpPr>
            <a:spLocks noChangeShapeType="1"/>
          </p:cNvSpPr>
          <p:nvPr/>
        </p:nvSpPr>
        <p:spPr bwMode="auto">
          <a:xfrm>
            <a:off x="1600200" y="4114800"/>
            <a:ext cx="596900" cy="0"/>
          </a:xfrm>
          <a:prstGeom prst="line">
            <a:avLst/>
          </a:prstGeom>
          <a:noFill/>
          <a:ln w="38100">
            <a:solidFill>
              <a:srgbClr val="000000"/>
            </a:solidFill>
            <a:round/>
            <a:headEnd/>
            <a:tailEnd type="triangle" w="med" len="med"/>
          </a:ln>
        </p:spPr>
        <p:txBody>
          <a:bodyPr/>
          <a:lstStyle/>
          <a:p>
            <a:endParaRPr lang="en-US" dirty="0"/>
          </a:p>
        </p:txBody>
      </p:sp>
      <p:sp>
        <p:nvSpPr>
          <p:cNvPr id="15" name="Line 12"/>
          <p:cNvSpPr>
            <a:spLocks noChangeShapeType="1"/>
          </p:cNvSpPr>
          <p:nvPr/>
        </p:nvSpPr>
        <p:spPr bwMode="auto">
          <a:xfrm>
            <a:off x="1447800" y="5105400"/>
            <a:ext cx="1905000" cy="76200"/>
          </a:xfrm>
          <a:prstGeom prst="line">
            <a:avLst/>
          </a:prstGeom>
          <a:noFill/>
          <a:ln w="38100">
            <a:solidFill>
              <a:srgbClr val="000000"/>
            </a:solidFill>
            <a:round/>
            <a:headEnd/>
            <a:tailEnd type="triangle" w="med" len="med"/>
          </a:ln>
        </p:spPr>
        <p:txBody>
          <a:bodyPr/>
          <a:lstStyle/>
          <a:p>
            <a:endParaRPr lang="en-US" dirty="0"/>
          </a:p>
        </p:txBody>
      </p:sp>
    </p:spTree>
    <p:extLst>
      <p:ext uri="{BB962C8B-B14F-4D97-AF65-F5344CB8AC3E}">
        <p14:creationId xmlns:p14="http://schemas.microsoft.com/office/powerpoint/2010/main" val="230236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erger teaching skin\3- epidermis.tif"/>
          <p:cNvPicPr>
            <a:picLocks noChangeAspect="1" noChangeArrowheads="1"/>
          </p:cNvPicPr>
          <p:nvPr/>
        </p:nvPicPr>
        <p:blipFill>
          <a:blip r:embed="rId3" cstate="print"/>
          <a:srcRect r="33333" b="24915"/>
          <a:stretch>
            <a:fillRect/>
          </a:stretch>
        </p:blipFill>
        <p:spPr bwMode="auto">
          <a:xfrm>
            <a:off x="3276600" y="1676400"/>
            <a:ext cx="5105400" cy="4300551"/>
          </a:xfrm>
          <a:prstGeom prst="rect">
            <a:avLst/>
          </a:prstGeom>
          <a:noFill/>
        </p:spPr>
      </p:pic>
      <p:sp>
        <p:nvSpPr>
          <p:cNvPr id="78850" name="Rectangle 3"/>
          <p:cNvSpPr>
            <a:spLocks noGrp="1" noChangeArrowheads="1"/>
          </p:cNvSpPr>
          <p:nvPr>
            <p:ph type="title"/>
          </p:nvPr>
        </p:nvSpPr>
        <p:spPr/>
        <p:txBody>
          <a:bodyPr>
            <a:normAutofit fontScale="90000"/>
          </a:bodyPr>
          <a:lstStyle/>
          <a:p>
            <a:pPr eaLnBrk="1" hangingPunct="1"/>
            <a:r>
              <a:rPr lang="en-US" sz="4000" dirty="0">
                <a:solidFill>
                  <a:srgbClr val="FFFFFF"/>
                </a:solidFill>
                <a:latin typeface="Arial" charset="0"/>
                <a:cs typeface="Arial" charset="0"/>
              </a:rPr>
              <a:t>Can you name the four major layers of the epidermis?</a:t>
            </a:r>
          </a:p>
        </p:txBody>
      </p:sp>
      <p:sp>
        <p:nvSpPr>
          <p:cNvPr id="12" name="Slide Number Placeholder 11"/>
          <p:cNvSpPr>
            <a:spLocks noGrp="1"/>
          </p:cNvSpPr>
          <p:nvPr>
            <p:ph type="sldNum" sz="quarter" idx="12"/>
          </p:nvPr>
        </p:nvSpPr>
        <p:spPr/>
        <p:txBody>
          <a:bodyPr/>
          <a:lstStyle/>
          <a:p>
            <a:pPr>
              <a:defRPr/>
            </a:pPr>
            <a:fld id="{52E8FFB7-3E0B-41CD-8E65-4883E00B090A}" type="slidenum">
              <a:rPr lang="en-US" sz="1050"/>
              <a:pPr>
                <a:defRPr/>
              </a:pPr>
              <a:t>8</a:t>
            </a:fld>
            <a:endParaRPr lang="en-US" sz="1050" dirty="0"/>
          </a:p>
        </p:txBody>
      </p:sp>
      <p:sp>
        <p:nvSpPr>
          <p:cNvPr id="78853" name="Line 12"/>
          <p:cNvSpPr>
            <a:spLocks noChangeShapeType="1"/>
          </p:cNvSpPr>
          <p:nvPr/>
        </p:nvSpPr>
        <p:spPr bwMode="auto">
          <a:xfrm>
            <a:off x="2514600" y="5257800"/>
            <a:ext cx="838200" cy="228600"/>
          </a:xfrm>
          <a:prstGeom prst="line">
            <a:avLst/>
          </a:prstGeom>
          <a:noFill/>
          <a:ln w="38100">
            <a:solidFill>
              <a:srgbClr val="000000"/>
            </a:solidFill>
            <a:round/>
            <a:headEnd/>
            <a:tailEnd type="triangle" w="med" len="med"/>
          </a:ln>
        </p:spPr>
        <p:txBody>
          <a:bodyPr/>
          <a:lstStyle/>
          <a:p>
            <a:endParaRPr lang="en-US" dirty="0"/>
          </a:p>
        </p:txBody>
      </p:sp>
      <p:sp>
        <p:nvSpPr>
          <p:cNvPr id="78857" name="Line 9"/>
          <p:cNvSpPr>
            <a:spLocks noChangeShapeType="1"/>
          </p:cNvSpPr>
          <p:nvPr/>
        </p:nvSpPr>
        <p:spPr bwMode="auto">
          <a:xfrm>
            <a:off x="2514600" y="2438400"/>
            <a:ext cx="990600" cy="0"/>
          </a:xfrm>
          <a:prstGeom prst="line">
            <a:avLst/>
          </a:prstGeom>
          <a:noFill/>
          <a:ln w="38100">
            <a:solidFill>
              <a:srgbClr val="000000"/>
            </a:solidFill>
            <a:round/>
            <a:headEnd/>
            <a:tailEnd type="triangle" w="med" len="med"/>
          </a:ln>
        </p:spPr>
        <p:txBody>
          <a:bodyPr/>
          <a:lstStyle/>
          <a:p>
            <a:endParaRPr lang="en-US" dirty="0"/>
          </a:p>
        </p:txBody>
      </p:sp>
      <p:sp>
        <p:nvSpPr>
          <p:cNvPr id="78858" name="Line 9"/>
          <p:cNvSpPr>
            <a:spLocks noChangeShapeType="1"/>
          </p:cNvSpPr>
          <p:nvPr/>
        </p:nvSpPr>
        <p:spPr bwMode="auto">
          <a:xfrm>
            <a:off x="2603500" y="3429000"/>
            <a:ext cx="596900" cy="0"/>
          </a:xfrm>
          <a:prstGeom prst="line">
            <a:avLst/>
          </a:prstGeom>
          <a:noFill/>
          <a:ln w="38100">
            <a:solidFill>
              <a:srgbClr val="000000"/>
            </a:solidFill>
            <a:round/>
            <a:headEnd/>
            <a:tailEnd type="triangle" w="med" len="med"/>
          </a:ln>
        </p:spPr>
        <p:txBody>
          <a:bodyPr/>
          <a:lstStyle/>
          <a:p>
            <a:endParaRPr lang="en-US" dirty="0"/>
          </a:p>
        </p:txBody>
      </p:sp>
      <p:sp>
        <p:nvSpPr>
          <p:cNvPr id="78860" name="Line 9"/>
          <p:cNvSpPr>
            <a:spLocks noChangeShapeType="1"/>
          </p:cNvSpPr>
          <p:nvPr/>
        </p:nvSpPr>
        <p:spPr bwMode="auto">
          <a:xfrm>
            <a:off x="2667000" y="4114800"/>
            <a:ext cx="596900" cy="0"/>
          </a:xfrm>
          <a:prstGeom prst="line">
            <a:avLst/>
          </a:prstGeom>
          <a:noFill/>
          <a:ln w="38100">
            <a:solidFill>
              <a:srgbClr val="000000"/>
            </a:solidFill>
            <a:round/>
            <a:headEnd/>
            <a:tailEnd type="triangle" w="med" len="med"/>
          </a:ln>
        </p:spPr>
        <p:txBody>
          <a:bodyPr/>
          <a:lstStyle/>
          <a:p>
            <a:endParaRPr lang="en-US" dirty="0"/>
          </a:p>
        </p:txBody>
      </p:sp>
      <p:sp>
        <p:nvSpPr>
          <p:cNvPr id="15" name="Line 12"/>
          <p:cNvSpPr>
            <a:spLocks noChangeShapeType="1"/>
          </p:cNvSpPr>
          <p:nvPr/>
        </p:nvSpPr>
        <p:spPr bwMode="auto">
          <a:xfrm>
            <a:off x="2514600" y="5105400"/>
            <a:ext cx="1905000" cy="76200"/>
          </a:xfrm>
          <a:prstGeom prst="line">
            <a:avLst/>
          </a:prstGeom>
          <a:noFill/>
          <a:ln w="38100">
            <a:solidFill>
              <a:srgbClr val="000000"/>
            </a:solidFill>
            <a:round/>
            <a:headEnd/>
            <a:tailEnd type="triangle" w="med" len="med"/>
          </a:ln>
        </p:spPr>
        <p:txBody>
          <a:bodyPr/>
          <a:lstStyle/>
          <a:p>
            <a:endParaRPr lang="en-US" dirty="0"/>
          </a:p>
        </p:txBody>
      </p:sp>
      <p:sp>
        <p:nvSpPr>
          <p:cNvPr id="14" name="Text Box 4"/>
          <p:cNvSpPr txBox="1">
            <a:spLocks noChangeArrowheads="1"/>
          </p:cNvSpPr>
          <p:nvPr/>
        </p:nvSpPr>
        <p:spPr bwMode="auto">
          <a:xfrm>
            <a:off x="76200" y="2209800"/>
            <a:ext cx="2355850" cy="369888"/>
          </a:xfrm>
          <a:prstGeom prst="rect">
            <a:avLst/>
          </a:prstGeom>
          <a:noFill/>
          <a:ln w="9525">
            <a:noFill/>
            <a:miter lim="800000"/>
            <a:headEnd/>
            <a:tailEnd/>
          </a:ln>
        </p:spPr>
        <p:txBody>
          <a:bodyPr>
            <a:spAutoFit/>
          </a:bodyPr>
          <a:lstStyle/>
          <a:p>
            <a:pPr algn="r" eaLnBrk="0" hangingPunct="0"/>
            <a:r>
              <a:rPr lang="en-US" b="1" dirty="0"/>
              <a:t>Stratum corneum</a:t>
            </a:r>
          </a:p>
        </p:txBody>
      </p:sp>
      <p:sp>
        <p:nvSpPr>
          <p:cNvPr id="16" name="Text Box 5"/>
          <p:cNvSpPr txBox="1">
            <a:spLocks noChangeArrowheads="1"/>
          </p:cNvSpPr>
          <p:nvPr/>
        </p:nvSpPr>
        <p:spPr bwMode="auto">
          <a:xfrm>
            <a:off x="152400" y="3124200"/>
            <a:ext cx="2355850" cy="646112"/>
          </a:xfrm>
          <a:prstGeom prst="rect">
            <a:avLst/>
          </a:prstGeom>
          <a:noFill/>
          <a:ln w="9525">
            <a:noFill/>
            <a:miter lim="800000"/>
            <a:headEnd/>
            <a:tailEnd/>
          </a:ln>
        </p:spPr>
        <p:txBody>
          <a:bodyPr>
            <a:spAutoFit/>
          </a:bodyPr>
          <a:lstStyle/>
          <a:p>
            <a:pPr algn="r" eaLnBrk="0" hangingPunct="0"/>
            <a:r>
              <a:rPr lang="en-US" b="1" dirty="0"/>
              <a:t>Stratum granulosum</a:t>
            </a:r>
          </a:p>
          <a:p>
            <a:pPr algn="r" eaLnBrk="0" hangingPunct="0"/>
            <a:r>
              <a:rPr lang="en-US" b="1" dirty="0"/>
              <a:t>(granular cell layer)</a:t>
            </a:r>
          </a:p>
        </p:txBody>
      </p:sp>
      <p:sp>
        <p:nvSpPr>
          <p:cNvPr id="17" name="Text Box 4"/>
          <p:cNvSpPr txBox="1">
            <a:spLocks noChangeArrowheads="1"/>
          </p:cNvSpPr>
          <p:nvPr/>
        </p:nvSpPr>
        <p:spPr bwMode="auto">
          <a:xfrm>
            <a:off x="457200" y="3886200"/>
            <a:ext cx="2051050" cy="646112"/>
          </a:xfrm>
          <a:prstGeom prst="rect">
            <a:avLst/>
          </a:prstGeom>
          <a:noFill/>
          <a:ln w="9525">
            <a:noFill/>
            <a:miter lim="800000"/>
            <a:headEnd/>
            <a:tailEnd/>
          </a:ln>
        </p:spPr>
        <p:txBody>
          <a:bodyPr>
            <a:spAutoFit/>
          </a:bodyPr>
          <a:lstStyle/>
          <a:p>
            <a:pPr algn="r" eaLnBrk="0" hangingPunct="0"/>
            <a:r>
              <a:rPr lang="en-US" b="1" dirty="0"/>
              <a:t>Stratum spinosum</a:t>
            </a:r>
          </a:p>
          <a:p>
            <a:pPr algn="r" eaLnBrk="0" hangingPunct="0"/>
            <a:r>
              <a:rPr lang="en-US" b="1" dirty="0"/>
              <a:t>(spiny laye</a:t>
            </a:r>
            <a:r>
              <a:rPr lang="en-US" dirty="0"/>
              <a:t>r)</a:t>
            </a:r>
          </a:p>
        </p:txBody>
      </p:sp>
      <p:sp>
        <p:nvSpPr>
          <p:cNvPr id="18" name="Text Box 7"/>
          <p:cNvSpPr txBox="1">
            <a:spLocks noChangeArrowheads="1"/>
          </p:cNvSpPr>
          <p:nvPr/>
        </p:nvSpPr>
        <p:spPr bwMode="auto">
          <a:xfrm>
            <a:off x="457200" y="4876800"/>
            <a:ext cx="1974850" cy="646112"/>
          </a:xfrm>
          <a:prstGeom prst="rect">
            <a:avLst/>
          </a:prstGeom>
          <a:noFill/>
          <a:ln w="9525">
            <a:noFill/>
            <a:miter lim="800000"/>
            <a:headEnd/>
            <a:tailEnd/>
          </a:ln>
        </p:spPr>
        <p:txBody>
          <a:bodyPr>
            <a:spAutoFit/>
          </a:bodyPr>
          <a:lstStyle/>
          <a:p>
            <a:pPr algn="r" eaLnBrk="0" hangingPunct="0"/>
            <a:r>
              <a:rPr lang="en-US" b="1" dirty="0"/>
              <a:t>Stratum basale </a:t>
            </a:r>
          </a:p>
          <a:p>
            <a:pPr algn="r" eaLnBrk="0" hangingPunct="0"/>
            <a:r>
              <a:rPr lang="en-US" b="1" dirty="0"/>
              <a:t>(basal cell layer)</a:t>
            </a:r>
          </a:p>
        </p:txBody>
      </p:sp>
    </p:spTree>
    <p:extLst>
      <p:ext uri="{BB962C8B-B14F-4D97-AF65-F5344CB8AC3E}">
        <p14:creationId xmlns:p14="http://schemas.microsoft.com/office/powerpoint/2010/main" val="293351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Berger teaching skin\3- epidermis.tif"/>
          <p:cNvPicPr>
            <a:picLocks noChangeAspect="1" noChangeArrowheads="1"/>
          </p:cNvPicPr>
          <p:nvPr/>
        </p:nvPicPr>
        <p:blipFill>
          <a:blip r:embed="rId3" cstate="print"/>
          <a:srcRect r="33333" b="24915"/>
          <a:stretch>
            <a:fillRect/>
          </a:stretch>
        </p:blipFill>
        <p:spPr bwMode="auto">
          <a:xfrm>
            <a:off x="5638800" y="3505200"/>
            <a:ext cx="3017520" cy="2541814"/>
          </a:xfrm>
          <a:prstGeom prst="rect">
            <a:avLst/>
          </a:prstGeom>
          <a:noFill/>
        </p:spPr>
      </p:pic>
      <p:sp>
        <p:nvSpPr>
          <p:cNvPr id="81921" name="Title 1"/>
          <p:cNvSpPr>
            <a:spLocks noGrp="1"/>
          </p:cNvSpPr>
          <p:nvPr>
            <p:ph type="title"/>
          </p:nvPr>
        </p:nvSpPr>
        <p:spPr/>
        <p:txBody>
          <a:bodyPr>
            <a:normAutofit fontScale="90000"/>
          </a:bodyPr>
          <a:lstStyle/>
          <a:p>
            <a:pPr eaLnBrk="1" hangingPunct="1"/>
            <a:r>
              <a:rPr lang="en-US" sz="4000" dirty="0">
                <a:latin typeface="Arial" charset="0"/>
                <a:cs typeface="Arial" charset="0"/>
              </a:rPr>
              <a:t>Functions of the layers of the epidermis</a:t>
            </a:r>
            <a:endParaRPr lang="en-US" sz="4000" dirty="0">
              <a:solidFill>
                <a:schemeClr val="tx1"/>
              </a:solidFill>
              <a:latin typeface="Arial" charset="0"/>
              <a:cs typeface="Arial" charset="0"/>
            </a:endParaRPr>
          </a:p>
        </p:txBody>
      </p:sp>
      <p:sp>
        <p:nvSpPr>
          <p:cNvPr id="81922" name="Content Placeholder 2"/>
          <p:cNvSpPr>
            <a:spLocks noGrp="1"/>
          </p:cNvSpPr>
          <p:nvPr>
            <p:ph idx="1"/>
          </p:nvPr>
        </p:nvSpPr>
        <p:spPr>
          <a:xfrm>
            <a:off x="457200" y="1524000"/>
            <a:ext cx="8305800" cy="2286000"/>
          </a:xfrm>
        </p:spPr>
        <p:txBody>
          <a:bodyPr>
            <a:normAutofit/>
          </a:bodyPr>
          <a:lstStyle/>
          <a:p>
            <a:pPr marL="0" indent="0" eaLnBrk="1" hangingPunct="1">
              <a:buFontTx/>
              <a:buNone/>
            </a:pPr>
            <a:r>
              <a:rPr lang="en-US" sz="2400" dirty="0">
                <a:latin typeface="Arial" charset="0"/>
                <a:cs typeface="Arial" charset="0"/>
              </a:rPr>
              <a:t>Epidermal cells mature and differentiate over their two-week life cycle from the basal cell layer to the stratum corneum. </a:t>
            </a:r>
          </a:p>
          <a:p>
            <a:pPr marL="0" indent="0" eaLnBrk="1" hangingPunct="1">
              <a:buFontTx/>
              <a:buNone/>
            </a:pPr>
            <a:r>
              <a:rPr lang="en-US" sz="2400" dirty="0">
                <a:latin typeface="Arial" charset="0"/>
                <a:cs typeface="Arial" charset="0"/>
              </a:rPr>
              <a:t>They are then shed two weeks after reaching the stratum corneum (for a 28-day cycle). </a:t>
            </a:r>
            <a:endParaRPr lang="en-US" sz="1800" b="1" dirty="0">
              <a:latin typeface="Arial" charset="0"/>
              <a:cs typeface="Arial" charset="0"/>
            </a:endParaRPr>
          </a:p>
          <a:p>
            <a:pPr marL="0" indent="0" eaLnBrk="1" hangingPunct="1">
              <a:buFontTx/>
              <a:buNone/>
            </a:pPr>
            <a:endParaRPr lang="en-US" sz="2400" b="1" dirty="0">
              <a:latin typeface="Arial" charset="0"/>
              <a:cs typeface="Arial" charset="0"/>
            </a:endParaRPr>
          </a:p>
          <a:p>
            <a:pPr marL="0" indent="0" eaLnBrk="1" hangingPunct="1">
              <a:buFontTx/>
              <a:buNone/>
            </a:pPr>
            <a:endParaRPr lang="en-US" sz="2400" b="1" dirty="0">
              <a:latin typeface="Arial" charset="0"/>
              <a:cs typeface="Arial" charset="0"/>
            </a:endParaRPr>
          </a:p>
        </p:txBody>
      </p:sp>
      <p:sp>
        <p:nvSpPr>
          <p:cNvPr id="8192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3739ABFC-CA60-4693-9EC2-90A1BDE9A5DE}" type="slidenum">
              <a:rPr lang="en-US" smtClean="0"/>
              <a:pPr/>
              <a:t>9</a:t>
            </a:fld>
            <a:endParaRPr lang="en-US" dirty="0"/>
          </a:p>
        </p:txBody>
      </p:sp>
      <p:cxnSp>
        <p:nvCxnSpPr>
          <p:cNvPr id="81924" name="Straight Arrow Connector 5"/>
          <p:cNvCxnSpPr>
            <a:cxnSpLocks noChangeShapeType="1"/>
          </p:cNvCxnSpPr>
          <p:nvPr/>
        </p:nvCxnSpPr>
        <p:spPr bwMode="auto">
          <a:xfrm rot="5400000" flipH="1" flipV="1">
            <a:off x="-1903413" y="3808413"/>
            <a:ext cx="4418013" cy="1588"/>
          </a:xfrm>
          <a:prstGeom prst="straightConnector1">
            <a:avLst/>
          </a:prstGeom>
          <a:noFill/>
          <a:ln w="28575" cap="sq" algn="ctr">
            <a:solidFill>
              <a:schemeClr val="tx1"/>
            </a:solidFill>
            <a:round/>
            <a:headEnd type="none" w="sm" len="sm"/>
            <a:tailEnd type="arrow" w="med" len="med"/>
          </a:ln>
        </p:spPr>
      </p:cxnSp>
      <p:sp>
        <p:nvSpPr>
          <p:cNvPr id="44039" name="Line 12"/>
          <p:cNvSpPr>
            <a:spLocks noChangeShapeType="1"/>
          </p:cNvSpPr>
          <p:nvPr/>
        </p:nvSpPr>
        <p:spPr bwMode="auto">
          <a:xfrm>
            <a:off x="4876800" y="5562600"/>
            <a:ext cx="838200" cy="228600"/>
          </a:xfrm>
          <a:prstGeom prst="line">
            <a:avLst/>
          </a:prstGeom>
          <a:noFill/>
          <a:ln w="38100">
            <a:solidFill>
              <a:srgbClr val="FF0000"/>
            </a:solidFill>
            <a:round/>
            <a:headEnd/>
            <a:tailEnd type="triangle" w="med" len="med"/>
          </a:ln>
        </p:spPr>
        <p:txBody>
          <a:bodyPr/>
          <a:lstStyle/>
          <a:p>
            <a:pPr>
              <a:defRPr/>
            </a:pPr>
            <a:endParaRPr lang="en-US" dirty="0">
              <a:ln>
                <a:solidFill>
                  <a:srgbClr val="C00000"/>
                </a:solidFill>
              </a:ln>
            </a:endParaRPr>
          </a:p>
        </p:txBody>
      </p:sp>
      <p:sp>
        <p:nvSpPr>
          <p:cNvPr id="81927" name="TextBox 15"/>
          <p:cNvSpPr txBox="1">
            <a:spLocks noChangeArrowheads="1"/>
          </p:cNvSpPr>
          <p:nvPr/>
        </p:nvSpPr>
        <p:spPr bwMode="auto">
          <a:xfrm>
            <a:off x="381000" y="3962400"/>
            <a:ext cx="4724400" cy="1981200"/>
          </a:xfrm>
          <a:prstGeom prst="rect">
            <a:avLst/>
          </a:prstGeom>
          <a:noFill/>
          <a:ln w="9525">
            <a:noFill/>
            <a:miter lim="800000"/>
            <a:headEnd/>
            <a:tailEnd/>
          </a:ln>
        </p:spPr>
        <p:txBody>
          <a:bodyPr>
            <a:spAutoFit/>
          </a:bodyPr>
          <a:lstStyle/>
          <a:p>
            <a:pPr marL="457200" indent="-457200"/>
            <a:r>
              <a:rPr lang="en-US" sz="2400" b="1" dirty="0"/>
              <a:t>1.  Basal layer</a:t>
            </a:r>
          </a:p>
          <a:p>
            <a:pPr marL="795338" lvl="1" indent="-282575">
              <a:buFont typeface="Arial" charset="0"/>
              <a:buChar char="•"/>
            </a:pPr>
            <a:r>
              <a:rPr lang="en-US" sz="2000" dirty="0"/>
              <a:t>The basal layer is the source of epidermal stem cells.</a:t>
            </a:r>
          </a:p>
          <a:p>
            <a:pPr marL="795338" lvl="1" indent="-282575">
              <a:buFont typeface="Arial" charset="0"/>
              <a:buChar char="•"/>
            </a:pPr>
            <a:r>
              <a:rPr lang="en-US" sz="2000" dirty="0"/>
              <a:t> Cell division occurs here.</a:t>
            </a:r>
          </a:p>
          <a:p>
            <a:pPr marL="795338" lvl="1" indent="-282575">
              <a:buFont typeface="Arial" charset="0"/>
              <a:buChar char="•"/>
            </a:pPr>
            <a:r>
              <a:rPr lang="en-US" sz="2000" dirty="0"/>
              <a:t>Keratinocytes start in the basal layer and move upwards.</a:t>
            </a:r>
          </a:p>
        </p:txBody>
      </p:sp>
    </p:spTree>
    <p:extLst>
      <p:ext uri="{BB962C8B-B14F-4D97-AF65-F5344CB8AC3E}">
        <p14:creationId xmlns:p14="http://schemas.microsoft.com/office/powerpoint/2010/main" val="2293067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fade">
                                      <p:cBhvr>
                                        <p:cTn id="7" dur="20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Effect transition="in" filter="fade">
                                      <p:cBhvr>
                                        <p:cTn id="12" dur="2000"/>
                                        <p:tgtEl>
                                          <p:spTgt spid="819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27">
                                            <p:txEl>
                                              <p:pRg st="0" end="0"/>
                                            </p:txEl>
                                          </p:spTgt>
                                        </p:tgtEl>
                                        <p:attrNameLst>
                                          <p:attrName>style.visibility</p:attrName>
                                        </p:attrNameLst>
                                      </p:cBhvr>
                                      <p:to>
                                        <p:strVal val="visible"/>
                                      </p:to>
                                    </p:set>
                                    <p:animEffect transition="in" filter="fade">
                                      <p:cBhvr>
                                        <p:cTn id="17" dur="2000"/>
                                        <p:tgtEl>
                                          <p:spTgt spid="8192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1927">
                                            <p:txEl>
                                              <p:pRg st="1" end="1"/>
                                            </p:txEl>
                                          </p:spTgt>
                                        </p:tgtEl>
                                        <p:attrNameLst>
                                          <p:attrName>style.visibility</p:attrName>
                                        </p:attrNameLst>
                                      </p:cBhvr>
                                      <p:to>
                                        <p:strVal val="visible"/>
                                      </p:to>
                                    </p:set>
                                    <p:animEffect transition="in" filter="fade">
                                      <p:cBhvr>
                                        <p:cTn id="20" dur="2000"/>
                                        <p:tgtEl>
                                          <p:spTgt spid="81927">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1927">
                                            <p:txEl>
                                              <p:pRg st="2" end="2"/>
                                            </p:txEl>
                                          </p:spTgt>
                                        </p:tgtEl>
                                        <p:attrNameLst>
                                          <p:attrName>style.visibility</p:attrName>
                                        </p:attrNameLst>
                                      </p:cBhvr>
                                      <p:to>
                                        <p:strVal val="visible"/>
                                      </p:to>
                                    </p:set>
                                    <p:animEffect transition="in" filter="fade">
                                      <p:cBhvr>
                                        <p:cTn id="23" dur="2000"/>
                                        <p:tgtEl>
                                          <p:spTgt spid="81927">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927">
                                            <p:txEl>
                                              <p:pRg st="3" end="3"/>
                                            </p:txEl>
                                          </p:spTgt>
                                        </p:tgtEl>
                                        <p:attrNameLst>
                                          <p:attrName>style.visibility</p:attrName>
                                        </p:attrNameLst>
                                      </p:cBhvr>
                                      <p:to>
                                        <p:strVal val="visible"/>
                                      </p:to>
                                    </p:set>
                                    <p:animEffect transition="in" filter="fade">
                                      <p:cBhvr>
                                        <p:cTn id="26" dur="2000"/>
                                        <p:tgtEl>
                                          <p:spTgt spid="8192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p:bldP spid="81927" grpId="0" build="p"/>
    </p:bld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3561</TotalTime>
  <Words>1643</Words>
  <Application>Microsoft Office PowerPoint</Application>
  <PresentationFormat>On-screen Show (4:3)</PresentationFormat>
  <Paragraphs>269</Paragraphs>
  <Slides>42</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Garamond</vt:lpstr>
      <vt:lpstr>Wingdings</vt:lpstr>
      <vt:lpstr>Office Theme</vt:lpstr>
      <vt:lpstr>Applied Anatomy of the Skin – II</vt:lpstr>
      <vt:lpstr>Layers of the skin</vt:lpstr>
      <vt:lpstr>Can you name the layers of the skin indicated below?</vt:lpstr>
      <vt:lpstr>PowerPoint Presentation</vt:lpstr>
      <vt:lpstr>Layers of the skin</vt:lpstr>
      <vt:lpstr>Outline: basic anatomy of skin</vt:lpstr>
      <vt:lpstr>Can you name the four major layers of the epidermis?</vt:lpstr>
      <vt:lpstr>Can you name the four major layers of the epidermis?</vt:lpstr>
      <vt:lpstr>Functions of the layers of the epidermis</vt:lpstr>
      <vt:lpstr>Functions of the layers of the epidermis</vt:lpstr>
      <vt:lpstr>Functions of the layers of the epidermis</vt:lpstr>
      <vt:lpstr>Functions of the layers of the epidermis</vt:lpstr>
      <vt:lpstr>The Stratum Corneum</vt:lpstr>
      <vt:lpstr>Diseases related to dysfunction of the epidermal layers</vt:lpstr>
      <vt:lpstr>PowerPoint Presentation</vt:lpstr>
      <vt:lpstr>Diseases related to dysfunction of the epidermal layers</vt:lpstr>
      <vt:lpstr>PowerPoint Presentation</vt:lpstr>
      <vt:lpstr>Can you name the type of skin cancer?  (Hint: The cells composing this growth resemble what layer of the epidermis?)</vt:lpstr>
      <vt:lpstr>Basal Cell Carcinoma</vt:lpstr>
      <vt:lpstr>Epidermis: Types of Cells</vt:lpstr>
      <vt:lpstr>1- Keratinocytes</vt:lpstr>
      <vt:lpstr>2- Melanocytes</vt:lpstr>
      <vt:lpstr>Nevi and Melanoma</vt:lpstr>
      <vt:lpstr>3- Langerhans Cells</vt:lpstr>
      <vt:lpstr>Langerhans Cells</vt:lpstr>
      <vt:lpstr>Outline: basic anatomy of skin</vt:lpstr>
      <vt:lpstr>Move down from epidermis Name the two layers of the dermis.</vt:lpstr>
      <vt:lpstr>The two layers of the dermis</vt:lpstr>
      <vt:lpstr>The Dermis</vt:lpstr>
      <vt:lpstr>What else is in the dermis?</vt:lpstr>
      <vt:lpstr>Cells of the dermis</vt:lpstr>
      <vt:lpstr>Cells of the dermis</vt:lpstr>
      <vt:lpstr>Mast Cells</vt:lpstr>
      <vt:lpstr>Outline: basic anatomy of skin</vt:lpstr>
      <vt:lpstr>The Subcutis</vt:lpstr>
      <vt:lpstr>Disorder of the subcutis</vt:lpstr>
      <vt:lpstr>Outline: basic anatomy of skin</vt:lpstr>
      <vt:lpstr>The pilosebaceous (hair/oil gland) unit </vt:lpstr>
      <vt:lpstr>Disorder of pilosebaceous unit</vt:lpstr>
      <vt:lpstr>Eccrine Glands</vt:lpstr>
      <vt:lpstr>Review, Layers of the skin </vt:lpstr>
      <vt:lpstr>Review Chart: Functions of the Skin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SAMI FATEHI</dc:creator>
  <cp:lastModifiedBy>Max Ax</cp:lastModifiedBy>
  <cp:revision>23</cp:revision>
  <dcterms:created xsi:type="dcterms:W3CDTF">2006-08-16T00:00:00Z</dcterms:created>
  <dcterms:modified xsi:type="dcterms:W3CDTF">2020-03-18T08:40:19Z</dcterms:modified>
</cp:coreProperties>
</file>