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80" r:id="rId2"/>
    <p:sldId id="260" r:id="rId3"/>
    <p:sldId id="283" r:id="rId4"/>
    <p:sldId id="262" r:id="rId5"/>
    <p:sldId id="263" r:id="rId6"/>
    <p:sldId id="264" r:id="rId7"/>
    <p:sldId id="265" r:id="rId8"/>
    <p:sldId id="281" r:id="rId9"/>
    <p:sldId id="266" r:id="rId10"/>
    <p:sldId id="267" r:id="rId11"/>
    <p:sldId id="268" r:id="rId12"/>
    <p:sldId id="282" r:id="rId13"/>
    <p:sldId id="269" r:id="rId14"/>
    <p:sldId id="270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E26E52-AC1D-46D3-8BD9-3CF0488809B2}" type="datetimeFigureOut">
              <a:rPr lang="en-US" smtClean="0"/>
              <a:t>8/30/2024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805940-9F88-49AE-BCFE-1D4E77A030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741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47851"/>
            <a:ext cx="7772400" cy="17526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6600CC"/>
                </a:solidFill>
                <a:latin typeface="Trebuchet MS" charset="0"/>
              </a:rPr>
              <a:t>Atopic Eczema</a:t>
            </a:r>
            <a:br>
              <a:rPr lang="en-US" b="1" dirty="0">
                <a:solidFill>
                  <a:srgbClr val="6600CC"/>
                </a:solidFill>
                <a:latin typeface="Trebuchet MS" charset="0"/>
              </a:rPr>
            </a:br>
            <a:r>
              <a:rPr lang="en-US" b="1" dirty="0">
                <a:solidFill>
                  <a:srgbClr val="6600CC"/>
                </a:solidFill>
                <a:latin typeface="Trebuchet MS" charset="0"/>
              </a:rPr>
              <a:t>(AD)</a:t>
            </a:r>
            <a:br>
              <a:rPr lang="en-US" b="1" dirty="0">
                <a:solidFill>
                  <a:srgbClr val="6600CC"/>
                </a:solidFill>
                <a:latin typeface="Trebuchet MS" charset="0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 Sami Billal</a:t>
            </a:r>
          </a:p>
          <a:p>
            <a:r>
              <a:rPr lang="en-US" dirty="0"/>
              <a:t>PhD , MD </a:t>
            </a:r>
          </a:p>
        </p:txBody>
      </p:sp>
    </p:spTree>
    <p:extLst>
      <p:ext uri="{BB962C8B-B14F-4D97-AF65-F5344CB8AC3E}">
        <p14:creationId xmlns:p14="http://schemas.microsoft.com/office/powerpoint/2010/main" val="4204541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098D952-7D54-414D-9154-931CD28BA152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10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51520" y="980728"/>
            <a:ext cx="7583487" cy="397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r>
              <a:rPr lang="en-GB" sz="3200" dirty="0">
                <a:solidFill>
                  <a:srgbClr val="6600CC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3. Adult phase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9750" y="188640"/>
            <a:ext cx="767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r>
              <a:rPr lang="en-GB" sz="4000" dirty="0">
                <a:latin typeface="Trebuchet MS" charset="0"/>
                <a:ea typeface="ＭＳ Ｐゴシック" charset="0"/>
                <a:cs typeface="ＭＳ Ｐゴシック" charset="0"/>
              </a:rPr>
              <a:t>Clinical features ...</a:t>
            </a:r>
            <a:endParaRPr lang="en-GB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3" name="Picture 2" descr="atopic-dermatitis-elbow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28800"/>
            <a:ext cx="4235217" cy="4536504"/>
          </a:xfrm>
          <a:prstGeom prst="rect">
            <a:avLst/>
          </a:prstGeom>
        </p:spPr>
      </p:pic>
      <p:pic>
        <p:nvPicPr>
          <p:cNvPr id="5" name="Picture 4" descr="eczema_on_legs_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40"/>
          <a:stretch/>
        </p:blipFill>
        <p:spPr>
          <a:xfrm>
            <a:off x="4267200" y="908720"/>
            <a:ext cx="4697288" cy="5280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220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098D952-7D54-414D-9154-931CD28BA152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11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1340768"/>
            <a:ext cx="8663880" cy="4831432"/>
          </a:xfrm>
          <a:solidFill>
            <a:schemeClr val="tx2"/>
          </a:solidFill>
        </p:spPr>
        <p:txBody>
          <a:bodyPr/>
          <a:lstStyle/>
          <a:p>
            <a:pPr eaLnBrk="1" hangingPunct="1"/>
            <a:r>
              <a:rPr lang="en-GB" sz="4400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Commonly the flexures of limbs and the back of neck (nape) are involved.</a:t>
            </a:r>
          </a:p>
          <a:p>
            <a:pPr eaLnBrk="1" hangingPunct="1"/>
            <a:r>
              <a:rPr lang="en-GB" sz="4400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Lichenification and excoriation </a:t>
            </a:r>
          </a:p>
          <a:p>
            <a:pPr eaLnBrk="1" hangingPunct="1"/>
            <a:endParaRPr lang="en-GB" dirty="0">
              <a:solidFill>
                <a:schemeClr val="bg1"/>
              </a:solidFill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51520" y="980728"/>
            <a:ext cx="7583487" cy="397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r>
              <a:rPr lang="en-GB" sz="3200" dirty="0">
                <a:solidFill>
                  <a:srgbClr val="6600CC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3. Adult phase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539750" y="188640"/>
            <a:ext cx="767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r>
              <a:rPr lang="en-GB" sz="4000" dirty="0">
                <a:latin typeface="Trebuchet MS" charset="0"/>
                <a:ea typeface="ＭＳ Ｐゴシック" charset="0"/>
                <a:cs typeface="ＭＳ Ｐゴシック" charset="0"/>
              </a:rPr>
              <a:t>Clinical features ...</a:t>
            </a:r>
            <a:endParaRPr lang="en-GB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6263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9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991600" cy="4525963"/>
          </a:xfrm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The aim is to: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chemeClr val="bg1"/>
                </a:solidFill>
              </a:rPr>
              <a:t>Decrease itching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chemeClr val="bg1"/>
                </a:solidFill>
              </a:rPr>
              <a:t>Improve sleeping and family interactions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400" dirty="0">
                <a:solidFill>
                  <a:schemeClr val="bg1"/>
                </a:solidFill>
              </a:rPr>
              <a:t>Improve school and work performance </a:t>
            </a:r>
          </a:p>
          <a:p>
            <a:endParaRPr 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342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9BCEB3B8-8F52-3343-BED5-A810B83EBDFD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13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908721"/>
            <a:ext cx="8640960" cy="4806279"/>
          </a:xfrm>
          <a:solidFill>
            <a:schemeClr val="tx2"/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GB" b="1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1- General advice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GB" b="1" dirty="0">
              <a:solidFill>
                <a:schemeClr val="bg1"/>
              </a:solidFill>
              <a:latin typeface="Times New Roman" panose="02020603050405020304" pitchFamily="18" charset="0"/>
              <a:ea typeface="ＭＳ Ｐゴシック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Education about AD.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endParaRPr lang="en-GB" dirty="0">
              <a:solidFill>
                <a:schemeClr val="bg1"/>
              </a:solidFill>
              <a:latin typeface="Times New Roman" panose="02020603050405020304" pitchFamily="18" charset="0"/>
              <a:ea typeface="ＭＳ Ｐゴシック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Patients should be taught current knowledge of the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 disease, the types of trigger factors, the treatment</a:t>
            </a:r>
          </a:p>
          <a:p>
            <a:pPr eaLnBrk="1" hangingPunct="1">
              <a:lnSpc>
                <a:spcPct val="80000"/>
              </a:lnSpc>
              <a:buFont typeface="Wingdings" charset="0"/>
              <a:buNone/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 options and their likely benefits and risks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609600" y="268859"/>
            <a:ext cx="767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r>
              <a:rPr lang="en-GB" sz="4000" dirty="0">
                <a:latin typeface="Trebuchet MS" charset="0"/>
                <a:ea typeface="ＭＳ Ｐゴシック" charset="0"/>
                <a:cs typeface="ＭＳ Ｐゴシック" charset="0"/>
              </a:rPr>
              <a:t> Treatment </a:t>
            </a:r>
            <a:endParaRPr lang="en-GB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7981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05D7ACB-96A3-8547-A306-049AE219A997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14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836712"/>
            <a:ext cx="8663880" cy="5545038"/>
          </a:xfrm>
          <a:solidFill>
            <a:schemeClr val="tx2"/>
          </a:solidFill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spcBef>
                <a:spcPts val="1200"/>
              </a:spcBef>
              <a:buFont typeface="Wingdings" charset="0"/>
              <a:buNone/>
            </a:pPr>
            <a:r>
              <a:rPr lang="en-GB" b="1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1. Reduction of trigger factors</a:t>
            </a:r>
            <a:endParaRPr lang="en-GB" dirty="0">
              <a:solidFill>
                <a:schemeClr val="bg1"/>
              </a:solidFill>
              <a:latin typeface="Trebuchet MS" charset="0"/>
              <a:ea typeface="ＭＳ Ｐゴシック" charset="0"/>
              <a:cs typeface="ＭＳ Ｐゴシック" charset="0"/>
            </a:endParaRP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Avoiding hot climate.</a:t>
            </a: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Avoiding contact of wool with the skin (wearing cotton clothing).</a:t>
            </a:r>
          </a:p>
          <a:p>
            <a:pPr algn="just">
              <a:lnSpc>
                <a:spcPct val="80000"/>
              </a:lnSpc>
              <a:spcBef>
                <a:spcPts val="1200"/>
              </a:spcBef>
            </a:pP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Aggravating foods (if the patient clearly identifies then).</a:t>
            </a:r>
          </a:p>
          <a:p>
            <a:pPr algn="just">
              <a:lnSpc>
                <a:spcPct val="80000"/>
              </a:lnSpc>
              <a:spcBef>
                <a:spcPts val="1200"/>
              </a:spcBef>
            </a:pP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Stress aggravates atopic dermatitis (give simple reassurance).</a:t>
            </a: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</a:pPr>
            <a:endParaRPr lang="en-GB" dirty="0">
              <a:solidFill>
                <a:schemeClr val="bg1"/>
              </a:solidFill>
              <a:latin typeface="Trebuchet MS" charset="0"/>
              <a:ea typeface="ＭＳ Ｐゴシック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539750" y="188640"/>
            <a:ext cx="767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r>
              <a:rPr lang="en-GB" sz="4000" dirty="0">
                <a:latin typeface="Trebuchet MS" charset="0"/>
                <a:ea typeface="ＭＳ Ｐゴシック" charset="0"/>
                <a:cs typeface="ＭＳ Ｐゴシック" charset="0"/>
              </a:rPr>
              <a:t>Treatment ... </a:t>
            </a:r>
            <a:endParaRPr lang="en-GB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392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403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0EA0A74-4BC4-C146-AE0B-B0C9272B1168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15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764704"/>
            <a:ext cx="8282880" cy="5472584"/>
          </a:xfrm>
          <a:solidFill>
            <a:schemeClr val="tx2"/>
          </a:solidFill>
        </p:spPr>
        <p:txBody>
          <a:bodyPr/>
          <a:lstStyle/>
          <a:p>
            <a:pPr marL="609600" indent="-609600" eaLnBrk="1" hangingPunct="1">
              <a:buFont typeface="Wingdings" charset="0"/>
              <a:buNone/>
            </a:pPr>
            <a:r>
              <a:rPr lang="en-GB" b="1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3. Topical therapy</a:t>
            </a:r>
          </a:p>
          <a:p>
            <a:pPr marL="0" indent="0" algn="just" eaLnBrk="1" hangingPunct="1">
              <a:buNone/>
            </a:pPr>
            <a:r>
              <a:rPr lang="en-GB" u="sng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Bathing and emollients</a:t>
            </a:r>
          </a:p>
          <a:p>
            <a:pPr algn="just"/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Bathing and immediate moisturizing is helpful </a:t>
            </a:r>
          </a:p>
          <a:p>
            <a:pPr algn="just"/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Regular use of emollients will protect against inflammation.</a:t>
            </a:r>
          </a:p>
          <a:p>
            <a:pPr algn="just"/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Emollients should be applied as frequent as possible throughout the day. 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539750" y="188640"/>
            <a:ext cx="767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r>
              <a:rPr lang="en-GB" sz="4000" dirty="0">
                <a:latin typeface="Trebuchet MS" charset="0"/>
                <a:ea typeface="ＭＳ Ｐゴシック" charset="0"/>
                <a:cs typeface="ＭＳ Ｐゴシック" charset="0"/>
              </a:rPr>
              <a:t>Treatment ... </a:t>
            </a:r>
            <a:endParaRPr lang="en-GB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519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5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build="p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0EA0A74-4BC4-C146-AE0B-B0C9272B1168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16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764704"/>
            <a:ext cx="8282880" cy="5472584"/>
          </a:xfrm>
          <a:solidFill>
            <a:schemeClr val="tx2"/>
          </a:solidFill>
        </p:spPr>
        <p:txBody>
          <a:bodyPr/>
          <a:lstStyle/>
          <a:p>
            <a:pPr marL="609600" indent="-609600" eaLnBrk="1" hangingPunct="1">
              <a:spcBef>
                <a:spcPts val="1400"/>
              </a:spcBef>
              <a:buFont typeface="Wingdings" charset="0"/>
              <a:buNone/>
            </a:pPr>
            <a:r>
              <a:rPr lang="en-GB" b="1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3. Topical therapy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u="sng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Topical corticosteroids</a:t>
            </a: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</a:pP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Are the predominant treatment for the inflammation of AD.</a:t>
            </a: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</a:pP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The strength and mode of application depends on the severity of the dermatitis, the sites to be treated, and the age of the patient.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539750" y="188640"/>
            <a:ext cx="767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r>
              <a:rPr lang="en-GB" sz="4000" dirty="0">
                <a:latin typeface="Trebuchet MS" charset="0"/>
                <a:ea typeface="ＭＳ Ｐゴシック" charset="0"/>
                <a:cs typeface="ＭＳ Ｐゴシック" charset="0"/>
              </a:rPr>
              <a:t>Treatment ... </a:t>
            </a:r>
            <a:endParaRPr lang="en-GB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0423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505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build="p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0EA0A74-4BC4-C146-AE0B-B0C9272B1168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17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764704"/>
            <a:ext cx="8282880" cy="5472584"/>
          </a:xfrm>
          <a:solidFill>
            <a:schemeClr val="tx2"/>
          </a:solidFill>
        </p:spPr>
        <p:txBody>
          <a:bodyPr/>
          <a:lstStyle/>
          <a:p>
            <a:pPr marL="609600" indent="-609600" eaLnBrk="1" hangingPunct="1">
              <a:spcBef>
                <a:spcPts val="1400"/>
              </a:spcBef>
              <a:buFont typeface="Wingdings" charset="0"/>
              <a:buNone/>
            </a:pPr>
            <a:r>
              <a:rPr lang="en-GB" b="1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3. Topical therapy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GB" u="sng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Topical corticosteroids</a:t>
            </a: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</a:pP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Less potent topical steroids used on the: eyelids, face, axillae, groins and inner thighs.</a:t>
            </a: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</a:pP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Less potent topical steroids are used in children less than 1 year old (systemic absorption occurs, even 1% hydrocortisone ointment)</a:t>
            </a:r>
            <a:r>
              <a:rPr lang="en-GB" u="sng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.</a:t>
            </a:r>
          </a:p>
          <a:p>
            <a:pPr algn="just" eaLnBrk="1" hangingPunct="1">
              <a:lnSpc>
                <a:spcPct val="80000"/>
              </a:lnSpc>
              <a:spcBef>
                <a:spcPts val="1200"/>
              </a:spcBef>
            </a:pPr>
            <a:r>
              <a:rPr lang="en-GB" u="sng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In infected or crusted dermatitis</a:t>
            </a: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: steroid/antibiotic should be used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539750" y="188640"/>
            <a:ext cx="767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r>
              <a:rPr lang="en-GB" sz="4000" dirty="0">
                <a:latin typeface="Trebuchet MS" charset="0"/>
                <a:ea typeface="ＭＳ Ｐゴシック" charset="0"/>
                <a:cs typeface="ＭＳ Ｐゴシック" charset="0"/>
              </a:rPr>
              <a:t>Treatment ... </a:t>
            </a:r>
            <a:endParaRPr lang="en-GB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481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5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build="p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0EA0A74-4BC4-C146-AE0B-B0C9272B1168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18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764704"/>
            <a:ext cx="8282880" cy="5472584"/>
          </a:xfrm>
          <a:solidFill>
            <a:schemeClr val="tx2"/>
          </a:solidFill>
        </p:spPr>
        <p:txBody>
          <a:bodyPr/>
          <a:lstStyle/>
          <a:p>
            <a:pPr marL="0" indent="-609600" eaLnBrk="1" hangingPunct="1">
              <a:lnSpc>
                <a:spcPct val="80000"/>
              </a:lnSpc>
              <a:spcBef>
                <a:spcPts val="800"/>
              </a:spcBef>
              <a:buFont typeface="Wingdings" charset="0"/>
              <a:buNone/>
            </a:pPr>
            <a:r>
              <a:rPr lang="en-GB" b="1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4. Systemic therapy</a:t>
            </a:r>
          </a:p>
          <a:p>
            <a:pPr algn="just" eaLnBrk="1" hangingPunct="1">
              <a:lnSpc>
                <a:spcPct val="80000"/>
              </a:lnSpc>
              <a:spcBef>
                <a:spcPts val="800"/>
              </a:spcBef>
            </a:pPr>
            <a:r>
              <a:rPr lang="en-GB" u="sng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Antihistamines:</a:t>
            </a:r>
          </a:p>
          <a:p>
            <a:pPr algn="just" eaLnBrk="1" hangingPunct="1">
              <a:lnSpc>
                <a:spcPct val="80000"/>
              </a:lnSpc>
              <a:spcBef>
                <a:spcPts val="800"/>
              </a:spcBef>
            </a:pP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H1-receptor antagonists are used for their sedative effect for nocturnal itching</a:t>
            </a:r>
          </a:p>
          <a:p>
            <a:pPr algn="just" eaLnBrk="1" hangingPunct="1">
              <a:lnSpc>
                <a:spcPct val="80000"/>
              </a:lnSpc>
              <a:spcBef>
                <a:spcPts val="800"/>
              </a:spcBef>
            </a:pP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Given  1 hour before bedtime.</a:t>
            </a:r>
          </a:p>
          <a:p>
            <a:pPr algn="just" eaLnBrk="1" hangingPunct="1">
              <a:lnSpc>
                <a:spcPct val="80000"/>
              </a:lnSpc>
              <a:spcBef>
                <a:spcPts val="800"/>
              </a:spcBef>
            </a:pP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Are best used in short courses (10-14 days)</a:t>
            </a:r>
          </a:p>
          <a:p>
            <a:pPr algn="just" eaLnBrk="1" hangingPunct="1">
              <a:lnSpc>
                <a:spcPct val="80000"/>
              </a:lnSpc>
              <a:spcBef>
                <a:spcPts val="800"/>
              </a:spcBef>
            </a:pP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Non-sedating antihistamines are of little value for the pruritus of atopic dermatitis.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539750" y="188640"/>
            <a:ext cx="767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r>
              <a:rPr lang="en-GB" sz="4000" dirty="0">
                <a:latin typeface="Trebuchet MS" charset="0"/>
                <a:ea typeface="ＭＳ Ｐゴシック" charset="0"/>
                <a:cs typeface="ＭＳ Ｐゴシック" charset="0"/>
              </a:rPr>
              <a:t>Treatment ... </a:t>
            </a:r>
            <a:endParaRPr lang="en-GB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8377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5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5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A0EA0A74-4BC4-C146-AE0B-B0C9272B1168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19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450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764704"/>
            <a:ext cx="8282880" cy="5472584"/>
          </a:xfrm>
          <a:solidFill>
            <a:schemeClr val="tx2"/>
          </a:solidFill>
        </p:spPr>
        <p:txBody>
          <a:bodyPr/>
          <a:lstStyle/>
          <a:p>
            <a:pPr marL="0" indent="-609600" eaLnBrk="1" hangingPunct="1">
              <a:lnSpc>
                <a:spcPct val="80000"/>
              </a:lnSpc>
              <a:spcBef>
                <a:spcPts val="800"/>
              </a:spcBef>
              <a:buFont typeface="Wingdings" charset="0"/>
              <a:buNone/>
            </a:pPr>
            <a:r>
              <a:rPr lang="en-GB" b="1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4. Systemic therapy</a:t>
            </a:r>
          </a:p>
          <a:p>
            <a:pPr algn="just" eaLnBrk="1" hangingPunct="1">
              <a:lnSpc>
                <a:spcPct val="80000"/>
              </a:lnSpc>
              <a:spcBef>
                <a:spcPts val="800"/>
              </a:spcBef>
            </a:pPr>
            <a:r>
              <a:rPr lang="en-GB" u="sng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Antibiotics:</a:t>
            </a:r>
          </a:p>
          <a:p>
            <a:pPr algn="just" eaLnBrk="1" hangingPunct="1">
              <a:lnSpc>
                <a:spcPct val="80000"/>
              </a:lnSpc>
              <a:spcBef>
                <a:spcPts val="800"/>
              </a:spcBef>
            </a:pP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Exudation and pustule formation indicates  staphylococcal infection.</a:t>
            </a:r>
          </a:p>
          <a:p>
            <a:pPr algn="just" eaLnBrk="1" hangingPunct="1">
              <a:lnSpc>
                <a:spcPct val="80000"/>
              </a:lnSpc>
              <a:spcBef>
                <a:spcPts val="800"/>
              </a:spcBef>
            </a:pP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Colonization of bacteria may exacerbate the dermatitis.</a:t>
            </a:r>
          </a:p>
          <a:p>
            <a:pPr algn="just" eaLnBrk="1" hangingPunct="1">
              <a:lnSpc>
                <a:spcPct val="80000"/>
              </a:lnSpc>
              <a:spcBef>
                <a:spcPts val="800"/>
              </a:spcBef>
            </a:pP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In Atopic Dermatitis , antibiotics  may be helpful even if frank infection is not apparent.</a:t>
            </a:r>
          </a:p>
          <a:p>
            <a:pPr algn="just">
              <a:lnSpc>
                <a:spcPct val="80000"/>
              </a:lnSpc>
              <a:spcBef>
                <a:spcPts val="800"/>
              </a:spcBef>
            </a:pP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Antibiotics as erythromycin are indicated.</a:t>
            </a: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539750" y="188640"/>
            <a:ext cx="767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r>
              <a:rPr lang="en-GB" sz="4000" dirty="0">
                <a:latin typeface="Trebuchet MS" charset="0"/>
                <a:ea typeface="ＭＳ Ｐゴシック" charset="0"/>
                <a:cs typeface="ＭＳ Ｐゴシック" charset="0"/>
              </a:rPr>
              <a:t>Treatment ... </a:t>
            </a:r>
            <a:endParaRPr lang="en-GB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828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505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505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505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5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50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50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5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5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50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5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5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50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3B7B8CC9-83C3-EE48-88DC-5E1913AF8738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2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04800"/>
            <a:ext cx="76708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dirty="0">
                <a:latin typeface="Trebuchet MS" charset="0"/>
                <a:ea typeface="ＭＳ Ｐゴシック" charset="0"/>
                <a:cs typeface="ＭＳ Ｐゴシック" charset="0"/>
              </a:rPr>
              <a:t>Definition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" y="1539875"/>
            <a:ext cx="8953500" cy="5181600"/>
          </a:xfrm>
          <a:solidFill>
            <a:schemeClr val="tx2"/>
          </a:solidFill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ts val="800"/>
              </a:spcBef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AD is an itchy, chronic, relapsing, inflammatory skin condition.</a:t>
            </a:r>
          </a:p>
          <a:p>
            <a:pPr eaLnBrk="1" hangingPunct="1">
              <a:lnSpc>
                <a:spcPct val="80000"/>
              </a:lnSpc>
              <a:spcBef>
                <a:spcPts val="800"/>
              </a:spcBef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Skin rash is characterized by itchy papules (occasionally vesicles in infants) which  become excoriated and lichenified.</a:t>
            </a:r>
          </a:p>
          <a:p>
            <a:pPr eaLnBrk="1" hangingPunct="1">
              <a:lnSpc>
                <a:spcPct val="80000"/>
              </a:lnSpc>
              <a:spcBef>
                <a:spcPts val="1400"/>
              </a:spcBef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The eruption is associated with other atopic conditions in the individual or other family members</a:t>
            </a:r>
          </a:p>
        </p:txBody>
      </p:sp>
    </p:spTree>
    <p:extLst>
      <p:ext uri="{BB962C8B-B14F-4D97-AF65-F5344CB8AC3E}">
        <p14:creationId xmlns:p14="http://schemas.microsoft.com/office/powerpoint/2010/main" val="364394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84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CC8BA44-5AFE-C245-B8D3-51ECCC69C170}" type="slidenum">
              <a:rPr lang="en-US" sz="1200">
                <a:solidFill>
                  <a:schemeClr val="tx2"/>
                </a:solidFill>
              </a:rPr>
              <a:pPr eaLnBrk="1" hangingPunct="1"/>
              <a:t>20</a:t>
            </a:fld>
            <a:endParaRPr lang="en-US" sz="1200">
              <a:solidFill>
                <a:schemeClr val="tx2"/>
              </a:solidFill>
            </a:endParaRPr>
          </a:p>
        </p:txBody>
      </p:sp>
      <p:pic>
        <p:nvPicPr>
          <p:cNvPr id="68611" name="Content Placeholder 5" descr="Mararakech 07 006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771900" y="952500"/>
            <a:ext cx="6019800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2" name="Content Placeholder 5" descr="Mararakech 07 007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594011" y="1051212"/>
            <a:ext cx="5916613" cy="4271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56820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1ABAE62-CB65-3D4C-AD73-36A81307B002}" type="slidenum">
              <a:rPr lang="en-US" sz="1200">
                <a:solidFill>
                  <a:schemeClr val="tx2"/>
                </a:solidFill>
              </a:rPr>
              <a:pPr eaLnBrk="1" hangingPunct="1"/>
              <a:t>21</a:t>
            </a:fld>
            <a:endParaRPr lang="en-US" sz="1200">
              <a:solidFill>
                <a:schemeClr val="tx2"/>
              </a:solidFill>
            </a:endParaRPr>
          </a:p>
        </p:txBody>
      </p:sp>
      <p:pic>
        <p:nvPicPr>
          <p:cNvPr id="69635" name="Content Placeholder 5" descr="Picture 0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88640"/>
            <a:ext cx="2997200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6" name="Content Placeholder 5" descr="Picture 003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6800" y="228600"/>
            <a:ext cx="2997200" cy="5936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9637" name="Content Placeholder 5" descr="Mararakech 07 005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1463402" y="1692002"/>
            <a:ext cx="5936704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29819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2590800"/>
            <a:ext cx="8077200" cy="2057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5400" i="1" dirty="0">
                <a:solidFill>
                  <a:srgbClr val="3366FF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rgbClr val="000090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chemeClr val="bg2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rgbClr val="6600CC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rgbClr val="000066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rgbClr val="6600CC"/>
                </a:solidFill>
                <a:latin typeface="Times New Roman" charset="0"/>
                <a:ea typeface="ＭＳ Ｐゴシック" charset="0"/>
                <a:cs typeface="Times New Roman" charset="0"/>
              </a:rPr>
              <a:t>Thank you</a:t>
            </a:r>
            <a:r>
              <a:rPr lang="en-US" sz="5400" i="1" dirty="0">
                <a:solidFill>
                  <a:srgbClr val="000066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rgbClr val="6600CC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chemeClr val="bg2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rgbClr val="000090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r>
              <a:rPr lang="en-US" sz="5400" i="1" dirty="0">
                <a:solidFill>
                  <a:srgbClr val="3366FF"/>
                </a:solidFill>
                <a:latin typeface="Times New Roman" charset="0"/>
                <a:ea typeface="ＭＳ Ｐゴシック" charset="0"/>
                <a:cs typeface="Times New Roman" charset="0"/>
              </a:rPr>
              <a:t>*</a:t>
            </a:r>
            <a:br>
              <a:rPr lang="en-US" sz="5400" i="1" dirty="0">
                <a:solidFill>
                  <a:srgbClr val="3366FF"/>
                </a:solidFill>
                <a:latin typeface="Times New Roman" charset="0"/>
                <a:ea typeface="ＭＳ Ｐゴシック" charset="0"/>
                <a:cs typeface="Times New Roman" charset="0"/>
              </a:rPr>
            </a:br>
            <a:br>
              <a:rPr lang="en-US" sz="5400" i="1" dirty="0">
                <a:solidFill>
                  <a:srgbClr val="3366FF"/>
                </a:solidFill>
                <a:latin typeface="Times New Roman" charset="0"/>
                <a:ea typeface="ＭＳ Ｐゴシック" charset="0"/>
                <a:cs typeface="Times New Roman" charset="0"/>
              </a:rPr>
            </a:br>
            <a:endParaRPr lang="en-US" sz="5400" i="1" dirty="0">
              <a:solidFill>
                <a:srgbClr val="6600CC"/>
              </a:solidFill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5514975" y="16383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charset="0"/>
              <a:buNone/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</p:txBody>
      </p:sp>
      <p:sp>
        <p:nvSpPr>
          <p:cNvPr id="78851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AA9FFA1-1D3E-0D42-8DD0-5243E386CA57}" type="slidenum">
              <a:rPr lang="en-US" sz="1200">
                <a:solidFill>
                  <a:schemeClr val="tx2"/>
                </a:solidFill>
              </a:rPr>
              <a:pPr eaLnBrk="1" hangingPunct="1"/>
              <a:t>22</a:t>
            </a:fld>
            <a:endParaRPr lang="en-US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51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History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/>
          </a:solidFill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</a:pP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Ask about itching (no Atopic dermatitis without itching)</a:t>
            </a:r>
          </a:p>
          <a:p>
            <a:pPr algn="just">
              <a:lnSpc>
                <a:spcPct val="80000"/>
              </a:lnSpc>
            </a:pP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You have to ask about family or personal history of other atopic diseases as bronchial asthma ,rhinitis and hay fever </a:t>
            </a:r>
          </a:p>
          <a:p>
            <a:pPr algn="just">
              <a:lnSpc>
                <a:spcPct val="80000"/>
              </a:lnSpc>
            </a:pPr>
            <a:r>
              <a:rPr lang="en-US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Ask about similar condition </a:t>
            </a:r>
          </a:p>
        </p:txBody>
      </p:sp>
    </p:spTree>
    <p:extLst>
      <p:ext uri="{BB962C8B-B14F-4D97-AF65-F5344CB8AC3E}">
        <p14:creationId xmlns:p14="http://schemas.microsoft.com/office/powerpoint/2010/main" val="102758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8AB95CF1-CED3-D346-9A90-2814BC4AF636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4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980728"/>
            <a:ext cx="8591872" cy="5191472"/>
          </a:xfrm>
          <a:solidFill>
            <a:schemeClr val="tx2"/>
          </a:solidFill>
        </p:spPr>
        <p:txBody>
          <a:bodyPr>
            <a:normAutofit/>
          </a:bodyPr>
          <a:lstStyle/>
          <a:p>
            <a:pPr lvl="1" eaLnBrk="1" hangingPunct="1">
              <a:lnSpc>
                <a:spcPct val="90000"/>
              </a:lnSpc>
            </a:pPr>
            <a:endParaRPr lang="en-GB" sz="3200" dirty="0">
              <a:solidFill>
                <a:schemeClr val="bg1"/>
              </a:solidFill>
              <a:latin typeface="Trebuchet MS" charset="0"/>
              <a:ea typeface="ＭＳ Ｐゴシック" charset="0"/>
            </a:endParaRPr>
          </a:p>
          <a:p>
            <a:pPr marL="342900" lvl="1" indent="-342900" algn="just">
              <a:lnSpc>
                <a:spcPct val="80000"/>
              </a:lnSpc>
              <a:buFont typeface="Arial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Macular erythema, papules / </a:t>
            </a:r>
            <a:r>
              <a:rPr lang="en-GB" sz="3200" dirty="0" err="1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papulo</a:t>
            </a: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-vesicles</a:t>
            </a:r>
          </a:p>
          <a:p>
            <a:pPr marL="342900" lvl="1" indent="-342900" algn="just">
              <a:lnSpc>
                <a:spcPct val="80000"/>
              </a:lnSpc>
              <a:buFont typeface="Arial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crustations</a:t>
            </a:r>
          </a:p>
          <a:p>
            <a:pPr marL="342900" lvl="1" indent="-342900" algn="just">
              <a:lnSpc>
                <a:spcPct val="80000"/>
              </a:lnSpc>
              <a:buFont typeface="Arial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Lichenification and excoriation</a:t>
            </a:r>
          </a:p>
          <a:p>
            <a:pPr marL="342900" lvl="1" indent="-342900" algn="just">
              <a:lnSpc>
                <a:spcPct val="80000"/>
              </a:lnSpc>
              <a:buFont typeface="Arial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Dryness of the skin</a:t>
            </a:r>
          </a:p>
          <a:p>
            <a:pPr marL="342900" lvl="1" indent="-342900" algn="just">
              <a:lnSpc>
                <a:spcPct val="80000"/>
              </a:lnSpc>
              <a:buFont typeface="Arial" pitchFamily="34" charset="0"/>
              <a:buChar char="•"/>
            </a:pPr>
            <a:r>
              <a:rPr lang="en-GB" sz="3200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Secondary infection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dirty="0">
              <a:solidFill>
                <a:srgbClr val="6600CC"/>
              </a:solidFill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04800"/>
            <a:ext cx="76708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4000" dirty="0">
                <a:latin typeface="Trebuchet MS" charset="0"/>
                <a:ea typeface="ＭＳ Ｐゴシック" charset="0"/>
                <a:cs typeface="ＭＳ Ｐゴシック" charset="0"/>
              </a:rPr>
              <a:t>Clinical Features</a:t>
            </a:r>
            <a:endParaRPr lang="en-GB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339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9A85DAF-5708-D843-ACB6-40F9745F307B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5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686800" cy="5029200"/>
          </a:xfrm>
          <a:solidFill>
            <a:schemeClr val="tx2"/>
          </a:solidFill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The type and distribution of the lesions varies with age: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dirty="0">
              <a:solidFill>
                <a:schemeClr val="bg1"/>
              </a:solidFill>
              <a:latin typeface="Trebuchet MS" charset="0"/>
              <a:ea typeface="ＭＳ Ｐゴシック" charset="0"/>
              <a:cs typeface="ＭＳ Ｐゴシック" charset="0"/>
            </a:endParaRPr>
          </a:p>
          <a:p>
            <a:pPr marL="742950" indent="-7429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GB" sz="3600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Infantile phase</a:t>
            </a:r>
          </a:p>
          <a:p>
            <a:pPr marL="742950" indent="-7429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GB" sz="3600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Childhood phase</a:t>
            </a:r>
          </a:p>
          <a:p>
            <a:pPr marL="742950" indent="-74295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GB" sz="3600" dirty="0">
                <a:solidFill>
                  <a:schemeClr val="bg1"/>
                </a:solidFill>
                <a:latin typeface="Trebuchet MS" charset="0"/>
                <a:ea typeface="ＭＳ Ｐゴシック" charset="0"/>
              </a:rPr>
              <a:t>Adult phase</a:t>
            </a:r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304800"/>
            <a:ext cx="76708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4000" dirty="0">
                <a:latin typeface="Trebuchet MS" charset="0"/>
                <a:ea typeface="ＭＳ Ｐゴシック" charset="0"/>
                <a:cs typeface="ＭＳ Ｐゴシック" charset="0"/>
              </a:rPr>
              <a:t>Clinical features</a:t>
            </a:r>
            <a:endParaRPr lang="en-GB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3250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1F6B0BA-34D1-E646-85DE-5E11E92DD68B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6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980728"/>
            <a:ext cx="7583487" cy="39776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200" dirty="0">
                <a:solidFill>
                  <a:srgbClr val="6600CC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1. Infantile phase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r="12388" b="9705"/>
          <a:stretch/>
        </p:blipFill>
        <p:spPr>
          <a:xfrm>
            <a:off x="5486399" y="1573742"/>
            <a:ext cx="3478089" cy="4624189"/>
          </a:xfrm>
          <a:prstGeom prst="rect">
            <a:avLst/>
          </a:prstGeom>
        </p:spPr>
      </p:pic>
      <p:pic>
        <p:nvPicPr>
          <p:cNvPr id="3" name="Picture 2" descr="eczema-atopic-dermatitis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70" t="2189" r="3110" b="3085"/>
          <a:stretch/>
        </p:blipFill>
        <p:spPr>
          <a:xfrm>
            <a:off x="179512" y="2170426"/>
            <a:ext cx="4752528" cy="3994877"/>
          </a:xfrm>
          <a:prstGeom prst="rect">
            <a:avLst/>
          </a:prstGeom>
        </p:spPr>
      </p:pic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39750" y="304800"/>
            <a:ext cx="767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r>
              <a:rPr lang="en-GB" sz="4000" dirty="0">
                <a:latin typeface="Trebuchet MS" charset="0"/>
                <a:ea typeface="ＭＳ Ｐゴシック" charset="0"/>
                <a:cs typeface="ＭＳ Ｐゴシック" charset="0"/>
              </a:rPr>
              <a:t>Clinical features ...</a:t>
            </a:r>
            <a:endParaRPr lang="en-GB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161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41F6B0BA-34D1-E646-85DE-5E11E92DD68B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7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980728"/>
            <a:ext cx="7583487" cy="39776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GB" sz="3200" dirty="0">
                <a:solidFill>
                  <a:srgbClr val="6600CC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1. Infantile phase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00336"/>
            <a:ext cx="8610600" cy="4953000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0" indent="276225" eaLnBrk="1" hangingPunct="1">
              <a:lnSpc>
                <a:spcPct val="80000"/>
              </a:lnSpc>
              <a:spcBef>
                <a:spcPts val="800"/>
              </a:spcBef>
            </a:pPr>
            <a: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From 2 months to  2 years</a:t>
            </a:r>
          </a:p>
          <a:p>
            <a:pPr marL="0" indent="276225" eaLnBrk="1" hangingPunct="1">
              <a:lnSpc>
                <a:spcPct val="80000"/>
              </a:lnSpc>
              <a:spcBef>
                <a:spcPts val="800"/>
              </a:spcBef>
            </a:pPr>
            <a:r>
              <a:rPr lang="en-GB" sz="4000" b="1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Site</a:t>
            </a:r>
            <a: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: Lesions usually start on the face (forehead, cheeks) - but may occur anywhere </a:t>
            </a:r>
          </a:p>
          <a:p>
            <a:pPr marL="0" indent="276225" eaLnBrk="1" hangingPunct="1">
              <a:lnSpc>
                <a:spcPct val="80000"/>
              </a:lnSpc>
              <a:spcBef>
                <a:spcPts val="800"/>
              </a:spcBef>
            </a:pPr>
            <a: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The napkin area is usually spared </a:t>
            </a:r>
          </a:p>
          <a:p>
            <a:pPr marL="0" indent="276225" eaLnBrk="1" hangingPunct="1">
              <a:lnSpc>
                <a:spcPct val="80000"/>
              </a:lnSpc>
              <a:spcBef>
                <a:spcPts val="800"/>
              </a:spcBef>
            </a:pPr>
            <a: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Extensor aspect of the knees, are most involved</a:t>
            </a:r>
            <a:endParaRPr lang="en-GB" sz="4000" b="1" dirty="0">
              <a:solidFill>
                <a:schemeClr val="bg1"/>
              </a:solidFill>
              <a:latin typeface="Times New Roman" panose="02020603050405020304" pitchFamily="18" charset="0"/>
              <a:ea typeface="ＭＳ Ｐゴシック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539750" y="304800"/>
            <a:ext cx="767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r>
              <a:rPr lang="en-GB" sz="4000" dirty="0">
                <a:latin typeface="Trebuchet MS" charset="0"/>
                <a:ea typeface="ＭＳ Ｐゴシック" charset="0"/>
                <a:cs typeface="ＭＳ Ｐゴシック" charset="0"/>
              </a:rPr>
              <a:t>Clinical features ...</a:t>
            </a:r>
            <a:endParaRPr lang="en-GB" dirty="0"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978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9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9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9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9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6600CC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Infantile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tx2"/>
          </a:solidFill>
        </p:spPr>
        <p:txBody>
          <a:bodyPr>
            <a:normAutofit/>
          </a:bodyPr>
          <a:lstStyle/>
          <a:p>
            <a:pPr marL="0" indent="276225">
              <a:lnSpc>
                <a:spcPct val="80000"/>
              </a:lnSpc>
              <a:spcBef>
                <a:spcPts val="800"/>
              </a:spcBef>
            </a:pPr>
            <a: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Lesions consist of Erythema &amp; oedematous papules</a:t>
            </a:r>
          </a:p>
          <a:p>
            <a:pPr marL="0" indent="276225">
              <a:lnSpc>
                <a:spcPct val="80000"/>
              </a:lnSpc>
              <a:spcBef>
                <a:spcPts val="800"/>
              </a:spcBef>
            </a:pPr>
            <a: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Intense itching </a:t>
            </a:r>
          </a:p>
          <a:p>
            <a:pPr marL="0" indent="276225">
              <a:lnSpc>
                <a:spcPct val="80000"/>
              </a:lnSpc>
              <a:spcBef>
                <a:spcPts val="800"/>
              </a:spcBef>
            </a:pPr>
            <a: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May become exudative &amp; crusted</a:t>
            </a:r>
          </a:p>
          <a:p>
            <a:pPr marL="0" indent="276225">
              <a:lnSpc>
                <a:spcPct val="80000"/>
              </a:lnSpc>
              <a:spcBef>
                <a:spcPts val="800"/>
              </a:spcBef>
            </a:pPr>
            <a:r>
              <a:rPr lang="en-GB" sz="4000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Secondary infection is not uncommon </a:t>
            </a:r>
          </a:p>
          <a:p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819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DD0121F2-2A35-4642-A3DE-4048F6EEE818}" type="slidenum">
              <a:rPr lang="en-GB" sz="1200">
                <a:solidFill>
                  <a:schemeClr val="tx2"/>
                </a:solidFill>
                <a:latin typeface="Arial Black" charset="0"/>
                <a:cs typeface="Arial" charset="0"/>
              </a:rPr>
              <a:pPr eaLnBrk="1" hangingPunct="1"/>
              <a:t>9</a:t>
            </a:fld>
            <a:endParaRPr lang="en-GB" sz="1200">
              <a:solidFill>
                <a:schemeClr val="tx2"/>
              </a:solidFill>
              <a:latin typeface="Arial Black" charset="0"/>
              <a:cs typeface="Arial" charset="0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512" y="1484784"/>
            <a:ext cx="8735888" cy="4687416"/>
          </a:xfrm>
          <a:solidFill>
            <a:schemeClr val="tx2"/>
          </a:solidFill>
        </p:spPr>
        <p:txBody>
          <a:bodyPr>
            <a:normAutofit/>
          </a:bodyPr>
          <a:lstStyle/>
          <a:p>
            <a:pPr algn="just" eaLnBrk="1" hangingPunct="1">
              <a:lnSpc>
                <a:spcPct val="80000"/>
              </a:lnSpc>
              <a:spcBef>
                <a:spcPct val="0"/>
              </a:spcBef>
              <a:spcAft>
                <a:spcPts val="800"/>
              </a:spcAft>
            </a:pPr>
            <a:r>
              <a:rPr lang="en-GB" dirty="0">
                <a:solidFill>
                  <a:schemeClr val="bg1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From 2 years– 10 years</a:t>
            </a:r>
          </a:p>
          <a:p>
            <a:pPr marL="0" indent="0" algn="just" eaLnBrk="1" hangingPunct="1">
              <a:lnSpc>
                <a:spcPct val="80000"/>
              </a:lnSpc>
              <a:spcBef>
                <a:spcPct val="0"/>
              </a:spcBef>
              <a:spcAft>
                <a:spcPts val="800"/>
              </a:spcAft>
              <a:buNone/>
            </a:pPr>
            <a:endParaRPr lang="en-GB" dirty="0">
              <a:solidFill>
                <a:schemeClr val="bg1"/>
              </a:solidFill>
              <a:latin typeface="Times New Roman" panose="02020603050405020304" pitchFamily="18" charset="0"/>
              <a:ea typeface="ＭＳ Ｐゴシック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spcAft>
                <a:spcPts val="800"/>
              </a:spcAft>
            </a:pPr>
            <a:r>
              <a:rPr lang="en-GB" b="1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Site:</a:t>
            </a: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 Elbow and knee flexures (antecubital+ popliteal) sides of the neck, wrists and ankles 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spcAft>
                <a:spcPts val="800"/>
              </a:spcAft>
            </a:pPr>
            <a:r>
              <a:rPr lang="en-GB" dirty="0">
                <a:solidFill>
                  <a:schemeClr val="bg1"/>
                </a:solidFill>
                <a:latin typeface="Times New Roman" panose="02020603050405020304" pitchFamily="18" charset="0"/>
                <a:ea typeface="ＭＳ Ｐゴシック" charset="0"/>
                <a:cs typeface="Times New Roman" panose="02020603050405020304" pitchFamily="18" charset="0"/>
              </a:rPr>
              <a:t>The erythematous and oedematous papules tend to be replaced by lichenification.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endParaRPr lang="en-US" dirty="0">
              <a:solidFill>
                <a:srgbClr val="6600CC"/>
              </a:solidFill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251520" y="980728"/>
            <a:ext cx="7583487" cy="397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endParaRPr lang="en-GB" sz="3200" dirty="0">
              <a:solidFill>
                <a:srgbClr val="6600CC"/>
              </a:solidFill>
              <a:latin typeface="Trebuchet MS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539750" y="188640"/>
            <a:ext cx="7670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 kern="1200">
                <a:solidFill>
                  <a:schemeClr val="tx1"/>
                </a:solidFill>
                <a:latin typeface="+mj-lt"/>
                <a:ea typeface="ＭＳ Ｐゴシック" pitchFamily="-106" charset="-128"/>
                <a:cs typeface="ＭＳ Ｐゴシック" pitchFamily="-106" charset="-128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800" b="1">
                <a:solidFill>
                  <a:schemeClr val="tx1"/>
                </a:solidFill>
                <a:latin typeface="Trebuchet MS" pitchFamily="-106" charset="0"/>
                <a:ea typeface="ＭＳ Ｐゴシック" pitchFamily="-106" charset="-128"/>
                <a:cs typeface="ＭＳ Ｐゴシック" pitchFamily="-106" charset="-128"/>
              </a:defRPr>
            </a:lvl9pPr>
          </a:lstStyle>
          <a:p>
            <a:pPr eaLnBrk="1" hangingPunct="1"/>
            <a:r>
              <a:rPr lang="en-GB" sz="4000" dirty="0">
                <a:solidFill>
                  <a:srgbClr val="6600CC"/>
                </a:solidFill>
                <a:latin typeface="Trebuchet MS" charset="0"/>
                <a:ea typeface="ＭＳ Ｐゴシック" charset="0"/>
                <a:cs typeface="ＭＳ Ｐゴシック" charset="0"/>
              </a:rPr>
              <a:t>2. Childhood phase</a:t>
            </a:r>
          </a:p>
        </p:txBody>
      </p:sp>
    </p:spTree>
    <p:extLst>
      <p:ext uri="{BB962C8B-B14F-4D97-AF65-F5344CB8AC3E}">
        <p14:creationId xmlns:p14="http://schemas.microsoft.com/office/powerpoint/2010/main" val="2605834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8071</TotalTime>
  <Words>641</Words>
  <Application>Microsoft Office PowerPoint</Application>
  <PresentationFormat>On-screen Show (4:3)</PresentationFormat>
  <Paragraphs>117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0" baseType="lpstr">
      <vt:lpstr>Arial</vt:lpstr>
      <vt:lpstr>Arial Black</vt:lpstr>
      <vt:lpstr>Calibri</vt:lpstr>
      <vt:lpstr>Tahoma</vt:lpstr>
      <vt:lpstr>Times New Roman</vt:lpstr>
      <vt:lpstr>Trebuchet MS</vt:lpstr>
      <vt:lpstr>Wingdings</vt:lpstr>
      <vt:lpstr>Office Theme</vt:lpstr>
      <vt:lpstr>Atopic Eczema (AD) </vt:lpstr>
      <vt:lpstr>Definition</vt:lpstr>
      <vt:lpstr>History </vt:lpstr>
      <vt:lpstr>Clinical Features</vt:lpstr>
      <vt:lpstr>Clinical features</vt:lpstr>
      <vt:lpstr>1. Infantile phase</vt:lpstr>
      <vt:lpstr>1. Infantile phase</vt:lpstr>
      <vt:lpstr>Infantile phase</vt:lpstr>
      <vt:lpstr>PowerPoint Presentation</vt:lpstr>
      <vt:lpstr>PowerPoint Presentation</vt:lpstr>
      <vt:lpstr>PowerPoint Presentation</vt:lpstr>
      <vt:lpstr>Management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*****Thank you*****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بِسْـم الله الرَّحمـن الرّحِـيم</dc:title>
  <dc:creator>Sami Bilal</dc:creator>
  <cp:lastModifiedBy>Sami Fatehi Abd</cp:lastModifiedBy>
  <cp:revision>10</cp:revision>
  <dcterms:created xsi:type="dcterms:W3CDTF">2006-08-16T00:00:00Z</dcterms:created>
  <dcterms:modified xsi:type="dcterms:W3CDTF">2024-09-05T05:52:55Z</dcterms:modified>
</cp:coreProperties>
</file>