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6" r:id="rId2"/>
    <p:sldId id="327" r:id="rId3"/>
    <p:sldId id="301" r:id="rId4"/>
    <p:sldId id="302" r:id="rId5"/>
    <p:sldId id="303" r:id="rId6"/>
    <p:sldId id="329" r:id="rId7"/>
    <p:sldId id="328" r:id="rId8"/>
    <p:sldId id="323" r:id="rId9"/>
    <p:sldId id="330" r:id="rId10"/>
    <p:sldId id="304" r:id="rId11"/>
    <p:sldId id="333" r:id="rId12"/>
    <p:sldId id="334" r:id="rId13"/>
    <p:sldId id="260" r:id="rId14"/>
    <p:sldId id="332" r:id="rId15"/>
    <p:sldId id="300" r:id="rId16"/>
    <p:sldId id="294" r:id="rId17"/>
    <p:sldId id="277" r:id="rId18"/>
    <p:sldId id="299" r:id="rId19"/>
    <p:sldId id="263" r:id="rId20"/>
    <p:sldId id="291" r:id="rId21"/>
    <p:sldId id="305" r:id="rId22"/>
    <p:sldId id="296" r:id="rId23"/>
    <p:sldId id="295" r:id="rId24"/>
    <p:sldId id="268" r:id="rId25"/>
    <p:sldId id="269" r:id="rId26"/>
    <p:sldId id="297" r:id="rId27"/>
    <p:sldId id="324" r:id="rId28"/>
    <p:sldId id="322" r:id="rId29"/>
    <p:sldId id="318" r:id="rId30"/>
    <p:sldId id="270" r:id="rId31"/>
    <p:sldId id="271" r:id="rId32"/>
    <p:sldId id="272" r:id="rId33"/>
    <p:sldId id="279" r:id="rId34"/>
    <p:sldId id="320" r:id="rId35"/>
    <p:sldId id="309" r:id="rId36"/>
    <p:sldId id="308" r:id="rId37"/>
    <p:sldId id="319" r:id="rId38"/>
    <p:sldId id="282" r:id="rId39"/>
    <p:sldId id="283" r:id="rId40"/>
    <p:sldId id="310" r:id="rId41"/>
    <p:sldId id="284" r:id="rId42"/>
    <p:sldId id="285" r:id="rId43"/>
    <p:sldId id="325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DD39F9-F22C-48DD-A3DF-83DBC31BD52B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6A9B33-BF25-4516-8DF7-1371034440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084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62F150D-4CA1-462D-AFAF-B2D62282754A}" type="slidenum">
              <a:rPr lang="en-US" altLang="en-US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5132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E011E09-F6CF-4D54-8078-8D77AAFF0CE7}" type="slidenum">
              <a:rPr lang="en-US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422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4F0F112-2D2B-4F93-8AD6-700A6ED4108F}" type="slidenum">
              <a:rPr lang="en-US" altLang="en-US"/>
              <a:pPr/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82575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0C233CB-6695-4EEA-A4BE-61C6D6722320}" type="slidenum">
              <a:rPr lang="en-US" altLang="en-US"/>
              <a:pPr/>
              <a:t>38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60778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089645E-1C37-4257-B077-A3FF97D62F02}" type="slidenum">
              <a:rPr lang="en-US" altLang="en-US"/>
              <a:pPr/>
              <a:t>39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29070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B1CC910-EC66-4A3A-8671-5A5D06E13067}" type="slidenum">
              <a:rPr lang="en-US" altLang="en-US"/>
              <a:pPr/>
              <a:t>41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7884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2E8E2C9-F175-40E9-AA3F-10DC09EFC1B9}" type="slidenum">
              <a:rPr lang="en-US" altLang="en-US"/>
              <a:pPr/>
              <a:t>42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33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74999"/>
            <a:ext cx="7772400" cy="1470025"/>
          </a:xfrm>
        </p:spPr>
        <p:txBody>
          <a:bodyPr/>
          <a:lstStyle/>
          <a:p>
            <a:r>
              <a:rPr lang="en-US" dirty="0" smtClean="0"/>
              <a:t>Vesiculobollus  </a:t>
            </a:r>
            <a:r>
              <a:rPr lang="en-US" dirty="0"/>
              <a:t>S</a:t>
            </a:r>
            <a:r>
              <a:rPr lang="en-US" dirty="0" smtClean="0"/>
              <a:t>kin Diseases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 </a:t>
            </a:r>
            <a:r>
              <a:rPr lang="en-US" dirty="0" smtClean="0"/>
              <a:t>Sami Fatehi </a:t>
            </a:r>
            <a:endParaRPr lang="en-US" dirty="0" smtClean="0"/>
          </a:p>
          <a:p>
            <a:r>
              <a:rPr lang="en-US" dirty="0" smtClean="0"/>
              <a:t>MD</a:t>
            </a:r>
            <a:r>
              <a:rPr lang="en-US" dirty="0"/>
              <a:t>, </a:t>
            </a:r>
            <a:r>
              <a:rPr lang="en-US" dirty="0" smtClean="0"/>
              <a:t>MSc, PhD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800" dirty="0" smtClean="0"/>
              <a:t>Classification and pathophysiology of bollus diseases </a:t>
            </a:r>
            <a:endParaRPr lang="en-US" sz="400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>
                <a:latin typeface="+mj-lt"/>
                <a:ea typeface="+mj-ea"/>
                <a:cs typeface="+mj-cs"/>
              </a:rPr>
              <a:t>1- Intraepidermal bullae :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400" dirty="0" smtClean="0">
              <a:latin typeface="+mj-lt"/>
              <a:ea typeface="+mj-ea"/>
              <a:cs typeface="+mj-cs"/>
            </a:endParaRP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lphaUcPeriod"/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Acantholytic bullae : This is because of the break down of  desmosomes 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lphaUcPeriod"/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Nonacantholytic </a:t>
            </a:r>
            <a:r>
              <a:rPr lang="en-US" sz="2400" dirty="0">
                <a:latin typeface="+mj-lt"/>
                <a:ea typeface="+mj-ea"/>
                <a:cs typeface="+mj-cs"/>
              </a:rPr>
              <a:t>bullae : 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2400" dirty="0">
                <a:latin typeface="+mj-lt"/>
                <a:ea typeface="+mj-ea"/>
                <a:cs typeface="+mj-cs"/>
              </a:rPr>
              <a:t>It is 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due to death of the cells or physical destruction 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2- </a:t>
            </a:r>
            <a:r>
              <a:rPr lang="en-US" sz="2400" dirty="0">
                <a:latin typeface="+mj-lt"/>
                <a:ea typeface="+mj-ea"/>
                <a:cs typeface="+mj-cs"/>
              </a:rPr>
              <a:t>Subepidermal  bullae 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: </a:t>
            </a:r>
            <a:r>
              <a:rPr lang="en-US" sz="2400" dirty="0">
                <a:latin typeface="+mj-lt"/>
                <a:ea typeface="+mj-ea"/>
                <a:cs typeface="+mj-cs"/>
              </a:rPr>
              <a:t>Lesions formed between the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epiderm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400" dirty="0">
                <a:latin typeface="+mj-lt"/>
                <a:ea typeface="+mj-ea"/>
                <a:cs typeface="+mj-cs"/>
              </a:rPr>
              <a:t>and the lamina </a:t>
            </a:r>
            <a:r>
              <a:rPr lang="en-US" sz="2400" dirty="0" err="1">
                <a:latin typeface="+mj-lt"/>
                <a:ea typeface="+mj-ea"/>
                <a:cs typeface="+mj-cs"/>
              </a:rPr>
              <a:t>propria</a:t>
            </a:r>
            <a:r>
              <a:rPr lang="en-US" sz="2400" dirty="0">
                <a:latin typeface="+mj-lt"/>
                <a:ea typeface="+mj-ea"/>
                <a:cs typeface="+mj-cs"/>
              </a:rPr>
              <a:t>  of </a:t>
            </a:r>
            <a:r>
              <a:rPr lang="en-US" sz="2400" dirty="0" err="1">
                <a:latin typeface="+mj-lt"/>
                <a:ea typeface="+mj-ea"/>
                <a:cs typeface="+mj-cs"/>
              </a:rPr>
              <a:t>dermoepidermal</a:t>
            </a:r>
            <a:r>
              <a:rPr lang="en-US" sz="2400" dirty="0">
                <a:latin typeface="+mj-lt"/>
                <a:ea typeface="+mj-ea"/>
                <a:cs typeface="+mj-cs"/>
              </a:rPr>
              <a:t> junction  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like: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Bollus Pemphgoid</a:t>
            </a:r>
            <a:endParaRPr lang="en-US" sz="2400" dirty="0">
              <a:latin typeface="+mj-lt"/>
              <a:ea typeface="+mj-ea"/>
              <a:cs typeface="+mj-cs"/>
            </a:endParaRP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2400" dirty="0" err="1" smtClean="0">
                <a:latin typeface="+mj-lt"/>
                <a:ea typeface="+mj-ea"/>
                <a:cs typeface="+mj-cs"/>
              </a:rPr>
              <a:t>Epidermolysis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bullosa</a:t>
            </a:r>
            <a:endParaRPr lang="en-US" sz="2400" dirty="0" smtClean="0">
              <a:latin typeface="+mj-lt"/>
              <a:ea typeface="+mj-ea"/>
              <a:cs typeface="+mj-cs"/>
            </a:endParaRPr>
          </a:p>
          <a:p>
            <a:endParaRPr lang="en-US" sz="2800" dirty="0"/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n-US" sz="28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75576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sz="6600" dirty="0" smtClean="0"/>
              <a:t>Pemphigus Vulgaris (PV)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78662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1- Pemphigus Vulgaris (PV)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4000" dirty="0" smtClean="0"/>
              <a:t>Pemphigus is derived from the Greek word </a:t>
            </a:r>
            <a:r>
              <a:rPr lang="en-US" sz="4000" i="1" dirty="0" err="1" smtClean="0"/>
              <a:t>pemphix</a:t>
            </a:r>
            <a:r>
              <a:rPr lang="en-US" sz="4000" dirty="0" smtClean="0"/>
              <a:t> meaning bubble or blister.</a:t>
            </a:r>
          </a:p>
          <a:p>
            <a:pPr algn="just"/>
            <a:r>
              <a:rPr lang="en-US" sz="4000" dirty="0" smtClean="0"/>
              <a:t>Pemphigus describes a group of chronic bullous diseases, originally named by </a:t>
            </a:r>
            <a:r>
              <a:rPr lang="en-US" sz="4000" dirty="0" err="1" smtClean="0"/>
              <a:t>Wichman</a:t>
            </a:r>
            <a:r>
              <a:rPr lang="en-US" sz="4000" dirty="0" smtClean="0"/>
              <a:t> in 1791.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76461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Pathophysiology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Blisters in PV are associated with the binding of IgG autoantibodies to keratinocyte cell surface molecules. </a:t>
            </a:r>
          </a:p>
          <a:p>
            <a:r>
              <a:rPr lang="en-US" dirty="0" smtClean="0"/>
              <a:t>The binding of autoantibodies results in a loss of cell-cell adhesion, a process termed acantholysis. </a:t>
            </a:r>
          </a:p>
          <a:p>
            <a:r>
              <a:rPr lang="en-US" dirty="0" smtClean="0"/>
              <a:t>Pemphigus antibody binds to keratinocyte cell surface molecules desmoglein 1 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PV C</a:t>
            </a:r>
            <a:r>
              <a:rPr lang="en-US" dirty="0" smtClean="0"/>
              <a:t>haracters: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Histologically by intraepidermal blister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Histo</a:t>
            </a:r>
            <a:r>
              <a:rPr lang="en-US" dirty="0" smtClean="0"/>
              <a:t>-immunologically </a:t>
            </a:r>
            <a:r>
              <a:rPr lang="en-US" dirty="0"/>
              <a:t>by the finding of  IgGs bound keratinocytes desmosomes proteins.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/>
              <a:t>I</a:t>
            </a:r>
            <a:r>
              <a:rPr lang="en-US" dirty="0" smtClean="0"/>
              <a:t>mmunologically by circulating IgG autoantibodies in the serum of the patient directed </a:t>
            </a:r>
            <a:r>
              <a:rPr lang="en-US" dirty="0"/>
              <a:t>against the cell surface of keratinocytes </a:t>
            </a:r>
            <a:r>
              <a:rPr lang="en-US" dirty="0" smtClean="0"/>
              <a:t>desmosomes proteins (desmoglein 1 ). 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Clinically by flaccid bullae and or erosions in the mucus  membranes and skin</a:t>
            </a:r>
          </a:p>
        </p:txBody>
      </p:sp>
    </p:spTree>
    <p:extLst>
      <p:ext uri="{BB962C8B-B14F-4D97-AF65-F5344CB8AC3E}">
        <p14:creationId xmlns:p14="http://schemas.microsoft.com/office/powerpoint/2010/main" val="2791958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Desmosomes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53" y="1643050"/>
            <a:ext cx="5286411" cy="4714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263" y="1600200"/>
            <a:ext cx="8007473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3200"/>
            <a:ext cx="8229600" cy="1143000"/>
          </a:xfrm>
        </p:spPr>
        <p:txBody>
          <a:bodyPr/>
          <a:lstStyle/>
          <a:p>
            <a:r>
              <a:rPr lang="en-US" dirty="0"/>
              <a:t>Clinical Presentation </a:t>
            </a:r>
          </a:p>
        </p:txBody>
      </p:sp>
    </p:spTree>
    <p:extLst>
      <p:ext uri="{BB962C8B-B14F-4D97-AF65-F5344CB8AC3E}">
        <p14:creationId xmlns:p14="http://schemas.microsoft.com/office/powerpoint/2010/main" val="386475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en-US" sz="3600" dirty="0" smtClean="0"/>
              <a:t>Age: Peak age of onset is from 50-60 years.</a:t>
            </a:r>
          </a:p>
          <a:p>
            <a:pPr lvl="0" algn="just"/>
            <a:r>
              <a:rPr lang="en-US" sz="3600" dirty="0" smtClean="0"/>
              <a:t>The disease may present in childhood or in older persons. </a:t>
            </a:r>
          </a:p>
          <a:p>
            <a:pPr lvl="0" algn="just"/>
            <a:r>
              <a:rPr lang="en-US" sz="3600" dirty="0" smtClean="0"/>
              <a:t>PV may be associated with other autoimmune diseases, particularly myasthenia gravis and </a:t>
            </a:r>
            <a:r>
              <a:rPr lang="en-US" sz="3600" dirty="0" err="1" smtClean="0"/>
              <a:t>thymoma</a:t>
            </a:r>
            <a:r>
              <a:rPr lang="en-US" sz="3600" dirty="0" smtClean="0"/>
              <a:t>.</a:t>
            </a:r>
          </a:p>
          <a:p>
            <a:pPr algn="just"/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1- Mucous Membranes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4000" dirty="0"/>
              <a:t>A</a:t>
            </a:r>
            <a:r>
              <a:rPr lang="en-US" sz="4000" dirty="0" smtClean="0"/>
              <a:t>lmost  all patients have mucosal lesions. </a:t>
            </a:r>
          </a:p>
          <a:p>
            <a:pPr marL="0" lvl="0" indent="0">
              <a:buNone/>
            </a:pPr>
            <a:r>
              <a:rPr lang="en-US" sz="4000" dirty="0" smtClean="0"/>
              <a:t>Mucosal lesions may precede the cutaneous lesions by 6months.</a:t>
            </a:r>
          </a:p>
          <a:p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Vesiculobollus  Skin Diseases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Bollus diseases are  skin conditions characterised by blister formation.</a:t>
            </a:r>
          </a:p>
          <a:p>
            <a:r>
              <a:rPr lang="en-US" dirty="0"/>
              <a:t>A </a:t>
            </a:r>
            <a:r>
              <a:rPr lang="en-US" dirty="0" smtClean="0">
                <a:solidFill>
                  <a:prstClr val="white"/>
                </a:solidFill>
              </a:rPr>
              <a:t>Bullae</a:t>
            </a:r>
            <a:r>
              <a:rPr lang="en-US" dirty="0" smtClean="0"/>
              <a:t> (blisters )are </a:t>
            </a:r>
            <a:r>
              <a:rPr lang="en-US" dirty="0"/>
              <a:t>an accumulation of fluid between cells of the epidermis or upper dermis.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373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 Skin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Most </a:t>
            </a:r>
            <a:r>
              <a:rPr lang="en-US" dirty="0"/>
              <a:t>patients develop cutaneous lesions. </a:t>
            </a:r>
          </a:p>
          <a:p>
            <a:r>
              <a:rPr lang="en-US" dirty="0"/>
              <a:t>The primary lesion of PV is a flaccid </a:t>
            </a:r>
            <a:r>
              <a:rPr lang="en-US" dirty="0" smtClean="0"/>
              <a:t>bulla, </a:t>
            </a:r>
            <a:r>
              <a:rPr lang="en-US" dirty="0"/>
              <a:t>which usually arises on normal-appearing </a:t>
            </a:r>
            <a:r>
              <a:rPr lang="en-US" dirty="0" smtClean="0"/>
              <a:t>skin.</a:t>
            </a:r>
          </a:p>
          <a:p>
            <a:r>
              <a:rPr lang="en-US" dirty="0" smtClean="0"/>
              <a:t> </a:t>
            </a:r>
            <a:r>
              <a:rPr lang="en-US" dirty="0"/>
              <a:t>New </a:t>
            </a:r>
            <a:r>
              <a:rPr lang="en-US" dirty="0" smtClean="0"/>
              <a:t>bulla </a:t>
            </a:r>
            <a:r>
              <a:rPr lang="en-US" dirty="0"/>
              <a:t>usually are flaccid or become </a:t>
            </a:r>
            <a:r>
              <a:rPr lang="en-US" dirty="0" smtClean="0"/>
              <a:t>flaccid </a:t>
            </a:r>
            <a:r>
              <a:rPr lang="en-US" dirty="0"/>
              <a:t>quickly. </a:t>
            </a:r>
          </a:p>
          <a:p>
            <a:r>
              <a:rPr lang="en-US" dirty="0"/>
              <a:t> Affected skin often is painful but rarely pruritic. </a:t>
            </a:r>
          </a:p>
          <a:p>
            <a:r>
              <a:rPr lang="en-US" dirty="0" smtClean="0"/>
              <a:t>Nikolsky sign is positive. </a:t>
            </a:r>
          </a:p>
          <a:p>
            <a:r>
              <a:rPr lang="en-US" dirty="0" smtClean="0"/>
              <a:t>Asboe Hansen sign is positive.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561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428625"/>
            <a:ext cx="7929562" cy="8572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Positive  Nikolsky’s Sign</a:t>
            </a:r>
          </a:p>
        </p:txBody>
      </p:sp>
      <p:sp>
        <p:nvSpPr>
          <p:cNvPr id="17412" name="Rectangle 3"/>
          <p:cNvSpPr>
            <a:spLocks noChangeArrowheads="1"/>
          </p:cNvSpPr>
          <p:nvPr/>
        </p:nvSpPr>
        <p:spPr bwMode="auto">
          <a:xfrm>
            <a:off x="428625" y="4857750"/>
            <a:ext cx="87153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Nikolsky Sign </a:t>
            </a:r>
            <a:r>
              <a:rPr lang="en-US" b="1" i="1" dirty="0"/>
              <a:t>: </a:t>
            </a:r>
            <a:r>
              <a:rPr lang="en-US" b="1" dirty="0"/>
              <a:t>Dislodging of epidermis by lateral finger pressure in the vicinity of lesions, which leads to an erosion</a:t>
            </a:r>
            <a:r>
              <a:rPr lang="en-US" dirty="0"/>
              <a:t>. </a:t>
            </a:r>
          </a:p>
          <a:p>
            <a:r>
              <a:rPr lang="en-US" dirty="0"/>
              <a:t>Shearing stresses on normal skin can cause new erosions to form</a:t>
            </a:r>
          </a:p>
        </p:txBody>
      </p:sp>
      <p:pic>
        <p:nvPicPr>
          <p:cNvPr id="2050" name="Picture 2" descr="C:\Users\sbillal\Desktop\clinicl-aproch-to-blistering-dissorder-30-63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340767"/>
            <a:ext cx="7344816" cy="351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PEMPHIGUS VULGARIS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pic>
        <p:nvPicPr>
          <p:cNvPr id="9221" name="Picture 6" descr="F:\www.dermis.net\bilder\CD196\550px\img003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1524000"/>
            <a:ext cx="4343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8" descr="F:\www.dermis.net\bilder\CD185\550px\img009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1524000"/>
            <a:ext cx="4038600" cy="46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 descr="http://www.accessmedicine.com/loadBinary.aspx?name=wolf7&amp;filename=%09wolf7_c052f004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42910" y="1600200"/>
            <a:ext cx="7858180" cy="5257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Differential diagnosis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Bullous Pemphigoid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Dermatitis Herpitiformis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Chronic bolus disease of childhood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Laboratory Studies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To establish a diagnosis of PV, perform the following tests: </a:t>
            </a:r>
            <a:endParaRPr lang="en-US" sz="2800" dirty="0"/>
          </a:p>
          <a:p>
            <a:pPr marL="514350" lvl="0" indent="-514350">
              <a:buFont typeface="+mj-lt"/>
              <a:buAutoNum type="arabicPeriod"/>
            </a:pPr>
            <a:r>
              <a:rPr lang="en-US" sz="2800" dirty="0" smtClean="0"/>
              <a:t>Histopathology from the edge of a blister </a:t>
            </a:r>
            <a:r>
              <a:rPr lang="en-US" sz="2800" dirty="0" smtClean="0">
                <a:sym typeface="Wingdings" pitchFamily="2" charset="2"/>
              </a:rPr>
              <a:t>  </a:t>
            </a:r>
            <a:r>
              <a:rPr lang="en-US" sz="2800" dirty="0" smtClean="0"/>
              <a:t>Suprabasal epidermal cells separate from the basal cells to form clefts and blisters(the basal cells appear as tombstones).                                 </a:t>
            </a:r>
            <a:endParaRPr lang="en-US" sz="2000" dirty="0"/>
          </a:p>
          <a:p>
            <a:pPr marL="514350" lvl="0" indent="-514350">
              <a:buFont typeface="+mj-lt"/>
              <a:buAutoNum type="arabicPeriod"/>
            </a:pPr>
            <a:r>
              <a:rPr lang="en-US" sz="2800" dirty="0" smtClean="0"/>
              <a:t>Direct immunofluorescence (DIF)</a:t>
            </a:r>
            <a:endParaRPr lang="en-US" sz="2000" dirty="0"/>
          </a:p>
          <a:p>
            <a:pPr marL="514350" lvl="0" indent="-514350">
              <a:buFont typeface="+mj-lt"/>
              <a:buAutoNum type="arabicPeriod"/>
            </a:pPr>
            <a:r>
              <a:rPr lang="en-US" sz="2800" dirty="0" smtClean="0"/>
              <a:t>Indirect immunofluorescence (IDIF)</a:t>
            </a:r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Histopathology </a:t>
            </a:r>
            <a:endParaRPr lang="en-US" dirty="0"/>
          </a:p>
        </p:txBody>
      </p:sp>
      <p:pic>
        <p:nvPicPr>
          <p:cNvPr id="4" name="Content Placeholder 4" descr="http://www.accessmedicine.com/loadBinary.aspx?name=wolf7&amp;filename=%09wolf7_c052f007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1520" y="1196752"/>
            <a:ext cx="8215370" cy="485778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00808"/>
            <a:ext cx="8229600" cy="3847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105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12776"/>
            <a:ext cx="8208912" cy="4464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737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smtClean="0"/>
              <a:t>Pemphigus Vulgaris ;Immunofluorescence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85875"/>
            <a:ext cx="4267200" cy="5191125"/>
          </a:xfrm>
        </p:spPr>
        <p:txBody>
          <a:bodyPr>
            <a:noAutofit/>
          </a:bodyPr>
          <a:lstStyle/>
          <a:p>
            <a:pPr marL="342900" lvl="1" indent="-342900">
              <a:buFont typeface="Arial" charset="0"/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marL="342900" lvl="1" indent="-342900">
              <a:buFont typeface="Arial" charset="0"/>
              <a:buChar char="•"/>
            </a:pPr>
            <a:r>
              <a:rPr lang="en-US" b="1" dirty="0" smtClean="0"/>
              <a:t>1</a:t>
            </a:r>
            <a:r>
              <a:rPr lang="en-US" b="1" dirty="0"/>
              <a:t>-</a:t>
            </a:r>
            <a:r>
              <a:rPr lang="en-US" b="1" dirty="0" smtClean="0"/>
              <a:t>  DIF  : (skin)   Note deposition of IgG around epidermal cells(net appearance ). </a:t>
            </a:r>
          </a:p>
          <a:p>
            <a:r>
              <a:rPr lang="en-US" dirty="0" smtClean="0"/>
              <a:t>2- </a:t>
            </a:r>
            <a:r>
              <a:rPr lang="en-US" dirty="0"/>
              <a:t>IDIF: (serum)   using monkey esophagus: </a:t>
            </a:r>
          </a:p>
          <a:p>
            <a:r>
              <a:rPr lang="en-US" dirty="0"/>
              <a:t>       Note binding of IgG antibodies to the epithelial cell surface.</a:t>
            </a:r>
          </a:p>
          <a:p>
            <a:pPr marL="342900" lvl="1" indent="-342900">
              <a:buFont typeface="Arial" charset="0"/>
              <a:buChar char="•"/>
            </a:pPr>
            <a:endParaRPr lang="en-US" sz="4000" b="1" dirty="0" smtClean="0"/>
          </a:p>
        </p:txBody>
      </p:sp>
      <p:pic>
        <p:nvPicPr>
          <p:cNvPr id="21508" name="Picture 4" descr="PV d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1600200"/>
            <a:ext cx="368935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Causes </a:t>
            </a:r>
            <a:r>
              <a:rPr lang="en-GB" dirty="0"/>
              <a:t>of blister could be: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GB" sz="3600" b="1" dirty="0" smtClean="0"/>
              <a:t>Genetic </a:t>
            </a:r>
            <a:r>
              <a:rPr lang="en-GB" sz="3600" b="1" dirty="0" smtClean="0">
                <a:sym typeface="Wingdings" panose="05000000000000000000" pitchFamily="2" charset="2"/>
              </a:rPr>
              <a:t> since birth or in the early life</a:t>
            </a:r>
            <a:endParaRPr lang="en-GB" sz="3600" b="1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GB" sz="3600" b="1" dirty="0" smtClean="0"/>
              <a:t>Physical </a:t>
            </a:r>
            <a:r>
              <a:rPr lang="en-GB" sz="3600" b="1" dirty="0" smtClean="0">
                <a:sym typeface="Wingdings" panose="05000000000000000000" pitchFamily="2" charset="2"/>
              </a:rPr>
              <a:t> heat or friction </a:t>
            </a:r>
            <a:endParaRPr lang="en-GB" sz="3600" b="1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en-GB" sz="3600" b="1" dirty="0" smtClean="0"/>
              <a:t>Inflammatory</a:t>
            </a:r>
            <a:r>
              <a:rPr lang="en-GB" sz="3600" b="1" dirty="0" smtClean="0">
                <a:sym typeface="Wingdings" panose="05000000000000000000" pitchFamily="2" charset="2"/>
              </a:rPr>
              <a:t> eczema </a:t>
            </a:r>
            <a:endParaRPr lang="en-GB" sz="3600" b="1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en-GB" sz="3600" b="1" dirty="0" smtClean="0"/>
              <a:t>Immunologic </a:t>
            </a:r>
            <a:r>
              <a:rPr lang="en-GB" sz="3600" b="1" dirty="0" smtClean="0">
                <a:sym typeface="Wingdings" panose="05000000000000000000" pitchFamily="2" charset="2"/>
              </a:rPr>
              <a:t> </a:t>
            </a:r>
            <a:r>
              <a:rPr lang="en-GB" sz="3600" b="1" dirty="0" smtClean="0"/>
              <a:t>autoimmune reaction.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GB" sz="3600" b="1" dirty="0" smtClean="0"/>
              <a:t>Non-immunologic </a:t>
            </a:r>
            <a:r>
              <a:rPr lang="en-GB" sz="3600" b="1" dirty="0" smtClean="0">
                <a:sym typeface="Wingdings" panose="05000000000000000000" pitchFamily="2" charset="2"/>
              </a:rPr>
              <a:t></a:t>
            </a:r>
            <a:r>
              <a:rPr lang="en-GB" sz="3600" b="1" dirty="0" smtClean="0"/>
              <a:t> drug reaction. 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aim of treatment in PV is to: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</a:t>
            </a:r>
            <a:r>
              <a:rPr lang="en-US" dirty="0" smtClean="0"/>
              <a:t>ecrease blister formation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</a:t>
            </a:r>
            <a:r>
              <a:rPr lang="en-US" dirty="0" smtClean="0"/>
              <a:t>romote healing of blisters and erosions</a:t>
            </a:r>
          </a:p>
          <a:p>
            <a:r>
              <a:rPr lang="en-US" dirty="0" smtClean="0"/>
              <a:t> determine the minimal dose of medication necessary to control the disease process and taking into account preexisting and coexisting conditions.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DRUGS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1- Prednisone</a:t>
            </a:r>
            <a:r>
              <a:rPr lang="en-US" dirty="0" smtClean="0"/>
              <a:t> dose is 1-1.5 mg/kg/d </a:t>
            </a:r>
          </a:p>
          <a:p>
            <a:r>
              <a:rPr lang="en-US" dirty="0" smtClean="0"/>
              <a:t>Immunosuppressive drugs are steroid sparing and should be considered early in the course of the disease.</a:t>
            </a: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b="1" dirty="0" smtClean="0"/>
              <a:t>2-  Azathioprine (Imuran)</a:t>
            </a:r>
            <a:endParaRPr lang="en-US" dirty="0" smtClean="0"/>
          </a:p>
          <a:p>
            <a:r>
              <a:rPr lang="en-US" dirty="0" smtClean="0"/>
              <a:t>In conjunction with prednisone, the dose is 1 mg/kg/d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Prognosis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4000" dirty="0" smtClean="0"/>
              <a:t>The severity and natural history of PV are variable, but before the advent of steroids, most patients with PV died.</a:t>
            </a:r>
          </a:p>
          <a:p>
            <a:pPr lvl="0"/>
            <a:r>
              <a:rPr lang="en-US" sz="4000" dirty="0" smtClean="0"/>
              <a:t>Treatment with systemic steroids has reduced the mortality rate to 5-15%.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20813"/>
          </a:xfrm>
        </p:spPr>
        <p:txBody>
          <a:bodyPr/>
          <a:lstStyle/>
          <a:p>
            <a:pPr>
              <a:defRPr/>
            </a:pPr>
            <a:r>
              <a:rPr lang="en-US" sz="4000" b="1" dirty="0" smtClean="0"/>
              <a:t>Bullous Pemphigoid(BP)</a:t>
            </a:r>
            <a:endParaRPr lang="fa-IR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56388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/>
              <a:t>Bullous pemphigoid</a:t>
            </a:r>
            <a:r>
              <a:rPr lang="ar-SA" sz="3600" dirty="0" smtClean="0"/>
              <a:t> </a:t>
            </a:r>
            <a:r>
              <a:rPr lang="en-US" sz="3600" dirty="0" smtClean="0"/>
              <a:t> affected elderly people, with onset usually after 60 years of age.</a:t>
            </a:r>
          </a:p>
          <a:p>
            <a:pPr>
              <a:defRPr/>
            </a:pPr>
            <a:r>
              <a:rPr lang="en-US" sz="3600" dirty="0" smtClean="0"/>
              <a:t>The blister in BP is subepidermal with an intact roof.</a:t>
            </a:r>
          </a:p>
          <a:p>
            <a:pPr>
              <a:defRPr/>
            </a:pPr>
            <a:r>
              <a:rPr lang="en-US" sz="3600" dirty="0" smtClean="0"/>
              <a:t>Has benign course if compared to PV.</a:t>
            </a:r>
          </a:p>
          <a:p>
            <a:pPr marL="0" indent="0">
              <a:buNone/>
              <a:defRPr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077862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eaLnBrk="1" hangingPunct="1"/>
            <a:r>
              <a:rPr lang="en-GB" smtClean="0"/>
              <a:t>PATHOGENESIS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eaLnBrk="1" hangingPunct="1"/>
            <a:r>
              <a:rPr lang="en-GB" dirty="0" smtClean="0"/>
              <a:t>There is linear deposition of IgGs &amp; complement factors against proteins(</a:t>
            </a:r>
            <a:r>
              <a:rPr lang="en-GB" dirty="0" err="1" smtClean="0"/>
              <a:t>Ags</a:t>
            </a:r>
            <a:r>
              <a:rPr lang="en-GB" dirty="0" smtClean="0"/>
              <a:t>) at the dermo-epidermal junction</a:t>
            </a:r>
          </a:p>
          <a:p>
            <a:pPr algn="just"/>
            <a:r>
              <a:rPr lang="en-US" dirty="0" smtClean="0"/>
              <a:t>The IgG antibodies bind to two main antigens</a:t>
            </a:r>
            <a:r>
              <a:rPr lang="en-GB" dirty="0" smtClean="0"/>
              <a:t>, the BP Ag type 1 and  BP Ag type 2  found in the hemidesmosomes and in the lamina lucida.</a:t>
            </a:r>
          </a:p>
          <a:p>
            <a:pPr algn="just"/>
            <a:r>
              <a:rPr lang="en-US" dirty="0" smtClean="0"/>
              <a:t>Complement  is then activated , starting an inflammatory cascade which results on separation at lamina lucida.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Skin biopsy </a:t>
            </a:r>
            <a:r>
              <a:rPr lang="en-GB" dirty="0" smtClean="0"/>
              <a:t>shows a </a:t>
            </a:r>
            <a:r>
              <a:rPr lang="en-GB" b="1" dirty="0" smtClean="0"/>
              <a:t>deeper blister</a:t>
            </a:r>
            <a:r>
              <a:rPr lang="en-GB" dirty="0" smtClean="0"/>
              <a:t>(than in pemphigus) owing to a </a:t>
            </a:r>
            <a:r>
              <a:rPr lang="en-GB" dirty="0" err="1" smtClean="0"/>
              <a:t>subepidermal</a:t>
            </a:r>
            <a:r>
              <a:rPr lang="en-GB" dirty="0" smtClean="0"/>
              <a:t> split through the BM</a:t>
            </a:r>
          </a:p>
          <a:p>
            <a:r>
              <a:rPr lang="en-GB" b="1" dirty="0" smtClean="0"/>
              <a:t>On direct IF</a:t>
            </a:r>
            <a:r>
              <a:rPr lang="en-GB" dirty="0" smtClean="0"/>
              <a:t>, </a:t>
            </a:r>
            <a:r>
              <a:rPr lang="en-GB" dirty="0" err="1" smtClean="0"/>
              <a:t>perilesional</a:t>
            </a:r>
            <a:r>
              <a:rPr lang="en-GB" dirty="0" smtClean="0"/>
              <a:t> skin shows </a:t>
            </a:r>
            <a:r>
              <a:rPr lang="en-GB" b="1" dirty="0" smtClean="0">
                <a:solidFill>
                  <a:srgbClr val="FF0000"/>
                </a:solidFill>
              </a:rPr>
              <a:t>linear</a:t>
            </a:r>
            <a:r>
              <a:rPr lang="en-GB" dirty="0" smtClean="0">
                <a:solidFill>
                  <a:srgbClr val="FF0000"/>
                </a:solidFill>
              </a:rPr>
              <a:t> band of </a:t>
            </a:r>
            <a:r>
              <a:rPr lang="en-GB" dirty="0" err="1" smtClean="0">
                <a:solidFill>
                  <a:srgbClr val="FF0000"/>
                </a:solidFill>
              </a:rPr>
              <a:t>IgG</a:t>
            </a:r>
            <a:r>
              <a:rPr lang="en-GB" dirty="0" smtClean="0">
                <a:solidFill>
                  <a:srgbClr val="FF0000"/>
                </a:solidFill>
              </a:rPr>
              <a:t> and C3 along BMZ</a:t>
            </a:r>
          </a:p>
          <a:p>
            <a:r>
              <a:rPr lang="en-GB" b="1" dirty="0" smtClean="0"/>
              <a:t>Indirect IF </a:t>
            </a:r>
            <a:r>
              <a:rPr lang="en-GB" dirty="0" smtClean="0"/>
              <a:t>shows </a:t>
            </a:r>
            <a:r>
              <a:rPr lang="en-GB" dirty="0" err="1" smtClean="0"/>
              <a:t>IgG</a:t>
            </a:r>
            <a:r>
              <a:rPr lang="en-GB" dirty="0" smtClean="0"/>
              <a:t> antibodies that reacts with the BMZ in most patients</a:t>
            </a:r>
          </a:p>
          <a:p>
            <a:r>
              <a:rPr lang="en-US" b="1" dirty="0" smtClean="0"/>
              <a:t>Hematology </a:t>
            </a:r>
            <a:r>
              <a:rPr lang="en-US" b="1" dirty="0" err="1" smtClean="0"/>
              <a:t>Eosinophilia</a:t>
            </a:r>
            <a:r>
              <a:rPr lang="en-US" b="1" dirty="0" smtClean="0"/>
              <a:t> (not always)</a:t>
            </a:r>
            <a:endParaRPr lang="en-GB" dirty="0" smtClean="0"/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00034" y="500042"/>
            <a:ext cx="8358246" cy="5715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features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Pemphigoid is a chronic, usually itchy, blistering disease.</a:t>
            </a:r>
          </a:p>
          <a:p>
            <a:pPr>
              <a:defRPr/>
            </a:pPr>
            <a:r>
              <a:rPr lang="en-US" dirty="0" smtClean="0"/>
              <a:t> </a:t>
            </a:r>
            <a:r>
              <a:rPr lang="en-GB" dirty="0" smtClean="0"/>
              <a:t>Early stages of the disease is characterised by pruritus. </a:t>
            </a:r>
          </a:p>
          <a:p>
            <a:pPr>
              <a:defRPr/>
            </a:pPr>
            <a:r>
              <a:rPr lang="en-GB" dirty="0" smtClean="0"/>
              <a:t>Bullae may be centred on erythematous and urticated base.</a:t>
            </a:r>
          </a:p>
          <a:p>
            <a:pPr>
              <a:defRPr/>
            </a:pPr>
            <a:endParaRPr lang="en-GB" sz="2400" dirty="0" smtClean="0"/>
          </a:p>
          <a:p>
            <a:pPr>
              <a:defRPr/>
            </a:pPr>
            <a:endParaRPr lang="en-GB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dirty="0" smtClean="0"/>
              <a:t>Large tense bullae found anywhere on the skin </a:t>
            </a:r>
          </a:p>
          <a:p>
            <a:pPr>
              <a:defRPr/>
            </a:pPr>
            <a:r>
              <a:rPr lang="en-US" dirty="0" smtClean="0"/>
              <a:t>The flexures are often affected; </a:t>
            </a:r>
            <a:r>
              <a:rPr lang="en-GB" dirty="0" smtClean="0"/>
              <a:t>inner aspect of the thigh, flexure surface of forearms, axillae, groin and lower abdomen </a:t>
            </a:r>
          </a:p>
          <a:p>
            <a:pPr>
              <a:defRPr/>
            </a:pPr>
            <a:r>
              <a:rPr lang="en-US" dirty="0" smtClean="0"/>
              <a:t>The mucous membranes usually </a:t>
            </a:r>
            <a:r>
              <a:rPr lang="en-US" i="1" dirty="0" smtClean="0">
                <a:solidFill>
                  <a:srgbClr val="FF0000"/>
                </a:solidFill>
              </a:rPr>
              <a:t>are not affected. </a:t>
            </a:r>
          </a:p>
          <a:p>
            <a:pPr>
              <a:defRPr/>
            </a:pPr>
            <a:r>
              <a:rPr lang="en-US" dirty="0" smtClean="0"/>
              <a:t>The Nikolsky and Asboe signs  </a:t>
            </a:r>
            <a:r>
              <a:rPr lang="en-US" i="1" dirty="0" smtClean="0">
                <a:solidFill>
                  <a:srgbClr val="FF0000"/>
                </a:solidFill>
              </a:rPr>
              <a:t>are negative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b="1" smtClean="0"/>
              <a:t>BULLOUS PEMPHGOID</a:t>
            </a:r>
            <a:br>
              <a:rPr lang="en-US" sz="4000" b="1" smtClean="0"/>
            </a:br>
            <a:endParaRPr lang="en-US" sz="4000" b="1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fa-IR" dirty="0"/>
          </a:p>
        </p:txBody>
      </p:sp>
      <p:pic>
        <p:nvPicPr>
          <p:cNvPr id="29701" name="Picture 6" descr="F:\WhiteCox\images\16FF23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95400"/>
            <a:ext cx="4038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2" name="Picture 8" descr="F:\WhiteCox\images\16FF2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295400"/>
            <a:ext cx="41148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277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b="1" dirty="0" smtClean="0"/>
              <a:t>BULLOUS PEMPHIGOID</a:t>
            </a:r>
            <a:br>
              <a:rPr lang="en-US" sz="4000" b="1" dirty="0" smtClean="0"/>
            </a:br>
            <a:r>
              <a:rPr lang="en-US" sz="3200" b="1" dirty="0" smtClean="0"/>
              <a:t>HISTOLOGY</a:t>
            </a:r>
            <a:endParaRPr lang="fa-IR" sz="40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828800"/>
            <a:ext cx="6172199" cy="4038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32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How are the keratinocytes hold together 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r>
              <a:rPr lang="en-GB" dirty="0" smtClean="0"/>
              <a:t>There are two levels of holding:</a:t>
            </a:r>
          </a:p>
          <a:p>
            <a:pPr marL="514350" indent="-514350" algn="just">
              <a:buAutoNum type="arabicPeriod"/>
              <a:defRPr/>
            </a:pPr>
            <a:r>
              <a:rPr lang="en-GB" dirty="0" smtClean="0"/>
              <a:t>Between keratinocytes  </a:t>
            </a:r>
            <a:r>
              <a:rPr lang="en-GB" dirty="0" smtClean="0">
                <a:sym typeface="Wingdings" panose="05000000000000000000" pitchFamily="2" charset="2"/>
              </a:rPr>
              <a:t> </a:t>
            </a:r>
            <a:r>
              <a:rPr lang="en-GB" b="1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DESMOSOMES</a:t>
            </a:r>
            <a:r>
              <a:rPr lang="en-GB" dirty="0" smtClean="0">
                <a:sym typeface="Wingdings" panose="05000000000000000000" pitchFamily="2" charset="2"/>
              </a:rPr>
              <a:t> </a:t>
            </a:r>
          </a:p>
          <a:p>
            <a:pPr marL="514350" indent="-514350" algn="just">
              <a:buFont typeface="+mj-lt"/>
              <a:buAutoNum type="arabicPeriod"/>
              <a:defRPr/>
            </a:pPr>
            <a:endParaRPr lang="en-GB" dirty="0" smtClean="0"/>
          </a:p>
          <a:p>
            <a:pPr marL="514350" indent="-514350" algn="just">
              <a:buAutoNum type="arabicPeriod"/>
              <a:defRPr/>
            </a:pPr>
            <a:r>
              <a:rPr lang="en-GB" dirty="0" smtClean="0"/>
              <a:t>Between basal keratinocytes and basement membrane (dermis) </a:t>
            </a:r>
            <a:r>
              <a:rPr lang="en-GB" dirty="0" smtClean="0">
                <a:sym typeface="Wingdings" panose="05000000000000000000" pitchFamily="2" charset="2"/>
              </a:rPr>
              <a:t> </a:t>
            </a:r>
            <a:r>
              <a:rPr lang="en-GB" b="1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HEMIDESMOSOMES</a:t>
            </a:r>
            <a:endParaRPr lang="en-GB" b="1" i="1" dirty="0" smtClean="0">
              <a:solidFill>
                <a:srgbClr val="FF0000"/>
              </a:solidFill>
            </a:endParaRPr>
          </a:p>
          <a:p>
            <a:pPr marL="514350" indent="-514350" algn="just">
              <a:buFont typeface="+mj-lt"/>
              <a:buAutoNum type="arabicPeriod"/>
              <a:defRPr/>
            </a:pPr>
            <a:endParaRPr lang="en-GB" dirty="0" smtClean="0"/>
          </a:p>
          <a:p>
            <a:pPr>
              <a:defRPr/>
            </a:pPr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3789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14375" y="500063"/>
            <a:ext cx="8143875" cy="607218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PROGNOSIS </a:t>
            </a:r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4000" dirty="0" smtClean="0"/>
              <a:t>Untreated bullous pemphigoid runs a chronic, self limiting course over a number of months or years.</a:t>
            </a:r>
          </a:p>
          <a:p>
            <a:pPr>
              <a:defRPr/>
            </a:pPr>
            <a:r>
              <a:rPr lang="en-US" sz="4000" dirty="0" smtClean="0"/>
              <a:t>The disease duration is usually 3-6 years, with most patients achieving complete remission off treatment.</a:t>
            </a:r>
          </a:p>
          <a:p>
            <a:pPr>
              <a:buFont typeface="Wingdings" pitchFamily="2" charset="2"/>
              <a:buNone/>
              <a:defRPr/>
            </a:pP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2192772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5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278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 smtClean="0"/>
              <a:t>TREATMENT</a:t>
            </a:r>
            <a:endParaRPr lang="fa-I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486400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endParaRPr lang="en-US" sz="3600" dirty="0" smtClean="0"/>
          </a:p>
          <a:p>
            <a:pPr marL="742950" indent="-742950">
              <a:buFont typeface="+mj-lt"/>
              <a:buAutoNum type="arabicPeriod"/>
              <a:defRPr/>
            </a:pPr>
            <a:r>
              <a:rPr lang="en-US" sz="3600" dirty="0" smtClean="0"/>
              <a:t>Topical and systemic steroids are the mainstay of treatment </a:t>
            </a:r>
            <a:r>
              <a:rPr lang="en-US" sz="3600" dirty="0" smtClean="0">
                <a:sym typeface="Wingdings" panose="05000000000000000000" pitchFamily="2" charset="2"/>
              </a:rPr>
              <a:t> </a:t>
            </a:r>
            <a:r>
              <a:rPr lang="en-US" sz="3600" dirty="0" smtClean="0"/>
              <a:t>For </a:t>
            </a:r>
            <a:r>
              <a:rPr lang="en-US" sz="3600" dirty="0"/>
              <a:t>localized BP, very potent topical steroids are often </a:t>
            </a:r>
            <a:r>
              <a:rPr lang="en-US" sz="3600" dirty="0" smtClean="0"/>
              <a:t>sufficient</a:t>
            </a:r>
          </a:p>
          <a:p>
            <a:pPr marL="742950" indent="-742950">
              <a:buFont typeface="+mj-lt"/>
              <a:buAutoNum type="arabicPeriod"/>
              <a:defRPr/>
            </a:pPr>
            <a:r>
              <a:rPr lang="en-US" sz="3600" dirty="0" smtClean="0"/>
              <a:t>Low dose of systemic steroid 30 to 40 mg/day</a:t>
            </a:r>
          </a:p>
          <a:p>
            <a:pPr>
              <a:defRPr/>
            </a:pPr>
            <a:r>
              <a:rPr lang="en-US" sz="3600" dirty="0" smtClean="0"/>
              <a:t>Corticosteroid therapy has lowered the morbidity from the disease considerably and most patients achieve remission off all therapy</a:t>
            </a:r>
          </a:p>
          <a:p>
            <a:pPr marL="0" indent="0">
              <a:buNone/>
              <a:defRPr/>
            </a:pPr>
            <a:r>
              <a:rPr lang="en-US" sz="3600" dirty="0" smtClean="0"/>
              <a:t> </a:t>
            </a:r>
            <a:endParaRPr lang="fa-IR" sz="3600" dirty="0"/>
          </a:p>
        </p:txBody>
      </p:sp>
    </p:spTree>
    <p:extLst>
      <p:ext uri="{BB962C8B-B14F-4D97-AF65-F5344CB8AC3E}">
        <p14:creationId xmlns:p14="http://schemas.microsoft.com/office/powerpoint/2010/main" val="619680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n-GB" altLang="en-US" sz="3200" b="1" dirty="0"/>
              <a:t>Pemphigus vulgaris </a:t>
            </a:r>
            <a:r>
              <a:rPr lang="en-GB" altLang="en-US" sz="3200" b="1" dirty="0" smtClean="0"/>
              <a:t>vs Bollus </a:t>
            </a:r>
            <a:r>
              <a:rPr lang="en-GB" altLang="en-US" sz="3200" b="1" dirty="0"/>
              <a:t>Pemphigoid</a:t>
            </a:r>
            <a:endParaRPr lang="en-GB" altLang="en-US" sz="3200" b="1" dirty="0" smtClean="0"/>
          </a:p>
        </p:txBody>
      </p:sp>
      <p:sp>
        <p:nvSpPr>
          <p:cNvPr id="4198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536575"/>
          </a:xfrm>
        </p:spPr>
        <p:txBody>
          <a:bodyPr/>
          <a:lstStyle/>
          <a:p>
            <a:pPr eaLnBrk="1" hangingPunct="1"/>
            <a:r>
              <a:rPr lang="en-GB" altLang="en-US" dirty="0" smtClean="0"/>
              <a:t>Pemphigus vulgaris (PV)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114800" cy="4468813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rtlCol="0"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defRPr/>
            </a:pPr>
            <a:r>
              <a:rPr lang="en-GB" sz="1800" b="1" dirty="0" smtClean="0">
                <a:solidFill>
                  <a:schemeClr val="bg1"/>
                </a:solidFill>
              </a:rPr>
              <a:t>Usually affects the middle age</a:t>
            </a:r>
          </a:p>
          <a:p>
            <a:pPr marL="274320" indent="-274320" eaLnBrk="1" fontAlgn="auto" hangingPunct="1">
              <a:spcAft>
                <a:spcPts val="0"/>
              </a:spcAft>
              <a:defRPr/>
            </a:pPr>
            <a:r>
              <a:rPr lang="en-GB" sz="1800" b="1" dirty="0" smtClean="0">
                <a:solidFill>
                  <a:schemeClr val="bg1"/>
                </a:solidFill>
              </a:rPr>
              <a:t>Acute and non itchy</a:t>
            </a:r>
          </a:p>
          <a:p>
            <a:pPr marL="274320" indent="-274320" eaLnBrk="1" fontAlgn="auto" hangingPunct="1">
              <a:spcAft>
                <a:spcPts val="0"/>
              </a:spcAft>
              <a:defRPr/>
            </a:pPr>
            <a:r>
              <a:rPr lang="en-GB" sz="1800" b="1" dirty="0" smtClean="0">
                <a:solidFill>
                  <a:schemeClr val="bg1"/>
                </a:solidFill>
              </a:rPr>
              <a:t>Seen on the trunk, flexures and scalp</a:t>
            </a:r>
          </a:p>
          <a:p>
            <a:pPr marL="274320" indent="-274320" eaLnBrk="1" fontAlgn="auto" hangingPunct="1">
              <a:spcAft>
                <a:spcPts val="0"/>
              </a:spcAft>
              <a:defRPr/>
            </a:pPr>
            <a:r>
              <a:rPr lang="en-GB" sz="1800" b="1" dirty="0" smtClean="0">
                <a:solidFill>
                  <a:schemeClr val="bg1"/>
                </a:solidFill>
              </a:rPr>
              <a:t>Mouth Blister is common</a:t>
            </a:r>
          </a:p>
          <a:p>
            <a:pPr marL="274320" indent="-274320" eaLnBrk="1" fontAlgn="auto" hangingPunct="1">
              <a:spcAft>
                <a:spcPts val="0"/>
              </a:spcAft>
              <a:defRPr/>
            </a:pPr>
            <a:r>
              <a:rPr lang="en-GB" sz="1800" b="1" dirty="0" smtClean="0">
                <a:solidFill>
                  <a:schemeClr val="bg1"/>
                </a:solidFill>
              </a:rPr>
              <a:t>Nature of blister is superficial and flaccid</a:t>
            </a:r>
          </a:p>
          <a:p>
            <a:pPr eaLnBrk="1" hangingPunct="1">
              <a:defRPr/>
            </a:pPr>
            <a:r>
              <a:rPr lang="en-GB" sz="1800" b="1" dirty="0" smtClean="0">
                <a:solidFill>
                  <a:schemeClr val="bg1"/>
                </a:solidFill>
              </a:rPr>
              <a:t>Circulating </a:t>
            </a:r>
            <a:r>
              <a:rPr lang="en-GB" sz="1800" b="1" dirty="0" err="1" smtClean="0">
                <a:solidFill>
                  <a:schemeClr val="bg1"/>
                </a:solidFill>
              </a:rPr>
              <a:t>Ab</a:t>
            </a:r>
            <a:r>
              <a:rPr lang="en-GB" sz="1800" b="1" dirty="0" smtClean="0">
                <a:solidFill>
                  <a:schemeClr val="bg1"/>
                </a:solidFill>
              </a:rPr>
              <a:t> is </a:t>
            </a:r>
            <a:r>
              <a:rPr lang="en-GB" sz="1800" b="1" dirty="0" err="1" smtClean="0">
                <a:solidFill>
                  <a:schemeClr val="bg1"/>
                </a:solidFill>
              </a:rPr>
              <a:t>IgG</a:t>
            </a:r>
            <a:r>
              <a:rPr lang="en-GB" sz="1800" b="1" dirty="0" smtClean="0">
                <a:solidFill>
                  <a:schemeClr val="bg1"/>
                </a:solidFill>
              </a:rPr>
              <a:t> to intracellular adhesion proteins</a:t>
            </a:r>
          </a:p>
          <a:p>
            <a:pPr eaLnBrk="1" hangingPunct="1">
              <a:defRPr/>
            </a:pPr>
            <a:r>
              <a:rPr lang="en-GB" sz="1800" b="1" dirty="0" smtClean="0">
                <a:solidFill>
                  <a:schemeClr val="bg1"/>
                </a:solidFill>
              </a:rPr>
              <a:t>Serum </a:t>
            </a:r>
            <a:r>
              <a:rPr lang="en-GB" sz="1800" b="1" dirty="0" err="1" smtClean="0">
                <a:solidFill>
                  <a:schemeClr val="bg1"/>
                </a:solidFill>
              </a:rPr>
              <a:t>Ab</a:t>
            </a:r>
            <a:r>
              <a:rPr lang="en-GB" sz="1800" b="1" dirty="0" smtClean="0">
                <a:solidFill>
                  <a:schemeClr val="bg1"/>
                </a:solidFill>
              </a:rPr>
              <a:t> </a:t>
            </a:r>
            <a:r>
              <a:rPr lang="en-US" sz="1800" dirty="0" smtClean="0">
                <a:solidFill>
                  <a:schemeClr val="bg1"/>
                </a:solidFill>
              </a:rPr>
              <a:t>Titer   correlate with clinical disease activity.</a:t>
            </a:r>
            <a:endParaRPr lang="en-GB" sz="1800" b="1" dirty="0" smtClean="0">
              <a:solidFill>
                <a:schemeClr val="bg1"/>
              </a:solidFill>
            </a:endParaRPr>
          </a:p>
          <a:p>
            <a:pPr eaLnBrk="1" hangingPunct="1">
              <a:defRPr/>
            </a:pPr>
            <a:r>
              <a:rPr lang="en-GB" sz="1800" b="1" dirty="0" err="1" smtClean="0">
                <a:solidFill>
                  <a:schemeClr val="bg1"/>
                </a:solidFill>
              </a:rPr>
              <a:t>Acantholysis</a:t>
            </a:r>
            <a:endParaRPr lang="en-GB" sz="1800" b="1" dirty="0" smtClean="0">
              <a:solidFill>
                <a:schemeClr val="bg1"/>
              </a:solidFill>
            </a:endParaRPr>
          </a:p>
          <a:p>
            <a:pPr eaLnBrk="1" hangingPunct="1">
              <a:defRPr/>
            </a:pPr>
            <a:r>
              <a:rPr lang="en-GB" sz="1800" b="1" dirty="0" err="1" smtClean="0">
                <a:solidFill>
                  <a:schemeClr val="bg1"/>
                </a:solidFill>
              </a:rPr>
              <a:t>Nikolsky</a:t>
            </a:r>
            <a:r>
              <a:rPr lang="en-GB" sz="1800" b="1" dirty="0" smtClean="0">
                <a:solidFill>
                  <a:schemeClr val="bg1"/>
                </a:solidFill>
              </a:rPr>
              <a:t> sign is positive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en-GB" sz="1800" b="1" dirty="0">
              <a:solidFill>
                <a:srgbClr val="FF0000"/>
              </a:solidFill>
            </a:endParaRPr>
          </a:p>
        </p:txBody>
      </p:sp>
      <p:sp>
        <p:nvSpPr>
          <p:cNvPr id="4198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57313"/>
            <a:ext cx="4041775" cy="714375"/>
          </a:xfrm>
        </p:spPr>
        <p:txBody>
          <a:bodyPr/>
          <a:lstStyle/>
          <a:p>
            <a:pPr eaLnBrk="1" hangingPunct="1"/>
            <a:r>
              <a:rPr lang="en-GB" altLang="en-US" dirty="0" smtClean="0"/>
              <a:t>Bollus Pemphigoid(BP)</a:t>
            </a:r>
          </a:p>
        </p:txBody>
      </p:sp>
      <p:sp>
        <p:nvSpPr>
          <p:cNvPr id="39942" name="Content Placeholder 5"/>
          <p:cNvSpPr>
            <a:spLocks noGrp="1"/>
          </p:cNvSpPr>
          <p:nvPr>
            <p:ph sz="quarter" idx="4"/>
          </p:nvPr>
        </p:nvSpPr>
        <p:spPr>
          <a:xfrm>
            <a:off x="4643438" y="2214563"/>
            <a:ext cx="4041775" cy="4429125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marL="273050" indent="-273050" eaLnBrk="1" hangingPunct="1">
              <a:defRPr/>
            </a:pPr>
            <a:r>
              <a:rPr lang="en-GB" sz="1800" b="1" dirty="0" smtClean="0">
                <a:solidFill>
                  <a:schemeClr val="bg1"/>
                </a:solidFill>
              </a:rPr>
              <a:t>Elderly patients</a:t>
            </a:r>
          </a:p>
          <a:p>
            <a:pPr marL="273050" indent="-273050" eaLnBrk="1" hangingPunct="1">
              <a:defRPr/>
            </a:pPr>
            <a:r>
              <a:rPr lang="en-GB" sz="1800" b="1" dirty="0" smtClean="0">
                <a:solidFill>
                  <a:schemeClr val="bg1"/>
                </a:solidFill>
              </a:rPr>
              <a:t>Chronic  and itchy</a:t>
            </a:r>
          </a:p>
          <a:p>
            <a:pPr marL="273050" indent="-273050" eaLnBrk="1" hangingPunct="1">
              <a:defRPr/>
            </a:pPr>
            <a:r>
              <a:rPr lang="en-GB" b="1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Usually flexural</a:t>
            </a:r>
          </a:p>
          <a:p>
            <a:pPr marL="273050" indent="-273050" eaLnBrk="1" hangingPunct="1">
              <a:defRPr/>
            </a:pPr>
            <a:r>
              <a:rPr lang="en-GB" sz="1800" b="1" dirty="0" smtClean="0">
                <a:solidFill>
                  <a:schemeClr val="bg1"/>
                </a:solidFill>
              </a:rPr>
              <a:t>Mouth Blister is </a:t>
            </a:r>
            <a:r>
              <a:rPr lang="en-GB" sz="2000" b="1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Rare</a:t>
            </a:r>
          </a:p>
          <a:p>
            <a:pPr marL="273050" indent="-273050" eaLnBrk="1" hangingPunct="1">
              <a:defRPr/>
            </a:pPr>
            <a:r>
              <a:rPr lang="en-GB" sz="1800" b="1" dirty="0" smtClean="0">
                <a:solidFill>
                  <a:schemeClr val="bg1"/>
                </a:solidFill>
              </a:rPr>
              <a:t>Blister is tense and bloody</a:t>
            </a:r>
          </a:p>
          <a:p>
            <a:pPr>
              <a:defRPr/>
            </a:pPr>
            <a:r>
              <a:rPr lang="en-GB" sz="1800" b="1" dirty="0" err="1" smtClean="0">
                <a:solidFill>
                  <a:schemeClr val="bg1"/>
                </a:solidFill>
              </a:rPr>
              <a:t>IgG</a:t>
            </a:r>
            <a:r>
              <a:rPr lang="en-GB" sz="1800" b="1" dirty="0" smtClean="0">
                <a:solidFill>
                  <a:schemeClr val="bg1"/>
                </a:solidFill>
              </a:rPr>
              <a:t> to BM region </a:t>
            </a:r>
          </a:p>
          <a:p>
            <a:pPr>
              <a:defRPr/>
            </a:pPr>
            <a:r>
              <a:rPr lang="en-GB" sz="1800" b="1" dirty="0" smtClean="0">
                <a:solidFill>
                  <a:schemeClr val="bg1"/>
                </a:solidFill>
              </a:rPr>
              <a:t>Serum  </a:t>
            </a:r>
            <a:r>
              <a:rPr lang="en-GB" sz="1800" b="1" dirty="0" err="1" smtClean="0">
                <a:solidFill>
                  <a:schemeClr val="bg1"/>
                </a:solidFill>
              </a:rPr>
              <a:t>Ab</a:t>
            </a:r>
            <a:r>
              <a:rPr lang="en-GB" sz="1800" b="1" dirty="0" smtClean="0">
                <a:solidFill>
                  <a:schemeClr val="bg1"/>
                </a:solidFill>
              </a:rPr>
              <a:t> </a:t>
            </a:r>
            <a:r>
              <a:rPr lang="en-US" sz="1800" dirty="0" smtClean="0">
                <a:solidFill>
                  <a:schemeClr val="bg1"/>
                </a:solidFill>
              </a:rPr>
              <a:t>Titer  does not correlate with clinical disease activity.</a:t>
            </a:r>
            <a:endParaRPr lang="en-GB" sz="1800" b="1" dirty="0" smtClean="0">
              <a:solidFill>
                <a:schemeClr val="bg1"/>
              </a:solidFill>
            </a:endParaRPr>
          </a:p>
          <a:p>
            <a:pPr marL="273050" indent="-273050" eaLnBrk="1" hangingPunct="1">
              <a:defRPr/>
            </a:pPr>
            <a:endParaRPr lang="en-GB" sz="1800" b="1" dirty="0" smtClean="0">
              <a:solidFill>
                <a:schemeClr val="bg1"/>
              </a:solidFill>
            </a:endParaRPr>
          </a:p>
          <a:p>
            <a:pPr eaLnBrk="1" hangingPunct="1">
              <a:defRPr/>
            </a:pPr>
            <a:r>
              <a:rPr lang="en-GB" sz="2000" b="1" dirty="0" smtClean="0">
                <a:solidFill>
                  <a:schemeClr val="bg1"/>
                </a:solidFill>
              </a:rPr>
              <a:t>No  </a:t>
            </a:r>
            <a:r>
              <a:rPr lang="en-GB" sz="2000" b="1" dirty="0" err="1" smtClean="0">
                <a:solidFill>
                  <a:schemeClr val="bg1"/>
                </a:solidFill>
              </a:rPr>
              <a:t>acantholysis</a:t>
            </a:r>
            <a:endParaRPr lang="en-GB" sz="2000" b="1" dirty="0" smtClean="0">
              <a:solidFill>
                <a:schemeClr val="bg1"/>
              </a:solidFill>
            </a:endParaRPr>
          </a:p>
          <a:p>
            <a:pPr eaLnBrk="1" hangingPunct="1">
              <a:defRPr/>
            </a:pPr>
            <a:r>
              <a:rPr lang="en-GB" sz="2000" b="1" dirty="0" err="1" smtClean="0">
                <a:solidFill>
                  <a:schemeClr val="bg1"/>
                </a:solidFill>
              </a:rPr>
              <a:t>Nikolsky</a:t>
            </a:r>
            <a:r>
              <a:rPr lang="en-GB" sz="2000" b="1" dirty="0" smtClean="0">
                <a:solidFill>
                  <a:schemeClr val="bg1"/>
                </a:solidFill>
              </a:rPr>
              <a:t> sign is negative</a:t>
            </a:r>
          </a:p>
          <a:p>
            <a:pPr marL="273050" indent="-273050" eaLnBrk="1" hangingPunct="1">
              <a:buFont typeface="Wingdings 2" pitchFamily="18" charset="2"/>
              <a:buChar char=""/>
              <a:defRPr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95908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23528" y="692696"/>
            <a:ext cx="8358246" cy="592935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84976" cy="4525963"/>
          </a:xfrm>
        </p:spPr>
        <p:txBody>
          <a:bodyPr/>
          <a:lstStyle/>
          <a:p>
            <a:r>
              <a:rPr lang="en-US" dirty="0"/>
              <a:t>K</a:t>
            </a:r>
            <a:r>
              <a:rPr lang="en-US" dirty="0" smtClean="0"/>
              <a:t>eratinocytes </a:t>
            </a:r>
            <a:r>
              <a:rPr lang="en-US" dirty="0"/>
              <a:t>of the epidermis are tightly bound together al around the cell </a:t>
            </a:r>
            <a:r>
              <a:rPr lang="en-US" dirty="0" smtClean="0"/>
              <a:t>by </a:t>
            </a:r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desmosomes</a:t>
            </a:r>
            <a:r>
              <a:rPr lang="en-US" dirty="0" smtClean="0"/>
              <a:t> </a:t>
            </a:r>
            <a:r>
              <a:rPr lang="en-US" dirty="0"/>
              <a:t>and intercellular substance to form a barrier of high tensile strength and stability. </a:t>
            </a:r>
            <a:endParaRPr lang="en-US" dirty="0" smtClean="0"/>
          </a:p>
          <a:p>
            <a:r>
              <a:rPr lang="en-US" dirty="0"/>
              <a:t>Basal keratinocytes bind to BMZ by </a:t>
            </a:r>
            <a:r>
              <a:rPr lang="en-US" b="1" i="1" dirty="0">
                <a:solidFill>
                  <a:srgbClr val="FF0000"/>
                </a:solidFill>
              </a:rPr>
              <a:t>hemidesmosomes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926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BASEMENT MEMBRANE ZONE(BMZ)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/>
          <a:lstStyle/>
          <a:p>
            <a:r>
              <a:rPr lang="en-US" sz="3600" dirty="0" smtClean="0"/>
              <a:t>BMZ lies beneath </a:t>
            </a:r>
            <a:r>
              <a:rPr lang="en-US" sz="3600" dirty="0"/>
              <a:t>the epidermis </a:t>
            </a:r>
            <a:r>
              <a:rPr lang="en-US" sz="3600" dirty="0" smtClean="0"/>
              <a:t>as specialized </a:t>
            </a:r>
            <a:r>
              <a:rPr lang="en-US" sz="3600" dirty="0"/>
              <a:t>area of cell- extracellular matrix adhesion</a:t>
            </a:r>
            <a:r>
              <a:rPr lang="en-US" sz="3600" dirty="0" smtClean="0"/>
              <a:t>.</a:t>
            </a:r>
          </a:p>
          <a:p>
            <a:r>
              <a:rPr lang="en-US" sz="3600" dirty="0" smtClean="0"/>
              <a:t>Collagens </a:t>
            </a:r>
            <a:r>
              <a:rPr lang="en-US" sz="3600" dirty="0"/>
              <a:t>&amp; </a:t>
            </a:r>
            <a:r>
              <a:rPr lang="en-US" sz="3600" dirty="0" smtClean="0"/>
              <a:t>laminins traversing the </a:t>
            </a:r>
            <a:r>
              <a:rPr lang="en-US" sz="3600" dirty="0"/>
              <a:t>zone </a:t>
            </a:r>
            <a:r>
              <a:rPr lang="en-US" sz="3600" dirty="0" smtClean="0"/>
              <a:t>forming hemidesmosomes and anchor the epidermis </a:t>
            </a:r>
            <a:r>
              <a:rPr lang="en-US" sz="3600" dirty="0"/>
              <a:t>to the dermis</a:t>
            </a:r>
          </a:p>
          <a:p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40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BMZ </a:t>
            </a:r>
            <a:r>
              <a:rPr lang="en-US" dirty="0"/>
              <a:t>is divided into </a:t>
            </a: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Lamina lucida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L</a:t>
            </a:r>
            <a:r>
              <a:rPr lang="en-US" dirty="0" smtClean="0"/>
              <a:t>amina </a:t>
            </a:r>
            <a:r>
              <a:rPr lang="en-US" dirty="0"/>
              <a:t>densa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S</a:t>
            </a:r>
            <a:r>
              <a:rPr lang="en-US" dirty="0" smtClean="0"/>
              <a:t>ub </a:t>
            </a:r>
            <a:r>
              <a:rPr lang="en-US" dirty="0"/>
              <a:t>lamina </a:t>
            </a:r>
            <a:r>
              <a:rPr lang="en-US" dirty="0" smtClean="0"/>
              <a:t>densa</a:t>
            </a:r>
            <a:endParaRPr lang="en-US" dirty="0"/>
          </a:p>
          <a:p>
            <a:pPr algn="just"/>
            <a:r>
              <a:rPr lang="en-US" dirty="0"/>
              <a:t>The BMZ  is vulnerable to damage or malformation   and is a common site of blister formation, particularly the lamina lucida.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316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Classification and pathophysiology of bollus diseases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Intra-epidermal bulla </a:t>
            </a:r>
            <a:r>
              <a:rPr lang="en-US" dirty="0" smtClean="0">
                <a:sym typeface="Wingdings" panose="05000000000000000000" pitchFamily="2" charset="2"/>
              </a:rPr>
              <a:t> the base and the roof of the bulla are epidermal cells  bulla is flaccid and easy to be ruptured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>
              <a:sym typeface="Wingdings" panose="05000000000000000000" pitchFamily="2" charset="2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ym typeface="Wingdings" panose="05000000000000000000" pitchFamily="2" charset="2"/>
              </a:rPr>
              <a:t>Sub-epidermal bulla  the base is  the dermis and the roof is the epidermis  bulla is tense and stable 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>
              <a:sym typeface="Wingdings" panose="05000000000000000000" pitchFamily="2" charset="2"/>
            </a:endParaRP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445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2409</TotalTime>
  <Words>1251</Words>
  <Application>Microsoft Office PowerPoint</Application>
  <PresentationFormat>On-screen Show (4:3)</PresentationFormat>
  <Paragraphs>163</Paragraphs>
  <Slides>43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Vesiculobollus  Skin Diseases </vt:lpstr>
      <vt:lpstr>Vesiculobollus  Skin Diseases </vt:lpstr>
      <vt:lpstr> Causes of blister could be: </vt:lpstr>
      <vt:lpstr>How are the keratinocytes hold together ?</vt:lpstr>
      <vt:lpstr>PowerPoint Presentation</vt:lpstr>
      <vt:lpstr>PowerPoint Presentation</vt:lpstr>
      <vt:lpstr>BASEMENT MEMBRANE ZONE(BMZ)</vt:lpstr>
      <vt:lpstr>PowerPoint Presentation</vt:lpstr>
      <vt:lpstr>Classification and pathophysiology of bollus diseases </vt:lpstr>
      <vt:lpstr>Classification and pathophysiology of bollus diseases </vt:lpstr>
      <vt:lpstr>PowerPoint Presentation</vt:lpstr>
      <vt:lpstr>1- Pemphigus Vulgaris (PV)</vt:lpstr>
      <vt:lpstr>Pathophysiology </vt:lpstr>
      <vt:lpstr>PV Characters: </vt:lpstr>
      <vt:lpstr>Desmosomes </vt:lpstr>
      <vt:lpstr>PowerPoint Presentation</vt:lpstr>
      <vt:lpstr>Clinical Presentation </vt:lpstr>
      <vt:lpstr>PowerPoint Presentation</vt:lpstr>
      <vt:lpstr>1- Mucous Membranes </vt:lpstr>
      <vt:lpstr>2- Skin </vt:lpstr>
      <vt:lpstr>Positive  Nikolsky’s Sign</vt:lpstr>
      <vt:lpstr>PEMPHIGUS VULGARIS</vt:lpstr>
      <vt:lpstr>PowerPoint Presentation</vt:lpstr>
      <vt:lpstr>Differential diagnosis </vt:lpstr>
      <vt:lpstr> Laboratory Studies </vt:lpstr>
      <vt:lpstr>Histopathology </vt:lpstr>
      <vt:lpstr>PowerPoint Presentation</vt:lpstr>
      <vt:lpstr>PowerPoint Presentation</vt:lpstr>
      <vt:lpstr>Pemphigus Vulgaris ;Immunofluorescence</vt:lpstr>
      <vt:lpstr>Treatment </vt:lpstr>
      <vt:lpstr>DRUGS </vt:lpstr>
      <vt:lpstr> Prognosis </vt:lpstr>
      <vt:lpstr>Bullous Pemphigoid(BP)</vt:lpstr>
      <vt:lpstr>PATHOGENESIS</vt:lpstr>
      <vt:lpstr>PowerPoint Presentation</vt:lpstr>
      <vt:lpstr>Clinical features </vt:lpstr>
      <vt:lpstr>PowerPoint Presentation</vt:lpstr>
      <vt:lpstr>BULLOUS PEMPHGOID </vt:lpstr>
      <vt:lpstr>BULLOUS PEMPHIGOID HISTOLOGY</vt:lpstr>
      <vt:lpstr>PowerPoint Presentation</vt:lpstr>
      <vt:lpstr>PROGNOSIS </vt:lpstr>
      <vt:lpstr>TREATMENT</vt:lpstr>
      <vt:lpstr>Pemphigus vulgaris vs Bollus Pemphigoid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SAMI FATEHI</dc:creator>
  <cp:lastModifiedBy>Sami Billal</cp:lastModifiedBy>
  <cp:revision>51</cp:revision>
  <dcterms:created xsi:type="dcterms:W3CDTF">2006-08-16T00:00:00Z</dcterms:created>
  <dcterms:modified xsi:type="dcterms:W3CDTF">2025-04-20T08:02:01Z</dcterms:modified>
</cp:coreProperties>
</file>