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34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A9901-B28E-4DC3-ACD3-F47083CE3B3A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BF140-56D2-468F-82E1-C0964CBE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388"/>
              </a:spcBef>
              <a:defRPr/>
            </a:pPr>
            <a:endParaRPr lang="en-US" sz="110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0425"/>
            <a:ext cx="8458200" cy="1755775"/>
          </a:xfrm>
          <a:noFill/>
          <a:ln w="12700">
            <a:miter lim="800000"/>
            <a:headEnd/>
            <a:tailEnd/>
          </a:ln>
        </p:spPr>
        <p:txBody>
          <a:bodyPr vert="horz" wrap="square" lIns="91440" tIns="45720" rIns="40639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indent="0" eaLnBrk="1" hangingPunct="1"/>
            <a:r>
              <a:rPr lang="en-US" altLang="en-US" sz="6000" dirty="0">
                <a:latin typeface="Arial" pitchFamily="34" charset="0"/>
                <a:cs typeface="Arial" pitchFamily="34" charset="0"/>
                <a:sym typeface="Arial" pitchFamily="34" charset="0"/>
              </a:rPr>
              <a:t>Infestations and Bites</a:t>
            </a:r>
            <a:br>
              <a:rPr lang="en-US" altLang="en-US" sz="60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altLang="en-US" sz="6000" dirty="0">
                <a:latin typeface="Arial" pitchFamily="34" charset="0"/>
                <a:cs typeface="Arial" pitchFamily="34" charset="0"/>
                <a:sym typeface="Arial" pitchFamily="34" charset="0"/>
              </a:rPr>
              <a:t>Clinical</a:t>
            </a:r>
            <a:br>
              <a:rPr lang="en-US" altLang="en-US" sz="6000" dirty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altLang="en-US" sz="6000" dirty="0">
                <a:latin typeface="Arial" pitchFamily="34" charset="0"/>
                <a:cs typeface="Arial" pitchFamily="34" charset="0"/>
                <a:sym typeface="Arial" pitchFamily="34" charset="0"/>
              </a:rPr>
              <a:t>Dr Sami </a:t>
            </a:r>
            <a:r>
              <a:rPr lang="en-US" altLang="en-US" sz="6000" dirty="0" err="1">
                <a:latin typeface="Arial" pitchFamily="34" charset="0"/>
                <a:cs typeface="Arial" pitchFamily="34" charset="0"/>
                <a:sym typeface="Arial" pitchFamily="34" charset="0"/>
              </a:rPr>
              <a:t>Aldaham</a:t>
            </a:r>
            <a:endParaRPr lang="en-US" altLang="en-US" sz="6000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3077" name="Rectangle 6"/>
          <p:cNvSpPr>
            <a:spLocks/>
          </p:cNvSpPr>
          <p:nvPr/>
        </p:nvSpPr>
        <p:spPr bwMode="auto">
          <a:xfrm>
            <a:off x="250825" y="6330950"/>
            <a:ext cx="30353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endParaRPr lang="en-US" alt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386263"/>
          </a:xfrm>
        </p:spPr>
        <p:txBody>
          <a:bodyPr rIns="132080"/>
          <a:lstStyle/>
          <a:p>
            <a:pPr marL="503238" indent="-463550" eaLnBrk="1" hangingPunct="1">
              <a:spcBef>
                <a:spcPct val="0"/>
              </a:spcBef>
              <a:buFont typeface="Wingdings" charset="0"/>
              <a:buChar char="§"/>
              <a:defRPr/>
            </a:pPr>
            <a:r>
              <a:rPr lang="en-US" sz="3000" dirty="0">
                <a:sym typeface="Arial" charset="0"/>
              </a:rPr>
              <a:t>The most common sites to find nits are on the </a:t>
            </a:r>
            <a:r>
              <a:rPr lang="en-US" sz="3000" dirty="0" err="1">
                <a:sym typeface="Arial" charset="0"/>
              </a:rPr>
              <a:t>retroauricular</a:t>
            </a:r>
            <a:r>
              <a:rPr lang="en-US" sz="3000" dirty="0">
                <a:sym typeface="Arial" charset="0"/>
              </a:rPr>
              <a:t> and occipital scalp.</a:t>
            </a:r>
          </a:p>
          <a:p>
            <a:pPr marL="503238" indent="-463550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3000" dirty="0">
                <a:sym typeface="Arial" charset="0"/>
              </a:rPr>
              <a:t>Nits within 1 cm of the scalp are typically viable. The distance may be greater in warm environments.</a:t>
            </a:r>
          </a:p>
          <a:p>
            <a:pPr marL="503238" indent="-463550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3000" dirty="0">
                <a:sym typeface="Arial" charset="0"/>
              </a:rPr>
              <a:t>Nits must be distinguished from hair casts. </a:t>
            </a:r>
          </a:p>
          <a:p>
            <a:pPr marL="954088" lvl="1" indent="-344488" eaLnBrk="1" hangingPunct="1">
              <a:buFont typeface="Arial" charset="0"/>
              <a:buChar char="•"/>
              <a:defRPr/>
            </a:pPr>
            <a:r>
              <a:rPr lang="en-US" dirty="0">
                <a:sym typeface="Arial" charset="0"/>
              </a:rPr>
              <a:t>Hair casts encircle the hair shaft and move freely in contrast to the nit which is cemented to the hair.  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3D0E0FF-0539-45A7-B3A7-35A9D1685512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Pediculosis: Pathogenesis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09025" cy="4800600"/>
          </a:xfrm>
        </p:spPr>
        <p:txBody>
          <a:bodyPr rIns="132080">
            <a:normAutofit/>
          </a:bodyPr>
          <a:lstStyle/>
          <a:p>
            <a:pPr marL="436563" indent="-396875" eaLnBrk="1" hangingPunct="1">
              <a:spcBef>
                <a:spcPct val="0"/>
              </a:spcBef>
              <a:buFont typeface="Wingdings" charset="0"/>
              <a:buChar char="§"/>
              <a:defRPr/>
            </a:pPr>
            <a:r>
              <a:rPr lang="en-US" sz="4800" dirty="0">
                <a:sym typeface="Arial" charset="0"/>
              </a:rPr>
              <a:t>Female adult lice live 30 days and lay 5-10 eggs (nits) per day at the base of the hair where it meets the scalp. </a:t>
            </a:r>
          </a:p>
          <a:p>
            <a:pPr marL="436563" indent="-396875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4800" dirty="0">
                <a:sym typeface="Arial" charset="0"/>
              </a:rPr>
              <a:t>Eggs hatch in 8-12 days.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E1835383-FED7-4931-A07D-48C4BC670AF0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Pediculosis: Treatment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876800"/>
          </a:xfrm>
        </p:spPr>
        <p:txBody>
          <a:bodyPr rIns="132080">
            <a:noAutofit/>
          </a:bodyPr>
          <a:lstStyle/>
          <a:p>
            <a:pPr marL="442913" indent="-403225" eaLnBrk="1" hangingPunct="1">
              <a:spcBef>
                <a:spcPct val="0"/>
              </a:spcBef>
              <a:buFont typeface="Wingdings" charset="0"/>
              <a:buChar char="§"/>
              <a:defRPr/>
            </a:pPr>
            <a:r>
              <a:rPr lang="en-US" dirty="0">
                <a:sym typeface="Arial" charset="0"/>
              </a:rPr>
              <a:t>Individual patient factors should be assessed prior to choosing a topical therapy (age, allergy history, prior treatment, etc.).</a:t>
            </a:r>
          </a:p>
          <a:p>
            <a:pPr marL="442913" indent="-403225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dirty="0">
                <a:sym typeface="Arial" charset="0"/>
              </a:rPr>
              <a:t>First-line over-the-counter and prescription topical therapies are listed on the following slide.  </a:t>
            </a:r>
          </a:p>
          <a:p>
            <a:pPr marL="782638" lvl="1" eaLnBrk="1" hangingPunct="1">
              <a:buFont typeface="Arial" charset="0"/>
              <a:buChar char="•"/>
              <a:defRPr/>
            </a:pPr>
            <a:r>
              <a:rPr lang="en-US" dirty="0">
                <a:sym typeface="Arial" charset="0"/>
              </a:rPr>
              <a:t>Use OTC </a:t>
            </a:r>
            <a:r>
              <a:rPr lang="en-US" dirty="0" err="1">
                <a:sym typeface="Arial" charset="0"/>
              </a:rPr>
              <a:t>permethrin</a:t>
            </a:r>
            <a:r>
              <a:rPr lang="en-US" dirty="0">
                <a:sym typeface="Arial" charset="0"/>
              </a:rPr>
              <a:t> 1% or </a:t>
            </a:r>
            <a:r>
              <a:rPr lang="en-US" dirty="0" err="1">
                <a:sym typeface="Arial" charset="0"/>
              </a:rPr>
              <a:t>pyrethrins</a:t>
            </a:r>
            <a:r>
              <a:rPr lang="en-US" dirty="0">
                <a:sym typeface="Arial" charset="0"/>
              </a:rPr>
              <a:t> when resistance is not suspected.</a:t>
            </a:r>
          </a:p>
          <a:p>
            <a:pPr marL="782638" lvl="1" eaLnBrk="1" hangingPunct="1">
              <a:buFont typeface="Arial" charset="0"/>
              <a:buChar char="•"/>
              <a:defRPr/>
            </a:pPr>
            <a:r>
              <a:rPr lang="en-US" dirty="0">
                <a:sym typeface="Arial" charset="0"/>
              </a:rPr>
              <a:t>Use </a:t>
            </a:r>
            <a:r>
              <a:rPr lang="en-US" dirty="0" err="1">
                <a:sym typeface="Arial" charset="0"/>
              </a:rPr>
              <a:t>malathion</a:t>
            </a:r>
            <a:r>
              <a:rPr lang="en-US" dirty="0">
                <a:sym typeface="Arial" charset="0"/>
              </a:rPr>
              <a:t> 0.5% when resistance to </a:t>
            </a:r>
            <a:r>
              <a:rPr lang="en-US" dirty="0" err="1">
                <a:sym typeface="Arial" charset="0"/>
              </a:rPr>
              <a:t>permethrin</a:t>
            </a:r>
            <a:r>
              <a:rPr lang="en-US" dirty="0">
                <a:sym typeface="Arial" charset="0"/>
              </a:rPr>
              <a:t> or </a:t>
            </a:r>
            <a:r>
              <a:rPr lang="en-US" dirty="0" err="1">
                <a:sym typeface="Arial" charset="0"/>
              </a:rPr>
              <a:t>pyrethrins</a:t>
            </a:r>
            <a:r>
              <a:rPr lang="en-US" dirty="0">
                <a:sym typeface="Arial" charset="0"/>
              </a:rPr>
              <a:t> is documented or when treatment with these products fails.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1FEF2A6F-C2C2-4F9A-8FDA-2958A1469B96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One: Question 2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876800"/>
          </a:xfrm>
        </p:spPr>
        <p:txBody>
          <a:bodyPr rIns="132080"/>
          <a:lstStyle/>
          <a:p>
            <a:pPr marL="441325" indent="-401638" eaLnBrk="1" hangingPunct="1">
              <a:buFont typeface="Wingdings" charset="0"/>
              <a:buChar char="§"/>
              <a:defRPr/>
            </a:pPr>
            <a:r>
              <a:rPr lang="en-US" sz="2600" dirty="0" err="1">
                <a:sym typeface="Arial" charset="0"/>
              </a:rPr>
              <a:t>Marium</a:t>
            </a:r>
            <a:r>
              <a:rPr lang="en-US" sz="2600" dirty="0">
                <a:sym typeface="Arial" charset="0"/>
              </a:rPr>
              <a:t> returns to clinic one month after treatment with topical </a:t>
            </a:r>
            <a:r>
              <a:rPr lang="en-US" sz="2600" dirty="0" err="1">
                <a:sym typeface="Arial" charset="0"/>
              </a:rPr>
              <a:t>permethrin</a:t>
            </a:r>
            <a:r>
              <a:rPr lang="en-US" sz="2600" dirty="0">
                <a:sym typeface="Arial" charset="0"/>
              </a:rPr>
              <a:t> 1% lotion. If </a:t>
            </a:r>
            <a:r>
              <a:rPr lang="en-US" sz="2600" dirty="0" err="1">
                <a:sym typeface="Arial" charset="0"/>
              </a:rPr>
              <a:t>Marium</a:t>
            </a:r>
            <a:r>
              <a:rPr lang="en-US" sz="2600" dirty="0">
                <a:sym typeface="Arial" charset="0"/>
              </a:rPr>
              <a:t> had live lice in the scalp on follow-up, which of the following answer choices would be possible causes of treatment failure?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Did not clean daily hair care products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Did not re-treat in 7-10 days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Did not treat contacts 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Incorrect application of the medication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Resistance of the organism to medication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All of the above</a:t>
            </a:r>
          </a:p>
        </p:txBody>
      </p:sp>
      <p:sp>
        <p:nvSpPr>
          <p:cNvPr id="20485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1A304884-8A30-4906-A65B-CE6E9E0721A9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One: Question 2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 rIns="132080"/>
          <a:lstStyle/>
          <a:p>
            <a:pPr marL="39688" indent="0" eaLnBrk="1" hangingPunct="1">
              <a:buFont typeface="Arial" charset="0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Answer: f</a:t>
            </a:r>
            <a:endParaRPr lang="en-US" altLang="en-US" sz="2800" b="1" dirty="0">
              <a:solidFill>
                <a:srgbClr val="FF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98463" indent="-398463" eaLnBrk="1" hangingPunct="1">
              <a:buFont typeface="Wingdings" charset="2"/>
              <a:buChar char="§"/>
              <a:defRPr/>
            </a:pPr>
            <a:r>
              <a:rPr lang="en-US" altLang="en-US" sz="2800" dirty="0">
                <a:sym typeface="Arial" charset="0"/>
              </a:rPr>
              <a:t>If Mary had live lice in the scalp on follow-up, which of the following answer choices would be possible causes of treatment failure?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altLang="en-US" sz="2400" dirty="0">
                <a:sym typeface="Arial" charset="0"/>
              </a:rPr>
              <a:t>Did not clean daily hair care products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altLang="en-US" sz="2400" dirty="0">
                <a:sym typeface="Arial" charset="0"/>
              </a:rPr>
              <a:t>Did not re-treat in 7-10 days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altLang="en-US" sz="2400" dirty="0">
                <a:sym typeface="Arial" charset="0"/>
              </a:rPr>
              <a:t>Did not treat contacts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altLang="en-US" sz="2400" dirty="0">
                <a:sym typeface="Arial" charset="0"/>
              </a:rPr>
              <a:t>Incorrect application of the medication</a:t>
            </a:r>
          </a:p>
          <a:p>
            <a:pPr marL="1182688" lvl="1" indent="-450850" eaLnBrk="1" hangingPunct="1">
              <a:buSzPct val="99000"/>
              <a:buFont typeface="Arial" charset="0"/>
              <a:buAutoNum type="alphaLcPeriod"/>
              <a:defRPr/>
            </a:pPr>
            <a:r>
              <a:rPr lang="en-US" altLang="en-US" sz="2400" dirty="0">
                <a:sym typeface="Arial" charset="0"/>
              </a:rPr>
              <a:t>Resistance of the organism to medication</a:t>
            </a:r>
          </a:p>
          <a:p>
            <a:pPr marL="1182688" lvl="1" indent="-450850" eaLnBrk="1" hangingPunct="1">
              <a:buClr>
                <a:srgbClr val="FF0000"/>
              </a:buClr>
              <a:buSzPct val="99000"/>
              <a:buFont typeface="Arial" charset="0"/>
              <a:buAutoNum type="alphaLcPeriod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All of the above</a:t>
            </a:r>
            <a:endParaRPr lang="en-US" altLang="en-US" sz="2400" b="1" dirty="0">
              <a:solidFill>
                <a:srgbClr val="FF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150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2F5396D8-EBA5-45C1-ADFB-51296B7FE11E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Pediculosis: Patient Education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14800"/>
          </a:xfrm>
        </p:spPr>
        <p:txBody>
          <a:bodyPr rIns="132080"/>
          <a:lstStyle/>
          <a:p>
            <a:pPr marL="436563" indent="-436563" eaLnBrk="1" hangingPunct="1">
              <a:spcBef>
                <a:spcPct val="0"/>
              </a:spcBef>
              <a:buFont typeface="Wingdings" charset="0"/>
              <a:buChar char="§"/>
              <a:defRPr/>
            </a:pPr>
            <a:r>
              <a:rPr lang="en-US" sz="2800" dirty="0">
                <a:sym typeface="Arial" charset="0"/>
              </a:rPr>
              <a:t>All persons living in the home should be examined to avoid re-infestation. </a:t>
            </a:r>
          </a:p>
          <a:p>
            <a:pPr marL="914400" lvl="1" indent="-347663" eaLnBrk="1" hangingPunct="1"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Those with live lice or nits within 1 cm of the scalp should be treated.</a:t>
            </a:r>
          </a:p>
          <a:p>
            <a:pPr marL="914400" lvl="1" indent="-347663" eaLnBrk="1" hangingPunct="1"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It is prudent to treat family members who share a bed with the person with infestation, even if no lice are found.</a:t>
            </a:r>
          </a:p>
          <a:p>
            <a:pPr marL="914400" lvl="1" indent="-347663" eaLnBrk="1" hangingPunct="1"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If it is not possible to examine household members, treat without an exam if the treatment is not contraindicated.</a:t>
            </a:r>
          </a:p>
        </p:txBody>
      </p:sp>
      <p:sp>
        <p:nvSpPr>
          <p:cNvPr id="2253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104F480E-B8A4-4B07-9C84-BEE6012D6A70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Pediculosis: Patient Education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43400"/>
          </a:xfrm>
        </p:spPr>
        <p:txBody>
          <a:bodyPr rIns="132080"/>
          <a:lstStyle/>
          <a:p>
            <a:pPr marL="436563" indent="-396875" eaLnBrk="1" hangingPunct="1">
              <a:buFont typeface="Wingdings" pitchFamily="2" charset="2"/>
              <a:buChar char="§"/>
              <a:defRPr/>
            </a:pPr>
            <a:r>
              <a:rPr lang="en-US" altLang="en-US" sz="2800"/>
              <a:t>Clothing and bedding should be washed and dried on the hot cycle of the dryer.</a:t>
            </a:r>
          </a:p>
          <a:p>
            <a:pPr marL="436563" indent="-396875" eaLnBrk="1" hangingPunct="1">
              <a:buFont typeface="Wingdings" pitchFamily="2" charset="2"/>
              <a:buChar char="§"/>
              <a:defRPr/>
            </a:pPr>
            <a:r>
              <a:rPr lang="en-US" altLang="en-US" sz="2800"/>
              <a:t>Brushes, combs and other hair care items can be placed in hot (&gt; 60°C) water for 10 minutes.</a:t>
            </a:r>
          </a:p>
          <a:p>
            <a:pPr marL="436563" indent="-396875" eaLnBrk="1" hangingPunct="1">
              <a:buFont typeface="Wingdings" pitchFamily="2" charset="2"/>
              <a:buChar char="§"/>
              <a:defRPr/>
            </a:pPr>
            <a:r>
              <a:rPr lang="en-US" altLang="en-US" sz="2800"/>
              <a:t>Non-washable items may be placed in the dryer or stored in a sealed plastic bag for 3 days.</a:t>
            </a:r>
          </a:p>
          <a:p>
            <a:pPr marL="436563" indent="-396875" eaLnBrk="1" hangingPunct="1">
              <a:buFont typeface="Wingdings" pitchFamily="2" charset="2"/>
              <a:buChar char="§"/>
              <a:defRPr/>
            </a:pPr>
            <a:r>
              <a:rPr lang="en-US" altLang="en-US" sz="2800"/>
              <a:t>Children should not be restricted from attending school because of lice.</a:t>
            </a:r>
          </a:p>
        </p:txBody>
      </p:sp>
      <p:sp>
        <p:nvSpPr>
          <p:cNvPr id="23557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3BBCED02-B94D-4EDA-B13B-0B8C406E4CD5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44675"/>
            <a:ext cx="8458200" cy="2041525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6000">
                <a:solidFill>
                  <a:schemeClr val="tx1"/>
                </a:solidFill>
              </a:rPr>
              <a:t>Case Two</a:t>
            </a:r>
          </a:p>
        </p:txBody>
      </p:sp>
      <p:sp>
        <p:nvSpPr>
          <p:cNvPr id="24581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4B81793F-1F69-4F47-B562-12523328E7CC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History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idx="1"/>
          </p:nvPr>
        </p:nvSpPr>
        <p:spPr>
          <a:xfrm>
            <a:off x="455613" y="1295400"/>
            <a:ext cx="8229600" cy="5410200"/>
          </a:xfrm>
        </p:spPr>
        <p:txBody>
          <a:bodyPr rIns="132080"/>
          <a:lstStyle/>
          <a:p>
            <a:pPr marL="442913" indent="-403225" eaLnBrk="1" hangingPunct="1">
              <a:spcBef>
                <a:spcPct val="0"/>
              </a:spcBef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HPI: S is a 21-month-old boy who was referred to the dermatology clinic for a rash that has been present for two weeks. The itch has disturbed his sleep.</a:t>
            </a:r>
          </a:p>
          <a:p>
            <a:pPr marL="442913" indent="-403225" eaLnBrk="1" hangingPunct="1">
              <a:spcBef>
                <a:spcPts val="200"/>
              </a:spcBef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PMH: no chronic illness or hospitalizations</a:t>
            </a:r>
          </a:p>
          <a:p>
            <a:pPr marL="442913" indent="-403225" eaLnBrk="1" hangingPunct="1">
              <a:spcBef>
                <a:spcPts val="200"/>
              </a:spcBef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Allergies: no known drug allergies</a:t>
            </a:r>
          </a:p>
          <a:p>
            <a:pPr marL="442913" indent="-403225" eaLnBrk="1" hangingPunct="1">
              <a:spcBef>
                <a:spcPts val="200"/>
              </a:spcBef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Medications: none</a:t>
            </a:r>
          </a:p>
          <a:p>
            <a:pPr marL="442913" indent="-403225" eaLnBrk="1" hangingPunct="1">
              <a:spcBef>
                <a:spcPts val="200"/>
              </a:spcBef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Family history: noncontributory</a:t>
            </a:r>
          </a:p>
          <a:p>
            <a:pPr marL="442913" indent="-403225" eaLnBrk="1" hangingPunct="1">
              <a:spcBef>
                <a:spcPts val="200"/>
              </a:spcBef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Social history: lives with his parents and attends day care  </a:t>
            </a:r>
          </a:p>
          <a:p>
            <a:pPr marL="442913" indent="-403225" eaLnBrk="1" hangingPunct="1">
              <a:spcBef>
                <a:spcPts val="200"/>
              </a:spcBef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ROS: negative</a:t>
            </a:r>
          </a:p>
        </p:txBody>
      </p:sp>
      <p:sp>
        <p:nvSpPr>
          <p:cNvPr id="25605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09F8196D-81C0-4B1E-B755-7E8F76924EC1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Skin Exam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19250"/>
            <a:ext cx="4114800" cy="3714750"/>
          </a:xfrm>
        </p:spPr>
        <p:txBody>
          <a:bodyPr rIns="132080"/>
          <a:lstStyle/>
          <a:p>
            <a:pPr marL="436563" indent="-396875" eaLnBrk="1" hangingPunct="1">
              <a:spcBef>
                <a:spcPts val="600"/>
              </a:spcBef>
              <a:buClr>
                <a:srgbClr val="0D0D0D"/>
              </a:buClr>
              <a:buFont typeface="Wingdings" charset="0"/>
              <a:buChar char="§"/>
              <a:defRPr/>
            </a:pPr>
            <a:r>
              <a:rPr lang="en-US" sz="2800" dirty="0">
                <a:sym typeface="Arial" charset="0"/>
              </a:rPr>
              <a:t>Multiple erythematous papules on the trunk, extremities and genitals. </a:t>
            </a:r>
          </a:p>
          <a:p>
            <a:pPr marL="436563" indent="-396875" eaLnBrk="1" hangingPunct="1">
              <a:spcBef>
                <a:spcPts val="600"/>
              </a:spcBef>
              <a:buClr>
                <a:srgbClr val="0D0D0D"/>
              </a:buClr>
              <a:buFont typeface="Wingdings" charset="0"/>
              <a:buChar char="§"/>
              <a:defRPr/>
            </a:pPr>
            <a:r>
              <a:rPr lang="en-US" sz="2800" dirty="0">
                <a:sym typeface="Arial" charset="0"/>
              </a:rPr>
              <a:t>Burrows present in the 2</a:t>
            </a:r>
            <a:r>
              <a:rPr lang="en-US" sz="2800" baseline="30000" dirty="0">
                <a:sym typeface="Arial" charset="0"/>
              </a:rPr>
              <a:t>nd</a:t>
            </a:r>
            <a:r>
              <a:rPr lang="en-US" sz="2800" dirty="0">
                <a:sym typeface="Arial" charset="0"/>
              </a:rPr>
              <a:t>-3</a:t>
            </a:r>
            <a:r>
              <a:rPr lang="en-US" sz="2800" baseline="30000" dirty="0">
                <a:sym typeface="Arial" charset="0"/>
              </a:rPr>
              <a:t>rd</a:t>
            </a:r>
            <a:r>
              <a:rPr lang="en-US" sz="2800" dirty="0">
                <a:sym typeface="Arial" charset="0"/>
              </a:rPr>
              <a:t> web space  on the right hand.</a:t>
            </a:r>
          </a:p>
        </p:txBody>
      </p:sp>
      <p:pic>
        <p:nvPicPr>
          <p:cNvPr id="26629" name="Picture 6"/>
          <p:cNvPicPr>
            <a:picLocks noChangeArrowheads="1"/>
          </p:cNvPicPr>
          <p:nvPr/>
        </p:nvPicPr>
        <p:blipFill>
          <a:blip r:embed="rId3"/>
          <a:srcRect l="8176" r="12633"/>
          <a:stretch>
            <a:fillRect/>
          </a:stretch>
        </p:blipFill>
        <p:spPr bwMode="auto">
          <a:xfrm>
            <a:off x="4572000" y="1676400"/>
            <a:ext cx="42973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43E9DC0D-3207-4B3E-BC07-CCC944C3910E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44675"/>
            <a:ext cx="8458200" cy="2041525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6000">
                <a:solidFill>
                  <a:schemeClr val="tx1"/>
                </a:solidFill>
              </a:rPr>
              <a:t>Case One</a:t>
            </a:r>
          </a:p>
        </p:txBody>
      </p:sp>
      <p:sp>
        <p:nvSpPr>
          <p:cNvPr id="5125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A8FF9B27-97BA-4541-BB04-7C9632FA2A80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Question 1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86263"/>
          </a:xfrm>
        </p:spPr>
        <p:txBody>
          <a:bodyPr rIns="132080"/>
          <a:lstStyle/>
          <a:p>
            <a:pPr marL="496888" indent="-457200" eaLnBrk="1" hangingPunct="1">
              <a:buFont typeface="Wingdings" pitchFamily="2" charset="2"/>
              <a:buChar char="§"/>
              <a:defRPr/>
            </a:pPr>
            <a:r>
              <a:rPr lang="en-US" altLang="en-US"/>
              <a:t>What in-office procedure would best help to confirm the diagnosis?</a:t>
            </a:r>
          </a:p>
          <a:p>
            <a:pPr marL="1236663" lvl="1" indent="-4572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KOH preparation</a:t>
            </a:r>
          </a:p>
          <a:p>
            <a:pPr marL="1236663" lvl="1" indent="-4572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Nail clipping </a:t>
            </a:r>
          </a:p>
          <a:p>
            <a:pPr marL="1236663" lvl="1" indent="-4572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Skin scraping </a:t>
            </a:r>
          </a:p>
          <a:p>
            <a:pPr marL="1236663" lvl="1" indent="-4572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Wood’s light examination</a:t>
            </a:r>
          </a:p>
        </p:txBody>
      </p:sp>
      <p:sp>
        <p:nvSpPr>
          <p:cNvPr id="2765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E4B190EE-76DA-4E88-95B2-808EC1A0962F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Question 1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 rIns="132080"/>
          <a:lstStyle/>
          <a:p>
            <a:pPr marL="377825" indent="-377825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Arial Bold" charset="0"/>
                <a:sym typeface="Arial Bold" charset="0"/>
              </a:rPr>
              <a:t>Answer: c</a:t>
            </a:r>
            <a:endParaRPr lang="en-US" altLang="en-US" sz="2800" b="1">
              <a:solidFill>
                <a:srgbClr val="FF0000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377825" indent="-377825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2800"/>
              <a:t>What in-office procedure would best help to confirm the diagnosis?</a:t>
            </a:r>
          </a:p>
          <a:p>
            <a:pPr marL="1187450" lvl="1" indent="-4572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400"/>
              <a:t>KOH preparation </a:t>
            </a:r>
            <a:r>
              <a:rPr lang="en-US" altLang="en-US" sz="2400">
                <a:solidFill>
                  <a:srgbClr val="7F7F7F"/>
                </a:solidFill>
              </a:rPr>
              <a:t>(commonly used to diagnosis fungal infections of the skin)</a:t>
            </a:r>
          </a:p>
          <a:p>
            <a:pPr marL="1187450" lvl="1" indent="-4572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400"/>
              <a:t>Nail clipping </a:t>
            </a:r>
            <a:r>
              <a:rPr lang="en-US" altLang="en-US" sz="2400">
                <a:solidFill>
                  <a:srgbClr val="7F7F7F"/>
                </a:solidFill>
              </a:rPr>
              <a:t>(commonly used to diagnosis onychomycosis)</a:t>
            </a:r>
          </a:p>
          <a:p>
            <a:pPr marL="1187450" lvl="1" indent="-457200" eaLnBrk="1" hangingPunct="1">
              <a:buClrTx/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400" b="1">
                <a:solidFill>
                  <a:srgbClr val="FF0000"/>
                </a:solidFill>
                <a:latin typeface="Arial Bold" charset="0"/>
                <a:ea typeface="ＭＳ Ｐゴシック" pitchFamily="34" charset="-128"/>
                <a:sym typeface="Arial Bold" charset="0"/>
              </a:rPr>
              <a:t>Skin scraping (mineral oil preparation)</a:t>
            </a:r>
            <a:endParaRPr lang="en-US" altLang="en-US" sz="2400" b="1">
              <a:solidFill>
                <a:srgbClr val="FF0000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1187450" lvl="1" indent="-4572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400"/>
              <a:t>Wood’s lamp examination </a:t>
            </a:r>
            <a:r>
              <a:rPr lang="en-US" altLang="en-US" sz="2400">
                <a:solidFill>
                  <a:srgbClr val="7F7F7F"/>
                </a:solidFill>
              </a:rPr>
              <a:t>(commonly used to assess the degree of pigment in the skin)</a:t>
            </a:r>
          </a:p>
        </p:txBody>
      </p:sp>
      <p:sp>
        <p:nvSpPr>
          <p:cNvPr id="28677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0D55CC4-979B-482C-BBF9-909F7F813306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Question 2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538663"/>
          </a:xfrm>
        </p:spPr>
        <p:txBody>
          <a:bodyPr rIns="132080"/>
          <a:lstStyle/>
          <a:p>
            <a:pPr marL="434975" indent="-395288" eaLnBrk="1" hangingPunct="1">
              <a:buFont typeface="Wingdings" charset="0"/>
              <a:buChar char="§"/>
              <a:defRPr/>
            </a:pPr>
            <a:r>
              <a:rPr lang="en-US" sz="2800">
                <a:sym typeface="Arial" charset="0"/>
              </a:rPr>
              <a:t>You perform a mineral oil preparation on the patient. </a:t>
            </a:r>
          </a:p>
          <a:p>
            <a:pPr marL="954088" lvl="1" indent="-344488" eaLnBrk="1" hangingPunct="1">
              <a:buFont typeface="Arial" charset="0"/>
              <a:buChar char="•"/>
              <a:defRPr/>
            </a:pPr>
            <a:r>
              <a:rPr lang="en-US" sz="2400">
                <a:sym typeface="Arial" charset="0"/>
              </a:rPr>
              <a:t>You use a 15-blade scalpel and scrape a burrow on the skin. The scraped material is placed on a slide and a drop of mineral oil is added. A cover slip is placed on top and you see the image below when you look through the microscope.</a:t>
            </a:r>
          </a:p>
          <a:p>
            <a:pPr marL="434975" indent="-395288" eaLnBrk="1" hangingPunct="1">
              <a:buFont typeface="Wingdings" charset="0"/>
              <a:buChar char="§"/>
              <a:defRPr/>
            </a:pPr>
            <a:r>
              <a:rPr lang="en-US" sz="2800">
                <a:sym typeface="Arial" charset="0"/>
              </a:rPr>
              <a:t>What do you see?</a:t>
            </a:r>
          </a:p>
        </p:txBody>
      </p:sp>
      <p:pic>
        <p:nvPicPr>
          <p:cNvPr id="29701" name="Picture 6"/>
          <p:cNvPicPr>
            <a:picLocks noChangeArrowheads="1"/>
          </p:cNvPicPr>
          <p:nvPr/>
        </p:nvPicPr>
        <p:blipFill>
          <a:blip r:embed="rId3"/>
          <a:srcRect l="9361" b="18175"/>
          <a:stretch>
            <a:fillRect/>
          </a:stretch>
        </p:blipFill>
        <p:spPr bwMode="auto">
          <a:xfrm>
            <a:off x="4876800" y="3962400"/>
            <a:ext cx="301783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0F629554-26A5-4884-95CD-DF7D1628A5E5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477125" y="5834063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defRPr/>
            </a:pPr>
            <a:fld id="{06DF6255-85B5-431F-A350-59DD69EC54D7}" type="slidenum">
              <a:rPr lang="en-US" altLang="en-US" sz="1200" smtClean="0">
                <a:solidFill>
                  <a:schemeClr val="tx1"/>
                </a:solidFill>
                <a:cs typeface="Arial" pitchFamily="34" charset="0"/>
              </a:rPr>
              <a:pPr algn="ctr" eaLnBrk="1" hangingPunct="1">
                <a:defRPr/>
              </a:pPr>
              <a:t>23</a:t>
            </a:fld>
            <a:endParaRPr lang="en-US" altLang="en-US" sz="1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/>
              <a:t>Case Two, Question 2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/>
          </p:nvPr>
        </p:nvSpPr>
        <p:spPr>
          <a:xfrm>
            <a:off x="457200" y="1600200"/>
            <a:ext cx="3962400" cy="4191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 anchor="t"/>
          <a:lstStyle/>
          <a:p>
            <a:pPr indent="0" eaLnBrk="1" hangingPunct="1">
              <a:defRPr/>
            </a:pPr>
            <a:endParaRPr lang="en-US"/>
          </a:p>
        </p:txBody>
      </p:sp>
      <p:sp>
        <p:nvSpPr>
          <p:cNvPr id="30726" name="Rectangle 5"/>
          <p:cNvSpPr>
            <a:spLocks/>
          </p:cNvSpPr>
          <p:nvPr/>
        </p:nvSpPr>
        <p:spPr bwMode="auto">
          <a:xfrm>
            <a:off x="6553200" y="5834063"/>
            <a:ext cx="21463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r"/>
            <a:r>
              <a:rPr lang="en-US" altLang="en-US" sz="1200">
                <a:solidFill>
                  <a:schemeClr val="tx1"/>
                </a:solidFill>
                <a:cs typeface="Arial" pitchFamily="34" charset="0"/>
              </a:rPr>
              <a:t>28</a:t>
            </a:r>
          </a:p>
        </p:txBody>
      </p:sp>
      <p:pic>
        <p:nvPicPr>
          <p:cNvPr id="30727" name="Picture 6"/>
          <p:cNvPicPr>
            <a:picLocks noChangeArrowheads="1"/>
          </p:cNvPicPr>
          <p:nvPr/>
        </p:nvPicPr>
        <p:blipFill>
          <a:blip r:embed="rId3"/>
          <a:srcRect l="8900" b="9129"/>
          <a:stretch>
            <a:fillRect/>
          </a:stretch>
        </p:blipFill>
        <p:spPr bwMode="auto">
          <a:xfrm>
            <a:off x="0" y="-50800"/>
            <a:ext cx="9288463" cy="694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7"/>
          <p:cNvSpPr>
            <a:spLocks/>
          </p:cNvSpPr>
          <p:nvPr/>
        </p:nvSpPr>
        <p:spPr bwMode="auto">
          <a:xfrm>
            <a:off x="3124200" y="444500"/>
            <a:ext cx="2171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altLang="en-US">
                <a:solidFill>
                  <a:srgbClr val="FFFFFF"/>
                </a:solidFill>
                <a:cs typeface="Arial" pitchFamily="34" charset="0"/>
              </a:rPr>
              <a:t>scabies mite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4643438" y="1976438"/>
            <a:ext cx="16637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altLang="en-US">
                <a:solidFill>
                  <a:srgbClr val="FFFFFF"/>
                </a:solidFill>
                <a:cs typeface="Arial" pitchFamily="34" charset="0"/>
              </a:rPr>
              <a:t>egg</a:t>
            </a:r>
          </a:p>
        </p:txBody>
      </p:sp>
      <p:sp>
        <p:nvSpPr>
          <p:cNvPr id="57353" name="Rectangle 9"/>
          <p:cNvSpPr>
            <a:spLocks/>
          </p:cNvSpPr>
          <p:nvPr/>
        </p:nvSpPr>
        <p:spPr bwMode="auto">
          <a:xfrm>
            <a:off x="6230938" y="1628775"/>
            <a:ext cx="27432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altLang="en-US">
                <a:solidFill>
                  <a:srgbClr val="FFFFFF"/>
                </a:solidFill>
                <a:cs typeface="Arial" pitchFamily="34" charset="0"/>
              </a:rPr>
              <a:t>scybala (feces)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7391400" y="2220913"/>
            <a:ext cx="685800" cy="4873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715000" y="2463800"/>
            <a:ext cx="762000" cy="584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2743200" y="1044575"/>
            <a:ext cx="947738" cy="8143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arrow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  <p:bldP spid="57352" grpId="0"/>
      <p:bldP spid="57353" grpId="0"/>
      <p:bldP spid="57354" grpId="0" animBg="1"/>
      <p:bldP spid="57355" grpId="0" animBg="1"/>
      <p:bldP spid="573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Scabies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 rIns="132080"/>
          <a:lstStyle/>
          <a:p>
            <a:pPr marL="433388" indent="-393700" eaLnBrk="1" hangingPunct="1">
              <a:spcBef>
                <a:spcPct val="0"/>
              </a:spcBef>
              <a:buFont typeface="Wingdings" charset="0"/>
              <a:buChar char="§"/>
              <a:defRPr/>
            </a:pPr>
            <a:r>
              <a:rPr lang="en-US" sz="2800" dirty="0" err="1">
                <a:cs typeface="Arial Italic" charset="0"/>
                <a:sym typeface="Arial Italic" charset="0"/>
              </a:rPr>
              <a:t>Sarcoptes</a:t>
            </a:r>
            <a:r>
              <a:rPr lang="en-US" sz="2800" dirty="0">
                <a:cs typeface="Arial Italic" charset="0"/>
                <a:sym typeface="Arial Italic" charset="0"/>
              </a:rPr>
              <a:t> </a:t>
            </a:r>
            <a:r>
              <a:rPr lang="en-US" sz="2800" dirty="0" err="1">
                <a:cs typeface="Arial Italic" charset="0"/>
                <a:sym typeface="Arial Italic" charset="0"/>
              </a:rPr>
              <a:t>scabiei</a:t>
            </a:r>
            <a:r>
              <a:rPr lang="en-US" sz="2800" dirty="0">
                <a:cs typeface="Arial Italic" charset="0"/>
                <a:sym typeface="Arial Italic" charset="0"/>
              </a:rPr>
              <a:t> </a:t>
            </a:r>
            <a:r>
              <a:rPr lang="en-US" sz="2800" dirty="0">
                <a:sym typeface="Arial" charset="0"/>
              </a:rPr>
              <a:t>(scabies) affects patients of all ages and all socioeconomic classes, although it is more common in women and children.</a:t>
            </a:r>
          </a:p>
          <a:p>
            <a:pPr marL="433388" indent="-393700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800" dirty="0">
                <a:sym typeface="Arial" charset="0"/>
              </a:rPr>
              <a:t>Immunocompromised individuals and those in</a:t>
            </a:r>
            <a:r>
              <a:rPr lang="en-US" sz="2800" dirty="0">
                <a:solidFill>
                  <a:srgbClr val="FF0000"/>
                </a:solidFill>
                <a:sym typeface="Arial" charset="0"/>
              </a:rPr>
              <a:t> </a:t>
            </a:r>
            <a:r>
              <a:rPr lang="en-US" sz="2800" dirty="0">
                <a:sym typeface="Arial" charset="0"/>
              </a:rPr>
              <a:t>congregated facilities (e.g., nursing homes) are more prone to infestation.</a:t>
            </a:r>
          </a:p>
          <a:p>
            <a:pPr marL="433388" indent="-393700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800" dirty="0">
                <a:cs typeface="Lucida Grande" charset="0"/>
                <a:sym typeface="Lucida Grande" charset="0"/>
              </a:rPr>
              <a:t>Most infections occur from direct contact with an infected individual; however, fomites can transmit infection.</a:t>
            </a:r>
            <a:endParaRPr lang="en-US" sz="2800" dirty="0">
              <a:sym typeface="Arial" charset="0"/>
            </a:endParaRPr>
          </a:p>
          <a:p>
            <a:pPr marL="433388" indent="-393700" eaLnBrk="1" hangingPunct="1">
              <a:spcBef>
                <a:spcPts val="600"/>
              </a:spcBef>
              <a:buFont typeface="Wingdings" charset="0"/>
              <a:buChar char="§"/>
              <a:defRPr/>
            </a:pPr>
            <a:endParaRPr lang="en-US" sz="2800" dirty="0">
              <a:sym typeface="Arial" charset="0"/>
            </a:endParaRPr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2DC10FF3-99E4-401D-91D9-72DD1A08EAB8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Scabies: Clinical Features</a:t>
            </a:r>
          </a:p>
        </p:txBody>
      </p:sp>
      <p:sp>
        <p:nvSpPr>
          <p:cNvPr id="3482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43400"/>
          </a:xfrm>
        </p:spPr>
        <p:txBody>
          <a:bodyPr rIns="132080"/>
          <a:lstStyle/>
          <a:p>
            <a:pPr marL="433388" indent="-393700" eaLnBrk="1" hangingPunct="1"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The time from initial infestation to symptoms is typically 3-4 weeks.</a:t>
            </a:r>
          </a:p>
          <a:p>
            <a:pPr marL="954088" lvl="2" indent="-338138" eaLnBrk="1" hangingPunct="1">
              <a:buFont typeface="Arial" charset="0"/>
              <a:buChar char="•"/>
              <a:defRPr/>
            </a:pPr>
            <a:r>
              <a:rPr lang="en-US" dirty="0">
                <a:sym typeface="Arial" charset="0"/>
              </a:rPr>
              <a:t>Once sensitized to the mite, re-infestation results in symptoms within 1-2 days.</a:t>
            </a:r>
          </a:p>
          <a:p>
            <a:pPr marL="433388" lvl="1" indent="-393700" eaLnBrk="1" hangingPunct="1"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Papules may commonly involve the axillae, breasts, umbilicus, penis, scrotum, finger webs and wrists.  </a:t>
            </a:r>
          </a:p>
          <a:p>
            <a:pPr marL="433388" lvl="1" indent="-393700" eaLnBrk="1" hangingPunct="1"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The scalp and head are more frequently involved in infants, elderly and immunosuppressed individuals.</a:t>
            </a:r>
          </a:p>
          <a:p>
            <a:pPr marL="433388" lvl="1" indent="-393700" eaLnBrk="1" hangingPunct="1"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The hallmark feature is itching at night. </a:t>
            </a:r>
          </a:p>
        </p:txBody>
      </p:sp>
      <p:sp>
        <p:nvSpPr>
          <p:cNvPr id="3277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70FDCA7-857E-414D-8641-8FCE6C40F897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Scabies: Clinical Findings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31946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 l="10768" b="7561"/>
          <a:stretch>
            <a:fillRect/>
          </a:stretch>
        </p:blipFill>
        <p:spPr bwMode="auto">
          <a:xfrm>
            <a:off x="609600" y="2133600"/>
            <a:ext cx="41148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E3770C44-F2E7-42D7-9A72-0EF016383281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Scabies Mite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257800" cy="4267200"/>
          </a:xfrm>
        </p:spPr>
        <p:txBody>
          <a:bodyPr rIns="132080"/>
          <a:lstStyle/>
          <a:p>
            <a:pPr marL="436563" indent="-396875" eaLnBrk="1" hangingPunct="1">
              <a:buFont typeface="Wingdings" charset="0"/>
              <a:buChar char="§"/>
              <a:defRPr/>
            </a:pPr>
            <a:r>
              <a:rPr lang="en-US" sz="2800">
                <a:sym typeface="Arial" charset="0"/>
              </a:rPr>
              <a:t>The scabies mite is 0.35 x 0.3 mm in size and too small to be seen by the naked eye.</a:t>
            </a:r>
          </a:p>
          <a:p>
            <a:pPr marL="436563" indent="-396875" eaLnBrk="1" hangingPunct="1">
              <a:buFont typeface="Wingdings" charset="0"/>
              <a:buChar char="§"/>
              <a:defRPr/>
            </a:pPr>
            <a:r>
              <a:rPr lang="en-US" sz="2800">
                <a:sym typeface="Arial" charset="0"/>
              </a:rPr>
              <a:t>Females lay about three eggs per day, which hatch in four days. </a:t>
            </a:r>
          </a:p>
          <a:p>
            <a:pPr marL="436563" indent="-396875" eaLnBrk="1" hangingPunct="1">
              <a:buFont typeface="Wingdings" charset="0"/>
              <a:buChar char="§"/>
              <a:defRPr/>
            </a:pPr>
            <a:r>
              <a:rPr lang="en-US" sz="2800">
                <a:sym typeface="Arial" charset="0"/>
              </a:rPr>
              <a:t>Most patients have less than 20 mites on the skin at a time.</a:t>
            </a:r>
          </a:p>
        </p:txBody>
      </p:sp>
      <p:pic>
        <p:nvPicPr>
          <p:cNvPr id="34821" name="Picture 5"/>
          <p:cNvPicPr>
            <a:picLocks noChangeArrowheads="1"/>
          </p:cNvPicPr>
          <p:nvPr/>
        </p:nvPicPr>
        <p:blipFill>
          <a:blip r:embed="rId3"/>
          <a:srcRect l="13567" t="13243" r="23329" b="10670"/>
          <a:stretch>
            <a:fillRect/>
          </a:stretch>
        </p:blipFill>
        <p:spPr bwMode="auto">
          <a:xfrm>
            <a:off x="5638800" y="2057400"/>
            <a:ext cx="32004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0A9D611E-0CF0-4773-868A-9A7D46B7B7B7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Question 3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733800"/>
          </a:xfrm>
        </p:spPr>
        <p:txBody>
          <a:bodyPr rIns="132080"/>
          <a:lstStyle/>
          <a:p>
            <a:pPr marL="496888" indent="-457200" eaLnBrk="1" hangingPunct="1">
              <a:buFont typeface="Wingdings" charset="0"/>
              <a:buChar char="§"/>
              <a:defRPr/>
            </a:pPr>
            <a:r>
              <a:rPr lang="en-US">
                <a:sym typeface="Arial" charset="0"/>
              </a:rPr>
              <a:t>Which of the following clinical findings is considered pathognomonic for scabies?</a:t>
            </a:r>
          </a:p>
          <a:p>
            <a:pPr marL="1182688" lvl="1" indent="-452438" eaLnBrk="1" hangingPunct="1">
              <a:buSzPct val="99000"/>
              <a:buFont typeface="Arial" charset="0"/>
              <a:buAutoNum type="alphaLcPeriod"/>
              <a:defRPr/>
            </a:pPr>
            <a:r>
              <a:rPr lang="en-US">
                <a:sym typeface="Arial" charset="0"/>
              </a:rPr>
              <a:t>Burrows</a:t>
            </a:r>
          </a:p>
          <a:p>
            <a:pPr marL="1182688" lvl="1" indent="-452438" eaLnBrk="1" hangingPunct="1">
              <a:buSzPct val="99000"/>
              <a:buFont typeface="Arial" charset="0"/>
              <a:buAutoNum type="alphaLcPeriod"/>
              <a:defRPr/>
            </a:pPr>
            <a:r>
              <a:rPr lang="en-US">
                <a:sym typeface="Arial" charset="0"/>
              </a:rPr>
              <a:t>Diffuse involvement</a:t>
            </a:r>
          </a:p>
          <a:p>
            <a:pPr marL="1182688" lvl="1" indent="-452438" eaLnBrk="1" hangingPunct="1">
              <a:buSzPct val="99000"/>
              <a:buFont typeface="Arial" charset="0"/>
              <a:buAutoNum type="alphaLcPeriod"/>
              <a:defRPr/>
            </a:pPr>
            <a:r>
              <a:rPr lang="en-US">
                <a:sym typeface="Arial" charset="0"/>
              </a:rPr>
              <a:t>Erythematous papules</a:t>
            </a:r>
          </a:p>
          <a:p>
            <a:pPr marL="1182688" lvl="1" indent="-452438" eaLnBrk="1" hangingPunct="1">
              <a:buSzPct val="99000"/>
              <a:buFont typeface="Arial" charset="0"/>
              <a:buAutoNum type="alphaLcPeriod"/>
              <a:defRPr/>
            </a:pPr>
            <a:r>
              <a:rPr lang="en-US">
                <a:sym typeface="Arial" charset="0"/>
              </a:rPr>
              <a:t>Sparing of the groin</a:t>
            </a:r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F364C451-F88C-4BF1-9D11-2E357270A850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Question 3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572000"/>
          </a:xfrm>
        </p:spPr>
        <p:txBody>
          <a:bodyPr rIns="132080"/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700" b="1" dirty="0">
                <a:solidFill>
                  <a:srgbClr val="FF0000"/>
                </a:solidFill>
                <a:latin typeface="Arial Bold" charset="0"/>
                <a:cs typeface="Arial Bold" charset="0"/>
                <a:sym typeface="Arial Bold" charset="0"/>
              </a:rPr>
              <a:t>Answer: a</a:t>
            </a:r>
            <a:endParaRPr lang="en-US" sz="2700" b="1" dirty="0">
              <a:solidFill>
                <a:srgbClr val="FF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700" dirty="0">
                <a:sym typeface="Arial" charset="0"/>
              </a:rPr>
              <a:t>Which of the following clinical findings is considered pathognomonic for scabies?</a:t>
            </a:r>
          </a:p>
          <a:p>
            <a:pPr marL="1196975" lvl="1" indent="-466725" eaLnBrk="1" hangingPunct="1">
              <a:buClrTx/>
              <a:buSzPct val="99000"/>
              <a:buFont typeface="Arial" charset="0"/>
              <a:buAutoNum type="alphaLcPeriod"/>
              <a:defRPr/>
            </a:pPr>
            <a:r>
              <a:rPr lang="en-US" sz="2400" b="1" dirty="0">
                <a:solidFill>
                  <a:srgbClr val="FF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Burrows</a:t>
            </a:r>
            <a:endParaRPr lang="en-US" sz="2400" b="1" dirty="0">
              <a:solidFill>
                <a:srgbClr val="FF0000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96975" lvl="1" indent="-466725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Diffuse involvement</a:t>
            </a:r>
            <a:r>
              <a:rPr lang="en-US" sz="2400" dirty="0">
                <a:solidFill>
                  <a:srgbClr val="7F7F7F"/>
                </a:solidFill>
                <a:sym typeface="Arial" charset="0"/>
              </a:rPr>
              <a:t> (may be diffuse, especially in infants)</a:t>
            </a:r>
          </a:p>
          <a:p>
            <a:pPr marL="1196975" lvl="1" indent="-466725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Erythematous papules </a:t>
            </a:r>
            <a:r>
              <a:rPr lang="en-US" sz="2400" dirty="0">
                <a:solidFill>
                  <a:srgbClr val="7F7F7F"/>
                </a:solidFill>
                <a:sym typeface="Arial" charset="0"/>
              </a:rPr>
              <a:t>(this primary morphology is not specific to scabies infestation)</a:t>
            </a:r>
          </a:p>
          <a:p>
            <a:pPr marL="1196975" lvl="1" indent="-466725" eaLnBrk="1" hangingPunct="1">
              <a:buSzPct val="99000"/>
              <a:buFont typeface="Arial" charset="0"/>
              <a:buAutoNum type="alphaLcPeriod"/>
              <a:defRPr/>
            </a:pPr>
            <a:r>
              <a:rPr lang="en-US" sz="2400" dirty="0">
                <a:sym typeface="Arial" charset="0"/>
              </a:rPr>
              <a:t>Sparing of the groin </a:t>
            </a:r>
            <a:r>
              <a:rPr lang="en-US" sz="2400" dirty="0">
                <a:solidFill>
                  <a:srgbClr val="7F7F7F"/>
                </a:solidFill>
                <a:sym typeface="Arial" charset="0"/>
              </a:rPr>
              <a:t>(genital involvement is common)</a:t>
            </a:r>
          </a:p>
        </p:txBody>
      </p:sp>
      <p:sp>
        <p:nvSpPr>
          <p:cNvPr id="3686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99335C94-075C-47C0-B5A1-F1718C96D1B7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29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One: History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96300" cy="4876800"/>
          </a:xfrm>
        </p:spPr>
        <p:txBody>
          <a:bodyPr rIns="132080"/>
          <a:lstStyle/>
          <a:p>
            <a:pPr marL="442913" indent="-403225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HPI: </a:t>
            </a:r>
            <a:r>
              <a:rPr lang="en-US" altLang="en-US" sz="2400" dirty="0" err="1"/>
              <a:t>Marium</a:t>
            </a:r>
            <a:r>
              <a:rPr lang="en-US" altLang="en-US" sz="2400" dirty="0"/>
              <a:t>  a 6-year-old girl with a two-week history of an itchy scalp. It has not improved with over-the-counter dandruff shampoo. She recently stayed over at her cousin’s house who now has the same problem.  </a:t>
            </a:r>
          </a:p>
          <a:p>
            <a:pPr marL="442913" indent="-403225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PMH: no chronic illnesses or prior hospitalizations</a:t>
            </a:r>
          </a:p>
          <a:p>
            <a:pPr marL="442913" indent="-403225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Allergies: no known allergies</a:t>
            </a:r>
          </a:p>
          <a:p>
            <a:pPr marL="442913" indent="-403225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Medications: none</a:t>
            </a:r>
          </a:p>
          <a:p>
            <a:pPr marL="442913" indent="-403225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Family history: noncontributory</a:t>
            </a:r>
          </a:p>
          <a:p>
            <a:pPr marL="442913" indent="-403225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Social history: lives with her parents and attends first grade</a:t>
            </a:r>
          </a:p>
          <a:p>
            <a:pPr marL="442913" indent="-403225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ROS: negative</a:t>
            </a:r>
          </a:p>
        </p:txBody>
      </p:sp>
      <p:sp>
        <p:nvSpPr>
          <p:cNvPr id="614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7784275-33F5-423D-AAF6-F2B444D44977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Burrows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325" y="1295400"/>
            <a:ext cx="8382000" cy="4343400"/>
          </a:xfrm>
        </p:spPr>
        <p:txBody>
          <a:bodyPr rIns="132080"/>
          <a:lstStyle/>
          <a:p>
            <a:pPr eaLnBrk="1" hangingPunct="1">
              <a:buFont typeface="Wingdings" charset="0"/>
              <a:buChar char="§"/>
              <a:defRPr/>
            </a:pPr>
            <a:r>
              <a:rPr lang="en-US" sz="2400" dirty="0">
                <a:sym typeface="Arial" charset="0"/>
              </a:rPr>
              <a:t>Burrows are </a:t>
            </a:r>
            <a:r>
              <a:rPr lang="en-US" sz="2400" dirty="0">
                <a:solidFill>
                  <a:srgbClr val="0D0D0D"/>
                </a:solidFill>
                <a:sym typeface="Arial" charset="0"/>
              </a:rPr>
              <a:t>l</a:t>
            </a:r>
            <a:r>
              <a:rPr lang="en-US" sz="2400" dirty="0">
                <a:sym typeface="Arial" charset="0"/>
              </a:rPr>
              <a:t>inear markings in the skin due to the movement of the mite. They are 1-10 mm in length and are most readily found in the interdigital spaces, wrists and elbows.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/>
          <a:srcRect l="9247" t="17351" r="9247" b="13335"/>
          <a:stretch>
            <a:fillRect/>
          </a:stretch>
        </p:blipFill>
        <p:spPr bwMode="auto">
          <a:xfrm>
            <a:off x="1951038" y="2971800"/>
            <a:ext cx="5211762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03441229-717C-45FB-B7ED-2D668949FC03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Burrows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2"/>
          <a:srcRect l="4182" t="5733" r="24596" b="22639"/>
          <a:stretch>
            <a:fillRect/>
          </a:stretch>
        </p:blipFill>
        <p:spPr bwMode="auto">
          <a:xfrm>
            <a:off x="542925" y="1676400"/>
            <a:ext cx="4062413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5"/>
          <p:cNvSpPr>
            <a:spLocks/>
          </p:cNvSpPr>
          <p:nvPr/>
        </p:nvSpPr>
        <p:spPr bwMode="auto">
          <a:xfrm>
            <a:off x="1023938" y="4876800"/>
            <a:ext cx="71755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 altLang="en-US" sz="2800">
                <a:solidFill>
                  <a:schemeClr val="tx1"/>
                </a:solidFill>
                <a:cs typeface="Arial" pitchFamily="34" charset="0"/>
              </a:rPr>
              <a:t>Dermoscopy helps identify the mite at the end of a burrow</a:t>
            </a:r>
          </a:p>
        </p:txBody>
      </p:sp>
      <p:sp>
        <p:nvSpPr>
          <p:cNvPr id="72710" name="Oval 6"/>
          <p:cNvSpPr>
            <a:spLocks/>
          </p:cNvSpPr>
          <p:nvPr/>
        </p:nvSpPr>
        <p:spPr bwMode="auto">
          <a:xfrm>
            <a:off x="2733675" y="2786063"/>
            <a:ext cx="7620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pic>
        <p:nvPicPr>
          <p:cNvPr id="38919" name="Picture 7"/>
          <p:cNvPicPr>
            <a:picLocks noChangeArrowheads="1"/>
          </p:cNvPicPr>
          <p:nvPr/>
        </p:nvPicPr>
        <p:blipFill>
          <a:blip r:embed="rId3"/>
          <a:srcRect l="7793" t="7643" r="4715" b="8200"/>
          <a:stretch>
            <a:fillRect/>
          </a:stretch>
        </p:blipFill>
        <p:spPr bwMode="auto">
          <a:xfrm>
            <a:off x="4867275" y="1676400"/>
            <a:ext cx="38036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Oval 8"/>
          <p:cNvSpPr>
            <a:spLocks/>
          </p:cNvSpPr>
          <p:nvPr/>
        </p:nvSpPr>
        <p:spPr bwMode="auto">
          <a:xfrm>
            <a:off x="6553200" y="3259138"/>
            <a:ext cx="457200" cy="322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38921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C8769EE6-5155-45F4-9456-0B0FC658A2C1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Question 4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86263"/>
          </a:xfrm>
        </p:spPr>
        <p:txBody>
          <a:bodyPr rIns="132080"/>
          <a:lstStyle/>
          <a:p>
            <a:pPr marL="442913" indent="-403225" eaLnBrk="1" hangingPunct="1">
              <a:buFont typeface="Wingdings" pitchFamily="2" charset="2"/>
              <a:buChar char="§"/>
              <a:defRPr/>
            </a:pPr>
            <a:r>
              <a:rPr lang="en-US" altLang="en-US" sz="2800" dirty="0"/>
              <a:t>S’s mother tells you his uncle, who is HIV+, is currently hospitalized. Why is this important?</a:t>
            </a:r>
          </a:p>
          <a:p>
            <a:pPr marL="1182688" lvl="1" indent="-452438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600" dirty="0"/>
              <a:t>His uncle is unlikely to have been the source of infestation</a:t>
            </a:r>
          </a:p>
          <a:p>
            <a:pPr marL="1182688" lvl="1" indent="-452438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600" dirty="0"/>
              <a:t>If his uncle has scabies, it could cause an institutional outbreak</a:t>
            </a:r>
          </a:p>
          <a:p>
            <a:pPr marL="1182688" lvl="1" indent="-452438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600" dirty="0"/>
              <a:t>If his uncle gets scabies, it will likely be a less severe form</a:t>
            </a:r>
          </a:p>
          <a:p>
            <a:pPr marL="1182688" lvl="1" indent="-452438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600" dirty="0"/>
              <a:t>This is not relevant information</a:t>
            </a:r>
          </a:p>
        </p:txBody>
      </p:sp>
      <p:sp>
        <p:nvSpPr>
          <p:cNvPr id="39941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037673D6-C004-4611-87EA-693262EDAB88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Two: Question 4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48200"/>
          </a:xfrm>
        </p:spPr>
        <p:txBody>
          <a:bodyPr rIns="132080"/>
          <a:lstStyle/>
          <a:p>
            <a:pPr marL="39688" indent="-39688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 Bold" charset="0"/>
                <a:sym typeface="Arial Bold" charset="0"/>
              </a:rPr>
              <a:t>Answer: b</a:t>
            </a:r>
            <a:endParaRPr lang="en-US" altLang="en-US" sz="2400" b="1" dirty="0">
              <a:solidFill>
                <a:srgbClr val="FF0000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39688" indent="-39688" eaLnBrk="1" hangingPunct="1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altLang="en-US" sz="2400" dirty="0"/>
              <a:t>S’s mother tells you his uncle, who is HIV+, is currently hospitalized. Why is this important?</a:t>
            </a:r>
          </a:p>
          <a:p>
            <a:pPr marL="954088" lvl="1" indent="-396875" eaLnBrk="1" hangingPunct="1">
              <a:spcBef>
                <a:spcPts val="400"/>
              </a:spcBef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200" dirty="0"/>
              <a:t>His uncle is unlikely to have been the source of infestation </a:t>
            </a:r>
            <a:r>
              <a:rPr lang="en-US" altLang="en-US" sz="2200" dirty="0">
                <a:solidFill>
                  <a:srgbClr val="7F7F7F"/>
                </a:solidFill>
              </a:rPr>
              <a:t>(</a:t>
            </a:r>
            <a:r>
              <a:rPr lang="en-US" altLang="en-US" sz="2200" dirty="0" err="1">
                <a:solidFill>
                  <a:srgbClr val="7F7F7F"/>
                </a:solidFill>
              </a:rPr>
              <a:t>Immunosuppressed</a:t>
            </a:r>
            <a:r>
              <a:rPr lang="en-US" altLang="en-US" sz="2200" dirty="0">
                <a:solidFill>
                  <a:srgbClr val="7F7F7F"/>
                </a:solidFill>
              </a:rPr>
              <a:t> patients are at increased risk for infestation)</a:t>
            </a:r>
          </a:p>
          <a:p>
            <a:pPr marL="954088" lvl="1" indent="-396875" eaLnBrk="1" hangingPunct="1">
              <a:spcBef>
                <a:spcPts val="400"/>
              </a:spcBef>
              <a:buClr>
                <a:srgbClr val="FF0000"/>
              </a:buClr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200" b="1" dirty="0">
                <a:solidFill>
                  <a:srgbClr val="FF0000"/>
                </a:solidFill>
                <a:latin typeface="Arial Bold" charset="0"/>
                <a:ea typeface="ＭＳ Ｐゴシック" pitchFamily="34" charset="-128"/>
                <a:sym typeface="Arial Bold" charset="0"/>
              </a:rPr>
              <a:t>If his uncle has scabies, it could cause an institutional outbreak</a:t>
            </a:r>
            <a:endParaRPr lang="en-US" altLang="en-US" sz="2200" b="1" dirty="0">
              <a:solidFill>
                <a:srgbClr val="FF0000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954088" lvl="1" indent="-396875" eaLnBrk="1" hangingPunct="1">
              <a:spcBef>
                <a:spcPts val="400"/>
              </a:spcBef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200" dirty="0"/>
              <a:t>If his uncle gets scabies, it will likely be a less severe form </a:t>
            </a:r>
            <a:r>
              <a:rPr lang="en-US" altLang="en-US" sz="2200" dirty="0">
                <a:solidFill>
                  <a:srgbClr val="7F7F7F"/>
                </a:solidFill>
              </a:rPr>
              <a:t>(</a:t>
            </a:r>
            <a:r>
              <a:rPr lang="en-US" altLang="en-US" sz="2200" dirty="0" err="1">
                <a:solidFill>
                  <a:srgbClr val="7F7F7F"/>
                </a:solidFill>
              </a:rPr>
              <a:t>Immunosuppressed</a:t>
            </a:r>
            <a:r>
              <a:rPr lang="en-US" altLang="en-US" sz="2200" dirty="0">
                <a:solidFill>
                  <a:srgbClr val="7F7F7F"/>
                </a:solidFill>
              </a:rPr>
              <a:t> patients may develop crusted scabies)</a:t>
            </a:r>
          </a:p>
          <a:p>
            <a:pPr marL="954088" lvl="1" indent="-396875" eaLnBrk="1" hangingPunct="1">
              <a:spcBef>
                <a:spcPts val="400"/>
              </a:spcBef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200" dirty="0"/>
              <a:t>This is not relevant information</a:t>
            </a:r>
          </a:p>
        </p:txBody>
      </p:sp>
      <p:sp>
        <p:nvSpPr>
          <p:cNvPr id="40965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0DAD521C-1CCF-465E-854A-056264791701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Crusted Scabies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648200"/>
          </a:xfrm>
        </p:spPr>
        <p:txBody>
          <a:bodyPr rIns="132080"/>
          <a:lstStyle/>
          <a:p>
            <a:pPr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 sz="2600" dirty="0">
                <a:sym typeface="Arial" charset="0"/>
              </a:rPr>
              <a:t>Immune suppressed or neurologically impaired individuals are at increased risk of developing </a:t>
            </a:r>
            <a:r>
              <a:rPr lang="en-US" sz="2600" dirty="0">
                <a:cs typeface="Arial Bold" charset="0"/>
                <a:sym typeface="Arial Bold" charset="0"/>
              </a:rPr>
              <a:t>crusted scabies </a:t>
            </a:r>
            <a:r>
              <a:rPr lang="en-US" sz="2600" dirty="0">
                <a:sym typeface="Arial" charset="0"/>
              </a:rPr>
              <a:t>(</a:t>
            </a:r>
            <a:r>
              <a:rPr lang="en-US" sz="2600" dirty="0" err="1">
                <a:sym typeface="Arial" charset="0"/>
              </a:rPr>
              <a:t>hyperkeratotic</a:t>
            </a:r>
            <a:r>
              <a:rPr lang="en-US" sz="2600" dirty="0">
                <a:sym typeface="Arial" charset="0"/>
              </a:rPr>
              <a:t> scabies, formerly called Norwegian scabies). </a:t>
            </a:r>
          </a:p>
          <a:p>
            <a:pPr marL="835025" lvl="1" indent="-331788" eaLnBrk="1" hangingPunct="1"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Presents with thick, scaly, white-gray plaques with minimal pruritus that is often localized to the scalp, face, back, buttocks and feet.</a:t>
            </a:r>
          </a:p>
          <a:p>
            <a:pPr marL="835025" lvl="1" indent="-331788" eaLnBrk="1" hangingPunct="1">
              <a:buFont typeface="Arial" charset="0"/>
              <a:buChar char="•"/>
              <a:defRPr/>
            </a:pPr>
            <a:r>
              <a:rPr lang="en-US" sz="2400" dirty="0">
                <a:sym typeface="Arial" charset="0"/>
              </a:rPr>
              <a:t>Fissures provide an entry for bacteria leading to increased risk of sepsis and death.</a:t>
            </a:r>
          </a:p>
          <a:p>
            <a:pPr marL="835025" lvl="1" indent="-331788" eaLnBrk="1" hangingPunct="1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Lucida Grande" charset="0"/>
                <a:sym typeface="Lucida Grande" charset="0"/>
              </a:rPr>
              <a:t>Immunocompetent persons who come into contact with crusted scabies develop typical scabies.</a:t>
            </a:r>
            <a:endParaRPr lang="en-US" sz="2400" dirty="0">
              <a:sym typeface="Arial" charset="0"/>
            </a:endParaRPr>
          </a:p>
        </p:txBody>
      </p:sp>
      <p:sp>
        <p:nvSpPr>
          <p:cNvPr id="4198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C290B058-F6C7-4D3B-9598-832446D5963B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Crusted Scabies</a:t>
            </a:r>
          </a:p>
        </p:txBody>
      </p:sp>
      <p:pic>
        <p:nvPicPr>
          <p:cNvPr id="43012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49425"/>
            <a:ext cx="4211638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/>
          </p:cNvSpPr>
          <p:nvPr/>
        </p:nvSpPr>
        <p:spPr bwMode="auto">
          <a:xfrm>
            <a:off x="4876800" y="1905000"/>
            <a:ext cx="3975100" cy="32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82588" indent="-342900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Crusted scabies is far more difficult to treat. </a:t>
            </a:r>
          </a:p>
          <a:p>
            <a:pPr marL="382588" indent="-342900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tx1"/>
                </a:solidFill>
                <a:cs typeface="Arial" pitchFamily="34" charset="0"/>
              </a:rPr>
              <a:t>There is an incredibly high mite burden.</a:t>
            </a:r>
          </a:p>
          <a:p>
            <a:pPr marL="382588" indent="-342900">
              <a:spcBef>
                <a:spcPts val="600"/>
              </a:spcBef>
              <a:buClr>
                <a:srgbClr val="0D0D0D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cs typeface="Arial" pitchFamily="34" charset="0"/>
              </a:rPr>
              <a:t>Refer to the HIV Dermatology module for more information on crusted scabies.</a:t>
            </a:r>
          </a:p>
        </p:txBody>
      </p:sp>
      <p:sp>
        <p:nvSpPr>
          <p:cNvPr id="43014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4E3B3F6-8F0D-4A84-9FE6-E8BB74F48288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 Treatment</a:t>
            </a:r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62950" cy="4724400"/>
          </a:xfrm>
        </p:spPr>
        <p:txBody>
          <a:bodyPr rIns="132080"/>
          <a:lstStyle/>
          <a:p>
            <a:pPr marL="433388" indent="-393700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Scabies treatment includes a two-pronged approach. </a:t>
            </a:r>
          </a:p>
          <a:p>
            <a:pPr marL="433388" indent="-393700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The patient and the environment must both be treated. </a:t>
            </a:r>
          </a:p>
          <a:p>
            <a:pPr marL="957263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200" dirty="0"/>
              <a:t>Two topical treatments separated one week apart with a prescription anti-</a:t>
            </a:r>
            <a:r>
              <a:rPr lang="en-US" altLang="en-US" sz="2200" dirty="0" err="1"/>
              <a:t>scabietic</a:t>
            </a:r>
            <a:r>
              <a:rPr lang="en-US" altLang="en-US" sz="2200" dirty="0"/>
              <a:t> medication are recommended.</a:t>
            </a:r>
          </a:p>
          <a:p>
            <a:pPr marL="957263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200" dirty="0"/>
              <a:t>Apply topical medication from the neck down and leave on overnight; for infants and the elderly, include the face and scalp. </a:t>
            </a:r>
          </a:p>
          <a:p>
            <a:pPr marL="433388" indent="-393700" eaLnBrk="1" hangingPunct="1">
              <a:buFont typeface="Wingdings" pitchFamily="2" charset="2"/>
              <a:buChar char="§"/>
              <a:defRPr/>
            </a:pPr>
            <a:r>
              <a:rPr lang="en-US" altLang="en-US" sz="2400" dirty="0"/>
              <a:t>Itch and lesions can persist for 2-4 weeks after successful treatment, referred to as “post-</a:t>
            </a:r>
            <a:r>
              <a:rPr lang="en-US" altLang="en-US" sz="2400" dirty="0" err="1"/>
              <a:t>scabietic</a:t>
            </a:r>
            <a:r>
              <a:rPr lang="en-US" altLang="en-US" sz="2400" dirty="0"/>
              <a:t>” pruritus or dermatitis.</a:t>
            </a:r>
          </a:p>
          <a:p>
            <a:pPr marL="957263" lvl="1" indent="-342900" eaLnBrk="1" hangingPunct="1">
              <a:buFont typeface="Arial" pitchFamily="34" charset="0"/>
              <a:buChar char="•"/>
              <a:defRPr/>
            </a:pPr>
            <a:r>
              <a:rPr lang="en-US" altLang="en-US" sz="2200" dirty="0"/>
              <a:t>This is not a treatment failure, rather it represents the body’s response to dead mites.</a:t>
            </a:r>
          </a:p>
        </p:txBody>
      </p:sp>
      <p:sp>
        <p:nvSpPr>
          <p:cNvPr id="44037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20F210B6-4435-4928-BD71-A7EAF2316E90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Treatment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43400"/>
          </a:xfrm>
        </p:spPr>
        <p:txBody>
          <a:bodyPr rIns="132080"/>
          <a:lstStyle/>
          <a:p>
            <a:pPr marL="433388" indent="-393700" eaLnBrk="1" hangingPunct="1">
              <a:buFont typeface="Wingdings" charset="0"/>
              <a:buChar char="§"/>
              <a:defRPr/>
            </a:pPr>
            <a:r>
              <a:rPr lang="en-US" sz="2800" dirty="0">
                <a:sym typeface="Arial" charset="0"/>
              </a:rPr>
              <a:t>Environmental care includes washing all clothing and linens used within the last week in hot water and drying on high heat.</a:t>
            </a:r>
          </a:p>
          <a:p>
            <a:pPr marL="433388" indent="-393700" eaLnBrk="1" hangingPunct="1">
              <a:buFont typeface="Wingdings" charset="0"/>
              <a:buChar char="§"/>
              <a:defRPr/>
            </a:pPr>
            <a:r>
              <a:rPr lang="en-US" sz="2800" dirty="0">
                <a:sym typeface="Arial" charset="0"/>
              </a:rPr>
              <a:t> For items that cannot be washed, seal items in bags for at least 3 days. </a:t>
            </a:r>
          </a:p>
          <a:p>
            <a:pPr marL="433388" indent="-393700" eaLnBrk="1" hangingPunct="1">
              <a:buFont typeface="Wingdings" charset="0"/>
              <a:buChar char="§"/>
              <a:defRPr/>
            </a:pPr>
            <a:r>
              <a:rPr lang="en-US" sz="2800" dirty="0">
                <a:sym typeface="Arial" charset="0"/>
              </a:rPr>
              <a:t>Isolation from other people is unnecessary as the causative organism cannot jump or fly, and can survive for only approximately 72 hours away from the skin.</a:t>
            </a:r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C173D7C1-7658-43B1-A37B-B67BE16507CE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First-line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en-US" dirty="0"/>
              <a:t>1- 5% </a:t>
            </a:r>
            <a:r>
              <a:rPr lang="en-US" dirty="0" err="1"/>
              <a:t>permethrin</a:t>
            </a:r>
            <a:r>
              <a:rPr lang="en-US" dirty="0"/>
              <a:t> cream </a:t>
            </a:r>
          </a:p>
          <a:p>
            <a:pPr fontAlgn="base"/>
            <a:r>
              <a:rPr lang="en-US" dirty="0"/>
              <a:t>Topically overnight on days 0 and 7. Apply from neck down. Include scalp and face in infants and elderly. </a:t>
            </a:r>
          </a:p>
          <a:p>
            <a:pPr fontAlgn="base">
              <a:buNone/>
            </a:pPr>
            <a:r>
              <a:rPr lang="en-US" dirty="0"/>
              <a:t>2- precipitated sulfur, 5-10%</a:t>
            </a:r>
          </a:p>
          <a:p>
            <a:pPr fontAlgn="base"/>
            <a:r>
              <a:rPr lang="en-US" dirty="0"/>
              <a:t>Apply overnight for three days, then wash off</a:t>
            </a:r>
          </a:p>
          <a:p>
            <a:pPr fontAlgn="base">
              <a:buNone/>
            </a:pPr>
            <a:r>
              <a:rPr lang="en-US" dirty="0"/>
              <a:t>3- Oral </a:t>
            </a:r>
            <a:r>
              <a:rPr lang="en-US" dirty="0" err="1"/>
              <a:t>ivermectin</a:t>
            </a:r>
            <a:endParaRPr lang="en-US" dirty="0"/>
          </a:p>
          <a:p>
            <a:pPr fontAlgn="base"/>
            <a:r>
              <a:rPr lang="en-US" dirty="0"/>
              <a:t>200 mcg/kg by mouth, repeat dose two weeks later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44675"/>
            <a:ext cx="8458200" cy="2041525"/>
          </a:xfrm>
        </p:spPr>
        <p:txBody>
          <a:bodyPr rIns="132080"/>
          <a:lstStyle/>
          <a:p>
            <a:pPr indent="0" eaLnBrk="1" hangingPunct="1">
              <a:defRPr/>
            </a:pPr>
            <a:r>
              <a:rPr lang="en-US" sz="6000">
                <a:solidFill>
                  <a:schemeClr val="tx1"/>
                </a:solidFill>
              </a:rPr>
              <a:t>Case Three</a:t>
            </a:r>
          </a:p>
        </p:txBody>
      </p:sp>
      <p:sp>
        <p:nvSpPr>
          <p:cNvPr id="4813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4A91C120-ED32-45C2-B921-83FC92015318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rrowheads="1"/>
          </p:cNvPicPr>
          <p:nvPr/>
        </p:nvPicPr>
        <p:blipFill>
          <a:blip r:embed="rId3"/>
          <a:srcRect l="31499" t="55124" r="32025" b="14749"/>
          <a:stretch>
            <a:fillRect/>
          </a:stretch>
        </p:blipFill>
        <p:spPr bwMode="auto">
          <a:xfrm>
            <a:off x="827088" y="2527300"/>
            <a:ext cx="352901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5" y="1592263"/>
            <a:ext cx="373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6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Exam of the Occipital Scalp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848225" cy="3586163"/>
          </a:xfrm>
        </p:spPr>
        <p:txBody>
          <a:bodyPr rIns="132080"/>
          <a:lstStyle/>
          <a:p>
            <a:pPr marL="39688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400">
                <a:sym typeface="Arial" charset="0"/>
              </a:rPr>
              <a:t>Structures on the hair are not freely movable</a:t>
            </a:r>
          </a:p>
        </p:txBody>
      </p:sp>
      <p:sp>
        <p:nvSpPr>
          <p:cNvPr id="7175" name="Rectangle 8"/>
          <p:cNvSpPr>
            <a:spLocks/>
          </p:cNvSpPr>
          <p:nvPr/>
        </p:nvSpPr>
        <p:spPr bwMode="auto">
          <a:xfrm>
            <a:off x="5076825" y="2671763"/>
            <a:ext cx="2374900" cy="156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/>
          </a:p>
        </p:txBody>
      </p:sp>
      <p:sp>
        <p:nvSpPr>
          <p:cNvPr id="717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5BFBA027-BFB4-48CF-AEDD-9944914921A9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Three: History</a:t>
            </a:r>
          </a:p>
        </p:txBody>
      </p:sp>
      <p:sp>
        <p:nvSpPr>
          <p:cNvPr id="49156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5410200"/>
          </a:xfrm>
        </p:spPr>
        <p:txBody>
          <a:bodyPr rIns="132080"/>
          <a:lstStyle/>
          <a:p>
            <a:pPr marL="442913" indent="-403225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en-US" sz="2600" dirty="0"/>
              <a:t>HPI: Mrs. K is a 33-year-old woman who presented to clinic with “itchy bumps” that started over the weekend. No one else at home has a similar complaint.  </a:t>
            </a:r>
          </a:p>
          <a:p>
            <a:pPr marL="442913" indent="-403225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2600" dirty="0"/>
              <a:t>PMH: GERD (Gasteroesophageal reflux disease)</a:t>
            </a:r>
          </a:p>
          <a:p>
            <a:pPr marL="442913" indent="-403225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2600" dirty="0"/>
              <a:t>Allergies: none</a:t>
            </a:r>
          </a:p>
          <a:p>
            <a:pPr marL="442913" indent="-403225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2600" dirty="0"/>
              <a:t>Medications: omeprazole</a:t>
            </a:r>
          </a:p>
          <a:p>
            <a:pPr marL="442913" indent="-403225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2600" dirty="0"/>
              <a:t>Family history: noncontributory</a:t>
            </a:r>
          </a:p>
          <a:p>
            <a:pPr marL="442913" indent="-403225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2600" dirty="0"/>
              <a:t>Social history: works in a restaurant</a:t>
            </a:r>
          </a:p>
          <a:p>
            <a:pPr marL="442913" indent="-403225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2600" dirty="0"/>
              <a:t>ROS: negative</a:t>
            </a:r>
          </a:p>
        </p:txBody>
      </p:sp>
      <p:sp>
        <p:nvSpPr>
          <p:cNvPr id="49157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E77D4BA6-02CE-4D86-A3A3-861DEA52929D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40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Three: Skin Exam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59813" cy="3111500"/>
          </a:xfrm>
        </p:spPr>
        <p:txBody>
          <a:bodyPr rIns="132080"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ym typeface="Arial" charset="0"/>
              </a:rPr>
              <a:t>Edematous papules scattered over the body, some are excoriated  </a:t>
            </a:r>
          </a:p>
        </p:txBody>
      </p:sp>
      <p:pic>
        <p:nvPicPr>
          <p:cNvPr id="50181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354263"/>
            <a:ext cx="4205287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7"/>
          <p:cNvPicPr>
            <a:picLocks noChangeArrowheads="1"/>
          </p:cNvPicPr>
          <p:nvPr/>
        </p:nvPicPr>
        <p:blipFill>
          <a:blip r:embed="rId4"/>
          <a:srcRect b="14091"/>
          <a:stretch>
            <a:fillRect/>
          </a:stretch>
        </p:blipFill>
        <p:spPr bwMode="auto">
          <a:xfrm>
            <a:off x="179388" y="2689225"/>
            <a:ext cx="429736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FE28C995-9213-42FD-B144-DE663DB9E973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41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Three: Question 1</a:t>
            </a: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038600"/>
          </a:xfrm>
        </p:spPr>
        <p:txBody>
          <a:bodyPr rIns="132080"/>
          <a:lstStyle/>
          <a:p>
            <a:pPr marL="496888" indent="-457200" eaLnBrk="1" hangingPunct="1">
              <a:buFont typeface="Wingdings" charset="0"/>
              <a:buChar char="§"/>
              <a:defRPr/>
            </a:pPr>
            <a:r>
              <a:rPr lang="en-US" dirty="0">
                <a:sym typeface="Arial" charset="0"/>
              </a:rPr>
              <a:t>What is the most likely diagnosis?</a:t>
            </a:r>
          </a:p>
          <a:p>
            <a:pPr marL="1263650" lvl="1" indent="-533400" eaLnBrk="1" hangingPunct="1">
              <a:buSzPct val="99000"/>
              <a:buFont typeface="Arial" charset="0"/>
              <a:buAutoNum type="alphaLcPeriod"/>
              <a:defRPr/>
            </a:pPr>
            <a:r>
              <a:rPr lang="en-US" dirty="0">
                <a:sym typeface="Arial" charset="0"/>
              </a:rPr>
              <a:t>Bedbug bites</a:t>
            </a:r>
          </a:p>
          <a:p>
            <a:pPr marL="1263650" lvl="1" indent="-533400" eaLnBrk="1" hangingPunct="1">
              <a:buSzPct val="99000"/>
              <a:buFont typeface="Arial" charset="0"/>
              <a:buAutoNum type="alphaLcPeriod"/>
              <a:defRPr/>
            </a:pPr>
            <a:r>
              <a:rPr lang="en-US" dirty="0">
                <a:sym typeface="Arial" charset="0"/>
              </a:rPr>
              <a:t>Brown recluse spider bites</a:t>
            </a:r>
          </a:p>
          <a:p>
            <a:pPr marL="1263650" lvl="1" indent="-533400" eaLnBrk="1" hangingPunct="1">
              <a:buSzPct val="99000"/>
              <a:buFont typeface="Arial" charset="0"/>
              <a:buAutoNum type="alphaLcPeriod"/>
              <a:defRPr/>
            </a:pPr>
            <a:r>
              <a:rPr lang="en-US" dirty="0">
                <a:sym typeface="Arial" charset="0"/>
              </a:rPr>
              <a:t>Chickenpox</a:t>
            </a:r>
          </a:p>
          <a:p>
            <a:pPr marL="1263650" lvl="1" indent="-533400" eaLnBrk="1" hangingPunct="1">
              <a:buSzPct val="99000"/>
              <a:buFont typeface="Arial" charset="0"/>
              <a:buAutoNum type="alphaLcPeriod"/>
              <a:defRPr/>
            </a:pPr>
            <a:r>
              <a:rPr lang="en-US" dirty="0">
                <a:sym typeface="Arial" charset="0"/>
              </a:rPr>
              <a:t>S. </a:t>
            </a:r>
            <a:r>
              <a:rPr lang="en-US" dirty="0" err="1">
                <a:sym typeface="Arial" charset="0"/>
              </a:rPr>
              <a:t>aureus</a:t>
            </a:r>
            <a:r>
              <a:rPr lang="en-US" dirty="0">
                <a:sym typeface="Arial" charset="0"/>
              </a:rPr>
              <a:t> folliculitis</a:t>
            </a:r>
          </a:p>
        </p:txBody>
      </p:sp>
      <p:sp>
        <p:nvSpPr>
          <p:cNvPr id="51205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F18EA03A-9379-4BF6-B823-D026072F9D2A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42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Three: Question 1</a:t>
            </a:r>
          </a:p>
        </p:txBody>
      </p:sp>
      <p:sp>
        <p:nvSpPr>
          <p:cNvPr id="542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 rIns="132080"/>
          <a:lstStyle/>
          <a:p>
            <a:pPr marL="39688" indent="-39688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3000" b="1">
                <a:solidFill>
                  <a:srgbClr val="FF0000"/>
                </a:solidFill>
                <a:latin typeface="Arial Bold" charset="0"/>
                <a:sym typeface="Arial Bold" charset="0"/>
              </a:rPr>
              <a:t>Answer: a</a:t>
            </a:r>
            <a:endParaRPr lang="en-US" altLang="en-US" sz="3000" b="1">
              <a:solidFill>
                <a:srgbClr val="FF0000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39688" indent="-39688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altLang="en-US" sz="3000"/>
              <a:t>What is the most likely diagnosis?</a:t>
            </a:r>
          </a:p>
          <a:p>
            <a:pPr marL="1263650" lvl="1" indent="-533400" eaLnBrk="1" hangingPunct="1">
              <a:lnSpc>
                <a:spcPct val="90000"/>
              </a:lnSpc>
              <a:buClrTx/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600" b="1">
                <a:solidFill>
                  <a:srgbClr val="FF0000"/>
                </a:solidFill>
                <a:latin typeface="Arial Bold" charset="0"/>
                <a:ea typeface="ＭＳ Ｐゴシック" pitchFamily="34" charset="-128"/>
                <a:sym typeface="Arial Bold" charset="0"/>
              </a:rPr>
              <a:t>Bedbug bites</a:t>
            </a:r>
            <a:endParaRPr lang="en-US" altLang="en-US" sz="2600" b="1">
              <a:solidFill>
                <a:srgbClr val="FF0000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1263650" lvl="1" indent="-533400" eaLnBrk="1" hangingPunct="1">
              <a:lnSpc>
                <a:spcPct val="90000"/>
              </a:lnSpc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600"/>
              <a:t>Brown recluse spider bites </a:t>
            </a:r>
            <a:r>
              <a:rPr lang="en-US" altLang="en-US" sz="2600">
                <a:solidFill>
                  <a:srgbClr val="969696"/>
                </a:solidFill>
              </a:rPr>
              <a:t>(normally single site)</a:t>
            </a:r>
          </a:p>
          <a:p>
            <a:pPr marL="1263650" lvl="1" indent="-533400" eaLnBrk="1" hangingPunct="1">
              <a:lnSpc>
                <a:spcPct val="90000"/>
              </a:lnSpc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600"/>
              <a:t>Chickenpox </a:t>
            </a:r>
            <a:r>
              <a:rPr lang="en-US" altLang="en-US" sz="2600">
                <a:solidFill>
                  <a:srgbClr val="969696"/>
                </a:solidFill>
              </a:rPr>
              <a:t>(presents as erythematous macules, papules and clear vesicles. Vesicles are surrounded by narrow, red halos, referred to as “dew drops on a rose petal”)</a:t>
            </a:r>
          </a:p>
          <a:p>
            <a:pPr marL="1263650" lvl="1" indent="-533400" eaLnBrk="1" hangingPunct="1">
              <a:lnSpc>
                <a:spcPct val="90000"/>
              </a:lnSpc>
              <a:buSzPct val="99000"/>
              <a:buFont typeface="Arial" pitchFamily="34" charset="0"/>
              <a:buAutoNum type="alphaLcPeriod"/>
              <a:defRPr/>
            </a:pPr>
            <a:r>
              <a:rPr lang="en-US" altLang="en-US" sz="2600"/>
              <a:t>S. aureus folliculitis </a:t>
            </a:r>
            <a:r>
              <a:rPr lang="en-US" altLang="en-US" sz="2600">
                <a:solidFill>
                  <a:srgbClr val="969696"/>
                </a:solidFill>
              </a:rPr>
              <a:t>(follicular-based, may be pustular)</a:t>
            </a:r>
          </a:p>
        </p:txBody>
      </p:sp>
      <p:sp>
        <p:nvSpPr>
          <p:cNvPr id="5222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F378F7FF-102D-4E66-A7F6-F1F96F528820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43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Bed Bugs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3000" dirty="0" err="1">
                <a:sym typeface="Arial Italic" charset="0"/>
              </a:rPr>
              <a:t>Cimex</a:t>
            </a:r>
            <a:r>
              <a:rPr lang="en-US" altLang="en-US" sz="3000" dirty="0">
                <a:sym typeface="Arial Italic" charset="0"/>
              </a:rPr>
              <a:t> </a:t>
            </a:r>
            <a:r>
              <a:rPr lang="en-US" altLang="en-US" sz="3000" dirty="0" err="1">
                <a:sym typeface="Arial Italic" charset="0"/>
              </a:rPr>
              <a:t>lectularius</a:t>
            </a:r>
            <a:r>
              <a:rPr lang="en-US" altLang="en-US" sz="3000" dirty="0"/>
              <a:t> (most common type) affect people from all racial and socioeconomic groups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3000" dirty="0">
                <a:sym typeface="Lucida Grande" charset="0"/>
              </a:rPr>
              <a:t>May be spread during travel on clothing, bedding, mattresses, and laundry, </a:t>
            </a:r>
            <a:r>
              <a:rPr lang="en-US" altLang="en-US" sz="3000" dirty="0" err="1">
                <a:sym typeface="Lucida Grande" charset="0"/>
              </a:rPr>
              <a:t>etc</a:t>
            </a:r>
            <a:endParaRPr lang="en-US" altLang="en-US" sz="3000" dirty="0"/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3000" dirty="0"/>
              <a:t>Stay hidden during the day and feed at night</a:t>
            </a:r>
          </a:p>
          <a:p>
            <a:pPr marL="463550" indent="-46355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3000" dirty="0"/>
              <a:t>Bites may be multiple in a linear array; referred to as “breakfast, lunch and dinner”</a:t>
            </a:r>
          </a:p>
        </p:txBody>
      </p:sp>
      <p:sp>
        <p:nvSpPr>
          <p:cNvPr id="5325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1096ED46-1B5B-4F92-B720-8EC549D0F5D5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44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Bed Bugs: Clinical Presentation</a:t>
            </a:r>
          </a:p>
        </p:txBody>
      </p:sp>
      <p:sp>
        <p:nvSpPr>
          <p:cNvPr id="54276" name="Rectangle 5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503238" indent="-463550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en-US" sz="2800"/>
              <a:t>Usually present as pruritic, erythematous and edematous papules</a:t>
            </a:r>
          </a:p>
          <a:p>
            <a:pPr marL="503238" indent="-463550" eaLnBrk="1" hangingPunct="1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altLang="en-US" sz="2800"/>
              <a:t>Appearance and duration of lesions vary depending on the patient's degree of sensitization </a:t>
            </a:r>
          </a:p>
          <a:p>
            <a:pPr marL="954088" lvl="1" indent="-338138" eaLnBrk="1" hangingPunct="1">
              <a:buFont typeface="Arial" pitchFamily="34" charset="0"/>
              <a:buChar char="•"/>
              <a:defRPr/>
            </a:pPr>
            <a:r>
              <a:rPr lang="en-US" altLang="en-US" sz="2400"/>
              <a:t>Some individuals have little or no reaction to bedbug bites</a:t>
            </a:r>
          </a:p>
          <a:p>
            <a:pPr marL="954088" lvl="1" indent="-338138" eaLnBrk="1" hangingPunct="1">
              <a:buFont typeface="Arial" pitchFamily="34" charset="0"/>
              <a:buChar char="•"/>
              <a:defRPr/>
            </a:pPr>
            <a:r>
              <a:rPr lang="en-US" altLang="en-US" sz="2400"/>
              <a:t>Common for only one or a few family members (even among those sleeping in the same bed) to report lesions</a:t>
            </a:r>
          </a:p>
        </p:txBody>
      </p:sp>
      <p:sp>
        <p:nvSpPr>
          <p:cNvPr id="54277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162F2C08-76D5-4C0B-9531-D45F5ABBD30A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 err="1">
                <a:latin typeface="Arial Bold Italic" charset="0"/>
                <a:cs typeface="Arial Bold Italic" charset="0"/>
                <a:sym typeface="Arial Bold Italic" charset="0"/>
              </a:rPr>
              <a:t>Cimex</a:t>
            </a:r>
            <a:r>
              <a:rPr lang="en-US" sz="4000" b="1" dirty="0">
                <a:latin typeface="Arial Bold Italic" charset="0"/>
                <a:cs typeface="Arial Bold Italic" charset="0"/>
                <a:sym typeface="Arial Bold Italic" charset="0"/>
              </a:rPr>
              <a:t> </a:t>
            </a:r>
            <a:r>
              <a:rPr lang="en-US" sz="4000" b="1" dirty="0" err="1">
                <a:latin typeface="Arial Bold Italic" charset="0"/>
                <a:cs typeface="Arial Bold Italic" charset="0"/>
                <a:sym typeface="Arial Bold Italic" charset="0"/>
              </a:rPr>
              <a:t>Lectularius</a:t>
            </a:r>
            <a:endParaRPr lang="en-US" sz="4000" b="1" dirty="0">
              <a:latin typeface="Arial Bold Italic" charset="0"/>
              <a:sym typeface="Arial Bold Italic" charset="0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3" cstate="print"/>
          <a:srcRect t="10941"/>
          <a:stretch>
            <a:fillRect/>
          </a:stretch>
        </p:blipFill>
        <p:spPr bwMode="auto">
          <a:xfrm>
            <a:off x="2041525" y="2514600"/>
            <a:ext cx="5121275" cy="3421063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6"/>
          <p:cNvSpPr>
            <a:spLocks/>
          </p:cNvSpPr>
          <p:nvPr/>
        </p:nvSpPr>
        <p:spPr bwMode="auto">
          <a:xfrm>
            <a:off x="457200" y="1447800"/>
            <a:ext cx="8394700" cy="90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algn="ctr"/>
            <a:r>
              <a:rPr lang="en-US" altLang="en-US" sz="2800">
                <a:solidFill>
                  <a:schemeClr val="tx1"/>
                </a:solidFill>
                <a:cs typeface="Arial" pitchFamily="34" charset="0"/>
              </a:rPr>
              <a:t>Red-brown in color with a segmented abdomen and vestigial wings</a:t>
            </a:r>
          </a:p>
        </p:txBody>
      </p:sp>
      <p:sp>
        <p:nvSpPr>
          <p:cNvPr id="5530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626BE603-E742-4735-90C0-7BD80EDCDE58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Treatment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496888" indent="-457200" eaLnBrk="1" hangingPunct="1">
              <a:buFont typeface="Wingdings" pitchFamily="2" charset="2"/>
              <a:buChar char="§"/>
              <a:defRPr/>
            </a:pPr>
            <a:r>
              <a:rPr lang="en-US" altLang="en-US" sz="2800"/>
              <a:t>Bites will typically resolve within 1-2 weeks</a:t>
            </a:r>
          </a:p>
          <a:p>
            <a:pPr marL="496888" indent="-457200" eaLnBrk="1" hangingPunct="1">
              <a:buFont typeface="Wingdings" pitchFamily="2" charset="2"/>
              <a:buChar char="§"/>
              <a:defRPr/>
            </a:pPr>
            <a:r>
              <a:rPr lang="en-US" altLang="en-US" sz="2800"/>
              <a:t>For symptomatic relief, treat with potent topical steroids and antihistamines </a:t>
            </a:r>
          </a:p>
          <a:p>
            <a:pPr marL="496888" indent="-457200" eaLnBrk="1" hangingPunct="1">
              <a:buFont typeface="Wingdings" pitchFamily="2" charset="2"/>
              <a:buChar char="§"/>
              <a:defRPr/>
            </a:pPr>
            <a:r>
              <a:rPr lang="en-US" altLang="en-US" sz="2800"/>
              <a:t>Ultimate treatment requires detection and eradication of the household infestation</a:t>
            </a:r>
          </a:p>
          <a:p>
            <a:pPr marL="954088" lvl="1" indent="-338138" eaLnBrk="1" hangingPunct="1">
              <a:buFont typeface="Arial" pitchFamily="34" charset="0"/>
              <a:buChar char="•"/>
              <a:defRPr/>
            </a:pPr>
            <a:r>
              <a:rPr lang="en-US" altLang="en-US" sz="2400"/>
              <a:t>Bed linens need to be laundered and furniture vacuumed  </a:t>
            </a:r>
          </a:p>
          <a:p>
            <a:pPr marL="954088" lvl="1" indent="-338138" eaLnBrk="1" hangingPunct="1">
              <a:buFont typeface="Arial" pitchFamily="34" charset="0"/>
              <a:buChar char="•"/>
              <a:defRPr/>
            </a:pPr>
            <a:r>
              <a:rPr lang="en-US" altLang="en-US" sz="2400"/>
              <a:t>A professional exterminator may be needed to treat the home</a:t>
            </a:r>
          </a:p>
        </p:txBody>
      </p:sp>
      <p:sp>
        <p:nvSpPr>
          <p:cNvPr id="56325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EF381654-198A-4FDC-9644-974E334CB79D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47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One: Question 1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581400"/>
          </a:xfrm>
        </p:spPr>
        <p:txBody>
          <a:bodyPr rIns="132080"/>
          <a:lstStyle/>
          <a:p>
            <a:pPr marL="503238" indent="-463550" eaLnBrk="1" hangingPunct="1">
              <a:buFont typeface="Wingdings" pitchFamily="2" charset="2"/>
              <a:buChar char="§"/>
              <a:defRPr/>
            </a:pPr>
            <a:r>
              <a:rPr lang="en-US" altLang="en-US"/>
              <a:t>How would you describe Mary’s exam?</a:t>
            </a:r>
          </a:p>
          <a:p>
            <a:pPr marL="1235075" lvl="1" indent="-5080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Multiple hair casts present. No nits or lice noted.</a:t>
            </a:r>
          </a:p>
          <a:p>
            <a:pPr marL="1235075" lvl="1" indent="-5080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Multiple lice present. No nits noted. </a:t>
            </a:r>
          </a:p>
          <a:p>
            <a:pPr marL="1235075" lvl="1" indent="-5080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Multiple nits present. No lice noted. </a:t>
            </a:r>
          </a:p>
          <a:p>
            <a:pPr marL="1235075" lvl="1" indent="-5080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Negative exam, no nits or lice noted.</a:t>
            </a: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D24BD776-A4AD-4D11-8826-F9B06D407C06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Case One: Question 1 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 rIns="132080"/>
          <a:lstStyle/>
          <a:p>
            <a:pPr marL="39688" indent="0" eaLnBrk="1" hangingPunct="1">
              <a:buFont typeface="Arial" pitchFamily="34" charset="0"/>
              <a:buNone/>
              <a:defRPr/>
            </a:pPr>
            <a:r>
              <a:rPr lang="en-US" altLang="en-US" b="1">
                <a:solidFill>
                  <a:srgbClr val="FF0000"/>
                </a:solidFill>
                <a:latin typeface="Arial Bold" charset="0"/>
                <a:sym typeface="Arial Bold" charset="0"/>
              </a:rPr>
              <a:t>Answer: c</a:t>
            </a:r>
            <a:endParaRPr lang="en-US" altLang="en-US" b="1">
              <a:solidFill>
                <a:srgbClr val="FF0000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39688" indent="0" eaLnBrk="1" hangingPunct="1">
              <a:buFont typeface="Wingdings" pitchFamily="2" charset="2"/>
              <a:buChar char="§"/>
              <a:defRPr/>
            </a:pPr>
            <a:r>
              <a:rPr lang="en-US" altLang="en-US"/>
              <a:t>How would you describe Mary’s exam?</a:t>
            </a:r>
          </a:p>
          <a:p>
            <a:pPr marL="1235075" lvl="1" indent="-5080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Multiple hair casts present. No nits or lice noted.</a:t>
            </a:r>
          </a:p>
          <a:p>
            <a:pPr marL="1235075" lvl="1" indent="-5080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Multiple lice present. No nits noted. </a:t>
            </a:r>
          </a:p>
          <a:p>
            <a:pPr marL="1235075" lvl="1" indent="-508000" eaLnBrk="1" hangingPunct="1">
              <a:buClrTx/>
              <a:buSzPct val="99000"/>
              <a:buFont typeface="Arial" pitchFamily="34" charset="0"/>
              <a:buAutoNum type="alphaLcPeriod"/>
              <a:defRPr/>
            </a:pPr>
            <a:r>
              <a:rPr lang="en-US" altLang="en-US" b="1">
                <a:solidFill>
                  <a:srgbClr val="FF0000"/>
                </a:solidFill>
                <a:latin typeface="Arial Bold" charset="0"/>
                <a:ea typeface="ＭＳ Ｐゴシック" pitchFamily="34" charset="-128"/>
                <a:sym typeface="Arial Bold" charset="0"/>
              </a:rPr>
              <a:t>Multiple nits present. No lice noted. </a:t>
            </a:r>
            <a:endParaRPr lang="en-US" altLang="en-US" b="1">
              <a:solidFill>
                <a:srgbClr val="FF0000"/>
              </a:solidFill>
              <a:latin typeface="Arial Bold" charset="0"/>
              <a:ea typeface="ヒラギノ角ゴ ProN W6" charset="-128"/>
              <a:sym typeface="Arial Bold" charset="0"/>
            </a:endParaRPr>
          </a:p>
          <a:p>
            <a:pPr marL="1235075" lvl="1" indent="-508000" eaLnBrk="1" hangingPunct="1">
              <a:buSzPct val="99000"/>
              <a:buFont typeface="Arial" pitchFamily="34" charset="0"/>
              <a:buAutoNum type="alphaLcPeriod"/>
              <a:defRPr/>
            </a:pPr>
            <a:r>
              <a:rPr lang="en-US" altLang="en-US"/>
              <a:t>Negative exam, no nits or lice noted.</a:t>
            </a: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E6D29821-3C3D-4CE4-9A9C-8FAC79202960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6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rrowheads="1"/>
          </p:cNvPicPr>
          <p:nvPr/>
        </p:nvPicPr>
        <p:blipFill>
          <a:blip r:embed="rId3"/>
          <a:srcRect l="31499" t="56197" r="32025" b="17863"/>
          <a:stretch>
            <a:fillRect/>
          </a:stretch>
        </p:blipFill>
        <p:spPr bwMode="auto">
          <a:xfrm>
            <a:off x="4684713" y="2570163"/>
            <a:ext cx="41148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rrowheads="1"/>
          </p:cNvPicPr>
          <p:nvPr/>
        </p:nvPicPr>
        <p:blipFill>
          <a:blip r:embed="rId4"/>
          <a:srcRect t="22327"/>
          <a:stretch>
            <a:fillRect/>
          </a:stretch>
        </p:blipFill>
        <p:spPr bwMode="auto">
          <a:xfrm>
            <a:off x="457200" y="2570163"/>
            <a:ext cx="3733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dirty="0"/>
              <a:t> </a:t>
            </a:r>
            <a:r>
              <a:rPr lang="en-US" sz="4000" b="1" dirty="0"/>
              <a:t>Exam Findings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5588" y="1371600"/>
            <a:ext cx="8659812" cy="2476500"/>
          </a:xfrm>
        </p:spPr>
        <p:txBody>
          <a:bodyPr rIns="132080"/>
          <a:lstStyle/>
          <a:p>
            <a:pPr marL="39688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sz="2800">
                <a:sym typeface="Arial" charset="0"/>
              </a:rPr>
              <a:t>Numerous nits (oval egg capsules) firmly fixed to the hair shaft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438400" y="5029200"/>
            <a:ext cx="4303713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rot="10800000" flipH="1">
            <a:off x="2438400" y="3124200"/>
            <a:ext cx="38862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7DEE8464-C3C7-46F9-96C2-49A0CE42B9FF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/>
              <a:t>Pediculosis (Lice)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idx="1"/>
          </p:nvPr>
        </p:nvSpPr>
        <p:spPr/>
        <p:txBody>
          <a:bodyPr rIns="132080"/>
          <a:lstStyle/>
          <a:p>
            <a:pPr marL="442913" indent="-403225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altLang="en-US" sz="2600"/>
              <a:t>Three different varieties of lice may infest humans</a:t>
            </a:r>
          </a:p>
          <a:p>
            <a:pPr marL="782638" lvl="1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en-US" sz="2400"/>
              <a:t>Head louse – </a:t>
            </a:r>
            <a:r>
              <a:rPr lang="en-US" altLang="en-US" sz="2400">
                <a:latin typeface="Arial Italic" charset="0"/>
                <a:ea typeface="ＭＳ Ｐゴシック" pitchFamily="34" charset="-128"/>
                <a:sym typeface="Arial Italic" charset="0"/>
              </a:rPr>
              <a:t>Pediculus humanus</a:t>
            </a:r>
            <a:r>
              <a:rPr lang="en-US" altLang="en-US" sz="2400"/>
              <a:t> var. </a:t>
            </a:r>
            <a:r>
              <a:rPr lang="en-US" altLang="en-US" sz="2400">
                <a:latin typeface="Arial Italic" charset="0"/>
                <a:ea typeface="ＭＳ Ｐゴシック" pitchFamily="34" charset="-128"/>
                <a:sym typeface="Arial Italic" charset="0"/>
              </a:rPr>
              <a:t>capitis</a:t>
            </a:r>
            <a:endParaRPr lang="en-US" altLang="en-US" sz="2400">
              <a:latin typeface="Arial Italic" charset="0"/>
              <a:sym typeface="Arial Italic" charset="0"/>
            </a:endParaRPr>
          </a:p>
          <a:p>
            <a:pPr marL="782638" lvl="1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en-US" sz="2400"/>
              <a:t>Body louse – </a:t>
            </a:r>
            <a:r>
              <a:rPr lang="en-US" altLang="en-US" sz="2400">
                <a:latin typeface="Arial Italic" charset="0"/>
                <a:ea typeface="ＭＳ Ｐゴシック" pitchFamily="34" charset="-128"/>
                <a:sym typeface="Arial Italic" charset="0"/>
              </a:rPr>
              <a:t>Pediculus humanus</a:t>
            </a:r>
            <a:r>
              <a:rPr lang="en-US" altLang="en-US" sz="2400"/>
              <a:t> var. </a:t>
            </a:r>
            <a:r>
              <a:rPr lang="en-US" altLang="en-US" sz="2400">
                <a:latin typeface="Arial Italic" charset="0"/>
                <a:ea typeface="ＭＳ Ｐゴシック" pitchFamily="34" charset="-128"/>
                <a:sym typeface="Arial Italic" charset="0"/>
              </a:rPr>
              <a:t>corporis</a:t>
            </a:r>
            <a:endParaRPr lang="en-US" altLang="en-US" sz="2400">
              <a:latin typeface="Arial Italic" charset="0"/>
              <a:sym typeface="Arial Italic" charset="0"/>
            </a:endParaRPr>
          </a:p>
          <a:p>
            <a:pPr marL="782638" lvl="1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altLang="en-US" sz="2400"/>
              <a:t>Pubic or crab louse – </a:t>
            </a:r>
            <a:r>
              <a:rPr lang="en-US" altLang="en-US" sz="2400">
                <a:latin typeface="Arial Italic" charset="0"/>
                <a:ea typeface="ＭＳ Ｐゴシック" pitchFamily="34" charset="-128"/>
                <a:sym typeface="Arial Italic" charset="0"/>
              </a:rPr>
              <a:t>Phthirus pubis</a:t>
            </a:r>
            <a:endParaRPr lang="en-US" altLang="en-US" sz="2400">
              <a:latin typeface="Arial Italic" charset="0"/>
              <a:sym typeface="Arial Italic" charset="0"/>
            </a:endParaRPr>
          </a:p>
          <a:p>
            <a:pPr marL="442913" indent="-403225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en-US" sz="2600"/>
              <a:t>Head lice are spread by close physical contact and fomites (e.g., brushes, helmets, bedding)</a:t>
            </a:r>
          </a:p>
          <a:p>
            <a:pPr marL="442913" indent="-403225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en-US" sz="2600"/>
              <a:t>Commonly affects school-age children</a:t>
            </a:r>
          </a:p>
          <a:p>
            <a:pPr marL="442913" indent="-403225"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altLang="en-US" sz="2600"/>
              <a:t>Affects all ethnic and socioeconomic groups, but is less common in African-Americans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A2CB6A71-1B9C-4FA3-BBFE-E72377678B8C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indent="0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191000"/>
          </a:xfrm>
        </p:spPr>
        <p:txBody>
          <a:bodyPr rIns="132080"/>
          <a:lstStyle/>
          <a:p>
            <a:pPr marL="503238" indent="-463550" eaLnBrk="1" hangingPunct="1">
              <a:spcBef>
                <a:spcPct val="0"/>
              </a:spcBef>
              <a:buFont typeface="Wingdings" charset="0"/>
              <a:buChar char="§"/>
              <a:defRPr/>
            </a:pPr>
            <a:r>
              <a:rPr lang="en-US">
                <a:sym typeface="Arial" charset="0"/>
              </a:rPr>
              <a:t>Frequently has associated scalp pruritus</a:t>
            </a:r>
          </a:p>
          <a:p>
            <a:pPr marL="503238" indent="-463550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>
                <a:sym typeface="Arial" charset="0"/>
              </a:rPr>
              <a:t>May also have posterior cervical lymphadenopathy </a:t>
            </a:r>
          </a:p>
          <a:p>
            <a:pPr marL="503238" indent="-463550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>
                <a:sym typeface="Arial" charset="0"/>
              </a:rPr>
              <a:t>Dermatitis may be present on the posterior neck</a:t>
            </a:r>
          </a:p>
          <a:p>
            <a:pPr marL="503238" indent="-463550" eaLnBrk="1" hangingPunct="1">
              <a:spcBef>
                <a:spcPts val="600"/>
              </a:spcBef>
              <a:buFont typeface="Wingdings" charset="0"/>
              <a:buChar char="§"/>
              <a:defRPr/>
            </a:pPr>
            <a:r>
              <a:rPr lang="en-US">
                <a:sym typeface="Arial" charset="0"/>
              </a:rPr>
              <a:t>Nits are noted more commonly than lice on exam (live lice scurry away from light)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fld id="{1840EED0-7944-4634-A342-F2BA79C9D451}" type="slidenum">
              <a:rPr lang="en-US" alt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2282</Words>
  <Application>Microsoft Office PowerPoint</Application>
  <PresentationFormat>عرض على الشاشة (4:3)</PresentationFormat>
  <Paragraphs>273</Paragraphs>
  <Slides>47</Slides>
  <Notes>39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7" baseType="lpstr">
      <vt:lpstr>ＭＳ Ｐゴシック</vt:lpstr>
      <vt:lpstr>Arial</vt:lpstr>
      <vt:lpstr>Arial Bold</vt:lpstr>
      <vt:lpstr>Arial Bold Italic</vt:lpstr>
      <vt:lpstr>Arial Italic</vt:lpstr>
      <vt:lpstr>Calibri</vt:lpstr>
      <vt:lpstr>Helvetica</vt:lpstr>
      <vt:lpstr>Lucida Grande</vt:lpstr>
      <vt:lpstr>Wingdings</vt:lpstr>
      <vt:lpstr>Office Theme</vt:lpstr>
      <vt:lpstr>Infestations and Bites Clinical Dr Sami Aldaham</vt:lpstr>
      <vt:lpstr>Case One</vt:lpstr>
      <vt:lpstr>Case One: History</vt:lpstr>
      <vt:lpstr>Exam of the Occipital Scalp</vt:lpstr>
      <vt:lpstr>Case One: Question 1 </vt:lpstr>
      <vt:lpstr>Case One: Question 1 </vt:lpstr>
      <vt:lpstr> Exam Findings</vt:lpstr>
      <vt:lpstr>Pediculosis (Lice)</vt:lpstr>
      <vt:lpstr>Clinical Features</vt:lpstr>
      <vt:lpstr>Clinical Features</vt:lpstr>
      <vt:lpstr>Pediculosis: Pathogenesis</vt:lpstr>
      <vt:lpstr>Pediculosis: Treatment</vt:lpstr>
      <vt:lpstr>Case One: Question 2</vt:lpstr>
      <vt:lpstr>Case One: Question 2</vt:lpstr>
      <vt:lpstr>Pediculosis: Patient Education</vt:lpstr>
      <vt:lpstr>Pediculosis: Patient Education</vt:lpstr>
      <vt:lpstr>Case Two</vt:lpstr>
      <vt:lpstr>Case Two: History</vt:lpstr>
      <vt:lpstr>Case Two: Skin Exam</vt:lpstr>
      <vt:lpstr>Case Two: Question 1</vt:lpstr>
      <vt:lpstr>Case Two: Question 1</vt:lpstr>
      <vt:lpstr>Case Two: Question 2</vt:lpstr>
      <vt:lpstr>Case Two, Question 2</vt:lpstr>
      <vt:lpstr>Scabies</vt:lpstr>
      <vt:lpstr>Scabies: Clinical Features</vt:lpstr>
      <vt:lpstr>Scabies: Clinical Findings</vt:lpstr>
      <vt:lpstr>Scabies Mite</vt:lpstr>
      <vt:lpstr>Case Two: Question 3</vt:lpstr>
      <vt:lpstr>Case Two: Question 3</vt:lpstr>
      <vt:lpstr>Burrows</vt:lpstr>
      <vt:lpstr>Burrows</vt:lpstr>
      <vt:lpstr>Case Two: Question 4</vt:lpstr>
      <vt:lpstr>Case Two: Question 4</vt:lpstr>
      <vt:lpstr>Crusted Scabies</vt:lpstr>
      <vt:lpstr>Crusted Scabies</vt:lpstr>
      <vt:lpstr> Treatment</vt:lpstr>
      <vt:lpstr>Treatment</vt:lpstr>
      <vt:lpstr>First-line Treatments</vt:lpstr>
      <vt:lpstr>Case Three</vt:lpstr>
      <vt:lpstr>Case Three: History</vt:lpstr>
      <vt:lpstr>Case Three: Skin Exam</vt:lpstr>
      <vt:lpstr>Case Three: Question 1</vt:lpstr>
      <vt:lpstr>Case Three: Question 1</vt:lpstr>
      <vt:lpstr>Bed Bugs</vt:lpstr>
      <vt:lpstr>Bed Bugs: Clinical Presentation</vt:lpstr>
      <vt:lpstr>Cimex Lectularius</vt:lpstr>
      <vt:lpstr>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 FATEHI</dc:creator>
  <cp:lastModifiedBy>سامي عبدالرحمن محمد الدهام</cp:lastModifiedBy>
  <cp:revision>8</cp:revision>
  <dcterms:created xsi:type="dcterms:W3CDTF">2006-08-16T00:00:00Z</dcterms:created>
  <dcterms:modified xsi:type="dcterms:W3CDTF">2024-01-13T19:58:51Z</dcterms:modified>
</cp:coreProperties>
</file>