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7"/>
  </p:notes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605BE-3AA2-4125-A27C-419BE17C2E56}" type="datetimeFigureOut">
              <a:rPr lang="en-US" smtClean="0"/>
              <a:pPr/>
              <a:t>1/13/2024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9131C-C41F-49EE-B4CB-AFAAA3BE2031}" type="slidenum">
              <a:rPr lang="en-US" smtClean="0"/>
              <a:pPr/>
              <a:t>‹#›</a:t>
            </a:fld>
            <a:endParaRPr lang="en-US"/>
          </a:p>
        </p:txBody>
      </p:sp>
    </p:spTree>
    <p:extLst>
      <p:ext uri="{BB962C8B-B14F-4D97-AF65-F5344CB8AC3E}">
        <p14:creationId xmlns:p14="http://schemas.microsoft.com/office/powerpoint/2010/main" val="88915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05A579E2-A0FD-4B13-9CA6-88A933051156}" type="slidenum">
              <a:rPr lang="en-US" smtClean="0"/>
              <a:pPr eaLnBrk="1" hangingPunct="1"/>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0EF2B70C-2ABA-4351-9D9A-DC2D9E95EA20}" type="slidenum">
              <a:rPr lang="en-US" smtClean="0"/>
              <a:pPr eaLnBrk="1" hangingPunct="1"/>
              <a:t>15</a:t>
            </a:fld>
            <a:endParaRPr lang="en-US"/>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73ABF647-9FFD-4E17-8C43-04F8BE6F6AC9}" type="slidenum">
              <a:rPr lang="en-US" smtClean="0"/>
              <a:pPr eaLnBrk="1" hangingPunct="1"/>
              <a:t>18</a:t>
            </a:fld>
            <a:endParaRPr lang="en-US"/>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4675" indent="-224675"/>
            <a:endParaRPr lang="en-US" dirty="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9FD05786-C531-4798-A601-0704C72C265B}" type="slidenum">
              <a:rPr lang="en-US" smtClean="0"/>
              <a:pPr eaLnBrk="1" hangingPunct="1"/>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5547B84A-ABC7-4557-ABAB-01CB3B69F52C}" type="slidenum">
              <a:rPr lang="en-US" smtClean="0"/>
              <a:pPr eaLnBrk="1" hangingPunct="1"/>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360632D3-2502-4BBE-9BFC-8ACA489FF9B1}" type="slidenum">
              <a:rPr lang="en-US" smtClean="0"/>
              <a:pPr eaLnBrk="1" hangingPunct="1"/>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E45B4070-BBBE-4D33-92CA-FAD92C38F828}" type="slidenum">
              <a:rPr lang="en-US" smtClean="0"/>
              <a:pPr eaLnBrk="1" hangingPunct="1"/>
              <a:t>43</a:t>
            </a:fld>
            <a:endParaRPr lang="en-US"/>
          </a:p>
        </p:txBody>
      </p:sp>
      <p:sp>
        <p:nvSpPr>
          <p:cNvPr id="137219" name="Rectangle 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7"/>
          <p:cNvSpPr>
            <a:spLocks noGrp="1" noChangeArrowheads="1"/>
          </p:cNvSpPr>
          <p:nvPr>
            <p:ph type="body" idx="1"/>
          </p:nvPr>
        </p:nvSpPr>
        <p:spPr bwMode="auto">
          <a:xfrm>
            <a:off x="780318" y="4344030"/>
            <a:ext cx="5567415" cy="4114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9980" indent="-109980">
              <a:lnSpc>
                <a:spcPct val="80000"/>
              </a:lnSpc>
            </a:pPr>
            <a:endParaRPr lang="en-US" sz="1100" dirty="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CBC0F7E1-D56B-4043-BB0B-4EC9EF0F79EC}" type="slidenum">
              <a:rPr lang="en-US" smtClean="0"/>
              <a:pPr eaLnBrk="1" hangingPunct="1"/>
              <a:t>44</a:t>
            </a:fld>
            <a:endParaRPr lang="en-US"/>
          </a:p>
        </p:txBody>
      </p:sp>
      <p:sp>
        <p:nvSpPr>
          <p:cNvPr id="138243" name="Rectangle 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7"/>
          <p:cNvSpPr>
            <a:spLocks noGrp="1" noChangeArrowheads="1"/>
          </p:cNvSpPr>
          <p:nvPr>
            <p:ph type="body" idx="1"/>
          </p:nvPr>
        </p:nvSpPr>
        <p:spPr bwMode="auto">
          <a:xfrm>
            <a:off x="780318" y="4344030"/>
            <a:ext cx="5567415" cy="4114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9980" indent="-109980">
              <a:lnSpc>
                <a:spcPct val="80000"/>
              </a:lnSpc>
            </a:pPr>
            <a:endParaRPr lang="en-US" sz="1400" baseline="3000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193023EA-833B-4E22-B86E-16C06376A2F8}" type="slidenum">
              <a:rPr lang="en-US" smtClean="0"/>
              <a:pPr eaLnBrk="1" hangingPunct="1"/>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1703708D-B47C-4792-A4AC-47ACAD27EC2B}" type="slidenum">
              <a:rPr lang="en-US" smtClean="0"/>
              <a:pPr eaLnBrk="1" hangingPunct="1"/>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99CFB102-CFC3-4D5F-8C0F-205B536A58A1}" type="slidenum">
              <a:rPr lang="en-US" smtClean="0"/>
              <a:pPr eaLnBrk="1" hangingPunct="1"/>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938347D4-E0B0-45C0-8092-22FE045A6B3E}" type="slidenum">
              <a:rPr lang="en-US" smtClean="0"/>
              <a:pPr eaLnBrk="1" hangingPunct="1"/>
              <a:t>63</a:t>
            </a:fld>
            <a:endParaRPr lang="en-US"/>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1CDBE6AE-8343-4DC0-8F2A-C7DDA0FEB0EE}" type="slidenum">
              <a:rPr lang="en-US" smtClean="0"/>
              <a:pPr eaLnBrk="1" hangingPunct="1"/>
              <a:t>64</a:t>
            </a:fld>
            <a:endParaRPr lang="en-US"/>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7126"/>
            <a:endParaRPr lang="en-US" dirty="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EFA01D79-F537-4D21-8638-BF5C39494F45}" type="slidenum">
              <a:rPr lang="en-US" smtClean="0"/>
              <a:pPr eaLnBrk="1" hangingPunct="1"/>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377599FD-2E72-40E0-9994-D8F0E6452AA0}" type="slidenum">
              <a:rPr lang="en-US" smtClean="0"/>
              <a:pPr eaLnBrk="1" hangingPunct="1"/>
              <a:t>66</a:t>
            </a:fld>
            <a:endParaRPr lang="en-US"/>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ED6E1C73-C438-4591-B1EB-FE0AF8D14A96}" type="slidenum">
              <a:rPr lang="en-US" smtClean="0"/>
              <a:pPr eaLnBrk="1" hangingPunct="1"/>
              <a:t>70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075C925D-D877-46F7-9D0D-B132864EF1EB}" type="slidenum">
              <a:rPr lang="en-US" smtClean="0"/>
              <a:pPr eaLnBrk="1" hangingPunct="1"/>
              <a:t>71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298" indent="-282807" eaLnBrk="0" hangingPunct="0">
              <a:defRPr>
                <a:solidFill>
                  <a:schemeClr val="tx1"/>
                </a:solidFill>
                <a:latin typeface="Arial" charset="0"/>
              </a:defRPr>
            </a:lvl2pPr>
            <a:lvl3pPr marL="1131227" indent="-226245" eaLnBrk="0" hangingPunct="0">
              <a:defRPr>
                <a:solidFill>
                  <a:schemeClr val="tx1"/>
                </a:solidFill>
                <a:latin typeface="Arial" charset="0"/>
              </a:defRPr>
            </a:lvl3pPr>
            <a:lvl4pPr marL="1583718" indent="-226245" eaLnBrk="0" hangingPunct="0">
              <a:defRPr>
                <a:solidFill>
                  <a:schemeClr val="tx1"/>
                </a:solidFill>
                <a:latin typeface="Arial" charset="0"/>
              </a:defRPr>
            </a:lvl4pPr>
            <a:lvl5pPr marL="2036209" indent="-226245" eaLnBrk="0" hangingPunct="0">
              <a:defRPr>
                <a:solidFill>
                  <a:schemeClr val="tx1"/>
                </a:solidFill>
                <a:latin typeface="Arial" charset="0"/>
              </a:defRPr>
            </a:lvl5pPr>
            <a:lvl6pPr marL="2488700" indent="-226245" eaLnBrk="0" fontAlgn="base" hangingPunct="0">
              <a:spcBef>
                <a:spcPct val="0"/>
              </a:spcBef>
              <a:spcAft>
                <a:spcPct val="0"/>
              </a:spcAft>
              <a:defRPr>
                <a:solidFill>
                  <a:schemeClr val="tx1"/>
                </a:solidFill>
                <a:latin typeface="Arial" charset="0"/>
              </a:defRPr>
            </a:lvl6pPr>
            <a:lvl7pPr marL="2941190" indent="-226245" eaLnBrk="0" fontAlgn="base" hangingPunct="0">
              <a:spcBef>
                <a:spcPct val="0"/>
              </a:spcBef>
              <a:spcAft>
                <a:spcPct val="0"/>
              </a:spcAft>
              <a:defRPr>
                <a:solidFill>
                  <a:schemeClr val="tx1"/>
                </a:solidFill>
                <a:latin typeface="Arial" charset="0"/>
              </a:defRPr>
            </a:lvl7pPr>
            <a:lvl8pPr marL="3393681" indent="-226245" eaLnBrk="0" fontAlgn="base" hangingPunct="0">
              <a:spcBef>
                <a:spcPct val="0"/>
              </a:spcBef>
              <a:spcAft>
                <a:spcPct val="0"/>
              </a:spcAft>
              <a:defRPr>
                <a:solidFill>
                  <a:schemeClr val="tx1"/>
                </a:solidFill>
                <a:latin typeface="Arial" charset="0"/>
              </a:defRPr>
            </a:lvl8pPr>
            <a:lvl9pPr marL="3846172" indent="-226245" eaLnBrk="0" fontAlgn="base" hangingPunct="0">
              <a:spcBef>
                <a:spcPct val="0"/>
              </a:spcBef>
              <a:spcAft>
                <a:spcPct val="0"/>
              </a:spcAft>
              <a:defRPr>
                <a:solidFill>
                  <a:schemeClr val="tx1"/>
                </a:solidFill>
                <a:latin typeface="Arial" charset="0"/>
              </a:defRPr>
            </a:lvl9pPr>
          </a:lstStyle>
          <a:p>
            <a:pPr eaLnBrk="1" hangingPunct="1"/>
            <a:fld id="{CFC874B2-B822-40B3-84B7-332B2BCC1E04}" type="slidenum">
              <a:rPr lang="en-US" smtClean="0"/>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80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03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5774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smtClean="0"/>
            </a:lvl1pPr>
          </a:lstStyle>
          <a:p>
            <a:pPr>
              <a:defRPr/>
            </a:pPr>
            <a:fld id="{20B283DD-A873-400A-B8DF-B24D1AF4D5E0}" type="datetime1">
              <a:rPr lang="en-US"/>
              <a:pPr>
                <a:defRPr/>
              </a:pPr>
              <a:t>1/13/2024</a:t>
            </a:fld>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BDAA84D3-AB6E-4D3A-B950-FFAACEF14F2A}" type="slidenum">
              <a:rPr lang="en-US"/>
              <a:pPr>
                <a:defRPr/>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dirty="0"/>
            </a:lvl1pPr>
          </a:lstStyle>
          <a:p>
            <a:pPr>
              <a:defRPr/>
            </a:pPr>
            <a:endParaRPr lang="en-US"/>
          </a:p>
        </p:txBody>
      </p:sp>
    </p:spTree>
    <p:extLst>
      <p:ext uri="{BB962C8B-B14F-4D97-AF65-F5344CB8AC3E}">
        <p14:creationId xmlns:p14="http://schemas.microsoft.com/office/powerpoint/2010/main" val="269874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9693A59C-296F-42C4-A6D2-306370FFFE6B}" type="datetime1">
              <a:rPr lang="en-US"/>
              <a:pPr>
                <a:defRPr/>
              </a:pPr>
              <a:t>1/13/2024</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2B8EE2-5774-4CEF-A014-B3525B844043}" type="slidenum">
              <a:rPr lang="en-US"/>
              <a:pPr>
                <a:defRPr/>
              </a:pPr>
              <a:t>‹#›</a:t>
            </a:fld>
            <a:endParaRPr lang="en-US" dirty="0"/>
          </a:p>
        </p:txBody>
      </p:sp>
    </p:spTree>
    <p:extLst>
      <p:ext uri="{BB962C8B-B14F-4D97-AF65-F5344CB8AC3E}">
        <p14:creationId xmlns:p14="http://schemas.microsoft.com/office/powerpoint/2010/main" val="75907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120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28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519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17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765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84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44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204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953368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4"/>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6600" dirty="0">
                <a:latin typeface="Arial" charset="0"/>
                <a:ea typeface="ＭＳ Ｐゴシック" pitchFamily="34" charset="-128"/>
                <a:cs typeface="Arial" charset="0"/>
              </a:rPr>
              <a:t>The Red Face</a:t>
            </a:r>
            <a:br>
              <a:rPr lang="en-US" sz="6600" dirty="0">
                <a:latin typeface="Arial" charset="0"/>
                <a:ea typeface="ＭＳ Ｐゴシック" pitchFamily="34" charset="-128"/>
                <a:cs typeface="Arial" charset="0"/>
              </a:rPr>
            </a:br>
            <a:br>
              <a:rPr lang="en-US" sz="6600" dirty="0">
                <a:latin typeface="Arial" charset="0"/>
                <a:ea typeface="ＭＳ Ｐゴシック" pitchFamily="34" charset="-128"/>
                <a:cs typeface="Arial" charset="0"/>
              </a:rPr>
            </a:br>
            <a:r>
              <a:rPr lang="en-US" sz="6600" dirty="0">
                <a:latin typeface="Arial" charset="0"/>
                <a:ea typeface="ＭＳ Ｐゴシック" pitchFamily="34" charset="-128"/>
                <a:cs typeface="Arial" charset="0"/>
              </a:rPr>
              <a:t>Dr Sami </a:t>
            </a:r>
            <a:r>
              <a:rPr lang="en-US" sz="6600" dirty="0" err="1">
                <a:latin typeface="Arial" charset="0"/>
                <a:ea typeface="ＭＳ Ｐゴシック" pitchFamily="34" charset="-128"/>
                <a:cs typeface="Arial" charset="0"/>
              </a:rPr>
              <a:t>Aldaham</a:t>
            </a:r>
            <a:endParaRPr lang="en-US" sz="6600" dirty="0">
              <a:latin typeface="Arial" charset="0"/>
              <a:ea typeface="ＭＳ Ｐゴシック" pitchFamily="34" charset="-128"/>
              <a:cs typeface="Arial" charset="0"/>
            </a:endParaRPr>
          </a:p>
        </p:txBody>
      </p:sp>
      <p:sp>
        <p:nvSpPr>
          <p:cNvPr id="71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2702FA-138F-4FAB-9534-0AA2E5D00A81}" type="slidenum">
              <a:rPr lang="en-US">
                <a:ea typeface="ＭＳ Ｐゴシック" pitchFamily="34" charset="-128"/>
              </a:rPr>
              <a:pPr eaLnBrk="1" hangingPunct="1"/>
              <a:t>1</a:t>
            </a:fld>
            <a:endParaRPr lang="en-US">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ctrTitle"/>
          </p:nvPr>
        </p:nvSpPr>
        <p:spPr>
          <a:xfrm>
            <a:off x="685800" y="2130425"/>
            <a:ext cx="7772400" cy="2212975"/>
          </a:xfrm>
        </p:spPr>
        <p:txBody>
          <a:bodyPr/>
          <a:lstStyle/>
          <a:p>
            <a:r>
              <a:rPr lang="en-US" sz="4800">
                <a:solidFill>
                  <a:schemeClr val="tx1"/>
                </a:solidFill>
                <a:latin typeface="Arial" charset="0"/>
                <a:ea typeface="ＭＳ Ｐゴシック" pitchFamily="34" charset="-128"/>
                <a:cs typeface="Arial" charset="0"/>
              </a:rPr>
              <a:t>Here are some examples of seborrheic dermatitis</a:t>
            </a:r>
            <a:endParaRPr lang="en-US" sz="4800">
              <a:latin typeface="Arial" charset="0"/>
              <a:ea typeface="ＭＳ Ｐゴシック" pitchFamily="34" charset="-128"/>
              <a:cs typeface="Arial" charset="0"/>
            </a:endParaRPr>
          </a:p>
        </p:txBody>
      </p:sp>
      <p:sp>
        <p:nvSpPr>
          <p:cNvPr id="184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CD8E9C-8034-4D1A-8DA2-7C73FF792A0E}" type="slidenum">
              <a:rPr lang="en-US"/>
              <a:pPr eaLnBrk="1" hangingPunct="1"/>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3"/>
          <p:cNvSpPr>
            <a:spLocks noGrp="1"/>
          </p:cNvSpPr>
          <p:nvPr>
            <p:ph type="title"/>
          </p:nvPr>
        </p:nvSpPr>
        <p:spPr/>
        <p:txBody>
          <a:bodyPr/>
          <a:lstStyle/>
          <a:p>
            <a:r>
              <a:rPr lang="en-US" sz="4000">
                <a:latin typeface="Arial" charset="0"/>
                <a:ea typeface="ＭＳ Ｐゴシック" pitchFamily="34" charset="-128"/>
                <a:cs typeface="Arial" charset="0"/>
              </a:rPr>
              <a:t>Seborrheic dermatitis</a:t>
            </a:r>
          </a:p>
        </p:txBody>
      </p:sp>
      <p:pic>
        <p:nvPicPr>
          <p:cNvPr id="19459" name="ClipArt Placeholder 26" descr="seborrheic dermatitis.JPG"/>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t="446" b="1440"/>
          <a:stretch>
            <a:fillRect/>
          </a:stretch>
        </p:blipFill>
        <p:spPr>
          <a:xfrm>
            <a:off x="112713" y="2057400"/>
            <a:ext cx="4764087" cy="3505200"/>
          </a:xfrm>
        </p:spPr>
      </p:pic>
      <p:sp>
        <p:nvSpPr>
          <p:cNvPr id="194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0C51B6-7252-4D89-AA4F-71648F9CF460}" type="slidenum">
              <a:rPr lang="en-US" smtClean="0"/>
              <a:pPr eaLnBrk="1" hangingPunct="1"/>
              <a:t>11</a:t>
            </a:fld>
            <a:endParaRPr lang="en-US"/>
          </a:p>
        </p:txBody>
      </p:sp>
      <p:pic>
        <p:nvPicPr>
          <p:cNvPr id="19461" name="Picture 27" descr="Seb Derm.jpg"/>
          <p:cNvPicPr>
            <a:picLocks noChangeAspect="1"/>
          </p:cNvPicPr>
          <p:nvPr/>
        </p:nvPicPr>
        <p:blipFill>
          <a:blip r:embed="rId3">
            <a:extLst>
              <a:ext uri="{28A0092B-C50C-407E-A947-70E740481C1C}">
                <a14:useLocalDpi xmlns:a14="http://schemas.microsoft.com/office/drawing/2010/main" val="0"/>
              </a:ext>
            </a:extLst>
          </a:blip>
          <a:srcRect t="16148" b="4932"/>
          <a:stretch>
            <a:fillRect/>
          </a:stretch>
        </p:blipFill>
        <p:spPr bwMode="auto">
          <a:xfrm>
            <a:off x="5103813" y="1600200"/>
            <a:ext cx="36591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00113" y="2636838"/>
            <a:ext cx="3478212" cy="9144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a:latin typeface="Arial" charset="0"/>
                <a:cs typeface="Arial" charset="0"/>
              </a:rPr>
              <a:t>Seborrheic dermatitis</a:t>
            </a:r>
          </a:p>
        </p:txBody>
      </p:sp>
      <p:sp>
        <p:nvSpPr>
          <p:cNvPr id="2048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7C9124-8D4A-4F03-BC2A-8AE7E67CD99E}" type="slidenum">
              <a:rPr lang="en-US" smtClean="0"/>
              <a:pPr eaLnBrk="1" hangingPunct="1"/>
              <a:t>12</a:t>
            </a:fld>
            <a:endParaRPr lang="en-US"/>
          </a:p>
        </p:txBody>
      </p:sp>
      <p:pic>
        <p:nvPicPr>
          <p:cNvPr id="20484" name="Picture 2" descr="C:\Documents and Settings\cgarcia\Desktop\Pics AAD\Seb derm 4.jpg"/>
          <p:cNvPicPr>
            <a:picLocks noChangeAspect="1" noChangeArrowheads="1"/>
          </p:cNvPicPr>
          <p:nvPr/>
        </p:nvPicPr>
        <p:blipFill>
          <a:blip r:embed="rId2">
            <a:extLst>
              <a:ext uri="{28A0092B-C50C-407E-A947-70E740481C1C}">
                <a14:useLocalDpi xmlns:a14="http://schemas.microsoft.com/office/drawing/2010/main" val="0"/>
              </a:ext>
            </a:extLst>
          </a:blip>
          <a:srcRect l="6554" r="4401" b="19684"/>
          <a:stretch>
            <a:fillRect/>
          </a:stretch>
        </p:blipFill>
        <p:spPr bwMode="auto">
          <a:xfrm>
            <a:off x="4356100" y="2565400"/>
            <a:ext cx="4056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C:\Documents and Settings\cgarcia\Desktop\Pics AAD\Seb derm 1.jpg"/>
          <p:cNvPicPr>
            <a:picLocks noChangeAspect="1" noChangeArrowheads="1"/>
          </p:cNvPicPr>
          <p:nvPr/>
        </p:nvPicPr>
        <p:blipFill>
          <a:blip r:embed="rId3">
            <a:extLst>
              <a:ext uri="{28A0092B-C50C-407E-A947-70E740481C1C}">
                <a14:useLocalDpi xmlns:a14="http://schemas.microsoft.com/office/drawing/2010/main" val="0"/>
              </a:ext>
            </a:extLst>
          </a:blip>
          <a:srcRect l="28136" t="8078" r="32462" b="24718"/>
          <a:stretch>
            <a:fillRect/>
          </a:stretch>
        </p:blipFill>
        <p:spPr bwMode="auto">
          <a:xfrm>
            <a:off x="539750" y="1628775"/>
            <a:ext cx="336232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2"/>
          <p:cNvSpPr txBox="1">
            <a:spLocks noChangeArrowheads="1"/>
          </p:cNvSpPr>
          <p:nvPr/>
        </p:nvSpPr>
        <p:spPr bwMode="auto">
          <a:xfrm>
            <a:off x="1116013" y="3068638"/>
            <a:ext cx="2384425" cy="5445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a:latin typeface="Arial" charset="0"/>
                <a:cs typeface="Arial" charset="0"/>
              </a:rPr>
              <a:t>Seborrheic dermatitis</a:t>
            </a:r>
          </a:p>
        </p:txBody>
      </p:sp>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6B8C34-4A03-4754-9504-0BADE7DDDF52}" type="slidenum">
              <a:rPr lang="en-US" smtClean="0"/>
              <a:pPr eaLnBrk="1" hangingPunct="1"/>
              <a:t>13</a:t>
            </a:fld>
            <a:endParaRPr lang="en-US"/>
          </a:p>
        </p:txBody>
      </p:sp>
      <p:pic>
        <p:nvPicPr>
          <p:cNvPr id="21508" name="Picture 5" descr="seb derm scalp.JPG"/>
          <p:cNvPicPr>
            <a:picLocks noChangeAspect="1"/>
          </p:cNvPicPr>
          <p:nvPr/>
        </p:nvPicPr>
        <p:blipFill>
          <a:blip r:embed="rId2">
            <a:extLst>
              <a:ext uri="{28A0092B-C50C-407E-A947-70E740481C1C}">
                <a14:useLocalDpi xmlns:a14="http://schemas.microsoft.com/office/drawing/2010/main" val="0"/>
              </a:ext>
            </a:extLst>
          </a:blip>
          <a:srcRect l="39288"/>
          <a:stretch>
            <a:fillRect/>
          </a:stretch>
        </p:blipFill>
        <p:spPr bwMode="auto">
          <a:xfrm>
            <a:off x="179388" y="1773238"/>
            <a:ext cx="3630612"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seb derm face small.JPG"/>
          <p:cNvPicPr>
            <a:picLocks noChangeAspect="1"/>
          </p:cNvPicPr>
          <p:nvPr/>
        </p:nvPicPr>
        <p:blipFill>
          <a:blip r:embed="rId3">
            <a:extLst>
              <a:ext uri="{28A0092B-C50C-407E-A947-70E740481C1C}">
                <a14:useLocalDpi xmlns:a14="http://schemas.microsoft.com/office/drawing/2010/main" val="0"/>
              </a:ext>
            </a:extLst>
          </a:blip>
          <a:srcRect l="5389" r="4527" b="25040"/>
          <a:stretch>
            <a:fillRect/>
          </a:stretch>
        </p:blipFill>
        <p:spPr bwMode="auto">
          <a:xfrm>
            <a:off x="4076700" y="2322513"/>
            <a:ext cx="4887913"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a:latin typeface="Arial" charset="0"/>
                <a:ea typeface="ＭＳ Ｐゴシック" pitchFamily="34" charset="-128"/>
                <a:cs typeface="Arial" charset="0"/>
              </a:rPr>
              <a:t>Seborrheic dermatitis</a:t>
            </a:r>
          </a:p>
        </p:txBody>
      </p:sp>
      <p:pic>
        <p:nvPicPr>
          <p:cNvPr id="22531" name="Picture 2" descr="F:\My Presentations\light and dark rashes\seb derm\seb derm petaloid.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t="21887" b="10188"/>
          <a:stretch>
            <a:fillRect/>
          </a:stretch>
        </p:blipFill>
        <p:spPr>
          <a:xfrm>
            <a:off x="228600" y="1600200"/>
            <a:ext cx="4038600" cy="3657600"/>
          </a:xfrm>
        </p:spPr>
      </p:pic>
      <p:pic>
        <p:nvPicPr>
          <p:cNvPr id="22532" name="Picture 3" descr="F:\My Presentations\light and dark rashes\seb derm\seb derm flare with HIV (1).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t="7547" b="6918"/>
          <a:stretch>
            <a:fillRect/>
          </a:stretch>
        </p:blipFill>
        <p:spPr>
          <a:xfrm>
            <a:off x="4419600" y="1600200"/>
            <a:ext cx="4419600" cy="2835275"/>
          </a:xfrm>
        </p:spPr>
      </p:pic>
      <p:sp>
        <p:nvSpPr>
          <p:cNvPr id="2253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E1DB70-5AD5-4C4A-93D5-A69ECD3F346F}" type="slidenum">
              <a:rPr lang="en-US"/>
              <a:pPr eaLnBrk="1" hangingPunct="1"/>
              <a:t>14</a:t>
            </a:fld>
            <a:endParaRPr lang="en-US"/>
          </a:p>
        </p:txBody>
      </p:sp>
      <p:sp>
        <p:nvSpPr>
          <p:cNvPr id="7" name="Rectangle 3"/>
          <p:cNvSpPr txBox="1">
            <a:spLocks noChangeArrowheads="1"/>
          </p:cNvSpPr>
          <p:nvPr/>
        </p:nvSpPr>
        <p:spPr bwMode="auto">
          <a:xfrm>
            <a:off x="4643438" y="4724400"/>
            <a:ext cx="4033837" cy="1143000"/>
          </a:xfrm>
          <a:prstGeom prst="rect">
            <a:avLst/>
          </a:prstGeom>
          <a:noFill/>
          <a:ln w="9525">
            <a:noFill/>
            <a:miter lim="800000"/>
            <a:headEnd/>
            <a:tailEnd/>
          </a:ln>
          <a:effectLst/>
        </p:spPr>
        <p:txBody>
          <a:bodyPr/>
          <a:lstStyle/>
          <a:p>
            <a:pPr algn="ctr" eaLnBrk="0" hangingPunct="0">
              <a:lnSpc>
                <a:spcPct val="90000"/>
              </a:lnSpc>
              <a:spcBef>
                <a:spcPct val="20000"/>
              </a:spcBef>
              <a:buSzPct val="70000"/>
              <a:defRPr/>
            </a:pPr>
            <a:r>
              <a:rPr lang="en-US" sz="2600" kern="0" dirty="0">
                <a:cs typeface="Arial" pitchFamily="34" charset="0"/>
              </a:rPr>
              <a:t>Often hypopigmented in darker skin types</a:t>
            </a:r>
          </a:p>
          <a:p>
            <a:pPr marL="342900" indent="-342900" eaLnBrk="0" hangingPunct="0">
              <a:lnSpc>
                <a:spcPct val="90000"/>
              </a:lnSpc>
              <a:spcBef>
                <a:spcPct val="20000"/>
              </a:spcBef>
              <a:buClr>
                <a:srgbClr val="FFFF00"/>
              </a:buClr>
              <a:buSzPct val="70000"/>
              <a:buFontTx/>
              <a:buChar char="•"/>
              <a:defRPr/>
            </a:pPr>
            <a:endParaRPr lang="en-US" sz="2800" b="1" kern="0" dirty="0">
              <a:effectLst>
                <a:outerShdw blurRad="38100" dist="38100" dir="2700000" algn="tl">
                  <a:srgbClr val="000000"/>
                </a:outerShdw>
              </a:effectLst>
              <a:latin typeface="+mn-lt"/>
              <a:cs typeface="+mn-cs"/>
            </a:endParaRPr>
          </a:p>
        </p:txBody>
      </p:sp>
      <p:sp>
        <p:nvSpPr>
          <p:cNvPr id="22534" name="TextBox 5"/>
          <p:cNvSpPr txBox="1">
            <a:spLocks noChangeArrowheads="1"/>
          </p:cNvSpPr>
          <p:nvPr/>
        </p:nvSpPr>
        <p:spPr bwMode="auto">
          <a:xfrm>
            <a:off x="1619250" y="1773238"/>
            <a:ext cx="1281113" cy="914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457200" y="198438"/>
            <a:ext cx="8229600" cy="1143000"/>
          </a:xfrm>
        </p:spPr>
        <p:txBody>
          <a:bodyPr/>
          <a:lstStyle/>
          <a:p>
            <a:r>
              <a:rPr lang="en-US" sz="4000">
                <a:latin typeface="Arial" charset="0"/>
                <a:ea typeface="ＭＳ Ｐゴシック" pitchFamily="34" charset="-128"/>
                <a:cs typeface="Arial" charset="0"/>
              </a:rPr>
              <a:t>Seborrheic dermatitis</a:t>
            </a:r>
          </a:p>
        </p:txBody>
      </p:sp>
      <p:pic>
        <p:nvPicPr>
          <p:cNvPr id="23556" name="Picture 2" descr="F:\My Presentations\light and dark rashes\seb derm\seb derm - chest.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66700" y="1570038"/>
            <a:ext cx="3009900" cy="4525962"/>
          </a:xfrm>
        </p:spPr>
      </p:pic>
      <p:pic>
        <p:nvPicPr>
          <p:cNvPr id="23555" name="Picture 8" descr="sebderm5"/>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t="22749" r="17949"/>
          <a:stretch>
            <a:fillRect/>
          </a:stretch>
        </p:blipFill>
        <p:spPr>
          <a:xfrm>
            <a:off x="3657600" y="1600200"/>
            <a:ext cx="4876800" cy="3105150"/>
          </a:xfrm>
        </p:spPr>
      </p:pic>
      <p:sp>
        <p:nvSpPr>
          <p:cNvPr id="235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CC6E3D-330C-4792-B0DE-584270ADDA2A}" type="slidenum">
              <a:rPr lang="en-US"/>
              <a:pPr eaLnBrk="1" hangingPunct="1"/>
              <a:t>15</a:t>
            </a:fld>
            <a:endParaRPr lang="en-US"/>
          </a:p>
        </p:txBody>
      </p:sp>
      <p:sp>
        <p:nvSpPr>
          <p:cNvPr id="7" name="Rectangle 6"/>
          <p:cNvSpPr txBox="1">
            <a:spLocks noChangeArrowheads="1"/>
          </p:cNvSpPr>
          <p:nvPr/>
        </p:nvSpPr>
        <p:spPr bwMode="auto">
          <a:xfrm>
            <a:off x="3492500" y="4652963"/>
            <a:ext cx="5383213" cy="1447800"/>
          </a:xfrm>
          <a:prstGeom prst="rect">
            <a:avLst/>
          </a:prstGeom>
          <a:noFill/>
          <a:ln w="9525">
            <a:noFill/>
            <a:miter lim="800000"/>
            <a:headEnd/>
            <a:tailEnd/>
          </a:ln>
          <a:effectLst/>
        </p:spPr>
        <p:txBody>
          <a:bodyPr anchor="ctr"/>
          <a:lstStyle/>
          <a:p>
            <a:pPr algn="ctr" eaLnBrk="0" hangingPunct="0">
              <a:buSzPct val="80000"/>
              <a:defRPr/>
            </a:pPr>
            <a:r>
              <a:rPr lang="en-US" sz="2600" kern="0" dirty="0">
                <a:ea typeface="+mj-ea"/>
                <a:cs typeface="Arial" pitchFamily="34" charset="0"/>
              </a:rPr>
              <a:t>Favors central chest</a:t>
            </a:r>
          </a:p>
          <a:p>
            <a:pPr algn="ctr" eaLnBrk="0" hangingPunct="0">
              <a:defRPr/>
            </a:pPr>
            <a:r>
              <a:rPr lang="en-US" sz="2600" kern="0" dirty="0">
                <a:ea typeface="+mj-ea"/>
                <a:cs typeface="Arial" pitchFamily="34" charset="0"/>
              </a:rPr>
              <a:t>May be hypopigmented or erythematous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a:xfrm>
            <a:off x="1447800" y="152400"/>
            <a:ext cx="8229600" cy="1143000"/>
          </a:xfrm>
        </p:spPr>
        <p:txBody>
          <a:bodyPr/>
          <a:lstStyle/>
          <a:p>
            <a:r>
              <a:rPr lang="en-US" sz="4000">
                <a:latin typeface="Arial" charset="0"/>
                <a:ea typeface="ＭＳ Ｐゴシック" pitchFamily="34" charset="-128"/>
                <a:cs typeface="Arial" charset="0"/>
              </a:rPr>
              <a:t>Case One, Question 3</a:t>
            </a:r>
          </a:p>
        </p:txBody>
      </p:sp>
      <p:sp>
        <p:nvSpPr>
          <p:cNvPr id="24580" name="Rectangle 3"/>
          <p:cNvSpPr>
            <a:spLocks noGrp="1"/>
          </p:cNvSpPr>
          <p:nvPr>
            <p:ph idx="1"/>
          </p:nvPr>
        </p:nvSpPr>
        <p:spPr>
          <a:xfrm>
            <a:off x="323850" y="1752600"/>
            <a:ext cx="8591550" cy="4191000"/>
          </a:xfrm>
        </p:spPr>
        <p:txBody>
          <a:bodyPr rtlCol="0">
            <a:normAutofit/>
          </a:bodyPr>
          <a:lstStyle/>
          <a:p>
            <a:pPr marL="458788" indent="-458788" fontAlgn="auto">
              <a:spcAft>
                <a:spcPts val="0"/>
              </a:spcAft>
              <a:buFont typeface="Wingdings" pitchFamily="2" charset="2"/>
              <a:buChar char="§"/>
              <a:defRPr/>
            </a:pPr>
            <a:r>
              <a:rPr lang="en-US" dirty="0">
                <a:ea typeface="ＭＳ Ｐゴシック"/>
                <a:cs typeface="ＭＳ Ｐゴシック"/>
              </a:rPr>
              <a:t>Which </a:t>
            </a:r>
            <a:r>
              <a:rPr lang="en-US" u="sng" dirty="0">
                <a:ea typeface="ＭＳ Ｐゴシック"/>
                <a:cs typeface="ＭＳ Ｐゴシック"/>
              </a:rPr>
              <a:t>two</a:t>
            </a:r>
            <a:r>
              <a:rPr lang="en-US" dirty="0">
                <a:ea typeface="ＭＳ Ｐゴシック"/>
                <a:cs typeface="ＭＳ Ｐゴシック"/>
              </a:rPr>
              <a:t> of the following would be an appropriate treatment for Mr. L?</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Clobetasol proprionate cream</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Desonide cream </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Erythromycin ointment</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Ketoconazole cream</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5-fluorouracil cream</a:t>
            </a:r>
          </a:p>
          <a:p>
            <a:pPr fontAlgn="auto">
              <a:spcAft>
                <a:spcPts val="0"/>
              </a:spcAft>
              <a:buFont typeface="Arial" pitchFamily="34" charset="0"/>
              <a:buChar char="•"/>
              <a:defRPr/>
            </a:pPr>
            <a:endParaRPr lang="en-US" dirty="0">
              <a:ea typeface="ＭＳ Ｐゴシック"/>
              <a:cs typeface="ＭＳ Ｐゴシック"/>
            </a:endParaRPr>
          </a:p>
        </p:txBody>
      </p:sp>
      <p:sp>
        <p:nvSpPr>
          <p:cNvPr id="245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D602A3-C320-409A-9377-C9988BD70956}" type="slidenum">
              <a:rPr lang="en-US">
                <a:ea typeface="ＭＳ Ｐゴシック" pitchFamily="34" charset="-128"/>
              </a:rPr>
              <a:pPr eaLnBrk="1" hangingPunct="1"/>
              <a:t>16</a:t>
            </a:fld>
            <a:endParaRPr lang="en-US">
              <a:ea typeface="ＭＳ Ｐゴシック" pitchFamily="34" charset="-128"/>
            </a:endParaRPr>
          </a:p>
        </p:txBody>
      </p:sp>
      <p:pic>
        <p:nvPicPr>
          <p:cNvPr id="24581" name="Content Placeholder 4" descr="seb derm red face.JPG"/>
          <p:cNvPicPr>
            <a:picLocks noChangeAspect="1"/>
          </p:cNvPicPr>
          <p:nvPr/>
        </p:nvPicPr>
        <p:blipFill>
          <a:blip r:embed="rId3">
            <a:extLst>
              <a:ext uri="{28A0092B-C50C-407E-A947-70E740481C1C}">
                <a14:useLocalDpi xmlns:a14="http://schemas.microsoft.com/office/drawing/2010/main" val="0"/>
              </a:ext>
            </a:extLst>
          </a:blip>
          <a:srcRect l="5350" t="3302" r="7777" b="471"/>
          <a:stretch>
            <a:fillRect/>
          </a:stretch>
        </p:blipFill>
        <p:spPr bwMode="auto">
          <a:xfrm>
            <a:off x="107950" y="93663"/>
            <a:ext cx="17875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p:nvPr>
        </p:nvSpPr>
        <p:spPr>
          <a:xfrm>
            <a:off x="1447800" y="152400"/>
            <a:ext cx="8229600" cy="1143000"/>
          </a:xfrm>
        </p:spPr>
        <p:txBody>
          <a:bodyPr/>
          <a:lstStyle/>
          <a:p>
            <a:r>
              <a:rPr lang="en-US" sz="4000">
                <a:latin typeface="Arial" charset="0"/>
                <a:ea typeface="ＭＳ Ｐゴシック" pitchFamily="34" charset="-128"/>
                <a:cs typeface="Arial" charset="0"/>
              </a:rPr>
              <a:t>Case One, Question 3</a:t>
            </a:r>
          </a:p>
        </p:txBody>
      </p:sp>
      <p:sp>
        <p:nvSpPr>
          <p:cNvPr id="25604" name="Rectangle 3"/>
          <p:cNvSpPr>
            <a:spLocks noGrp="1"/>
          </p:cNvSpPr>
          <p:nvPr>
            <p:ph idx="1"/>
          </p:nvPr>
        </p:nvSpPr>
        <p:spPr>
          <a:xfrm>
            <a:off x="250825" y="1685925"/>
            <a:ext cx="8713788" cy="4191000"/>
          </a:xfrm>
        </p:spPr>
        <p:txBody>
          <a:bodyPr rtlCol="0">
            <a:normAutofit/>
          </a:bodyPr>
          <a:lstStyle/>
          <a:p>
            <a:pPr fontAlgn="auto">
              <a:spcBef>
                <a:spcPts val="600"/>
              </a:spcBef>
              <a:spcAft>
                <a:spcPts val="0"/>
              </a:spcAft>
              <a:buFont typeface="Arial" pitchFamily="34" charset="0"/>
              <a:buNone/>
              <a:defRPr/>
            </a:pPr>
            <a:r>
              <a:rPr lang="en-US" b="1" dirty="0">
                <a:solidFill>
                  <a:srgbClr val="C00000"/>
                </a:solidFill>
                <a:ea typeface="ＭＳ Ｐゴシック"/>
                <a:cs typeface="ＭＳ Ｐゴシック"/>
              </a:rPr>
              <a:t>Answer: b or d</a:t>
            </a:r>
          </a:p>
          <a:p>
            <a:pPr marL="458788" indent="-458788" fontAlgn="auto">
              <a:spcBef>
                <a:spcPts val="600"/>
              </a:spcBef>
              <a:spcAft>
                <a:spcPts val="0"/>
              </a:spcAft>
              <a:buFont typeface="Wingdings" pitchFamily="2" charset="2"/>
              <a:buChar char="§"/>
              <a:defRPr/>
            </a:pPr>
            <a:r>
              <a:rPr lang="en-US" dirty="0">
                <a:ea typeface="ＭＳ Ｐゴシック"/>
                <a:cs typeface="ＭＳ Ｐゴシック"/>
              </a:rPr>
              <a:t>Which </a:t>
            </a:r>
            <a:r>
              <a:rPr lang="en-US" u="sng" dirty="0">
                <a:ea typeface="ＭＳ Ｐゴシック"/>
                <a:cs typeface="ＭＳ Ｐゴシック"/>
              </a:rPr>
              <a:t>two</a:t>
            </a:r>
            <a:r>
              <a:rPr lang="en-US" dirty="0">
                <a:ea typeface="ＭＳ Ｐゴシック"/>
                <a:cs typeface="ＭＳ Ｐゴシック"/>
              </a:rPr>
              <a:t> of the following would be an appropriate treatment for Mr. L?</a:t>
            </a:r>
          </a:p>
          <a:p>
            <a:pPr marL="1141413" lvl="1" indent="-565150" fontAlgn="auto">
              <a:spcBef>
                <a:spcPts val="600"/>
              </a:spcBef>
              <a:spcAft>
                <a:spcPts val="0"/>
              </a:spcAft>
              <a:buFont typeface="Calibri" pitchFamily="34" charset="0"/>
              <a:buAutoNum type="alphaLcPeriod"/>
              <a:defRPr/>
            </a:pPr>
            <a:r>
              <a:rPr lang="en-US" dirty="0">
                <a:ea typeface="ＭＳ Ｐゴシック"/>
                <a:cs typeface="ＭＳ Ｐゴシック"/>
              </a:rPr>
              <a:t>Clobetasol proprionate cream </a:t>
            </a:r>
            <a:r>
              <a:rPr lang="en-US" dirty="0">
                <a:solidFill>
                  <a:srgbClr val="969696"/>
                </a:solidFill>
                <a:ea typeface="ＭＳ Ｐゴシック"/>
                <a:cs typeface="ＭＳ Ｐゴシック"/>
              </a:rPr>
              <a:t>(too potent)</a:t>
            </a:r>
          </a:p>
          <a:p>
            <a:pPr marL="1141413" lvl="1" indent="-565150" fontAlgn="auto">
              <a:spcBef>
                <a:spcPts val="600"/>
              </a:spcBef>
              <a:spcAft>
                <a:spcPts val="0"/>
              </a:spcAft>
              <a:buFont typeface="Calibri" pitchFamily="34" charset="0"/>
              <a:buAutoNum type="alphaLcPeriod"/>
              <a:defRPr/>
            </a:pPr>
            <a:r>
              <a:rPr lang="en-US" b="1" dirty="0">
                <a:solidFill>
                  <a:srgbClr val="C00000"/>
                </a:solidFill>
                <a:ea typeface="ＭＳ Ｐゴシック"/>
                <a:cs typeface="ＭＳ Ｐゴシック"/>
              </a:rPr>
              <a:t>Desonide cream </a:t>
            </a:r>
          </a:p>
          <a:p>
            <a:pPr marL="1141413" lvl="1" indent="-565150" fontAlgn="auto">
              <a:spcBef>
                <a:spcPts val="600"/>
              </a:spcBef>
              <a:spcAft>
                <a:spcPts val="0"/>
              </a:spcAft>
              <a:buFont typeface="Calibri" pitchFamily="34" charset="0"/>
              <a:buAutoNum type="alphaLcPeriod"/>
              <a:defRPr/>
            </a:pPr>
            <a:r>
              <a:rPr lang="en-US" dirty="0">
                <a:ea typeface="ＭＳ Ｐゴシック"/>
                <a:cs typeface="ＭＳ Ｐゴシック"/>
              </a:rPr>
              <a:t>Erythromycin ointment </a:t>
            </a:r>
            <a:r>
              <a:rPr lang="en-US" dirty="0">
                <a:solidFill>
                  <a:srgbClr val="969696"/>
                </a:solidFill>
                <a:ea typeface="ＭＳ Ｐゴシック"/>
                <a:cs typeface="ＭＳ Ｐゴシック"/>
              </a:rPr>
              <a:t>(this is not bacterial)</a:t>
            </a:r>
          </a:p>
          <a:p>
            <a:pPr marL="1141413" lvl="1" indent="-565150" fontAlgn="auto">
              <a:spcBef>
                <a:spcPts val="600"/>
              </a:spcBef>
              <a:spcAft>
                <a:spcPts val="0"/>
              </a:spcAft>
              <a:buFont typeface="Calibri" pitchFamily="34" charset="0"/>
              <a:buAutoNum type="alphaLcPeriod"/>
              <a:defRPr/>
            </a:pPr>
            <a:r>
              <a:rPr lang="en-US" b="1" dirty="0">
                <a:solidFill>
                  <a:srgbClr val="C00000"/>
                </a:solidFill>
                <a:ea typeface="ＭＳ Ｐゴシック"/>
                <a:cs typeface="ＭＳ Ｐゴシック"/>
              </a:rPr>
              <a:t>Ketoconazole cream</a:t>
            </a:r>
          </a:p>
          <a:p>
            <a:pPr marL="1141413" lvl="1" indent="-565150" fontAlgn="auto">
              <a:spcBef>
                <a:spcPts val="600"/>
              </a:spcBef>
              <a:spcAft>
                <a:spcPts val="0"/>
              </a:spcAft>
              <a:buFont typeface="Calibri" pitchFamily="34" charset="0"/>
              <a:buAutoNum type="alphaLcPeriod"/>
              <a:defRPr/>
            </a:pPr>
            <a:r>
              <a:rPr lang="en-US" dirty="0">
                <a:ea typeface="ＭＳ Ｐゴシック"/>
                <a:cs typeface="ＭＳ Ｐゴシック"/>
              </a:rPr>
              <a:t>5-fluorouracil cream </a:t>
            </a:r>
            <a:r>
              <a:rPr lang="en-US" dirty="0">
                <a:solidFill>
                  <a:srgbClr val="969696"/>
                </a:solidFill>
                <a:ea typeface="ＭＳ Ｐゴシック"/>
                <a:cs typeface="ＭＳ Ｐゴシック"/>
              </a:rPr>
              <a:t>(for actinic keratoses)</a:t>
            </a:r>
          </a:p>
          <a:p>
            <a:pPr fontAlgn="auto">
              <a:spcAft>
                <a:spcPts val="0"/>
              </a:spcAft>
              <a:buFont typeface="Arial" pitchFamily="34" charset="0"/>
              <a:buChar char="•"/>
              <a:defRPr/>
            </a:pPr>
            <a:endParaRPr lang="en-US" dirty="0">
              <a:ea typeface="ＭＳ Ｐゴシック"/>
              <a:cs typeface="ＭＳ Ｐゴシック"/>
            </a:endParaRPr>
          </a:p>
        </p:txBody>
      </p:sp>
      <p:sp>
        <p:nvSpPr>
          <p:cNvPr id="256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69416B-7C2A-4A5E-B3DA-6EF3016CE5D7}" type="slidenum">
              <a:rPr lang="en-US">
                <a:ea typeface="ＭＳ Ｐゴシック" pitchFamily="34" charset="-128"/>
              </a:rPr>
              <a:pPr eaLnBrk="1" hangingPunct="1"/>
              <a:t>17</a:t>
            </a:fld>
            <a:endParaRPr lang="en-US">
              <a:ea typeface="ＭＳ Ｐゴシック" pitchFamily="34" charset="-128"/>
            </a:endParaRPr>
          </a:p>
        </p:txBody>
      </p:sp>
      <p:pic>
        <p:nvPicPr>
          <p:cNvPr id="25605" name="Content Placeholder 4" descr="seb derm red face.JPG"/>
          <p:cNvPicPr>
            <a:picLocks noChangeAspect="1"/>
          </p:cNvPicPr>
          <p:nvPr/>
        </p:nvPicPr>
        <p:blipFill>
          <a:blip r:embed="rId3">
            <a:extLst>
              <a:ext uri="{28A0092B-C50C-407E-A947-70E740481C1C}">
                <a14:useLocalDpi xmlns:a14="http://schemas.microsoft.com/office/drawing/2010/main" val="0"/>
              </a:ext>
            </a:extLst>
          </a:blip>
          <a:srcRect l="5350" t="3302" r="7777" b="471"/>
          <a:stretch>
            <a:fillRect/>
          </a:stretch>
        </p:blipFill>
        <p:spPr bwMode="auto">
          <a:xfrm>
            <a:off x="107950" y="93663"/>
            <a:ext cx="17875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latin typeface="Arial" charset="0"/>
                <a:ea typeface="ＭＳ Ｐゴシック" pitchFamily="34" charset="-128"/>
                <a:cs typeface="Arial" charset="0"/>
              </a:rPr>
              <a:t>Seborrheic dermatitis treatment</a:t>
            </a:r>
          </a:p>
        </p:txBody>
      </p:sp>
      <p:sp>
        <p:nvSpPr>
          <p:cNvPr id="142339" name="Rectangle 3"/>
          <p:cNvSpPr>
            <a:spLocks noGrp="1" noChangeArrowheads="1"/>
          </p:cNvSpPr>
          <p:nvPr>
            <p:ph idx="1"/>
          </p:nvPr>
        </p:nvSpPr>
        <p:spPr>
          <a:xfrm>
            <a:off x="323850" y="1557338"/>
            <a:ext cx="8496300" cy="4637087"/>
          </a:xfrm>
        </p:spPr>
        <p:txBody>
          <a:bodyPr rtlCol="0">
            <a:normAutofit/>
          </a:bodyPr>
          <a:lstStyle/>
          <a:p>
            <a:pPr marL="406400" indent="-406400" fontAlgn="auto">
              <a:spcAft>
                <a:spcPts val="0"/>
              </a:spcAft>
              <a:buFont typeface="Wingdings" pitchFamily="2" charset="2"/>
              <a:buChar char="§"/>
              <a:defRPr/>
            </a:pPr>
            <a:r>
              <a:rPr lang="en-US" sz="2800" dirty="0">
                <a:ea typeface="ＭＳ Ｐゴシック"/>
                <a:cs typeface="ＭＳ Ｐゴシック"/>
              </a:rPr>
              <a:t>Low-potency topical steroids (e.g. desonide) are safe to use for flares on the face</a:t>
            </a:r>
          </a:p>
          <a:p>
            <a:pPr lvl="1" fontAlgn="auto">
              <a:spcAft>
                <a:spcPts val="0"/>
              </a:spcAft>
              <a:buFont typeface="Arial" pitchFamily="34" charset="0"/>
              <a:buChar char="•"/>
              <a:defRPr/>
            </a:pPr>
            <a:r>
              <a:rPr lang="en-US" sz="2400" dirty="0">
                <a:ea typeface="ＭＳ Ｐゴシック"/>
                <a:cs typeface="ＭＳ Ｐゴシック"/>
              </a:rPr>
              <a:t>Use twice daily for 1-2 weeks for flares</a:t>
            </a:r>
          </a:p>
          <a:p>
            <a:pPr lvl="1" fontAlgn="auto">
              <a:spcAft>
                <a:spcPts val="0"/>
              </a:spcAft>
              <a:buFont typeface="Arial" pitchFamily="34" charset="0"/>
              <a:buChar char="•"/>
              <a:defRPr/>
            </a:pPr>
            <a:r>
              <a:rPr lang="en-US" sz="2400" dirty="0">
                <a:ea typeface="ＭＳ Ｐゴシック"/>
                <a:cs typeface="ＭＳ Ｐゴシック"/>
              </a:rPr>
              <a:t>Can also use topical ketoconazole or ciclopirox, or topical pimecrolimus, in the same manner</a:t>
            </a:r>
          </a:p>
          <a:p>
            <a:pPr marL="406400" indent="-406400" fontAlgn="auto">
              <a:spcAft>
                <a:spcPts val="0"/>
              </a:spcAft>
              <a:buFont typeface="Wingdings" pitchFamily="2" charset="2"/>
              <a:buChar char="§"/>
              <a:defRPr/>
            </a:pPr>
            <a:r>
              <a:rPr lang="en-US" sz="2800" dirty="0">
                <a:ea typeface="ＭＳ Ｐゴシック"/>
                <a:cs typeface="ＭＳ Ｐゴシック"/>
              </a:rPr>
              <a:t>Antidandruff shampoo for the scalp, chest</a:t>
            </a:r>
          </a:p>
          <a:p>
            <a:pPr lvl="1" fontAlgn="auto">
              <a:spcAft>
                <a:spcPts val="0"/>
              </a:spcAft>
              <a:buFont typeface="Arial" pitchFamily="34" charset="0"/>
              <a:buChar char="•"/>
              <a:defRPr/>
            </a:pPr>
            <a:r>
              <a:rPr lang="en-US" sz="2400" dirty="0">
                <a:ea typeface="ＭＳ Ｐゴシック"/>
                <a:cs typeface="ＭＳ Ｐゴシック"/>
              </a:rPr>
              <a:t>Ketoconazole (Nizoral), selenium sulfide, zinc pyrithione shampoos</a:t>
            </a:r>
          </a:p>
          <a:p>
            <a:pPr lvl="1" fontAlgn="auto">
              <a:spcAft>
                <a:spcPts val="0"/>
              </a:spcAft>
              <a:buFont typeface="Arial" pitchFamily="34" charset="0"/>
              <a:buChar char="•"/>
              <a:defRPr/>
            </a:pPr>
            <a:r>
              <a:rPr lang="en-US" sz="2400" dirty="0">
                <a:ea typeface="ＭＳ Ｐゴシック"/>
                <a:cs typeface="ＭＳ Ｐゴシック"/>
              </a:rPr>
              <a:t>Foam, leave on 10 minutes, rinse; repeat 3-5x/week</a:t>
            </a:r>
            <a:endParaRPr lang="en-US" dirty="0">
              <a:ea typeface="ＭＳ Ｐゴシック"/>
              <a:cs typeface="ＭＳ Ｐゴシック"/>
            </a:endParaRPr>
          </a:p>
          <a:p>
            <a:pPr fontAlgn="auto">
              <a:spcAft>
                <a:spcPts val="0"/>
              </a:spcAft>
              <a:buFont typeface="Wingdings" pitchFamily="2" charset="2"/>
              <a:buChar char="§"/>
              <a:defRPr/>
            </a:pPr>
            <a:r>
              <a:rPr lang="en-US" sz="2800" dirty="0">
                <a:ea typeface="ＭＳ Ｐゴシック"/>
                <a:cs typeface="ＭＳ Ｐゴシック"/>
              </a:rPr>
              <a:t>Refer patients who fail these therapies</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1924B2-AA23-4A73-A8B3-999161808436}" type="slidenum">
              <a:rPr lang="en-US"/>
              <a:pPr eaLnBrk="1" hangingPunct="1"/>
              <a:t>18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2000"/>
                                        <p:tgtEl>
                                          <p:spTgt spid="142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339">
                                            <p:txEl>
                                              <p:pRg st="1" end="1"/>
                                            </p:txEl>
                                          </p:spTgt>
                                        </p:tgtEl>
                                        <p:attrNameLst>
                                          <p:attrName>style.visibility</p:attrName>
                                        </p:attrNameLst>
                                      </p:cBhvr>
                                      <p:to>
                                        <p:strVal val="visible"/>
                                      </p:to>
                                    </p:set>
                                    <p:animEffect transition="in" filter="fade">
                                      <p:cBhvr>
                                        <p:cTn id="10" dur="2000"/>
                                        <p:tgtEl>
                                          <p:spTgt spid="1423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2339">
                                            <p:txEl>
                                              <p:pRg st="2" end="2"/>
                                            </p:txEl>
                                          </p:spTgt>
                                        </p:tgtEl>
                                        <p:attrNameLst>
                                          <p:attrName>style.visibility</p:attrName>
                                        </p:attrNameLst>
                                      </p:cBhvr>
                                      <p:to>
                                        <p:strVal val="visible"/>
                                      </p:to>
                                    </p:set>
                                    <p:animEffect transition="in" filter="fade">
                                      <p:cBhvr>
                                        <p:cTn id="13" dur="2000"/>
                                        <p:tgtEl>
                                          <p:spTgt spid="14233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2339">
                                            <p:txEl>
                                              <p:pRg st="3" end="3"/>
                                            </p:txEl>
                                          </p:spTgt>
                                        </p:tgtEl>
                                        <p:attrNameLst>
                                          <p:attrName>style.visibility</p:attrName>
                                        </p:attrNameLst>
                                      </p:cBhvr>
                                      <p:to>
                                        <p:strVal val="visible"/>
                                      </p:to>
                                    </p:set>
                                    <p:animEffect transition="in" filter="fade">
                                      <p:cBhvr>
                                        <p:cTn id="18" dur="2000"/>
                                        <p:tgtEl>
                                          <p:spTgt spid="14233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2339">
                                            <p:txEl>
                                              <p:pRg st="4" end="4"/>
                                            </p:txEl>
                                          </p:spTgt>
                                        </p:tgtEl>
                                        <p:attrNameLst>
                                          <p:attrName>style.visibility</p:attrName>
                                        </p:attrNameLst>
                                      </p:cBhvr>
                                      <p:to>
                                        <p:strVal val="visible"/>
                                      </p:to>
                                    </p:set>
                                    <p:animEffect transition="in" filter="fade">
                                      <p:cBhvr>
                                        <p:cTn id="21" dur="2000"/>
                                        <p:tgtEl>
                                          <p:spTgt spid="14233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2339">
                                            <p:txEl>
                                              <p:pRg st="5" end="5"/>
                                            </p:txEl>
                                          </p:spTgt>
                                        </p:tgtEl>
                                        <p:attrNameLst>
                                          <p:attrName>style.visibility</p:attrName>
                                        </p:attrNameLst>
                                      </p:cBhvr>
                                      <p:to>
                                        <p:strVal val="visible"/>
                                      </p:to>
                                    </p:set>
                                    <p:animEffect transition="in" filter="fade">
                                      <p:cBhvr>
                                        <p:cTn id="24" dur="2000"/>
                                        <p:tgtEl>
                                          <p:spTgt spid="14233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2339">
                                            <p:txEl>
                                              <p:pRg st="6" end="6"/>
                                            </p:txEl>
                                          </p:spTgt>
                                        </p:tgtEl>
                                        <p:attrNameLst>
                                          <p:attrName>style.visibility</p:attrName>
                                        </p:attrNameLst>
                                      </p:cBhvr>
                                      <p:to>
                                        <p:strVal val="visible"/>
                                      </p:to>
                                    </p:set>
                                    <p:animEffect transition="in" filter="fade">
                                      <p:cBhvr>
                                        <p:cTn id="29" dur="2000"/>
                                        <p:tgtEl>
                                          <p:spTgt spid="142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p:cNvSpPr>
          <p:nvPr>
            <p:ph type="ctrTitle"/>
          </p:nvPr>
        </p:nvSpPr>
        <p:spPr/>
        <p:txBody>
          <a:bodyPr/>
          <a:lstStyle/>
          <a:p>
            <a:r>
              <a:rPr lang="en-US" sz="6000">
                <a:solidFill>
                  <a:schemeClr val="tx1"/>
                </a:solidFill>
                <a:latin typeface="Arial" charset="0"/>
                <a:ea typeface="ＭＳ Ｐゴシック" pitchFamily="34" charset="-128"/>
                <a:cs typeface="Arial" charset="0"/>
              </a:rPr>
              <a:t>Case Two</a:t>
            </a:r>
          </a:p>
        </p:txBody>
      </p:sp>
      <p:sp>
        <p:nvSpPr>
          <p:cNvPr id="276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DFEB89-103A-430F-AE44-41C41A3BE5F2}" type="slidenum">
              <a:rPr lang="en-US">
                <a:ea typeface="ＭＳ Ｐゴシック" pitchFamily="34" charset="-128"/>
              </a:rPr>
              <a:pPr eaLnBrk="1" hangingPunct="1"/>
              <a:t>19</a:t>
            </a:fld>
            <a:endParaRPr lang="en-US">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p:cNvSpPr>
          <p:nvPr>
            <p:ph type="ctrTitle"/>
          </p:nvPr>
        </p:nvSpPr>
        <p:spPr/>
        <p:txBody>
          <a:bodyPr/>
          <a:lstStyle/>
          <a:p>
            <a:r>
              <a:rPr lang="en-US" sz="6000">
                <a:solidFill>
                  <a:schemeClr val="tx1"/>
                </a:solidFill>
                <a:latin typeface="Arial" charset="0"/>
                <a:ea typeface="ＭＳ Ｐゴシック" pitchFamily="34" charset="-128"/>
                <a:cs typeface="Arial" charset="0"/>
              </a:rPr>
              <a:t>Case One</a:t>
            </a:r>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BC4ED2-D3E2-4B0A-A6E3-146933F62918}" type="slidenum">
              <a:rPr lang="en-US">
                <a:ea typeface="ＭＳ Ｐゴシック" pitchFamily="34" charset="-128"/>
              </a:rPr>
              <a:pPr eaLnBrk="1" hangingPunct="1"/>
              <a:t>2</a:t>
            </a:fld>
            <a:endParaRPr lang="en-US">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p:cNvSpPr>
          <p:nvPr>
            <p:ph type="title"/>
          </p:nvPr>
        </p:nvSpPr>
        <p:spPr/>
        <p:txBody>
          <a:bodyPr/>
          <a:lstStyle/>
          <a:p>
            <a:r>
              <a:rPr lang="en-US" sz="4000">
                <a:latin typeface="Arial" charset="0"/>
                <a:ea typeface="ＭＳ Ｐゴシック" pitchFamily="34" charset="-128"/>
                <a:cs typeface="Arial" charset="0"/>
              </a:rPr>
              <a:t>Case Two: History</a:t>
            </a:r>
          </a:p>
        </p:txBody>
      </p:sp>
      <p:sp>
        <p:nvSpPr>
          <p:cNvPr id="28676" name="Rectangle 3"/>
          <p:cNvSpPr>
            <a:spLocks noGrp="1"/>
          </p:cNvSpPr>
          <p:nvPr>
            <p:ph idx="1"/>
          </p:nvPr>
        </p:nvSpPr>
        <p:spPr>
          <a:xfrm>
            <a:off x="250825" y="1557338"/>
            <a:ext cx="8642350" cy="4262437"/>
          </a:xfrm>
        </p:spPr>
        <p:txBody>
          <a:bodyPr rtlCol="0">
            <a:normAutofit lnSpcReduction="10000"/>
          </a:bodyPr>
          <a:lstStyle/>
          <a:p>
            <a:pPr marL="341313" indent="-341313" fontAlgn="auto">
              <a:spcBef>
                <a:spcPts val="600"/>
              </a:spcBef>
              <a:spcAft>
                <a:spcPts val="0"/>
              </a:spcAft>
              <a:buFont typeface="Wingdings" pitchFamily="2" charset="2"/>
              <a:buChar char="§"/>
              <a:defRPr/>
            </a:pPr>
            <a:r>
              <a:rPr lang="en-US" sz="2600" dirty="0">
                <a:ea typeface="ＭＳ Ｐゴシック"/>
                <a:cs typeface="ＭＳ Ｐゴシック"/>
              </a:rPr>
              <a:t>HPI: Mr. M is a 47-year-old man who presented to clinic with “red cheeks” for the last 3 years.  He reports it is more noticeable with exercise or heat.  He stops alcohol because he thinks it makes it worse.</a:t>
            </a:r>
          </a:p>
          <a:p>
            <a:pPr marL="341313" indent="-341313" fontAlgn="auto">
              <a:spcBef>
                <a:spcPts val="600"/>
              </a:spcBef>
              <a:spcAft>
                <a:spcPts val="0"/>
              </a:spcAft>
              <a:buFont typeface="Wingdings" pitchFamily="2" charset="2"/>
              <a:buChar char="§"/>
              <a:defRPr/>
            </a:pPr>
            <a:r>
              <a:rPr lang="en-US" sz="2600" dirty="0">
                <a:ea typeface="ＭＳ Ｐゴシック"/>
                <a:cs typeface="ＭＳ Ｐゴシック"/>
              </a:rPr>
              <a:t>PMH: no major illnesses or hospitalizations</a:t>
            </a:r>
          </a:p>
          <a:p>
            <a:pPr marL="341313" indent="-341313" fontAlgn="auto">
              <a:spcBef>
                <a:spcPts val="600"/>
              </a:spcBef>
              <a:spcAft>
                <a:spcPts val="0"/>
              </a:spcAft>
              <a:buFont typeface="Wingdings" pitchFamily="2" charset="2"/>
              <a:buChar char="§"/>
              <a:defRPr/>
            </a:pPr>
            <a:r>
              <a:rPr lang="en-US" sz="2600" dirty="0">
                <a:ea typeface="ＭＳ Ｐゴシック"/>
                <a:cs typeface="ＭＳ Ｐゴシック"/>
              </a:rPr>
              <a:t>Allergies: none</a:t>
            </a:r>
          </a:p>
          <a:p>
            <a:pPr marL="341313" indent="-341313" fontAlgn="auto">
              <a:spcBef>
                <a:spcPts val="600"/>
              </a:spcBef>
              <a:spcAft>
                <a:spcPts val="0"/>
              </a:spcAft>
              <a:buFont typeface="Wingdings" pitchFamily="2" charset="2"/>
              <a:buChar char="§"/>
              <a:defRPr/>
            </a:pPr>
            <a:r>
              <a:rPr lang="en-US" sz="2600" dirty="0">
                <a:ea typeface="ＭＳ Ｐゴシック"/>
                <a:cs typeface="ＭＳ Ｐゴシック"/>
              </a:rPr>
              <a:t>Medications: multivitamins</a:t>
            </a:r>
          </a:p>
          <a:p>
            <a:pPr marL="341313" indent="-341313" fontAlgn="auto">
              <a:spcBef>
                <a:spcPts val="600"/>
              </a:spcBef>
              <a:spcAft>
                <a:spcPts val="0"/>
              </a:spcAft>
              <a:buFont typeface="Wingdings" pitchFamily="2" charset="2"/>
              <a:buChar char="§"/>
              <a:defRPr/>
            </a:pPr>
            <a:r>
              <a:rPr lang="en-US" sz="2600" dirty="0">
                <a:ea typeface="ＭＳ Ｐゴシック"/>
                <a:cs typeface="ＭＳ Ｐゴシック"/>
              </a:rPr>
              <a:t>Family history: noncontributory</a:t>
            </a:r>
          </a:p>
          <a:p>
            <a:pPr marL="341313" indent="-341313" fontAlgn="auto">
              <a:spcBef>
                <a:spcPts val="600"/>
              </a:spcBef>
              <a:spcAft>
                <a:spcPts val="0"/>
              </a:spcAft>
              <a:buFont typeface="Wingdings" pitchFamily="2" charset="2"/>
              <a:buChar char="§"/>
              <a:defRPr/>
            </a:pPr>
            <a:r>
              <a:rPr lang="en-US" sz="2600" dirty="0">
                <a:ea typeface="ＭＳ Ｐゴシック"/>
                <a:cs typeface="ＭＳ Ｐゴシック"/>
              </a:rPr>
              <a:t>Social history: lives with wife</a:t>
            </a:r>
          </a:p>
          <a:p>
            <a:pPr marL="341313" indent="-341313" fontAlgn="auto">
              <a:spcBef>
                <a:spcPts val="600"/>
              </a:spcBef>
              <a:spcAft>
                <a:spcPts val="0"/>
              </a:spcAft>
              <a:buFont typeface="Wingdings" pitchFamily="2" charset="2"/>
              <a:buChar char="§"/>
              <a:defRPr/>
            </a:pPr>
            <a:r>
              <a:rPr lang="en-US" sz="2600" dirty="0">
                <a:ea typeface="ＭＳ Ｐゴシック"/>
                <a:cs typeface="ＭＳ Ｐゴシック"/>
              </a:rPr>
              <a:t>ROS: negative</a:t>
            </a:r>
          </a:p>
          <a:p>
            <a:pPr fontAlgn="auto">
              <a:lnSpc>
                <a:spcPct val="80000"/>
              </a:lnSpc>
              <a:spcAft>
                <a:spcPts val="0"/>
              </a:spcAft>
              <a:buFont typeface="Arial" pitchFamily="34" charset="0"/>
              <a:buChar char="•"/>
              <a:defRPr/>
            </a:pPr>
            <a:endParaRPr lang="en-US" sz="2400" dirty="0">
              <a:ea typeface="ＭＳ Ｐゴシック"/>
              <a:cs typeface="ＭＳ Ｐゴシック"/>
            </a:endParaRPr>
          </a:p>
        </p:txBody>
      </p:sp>
      <p:sp>
        <p:nvSpPr>
          <p:cNvPr id="286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4E5622-1943-443F-AC25-D0214A0E09D1}" type="slidenum">
              <a:rPr lang="en-US">
                <a:ea typeface="ＭＳ Ｐゴシック" pitchFamily="34" charset="-128"/>
              </a:rPr>
              <a:pPr eaLnBrk="1" hangingPunct="1"/>
              <a:t>20</a:t>
            </a:fld>
            <a:endParaRPr lang="en-US">
              <a:ea typeface="ＭＳ Ｐゴシック"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p:cNvSpPr>
          <p:nvPr>
            <p:ph type="title"/>
          </p:nvPr>
        </p:nvSpPr>
        <p:spPr/>
        <p:txBody>
          <a:bodyPr/>
          <a:lstStyle/>
          <a:p>
            <a:r>
              <a:rPr lang="en-US" sz="4000">
                <a:latin typeface="Arial" charset="0"/>
                <a:ea typeface="ＭＳ Ｐゴシック" pitchFamily="34" charset="-128"/>
                <a:cs typeface="Arial" charset="0"/>
              </a:rPr>
              <a:t>Case Two: Skin Exam</a:t>
            </a:r>
          </a:p>
        </p:txBody>
      </p:sp>
      <p:sp>
        <p:nvSpPr>
          <p:cNvPr id="29700" name="Rectangle 6"/>
          <p:cNvSpPr>
            <a:spLocks noGrp="1"/>
          </p:cNvSpPr>
          <p:nvPr>
            <p:ph type="body" sz="half" idx="2"/>
          </p:nvPr>
        </p:nvSpPr>
        <p:spPr>
          <a:xfrm>
            <a:off x="4781550" y="1758950"/>
            <a:ext cx="4038600" cy="4191000"/>
          </a:xfrm>
        </p:spPr>
        <p:txBody>
          <a:bodyPr rtlCol="0">
            <a:normAutofit/>
          </a:bodyPr>
          <a:lstStyle/>
          <a:p>
            <a:pPr fontAlgn="auto">
              <a:lnSpc>
                <a:spcPct val="90000"/>
              </a:lnSpc>
              <a:spcBef>
                <a:spcPts val="1200"/>
              </a:spcBef>
              <a:spcAft>
                <a:spcPts val="0"/>
              </a:spcAft>
              <a:buFont typeface="Wingdings" charset="2"/>
              <a:buChar char="§"/>
              <a:defRPr/>
            </a:pPr>
            <a:r>
              <a:rPr lang="en-US" sz="2800" dirty="0">
                <a:ea typeface="ＭＳ Ｐゴシック"/>
                <a:cs typeface="ＭＳ Ｐゴシック"/>
              </a:rPr>
              <a:t>Facial erythema on the nose and cheeks as well as a few small telangiectasias within the erythema.</a:t>
            </a:r>
          </a:p>
          <a:p>
            <a:pPr fontAlgn="auto">
              <a:lnSpc>
                <a:spcPct val="90000"/>
              </a:lnSpc>
              <a:spcBef>
                <a:spcPts val="1200"/>
              </a:spcBef>
              <a:spcAft>
                <a:spcPts val="0"/>
              </a:spcAft>
              <a:buFont typeface="Wingdings" charset="2"/>
              <a:buChar char="§"/>
              <a:defRPr/>
            </a:pPr>
            <a:r>
              <a:rPr lang="en-US" sz="2800" dirty="0">
                <a:ea typeface="ＭＳ Ｐゴシック"/>
                <a:cs typeface="ＭＳ Ｐゴシック"/>
              </a:rPr>
              <a:t>No comedones, papules, or pustules are noted.</a:t>
            </a:r>
          </a:p>
          <a:p>
            <a:pPr fontAlgn="auto">
              <a:lnSpc>
                <a:spcPct val="90000"/>
              </a:lnSpc>
              <a:spcBef>
                <a:spcPts val="1200"/>
              </a:spcBef>
              <a:spcAft>
                <a:spcPts val="0"/>
              </a:spcAft>
              <a:buFont typeface="Wingdings" charset="2"/>
              <a:buChar char="§"/>
              <a:defRPr/>
            </a:pPr>
            <a:r>
              <a:rPr lang="en-US" sz="2800" dirty="0">
                <a:ea typeface="ＭＳ Ｐゴシック"/>
                <a:cs typeface="ＭＳ Ｐゴシック"/>
              </a:rPr>
              <a:t>There is no scale.</a:t>
            </a:r>
          </a:p>
          <a:p>
            <a:pPr marL="0" indent="0" fontAlgn="auto">
              <a:lnSpc>
                <a:spcPct val="90000"/>
              </a:lnSpc>
              <a:spcAft>
                <a:spcPts val="0"/>
              </a:spcAft>
              <a:buFont typeface="Arial" pitchFamily="34" charset="0"/>
              <a:buNone/>
              <a:defRPr/>
            </a:pPr>
            <a:endParaRPr lang="en-US" sz="2800" dirty="0">
              <a:ea typeface="ＭＳ Ｐゴシック"/>
              <a:cs typeface="ＭＳ Ｐゴシック"/>
            </a:endParaRPr>
          </a:p>
        </p:txBody>
      </p:sp>
      <p:sp>
        <p:nvSpPr>
          <p:cNvPr id="296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BAA734-2954-4386-958D-F1F521D7C323}" type="slidenum">
              <a:rPr lang="en-US" smtClean="0">
                <a:ea typeface="ＭＳ Ｐゴシック" pitchFamily="34" charset="-128"/>
              </a:rPr>
              <a:pPr eaLnBrk="1" hangingPunct="1"/>
              <a:t>21</a:t>
            </a:fld>
            <a:endParaRPr lang="en-US">
              <a:ea typeface="ＭＳ Ｐゴシック" pitchFamily="34" charset="-128"/>
            </a:endParaRPr>
          </a:p>
        </p:txBody>
      </p:sp>
      <p:pic>
        <p:nvPicPr>
          <p:cNvPr id="29701" name="Picture 6" descr="IMG_7089.JPG"/>
          <p:cNvPicPr>
            <a:picLocks noChangeAspect="1"/>
          </p:cNvPicPr>
          <p:nvPr/>
        </p:nvPicPr>
        <p:blipFill>
          <a:blip r:embed="rId3">
            <a:extLst>
              <a:ext uri="{28A0092B-C50C-407E-A947-70E740481C1C}">
                <a14:useLocalDpi xmlns:a14="http://schemas.microsoft.com/office/drawing/2010/main" val="0"/>
              </a:ext>
            </a:extLst>
          </a:blip>
          <a:srcRect l="13605" t="14285" r="8844"/>
          <a:stretch>
            <a:fillRect/>
          </a:stretch>
        </p:blipFill>
        <p:spPr bwMode="auto">
          <a:xfrm>
            <a:off x="228600" y="2057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Two, Question 1</a:t>
            </a:r>
          </a:p>
        </p:txBody>
      </p:sp>
      <p:sp>
        <p:nvSpPr>
          <p:cNvPr id="30724" name="Rectangle 3"/>
          <p:cNvSpPr>
            <a:spLocks noGrp="1"/>
          </p:cNvSpPr>
          <p:nvPr>
            <p:ph idx="1"/>
          </p:nvPr>
        </p:nvSpPr>
        <p:spPr>
          <a:xfrm>
            <a:off x="457200" y="1685925"/>
            <a:ext cx="8229600" cy="4191000"/>
          </a:xfrm>
        </p:spPr>
        <p:txBody>
          <a:bodyPr/>
          <a:lstStyle/>
          <a:p>
            <a:pPr marL="458788" indent="-458788">
              <a:buFont typeface="Wingdings" pitchFamily="2" charset="2"/>
              <a:buChar char="§"/>
            </a:pPr>
            <a:r>
              <a:rPr lang="en-US" sz="3600">
                <a:latin typeface="Arial" charset="0"/>
                <a:ea typeface="ＭＳ Ｐゴシック" pitchFamily="34" charset="-128"/>
                <a:cs typeface="Arial" charset="0"/>
              </a:rPr>
              <a:t>What is the most likely diagnosis?</a:t>
            </a:r>
          </a:p>
          <a:p>
            <a:pPr marL="1314450" lvl="2" indent="-514350">
              <a:buFont typeface="Calibri" pitchFamily="34" charset="0"/>
              <a:buAutoNum type="alphaLcPeriod"/>
            </a:pPr>
            <a:r>
              <a:rPr lang="en-US" sz="3200">
                <a:latin typeface="Arial" charset="0"/>
                <a:ea typeface="ＭＳ Ｐゴシック" pitchFamily="34" charset="-128"/>
                <a:cs typeface="Arial" charset="0"/>
              </a:rPr>
              <a:t>Allergic contact dermatitis</a:t>
            </a:r>
          </a:p>
          <a:p>
            <a:pPr marL="1314450" lvl="2" indent="-514350">
              <a:buFont typeface="Calibri" pitchFamily="34" charset="0"/>
              <a:buAutoNum type="alphaLcPeriod"/>
            </a:pPr>
            <a:r>
              <a:rPr lang="en-US" sz="3200">
                <a:latin typeface="Arial" charset="0"/>
                <a:ea typeface="ＭＳ Ｐゴシック" pitchFamily="34" charset="-128"/>
                <a:cs typeface="Arial" charset="0"/>
              </a:rPr>
              <a:t>Atopic dermatitis</a:t>
            </a:r>
          </a:p>
          <a:p>
            <a:pPr marL="1314450" lvl="2" indent="-514350">
              <a:buFont typeface="Calibri" pitchFamily="34" charset="0"/>
              <a:buAutoNum type="alphaLcPeriod"/>
            </a:pPr>
            <a:r>
              <a:rPr lang="en-US" sz="3200">
                <a:latin typeface="Arial" charset="0"/>
                <a:ea typeface="ＭＳ Ｐゴシック" pitchFamily="34" charset="-128"/>
                <a:cs typeface="Arial" charset="0"/>
              </a:rPr>
              <a:t>Rosacea</a:t>
            </a:r>
          </a:p>
          <a:p>
            <a:pPr marL="1314450" lvl="2" indent="-514350">
              <a:buFont typeface="Calibri" pitchFamily="34" charset="0"/>
              <a:buAutoNum type="alphaLcPeriod"/>
            </a:pPr>
            <a:r>
              <a:rPr lang="en-US" sz="3200">
                <a:latin typeface="Arial" charset="0"/>
                <a:ea typeface="ＭＳ Ｐゴシック" pitchFamily="34" charset="-128"/>
                <a:cs typeface="Arial" charset="0"/>
              </a:rPr>
              <a:t>Seborrheic dermatitis</a:t>
            </a:r>
          </a:p>
          <a:p>
            <a:pPr marL="1314450" lvl="2" indent="-514350">
              <a:buFont typeface="Calibri" pitchFamily="34" charset="0"/>
              <a:buAutoNum type="alphaLcPeriod"/>
            </a:pPr>
            <a:r>
              <a:rPr lang="en-US" sz="3200">
                <a:latin typeface="Arial" charset="0"/>
                <a:ea typeface="ＭＳ Ｐゴシック" pitchFamily="34" charset="-128"/>
                <a:cs typeface="Arial" charset="0"/>
              </a:rPr>
              <a:t>Systemic lupus erythematosus </a:t>
            </a:r>
          </a:p>
        </p:txBody>
      </p:sp>
      <p:sp>
        <p:nvSpPr>
          <p:cNvPr id="307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130E33-B04D-48A2-9288-2ECA7F77C3C8}" type="slidenum">
              <a:rPr lang="en-US">
                <a:ea typeface="ＭＳ Ｐゴシック" pitchFamily="34" charset="-128"/>
              </a:rPr>
              <a:pPr eaLnBrk="1" hangingPunct="1"/>
              <a:t>22</a:t>
            </a:fld>
            <a:endParaRPr lang="en-US">
              <a:ea typeface="ＭＳ Ｐゴシック" pitchFamily="34" charset="-128"/>
            </a:endParaRPr>
          </a:p>
        </p:txBody>
      </p:sp>
      <p:pic>
        <p:nvPicPr>
          <p:cNvPr id="30725" name="Picture 5" descr="IMG_7089.JPG"/>
          <p:cNvPicPr>
            <a:picLocks noChangeAspect="1"/>
          </p:cNvPicPr>
          <p:nvPr/>
        </p:nvPicPr>
        <p:blipFill>
          <a:blip r:embed="rId3">
            <a:extLst>
              <a:ext uri="{28A0092B-C50C-407E-A947-70E740481C1C}">
                <a14:useLocalDpi xmlns:a14="http://schemas.microsoft.com/office/drawing/2010/main" val="0"/>
              </a:ext>
            </a:extLst>
          </a:blip>
          <a:srcRect l="13605" t="26320" r="8844"/>
          <a:stretch>
            <a:fillRect/>
          </a:stretch>
        </p:blipFill>
        <p:spPr bwMode="auto">
          <a:xfrm>
            <a:off x="76200" y="76200"/>
            <a:ext cx="2057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Two, Question 1</a:t>
            </a:r>
          </a:p>
        </p:txBody>
      </p:sp>
      <p:sp>
        <p:nvSpPr>
          <p:cNvPr id="31748" name="Rectangle 3"/>
          <p:cNvSpPr>
            <a:spLocks noGrp="1"/>
          </p:cNvSpPr>
          <p:nvPr>
            <p:ph idx="1"/>
          </p:nvPr>
        </p:nvSpPr>
        <p:spPr>
          <a:xfrm>
            <a:off x="323850" y="1484313"/>
            <a:ext cx="8569325" cy="4191000"/>
          </a:xfrm>
        </p:spPr>
        <p:txBody>
          <a:bodyPr rtlCol="0">
            <a:normAutofit lnSpcReduction="10000"/>
          </a:bodyPr>
          <a:lstStyle/>
          <a:p>
            <a:pPr marL="338138" indent="-338138" fontAlgn="auto">
              <a:spcBef>
                <a:spcPts val="400"/>
              </a:spcBef>
              <a:spcAft>
                <a:spcPts val="0"/>
              </a:spcAft>
              <a:buFont typeface="Arial" pitchFamily="34" charset="0"/>
              <a:buNone/>
              <a:defRPr/>
            </a:pPr>
            <a:r>
              <a:rPr lang="en-US" sz="3100" b="1" dirty="0">
                <a:solidFill>
                  <a:srgbClr val="C00000"/>
                </a:solidFill>
                <a:ea typeface="ＭＳ Ｐゴシック"/>
              </a:rPr>
              <a:t>Answer: c</a:t>
            </a:r>
          </a:p>
          <a:p>
            <a:pPr marL="458788" indent="-458788" fontAlgn="auto">
              <a:spcBef>
                <a:spcPts val="400"/>
              </a:spcBef>
              <a:spcAft>
                <a:spcPts val="0"/>
              </a:spcAft>
              <a:buFont typeface="Wingdings" pitchFamily="2" charset="2"/>
              <a:buChar char="§"/>
              <a:defRPr/>
            </a:pPr>
            <a:r>
              <a:rPr lang="en-US" sz="3100" dirty="0">
                <a:ea typeface="ＭＳ Ｐゴシック"/>
              </a:rPr>
              <a:t>What is the most likely diagnosis?</a:t>
            </a:r>
          </a:p>
          <a:p>
            <a:pPr marL="1141413" lvl="1" indent="-565150" fontAlgn="auto">
              <a:spcBef>
                <a:spcPts val="400"/>
              </a:spcBef>
              <a:spcAft>
                <a:spcPts val="0"/>
              </a:spcAft>
              <a:buFont typeface="Calibri" pitchFamily="34" charset="0"/>
              <a:buAutoNum type="alphaLcPeriod"/>
              <a:defRPr/>
            </a:pPr>
            <a:r>
              <a:rPr lang="en-US" sz="2600" dirty="0">
                <a:ea typeface="ＭＳ Ｐゴシック"/>
              </a:rPr>
              <a:t>Allergic contact dermatitis </a:t>
            </a:r>
            <a:r>
              <a:rPr lang="en-US" sz="2600" dirty="0">
                <a:solidFill>
                  <a:srgbClr val="969696"/>
                </a:solidFill>
                <a:ea typeface="ＭＳ Ｐゴシック"/>
              </a:rPr>
              <a:t>(no itching)</a:t>
            </a:r>
          </a:p>
          <a:p>
            <a:pPr marL="1141413" lvl="1" indent="-565150" fontAlgn="auto">
              <a:spcBef>
                <a:spcPts val="400"/>
              </a:spcBef>
              <a:spcAft>
                <a:spcPts val="0"/>
              </a:spcAft>
              <a:buFont typeface="Calibri" pitchFamily="34" charset="0"/>
              <a:buAutoNum type="alphaLcPeriod"/>
              <a:defRPr/>
            </a:pPr>
            <a:r>
              <a:rPr lang="en-US" sz="2600" dirty="0">
                <a:ea typeface="ＭＳ Ｐゴシック"/>
              </a:rPr>
              <a:t>Atopic dermatitis </a:t>
            </a:r>
            <a:r>
              <a:rPr lang="en-US" sz="2600" dirty="0">
                <a:solidFill>
                  <a:srgbClr val="969696"/>
                </a:solidFill>
                <a:ea typeface="ＭＳ Ｐゴシック"/>
              </a:rPr>
              <a:t>(no itching, ho past history, wrong age)</a:t>
            </a:r>
          </a:p>
          <a:p>
            <a:pPr marL="1141413" lvl="1" indent="-565150" fontAlgn="auto">
              <a:spcBef>
                <a:spcPts val="400"/>
              </a:spcBef>
              <a:spcAft>
                <a:spcPts val="0"/>
              </a:spcAft>
              <a:buFont typeface="Calibri" pitchFamily="34" charset="0"/>
              <a:buAutoNum type="alphaLcPeriod"/>
              <a:defRPr/>
            </a:pPr>
            <a:r>
              <a:rPr lang="en-US" sz="2600" b="1" dirty="0">
                <a:solidFill>
                  <a:srgbClr val="C00000"/>
                </a:solidFill>
                <a:ea typeface="ＭＳ Ｐゴシック"/>
              </a:rPr>
              <a:t>Rosacea</a:t>
            </a:r>
          </a:p>
          <a:p>
            <a:pPr marL="1141413" lvl="1" indent="-565150" fontAlgn="auto">
              <a:spcBef>
                <a:spcPts val="400"/>
              </a:spcBef>
              <a:spcAft>
                <a:spcPts val="0"/>
              </a:spcAft>
              <a:buFont typeface="Calibri" pitchFamily="34" charset="0"/>
              <a:buAutoNum type="alphaLcPeriod"/>
              <a:defRPr/>
            </a:pPr>
            <a:r>
              <a:rPr lang="en-US" sz="2600" dirty="0">
                <a:ea typeface="ＭＳ Ｐゴシック"/>
              </a:rPr>
              <a:t>Seborrheic dermatitis </a:t>
            </a:r>
            <a:r>
              <a:rPr lang="en-US" sz="2600" dirty="0">
                <a:solidFill>
                  <a:srgbClr val="969696"/>
                </a:solidFill>
                <a:ea typeface="ＭＳ Ｐゴシック"/>
                <a:cs typeface="ＭＳ Ｐゴシック"/>
              </a:rPr>
              <a:t>(erythematous patches with greasy scale on the central face)</a:t>
            </a:r>
          </a:p>
          <a:p>
            <a:pPr marL="1141413" lvl="1" indent="-565150" fontAlgn="auto">
              <a:spcBef>
                <a:spcPts val="400"/>
              </a:spcBef>
              <a:spcAft>
                <a:spcPts val="0"/>
              </a:spcAft>
              <a:buFont typeface="Calibri" pitchFamily="34" charset="0"/>
              <a:buAutoNum type="alphaLcPeriod"/>
              <a:defRPr/>
            </a:pPr>
            <a:r>
              <a:rPr lang="en-US" sz="2600" dirty="0">
                <a:ea typeface="ＭＳ Ｐゴシック"/>
              </a:rPr>
              <a:t>Systemic lupus erythematosus </a:t>
            </a:r>
            <a:r>
              <a:rPr lang="en-US" sz="2600" dirty="0">
                <a:solidFill>
                  <a:srgbClr val="969696"/>
                </a:solidFill>
                <a:ea typeface="ＭＳ Ｐゴシック"/>
              </a:rPr>
              <a:t>(negative review of systems; SLE is not triggered by alcohol)</a:t>
            </a:r>
          </a:p>
          <a:p>
            <a:pPr marL="0" indent="0" fontAlgn="auto">
              <a:spcAft>
                <a:spcPts val="0"/>
              </a:spcAft>
              <a:buFont typeface="Arial" pitchFamily="34" charset="0"/>
              <a:buNone/>
              <a:defRPr/>
            </a:pPr>
            <a:endParaRPr lang="en-US" dirty="0">
              <a:ea typeface="ＭＳ Ｐゴシック"/>
            </a:endParaRPr>
          </a:p>
        </p:txBody>
      </p:sp>
      <p:sp>
        <p:nvSpPr>
          <p:cNvPr id="317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204C25-107D-4799-8ADC-955F74AF3546}" type="slidenum">
              <a:rPr lang="en-US">
                <a:ea typeface="ＭＳ Ｐゴシック" pitchFamily="34" charset="-128"/>
              </a:rPr>
              <a:pPr eaLnBrk="1" hangingPunct="1"/>
              <a:t>23</a:t>
            </a:fld>
            <a:endParaRPr lang="en-US">
              <a:ea typeface="ＭＳ Ｐゴシック" pitchFamily="34" charset="-128"/>
            </a:endParaRPr>
          </a:p>
        </p:txBody>
      </p:sp>
      <p:pic>
        <p:nvPicPr>
          <p:cNvPr id="31749" name="Picture 5" descr="IMG_7089.JPG"/>
          <p:cNvPicPr>
            <a:picLocks noChangeAspect="1"/>
          </p:cNvPicPr>
          <p:nvPr/>
        </p:nvPicPr>
        <p:blipFill>
          <a:blip r:embed="rId3">
            <a:extLst>
              <a:ext uri="{28A0092B-C50C-407E-A947-70E740481C1C}">
                <a14:useLocalDpi xmlns:a14="http://schemas.microsoft.com/office/drawing/2010/main" val="0"/>
              </a:ext>
            </a:extLst>
          </a:blip>
          <a:srcRect l="13605" t="26320" r="8844"/>
          <a:stretch>
            <a:fillRect/>
          </a:stretch>
        </p:blipFill>
        <p:spPr bwMode="auto">
          <a:xfrm>
            <a:off x="76200" y="76200"/>
            <a:ext cx="2057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p:cNvSpPr>
          <p:nvPr>
            <p:ph type="title"/>
          </p:nvPr>
        </p:nvSpPr>
        <p:spPr>
          <a:xfrm>
            <a:off x="2286000" y="274638"/>
            <a:ext cx="6400800" cy="1143000"/>
          </a:xfrm>
        </p:spPr>
        <p:txBody>
          <a:bodyPr/>
          <a:lstStyle/>
          <a:p>
            <a:r>
              <a:rPr lang="en-US" sz="4000">
                <a:latin typeface="Arial" charset="0"/>
                <a:ea typeface="ＭＳ Ｐゴシック" pitchFamily="34" charset="-128"/>
                <a:cs typeface="Arial" charset="0"/>
              </a:rPr>
              <a:t>Case Two, Question 2</a:t>
            </a:r>
          </a:p>
        </p:txBody>
      </p:sp>
      <p:sp>
        <p:nvSpPr>
          <p:cNvPr id="32772" name="Rectangle 3"/>
          <p:cNvSpPr>
            <a:spLocks noGrp="1"/>
          </p:cNvSpPr>
          <p:nvPr>
            <p:ph idx="1"/>
          </p:nvPr>
        </p:nvSpPr>
        <p:spPr/>
        <p:txBody>
          <a:bodyPr rtlCol="0">
            <a:normAutofit/>
          </a:bodyPr>
          <a:lstStyle/>
          <a:p>
            <a:pPr marL="458788" indent="-458788" fontAlgn="auto">
              <a:spcAft>
                <a:spcPts val="0"/>
              </a:spcAft>
              <a:buFont typeface="Wingdings" pitchFamily="2" charset="2"/>
              <a:buChar char="§"/>
              <a:defRPr/>
            </a:pPr>
            <a:r>
              <a:rPr lang="en-US" dirty="0">
                <a:ea typeface="ＭＳ Ｐゴシック"/>
                <a:cs typeface="ＭＳ Ｐゴシック"/>
              </a:rPr>
              <a:t>Which of the following might trigger Mr. M’s rosacea? </a:t>
            </a:r>
          </a:p>
          <a:p>
            <a:pPr marL="1223963" lvl="1" indent="-533400" fontAlgn="auto">
              <a:spcAft>
                <a:spcPts val="0"/>
              </a:spcAft>
              <a:buFont typeface="Arial" pitchFamily="34" charset="0"/>
              <a:buAutoNum type="alphaLcPeriod"/>
              <a:defRPr/>
            </a:pPr>
            <a:r>
              <a:rPr lang="en-US" dirty="0">
                <a:ea typeface="ＭＳ Ｐゴシック"/>
                <a:cs typeface="ＭＳ Ｐゴシック"/>
              </a:rPr>
              <a:t>Alcohol</a:t>
            </a:r>
          </a:p>
          <a:p>
            <a:pPr marL="1223963" lvl="1" indent="-533400" fontAlgn="auto">
              <a:spcAft>
                <a:spcPts val="0"/>
              </a:spcAft>
              <a:buFont typeface="Arial" pitchFamily="34" charset="0"/>
              <a:buAutoNum type="alphaLcPeriod"/>
              <a:defRPr/>
            </a:pPr>
            <a:r>
              <a:rPr lang="en-US" dirty="0">
                <a:ea typeface="ＭＳ Ｐゴシック"/>
                <a:cs typeface="ＭＳ Ｐゴシック"/>
              </a:rPr>
              <a:t>Heat/hot beverages</a:t>
            </a:r>
          </a:p>
          <a:p>
            <a:pPr marL="1223963" lvl="1" indent="-533400" fontAlgn="auto">
              <a:spcAft>
                <a:spcPts val="0"/>
              </a:spcAft>
              <a:buFont typeface="Arial" pitchFamily="34" charset="0"/>
              <a:buAutoNum type="alphaLcPeriod"/>
              <a:defRPr/>
            </a:pPr>
            <a:r>
              <a:rPr lang="en-US" dirty="0">
                <a:ea typeface="ＭＳ Ｐゴシック"/>
                <a:cs typeface="ＭＳ Ｐゴシック"/>
              </a:rPr>
              <a:t>Hot, spicy foods</a:t>
            </a:r>
          </a:p>
          <a:p>
            <a:pPr marL="1223963" lvl="1" indent="-533400" fontAlgn="auto">
              <a:spcAft>
                <a:spcPts val="0"/>
              </a:spcAft>
              <a:buFont typeface="Arial" pitchFamily="34" charset="0"/>
              <a:buAutoNum type="alphaLcPeriod"/>
              <a:defRPr/>
            </a:pPr>
            <a:r>
              <a:rPr lang="en-US" dirty="0">
                <a:ea typeface="ＭＳ Ｐゴシック"/>
                <a:cs typeface="ＭＳ Ｐゴシック"/>
              </a:rPr>
              <a:t>Sunlight</a:t>
            </a:r>
          </a:p>
          <a:p>
            <a:pPr marL="1223963" lvl="1" indent="-533400" fontAlgn="auto">
              <a:spcAft>
                <a:spcPts val="0"/>
              </a:spcAft>
              <a:buFont typeface="Arial" pitchFamily="34" charset="0"/>
              <a:buAutoNum type="alphaLcPeriod"/>
              <a:defRPr/>
            </a:pPr>
            <a:r>
              <a:rPr lang="en-US" dirty="0">
                <a:ea typeface="ＭＳ Ｐゴシック"/>
                <a:cs typeface="ＭＳ Ｐゴシック"/>
              </a:rPr>
              <a:t>All of the above</a:t>
            </a:r>
          </a:p>
          <a:p>
            <a:pPr marL="338138" indent="-338138" fontAlgn="auto">
              <a:spcAft>
                <a:spcPts val="0"/>
              </a:spcAft>
              <a:buFont typeface="Arial" pitchFamily="34" charset="0"/>
              <a:buChar char="•"/>
              <a:defRPr/>
            </a:pPr>
            <a:endParaRPr lang="en-US" dirty="0">
              <a:ea typeface="ＭＳ Ｐゴシック"/>
              <a:cs typeface="ＭＳ Ｐゴシック"/>
            </a:endParaRPr>
          </a:p>
        </p:txBody>
      </p:sp>
      <p:sp>
        <p:nvSpPr>
          <p:cNvPr id="327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69C5B9-87D5-4ED8-9FDA-27558C36977D}" type="slidenum">
              <a:rPr lang="en-US">
                <a:ea typeface="ＭＳ Ｐゴシック" pitchFamily="34" charset="-128"/>
              </a:rPr>
              <a:pPr eaLnBrk="1" hangingPunct="1"/>
              <a:t>24</a:t>
            </a:fld>
            <a:endParaRPr lang="en-US">
              <a:ea typeface="ＭＳ Ｐゴシック" pitchFamily="34" charset="-128"/>
            </a:endParaRPr>
          </a:p>
        </p:txBody>
      </p:sp>
      <p:pic>
        <p:nvPicPr>
          <p:cNvPr id="32773" name="Picture 4" descr="IMG_7089.JPG"/>
          <p:cNvPicPr>
            <a:picLocks noChangeAspect="1"/>
          </p:cNvPicPr>
          <p:nvPr/>
        </p:nvPicPr>
        <p:blipFill>
          <a:blip r:embed="rId3">
            <a:extLst>
              <a:ext uri="{28A0092B-C50C-407E-A947-70E740481C1C}">
                <a14:useLocalDpi xmlns:a14="http://schemas.microsoft.com/office/drawing/2010/main" val="0"/>
              </a:ext>
            </a:extLst>
          </a:blip>
          <a:srcRect l="13605" t="26320" r="8844"/>
          <a:stretch>
            <a:fillRect/>
          </a:stretch>
        </p:blipFill>
        <p:spPr bwMode="auto">
          <a:xfrm>
            <a:off x="76200" y="76200"/>
            <a:ext cx="2057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p:txBody>
          <a:bodyPr rtlCol="0">
            <a:normAutofit/>
          </a:bodyPr>
          <a:lstStyle/>
          <a:p>
            <a:pPr marL="338138" indent="-338138" fontAlgn="auto">
              <a:lnSpc>
                <a:spcPct val="90000"/>
              </a:lnSpc>
              <a:spcBef>
                <a:spcPts val="1000"/>
              </a:spcBef>
              <a:spcAft>
                <a:spcPts val="0"/>
              </a:spcAft>
              <a:buFont typeface="Arial" pitchFamily="34" charset="0"/>
              <a:buNone/>
              <a:defRPr/>
            </a:pPr>
            <a:r>
              <a:rPr lang="en-US" b="1" dirty="0">
                <a:solidFill>
                  <a:srgbClr val="C00000"/>
                </a:solidFill>
                <a:ea typeface="ＭＳ Ｐゴシック"/>
                <a:cs typeface="ＭＳ Ｐゴシック"/>
              </a:rPr>
              <a:t>Answer: e</a:t>
            </a:r>
          </a:p>
          <a:p>
            <a:pPr marL="458788" indent="-458788" fontAlgn="auto">
              <a:lnSpc>
                <a:spcPct val="90000"/>
              </a:lnSpc>
              <a:spcBef>
                <a:spcPts val="1000"/>
              </a:spcBef>
              <a:spcAft>
                <a:spcPts val="0"/>
              </a:spcAft>
              <a:buFont typeface="Wingdings" pitchFamily="2" charset="2"/>
              <a:buChar char="§"/>
              <a:defRPr/>
            </a:pPr>
            <a:r>
              <a:rPr lang="en-US" dirty="0">
                <a:ea typeface="ＭＳ Ｐゴシック"/>
                <a:cs typeface="ＭＳ Ｐゴシック"/>
              </a:rPr>
              <a:t>Which of the following might trigger Mr. M’s rosacea? </a:t>
            </a:r>
          </a:p>
          <a:p>
            <a:pPr marL="1141413" lvl="1" indent="-458788" fontAlgn="auto">
              <a:lnSpc>
                <a:spcPct val="90000"/>
              </a:lnSpc>
              <a:spcBef>
                <a:spcPts val="1000"/>
              </a:spcBef>
              <a:spcAft>
                <a:spcPts val="0"/>
              </a:spcAft>
              <a:buFont typeface="Arial" pitchFamily="34" charset="0"/>
              <a:buAutoNum type="alphaLcPeriod"/>
              <a:defRPr/>
            </a:pPr>
            <a:r>
              <a:rPr lang="en-US" dirty="0">
                <a:ea typeface="ＭＳ Ｐゴシック"/>
                <a:cs typeface="ＭＳ Ｐゴシック"/>
              </a:rPr>
              <a:t>Alcohol</a:t>
            </a:r>
          </a:p>
          <a:p>
            <a:pPr marL="1141413" lvl="1" indent="-458788" fontAlgn="auto">
              <a:lnSpc>
                <a:spcPct val="90000"/>
              </a:lnSpc>
              <a:spcBef>
                <a:spcPts val="1000"/>
              </a:spcBef>
              <a:spcAft>
                <a:spcPts val="0"/>
              </a:spcAft>
              <a:buFont typeface="Arial" pitchFamily="34" charset="0"/>
              <a:buAutoNum type="alphaLcPeriod"/>
              <a:defRPr/>
            </a:pPr>
            <a:r>
              <a:rPr lang="en-US" dirty="0">
                <a:ea typeface="ＭＳ Ｐゴシック"/>
                <a:cs typeface="ＭＳ Ｐゴシック"/>
              </a:rPr>
              <a:t>Heat/hot beverages</a:t>
            </a:r>
          </a:p>
          <a:p>
            <a:pPr marL="1141413" lvl="1" indent="-458788" fontAlgn="auto">
              <a:lnSpc>
                <a:spcPct val="90000"/>
              </a:lnSpc>
              <a:spcBef>
                <a:spcPts val="1000"/>
              </a:spcBef>
              <a:spcAft>
                <a:spcPts val="0"/>
              </a:spcAft>
              <a:buFont typeface="Arial" pitchFamily="34" charset="0"/>
              <a:buAutoNum type="alphaLcPeriod"/>
              <a:defRPr/>
            </a:pPr>
            <a:r>
              <a:rPr lang="en-US" dirty="0">
                <a:ea typeface="ＭＳ Ｐゴシック"/>
                <a:cs typeface="ＭＳ Ｐゴシック"/>
              </a:rPr>
              <a:t>Hot, spicy foods</a:t>
            </a:r>
          </a:p>
          <a:p>
            <a:pPr marL="1141413" lvl="1" indent="-458788" fontAlgn="auto">
              <a:lnSpc>
                <a:spcPct val="90000"/>
              </a:lnSpc>
              <a:spcBef>
                <a:spcPts val="1000"/>
              </a:spcBef>
              <a:spcAft>
                <a:spcPts val="0"/>
              </a:spcAft>
              <a:buFont typeface="Arial" pitchFamily="34" charset="0"/>
              <a:buAutoNum type="alphaLcPeriod"/>
              <a:defRPr/>
            </a:pPr>
            <a:r>
              <a:rPr lang="en-US" dirty="0">
                <a:ea typeface="ＭＳ Ｐゴシック"/>
                <a:cs typeface="ＭＳ Ｐゴシック"/>
              </a:rPr>
              <a:t>Sunlight</a:t>
            </a:r>
          </a:p>
          <a:p>
            <a:pPr marL="1141413" lvl="1" indent="-458788" fontAlgn="auto">
              <a:lnSpc>
                <a:spcPct val="90000"/>
              </a:lnSpc>
              <a:spcBef>
                <a:spcPts val="1000"/>
              </a:spcBef>
              <a:spcAft>
                <a:spcPts val="0"/>
              </a:spcAft>
              <a:buFont typeface="Arial" pitchFamily="34" charset="0"/>
              <a:buAutoNum type="alphaLcPeriod"/>
              <a:defRPr/>
            </a:pPr>
            <a:r>
              <a:rPr lang="en-US" b="1" dirty="0">
                <a:solidFill>
                  <a:srgbClr val="C00000"/>
                </a:solidFill>
                <a:ea typeface="ＭＳ Ｐゴシック"/>
                <a:cs typeface="ＭＳ Ｐゴシック"/>
              </a:rPr>
              <a:t>All of the above</a:t>
            </a:r>
          </a:p>
          <a:p>
            <a:pPr marL="338138" indent="-338138" fontAlgn="auto">
              <a:lnSpc>
                <a:spcPct val="90000"/>
              </a:lnSpc>
              <a:spcAft>
                <a:spcPts val="0"/>
              </a:spcAft>
              <a:buFont typeface="Arial" pitchFamily="34" charset="0"/>
              <a:buChar char="•"/>
              <a:defRPr/>
            </a:pPr>
            <a:endParaRPr lang="en-US" b="1" dirty="0">
              <a:solidFill>
                <a:schemeClr val="hlink"/>
              </a:solidFill>
              <a:ea typeface="ＭＳ Ｐゴシック"/>
              <a:cs typeface="ＭＳ Ｐゴシック"/>
            </a:endParaRPr>
          </a:p>
        </p:txBody>
      </p:sp>
      <p:sp>
        <p:nvSpPr>
          <p:cNvPr id="337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6DE89D-89D0-40F7-9CBB-C5207B198324}" type="slidenum">
              <a:rPr lang="en-US">
                <a:ea typeface="ＭＳ Ｐゴシック" pitchFamily="34" charset="-128"/>
              </a:rPr>
              <a:pPr eaLnBrk="1" hangingPunct="1"/>
              <a:t>25</a:t>
            </a:fld>
            <a:endParaRPr lang="en-US">
              <a:ea typeface="ＭＳ Ｐゴシック" pitchFamily="34" charset="-128"/>
            </a:endParaRPr>
          </a:p>
        </p:txBody>
      </p:sp>
      <p:pic>
        <p:nvPicPr>
          <p:cNvPr id="33796" name="Picture 4" descr="IMG_7089.JPG"/>
          <p:cNvPicPr>
            <a:picLocks noChangeAspect="1"/>
          </p:cNvPicPr>
          <p:nvPr/>
        </p:nvPicPr>
        <p:blipFill>
          <a:blip r:embed="rId3">
            <a:extLst>
              <a:ext uri="{28A0092B-C50C-407E-A947-70E740481C1C}">
                <a14:useLocalDpi xmlns:a14="http://schemas.microsoft.com/office/drawing/2010/main" val="0"/>
              </a:ext>
            </a:extLst>
          </a:blip>
          <a:srcRect l="13605" t="26320" r="8844"/>
          <a:stretch>
            <a:fillRect/>
          </a:stretch>
        </p:blipFill>
        <p:spPr bwMode="auto">
          <a:xfrm>
            <a:off x="76200" y="76200"/>
            <a:ext cx="2057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txBox="1">
            <a:spLocks/>
          </p:cNvSpPr>
          <p:nvPr/>
        </p:nvSpPr>
        <p:spPr bwMode="auto">
          <a:xfrm>
            <a:off x="2286000" y="2286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a:solidFill>
                  <a:srgbClr val="F2F2F2"/>
                </a:solidFill>
              </a:rPr>
              <a:t>Case Two, Question 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p:cNvSpPr>
          <p:nvPr>
            <p:ph type="title"/>
          </p:nvPr>
        </p:nvSpPr>
        <p:spPr/>
        <p:txBody>
          <a:bodyPr/>
          <a:lstStyle/>
          <a:p>
            <a:r>
              <a:rPr lang="en-US" sz="4000">
                <a:latin typeface="Arial" charset="0"/>
                <a:ea typeface="ＭＳ Ｐゴシック" pitchFamily="34" charset="-128"/>
                <a:cs typeface="Arial" charset="0"/>
              </a:rPr>
              <a:t>Clinical Features of Rosacea</a:t>
            </a:r>
          </a:p>
        </p:txBody>
      </p:sp>
      <p:sp>
        <p:nvSpPr>
          <p:cNvPr id="140291" name="Rectangle 3"/>
          <p:cNvSpPr>
            <a:spLocks noGrp="1"/>
          </p:cNvSpPr>
          <p:nvPr>
            <p:ph idx="1"/>
          </p:nvPr>
        </p:nvSpPr>
        <p:spPr>
          <a:xfrm>
            <a:off x="250825" y="1557338"/>
            <a:ext cx="8642350" cy="4535487"/>
          </a:xfrm>
        </p:spPr>
        <p:txBody>
          <a:bodyPr/>
          <a:lstStyle/>
          <a:p>
            <a:pPr marL="395288" indent="-395288">
              <a:spcBef>
                <a:spcPts val="600"/>
              </a:spcBef>
              <a:buFont typeface="Wingdings" pitchFamily="2" charset="2"/>
              <a:buChar char="§"/>
            </a:pPr>
            <a:r>
              <a:rPr lang="en-US" sz="2400" dirty="0">
                <a:latin typeface="Arial" charset="0"/>
                <a:ea typeface="ＭＳ Ｐゴシック" pitchFamily="34" charset="-128"/>
                <a:cs typeface="Arial" charset="0"/>
              </a:rPr>
              <a:t>Rosacea is typically located on the mid face including the nose and cheeks with occasional involvement of the brow, chin, eyelids, and eyes</a:t>
            </a:r>
          </a:p>
          <a:p>
            <a:pPr marL="395288" indent="-395288">
              <a:spcBef>
                <a:spcPts val="600"/>
              </a:spcBef>
              <a:buFont typeface="Wingdings" pitchFamily="2" charset="2"/>
              <a:buChar char="§"/>
            </a:pPr>
            <a:r>
              <a:rPr lang="en-US" sz="2400" dirty="0">
                <a:latin typeface="Arial" charset="0"/>
                <a:ea typeface="ＭＳ Ｐゴシック" pitchFamily="34" charset="-128"/>
                <a:cs typeface="Arial" charset="0"/>
              </a:rPr>
              <a:t>Patients have </a:t>
            </a:r>
            <a:r>
              <a:rPr lang="en-US" sz="2400" b="1" dirty="0">
                <a:latin typeface="Arial" charset="0"/>
                <a:ea typeface="ＭＳ Ｐゴシック" pitchFamily="34" charset="-128"/>
                <a:cs typeface="Arial" charset="0"/>
              </a:rPr>
              <a:t>erythema</a:t>
            </a:r>
            <a:r>
              <a:rPr lang="en-US" sz="2400" dirty="0">
                <a:latin typeface="Arial" charset="0"/>
                <a:ea typeface="ＭＳ Ｐゴシック" pitchFamily="34" charset="-128"/>
                <a:cs typeface="Arial" charset="0"/>
              </a:rPr>
              <a:t> and </a:t>
            </a:r>
            <a:r>
              <a:rPr lang="en-US" sz="2400" b="1" dirty="0" err="1">
                <a:latin typeface="Arial" charset="0"/>
                <a:ea typeface="ＭＳ Ｐゴシック" pitchFamily="34" charset="-128"/>
                <a:cs typeface="Arial" charset="0"/>
              </a:rPr>
              <a:t>telangiectasias</a:t>
            </a:r>
            <a:endParaRPr lang="en-US" sz="2400" b="1" dirty="0">
              <a:latin typeface="Arial" charset="0"/>
              <a:ea typeface="ＭＳ Ｐゴシック" pitchFamily="34" charset="-128"/>
              <a:cs typeface="Arial" charset="0"/>
            </a:endParaRPr>
          </a:p>
          <a:p>
            <a:pPr marL="395288" indent="-395288">
              <a:spcBef>
                <a:spcPts val="600"/>
              </a:spcBef>
              <a:buFont typeface="Wingdings" pitchFamily="2" charset="2"/>
              <a:buChar char="§"/>
            </a:pPr>
            <a:r>
              <a:rPr lang="en-US" sz="2400" dirty="0">
                <a:latin typeface="Arial" charset="0"/>
                <a:ea typeface="ＭＳ Ｐゴシック" pitchFamily="34" charset="-128"/>
                <a:cs typeface="Arial" charset="0"/>
              </a:rPr>
              <a:t>Patients can have </a:t>
            </a:r>
            <a:r>
              <a:rPr lang="en-US" sz="2400" b="1" dirty="0">
                <a:latin typeface="Arial" charset="0"/>
                <a:ea typeface="ＭＳ Ｐゴシック" pitchFamily="34" charset="-128"/>
                <a:cs typeface="Arial" charset="0"/>
              </a:rPr>
              <a:t>papules</a:t>
            </a:r>
            <a:r>
              <a:rPr lang="en-US" sz="2400" dirty="0">
                <a:latin typeface="Arial" charset="0"/>
                <a:ea typeface="ＭＳ Ｐゴシック" pitchFamily="34" charset="-128"/>
                <a:cs typeface="Arial" charset="0"/>
              </a:rPr>
              <a:t> and </a:t>
            </a:r>
            <a:r>
              <a:rPr lang="en-US" sz="2400" b="1" dirty="0">
                <a:latin typeface="Arial" charset="0"/>
                <a:ea typeface="ＭＳ Ｐゴシック" pitchFamily="34" charset="-128"/>
                <a:cs typeface="Arial" charset="0"/>
              </a:rPr>
              <a:t>pustules </a:t>
            </a:r>
          </a:p>
          <a:p>
            <a:pPr marL="395288" indent="-395288">
              <a:spcBef>
                <a:spcPts val="600"/>
              </a:spcBef>
              <a:buFont typeface="Wingdings" pitchFamily="2" charset="2"/>
              <a:buChar char="§"/>
            </a:pPr>
            <a:r>
              <a:rPr lang="en-US" sz="2400" dirty="0">
                <a:latin typeface="Arial" charset="0"/>
                <a:ea typeface="ＭＳ Ｐゴシック" pitchFamily="34" charset="-128"/>
                <a:cs typeface="Arial" charset="0"/>
              </a:rPr>
              <a:t>The absence of </a:t>
            </a:r>
            <a:r>
              <a:rPr lang="en-US" sz="2400" dirty="0" err="1">
                <a:latin typeface="Arial" charset="0"/>
                <a:ea typeface="ＭＳ Ｐゴシック" pitchFamily="34" charset="-128"/>
                <a:cs typeface="Arial" charset="0"/>
              </a:rPr>
              <a:t>comedones</a:t>
            </a:r>
            <a:r>
              <a:rPr lang="en-US" sz="2400" dirty="0">
                <a:latin typeface="Arial" charset="0"/>
                <a:ea typeface="ＭＳ Ｐゴシック" pitchFamily="34" charset="-128"/>
                <a:cs typeface="Arial" charset="0"/>
              </a:rPr>
              <a:t> helps to distinguish acne vulgaris from rosacea</a:t>
            </a:r>
          </a:p>
          <a:p>
            <a:pPr marL="395288" indent="-395288">
              <a:spcBef>
                <a:spcPts val="600"/>
              </a:spcBef>
              <a:buFont typeface="Wingdings" pitchFamily="2" charset="2"/>
              <a:buChar char="§"/>
            </a:pPr>
            <a:r>
              <a:rPr lang="en-US" sz="2400" dirty="0">
                <a:latin typeface="Arial" charset="0"/>
                <a:ea typeface="ＭＳ Ｐゴシック" pitchFamily="34" charset="-128"/>
                <a:cs typeface="Arial" charset="0"/>
              </a:rPr>
              <a:t>May also present with </a:t>
            </a:r>
            <a:r>
              <a:rPr lang="en-US" sz="2400" dirty="0" err="1">
                <a:latin typeface="Arial" charset="0"/>
                <a:ea typeface="ＭＳ Ｐゴシック" pitchFamily="34" charset="-128"/>
                <a:cs typeface="Arial" charset="0"/>
              </a:rPr>
              <a:t>rhinophyma</a:t>
            </a:r>
            <a:r>
              <a:rPr lang="en-US" sz="2400" dirty="0">
                <a:latin typeface="Arial" charset="0"/>
                <a:ea typeface="ＭＳ Ｐゴシック" pitchFamily="34" charset="-128"/>
                <a:cs typeface="Arial" charset="0"/>
              </a:rPr>
              <a:t> (dermal and sebaceous gland hyperplasia of the nose) </a:t>
            </a:r>
          </a:p>
          <a:p>
            <a:pPr marL="395288" indent="-395288">
              <a:spcBef>
                <a:spcPts val="600"/>
              </a:spcBef>
              <a:buFont typeface="Wingdings" pitchFamily="2" charset="2"/>
              <a:buChar char="§"/>
            </a:pPr>
            <a:r>
              <a:rPr lang="en-US" sz="2400" dirty="0">
                <a:latin typeface="Arial" charset="0"/>
                <a:ea typeface="ＭＳ Ｐゴシック" pitchFamily="34" charset="-128"/>
                <a:cs typeface="Arial" charset="0"/>
              </a:rPr>
              <a:t>Patients can have </a:t>
            </a:r>
            <a:r>
              <a:rPr lang="en-US" sz="2400" b="1" dirty="0">
                <a:latin typeface="Arial" charset="0"/>
                <a:ea typeface="ＭＳ Ｐゴシック" pitchFamily="34" charset="-128"/>
                <a:cs typeface="Arial" charset="0"/>
              </a:rPr>
              <a:t>ocular rosacea</a:t>
            </a:r>
            <a:r>
              <a:rPr lang="en-US" sz="2400" dirty="0">
                <a:latin typeface="Arial" charset="0"/>
                <a:ea typeface="ＭＳ Ｐゴシック" pitchFamily="34" charset="-128"/>
                <a:cs typeface="Arial" charset="0"/>
              </a:rPr>
              <a:t>: </a:t>
            </a:r>
            <a:r>
              <a:rPr lang="en-US" sz="2400" dirty="0" err="1">
                <a:latin typeface="Arial" charset="0"/>
                <a:ea typeface="ＭＳ Ｐゴシック" pitchFamily="34" charset="-128"/>
                <a:cs typeface="Arial" charset="0"/>
              </a:rPr>
              <a:t>keratitis</a:t>
            </a:r>
            <a:r>
              <a:rPr lang="en-US" sz="2400" dirty="0">
                <a:latin typeface="Arial" charset="0"/>
                <a:ea typeface="ＭＳ Ｐゴシック" pitchFamily="34" charset="-128"/>
                <a:cs typeface="Arial" charset="0"/>
              </a:rPr>
              <a:t>, </a:t>
            </a:r>
            <a:r>
              <a:rPr lang="en-US" sz="2400" dirty="0" err="1">
                <a:latin typeface="Arial" charset="0"/>
                <a:ea typeface="ＭＳ Ｐゴシック" pitchFamily="34" charset="-128"/>
                <a:cs typeface="Arial" charset="0"/>
              </a:rPr>
              <a:t>blepharitis</a:t>
            </a:r>
            <a:r>
              <a:rPr lang="en-US" sz="2400" dirty="0">
                <a:latin typeface="Arial" charset="0"/>
                <a:ea typeface="ＭＳ Ｐゴシック" pitchFamily="34" charset="-128"/>
                <a:cs typeface="Arial" charset="0"/>
              </a:rPr>
              <a:t>, conjunctivitis</a:t>
            </a:r>
          </a:p>
          <a:p>
            <a:pPr marL="395288" indent="-395288">
              <a:lnSpc>
                <a:spcPct val="90000"/>
              </a:lnSpc>
            </a:pPr>
            <a:endParaRPr lang="en-US" sz="2400" dirty="0">
              <a:latin typeface="Arial" charset="0"/>
              <a:ea typeface="ＭＳ Ｐゴシック" pitchFamily="34" charset="-128"/>
              <a:cs typeface="Arial" charset="0"/>
            </a:endParaRPr>
          </a:p>
        </p:txBody>
      </p:sp>
      <p:sp>
        <p:nvSpPr>
          <p:cNvPr id="348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CD3EEE-D967-4C5B-A965-640549F6F5B7}" type="slidenum">
              <a:rPr lang="en-US">
                <a:ea typeface="ＭＳ Ｐゴシック" pitchFamily="34" charset="-128"/>
              </a:rPr>
              <a:pPr eaLnBrk="1" hangingPunct="1"/>
              <a:t>26</a:t>
            </a:fld>
            <a:endParaRPr lang="en-US">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2000"/>
                                        <p:tgtEl>
                                          <p:spTgt spid="140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2000"/>
                                        <p:tgtEl>
                                          <p:spTgt spid="140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2000"/>
                                        <p:tgtEl>
                                          <p:spTgt spid="140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fade">
                                      <p:cBhvr>
                                        <p:cTn id="22" dur="2000"/>
                                        <p:tgtEl>
                                          <p:spTgt spid="140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0291">
                                            <p:txEl>
                                              <p:pRg st="4" end="4"/>
                                            </p:txEl>
                                          </p:spTgt>
                                        </p:tgtEl>
                                        <p:attrNameLst>
                                          <p:attrName>style.visibility</p:attrName>
                                        </p:attrNameLst>
                                      </p:cBhvr>
                                      <p:to>
                                        <p:strVal val="visible"/>
                                      </p:to>
                                    </p:set>
                                    <p:animEffect transition="in" filter="fade">
                                      <p:cBhvr>
                                        <p:cTn id="27" dur="2000"/>
                                        <p:tgtEl>
                                          <p:spTgt spid="140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0291">
                                            <p:txEl>
                                              <p:pRg st="5" end="5"/>
                                            </p:txEl>
                                          </p:spTgt>
                                        </p:tgtEl>
                                        <p:attrNameLst>
                                          <p:attrName>style.visibility</p:attrName>
                                        </p:attrNameLst>
                                      </p:cBhvr>
                                      <p:to>
                                        <p:strVal val="visible"/>
                                      </p:to>
                                    </p:set>
                                    <p:animEffect transition="in" filter="fade">
                                      <p:cBhvr>
                                        <p:cTn id="32" dur="20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p:cNvSpPr>
          <p:nvPr>
            <p:ph type="ctrTitle"/>
          </p:nvPr>
        </p:nvSpPr>
        <p:spPr>
          <a:xfrm>
            <a:off x="685800" y="2949575"/>
            <a:ext cx="7772400" cy="1470025"/>
          </a:xfrm>
        </p:spPr>
        <p:txBody>
          <a:bodyPr>
            <a:normAutofit fontScale="90000"/>
          </a:bodyPr>
          <a:lstStyle/>
          <a:p>
            <a:r>
              <a:rPr lang="en-US" sz="4800">
                <a:solidFill>
                  <a:schemeClr val="tx1"/>
                </a:solidFill>
                <a:latin typeface="Arial" charset="0"/>
                <a:ea typeface="ＭＳ Ｐゴシック" pitchFamily="34" charset="-128"/>
                <a:cs typeface="Arial" charset="0"/>
              </a:rPr>
              <a:t>The Following Photos Illustrate Different </a:t>
            </a:r>
            <a:br>
              <a:rPr lang="en-US" sz="4800">
                <a:solidFill>
                  <a:schemeClr val="tx1"/>
                </a:solidFill>
                <a:latin typeface="Arial" charset="0"/>
                <a:ea typeface="ＭＳ Ｐゴシック" pitchFamily="34" charset="-128"/>
                <a:cs typeface="Arial" charset="0"/>
              </a:rPr>
            </a:br>
            <a:r>
              <a:rPr lang="en-US" sz="4800">
                <a:solidFill>
                  <a:schemeClr val="tx1"/>
                </a:solidFill>
                <a:latin typeface="Arial" charset="0"/>
                <a:ea typeface="ＭＳ Ｐゴシック" pitchFamily="34" charset="-128"/>
                <a:cs typeface="Arial" charset="0"/>
              </a:rPr>
              <a:t>Types of Rosacea</a:t>
            </a:r>
          </a:p>
        </p:txBody>
      </p:sp>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6C1F24-06A2-4CD4-8316-83EEFFA07D4A}" type="slidenum">
              <a:rPr lang="en-US">
                <a:ea typeface="ＭＳ Ｐゴシック" pitchFamily="34" charset="-128"/>
              </a:rPr>
              <a:pPr eaLnBrk="1" hangingPunct="1"/>
              <a:t>27</a:t>
            </a:fld>
            <a:endParaRPr lang="en-US">
              <a:ea typeface="ＭＳ Ｐゴシック"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p:cNvSpPr>
          <p:nvPr>
            <p:ph type="title"/>
          </p:nvPr>
        </p:nvSpPr>
        <p:spPr/>
        <p:txBody>
          <a:bodyPr/>
          <a:lstStyle/>
          <a:p>
            <a:r>
              <a:rPr lang="en-US" sz="4000">
                <a:latin typeface="Arial" charset="0"/>
                <a:ea typeface="ＭＳ Ｐゴシック" pitchFamily="34" charset="-128"/>
                <a:cs typeface="Arial" charset="0"/>
              </a:rPr>
              <a:t>Erythematotelangietatic Rosacea</a:t>
            </a:r>
          </a:p>
        </p:txBody>
      </p:sp>
      <p:pic>
        <p:nvPicPr>
          <p:cNvPr id="36869" name="Picture 7" descr="Rosacea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89000" y="1600200"/>
            <a:ext cx="3575000" cy="4191000"/>
          </a:xfrm>
        </p:spPr>
      </p:pic>
      <p:sp>
        <p:nvSpPr>
          <p:cNvPr id="144387" name="Rectangle 6"/>
          <p:cNvSpPr>
            <a:spLocks noGrp="1"/>
          </p:cNvSpPr>
          <p:nvPr>
            <p:ph type="body" sz="half" idx="2"/>
          </p:nvPr>
        </p:nvSpPr>
        <p:spPr>
          <a:xfrm>
            <a:off x="4854575" y="1773238"/>
            <a:ext cx="4038600" cy="4191000"/>
          </a:xfrm>
        </p:spPr>
        <p:txBody>
          <a:bodyPr rtlCol="0">
            <a:normAutofit/>
          </a:bodyPr>
          <a:lstStyle/>
          <a:p>
            <a:pPr marL="396875" indent="-396875" fontAlgn="auto">
              <a:spcBef>
                <a:spcPct val="50000"/>
              </a:spcBef>
              <a:spcAft>
                <a:spcPts val="0"/>
              </a:spcAft>
              <a:buFont typeface="Wingdings" charset="2"/>
              <a:buChar char="§"/>
              <a:defRPr/>
            </a:pPr>
            <a:r>
              <a:rPr lang="en-US" sz="2800" dirty="0">
                <a:ea typeface="ＭＳ Ｐゴシック"/>
                <a:cs typeface="ＭＳ Ｐゴシック"/>
              </a:rPr>
              <a:t>Erythema and telangiectasias scattered on the nose and cheeks.</a:t>
            </a:r>
            <a:endParaRPr lang="en-US" sz="1000" dirty="0">
              <a:ea typeface="ＭＳ Ｐゴシック"/>
              <a:cs typeface="ＭＳ Ｐゴシック"/>
            </a:endParaRPr>
          </a:p>
          <a:p>
            <a:pPr marL="396875" indent="-396875" fontAlgn="auto">
              <a:spcBef>
                <a:spcPct val="50000"/>
              </a:spcBef>
              <a:spcAft>
                <a:spcPts val="0"/>
              </a:spcAft>
              <a:buFont typeface="Wingdings" charset="2"/>
              <a:buChar char="§"/>
              <a:defRPr/>
            </a:pPr>
            <a:r>
              <a:rPr lang="en-US" sz="2800" dirty="0">
                <a:ea typeface="ＭＳ Ｐゴシック"/>
                <a:cs typeface="ＭＳ Ｐゴシック"/>
              </a:rPr>
              <a:t>There are no papules, pustules, or comedones present.</a:t>
            </a:r>
          </a:p>
          <a:p>
            <a:pPr marL="0" indent="0" fontAlgn="auto">
              <a:spcAft>
                <a:spcPts val="0"/>
              </a:spcAft>
              <a:buFont typeface="Arial" pitchFamily="34" charset="0"/>
              <a:buNone/>
              <a:defRPr/>
            </a:pPr>
            <a:endParaRPr lang="en-US" sz="2800" dirty="0">
              <a:ea typeface="ＭＳ Ｐゴシック"/>
              <a:cs typeface="ＭＳ Ｐゴシック"/>
            </a:endParaRPr>
          </a:p>
        </p:txBody>
      </p:sp>
      <p:sp>
        <p:nvSpPr>
          <p:cNvPr id="368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E793D9-D4F6-45C4-B6A1-974EB2649D20}" type="slidenum">
              <a:rPr lang="en-US" smtClean="0">
                <a:ea typeface="ＭＳ Ｐゴシック" pitchFamily="34" charset="-128"/>
              </a:rPr>
              <a:pPr eaLnBrk="1" hangingPunct="1"/>
              <a:t>28</a:t>
            </a:fld>
            <a:endParaRPr lang="en-US">
              <a:ea typeface="ＭＳ Ｐゴシック" pitchFamily="34" charset="-128"/>
            </a:endParaRPr>
          </a:p>
        </p:txBody>
      </p:sp>
      <p:sp>
        <p:nvSpPr>
          <p:cNvPr id="36870" name="Rectangle 6"/>
          <p:cNvSpPr>
            <a:spLocks noChangeArrowheads="1"/>
          </p:cNvSpPr>
          <p:nvPr/>
        </p:nvSpPr>
        <p:spPr bwMode="auto">
          <a:xfrm>
            <a:off x="1042988" y="3105150"/>
            <a:ext cx="2952750" cy="647700"/>
          </a:xfrm>
          <a:prstGeom prst="rect">
            <a:avLst/>
          </a:prstGeom>
          <a:solidFill>
            <a:schemeClr val="tx1"/>
          </a:solidFill>
          <a:ln w="9525">
            <a:solidFill>
              <a:schemeClr val="tx1"/>
            </a:solidFill>
            <a:miter lim="800000"/>
            <a:headEnd/>
            <a:tailEnd/>
          </a:ln>
        </p:spPr>
        <p:txBody>
          <a:bodyPr wrap="none" anchor="ctr"/>
          <a:lstStyle/>
          <a:p>
            <a:endParaRPr lang="en-US">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2000"/>
                                        <p:tgtEl>
                                          <p:spTgt spid="144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fade">
                                      <p:cBhvr>
                                        <p:cTn id="12" dur="2000"/>
                                        <p:tgtEl>
                                          <p:spTgt spid="144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p:cNvSpPr>
          <p:nvPr>
            <p:ph type="title"/>
          </p:nvPr>
        </p:nvSpPr>
        <p:spPr/>
        <p:txBody>
          <a:bodyPr/>
          <a:lstStyle/>
          <a:p>
            <a:r>
              <a:rPr lang="en-US" sz="4000">
                <a:latin typeface="Arial" charset="0"/>
                <a:ea typeface="ＭＳ Ｐゴシック" pitchFamily="34" charset="-128"/>
                <a:cs typeface="Arial" charset="0"/>
              </a:rPr>
              <a:t>Papulopustular Rosacea</a:t>
            </a:r>
          </a:p>
        </p:txBody>
      </p:sp>
      <p:pic>
        <p:nvPicPr>
          <p:cNvPr id="37893" name="Picture 7" descr="Rosacea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0510" t="4300" r="9476" b="3702"/>
          <a:stretch>
            <a:fillRect/>
          </a:stretch>
        </p:blipFill>
        <p:spPr>
          <a:xfrm>
            <a:off x="611188" y="1520825"/>
            <a:ext cx="3335337" cy="4572000"/>
          </a:xfrm>
        </p:spPr>
      </p:pic>
      <p:sp>
        <p:nvSpPr>
          <p:cNvPr id="37892" name="Rectangle 6"/>
          <p:cNvSpPr>
            <a:spLocks noGrp="1"/>
          </p:cNvSpPr>
          <p:nvPr>
            <p:ph type="body" sz="half" idx="2"/>
          </p:nvPr>
        </p:nvSpPr>
        <p:spPr>
          <a:xfrm>
            <a:off x="4284663" y="1905000"/>
            <a:ext cx="4478337" cy="4191000"/>
          </a:xfrm>
        </p:spPr>
        <p:txBody>
          <a:bodyPr/>
          <a:lstStyle/>
          <a:p>
            <a:pPr marL="396875" indent="-396875">
              <a:buFont typeface="Wingdings" pitchFamily="2" charset="2"/>
              <a:buChar char="§"/>
            </a:pPr>
            <a:r>
              <a:rPr lang="en-US" sz="2800" dirty="0">
                <a:latin typeface="Arial" charset="0"/>
                <a:ea typeface="ＭＳ Ｐゴシック" pitchFamily="34" charset="-128"/>
                <a:cs typeface="Arial" charset="0"/>
              </a:rPr>
              <a:t>Erythema with papules and pustules on the nose and chin.</a:t>
            </a:r>
            <a:endParaRPr lang="en-US" sz="2000" dirty="0">
              <a:latin typeface="Arial" charset="0"/>
              <a:ea typeface="ＭＳ Ｐゴシック" pitchFamily="34" charset="-128"/>
              <a:cs typeface="Arial" charset="0"/>
            </a:endParaRPr>
          </a:p>
          <a:p>
            <a:pPr marL="396875" indent="-396875">
              <a:buFont typeface="Wingdings" pitchFamily="2" charset="2"/>
              <a:buChar char="§"/>
            </a:pPr>
            <a:r>
              <a:rPr lang="en-US" sz="2800" dirty="0">
                <a:latin typeface="Arial" charset="0"/>
                <a:ea typeface="ＭＳ Ｐゴシック" pitchFamily="34" charset="-128"/>
                <a:cs typeface="Arial" charset="0"/>
              </a:rPr>
              <a:t>Patient also has erythematous patches on the cheeks bilaterally. </a:t>
            </a:r>
          </a:p>
        </p:txBody>
      </p:sp>
      <p:sp>
        <p:nvSpPr>
          <p:cNvPr id="378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52C295-5B2E-4F20-B240-5122A1DF4047}" type="slidenum">
              <a:rPr lang="en-US" smtClean="0">
                <a:ea typeface="ＭＳ Ｐゴシック" pitchFamily="34" charset="-128"/>
              </a:rPr>
              <a:pPr eaLnBrk="1" hangingPunct="1"/>
              <a:t>29</a:t>
            </a:fld>
            <a:endParaRPr lang="en-US">
              <a:ea typeface="ＭＳ Ｐゴシック" pitchFamily="34" charset="-128"/>
            </a:endParaRPr>
          </a:p>
        </p:txBody>
      </p:sp>
      <p:sp>
        <p:nvSpPr>
          <p:cNvPr id="37894" name="Rectangle 6"/>
          <p:cNvSpPr>
            <a:spLocks noChangeArrowheads="1"/>
          </p:cNvSpPr>
          <p:nvPr/>
        </p:nvSpPr>
        <p:spPr bwMode="auto">
          <a:xfrm>
            <a:off x="1042988" y="2924175"/>
            <a:ext cx="2317750" cy="606425"/>
          </a:xfrm>
          <a:prstGeom prst="rect">
            <a:avLst/>
          </a:prstGeom>
          <a:solidFill>
            <a:schemeClr val="tx1"/>
          </a:solidFill>
          <a:ln w="9525">
            <a:solidFill>
              <a:schemeClr val="tx1"/>
            </a:solidFill>
            <a:miter lim="800000"/>
            <a:headEnd/>
            <a:tailEnd/>
          </a:ln>
        </p:spPr>
        <p:txBody>
          <a:bodyPr wrap="none" anchor="ctr"/>
          <a:lstStyle/>
          <a:p>
            <a:endParaRPr lang="en-US">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fade">
                                      <p:cBhvr>
                                        <p:cTn id="7" dur="20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fade">
                                      <p:cBhvr>
                                        <p:cTn id="12" dur="2000"/>
                                        <p:tgtEl>
                                          <p:spTgt spid="378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p:txBody>
          <a:bodyPr/>
          <a:lstStyle/>
          <a:p>
            <a:r>
              <a:rPr lang="en-US" sz="4000">
                <a:latin typeface="Arial" charset="0"/>
                <a:ea typeface="ＭＳ Ｐゴシック" pitchFamily="34" charset="-128"/>
                <a:cs typeface="Arial" charset="0"/>
              </a:rPr>
              <a:t>Case One: History</a:t>
            </a:r>
          </a:p>
        </p:txBody>
      </p:sp>
      <p:sp>
        <p:nvSpPr>
          <p:cNvPr id="11268" name="Rectangle 3"/>
          <p:cNvSpPr>
            <a:spLocks noGrp="1"/>
          </p:cNvSpPr>
          <p:nvPr>
            <p:ph idx="1"/>
          </p:nvPr>
        </p:nvSpPr>
        <p:spPr>
          <a:xfrm>
            <a:off x="250825" y="1484313"/>
            <a:ext cx="8713788" cy="4608512"/>
          </a:xfrm>
        </p:spPr>
        <p:txBody>
          <a:bodyPr/>
          <a:lstStyle/>
          <a:p>
            <a:pPr marL="341313" indent="-341313">
              <a:spcBef>
                <a:spcPts val="400"/>
              </a:spcBef>
              <a:buFont typeface="Wingdings" pitchFamily="2" charset="2"/>
              <a:buChar char="§"/>
            </a:pPr>
            <a:r>
              <a:rPr lang="en-US" sz="2300" dirty="0">
                <a:latin typeface="Arial" charset="0"/>
                <a:ea typeface="ＭＳ Ｐゴシック" pitchFamily="34" charset="-128"/>
                <a:cs typeface="Arial" charset="0"/>
              </a:rPr>
              <a:t>HPI: Mr. L is a 56-year-old man with several years of redness and scaling on his forehead, eyebrows, and central face. He does not complain of itching but is embarrassed by his appearance. It has not gotten better with moisturizers. It does not worsen with heat, exercise, hot foods or drinks, or alcohol.</a:t>
            </a:r>
          </a:p>
          <a:p>
            <a:pPr marL="341313" indent="-341313">
              <a:spcBef>
                <a:spcPts val="400"/>
              </a:spcBef>
              <a:buFont typeface="Wingdings" pitchFamily="2" charset="2"/>
              <a:buChar char="§"/>
            </a:pPr>
            <a:r>
              <a:rPr lang="en-US" sz="2300" dirty="0">
                <a:latin typeface="Arial" charset="0"/>
                <a:ea typeface="ＭＳ Ｐゴシック" pitchFamily="34" charset="-128"/>
                <a:cs typeface="Arial" charset="0"/>
              </a:rPr>
              <a:t>PMH: no major illnesses or hospitalizations</a:t>
            </a:r>
          </a:p>
          <a:p>
            <a:pPr marL="341313" indent="-341313">
              <a:spcBef>
                <a:spcPts val="400"/>
              </a:spcBef>
              <a:buFont typeface="Wingdings" pitchFamily="2" charset="2"/>
              <a:buChar char="§"/>
            </a:pPr>
            <a:r>
              <a:rPr lang="en-US" sz="2300" dirty="0">
                <a:latin typeface="Arial" charset="0"/>
                <a:ea typeface="ＭＳ Ｐゴシック" pitchFamily="34" charset="-128"/>
                <a:cs typeface="Arial" charset="0"/>
              </a:rPr>
              <a:t>Allergies: none</a:t>
            </a:r>
          </a:p>
          <a:p>
            <a:pPr marL="341313" indent="-341313">
              <a:spcBef>
                <a:spcPts val="400"/>
              </a:spcBef>
              <a:buFont typeface="Wingdings" pitchFamily="2" charset="2"/>
              <a:buChar char="§"/>
            </a:pPr>
            <a:r>
              <a:rPr lang="en-US" sz="2300" dirty="0">
                <a:latin typeface="Arial" charset="0"/>
                <a:ea typeface="ＭＳ Ｐゴシック" pitchFamily="34" charset="-128"/>
                <a:cs typeface="Arial" charset="0"/>
              </a:rPr>
              <a:t>Medications: ibuprofen as needed for headaches</a:t>
            </a:r>
          </a:p>
          <a:p>
            <a:pPr marL="341313" indent="-341313">
              <a:spcBef>
                <a:spcPts val="400"/>
              </a:spcBef>
              <a:buFont typeface="Wingdings" pitchFamily="2" charset="2"/>
              <a:buChar char="§"/>
            </a:pPr>
            <a:r>
              <a:rPr lang="en-US" sz="2300" dirty="0">
                <a:latin typeface="Arial" charset="0"/>
                <a:ea typeface="ＭＳ Ｐゴシック" pitchFamily="34" charset="-128"/>
                <a:cs typeface="Arial" charset="0"/>
              </a:rPr>
              <a:t>Family history: noncontributory</a:t>
            </a:r>
          </a:p>
          <a:p>
            <a:pPr marL="341313" indent="-341313">
              <a:spcBef>
                <a:spcPts val="400"/>
              </a:spcBef>
              <a:buFont typeface="Wingdings" pitchFamily="2" charset="2"/>
              <a:buChar char="§"/>
            </a:pPr>
            <a:r>
              <a:rPr lang="en-US" sz="2300" dirty="0">
                <a:latin typeface="Arial" charset="0"/>
                <a:ea typeface="ＭＳ Ｐゴシック" pitchFamily="34" charset="-128"/>
                <a:cs typeface="Arial" charset="0"/>
              </a:rPr>
              <a:t>Social history: office manager</a:t>
            </a:r>
          </a:p>
          <a:p>
            <a:pPr marL="341313" indent="-341313">
              <a:spcBef>
                <a:spcPts val="400"/>
              </a:spcBef>
              <a:buFont typeface="Wingdings" pitchFamily="2" charset="2"/>
              <a:buChar char="§"/>
            </a:pPr>
            <a:r>
              <a:rPr lang="en-US" sz="2300" dirty="0">
                <a:latin typeface="Arial" charset="0"/>
                <a:ea typeface="ＭＳ Ｐゴシック" pitchFamily="34" charset="-128"/>
                <a:cs typeface="Arial" charset="0"/>
              </a:rPr>
              <a:t>ROS: negative</a:t>
            </a:r>
          </a:p>
        </p:txBody>
      </p:sp>
      <p:sp>
        <p:nvSpPr>
          <p:cNvPr id="112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3CA57D-FACB-40C1-9495-0C6DA35349A3}" type="slidenum">
              <a:rPr lang="en-US">
                <a:ea typeface="ＭＳ Ｐゴシック" pitchFamily="34" charset="-128"/>
              </a:rPr>
              <a:pPr eaLnBrk="1" hangingPunct="1"/>
              <a:t>3</a:t>
            </a:fld>
            <a:endParaRPr lang="en-US">
              <a:ea typeface="ＭＳ Ｐゴシック"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p:cNvSpPr>
          <p:nvPr>
            <p:ph type="title"/>
          </p:nvPr>
        </p:nvSpPr>
        <p:spPr/>
        <p:txBody>
          <a:bodyPr/>
          <a:lstStyle/>
          <a:p>
            <a:r>
              <a:rPr lang="en-US" sz="4000">
                <a:latin typeface="Arial" charset="0"/>
                <a:ea typeface="ＭＳ Ｐゴシック" pitchFamily="34" charset="-128"/>
                <a:cs typeface="Arial" charset="0"/>
              </a:rPr>
              <a:t>Phymatous Rosacea</a:t>
            </a:r>
          </a:p>
        </p:txBody>
      </p:sp>
      <p:pic>
        <p:nvPicPr>
          <p:cNvPr id="38917" name="Picture 2" descr="C:\Documents and Settings\cgarcia\Desktop\Pics AAD\Rhinophyma 6.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9510" r="13864"/>
          <a:stretch>
            <a:fillRect/>
          </a:stretch>
        </p:blipFill>
        <p:spPr>
          <a:xfrm>
            <a:off x="566738" y="1628775"/>
            <a:ext cx="3722687" cy="4191000"/>
          </a:xfrm>
        </p:spPr>
      </p:pic>
      <p:sp>
        <p:nvSpPr>
          <p:cNvPr id="148483" name="Rectangle 6"/>
          <p:cNvSpPr>
            <a:spLocks noGrp="1"/>
          </p:cNvSpPr>
          <p:nvPr>
            <p:ph type="body" sz="half" idx="2"/>
          </p:nvPr>
        </p:nvSpPr>
        <p:spPr>
          <a:xfrm>
            <a:off x="4648200" y="1752600"/>
            <a:ext cx="4171950" cy="4191000"/>
          </a:xfrm>
        </p:spPr>
        <p:txBody>
          <a:bodyPr/>
          <a:lstStyle/>
          <a:p>
            <a:pPr marL="396875" indent="-396875">
              <a:buFont typeface="Wingdings" pitchFamily="2" charset="2"/>
              <a:buChar char="§"/>
            </a:pPr>
            <a:r>
              <a:rPr lang="en-US" sz="2800" dirty="0">
                <a:latin typeface="Arial" charset="0"/>
                <a:ea typeface="ＭＳ Ｐゴシック" pitchFamily="34" charset="-128"/>
                <a:cs typeface="Arial" charset="0"/>
              </a:rPr>
              <a:t>Facial erythema, scattered papules, pustules on the nose, forehead, cheeks and chin. Thickened, highly sebaceous skin.</a:t>
            </a:r>
            <a:endParaRPr lang="en-US" sz="2000" dirty="0">
              <a:latin typeface="Arial" charset="0"/>
              <a:ea typeface="ＭＳ Ｐゴシック" pitchFamily="34" charset="-128"/>
              <a:cs typeface="Arial" charset="0"/>
            </a:endParaRPr>
          </a:p>
          <a:p>
            <a:pPr marL="396875" indent="-396875">
              <a:buFont typeface="Wingdings" pitchFamily="2" charset="2"/>
              <a:buChar char="§"/>
            </a:pPr>
            <a:r>
              <a:rPr lang="en-US" sz="2800" dirty="0">
                <a:latin typeface="Arial" charset="0"/>
                <a:ea typeface="ＭＳ Ｐゴシック" pitchFamily="34" charset="-128"/>
                <a:cs typeface="Arial" charset="0"/>
              </a:rPr>
              <a:t>This patient also has severe </a:t>
            </a:r>
            <a:r>
              <a:rPr lang="en-US" sz="2800" dirty="0" err="1">
                <a:latin typeface="Arial" charset="0"/>
                <a:ea typeface="ＭＳ Ｐゴシック" pitchFamily="34" charset="-128"/>
                <a:cs typeface="Arial" charset="0"/>
              </a:rPr>
              <a:t>rhinophyma</a:t>
            </a:r>
            <a:r>
              <a:rPr lang="en-US" sz="2800" dirty="0">
                <a:latin typeface="Arial" charset="0"/>
                <a:ea typeface="ＭＳ Ｐゴシック" pitchFamily="34" charset="-128"/>
                <a:cs typeface="Arial" charset="0"/>
              </a:rPr>
              <a:t>.</a:t>
            </a:r>
          </a:p>
        </p:txBody>
      </p:sp>
      <p:sp>
        <p:nvSpPr>
          <p:cNvPr id="3891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3065C-5FA3-429B-B62C-BC2A29F8EF55}" type="slidenum">
              <a:rPr lang="en-US" smtClean="0">
                <a:ea typeface="ＭＳ Ｐゴシック" pitchFamily="34" charset="-128"/>
              </a:rPr>
              <a:pPr eaLnBrk="1" hangingPunct="1"/>
              <a:t>30</a:t>
            </a:fld>
            <a:endParaRPr lang="en-US">
              <a:ea typeface="ＭＳ Ｐゴシック" pitchFamily="34" charset="-128"/>
            </a:endParaRPr>
          </a:p>
        </p:txBody>
      </p:sp>
      <p:cxnSp>
        <p:nvCxnSpPr>
          <p:cNvPr id="8" name="Straight Arrow Connector 7"/>
          <p:cNvCxnSpPr/>
          <p:nvPr/>
        </p:nvCxnSpPr>
        <p:spPr>
          <a:xfrm flipH="1" flipV="1">
            <a:off x="3276600" y="4365625"/>
            <a:ext cx="1295400" cy="287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19" name="TextBox 2"/>
          <p:cNvSpPr txBox="1">
            <a:spLocks noChangeArrowheads="1"/>
          </p:cNvSpPr>
          <p:nvPr/>
        </p:nvSpPr>
        <p:spPr bwMode="auto">
          <a:xfrm>
            <a:off x="971550" y="2997200"/>
            <a:ext cx="936625" cy="571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8920" name="TextBox 10"/>
          <p:cNvSpPr txBox="1">
            <a:spLocks noChangeArrowheads="1"/>
          </p:cNvSpPr>
          <p:nvPr/>
        </p:nvSpPr>
        <p:spPr bwMode="auto">
          <a:xfrm>
            <a:off x="2916238" y="2997200"/>
            <a:ext cx="935037" cy="571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8483">
                                            <p:txEl>
                                              <p:pRg st="0" end="0"/>
                                            </p:txEl>
                                          </p:spTgt>
                                        </p:tgtEl>
                                        <p:attrNameLst>
                                          <p:attrName>style.visibility</p:attrName>
                                        </p:attrNameLst>
                                      </p:cBhvr>
                                      <p:to>
                                        <p:strVal val="visible"/>
                                      </p:to>
                                    </p:set>
                                    <p:animEffect transition="in" filter="fade">
                                      <p:cBhvr>
                                        <p:cTn id="11" dur="2000"/>
                                        <p:tgtEl>
                                          <p:spTgt spid="1484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8483">
                                            <p:txEl>
                                              <p:pRg st="1" end="1"/>
                                            </p:txEl>
                                          </p:spTgt>
                                        </p:tgtEl>
                                        <p:attrNameLst>
                                          <p:attrName>style.visibility</p:attrName>
                                        </p:attrNameLst>
                                      </p:cBhvr>
                                      <p:to>
                                        <p:strVal val="visible"/>
                                      </p:to>
                                    </p:set>
                                    <p:animEffect transition="in" filter="fade">
                                      <p:cBhvr>
                                        <p:cTn id="16" dur="2000"/>
                                        <p:tgtEl>
                                          <p:spTgt spid="148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p:cNvSpPr>
          <p:nvPr>
            <p:ph type="title"/>
          </p:nvPr>
        </p:nvSpPr>
        <p:spPr/>
        <p:txBody>
          <a:bodyPr/>
          <a:lstStyle/>
          <a:p>
            <a:r>
              <a:rPr lang="en-US" sz="4000">
                <a:latin typeface="Arial" charset="0"/>
                <a:ea typeface="ＭＳ Ｐゴシック" pitchFamily="34" charset="-128"/>
                <a:cs typeface="Arial" charset="0"/>
              </a:rPr>
              <a:t>Rosacea Treatment</a:t>
            </a:r>
          </a:p>
        </p:txBody>
      </p:sp>
      <p:sp>
        <p:nvSpPr>
          <p:cNvPr id="39940" name="Rectangle 3"/>
          <p:cNvSpPr>
            <a:spLocks noGrp="1"/>
          </p:cNvSpPr>
          <p:nvPr>
            <p:ph idx="1"/>
          </p:nvPr>
        </p:nvSpPr>
        <p:spPr>
          <a:xfrm>
            <a:off x="323850" y="1600200"/>
            <a:ext cx="8569325" cy="4343400"/>
          </a:xfrm>
        </p:spPr>
        <p:txBody>
          <a:bodyPr rtlCol="0">
            <a:normAutofit/>
          </a:bodyPr>
          <a:lstStyle/>
          <a:p>
            <a:pPr marL="406400" indent="-406400" fontAlgn="auto">
              <a:lnSpc>
                <a:spcPct val="90000"/>
              </a:lnSpc>
              <a:spcBef>
                <a:spcPts val="800"/>
              </a:spcBef>
              <a:spcAft>
                <a:spcPts val="0"/>
              </a:spcAft>
              <a:buFont typeface="Wingdings" pitchFamily="2" charset="2"/>
              <a:buChar char="§"/>
              <a:defRPr/>
            </a:pPr>
            <a:r>
              <a:rPr lang="en-US" sz="2800" dirty="0">
                <a:ea typeface="ＭＳ Ｐゴシック"/>
                <a:cs typeface="ＭＳ Ｐゴシック"/>
              </a:rPr>
              <a:t>Therapy is often long-term</a:t>
            </a:r>
          </a:p>
          <a:p>
            <a:pPr marL="406400" indent="-406400" fontAlgn="auto">
              <a:lnSpc>
                <a:spcPct val="90000"/>
              </a:lnSpc>
              <a:spcBef>
                <a:spcPts val="800"/>
              </a:spcBef>
              <a:spcAft>
                <a:spcPts val="0"/>
              </a:spcAft>
              <a:buFont typeface="Wingdings" pitchFamily="2" charset="2"/>
              <a:buChar char="§"/>
              <a:defRPr/>
            </a:pPr>
            <a:r>
              <a:rPr lang="en-US" sz="2800" dirty="0">
                <a:ea typeface="ＭＳ Ｐゴシック"/>
                <a:cs typeface="ＭＳ Ｐゴシック"/>
              </a:rPr>
              <a:t>Most treatments are directed at specific findings manifested by rosacea patients</a:t>
            </a:r>
          </a:p>
          <a:p>
            <a:pPr marL="406400" indent="-406400" fontAlgn="auto">
              <a:lnSpc>
                <a:spcPct val="90000"/>
              </a:lnSpc>
              <a:spcBef>
                <a:spcPts val="800"/>
              </a:spcBef>
              <a:spcAft>
                <a:spcPts val="0"/>
              </a:spcAft>
              <a:buFont typeface="Wingdings" pitchFamily="2" charset="2"/>
              <a:buChar char="§"/>
              <a:defRPr/>
            </a:pPr>
            <a:r>
              <a:rPr lang="en-US" sz="2800" dirty="0">
                <a:ea typeface="ＭＳ Ｐゴシック"/>
                <a:cs typeface="ＭＳ Ｐゴシック"/>
              </a:rPr>
              <a:t>Types of treatment include: </a:t>
            </a:r>
          </a:p>
          <a:p>
            <a:pPr marL="806450" lvl="2" indent="-406400" fontAlgn="auto">
              <a:lnSpc>
                <a:spcPct val="90000"/>
              </a:lnSpc>
              <a:spcBef>
                <a:spcPts val="800"/>
              </a:spcBef>
              <a:spcAft>
                <a:spcPts val="0"/>
              </a:spcAft>
              <a:buFontTx/>
              <a:buChar char="•"/>
              <a:defRPr/>
            </a:pPr>
            <a:r>
              <a:rPr lang="en-US" dirty="0">
                <a:ea typeface="ＭＳ Ｐゴシック"/>
                <a:cs typeface="ＭＳ Ｐゴシック"/>
              </a:rPr>
              <a:t>Topical products: metronidazole, sodium sulfacetamide, azelaic acid, sulfur cleansers</a:t>
            </a:r>
          </a:p>
          <a:p>
            <a:pPr marL="806450" lvl="2" indent="-406400" fontAlgn="auto">
              <a:lnSpc>
                <a:spcPct val="90000"/>
              </a:lnSpc>
              <a:spcBef>
                <a:spcPts val="800"/>
              </a:spcBef>
              <a:spcAft>
                <a:spcPts val="0"/>
              </a:spcAft>
              <a:buFontTx/>
              <a:buChar char="•"/>
              <a:defRPr/>
            </a:pPr>
            <a:r>
              <a:rPr lang="en-US" dirty="0">
                <a:ea typeface="ＭＳ Ｐゴシック"/>
                <a:cs typeface="ＭＳ Ｐゴシック"/>
              </a:rPr>
              <a:t>Oral antibiotics for pustular and papular lesions</a:t>
            </a:r>
          </a:p>
          <a:p>
            <a:pPr marL="406400" indent="-406400" fontAlgn="auto">
              <a:lnSpc>
                <a:spcPct val="90000"/>
              </a:lnSpc>
              <a:spcBef>
                <a:spcPts val="800"/>
              </a:spcBef>
              <a:spcAft>
                <a:spcPts val="0"/>
              </a:spcAft>
              <a:buFont typeface="Wingdings" pitchFamily="2" charset="2"/>
              <a:buChar char="§"/>
              <a:defRPr/>
            </a:pPr>
            <a:r>
              <a:rPr lang="en-US" sz="2800" dirty="0">
                <a:ea typeface="ＭＳ Ｐゴシック"/>
                <a:cs typeface="ＭＳ Ｐゴシック"/>
              </a:rPr>
              <a:t>All patients should use sunscreen daily</a:t>
            </a:r>
          </a:p>
        </p:txBody>
      </p:sp>
      <p:sp>
        <p:nvSpPr>
          <p:cNvPr id="399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A7AAD7-6B54-4439-85AD-E0E023C5AC5E}" type="slidenum">
              <a:rPr lang="en-US">
                <a:ea typeface="ＭＳ Ｐゴシック" pitchFamily="34" charset="-128"/>
              </a:rPr>
              <a:pPr eaLnBrk="1" hangingPunct="1"/>
              <a:t>31</a:t>
            </a:fld>
            <a:endParaRPr lang="en-US">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fade">
                                      <p:cBhvr>
                                        <p:cTn id="12" dur="2000"/>
                                        <p:tgtEl>
                                          <p:spTgt spid="399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fade">
                                      <p:cBhvr>
                                        <p:cTn id="17" dur="2000"/>
                                        <p:tgtEl>
                                          <p:spTgt spid="3994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940">
                                            <p:txEl>
                                              <p:pRg st="3" end="3"/>
                                            </p:txEl>
                                          </p:spTgt>
                                        </p:tgtEl>
                                        <p:attrNameLst>
                                          <p:attrName>style.visibility</p:attrName>
                                        </p:attrNameLst>
                                      </p:cBhvr>
                                      <p:to>
                                        <p:strVal val="visible"/>
                                      </p:to>
                                    </p:set>
                                    <p:animEffect transition="in" filter="fade">
                                      <p:cBhvr>
                                        <p:cTn id="20" dur="2000"/>
                                        <p:tgtEl>
                                          <p:spTgt spid="3994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940">
                                            <p:txEl>
                                              <p:pRg st="4" end="4"/>
                                            </p:txEl>
                                          </p:spTgt>
                                        </p:tgtEl>
                                        <p:attrNameLst>
                                          <p:attrName>style.visibility</p:attrName>
                                        </p:attrNameLst>
                                      </p:cBhvr>
                                      <p:to>
                                        <p:strVal val="visible"/>
                                      </p:to>
                                    </p:set>
                                    <p:animEffect transition="in" filter="fade">
                                      <p:cBhvr>
                                        <p:cTn id="23" dur="2000"/>
                                        <p:tgtEl>
                                          <p:spTgt spid="3994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940">
                                            <p:txEl>
                                              <p:pRg st="5" end="5"/>
                                            </p:txEl>
                                          </p:spTgt>
                                        </p:tgtEl>
                                        <p:attrNameLst>
                                          <p:attrName>style.visibility</p:attrName>
                                        </p:attrNameLst>
                                      </p:cBhvr>
                                      <p:to>
                                        <p:strVal val="visible"/>
                                      </p:to>
                                    </p:set>
                                    <p:animEffect transition="in" filter="fade">
                                      <p:cBhvr>
                                        <p:cTn id="28" dur="2000"/>
                                        <p:tgtEl>
                                          <p:spTgt spid="399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4000">
                <a:latin typeface="Arial" charset="0"/>
                <a:ea typeface="ＭＳ Ｐゴシック" pitchFamily="34" charset="-128"/>
                <a:cs typeface="Arial" charset="0"/>
              </a:rPr>
              <a:t>The “butterfly” rash</a:t>
            </a:r>
          </a:p>
        </p:txBody>
      </p:sp>
      <p:sp>
        <p:nvSpPr>
          <p:cNvPr id="45059" name="Content Placeholder 3"/>
          <p:cNvSpPr>
            <a:spLocks noGrp="1"/>
          </p:cNvSpPr>
          <p:nvPr>
            <p:ph sz="half" idx="1"/>
          </p:nvPr>
        </p:nvSpPr>
        <p:spPr>
          <a:xfrm>
            <a:off x="4427538" y="1600200"/>
            <a:ext cx="4259262" cy="4876800"/>
          </a:xfrm>
        </p:spPr>
        <p:txBody>
          <a:bodyPr/>
          <a:lstStyle/>
          <a:p>
            <a:pPr marL="400050" indent="-400050">
              <a:buFont typeface="Wingdings" pitchFamily="2" charset="2"/>
              <a:buChar char="§"/>
            </a:pPr>
            <a:r>
              <a:rPr lang="en-US" dirty="0">
                <a:latin typeface="Arial" charset="0"/>
                <a:ea typeface="ＭＳ Ｐゴシック" pitchFamily="34" charset="-128"/>
                <a:cs typeface="Arial" charset="0"/>
              </a:rPr>
              <a:t>Many facial rashes are described as “</a:t>
            </a:r>
            <a:r>
              <a:rPr lang="en-US" dirty="0" err="1">
                <a:latin typeface="Arial" charset="0"/>
                <a:ea typeface="ＭＳ Ｐゴシック" pitchFamily="34" charset="-128"/>
                <a:cs typeface="Arial" charset="0"/>
              </a:rPr>
              <a:t>malar</a:t>
            </a:r>
            <a:r>
              <a:rPr lang="en-US" dirty="0">
                <a:latin typeface="Arial" charset="0"/>
                <a:ea typeface="ＭＳ Ｐゴシック" pitchFamily="34" charset="-128"/>
                <a:cs typeface="Arial" charset="0"/>
              </a:rPr>
              <a:t>” or “butterfly” rashes</a:t>
            </a:r>
          </a:p>
          <a:p>
            <a:pPr marL="400050" indent="-400050">
              <a:buFont typeface="Wingdings" pitchFamily="2" charset="2"/>
              <a:buChar char="§"/>
            </a:pPr>
            <a:r>
              <a:rPr lang="en-US" dirty="0">
                <a:latin typeface="Arial" charset="0"/>
                <a:ea typeface="ＭＳ Ｐゴシック" pitchFamily="34" charset="-128"/>
                <a:cs typeface="Arial" charset="0"/>
              </a:rPr>
              <a:t>Most “butterfly” rashes are </a:t>
            </a:r>
            <a:r>
              <a:rPr lang="en-US" dirty="0" err="1">
                <a:latin typeface="Arial" charset="0"/>
                <a:ea typeface="ＭＳ Ｐゴシック" pitchFamily="34" charset="-128"/>
                <a:cs typeface="Arial" charset="0"/>
              </a:rPr>
              <a:t>seborrheic</a:t>
            </a:r>
            <a:r>
              <a:rPr lang="en-US" dirty="0">
                <a:latin typeface="Arial" charset="0"/>
                <a:ea typeface="ＭＳ Ｐゴシック" pitchFamily="34" charset="-128"/>
                <a:cs typeface="Arial" charset="0"/>
              </a:rPr>
              <a:t> dermatitis or rosacea, not lupus, which is classically described as “</a:t>
            </a:r>
            <a:r>
              <a:rPr lang="en-US" dirty="0" err="1">
                <a:latin typeface="Arial" charset="0"/>
                <a:ea typeface="ＭＳ Ｐゴシック" pitchFamily="34" charset="-128"/>
                <a:cs typeface="Arial" charset="0"/>
              </a:rPr>
              <a:t>malar</a:t>
            </a:r>
            <a:r>
              <a:rPr lang="en-US" dirty="0">
                <a:latin typeface="Arial" charset="0"/>
                <a:ea typeface="ＭＳ Ｐゴシック" pitchFamily="34" charset="-128"/>
                <a:cs typeface="Arial" charset="0"/>
              </a:rPr>
              <a:t>” or “butterfly”</a:t>
            </a:r>
          </a:p>
        </p:txBody>
      </p:sp>
      <p:sp>
        <p:nvSpPr>
          <p:cNvPr id="450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E6687C-6AA8-497F-B6EF-8C886F714D1B}" type="slidenum">
              <a:rPr lang="en-US"/>
              <a:pPr eaLnBrk="1" hangingPunct="1"/>
              <a:t>32</a:t>
            </a:fld>
            <a:endParaRPr lang="en-US"/>
          </a:p>
        </p:txBody>
      </p:sp>
      <p:sp>
        <p:nvSpPr>
          <p:cNvPr id="7" name="TextBox 6"/>
          <p:cNvSpPr txBox="1"/>
          <p:nvPr/>
        </p:nvSpPr>
        <p:spPr>
          <a:xfrm>
            <a:off x="304800" y="4114800"/>
            <a:ext cx="4051300" cy="830263"/>
          </a:xfrm>
          <a:prstGeom prst="rect">
            <a:avLst/>
          </a:prstGeom>
          <a:noFill/>
        </p:spPr>
        <p:txBody>
          <a:bodyPr>
            <a:spAutoFit/>
          </a:bodyPr>
          <a:lstStyle/>
          <a:p>
            <a:pPr>
              <a:defRPr/>
            </a:pPr>
            <a:r>
              <a:rPr lang="en-US" dirty="0">
                <a:solidFill>
                  <a:schemeClr val="tx1">
                    <a:lumMod val="75000"/>
                    <a:lumOff val="25000"/>
                  </a:schemeClr>
                </a:solidFill>
                <a:cs typeface="+mn-cs"/>
              </a:rPr>
              <a:t>Butterfly rash: think rosacea or seborrheic dermatitis first</a:t>
            </a:r>
          </a:p>
        </p:txBody>
      </p:sp>
      <p:pic>
        <p:nvPicPr>
          <p:cNvPr id="45062" name="Picture 8" descr="Rosacea1"/>
          <p:cNvPicPr>
            <a:picLocks noChangeAspect="1" noChangeArrowheads="1"/>
          </p:cNvPicPr>
          <p:nvPr/>
        </p:nvPicPr>
        <p:blipFill>
          <a:blip r:embed="rId3">
            <a:extLst>
              <a:ext uri="{28A0092B-C50C-407E-A947-70E740481C1C}">
                <a14:useLocalDpi xmlns:a14="http://schemas.microsoft.com/office/drawing/2010/main" val="0"/>
              </a:ext>
            </a:extLst>
          </a:blip>
          <a:srcRect l="10657" t="36365" r="4085" b="20547"/>
          <a:stretch>
            <a:fillRect/>
          </a:stretch>
        </p:blipFill>
        <p:spPr bwMode="auto">
          <a:xfrm>
            <a:off x="457200" y="1828800"/>
            <a:ext cx="3600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20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a:latin typeface="Arial" charset="0"/>
                <a:ea typeface="ＭＳ Ｐゴシック" pitchFamily="34" charset="-128"/>
                <a:cs typeface="Arial" charset="0"/>
              </a:rPr>
              <a:t>The “butterfly rash” of lupus</a:t>
            </a:r>
          </a:p>
        </p:txBody>
      </p:sp>
      <p:pic>
        <p:nvPicPr>
          <p:cNvPr id="46083" name="Picture 2" descr="E:\Images\BAMC\BOTB 2004-2005 (Reviewed 24 May 05)\Inflammatory &amp; Reactive\cut. LE.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384" t="27673" r="17564" b="9886"/>
          <a:stretch>
            <a:fillRect/>
          </a:stretch>
        </p:blipFill>
        <p:spPr>
          <a:xfrm>
            <a:off x="76200" y="1676400"/>
            <a:ext cx="4191000" cy="2514600"/>
          </a:xfrm>
        </p:spPr>
      </p:pic>
      <p:pic>
        <p:nvPicPr>
          <p:cNvPr id="46084" name="Picture 3" descr="E:\Images\BAMC\BOTB 2004-2005 (Reviewed 24 May 05)\Inflammatory &amp; Reactive\cutaneous LE.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0753" t="40408" r="13208" b="19864"/>
          <a:stretch>
            <a:fillRect/>
          </a:stretch>
        </p:blipFill>
        <p:spPr>
          <a:xfrm>
            <a:off x="4572000" y="4343400"/>
            <a:ext cx="4038600" cy="1616075"/>
          </a:xfrm>
        </p:spPr>
      </p:pic>
      <p:sp>
        <p:nvSpPr>
          <p:cNvPr id="4608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9BFDC7-49DD-4A7B-9650-27849DA257E8}" type="slidenum">
              <a:rPr lang="en-US"/>
              <a:pPr eaLnBrk="1" hangingPunct="1"/>
              <a:t>33</a:t>
            </a:fld>
            <a:endParaRPr lang="en-US"/>
          </a:p>
        </p:txBody>
      </p:sp>
      <p:pic>
        <p:nvPicPr>
          <p:cNvPr id="46085" name="Picture 2" descr="E:\Images\BAMC\Inflammatory &amp; Reactive 05-06\Lupus\Acute SLE\SLE (6).JPG"/>
          <p:cNvPicPr>
            <a:picLocks noChangeAspect="1" noChangeArrowheads="1"/>
          </p:cNvPicPr>
          <p:nvPr/>
        </p:nvPicPr>
        <p:blipFill>
          <a:blip r:embed="rId5">
            <a:extLst>
              <a:ext uri="{28A0092B-C50C-407E-A947-70E740481C1C}">
                <a14:useLocalDpi xmlns:a14="http://schemas.microsoft.com/office/drawing/2010/main" val="0"/>
              </a:ext>
            </a:extLst>
          </a:blip>
          <a:srcRect l="16884" t="35994" r="20802" b="12263"/>
          <a:stretch>
            <a:fillRect/>
          </a:stretch>
        </p:blipFill>
        <p:spPr bwMode="auto">
          <a:xfrm>
            <a:off x="4343400" y="1693863"/>
            <a:ext cx="46482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descr="E:\Images\BAMC\Inflammatory &amp; Reactive 05-06\Lupus\SLE 2\SLE.JPG"/>
          <p:cNvPicPr>
            <a:picLocks noChangeAspect="1" noChangeArrowheads="1"/>
          </p:cNvPicPr>
          <p:nvPr/>
        </p:nvPicPr>
        <p:blipFill>
          <a:blip r:embed="rId6">
            <a:extLst>
              <a:ext uri="{28A0092B-C50C-407E-A947-70E740481C1C}">
                <a14:useLocalDpi xmlns:a14="http://schemas.microsoft.com/office/drawing/2010/main" val="0"/>
              </a:ext>
            </a:extLst>
          </a:blip>
          <a:srcRect l="12959" t="42090" b="34575"/>
          <a:stretch>
            <a:fillRect/>
          </a:stretch>
        </p:blipFill>
        <p:spPr bwMode="auto">
          <a:xfrm>
            <a:off x="19050" y="4343400"/>
            <a:ext cx="4476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91513" cy="1143000"/>
          </a:xfrm>
        </p:spPr>
        <p:txBody>
          <a:bodyPr/>
          <a:lstStyle/>
          <a:p>
            <a:r>
              <a:rPr lang="en-US" sz="4000">
                <a:latin typeface="Arial" charset="0"/>
                <a:ea typeface="ＭＳ Ｐゴシック" pitchFamily="34" charset="-128"/>
                <a:cs typeface="Arial" charset="0"/>
              </a:rPr>
              <a:t>Key elements of facial lupus rash</a:t>
            </a:r>
          </a:p>
        </p:txBody>
      </p:sp>
      <p:pic>
        <p:nvPicPr>
          <p:cNvPr id="47108" name="Picture 2" descr="E:\Images\BAMC\Inflammatory &amp; Reactive 05-06\Lupus\Acute SLE\SLE (6).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11642" t="37386" r="12218" b="12263"/>
          <a:stretch>
            <a:fillRect/>
          </a:stretch>
        </p:blipFill>
        <p:spPr>
          <a:xfrm>
            <a:off x="273050" y="1628775"/>
            <a:ext cx="3867150" cy="1704975"/>
          </a:xfrm>
        </p:spPr>
      </p:pic>
      <p:sp>
        <p:nvSpPr>
          <p:cNvPr id="47107" name="Text Placeholder 3"/>
          <p:cNvSpPr>
            <a:spLocks noGrp="1"/>
          </p:cNvSpPr>
          <p:nvPr>
            <p:ph type="body" sz="half" idx="2"/>
          </p:nvPr>
        </p:nvSpPr>
        <p:spPr>
          <a:xfrm>
            <a:off x="4414838" y="1706563"/>
            <a:ext cx="4549775" cy="4602162"/>
          </a:xfrm>
        </p:spPr>
        <p:txBody>
          <a:bodyPr/>
          <a:lstStyle/>
          <a:p>
            <a:pPr marL="458788" indent="-458788">
              <a:buFont typeface="Wingdings" pitchFamily="2" charset="2"/>
              <a:buChar char="§"/>
            </a:pPr>
            <a:r>
              <a:rPr lang="en-US" dirty="0" err="1">
                <a:latin typeface="Arial" charset="0"/>
                <a:ea typeface="ＭＳ Ｐゴシック" pitchFamily="34" charset="-128"/>
                <a:cs typeface="Arial" charset="0"/>
              </a:rPr>
              <a:t>Photodistributed</a:t>
            </a:r>
            <a:endParaRPr lang="en-US" dirty="0">
              <a:latin typeface="Arial" charset="0"/>
              <a:ea typeface="ＭＳ Ｐゴシック" pitchFamily="34" charset="-128"/>
              <a:cs typeface="Arial" charset="0"/>
            </a:endParaRPr>
          </a:p>
          <a:p>
            <a:pPr marL="458788" indent="-458788">
              <a:buFont typeface="Wingdings" pitchFamily="2" charset="2"/>
              <a:buChar char="§"/>
            </a:pPr>
            <a:r>
              <a:rPr lang="en-US" dirty="0">
                <a:latin typeface="Arial" charset="0"/>
                <a:ea typeface="ＭＳ Ｐゴシック" pitchFamily="34" charset="-128"/>
                <a:cs typeface="Arial" charset="0"/>
              </a:rPr>
              <a:t>Often scaly, scarring</a:t>
            </a:r>
          </a:p>
          <a:p>
            <a:pPr marL="458788" indent="-458788">
              <a:buFont typeface="Wingdings" pitchFamily="2" charset="2"/>
              <a:buChar char="§"/>
            </a:pPr>
            <a:r>
              <a:rPr lang="en-US" dirty="0">
                <a:latin typeface="Arial" charset="0"/>
                <a:ea typeface="ＭＳ Ｐゴシック" pitchFamily="34" charset="-128"/>
                <a:cs typeface="Arial" charset="0"/>
              </a:rPr>
              <a:t>Spares nasal creases (unlike </a:t>
            </a:r>
            <a:r>
              <a:rPr lang="en-US" dirty="0" err="1">
                <a:latin typeface="Arial" charset="0"/>
                <a:ea typeface="ＭＳ Ｐゴシック" pitchFamily="34" charset="-128"/>
                <a:cs typeface="Arial" charset="0"/>
              </a:rPr>
              <a:t>seborrheic</a:t>
            </a:r>
            <a:r>
              <a:rPr lang="en-US" dirty="0">
                <a:latin typeface="Arial" charset="0"/>
                <a:ea typeface="ＭＳ Ｐゴシック" pitchFamily="34" charset="-128"/>
                <a:cs typeface="Arial" charset="0"/>
              </a:rPr>
              <a:t> dermatitis)</a:t>
            </a:r>
          </a:p>
          <a:p>
            <a:pPr marL="458788" indent="-458788">
              <a:buFont typeface="Wingdings" pitchFamily="2" charset="2"/>
              <a:buChar char="§"/>
            </a:pPr>
            <a:r>
              <a:rPr lang="en-US" dirty="0">
                <a:latin typeface="Arial" charset="0"/>
                <a:ea typeface="ＭＳ Ｐゴシック" pitchFamily="34" charset="-128"/>
                <a:cs typeface="Arial" charset="0"/>
              </a:rPr>
              <a:t>May mimic rosacea</a:t>
            </a:r>
          </a:p>
          <a:p>
            <a:pPr marL="458788" indent="-458788">
              <a:buFont typeface="Wingdings" pitchFamily="2" charset="2"/>
              <a:buChar char="§"/>
            </a:pPr>
            <a:r>
              <a:rPr lang="en-US" dirty="0">
                <a:latin typeface="Arial" charset="0"/>
                <a:ea typeface="ＭＳ Ｐゴシック" pitchFamily="34" charset="-128"/>
                <a:cs typeface="Arial" charset="0"/>
              </a:rPr>
              <a:t>Refer these patients</a:t>
            </a:r>
          </a:p>
        </p:txBody>
      </p:sp>
      <p:sp>
        <p:nvSpPr>
          <p:cNvPr id="4711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685012-2DBF-415B-BD19-A9EDFA3FBD27}" type="slidenum">
              <a:rPr lang="en-US" smtClean="0"/>
              <a:pPr eaLnBrk="1" hangingPunct="1"/>
              <a:t>34</a:t>
            </a:fld>
            <a:endParaRPr lang="en-US"/>
          </a:p>
        </p:txBody>
      </p:sp>
      <p:sp>
        <p:nvSpPr>
          <p:cNvPr id="47109" name="TextBox 4"/>
          <p:cNvSpPr txBox="1">
            <a:spLocks noChangeArrowheads="1"/>
          </p:cNvSpPr>
          <p:nvPr/>
        </p:nvSpPr>
        <p:spPr bwMode="auto">
          <a:xfrm>
            <a:off x="179388" y="3357563"/>
            <a:ext cx="40878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57250" indent="-4000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 typeface="Wingdings" pitchFamily="2" charset="2"/>
              <a:buChar char="§"/>
            </a:pPr>
            <a:r>
              <a:rPr lang="en-US" sz="2600" dirty="0"/>
              <a:t>Four SLE criteria are dermatologic:</a:t>
            </a:r>
          </a:p>
          <a:p>
            <a:pPr lvl="1" eaLnBrk="1" hangingPunct="1">
              <a:spcBef>
                <a:spcPts val="600"/>
              </a:spcBef>
              <a:buFontTx/>
              <a:buAutoNum type="arabicPeriod"/>
            </a:pPr>
            <a:r>
              <a:rPr lang="en-US" dirty="0"/>
              <a:t>Photosensitivity</a:t>
            </a:r>
          </a:p>
          <a:p>
            <a:pPr lvl="1" eaLnBrk="1" hangingPunct="1">
              <a:spcBef>
                <a:spcPts val="600"/>
              </a:spcBef>
              <a:buFontTx/>
              <a:buAutoNum type="arabicPeriod"/>
            </a:pPr>
            <a:r>
              <a:rPr lang="en-US" dirty="0"/>
              <a:t>Discoid lesions</a:t>
            </a:r>
          </a:p>
          <a:p>
            <a:pPr lvl="1" eaLnBrk="1" hangingPunct="1">
              <a:spcBef>
                <a:spcPts val="600"/>
              </a:spcBef>
              <a:buFontTx/>
              <a:buAutoNum type="arabicPeriod"/>
            </a:pPr>
            <a:r>
              <a:rPr lang="en-US" dirty="0"/>
              <a:t>Oral ulcerations</a:t>
            </a:r>
          </a:p>
          <a:p>
            <a:pPr lvl="1" eaLnBrk="1" hangingPunct="1">
              <a:spcBef>
                <a:spcPts val="600"/>
              </a:spcBef>
              <a:buFontTx/>
              <a:buAutoNum type="arabicPeriod"/>
            </a:pPr>
            <a:r>
              <a:rPr lang="en-US" dirty="0" err="1"/>
              <a:t>Malar</a:t>
            </a:r>
            <a:r>
              <a:rPr lang="en-US" dirty="0"/>
              <a:t> rash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fade">
                                      <p:cBhvr>
                                        <p:cTn id="7" dur="2000"/>
                                        <p:tgtEl>
                                          <p:spTgt spid="4710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9">
                                            <p:txEl>
                                              <p:pRg st="1" end="1"/>
                                            </p:txEl>
                                          </p:spTgt>
                                        </p:tgtEl>
                                        <p:attrNameLst>
                                          <p:attrName>style.visibility</p:attrName>
                                        </p:attrNameLst>
                                      </p:cBhvr>
                                      <p:to>
                                        <p:strVal val="visible"/>
                                      </p:to>
                                    </p:set>
                                    <p:animEffect transition="in" filter="fade">
                                      <p:cBhvr>
                                        <p:cTn id="10" dur="2000"/>
                                        <p:tgtEl>
                                          <p:spTgt spid="4710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09">
                                            <p:txEl>
                                              <p:pRg st="2" end="2"/>
                                            </p:txEl>
                                          </p:spTgt>
                                        </p:tgtEl>
                                        <p:attrNameLst>
                                          <p:attrName>style.visibility</p:attrName>
                                        </p:attrNameLst>
                                      </p:cBhvr>
                                      <p:to>
                                        <p:strVal val="visible"/>
                                      </p:to>
                                    </p:set>
                                    <p:animEffect transition="in" filter="fade">
                                      <p:cBhvr>
                                        <p:cTn id="13" dur="2000"/>
                                        <p:tgtEl>
                                          <p:spTgt spid="4710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09">
                                            <p:txEl>
                                              <p:pRg st="3" end="3"/>
                                            </p:txEl>
                                          </p:spTgt>
                                        </p:tgtEl>
                                        <p:attrNameLst>
                                          <p:attrName>style.visibility</p:attrName>
                                        </p:attrNameLst>
                                      </p:cBhvr>
                                      <p:to>
                                        <p:strVal val="visible"/>
                                      </p:to>
                                    </p:set>
                                    <p:animEffect transition="in" filter="fade">
                                      <p:cBhvr>
                                        <p:cTn id="16" dur="2000"/>
                                        <p:tgtEl>
                                          <p:spTgt spid="4710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109">
                                            <p:txEl>
                                              <p:pRg st="4" end="4"/>
                                            </p:txEl>
                                          </p:spTgt>
                                        </p:tgtEl>
                                        <p:attrNameLst>
                                          <p:attrName>style.visibility</p:attrName>
                                        </p:attrNameLst>
                                      </p:cBhvr>
                                      <p:to>
                                        <p:strVal val="visible"/>
                                      </p:to>
                                    </p:set>
                                    <p:animEffect transition="in" filter="fade">
                                      <p:cBhvr>
                                        <p:cTn id="19" dur="2000"/>
                                        <p:tgtEl>
                                          <p:spTgt spid="4710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7107">
                                            <p:txEl>
                                              <p:pRg st="0" end="0"/>
                                            </p:txEl>
                                          </p:spTgt>
                                        </p:tgtEl>
                                        <p:attrNameLst>
                                          <p:attrName>style.visibility</p:attrName>
                                        </p:attrNameLst>
                                      </p:cBhvr>
                                      <p:to>
                                        <p:strVal val="visible"/>
                                      </p:to>
                                    </p:set>
                                    <p:animEffect transition="in" filter="fade">
                                      <p:cBhvr>
                                        <p:cTn id="24" dur="2000"/>
                                        <p:tgtEl>
                                          <p:spTgt spid="4710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7107">
                                            <p:txEl>
                                              <p:pRg st="1" end="1"/>
                                            </p:txEl>
                                          </p:spTgt>
                                        </p:tgtEl>
                                        <p:attrNameLst>
                                          <p:attrName>style.visibility</p:attrName>
                                        </p:attrNameLst>
                                      </p:cBhvr>
                                      <p:to>
                                        <p:strVal val="visible"/>
                                      </p:to>
                                    </p:set>
                                    <p:animEffect transition="in" filter="fade">
                                      <p:cBhvr>
                                        <p:cTn id="29" dur="2000"/>
                                        <p:tgtEl>
                                          <p:spTgt spid="4710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7107">
                                            <p:txEl>
                                              <p:pRg st="2" end="2"/>
                                            </p:txEl>
                                          </p:spTgt>
                                        </p:tgtEl>
                                        <p:attrNameLst>
                                          <p:attrName>style.visibility</p:attrName>
                                        </p:attrNameLst>
                                      </p:cBhvr>
                                      <p:to>
                                        <p:strVal val="visible"/>
                                      </p:to>
                                    </p:set>
                                    <p:animEffect transition="in" filter="fade">
                                      <p:cBhvr>
                                        <p:cTn id="34" dur="2000"/>
                                        <p:tgtEl>
                                          <p:spTgt spid="4710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107">
                                            <p:txEl>
                                              <p:pRg st="3" end="3"/>
                                            </p:txEl>
                                          </p:spTgt>
                                        </p:tgtEl>
                                        <p:attrNameLst>
                                          <p:attrName>style.visibility</p:attrName>
                                        </p:attrNameLst>
                                      </p:cBhvr>
                                      <p:to>
                                        <p:strVal val="visible"/>
                                      </p:to>
                                    </p:set>
                                    <p:animEffect transition="in" filter="fade">
                                      <p:cBhvr>
                                        <p:cTn id="39" dur="2000"/>
                                        <p:tgtEl>
                                          <p:spTgt spid="4710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7107">
                                            <p:txEl>
                                              <p:pRg st="4" end="4"/>
                                            </p:txEl>
                                          </p:spTgt>
                                        </p:tgtEl>
                                        <p:attrNameLst>
                                          <p:attrName>style.visibility</p:attrName>
                                        </p:attrNameLst>
                                      </p:cBhvr>
                                      <p:to>
                                        <p:strVal val="visible"/>
                                      </p:to>
                                    </p:set>
                                    <p:animEffect transition="in" filter="fade">
                                      <p:cBhvr>
                                        <p:cTn id="44" dur="20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p:cNvSpPr>
          <p:nvPr>
            <p:ph type="ctrTitle"/>
          </p:nvPr>
        </p:nvSpPr>
        <p:spPr/>
        <p:txBody>
          <a:bodyPr/>
          <a:lstStyle/>
          <a:p>
            <a:r>
              <a:rPr lang="en-US" sz="6000">
                <a:solidFill>
                  <a:schemeClr val="tx1"/>
                </a:solidFill>
                <a:latin typeface="Arial" charset="0"/>
                <a:ea typeface="ＭＳ Ｐゴシック" pitchFamily="34" charset="-128"/>
                <a:cs typeface="Arial" charset="0"/>
              </a:rPr>
              <a:t>Case Three</a:t>
            </a:r>
          </a:p>
        </p:txBody>
      </p:sp>
      <p:sp>
        <p:nvSpPr>
          <p:cNvPr id="481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6376A8-CB78-4BD3-96B9-FB925C30686A}" type="slidenum">
              <a:rPr lang="en-US">
                <a:ea typeface="ＭＳ Ｐゴシック" pitchFamily="34" charset="-128"/>
              </a:rPr>
              <a:pPr eaLnBrk="1" hangingPunct="1"/>
              <a:t>35</a:t>
            </a:fld>
            <a:endParaRPr lang="en-US">
              <a:ea typeface="ＭＳ Ｐゴシック"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p:cNvSpPr>
          <p:nvPr>
            <p:ph type="title"/>
          </p:nvPr>
        </p:nvSpPr>
        <p:spPr/>
        <p:txBody>
          <a:bodyPr/>
          <a:lstStyle/>
          <a:p>
            <a:r>
              <a:rPr lang="en-US" sz="4000">
                <a:latin typeface="Arial" charset="0"/>
                <a:ea typeface="ＭＳ Ｐゴシック" pitchFamily="34" charset="-128"/>
                <a:cs typeface="Arial" charset="0"/>
              </a:rPr>
              <a:t>Case Three: History</a:t>
            </a:r>
          </a:p>
        </p:txBody>
      </p:sp>
      <p:sp>
        <p:nvSpPr>
          <p:cNvPr id="49156" name="Rectangle 3"/>
          <p:cNvSpPr>
            <a:spLocks noGrp="1"/>
          </p:cNvSpPr>
          <p:nvPr>
            <p:ph idx="1"/>
          </p:nvPr>
        </p:nvSpPr>
        <p:spPr>
          <a:xfrm>
            <a:off x="323850" y="1557338"/>
            <a:ext cx="8569325" cy="4191000"/>
          </a:xfrm>
        </p:spPr>
        <p:txBody>
          <a:bodyPr rtlCol="0">
            <a:normAutofit lnSpcReduction="10000"/>
          </a:bodyPr>
          <a:lstStyle/>
          <a:p>
            <a:pPr marL="341313" indent="-341313" fontAlgn="auto">
              <a:spcBef>
                <a:spcPts val="600"/>
              </a:spcBef>
              <a:spcAft>
                <a:spcPts val="0"/>
              </a:spcAft>
              <a:buFont typeface="Wingdings" pitchFamily="2" charset="2"/>
              <a:buChar char="§"/>
              <a:defRPr/>
            </a:pPr>
            <a:r>
              <a:rPr lang="en-US" sz="2500" dirty="0">
                <a:ea typeface="ＭＳ Ｐゴシック"/>
                <a:cs typeface="ＭＳ Ｐゴシック"/>
              </a:rPr>
              <a:t>HPI: </a:t>
            </a:r>
            <a:r>
              <a:rPr lang="en-US" sz="2500" dirty="0" err="1">
                <a:ea typeface="ＭＳ Ｐゴシック"/>
                <a:cs typeface="ＭＳ Ｐゴシック"/>
              </a:rPr>
              <a:t>Magid</a:t>
            </a:r>
            <a:r>
              <a:rPr lang="en-US" sz="2500" dirty="0">
                <a:ea typeface="ＭＳ Ｐゴシック"/>
                <a:cs typeface="ＭＳ Ｐゴシック"/>
              </a:rPr>
              <a:t> is a healthy 5-month-old boy whose mother reports a scaly rash on the face that she says he scratches.  She wants to make sure it’s not infected.</a:t>
            </a:r>
          </a:p>
          <a:p>
            <a:pPr marL="341313" indent="-341313" fontAlgn="auto">
              <a:spcBef>
                <a:spcPts val="600"/>
              </a:spcBef>
              <a:spcAft>
                <a:spcPts val="0"/>
              </a:spcAft>
              <a:buFont typeface="Wingdings" pitchFamily="2" charset="2"/>
              <a:buChar char="§"/>
              <a:defRPr/>
            </a:pPr>
            <a:r>
              <a:rPr lang="en-US" sz="2500" dirty="0">
                <a:ea typeface="ＭＳ Ｐゴシック"/>
                <a:cs typeface="ＭＳ Ｐゴシック"/>
              </a:rPr>
              <a:t>PMH: normal birth history</a:t>
            </a:r>
          </a:p>
          <a:p>
            <a:pPr marL="341313" indent="-341313" fontAlgn="auto">
              <a:spcBef>
                <a:spcPts val="600"/>
              </a:spcBef>
              <a:spcAft>
                <a:spcPts val="0"/>
              </a:spcAft>
              <a:buFont typeface="Wingdings" pitchFamily="2" charset="2"/>
              <a:buChar char="§"/>
              <a:defRPr/>
            </a:pPr>
            <a:r>
              <a:rPr lang="en-US" sz="2500" dirty="0">
                <a:ea typeface="ＭＳ Ｐゴシック"/>
                <a:cs typeface="ＭＳ Ｐゴシック"/>
              </a:rPr>
              <a:t>Allergies: none</a:t>
            </a:r>
          </a:p>
          <a:p>
            <a:pPr marL="341313" indent="-341313" fontAlgn="auto">
              <a:spcBef>
                <a:spcPts val="600"/>
              </a:spcBef>
              <a:spcAft>
                <a:spcPts val="0"/>
              </a:spcAft>
              <a:buFont typeface="Wingdings" pitchFamily="2" charset="2"/>
              <a:buChar char="§"/>
              <a:defRPr/>
            </a:pPr>
            <a:r>
              <a:rPr lang="en-US" sz="2500" dirty="0">
                <a:ea typeface="ＭＳ Ｐゴシック"/>
                <a:cs typeface="ＭＳ Ｐゴシック"/>
              </a:rPr>
              <a:t>Medications: none</a:t>
            </a:r>
          </a:p>
          <a:p>
            <a:pPr marL="341313" indent="-341313" fontAlgn="auto">
              <a:spcBef>
                <a:spcPts val="600"/>
              </a:spcBef>
              <a:spcAft>
                <a:spcPts val="0"/>
              </a:spcAft>
              <a:buFont typeface="Wingdings" pitchFamily="2" charset="2"/>
              <a:buChar char="§"/>
              <a:defRPr/>
            </a:pPr>
            <a:r>
              <a:rPr lang="en-US" sz="2500" dirty="0">
                <a:ea typeface="ＭＳ Ｐゴシック"/>
                <a:cs typeface="ＭＳ Ｐゴシック"/>
              </a:rPr>
              <a:t>Family history: brother with asthma, mother with seasonal allergic rhinitis</a:t>
            </a:r>
          </a:p>
          <a:p>
            <a:pPr marL="341313" indent="-341313" fontAlgn="auto">
              <a:spcBef>
                <a:spcPts val="600"/>
              </a:spcBef>
              <a:spcAft>
                <a:spcPts val="0"/>
              </a:spcAft>
              <a:buFont typeface="Wingdings" pitchFamily="2" charset="2"/>
              <a:buChar char="§"/>
              <a:defRPr/>
            </a:pPr>
            <a:r>
              <a:rPr lang="en-US" sz="2500" dirty="0">
                <a:ea typeface="ＭＳ Ｐゴシック"/>
                <a:cs typeface="ＭＳ Ｐゴシック"/>
              </a:rPr>
              <a:t>Social history: lives at home; does not attend daycare</a:t>
            </a:r>
          </a:p>
          <a:p>
            <a:pPr marL="341313" indent="-341313" fontAlgn="auto">
              <a:spcBef>
                <a:spcPts val="600"/>
              </a:spcBef>
              <a:spcAft>
                <a:spcPts val="0"/>
              </a:spcAft>
              <a:buFont typeface="Wingdings" pitchFamily="2" charset="2"/>
              <a:buChar char="§"/>
              <a:defRPr/>
            </a:pPr>
            <a:r>
              <a:rPr lang="en-US" sz="2500" dirty="0">
                <a:ea typeface="ＭＳ Ｐゴシック"/>
                <a:cs typeface="ＭＳ Ｐゴシック"/>
              </a:rPr>
              <a:t>ROS: negative</a:t>
            </a:r>
          </a:p>
          <a:p>
            <a:pPr fontAlgn="auto">
              <a:lnSpc>
                <a:spcPct val="80000"/>
              </a:lnSpc>
              <a:spcAft>
                <a:spcPts val="0"/>
              </a:spcAft>
              <a:buFont typeface="Arial" pitchFamily="34" charset="0"/>
              <a:buChar char="•"/>
              <a:defRPr/>
            </a:pPr>
            <a:endParaRPr lang="en-US" sz="2400" dirty="0">
              <a:ea typeface="ＭＳ Ｐゴシック"/>
              <a:cs typeface="ＭＳ Ｐゴシック"/>
            </a:endParaRPr>
          </a:p>
        </p:txBody>
      </p:sp>
      <p:sp>
        <p:nvSpPr>
          <p:cNvPr id="491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CA674F-AD94-4A31-B7DD-1DAE29E220DE}" type="slidenum">
              <a:rPr lang="en-US">
                <a:ea typeface="ＭＳ Ｐゴシック" pitchFamily="34" charset="-128"/>
              </a:rPr>
              <a:pPr eaLnBrk="1" hangingPunct="1"/>
              <a:t>36</a:t>
            </a:fld>
            <a:endParaRPr lang="en-US">
              <a:ea typeface="ＭＳ Ｐゴシック"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p:cNvSpPr>
          <p:nvPr>
            <p:ph type="title"/>
          </p:nvPr>
        </p:nvSpPr>
        <p:spPr/>
        <p:txBody>
          <a:bodyPr/>
          <a:lstStyle/>
          <a:p>
            <a:r>
              <a:rPr lang="en-US" sz="4000">
                <a:latin typeface="Arial" charset="0"/>
                <a:ea typeface="ＭＳ Ｐゴシック" pitchFamily="34" charset="-128"/>
                <a:cs typeface="Arial" charset="0"/>
              </a:rPr>
              <a:t>Case Three: Skin Exam</a:t>
            </a:r>
          </a:p>
        </p:txBody>
      </p:sp>
      <p:pic>
        <p:nvPicPr>
          <p:cNvPr id="50180" name="Picture 2" descr="E:\Images\BAMC\Inflammatory &amp; Reactive 05-06\Atopic Dermatitis\atopic dermatitis (2).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49831"/>
            <a:ext cx="4038600" cy="2691738"/>
          </a:xfrm>
        </p:spPr>
      </p:pic>
      <p:sp>
        <p:nvSpPr>
          <p:cNvPr id="501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2AA324-05BC-4D6D-AC3F-3295804B67DA}" type="slidenum">
              <a:rPr lang="en-US" smtClean="0">
                <a:ea typeface="ＭＳ Ｐゴシック" pitchFamily="34" charset="-128"/>
              </a:rPr>
              <a:pPr eaLnBrk="1" hangingPunct="1"/>
              <a:t>37</a:t>
            </a:fld>
            <a:endParaRPr lang="en-US">
              <a:ea typeface="ＭＳ Ｐゴシック"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Three, Question 1</a:t>
            </a:r>
          </a:p>
        </p:txBody>
      </p:sp>
      <p:sp>
        <p:nvSpPr>
          <p:cNvPr id="51204" name="Rectangle 3"/>
          <p:cNvSpPr>
            <a:spLocks noGrp="1"/>
          </p:cNvSpPr>
          <p:nvPr>
            <p:ph idx="1"/>
          </p:nvPr>
        </p:nvSpPr>
        <p:spPr/>
        <p:txBody>
          <a:bodyPr rtlCol="0">
            <a:normAutofit/>
          </a:bodyPr>
          <a:lstStyle/>
          <a:p>
            <a:pPr marL="458788" indent="-458788" fontAlgn="auto">
              <a:spcAft>
                <a:spcPts val="0"/>
              </a:spcAft>
              <a:buFont typeface="Wingdings" pitchFamily="2" charset="2"/>
              <a:buChar char="§"/>
              <a:defRPr/>
            </a:pPr>
            <a:r>
              <a:rPr lang="en-US" dirty="0">
                <a:ea typeface="ＭＳ Ｐゴシック"/>
              </a:rPr>
              <a:t>What is the most likely diagnosis?</a:t>
            </a:r>
          </a:p>
          <a:p>
            <a:pPr marL="1314450" lvl="2" indent="-514350" fontAlgn="auto">
              <a:spcAft>
                <a:spcPts val="0"/>
              </a:spcAft>
              <a:buFont typeface="Calibri" pitchFamily="34" charset="0"/>
              <a:buAutoNum type="alphaLcPeriod"/>
              <a:defRPr/>
            </a:pPr>
            <a:r>
              <a:rPr lang="en-US" sz="2800" dirty="0">
                <a:ea typeface="ＭＳ Ｐゴシック"/>
              </a:rPr>
              <a:t>Atopic dermatitis</a:t>
            </a:r>
          </a:p>
          <a:p>
            <a:pPr marL="1314450" lvl="2" indent="-514350" fontAlgn="auto">
              <a:spcAft>
                <a:spcPts val="0"/>
              </a:spcAft>
              <a:buFont typeface="Calibri" pitchFamily="34" charset="0"/>
              <a:buAutoNum type="alphaLcPeriod"/>
              <a:defRPr/>
            </a:pPr>
            <a:r>
              <a:rPr lang="en-US" sz="2800" dirty="0">
                <a:ea typeface="ＭＳ Ｐゴシック"/>
              </a:rPr>
              <a:t>Bacterial cellulitis</a:t>
            </a:r>
          </a:p>
          <a:p>
            <a:pPr marL="1314450" lvl="2" indent="-514350" fontAlgn="auto">
              <a:spcAft>
                <a:spcPts val="0"/>
              </a:spcAft>
              <a:buFont typeface="Calibri" pitchFamily="34" charset="0"/>
              <a:buAutoNum type="alphaLcPeriod"/>
              <a:defRPr/>
            </a:pPr>
            <a:r>
              <a:rPr lang="en-US" sz="2800" dirty="0">
                <a:ea typeface="ＭＳ Ｐゴシック"/>
              </a:rPr>
              <a:t>Neonatal lupus</a:t>
            </a:r>
          </a:p>
          <a:p>
            <a:pPr marL="1314450" lvl="2" indent="-514350" fontAlgn="auto">
              <a:spcAft>
                <a:spcPts val="0"/>
              </a:spcAft>
              <a:buFont typeface="Calibri" pitchFamily="34" charset="0"/>
              <a:buAutoNum type="alphaLcPeriod"/>
              <a:defRPr/>
            </a:pPr>
            <a:r>
              <a:rPr lang="en-US" sz="2800" dirty="0">
                <a:ea typeface="ＭＳ Ｐゴシック"/>
              </a:rPr>
              <a:t>Tinea faciei</a:t>
            </a:r>
          </a:p>
          <a:p>
            <a:pPr marL="1314450" lvl="2" indent="-514350" fontAlgn="auto">
              <a:spcAft>
                <a:spcPts val="0"/>
              </a:spcAft>
              <a:buFont typeface="Calibri" pitchFamily="34" charset="0"/>
              <a:buAutoNum type="alphaLcPeriod"/>
              <a:defRPr/>
            </a:pPr>
            <a:r>
              <a:rPr lang="en-US" sz="2800" dirty="0">
                <a:ea typeface="ＭＳ Ｐゴシック"/>
              </a:rPr>
              <a:t>Seborrheic dermatitis</a:t>
            </a:r>
          </a:p>
          <a:p>
            <a:pPr marL="338138" indent="-338138" fontAlgn="auto">
              <a:spcAft>
                <a:spcPts val="0"/>
              </a:spcAft>
              <a:buFont typeface="Arial" pitchFamily="34" charset="0"/>
              <a:buChar char="•"/>
              <a:defRPr/>
            </a:pPr>
            <a:endParaRPr lang="en-US" dirty="0">
              <a:ea typeface="ＭＳ Ｐゴシック"/>
            </a:endParaRPr>
          </a:p>
        </p:txBody>
      </p:sp>
      <p:sp>
        <p:nvSpPr>
          <p:cNvPr id="512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DA7D22-F996-4303-A9B1-2A3663D7B784}" type="slidenum">
              <a:rPr lang="en-US">
                <a:ea typeface="ＭＳ Ｐゴシック" pitchFamily="34" charset="-128"/>
              </a:rPr>
              <a:pPr eaLnBrk="1" hangingPunct="1"/>
              <a:t>38</a:t>
            </a:fld>
            <a:endParaRPr lang="en-US">
              <a:ea typeface="ＭＳ Ｐゴシック" pitchFamily="34" charset="-128"/>
            </a:endParaRPr>
          </a:p>
        </p:txBody>
      </p:sp>
      <p:pic>
        <p:nvPicPr>
          <p:cNvPr id="51205" name="Picture 2" descr="E:\Images\BAMC\Inflammatory &amp; Reactive 05-06\Atopic Dermatitis\atopic dermatitis (2).JPG"/>
          <p:cNvPicPr>
            <a:picLocks noChangeAspect="1" noChangeArrowheads="1"/>
          </p:cNvPicPr>
          <p:nvPr/>
        </p:nvPicPr>
        <p:blipFill>
          <a:blip r:embed="rId3">
            <a:extLst>
              <a:ext uri="{28A0092B-C50C-407E-A947-70E740481C1C}">
                <a14:useLocalDpi xmlns:a14="http://schemas.microsoft.com/office/drawing/2010/main" val="0"/>
              </a:ext>
            </a:extLst>
          </a:blip>
          <a:srcRect t="23674"/>
          <a:stretch>
            <a:fillRect/>
          </a:stretch>
        </p:blipFill>
        <p:spPr bwMode="auto">
          <a:xfrm>
            <a:off x="44450" y="76200"/>
            <a:ext cx="254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p:nvPr>
        </p:nvSpPr>
        <p:spPr>
          <a:xfrm>
            <a:off x="2209800" y="274638"/>
            <a:ext cx="6477000" cy="1143000"/>
          </a:xfrm>
        </p:spPr>
        <p:txBody>
          <a:bodyPr/>
          <a:lstStyle/>
          <a:p>
            <a:r>
              <a:rPr lang="en-US">
                <a:latin typeface="Arial" charset="0"/>
                <a:ea typeface="ＭＳ Ｐゴシック" pitchFamily="34" charset="-128"/>
                <a:cs typeface="Arial" charset="0"/>
              </a:rPr>
              <a:t>Case Three, Question 1</a:t>
            </a:r>
          </a:p>
        </p:txBody>
      </p:sp>
      <p:sp>
        <p:nvSpPr>
          <p:cNvPr id="52228" name="Rectangle 3"/>
          <p:cNvSpPr>
            <a:spLocks noGrp="1"/>
          </p:cNvSpPr>
          <p:nvPr>
            <p:ph idx="1"/>
          </p:nvPr>
        </p:nvSpPr>
        <p:spPr>
          <a:xfrm>
            <a:off x="323850" y="1557338"/>
            <a:ext cx="8496300" cy="4191000"/>
          </a:xfrm>
        </p:spPr>
        <p:txBody>
          <a:bodyPr rtlCol="0">
            <a:normAutofit lnSpcReduction="10000"/>
          </a:bodyPr>
          <a:lstStyle/>
          <a:p>
            <a:pPr marL="338138" indent="-338138" fontAlgn="auto">
              <a:spcBef>
                <a:spcPts val="600"/>
              </a:spcBef>
              <a:spcAft>
                <a:spcPts val="0"/>
              </a:spcAft>
              <a:buFont typeface="Arial" pitchFamily="34" charset="0"/>
              <a:buNone/>
              <a:defRPr/>
            </a:pPr>
            <a:r>
              <a:rPr lang="en-US" b="1" dirty="0">
                <a:solidFill>
                  <a:srgbClr val="C00000"/>
                </a:solidFill>
                <a:ea typeface="ＭＳ Ｐゴシック"/>
              </a:rPr>
              <a:t>Answer: a</a:t>
            </a:r>
          </a:p>
          <a:p>
            <a:pPr marL="458788" indent="-458788" fontAlgn="auto">
              <a:spcBef>
                <a:spcPts val="600"/>
              </a:spcBef>
              <a:spcAft>
                <a:spcPts val="0"/>
              </a:spcAft>
              <a:buFont typeface="Wingdings" pitchFamily="2" charset="2"/>
              <a:buChar char="§"/>
              <a:defRPr/>
            </a:pPr>
            <a:r>
              <a:rPr lang="en-US" dirty="0">
                <a:ea typeface="ＭＳ Ｐゴシック"/>
              </a:rPr>
              <a:t>What is the most likely diagnosis?</a:t>
            </a:r>
          </a:p>
          <a:p>
            <a:pPr marL="1314450" lvl="2" indent="-514350" fontAlgn="auto">
              <a:spcBef>
                <a:spcPts val="600"/>
              </a:spcBef>
              <a:spcAft>
                <a:spcPts val="0"/>
              </a:spcAft>
              <a:buFont typeface="Calibri" pitchFamily="34" charset="0"/>
              <a:buAutoNum type="alphaLcPeriod"/>
              <a:defRPr/>
            </a:pPr>
            <a:r>
              <a:rPr lang="en-US" sz="2700" b="1" dirty="0">
                <a:solidFill>
                  <a:srgbClr val="C00000"/>
                </a:solidFill>
                <a:ea typeface="ＭＳ Ｐゴシック"/>
              </a:rPr>
              <a:t>Atopic dermatitis</a:t>
            </a:r>
          </a:p>
          <a:p>
            <a:pPr marL="1314450" lvl="2" indent="-514350" fontAlgn="auto">
              <a:spcBef>
                <a:spcPts val="600"/>
              </a:spcBef>
              <a:spcAft>
                <a:spcPts val="0"/>
              </a:spcAft>
              <a:buFont typeface="Calibri" pitchFamily="34" charset="0"/>
              <a:buAutoNum type="alphaLcPeriod"/>
              <a:defRPr/>
            </a:pPr>
            <a:r>
              <a:rPr lang="en-US" sz="2700" dirty="0">
                <a:ea typeface="ＭＳ Ｐゴシック"/>
              </a:rPr>
              <a:t>Bacterial cellulitis </a:t>
            </a:r>
            <a:r>
              <a:rPr lang="en-US" sz="2700" dirty="0">
                <a:solidFill>
                  <a:srgbClr val="969696"/>
                </a:solidFill>
                <a:ea typeface="ＭＳ Ｐゴシック"/>
              </a:rPr>
              <a:t>(more indurated and tender, not usually itchy or bilateral)</a:t>
            </a:r>
          </a:p>
          <a:p>
            <a:pPr marL="1314450" lvl="2" indent="-514350" fontAlgn="auto">
              <a:spcBef>
                <a:spcPts val="600"/>
              </a:spcBef>
              <a:spcAft>
                <a:spcPts val="0"/>
              </a:spcAft>
              <a:buFont typeface="Calibri" pitchFamily="34" charset="0"/>
              <a:buAutoNum type="alphaLcPeriod"/>
              <a:defRPr/>
            </a:pPr>
            <a:r>
              <a:rPr lang="en-US" sz="2700" dirty="0">
                <a:ea typeface="ＭＳ Ｐゴシック"/>
              </a:rPr>
              <a:t>Neonatal lupus </a:t>
            </a:r>
            <a:r>
              <a:rPr lang="en-US" sz="2700" dirty="0">
                <a:solidFill>
                  <a:srgbClr val="969696"/>
                </a:solidFill>
                <a:ea typeface="ＭＳ Ｐゴシック"/>
              </a:rPr>
              <a:t>(erythematous annular patches and plaques, usually periorbital)</a:t>
            </a:r>
          </a:p>
          <a:p>
            <a:pPr marL="1314450" lvl="2" indent="-514350" fontAlgn="auto">
              <a:spcBef>
                <a:spcPts val="600"/>
              </a:spcBef>
              <a:spcAft>
                <a:spcPts val="0"/>
              </a:spcAft>
              <a:buFont typeface="Calibri" pitchFamily="34" charset="0"/>
              <a:buAutoNum type="alphaLcPeriod"/>
              <a:defRPr/>
            </a:pPr>
            <a:r>
              <a:rPr lang="en-US" sz="2700" dirty="0">
                <a:ea typeface="ＭＳ Ｐゴシック"/>
              </a:rPr>
              <a:t>Tinea faciei </a:t>
            </a:r>
            <a:r>
              <a:rPr lang="en-US" sz="2700" dirty="0">
                <a:solidFill>
                  <a:srgbClr val="969696"/>
                </a:solidFill>
                <a:ea typeface="ＭＳ Ｐゴシック"/>
              </a:rPr>
              <a:t>(rare in infants, not symmetric)</a:t>
            </a:r>
          </a:p>
          <a:p>
            <a:pPr marL="1314450" lvl="2" indent="-514350" fontAlgn="auto">
              <a:spcBef>
                <a:spcPts val="600"/>
              </a:spcBef>
              <a:spcAft>
                <a:spcPts val="0"/>
              </a:spcAft>
              <a:buFont typeface="Calibri" pitchFamily="34" charset="0"/>
              <a:buAutoNum type="alphaLcPeriod"/>
              <a:defRPr/>
            </a:pPr>
            <a:r>
              <a:rPr lang="en-US" sz="2700" dirty="0">
                <a:ea typeface="ＭＳ Ｐゴシック"/>
              </a:rPr>
              <a:t>Seborrheic dermatitis </a:t>
            </a:r>
            <a:r>
              <a:rPr lang="en-US" sz="2700" dirty="0">
                <a:solidFill>
                  <a:srgbClr val="969696"/>
                </a:solidFill>
                <a:ea typeface="ＭＳ Ｐゴシック"/>
              </a:rPr>
              <a:t>(wrong distribution)</a:t>
            </a:r>
          </a:p>
          <a:p>
            <a:pPr marL="338138" indent="-338138" fontAlgn="auto">
              <a:spcAft>
                <a:spcPts val="0"/>
              </a:spcAft>
              <a:buFont typeface="Arial" pitchFamily="34" charset="0"/>
              <a:buChar char="•"/>
              <a:defRPr/>
            </a:pPr>
            <a:endParaRPr lang="en-US" dirty="0">
              <a:ea typeface="ＭＳ Ｐゴシック"/>
            </a:endParaRPr>
          </a:p>
        </p:txBody>
      </p:sp>
      <p:sp>
        <p:nvSpPr>
          <p:cNvPr id="522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0C4763-B5BC-498E-96D8-E157262CF42C}" type="slidenum">
              <a:rPr lang="en-US">
                <a:ea typeface="ＭＳ Ｐゴシック" pitchFamily="34" charset="-128"/>
              </a:rPr>
              <a:pPr eaLnBrk="1" hangingPunct="1"/>
              <a:t>39</a:t>
            </a:fld>
            <a:endParaRPr lang="en-US">
              <a:ea typeface="ＭＳ Ｐゴシック" pitchFamily="34" charset="-128"/>
            </a:endParaRPr>
          </a:p>
        </p:txBody>
      </p:sp>
      <p:pic>
        <p:nvPicPr>
          <p:cNvPr id="52229" name="Picture 2" descr="E:\Images\BAMC\Inflammatory &amp; Reactive 05-06\Atopic Dermatitis\atopic dermatitis (2).JPG"/>
          <p:cNvPicPr>
            <a:picLocks noChangeAspect="1" noChangeArrowheads="1"/>
          </p:cNvPicPr>
          <p:nvPr/>
        </p:nvPicPr>
        <p:blipFill>
          <a:blip r:embed="rId3">
            <a:extLst>
              <a:ext uri="{28A0092B-C50C-407E-A947-70E740481C1C}">
                <a14:useLocalDpi xmlns:a14="http://schemas.microsoft.com/office/drawing/2010/main" val="0"/>
              </a:ext>
            </a:extLst>
          </a:blip>
          <a:srcRect t="23674"/>
          <a:stretch>
            <a:fillRect/>
          </a:stretch>
        </p:blipFill>
        <p:spPr bwMode="auto">
          <a:xfrm>
            <a:off x="44450" y="76200"/>
            <a:ext cx="254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a:latin typeface="Arial" charset="0"/>
                <a:ea typeface="ＭＳ Ｐゴシック" pitchFamily="34" charset="-128"/>
                <a:cs typeface="Arial" charset="0"/>
              </a:rPr>
              <a:t>Case One: Skin Exam</a:t>
            </a:r>
          </a:p>
        </p:txBody>
      </p:sp>
      <p:pic>
        <p:nvPicPr>
          <p:cNvPr id="12291" name="Content Placeholder 4" descr="seb derm red face.JPG"/>
          <p:cNvPicPr>
            <a:picLocks noGrp="1" noChangeAspect="1"/>
          </p:cNvPicPr>
          <p:nvPr>
            <p:ph sz="half" idx="1"/>
          </p:nvPr>
        </p:nvPicPr>
        <p:blipFill>
          <a:blip r:embed="rId4">
            <a:extLst>
              <a:ext uri="{28A0092B-C50C-407E-A947-70E740481C1C}">
                <a14:useLocalDpi xmlns:a14="http://schemas.microsoft.com/office/drawing/2010/main" val="0"/>
              </a:ext>
            </a:extLst>
          </a:blip>
          <a:srcRect l="5434" t="2274" r="8801" b="-455"/>
          <a:stretch>
            <a:fillRect/>
          </a:stretch>
        </p:blipFill>
        <p:spPr>
          <a:xfrm>
            <a:off x="1504950" y="1524000"/>
            <a:ext cx="5891213" cy="4495800"/>
          </a:xfrm>
        </p:spPr>
      </p:pic>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50AAC9-31EC-476A-AAEE-BC957066B72A}" type="slidenum">
              <a:rPr lang="en-US"/>
              <a:pPr eaLnBrk="1" hangingPunct="1"/>
              <a:t>4</a:t>
            </a:fld>
            <a:endParaRPr 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sz="4000">
                <a:latin typeface="Arial" charset="0"/>
                <a:ea typeface="ＭＳ Ｐゴシック" pitchFamily="34" charset="-128"/>
                <a:cs typeface="Arial" charset="0"/>
              </a:rPr>
              <a:t>Atopic Dermatitis Basics</a:t>
            </a:r>
          </a:p>
        </p:txBody>
      </p:sp>
      <p:sp>
        <p:nvSpPr>
          <p:cNvPr id="53251" name="Content Placeholder 6"/>
          <p:cNvSpPr>
            <a:spLocks noGrp="1"/>
          </p:cNvSpPr>
          <p:nvPr>
            <p:ph idx="1"/>
          </p:nvPr>
        </p:nvSpPr>
        <p:spPr>
          <a:xfrm>
            <a:off x="323850" y="1600200"/>
            <a:ext cx="8515350" cy="4800600"/>
          </a:xfrm>
        </p:spPr>
        <p:txBody>
          <a:bodyPr/>
          <a:lstStyle/>
          <a:p>
            <a:pPr>
              <a:buFont typeface="Wingdings" pitchFamily="2" charset="2"/>
              <a:buChar char="§"/>
            </a:pPr>
            <a:r>
              <a:rPr lang="en-US" sz="2400" dirty="0">
                <a:latin typeface="Arial" charset="0"/>
                <a:ea typeface="ＭＳ Ｐゴシック" pitchFamily="34" charset="-128"/>
                <a:cs typeface="Arial" charset="0"/>
              </a:rPr>
              <a:t>Atopic dermatitis is a chronic, itchy, eczematous condition in patients with a personal or family history of </a:t>
            </a:r>
            <a:r>
              <a:rPr lang="en-US" sz="2400" dirty="0" err="1">
                <a:latin typeface="Arial" charset="0"/>
                <a:ea typeface="ＭＳ Ｐゴシック" pitchFamily="34" charset="-128"/>
                <a:cs typeface="Arial" charset="0"/>
              </a:rPr>
              <a:t>atopy</a:t>
            </a:r>
            <a:endParaRPr lang="en-US" sz="2400" dirty="0">
              <a:latin typeface="Arial" charset="0"/>
              <a:ea typeface="ＭＳ Ｐゴシック" pitchFamily="34" charset="-128"/>
              <a:cs typeface="Arial" charset="0"/>
            </a:endParaRPr>
          </a:p>
          <a:p>
            <a:pPr lvl="1">
              <a:buFont typeface="Arial" charset="0"/>
              <a:buChar char="•"/>
            </a:pPr>
            <a:r>
              <a:rPr lang="en-US" sz="2000" dirty="0">
                <a:latin typeface="Arial" charset="0"/>
                <a:ea typeface="ＭＳ Ｐゴシック" pitchFamily="34" charset="-128"/>
                <a:cs typeface="Arial" charset="0"/>
              </a:rPr>
              <a:t>The “atopic triad” includes seasonal allergic rhinitis, asthma, and atopic dermatitis</a:t>
            </a:r>
          </a:p>
          <a:p>
            <a:pPr>
              <a:buFont typeface="Wingdings" pitchFamily="2" charset="2"/>
              <a:buChar char="§"/>
            </a:pPr>
            <a:r>
              <a:rPr lang="en-US" sz="2400" dirty="0">
                <a:latin typeface="Arial" charset="0"/>
                <a:ea typeface="ＭＳ Ｐゴシック" pitchFamily="34" charset="-128"/>
                <a:cs typeface="Arial" charset="0"/>
              </a:rPr>
              <a:t>Distribution of involvement varies by age</a:t>
            </a:r>
          </a:p>
          <a:p>
            <a:pPr lvl="1">
              <a:buFont typeface="Arial" charset="0"/>
              <a:buChar char="•"/>
            </a:pPr>
            <a:r>
              <a:rPr lang="en-US" sz="2000" dirty="0">
                <a:latin typeface="Arial" charset="0"/>
                <a:ea typeface="ＭＳ Ｐゴシック" pitchFamily="34" charset="-128"/>
                <a:cs typeface="Arial" charset="0"/>
              </a:rPr>
              <a:t>In infants and toddlers, eczematous plaques appear on the cheeks and chin and dorsal hands and feet</a:t>
            </a:r>
          </a:p>
          <a:p>
            <a:pPr lvl="1">
              <a:buFont typeface="Arial" charset="0"/>
              <a:buChar char="•"/>
            </a:pPr>
            <a:r>
              <a:rPr lang="en-US" sz="2000" dirty="0">
                <a:latin typeface="Arial" charset="0"/>
                <a:ea typeface="ＭＳ Ｐゴシック" pitchFamily="34" charset="-128"/>
                <a:cs typeface="Arial" charset="0"/>
              </a:rPr>
              <a:t>Older children and adolescents develop more classic </a:t>
            </a:r>
            <a:r>
              <a:rPr lang="en-US" sz="2000" dirty="0" err="1">
                <a:latin typeface="Arial" charset="0"/>
                <a:ea typeface="ＭＳ Ｐゴシック" pitchFamily="34" charset="-128"/>
                <a:cs typeface="Arial" charset="0"/>
              </a:rPr>
              <a:t>lichenified</a:t>
            </a:r>
            <a:r>
              <a:rPr lang="en-US" sz="2000" dirty="0">
                <a:latin typeface="Arial" charset="0"/>
                <a:ea typeface="ＭＳ Ｐゴシック" pitchFamily="34" charset="-128"/>
                <a:cs typeface="Arial" charset="0"/>
              </a:rPr>
              <a:t>, eczematous plaques in flexural areas such as antecubital and popliteal fossae and posterior neck</a:t>
            </a:r>
          </a:p>
          <a:p>
            <a:pPr>
              <a:buFont typeface="Wingdings" pitchFamily="2" charset="2"/>
              <a:buChar char="§"/>
            </a:pPr>
            <a:r>
              <a:rPr lang="en-US" sz="2400" dirty="0">
                <a:latin typeface="Arial" charset="0"/>
                <a:ea typeface="ＭＳ Ｐゴシック" pitchFamily="34" charset="-128"/>
                <a:cs typeface="Arial" charset="0"/>
              </a:rPr>
              <a:t>Itch is the primary symptom of atopic dermatitis</a:t>
            </a:r>
          </a:p>
          <a:p>
            <a:pPr lvl="1">
              <a:buFont typeface="Arial" charset="0"/>
              <a:buChar char="•"/>
            </a:pPr>
            <a:r>
              <a:rPr lang="en-US" sz="2000" dirty="0">
                <a:latin typeface="Arial" charset="0"/>
                <a:ea typeface="ＭＳ Ｐゴシック" pitchFamily="34" charset="-128"/>
                <a:cs typeface="Arial" charset="0"/>
              </a:rPr>
              <a:t>Atopic dermatitis is often called “the itch that rashes”</a:t>
            </a:r>
          </a:p>
        </p:txBody>
      </p:sp>
      <p:sp>
        <p:nvSpPr>
          <p:cNvPr id="532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86EAAE-C8A4-4C7E-BF68-76BF0C858516}" type="slidenum">
              <a:rPr lang="en-US"/>
              <a:pPr eaLnBrk="1" hangingPunct="1"/>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animEffect transition="in" filter="fade">
                                      <p:cBhvr>
                                        <p:cTn id="10" dur="2000"/>
                                        <p:tgtEl>
                                          <p:spTgt spid="532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fade">
                                      <p:cBhvr>
                                        <p:cTn id="15" dur="2000"/>
                                        <p:tgtEl>
                                          <p:spTgt spid="5325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251">
                                            <p:txEl>
                                              <p:pRg st="3" end="3"/>
                                            </p:txEl>
                                          </p:spTgt>
                                        </p:tgtEl>
                                        <p:attrNameLst>
                                          <p:attrName>style.visibility</p:attrName>
                                        </p:attrNameLst>
                                      </p:cBhvr>
                                      <p:to>
                                        <p:strVal val="visible"/>
                                      </p:to>
                                    </p:set>
                                    <p:animEffect transition="in" filter="fade">
                                      <p:cBhvr>
                                        <p:cTn id="18" dur="2000"/>
                                        <p:tgtEl>
                                          <p:spTgt spid="5325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animEffect transition="in" filter="fade">
                                      <p:cBhvr>
                                        <p:cTn id="21" dur="2000"/>
                                        <p:tgtEl>
                                          <p:spTgt spid="532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3251">
                                            <p:txEl>
                                              <p:pRg st="5" end="5"/>
                                            </p:txEl>
                                          </p:spTgt>
                                        </p:tgtEl>
                                        <p:attrNameLst>
                                          <p:attrName>style.visibility</p:attrName>
                                        </p:attrNameLst>
                                      </p:cBhvr>
                                      <p:to>
                                        <p:strVal val="visible"/>
                                      </p:to>
                                    </p:set>
                                    <p:animEffect transition="in" filter="fade">
                                      <p:cBhvr>
                                        <p:cTn id="26" dur="2000"/>
                                        <p:tgtEl>
                                          <p:spTgt spid="5325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251">
                                            <p:txEl>
                                              <p:pRg st="6" end="6"/>
                                            </p:txEl>
                                          </p:spTgt>
                                        </p:tgtEl>
                                        <p:attrNameLst>
                                          <p:attrName>style.visibility</p:attrName>
                                        </p:attrNameLst>
                                      </p:cBhvr>
                                      <p:to>
                                        <p:strVal val="visible"/>
                                      </p:to>
                                    </p:set>
                                    <p:animEffect transition="in" filter="fade">
                                      <p:cBhvr>
                                        <p:cTn id="29" dur="20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Three, Question 2</a:t>
            </a:r>
          </a:p>
        </p:txBody>
      </p:sp>
      <p:sp>
        <p:nvSpPr>
          <p:cNvPr id="54276" name="Rectangle 3"/>
          <p:cNvSpPr>
            <a:spLocks noGrp="1"/>
          </p:cNvSpPr>
          <p:nvPr>
            <p:ph idx="1"/>
          </p:nvPr>
        </p:nvSpPr>
        <p:spPr/>
        <p:txBody>
          <a:bodyPr rtlCol="0">
            <a:normAutofit/>
          </a:bodyPr>
          <a:lstStyle/>
          <a:p>
            <a:pPr marL="458788" indent="-458788" fontAlgn="auto">
              <a:spcAft>
                <a:spcPts val="0"/>
              </a:spcAft>
              <a:buFont typeface="Wingdings" pitchFamily="2" charset="2"/>
              <a:buChar char="§"/>
              <a:defRPr/>
            </a:pPr>
            <a:r>
              <a:rPr lang="en-US" dirty="0">
                <a:ea typeface="ＭＳ Ｐゴシック"/>
              </a:rPr>
              <a:t>Which of the following treatments would you recommend to </a:t>
            </a:r>
            <a:r>
              <a:rPr lang="en-US" dirty="0" err="1">
                <a:ea typeface="ＭＳ Ｐゴシック"/>
                <a:cs typeface="ＭＳ Ｐゴシック"/>
              </a:rPr>
              <a:t>Magid</a:t>
            </a:r>
            <a:r>
              <a:rPr lang="en-US" dirty="0" err="1">
                <a:ea typeface="ＭＳ Ｐゴシック"/>
              </a:rPr>
              <a:t>’s</a:t>
            </a:r>
            <a:r>
              <a:rPr lang="en-US" dirty="0">
                <a:ea typeface="ＭＳ Ｐゴシック"/>
              </a:rPr>
              <a:t> parents?</a:t>
            </a:r>
          </a:p>
          <a:p>
            <a:pPr marL="1314450" lvl="2" indent="-514350" fontAlgn="auto">
              <a:spcAft>
                <a:spcPts val="0"/>
              </a:spcAft>
              <a:buFont typeface="Calibri" pitchFamily="34" charset="0"/>
              <a:buAutoNum type="alphaLcPeriod"/>
              <a:defRPr/>
            </a:pPr>
            <a:r>
              <a:rPr lang="en-US" sz="2800" dirty="0">
                <a:ea typeface="ＭＳ Ｐゴシック"/>
              </a:rPr>
              <a:t>Astringent facial scrubs</a:t>
            </a:r>
          </a:p>
          <a:p>
            <a:pPr marL="1314450" lvl="2" indent="-514350" fontAlgn="auto">
              <a:spcAft>
                <a:spcPts val="0"/>
              </a:spcAft>
              <a:buFont typeface="Calibri" pitchFamily="34" charset="0"/>
              <a:buAutoNum type="alphaLcPeriod"/>
              <a:defRPr/>
            </a:pPr>
            <a:r>
              <a:rPr lang="en-US" sz="2800" dirty="0">
                <a:ea typeface="ＭＳ Ｐゴシック"/>
              </a:rPr>
              <a:t>Clindamycin gel</a:t>
            </a:r>
          </a:p>
          <a:p>
            <a:pPr marL="1314450" lvl="2" indent="-514350" fontAlgn="auto">
              <a:spcAft>
                <a:spcPts val="0"/>
              </a:spcAft>
              <a:buFont typeface="Calibri" pitchFamily="34" charset="0"/>
              <a:buAutoNum type="alphaLcPeriod"/>
              <a:defRPr/>
            </a:pPr>
            <a:r>
              <a:rPr lang="en-US" sz="2800" dirty="0">
                <a:ea typeface="ＭＳ Ｐゴシック"/>
              </a:rPr>
              <a:t>Hydrocortisone valerate ointment</a:t>
            </a:r>
          </a:p>
          <a:p>
            <a:pPr marL="1314450" lvl="2" indent="-514350" fontAlgn="auto">
              <a:spcAft>
                <a:spcPts val="0"/>
              </a:spcAft>
              <a:buFont typeface="Calibri" pitchFamily="34" charset="0"/>
              <a:buAutoNum type="alphaLcPeriod"/>
              <a:defRPr/>
            </a:pPr>
            <a:r>
              <a:rPr lang="en-US" sz="2800" dirty="0">
                <a:ea typeface="ＭＳ Ｐゴシック"/>
              </a:rPr>
              <a:t>Ketoconazole cream</a:t>
            </a:r>
          </a:p>
          <a:p>
            <a:pPr marL="1314450" lvl="2" indent="-514350" fontAlgn="auto">
              <a:spcAft>
                <a:spcPts val="0"/>
              </a:spcAft>
              <a:buFont typeface="Calibri" pitchFamily="34" charset="0"/>
              <a:buAutoNum type="alphaLcPeriod"/>
              <a:defRPr/>
            </a:pPr>
            <a:r>
              <a:rPr lang="en-US" sz="2800" dirty="0">
                <a:ea typeface="ＭＳ Ｐゴシック"/>
              </a:rPr>
              <a:t>Tretinoin cream</a:t>
            </a:r>
          </a:p>
          <a:p>
            <a:pPr marL="338138" indent="-338138" fontAlgn="auto">
              <a:spcAft>
                <a:spcPts val="0"/>
              </a:spcAft>
              <a:buFont typeface="Arial" pitchFamily="34" charset="0"/>
              <a:buChar char="•"/>
              <a:defRPr/>
            </a:pPr>
            <a:endParaRPr lang="en-US" dirty="0">
              <a:ea typeface="ＭＳ Ｐゴシック"/>
            </a:endParaRPr>
          </a:p>
        </p:txBody>
      </p:sp>
      <p:sp>
        <p:nvSpPr>
          <p:cNvPr id="542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13B63F-A96D-488A-B1E4-48EFD1FC2059}" type="slidenum">
              <a:rPr lang="en-US">
                <a:ea typeface="ＭＳ Ｐゴシック" pitchFamily="34" charset="-128"/>
              </a:rPr>
              <a:pPr eaLnBrk="1" hangingPunct="1"/>
              <a:t>41</a:t>
            </a:fld>
            <a:endParaRPr lang="en-US">
              <a:ea typeface="ＭＳ Ｐゴシック" pitchFamily="34" charset="-128"/>
            </a:endParaRPr>
          </a:p>
        </p:txBody>
      </p:sp>
      <p:pic>
        <p:nvPicPr>
          <p:cNvPr id="54277" name="Picture 2" descr="E:\Images\BAMC\Inflammatory &amp; Reactive 05-06\Atopic Dermatitis\atopic dermatitis (2).JPG"/>
          <p:cNvPicPr>
            <a:picLocks noChangeAspect="1" noChangeArrowheads="1"/>
          </p:cNvPicPr>
          <p:nvPr/>
        </p:nvPicPr>
        <p:blipFill>
          <a:blip r:embed="rId3">
            <a:extLst>
              <a:ext uri="{28A0092B-C50C-407E-A947-70E740481C1C}">
                <a14:useLocalDpi xmlns:a14="http://schemas.microsoft.com/office/drawing/2010/main" val="0"/>
              </a:ext>
            </a:extLst>
          </a:blip>
          <a:srcRect t="23674"/>
          <a:stretch>
            <a:fillRect/>
          </a:stretch>
        </p:blipFill>
        <p:spPr bwMode="auto">
          <a:xfrm>
            <a:off x="44450" y="76200"/>
            <a:ext cx="254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Three, Question 2</a:t>
            </a:r>
          </a:p>
        </p:txBody>
      </p:sp>
      <p:sp>
        <p:nvSpPr>
          <p:cNvPr id="55300" name="Rectangle 3"/>
          <p:cNvSpPr>
            <a:spLocks noGrp="1"/>
          </p:cNvSpPr>
          <p:nvPr>
            <p:ph idx="1"/>
          </p:nvPr>
        </p:nvSpPr>
        <p:spPr/>
        <p:txBody>
          <a:bodyPr rtlCol="0">
            <a:normAutofit/>
          </a:bodyPr>
          <a:lstStyle/>
          <a:p>
            <a:pPr marL="338138" indent="-338138" fontAlgn="auto">
              <a:spcAft>
                <a:spcPts val="0"/>
              </a:spcAft>
              <a:buFont typeface="Arial" pitchFamily="34" charset="0"/>
              <a:buNone/>
              <a:defRPr/>
            </a:pPr>
            <a:r>
              <a:rPr lang="en-US" b="1" dirty="0">
                <a:solidFill>
                  <a:srgbClr val="C00000"/>
                </a:solidFill>
                <a:ea typeface="ＭＳ Ｐゴシック"/>
              </a:rPr>
              <a:t>Answer: c</a:t>
            </a:r>
          </a:p>
          <a:p>
            <a:pPr marL="458788" indent="-458788" fontAlgn="auto">
              <a:spcAft>
                <a:spcPts val="0"/>
              </a:spcAft>
              <a:buFont typeface="Wingdings" pitchFamily="2" charset="2"/>
              <a:buChar char="§"/>
              <a:defRPr/>
            </a:pPr>
            <a:r>
              <a:rPr lang="en-US" dirty="0">
                <a:ea typeface="ＭＳ Ｐゴシック"/>
              </a:rPr>
              <a:t>Which of the following treatments would you recommend to </a:t>
            </a:r>
            <a:r>
              <a:rPr lang="en-US" dirty="0" err="1">
                <a:ea typeface="ＭＳ Ｐゴシック"/>
                <a:cs typeface="ＭＳ Ｐゴシック"/>
              </a:rPr>
              <a:t>Magid</a:t>
            </a:r>
            <a:r>
              <a:rPr lang="en-US" dirty="0" err="1">
                <a:ea typeface="ＭＳ Ｐゴシック"/>
              </a:rPr>
              <a:t>’s</a:t>
            </a:r>
            <a:r>
              <a:rPr lang="en-US" dirty="0">
                <a:ea typeface="ＭＳ Ｐゴシック"/>
              </a:rPr>
              <a:t> parents?</a:t>
            </a:r>
          </a:p>
          <a:p>
            <a:pPr marL="1314450" lvl="2" indent="-514350" fontAlgn="auto">
              <a:spcAft>
                <a:spcPts val="0"/>
              </a:spcAft>
              <a:buFont typeface="Calibri" pitchFamily="34" charset="0"/>
              <a:buAutoNum type="alphaLcPeriod"/>
              <a:defRPr/>
            </a:pPr>
            <a:r>
              <a:rPr lang="en-US" sz="2800" dirty="0">
                <a:ea typeface="ＭＳ Ｐゴシック"/>
              </a:rPr>
              <a:t>Astringent facial scrubs</a:t>
            </a:r>
          </a:p>
          <a:p>
            <a:pPr marL="1314450" lvl="2" indent="-514350" fontAlgn="auto">
              <a:spcAft>
                <a:spcPts val="0"/>
              </a:spcAft>
              <a:buFont typeface="Calibri" pitchFamily="34" charset="0"/>
              <a:buAutoNum type="alphaLcPeriod"/>
              <a:defRPr/>
            </a:pPr>
            <a:r>
              <a:rPr lang="en-US" sz="2800" dirty="0">
                <a:ea typeface="ＭＳ Ｐゴシック"/>
              </a:rPr>
              <a:t>Clindamycin gel</a:t>
            </a:r>
          </a:p>
          <a:p>
            <a:pPr marL="1314450" lvl="2" indent="-514350" fontAlgn="auto">
              <a:spcAft>
                <a:spcPts val="0"/>
              </a:spcAft>
              <a:buFont typeface="Calibri" pitchFamily="34" charset="0"/>
              <a:buAutoNum type="alphaLcPeriod"/>
              <a:defRPr/>
            </a:pPr>
            <a:r>
              <a:rPr lang="en-US" sz="2800" b="1" dirty="0">
                <a:solidFill>
                  <a:srgbClr val="C00000"/>
                </a:solidFill>
                <a:ea typeface="ＭＳ Ｐゴシック"/>
              </a:rPr>
              <a:t>Hydrocortisone valerate ointment</a:t>
            </a:r>
          </a:p>
          <a:p>
            <a:pPr marL="1314450" lvl="2" indent="-514350" fontAlgn="auto">
              <a:spcAft>
                <a:spcPts val="0"/>
              </a:spcAft>
              <a:buFont typeface="Calibri" pitchFamily="34" charset="0"/>
              <a:buAutoNum type="alphaLcPeriod"/>
              <a:defRPr/>
            </a:pPr>
            <a:r>
              <a:rPr lang="en-US" sz="2800" dirty="0">
                <a:ea typeface="ＭＳ Ｐゴシック"/>
              </a:rPr>
              <a:t>Ketoconazole cream</a:t>
            </a:r>
          </a:p>
          <a:p>
            <a:pPr marL="1314450" lvl="2" indent="-514350" fontAlgn="auto">
              <a:spcAft>
                <a:spcPts val="0"/>
              </a:spcAft>
              <a:buFont typeface="Calibri" pitchFamily="34" charset="0"/>
              <a:buAutoNum type="alphaLcPeriod"/>
              <a:defRPr/>
            </a:pPr>
            <a:r>
              <a:rPr lang="en-US" sz="2800" dirty="0">
                <a:ea typeface="ＭＳ Ｐゴシック"/>
              </a:rPr>
              <a:t>Tretinoin cream</a:t>
            </a:r>
            <a:endParaRPr lang="en-US" dirty="0">
              <a:ea typeface="ＭＳ Ｐゴシック"/>
            </a:endParaRPr>
          </a:p>
          <a:p>
            <a:pPr marL="914400" lvl="1" indent="-514350" fontAlgn="auto">
              <a:spcAft>
                <a:spcPts val="0"/>
              </a:spcAft>
              <a:buFont typeface="Calibri" pitchFamily="34" charset="0"/>
              <a:buAutoNum type="alphaLcPeriod"/>
              <a:defRPr/>
            </a:pPr>
            <a:endParaRPr lang="en-US" dirty="0">
              <a:ea typeface="ＭＳ Ｐゴシック"/>
            </a:endParaRPr>
          </a:p>
          <a:p>
            <a:pPr marL="338138" indent="-338138" fontAlgn="auto">
              <a:spcAft>
                <a:spcPts val="0"/>
              </a:spcAft>
              <a:buFont typeface="Arial" pitchFamily="34" charset="0"/>
              <a:buChar char="•"/>
              <a:defRPr/>
            </a:pPr>
            <a:endParaRPr lang="en-US" dirty="0">
              <a:ea typeface="ＭＳ Ｐゴシック"/>
            </a:endParaRPr>
          </a:p>
        </p:txBody>
      </p:sp>
      <p:sp>
        <p:nvSpPr>
          <p:cNvPr id="552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7A3EB2-0112-4C0A-BA54-064637C2090F}" type="slidenum">
              <a:rPr lang="en-US">
                <a:ea typeface="ＭＳ Ｐゴシック" pitchFamily="34" charset="-128"/>
              </a:rPr>
              <a:pPr eaLnBrk="1" hangingPunct="1"/>
              <a:t>42</a:t>
            </a:fld>
            <a:endParaRPr lang="en-US">
              <a:ea typeface="ＭＳ Ｐゴシック" pitchFamily="34" charset="-128"/>
            </a:endParaRPr>
          </a:p>
        </p:txBody>
      </p:sp>
      <p:pic>
        <p:nvPicPr>
          <p:cNvPr id="55301" name="Picture 2" descr="E:\Images\BAMC\Inflammatory &amp; Reactive 05-06\Atopic Dermatitis\atopic dermatitis (2).JPG"/>
          <p:cNvPicPr>
            <a:picLocks noChangeAspect="1" noChangeArrowheads="1"/>
          </p:cNvPicPr>
          <p:nvPr/>
        </p:nvPicPr>
        <p:blipFill>
          <a:blip r:embed="rId3">
            <a:extLst>
              <a:ext uri="{28A0092B-C50C-407E-A947-70E740481C1C}">
                <a14:useLocalDpi xmlns:a14="http://schemas.microsoft.com/office/drawing/2010/main" val="0"/>
              </a:ext>
            </a:extLst>
          </a:blip>
          <a:srcRect t="23674"/>
          <a:stretch>
            <a:fillRect/>
          </a:stretch>
        </p:blipFill>
        <p:spPr bwMode="auto">
          <a:xfrm>
            <a:off x="44450" y="76200"/>
            <a:ext cx="254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a:latin typeface="Arial" charset="0"/>
                <a:ea typeface="ＭＳ Ｐゴシック" pitchFamily="34" charset="-128"/>
                <a:cs typeface="Arial" charset="0"/>
              </a:rPr>
              <a:t>Treatment for Atopic Dermatitis</a:t>
            </a:r>
          </a:p>
        </p:txBody>
      </p:sp>
      <p:sp>
        <p:nvSpPr>
          <p:cNvPr id="56323" name="Rectangle 3"/>
          <p:cNvSpPr>
            <a:spLocks noGrp="1" noChangeArrowheads="1"/>
          </p:cNvSpPr>
          <p:nvPr>
            <p:ph idx="1"/>
          </p:nvPr>
        </p:nvSpPr>
        <p:spPr>
          <a:xfrm>
            <a:off x="250825" y="1600200"/>
            <a:ext cx="8785225" cy="4495800"/>
          </a:xfrm>
        </p:spPr>
        <p:txBody>
          <a:bodyPr/>
          <a:lstStyle/>
          <a:p>
            <a:pPr>
              <a:spcBef>
                <a:spcPts val="600"/>
              </a:spcBef>
              <a:buFont typeface="Wingdings" pitchFamily="2" charset="2"/>
              <a:buChar char="§"/>
            </a:pPr>
            <a:r>
              <a:rPr lang="en-US" sz="2500" dirty="0">
                <a:latin typeface="Arial" charset="0"/>
                <a:ea typeface="ＭＳ Ｐゴシック" pitchFamily="34" charset="-128"/>
                <a:cs typeface="Arial" charset="0"/>
              </a:rPr>
              <a:t>Patients with atopic dermatitis have a deficient lipid barrier that has to be replaced  </a:t>
            </a:r>
          </a:p>
          <a:p>
            <a:pPr lvl="1">
              <a:spcBef>
                <a:spcPts val="600"/>
              </a:spcBef>
              <a:buFont typeface="Arial" charset="0"/>
              <a:buChar char="•"/>
            </a:pPr>
            <a:r>
              <a:rPr lang="en-US" sz="2200" dirty="0">
                <a:latin typeface="Arial" charset="0"/>
                <a:ea typeface="ＭＳ Ｐゴシック" pitchFamily="34" charset="-128"/>
                <a:cs typeface="Arial" charset="0"/>
              </a:rPr>
              <a:t>Emollients (moisturizers) are critical to treatment of the underlying dry skin of atopic dermatitis</a:t>
            </a:r>
          </a:p>
          <a:p>
            <a:pPr lvl="1">
              <a:spcBef>
                <a:spcPts val="600"/>
              </a:spcBef>
              <a:buFont typeface="Arial" charset="0"/>
              <a:buChar char="•"/>
            </a:pPr>
            <a:r>
              <a:rPr lang="en-US" sz="2200" dirty="0">
                <a:latin typeface="Arial" charset="0"/>
                <a:ea typeface="ＭＳ Ｐゴシック" pitchFamily="34" charset="-128"/>
                <a:cs typeface="Arial" charset="0"/>
              </a:rPr>
              <a:t>Atopic patients are sensitive to irritants, so recommend fragrance-free products and moisturizing soaps</a:t>
            </a:r>
          </a:p>
          <a:p>
            <a:pPr>
              <a:spcBef>
                <a:spcPts val="600"/>
              </a:spcBef>
              <a:buFont typeface="Wingdings" pitchFamily="2" charset="2"/>
              <a:buChar char="§"/>
            </a:pPr>
            <a:r>
              <a:rPr lang="en-US" sz="2500" dirty="0">
                <a:latin typeface="Arial" charset="0"/>
                <a:ea typeface="ＭＳ Ｐゴシック" pitchFamily="34" charset="-128"/>
                <a:cs typeface="Arial" charset="0"/>
              </a:rPr>
              <a:t>Some patients have flares to irritants (wool clothes, etc.)</a:t>
            </a:r>
          </a:p>
          <a:p>
            <a:pPr>
              <a:spcBef>
                <a:spcPts val="600"/>
              </a:spcBef>
              <a:buFont typeface="Wingdings" pitchFamily="2" charset="2"/>
              <a:buChar char="§"/>
            </a:pPr>
            <a:r>
              <a:rPr lang="en-US" sz="2500" dirty="0">
                <a:latin typeface="Arial" charset="0"/>
                <a:ea typeface="ＭＳ Ｐゴシック" pitchFamily="34" charset="-128"/>
                <a:cs typeface="Arial" charset="0"/>
              </a:rPr>
              <a:t>Food allergies may rarely exacerbate infantile atopic dermatitis</a:t>
            </a:r>
          </a:p>
          <a:p>
            <a:pPr lvl="1">
              <a:spcBef>
                <a:spcPts val="600"/>
              </a:spcBef>
              <a:buFont typeface="Arial" charset="0"/>
              <a:buChar char="•"/>
            </a:pPr>
            <a:r>
              <a:rPr lang="en-US" sz="2200" dirty="0">
                <a:latin typeface="Arial" charset="0"/>
                <a:ea typeface="ＭＳ Ｐゴシック" pitchFamily="34" charset="-128"/>
                <a:cs typeface="Arial" charset="0"/>
              </a:rPr>
              <a:t>If this is suspected, refer to allergist for a food antigen challenge</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70313B-6CB8-4168-B1A3-A7EEF4FF5B0C}" type="slidenum">
              <a:rPr lang="en-US"/>
              <a:pPr eaLnBrk="1" hangingPunct="1"/>
              <a:t>43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fade">
                                      <p:cBhvr>
                                        <p:cTn id="10" dur="2000"/>
                                        <p:tgtEl>
                                          <p:spTgt spid="563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2000"/>
                                        <p:tgtEl>
                                          <p:spTgt spid="563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323">
                                            <p:txEl>
                                              <p:pRg st="3" end="3"/>
                                            </p:txEl>
                                          </p:spTgt>
                                        </p:tgtEl>
                                        <p:attrNameLst>
                                          <p:attrName>style.visibility</p:attrName>
                                        </p:attrNameLst>
                                      </p:cBhvr>
                                      <p:to>
                                        <p:strVal val="visible"/>
                                      </p:to>
                                    </p:set>
                                    <p:animEffect transition="in" filter="fade">
                                      <p:cBhvr>
                                        <p:cTn id="18" dur="2000"/>
                                        <p:tgtEl>
                                          <p:spTgt spid="563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animEffect transition="in" filter="fade">
                                      <p:cBhvr>
                                        <p:cTn id="23" dur="2000"/>
                                        <p:tgtEl>
                                          <p:spTgt spid="563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323">
                                            <p:txEl>
                                              <p:pRg st="5" end="5"/>
                                            </p:txEl>
                                          </p:spTgt>
                                        </p:tgtEl>
                                        <p:attrNameLst>
                                          <p:attrName>style.visibility</p:attrName>
                                        </p:attrNameLst>
                                      </p:cBhvr>
                                      <p:to>
                                        <p:strVal val="visible"/>
                                      </p:to>
                                    </p:set>
                                    <p:animEffect transition="in" filter="fade">
                                      <p:cBhvr>
                                        <p:cTn id="26" dur="2000"/>
                                        <p:tgtEl>
                                          <p:spTgt spid="56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a:latin typeface="Arial" charset="0"/>
                <a:ea typeface="ＭＳ Ｐゴシック" pitchFamily="34" charset="-128"/>
                <a:cs typeface="Arial" charset="0"/>
              </a:rPr>
              <a:t>Treatment for Atopic Dermatitis</a:t>
            </a:r>
          </a:p>
        </p:txBody>
      </p:sp>
      <p:sp>
        <p:nvSpPr>
          <p:cNvPr id="57347" name="Rectangle 3"/>
          <p:cNvSpPr>
            <a:spLocks noGrp="1" noChangeArrowheads="1"/>
          </p:cNvSpPr>
          <p:nvPr>
            <p:ph idx="1"/>
          </p:nvPr>
        </p:nvSpPr>
        <p:spPr>
          <a:xfrm>
            <a:off x="179388" y="1484313"/>
            <a:ext cx="8856662" cy="4495800"/>
          </a:xfrm>
        </p:spPr>
        <p:txBody>
          <a:bodyPr>
            <a:normAutofit lnSpcReduction="10000"/>
          </a:bodyPr>
          <a:lstStyle/>
          <a:p>
            <a:pPr>
              <a:buFont typeface="Wingdings" pitchFamily="2" charset="2"/>
              <a:buChar char="§"/>
            </a:pPr>
            <a:r>
              <a:rPr lang="en-US" sz="2400" b="1" dirty="0">
                <a:latin typeface="Arial" charset="0"/>
                <a:ea typeface="ＭＳ Ｐゴシック" pitchFamily="34" charset="-128"/>
                <a:cs typeface="Arial" charset="0"/>
              </a:rPr>
              <a:t>Topical corticosteroids</a:t>
            </a:r>
            <a:r>
              <a:rPr lang="en-US" sz="2400" dirty="0">
                <a:latin typeface="Arial" charset="0"/>
                <a:ea typeface="ＭＳ Ｐゴシック" pitchFamily="34" charset="-128"/>
                <a:cs typeface="Arial" charset="0"/>
              </a:rPr>
              <a:t> are the mainstay of therapy for acute flares of atopic dermatitis</a:t>
            </a:r>
          </a:p>
          <a:p>
            <a:pPr lvl="1">
              <a:buFont typeface="Arial" charset="0"/>
              <a:buChar char="•"/>
            </a:pPr>
            <a:r>
              <a:rPr lang="en-US" sz="2000" dirty="0">
                <a:latin typeface="Arial" charset="0"/>
                <a:ea typeface="ＭＳ Ｐゴシック" pitchFamily="34" charset="-128"/>
                <a:cs typeface="Arial" charset="0"/>
              </a:rPr>
              <a:t>Using stronger steroid for short periods and milder steroid for maintenance helps reduce risk of steroid atrophy</a:t>
            </a:r>
          </a:p>
          <a:p>
            <a:pPr>
              <a:buFont typeface="Wingdings" pitchFamily="2" charset="2"/>
              <a:buChar char="§"/>
            </a:pPr>
            <a:r>
              <a:rPr lang="en-US" sz="2400" dirty="0">
                <a:latin typeface="Arial" charset="0"/>
                <a:ea typeface="ＭＳ Ｐゴシック" pitchFamily="34" charset="-128"/>
                <a:cs typeface="Arial" charset="0"/>
              </a:rPr>
              <a:t>Antimicrobials may be needed for bacterial or viral infections that complicate atopic dermatitis</a:t>
            </a:r>
          </a:p>
          <a:p>
            <a:pPr lvl="1">
              <a:buFont typeface="Arial" charset="0"/>
              <a:buChar char="•"/>
            </a:pPr>
            <a:r>
              <a:rPr lang="en-US" sz="2000" dirty="0">
                <a:latin typeface="Arial" charset="0"/>
                <a:ea typeface="ＭＳ Ｐゴシック" pitchFamily="34" charset="-128"/>
                <a:cs typeface="Arial" charset="0"/>
              </a:rPr>
              <a:t>Impetigo often complicates atopic dermatitis in infants, as does widespread herpes infections (eczema </a:t>
            </a:r>
            <a:r>
              <a:rPr lang="en-US" sz="2000" dirty="0" err="1">
                <a:latin typeface="Arial" charset="0"/>
                <a:ea typeface="ＭＳ Ｐゴシック" pitchFamily="34" charset="-128"/>
                <a:cs typeface="Arial" charset="0"/>
              </a:rPr>
              <a:t>herpeticum</a:t>
            </a:r>
            <a:r>
              <a:rPr lang="en-US" sz="2000" dirty="0">
                <a:latin typeface="Arial" charset="0"/>
                <a:ea typeface="ＭＳ Ｐゴシック" pitchFamily="34" charset="-128"/>
                <a:cs typeface="Arial" charset="0"/>
              </a:rPr>
              <a:t>)</a:t>
            </a:r>
          </a:p>
          <a:p>
            <a:pPr>
              <a:buFont typeface="Wingdings" pitchFamily="2" charset="2"/>
              <a:buChar char="§"/>
            </a:pPr>
            <a:r>
              <a:rPr lang="en-US" sz="2400" dirty="0">
                <a:latin typeface="Arial" charset="0"/>
                <a:ea typeface="ＭＳ Ｐゴシック" pitchFamily="34" charset="-128"/>
                <a:cs typeface="Arial" charset="0"/>
              </a:rPr>
              <a:t>Antihistamines are used for their sedative effect to control nighttime itching</a:t>
            </a:r>
          </a:p>
          <a:p>
            <a:pPr>
              <a:buFont typeface="Wingdings" pitchFamily="2" charset="2"/>
              <a:buChar char="§"/>
            </a:pPr>
            <a:r>
              <a:rPr lang="en-US" sz="2400" dirty="0">
                <a:latin typeface="Arial" charset="0"/>
                <a:ea typeface="ＭＳ Ｐゴシック" pitchFamily="34" charset="-128"/>
                <a:cs typeface="Arial" charset="0"/>
              </a:rPr>
              <a:t>Refer patients who do not respond to standard therapy, or have extensive involvement</a:t>
            </a: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4E3B94-B491-46BC-85A3-DC25E3C60471}" type="slidenum">
              <a:rPr lang="en-US"/>
              <a:pPr eaLnBrk="1" hangingPunct="1"/>
              <a:t>44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2000"/>
                                        <p:tgtEl>
                                          <p:spTgt spid="573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fade">
                                      <p:cBhvr>
                                        <p:cTn id="10" dur="2000"/>
                                        <p:tgtEl>
                                          <p:spTgt spid="573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fade">
                                      <p:cBhvr>
                                        <p:cTn id="15" dur="2000"/>
                                        <p:tgtEl>
                                          <p:spTgt spid="573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347">
                                            <p:txEl>
                                              <p:pRg st="3" end="3"/>
                                            </p:txEl>
                                          </p:spTgt>
                                        </p:tgtEl>
                                        <p:attrNameLst>
                                          <p:attrName>style.visibility</p:attrName>
                                        </p:attrNameLst>
                                      </p:cBhvr>
                                      <p:to>
                                        <p:strVal val="visible"/>
                                      </p:to>
                                    </p:set>
                                    <p:animEffect transition="in" filter="fade">
                                      <p:cBhvr>
                                        <p:cTn id="18" dur="2000"/>
                                        <p:tgtEl>
                                          <p:spTgt spid="5734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animEffect transition="in" filter="fade">
                                      <p:cBhvr>
                                        <p:cTn id="23" dur="2000"/>
                                        <p:tgtEl>
                                          <p:spTgt spid="5734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7347">
                                            <p:txEl>
                                              <p:pRg st="5" end="5"/>
                                            </p:txEl>
                                          </p:spTgt>
                                        </p:tgtEl>
                                        <p:attrNameLst>
                                          <p:attrName>style.visibility</p:attrName>
                                        </p:attrNameLst>
                                      </p:cBhvr>
                                      <p:to>
                                        <p:strVal val="visible"/>
                                      </p:to>
                                    </p:set>
                                    <p:animEffect transition="in" filter="fade">
                                      <p:cBhvr>
                                        <p:cTn id="28" dur="20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p:cNvSpPr>
          <p:nvPr>
            <p:ph type="ctrTitle"/>
          </p:nvPr>
        </p:nvSpPr>
        <p:spPr/>
        <p:txBody>
          <a:bodyPr/>
          <a:lstStyle/>
          <a:p>
            <a:r>
              <a:rPr lang="en-US" sz="6000">
                <a:solidFill>
                  <a:schemeClr val="tx1"/>
                </a:solidFill>
                <a:latin typeface="Arial" charset="0"/>
                <a:ea typeface="ＭＳ Ｐゴシック" pitchFamily="34" charset="-128"/>
                <a:cs typeface="Arial" charset="0"/>
              </a:rPr>
              <a:t>Case Four</a:t>
            </a:r>
          </a:p>
        </p:txBody>
      </p:sp>
      <p:sp>
        <p:nvSpPr>
          <p:cNvPr id="583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7CB925-F0C8-44F2-88A1-44EB12C5B911}" type="slidenum">
              <a:rPr lang="en-US">
                <a:ea typeface="ＭＳ Ｐゴシック" pitchFamily="34" charset="-128"/>
              </a:rPr>
              <a:pPr eaLnBrk="1" hangingPunct="1"/>
              <a:t>45</a:t>
            </a:fld>
            <a:endParaRPr lang="en-US">
              <a:ea typeface="ＭＳ Ｐゴシック"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p:cNvSpPr>
          <p:nvPr>
            <p:ph type="title"/>
          </p:nvPr>
        </p:nvSpPr>
        <p:spPr/>
        <p:txBody>
          <a:bodyPr/>
          <a:lstStyle/>
          <a:p>
            <a:r>
              <a:rPr lang="en-US" sz="4000">
                <a:latin typeface="Arial" charset="0"/>
                <a:ea typeface="ＭＳ Ｐゴシック" pitchFamily="34" charset="-128"/>
                <a:cs typeface="Arial" charset="0"/>
              </a:rPr>
              <a:t>Case Four: History</a:t>
            </a:r>
          </a:p>
        </p:txBody>
      </p:sp>
      <p:sp>
        <p:nvSpPr>
          <p:cNvPr id="59396" name="Rectangle 3"/>
          <p:cNvSpPr>
            <a:spLocks noGrp="1"/>
          </p:cNvSpPr>
          <p:nvPr>
            <p:ph idx="1"/>
          </p:nvPr>
        </p:nvSpPr>
        <p:spPr>
          <a:xfrm>
            <a:off x="303213" y="1557338"/>
            <a:ext cx="8372475" cy="4191000"/>
          </a:xfrm>
        </p:spPr>
        <p:txBody>
          <a:bodyPr>
            <a:normAutofit lnSpcReduction="10000"/>
          </a:bodyPr>
          <a:lstStyle/>
          <a:p>
            <a:pPr marL="406400" indent="-406400">
              <a:spcBef>
                <a:spcPts val="300"/>
              </a:spcBef>
              <a:buFont typeface="Wingdings" pitchFamily="2" charset="2"/>
              <a:buChar char="§"/>
            </a:pPr>
            <a:r>
              <a:rPr lang="en-US" sz="2500" dirty="0">
                <a:latin typeface="Arial" charset="0"/>
                <a:ea typeface="ＭＳ Ｐゴシック" pitchFamily="34" charset="-128"/>
                <a:cs typeface="Arial" charset="0"/>
              </a:rPr>
              <a:t>HPI: </a:t>
            </a:r>
            <a:r>
              <a:rPr lang="en-US" sz="2500" b="1" dirty="0">
                <a:latin typeface="Arial" charset="0"/>
                <a:ea typeface="ＭＳ Ｐゴシック" pitchFamily="34" charset="-128"/>
                <a:cs typeface="Arial" charset="0"/>
              </a:rPr>
              <a:t>B</a:t>
            </a:r>
            <a:r>
              <a:rPr lang="en-US" sz="2500" dirty="0">
                <a:latin typeface="Arial" charset="0"/>
                <a:ea typeface="ＭＳ Ｐゴシック" pitchFamily="34" charset="-128"/>
                <a:cs typeface="Arial" charset="0"/>
              </a:rPr>
              <a:t> is a 32-year-old woman who presents with three months of severe itching, redness, and scaling on her eyelids.  She has tried aloe </a:t>
            </a:r>
            <a:r>
              <a:rPr lang="en-US" sz="2500" dirty="0" err="1">
                <a:latin typeface="Arial" charset="0"/>
                <a:ea typeface="ＭＳ Ｐゴシック" pitchFamily="34" charset="-128"/>
                <a:cs typeface="Arial" charset="0"/>
              </a:rPr>
              <a:t>vera</a:t>
            </a:r>
            <a:r>
              <a:rPr lang="en-US" sz="2500" dirty="0">
                <a:latin typeface="Arial" charset="0"/>
                <a:ea typeface="ＭＳ Ｐゴシック" pitchFamily="34" charset="-128"/>
                <a:cs typeface="Arial" charset="0"/>
              </a:rPr>
              <a:t> and tea tree oil products, but they haven’t helped.</a:t>
            </a:r>
          </a:p>
          <a:p>
            <a:pPr marL="406400" indent="-406400">
              <a:spcBef>
                <a:spcPts val="300"/>
              </a:spcBef>
              <a:buFont typeface="Wingdings" pitchFamily="2" charset="2"/>
              <a:buChar char="§"/>
            </a:pPr>
            <a:r>
              <a:rPr lang="en-US" sz="2500" dirty="0">
                <a:latin typeface="Arial" charset="0"/>
                <a:ea typeface="ＭＳ Ｐゴシック" pitchFamily="34" charset="-128"/>
                <a:cs typeface="Arial" charset="0"/>
              </a:rPr>
              <a:t>PMH: no history of asthma, hay fever or childhood eczema </a:t>
            </a:r>
          </a:p>
          <a:p>
            <a:pPr marL="406400" indent="-406400">
              <a:spcBef>
                <a:spcPts val="300"/>
              </a:spcBef>
              <a:buFont typeface="Wingdings" pitchFamily="2" charset="2"/>
              <a:buChar char="§"/>
            </a:pPr>
            <a:r>
              <a:rPr lang="en-US" sz="2500" dirty="0">
                <a:latin typeface="Arial" charset="0"/>
                <a:ea typeface="ＭＳ Ｐゴシック" pitchFamily="34" charset="-128"/>
                <a:cs typeface="Arial" charset="0"/>
              </a:rPr>
              <a:t>Allergies: shellfish</a:t>
            </a:r>
          </a:p>
          <a:p>
            <a:pPr marL="406400" indent="-406400">
              <a:spcBef>
                <a:spcPts val="300"/>
              </a:spcBef>
              <a:buFont typeface="Wingdings" pitchFamily="2" charset="2"/>
              <a:buChar char="§"/>
            </a:pPr>
            <a:r>
              <a:rPr lang="en-US" sz="2500" dirty="0">
                <a:latin typeface="Arial" charset="0"/>
                <a:ea typeface="ＭＳ Ｐゴシック" pitchFamily="34" charset="-128"/>
                <a:cs typeface="Arial" charset="0"/>
              </a:rPr>
              <a:t>Medications: birth control pills</a:t>
            </a:r>
          </a:p>
          <a:p>
            <a:pPr marL="406400" indent="-406400">
              <a:spcBef>
                <a:spcPts val="300"/>
              </a:spcBef>
              <a:buFont typeface="Wingdings" pitchFamily="2" charset="2"/>
              <a:buChar char="§"/>
            </a:pPr>
            <a:r>
              <a:rPr lang="en-US" sz="2500" dirty="0">
                <a:latin typeface="Arial" charset="0"/>
                <a:ea typeface="ＭＳ Ｐゴシック" pitchFamily="34" charset="-128"/>
                <a:cs typeface="Arial" charset="0"/>
              </a:rPr>
              <a:t>Family history: noncontributory</a:t>
            </a:r>
          </a:p>
          <a:p>
            <a:pPr marL="406400" indent="-406400">
              <a:spcBef>
                <a:spcPts val="300"/>
              </a:spcBef>
              <a:buFont typeface="Wingdings" pitchFamily="2" charset="2"/>
              <a:buChar char="§"/>
            </a:pPr>
            <a:r>
              <a:rPr lang="en-US" sz="2500" dirty="0">
                <a:latin typeface="Arial" charset="0"/>
                <a:ea typeface="ＭＳ Ｐゴシック" pitchFamily="34" charset="-128"/>
                <a:cs typeface="Arial" charset="0"/>
              </a:rPr>
              <a:t>Social history: single; works as a bank teller</a:t>
            </a:r>
          </a:p>
          <a:p>
            <a:pPr marL="406400" indent="-406400">
              <a:spcBef>
                <a:spcPts val="300"/>
              </a:spcBef>
              <a:buFont typeface="Wingdings" pitchFamily="2" charset="2"/>
              <a:buChar char="§"/>
            </a:pPr>
            <a:r>
              <a:rPr lang="en-US" sz="2500" dirty="0">
                <a:latin typeface="Arial" charset="0"/>
                <a:ea typeface="ＭＳ Ｐゴシック" pitchFamily="34" charset="-128"/>
                <a:cs typeface="Arial" charset="0"/>
              </a:rPr>
              <a:t>ROS: negative</a:t>
            </a:r>
          </a:p>
        </p:txBody>
      </p:sp>
      <p:sp>
        <p:nvSpPr>
          <p:cNvPr id="593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0343DF-3CAC-44B8-A653-E8FCC6D29845}" type="slidenum">
              <a:rPr lang="en-US">
                <a:ea typeface="ＭＳ Ｐゴシック" pitchFamily="34" charset="-128"/>
              </a:rPr>
              <a:pPr eaLnBrk="1" hangingPunct="1"/>
              <a:t>46</a:t>
            </a:fld>
            <a:endParaRPr lang="en-US">
              <a:ea typeface="ＭＳ Ｐゴシック" pitchFamily="34"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p:cNvSpPr>
          <p:nvPr>
            <p:ph type="title"/>
          </p:nvPr>
        </p:nvSpPr>
        <p:spPr/>
        <p:txBody>
          <a:bodyPr/>
          <a:lstStyle/>
          <a:p>
            <a:r>
              <a:rPr lang="en-US" sz="4000">
                <a:latin typeface="Arial" charset="0"/>
                <a:ea typeface="ＭＳ Ｐゴシック" pitchFamily="34" charset="-128"/>
                <a:cs typeface="Arial" charset="0"/>
              </a:rPr>
              <a:t>Case Four: Skin Exam</a:t>
            </a:r>
          </a:p>
        </p:txBody>
      </p:sp>
      <p:sp>
        <p:nvSpPr>
          <p:cNvPr id="604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2532E2-18C7-4883-A740-3B32A583007D}" type="slidenum">
              <a:rPr lang="en-US" smtClean="0">
                <a:ea typeface="ＭＳ Ｐゴシック" pitchFamily="34" charset="-128"/>
              </a:rPr>
              <a:pPr eaLnBrk="1" hangingPunct="1"/>
              <a:t>47</a:t>
            </a:fld>
            <a:endParaRPr lang="en-US">
              <a:ea typeface="ＭＳ Ｐゴシック" pitchFamily="34" charset="-128"/>
            </a:endParaRPr>
          </a:p>
        </p:txBody>
      </p:sp>
      <p:pic>
        <p:nvPicPr>
          <p:cNvPr id="60420"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l="8333" t="19492" r="5833" b="29396"/>
          <a:stretch>
            <a:fillRect/>
          </a:stretch>
        </p:blipFill>
        <p:spPr bwMode="auto">
          <a:xfrm>
            <a:off x="-90488" y="1524000"/>
            <a:ext cx="92344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Four, Question 1</a:t>
            </a:r>
            <a:endParaRPr lang="en-US">
              <a:latin typeface="Arial" charset="0"/>
              <a:ea typeface="ＭＳ Ｐゴシック" pitchFamily="34" charset="-128"/>
              <a:cs typeface="Arial" charset="0"/>
            </a:endParaRPr>
          </a:p>
        </p:txBody>
      </p:sp>
      <p:sp>
        <p:nvSpPr>
          <p:cNvPr id="61444" name="Rectangle 3"/>
          <p:cNvSpPr>
            <a:spLocks noGrp="1"/>
          </p:cNvSpPr>
          <p:nvPr>
            <p:ph idx="1"/>
          </p:nvPr>
        </p:nvSpPr>
        <p:spPr>
          <a:xfrm>
            <a:off x="323850" y="1685925"/>
            <a:ext cx="8569325" cy="4191000"/>
          </a:xfrm>
        </p:spPr>
        <p:txBody>
          <a:bodyPr rtlCol="0">
            <a:normAutofit/>
          </a:bodyPr>
          <a:lstStyle/>
          <a:p>
            <a:pPr marL="458788" indent="-458788" fontAlgn="auto">
              <a:spcAft>
                <a:spcPts val="0"/>
              </a:spcAft>
              <a:buFont typeface="Wingdings" pitchFamily="2" charset="2"/>
              <a:buChar char="§"/>
              <a:defRPr/>
            </a:pPr>
            <a:r>
              <a:rPr lang="en-US" dirty="0">
                <a:ea typeface="ＭＳ Ｐゴシック"/>
              </a:rPr>
              <a:t>Ms. </a:t>
            </a:r>
            <a:r>
              <a:rPr lang="en-US" b="1" dirty="0">
                <a:latin typeface="Arial" charset="0"/>
                <a:ea typeface="ＭＳ Ｐゴシック" pitchFamily="34" charset="-128"/>
                <a:cs typeface="Arial" charset="0"/>
              </a:rPr>
              <a:t>B</a:t>
            </a:r>
            <a:r>
              <a:rPr lang="en-US" dirty="0">
                <a:ea typeface="ＭＳ Ｐゴシック"/>
              </a:rPr>
              <a:t> has a bilaterally-symmetric, pruritic, eczematous eruption on her eyelids.  What is the most likely diagnosis?</a:t>
            </a:r>
          </a:p>
          <a:p>
            <a:pPr marL="1314450" lvl="2" indent="-514350" fontAlgn="auto">
              <a:spcAft>
                <a:spcPts val="0"/>
              </a:spcAft>
              <a:buFont typeface="Calibri" pitchFamily="34" charset="0"/>
              <a:buAutoNum type="alphaLcPeriod"/>
              <a:defRPr/>
            </a:pPr>
            <a:r>
              <a:rPr lang="en-US" sz="2800" dirty="0">
                <a:ea typeface="ＭＳ Ｐゴシック"/>
              </a:rPr>
              <a:t>Allergic contact dermatitis</a:t>
            </a:r>
          </a:p>
          <a:p>
            <a:pPr marL="1314450" lvl="2" indent="-514350" fontAlgn="auto">
              <a:spcAft>
                <a:spcPts val="0"/>
              </a:spcAft>
              <a:buFont typeface="Calibri" pitchFamily="34" charset="0"/>
              <a:buAutoNum type="alphaLcPeriod"/>
              <a:defRPr/>
            </a:pPr>
            <a:r>
              <a:rPr lang="en-US" sz="2800" dirty="0">
                <a:ea typeface="ＭＳ Ｐゴシック"/>
              </a:rPr>
              <a:t>Rosacea</a:t>
            </a:r>
          </a:p>
          <a:p>
            <a:pPr marL="1314450" lvl="2" indent="-514350" fontAlgn="auto">
              <a:spcAft>
                <a:spcPts val="0"/>
              </a:spcAft>
              <a:buFont typeface="Calibri" pitchFamily="34" charset="0"/>
              <a:buAutoNum type="alphaLcPeriod"/>
              <a:defRPr/>
            </a:pPr>
            <a:r>
              <a:rPr lang="en-US" sz="2800" dirty="0">
                <a:ea typeface="ＭＳ Ｐゴシック"/>
              </a:rPr>
              <a:t>Psoriasis</a:t>
            </a:r>
          </a:p>
          <a:p>
            <a:pPr marL="1314450" lvl="2" indent="-514350" fontAlgn="auto">
              <a:spcAft>
                <a:spcPts val="0"/>
              </a:spcAft>
              <a:buFont typeface="Calibri" pitchFamily="34" charset="0"/>
              <a:buAutoNum type="alphaLcPeriod"/>
              <a:defRPr/>
            </a:pPr>
            <a:r>
              <a:rPr lang="en-US" sz="2800" dirty="0">
                <a:ea typeface="ＭＳ Ｐゴシック"/>
              </a:rPr>
              <a:t>Seborrheic dermatitis</a:t>
            </a:r>
          </a:p>
          <a:p>
            <a:pPr marL="338138" indent="-338138" fontAlgn="auto">
              <a:spcAft>
                <a:spcPts val="0"/>
              </a:spcAft>
              <a:buFont typeface="Arial" pitchFamily="34" charset="0"/>
              <a:buChar char="•"/>
              <a:defRPr/>
            </a:pPr>
            <a:endParaRPr lang="en-US" dirty="0">
              <a:ea typeface="ＭＳ Ｐゴシック"/>
            </a:endParaRPr>
          </a:p>
        </p:txBody>
      </p:sp>
      <p:sp>
        <p:nvSpPr>
          <p:cNvPr id="614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D956D7-4218-4F5A-B4F1-90419F26167E}" type="slidenum">
              <a:rPr lang="en-US">
                <a:ea typeface="ＭＳ Ｐゴシック" pitchFamily="34" charset="-128"/>
              </a:rPr>
              <a:pPr eaLnBrk="1" hangingPunct="1"/>
              <a:t>48</a:t>
            </a:fld>
            <a:endParaRPr lang="en-US">
              <a:ea typeface="ＭＳ Ｐゴシック" pitchFamily="34" charset="-128"/>
            </a:endParaRPr>
          </a:p>
        </p:txBody>
      </p:sp>
      <p:pic>
        <p:nvPicPr>
          <p:cNvPr id="61445"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l="12015" t="21713" r="6883" b="30232"/>
          <a:stretch>
            <a:fillRect/>
          </a:stretch>
        </p:blipFill>
        <p:spPr bwMode="auto">
          <a:xfrm>
            <a:off x="228600" y="228600"/>
            <a:ext cx="240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Four, Question </a:t>
            </a:r>
            <a:r>
              <a:rPr lang="en-US">
                <a:latin typeface="Arial" charset="0"/>
                <a:ea typeface="ＭＳ Ｐゴシック" pitchFamily="34" charset="-128"/>
                <a:cs typeface="Arial" charset="0"/>
              </a:rPr>
              <a:t>1</a:t>
            </a:r>
          </a:p>
        </p:txBody>
      </p:sp>
      <p:sp>
        <p:nvSpPr>
          <p:cNvPr id="62468" name="Rectangle 3"/>
          <p:cNvSpPr>
            <a:spLocks noGrp="1"/>
          </p:cNvSpPr>
          <p:nvPr>
            <p:ph idx="1"/>
          </p:nvPr>
        </p:nvSpPr>
        <p:spPr>
          <a:xfrm>
            <a:off x="312738" y="1614488"/>
            <a:ext cx="8435975" cy="4191000"/>
          </a:xfrm>
        </p:spPr>
        <p:txBody>
          <a:bodyPr rtlCol="0">
            <a:normAutofit/>
          </a:bodyPr>
          <a:lstStyle/>
          <a:p>
            <a:pPr marL="338138" indent="-338138" fontAlgn="auto">
              <a:spcAft>
                <a:spcPts val="0"/>
              </a:spcAft>
              <a:buFont typeface="Arial" pitchFamily="34" charset="0"/>
              <a:buNone/>
              <a:defRPr/>
            </a:pPr>
            <a:r>
              <a:rPr lang="en-US" b="1" dirty="0">
                <a:solidFill>
                  <a:srgbClr val="C00000"/>
                </a:solidFill>
                <a:ea typeface="ＭＳ Ｐゴシック"/>
              </a:rPr>
              <a:t>Answer: a</a:t>
            </a:r>
          </a:p>
          <a:p>
            <a:pPr marL="406400" indent="-406400" fontAlgn="auto">
              <a:spcAft>
                <a:spcPts val="0"/>
              </a:spcAft>
              <a:buFont typeface="Wingdings" pitchFamily="2" charset="2"/>
              <a:buChar char="§"/>
              <a:defRPr/>
            </a:pPr>
            <a:r>
              <a:rPr lang="en-US" dirty="0">
                <a:ea typeface="ＭＳ Ｐゴシック"/>
              </a:rPr>
              <a:t>Ms </a:t>
            </a:r>
            <a:r>
              <a:rPr lang="en-US" b="1" dirty="0">
                <a:latin typeface="Arial" charset="0"/>
                <a:ea typeface="ＭＳ Ｐゴシック" pitchFamily="34" charset="-128"/>
                <a:cs typeface="Arial" charset="0"/>
              </a:rPr>
              <a:t>B</a:t>
            </a:r>
            <a:r>
              <a:rPr lang="en-US" dirty="0">
                <a:ea typeface="ＭＳ Ｐゴシック"/>
              </a:rPr>
              <a:t> has a bilaterally-symmetric, pruritic, eczematous eruption on her eyelids.  What is the most likely diagnosis?</a:t>
            </a:r>
          </a:p>
          <a:p>
            <a:pPr marL="1314450" lvl="2" indent="-514350" fontAlgn="auto">
              <a:spcAft>
                <a:spcPts val="0"/>
              </a:spcAft>
              <a:buFont typeface="Calibri" pitchFamily="34" charset="0"/>
              <a:buAutoNum type="alphaLcPeriod"/>
              <a:defRPr/>
            </a:pPr>
            <a:r>
              <a:rPr lang="en-US" sz="2800" b="1" dirty="0">
                <a:solidFill>
                  <a:srgbClr val="C00000"/>
                </a:solidFill>
                <a:ea typeface="ＭＳ Ｐゴシック"/>
              </a:rPr>
              <a:t>Allergic contact dermatitis</a:t>
            </a:r>
          </a:p>
          <a:p>
            <a:pPr marL="1314450" lvl="2" indent="-514350" fontAlgn="auto">
              <a:spcAft>
                <a:spcPts val="0"/>
              </a:spcAft>
              <a:buFont typeface="Calibri" pitchFamily="34" charset="0"/>
              <a:buAutoNum type="alphaLcPeriod"/>
              <a:defRPr/>
            </a:pPr>
            <a:r>
              <a:rPr lang="en-US" sz="2800" dirty="0">
                <a:ea typeface="ＭＳ Ｐゴシック"/>
              </a:rPr>
              <a:t>Rosacea </a:t>
            </a:r>
            <a:r>
              <a:rPr lang="en-US" sz="2800" dirty="0">
                <a:solidFill>
                  <a:srgbClr val="969696"/>
                </a:solidFill>
                <a:ea typeface="ＭＳ Ｐゴシック"/>
              </a:rPr>
              <a:t>(usually not itchy)</a:t>
            </a:r>
          </a:p>
          <a:p>
            <a:pPr marL="1314450" lvl="2" indent="-514350" fontAlgn="auto">
              <a:spcAft>
                <a:spcPts val="0"/>
              </a:spcAft>
              <a:buFont typeface="Calibri" pitchFamily="34" charset="0"/>
              <a:buAutoNum type="alphaLcPeriod"/>
              <a:defRPr/>
            </a:pPr>
            <a:r>
              <a:rPr lang="en-US" sz="2800" dirty="0">
                <a:ea typeface="ＭＳ Ｐゴシック"/>
              </a:rPr>
              <a:t>Psoriasis</a:t>
            </a:r>
            <a:r>
              <a:rPr lang="en-US" sz="2800" dirty="0">
                <a:solidFill>
                  <a:srgbClr val="FF0000"/>
                </a:solidFill>
                <a:ea typeface="ＭＳ Ｐゴシック"/>
              </a:rPr>
              <a:t> </a:t>
            </a:r>
            <a:r>
              <a:rPr lang="en-US" sz="2800" dirty="0">
                <a:solidFill>
                  <a:srgbClr val="969696"/>
                </a:solidFill>
                <a:ea typeface="ＭＳ Ｐゴシック"/>
              </a:rPr>
              <a:t>(not usually limited to the eyelids)</a:t>
            </a:r>
          </a:p>
          <a:p>
            <a:pPr marL="1314450" lvl="2" indent="-514350" fontAlgn="auto">
              <a:spcAft>
                <a:spcPts val="0"/>
              </a:spcAft>
              <a:buFont typeface="Calibri" pitchFamily="34" charset="0"/>
              <a:buAutoNum type="alphaLcPeriod"/>
              <a:defRPr/>
            </a:pPr>
            <a:r>
              <a:rPr lang="en-US" sz="2800" dirty="0">
                <a:ea typeface="ＭＳ Ｐゴシック"/>
              </a:rPr>
              <a:t>Seborrheic dermatitis </a:t>
            </a:r>
            <a:r>
              <a:rPr lang="en-US" sz="2800" dirty="0">
                <a:solidFill>
                  <a:srgbClr val="969696"/>
                </a:solidFill>
                <a:ea typeface="ＭＳ Ｐゴシック"/>
              </a:rPr>
              <a:t>(usually not itchy)</a:t>
            </a:r>
          </a:p>
          <a:p>
            <a:pPr marL="338138" indent="-338138" fontAlgn="auto">
              <a:spcAft>
                <a:spcPts val="0"/>
              </a:spcAft>
              <a:buFont typeface="Arial" pitchFamily="34" charset="0"/>
              <a:buChar char="•"/>
              <a:defRPr/>
            </a:pPr>
            <a:endParaRPr lang="en-US" dirty="0">
              <a:ea typeface="ＭＳ Ｐゴシック"/>
            </a:endParaRPr>
          </a:p>
        </p:txBody>
      </p:sp>
      <p:sp>
        <p:nvSpPr>
          <p:cNvPr id="624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27D625-5357-436D-95CE-1BDFF0E4AF0D}" type="slidenum">
              <a:rPr lang="en-US">
                <a:ea typeface="ＭＳ Ｐゴシック" pitchFamily="34" charset="-128"/>
              </a:rPr>
              <a:pPr eaLnBrk="1" hangingPunct="1"/>
              <a:t>49</a:t>
            </a:fld>
            <a:endParaRPr lang="en-US">
              <a:ea typeface="ＭＳ Ｐゴシック" pitchFamily="34" charset="-128"/>
            </a:endParaRPr>
          </a:p>
        </p:txBody>
      </p:sp>
      <p:pic>
        <p:nvPicPr>
          <p:cNvPr id="62469"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l="12015" t="21713" r="6883" b="30232"/>
          <a:stretch>
            <a:fillRect/>
          </a:stretch>
        </p:blipFill>
        <p:spPr bwMode="auto">
          <a:xfrm>
            <a:off x="228600" y="228600"/>
            <a:ext cx="240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p:cNvSpPr>
          <p:nvPr>
            <p:ph type="title"/>
          </p:nvPr>
        </p:nvSpPr>
        <p:spPr>
          <a:xfrm>
            <a:off x="2438400" y="274638"/>
            <a:ext cx="6248400" cy="1143000"/>
          </a:xfrm>
        </p:spPr>
        <p:txBody>
          <a:bodyPr/>
          <a:lstStyle/>
          <a:p>
            <a:r>
              <a:rPr lang="en-US" sz="4000">
                <a:latin typeface="Arial" charset="0"/>
                <a:ea typeface="ＭＳ Ｐゴシック" pitchFamily="34" charset="-128"/>
                <a:cs typeface="Arial" charset="0"/>
              </a:rPr>
              <a:t>Case One, Question 1</a:t>
            </a:r>
          </a:p>
        </p:txBody>
      </p:sp>
      <p:sp>
        <p:nvSpPr>
          <p:cNvPr id="13316" name="Rectangle 3"/>
          <p:cNvSpPr>
            <a:spLocks noGrp="1"/>
          </p:cNvSpPr>
          <p:nvPr>
            <p:ph idx="1"/>
          </p:nvPr>
        </p:nvSpPr>
        <p:spPr>
          <a:xfrm>
            <a:off x="457200" y="1752600"/>
            <a:ext cx="8458200" cy="4191000"/>
          </a:xfrm>
        </p:spPr>
        <p:txBody>
          <a:bodyPr/>
          <a:lstStyle/>
          <a:p>
            <a:pPr marL="454025" indent="-454025">
              <a:buFont typeface="Wingdings" pitchFamily="2" charset="2"/>
              <a:buChar char="§"/>
            </a:pPr>
            <a:r>
              <a:rPr lang="en-US" dirty="0">
                <a:latin typeface="Arial" charset="0"/>
                <a:ea typeface="ＭＳ Ｐゴシック" pitchFamily="34" charset="-128"/>
                <a:cs typeface="Arial" charset="0"/>
              </a:rPr>
              <a:t>How would you describe the rash on Mr. L ’s face?</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Erythematous macules</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Papules and pustules</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Thin scaling plaques</a:t>
            </a:r>
            <a:endParaRPr lang="en-US" sz="2800" dirty="0">
              <a:solidFill>
                <a:srgbClr val="000000"/>
              </a:solidFill>
              <a:latin typeface="Arial" charset="0"/>
              <a:ea typeface="ＭＳ Ｐゴシック" pitchFamily="34" charset="-128"/>
              <a:cs typeface="Arial" charset="0"/>
            </a:endParaRPr>
          </a:p>
          <a:p>
            <a:pPr marL="1314450" lvl="2" indent="-514350">
              <a:buFont typeface="Calibri" pitchFamily="34" charset="0"/>
              <a:buAutoNum type="alphaLcPeriod"/>
            </a:pPr>
            <a:r>
              <a:rPr lang="en-US" sz="2800" dirty="0">
                <a:latin typeface="Arial" charset="0"/>
                <a:ea typeface="ＭＳ Ｐゴシック" pitchFamily="34" charset="-128"/>
                <a:cs typeface="Arial" charset="0"/>
              </a:rPr>
              <a:t>Vesicles and crust</a:t>
            </a:r>
          </a:p>
        </p:txBody>
      </p:sp>
      <p:sp>
        <p:nvSpPr>
          <p:cNvPr id="133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9105DF-0566-4565-AAD8-24C5826D3A11}" type="slidenum">
              <a:rPr lang="en-US">
                <a:ea typeface="ＭＳ Ｐゴシック" pitchFamily="34" charset="-128"/>
              </a:rPr>
              <a:pPr eaLnBrk="1" hangingPunct="1"/>
              <a:t>5</a:t>
            </a:fld>
            <a:endParaRPr lang="en-US">
              <a:ea typeface="ＭＳ Ｐゴシック" pitchFamily="34" charset="-128"/>
            </a:endParaRPr>
          </a:p>
        </p:txBody>
      </p:sp>
      <p:pic>
        <p:nvPicPr>
          <p:cNvPr id="13317" name="Content Placeholder 4" descr="seb derm red face.JPG"/>
          <p:cNvPicPr>
            <a:picLocks noChangeAspect="1"/>
          </p:cNvPicPr>
          <p:nvPr/>
        </p:nvPicPr>
        <p:blipFill>
          <a:blip r:embed="rId3">
            <a:extLst>
              <a:ext uri="{28A0092B-C50C-407E-A947-70E740481C1C}">
                <a14:useLocalDpi xmlns:a14="http://schemas.microsoft.com/office/drawing/2010/main" val="0"/>
              </a:ext>
            </a:extLst>
          </a:blip>
          <a:srcRect l="5350" t="3302" r="7777" b="471"/>
          <a:stretch>
            <a:fillRect/>
          </a:stretch>
        </p:blipFill>
        <p:spPr bwMode="auto">
          <a:xfrm>
            <a:off x="107950" y="93663"/>
            <a:ext cx="17875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p:txBody>
          <a:bodyPr/>
          <a:lstStyle/>
          <a:p>
            <a:r>
              <a:rPr lang="en-US" sz="4000">
                <a:latin typeface="Arial" charset="0"/>
                <a:ea typeface="ＭＳ Ｐゴシック" pitchFamily="34" charset="-128"/>
                <a:cs typeface="Arial" charset="0"/>
              </a:rPr>
              <a:t>Allergic contact dermatitis</a:t>
            </a:r>
          </a:p>
        </p:txBody>
      </p:sp>
      <p:sp>
        <p:nvSpPr>
          <p:cNvPr id="63491" name="Content Placeholder 6"/>
          <p:cNvSpPr>
            <a:spLocks noGrp="1"/>
          </p:cNvSpPr>
          <p:nvPr>
            <p:ph idx="1"/>
          </p:nvPr>
        </p:nvSpPr>
        <p:spPr>
          <a:xfrm>
            <a:off x="250825" y="1524000"/>
            <a:ext cx="8713788" cy="4495800"/>
          </a:xfrm>
        </p:spPr>
        <p:txBody>
          <a:bodyPr>
            <a:normAutofit lnSpcReduction="10000"/>
          </a:bodyPr>
          <a:lstStyle/>
          <a:p>
            <a:pPr marL="406400" indent="-406400">
              <a:buFont typeface="Wingdings" pitchFamily="2" charset="2"/>
              <a:buChar char="§"/>
            </a:pPr>
            <a:r>
              <a:rPr lang="en-US" sz="3100" dirty="0">
                <a:latin typeface="Arial" charset="0"/>
                <a:ea typeface="ＭＳ Ｐゴシック" pitchFamily="34" charset="-128"/>
                <a:cs typeface="Arial" charset="0"/>
              </a:rPr>
              <a:t>Allergic contact dermatitis (ACD) is a delayed-type hypersensitivity reaction</a:t>
            </a:r>
          </a:p>
          <a:p>
            <a:pPr marL="800100" lvl="1" indent="-342900">
              <a:buFont typeface="Arial" charset="0"/>
              <a:buChar char="•"/>
            </a:pPr>
            <a:r>
              <a:rPr lang="en-US" dirty="0">
                <a:latin typeface="Arial" charset="0"/>
                <a:ea typeface="ＭＳ Ｐゴシック" pitchFamily="34" charset="-128"/>
                <a:cs typeface="Arial" charset="0"/>
              </a:rPr>
              <a:t>Poison ivy (</a:t>
            </a:r>
            <a:r>
              <a:rPr lang="en-US" dirty="0" err="1">
                <a:latin typeface="Arial" charset="0"/>
                <a:ea typeface="ＭＳ Ｐゴシック" pitchFamily="34" charset="-128"/>
                <a:cs typeface="Arial" charset="0"/>
              </a:rPr>
              <a:t>rhus</a:t>
            </a:r>
            <a:r>
              <a:rPr lang="en-US" dirty="0">
                <a:latin typeface="Arial" charset="0"/>
                <a:ea typeface="ＭＳ Ｐゴシック" pitchFamily="34" charset="-128"/>
                <a:cs typeface="Arial" charset="0"/>
              </a:rPr>
              <a:t> dermatitis) is the prototypic allergic contact dermatitis</a:t>
            </a:r>
          </a:p>
          <a:p>
            <a:pPr marL="800100" lvl="1" indent="-342900">
              <a:buFont typeface="Arial" charset="0"/>
              <a:buChar char="•"/>
            </a:pPr>
            <a:r>
              <a:rPr lang="en-US" dirty="0">
                <a:latin typeface="Arial" charset="0"/>
                <a:ea typeface="ＭＳ Ｐゴシック" pitchFamily="34" charset="-128"/>
                <a:cs typeface="Arial" charset="0"/>
              </a:rPr>
              <a:t>Susceptible patients become sensitized to an allergen in contact with their skin</a:t>
            </a:r>
          </a:p>
          <a:p>
            <a:pPr marL="406400" indent="-406400">
              <a:buFont typeface="Wingdings" pitchFamily="2" charset="2"/>
              <a:buChar char="§"/>
            </a:pPr>
            <a:r>
              <a:rPr lang="en-US" sz="3100" dirty="0">
                <a:latin typeface="Arial" charset="0"/>
                <a:ea typeface="ＭＳ Ｐゴシック" pitchFamily="34" charset="-128"/>
                <a:cs typeface="Arial" charset="0"/>
              </a:rPr>
              <a:t>ACD is pruritic</a:t>
            </a:r>
          </a:p>
          <a:p>
            <a:pPr marL="406400" indent="-406400">
              <a:buFont typeface="Wingdings" pitchFamily="2" charset="2"/>
              <a:buChar char="§"/>
            </a:pPr>
            <a:r>
              <a:rPr lang="en-US" sz="3100" dirty="0">
                <a:latin typeface="Arial" charset="0"/>
                <a:ea typeface="ＭＳ Ｐゴシック" pitchFamily="34" charset="-128"/>
                <a:cs typeface="Arial" charset="0"/>
              </a:rPr>
              <a:t>The distribution of the rash mirrors the area of exposure</a:t>
            </a:r>
          </a:p>
        </p:txBody>
      </p:sp>
      <p:sp>
        <p:nvSpPr>
          <p:cNvPr id="634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79FBF3-F499-4591-81AA-AAC05D6AE6A2}" type="slidenum">
              <a:rPr lang="en-US"/>
              <a:pPr eaLnBrk="1" hangingPunct="1"/>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xEl>
                                              <p:pRg st="1" end="1"/>
                                            </p:txEl>
                                          </p:spTgt>
                                        </p:tgtEl>
                                        <p:attrNameLst>
                                          <p:attrName>style.visibility</p:attrName>
                                        </p:attrNameLst>
                                      </p:cBhvr>
                                      <p:to>
                                        <p:strVal val="visible"/>
                                      </p:to>
                                    </p:set>
                                    <p:animEffect transition="in" filter="fade">
                                      <p:cBhvr>
                                        <p:cTn id="10" dur="2000"/>
                                        <p:tgtEl>
                                          <p:spTgt spid="634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Effect transition="in" filter="fade">
                                      <p:cBhvr>
                                        <p:cTn id="13" dur="2000"/>
                                        <p:tgtEl>
                                          <p:spTgt spid="634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3491">
                                            <p:txEl>
                                              <p:pRg st="3" end="3"/>
                                            </p:txEl>
                                          </p:spTgt>
                                        </p:tgtEl>
                                        <p:attrNameLst>
                                          <p:attrName>style.visibility</p:attrName>
                                        </p:attrNameLst>
                                      </p:cBhvr>
                                      <p:to>
                                        <p:strVal val="visible"/>
                                      </p:to>
                                    </p:set>
                                    <p:animEffect transition="in" filter="fade">
                                      <p:cBhvr>
                                        <p:cTn id="18" dur="2000"/>
                                        <p:tgtEl>
                                          <p:spTgt spid="6349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animEffect transition="in" filter="fade">
                                      <p:cBhvr>
                                        <p:cTn id="23" dur="20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274638"/>
            <a:ext cx="5181600" cy="1143000"/>
          </a:xfrm>
        </p:spPr>
        <p:txBody>
          <a:bodyPr/>
          <a:lstStyle/>
          <a:p>
            <a:r>
              <a:rPr lang="en-US" sz="4000">
                <a:latin typeface="Arial" charset="0"/>
                <a:ea typeface="ＭＳ Ｐゴシック" pitchFamily="34" charset="-128"/>
                <a:cs typeface="Arial" charset="0"/>
              </a:rPr>
              <a:t>Eyelid dermatitis</a:t>
            </a:r>
          </a:p>
        </p:txBody>
      </p:sp>
      <p:sp>
        <p:nvSpPr>
          <p:cNvPr id="64515" name="Content Placeholder 2"/>
          <p:cNvSpPr>
            <a:spLocks noGrp="1"/>
          </p:cNvSpPr>
          <p:nvPr>
            <p:ph idx="1"/>
          </p:nvPr>
        </p:nvSpPr>
        <p:spPr>
          <a:xfrm>
            <a:off x="323850" y="1600200"/>
            <a:ext cx="8640763" cy="4191000"/>
          </a:xfrm>
        </p:spPr>
        <p:txBody>
          <a:bodyPr/>
          <a:lstStyle/>
          <a:p>
            <a:pPr marL="458788" indent="-458788">
              <a:buFont typeface="Wingdings" pitchFamily="2" charset="2"/>
              <a:buChar char="§"/>
            </a:pPr>
            <a:r>
              <a:rPr lang="en-US" dirty="0">
                <a:latin typeface="Arial" charset="0"/>
                <a:ea typeface="ＭＳ Ｐゴシック" pitchFamily="34" charset="-128"/>
                <a:cs typeface="Arial" charset="0"/>
              </a:rPr>
              <a:t>May be adult atopic dermatitis if personal history of </a:t>
            </a:r>
            <a:r>
              <a:rPr lang="en-US" dirty="0" err="1">
                <a:latin typeface="Arial" charset="0"/>
                <a:ea typeface="ＭＳ Ｐゴシック" pitchFamily="34" charset="-128"/>
                <a:cs typeface="Arial" charset="0"/>
              </a:rPr>
              <a:t>atopy</a:t>
            </a:r>
            <a:r>
              <a:rPr lang="en-US" dirty="0">
                <a:latin typeface="Arial" charset="0"/>
                <a:ea typeface="ＭＳ Ｐゴシック" pitchFamily="34" charset="-128"/>
                <a:cs typeface="Arial" charset="0"/>
              </a:rPr>
              <a:t> and chronic</a:t>
            </a:r>
          </a:p>
          <a:p>
            <a:pPr marL="458788" indent="-458788">
              <a:buFont typeface="Wingdings" pitchFamily="2" charset="2"/>
              <a:buChar char="§"/>
            </a:pPr>
            <a:r>
              <a:rPr lang="en-US" dirty="0">
                <a:latin typeface="Arial" charset="0"/>
                <a:ea typeface="ＭＳ Ｐゴシック" pitchFamily="34" charset="-128"/>
                <a:cs typeface="Arial" charset="0"/>
              </a:rPr>
              <a:t>If no atopic history and acute onset of pruritic eyelid dermatitis, think of ACD</a:t>
            </a:r>
          </a:p>
          <a:p>
            <a:pPr marL="858838" lvl="1" indent="-341313">
              <a:buFont typeface="Arial" charset="0"/>
              <a:buChar char="•"/>
            </a:pPr>
            <a:r>
              <a:rPr lang="en-US" dirty="0">
                <a:latin typeface="Arial" charset="0"/>
                <a:ea typeface="ＭＳ Ｐゴシック" pitchFamily="34" charset="-128"/>
                <a:cs typeface="Arial" charset="0"/>
              </a:rPr>
              <a:t>Allergic contact dermatitis of the eyelid is often caused by transfer from the hands</a:t>
            </a:r>
          </a:p>
          <a:p>
            <a:pPr marL="858838" lvl="1" indent="-341313">
              <a:buFont typeface="Arial" charset="0"/>
              <a:buChar char="•"/>
            </a:pPr>
            <a:r>
              <a:rPr lang="en-US" dirty="0">
                <a:latin typeface="Arial" charset="0"/>
                <a:ea typeface="ＭＳ Ｐゴシック" pitchFamily="34" charset="-128"/>
                <a:cs typeface="Arial" charset="0"/>
              </a:rPr>
              <a:t>Cosmetics, metals (nickel), topical medications, and artificial nails</a:t>
            </a:r>
          </a:p>
        </p:txBody>
      </p:sp>
      <p:sp>
        <p:nvSpPr>
          <p:cNvPr id="645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9D31DE-5CC4-4DE1-8261-FE443A289D48}" type="slidenum">
              <a:rPr lang="en-US"/>
              <a:pPr eaLnBrk="1" hangingPunct="1"/>
              <a:t>51</a:t>
            </a:fld>
            <a:endParaRPr lang="en-US"/>
          </a:p>
        </p:txBody>
      </p:sp>
      <p:pic>
        <p:nvPicPr>
          <p:cNvPr id="64516"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t="21713" b="23280"/>
          <a:stretch>
            <a:fillRect/>
          </a:stretch>
        </p:blipFill>
        <p:spPr bwMode="auto">
          <a:xfrm>
            <a:off x="5486400" y="165100"/>
            <a:ext cx="3505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20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2000"/>
                                        <p:tgtEl>
                                          <p:spTgt spid="645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fade">
                                      <p:cBhvr>
                                        <p:cTn id="15" dur="2000"/>
                                        <p:tgtEl>
                                          <p:spTgt spid="645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515">
                                            <p:txEl>
                                              <p:pRg st="3" end="3"/>
                                            </p:txEl>
                                          </p:spTgt>
                                        </p:tgtEl>
                                        <p:attrNameLst>
                                          <p:attrName>style.visibility</p:attrName>
                                        </p:attrNameLst>
                                      </p:cBhvr>
                                      <p:to>
                                        <p:strVal val="visible"/>
                                      </p:to>
                                    </p:set>
                                    <p:animEffect transition="in" filter="fade">
                                      <p:cBhvr>
                                        <p:cTn id="18" dur="20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Four, Question 2</a:t>
            </a:r>
          </a:p>
        </p:txBody>
      </p:sp>
      <p:sp>
        <p:nvSpPr>
          <p:cNvPr id="65540" name="Rectangle 3"/>
          <p:cNvSpPr>
            <a:spLocks noGrp="1"/>
          </p:cNvSpPr>
          <p:nvPr>
            <p:ph idx="1"/>
          </p:nvPr>
        </p:nvSpPr>
        <p:spPr>
          <a:xfrm>
            <a:off x="323850" y="1614488"/>
            <a:ext cx="8569325" cy="4191000"/>
          </a:xfrm>
        </p:spPr>
        <p:txBody>
          <a:bodyPr rtlCol="0">
            <a:normAutofit/>
          </a:bodyPr>
          <a:lstStyle/>
          <a:p>
            <a:pPr marL="458788" indent="-458788" fontAlgn="auto">
              <a:spcAft>
                <a:spcPts val="0"/>
              </a:spcAft>
              <a:buFont typeface="Wingdings" pitchFamily="2" charset="2"/>
              <a:buChar char="§"/>
              <a:defRPr/>
            </a:pPr>
            <a:r>
              <a:rPr lang="en-US" dirty="0">
                <a:ea typeface="ＭＳ Ｐゴシック"/>
              </a:rPr>
              <a:t>On further questioning, Ms </a:t>
            </a:r>
            <a:r>
              <a:rPr lang="en-US" b="1" dirty="0">
                <a:latin typeface="Arial" charset="0"/>
                <a:ea typeface="ＭＳ Ｐゴシック" pitchFamily="34" charset="-128"/>
                <a:cs typeface="Arial" charset="0"/>
              </a:rPr>
              <a:t>B</a:t>
            </a:r>
            <a:r>
              <a:rPr lang="en-US" dirty="0">
                <a:ea typeface="ＭＳ Ｐゴシック"/>
              </a:rPr>
              <a:t> recently changed her eye shadow and moisturizer.  What treatment would you recommend other than avoidance?</a:t>
            </a:r>
          </a:p>
          <a:p>
            <a:pPr marL="1314450" lvl="2" indent="-514350" fontAlgn="auto">
              <a:spcAft>
                <a:spcPts val="0"/>
              </a:spcAft>
              <a:buFont typeface="Calibri" pitchFamily="34" charset="0"/>
              <a:buAutoNum type="alphaLcPeriod"/>
              <a:defRPr/>
            </a:pPr>
            <a:r>
              <a:rPr lang="en-US" sz="2800" dirty="0">
                <a:ea typeface="ＭＳ Ｐゴシック"/>
              </a:rPr>
              <a:t>Desonide cream</a:t>
            </a:r>
          </a:p>
          <a:p>
            <a:pPr marL="1314450" lvl="2" indent="-514350" fontAlgn="auto">
              <a:spcAft>
                <a:spcPts val="0"/>
              </a:spcAft>
              <a:buFont typeface="Calibri" pitchFamily="34" charset="0"/>
              <a:buAutoNum type="alphaLcPeriod"/>
              <a:defRPr/>
            </a:pPr>
            <a:r>
              <a:rPr lang="en-US" sz="2800" dirty="0">
                <a:ea typeface="ＭＳ Ｐゴシック"/>
              </a:rPr>
              <a:t>Clobetasol ointment</a:t>
            </a:r>
          </a:p>
          <a:p>
            <a:pPr marL="1314450" lvl="2" indent="-514350" fontAlgn="auto">
              <a:spcAft>
                <a:spcPts val="0"/>
              </a:spcAft>
              <a:buFont typeface="Calibri" pitchFamily="34" charset="0"/>
              <a:buAutoNum type="alphaLcPeriod"/>
              <a:defRPr/>
            </a:pPr>
            <a:r>
              <a:rPr lang="en-US" sz="2800" dirty="0">
                <a:ea typeface="ＭＳ Ｐゴシック"/>
              </a:rPr>
              <a:t>Fluocinonide gel</a:t>
            </a:r>
          </a:p>
          <a:p>
            <a:pPr marL="1314450" lvl="2" indent="-514350" fontAlgn="auto">
              <a:spcAft>
                <a:spcPts val="0"/>
              </a:spcAft>
              <a:buFont typeface="Calibri" pitchFamily="34" charset="0"/>
              <a:buAutoNum type="alphaLcPeriod"/>
              <a:defRPr/>
            </a:pPr>
            <a:r>
              <a:rPr lang="en-US" sz="2800" dirty="0">
                <a:ea typeface="ＭＳ Ｐゴシック"/>
              </a:rPr>
              <a:t>Ketoconazole cream</a:t>
            </a:r>
          </a:p>
          <a:p>
            <a:pPr marL="338138" indent="-338138" fontAlgn="auto">
              <a:spcAft>
                <a:spcPts val="0"/>
              </a:spcAft>
              <a:buFont typeface="Arial" pitchFamily="34" charset="0"/>
              <a:buChar char="•"/>
              <a:defRPr/>
            </a:pPr>
            <a:endParaRPr lang="en-US" dirty="0">
              <a:ea typeface="ＭＳ Ｐゴシック"/>
            </a:endParaRPr>
          </a:p>
        </p:txBody>
      </p:sp>
      <p:sp>
        <p:nvSpPr>
          <p:cNvPr id="655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BD024F-3040-4B55-B4E8-B066E4D28EDF}" type="slidenum">
              <a:rPr lang="en-US">
                <a:ea typeface="ＭＳ Ｐゴシック" pitchFamily="34" charset="-128"/>
              </a:rPr>
              <a:pPr eaLnBrk="1" hangingPunct="1"/>
              <a:t>52</a:t>
            </a:fld>
            <a:endParaRPr lang="en-US">
              <a:ea typeface="ＭＳ Ｐゴシック" pitchFamily="34" charset="-128"/>
            </a:endParaRPr>
          </a:p>
        </p:txBody>
      </p:sp>
      <p:pic>
        <p:nvPicPr>
          <p:cNvPr id="65541"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l="12015" t="21713" r="6883" b="30232"/>
          <a:stretch>
            <a:fillRect/>
          </a:stretch>
        </p:blipFill>
        <p:spPr bwMode="auto">
          <a:xfrm>
            <a:off x="228600" y="228600"/>
            <a:ext cx="240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Four, Question 2</a:t>
            </a:r>
          </a:p>
        </p:txBody>
      </p:sp>
      <p:sp>
        <p:nvSpPr>
          <p:cNvPr id="66564" name="Rectangle 3"/>
          <p:cNvSpPr>
            <a:spLocks noGrp="1"/>
          </p:cNvSpPr>
          <p:nvPr>
            <p:ph idx="1"/>
          </p:nvPr>
        </p:nvSpPr>
        <p:spPr>
          <a:xfrm>
            <a:off x="323850" y="1557338"/>
            <a:ext cx="8640763" cy="4572000"/>
          </a:xfrm>
        </p:spPr>
        <p:txBody>
          <a:bodyPr rtlCol="0">
            <a:normAutofit/>
          </a:bodyPr>
          <a:lstStyle/>
          <a:p>
            <a:pPr marL="338138" indent="-338138" fontAlgn="auto">
              <a:spcAft>
                <a:spcPts val="0"/>
              </a:spcAft>
              <a:buFont typeface="Arial" pitchFamily="34" charset="0"/>
              <a:buNone/>
              <a:defRPr/>
            </a:pPr>
            <a:r>
              <a:rPr lang="en-US" sz="2800" b="1" dirty="0">
                <a:solidFill>
                  <a:srgbClr val="C00000"/>
                </a:solidFill>
                <a:ea typeface="ＭＳ Ｐゴシック"/>
              </a:rPr>
              <a:t>Answer: a</a:t>
            </a:r>
          </a:p>
          <a:p>
            <a:pPr marL="406400" indent="-406400" fontAlgn="auto">
              <a:spcAft>
                <a:spcPts val="0"/>
              </a:spcAft>
              <a:buFont typeface="Wingdings" pitchFamily="2" charset="2"/>
              <a:buChar char="§"/>
              <a:defRPr/>
            </a:pPr>
            <a:r>
              <a:rPr lang="en-US" sz="2800" dirty="0">
                <a:ea typeface="ＭＳ Ｐゴシック"/>
              </a:rPr>
              <a:t>On further questioning, Ms </a:t>
            </a:r>
            <a:r>
              <a:rPr lang="en-US" sz="2800" b="1" dirty="0">
                <a:latin typeface="Arial" charset="0"/>
                <a:ea typeface="ＭＳ Ｐゴシック" pitchFamily="34" charset="-128"/>
                <a:cs typeface="Arial" charset="0"/>
              </a:rPr>
              <a:t>B</a:t>
            </a:r>
            <a:r>
              <a:rPr lang="en-US" sz="2800" dirty="0">
                <a:ea typeface="ＭＳ Ｐゴシック"/>
              </a:rPr>
              <a:t> recently changed her eye shadow and moisturizer. What treatment would you recommend other than avoidance?</a:t>
            </a:r>
          </a:p>
          <a:p>
            <a:pPr marL="1314450" lvl="2" indent="-514350" fontAlgn="auto">
              <a:spcAft>
                <a:spcPts val="0"/>
              </a:spcAft>
              <a:buFont typeface="+mj-lt"/>
              <a:buAutoNum type="alphaLcPeriod"/>
              <a:defRPr/>
            </a:pPr>
            <a:r>
              <a:rPr lang="en-US" sz="2800" b="1" dirty="0">
                <a:solidFill>
                  <a:srgbClr val="C00000"/>
                </a:solidFill>
                <a:ea typeface="ＭＳ Ｐゴシック"/>
              </a:rPr>
              <a:t>Desonide cream</a:t>
            </a:r>
          </a:p>
          <a:p>
            <a:pPr marL="1314450" lvl="2" indent="-514350" fontAlgn="auto">
              <a:spcAft>
                <a:spcPts val="0"/>
              </a:spcAft>
              <a:buFont typeface="+mj-lt"/>
              <a:buAutoNum type="alphaLcPeriod"/>
              <a:defRPr/>
            </a:pPr>
            <a:r>
              <a:rPr lang="en-US" sz="2800" dirty="0">
                <a:ea typeface="ＭＳ Ｐゴシック"/>
              </a:rPr>
              <a:t>Clobetasol ointment </a:t>
            </a:r>
            <a:r>
              <a:rPr lang="en-US" sz="2800" dirty="0">
                <a:solidFill>
                  <a:srgbClr val="969696"/>
                </a:solidFill>
                <a:ea typeface="ＭＳ Ｐゴシック"/>
              </a:rPr>
              <a:t>(too potent)</a:t>
            </a:r>
          </a:p>
          <a:p>
            <a:pPr marL="1314450" lvl="2" indent="-514350" fontAlgn="auto">
              <a:spcAft>
                <a:spcPts val="0"/>
              </a:spcAft>
              <a:buFont typeface="+mj-lt"/>
              <a:buAutoNum type="alphaLcPeriod"/>
              <a:defRPr/>
            </a:pPr>
            <a:r>
              <a:rPr lang="en-US" sz="2800" dirty="0">
                <a:ea typeface="ＭＳ Ｐゴシック"/>
              </a:rPr>
              <a:t>Fluocinonide gel </a:t>
            </a:r>
            <a:r>
              <a:rPr lang="en-US" sz="2800" dirty="0">
                <a:solidFill>
                  <a:srgbClr val="969696"/>
                </a:solidFill>
                <a:ea typeface="ＭＳ Ｐゴシック"/>
              </a:rPr>
              <a:t>(too potent)</a:t>
            </a:r>
          </a:p>
          <a:p>
            <a:pPr marL="1314450" lvl="2" indent="-514350" fontAlgn="auto">
              <a:spcAft>
                <a:spcPts val="0"/>
              </a:spcAft>
              <a:buFont typeface="+mj-lt"/>
              <a:buAutoNum type="alphaLcPeriod"/>
              <a:defRPr/>
            </a:pPr>
            <a:r>
              <a:rPr lang="en-US" sz="2800" dirty="0">
                <a:ea typeface="ＭＳ Ｐゴシック"/>
              </a:rPr>
              <a:t>Ketoconazole cream </a:t>
            </a:r>
            <a:r>
              <a:rPr lang="en-US" sz="2800" dirty="0">
                <a:solidFill>
                  <a:srgbClr val="969696"/>
                </a:solidFill>
                <a:ea typeface="ＭＳ Ｐゴシック"/>
              </a:rPr>
              <a:t>(not fungal)</a:t>
            </a:r>
          </a:p>
          <a:p>
            <a:pPr marL="338138" indent="-338138" fontAlgn="auto">
              <a:spcAft>
                <a:spcPts val="0"/>
              </a:spcAft>
              <a:buFont typeface="Arial" pitchFamily="34" charset="0"/>
              <a:buChar char="•"/>
              <a:defRPr/>
            </a:pPr>
            <a:endParaRPr lang="en-US" dirty="0">
              <a:ea typeface="ＭＳ Ｐゴシック"/>
            </a:endParaRPr>
          </a:p>
        </p:txBody>
      </p:sp>
      <p:sp>
        <p:nvSpPr>
          <p:cNvPr id="665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C92009-3802-4AEF-94CC-B0AF5D8F63D8}" type="slidenum">
              <a:rPr lang="en-US">
                <a:ea typeface="ＭＳ Ｐゴシック" pitchFamily="34" charset="-128"/>
              </a:rPr>
              <a:pPr eaLnBrk="1" hangingPunct="1"/>
              <a:t>53</a:t>
            </a:fld>
            <a:endParaRPr lang="en-US">
              <a:ea typeface="ＭＳ Ｐゴシック" pitchFamily="34" charset="-128"/>
            </a:endParaRPr>
          </a:p>
        </p:txBody>
      </p:sp>
      <p:pic>
        <p:nvPicPr>
          <p:cNvPr id="66565"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l="12015" t="21713" r="6883" b="30232"/>
          <a:stretch>
            <a:fillRect/>
          </a:stretch>
        </p:blipFill>
        <p:spPr bwMode="auto">
          <a:xfrm>
            <a:off x="228600" y="228600"/>
            <a:ext cx="240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z="4000">
                <a:latin typeface="Arial" charset="0"/>
                <a:ea typeface="ＭＳ Ｐゴシック" pitchFamily="34" charset="-128"/>
                <a:cs typeface="Arial" charset="0"/>
              </a:rPr>
              <a:t>Steroid strengths</a:t>
            </a:r>
          </a:p>
        </p:txBody>
      </p:sp>
      <p:sp>
        <p:nvSpPr>
          <p:cNvPr id="67587" name="Content Placeholder 2"/>
          <p:cNvSpPr>
            <a:spLocks noGrp="1"/>
          </p:cNvSpPr>
          <p:nvPr>
            <p:ph idx="1"/>
          </p:nvPr>
        </p:nvSpPr>
        <p:spPr>
          <a:xfrm>
            <a:off x="457200" y="1600200"/>
            <a:ext cx="8229600" cy="5257800"/>
          </a:xfrm>
        </p:spPr>
        <p:txBody>
          <a:bodyPr rtlCol="0">
            <a:normAutofit/>
          </a:bodyPr>
          <a:lstStyle/>
          <a:p>
            <a:pPr marL="458788" indent="-458788" fontAlgn="auto">
              <a:spcAft>
                <a:spcPts val="0"/>
              </a:spcAft>
              <a:buFont typeface="Wingdings" pitchFamily="2" charset="2"/>
              <a:buChar char="§"/>
              <a:defRPr/>
            </a:pPr>
            <a:r>
              <a:rPr lang="en-US" dirty="0">
                <a:ea typeface="ＭＳ Ｐゴシック"/>
                <a:cs typeface="ＭＳ Ｐゴシック"/>
              </a:rPr>
              <a:t>Topical steroids are classified by potency</a:t>
            </a:r>
          </a:p>
          <a:p>
            <a:pPr marL="458788" indent="-458788" fontAlgn="auto">
              <a:spcAft>
                <a:spcPts val="0"/>
              </a:spcAft>
              <a:buFont typeface="Wingdings" pitchFamily="2" charset="2"/>
              <a:buChar char="§"/>
              <a:defRPr/>
            </a:pPr>
            <a:r>
              <a:rPr lang="en-US" dirty="0">
                <a:ea typeface="ＭＳ Ｐゴシック"/>
                <a:cs typeface="ＭＳ Ｐゴシック"/>
              </a:rPr>
              <a:t>For the face, low-potency steroids (e.g., desonide) can safely be used intermittently for flares</a:t>
            </a:r>
          </a:p>
          <a:p>
            <a:pPr marL="458788" indent="-458788" fontAlgn="auto">
              <a:spcAft>
                <a:spcPts val="0"/>
              </a:spcAft>
              <a:buFont typeface="Wingdings" pitchFamily="2" charset="2"/>
              <a:buChar char="§"/>
              <a:defRPr/>
            </a:pPr>
            <a:r>
              <a:rPr lang="en-US" dirty="0">
                <a:ea typeface="ＭＳ Ｐゴシック"/>
                <a:cs typeface="ＭＳ Ｐゴシック"/>
              </a:rPr>
              <a:t>Potent steroids can be used in severe cases for a few days, but limit the amount given</a:t>
            </a:r>
          </a:p>
          <a:p>
            <a:pPr fontAlgn="auto">
              <a:spcAft>
                <a:spcPts val="0"/>
              </a:spcAft>
              <a:buFont typeface="Arial" pitchFamily="34" charset="0"/>
              <a:buChar char="•"/>
              <a:defRPr/>
            </a:pPr>
            <a:endParaRPr lang="en-US" dirty="0">
              <a:ea typeface="ＭＳ Ｐゴシック"/>
              <a:cs typeface="ＭＳ Ｐゴシック"/>
            </a:endParaRP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4B1DE4-C69B-430D-992A-413E5A502005}" type="slidenum">
              <a:rPr lang="en-US"/>
              <a:pPr eaLnBrk="1" hangingPunct="1"/>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20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20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Four, Question 3</a:t>
            </a:r>
          </a:p>
        </p:txBody>
      </p:sp>
      <p:sp>
        <p:nvSpPr>
          <p:cNvPr id="68612" name="Rectangle 3"/>
          <p:cNvSpPr>
            <a:spLocks noGrp="1"/>
          </p:cNvSpPr>
          <p:nvPr>
            <p:ph idx="1"/>
          </p:nvPr>
        </p:nvSpPr>
        <p:spPr>
          <a:xfrm>
            <a:off x="228600" y="1614488"/>
            <a:ext cx="8520113" cy="4191000"/>
          </a:xfrm>
        </p:spPr>
        <p:txBody>
          <a:bodyPr rtlCol="0">
            <a:normAutofit/>
          </a:bodyPr>
          <a:lstStyle/>
          <a:p>
            <a:pPr marL="406400" indent="-406400" fontAlgn="auto">
              <a:spcAft>
                <a:spcPts val="0"/>
              </a:spcAft>
              <a:buFont typeface="Wingdings" pitchFamily="2" charset="2"/>
              <a:buChar char="§"/>
              <a:defRPr/>
            </a:pPr>
            <a:r>
              <a:rPr lang="en-US" sz="2800" dirty="0">
                <a:ea typeface="ＭＳ Ｐゴシック"/>
              </a:rPr>
              <a:t>Ms. </a:t>
            </a:r>
            <a:r>
              <a:rPr lang="en-US" sz="2800" b="1" dirty="0">
                <a:latin typeface="Arial" charset="0"/>
                <a:ea typeface="ＭＳ Ｐゴシック" pitchFamily="34" charset="-128"/>
                <a:cs typeface="Arial" charset="0"/>
              </a:rPr>
              <a:t>B</a:t>
            </a:r>
            <a:r>
              <a:rPr lang="en-US" sz="2800" dirty="0">
                <a:ea typeface="ＭＳ Ｐゴシック"/>
              </a:rPr>
              <a:t> has an allergic contact dermatitis that responds to topical steroids.  What is the best test to confirm the cause of her rash?</a:t>
            </a:r>
          </a:p>
          <a:p>
            <a:pPr marL="1314450" lvl="2" indent="-514350" fontAlgn="auto">
              <a:spcAft>
                <a:spcPts val="0"/>
              </a:spcAft>
              <a:buFont typeface="Calibri" pitchFamily="34" charset="0"/>
              <a:buAutoNum type="alphaLcPeriod"/>
              <a:defRPr/>
            </a:pPr>
            <a:r>
              <a:rPr lang="en-US" sz="2800" dirty="0">
                <a:ea typeface="ＭＳ Ｐゴシック"/>
              </a:rPr>
              <a:t>Allergen-specific IgE antibodies</a:t>
            </a:r>
          </a:p>
          <a:p>
            <a:pPr marL="1314450" lvl="2" indent="-514350" fontAlgn="auto">
              <a:spcAft>
                <a:spcPts val="0"/>
              </a:spcAft>
              <a:buFont typeface="Calibri" pitchFamily="34" charset="0"/>
              <a:buAutoNum type="alphaLcPeriod"/>
              <a:defRPr/>
            </a:pPr>
            <a:r>
              <a:rPr lang="en-US" sz="2800" dirty="0">
                <a:ea typeface="ＭＳ Ｐゴシック"/>
              </a:rPr>
              <a:t>Indirect immunofluorescent antibody (IIF) test</a:t>
            </a:r>
          </a:p>
          <a:p>
            <a:pPr marL="1314450" lvl="2" indent="-514350" fontAlgn="auto">
              <a:spcAft>
                <a:spcPts val="0"/>
              </a:spcAft>
              <a:buFont typeface="Calibri" pitchFamily="34" charset="0"/>
              <a:buAutoNum type="alphaLcPeriod"/>
              <a:defRPr/>
            </a:pPr>
            <a:r>
              <a:rPr lang="en-US" sz="2800" dirty="0">
                <a:ea typeface="ＭＳ Ｐゴシック"/>
              </a:rPr>
              <a:t>Patch testing</a:t>
            </a:r>
          </a:p>
          <a:p>
            <a:pPr marL="1314450" lvl="2" indent="-514350" fontAlgn="auto">
              <a:spcAft>
                <a:spcPts val="0"/>
              </a:spcAft>
              <a:buFont typeface="Calibri" pitchFamily="34" charset="0"/>
              <a:buAutoNum type="alphaLcPeriod"/>
              <a:defRPr/>
            </a:pPr>
            <a:r>
              <a:rPr lang="en-US" sz="2800" dirty="0">
                <a:ea typeface="ＭＳ Ｐゴシック"/>
              </a:rPr>
              <a:t>Prick skin testing</a:t>
            </a:r>
          </a:p>
          <a:p>
            <a:pPr marL="1314450" lvl="2" indent="-514350" fontAlgn="auto">
              <a:spcAft>
                <a:spcPts val="0"/>
              </a:spcAft>
              <a:buFont typeface="Calibri" pitchFamily="34" charset="0"/>
              <a:buAutoNum type="alphaLcPeriod"/>
              <a:defRPr/>
            </a:pPr>
            <a:r>
              <a:rPr lang="en-US" sz="2800" dirty="0">
                <a:ea typeface="ＭＳ Ｐゴシック"/>
              </a:rPr>
              <a:t>Radioallergosorbent test (RAST)</a:t>
            </a:r>
          </a:p>
          <a:p>
            <a:pPr marL="338138" indent="-338138" fontAlgn="auto">
              <a:spcAft>
                <a:spcPts val="0"/>
              </a:spcAft>
              <a:buFont typeface="Arial" pitchFamily="34" charset="0"/>
              <a:buChar char="•"/>
              <a:defRPr/>
            </a:pPr>
            <a:endParaRPr lang="en-US" dirty="0">
              <a:ea typeface="ＭＳ Ｐゴシック"/>
            </a:endParaRPr>
          </a:p>
        </p:txBody>
      </p:sp>
      <p:sp>
        <p:nvSpPr>
          <p:cNvPr id="686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A5486A-32FF-4940-817F-282B84ECFB54}" type="slidenum">
              <a:rPr lang="en-US">
                <a:ea typeface="ＭＳ Ｐゴシック" pitchFamily="34" charset="-128"/>
              </a:rPr>
              <a:pPr eaLnBrk="1" hangingPunct="1"/>
              <a:t>55</a:t>
            </a:fld>
            <a:endParaRPr lang="en-US">
              <a:ea typeface="ＭＳ Ｐゴシック" pitchFamily="34" charset="-128"/>
            </a:endParaRPr>
          </a:p>
        </p:txBody>
      </p:sp>
      <p:pic>
        <p:nvPicPr>
          <p:cNvPr id="68613"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l="12015" t="21713" r="6883" b="30232"/>
          <a:stretch>
            <a:fillRect/>
          </a:stretch>
        </p:blipFill>
        <p:spPr bwMode="auto">
          <a:xfrm>
            <a:off x="228600" y="228600"/>
            <a:ext cx="240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Four, Question 3</a:t>
            </a:r>
          </a:p>
        </p:txBody>
      </p:sp>
      <p:sp>
        <p:nvSpPr>
          <p:cNvPr id="69636" name="Rectangle 3"/>
          <p:cNvSpPr>
            <a:spLocks noGrp="1"/>
          </p:cNvSpPr>
          <p:nvPr>
            <p:ph idx="1"/>
          </p:nvPr>
        </p:nvSpPr>
        <p:spPr>
          <a:xfrm>
            <a:off x="323850" y="1524000"/>
            <a:ext cx="8496300" cy="4419600"/>
          </a:xfrm>
        </p:spPr>
        <p:txBody>
          <a:bodyPr rtlCol="0">
            <a:normAutofit/>
          </a:bodyPr>
          <a:lstStyle/>
          <a:p>
            <a:pPr marL="338138" indent="-338138" fontAlgn="auto">
              <a:spcAft>
                <a:spcPts val="0"/>
              </a:spcAft>
              <a:buFont typeface="Arial" pitchFamily="34" charset="0"/>
              <a:buNone/>
              <a:defRPr/>
            </a:pPr>
            <a:r>
              <a:rPr lang="en-US" sz="2800" b="1" dirty="0">
                <a:solidFill>
                  <a:srgbClr val="C00000"/>
                </a:solidFill>
                <a:ea typeface="ＭＳ Ｐゴシック"/>
              </a:rPr>
              <a:t>Answer: c</a:t>
            </a:r>
          </a:p>
          <a:p>
            <a:pPr marL="406400" indent="-406400" fontAlgn="auto">
              <a:spcAft>
                <a:spcPts val="0"/>
              </a:spcAft>
              <a:buFont typeface="Wingdings" pitchFamily="2" charset="2"/>
              <a:buChar char="§"/>
              <a:defRPr/>
            </a:pPr>
            <a:r>
              <a:rPr lang="en-US" sz="2800" dirty="0">
                <a:ea typeface="ＭＳ Ｐゴシック"/>
              </a:rPr>
              <a:t>Ms. </a:t>
            </a:r>
            <a:r>
              <a:rPr lang="en-US" sz="2800" b="1" dirty="0">
                <a:latin typeface="Arial" charset="0"/>
                <a:ea typeface="ＭＳ Ｐゴシック" pitchFamily="34" charset="-128"/>
                <a:cs typeface="Arial" charset="0"/>
              </a:rPr>
              <a:t>B</a:t>
            </a:r>
            <a:r>
              <a:rPr lang="en-US" sz="2800" dirty="0">
                <a:ea typeface="ＭＳ Ｐゴシック"/>
              </a:rPr>
              <a:t> has an allergic contact dermatitis that responds to topical steroids.  What is the best test to confirm the cause of her rash?</a:t>
            </a:r>
          </a:p>
          <a:p>
            <a:pPr marL="1314450" lvl="2" indent="-514350" fontAlgn="auto">
              <a:spcAft>
                <a:spcPts val="0"/>
              </a:spcAft>
              <a:buFont typeface="Calibri" pitchFamily="34" charset="0"/>
              <a:buAutoNum type="alphaLcPeriod"/>
              <a:defRPr/>
            </a:pPr>
            <a:r>
              <a:rPr lang="en-US" sz="2700" dirty="0">
                <a:ea typeface="ＭＳ Ｐゴシック"/>
              </a:rPr>
              <a:t>Allergen-specific IgE antibodies</a:t>
            </a:r>
          </a:p>
          <a:p>
            <a:pPr marL="1314450" lvl="2" indent="-514350" fontAlgn="auto">
              <a:spcAft>
                <a:spcPts val="0"/>
              </a:spcAft>
              <a:buFont typeface="Calibri" pitchFamily="34" charset="0"/>
              <a:buAutoNum type="alphaLcPeriod"/>
              <a:defRPr/>
            </a:pPr>
            <a:r>
              <a:rPr lang="en-US" sz="2700" dirty="0">
                <a:ea typeface="ＭＳ Ｐゴシック"/>
              </a:rPr>
              <a:t>Indirect immunofluorescent antibody (IIF) test</a:t>
            </a:r>
          </a:p>
          <a:p>
            <a:pPr marL="1314450" lvl="2" indent="-514350" fontAlgn="auto">
              <a:spcAft>
                <a:spcPts val="0"/>
              </a:spcAft>
              <a:buFont typeface="Calibri" pitchFamily="34" charset="0"/>
              <a:buAutoNum type="alphaLcPeriod"/>
              <a:defRPr/>
            </a:pPr>
            <a:r>
              <a:rPr lang="en-US" sz="2700" b="1" dirty="0">
                <a:solidFill>
                  <a:srgbClr val="C00000"/>
                </a:solidFill>
                <a:ea typeface="ＭＳ Ｐゴシック"/>
              </a:rPr>
              <a:t>Patch testing</a:t>
            </a:r>
          </a:p>
          <a:p>
            <a:pPr marL="1314450" lvl="2" indent="-514350" fontAlgn="auto">
              <a:spcAft>
                <a:spcPts val="0"/>
              </a:spcAft>
              <a:buFont typeface="Calibri" pitchFamily="34" charset="0"/>
              <a:buAutoNum type="alphaLcPeriod"/>
              <a:defRPr/>
            </a:pPr>
            <a:r>
              <a:rPr lang="en-US" sz="2700" dirty="0">
                <a:ea typeface="ＭＳ Ｐゴシック"/>
              </a:rPr>
              <a:t>Prick skin testing</a:t>
            </a:r>
          </a:p>
          <a:p>
            <a:pPr marL="1314450" lvl="2" indent="-514350" fontAlgn="auto">
              <a:spcAft>
                <a:spcPts val="0"/>
              </a:spcAft>
              <a:buFont typeface="Calibri" pitchFamily="34" charset="0"/>
              <a:buAutoNum type="alphaLcPeriod"/>
              <a:defRPr/>
            </a:pPr>
            <a:r>
              <a:rPr lang="en-US" sz="2700" dirty="0">
                <a:ea typeface="ＭＳ Ｐゴシック"/>
              </a:rPr>
              <a:t>Radioallergosorbent test (RAST)</a:t>
            </a:r>
          </a:p>
          <a:p>
            <a:pPr marL="914400" lvl="1" indent="-514350" fontAlgn="auto">
              <a:spcAft>
                <a:spcPts val="0"/>
              </a:spcAft>
              <a:buFont typeface="Calibri" pitchFamily="34" charset="0"/>
              <a:buAutoNum type="alphaLcPeriod"/>
              <a:defRPr/>
            </a:pPr>
            <a:endParaRPr lang="en-US" b="1" dirty="0">
              <a:solidFill>
                <a:srgbClr val="C00000"/>
              </a:solidFill>
              <a:ea typeface="ＭＳ Ｐゴシック"/>
            </a:endParaRPr>
          </a:p>
          <a:p>
            <a:pPr marL="338138" indent="-338138" fontAlgn="auto">
              <a:spcAft>
                <a:spcPts val="0"/>
              </a:spcAft>
              <a:buFont typeface="Arial" pitchFamily="34" charset="0"/>
              <a:buChar char="•"/>
              <a:defRPr/>
            </a:pPr>
            <a:endParaRPr lang="en-US" dirty="0">
              <a:ea typeface="ＭＳ Ｐゴシック"/>
            </a:endParaRPr>
          </a:p>
        </p:txBody>
      </p:sp>
      <p:sp>
        <p:nvSpPr>
          <p:cNvPr id="696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DDD564-7AD8-4E93-A03A-FBE59C1670BE}" type="slidenum">
              <a:rPr lang="en-US">
                <a:ea typeface="ＭＳ Ｐゴシック" pitchFamily="34" charset="-128"/>
              </a:rPr>
              <a:pPr eaLnBrk="1" hangingPunct="1"/>
              <a:t>56</a:t>
            </a:fld>
            <a:endParaRPr lang="en-US">
              <a:ea typeface="ＭＳ Ｐゴシック" pitchFamily="34" charset="-128"/>
            </a:endParaRPr>
          </a:p>
        </p:txBody>
      </p:sp>
      <p:pic>
        <p:nvPicPr>
          <p:cNvPr id="69637" name="Picture 2" descr="E:\Images\BAMC\Inflammatory &amp; Reactive 05-06\Contact Dermatitis\Eyelid Dermatitis\eyelid dermatitis.jpg"/>
          <p:cNvPicPr>
            <a:picLocks noChangeAspect="1" noChangeArrowheads="1"/>
          </p:cNvPicPr>
          <p:nvPr/>
        </p:nvPicPr>
        <p:blipFill>
          <a:blip r:embed="rId3">
            <a:extLst>
              <a:ext uri="{28A0092B-C50C-407E-A947-70E740481C1C}">
                <a14:useLocalDpi xmlns:a14="http://schemas.microsoft.com/office/drawing/2010/main" val="0"/>
              </a:ext>
            </a:extLst>
          </a:blip>
          <a:srcRect l="12015" t="21713" r="6883" b="30232"/>
          <a:stretch>
            <a:fillRect/>
          </a:stretch>
        </p:blipFill>
        <p:spPr bwMode="auto">
          <a:xfrm>
            <a:off x="228600" y="228600"/>
            <a:ext cx="240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z="4000">
                <a:latin typeface="Arial" charset="0"/>
                <a:ea typeface="ＭＳ Ｐゴシック" pitchFamily="34" charset="-128"/>
                <a:cs typeface="Arial" charset="0"/>
              </a:rPr>
              <a:t>Case Four, Patch Test</a:t>
            </a:r>
          </a:p>
        </p:txBody>
      </p:sp>
      <p:pic>
        <p:nvPicPr>
          <p:cNvPr id="70659" name="Content Placeholder 5" descr="patch testing (2) small.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19231" t="-481" r="13461" b="-481"/>
          <a:stretch>
            <a:fillRect/>
          </a:stretch>
        </p:blipFill>
        <p:spPr>
          <a:xfrm>
            <a:off x="5364163" y="1989138"/>
            <a:ext cx="3565525" cy="3565525"/>
          </a:xfrm>
        </p:spPr>
      </p:pic>
      <p:sp>
        <p:nvSpPr>
          <p:cNvPr id="70660" name="Content Placeholder 3"/>
          <p:cNvSpPr>
            <a:spLocks noGrp="1"/>
          </p:cNvSpPr>
          <p:nvPr>
            <p:ph sz="half" idx="2"/>
          </p:nvPr>
        </p:nvSpPr>
        <p:spPr>
          <a:xfrm>
            <a:off x="107950" y="1484313"/>
            <a:ext cx="5184775" cy="4419600"/>
          </a:xfrm>
        </p:spPr>
        <p:txBody>
          <a:bodyPr>
            <a:normAutofit lnSpcReduction="10000"/>
          </a:bodyPr>
          <a:lstStyle/>
          <a:p>
            <a:pPr>
              <a:spcBef>
                <a:spcPts val="400"/>
              </a:spcBef>
              <a:buFont typeface="Wingdings" pitchFamily="2" charset="2"/>
              <a:buChar char="§"/>
            </a:pPr>
            <a:r>
              <a:rPr lang="en-US" sz="2400" dirty="0">
                <a:latin typeface="Arial" charset="0"/>
                <a:ea typeface="ＭＳ Ｐゴシック" pitchFamily="34" charset="-128"/>
                <a:cs typeface="Arial" charset="0"/>
              </a:rPr>
              <a:t>The patient underwent patch testing for ACD</a:t>
            </a:r>
          </a:p>
          <a:p>
            <a:pPr>
              <a:spcBef>
                <a:spcPts val="400"/>
              </a:spcBef>
              <a:buFont typeface="Wingdings" pitchFamily="2" charset="2"/>
              <a:buChar char="§"/>
            </a:pPr>
            <a:r>
              <a:rPr lang="en-US" sz="2400" dirty="0">
                <a:latin typeface="Arial" charset="0"/>
                <a:ea typeface="ＭＳ Ｐゴシック" pitchFamily="34" charset="-128"/>
                <a:cs typeface="Arial" charset="0"/>
              </a:rPr>
              <a:t>There were three positive reactions on day 4</a:t>
            </a:r>
          </a:p>
          <a:p>
            <a:pPr lvl="1">
              <a:spcBef>
                <a:spcPts val="400"/>
              </a:spcBef>
              <a:buFont typeface="Arial" charset="0"/>
              <a:buChar char="•"/>
            </a:pPr>
            <a:r>
              <a:rPr lang="en-US" sz="2000" dirty="0">
                <a:latin typeface="Arial" charset="0"/>
                <a:ea typeface="ＭＳ Ｐゴシック" pitchFamily="34" charset="-128"/>
                <a:cs typeface="Arial" charset="0"/>
              </a:rPr>
              <a:t>Nickel, Balsam of Peru, and Fragrance</a:t>
            </a:r>
          </a:p>
          <a:p>
            <a:pPr>
              <a:spcBef>
                <a:spcPts val="400"/>
              </a:spcBef>
              <a:buFont typeface="Wingdings" pitchFamily="2" charset="2"/>
              <a:buChar char="§"/>
            </a:pPr>
            <a:r>
              <a:rPr lang="en-US" sz="2400" dirty="0">
                <a:latin typeface="Arial" charset="0"/>
                <a:ea typeface="ＭＳ Ｐゴシック" pitchFamily="34" charset="-128"/>
                <a:cs typeface="Arial" charset="0"/>
              </a:rPr>
              <a:t>Avoidance of these allergens should improve her rash</a:t>
            </a:r>
          </a:p>
          <a:p>
            <a:pPr>
              <a:spcBef>
                <a:spcPts val="400"/>
              </a:spcBef>
              <a:buFont typeface="Wingdings" pitchFamily="2" charset="2"/>
              <a:buChar char="§"/>
            </a:pPr>
            <a:r>
              <a:rPr lang="en-US" sz="2400" dirty="0">
                <a:latin typeface="Arial" charset="0"/>
                <a:ea typeface="ＭＳ Ｐゴシック" pitchFamily="34" charset="-128"/>
                <a:cs typeface="Arial" charset="0"/>
              </a:rPr>
              <a:t>Refer patients to a dermatologist who performs patch testing when the allergen is unclear or the dermatitis is chronic</a:t>
            </a:r>
          </a:p>
        </p:txBody>
      </p:sp>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F99D3A-D691-4222-A79C-D8913302E842}" type="slidenum">
              <a:rPr lang="en-US"/>
              <a:pPr eaLnBrk="1" hangingPunct="1"/>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fade">
                                      <p:cBhvr>
                                        <p:cTn id="7" dur="2000"/>
                                        <p:tgtEl>
                                          <p:spTgt spid="70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60">
                                            <p:txEl>
                                              <p:pRg st="1" end="1"/>
                                            </p:txEl>
                                          </p:spTgt>
                                        </p:tgtEl>
                                        <p:attrNameLst>
                                          <p:attrName>style.visibility</p:attrName>
                                        </p:attrNameLst>
                                      </p:cBhvr>
                                      <p:to>
                                        <p:strVal val="visible"/>
                                      </p:to>
                                    </p:set>
                                    <p:animEffect transition="in" filter="fade">
                                      <p:cBhvr>
                                        <p:cTn id="12" dur="2000"/>
                                        <p:tgtEl>
                                          <p:spTgt spid="7066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660">
                                            <p:txEl>
                                              <p:pRg st="2" end="2"/>
                                            </p:txEl>
                                          </p:spTgt>
                                        </p:tgtEl>
                                        <p:attrNameLst>
                                          <p:attrName>style.visibility</p:attrName>
                                        </p:attrNameLst>
                                      </p:cBhvr>
                                      <p:to>
                                        <p:strVal val="visible"/>
                                      </p:to>
                                    </p:set>
                                    <p:animEffect transition="in" filter="fade">
                                      <p:cBhvr>
                                        <p:cTn id="15" dur="2000"/>
                                        <p:tgtEl>
                                          <p:spTgt spid="7066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660">
                                            <p:txEl>
                                              <p:pRg st="3" end="3"/>
                                            </p:txEl>
                                          </p:spTgt>
                                        </p:tgtEl>
                                        <p:attrNameLst>
                                          <p:attrName>style.visibility</p:attrName>
                                        </p:attrNameLst>
                                      </p:cBhvr>
                                      <p:to>
                                        <p:strVal val="visible"/>
                                      </p:to>
                                    </p:set>
                                    <p:animEffect transition="in" filter="fade">
                                      <p:cBhvr>
                                        <p:cTn id="20" dur="2000"/>
                                        <p:tgtEl>
                                          <p:spTgt spid="7066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0660">
                                            <p:txEl>
                                              <p:pRg st="4" end="4"/>
                                            </p:txEl>
                                          </p:spTgt>
                                        </p:tgtEl>
                                        <p:attrNameLst>
                                          <p:attrName>style.visibility</p:attrName>
                                        </p:attrNameLst>
                                      </p:cBhvr>
                                      <p:to>
                                        <p:strVal val="visible"/>
                                      </p:to>
                                    </p:set>
                                    <p:animEffect transition="in" filter="fade">
                                      <p:cBhvr>
                                        <p:cTn id="25" dur="2000"/>
                                        <p:tgtEl>
                                          <p:spTgt spid="70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p:cNvSpPr>
          <p:nvPr>
            <p:ph type="ctrTitle"/>
          </p:nvPr>
        </p:nvSpPr>
        <p:spPr/>
        <p:txBody>
          <a:bodyPr/>
          <a:lstStyle/>
          <a:p>
            <a:r>
              <a:rPr lang="en-US" sz="6000">
                <a:solidFill>
                  <a:schemeClr val="tx1"/>
                </a:solidFill>
                <a:latin typeface="Arial" charset="0"/>
                <a:ea typeface="ＭＳ Ｐゴシック" pitchFamily="34" charset="-128"/>
                <a:cs typeface="Arial" charset="0"/>
              </a:rPr>
              <a:t>Case Five</a:t>
            </a:r>
          </a:p>
        </p:txBody>
      </p:sp>
      <p:sp>
        <p:nvSpPr>
          <p:cNvPr id="716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68FD74-AE46-4C83-BC2C-586A2C9A3102}" type="slidenum">
              <a:rPr lang="en-US">
                <a:ea typeface="ＭＳ Ｐゴシック" pitchFamily="34" charset="-128"/>
              </a:rPr>
              <a:pPr eaLnBrk="1" hangingPunct="1"/>
              <a:t>58</a:t>
            </a:fld>
            <a:endParaRPr lang="en-US">
              <a:ea typeface="ＭＳ Ｐゴシック" pitchFamily="34"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p:cNvSpPr>
          <p:nvPr>
            <p:ph type="title"/>
          </p:nvPr>
        </p:nvSpPr>
        <p:spPr/>
        <p:txBody>
          <a:bodyPr/>
          <a:lstStyle/>
          <a:p>
            <a:r>
              <a:rPr lang="en-US" sz="4000">
                <a:latin typeface="Arial" charset="0"/>
                <a:ea typeface="ＭＳ Ｐゴシック" pitchFamily="34" charset="-128"/>
                <a:cs typeface="Arial" charset="0"/>
              </a:rPr>
              <a:t>Case Five: History</a:t>
            </a:r>
          </a:p>
        </p:txBody>
      </p:sp>
      <p:sp>
        <p:nvSpPr>
          <p:cNvPr id="72708" name="Rectangle 3"/>
          <p:cNvSpPr>
            <a:spLocks noGrp="1"/>
          </p:cNvSpPr>
          <p:nvPr>
            <p:ph idx="1"/>
          </p:nvPr>
        </p:nvSpPr>
        <p:spPr>
          <a:xfrm>
            <a:off x="179388" y="1557338"/>
            <a:ext cx="8713787" cy="4319587"/>
          </a:xfrm>
        </p:spPr>
        <p:txBody>
          <a:bodyPr rtlCol="0">
            <a:normAutofit/>
          </a:bodyPr>
          <a:lstStyle/>
          <a:p>
            <a:pPr marL="406400" indent="-406400" fontAlgn="auto">
              <a:spcBef>
                <a:spcPts val="300"/>
              </a:spcBef>
              <a:spcAft>
                <a:spcPts val="0"/>
              </a:spcAft>
              <a:buFont typeface="Wingdings" pitchFamily="2" charset="2"/>
              <a:buChar char="§"/>
              <a:defRPr/>
            </a:pPr>
            <a:r>
              <a:rPr lang="en-US" sz="2300" dirty="0">
                <a:ea typeface="ＭＳ Ｐゴシック"/>
                <a:cs typeface="ＭＳ Ｐゴシック"/>
              </a:rPr>
              <a:t>HPI: Ahmed  is an 18-year-old man who presents with four years of bad acne on his face and chest.  He has been taking oral minocycline 100 mg BID, topical tretinoin, and a combination of benzoyl peroxide and clindamycin for 18 months without improvement.</a:t>
            </a:r>
          </a:p>
          <a:p>
            <a:pPr marL="406400" indent="-406400" fontAlgn="auto">
              <a:spcBef>
                <a:spcPts val="300"/>
              </a:spcBef>
              <a:spcAft>
                <a:spcPts val="0"/>
              </a:spcAft>
              <a:buFont typeface="Wingdings" pitchFamily="2" charset="2"/>
              <a:buChar char="§"/>
              <a:defRPr/>
            </a:pPr>
            <a:r>
              <a:rPr lang="en-US" sz="2300" dirty="0">
                <a:ea typeface="ＭＳ Ｐゴシック"/>
                <a:cs typeface="ＭＳ Ｐゴシック"/>
              </a:rPr>
              <a:t>PMH: none</a:t>
            </a:r>
          </a:p>
          <a:p>
            <a:pPr marL="406400" indent="-406400" fontAlgn="auto">
              <a:spcBef>
                <a:spcPts val="300"/>
              </a:spcBef>
              <a:spcAft>
                <a:spcPts val="0"/>
              </a:spcAft>
              <a:buFont typeface="Wingdings" pitchFamily="2" charset="2"/>
              <a:buChar char="§"/>
              <a:defRPr/>
            </a:pPr>
            <a:r>
              <a:rPr lang="en-US" sz="2300" dirty="0">
                <a:ea typeface="ＭＳ Ｐゴシック"/>
                <a:cs typeface="ＭＳ Ｐゴシック"/>
              </a:rPr>
              <a:t>Allergies: Sulfa (rash)</a:t>
            </a:r>
          </a:p>
          <a:p>
            <a:pPr marL="406400" indent="-406400" fontAlgn="auto">
              <a:spcBef>
                <a:spcPts val="300"/>
              </a:spcBef>
              <a:spcAft>
                <a:spcPts val="0"/>
              </a:spcAft>
              <a:buFont typeface="Wingdings" pitchFamily="2" charset="2"/>
              <a:buChar char="§"/>
              <a:defRPr/>
            </a:pPr>
            <a:r>
              <a:rPr lang="en-US" sz="2300" dirty="0">
                <a:ea typeface="ＭＳ Ｐゴシック"/>
                <a:cs typeface="ＭＳ Ｐゴシック"/>
              </a:rPr>
              <a:t>Medications: minocycline, tretinoin cream, benzoyl peroxide/clindamycin gel</a:t>
            </a:r>
          </a:p>
          <a:p>
            <a:pPr marL="406400" indent="-406400" fontAlgn="auto">
              <a:spcBef>
                <a:spcPts val="300"/>
              </a:spcBef>
              <a:spcAft>
                <a:spcPts val="0"/>
              </a:spcAft>
              <a:buFont typeface="Wingdings" pitchFamily="2" charset="2"/>
              <a:buChar char="§"/>
              <a:defRPr/>
            </a:pPr>
            <a:r>
              <a:rPr lang="en-US" sz="2300" dirty="0">
                <a:ea typeface="ＭＳ Ｐゴシック"/>
                <a:cs typeface="ＭＳ Ｐゴシック"/>
              </a:rPr>
              <a:t>Family history: both parents had acne</a:t>
            </a:r>
          </a:p>
          <a:p>
            <a:pPr marL="406400" indent="-406400" fontAlgn="auto">
              <a:spcBef>
                <a:spcPts val="300"/>
              </a:spcBef>
              <a:spcAft>
                <a:spcPts val="0"/>
              </a:spcAft>
              <a:buFont typeface="Wingdings" pitchFamily="2" charset="2"/>
              <a:buChar char="§"/>
              <a:defRPr/>
            </a:pPr>
            <a:r>
              <a:rPr lang="en-US" sz="2300" dirty="0">
                <a:ea typeface="ＭＳ Ｐゴシック"/>
                <a:cs typeface="ＭＳ Ｐゴシック"/>
              </a:rPr>
              <a:t>Social history: high school senior in three Advanced Placement courses</a:t>
            </a:r>
          </a:p>
          <a:p>
            <a:pPr fontAlgn="auto">
              <a:lnSpc>
                <a:spcPct val="80000"/>
              </a:lnSpc>
              <a:spcAft>
                <a:spcPts val="0"/>
              </a:spcAft>
              <a:buFont typeface="Arial" pitchFamily="34" charset="0"/>
              <a:buChar char="•"/>
              <a:defRPr/>
            </a:pPr>
            <a:endParaRPr lang="en-US" sz="2400" dirty="0">
              <a:ea typeface="ＭＳ Ｐゴシック"/>
              <a:cs typeface="ＭＳ Ｐゴシック"/>
            </a:endParaRPr>
          </a:p>
        </p:txBody>
      </p:sp>
      <p:sp>
        <p:nvSpPr>
          <p:cNvPr id="727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0C60CE-DF80-48C9-B1F7-880578F36383}" type="slidenum">
              <a:rPr lang="en-US">
                <a:ea typeface="ＭＳ Ｐゴシック" pitchFamily="34" charset="-128"/>
              </a:rPr>
              <a:pPr eaLnBrk="1" hangingPunct="1"/>
              <a:t>59</a:t>
            </a:fld>
            <a:endParaRPr lang="en-US">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p:nvPr>
        </p:nvSpPr>
        <p:spPr>
          <a:xfrm>
            <a:off x="2438400" y="274638"/>
            <a:ext cx="6248400" cy="1143000"/>
          </a:xfrm>
        </p:spPr>
        <p:txBody>
          <a:bodyPr/>
          <a:lstStyle/>
          <a:p>
            <a:r>
              <a:rPr lang="en-US" sz="4000">
                <a:latin typeface="Arial" charset="0"/>
                <a:ea typeface="ＭＳ Ｐゴシック" pitchFamily="34" charset="-128"/>
                <a:cs typeface="Arial" charset="0"/>
              </a:rPr>
              <a:t>Case One, Question 1</a:t>
            </a:r>
          </a:p>
        </p:txBody>
      </p:sp>
      <p:sp>
        <p:nvSpPr>
          <p:cNvPr id="15364" name="Rectangle 3"/>
          <p:cNvSpPr>
            <a:spLocks noGrp="1"/>
          </p:cNvSpPr>
          <p:nvPr>
            <p:ph idx="1"/>
          </p:nvPr>
        </p:nvSpPr>
        <p:spPr>
          <a:xfrm>
            <a:off x="457200" y="1752600"/>
            <a:ext cx="8458200" cy="4191000"/>
          </a:xfrm>
        </p:spPr>
        <p:txBody>
          <a:bodyPr rtlCol="0">
            <a:normAutofit/>
          </a:bodyPr>
          <a:lstStyle/>
          <a:p>
            <a:pPr fontAlgn="auto">
              <a:spcAft>
                <a:spcPts val="0"/>
              </a:spcAft>
              <a:buFont typeface="Arial" pitchFamily="34" charset="0"/>
              <a:buNone/>
              <a:defRPr/>
            </a:pPr>
            <a:r>
              <a:rPr lang="en-US" b="1" dirty="0">
                <a:solidFill>
                  <a:srgbClr val="C00000"/>
                </a:solidFill>
                <a:ea typeface="ＭＳ Ｐゴシック"/>
                <a:cs typeface="ＭＳ Ｐゴシック"/>
              </a:rPr>
              <a:t>Answer: c</a:t>
            </a:r>
          </a:p>
          <a:p>
            <a:pPr marL="458788" indent="-458788" fontAlgn="auto">
              <a:spcAft>
                <a:spcPts val="0"/>
              </a:spcAft>
              <a:buFont typeface="Wingdings" pitchFamily="2" charset="2"/>
              <a:buChar char="§"/>
              <a:defRPr/>
            </a:pPr>
            <a:r>
              <a:rPr lang="en-US" dirty="0">
                <a:ea typeface="ＭＳ Ｐゴシック"/>
                <a:cs typeface="ＭＳ Ｐゴシック"/>
              </a:rPr>
              <a:t>How would you describe the rash on Mr. L’s face?</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Erythematous macules</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Papules and pustules</a:t>
            </a:r>
          </a:p>
          <a:p>
            <a:pPr marL="1314450" lvl="2" indent="-514350" fontAlgn="auto">
              <a:spcAft>
                <a:spcPts val="0"/>
              </a:spcAft>
              <a:buFont typeface="Calibri" pitchFamily="34" charset="0"/>
              <a:buAutoNum type="alphaLcPeriod"/>
              <a:defRPr/>
            </a:pPr>
            <a:r>
              <a:rPr lang="en-US" sz="2800" b="1" dirty="0">
                <a:solidFill>
                  <a:srgbClr val="C00000"/>
                </a:solidFill>
                <a:ea typeface="ＭＳ Ｐゴシック"/>
                <a:cs typeface="ＭＳ Ｐゴシック"/>
              </a:rPr>
              <a:t>Thin scaling plaques</a:t>
            </a:r>
          </a:p>
          <a:p>
            <a:pPr marL="1314450" lvl="2" indent="-514350" fontAlgn="auto">
              <a:spcAft>
                <a:spcPts val="0"/>
              </a:spcAft>
              <a:buFont typeface="Calibri" pitchFamily="34" charset="0"/>
              <a:buAutoNum type="alphaLcPeriod"/>
              <a:defRPr/>
            </a:pPr>
            <a:r>
              <a:rPr lang="en-US" sz="2800" dirty="0">
                <a:ea typeface="ＭＳ Ｐゴシック"/>
                <a:cs typeface="ＭＳ Ｐゴシック"/>
              </a:rPr>
              <a:t>Vesicles and crust</a:t>
            </a:r>
          </a:p>
        </p:txBody>
      </p:sp>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63EEA3-8A37-4AE6-AFDC-DEEC75082DCC}" type="slidenum">
              <a:rPr lang="en-US">
                <a:ea typeface="ＭＳ Ｐゴシック" pitchFamily="34" charset="-128"/>
              </a:rPr>
              <a:pPr eaLnBrk="1" hangingPunct="1"/>
              <a:t>6</a:t>
            </a:fld>
            <a:endParaRPr lang="en-US">
              <a:ea typeface="ＭＳ Ｐゴシック" pitchFamily="34" charset="-128"/>
            </a:endParaRPr>
          </a:p>
        </p:txBody>
      </p:sp>
      <p:pic>
        <p:nvPicPr>
          <p:cNvPr id="14341" name="Content Placeholder 4" descr="seb derm red face.JPG"/>
          <p:cNvPicPr>
            <a:picLocks noChangeAspect="1"/>
          </p:cNvPicPr>
          <p:nvPr/>
        </p:nvPicPr>
        <p:blipFill>
          <a:blip r:embed="rId3">
            <a:extLst>
              <a:ext uri="{28A0092B-C50C-407E-A947-70E740481C1C}">
                <a14:useLocalDpi xmlns:a14="http://schemas.microsoft.com/office/drawing/2010/main" val="0"/>
              </a:ext>
            </a:extLst>
          </a:blip>
          <a:srcRect l="5350" t="3302" r="7777" b="471"/>
          <a:stretch>
            <a:fillRect/>
          </a:stretch>
        </p:blipFill>
        <p:spPr bwMode="auto">
          <a:xfrm>
            <a:off x="107950" y="93663"/>
            <a:ext cx="17875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p:cNvSpPr>
          <p:nvPr>
            <p:ph type="title"/>
          </p:nvPr>
        </p:nvSpPr>
        <p:spPr/>
        <p:txBody>
          <a:bodyPr/>
          <a:lstStyle/>
          <a:p>
            <a:r>
              <a:rPr lang="en-US" sz="4000">
                <a:latin typeface="Arial" charset="0"/>
                <a:ea typeface="ＭＳ Ｐゴシック" pitchFamily="34" charset="-128"/>
                <a:cs typeface="Arial" charset="0"/>
              </a:rPr>
              <a:t>Case Five: Skin Exam</a:t>
            </a:r>
          </a:p>
        </p:txBody>
      </p:sp>
      <p:pic>
        <p:nvPicPr>
          <p:cNvPr id="73732" name="Content Placeholder 7" descr="isotretinoin mo 1 (5).JP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80375" y="1600200"/>
            <a:ext cx="2792250" cy="4191000"/>
          </a:xfrm>
        </p:spPr>
      </p:pic>
      <p:sp>
        <p:nvSpPr>
          <p:cNvPr id="737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623FB6-559E-42D9-91A7-9EC6E2ECA9A5}" type="slidenum">
              <a:rPr lang="en-US" smtClean="0">
                <a:ea typeface="ＭＳ Ｐゴシック" pitchFamily="34" charset="-128"/>
              </a:rPr>
              <a:pPr eaLnBrk="1" hangingPunct="1"/>
              <a:t>60</a:t>
            </a:fld>
            <a:endParaRPr lang="en-US">
              <a:ea typeface="ＭＳ Ｐゴシック" pitchFamily="34" charset="-128"/>
            </a:endParaRPr>
          </a:p>
        </p:txBody>
      </p:sp>
      <p:pic>
        <p:nvPicPr>
          <p:cNvPr id="73733" name="Picture 9" descr="isotretinoin mo 0 (3).JPG"/>
          <p:cNvPicPr>
            <a:picLocks noChangeAspect="1"/>
          </p:cNvPicPr>
          <p:nvPr/>
        </p:nvPicPr>
        <p:blipFill>
          <a:blip r:embed="rId4">
            <a:extLst>
              <a:ext uri="{28A0092B-C50C-407E-A947-70E740481C1C}">
                <a14:useLocalDpi xmlns:a14="http://schemas.microsoft.com/office/drawing/2010/main" val="0"/>
              </a:ext>
            </a:extLst>
          </a:blip>
          <a:srcRect t="6667"/>
          <a:stretch>
            <a:fillRect/>
          </a:stretch>
        </p:blipFill>
        <p:spPr bwMode="auto">
          <a:xfrm>
            <a:off x="5257800" y="1493838"/>
            <a:ext cx="32766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Five, Question 1</a:t>
            </a:r>
          </a:p>
        </p:txBody>
      </p:sp>
      <p:sp>
        <p:nvSpPr>
          <p:cNvPr id="74756" name="Rectangle 3"/>
          <p:cNvSpPr>
            <a:spLocks noGrp="1"/>
          </p:cNvSpPr>
          <p:nvPr>
            <p:ph idx="1"/>
          </p:nvPr>
        </p:nvSpPr>
        <p:spPr>
          <a:xfrm>
            <a:off x="457200" y="1685925"/>
            <a:ext cx="8362950" cy="4191000"/>
          </a:xfrm>
        </p:spPr>
        <p:txBody>
          <a:bodyPr/>
          <a:lstStyle/>
          <a:p>
            <a:pPr marL="454025" indent="-454025">
              <a:buFont typeface="Wingdings" pitchFamily="2" charset="2"/>
              <a:buChar char="§"/>
            </a:pPr>
            <a:r>
              <a:rPr lang="en-US" dirty="0">
                <a:ea typeface="ＭＳ Ｐゴシック"/>
                <a:cs typeface="ＭＳ Ｐゴシック"/>
              </a:rPr>
              <a:t>Ahmed</a:t>
            </a:r>
            <a:r>
              <a:rPr lang="en-US" dirty="0">
                <a:latin typeface="Arial" charset="0"/>
                <a:ea typeface="ＭＳ Ｐゴシック" pitchFamily="34" charset="-128"/>
                <a:cs typeface="Arial" charset="0"/>
              </a:rPr>
              <a:t> clearly has acne vulgaris. He has nodules and some early scarring.  What is the next appropriate therapy?</a:t>
            </a:r>
          </a:p>
          <a:p>
            <a:pPr marL="1314450" lvl="2" indent="-514350">
              <a:buFont typeface="Calibri" pitchFamily="34" charset="0"/>
              <a:buAutoNum type="alphaLcPeriod"/>
            </a:pPr>
            <a:r>
              <a:rPr lang="en-US" sz="2800" dirty="0" err="1">
                <a:latin typeface="Arial" charset="0"/>
                <a:ea typeface="ＭＳ Ｐゴシック" pitchFamily="34" charset="-128"/>
                <a:cs typeface="Arial" charset="0"/>
              </a:rPr>
              <a:t>Bactrim</a:t>
            </a:r>
            <a:r>
              <a:rPr lang="en-US" sz="2800" dirty="0">
                <a:latin typeface="Arial" charset="0"/>
                <a:ea typeface="ＭＳ Ｐゴシック" pitchFamily="34" charset="-128"/>
                <a:cs typeface="Arial" charset="0"/>
              </a:rPr>
              <a:t> for gram negative acne</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Change from </a:t>
            </a:r>
            <a:r>
              <a:rPr lang="en-US" sz="2800" dirty="0" err="1">
                <a:latin typeface="Arial" charset="0"/>
                <a:ea typeface="ＭＳ Ｐゴシック" pitchFamily="34" charset="-128"/>
                <a:cs typeface="Arial" charset="0"/>
              </a:rPr>
              <a:t>minocycline</a:t>
            </a:r>
            <a:r>
              <a:rPr lang="en-US" sz="2800" dirty="0">
                <a:latin typeface="Arial" charset="0"/>
                <a:ea typeface="ＭＳ Ｐゴシック" pitchFamily="34" charset="-128"/>
                <a:cs typeface="Arial" charset="0"/>
              </a:rPr>
              <a:t> to tetracycline</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Glycolic acid peels</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Isotretinoin</a:t>
            </a:r>
          </a:p>
        </p:txBody>
      </p:sp>
      <p:sp>
        <p:nvSpPr>
          <p:cNvPr id="747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336F22-F0DD-4E0C-8FA3-0ED12E35389B}" type="slidenum">
              <a:rPr lang="en-US">
                <a:ea typeface="ＭＳ Ｐゴシック" pitchFamily="34" charset="-128"/>
              </a:rPr>
              <a:pPr eaLnBrk="1" hangingPunct="1"/>
              <a:t>61</a:t>
            </a:fld>
            <a:endParaRPr lang="en-US">
              <a:ea typeface="ＭＳ Ｐゴシック" pitchFamily="34" charset="-128"/>
            </a:endParaRPr>
          </a:p>
        </p:txBody>
      </p:sp>
      <p:pic>
        <p:nvPicPr>
          <p:cNvPr id="74757" name="Content Placeholder 7" descr="isotretinoin mo 1 (5).JPG"/>
          <p:cNvPicPr>
            <a:picLocks noChangeAspect="1"/>
          </p:cNvPicPr>
          <p:nvPr/>
        </p:nvPicPr>
        <p:blipFill>
          <a:blip r:embed="rId3">
            <a:extLst>
              <a:ext uri="{28A0092B-C50C-407E-A947-70E740481C1C}">
                <a14:useLocalDpi xmlns:a14="http://schemas.microsoft.com/office/drawing/2010/main" val="0"/>
              </a:ext>
            </a:extLst>
          </a:blip>
          <a:srcRect l="-455" t="48544" r="2274" b="9091"/>
          <a:stretch>
            <a:fillRect/>
          </a:stretch>
        </p:blipFill>
        <p:spPr bwMode="auto">
          <a:xfrm>
            <a:off x="152400" y="152400"/>
            <a:ext cx="1765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p:cNvSpPr>
          <p:nvPr>
            <p:ph type="title"/>
          </p:nvPr>
        </p:nvSpPr>
        <p:spPr>
          <a:xfrm>
            <a:off x="2209800" y="274638"/>
            <a:ext cx="6477000" cy="1143000"/>
          </a:xfrm>
        </p:spPr>
        <p:txBody>
          <a:bodyPr/>
          <a:lstStyle/>
          <a:p>
            <a:r>
              <a:rPr lang="en-US" sz="4000">
                <a:latin typeface="Arial" charset="0"/>
                <a:ea typeface="ＭＳ Ｐゴシック" pitchFamily="34" charset="-128"/>
                <a:cs typeface="Arial" charset="0"/>
              </a:rPr>
              <a:t>Case Five, Question 1</a:t>
            </a:r>
          </a:p>
        </p:txBody>
      </p:sp>
      <p:sp>
        <p:nvSpPr>
          <p:cNvPr id="75780" name="Rectangle 3"/>
          <p:cNvSpPr>
            <a:spLocks noGrp="1"/>
          </p:cNvSpPr>
          <p:nvPr>
            <p:ph idx="1"/>
          </p:nvPr>
        </p:nvSpPr>
        <p:spPr>
          <a:xfrm>
            <a:off x="323850" y="1568450"/>
            <a:ext cx="8496300" cy="5029200"/>
          </a:xfrm>
        </p:spPr>
        <p:txBody>
          <a:bodyPr/>
          <a:lstStyle/>
          <a:p>
            <a:pPr marL="338138" indent="-338138">
              <a:spcBef>
                <a:spcPts val="400"/>
              </a:spcBef>
              <a:buFont typeface="Arial" charset="0"/>
              <a:buNone/>
            </a:pPr>
            <a:r>
              <a:rPr lang="en-US" sz="2600" b="1" dirty="0">
                <a:solidFill>
                  <a:srgbClr val="C00000"/>
                </a:solidFill>
                <a:latin typeface="Arial" charset="0"/>
                <a:ea typeface="ＭＳ Ｐゴシック" pitchFamily="34" charset="-128"/>
                <a:cs typeface="Arial" charset="0"/>
              </a:rPr>
              <a:t>Answer: d</a:t>
            </a:r>
          </a:p>
          <a:p>
            <a:pPr marL="338138" indent="-338138">
              <a:spcBef>
                <a:spcPts val="400"/>
              </a:spcBef>
              <a:buFont typeface="Wingdings" pitchFamily="2" charset="2"/>
              <a:buChar char="§"/>
            </a:pPr>
            <a:r>
              <a:rPr lang="en-US" sz="2800" dirty="0">
                <a:ea typeface="ＭＳ Ｐゴシック"/>
                <a:cs typeface="ＭＳ Ｐゴシック"/>
              </a:rPr>
              <a:t>Ahmed</a:t>
            </a:r>
            <a:r>
              <a:rPr lang="en-US" sz="2600" dirty="0">
                <a:latin typeface="Arial" charset="0"/>
                <a:ea typeface="ＭＳ Ｐゴシック" pitchFamily="34" charset="-128"/>
                <a:cs typeface="Arial" charset="0"/>
              </a:rPr>
              <a:t> clearly has acne vulgaris. He has nodules and some early scarring.  What is the next appropriate therapy?</a:t>
            </a:r>
          </a:p>
          <a:p>
            <a:pPr marL="973138" lvl="2" indent="-406400">
              <a:spcBef>
                <a:spcPts val="400"/>
              </a:spcBef>
              <a:buFont typeface="Calibri" pitchFamily="34" charset="0"/>
              <a:buAutoNum type="alphaLcPeriod"/>
            </a:pPr>
            <a:r>
              <a:rPr lang="en-US" dirty="0" err="1">
                <a:latin typeface="Arial" charset="0"/>
                <a:ea typeface="ＭＳ Ｐゴシック" pitchFamily="34" charset="-128"/>
                <a:cs typeface="Arial" charset="0"/>
              </a:rPr>
              <a:t>Bactrim</a:t>
            </a:r>
            <a:r>
              <a:rPr lang="en-US" dirty="0">
                <a:latin typeface="Arial" charset="0"/>
                <a:ea typeface="ＭＳ Ｐゴシック" pitchFamily="34" charset="-128"/>
                <a:cs typeface="Arial" charset="0"/>
              </a:rPr>
              <a:t> for gram negative acne </a:t>
            </a:r>
            <a:r>
              <a:rPr lang="en-US" dirty="0">
                <a:solidFill>
                  <a:srgbClr val="969696"/>
                </a:solidFill>
                <a:latin typeface="Arial" charset="0"/>
                <a:ea typeface="ＭＳ Ｐゴシック" pitchFamily="34" charset="-128"/>
                <a:cs typeface="Arial" charset="0"/>
              </a:rPr>
              <a:t>(allergic to sulfa medications)</a:t>
            </a:r>
            <a:endParaRPr lang="en-US" dirty="0">
              <a:latin typeface="Arial" charset="0"/>
              <a:ea typeface="ＭＳ Ｐゴシック" pitchFamily="34" charset="-128"/>
              <a:cs typeface="Arial" charset="0"/>
            </a:endParaRPr>
          </a:p>
          <a:p>
            <a:pPr marL="973138" lvl="2" indent="-406400">
              <a:spcBef>
                <a:spcPts val="400"/>
              </a:spcBef>
              <a:buFont typeface="Calibri" pitchFamily="34" charset="0"/>
              <a:buAutoNum type="alphaLcPeriod"/>
            </a:pPr>
            <a:r>
              <a:rPr lang="en-US" dirty="0">
                <a:latin typeface="Arial" charset="0"/>
                <a:ea typeface="ＭＳ Ｐゴシック" pitchFamily="34" charset="-128"/>
                <a:cs typeface="Arial" charset="0"/>
              </a:rPr>
              <a:t>Change from </a:t>
            </a:r>
            <a:r>
              <a:rPr lang="en-US" dirty="0" err="1">
                <a:latin typeface="Arial" charset="0"/>
                <a:ea typeface="ＭＳ Ｐゴシック" pitchFamily="34" charset="-128"/>
                <a:cs typeface="Arial" charset="0"/>
              </a:rPr>
              <a:t>minocycline</a:t>
            </a:r>
            <a:r>
              <a:rPr lang="en-US" dirty="0">
                <a:latin typeface="Arial" charset="0"/>
                <a:ea typeface="ＭＳ Ｐゴシック" pitchFamily="34" charset="-128"/>
                <a:cs typeface="Arial" charset="0"/>
              </a:rPr>
              <a:t> to tetracycline </a:t>
            </a:r>
            <a:r>
              <a:rPr lang="en-US" dirty="0">
                <a:solidFill>
                  <a:srgbClr val="969696"/>
                </a:solidFill>
                <a:latin typeface="Arial" charset="0"/>
                <a:ea typeface="ＭＳ Ｐゴシック" pitchFamily="34" charset="-128"/>
                <a:cs typeface="Arial" charset="0"/>
              </a:rPr>
              <a:t>(tetracycline is not stronger than </a:t>
            </a:r>
            <a:r>
              <a:rPr lang="en-US" dirty="0" err="1">
                <a:solidFill>
                  <a:srgbClr val="969696"/>
                </a:solidFill>
                <a:latin typeface="Arial" charset="0"/>
                <a:ea typeface="ＭＳ Ｐゴシック" pitchFamily="34" charset="-128"/>
                <a:cs typeface="Arial" charset="0"/>
              </a:rPr>
              <a:t>minocycline</a:t>
            </a:r>
            <a:r>
              <a:rPr lang="en-US" dirty="0">
                <a:solidFill>
                  <a:srgbClr val="969696"/>
                </a:solidFill>
                <a:latin typeface="Arial" charset="0"/>
                <a:ea typeface="ＭＳ Ｐゴシック" pitchFamily="34" charset="-128"/>
                <a:cs typeface="Arial" charset="0"/>
              </a:rPr>
              <a:t>, and poorly tolerated)</a:t>
            </a:r>
            <a:endParaRPr lang="en-US" dirty="0">
              <a:latin typeface="Arial" charset="0"/>
              <a:ea typeface="ＭＳ Ｐゴシック" pitchFamily="34" charset="-128"/>
              <a:cs typeface="Arial" charset="0"/>
            </a:endParaRPr>
          </a:p>
          <a:p>
            <a:pPr marL="973138" lvl="2" indent="-406400">
              <a:spcBef>
                <a:spcPts val="400"/>
              </a:spcBef>
              <a:buFont typeface="Calibri" pitchFamily="34" charset="0"/>
              <a:buAutoNum type="alphaLcPeriod"/>
            </a:pPr>
            <a:r>
              <a:rPr lang="en-US" dirty="0">
                <a:latin typeface="Arial" charset="0"/>
                <a:ea typeface="ＭＳ Ｐゴシック" pitchFamily="34" charset="-128"/>
                <a:cs typeface="Arial" charset="0"/>
              </a:rPr>
              <a:t>Glycolic acid peels </a:t>
            </a:r>
            <a:r>
              <a:rPr lang="en-US" dirty="0">
                <a:solidFill>
                  <a:srgbClr val="969696"/>
                </a:solidFill>
                <a:latin typeface="Arial" charset="0"/>
                <a:ea typeface="ＭＳ Ｐゴシック" pitchFamily="34" charset="-128"/>
                <a:cs typeface="Arial" charset="0"/>
              </a:rPr>
              <a:t>(may help mild acne, but need oral therapy for nodular, scarring acne)</a:t>
            </a:r>
            <a:endParaRPr lang="en-US" dirty="0">
              <a:latin typeface="Arial" charset="0"/>
              <a:ea typeface="ＭＳ Ｐゴシック" pitchFamily="34" charset="-128"/>
              <a:cs typeface="Arial" charset="0"/>
            </a:endParaRPr>
          </a:p>
          <a:p>
            <a:pPr marL="973138" lvl="2" indent="-406400">
              <a:spcBef>
                <a:spcPts val="400"/>
              </a:spcBef>
              <a:buFont typeface="Calibri" pitchFamily="34" charset="0"/>
              <a:buAutoNum type="alphaLcPeriod"/>
            </a:pPr>
            <a:r>
              <a:rPr lang="en-US" b="1" dirty="0">
                <a:solidFill>
                  <a:srgbClr val="C00000"/>
                </a:solidFill>
                <a:latin typeface="Arial" charset="0"/>
                <a:ea typeface="ＭＳ Ｐゴシック" pitchFamily="34" charset="-128"/>
                <a:cs typeface="Arial" charset="0"/>
              </a:rPr>
              <a:t>Isotretinoin</a:t>
            </a:r>
          </a:p>
        </p:txBody>
      </p:sp>
      <p:sp>
        <p:nvSpPr>
          <p:cNvPr id="757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FF35D6-5840-4F1E-A29C-02E82F871C64}" type="slidenum">
              <a:rPr lang="en-US">
                <a:ea typeface="ＭＳ Ｐゴシック" pitchFamily="34" charset="-128"/>
              </a:rPr>
              <a:pPr eaLnBrk="1" hangingPunct="1"/>
              <a:t>62</a:t>
            </a:fld>
            <a:endParaRPr lang="en-US">
              <a:ea typeface="ＭＳ Ｐゴシック" pitchFamily="34" charset="-128"/>
            </a:endParaRPr>
          </a:p>
        </p:txBody>
      </p:sp>
      <p:pic>
        <p:nvPicPr>
          <p:cNvPr id="75781" name="Content Placeholder 7" descr="isotretinoin mo 1 (5).JPG"/>
          <p:cNvPicPr>
            <a:picLocks noChangeAspect="1"/>
          </p:cNvPicPr>
          <p:nvPr/>
        </p:nvPicPr>
        <p:blipFill>
          <a:blip r:embed="rId3">
            <a:extLst>
              <a:ext uri="{28A0092B-C50C-407E-A947-70E740481C1C}">
                <a14:useLocalDpi xmlns:a14="http://schemas.microsoft.com/office/drawing/2010/main" val="0"/>
              </a:ext>
            </a:extLst>
          </a:blip>
          <a:srcRect l="-455" t="48544" r="2274" b="9091"/>
          <a:stretch>
            <a:fillRect/>
          </a:stretch>
        </p:blipFill>
        <p:spPr bwMode="auto">
          <a:xfrm>
            <a:off x="152400" y="152400"/>
            <a:ext cx="1765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br>
              <a:rPr lang="en-US" sz="4000" dirty="0">
                <a:latin typeface="Arial" charset="0"/>
                <a:cs typeface="Arial" charset="0"/>
              </a:rPr>
            </a:br>
            <a:r>
              <a:rPr lang="en-US" sz="4000" dirty="0">
                <a:latin typeface="Arial" charset="0"/>
                <a:cs typeface="Arial" charset="0"/>
              </a:rPr>
              <a:t>Oral Isotretinoin Indications:</a:t>
            </a:r>
            <a:br>
              <a:rPr lang="en-US" sz="4000" dirty="0">
                <a:latin typeface="Arial" charset="0"/>
                <a:cs typeface="Arial" charset="0"/>
              </a:rPr>
            </a:br>
            <a:endParaRPr lang="en-US" sz="4000" dirty="0">
              <a:latin typeface="Arial" charset="0"/>
              <a:cs typeface="Arial" charset="0"/>
            </a:endParaRPr>
          </a:p>
        </p:txBody>
      </p:sp>
      <p:sp>
        <p:nvSpPr>
          <p:cNvPr id="76803" name="Rectangle 3"/>
          <p:cNvSpPr>
            <a:spLocks noGrp="1" noChangeArrowheads="1"/>
          </p:cNvSpPr>
          <p:nvPr>
            <p:ph idx="1"/>
          </p:nvPr>
        </p:nvSpPr>
        <p:spPr>
          <a:xfrm>
            <a:off x="457200" y="1600200"/>
            <a:ext cx="8458200" cy="4419600"/>
          </a:xfrm>
        </p:spPr>
        <p:txBody>
          <a:bodyPr>
            <a:normAutofit/>
          </a:bodyPr>
          <a:lstStyle/>
          <a:p>
            <a:pPr marL="1319213" lvl="2" indent="-742950">
              <a:buFont typeface="+mj-lt"/>
              <a:buAutoNum type="arabicPeriod"/>
            </a:pPr>
            <a:r>
              <a:rPr lang="en-US" sz="3600" dirty="0">
                <a:latin typeface="Arial" charset="0"/>
                <a:cs typeface="Arial" charset="0"/>
              </a:rPr>
              <a:t>Severe, recalcitrant nodular cystic acne</a:t>
            </a:r>
          </a:p>
          <a:p>
            <a:pPr marL="1319213" lvl="2" indent="-742950">
              <a:buFont typeface="+mj-lt"/>
              <a:buAutoNum type="arabicPeriod"/>
            </a:pPr>
            <a:r>
              <a:rPr lang="en-US" sz="3600" dirty="0">
                <a:latin typeface="Arial" charset="0"/>
                <a:cs typeface="Arial" charset="0"/>
              </a:rPr>
              <a:t>Severe acne refractory to oral antibiotics</a:t>
            </a:r>
          </a:p>
          <a:p>
            <a:pPr marL="1319213" lvl="2" indent="-742950">
              <a:buFont typeface="+mj-lt"/>
              <a:buAutoNum type="arabicPeriod"/>
            </a:pPr>
            <a:r>
              <a:rPr lang="en-US" sz="3600" dirty="0">
                <a:latin typeface="Arial" charset="0"/>
                <a:cs typeface="Arial" charset="0"/>
              </a:rPr>
              <a:t>Scarring acne</a:t>
            </a:r>
          </a:p>
          <a:p>
            <a:pPr marL="458788" indent="-458788">
              <a:buFont typeface="Wingdings" pitchFamily="2" charset="2"/>
              <a:buChar char="§"/>
            </a:pPr>
            <a:endParaRPr lang="en-US" sz="4000" dirty="0">
              <a:latin typeface="Arial" charset="0"/>
              <a:cs typeface="Arial" charset="0"/>
            </a:endParaRPr>
          </a:p>
        </p:txBody>
      </p:sp>
      <p:sp>
        <p:nvSpPr>
          <p:cNvPr id="768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EEB845-58FE-44DF-BC08-ED51FC979179}" type="slidenum">
              <a:rPr lang="en-US"/>
              <a:pPr eaLnBrk="1" hangingPunct="1"/>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fade">
                                      <p:cBhvr>
                                        <p:cTn id="10" dur="2000"/>
                                        <p:tgtEl>
                                          <p:spTgt spid="768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Effect transition="in" filter="fade">
                                      <p:cBhvr>
                                        <p:cTn id="13" dur="20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4000">
                <a:latin typeface="Arial" charset="0"/>
                <a:cs typeface="Arial" charset="0"/>
              </a:rPr>
              <a:t>Isotretinoin side effects</a:t>
            </a:r>
          </a:p>
        </p:txBody>
      </p:sp>
      <p:sp>
        <p:nvSpPr>
          <p:cNvPr id="9219" name="Rectangle 3"/>
          <p:cNvSpPr>
            <a:spLocks noGrp="1" noChangeArrowheads="1"/>
          </p:cNvSpPr>
          <p:nvPr>
            <p:ph idx="1"/>
          </p:nvPr>
        </p:nvSpPr>
        <p:spPr>
          <a:xfrm>
            <a:off x="457200" y="1670050"/>
            <a:ext cx="8458200" cy="4495800"/>
          </a:xfrm>
        </p:spPr>
        <p:txBody>
          <a:bodyPr/>
          <a:lstStyle/>
          <a:p>
            <a:pPr marL="514350" indent="-514350">
              <a:buFont typeface="+mj-lt"/>
              <a:buAutoNum type="arabicPeriod"/>
            </a:pPr>
            <a:r>
              <a:rPr lang="en-US" dirty="0" err="1">
                <a:latin typeface="Arial" charset="0"/>
                <a:ea typeface="ＭＳ Ｐゴシック" pitchFamily="34" charset="-128"/>
                <a:cs typeface="Arial" charset="0"/>
              </a:rPr>
              <a:t>Teratogenicity</a:t>
            </a:r>
            <a:r>
              <a:rPr lang="en-US" dirty="0">
                <a:latin typeface="Arial" charset="0"/>
                <a:ea typeface="ＭＳ Ｐゴシック" pitchFamily="34" charset="-128"/>
                <a:cs typeface="Arial" charset="0"/>
              </a:rPr>
              <a:t> / birth defects</a:t>
            </a:r>
          </a:p>
          <a:p>
            <a:pPr marL="514350" indent="-514350">
              <a:buFont typeface="+mj-lt"/>
              <a:buAutoNum type="arabicPeriod"/>
            </a:pPr>
            <a:r>
              <a:rPr lang="en-US" dirty="0">
                <a:latin typeface="Arial" charset="0"/>
                <a:ea typeface="ＭＳ Ｐゴシック" pitchFamily="34" charset="-128"/>
                <a:cs typeface="Arial" charset="0"/>
              </a:rPr>
              <a:t>Dry lips, dry eyes</a:t>
            </a:r>
          </a:p>
          <a:p>
            <a:pPr marL="514350" indent="-514350">
              <a:buFont typeface="+mj-lt"/>
              <a:buAutoNum type="arabicPeriod"/>
            </a:pPr>
            <a:r>
              <a:rPr lang="en-US" dirty="0">
                <a:latin typeface="Arial" charset="0"/>
                <a:ea typeface="ＭＳ Ｐゴシック" pitchFamily="34" charset="-128"/>
                <a:cs typeface="Arial" charset="0"/>
              </a:rPr>
              <a:t>Nosebleeds</a:t>
            </a:r>
          </a:p>
          <a:p>
            <a:pPr marL="514350" indent="-514350">
              <a:buFont typeface="+mj-lt"/>
              <a:buAutoNum type="arabicPeriod"/>
            </a:pPr>
            <a:r>
              <a:rPr lang="en-US" dirty="0" err="1">
                <a:latin typeface="Arial" charset="0"/>
                <a:ea typeface="ＭＳ Ｐゴシック" pitchFamily="34" charset="-128"/>
                <a:cs typeface="Arial" charset="0"/>
              </a:rPr>
              <a:t>Hypertriglyceridemia</a:t>
            </a:r>
            <a:endParaRPr lang="en-US" dirty="0">
              <a:latin typeface="Arial" charset="0"/>
              <a:ea typeface="ＭＳ Ｐゴシック" pitchFamily="34" charset="-128"/>
              <a:cs typeface="Arial" charset="0"/>
            </a:endParaRPr>
          </a:p>
          <a:p>
            <a:pPr marL="514350" indent="-514350">
              <a:buFont typeface="+mj-lt"/>
              <a:buAutoNum type="arabicPeriod"/>
            </a:pPr>
            <a:r>
              <a:rPr lang="en-US" dirty="0" err="1">
                <a:latin typeface="Arial" charset="0"/>
                <a:ea typeface="ＭＳ Ｐゴシック" pitchFamily="34" charset="-128"/>
                <a:cs typeface="Arial" charset="0"/>
              </a:rPr>
              <a:t>Myalgias</a:t>
            </a:r>
            <a:r>
              <a:rPr lang="en-US" dirty="0">
                <a:latin typeface="Arial" charset="0"/>
                <a:ea typeface="ＭＳ Ｐゴシック" pitchFamily="34" charset="-128"/>
                <a:cs typeface="Arial" charset="0"/>
              </a:rPr>
              <a:t> and elevated creatinine </a:t>
            </a:r>
            <a:r>
              <a:rPr lang="en-US" dirty="0" err="1">
                <a:latin typeface="Arial" charset="0"/>
                <a:ea typeface="ＭＳ Ｐゴシック" pitchFamily="34" charset="-128"/>
                <a:cs typeface="Arial" charset="0"/>
              </a:rPr>
              <a:t>kinase</a:t>
            </a:r>
            <a:endParaRPr lang="en-US" dirty="0">
              <a:latin typeface="Arial" charset="0"/>
              <a:ea typeface="ＭＳ Ｐゴシック" pitchFamily="34" charset="-128"/>
              <a:cs typeface="Arial" charset="0"/>
            </a:endParaRPr>
          </a:p>
          <a:p>
            <a:pPr marL="514350" indent="-514350">
              <a:buFont typeface="+mj-lt"/>
              <a:buAutoNum type="arabicPeriod"/>
            </a:pPr>
            <a:r>
              <a:rPr lang="en-US" dirty="0">
                <a:latin typeface="Arial" charset="0"/>
                <a:ea typeface="ＭＳ Ｐゴシック" pitchFamily="34" charset="-128"/>
                <a:cs typeface="Arial" charset="0"/>
              </a:rPr>
              <a:t>Other rare side effects</a:t>
            </a:r>
          </a:p>
        </p:txBody>
      </p:sp>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08D3EA-4D35-4DEA-A18B-16D8120D8394}" type="slidenum">
              <a:rPr lang="en-US"/>
              <a:pPr eaLnBrk="1" hangingPunct="1"/>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0" y="3124200"/>
            <a:ext cx="3124200" cy="533400"/>
          </a:xfrm>
        </p:spPr>
        <p:txBody>
          <a:bodyPr/>
          <a:lstStyle/>
          <a:p>
            <a:r>
              <a:rPr lang="en-US" sz="2400">
                <a:latin typeface="Arial" charset="0"/>
                <a:ea typeface="ＭＳ Ｐゴシック" pitchFamily="34" charset="-128"/>
                <a:cs typeface="Arial" charset="0"/>
              </a:rPr>
              <a:t>Before therapy</a:t>
            </a:r>
          </a:p>
        </p:txBody>
      </p:sp>
      <p:sp>
        <p:nvSpPr>
          <p:cNvPr id="78851" name="Subtitle 2"/>
          <p:cNvSpPr>
            <a:spLocks noGrp="1"/>
          </p:cNvSpPr>
          <p:nvPr>
            <p:ph type="subTitle" idx="1"/>
          </p:nvPr>
        </p:nvSpPr>
        <p:spPr>
          <a:xfrm>
            <a:off x="684213" y="188913"/>
            <a:ext cx="7775575" cy="990600"/>
          </a:xfrm>
        </p:spPr>
        <p:txBody>
          <a:bodyPr>
            <a:normAutofit fontScale="85000" lnSpcReduction="20000"/>
          </a:bodyPr>
          <a:lstStyle/>
          <a:p>
            <a:r>
              <a:rPr lang="en-US" sz="4000" b="1" dirty="0">
                <a:solidFill>
                  <a:srgbClr val="FF0000"/>
                </a:solidFill>
                <a:latin typeface="Arial" charset="0"/>
                <a:cs typeface="Arial" charset="0"/>
              </a:rPr>
              <a:t>Isotretinoin improves severe, refractory nodular acne</a:t>
            </a:r>
          </a:p>
        </p:txBody>
      </p:sp>
      <p:sp>
        <p:nvSpPr>
          <p:cNvPr id="78860"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9475B-4B6D-4605-8126-EAEAF8FBA14B}" type="slidenum">
              <a:rPr lang="en-US"/>
              <a:pPr eaLnBrk="1" hangingPunct="1"/>
              <a:t>65</a:t>
            </a:fld>
            <a:endParaRPr lang="en-US"/>
          </a:p>
        </p:txBody>
      </p:sp>
      <p:pic>
        <p:nvPicPr>
          <p:cNvPr id="78852" name="Picture 8" descr="S:\Dermatology Clinic Biopsies\Bondoc, Edward 7865\isotretinoin mo 0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2298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0" descr="S:\Dermatology Clinic Biopsies\Bondoc, Edward 7865\isotretinoin mo 2 (9).JPG"/>
          <p:cNvPicPr>
            <a:picLocks noChangeAspect="1" noChangeArrowheads="1"/>
          </p:cNvPicPr>
          <p:nvPr/>
        </p:nvPicPr>
        <p:blipFill>
          <a:blip r:embed="rId4">
            <a:extLst>
              <a:ext uri="{28A0092B-C50C-407E-A947-70E740481C1C}">
                <a14:useLocalDpi xmlns:a14="http://schemas.microsoft.com/office/drawing/2010/main" val="0"/>
              </a:ext>
            </a:extLst>
          </a:blip>
          <a:srcRect l="7407" t="13333"/>
          <a:stretch>
            <a:fillRect/>
          </a:stretch>
        </p:blipFill>
        <p:spPr bwMode="auto">
          <a:xfrm>
            <a:off x="2286000" y="1524000"/>
            <a:ext cx="22875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12" descr="S:\Dermatology Clinic Biopsies\Bondoc, Edward 7865\isotretinoin mo 4 (5).JPG"/>
          <p:cNvPicPr>
            <a:picLocks noChangeAspect="1" noChangeArrowheads="1"/>
          </p:cNvPicPr>
          <p:nvPr/>
        </p:nvPicPr>
        <p:blipFill>
          <a:blip r:embed="rId5">
            <a:extLst>
              <a:ext uri="{28A0092B-C50C-407E-A947-70E740481C1C}">
                <a14:useLocalDpi xmlns:a14="http://schemas.microsoft.com/office/drawing/2010/main" val="0"/>
              </a:ext>
            </a:extLst>
          </a:blip>
          <a:srcRect l="9344" t="16280" r="12791"/>
          <a:stretch>
            <a:fillRect/>
          </a:stretch>
        </p:blipFill>
        <p:spPr bwMode="auto">
          <a:xfrm>
            <a:off x="4513263" y="1524000"/>
            <a:ext cx="231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400800" y="4800600"/>
            <a:ext cx="3124200" cy="533400"/>
          </a:xfrm>
          <a:prstGeom prst="rect">
            <a:avLst/>
          </a:prstGeom>
        </p:spPr>
        <p:txBody>
          <a:bodyPr anchor="ctr">
            <a:normAutofit/>
          </a:bodyPr>
          <a:lstStyle/>
          <a:p>
            <a:pPr algn="ctr" fontAlgn="auto">
              <a:spcAft>
                <a:spcPts val="0"/>
              </a:spcAft>
              <a:defRPr/>
            </a:pPr>
            <a:r>
              <a:rPr lang="en-US" dirty="0">
                <a:latin typeface="+mj-lt"/>
                <a:ea typeface="+mj-ea"/>
                <a:cs typeface="+mj-cs"/>
              </a:rPr>
              <a:t>After therapy</a:t>
            </a:r>
          </a:p>
        </p:txBody>
      </p:sp>
      <p:sp>
        <p:nvSpPr>
          <p:cNvPr id="16" name="Title 1"/>
          <p:cNvSpPr txBox="1">
            <a:spLocks/>
          </p:cNvSpPr>
          <p:nvPr/>
        </p:nvSpPr>
        <p:spPr>
          <a:xfrm>
            <a:off x="-304800" y="4800600"/>
            <a:ext cx="3124200" cy="533400"/>
          </a:xfrm>
          <a:prstGeom prst="rect">
            <a:avLst/>
          </a:prstGeom>
        </p:spPr>
        <p:txBody>
          <a:bodyPr anchor="ctr">
            <a:normAutofit/>
          </a:bodyPr>
          <a:lstStyle/>
          <a:p>
            <a:pPr algn="ctr" fontAlgn="auto">
              <a:spcAft>
                <a:spcPts val="0"/>
              </a:spcAft>
              <a:defRPr/>
            </a:pPr>
            <a:r>
              <a:rPr lang="en-US" dirty="0">
                <a:latin typeface="+mj-lt"/>
                <a:ea typeface="+mj-ea"/>
                <a:cs typeface="+mj-cs"/>
              </a:rPr>
              <a:t>Before therapy</a:t>
            </a:r>
          </a:p>
        </p:txBody>
      </p:sp>
      <p:sp>
        <p:nvSpPr>
          <p:cNvPr id="17" name="Title 1"/>
          <p:cNvSpPr txBox="1">
            <a:spLocks/>
          </p:cNvSpPr>
          <p:nvPr/>
        </p:nvSpPr>
        <p:spPr>
          <a:xfrm>
            <a:off x="4419600" y="4876800"/>
            <a:ext cx="2209800" cy="762000"/>
          </a:xfrm>
          <a:prstGeom prst="rect">
            <a:avLst/>
          </a:prstGeom>
        </p:spPr>
        <p:txBody>
          <a:bodyPr anchor="ctr"/>
          <a:lstStyle/>
          <a:p>
            <a:pPr algn="ctr" fontAlgn="auto">
              <a:spcAft>
                <a:spcPts val="0"/>
              </a:spcAft>
              <a:defRPr/>
            </a:pPr>
            <a:r>
              <a:rPr lang="en-US" dirty="0">
                <a:latin typeface="+mj-lt"/>
                <a:ea typeface="+mj-ea"/>
                <a:cs typeface="+mj-cs"/>
              </a:rPr>
              <a:t>4 months of isotretinoin</a:t>
            </a:r>
          </a:p>
        </p:txBody>
      </p:sp>
      <p:sp>
        <p:nvSpPr>
          <p:cNvPr id="19" name="Title 1"/>
          <p:cNvSpPr txBox="1">
            <a:spLocks/>
          </p:cNvSpPr>
          <p:nvPr/>
        </p:nvSpPr>
        <p:spPr>
          <a:xfrm>
            <a:off x="2209800" y="4648200"/>
            <a:ext cx="2209800" cy="1219200"/>
          </a:xfrm>
          <a:prstGeom prst="rect">
            <a:avLst/>
          </a:prstGeom>
        </p:spPr>
        <p:txBody>
          <a:bodyPr anchor="ctr"/>
          <a:lstStyle/>
          <a:p>
            <a:pPr algn="ctr" fontAlgn="auto">
              <a:spcAft>
                <a:spcPts val="0"/>
              </a:spcAft>
              <a:defRPr/>
            </a:pPr>
            <a:r>
              <a:rPr lang="en-US" dirty="0">
                <a:latin typeface="+mj-lt"/>
                <a:ea typeface="+mj-ea"/>
                <a:cs typeface="+mj-cs"/>
              </a:rPr>
              <a:t>2 months of isotretinoin</a:t>
            </a:r>
          </a:p>
        </p:txBody>
      </p:sp>
      <p:pic>
        <p:nvPicPr>
          <p:cNvPr id="78859" name="Picture 20" descr="isotretinoin mo 12 (7).JPG"/>
          <p:cNvPicPr>
            <a:picLocks noChangeAspect="1"/>
          </p:cNvPicPr>
          <p:nvPr/>
        </p:nvPicPr>
        <p:blipFill>
          <a:blip r:embed="rId6">
            <a:extLst>
              <a:ext uri="{28A0092B-C50C-407E-A947-70E740481C1C}">
                <a14:useLocalDpi xmlns:a14="http://schemas.microsoft.com/office/drawing/2010/main" val="0"/>
              </a:ext>
            </a:extLst>
          </a:blip>
          <a:srcRect l="37500" r="12500" b="5646"/>
          <a:stretch>
            <a:fillRect/>
          </a:stretch>
        </p:blipFill>
        <p:spPr bwMode="auto">
          <a:xfrm>
            <a:off x="6781800" y="1524000"/>
            <a:ext cx="2362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457200" y="188913"/>
            <a:ext cx="8229600" cy="1143000"/>
          </a:xfrm>
        </p:spPr>
        <p:txBody>
          <a:bodyPr>
            <a:normAutofit fontScale="90000"/>
          </a:bodyPr>
          <a:lstStyle/>
          <a:p>
            <a:r>
              <a:rPr lang="en-US" sz="4000">
                <a:latin typeface="Arial" charset="0"/>
                <a:ea typeface="ＭＳ Ｐゴシック" pitchFamily="34" charset="-128"/>
                <a:cs typeface="Arial" charset="0"/>
              </a:rPr>
              <a:t>Summary of the red face: </a:t>
            </a:r>
            <a:br>
              <a:rPr lang="en-US" sz="4000">
                <a:latin typeface="Arial" charset="0"/>
                <a:ea typeface="ＭＳ Ｐゴシック" pitchFamily="34" charset="-128"/>
                <a:cs typeface="Arial" charset="0"/>
              </a:rPr>
            </a:br>
            <a:r>
              <a:rPr lang="en-US" sz="4000">
                <a:latin typeface="Arial" charset="0"/>
                <a:ea typeface="ＭＳ Ｐゴシック" pitchFamily="34" charset="-128"/>
                <a:cs typeface="Arial" charset="0"/>
              </a:rPr>
              <a:t>likely causes by age</a:t>
            </a:r>
          </a:p>
        </p:txBody>
      </p:sp>
      <p:sp>
        <p:nvSpPr>
          <p:cNvPr id="56323" name="Rectangle 3"/>
          <p:cNvSpPr>
            <a:spLocks noGrp="1" noChangeArrowheads="1"/>
          </p:cNvSpPr>
          <p:nvPr>
            <p:ph idx="1"/>
          </p:nvPr>
        </p:nvSpPr>
        <p:spPr>
          <a:xfrm>
            <a:off x="373063" y="1600200"/>
            <a:ext cx="8520112" cy="4525963"/>
          </a:xfrm>
        </p:spPr>
        <p:txBody>
          <a:bodyPr/>
          <a:lstStyle/>
          <a:p>
            <a:pPr marL="458788" indent="-458788">
              <a:buFont typeface="Wingdings" pitchFamily="2" charset="2"/>
              <a:buChar char="§"/>
            </a:pPr>
            <a:r>
              <a:rPr lang="en-US" dirty="0">
                <a:latin typeface="Arial" charset="0"/>
                <a:ea typeface="ＭＳ Ｐゴシック" pitchFamily="34" charset="-128"/>
                <a:cs typeface="Arial" charset="0"/>
              </a:rPr>
              <a:t>Red rashes on the face are common throughout life, but the causes differ by age</a:t>
            </a:r>
          </a:p>
          <a:p>
            <a:pPr marL="514350" indent="-514350">
              <a:buFont typeface="+mj-lt"/>
              <a:buAutoNum type="arabicPeriod"/>
            </a:pPr>
            <a:r>
              <a:rPr lang="en-US" sz="3000" dirty="0">
                <a:latin typeface="Arial" charset="0"/>
                <a:ea typeface="ＭＳ Ｐゴシック" pitchFamily="34" charset="-128"/>
                <a:cs typeface="Arial" charset="0"/>
              </a:rPr>
              <a:t>In infants, atopic dermatitis is more likely</a:t>
            </a:r>
          </a:p>
          <a:p>
            <a:pPr marL="514350" indent="-514350">
              <a:buFont typeface="+mj-lt"/>
              <a:buAutoNum type="arabicPeriod"/>
            </a:pPr>
            <a:r>
              <a:rPr lang="en-US" sz="3000" dirty="0">
                <a:latin typeface="Arial" charset="0"/>
                <a:ea typeface="ＭＳ Ｐゴシック" pitchFamily="34" charset="-128"/>
                <a:cs typeface="Arial" charset="0"/>
              </a:rPr>
              <a:t>In adolescents, acne vulgaris is very common</a:t>
            </a:r>
          </a:p>
          <a:p>
            <a:pPr marL="514350" indent="-514350">
              <a:buFont typeface="+mj-lt"/>
              <a:buAutoNum type="arabicPeriod"/>
            </a:pPr>
            <a:r>
              <a:rPr lang="en-US" sz="3000" dirty="0">
                <a:latin typeface="Arial" charset="0"/>
                <a:ea typeface="ＭＳ Ｐゴシック" pitchFamily="34" charset="-128"/>
                <a:cs typeface="Arial" charset="0"/>
              </a:rPr>
              <a:t>Acne rosacea presents in the 30s-40s</a:t>
            </a:r>
          </a:p>
          <a:p>
            <a:pPr marL="514350" indent="-514350">
              <a:buFont typeface="+mj-lt"/>
              <a:buAutoNum type="arabicPeriod"/>
            </a:pPr>
            <a:r>
              <a:rPr lang="en-US" sz="3000" dirty="0" err="1">
                <a:latin typeface="Arial" charset="0"/>
                <a:ea typeface="ＭＳ Ｐゴシック" pitchFamily="34" charset="-128"/>
                <a:cs typeface="Arial" charset="0"/>
              </a:rPr>
              <a:t>Seborrheic</a:t>
            </a:r>
            <a:r>
              <a:rPr lang="en-US" sz="3000" dirty="0">
                <a:latin typeface="Arial" charset="0"/>
                <a:ea typeface="ＭＳ Ｐゴシック" pitchFamily="34" charset="-128"/>
                <a:cs typeface="Arial" charset="0"/>
              </a:rPr>
              <a:t> dermatitis occurs at any age</a:t>
            </a:r>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3E41AD-47C7-4A0D-A297-42BB913727F8}" type="slidenum">
              <a:rPr lang="en-US"/>
              <a:pPr eaLnBrk="1" hangingPunct="1"/>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20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fade">
                                      <p:cBhvr>
                                        <p:cTn id="17" dur="20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fade">
                                      <p:cBhvr>
                                        <p:cTn id="22" dur="2000"/>
                                        <p:tgtEl>
                                          <p:spTgt spid="5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fade">
                                      <p:cBhvr>
                                        <p:cTn id="27" dur="20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457200" y="188913"/>
            <a:ext cx="8229600" cy="1143000"/>
          </a:xfrm>
        </p:spPr>
        <p:txBody>
          <a:bodyPr>
            <a:normAutofit fontScale="90000"/>
          </a:bodyPr>
          <a:lstStyle/>
          <a:p>
            <a:r>
              <a:rPr lang="en-US" sz="4000">
                <a:latin typeface="Arial" charset="0"/>
                <a:ea typeface="ＭＳ Ｐゴシック" pitchFamily="34" charset="-128"/>
                <a:cs typeface="Arial" charset="0"/>
              </a:rPr>
              <a:t>Summary of the red face: </a:t>
            </a:r>
            <a:br>
              <a:rPr lang="en-US" sz="4000">
                <a:latin typeface="Arial" charset="0"/>
                <a:ea typeface="ＭＳ Ｐゴシック" pitchFamily="34" charset="-128"/>
                <a:cs typeface="Arial" charset="0"/>
              </a:rPr>
            </a:br>
            <a:r>
              <a:rPr lang="en-US" sz="4000">
                <a:latin typeface="Arial" charset="0"/>
                <a:ea typeface="ＭＳ Ｐゴシック" pitchFamily="34" charset="-128"/>
                <a:cs typeface="Arial" charset="0"/>
              </a:rPr>
              <a:t>clues in the history</a:t>
            </a:r>
          </a:p>
        </p:txBody>
      </p:sp>
      <p:sp>
        <p:nvSpPr>
          <p:cNvPr id="164867" name="Rectangle 3"/>
          <p:cNvSpPr>
            <a:spLocks noGrp="1" noChangeArrowheads="1"/>
          </p:cNvSpPr>
          <p:nvPr>
            <p:ph idx="1"/>
          </p:nvPr>
        </p:nvSpPr>
        <p:spPr>
          <a:xfrm>
            <a:off x="457200" y="1600200"/>
            <a:ext cx="8507413" cy="4419600"/>
          </a:xfrm>
        </p:spPr>
        <p:txBody>
          <a:bodyPr/>
          <a:lstStyle/>
          <a:p>
            <a:pPr marL="406400" indent="-406400">
              <a:lnSpc>
                <a:spcPct val="90000"/>
              </a:lnSpc>
            </a:pPr>
            <a:r>
              <a:rPr lang="en-US" i="1" u="sng">
                <a:latin typeface="Arial" charset="0"/>
                <a:ea typeface="ＭＳ Ｐゴシック" pitchFamily="34" charset="-128"/>
                <a:cs typeface="Arial" charset="0"/>
              </a:rPr>
              <a:t>Itch</a:t>
            </a:r>
            <a:r>
              <a:rPr lang="en-US">
                <a:latin typeface="Arial" charset="0"/>
                <a:ea typeface="ＭＳ Ｐゴシック" pitchFamily="34" charset="-128"/>
                <a:cs typeface="Arial" charset="0"/>
              </a:rPr>
              <a:t> precedes onset:</a:t>
            </a:r>
          </a:p>
          <a:p>
            <a:pPr marL="806450" lvl="2" indent="-406400">
              <a:lnSpc>
                <a:spcPct val="90000"/>
              </a:lnSpc>
              <a:buFont typeface="Arial" charset="0"/>
              <a:buChar char="–"/>
            </a:pPr>
            <a:r>
              <a:rPr lang="en-US" sz="2600">
                <a:latin typeface="Arial" charset="0"/>
                <a:ea typeface="ＭＳ Ｐゴシック" pitchFamily="34" charset="-128"/>
                <a:cs typeface="Arial" charset="0"/>
              </a:rPr>
              <a:t>Allergic contact dermatitis, Atopic dermatitis</a:t>
            </a:r>
          </a:p>
          <a:p>
            <a:pPr marL="406400" indent="-406400">
              <a:lnSpc>
                <a:spcPct val="90000"/>
              </a:lnSpc>
            </a:pPr>
            <a:r>
              <a:rPr lang="en-US" i="1" u="sng">
                <a:latin typeface="Arial" charset="0"/>
                <a:ea typeface="ＭＳ Ｐゴシック" pitchFamily="34" charset="-128"/>
                <a:cs typeface="Arial" charset="0"/>
              </a:rPr>
              <a:t>Greasy scale</a:t>
            </a:r>
            <a:r>
              <a:rPr lang="en-US">
                <a:latin typeface="Arial" charset="0"/>
                <a:ea typeface="ＭＳ Ｐゴシック" pitchFamily="34" charset="-128"/>
                <a:cs typeface="Arial" charset="0"/>
              </a:rPr>
              <a:t> </a:t>
            </a:r>
            <a:r>
              <a:rPr lang="en-US" i="1">
                <a:latin typeface="Arial" charset="0"/>
                <a:ea typeface="ＭＳ Ｐゴシック" pitchFamily="34" charset="-128"/>
                <a:cs typeface="Arial" charset="0"/>
              </a:rPr>
              <a:t>and redness:</a:t>
            </a:r>
          </a:p>
          <a:p>
            <a:pPr marL="806450" lvl="2" indent="-406400">
              <a:lnSpc>
                <a:spcPct val="90000"/>
              </a:lnSpc>
              <a:buFont typeface="Arial" charset="0"/>
              <a:buChar char="–"/>
            </a:pPr>
            <a:r>
              <a:rPr lang="en-US" sz="2600">
                <a:latin typeface="Arial" charset="0"/>
                <a:ea typeface="ＭＳ Ｐゴシック" pitchFamily="34" charset="-128"/>
                <a:cs typeface="Arial" charset="0"/>
              </a:rPr>
              <a:t>Seborrheic dermatitis</a:t>
            </a:r>
          </a:p>
          <a:p>
            <a:pPr marL="406400" indent="-406400">
              <a:lnSpc>
                <a:spcPct val="90000"/>
              </a:lnSpc>
            </a:pPr>
            <a:r>
              <a:rPr lang="en-US" i="1" u="sng">
                <a:latin typeface="Arial" charset="0"/>
                <a:ea typeface="ＭＳ Ｐゴシック" pitchFamily="34" charset="-128"/>
                <a:cs typeface="Arial" charset="0"/>
              </a:rPr>
              <a:t>Tender</a:t>
            </a:r>
            <a:r>
              <a:rPr lang="en-US">
                <a:latin typeface="Arial" charset="0"/>
                <a:ea typeface="ＭＳ Ｐゴシック" pitchFamily="34" charset="-128"/>
                <a:cs typeface="Arial" charset="0"/>
              </a:rPr>
              <a:t> papules:</a:t>
            </a:r>
          </a:p>
          <a:p>
            <a:pPr marL="806450" lvl="2" indent="-406400">
              <a:lnSpc>
                <a:spcPct val="90000"/>
              </a:lnSpc>
              <a:buFont typeface="Arial" charset="0"/>
              <a:buChar char="–"/>
            </a:pPr>
            <a:r>
              <a:rPr lang="en-US" sz="2600">
                <a:latin typeface="Arial" charset="0"/>
                <a:ea typeface="ＭＳ Ｐゴシック" pitchFamily="34" charset="-128"/>
                <a:cs typeface="Arial" charset="0"/>
              </a:rPr>
              <a:t>Acne vulgaris, Rosacea</a:t>
            </a:r>
          </a:p>
          <a:p>
            <a:pPr marL="406400" indent="-406400">
              <a:lnSpc>
                <a:spcPct val="90000"/>
              </a:lnSpc>
            </a:pPr>
            <a:r>
              <a:rPr lang="en-US">
                <a:latin typeface="Arial" charset="0"/>
                <a:ea typeface="ＭＳ Ｐゴシック" pitchFamily="34" charset="-128"/>
                <a:cs typeface="Arial" charset="0"/>
              </a:rPr>
              <a:t>Worse with exercise, heat, hot foods, alcohol:</a:t>
            </a:r>
            <a:endParaRPr lang="en-US" sz="2800">
              <a:latin typeface="Arial" charset="0"/>
              <a:ea typeface="ＭＳ Ｐゴシック" pitchFamily="34" charset="-128"/>
              <a:cs typeface="Arial" charset="0"/>
            </a:endParaRPr>
          </a:p>
          <a:p>
            <a:pPr marL="806450" lvl="2" indent="-406400">
              <a:lnSpc>
                <a:spcPct val="90000"/>
              </a:lnSpc>
              <a:buFont typeface="Arial" charset="0"/>
              <a:buChar char="–"/>
            </a:pPr>
            <a:r>
              <a:rPr lang="en-US" sz="2600">
                <a:latin typeface="Arial" charset="0"/>
                <a:ea typeface="ＭＳ Ｐゴシック" pitchFamily="34" charset="-128"/>
                <a:cs typeface="Arial" charset="0"/>
              </a:rPr>
              <a:t>Rosacea</a:t>
            </a:r>
          </a:p>
        </p:txBody>
      </p:sp>
      <p:sp>
        <p:nvSpPr>
          <p:cNvPr id="809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7D85A5-DCEE-4A4B-8DF6-84893426A776}" type="slidenum">
              <a:rPr lang="en-US"/>
              <a:pPr eaLnBrk="1" hangingPunct="1"/>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2000"/>
                                        <p:tgtEl>
                                          <p:spTgt spid="164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wipe(left)">
                                      <p:cBhvr>
                                        <p:cTn id="12" dur="500"/>
                                        <p:tgtEl>
                                          <p:spTgt spid="16486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4867">
                                            <p:txEl>
                                              <p:pRg st="1" end="1"/>
                                            </p:txEl>
                                          </p:spTgt>
                                        </p:tgtEl>
                                        <p:attrNameLst>
                                          <p:attrName>style.visibility</p:attrName>
                                        </p:attrNameLst>
                                      </p:cBhvr>
                                      <p:to>
                                        <p:strVal val="visible"/>
                                      </p:to>
                                    </p:set>
                                    <p:animEffect transition="in" filter="wipe(left)">
                                      <p:cBhvr>
                                        <p:cTn id="15" dur="500"/>
                                        <p:tgtEl>
                                          <p:spTgt spid="16486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4867">
                                            <p:txEl>
                                              <p:pRg st="2" end="2"/>
                                            </p:txEl>
                                          </p:spTgt>
                                        </p:tgtEl>
                                        <p:attrNameLst>
                                          <p:attrName>style.visibility</p:attrName>
                                        </p:attrNameLst>
                                      </p:cBhvr>
                                      <p:to>
                                        <p:strVal val="visible"/>
                                      </p:to>
                                    </p:set>
                                    <p:animEffect transition="in" filter="wipe(left)">
                                      <p:cBhvr>
                                        <p:cTn id="20" dur="500"/>
                                        <p:tgtEl>
                                          <p:spTgt spid="164867">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4867">
                                            <p:txEl>
                                              <p:pRg st="3" end="3"/>
                                            </p:txEl>
                                          </p:spTgt>
                                        </p:tgtEl>
                                        <p:attrNameLst>
                                          <p:attrName>style.visibility</p:attrName>
                                        </p:attrNameLst>
                                      </p:cBhvr>
                                      <p:to>
                                        <p:strVal val="visible"/>
                                      </p:to>
                                    </p:set>
                                    <p:animEffect transition="in" filter="wipe(left)">
                                      <p:cBhvr>
                                        <p:cTn id="23" dur="500"/>
                                        <p:tgtEl>
                                          <p:spTgt spid="16486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867">
                                            <p:txEl>
                                              <p:pRg st="4" end="4"/>
                                            </p:txEl>
                                          </p:spTgt>
                                        </p:tgtEl>
                                        <p:attrNameLst>
                                          <p:attrName>style.visibility</p:attrName>
                                        </p:attrNameLst>
                                      </p:cBhvr>
                                      <p:to>
                                        <p:strVal val="visible"/>
                                      </p:to>
                                    </p:set>
                                    <p:animEffect transition="in" filter="wipe(left)">
                                      <p:cBhvr>
                                        <p:cTn id="28" dur="500"/>
                                        <p:tgtEl>
                                          <p:spTgt spid="164867">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4867">
                                            <p:txEl>
                                              <p:pRg st="5" end="5"/>
                                            </p:txEl>
                                          </p:spTgt>
                                        </p:tgtEl>
                                        <p:attrNameLst>
                                          <p:attrName>style.visibility</p:attrName>
                                        </p:attrNameLst>
                                      </p:cBhvr>
                                      <p:to>
                                        <p:strVal val="visible"/>
                                      </p:to>
                                    </p:set>
                                    <p:animEffect transition="in" filter="wipe(left)">
                                      <p:cBhvr>
                                        <p:cTn id="31" dur="500"/>
                                        <p:tgtEl>
                                          <p:spTgt spid="164867">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4867">
                                            <p:txEl>
                                              <p:pRg st="6" end="6"/>
                                            </p:txEl>
                                          </p:spTgt>
                                        </p:tgtEl>
                                        <p:attrNameLst>
                                          <p:attrName>style.visibility</p:attrName>
                                        </p:attrNameLst>
                                      </p:cBhvr>
                                      <p:to>
                                        <p:strVal val="visible"/>
                                      </p:to>
                                    </p:set>
                                    <p:animEffect transition="in" filter="wipe(left)">
                                      <p:cBhvr>
                                        <p:cTn id="36" dur="500"/>
                                        <p:tgtEl>
                                          <p:spTgt spid="164867">
                                            <p:txEl>
                                              <p:pRg st="6" end="6"/>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4867">
                                            <p:txEl>
                                              <p:pRg st="7" end="7"/>
                                            </p:txEl>
                                          </p:spTgt>
                                        </p:tgtEl>
                                        <p:attrNameLst>
                                          <p:attrName>style.visibility</p:attrName>
                                        </p:attrNameLst>
                                      </p:cBhvr>
                                      <p:to>
                                        <p:strVal val="visible"/>
                                      </p:to>
                                    </p:set>
                                    <p:animEffect transition="in" filter="wipe(left)">
                                      <p:cBhvr>
                                        <p:cTn id="39" dur="500"/>
                                        <p:tgtEl>
                                          <p:spTgt spid="164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a:xfrm>
            <a:off x="457200" y="274638"/>
            <a:ext cx="6477000" cy="1143000"/>
          </a:xfrm>
        </p:spPr>
        <p:txBody>
          <a:bodyPr>
            <a:normAutofit fontScale="90000"/>
          </a:bodyPr>
          <a:lstStyle/>
          <a:p>
            <a:r>
              <a:rPr lang="en-US" sz="4000">
                <a:latin typeface="Arial" charset="0"/>
                <a:ea typeface="ＭＳ Ｐゴシック" pitchFamily="34" charset="-128"/>
                <a:cs typeface="Arial" charset="0"/>
              </a:rPr>
              <a:t>Summary of the red face: </a:t>
            </a:r>
            <a:br>
              <a:rPr lang="en-US" sz="4000">
                <a:latin typeface="Arial" charset="0"/>
                <a:ea typeface="ＭＳ Ｐゴシック" pitchFamily="34" charset="-128"/>
                <a:cs typeface="Arial" charset="0"/>
              </a:rPr>
            </a:br>
            <a:r>
              <a:rPr lang="en-US" sz="4000">
                <a:latin typeface="Arial" charset="0"/>
                <a:ea typeface="ＭＳ Ｐゴシック" pitchFamily="34" charset="-128"/>
                <a:cs typeface="Arial" charset="0"/>
              </a:rPr>
              <a:t>clues by location</a:t>
            </a:r>
          </a:p>
        </p:txBody>
      </p:sp>
      <p:sp>
        <p:nvSpPr>
          <p:cNvPr id="178179" name="Rectangle 3"/>
          <p:cNvSpPr>
            <a:spLocks noGrp="1" noChangeArrowheads="1"/>
          </p:cNvSpPr>
          <p:nvPr>
            <p:ph idx="1"/>
          </p:nvPr>
        </p:nvSpPr>
        <p:spPr/>
        <p:txBody>
          <a:bodyPr/>
          <a:lstStyle/>
          <a:p>
            <a:r>
              <a:rPr lang="en-US">
                <a:latin typeface="Arial" charset="0"/>
                <a:ea typeface="ＭＳ Ｐゴシック" pitchFamily="34" charset="-128"/>
                <a:cs typeface="Arial" charset="0"/>
              </a:rPr>
              <a:t>Eyebrows, nasal creases,                external auditory canals</a:t>
            </a:r>
          </a:p>
          <a:p>
            <a:pPr lvl="1"/>
            <a:r>
              <a:rPr lang="en-US">
                <a:latin typeface="Arial" charset="0"/>
                <a:ea typeface="ＭＳ Ｐゴシック" pitchFamily="34" charset="-128"/>
                <a:cs typeface="Arial" charset="0"/>
              </a:rPr>
              <a:t>Seborrheic dermatitis</a:t>
            </a:r>
          </a:p>
          <a:p>
            <a:r>
              <a:rPr lang="en-US">
                <a:latin typeface="Arial" charset="0"/>
                <a:ea typeface="ＭＳ Ｐゴシック" pitchFamily="34" charset="-128"/>
                <a:cs typeface="Arial" charset="0"/>
              </a:rPr>
              <a:t>Cheeks and chin:</a:t>
            </a:r>
          </a:p>
          <a:p>
            <a:pPr lvl="1"/>
            <a:r>
              <a:rPr lang="en-US">
                <a:latin typeface="Arial" charset="0"/>
                <a:ea typeface="ＭＳ Ｐゴシック" pitchFamily="34" charset="-128"/>
                <a:cs typeface="Arial" charset="0"/>
              </a:rPr>
              <a:t>Acne vulgaris, acne rosacea, atopic dermatitis</a:t>
            </a:r>
          </a:p>
          <a:p>
            <a:r>
              <a:rPr lang="en-US">
                <a:latin typeface="Arial" charset="0"/>
                <a:ea typeface="ＭＳ Ｐゴシック" pitchFamily="34" charset="-128"/>
                <a:cs typeface="Arial" charset="0"/>
              </a:rPr>
              <a:t>Nose</a:t>
            </a:r>
          </a:p>
          <a:p>
            <a:pPr lvl="1"/>
            <a:r>
              <a:rPr lang="en-US">
                <a:latin typeface="Arial" charset="0"/>
                <a:ea typeface="ＭＳ Ｐゴシック" pitchFamily="34" charset="-128"/>
                <a:cs typeface="Arial" charset="0"/>
              </a:rPr>
              <a:t>Involved in acne vulgaris, acne rosacea</a:t>
            </a:r>
          </a:p>
          <a:p>
            <a:pPr lvl="1"/>
            <a:r>
              <a:rPr lang="en-US">
                <a:latin typeface="Arial" charset="0"/>
                <a:ea typeface="ＭＳ Ｐゴシック" pitchFamily="34" charset="-128"/>
                <a:cs typeface="Arial" charset="0"/>
              </a:rPr>
              <a:t>Spared in atopic dermatitis</a:t>
            </a:r>
          </a:p>
        </p:txBody>
      </p:sp>
      <p:sp>
        <p:nvSpPr>
          <p:cNvPr id="819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82484A-E497-4A90-BE2D-00F49A0D5751}" type="slidenum">
              <a:rPr lang="en-US"/>
              <a:pPr eaLnBrk="1" hangingPunct="1"/>
              <a:t>68</a:t>
            </a:fld>
            <a:endParaRPr lang="en-US"/>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488" y="260350"/>
            <a:ext cx="16002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wipe(left)">
                                      <p:cBhvr>
                                        <p:cTn id="12" dur="500"/>
                                        <p:tgtEl>
                                          <p:spTgt spid="17817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8179">
                                            <p:txEl>
                                              <p:pRg st="1" end="1"/>
                                            </p:txEl>
                                          </p:spTgt>
                                        </p:tgtEl>
                                        <p:attrNameLst>
                                          <p:attrName>style.visibility</p:attrName>
                                        </p:attrNameLst>
                                      </p:cBhvr>
                                      <p:to>
                                        <p:strVal val="visible"/>
                                      </p:to>
                                    </p:set>
                                    <p:animEffect transition="in" filter="wipe(left)">
                                      <p:cBhvr>
                                        <p:cTn id="15" dur="500"/>
                                        <p:tgtEl>
                                          <p:spTgt spid="17817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8179">
                                            <p:txEl>
                                              <p:pRg st="2" end="2"/>
                                            </p:txEl>
                                          </p:spTgt>
                                        </p:tgtEl>
                                        <p:attrNameLst>
                                          <p:attrName>style.visibility</p:attrName>
                                        </p:attrNameLst>
                                      </p:cBhvr>
                                      <p:to>
                                        <p:strVal val="visible"/>
                                      </p:to>
                                    </p:set>
                                    <p:animEffect transition="in" filter="wipe(left)">
                                      <p:cBhvr>
                                        <p:cTn id="20" dur="500"/>
                                        <p:tgtEl>
                                          <p:spTgt spid="178179">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8179">
                                            <p:txEl>
                                              <p:pRg st="3" end="3"/>
                                            </p:txEl>
                                          </p:spTgt>
                                        </p:tgtEl>
                                        <p:attrNameLst>
                                          <p:attrName>style.visibility</p:attrName>
                                        </p:attrNameLst>
                                      </p:cBhvr>
                                      <p:to>
                                        <p:strVal val="visible"/>
                                      </p:to>
                                    </p:set>
                                    <p:animEffect transition="in" filter="wipe(left)">
                                      <p:cBhvr>
                                        <p:cTn id="23" dur="500"/>
                                        <p:tgtEl>
                                          <p:spTgt spid="17817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8179">
                                            <p:txEl>
                                              <p:pRg st="4" end="4"/>
                                            </p:txEl>
                                          </p:spTgt>
                                        </p:tgtEl>
                                        <p:attrNameLst>
                                          <p:attrName>style.visibility</p:attrName>
                                        </p:attrNameLst>
                                      </p:cBhvr>
                                      <p:to>
                                        <p:strVal val="visible"/>
                                      </p:to>
                                    </p:set>
                                    <p:animEffect transition="in" filter="wipe(left)">
                                      <p:cBhvr>
                                        <p:cTn id="28" dur="500"/>
                                        <p:tgtEl>
                                          <p:spTgt spid="178179">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8179">
                                            <p:txEl>
                                              <p:pRg st="5" end="5"/>
                                            </p:txEl>
                                          </p:spTgt>
                                        </p:tgtEl>
                                        <p:attrNameLst>
                                          <p:attrName>style.visibility</p:attrName>
                                        </p:attrNameLst>
                                      </p:cBhvr>
                                      <p:to>
                                        <p:strVal val="visible"/>
                                      </p:to>
                                    </p:set>
                                    <p:animEffect transition="in" filter="wipe(left)">
                                      <p:cBhvr>
                                        <p:cTn id="31" dur="500"/>
                                        <p:tgtEl>
                                          <p:spTgt spid="178179">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8179">
                                            <p:txEl>
                                              <p:pRg st="6" end="6"/>
                                            </p:txEl>
                                          </p:spTgt>
                                        </p:tgtEl>
                                        <p:attrNameLst>
                                          <p:attrName>style.visibility</p:attrName>
                                        </p:attrNameLst>
                                      </p:cBhvr>
                                      <p:to>
                                        <p:strVal val="visible"/>
                                      </p:to>
                                    </p:set>
                                    <p:animEffect transition="in" filter="wipe(left)">
                                      <p:cBhvr>
                                        <p:cTn id="34" dur="500"/>
                                        <p:tgtEl>
                                          <p:spTgt spid="178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800600" y="274638"/>
            <a:ext cx="3886200" cy="1143000"/>
          </a:xfrm>
        </p:spPr>
        <p:txBody>
          <a:bodyPr/>
          <a:lstStyle/>
          <a:p>
            <a:r>
              <a:rPr lang="en-US" sz="4000">
                <a:latin typeface="Arial" charset="0"/>
                <a:ea typeface="ＭＳ Ｐゴシック" pitchFamily="34" charset="-128"/>
                <a:cs typeface="Arial" charset="0"/>
              </a:rPr>
              <a:t>Location</a:t>
            </a:r>
          </a:p>
        </p:txBody>
      </p:sp>
      <p:pic>
        <p:nvPicPr>
          <p:cNvPr id="829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06363"/>
            <a:ext cx="4343400" cy="6297612"/>
          </a:xfrm>
        </p:spPr>
      </p:pic>
      <p:sp>
        <p:nvSpPr>
          <p:cNvPr id="829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C88529-96D4-4B1B-A9FC-C53C0929EF85}" type="slidenum">
              <a:rPr lang="en-US"/>
              <a:pPr eaLnBrk="1" hangingPunct="1"/>
              <a:t>69</a:t>
            </a:fld>
            <a:endParaRPr lang="en-US"/>
          </a:p>
        </p:txBody>
      </p:sp>
      <p:sp>
        <p:nvSpPr>
          <p:cNvPr id="82948" name="TextBox 6"/>
          <p:cNvSpPr txBox="1">
            <a:spLocks noChangeArrowheads="1"/>
          </p:cNvSpPr>
          <p:nvPr/>
        </p:nvSpPr>
        <p:spPr bwMode="auto">
          <a:xfrm>
            <a:off x="5105400" y="1677988"/>
            <a:ext cx="378777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8788" indent="-4587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 typeface="Arial" charset="0"/>
              <a:buChar char="•"/>
            </a:pPr>
            <a:r>
              <a:rPr lang="en-US" sz="3200"/>
              <a:t>Seborrheic dermatitis</a:t>
            </a:r>
          </a:p>
          <a:p>
            <a:pPr eaLnBrk="1" hangingPunct="1">
              <a:spcBef>
                <a:spcPts val="600"/>
              </a:spcBef>
              <a:buFont typeface="Arial" charset="0"/>
              <a:buChar char="•"/>
            </a:pPr>
            <a:r>
              <a:rPr lang="en-US" sz="3200"/>
              <a:t>Acne rosacea</a:t>
            </a:r>
          </a:p>
          <a:p>
            <a:pPr eaLnBrk="1" hangingPunct="1">
              <a:spcBef>
                <a:spcPts val="600"/>
              </a:spcBef>
              <a:buFont typeface="Arial" charset="0"/>
              <a:buChar char="•"/>
            </a:pPr>
            <a:r>
              <a:rPr lang="en-US" sz="3200"/>
              <a:t>Atopic dermatitis (infants)</a:t>
            </a:r>
          </a:p>
          <a:p>
            <a:pPr eaLnBrk="1" hangingPunct="1">
              <a:spcBef>
                <a:spcPts val="600"/>
              </a:spcBef>
              <a:buFont typeface="Arial" charset="0"/>
              <a:buChar char="•"/>
            </a:pPr>
            <a:r>
              <a:rPr lang="en-US" sz="3200"/>
              <a:t>Acne vulgaris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p:nvPr>
        </p:nvSpPr>
        <p:spPr>
          <a:xfrm>
            <a:off x="2438400" y="274638"/>
            <a:ext cx="6248400" cy="1143000"/>
          </a:xfrm>
        </p:spPr>
        <p:txBody>
          <a:bodyPr/>
          <a:lstStyle/>
          <a:p>
            <a:r>
              <a:rPr lang="en-US" sz="4000">
                <a:latin typeface="Arial" charset="0"/>
                <a:ea typeface="ＭＳ Ｐゴシック" pitchFamily="34" charset="-128"/>
                <a:cs typeface="Arial" charset="0"/>
              </a:rPr>
              <a:t>Case One, Question 2</a:t>
            </a:r>
          </a:p>
        </p:txBody>
      </p:sp>
      <p:sp>
        <p:nvSpPr>
          <p:cNvPr id="15364" name="Rectangle 3"/>
          <p:cNvSpPr>
            <a:spLocks noGrp="1"/>
          </p:cNvSpPr>
          <p:nvPr>
            <p:ph idx="1"/>
          </p:nvPr>
        </p:nvSpPr>
        <p:spPr>
          <a:xfrm>
            <a:off x="457200" y="1752600"/>
            <a:ext cx="8458200" cy="4191000"/>
          </a:xfrm>
        </p:spPr>
        <p:txBody>
          <a:bodyPr/>
          <a:lstStyle/>
          <a:p>
            <a:pPr marL="458788" indent="-458788">
              <a:buFont typeface="Wingdings" pitchFamily="2" charset="2"/>
              <a:buChar char="§"/>
            </a:pPr>
            <a:r>
              <a:rPr lang="en-US" dirty="0">
                <a:latin typeface="Arial" charset="0"/>
                <a:ea typeface="ＭＳ Ｐゴシック" pitchFamily="34" charset="-128"/>
                <a:cs typeface="Arial" charset="0"/>
              </a:rPr>
              <a:t>What is the most likely diagnosis for Mr. L?</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Actinic </a:t>
            </a:r>
            <a:r>
              <a:rPr lang="en-US" sz="2800" dirty="0" err="1">
                <a:latin typeface="Arial" charset="0"/>
                <a:ea typeface="ＭＳ Ｐゴシック" pitchFamily="34" charset="-128"/>
                <a:cs typeface="Arial" charset="0"/>
              </a:rPr>
              <a:t>keratoses</a:t>
            </a:r>
            <a:endParaRPr lang="en-US" sz="2800" dirty="0">
              <a:latin typeface="Arial" charset="0"/>
              <a:ea typeface="ＭＳ Ｐゴシック" pitchFamily="34" charset="-128"/>
              <a:cs typeface="Arial" charset="0"/>
            </a:endParaRPr>
          </a:p>
          <a:p>
            <a:pPr marL="1314450" lvl="2" indent="-514350">
              <a:buFont typeface="Calibri" pitchFamily="34" charset="0"/>
              <a:buAutoNum type="alphaLcPeriod"/>
            </a:pPr>
            <a:r>
              <a:rPr lang="en-US" sz="2800" dirty="0">
                <a:latin typeface="Arial" charset="0"/>
                <a:ea typeface="ＭＳ Ｐゴシック" pitchFamily="34" charset="-128"/>
                <a:cs typeface="Arial" charset="0"/>
              </a:rPr>
              <a:t>Allergic contact dermatitis</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Atopic dermatitis</a:t>
            </a:r>
          </a:p>
          <a:p>
            <a:pPr marL="1314450" lvl="2" indent="-514350">
              <a:buFont typeface="Calibri" pitchFamily="34" charset="0"/>
              <a:buAutoNum type="alphaLcPeriod"/>
            </a:pPr>
            <a:r>
              <a:rPr lang="en-US" sz="2800" dirty="0">
                <a:latin typeface="Arial" charset="0"/>
                <a:ea typeface="ＭＳ Ｐゴシック" pitchFamily="34" charset="-128"/>
                <a:cs typeface="Arial" charset="0"/>
              </a:rPr>
              <a:t>Rosacea</a:t>
            </a:r>
          </a:p>
          <a:p>
            <a:pPr marL="1314450" lvl="2" indent="-514350">
              <a:buFont typeface="Calibri" pitchFamily="34" charset="0"/>
              <a:buAutoNum type="alphaLcPeriod"/>
            </a:pPr>
            <a:r>
              <a:rPr lang="en-US" sz="2800" dirty="0" err="1">
                <a:latin typeface="Arial" charset="0"/>
                <a:ea typeface="ＭＳ Ｐゴシック" pitchFamily="34" charset="-128"/>
                <a:cs typeface="Arial" charset="0"/>
              </a:rPr>
              <a:t>Seborrheic</a:t>
            </a:r>
            <a:r>
              <a:rPr lang="en-US" sz="2800" dirty="0">
                <a:latin typeface="Arial" charset="0"/>
                <a:ea typeface="ＭＳ Ｐゴシック" pitchFamily="34" charset="-128"/>
                <a:cs typeface="Arial" charset="0"/>
              </a:rPr>
              <a:t> dermatitis</a:t>
            </a:r>
          </a:p>
        </p:txBody>
      </p:sp>
      <p:sp>
        <p:nvSpPr>
          <p:cNvPr id="153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05D886-50EF-4F17-9B90-0125E79F73A8}" type="slidenum">
              <a:rPr lang="en-US">
                <a:ea typeface="ＭＳ Ｐゴシック" pitchFamily="34" charset="-128"/>
              </a:rPr>
              <a:pPr eaLnBrk="1" hangingPunct="1"/>
              <a:t>7</a:t>
            </a:fld>
            <a:endParaRPr lang="en-US">
              <a:ea typeface="ＭＳ Ｐゴシック" pitchFamily="34" charset="-128"/>
            </a:endParaRPr>
          </a:p>
        </p:txBody>
      </p:sp>
      <p:pic>
        <p:nvPicPr>
          <p:cNvPr id="15365" name="Content Placeholder 4" descr="seb derm red face.JPG"/>
          <p:cNvPicPr>
            <a:picLocks noChangeAspect="1"/>
          </p:cNvPicPr>
          <p:nvPr/>
        </p:nvPicPr>
        <p:blipFill>
          <a:blip r:embed="rId3">
            <a:extLst>
              <a:ext uri="{28A0092B-C50C-407E-A947-70E740481C1C}">
                <a14:useLocalDpi xmlns:a14="http://schemas.microsoft.com/office/drawing/2010/main" val="0"/>
              </a:ext>
            </a:extLst>
          </a:blip>
          <a:srcRect l="5350" t="3302" r="7777" b="471"/>
          <a:stretch>
            <a:fillRect/>
          </a:stretch>
        </p:blipFill>
        <p:spPr bwMode="auto">
          <a:xfrm>
            <a:off x="107950" y="93663"/>
            <a:ext cx="17875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06363"/>
            <a:ext cx="4343400" cy="6297612"/>
          </a:xfrm>
        </p:spPr>
      </p:pic>
      <p:sp>
        <p:nvSpPr>
          <p:cNvPr id="83975"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56A5B1-2DFF-4468-87A0-CA592CDC827D}" type="slidenum">
              <a:rPr lang="en-US"/>
              <a:pPr eaLnBrk="1" hangingPunct="1"/>
              <a:t>70</a:t>
            </a:fld>
            <a:endParaRPr lang="en-US"/>
          </a:p>
        </p:txBody>
      </p:sp>
      <p:grpSp>
        <p:nvGrpSpPr>
          <p:cNvPr id="2" name="Group 18"/>
          <p:cNvGrpSpPr>
            <a:grpSpLocks/>
          </p:cNvGrpSpPr>
          <p:nvPr/>
        </p:nvGrpSpPr>
        <p:grpSpPr bwMode="auto">
          <a:xfrm>
            <a:off x="609600" y="152400"/>
            <a:ext cx="3810000" cy="3729038"/>
            <a:chOff x="2743200" y="152400"/>
            <a:chExt cx="3810000" cy="3728356"/>
          </a:xfrm>
        </p:grpSpPr>
        <p:sp>
          <p:nvSpPr>
            <p:cNvPr id="83976" name="Oval 3"/>
            <p:cNvSpPr>
              <a:spLocks noChangeArrowheads="1"/>
            </p:cNvSpPr>
            <p:nvPr/>
          </p:nvSpPr>
          <p:spPr bwMode="auto">
            <a:xfrm rot="1620000">
              <a:off x="4159307" y="2966356"/>
              <a:ext cx="195540" cy="914400"/>
            </a:xfrm>
            <a:prstGeom prst="ellipse">
              <a:avLst/>
            </a:prstGeom>
            <a:solidFill>
              <a:schemeClr val="accent1"/>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83977" name="Oval 5"/>
            <p:cNvSpPr>
              <a:spLocks noChangeArrowheads="1"/>
            </p:cNvSpPr>
            <p:nvPr/>
          </p:nvSpPr>
          <p:spPr bwMode="auto">
            <a:xfrm>
              <a:off x="3276600" y="2209800"/>
              <a:ext cx="1143000" cy="228600"/>
            </a:xfrm>
            <a:prstGeom prst="ellipse">
              <a:avLst/>
            </a:prstGeom>
            <a:solidFill>
              <a:schemeClr val="accent1"/>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83978" name="Oval 6"/>
            <p:cNvSpPr>
              <a:spLocks noChangeArrowheads="1"/>
            </p:cNvSpPr>
            <p:nvPr/>
          </p:nvSpPr>
          <p:spPr bwMode="auto">
            <a:xfrm>
              <a:off x="4876800" y="2209800"/>
              <a:ext cx="1143000" cy="228600"/>
            </a:xfrm>
            <a:prstGeom prst="ellipse">
              <a:avLst/>
            </a:prstGeom>
            <a:solidFill>
              <a:schemeClr val="accent1"/>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83979" name="Oval 7"/>
            <p:cNvSpPr>
              <a:spLocks noChangeArrowheads="1"/>
            </p:cNvSpPr>
            <p:nvPr/>
          </p:nvSpPr>
          <p:spPr bwMode="auto">
            <a:xfrm>
              <a:off x="4419600" y="2362200"/>
              <a:ext cx="457200" cy="533400"/>
            </a:xfrm>
            <a:prstGeom prst="ellipse">
              <a:avLst/>
            </a:prstGeom>
            <a:solidFill>
              <a:schemeClr val="accent1"/>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12" name="Teardrop 11"/>
            <p:cNvSpPr/>
            <p:nvPr/>
          </p:nvSpPr>
          <p:spPr bwMode="auto">
            <a:xfrm>
              <a:off x="2743200" y="2971284"/>
              <a:ext cx="304800" cy="609489"/>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Arial Black" pitchFamily="34" charset="0"/>
                <a:cs typeface="+mn-cs"/>
              </a:endParaRPr>
            </a:p>
          </p:txBody>
        </p:sp>
        <p:sp>
          <p:nvSpPr>
            <p:cNvPr id="14" name="Teardrop 13"/>
            <p:cNvSpPr/>
            <p:nvPr/>
          </p:nvSpPr>
          <p:spPr bwMode="auto">
            <a:xfrm flipH="1">
              <a:off x="6248400" y="2971284"/>
              <a:ext cx="304800" cy="609489"/>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Arial Black" pitchFamily="34" charset="0"/>
                <a:cs typeface="+mn-cs"/>
              </a:endParaRPr>
            </a:p>
          </p:txBody>
        </p:sp>
        <p:sp>
          <p:nvSpPr>
            <p:cNvPr id="83982" name="Oval 14"/>
            <p:cNvSpPr>
              <a:spLocks noChangeArrowheads="1"/>
            </p:cNvSpPr>
            <p:nvPr/>
          </p:nvSpPr>
          <p:spPr bwMode="auto">
            <a:xfrm rot="19980000" flipH="1">
              <a:off x="4941551" y="2966355"/>
              <a:ext cx="195540" cy="914400"/>
            </a:xfrm>
            <a:prstGeom prst="ellipse">
              <a:avLst/>
            </a:prstGeom>
            <a:solidFill>
              <a:schemeClr val="accent1"/>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18" name="Block Arc 17"/>
            <p:cNvSpPr/>
            <p:nvPr/>
          </p:nvSpPr>
          <p:spPr bwMode="auto">
            <a:xfrm>
              <a:off x="2895600" y="152400"/>
              <a:ext cx="3429000" cy="2209396"/>
            </a:xfrm>
            <a:prstGeom prst="blockArc">
              <a:avLst>
                <a:gd name="adj1" fmla="val 10767649"/>
                <a:gd name="adj2" fmla="val 0"/>
                <a:gd name="adj3" fmla="val 25000"/>
              </a:avLst>
            </a:prstGeom>
            <a:solidFill>
              <a:srgbClr val="4F81BD"/>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Arial Black" pitchFamily="34" charset="0"/>
                <a:cs typeface="+mn-cs"/>
              </a:endParaRPr>
            </a:p>
          </p:txBody>
        </p:sp>
      </p:grpSp>
      <p:sp>
        <p:nvSpPr>
          <p:cNvPr id="20" name="Title 1"/>
          <p:cNvSpPr txBox="1">
            <a:spLocks/>
          </p:cNvSpPr>
          <p:nvPr/>
        </p:nvSpPr>
        <p:spPr bwMode="auto">
          <a:xfrm>
            <a:off x="4800600" y="274638"/>
            <a:ext cx="3886200" cy="1143000"/>
          </a:xfrm>
          <a:prstGeom prst="rect">
            <a:avLst/>
          </a:prstGeom>
          <a:noFill/>
          <a:ln w="9525">
            <a:noFill/>
            <a:miter lim="800000"/>
            <a:headEnd/>
            <a:tailEnd/>
          </a:ln>
          <a:effectLst/>
        </p:spPr>
        <p:txBody>
          <a:bodyPr anchor="ctr"/>
          <a:lstStyle/>
          <a:p>
            <a:pPr algn="ctr">
              <a:defRPr/>
            </a:pPr>
            <a:r>
              <a:rPr lang="en-US" sz="4000" b="1" kern="0" dirty="0">
                <a:solidFill>
                  <a:schemeClr val="bg1"/>
                </a:solidFill>
                <a:ea typeface="+mj-ea"/>
                <a:cs typeface="Arial" pitchFamily="34" charset="0"/>
              </a:rPr>
              <a:t>Location</a:t>
            </a:r>
          </a:p>
        </p:txBody>
      </p:sp>
      <p:sp>
        <p:nvSpPr>
          <p:cNvPr id="83973" name="TextBox 20"/>
          <p:cNvSpPr txBox="1">
            <a:spLocks noChangeArrowheads="1"/>
          </p:cNvSpPr>
          <p:nvPr/>
        </p:nvSpPr>
        <p:spPr bwMode="auto">
          <a:xfrm>
            <a:off x="5105400" y="1619250"/>
            <a:ext cx="4038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 typeface="Arial" charset="0"/>
              <a:buChar char="•"/>
            </a:pPr>
            <a:r>
              <a:rPr lang="en-US" b="1">
                <a:solidFill>
                  <a:srgbClr val="4F81BD"/>
                </a:solidFill>
              </a:rPr>
              <a:t>Seborrheic dermatitis</a:t>
            </a:r>
          </a:p>
          <a:p>
            <a:pPr eaLnBrk="1" hangingPunct="1">
              <a:spcBef>
                <a:spcPts val="600"/>
              </a:spcBef>
              <a:buFont typeface="Arial" charset="0"/>
              <a:buChar char="•"/>
            </a:pPr>
            <a:r>
              <a:rPr lang="en-US" b="1">
                <a:solidFill>
                  <a:srgbClr val="969696"/>
                </a:solidFill>
              </a:rPr>
              <a:t>Acne rosacea</a:t>
            </a:r>
          </a:p>
          <a:p>
            <a:pPr eaLnBrk="1" hangingPunct="1">
              <a:spcBef>
                <a:spcPts val="600"/>
              </a:spcBef>
              <a:buFont typeface="Arial" charset="0"/>
              <a:buChar char="•"/>
            </a:pPr>
            <a:r>
              <a:rPr lang="en-US" b="1">
                <a:solidFill>
                  <a:srgbClr val="969696"/>
                </a:solidFill>
              </a:rPr>
              <a:t>Atopic dermatitis (infants)</a:t>
            </a:r>
          </a:p>
          <a:p>
            <a:pPr eaLnBrk="1" hangingPunct="1">
              <a:spcBef>
                <a:spcPts val="600"/>
              </a:spcBef>
              <a:buFont typeface="Arial" charset="0"/>
              <a:buChar char="•"/>
            </a:pPr>
            <a:r>
              <a:rPr lang="en-US" b="1">
                <a:solidFill>
                  <a:srgbClr val="969696"/>
                </a:solidFill>
              </a:rPr>
              <a:t>Acne vulgaris</a:t>
            </a:r>
          </a:p>
        </p:txBody>
      </p:sp>
      <p:pic>
        <p:nvPicPr>
          <p:cNvPr id="83974" name="Content Placeholder 4" descr="seb derm red face.JPG"/>
          <p:cNvPicPr>
            <a:picLocks noChangeAspect="1"/>
          </p:cNvPicPr>
          <p:nvPr/>
        </p:nvPicPr>
        <p:blipFill>
          <a:blip r:embed="rId4">
            <a:extLst>
              <a:ext uri="{28A0092B-C50C-407E-A947-70E740481C1C}">
                <a14:useLocalDpi xmlns:a14="http://schemas.microsoft.com/office/drawing/2010/main" val="0"/>
              </a:ext>
            </a:extLst>
          </a:blip>
          <a:srcRect t="3302" b="471"/>
          <a:stretch>
            <a:fillRect/>
          </a:stretch>
        </p:blipFill>
        <p:spPr bwMode="auto">
          <a:xfrm>
            <a:off x="5181600" y="3810000"/>
            <a:ext cx="3325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06363"/>
            <a:ext cx="4343400" cy="6297612"/>
          </a:xfrm>
        </p:spPr>
      </p:pic>
      <p:sp>
        <p:nvSpPr>
          <p:cNvPr id="8499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CDF373-87CC-4A14-A5E9-216F7D3113CC}" type="slidenum">
              <a:rPr lang="en-US"/>
              <a:pPr eaLnBrk="1" hangingPunct="1"/>
              <a:t>71</a:t>
            </a:fld>
            <a:endParaRPr lang="en-US"/>
          </a:p>
        </p:txBody>
      </p:sp>
      <p:sp>
        <p:nvSpPr>
          <p:cNvPr id="10" name="Title 1"/>
          <p:cNvSpPr txBox="1">
            <a:spLocks/>
          </p:cNvSpPr>
          <p:nvPr/>
        </p:nvSpPr>
        <p:spPr bwMode="auto">
          <a:xfrm>
            <a:off x="4800600" y="274638"/>
            <a:ext cx="3886200" cy="1143000"/>
          </a:xfrm>
          <a:prstGeom prst="rect">
            <a:avLst/>
          </a:prstGeom>
          <a:noFill/>
          <a:ln w="9525">
            <a:noFill/>
            <a:miter lim="800000"/>
            <a:headEnd/>
            <a:tailEnd/>
          </a:ln>
          <a:effectLst/>
        </p:spPr>
        <p:txBody>
          <a:bodyPr anchor="ctr"/>
          <a:lstStyle/>
          <a:p>
            <a:pPr algn="ctr">
              <a:defRPr/>
            </a:pPr>
            <a:r>
              <a:rPr lang="en-US" sz="4000" b="1" kern="0" dirty="0">
                <a:solidFill>
                  <a:schemeClr val="bg1"/>
                </a:solidFill>
                <a:ea typeface="+mj-ea"/>
                <a:cs typeface="Arial" pitchFamily="34" charset="0"/>
              </a:rPr>
              <a:t>Location</a:t>
            </a:r>
          </a:p>
        </p:txBody>
      </p:sp>
      <p:sp>
        <p:nvSpPr>
          <p:cNvPr id="84996" name="TextBox 10"/>
          <p:cNvSpPr txBox="1">
            <a:spLocks noChangeArrowheads="1"/>
          </p:cNvSpPr>
          <p:nvPr/>
        </p:nvSpPr>
        <p:spPr bwMode="auto">
          <a:xfrm>
            <a:off x="5105400" y="1557338"/>
            <a:ext cx="37877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 typeface="Arial" charset="0"/>
              <a:buChar char="•"/>
            </a:pPr>
            <a:r>
              <a:rPr lang="en-US" b="1">
                <a:solidFill>
                  <a:srgbClr val="969696"/>
                </a:solidFill>
              </a:rPr>
              <a:t>Seborrheic dermatitis</a:t>
            </a:r>
          </a:p>
          <a:p>
            <a:pPr eaLnBrk="1" hangingPunct="1">
              <a:spcBef>
                <a:spcPts val="600"/>
              </a:spcBef>
              <a:buFont typeface="Arial" charset="0"/>
              <a:buChar char="•"/>
            </a:pPr>
            <a:r>
              <a:rPr lang="en-US" b="1">
                <a:solidFill>
                  <a:srgbClr val="FF0066"/>
                </a:solidFill>
              </a:rPr>
              <a:t>Acne rosacea</a:t>
            </a:r>
          </a:p>
          <a:p>
            <a:pPr eaLnBrk="1" hangingPunct="1">
              <a:spcBef>
                <a:spcPts val="600"/>
              </a:spcBef>
              <a:buFont typeface="Arial" charset="0"/>
              <a:buChar char="•"/>
            </a:pPr>
            <a:r>
              <a:rPr lang="en-US" b="1">
                <a:solidFill>
                  <a:srgbClr val="969696"/>
                </a:solidFill>
              </a:rPr>
              <a:t>Atopic dermatitis (infants)</a:t>
            </a:r>
          </a:p>
          <a:p>
            <a:pPr eaLnBrk="1" hangingPunct="1">
              <a:spcBef>
                <a:spcPts val="600"/>
              </a:spcBef>
              <a:buFont typeface="Arial" charset="0"/>
              <a:buChar char="•"/>
            </a:pPr>
            <a:r>
              <a:rPr lang="en-US" b="1">
                <a:solidFill>
                  <a:srgbClr val="969696"/>
                </a:solidFill>
              </a:rPr>
              <a:t>Acne vulgaris</a:t>
            </a:r>
            <a:endParaRPr lang="en-US" sz="2800" b="1">
              <a:solidFill>
                <a:srgbClr val="969696"/>
              </a:solidFill>
            </a:endParaRPr>
          </a:p>
        </p:txBody>
      </p:sp>
      <p:grpSp>
        <p:nvGrpSpPr>
          <p:cNvPr id="2" name="Group 12"/>
          <p:cNvGrpSpPr>
            <a:grpSpLocks/>
          </p:cNvGrpSpPr>
          <p:nvPr/>
        </p:nvGrpSpPr>
        <p:grpSpPr bwMode="auto">
          <a:xfrm>
            <a:off x="990600" y="3124200"/>
            <a:ext cx="3048000" cy="2133600"/>
            <a:chOff x="990600" y="3124200"/>
            <a:chExt cx="3048000" cy="2133600"/>
          </a:xfrm>
        </p:grpSpPr>
        <p:grpSp>
          <p:nvGrpSpPr>
            <p:cNvPr id="3" name="Group 8"/>
            <p:cNvGrpSpPr>
              <a:grpSpLocks/>
            </p:cNvGrpSpPr>
            <p:nvPr/>
          </p:nvGrpSpPr>
          <p:grpSpPr bwMode="auto">
            <a:xfrm>
              <a:off x="990600" y="3124200"/>
              <a:ext cx="3048000" cy="2133600"/>
              <a:chOff x="990600" y="3124200"/>
              <a:chExt cx="3048000" cy="2133600"/>
            </a:xfrm>
          </p:grpSpPr>
          <p:sp>
            <p:nvSpPr>
              <p:cNvPr id="85002" name="Oval 5"/>
              <p:cNvSpPr>
                <a:spLocks noChangeArrowheads="1"/>
              </p:cNvSpPr>
              <p:nvPr/>
            </p:nvSpPr>
            <p:spPr bwMode="auto">
              <a:xfrm>
                <a:off x="2133600" y="4800600"/>
                <a:ext cx="762000" cy="457200"/>
              </a:xfrm>
              <a:prstGeom prst="ellipse">
                <a:avLst/>
              </a:prstGeom>
              <a:solidFill>
                <a:srgbClr val="FF0066"/>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85003" name="Isosceles Triangle 6"/>
              <p:cNvSpPr>
                <a:spLocks noChangeArrowheads="1"/>
              </p:cNvSpPr>
              <p:nvPr/>
            </p:nvSpPr>
            <p:spPr bwMode="auto">
              <a:xfrm flipV="1">
                <a:off x="2667000" y="3124200"/>
                <a:ext cx="1371600" cy="1143000"/>
              </a:xfrm>
              <a:prstGeom prst="triangle">
                <a:avLst>
                  <a:gd name="adj" fmla="val 50000"/>
                </a:avLst>
              </a:prstGeom>
              <a:solidFill>
                <a:srgbClr val="FF0066"/>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85004" name="Isosceles Triangle 7"/>
              <p:cNvSpPr>
                <a:spLocks noChangeArrowheads="1"/>
              </p:cNvSpPr>
              <p:nvPr/>
            </p:nvSpPr>
            <p:spPr bwMode="auto">
              <a:xfrm flipV="1">
                <a:off x="990600" y="3124200"/>
                <a:ext cx="1371600" cy="1143000"/>
              </a:xfrm>
              <a:prstGeom prst="triangle">
                <a:avLst>
                  <a:gd name="adj" fmla="val 50000"/>
                </a:avLst>
              </a:prstGeom>
              <a:solidFill>
                <a:srgbClr val="FF0066"/>
              </a:solidFill>
              <a:ln w="9525" algn="ctr">
                <a:solidFill>
                  <a:schemeClr val="tx1"/>
                </a:solidFill>
                <a:round/>
                <a:headEnd/>
                <a:tailEnd/>
              </a:ln>
            </p:spPr>
            <p:txBody>
              <a:bodyPr/>
              <a:lstStyle/>
              <a:p>
                <a:pPr eaLnBrk="0" hangingPunct="0"/>
                <a:endParaRPr lang="en-US">
                  <a:latin typeface="Arial Black" pitchFamily="34" charset="0"/>
                </a:endParaRPr>
              </a:p>
            </p:txBody>
          </p:sp>
        </p:grpSp>
        <p:sp>
          <p:nvSpPr>
            <p:cNvPr id="85001" name="Isosceles Triangle 6"/>
            <p:cNvSpPr>
              <a:spLocks noChangeArrowheads="1"/>
            </p:cNvSpPr>
            <p:nvPr/>
          </p:nvSpPr>
          <p:spPr bwMode="auto">
            <a:xfrm>
              <a:off x="2133600" y="3124200"/>
              <a:ext cx="762000" cy="609600"/>
            </a:xfrm>
            <a:prstGeom prst="triangle">
              <a:avLst>
                <a:gd name="adj" fmla="val 50000"/>
              </a:avLst>
            </a:prstGeom>
            <a:solidFill>
              <a:srgbClr val="FF0066"/>
            </a:solidFill>
            <a:ln w="9525" algn="ctr">
              <a:solidFill>
                <a:schemeClr val="tx1"/>
              </a:solidFill>
              <a:round/>
              <a:headEnd/>
              <a:tailEnd/>
            </a:ln>
          </p:spPr>
          <p:txBody>
            <a:bodyPr/>
            <a:lstStyle/>
            <a:p>
              <a:pPr eaLnBrk="0" hangingPunct="0"/>
              <a:endParaRPr lang="en-US">
                <a:latin typeface="Arial Black" pitchFamily="34" charset="0"/>
              </a:endParaRPr>
            </a:p>
          </p:txBody>
        </p:sp>
      </p:grpSp>
      <p:pic>
        <p:nvPicPr>
          <p:cNvPr id="84999" name="Picture 6" descr="IMG_7089.JPG"/>
          <p:cNvPicPr>
            <a:picLocks noChangeAspect="1"/>
          </p:cNvPicPr>
          <p:nvPr/>
        </p:nvPicPr>
        <p:blipFill>
          <a:blip r:embed="rId4" cstate="print">
            <a:extLst>
              <a:ext uri="{28A0092B-C50C-407E-A947-70E740481C1C}">
                <a14:useLocalDpi xmlns:a14="http://schemas.microsoft.com/office/drawing/2010/main" val="0"/>
              </a:ext>
            </a:extLst>
          </a:blip>
          <a:srcRect l="13605" t="14285" r="8844"/>
          <a:stretch>
            <a:fillRect/>
          </a:stretch>
        </p:blipFill>
        <p:spPr bwMode="auto">
          <a:xfrm>
            <a:off x="5410200" y="3717925"/>
            <a:ext cx="31242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06363"/>
            <a:ext cx="4343400" cy="6297612"/>
          </a:xfrm>
        </p:spPr>
      </p:pic>
      <p:sp>
        <p:nvSpPr>
          <p:cNvPr id="8602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203B49-D106-4DE1-B33B-B179AFDFB12E}" type="slidenum">
              <a:rPr lang="en-US"/>
              <a:pPr eaLnBrk="1" hangingPunct="1"/>
              <a:t>72</a:t>
            </a:fld>
            <a:endParaRPr lang="en-US"/>
          </a:p>
        </p:txBody>
      </p:sp>
      <p:sp>
        <p:nvSpPr>
          <p:cNvPr id="7" name="Title 1"/>
          <p:cNvSpPr txBox="1">
            <a:spLocks/>
          </p:cNvSpPr>
          <p:nvPr/>
        </p:nvSpPr>
        <p:spPr bwMode="auto">
          <a:xfrm>
            <a:off x="4800600" y="274638"/>
            <a:ext cx="3886200" cy="1143000"/>
          </a:xfrm>
          <a:prstGeom prst="rect">
            <a:avLst/>
          </a:prstGeom>
          <a:noFill/>
          <a:ln w="9525">
            <a:noFill/>
            <a:miter lim="800000"/>
            <a:headEnd/>
            <a:tailEnd/>
          </a:ln>
          <a:effectLst/>
        </p:spPr>
        <p:txBody>
          <a:bodyPr anchor="ctr"/>
          <a:lstStyle/>
          <a:p>
            <a:pPr algn="ctr">
              <a:defRPr/>
            </a:pPr>
            <a:r>
              <a:rPr lang="en-US" sz="4000" b="1" kern="0" dirty="0">
                <a:solidFill>
                  <a:schemeClr val="bg1"/>
                </a:solidFill>
                <a:ea typeface="+mj-ea"/>
                <a:cs typeface="Arial" pitchFamily="34" charset="0"/>
              </a:rPr>
              <a:t>Location</a:t>
            </a:r>
          </a:p>
        </p:txBody>
      </p:sp>
      <p:sp>
        <p:nvSpPr>
          <p:cNvPr id="86020" name="TextBox 7"/>
          <p:cNvSpPr txBox="1">
            <a:spLocks noChangeArrowheads="1"/>
          </p:cNvSpPr>
          <p:nvPr/>
        </p:nvSpPr>
        <p:spPr bwMode="auto">
          <a:xfrm>
            <a:off x="5105400" y="1557338"/>
            <a:ext cx="3714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 typeface="Arial" charset="0"/>
              <a:buChar char="•"/>
            </a:pPr>
            <a:r>
              <a:rPr lang="en-US" b="1">
                <a:solidFill>
                  <a:srgbClr val="969696"/>
                </a:solidFill>
              </a:rPr>
              <a:t>Seborrheic dermatitis</a:t>
            </a:r>
          </a:p>
          <a:p>
            <a:pPr eaLnBrk="1" hangingPunct="1">
              <a:spcBef>
                <a:spcPts val="600"/>
              </a:spcBef>
              <a:buFont typeface="Arial" charset="0"/>
              <a:buChar char="•"/>
            </a:pPr>
            <a:r>
              <a:rPr lang="en-US" b="1">
                <a:solidFill>
                  <a:srgbClr val="969696"/>
                </a:solidFill>
              </a:rPr>
              <a:t>Acne rosacea</a:t>
            </a:r>
          </a:p>
          <a:p>
            <a:pPr eaLnBrk="1" hangingPunct="1">
              <a:spcBef>
                <a:spcPts val="600"/>
              </a:spcBef>
              <a:buFont typeface="Arial" charset="0"/>
              <a:buChar char="•"/>
            </a:pPr>
            <a:r>
              <a:rPr lang="en-US" b="1">
                <a:solidFill>
                  <a:srgbClr val="FF6600"/>
                </a:solidFill>
              </a:rPr>
              <a:t>Atopic dermatitis (infants)</a:t>
            </a:r>
          </a:p>
          <a:p>
            <a:pPr eaLnBrk="1" hangingPunct="1">
              <a:spcBef>
                <a:spcPts val="600"/>
              </a:spcBef>
              <a:buFont typeface="Arial" charset="0"/>
              <a:buChar char="•"/>
            </a:pPr>
            <a:r>
              <a:rPr lang="en-US" b="1">
                <a:solidFill>
                  <a:srgbClr val="969696"/>
                </a:solidFill>
              </a:rPr>
              <a:t>Acne vulgaris</a:t>
            </a:r>
          </a:p>
        </p:txBody>
      </p:sp>
      <p:pic>
        <p:nvPicPr>
          <p:cNvPr id="86021" name="Picture 2" descr="E:\Images\BAMC\Inflammatory &amp; Reactive 05-06\Atopic Dermatitis\atopic dermatitis (2).JPG"/>
          <p:cNvPicPr>
            <a:picLocks noChangeAspect="1" noChangeArrowheads="1"/>
          </p:cNvPicPr>
          <p:nvPr/>
        </p:nvPicPr>
        <p:blipFill>
          <a:blip r:embed="rId3">
            <a:extLst>
              <a:ext uri="{28A0092B-C50C-407E-A947-70E740481C1C}">
                <a14:useLocalDpi xmlns:a14="http://schemas.microsoft.com/office/drawing/2010/main" val="0"/>
              </a:ext>
            </a:extLst>
          </a:blip>
          <a:srcRect t="23674"/>
          <a:stretch>
            <a:fillRect/>
          </a:stretch>
        </p:blipFill>
        <p:spPr bwMode="auto">
          <a:xfrm>
            <a:off x="4953000" y="3751263"/>
            <a:ext cx="40386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990600" y="3276600"/>
            <a:ext cx="2971800" cy="2209800"/>
            <a:chOff x="990600" y="3276600"/>
            <a:chExt cx="2971800" cy="2209800"/>
          </a:xfrm>
        </p:grpSpPr>
        <p:grpSp>
          <p:nvGrpSpPr>
            <p:cNvPr id="3" name="Group 5"/>
            <p:cNvGrpSpPr>
              <a:grpSpLocks/>
            </p:cNvGrpSpPr>
            <p:nvPr/>
          </p:nvGrpSpPr>
          <p:grpSpPr bwMode="auto">
            <a:xfrm>
              <a:off x="990600" y="3276600"/>
              <a:ext cx="2971800" cy="1219200"/>
              <a:chOff x="990600" y="3276600"/>
              <a:chExt cx="2971800" cy="1219200"/>
            </a:xfrm>
          </p:grpSpPr>
          <p:sp>
            <p:nvSpPr>
              <p:cNvPr id="86026" name="Oval 3"/>
              <p:cNvSpPr>
                <a:spLocks noChangeArrowheads="1"/>
              </p:cNvSpPr>
              <p:nvPr/>
            </p:nvSpPr>
            <p:spPr bwMode="auto">
              <a:xfrm>
                <a:off x="990600" y="3276600"/>
                <a:ext cx="990600" cy="1219200"/>
              </a:xfrm>
              <a:prstGeom prst="ellipse">
                <a:avLst/>
              </a:prstGeom>
              <a:solidFill>
                <a:srgbClr val="FF6600"/>
              </a:solidFill>
              <a:ln w="9525" algn="ctr">
                <a:solidFill>
                  <a:schemeClr val="tx1"/>
                </a:solidFill>
                <a:round/>
                <a:headEnd/>
                <a:tailEnd/>
              </a:ln>
            </p:spPr>
            <p:txBody>
              <a:bodyPr/>
              <a:lstStyle/>
              <a:p>
                <a:pPr eaLnBrk="0" hangingPunct="0"/>
                <a:endParaRPr lang="en-US">
                  <a:latin typeface="Arial Black" pitchFamily="34" charset="0"/>
                </a:endParaRPr>
              </a:p>
            </p:txBody>
          </p:sp>
          <p:sp>
            <p:nvSpPr>
              <p:cNvPr id="86027" name="Oval 4"/>
              <p:cNvSpPr>
                <a:spLocks noChangeArrowheads="1"/>
              </p:cNvSpPr>
              <p:nvPr/>
            </p:nvSpPr>
            <p:spPr bwMode="auto">
              <a:xfrm>
                <a:off x="2971800" y="3276600"/>
                <a:ext cx="990600" cy="1219200"/>
              </a:xfrm>
              <a:prstGeom prst="ellipse">
                <a:avLst/>
              </a:prstGeom>
              <a:solidFill>
                <a:srgbClr val="FF6600"/>
              </a:solidFill>
              <a:ln w="9525" algn="ctr">
                <a:solidFill>
                  <a:schemeClr val="tx1"/>
                </a:solidFill>
                <a:round/>
                <a:headEnd/>
                <a:tailEnd/>
              </a:ln>
            </p:spPr>
            <p:txBody>
              <a:bodyPr/>
              <a:lstStyle/>
              <a:p>
                <a:pPr eaLnBrk="0" hangingPunct="0"/>
                <a:endParaRPr lang="en-US">
                  <a:latin typeface="Arial Black" pitchFamily="34" charset="0"/>
                </a:endParaRPr>
              </a:p>
            </p:txBody>
          </p:sp>
        </p:grpSp>
        <p:sp>
          <p:nvSpPr>
            <p:cNvPr id="86025" name="Oval 4"/>
            <p:cNvSpPr>
              <a:spLocks noChangeArrowheads="1"/>
            </p:cNvSpPr>
            <p:nvPr/>
          </p:nvSpPr>
          <p:spPr bwMode="auto">
            <a:xfrm rot="5400000">
              <a:off x="2152650" y="4514850"/>
              <a:ext cx="723900" cy="1219200"/>
            </a:xfrm>
            <a:prstGeom prst="ellipse">
              <a:avLst/>
            </a:prstGeom>
            <a:solidFill>
              <a:srgbClr val="FF6600"/>
            </a:solidFill>
            <a:ln w="9525" algn="ctr">
              <a:solidFill>
                <a:schemeClr val="tx1"/>
              </a:solidFill>
              <a:round/>
              <a:headEnd/>
              <a:tailEnd/>
            </a:ln>
          </p:spPr>
          <p:txBody>
            <a:bodyPr/>
            <a:lstStyle/>
            <a:p>
              <a:pPr eaLnBrk="0" hangingPunct="0"/>
              <a:endParaRPr lang="en-US">
                <a:latin typeface="Arial Black" pitchFamily="34" charset="0"/>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06363"/>
            <a:ext cx="4343400" cy="6297612"/>
          </a:xfrm>
        </p:spPr>
      </p:pic>
      <p:sp>
        <p:nvSpPr>
          <p:cNvPr id="87047" name="Slide Number Placeholder 4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CECF7-96D5-47EF-AD09-6CB887129BA5}" type="slidenum">
              <a:rPr lang="en-US"/>
              <a:pPr eaLnBrk="1" hangingPunct="1"/>
              <a:t>73</a:t>
            </a:fld>
            <a:endParaRPr lang="en-US"/>
          </a:p>
        </p:txBody>
      </p:sp>
      <p:sp>
        <p:nvSpPr>
          <p:cNvPr id="16" name="Title 1"/>
          <p:cNvSpPr txBox="1">
            <a:spLocks/>
          </p:cNvSpPr>
          <p:nvPr/>
        </p:nvSpPr>
        <p:spPr bwMode="auto">
          <a:xfrm>
            <a:off x="4800600" y="274638"/>
            <a:ext cx="3886200" cy="1143000"/>
          </a:xfrm>
          <a:prstGeom prst="rect">
            <a:avLst/>
          </a:prstGeom>
          <a:noFill/>
          <a:ln w="9525">
            <a:noFill/>
            <a:miter lim="800000"/>
            <a:headEnd/>
            <a:tailEnd/>
          </a:ln>
          <a:effectLst/>
        </p:spPr>
        <p:txBody>
          <a:bodyPr anchor="ctr"/>
          <a:lstStyle/>
          <a:p>
            <a:pPr algn="ctr">
              <a:defRPr/>
            </a:pPr>
            <a:r>
              <a:rPr lang="en-US" sz="4000" b="1" kern="0" dirty="0">
                <a:solidFill>
                  <a:schemeClr val="bg1"/>
                </a:solidFill>
                <a:ea typeface="+mj-ea"/>
                <a:cs typeface="Arial" pitchFamily="34" charset="0"/>
              </a:rPr>
              <a:t>Location</a:t>
            </a:r>
          </a:p>
        </p:txBody>
      </p:sp>
      <p:sp>
        <p:nvSpPr>
          <p:cNvPr id="17" name="TextBox 16"/>
          <p:cNvSpPr txBox="1"/>
          <p:nvPr/>
        </p:nvSpPr>
        <p:spPr>
          <a:xfrm>
            <a:off x="5105400" y="1562100"/>
            <a:ext cx="3859213" cy="2170113"/>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marL="341313" indent="-341313">
              <a:spcBef>
                <a:spcPts val="600"/>
              </a:spcBef>
              <a:buFont typeface="Arial" pitchFamily="34" charset="0"/>
              <a:buChar char="•"/>
              <a:defRPr/>
            </a:pPr>
            <a:r>
              <a:rPr lang="en-US" b="1" dirty="0">
                <a:solidFill>
                  <a:srgbClr val="969696"/>
                </a:solidFill>
                <a:cs typeface="Arial" pitchFamily="34" charset="0"/>
              </a:rPr>
              <a:t>Seborrheic dermatitis</a:t>
            </a:r>
          </a:p>
          <a:p>
            <a:pPr marL="341313" indent="-341313">
              <a:spcBef>
                <a:spcPts val="600"/>
              </a:spcBef>
              <a:buFont typeface="Arial" pitchFamily="34" charset="0"/>
              <a:buChar char="•"/>
              <a:defRPr/>
            </a:pPr>
            <a:r>
              <a:rPr lang="en-US" b="1" dirty="0">
                <a:solidFill>
                  <a:srgbClr val="969696"/>
                </a:solidFill>
                <a:cs typeface="Arial" pitchFamily="34" charset="0"/>
              </a:rPr>
              <a:t>Acne rosacea</a:t>
            </a:r>
          </a:p>
          <a:p>
            <a:pPr marL="341313" indent="-341313">
              <a:spcBef>
                <a:spcPts val="600"/>
              </a:spcBef>
              <a:buFont typeface="Arial" pitchFamily="34" charset="0"/>
              <a:buChar char="•"/>
              <a:defRPr/>
            </a:pPr>
            <a:r>
              <a:rPr lang="en-US" b="1" dirty="0">
                <a:solidFill>
                  <a:srgbClr val="969696"/>
                </a:solidFill>
                <a:cs typeface="Arial" pitchFamily="34" charset="0"/>
              </a:rPr>
              <a:t>Atopic dermatitis (infants)</a:t>
            </a:r>
          </a:p>
          <a:p>
            <a:pPr marL="341313" indent="-341313">
              <a:spcBef>
                <a:spcPts val="600"/>
              </a:spcBef>
              <a:buFont typeface="Arial" pitchFamily="34" charset="0"/>
              <a:buChar char="•"/>
              <a:defRPr/>
            </a:pPr>
            <a:r>
              <a:rPr lang="en-US" b="1" dirty="0">
                <a:solidFill>
                  <a:schemeClr val="accent2"/>
                </a:solidFill>
                <a:cs typeface="Arial" pitchFamily="34" charset="0"/>
              </a:rPr>
              <a:t>Acne vulgaris</a:t>
            </a:r>
            <a:endParaRPr lang="en-US" sz="2800" b="1" dirty="0">
              <a:solidFill>
                <a:schemeClr val="accent2"/>
              </a:solidFill>
              <a:cs typeface="Arial" pitchFamily="34" charset="0"/>
            </a:endParaRPr>
          </a:p>
        </p:txBody>
      </p:sp>
      <p:grpSp>
        <p:nvGrpSpPr>
          <p:cNvPr id="2" name="Group 53"/>
          <p:cNvGrpSpPr>
            <a:grpSpLocks/>
          </p:cNvGrpSpPr>
          <p:nvPr/>
        </p:nvGrpSpPr>
        <p:grpSpPr bwMode="auto">
          <a:xfrm>
            <a:off x="990600" y="1676400"/>
            <a:ext cx="3124200" cy="3810000"/>
            <a:chOff x="990600" y="1676400"/>
            <a:chExt cx="3124200" cy="3810000"/>
          </a:xfrm>
        </p:grpSpPr>
        <p:grpSp>
          <p:nvGrpSpPr>
            <p:cNvPr id="3" name="Group 49"/>
            <p:cNvGrpSpPr>
              <a:grpSpLocks/>
            </p:cNvGrpSpPr>
            <p:nvPr/>
          </p:nvGrpSpPr>
          <p:grpSpPr bwMode="auto">
            <a:xfrm>
              <a:off x="990600" y="1676400"/>
              <a:ext cx="3124200" cy="3810000"/>
              <a:chOff x="990600" y="1676400"/>
              <a:chExt cx="3124200" cy="3810000"/>
            </a:xfrm>
          </p:grpSpPr>
          <p:grpSp>
            <p:nvGrpSpPr>
              <p:cNvPr id="4" name="Group 27"/>
              <p:cNvGrpSpPr>
                <a:grpSpLocks/>
              </p:cNvGrpSpPr>
              <p:nvPr/>
            </p:nvGrpSpPr>
            <p:grpSpPr bwMode="auto">
              <a:xfrm>
                <a:off x="2667000" y="3200400"/>
                <a:ext cx="1447800" cy="2286000"/>
                <a:chOff x="2667000" y="3200400"/>
                <a:chExt cx="1447800" cy="2286000"/>
              </a:xfrm>
            </p:grpSpPr>
            <p:sp>
              <p:nvSpPr>
                <p:cNvPr id="19" name="Oval 18"/>
                <p:cNvSpPr/>
                <p:nvPr/>
              </p:nvSpPr>
              <p:spPr>
                <a:xfrm>
                  <a:off x="3124200" y="3200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Oval 19"/>
                <p:cNvSpPr/>
                <p:nvPr/>
              </p:nvSpPr>
              <p:spPr>
                <a:xfrm>
                  <a:off x="3352800" y="3657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Oval 20"/>
                <p:cNvSpPr/>
                <p:nvPr/>
              </p:nvSpPr>
              <p:spPr>
                <a:xfrm>
                  <a:off x="3657600" y="3200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Oval 21"/>
                <p:cNvSpPr/>
                <p:nvPr/>
              </p:nvSpPr>
              <p:spPr>
                <a:xfrm>
                  <a:off x="3200400" y="41910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Oval 22"/>
                <p:cNvSpPr/>
                <p:nvPr/>
              </p:nvSpPr>
              <p:spPr>
                <a:xfrm>
                  <a:off x="3810000" y="3657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Oval 23"/>
                <p:cNvSpPr/>
                <p:nvPr/>
              </p:nvSpPr>
              <p:spPr>
                <a:xfrm>
                  <a:off x="3657600" y="41910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Oval 24"/>
                <p:cNvSpPr/>
                <p:nvPr/>
              </p:nvSpPr>
              <p:spPr>
                <a:xfrm>
                  <a:off x="3352800" y="4724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Oval 25"/>
                <p:cNvSpPr/>
                <p:nvPr/>
              </p:nvSpPr>
              <p:spPr>
                <a:xfrm>
                  <a:off x="2895600" y="4724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 name="Oval 26"/>
                <p:cNvSpPr/>
                <p:nvPr/>
              </p:nvSpPr>
              <p:spPr>
                <a:xfrm>
                  <a:off x="2667000" y="5181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5" name="Group 28"/>
              <p:cNvGrpSpPr>
                <a:grpSpLocks/>
              </p:cNvGrpSpPr>
              <p:nvPr/>
            </p:nvGrpSpPr>
            <p:grpSpPr bwMode="auto">
              <a:xfrm flipH="1">
                <a:off x="990600" y="3200400"/>
                <a:ext cx="1447800" cy="2286000"/>
                <a:chOff x="2667000" y="3200400"/>
                <a:chExt cx="1447800" cy="2286000"/>
              </a:xfrm>
            </p:grpSpPr>
            <p:sp>
              <p:nvSpPr>
                <p:cNvPr id="30" name="Oval 29"/>
                <p:cNvSpPr/>
                <p:nvPr/>
              </p:nvSpPr>
              <p:spPr>
                <a:xfrm>
                  <a:off x="3124200" y="3200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 name="Oval 30"/>
                <p:cNvSpPr/>
                <p:nvPr/>
              </p:nvSpPr>
              <p:spPr>
                <a:xfrm>
                  <a:off x="3352800" y="3657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Oval 31"/>
                <p:cNvSpPr/>
                <p:nvPr/>
              </p:nvSpPr>
              <p:spPr>
                <a:xfrm>
                  <a:off x="3657600" y="3200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 name="Oval 32"/>
                <p:cNvSpPr/>
                <p:nvPr/>
              </p:nvSpPr>
              <p:spPr>
                <a:xfrm>
                  <a:off x="3200400" y="41910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 name="Oval 33"/>
                <p:cNvSpPr/>
                <p:nvPr/>
              </p:nvSpPr>
              <p:spPr>
                <a:xfrm>
                  <a:off x="3810000" y="3657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Oval 34"/>
                <p:cNvSpPr/>
                <p:nvPr/>
              </p:nvSpPr>
              <p:spPr>
                <a:xfrm>
                  <a:off x="3657600" y="41910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 name="Oval 35"/>
                <p:cNvSpPr/>
                <p:nvPr/>
              </p:nvSpPr>
              <p:spPr>
                <a:xfrm>
                  <a:off x="3352800" y="4724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 name="Oval 36"/>
                <p:cNvSpPr/>
                <p:nvPr/>
              </p:nvSpPr>
              <p:spPr>
                <a:xfrm>
                  <a:off x="2895600" y="4724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 name="Oval 37"/>
                <p:cNvSpPr/>
                <p:nvPr/>
              </p:nvSpPr>
              <p:spPr>
                <a:xfrm>
                  <a:off x="2667000" y="5181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40" name="Oval 39"/>
              <p:cNvSpPr/>
              <p:nvPr/>
            </p:nvSpPr>
            <p:spPr>
              <a:xfrm rot="5400000" flipH="1">
                <a:off x="3429000" y="2133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 name="Oval 40"/>
              <p:cNvSpPr/>
              <p:nvPr/>
            </p:nvSpPr>
            <p:spPr>
              <a:xfrm rot="5400000" flipH="1">
                <a:off x="2895600" y="2133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 name="Oval 41"/>
              <p:cNvSpPr/>
              <p:nvPr/>
            </p:nvSpPr>
            <p:spPr>
              <a:xfrm rot="5400000" flipH="1">
                <a:off x="3429000" y="1676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 name="Oval 42"/>
              <p:cNvSpPr/>
              <p:nvPr/>
            </p:nvSpPr>
            <p:spPr>
              <a:xfrm rot="5400000" flipH="1">
                <a:off x="2362200" y="2133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 name="Oval 43"/>
              <p:cNvSpPr/>
              <p:nvPr/>
            </p:nvSpPr>
            <p:spPr>
              <a:xfrm rot="5400000" flipH="1">
                <a:off x="2895600" y="1676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 name="Oval 44"/>
              <p:cNvSpPr/>
              <p:nvPr/>
            </p:nvSpPr>
            <p:spPr>
              <a:xfrm rot="5400000" flipH="1">
                <a:off x="2362200" y="1676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 name="Oval 45"/>
              <p:cNvSpPr/>
              <p:nvPr/>
            </p:nvSpPr>
            <p:spPr>
              <a:xfrm rot="5400000" flipH="1">
                <a:off x="1828800" y="1676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 name="Oval 46"/>
              <p:cNvSpPr/>
              <p:nvPr/>
            </p:nvSpPr>
            <p:spPr>
              <a:xfrm rot="5400000" flipH="1">
                <a:off x="1828800" y="2133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8" name="Oval 47"/>
              <p:cNvSpPr/>
              <p:nvPr/>
            </p:nvSpPr>
            <p:spPr>
              <a:xfrm rot="5400000" flipH="1">
                <a:off x="1295400" y="1676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 name="Oval 48"/>
              <p:cNvSpPr/>
              <p:nvPr/>
            </p:nvSpPr>
            <p:spPr>
              <a:xfrm rot="5400000" flipH="1">
                <a:off x="1295400" y="2133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51" name="Oval 50"/>
            <p:cNvSpPr/>
            <p:nvPr/>
          </p:nvSpPr>
          <p:spPr>
            <a:xfrm>
              <a:off x="2362200" y="28194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a:xfrm>
              <a:off x="2133600" y="3276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Oval 52"/>
            <p:cNvSpPr/>
            <p:nvPr/>
          </p:nvSpPr>
          <p:spPr>
            <a:xfrm>
              <a:off x="2590800" y="3276600"/>
              <a:ext cx="304800" cy="304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pic>
        <p:nvPicPr>
          <p:cNvPr id="87046" name="Content Placeholder 7" descr="isotretinoin mo 1 (5).JPG"/>
          <p:cNvPicPr>
            <a:picLocks noChangeAspect="1"/>
          </p:cNvPicPr>
          <p:nvPr/>
        </p:nvPicPr>
        <p:blipFill>
          <a:blip r:embed="rId4">
            <a:extLst>
              <a:ext uri="{28A0092B-C50C-407E-A947-70E740481C1C}">
                <a14:useLocalDpi xmlns:a14="http://schemas.microsoft.com/office/drawing/2010/main" val="0"/>
              </a:ext>
            </a:extLst>
          </a:blip>
          <a:srcRect l="-455" t="25273" r="2274" b="9091"/>
          <a:stretch>
            <a:fillRect/>
          </a:stretch>
        </p:blipFill>
        <p:spPr bwMode="auto">
          <a:xfrm>
            <a:off x="5638800" y="3724275"/>
            <a:ext cx="2362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lang="en-US" sz="4000">
                <a:latin typeface="Arial" charset="0"/>
                <a:ea typeface="ＭＳ Ｐゴシック" pitchFamily="34" charset="-128"/>
                <a:cs typeface="Arial" charset="0"/>
              </a:rPr>
              <a:t>Take Home Points</a:t>
            </a:r>
          </a:p>
        </p:txBody>
      </p:sp>
      <p:sp>
        <p:nvSpPr>
          <p:cNvPr id="88067" name="Rectangle 3"/>
          <p:cNvSpPr>
            <a:spLocks noGrp="1"/>
          </p:cNvSpPr>
          <p:nvPr>
            <p:ph idx="1"/>
          </p:nvPr>
        </p:nvSpPr>
        <p:spPr>
          <a:xfrm>
            <a:off x="323850" y="1628775"/>
            <a:ext cx="8640763" cy="4608513"/>
          </a:xfrm>
        </p:spPr>
        <p:txBody>
          <a:bodyPr/>
          <a:lstStyle/>
          <a:p>
            <a:pPr marL="400050" indent="-400050">
              <a:spcBef>
                <a:spcPts val="600"/>
              </a:spcBef>
              <a:buFont typeface="Wingdings" pitchFamily="2" charset="2"/>
              <a:buChar char="§"/>
            </a:pPr>
            <a:r>
              <a:rPr lang="en-US" sz="2800">
                <a:latin typeface="Arial" charset="0"/>
                <a:ea typeface="ＭＳ Ｐゴシック" pitchFamily="34" charset="-128"/>
                <a:cs typeface="Arial" charset="0"/>
              </a:rPr>
              <a:t>Location, history, and age help differentiate red rashes on the face</a:t>
            </a:r>
          </a:p>
          <a:p>
            <a:pPr marL="400050" indent="-400050">
              <a:spcBef>
                <a:spcPts val="600"/>
              </a:spcBef>
              <a:buFont typeface="Wingdings" pitchFamily="2" charset="2"/>
              <a:buChar char="§"/>
            </a:pPr>
            <a:r>
              <a:rPr lang="en-US" sz="2800">
                <a:latin typeface="Arial" charset="0"/>
                <a:ea typeface="ＭＳ Ｐゴシック" pitchFamily="34" charset="-128"/>
                <a:cs typeface="Arial" charset="0"/>
              </a:rPr>
              <a:t>Seborrheic dermatitis is common and chronic</a:t>
            </a:r>
          </a:p>
          <a:p>
            <a:pPr marL="798513" lvl="1" indent="-341313">
              <a:spcBef>
                <a:spcPts val="600"/>
              </a:spcBef>
              <a:buFont typeface="Arial" charset="0"/>
              <a:buChar char="•"/>
            </a:pPr>
            <a:r>
              <a:rPr lang="en-US" sz="2400">
                <a:latin typeface="Arial" charset="0"/>
                <a:ea typeface="ＭＳ Ｐゴシック" pitchFamily="34" charset="-128"/>
                <a:cs typeface="Arial" charset="0"/>
              </a:rPr>
              <a:t>Ask about and inspect key locations: external auditory canals, eyebrows, scalp, behind ears, central chest</a:t>
            </a:r>
          </a:p>
          <a:p>
            <a:pPr marL="798513" lvl="1" indent="-341313">
              <a:spcBef>
                <a:spcPts val="600"/>
              </a:spcBef>
              <a:buFont typeface="Arial" charset="0"/>
              <a:buChar char="•"/>
            </a:pPr>
            <a:r>
              <a:rPr lang="en-US" sz="2400">
                <a:latin typeface="Arial" charset="0"/>
                <a:ea typeface="ＭＳ Ｐゴシック" pitchFamily="34" charset="-128"/>
                <a:cs typeface="Arial" charset="0"/>
              </a:rPr>
              <a:t>Treatment with ketoconazole cream or dandruff shampoos or low-potency steroid like desonide cream for flares</a:t>
            </a:r>
          </a:p>
          <a:p>
            <a:pPr marL="400050" indent="-400050">
              <a:spcBef>
                <a:spcPts val="600"/>
              </a:spcBef>
              <a:buFont typeface="Wingdings" pitchFamily="2" charset="2"/>
              <a:buChar char="§"/>
            </a:pPr>
            <a:r>
              <a:rPr lang="en-US" sz="2800">
                <a:latin typeface="Arial" charset="0"/>
                <a:ea typeface="ＭＳ Ｐゴシック" pitchFamily="34" charset="-128"/>
                <a:cs typeface="Arial" charset="0"/>
              </a:rPr>
              <a:t>Heat, exercise, hot liquids, spicy foods, and alcohol, are triggers for acne rosacea</a:t>
            </a:r>
          </a:p>
        </p:txBody>
      </p:sp>
      <p:sp>
        <p:nvSpPr>
          <p:cNvPr id="880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A7B834-C349-4771-8AD5-4AF0EFF948C9}" type="slidenum">
              <a:rPr lang="en-US"/>
              <a:pPr eaLnBrk="1" hangingPunct="1"/>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en-US" sz="4000">
                <a:latin typeface="Arial" charset="0"/>
                <a:ea typeface="ＭＳ Ｐゴシック" pitchFamily="34" charset="-128"/>
                <a:cs typeface="Arial" charset="0"/>
              </a:rPr>
              <a:t>Take Home Points</a:t>
            </a:r>
          </a:p>
        </p:txBody>
      </p:sp>
      <p:sp>
        <p:nvSpPr>
          <p:cNvPr id="89091" name="Rectangle 3"/>
          <p:cNvSpPr>
            <a:spLocks noGrp="1"/>
          </p:cNvSpPr>
          <p:nvPr>
            <p:ph idx="1"/>
          </p:nvPr>
        </p:nvSpPr>
        <p:spPr>
          <a:xfrm>
            <a:off x="250825" y="1628775"/>
            <a:ext cx="8497888" cy="4191000"/>
          </a:xfrm>
        </p:spPr>
        <p:txBody>
          <a:bodyPr/>
          <a:lstStyle/>
          <a:p>
            <a:pPr marL="458788" indent="-458788">
              <a:spcBef>
                <a:spcPts val="600"/>
              </a:spcBef>
              <a:buFont typeface="Wingdings" pitchFamily="2" charset="2"/>
              <a:buChar char="§"/>
            </a:pPr>
            <a:r>
              <a:rPr lang="en-US" sz="2800">
                <a:latin typeface="Arial" charset="0"/>
                <a:ea typeface="ＭＳ Ｐゴシック" pitchFamily="34" charset="-128"/>
                <a:cs typeface="Arial" charset="0"/>
              </a:rPr>
              <a:t>Atopic dermatitis in infants often involves the face</a:t>
            </a:r>
          </a:p>
          <a:p>
            <a:pPr marL="458788" indent="-458788">
              <a:spcBef>
                <a:spcPts val="600"/>
              </a:spcBef>
              <a:buFont typeface="Wingdings" pitchFamily="2" charset="2"/>
              <a:buChar char="§"/>
            </a:pPr>
            <a:r>
              <a:rPr lang="en-US" sz="2800">
                <a:latin typeface="Arial" charset="0"/>
                <a:ea typeface="ＭＳ Ｐゴシック" pitchFamily="34" charset="-128"/>
                <a:cs typeface="Arial" charset="0"/>
              </a:rPr>
              <a:t>Allergic contact dermatitis itches and mirrors the source of exposure</a:t>
            </a:r>
          </a:p>
          <a:p>
            <a:pPr marL="458788" indent="-458788">
              <a:spcBef>
                <a:spcPts val="600"/>
              </a:spcBef>
              <a:buFont typeface="Wingdings" pitchFamily="2" charset="2"/>
              <a:buChar char="§"/>
            </a:pPr>
            <a:r>
              <a:rPr lang="en-US" sz="2800">
                <a:latin typeface="Arial" charset="0"/>
                <a:ea typeface="ＭＳ Ｐゴシック" pitchFamily="34" charset="-128"/>
                <a:cs typeface="Arial" charset="0"/>
              </a:rPr>
              <a:t>Acne vulgaris typically arises in puberty; see acne module for detailed management recommendations</a:t>
            </a:r>
          </a:p>
          <a:p>
            <a:pPr marL="458788" indent="-458788">
              <a:spcBef>
                <a:spcPts val="600"/>
              </a:spcBef>
              <a:buFont typeface="Wingdings" pitchFamily="2" charset="2"/>
              <a:buChar char="§"/>
            </a:pPr>
            <a:r>
              <a:rPr lang="en-US" sz="2800">
                <a:latin typeface="Arial" charset="0"/>
                <a:ea typeface="ＭＳ Ｐゴシック" pitchFamily="34" charset="-128"/>
                <a:cs typeface="Arial" charset="0"/>
              </a:rPr>
              <a:t>Butterfly rash of connective tissue disease is most frequently seen in flares of SLE and often has other manifestations of lupus at that time</a:t>
            </a:r>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C7EBEF-6657-4A62-A952-CE6EF3D5FA7A}" type="slidenum">
              <a:rPr lang="en-US"/>
              <a:pPr eaLnBrk="1" hangingPunct="1"/>
              <a:t>75</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p:cNvSpPr>
          <p:nvPr>
            <p:ph type="title"/>
          </p:nvPr>
        </p:nvSpPr>
        <p:spPr>
          <a:xfrm>
            <a:off x="2438400" y="274638"/>
            <a:ext cx="6248400" cy="1143000"/>
          </a:xfrm>
        </p:spPr>
        <p:txBody>
          <a:bodyPr/>
          <a:lstStyle/>
          <a:p>
            <a:r>
              <a:rPr lang="en-US" sz="4000">
                <a:latin typeface="Arial" charset="0"/>
                <a:ea typeface="ＭＳ Ｐゴシック" pitchFamily="34" charset="-128"/>
                <a:cs typeface="Arial" charset="0"/>
              </a:rPr>
              <a:t>Case One, Question 2</a:t>
            </a:r>
          </a:p>
        </p:txBody>
      </p:sp>
      <p:sp>
        <p:nvSpPr>
          <p:cNvPr id="64515" name="Rectangle 3"/>
          <p:cNvSpPr>
            <a:spLocks noGrp="1"/>
          </p:cNvSpPr>
          <p:nvPr>
            <p:ph idx="1"/>
          </p:nvPr>
        </p:nvSpPr>
        <p:spPr>
          <a:xfrm>
            <a:off x="304800" y="1557338"/>
            <a:ext cx="8610600" cy="4191000"/>
          </a:xfrm>
        </p:spPr>
        <p:txBody>
          <a:bodyPr rtlCol="0">
            <a:normAutofit/>
          </a:bodyPr>
          <a:lstStyle/>
          <a:p>
            <a:pPr fontAlgn="auto">
              <a:spcAft>
                <a:spcPts val="0"/>
              </a:spcAft>
              <a:buFont typeface="Arial" charset="0"/>
              <a:buNone/>
              <a:defRPr/>
            </a:pPr>
            <a:r>
              <a:rPr lang="en-US" b="1" dirty="0">
                <a:solidFill>
                  <a:srgbClr val="C00000"/>
                </a:solidFill>
                <a:latin typeface="Arial" charset="0"/>
                <a:ea typeface="ＭＳ Ｐゴシック"/>
                <a:cs typeface="ＭＳ Ｐゴシック"/>
              </a:rPr>
              <a:t>Answer: e</a:t>
            </a:r>
          </a:p>
          <a:p>
            <a:pPr marL="458788" indent="-458788" fontAlgn="auto">
              <a:spcAft>
                <a:spcPts val="0"/>
              </a:spcAft>
              <a:buFont typeface="Wingdings" pitchFamily="2" charset="2"/>
              <a:buChar char="§"/>
              <a:defRPr/>
            </a:pPr>
            <a:r>
              <a:rPr lang="en-US" dirty="0">
                <a:latin typeface="Arial" charset="0"/>
                <a:ea typeface="ＭＳ Ｐゴシック"/>
                <a:cs typeface="ＭＳ Ｐゴシック"/>
              </a:rPr>
              <a:t>What is the most likely diagnosis for Mr. L?</a:t>
            </a:r>
          </a:p>
          <a:p>
            <a:pPr marL="1089025" lvl="1" indent="-465138" fontAlgn="auto">
              <a:spcAft>
                <a:spcPts val="0"/>
              </a:spcAft>
              <a:buFont typeface="+mj-lt"/>
              <a:buAutoNum type="alphaLcPeriod"/>
              <a:defRPr/>
            </a:pPr>
            <a:r>
              <a:rPr lang="en-US" sz="2600" dirty="0">
                <a:latin typeface="Arial" charset="0"/>
                <a:ea typeface="ＭＳ Ｐゴシック"/>
                <a:cs typeface="ＭＳ Ｐゴシック"/>
              </a:rPr>
              <a:t>Actinic keratoses </a:t>
            </a:r>
            <a:r>
              <a:rPr lang="en-US" sz="2600" dirty="0">
                <a:solidFill>
                  <a:srgbClr val="969696"/>
                </a:solidFill>
                <a:latin typeface="Arial" charset="0"/>
                <a:ea typeface="ＭＳ Ｐゴシック"/>
                <a:cs typeface="ＭＳ Ｐゴシック"/>
              </a:rPr>
              <a:t>(scale in AK is keratotic, not greasy)</a:t>
            </a:r>
          </a:p>
          <a:p>
            <a:pPr marL="1089025" lvl="1" indent="-465138" fontAlgn="auto">
              <a:spcAft>
                <a:spcPts val="0"/>
              </a:spcAft>
              <a:buFont typeface="+mj-lt"/>
              <a:buAutoNum type="alphaLcPeriod"/>
              <a:defRPr/>
            </a:pPr>
            <a:r>
              <a:rPr lang="en-US" sz="2600" dirty="0">
                <a:latin typeface="Arial" charset="0"/>
                <a:ea typeface="ＭＳ Ｐゴシック"/>
                <a:cs typeface="ＭＳ Ｐゴシック"/>
              </a:rPr>
              <a:t>Allergic contact dermatitis </a:t>
            </a:r>
            <a:r>
              <a:rPr lang="en-US" sz="2600" dirty="0">
                <a:solidFill>
                  <a:srgbClr val="969696"/>
                </a:solidFill>
                <a:latin typeface="Arial" charset="0"/>
                <a:ea typeface="ＭＳ Ｐゴシック"/>
                <a:cs typeface="ＭＳ Ｐゴシック"/>
              </a:rPr>
              <a:t>(he does not itch)</a:t>
            </a:r>
          </a:p>
          <a:p>
            <a:pPr marL="1089025" lvl="1" indent="-465138" fontAlgn="auto">
              <a:spcAft>
                <a:spcPts val="0"/>
              </a:spcAft>
              <a:buFont typeface="+mj-lt"/>
              <a:buAutoNum type="alphaLcPeriod"/>
              <a:defRPr/>
            </a:pPr>
            <a:r>
              <a:rPr lang="en-US" sz="2600" dirty="0">
                <a:latin typeface="Arial" charset="0"/>
                <a:ea typeface="ＭＳ Ｐゴシック"/>
                <a:cs typeface="ＭＳ Ｐゴシック"/>
              </a:rPr>
              <a:t>Atopic dermatitis </a:t>
            </a:r>
            <a:r>
              <a:rPr lang="en-US" sz="2600" dirty="0">
                <a:solidFill>
                  <a:srgbClr val="969696"/>
                </a:solidFill>
                <a:latin typeface="Arial" charset="0"/>
                <a:ea typeface="ＭＳ Ｐゴシック"/>
                <a:cs typeface="ＭＳ Ｐゴシック"/>
              </a:rPr>
              <a:t>(wrong age; no history)</a:t>
            </a:r>
          </a:p>
          <a:p>
            <a:pPr marL="1089025" lvl="1" indent="-465138" fontAlgn="auto">
              <a:spcAft>
                <a:spcPts val="0"/>
              </a:spcAft>
              <a:buFont typeface="+mj-lt"/>
              <a:buAutoNum type="alphaLcPeriod"/>
              <a:defRPr/>
            </a:pPr>
            <a:r>
              <a:rPr lang="en-US" sz="2600" dirty="0">
                <a:latin typeface="Arial" charset="0"/>
                <a:ea typeface="ＭＳ Ｐゴシック"/>
                <a:cs typeface="ＭＳ Ｐゴシック"/>
              </a:rPr>
              <a:t>Rosacea </a:t>
            </a:r>
            <a:r>
              <a:rPr lang="en-US" sz="2600" dirty="0">
                <a:solidFill>
                  <a:schemeClr val="tx1">
                    <a:lumMod val="50000"/>
                    <a:lumOff val="50000"/>
                  </a:schemeClr>
                </a:solidFill>
                <a:latin typeface="Arial" charset="0"/>
                <a:ea typeface="ＭＳ Ｐゴシック"/>
                <a:cs typeface="ＭＳ Ｐゴシック"/>
              </a:rPr>
              <a:t>(no history)</a:t>
            </a:r>
          </a:p>
          <a:p>
            <a:pPr marL="1089025" lvl="1" indent="-465138" fontAlgn="auto">
              <a:spcAft>
                <a:spcPts val="0"/>
              </a:spcAft>
              <a:buFont typeface="+mj-lt"/>
              <a:buAutoNum type="alphaLcPeriod"/>
              <a:defRPr/>
            </a:pPr>
            <a:r>
              <a:rPr lang="en-US" sz="2600" b="1" dirty="0">
                <a:solidFill>
                  <a:srgbClr val="C00000"/>
                </a:solidFill>
                <a:latin typeface="Arial" charset="0"/>
                <a:ea typeface="ＭＳ Ｐゴシック"/>
                <a:cs typeface="ＭＳ Ｐゴシック"/>
              </a:rPr>
              <a:t>Seborrheic dermatitis</a:t>
            </a:r>
          </a:p>
        </p:txBody>
      </p:sp>
      <p:sp>
        <p:nvSpPr>
          <p:cNvPr id="163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240B04-1457-4A76-A03C-0840F4C6382B}" type="slidenum">
              <a:rPr lang="en-US">
                <a:ea typeface="ＭＳ Ｐゴシック" pitchFamily="34" charset="-128"/>
              </a:rPr>
              <a:pPr eaLnBrk="1" hangingPunct="1"/>
              <a:t>8</a:t>
            </a:fld>
            <a:endParaRPr lang="en-US">
              <a:ea typeface="ＭＳ Ｐゴシック" pitchFamily="34" charset="-128"/>
            </a:endParaRPr>
          </a:p>
        </p:txBody>
      </p:sp>
      <p:pic>
        <p:nvPicPr>
          <p:cNvPr id="16389" name="Content Placeholder 4" descr="seb derm red face.JPG"/>
          <p:cNvPicPr>
            <a:picLocks noChangeAspect="1"/>
          </p:cNvPicPr>
          <p:nvPr/>
        </p:nvPicPr>
        <p:blipFill>
          <a:blip r:embed="rId3">
            <a:extLst>
              <a:ext uri="{28A0092B-C50C-407E-A947-70E740481C1C}">
                <a14:useLocalDpi xmlns:a14="http://schemas.microsoft.com/office/drawing/2010/main" val="0"/>
              </a:ext>
            </a:extLst>
          </a:blip>
          <a:srcRect l="5350" t="3302" r="7777" b="471"/>
          <a:stretch>
            <a:fillRect/>
          </a:stretch>
        </p:blipFill>
        <p:spPr bwMode="auto">
          <a:xfrm>
            <a:off x="107950" y="93663"/>
            <a:ext cx="17875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a:latin typeface="Arial" charset="0"/>
                <a:ea typeface="ＭＳ Ｐゴシック" pitchFamily="34" charset="-128"/>
                <a:cs typeface="Arial" charset="0"/>
              </a:rPr>
              <a:t>Seborrheic dermatitis</a:t>
            </a:r>
          </a:p>
        </p:txBody>
      </p:sp>
      <p:sp>
        <p:nvSpPr>
          <p:cNvPr id="19459" name="Content Placeholder 2"/>
          <p:cNvSpPr>
            <a:spLocks noGrp="1"/>
          </p:cNvSpPr>
          <p:nvPr>
            <p:ph sz="half" idx="1"/>
          </p:nvPr>
        </p:nvSpPr>
        <p:spPr>
          <a:xfrm>
            <a:off x="228600" y="1600200"/>
            <a:ext cx="8534400" cy="4267200"/>
          </a:xfrm>
        </p:spPr>
        <p:txBody>
          <a:bodyPr/>
          <a:lstStyle/>
          <a:p>
            <a:pPr>
              <a:spcBef>
                <a:spcPts val="600"/>
              </a:spcBef>
              <a:buFont typeface="Wingdings" pitchFamily="2" charset="2"/>
              <a:buChar char="§"/>
            </a:pPr>
            <a:r>
              <a:rPr lang="en-US" sz="2500" dirty="0" err="1">
                <a:latin typeface="Arial" charset="0"/>
                <a:ea typeface="ＭＳ Ｐゴシック" pitchFamily="34" charset="-128"/>
                <a:cs typeface="Arial" charset="0"/>
              </a:rPr>
              <a:t>Seborrheic</a:t>
            </a:r>
            <a:r>
              <a:rPr lang="en-US" sz="2500" dirty="0">
                <a:latin typeface="Arial" charset="0"/>
                <a:ea typeface="ＭＳ Ｐゴシック" pitchFamily="34" charset="-128"/>
                <a:cs typeface="Arial" charset="0"/>
              </a:rPr>
              <a:t> dermatitis is a very common inflammatory reaction to the </a:t>
            </a:r>
            <a:r>
              <a:rPr lang="en-US" sz="2500" i="1" dirty="0" err="1">
                <a:latin typeface="Arial" charset="0"/>
                <a:ea typeface="ＭＳ Ｐゴシック" pitchFamily="34" charset="-128"/>
                <a:cs typeface="Arial" charset="0"/>
              </a:rPr>
              <a:t>Malassezia</a:t>
            </a:r>
            <a:r>
              <a:rPr lang="en-US" sz="2500" dirty="0">
                <a:latin typeface="Arial" charset="0"/>
                <a:ea typeface="ＭＳ Ｐゴシック" pitchFamily="34" charset="-128"/>
                <a:cs typeface="Arial" charset="0"/>
              </a:rPr>
              <a:t> </a:t>
            </a:r>
            <a:r>
              <a:rPr lang="en-US" sz="2500" dirty="0" err="1">
                <a:latin typeface="Arial" charset="0"/>
                <a:ea typeface="ＭＳ Ｐゴシック" pitchFamily="34" charset="-128"/>
                <a:cs typeface="Arial" charset="0"/>
              </a:rPr>
              <a:t>furfur</a:t>
            </a:r>
            <a:r>
              <a:rPr lang="en-US" sz="2500" dirty="0">
                <a:latin typeface="Arial" charset="0"/>
                <a:ea typeface="ＭＳ Ｐゴシック" pitchFamily="34" charset="-128"/>
                <a:cs typeface="Arial" charset="0"/>
              </a:rPr>
              <a:t> (</a:t>
            </a:r>
            <a:r>
              <a:rPr lang="en-US" sz="2500" i="1" dirty="0" err="1">
                <a:latin typeface="Arial" charset="0"/>
                <a:ea typeface="ＭＳ Ｐゴシック" pitchFamily="34" charset="-128"/>
                <a:cs typeface="Arial" charset="0"/>
              </a:rPr>
              <a:t>Pityrosporum</a:t>
            </a:r>
            <a:r>
              <a:rPr lang="en-US" sz="2500" i="1" dirty="0">
                <a:latin typeface="Arial" charset="0"/>
                <a:ea typeface="ＭＳ Ｐゴシック" pitchFamily="34" charset="-128"/>
                <a:cs typeface="Arial" charset="0"/>
              </a:rPr>
              <a:t> </a:t>
            </a:r>
            <a:r>
              <a:rPr lang="en-US" sz="2500" i="1" dirty="0" err="1">
                <a:latin typeface="Arial" charset="0"/>
                <a:ea typeface="ＭＳ Ｐゴシック" pitchFamily="34" charset="-128"/>
                <a:cs typeface="Arial" charset="0"/>
              </a:rPr>
              <a:t>ovale</a:t>
            </a:r>
            <a:r>
              <a:rPr lang="en-US" sz="2500" i="1" dirty="0">
                <a:latin typeface="Arial" charset="0"/>
                <a:ea typeface="ＭＳ Ｐゴシック" pitchFamily="34" charset="-128"/>
                <a:cs typeface="Arial" charset="0"/>
              </a:rPr>
              <a:t>) </a:t>
            </a:r>
            <a:r>
              <a:rPr lang="en-US" sz="2500" dirty="0">
                <a:latin typeface="Arial" charset="0"/>
                <a:ea typeface="ＭＳ Ｐゴシック" pitchFamily="34" charset="-128"/>
                <a:cs typeface="Arial" charset="0"/>
              </a:rPr>
              <a:t>yeast that thrives on </a:t>
            </a:r>
            <a:r>
              <a:rPr lang="en-US" sz="2500" dirty="0" err="1">
                <a:latin typeface="Arial" charset="0"/>
                <a:ea typeface="ＭＳ Ｐゴシック" pitchFamily="34" charset="-128"/>
                <a:cs typeface="Arial" charset="0"/>
              </a:rPr>
              <a:t>seborrheic</a:t>
            </a:r>
            <a:r>
              <a:rPr lang="en-US" sz="2500" dirty="0">
                <a:latin typeface="Arial" charset="0"/>
                <a:ea typeface="ＭＳ Ｐゴシック" pitchFamily="34" charset="-128"/>
                <a:cs typeface="Arial" charset="0"/>
              </a:rPr>
              <a:t> (oil-producing) skin</a:t>
            </a:r>
          </a:p>
          <a:p>
            <a:pPr>
              <a:spcBef>
                <a:spcPts val="600"/>
              </a:spcBef>
              <a:buFont typeface="Wingdings" pitchFamily="2" charset="2"/>
              <a:buChar char="§"/>
            </a:pPr>
            <a:r>
              <a:rPr lang="en-US" sz="2500" dirty="0">
                <a:latin typeface="Arial" charset="0"/>
                <a:ea typeface="ＭＳ Ｐゴシック" pitchFamily="34" charset="-128"/>
                <a:cs typeface="Arial" charset="0"/>
              </a:rPr>
              <a:t>It presents as erythematous scaling patches on the scalp, hairline, eyebrows, eyelids, central face and </a:t>
            </a:r>
            <a:r>
              <a:rPr lang="en-US" sz="2500" dirty="0" err="1">
                <a:latin typeface="Arial" charset="0"/>
                <a:ea typeface="ＭＳ Ｐゴシック" pitchFamily="34" charset="-128"/>
                <a:cs typeface="Arial" charset="0"/>
              </a:rPr>
              <a:t>nasolabial</a:t>
            </a:r>
            <a:r>
              <a:rPr lang="en-US" sz="2500" dirty="0">
                <a:latin typeface="Arial" charset="0"/>
                <a:ea typeface="ＭＳ Ｐゴシック" pitchFamily="34" charset="-128"/>
                <a:cs typeface="Arial" charset="0"/>
              </a:rPr>
              <a:t> folds, external auditory canals, or central chest</a:t>
            </a:r>
          </a:p>
          <a:p>
            <a:pPr>
              <a:spcBef>
                <a:spcPts val="600"/>
              </a:spcBef>
              <a:buFont typeface="Wingdings" pitchFamily="2" charset="2"/>
              <a:buChar char="§"/>
            </a:pPr>
            <a:r>
              <a:rPr lang="en-US" sz="2500" dirty="0">
                <a:latin typeface="Arial" charset="0"/>
                <a:ea typeface="ＭＳ Ｐゴシック" pitchFamily="34" charset="-128"/>
                <a:cs typeface="Arial" charset="0"/>
              </a:rPr>
              <a:t>It can be </a:t>
            </a:r>
            <a:r>
              <a:rPr lang="en-US" sz="2500" dirty="0" err="1">
                <a:latin typeface="Arial" charset="0"/>
                <a:ea typeface="ＭＳ Ｐゴシック" pitchFamily="34" charset="-128"/>
                <a:cs typeface="Arial" charset="0"/>
              </a:rPr>
              <a:t>hypopigmented</a:t>
            </a:r>
            <a:r>
              <a:rPr lang="en-US" sz="2500" dirty="0">
                <a:latin typeface="Arial" charset="0"/>
                <a:ea typeface="ＭＳ Ｐゴシック" pitchFamily="34" charset="-128"/>
                <a:cs typeface="Arial" charset="0"/>
              </a:rPr>
              <a:t>, especially in darker skin types</a:t>
            </a:r>
          </a:p>
          <a:p>
            <a:pPr>
              <a:spcBef>
                <a:spcPts val="600"/>
              </a:spcBef>
              <a:buFont typeface="Wingdings" pitchFamily="2" charset="2"/>
              <a:buChar char="§"/>
            </a:pPr>
            <a:r>
              <a:rPr lang="en-US" sz="2500" dirty="0">
                <a:latin typeface="Arial" charset="0"/>
                <a:ea typeface="ＭＳ Ｐゴシック" pitchFamily="34" charset="-128"/>
                <a:cs typeface="Arial" charset="0"/>
              </a:rPr>
              <a:t>On the chest, it appears more central over the sternum</a:t>
            </a:r>
          </a:p>
          <a:p>
            <a:pPr>
              <a:spcBef>
                <a:spcPts val="600"/>
              </a:spcBef>
              <a:buFont typeface="Wingdings" pitchFamily="2" charset="2"/>
              <a:buChar char="§"/>
            </a:pPr>
            <a:r>
              <a:rPr lang="en-US" sz="2500" dirty="0" err="1">
                <a:latin typeface="Arial" charset="0"/>
                <a:ea typeface="ＭＳ Ｐゴシック" pitchFamily="34" charset="-128"/>
                <a:cs typeface="Arial" charset="0"/>
              </a:rPr>
              <a:t>Seborrheic</a:t>
            </a:r>
            <a:r>
              <a:rPr lang="en-US" sz="2500" dirty="0">
                <a:latin typeface="Arial" charset="0"/>
                <a:ea typeface="ＭＳ Ｐゴシック" pitchFamily="34" charset="-128"/>
                <a:cs typeface="Arial" charset="0"/>
              </a:rPr>
              <a:t> dermatitis is often worse in patients with HIV</a:t>
            </a:r>
          </a:p>
          <a:p>
            <a:endParaRPr lang="en-US" sz="2400" dirty="0">
              <a:latin typeface="Arial" charset="0"/>
              <a:ea typeface="ＭＳ Ｐゴシック" pitchFamily="34" charset="-128"/>
              <a:cs typeface="Arial" charset="0"/>
            </a:endParaRP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8D4781-6B53-440A-A4B1-C9C0F3D32FAB}" type="slidenum">
              <a:rPr lang="en-US"/>
              <a:pPr eaLnBrk="1" hangingPunct="1"/>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20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2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2899</Words>
  <Application>Microsoft Office PowerPoint</Application>
  <PresentationFormat>عرض على الشاشة (4:3)</PresentationFormat>
  <Paragraphs>485</Paragraphs>
  <Slides>75</Slides>
  <Notes>68</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75</vt:i4>
      </vt:variant>
    </vt:vector>
  </HeadingPairs>
  <TitlesOfParts>
    <vt:vector size="82" baseType="lpstr">
      <vt:lpstr>ＭＳ Ｐゴシック</vt:lpstr>
      <vt:lpstr>Arial</vt:lpstr>
      <vt:lpstr>Arial Black</vt:lpstr>
      <vt:lpstr>Calibri</vt:lpstr>
      <vt:lpstr>Garamond</vt:lpstr>
      <vt:lpstr>Wingdings</vt:lpstr>
      <vt:lpstr>Office Theme</vt:lpstr>
      <vt:lpstr>The Red Face  Dr Sami Aldaham</vt:lpstr>
      <vt:lpstr>Case One</vt:lpstr>
      <vt:lpstr>Case One: History</vt:lpstr>
      <vt:lpstr>Case One: Skin Exam</vt:lpstr>
      <vt:lpstr>Case One, Question 1</vt:lpstr>
      <vt:lpstr>Case One, Question 1</vt:lpstr>
      <vt:lpstr>Case One, Question 2</vt:lpstr>
      <vt:lpstr>Case One, Question 2</vt:lpstr>
      <vt:lpstr>Seborrheic dermatitis</vt:lpstr>
      <vt:lpstr>Here are some examples of seborrheic dermatitis</vt:lpstr>
      <vt:lpstr>Seborrheic dermatitis</vt:lpstr>
      <vt:lpstr>Seborrheic dermatitis</vt:lpstr>
      <vt:lpstr>Seborrheic dermatitis</vt:lpstr>
      <vt:lpstr>Seborrheic dermatitis</vt:lpstr>
      <vt:lpstr>Seborrheic dermatitis</vt:lpstr>
      <vt:lpstr>Case One, Question 3</vt:lpstr>
      <vt:lpstr>Case One, Question 3</vt:lpstr>
      <vt:lpstr>Seborrheic dermatitis treatment</vt:lpstr>
      <vt:lpstr>Case Two</vt:lpstr>
      <vt:lpstr>Case Two: History</vt:lpstr>
      <vt:lpstr>Case Two: Skin Exam</vt:lpstr>
      <vt:lpstr>Case Two, Question 1</vt:lpstr>
      <vt:lpstr>Case Two, Question 1</vt:lpstr>
      <vt:lpstr>Case Two, Question 2</vt:lpstr>
      <vt:lpstr>عرض تقديمي في PowerPoint</vt:lpstr>
      <vt:lpstr>Clinical Features of Rosacea</vt:lpstr>
      <vt:lpstr>The Following Photos Illustrate Different  Types of Rosacea</vt:lpstr>
      <vt:lpstr>Erythematotelangietatic Rosacea</vt:lpstr>
      <vt:lpstr>Papulopustular Rosacea</vt:lpstr>
      <vt:lpstr>Phymatous Rosacea</vt:lpstr>
      <vt:lpstr>Rosacea Treatment</vt:lpstr>
      <vt:lpstr>The “butterfly” rash</vt:lpstr>
      <vt:lpstr>The “butterfly rash” of lupus</vt:lpstr>
      <vt:lpstr>Key elements of facial lupus rash</vt:lpstr>
      <vt:lpstr>Case Three</vt:lpstr>
      <vt:lpstr>Case Three: History</vt:lpstr>
      <vt:lpstr>Case Three: Skin Exam</vt:lpstr>
      <vt:lpstr>Case Three, Question 1</vt:lpstr>
      <vt:lpstr>Case Three, Question 1</vt:lpstr>
      <vt:lpstr>Atopic Dermatitis Basics</vt:lpstr>
      <vt:lpstr>Case Three, Question 2</vt:lpstr>
      <vt:lpstr>Case Three, Question 2</vt:lpstr>
      <vt:lpstr>Treatment for Atopic Dermatitis</vt:lpstr>
      <vt:lpstr>Treatment for Atopic Dermatitis</vt:lpstr>
      <vt:lpstr>Case Four</vt:lpstr>
      <vt:lpstr>Case Four: History</vt:lpstr>
      <vt:lpstr>Case Four: Skin Exam</vt:lpstr>
      <vt:lpstr>Case Four, Question 1</vt:lpstr>
      <vt:lpstr>Case Four, Question 1</vt:lpstr>
      <vt:lpstr>Allergic contact dermatitis</vt:lpstr>
      <vt:lpstr>Eyelid dermatitis</vt:lpstr>
      <vt:lpstr>Case Four, Question 2</vt:lpstr>
      <vt:lpstr>Case Four, Question 2</vt:lpstr>
      <vt:lpstr>Steroid strengths</vt:lpstr>
      <vt:lpstr>Case Four, Question 3</vt:lpstr>
      <vt:lpstr>Case Four, Question 3</vt:lpstr>
      <vt:lpstr>Case Four, Patch Test</vt:lpstr>
      <vt:lpstr>Case Five</vt:lpstr>
      <vt:lpstr>Case Five: History</vt:lpstr>
      <vt:lpstr>Case Five: Skin Exam</vt:lpstr>
      <vt:lpstr>Case Five, Question 1</vt:lpstr>
      <vt:lpstr>Case Five, Question 1</vt:lpstr>
      <vt:lpstr> Oral Isotretinoin Indications: </vt:lpstr>
      <vt:lpstr>Isotretinoin side effects</vt:lpstr>
      <vt:lpstr>Before therapy</vt:lpstr>
      <vt:lpstr>Summary of the red face:  likely causes by age</vt:lpstr>
      <vt:lpstr>Summary of the red face:  clues in the history</vt:lpstr>
      <vt:lpstr>Summary of the red face:  clues by location</vt:lpstr>
      <vt:lpstr>Location</vt:lpstr>
      <vt:lpstr>عرض تقديمي في PowerPoint</vt:lpstr>
      <vt:lpstr>عرض تقديمي في PowerPoint</vt:lpstr>
      <vt:lpstr>عرض تقديمي في PowerPoint</vt:lpstr>
      <vt:lpstr>عرض تقديمي في PowerPoint</vt:lpstr>
      <vt:lpstr>Take Home Points</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 Face</dc:title>
  <dc:creator>SAMI FATEHI</dc:creator>
  <cp:lastModifiedBy>سامي عبدالرحمن محمد الدهام</cp:lastModifiedBy>
  <cp:revision>9</cp:revision>
  <dcterms:created xsi:type="dcterms:W3CDTF">2006-08-16T00:00:00Z</dcterms:created>
  <dcterms:modified xsi:type="dcterms:W3CDTF">2024-01-13T20:15:51Z</dcterms:modified>
</cp:coreProperties>
</file>