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8" r:id="rId2"/>
    <p:sldId id="261" r:id="rId3"/>
    <p:sldId id="262" r:id="rId4"/>
    <p:sldId id="263" r:id="rId5"/>
    <p:sldId id="264" r:id="rId6"/>
    <p:sldId id="265" r:id="rId7"/>
    <p:sldId id="266" r:id="rId8"/>
    <p:sldId id="267" r:id="rId9"/>
    <p:sldId id="268" r:id="rId10"/>
    <p:sldId id="269" r:id="rId11"/>
    <p:sldId id="270" r:id="rId12"/>
    <p:sldId id="271" r:id="rId13"/>
    <p:sldId id="272"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31"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49F3A-E15B-4569-AACB-75450672B28A}" type="datetimeFigureOut">
              <a:rPr lang="en-US" smtClean="0"/>
              <a:t>3/29/2020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E56DF-314D-4708-AE87-09F94185F38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92E6B3-A313-4EAA-95A0-A9F8E196B2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EB62EE-11C1-46B7-B5D3-ACDA54047D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28A374-ECE7-46B1-B9CF-13D9E141890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B6FCED-329F-451E-B0BA-44F18736E26F}" type="slidenum">
              <a:rPr lang="en-US" smtClean="0">
                <a:cs typeface="Arial" charset="0"/>
              </a: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B6FCED-329F-451E-B0BA-44F18736E26F}" type="slidenum">
              <a:rPr lang="en-US" smtClean="0">
                <a:cs typeface="Arial" charset="0"/>
              </a: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2E7F96-E676-42EE-AAF3-AA39A29C714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dirty="0">
              <a:latin typeface="Arial" charset="0"/>
              <a:cs typeface="Arial" charset="0"/>
            </a:endParaRPr>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F727F3-CF3D-450B-84A6-E92C132F5035}" type="slidenum">
              <a:rPr lang="en-US" smtClean="0">
                <a:cs typeface="Arial" charset="0"/>
              </a: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84C771-F627-43A3-B49F-AB68ED39BD7A}" type="slidenum">
              <a:rPr lang="en-US" smtClean="0">
                <a:cs typeface="Arial" charset="0"/>
              </a: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p:spPr>
      </p:sp>
      <p:sp>
        <p:nvSpPr>
          <p:cNvPr id="87042" name="Rectangle 3"/>
          <p:cNvSpPr>
            <a:spLocks noGrp="1"/>
          </p:cNvSpPr>
          <p:nvPr>
            <p:ph type="body" idx="1"/>
          </p:nvPr>
        </p:nvSpPr>
        <p:spPr bwMode="auto">
          <a:noFill/>
        </p:spPr>
        <p:txBody>
          <a:bodyPr wrap="square" numCol="1" anchor="t" anchorCtr="0" compatLnSpc="1">
            <a:prstTxWarp prst="textNoShape">
              <a:avLst/>
            </a:prstTxWarp>
          </a:bodyPr>
          <a:lstStyle/>
          <a:p>
            <a:pPr defTabSz="897199">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5123DB-30A7-466B-9D1A-78A4B4AA9C5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endParaRPr lang="en-US" dirty="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AB862F-F1C4-4BFE-B323-EB0103A4726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7BEF2D-94C8-4AC1-B054-765D4978BC0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3FA547-1B2F-4CCB-8B5A-45FC67E1FE08}"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55DDA5-E809-4DDB-B3C6-9B231A6B3038}"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846AF8-C3DE-4C41-AEAB-FB46D3E79AF5}"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B63CFA-40AD-4C15-B8BD-2473C61C1C7C}" type="slidenum">
              <a:rPr lang="en-US" smtClean="0">
                <a:cs typeface="Arial" charset="0"/>
              </a:rPr>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6B3819-7AC1-4D9B-8752-CCBB4ABD8BAA}"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E57302-F059-4ABA-B214-049FA42BCAD8}"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53843-DBAE-4EB8-AABA-20D45ABA2256}"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53843-DBAE-4EB8-AABA-20D45ABA2256}"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7B5088-5FFF-4C9B-9956-4CCDA0177963}"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F81C80-5BEF-4B49-9C7E-78951AE22EBF}" type="slidenum">
              <a:rPr lang="en-US" smtClean="0">
                <a:cs typeface="Arial" charset="0"/>
              </a:rPr>
              <a:pPr/>
              <a:t>4</a:t>
            </a:fld>
            <a:endParaRPr lang="en-US">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199">
              <a:defRPr/>
            </a:pPr>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18B76A-230C-41BD-9649-57CC17F54860}"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994DCF-F5B0-41B4-9699-2035BAA6E91B}"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7FFDEC-EFEF-4664-8B39-D147211D6A3B}"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8429B7-A15C-4C1B-8CD8-B08BA1C9B6B5}"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557737-EB05-496A-8607-60909C32EFD0}" type="slidenum">
              <a:rPr lang="en-US" smtClean="0"/>
              <a:pPr/>
              <a:t>51</a:t>
            </a:fld>
            <a:endParaRPr lang="en-US"/>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ea typeface="ＭＳ Ｐゴシック"/>
              <a:cs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EF7A8A-E24F-4F22-9B28-788B263C97C7}" type="slidenum">
              <a:rPr lang="en-US" smtClean="0"/>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FB7209-83A1-4FA3-806D-9BC18C01D969}"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199">
              <a:defRPr/>
            </a:pPr>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9F369-2E87-412E-AD84-842770F87E88}"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69F369-2E87-412E-AD84-842770F87E88}" type="slidenum">
              <a:rPr lang="en-US" smtClean="0"/>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955F10-D26E-4CB7-97FB-1CC9ED24B074}" type="slidenum">
              <a:rPr lang="en-US" smtClean="0"/>
              <a:pPr>
                <a:defRPr/>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ED8EAA-3404-494F-9102-04AFACEB94C0}" type="slidenum">
              <a:rPr lang="en-US" smtClean="0">
                <a:cs typeface="Arial" charset="0"/>
              </a:rPr>
              <a:pPr/>
              <a:t>59</a:t>
            </a:fld>
            <a:endParaRPr lang="en-US">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86E46-0EEA-49DB-84E6-C7746D0575E3}" type="slidenum">
              <a:rPr lang="en-US" smtClean="0">
                <a:cs typeface="Arial" charset="0"/>
              </a:rPr>
              <a:pPr/>
              <a:t>60</a:t>
            </a:fld>
            <a:endParaRPr lang="en-US">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49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B3C77B-4D53-4854-9C52-E25D8264D98D}" type="slidenum">
              <a:rPr lang="en-US" smtClean="0"/>
              <a:pPr/>
              <a:t>61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pPr defTabSz="897199">
              <a:defRPr/>
            </a:pPr>
            <a:endParaRPr lang="en-US" dirty="0">
              <a:latin typeface="Arial" charset="0"/>
              <a:cs typeface="Arial" charset="0"/>
            </a:endParaRPr>
          </a:p>
        </p:txBody>
      </p:sp>
      <p:sp>
        <p:nvSpPr>
          <p:cNvPr id="84995" name="Slide Number Placeholder 3"/>
          <p:cNvSpPr>
            <a:spLocks noGrp="1"/>
          </p:cNvSpPr>
          <p:nvPr>
            <p:ph type="sldNum" sz="quarter" idx="5"/>
          </p:nvPr>
        </p:nvSpPr>
        <p:spPr>
          <a:noFill/>
        </p:spPr>
        <p:txBody>
          <a:bodyPr/>
          <a:lstStyle/>
          <a:p>
            <a:fld id="{71C628F0-DA65-4728-87E9-0A2917189315}" type="slidenum">
              <a:rPr lang="en-US" smtClean="0">
                <a:latin typeface="Arial" charset="0"/>
                <a:cs typeface="Arial" charset="0"/>
              </a:rPr>
              <a:pPr/>
              <a:t>62</a:t>
            </a:fld>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77099D-09A0-4109-9743-244DA7FD1686}" type="slidenum">
              <a:rPr lang="en-US" smtClean="0">
                <a:cs typeface="Arial" charset="0"/>
              </a:rPr>
              <a:pPr/>
              <a:t>6</a:t>
            </a:fld>
            <a:endParaRPr lang="en-US">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
        <p:nvSpPr>
          <p:cNvPr id="15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C15995-656C-4F33-A36E-F7BF47D79599}" type="slidenum">
              <a:rPr lang="en-US" smtClean="0">
                <a:cs typeface="Arial" charset="0"/>
              </a:rPr>
              <a:pPr/>
              <a:t>63</a:t>
            </a:fld>
            <a:endParaRPr lang="en-US">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baseline="0" dirty="0">
              <a:latin typeface="Arial" charset="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46817F-AA47-441E-8441-23CBC86FAACF}" type="slidenum">
              <a:rPr lang="en-US" smtClean="0">
                <a:cs typeface="Arial" charset="0"/>
              </a:rPr>
              <a:pPr/>
              <a:t>7</a:t>
            </a:fld>
            <a:endParaRPr lang="en-US">
              <a:cs typeface="Arial"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C6937A-D78E-E44B-A011-D0373DC16B1D}" type="datetime1">
              <a:rPr lang="en-US" smtClean="0"/>
              <a:pPr>
                <a:defRPr/>
              </a:pPr>
              <a:t>3/29/2020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475BCD-6785-4EA6-B7FE-FD80B4B45C7C}" type="slidenum">
              <a:rPr lang="en-US"/>
              <a:pPr>
                <a:defRPr/>
              </a:pPr>
              <a:t>‹#›</a:t>
            </a:fld>
            <a:endParaRPr lang="en-US" dirty="0"/>
          </a:p>
        </p:txBody>
      </p:sp>
    </p:spTree>
    <p:extLst>
      <p:ext uri="{BB962C8B-B14F-4D97-AF65-F5344CB8AC3E}">
        <p14:creationId xmlns:p14="http://schemas.microsoft.com/office/powerpoint/2010/main" val="1973514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fld id="{128A4CB1-2855-E943-A66F-DA33E3E4D64E}" type="datetime1">
              <a:rPr lang="en-US" smtClean="0"/>
              <a:pPr>
                <a:defRPr/>
              </a:pPr>
              <a:t>3/29/2020</a:t>
            </a:fld>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56A28CCB-8F03-4B40-BA70-10D114FC186F}"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extLst>
      <p:ext uri="{BB962C8B-B14F-4D97-AF65-F5344CB8AC3E}">
        <p14:creationId xmlns:p14="http://schemas.microsoft.com/office/powerpoint/2010/main" val="382683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10.jpeg"/><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6.wdp"/><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microsoft.com/office/2007/relationships/hdphoto" Target="../media/hdphoto7.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20.jpeg"/><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4"/>
          <p:cNvSpPr>
            <a:spLocks noGrp="1"/>
          </p:cNvSpPr>
          <p:nvPr>
            <p:ph type="ctrTitle"/>
          </p:nvPr>
        </p:nvSpPr>
        <p:spPr bwMode="auto">
          <a:xfrm>
            <a:off x="609600" y="1905000"/>
            <a:ext cx="7848600" cy="2057400"/>
          </a:xfrm>
          <a:noFill/>
          <a:ln>
            <a:miter lim="800000"/>
            <a:headEnd/>
            <a:tailEnd/>
          </a:ln>
        </p:spPr>
        <p:txBody>
          <a:bodyPr vert="horz" wrap="square" lIns="91440" tIns="45720" rIns="91440" bIns="45720" numCol="1" anchor="t" anchorCtr="0" compatLnSpc="1">
            <a:prstTxWarp prst="textNoShape">
              <a:avLst/>
            </a:prstTxWarp>
          </a:bodyPr>
          <a:lstStyle/>
          <a:p>
            <a:pPr eaLnBrk="1" fontAlgn="auto" hangingPunct="1">
              <a:spcAft>
                <a:spcPts val="0"/>
              </a:spcAft>
              <a:defRPr/>
            </a:pPr>
            <a:r>
              <a:rPr lang="en-US" sz="6000" dirty="0">
                <a:latin typeface="Arial" charset="0"/>
                <a:cs typeface="Arial" charset="0"/>
              </a:rPr>
              <a:t>Bacterial Skin Infections </a:t>
            </a:r>
          </a:p>
        </p:txBody>
      </p:sp>
      <p:sp>
        <p:nvSpPr>
          <p:cNvPr id="4" name="Slide Number Placeholder 3"/>
          <p:cNvSpPr>
            <a:spLocks noGrp="1"/>
          </p:cNvSpPr>
          <p:nvPr>
            <p:ph type="sldNum" sz="quarter" idx="12"/>
          </p:nvPr>
        </p:nvSpPr>
        <p:spPr/>
        <p:txBody>
          <a:bodyPr/>
          <a:lstStyle/>
          <a:p>
            <a:pPr>
              <a:defRPr/>
            </a:pPr>
            <a:fld id="{C342046F-7722-4CCB-823A-962D9E68916A}" type="slidenum">
              <a:rPr lang="en-US" smtClean="0"/>
              <a:pPr>
                <a:defRPr/>
              </a:pPr>
              <a:t>1</a:t>
            </a:fld>
            <a:endParaRPr lang="en-US" dirty="0"/>
          </a:p>
        </p:txBody>
      </p:sp>
      <p:sp>
        <p:nvSpPr>
          <p:cNvPr id="2" name="TextBox 1"/>
          <p:cNvSpPr txBox="1"/>
          <p:nvPr/>
        </p:nvSpPr>
        <p:spPr>
          <a:xfrm>
            <a:off x="838200" y="4038600"/>
            <a:ext cx="7315200" cy="584775"/>
          </a:xfrm>
          <a:prstGeom prst="rect">
            <a:avLst/>
          </a:prstGeom>
          <a:noFill/>
        </p:spPr>
        <p:txBody>
          <a:bodyPr wrap="square" rtlCol="0">
            <a:spAutoFit/>
          </a:bodyPr>
          <a:lstStyle/>
          <a:p>
            <a:pPr algn="ctr"/>
            <a:r>
              <a:rPr lang="en-US" sz="3200" dirty="0">
                <a:solidFill>
                  <a:schemeClr val="bg1">
                    <a:lumMod val="50000"/>
                  </a:schemeClr>
                </a:solidFill>
              </a:rPr>
              <a:t> </a:t>
            </a:r>
          </a:p>
        </p:txBody>
      </p:sp>
    </p:spTree>
    <p:extLst>
      <p:ext uri="{BB962C8B-B14F-4D97-AF65-F5344CB8AC3E}">
        <p14:creationId xmlns:p14="http://schemas.microsoft.com/office/powerpoint/2010/main" val="281276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4000" dirty="0">
                <a:latin typeface="Arial" charset="0"/>
                <a:cs typeface="Arial" charset="0"/>
              </a:rPr>
              <a:t>Question 2</a:t>
            </a:r>
          </a:p>
        </p:txBody>
      </p:sp>
      <p:sp>
        <p:nvSpPr>
          <p:cNvPr id="67586" name="Content Placeholder 2"/>
          <p:cNvSpPr>
            <a:spLocks noGrp="1"/>
          </p:cNvSpPr>
          <p:nvPr>
            <p:ph idx="1"/>
          </p:nvPr>
        </p:nvSpPr>
        <p:spPr>
          <a:xfrm>
            <a:off x="304800" y="1600200"/>
            <a:ext cx="8458200" cy="4191000"/>
          </a:xfrm>
        </p:spPr>
        <p:txBody>
          <a:bodyPr/>
          <a:lstStyle/>
          <a:p>
            <a:pPr marL="455613" indent="-455613">
              <a:buFont typeface="Wingdings" pitchFamily="2" charset="2"/>
              <a:buChar char="§"/>
            </a:pPr>
            <a:r>
              <a:rPr lang="en-US" dirty="0">
                <a:latin typeface="Arial" charset="0"/>
                <a:cs typeface="Arial" charset="0"/>
              </a:rPr>
              <a:t>What is the next best step in management?</a:t>
            </a:r>
          </a:p>
          <a:p>
            <a:pPr marL="1084263" lvl="1" indent="-517525">
              <a:buFont typeface="Calibri" pitchFamily="34" charset="0"/>
              <a:buAutoNum type="alphaLcPeriod"/>
            </a:pPr>
            <a:r>
              <a:rPr lang="en-US" dirty="0">
                <a:latin typeface="Arial" charset="0"/>
                <a:cs typeface="Arial" charset="0"/>
              </a:rPr>
              <a:t>Apply topical antibiotics</a:t>
            </a:r>
          </a:p>
          <a:p>
            <a:pPr marL="1084263" lvl="1" indent="-517525">
              <a:buFont typeface="Calibri" pitchFamily="34" charset="0"/>
              <a:buAutoNum type="alphaLcPeriod"/>
            </a:pPr>
            <a:r>
              <a:rPr lang="en-US" dirty="0">
                <a:latin typeface="Arial" charset="0"/>
                <a:cs typeface="Arial" charset="0"/>
              </a:rPr>
              <a:t>Apply topical steroids, compression wraps, and encourage leg elevation</a:t>
            </a:r>
          </a:p>
          <a:p>
            <a:pPr marL="1084263" lvl="1" indent="-517525">
              <a:buFont typeface="Calibri" pitchFamily="34" charset="0"/>
              <a:buAutoNum type="alphaLcPeriod"/>
            </a:pPr>
            <a:r>
              <a:rPr lang="en-US" dirty="0">
                <a:latin typeface="Arial" charset="0"/>
                <a:cs typeface="Arial" charset="0"/>
              </a:rPr>
              <a:t>Begin antibiotics immediately with coverage for gram positive bacteria</a:t>
            </a:r>
          </a:p>
          <a:p>
            <a:pPr marL="1084263" lvl="1" indent="-517525">
              <a:buFont typeface="Calibri" pitchFamily="34" charset="0"/>
              <a:buAutoNum type="alphaLcPeriod"/>
            </a:pPr>
            <a:r>
              <a:rPr lang="en-US" dirty="0">
                <a:latin typeface="Arial" charset="0"/>
                <a:cs typeface="Arial" charset="0"/>
              </a:rPr>
              <a:t>Order an imaging study</a:t>
            </a:r>
          </a:p>
          <a:p>
            <a:pPr marL="971550" lvl="1" indent="-514350">
              <a:buFont typeface="Calibri" pitchFamily="34" charset="0"/>
              <a:buAutoNum type="alphaLcPeriod"/>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10</a:t>
            </a:fld>
            <a:endParaRPr lang="en-US" dirty="0"/>
          </a:p>
        </p:txBody>
      </p:sp>
    </p:spTree>
    <p:extLst>
      <p:ext uri="{BB962C8B-B14F-4D97-AF65-F5344CB8AC3E}">
        <p14:creationId xmlns:p14="http://schemas.microsoft.com/office/powerpoint/2010/main" val="408499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z="4000">
                <a:latin typeface="Arial" charset="0"/>
                <a:cs typeface="Arial" charset="0"/>
              </a:rPr>
              <a:t>Case One, Question </a:t>
            </a:r>
            <a:r>
              <a:rPr lang="en-US" sz="4000" dirty="0">
                <a:latin typeface="Arial" charset="0"/>
                <a:cs typeface="Arial" charset="0"/>
              </a:rPr>
              <a:t>2</a:t>
            </a:r>
          </a:p>
        </p:txBody>
      </p:sp>
      <p:sp>
        <p:nvSpPr>
          <p:cNvPr id="68610" name="Content Placeholder 2"/>
          <p:cNvSpPr>
            <a:spLocks noGrp="1"/>
          </p:cNvSpPr>
          <p:nvPr>
            <p:ph idx="1"/>
          </p:nvPr>
        </p:nvSpPr>
        <p:spPr>
          <a:xfrm>
            <a:off x="228600" y="1371600"/>
            <a:ext cx="8763000" cy="4724400"/>
          </a:xfrm>
        </p:spPr>
        <p:txBody>
          <a:bodyPr/>
          <a:lstStyle/>
          <a:p>
            <a:pPr>
              <a:buFont typeface="Arial" charset="0"/>
              <a:buNone/>
              <a:defRPr/>
            </a:pPr>
            <a:r>
              <a:rPr lang="en-US" sz="3000" b="1" dirty="0">
                <a:solidFill>
                  <a:srgbClr val="C00000"/>
                </a:solidFill>
                <a:latin typeface="Arial" charset="0"/>
                <a:cs typeface="Arial" charset="0"/>
              </a:rPr>
              <a:t>Answer: c</a:t>
            </a:r>
          </a:p>
          <a:p>
            <a:pPr marL="398463" indent="-398463">
              <a:buFont typeface="Wingdings" pitchFamily="2" charset="2"/>
              <a:buChar char="§"/>
              <a:defRPr/>
            </a:pPr>
            <a:r>
              <a:rPr lang="en-US" sz="3000" dirty="0">
                <a:latin typeface="Arial" charset="0"/>
                <a:cs typeface="Arial" charset="0"/>
              </a:rPr>
              <a:t>What is the next best step in management?</a:t>
            </a:r>
          </a:p>
          <a:p>
            <a:pPr marL="860425" lvl="1" indent="-403225">
              <a:buFont typeface="Calibri" pitchFamily="34" charset="0"/>
              <a:buAutoNum type="alphaLcPeriod"/>
              <a:defRPr/>
            </a:pPr>
            <a:r>
              <a:rPr lang="en-US" sz="2400" dirty="0">
                <a:latin typeface="Arial" charset="0"/>
                <a:cs typeface="Arial" charset="0"/>
              </a:rPr>
              <a:t>Apply topical antibiotics (not effective)</a:t>
            </a:r>
          </a:p>
          <a:p>
            <a:pPr marL="860425" lvl="1" indent="-403225">
              <a:buFont typeface="Calibri" pitchFamily="34" charset="0"/>
              <a:buAutoNum type="alphaLcPeriod"/>
              <a:defRPr/>
            </a:pPr>
            <a:r>
              <a:rPr lang="en-US" sz="2400" dirty="0">
                <a:latin typeface="Arial" charset="0"/>
                <a:cs typeface="Arial" charset="0"/>
              </a:rPr>
              <a:t>Apply topical steroids, compression wraps, and encourage leg elevation (this is the treatment for stasis dermatitis, not cellulitis)</a:t>
            </a:r>
          </a:p>
          <a:p>
            <a:pPr marL="860425" lvl="1" indent="-403225">
              <a:buFont typeface="Calibri" pitchFamily="34" charset="0"/>
              <a:buAutoNum type="alphaLcPeriod"/>
              <a:defRPr/>
            </a:pPr>
            <a:r>
              <a:rPr lang="en-US" sz="2400" b="1" dirty="0">
                <a:solidFill>
                  <a:srgbClr val="C00000"/>
                </a:solidFill>
                <a:latin typeface="Arial" charset="0"/>
                <a:cs typeface="Arial" charset="0"/>
              </a:rPr>
              <a:t>Begin antibiotics immediately with coverage for gram positive bacteria </a:t>
            </a:r>
          </a:p>
          <a:p>
            <a:pPr marL="860425" lvl="1" indent="-403225">
              <a:buFont typeface="Calibri" pitchFamily="34" charset="0"/>
              <a:buAutoNum type="alphaLcPeriod"/>
              <a:defRPr/>
            </a:pPr>
            <a:r>
              <a:rPr lang="en-US" sz="2400" dirty="0">
                <a:latin typeface="Arial" charset="0"/>
                <a:cs typeface="Arial" charset="0"/>
              </a:rPr>
              <a:t>Order an imaging study (radiographic examination is not necessary for routine evaluation of patients with cellulitis)</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11</a:t>
            </a:fld>
            <a:endParaRPr lang="en-US" dirty="0"/>
          </a:p>
        </p:txBody>
      </p:sp>
    </p:spTree>
    <p:extLst>
      <p:ext uri="{BB962C8B-B14F-4D97-AF65-F5344CB8AC3E}">
        <p14:creationId xmlns:p14="http://schemas.microsoft.com/office/powerpoint/2010/main" val="184630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z="4000" dirty="0">
                <a:latin typeface="Arial" charset="0"/>
                <a:cs typeface="Arial" charset="0"/>
              </a:rPr>
              <a:t> Treatment</a:t>
            </a:r>
          </a:p>
        </p:txBody>
      </p:sp>
      <p:sp>
        <p:nvSpPr>
          <p:cNvPr id="71682" name="Rectangle 3"/>
          <p:cNvSpPr>
            <a:spLocks noGrp="1" noChangeArrowheads="1"/>
          </p:cNvSpPr>
          <p:nvPr>
            <p:ph idx="1"/>
          </p:nvPr>
        </p:nvSpPr>
        <p:spPr>
          <a:xfrm>
            <a:off x="228600" y="1295400"/>
            <a:ext cx="8686800" cy="4876800"/>
          </a:xfrm>
        </p:spPr>
        <p:txBody>
          <a:bodyPr>
            <a:normAutofit/>
          </a:bodyPr>
          <a:lstStyle/>
          <a:p>
            <a:pPr>
              <a:lnSpc>
                <a:spcPct val="110000"/>
              </a:lnSpc>
              <a:spcBef>
                <a:spcPts val="600"/>
              </a:spcBef>
              <a:buFont typeface="Wingdings" pitchFamily="2" charset="2"/>
              <a:buChar char="§"/>
            </a:pPr>
            <a:r>
              <a:rPr lang="en-US" sz="4000" dirty="0">
                <a:latin typeface="Arial" charset="0"/>
                <a:cs typeface="Arial" charset="0"/>
              </a:rPr>
              <a:t>It is important to recognize and treat cellulitis early as untreated cellulitis may lead to sepsis and death</a:t>
            </a:r>
          </a:p>
          <a:p>
            <a:pPr>
              <a:lnSpc>
                <a:spcPct val="110000"/>
              </a:lnSpc>
              <a:spcBef>
                <a:spcPts val="600"/>
              </a:spcBef>
              <a:buFont typeface="Wingdings" pitchFamily="2" charset="2"/>
              <a:buChar char="§"/>
            </a:pPr>
            <a:r>
              <a:rPr lang="en-US" sz="4000" dirty="0">
                <a:latin typeface="Arial" charset="0"/>
                <a:cs typeface="Arial" charset="0"/>
              </a:rPr>
              <a:t>Broad spectrum antibiotic</a:t>
            </a:r>
          </a:p>
        </p:txBody>
      </p:sp>
      <p:sp>
        <p:nvSpPr>
          <p:cNvPr id="4" name="Slide Number Placeholder 5"/>
          <p:cNvSpPr>
            <a:spLocks noGrp="1"/>
          </p:cNvSpPr>
          <p:nvPr>
            <p:ph type="sldNum" sz="quarter" idx="12"/>
          </p:nvPr>
        </p:nvSpPr>
        <p:spPr/>
        <p:txBody>
          <a:bodyPr/>
          <a:lstStyle/>
          <a:p>
            <a:pPr>
              <a:defRPr/>
            </a:pPr>
            <a:fld id="{E1A77477-11EE-4284-A74C-863E3C2FC3D5}" type="slidenum">
              <a:rPr lang="en-US">
                <a:effectLst>
                  <a:outerShdw blurRad="38100" dist="38100" dir="2700000" algn="tl">
                    <a:srgbClr val="000000"/>
                  </a:outerShdw>
                </a:effectLst>
                <a:latin typeface="Arial" pitchFamily="34" charset="0"/>
                <a:cs typeface="Arial" pitchFamily="34" charset="0"/>
              </a:rPr>
              <a:pPr>
                <a:defRPr/>
              </a:pPr>
              <a:t>12</a:t>
            </a:fld>
            <a:endParaRPr lang="en-US" dirty="0">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276157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z="4000" dirty="0">
                <a:latin typeface="Arial" charset="0"/>
                <a:cs typeface="Arial" charset="0"/>
              </a:rPr>
              <a:t> Treatment </a:t>
            </a:r>
          </a:p>
        </p:txBody>
      </p:sp>
      <p:sp>
        <p:nvSpPr>
          <p:cNvPr id="71682" name="Rectangle 3"/>
          <p:cNvSpPr>
            <a:spLocks noGrp="1" noChangeArrowheads="1"/>
          </p:cNvSpPr>
          <p:nvPr>
            <p:ph idx="1"/>
          </p:nvPr>
        </p:nvSpPr>
        <p:spPr>
          <a:xfrm>
            <a:off x="304800" y="1295400"/>
            <a:ext cx="8610600" cy="4800600"/>
          </a:xfrm>
        </p:spPr>
        <p:txBody>
          <a:bodyPr>
            <a:normAutofit/>
          </a:bodyPr>
          <a:lstStyle/>
          <a:p>
            <a:pPr marL="395288" indent="-395288">
              <a:spcBef>
                <a:spcPts val="600"/>
              </a:spcBef>
              <a:buFont typeface="Wingdings" pitchFamily="2" charset="2"/>
              <a:buChar char="§"/>
            </a:pPr>
            <a:r>
              <a:rPr lang="en-US" sz="2800" dirty="0">
                <a:latin typeface="Arial" charset="0"/>
                <a:cs typeface="Arial" charset="0"/>
              </a:rPr>
              <a:t>Monitor patients closely and revise therapy if there is a poor response to initial treatment</a:t>
            </a:r>
          </a:p>
          <a:p>
            <a:pPr marL="395288" indent="-395288">
              <a:spcBef>
                <a:spcPts val="600"/>
              </a:spcBef>
              <a:buFont typeface="Wingdings" pitchFamily="2" charset="2"/>
              <a:buChar char="§"/>
            </a:pPr>
            <a:r>
              <a:rPr lang="en-US" sz="2800" dirty="0">
                <a:latin typeface="Arial" charset="0"/>
                <a:cs typeface="Arial" charset="0"/>
              </a:rPr>
              <a:t>Elevation of the involved area</a:t>
            </a:r>
          </a:p>
          <a:p>
            <a:pPr marL="395288" indent="-395288">
              <a:spcBef>
                <a:spcPts val="600"/>
              </a:spcBef>
              <a:buFont typeface="Wingdings" pitchFamily="2" charset="2"/>
              <a:buChar char="§"/>
            </a:pPr>
            <a:r>
              <a:rPr lang="en-US" sz="2800" dirty="0">
                <a:latin typeface="Arial" charset="0"/>
                <a:cs typeface="Arial" charset="0"/>
              </a:rPr>
              <a:t>Treat tinea pedis if present</a:t>
            </a:r>
          </a:p>
          <a:p>
            <a:pPr marL="395288" indent="-395288">
              <a:spcBef>
                <a:spcPts val="600"/>
              </a:spcBef>
              <a:buFont typeface="Wingdings" pitchFamily="2" charset="2"/>
              <a:buChar char="§"/>
            </a:pPr>
            <a:r>
              <a:rPr lang="en-US" sz="2800" dirty="0">
                <a:latin typeface="Arial" charset="0"/>
                <a:cs typeface="Arial" charset="0"/>
              </a:rPr>
              <a:t>Cultures from abscesses and other purulent </a:t>
            </a:r>
            <a:r>
              <a:rPr lang="en-US" sz="2800" b="1" dirty="0">
                <a:latin typeface="Arial" charset="0"/>
                <a:cs typeface="Arial" charset="0"/>
              </a:rPr>
              <a:t>s</a:t>
            </a:r>
            <a:r>
              <a:rPr lang="en-US" sz="2800" dirty="0">
                <a:latin typeface="Arial" charset="0"/>
                <a:cs typeface="Arial" charset="0"/>
              </a:rPr>
              <a:t>kin and </a:t>
            </a:r>
            <a:r>
              <a:rPr lang="en-US" sz="2800" b="1" dirty="0">
                <a:latin typeface="Arial" charset="0"/>
                <a:cs typeface="Arial" charset="0"/>
              </a:rPr>
              <a:t>s</a:t>
            </a:r>
            <a:r>
              <a:rPr lang="en-US" sz="2800" dirty="0">
                <a:latin typeface="Arial" charset="0"/>
                <a:cs typeface="Arial" charset="0"/>
              </a:rPr>
              <a:t>oft </a:t>
            </a:r>
            <a:r>
              <a:rPr lang="en-US" sz="2800" b="1" dirty="0">
                <a:latin typeface="Arial" charset="0"/>
                <a:cs typeface="Arial" charset="0"/>
              </a:rPr>
              <a:t>t</a:t>
            </a:r>
            <a:r>
              <a:rPr lang="en-US" sz="2800" dirty="0">
                <a:latin typeface="Arial" charset="0"/>
                <a:cs typeface="Arial" charset="0"/>
              </a:rPr>
              <a:t>issue </a:t>
            </a:r>
            <a:r>
              <a:rPr lang="en-US" sz="2800" b="1" dirty="0">
                <a:latin typeface="Arial" charset="0"/>
                <a:cs typeface="Arial" charset="0"/>
              </a:rPr>
              <a:t>i</a:t>
            </a:r>
            <a:r>
              <a:rPr lang="en-US" sz="2800" dirty="0">
                <a:latin typeface="Arial" charset="0"/>
                <a:cs typeface="Arial" charset="0"/>
              </a:rPr>
              <a:t>nfections (SSTIs) are recommended in patients treated with antibiotic therapy</a:t>
            </a:r>
          </a:p>
        </p:txBody>
      </p:sp>
      <p:sp>
        <p:nvSpPr>
          <p:cNvPr id="4" name="Slide Number Placeholder 5"/>
          <p:cNvSpPr>
            <a:spLocks noGrp="1"/>
          </p:cNvSpPr>
          <p:nvPr>
            <p:ph type="sldNum" sz="quarter" idx="12"/>
          </p:nvPr>
        </p:nvSpPr>
        <p:spPr/>
        <p:txBody>
          <a:bodyPr/>
          <a:lstStyle/>
          <a:p>
            <a:pPr>
              <a:defRPr/>
            </a:pPr>
            <a:fld id="{E1A77477-11EE-4284-A74C-863E3C2FC3D5}" type="slidenum">
              <a:rPr lang="en-US">
                <a:effectLst>
                  <a:outerShdw blurRad="38100" dist="38100" dir="2700000" algn="tl">
                    <a:srgbClr val="000000"/>
                  </a:outerShdw>
                </a:effectLst>
                <a:latin typeface="Arial" pitchFamily="34" charset="0"/>
                <a:cs typeface="Arial" pitchFamily="34" charset="0"/>
              </a:rPr>
              <a:pPr>
                <a:defRPr/>
              </a:pPr>
              <a:t>13</a:t>
            </a:fld>
            <a:endParaRPr lang="en-US" dirty="0">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3895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6"/>
          <p:cNvSpPr>
            <a:spLocks noGrp="1"/>
          </p:cNvSpPr>
          <p:nvPr>
            <p:ph type="title"/>
          </p:nvPr>
        </p:nvSpPr>
        <p:spPr>
          <a:xfrm>
            <a:off x="457200" y="0"/>
            <a:ext cx="8229600" cy="1143000"/>
          </a:xfrm>
        </p:spPr>
        <p:txBody>
          <a:bodyPr>
            <a:normAutofit fontScale="90000"/>
          </a:bodyPr>
          <a:lstStyle/>
          <a:p>
            <a:r>
              <a:rPr lang="en-US" sz="4000" dirty="0">
                <a:latin typeface="Arial" charset="0"/>
                <a:cs typeface="Arial" charset="0"/>
              </a:rPr>
              <a:t>Question 1</a:t>
            </a:r>
            <a:br>
              <a:rPr lang="en-US" sz="4000" dirty="0">
                <a:latin typeface="Arial" charset="0"/>
                <a:cs typeface="Arial" charset="0"/>
              </a:rPr>
            </a:br>
            <a:r>
              <a:rPr lang="en-US" sz="4000" dirty="0">
                <a:latin typeface="Arial" charset="0"/>
                <a:cs typeface="Arial" charset="0"/>
              </a:rPr>
              <a:t>What does this person have?</a:t>
            </a:r>
          </a:p>
        </p:txBody>
      </p:sp>
      <p:pic>
        <p:nvPicPr>
          <p:cNvPr id="77826" name="Picture 15" descr="Erysipelas 2"/>
          <p:cNvPicPr>
            <a:picLocks noChangeAspect="1" noChangeArrowheads="1"/>
          </p:cNvPicPr>
          <p:nvPr/>
        </p:nvPicPr>
        <p:blipFill>
          <a:blip r:embed="rId3" cstate="print"/>
          <a:srcRect l="20551" t="31523" r="9172" b="21875"/>
          <a:stretch>
            <a:fillRect/>
          </a:stretch>
        </p:blipFill>
        <p:spPr bwMode="auto">
          <a:xfrm>
            <a:off x="779831" y="1676400"/>
            <a:ext cx="4038600" cy="38687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F475BCD-6785-4EA6-B7FE-FD80B4B45C7C}" type="slidenum">
              <a:rPr lang="en-US" smtClean="0"/>
              <a:pPr>
                <a:defRPr/>
              </a:pPr>
              <a:t>14</a:t>
            </a:fld>
            <a:endParaRPr lang="en-US" dirty="0"/>
          </a:p>
        </p:txBody>
      </p:sp>
      <p:pic>
        <p:nvPicPr>
          <p:cNvPr id="7" name="Picture 8" descr="Erysipelas 1"/>
          <p:cNvPicPr>
            <a:picLocks noGrp="1" noChangeAspect="1" noChangeArrowheads="1"/>
          </p:cNvPicPr>
          <p:nvPr>
            <p:ph sz="half" idx="1"/>
          </p:nvPr>
        </p:nvPicPr>
        <p:blipFill rotWithShape="1">
          <a:blip r:embed="rId4" cstate="print"/>
          <a:srcRect l="54639" t="36710" r="21739" b="16801"/>
          <a:stretch/>
        </p:blipFill>
        <p:spPr>
          <a:xfrm>
            <a:off x="5580431" y="1676400"/>
            <a:ext cx="2877769" cy="3849766"/>
          </a:xfrm>
        </p:spPr>
      </p:pic>
    </p:spTree>
    <p:extLst>
      <p:ext uri="{BB962C8B-B14F-4D97-AF65-F5344CB8AC3E}">
        <p14:creationId xmlns:p14="http://schemas.microsoft.com/office/powerpoint/2010/main" val="383774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6"/>
          <p:cNvSpPr>
            <a:spLocks noGrp="1"/>
          </p:cNvSpPr>
          <p:nvPr>
            <p:ph type="title"/>
          </p:nvPr>
        </p:nvSpPr>
        <p:spPr>
          <a:xfrm>
            <a:off x="457200" y="0"/>
            <a:ext cx="8229600" cy="1143000"/>
          </a:xfrm>
        </p:spPr>
        <p:txBody>
          <a:bodyPr>
            <a:normAutofit/>
          </a:bodyPr>
          <a:lstStyle/>
          <a:p>
            <a:r>
              <a:rPr lang="en-US" sz="4000" dirty="0">
                <a:latin typeface="Arial" charset="0"/>
                <a:cs typeface="Arial" charset="0"/>
              </a:rPr>
              <a:t>A skin infection called Erysipelas</a:t>
            </a:r>
          </a:p>
        </p:txBody>
      </p:sp>
      <p:pic>
        <p:nvPicPr>
          <p:cNvPr id="78850" name="Picture 15" descr="Erysipelas 2"/>
          <p:cNvPicPr>
            <a:picLocks noChangeAspect="1" noChangeArrowheads="1"/>
          </p:cNvPicPr>
          <p:nvPr/>
        </p:nvPicPr>
        <p:blipFill>
          <a:blip r:embed="rId3" cstate="print"/>
          <a:srcRect l="20551" t="31523" r="9172" b="21875"/>
          <a:stretch>
            <a:fillRect/>
          </a:stretch>
        </p:blipFill>
        <p:spPr bwMode="auto">
          <a:xfrm>
            <a:off x="762000" y="1676400"/>
            <a:ext cx="4038600" cy="3868738"/>
          </a:xfrm>
          <a:prstGeom prst="rect">
            <a:avLst/>
          </a:prstGeom>
          <a:noFill/>
          <a:ln w="9525">
            <a:noFill/>
            <a:miter lim="800000"/>
            <a:headEnd/>
            <a:tailEnd/>
          </a:ln>
        </p:spPr>
      </p:pic>
      <p:pic>
        <p:nvPicPr>
          <p:cNvPr id="78851" name="Picture 8" descr="Erysipelas 1"/>
          <p:cNvPicPr>
            <a:picLocks noGrp="1" noChangeAspect="1" noChangeArrowheads="1"/>
          </p:cNvPicPr>
          <p:nvPr>
            <p:ph sz="half" idx="1"/>
          </p:nvPr>
        </p:nvPicPr>
        <p:blipFill rotWithShape="1">
          <a:blip r:embed="rId4" cstate="print"/>
          <a:srcRect l="54639" t="36710" r="21739" b="16801"/>
          <a:stretch/>
        </p:blipFill>
        <p:spPr>
          <a:xfrm>
            <a:off x="5562600" y="1676400"/>
            <a:ext cx="2877769" cy="3849766"/>
          </a:xfrm>
        </p:spPr>
      </p:pic>
      <p:sp>
        <p:nvSpPr>
          <p:cNvPr id="5" name="Slide Number Placeholder 4"/>
          <p:cNvSpPr>
            <a:spLocks noGrp="1"/>
          </p:cNvSpPr>
          <p:nvPr>
            <p:ph type="sldNum" sz="quarter" idx="12"/>
          </p:nvPr>
        </p:nvSpPr>
        <p:spPr/>
        <p:txBody>
          <a:bodyPr/>
          <a:lstStyle/>
          <a:p>
            <a:pPr>
              <a:defRPr/>
            </a:pPr>
            <a:fld id="{9F475BCD-6785-4EA6-B7FE-FD80B4B45C7C}" type="slidenum">
              <a:rPr lang="en-US" smtClean="0"/>
              <a:pPr>
                <a:defRPr/>
              </a:pPr>
              <a:t>15</a:t>
            </a:fld>
            <a:endParaRPr lang="en-US" dirty="0"/>
          </a:p>
        </p:txBody>
      </p:sp>
    </p:spTree>
    <p:extLst>
      <p:ext uri="{BB962C8B-B14F-4D97-AF65-F5344CB8AC3E}">
        <p14:creationId xmlns:p14="http://schemas.microsoft.com/office/powerpoint/2010/main" val="169855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z="4000" dirty="0">
                <a:latin typeface="Arial" charset="0"/>
                <a:cs typeface="Arial" charset="0"/>
              </a:rPr>
              <a:t>Erysipelas</a:t>
            </a:r>
          </a:p>
        </p:txBody>
      </p:sp>
      <p:sp>
        <p:nvSpPr>
          <p:cNvPr id="80898" name="Content Placeholder 2"/>
          <p:cNvSpPr>
            <a:spLocks noGrp="1"/>
          </p:cNvSpPr>
          <p:nvPr>
            <p:ph idx="1"/>
          </p:nvPr>
        </p:nvSpPr>
        <p:spPr>
          <a:xfrm>
            <a:off x="228600" y="1371600"/>
            <a:ext cx="8839200" cy="4648200"/>
          </a:xfrm>
        </p:spPr>
        <p:txBody>
          <a:bodyPr/>
          <a:lstStyle/>
          <a:p>
            <a:pPr>
              <a:buFont typeface="Wingdings" pitchFamily="2" charset="2"/>
              <a:buChar char="§"/>
            </a:pPr>
            <a:r>
              <a:rPr lang="en-US" sz="2400" dirty="0">
                <a:latin typeface="Arial" charset="0"/>
                <a:cs typeface="Arial" charset="0"/>
              </a:rPr>
              <a:t>Erysipelas is a superficial cellulitis with marked dermal lymphatic involvement (causing the skin to be edematous or raised)</a:t>
            </a:r>
          </a:p>
          <a:p>
            <a:pPr lvl="1">
              <a:buFont typeface="Arial" charset="0"/>
              <a:buChar char="•"/>
            </a:pPr>
            <a:r>
              <a:rPr lang="en-US" sz="2400" dirty="0">
                <a:latin typeface="Arial" charset="0"/>
                <a:cs typeface="Arial" charset="0"/>
              </a:rPr>
              <a:t>Main pathogen is group A streptococcus </a:t>
            </a:r>
          </a:p>
          <a:p>
            <a:pPr>
              <a:buFont typeface="Wingdings" pitchFamily="2" charset="2"/>
              <a:buChar char="§"/>
            </a:pPr>
            <a:r>
              <a:rPr lang="en-US" sz="2400" dirty="0">
                <a:latin typeface="Arial" charset="0"/>
                <a:cs typeface="Arial" charset="0"/>
              </a:rPr>
              <a:t>Usually affects the lower extremities and the face</a:t>
            </a:r>
          </a:p>
          <a:p>
            <a:pPr>
              <a:buFont typeface="Wingdings" pitchFamily="2" charset="2"/>
              <a:buChar char="§"/>
            </a:pPr>
            <a:r>
              <a:rPr lang="en-US" sz="2400" dirty="0">
                <a:latin typeface="Arial" charset="0"/>
                <a:cs typeface="Arial" charset="0"/>
              </a:rPr>
              <a:t>Presents with pain, superficial erythema, and plaque-like edema with a sharply defined margin to normal tissue </a:t>
            </a:r>
          </a:p>
          <a:p>
            <a:pPr>
              <a:buFont typeface="Wingdings" pitchFamily="2" charset="2"/>
              <a:buChar char="§"/>
            </a:pPr>
            <a:r>
              <a:rPr lang="en-US" sz="2400" dirty="0">
                <a:latin typeface="Arial" charset="0"/>
                <a:cs typeface="Arial" charset="0"/>
              </a:rPr>
              <a:t>Plaques may develop overlying blisters (</a:t>
            </a:r>
            <a:r>
              <a:rPr lang="en-US" sz="2400" dirty="0" err="1">
                <a:latin typeface="Arial" charset="0"/>
                <a:cs typeface="Arial" charset="0"/>
              </a:rPr>
              <a:t>bullae</a:t>
            </a:r>
            <a:r>
              <a:rPr lang="en-US" sz="2400" dirty="0">
                <a:latin typeface="Arial" charset="0"/>
                <a:cs typeface="Arial" charset="0"/>
              </a:rPr>
              <a:t>)</a:t>
            </a:r>
          </a:p>
          <a:p>
            <a:pPr>
              <a:buFont typeface="Wingdings" pitchFamily="2" charset="2"/>
              <a:buChar char="§"/>
            </a:pPr>
            <a:r>
              <a:rPr lang="en-US" sz="2400" dirty="0">
                <a:latin typeface="Arial" charset="0"/>
                <a:cs typeface="Arial" charset="0"/>
              </a:rPr>
              <a:t>May be associated with a high white count (&gt;20,000/mcL)</a:t>
            </a:r>
          </a:p>
          <a:p>
            <a:pPr>
              <a:buFont typeface="Wingdings" pitchFamily="2" charset="2"/>
              <a:buChar char="§"/>
            </a:pPr>
            <a:r>
              <a:rPr lang="en-US" sz="2400" dirty="0">
                <a:latin typeface="Arial" charset="0"/>
                <a:cs typeface="Arial" charset="0"/>
              </a:rPr>
              <a:t>May be preceded by chills, fever, headache, vomiting, and joint pain</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16</a:t>
            </a:fld>
            <a:endParaRPr lang="en-US" dirty="0"/>
          </a:p>
        </p:txBody>
      </p:sp>
    </p:spTree>
    <p:extLst>
      <p:ext uri="{BB962C8B-B14F-4D97-AF65-F5344CB8AC3E}">
        <p14:creationId xmlns:p14="http://schemas.microsoft.com/office/powerpoint/2010/main" val="372069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fade">
                                      <p:cBhvr>
                                        <p:cTn id="7" dur="2000"/>
                                        <p:tgtEl>
                                          <p:spTgt spid="808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898">
                                            <p:txEl>
                                              <p:pRg st="1" end="1"/>
                                            </p:txEl>
                                          </p:spTgt>
                                        </p:tgtEl>
                                        <p:attrNameLst>
                                          <p:attrName>style.visibility</p:attrName>
                                        </p:attrNameLst>
                                      </p:cBhvr>
                                      <p:to>
                                        <p:strVal val="visible"/>
                                      </p:to>
                                    </p:set>
                                    <p:animEffect transition="in" filter="fade">
                                      <p:cBhvr>
                                        <p:cTn id="10" dur="2000"/>
                                        <p:tgtEl>
                                          <p:spTgt spid="8089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animEffect transition="in" filter="fade">
                                      <p:cBhvr>
                                        <p:cTn id="15" dur="2000"/>
                                        <p:tgtEl>
                                          <p:spTgt spid="8089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898">
                                            <p:txEl>
                                              <p:pRg st="3" end="3"/>
                                            </p:txEl>
                                          </p:spTgt>
                                        </p:tgtEl>
                                        <p:attrNameLst>
                                          <p:attrName>style.visibility</p:attrName>
                                        </p:attrNameLst>
                                      </p:cBhvr>
                                      <p:to>
                                        <p:strVal val="visible"/>
                                      </p:to>
                                    </p:set>
                                    <p:animEffect transition="in" filter="fade">
                                      <p:cBhvr>
                                        <p:cTn id="20" dur="2000"/>
                                        <p:tgtEl>
                                          <p:spTgt spid="8089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0898">
                                            <p:txEl>
                                              <p:pRg st="4" end="4"/>
                                            </p:txEl>
                                          </p:spTgt>
                                        </p:tgtEl>
                                        <p:attrNameLst>
                                          <p:attrName>style.visibility</p:attrName>
                                        </p:attrNameLst>
                                      </p:cBhvr>
                                      <p:to>
                                        <p:strVal val="visible"/>
                                      </p:to>
                                    </p:set>
                                    <p:animEffect transition="in" filter="fade">
                                      <p:cBhvr>
                                        <p:cTn id="25" dur="2000"/>
                                        <p:tgtEl>
                                          <p:spTgt spid="8089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0898">
                                            <p:txEl>
                                              <p:pRg st="5" end="5"/>
                                            </p:txEl>
                                          </p:spTgt>
                                        </p:tgtEl>
                                        <p:attrNameLst>
                                          <p:attrName>style.visibility</p:attrName>
                                        </p:attrNameLst>
                                      </p:cBhvr>
                                      <p:to>
                                        <p:strVal val="visible"/>
                                      </p:to>
                                    </p:set>
                                    <p:animEffect transition="in" filter="fade">
                                      <p:cBhvr>
                                        <p:cTn id="30" dur="2000"/>
                                        <p:tgtEl>
                                          <p:spTgt spid="8089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0898">
                                            <p:txEl>
                                              <p:pRg st="6" end="6"/>
                                            </p:txEl>
                                          </p:spTgt>
                                        </p:tgtEl>
                                        <p:attrNameLst>
                                          <p:attrName>style.visibility</p:attrName>
                                        </p:attrNameLst>
                                      </p:cBhvr>
                                      <p:to>
                                        <p:strVal val="visible"/>
                                      </p:to>
                                    </p:set>
                                    <p:animEffect transition="in" filter="fade">
                                      <p:cBhvr>
                                        <p:cTn id="35" dur="2000"/>
                                        <p:tgtEl>
                                          <p:spTgt spid="808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Rot="1" noChangeArrowheads="1"/>
          </p:cNvSpPr>
          <p:nvPr>
            <p:ph type="title"/>
          </p:nvPr>
        </p:nvSpPr>
        <p:spPr/>
        <p:txBody>
          <a:bodyPr/>
          <a:lstStyle/>
          <a:p>
            <a:r>
              <a:rPr lang="en-US" sz="4000" dirty="0">
                <a:latin typeface="Arial" charset="0"/>
                <a:cs typeface="Arial" charset="0"/>
              </a:rPr>
              <a:t>Example of Erysipelas</a:t>
            </a:r>
          </a:p>
        </p:txBody>
      </p:sp>
      <p:sp>
        <p:nvSpPr>
          <p:cNvPr id="82947" name="Text Box 4"/>
          <p:cNvSpPr txBox="1">
            <a:spLocks noChangeArrowheads="1"/>
          </p:cNvSpPr>
          <p:nvPr/>
        </p:nvSpPr>
        <p:spPr bwMode="auto">
          <a:xfrm>
            <a:off x="3886200" y="1771650"/>
            <a:ext cx="4724400" cy="1800225"/>
          </a:xfrm>
          <a:prstGeom prst="rect">
            <a:avLst/>
          </a:prstGeom>
          <a:noFill/>
          <a:ln w="9525">
            <a:noFill/>
            <a:miter lim="800000"/>
            <a:headEnd/>
            <a:tailEnd/>
          </a:ln>
        </p:spPr>
        <p:txBody>
          <a:bodyPr>
            <a:spAutoFit/>
          </a:bodyPr>
          <a:lstStyle/>
          <a:p>
            <a:pPr algn="ctr">
              <a:spcBef>
                <a:spcPct val="50000"/>
              </a:spcBef>
            </a:pPr>
            <a:r>
              <a:rPr lang="en-US" sz="2800"/>
              <a:t>Large, shiny erythematous plaque with sharply demarcated borders located on the leg</a:t>
            </a:r>
          </a:p>
        </p:txBody>
      </p:sp>
      <p:sp>
        <p:nvSpPr>
          <p:cNvPr id="5" name="Slide Number Placeholder 4"/>
          <p:cNvSpPr>
            <a:spLocks noGrp="1"/>
          </p:cNvSpPr>
          <p:nvPr>
            <p:ph type="sldNum" sz="quarter" idx="12"/>
          </p:nvPr>
        </p:nvSpPr>
        <p:spPr/>
        <p:txBody>
          <a:bodyPr/>
          <a:lstStyle/>
          <a:p>
            <a:pPr>
              <a:defRPr/>
            </a:pPr>
            <a:fld id="{0333A1E0-7129-44A0-8EC9-E1C711CD37C5}" type="slidenum">
              <a:rPr lang="en-US" smtClean="0"/>
              <a:pPr>
                <a:defRPr/>
              </a:pPr>
              <a:t>17</a:t>
            </a:fld>
            <a:endParaRPr lang="en-US" dirty="0"/>
          </a:p>
        </p:txBody>
      </p:sp>
      <p:pic>
        <p:nvPicPr>
          <p:cNvPr id="2" name="Picture 1" descr="9-06 erysipelas 15 HR .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00200"/>
            <a:ext cx="2781301" cy="4114800"/>
          </a:xfrm>
          <a:prstGeom prst="rect">
            <a:avLst/>
          </a:prstGeom>
        </p:spPr>
      </p:pic>
    </p:spTree>
    <p:extLst>
      <p:ext uri="{BB962C8B-B14F-4D97-AF65-F5344CB8AC3E}">
        <p14:creationId xmlns:p14="http://schemas.microsoft.com/office/powerpoint/2010/main" val="344459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p:cNvSpPr>
          <p:nvPr>
            <p:ph type="title"/>
          </p:nvPr>
        </p:nvSpPr>
        <p:spPr>
          <a:xfrm>
            <a:off x="457200" y="0"/>
            <a:ext cx="8229600" cy="1143000"/>
          </a:xfrm>
        </p:spPr>
        <p:txBody>
          <a:bodyPr/>
          <a:lstStyle/>
          <a:p>
            <a:r>
              <a:rPr lang="en-US" sz="4000" dirty="0">
                <a:latin typeface="Arial" charset="0"/>
                <a:cs typeface="Arial" charset="0"/>
              </a:rPr>
              <a:t> Question 2</a:t>
            </a:r>
          </a:p>
        </p:txBody>
      </p:sp>
      <p:sp>
        <p:nvSpPr>
          <p:cNvPr id="22531" name="Rectangle 7"/>
          <p:cNvSpPr>
            <a:spLocks noGrp="1"/>
          </p:cNvSpPr>
          <p:nvPr>
            <p:ph type="body" sz="half" idx="2"/>
          </p:nvPr>
        </p:nvSpPr>
        <p:spPr>
          <a:xfrm>
            <a:off x="3962400" y="1828800"/>
            <a:ext cx="5029200" cy="3962400"/>
          </a:xfrm>
        </p:spPr>
        <p:txBody>
          <a:bodyPr/>
          <a:lstStyle/>
          <a:p>
            <a:pPr marL="395288" indent="-395288">
              <a:buFont typeface="Wingdings" pitchFamily="2" charset="2"/>
              <a:buChar char="§"/>
              <a:tabLst>
                <a:tab pos="395288" algn="l"/>
              </a:tabLst>
              <a:defRPr/>
            </a:pPr>
            <a:r>
              <a:rPr lang="en-US" sz="2800" dirty="0">
                <a:latin typeface="Arial" charset="0"/>
                <a:cs typeface="Arial" charset="0"/>
              </a:rPr>
              <a:t>What is the most appropriate treatment?</a:t>
            </a:r>
          </a:p>
          <a:p>
            <a:pPr marL="1023938" lvl="2" indent="-457200" eaLnBrk="1" hangingPunct="1">
              <a:buFont typeface="+mj-lt"/>
              <a:buAutoNum type="alphaLcPeriod"/>
              <a:defRPr/>
            </a:pPr>
            <a:r>
              <a:rPr lang="en-US" dirty="0">
                <a:latin typeface="Arial" charset="0"/>
                <a:cs typeface="Arial" charset="0"/>
              </a:rPr>
              <a:t>Oral antibiotics</a:t>
            </a:r>
          </a:p>
          <a:p>
            <a:pPr marL="1023938" lvl="2" indent="-457200" eaLnBrk="1" hangingPunct="1">
              <a:buFont typeface="+mj-lt"/>
              <a:buAutoNum type="alphaLcPeriod"/>
              <a:defRPr/>
            </a:pPr>
            <a:r>
              <a:rPr lang="en-US" dirty="0">
                <a:latin typeface="Arial" charset="0"/>
                <a:cs typeface="Arial" charset="0"/>
              </a:rPr>
              <a:t>Oral steroids </a:t>
            </a:r>
          </a:p>
          <a:p>
            <a:pPr marL="1023938" lvl="2" indent="-457200" eaLnBrk="1" hangingPunct="1">
              <a:buFont typeface="+mj-lt"/>
              <a:buAutoNum type="alphaLcPeriod"/>
              <a:defRPr/>
            </a:pPr>
            <a:r>
              <a:rPr lang="en-US" dirty="0">
                <a:latin typeface="Arial" charset="0"/>
                <a:cs typeface="Arial" charset="0"/>
              </a:rPr>
              <a:t>Topical antibiotics</a:t>
            </a:r>
          </a:p>
          <a:p>
            <a:pPr marL="1023938" lvl="2" indent="-457200" eaLnBrk="1" hangingPunct="1">
              <a:buFont typeface="+mj-lt"/>
              <a:buAutoNum type="alphaLcPeriod"/>
              <a:defRPr/>
            </a:pPr>
            <a:r>
              <a:rPr lang="en-US" dirty="0">
                <a:latin typeface="Arial" charset="0"/>
                <a:cs typeface="Arial" charset="0"/>
              </a:rPr>
              <a:t>Topical moisturizers</a:t>
            </a:r>
          </a:p>
          <a:p>
            <a:pPr marL="1023938" lvl="2" indent="-457200" eaLnBrk="1" hangingPunct="1">
              <a:buFont typeface="+mj-lt"/>
              <a:buAutoNum type="alphaLcPeriod"/>
              <a:defRPr/>
            </a:pPr>
            <a:r>
              <a:rPr lang="en-US" dirty="0">
                <a:latin typeface="Arial" charset="0"/>
                <a:cs typeface="Arial" charset="0"/>
              </a:rPr>
              <a:t>Topical steroids</a:t>
            </a:r>
          </a:p>
          <a:p>
            <a:pPr marL="533400" indent="-533400" eaLnBrk="1" hangingPunct="1">
              <a:buFont typeface="Arial" charset="0"/>
              <a:buNone/>
              <a:defRPr/>
            </a:pPr>
            <a:endParaRPr lang="en-US" sz="2800" dirty="0">
              <a:latin typeface="Arial" charset="0"/>
              <a:cs typeface="Arial" charset="0"/>
            </a:endParaRPr>
          </a:p>
        </p:txBody>
      </p:sp>
      <p:pic>
        <p:nvPicPr>
          <p:cNvPr id="84995" name="Picture 8" descr="Erysipelas 1"/>
          <p:cNvPicPr>
            <a:picLocks noGrp="1" noChangeAspect="1" noChangeArrowheads="1"/>
          </p:cNvPicPr>
          <p:nvPr>
            <p:ph sz="half" idx="1"/>
          </p:nvPr>
        </p:nvPicPr>
        <p:blipFill>
          <a:blip r:embed="rId3" cstate="print"/>
          <a:srcRect l="47269" t="36710" r="21739" b="5756"/>
          <a:stretch>
            <a:fillRect/>
          </a:stretch>
        </p:blipFill>
        <p:spPr>
          <a:xfrm>
            <a:off x="533400" y="1752600"/>
            <a:ext cx="3200400" cy="4038600"/>
          </a:xfrm>
        </p:spPr>
      </p:pic>
      <p:sp>
        <p:nvSpPr>
          <p:cNvPr id="5" name="Slide Number Placeholder 4"/>
          <p:cNvSpPr>
            <a:spLocks noGrp="1"/>
          </p:cNvSpPr>
          <p:nvPr>
            <p:ph type="sldNum" sz="quarter" idx="12"/>
          </p:nvPr>
        </p:nvSpPr>
        <p:spPr/>
        <p:txBody>
          <a:bodyPr/>
          <a:lstStyle/>
          <a:p>
            <a:pPr>
              <a:defRPr/>
            </a:pPr>
            <a:fld id="{9F475BCD-6785-4EA6-B7FE-FD80B4B45C7C}" type="slidenum">
              <a:rPr lang="en-US" smtClean="0"/>
              <a:pPr>
                <a:defRPr/>
              </a:pPr>
              <a:t>18</a:t>
            </a:fld>
            <a:endParaRPr lang="en-US" dirty="0"/>
          </a:p>
        </p:txBody>
      </p:sp>
    </p:spTree>
    <p:extLst>
      <p:ext uri="{BB962C8B-B14F-4D97-AF65-F5344CB8AC3E}">
        <p14:creationId xmlns:p14="http://schemas.microsoft.com/office/powerpoint/2010/main" val="985844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p:cNvSpPr>
          <p:nvPr>
            <p:ph type="title"/>
          </p:nvPr>
        </p:nvSpPr>
        <p:spPr>
          <a:xfrm>
            <a:off x="457200" y="0"/>
            <a:ext cx="8229600" cy="1143000"/>
          </a:xfrm>
        </p:spPr>
        <p:txBody>
          <a:bodyPr/>
          <a:lstStyle/>
          <a:p>
            <a:r>
              <a:rPr lang="en-US" sz="4000" dirty="0">
                <a:latin typeface="Arial" charset="0"/>
                <a:cs typeface="Arial" charset="0"/>
              </a:rPr>
              <a:t>Question 2</a:t>
            </a:r>
          </a:p>
        </p:txBody>
      </p:sp>
      <p:sp>
        <p:nvSpPr>
          <p:cNvPr id="86018" name="Rectangle 7"/>
          <p:cNvSpPr>
            <a:spLocks noGrp="1"/>
          </p:cNvSpPr>
          <p:nvPr>
            <p:ph type="body" sz="half" idx="2"/>
          </p:nvPr>
        </p:nvSpPr>
        <p:spPr>
          <a:xfrm>
            <a:off x="3962400" y="1371600"/>
            <a:ext cx="4724400" cy="3733800"/>
          </a:xfrm>
        </p:spPr>
        <p:txBody>
          <a:bodyPr/>
          <a:lstStyle/>
          <a:p>
            <a:pPr marL="533400" indent="-533400" eaLnBrk="1" hangingPunct="1">
              <a:buFont typeface="Arial" charset="0"/>
              <a:buNone/>
            </a:pPr>
            <a:r>
              <a:rPr lang="en-US" sz="2800" b="1" dirty="0">
                <a:solidFill>
                  <a:srgbClr val="C00000"/>
                </a:solidFill>
                <a:latin typeface="Arial" charset="0"/>
                <a:cs typeface="Arial" charset="0"/>
              </a:rPr>
              <a:t>Answer: a</a:t>
            </a:r>
          </a:p>
          <a:p>
            <a:pPr marL="395288" indent="-395288" eaLnBrk="1" hangingPunct="1">
              <a:buFont typeface="Wingdings" charset="2"/>
              <a:buChar char="§"/>
            </a:pPr>
            <a:r>
              <a:rPr lang="en-US" sz="2800" dirty="0">
                <a:latin typeface="Arial" charset="0"/>
                <a:cs typeface="Arial" charset="0"/>
              </a:rPr>
              <a:t>What is the most appropriate treatment?</a:t>
            </a:r>
            <a:endParaRPr lang="en-US" sz="2800" b="1" dirty="0">
              <a:solidFill>
                <a:srgbClr val="C00000"/>
              </a:solidFill>
              <a:latin typeface="Arial" charset="0"/>
              <a:cs typeface="Arial" charset="0"/>
            </a:endParaRPr>
          </a:p>
          <a:p>
            <a:pPr marL="974725" lvl="1" indent="-407988" eaLnBrk="1" hangingPunct="1">
              <a:buFont typeface="Calibri" pitchFamily="34" charset="0"/>
              <a:buAutoNum type="alphaLcPeriod"/>
            </a:pPr>
            <a:r>
              <a:rPr lang="en-US" sz="2400" b="1" dirty="0">
                <a:solidFill>
                  <a:srgbClr val="C00000"/>
                </a:solidFill>
                <a:latin typeface="Arial" charset="0"/>
                <a:cs typeface="Arial" charset="0"/>
              </a:rPr>
              <a:t>Oral antibiotics</a:t>
            </a:r>
          </a:p>
          <a:p>
            <a:pPr marL="974725" lvl="1" indent="-407988" eaLnBrk="1" hangingPunct="1">
              <a:buFont typeface="Calibri" pitchFamily="34" charset="0"/>
              <a:buAutoNum type="alphaLcPeriod"/>
            </a:pPr>
            <a:r>
              <a:rPr lang="en-US" sz="2400" dirty="0">
                <a:latin typeface="Arial" charset="0"/>
                <a:cs typeface="Arial" charset="0"/>
              </a:rPr>
              <a:t>Oral steroids </a:t>
            </a:r>
          </a:p>
          <a:p>
            <a:pPr marL="974725" lvl="1" indent="-407988" eaLnBrk="1" hangingPunct="1">
              <a:buFont typeface="Calibri" pitchFamily="34" charset="0"/>
              <a:buAutoNum type="alphaLcPeriod"/>
            </a:pPr>
            <a:r>
              <a:rPr lang="en-US" sz="2400" dirty="0">
                <a:latin typeface="Arial" charset="0"/>
                <a:cs typeface="Arial" charset="0"/>
              </a:rPr>
              <a:t>Topical antibiotics</a:t>
            </a:r>
          </a:p>
          <a:p>
            <a:pPr marL="974725" lvl="1" indent="-407988" eaLnBrk="1" hangingPunct="1">
              <a:buFont typeface="Calibri" pitchFamily="34" charset="0"/>
              <a:buAutoNum type="alphaLcPeriod"/>
            </a:pPr>
            <a:r>
              <a:rPr lang="en-US" sz="2400" dirty="0">
                <a:latin typeface="Arial" charset="0"/>
                <a:cs typeface="Arial" charset="0"/>
              </a:rPr>
              <a:t>Topical moisturizers</a:t>
            </a:r>
          </a:p>
          <a:p>
            <a:pPr marL="974725" lvl="1" indent="-407988" eaLnBrk="1" hangingPunct="1">
              <a:buFont typeface="Calibri" pitchFamily="34" charset="0"/>
              <a:buAutoNum type="alphaLcPeriod"/>
            </a:pPr>
            <a:r>
              <a:rPr lang="en-US" sz="2400" dirty="0">
                <a:latin typeface="Arial" charset="0"/>
                <a:cs typeface="Arial" charset="0"/>
              </a:rPr>
              <a:t>Topical steroids</a:t>
            </a:r>
            <a:endParaRPr lang="en-US" dirty="0">
              <a:latin typeface="Arial" charset="0"/>
              <a:cs typeface="Arial" charset="0"/>
            </a:endParaRPr>
          </a:p>
        </p:txBody>
      </p:sp>
      <p:pic>
        <p:nvPicPr>
          <p:cNvPr id="86019" name="Picture 8" descr="Erysipelas 1"/>
          <p:cNvPicPr>
            <a:picLocks noGrp="1" noChangeAspect="1" noChangeArrowheads="1"/>
          </p:cNvPicPr>
          <p:nvPr>
            <p:ph sz="half" idx="1"/>
          </p:nvPr>
        </p:nvPicPr>
        <p:blipFill>
          <a:blip r:embed="rId3" cstate="print"/>
          <a:srcRect l="47269" t="36710" r="21739" b="5756"/>
          <a:stretch>
            <a:fillRect/>
          </a:stretch>
        </p:blipFill>
        <p:spPr>
          <a:xfrm>
            <a:off x="457200" y="1676400"/>
            <a:ext cx="3200400" cy="4038600"/>
          </a:xfrm>
        </p:spPr>
      </p:pic>
      <p:sp>
        <p:nvSpPr>
          <p:cNvPr id="86020" name="TextBox 4"/>
          <p:cNvSpPr txBox="1">
            <a:spLocks noChangeArrowheads="1"/>
          </p:cNvSpPr>
          <p:nvPr/>
        </p:nvSpPr>
        <p:spPr bwMode="auto">
          <a:xfrm>
            <a:off x="4191000" y="5105400"/>
            <a:ext cx="4724400" cy="701675"/>
          </a:xfrm>
          <a:prstGeom prst="rect">
            <a:avLst/>
          </a:prstGeom>
          <a:noFill/>
          <a:ln w="9525">
            <a:noFill/>
            <a:miter lim="800000"/>
            <a:headEnd/>
            <a:tailEnd/>
          </a:ln>
        </p:spPr>
        <p:txBody>
          <a:bodyPr>
            <a:spAutoFit/>
          </a:bodyPr>
          <a:lstStyle/>
          <a:p>
            <a:r>
              <a:rPr lang="en-US" sz="2000" dirty="0">
                <a:cs typeface="Arial" charset="0"/>
              </a:rPr>
              <a:t>Oral antibiotics are the most appropriate therapy in uncomplicated erysipelas. </a:t>
            </a:r>
            <a:endParaRPr lang="en-US" sz="2000" dirty="0"/>
          </a:p>
        </p:txBody>
      </p:sp>
      <p:sp>
        <p:nvSpPr>
          <p:cNvPr id="6" name="Slide Number Placeholder 5"/>
          <p:cNvSpPr>
            <a:spLocks noGrp="1"/>
          </p:cNvSpPr>
          <p:nvPr>
            <p:ph type="sldNum" sz="quarter" idx="12"/>
          </p:nvPr>
        </p:nvSpPr>
        <p:spPr/>
        <p:txBody>
          <a:bodyPr/>
          <a:lstStyle/>
          <a:p>
            <a:pPr>
              <a:defRPr/>
            </a:pPr>
            <a:fld id="{9F475BCD-6785-4EA6-B7FE-FD80B4B45C7C}" type="slidenum">
              <a:rPr lang="en-US" smtClean="0"/>
              <a:pPr>
                <a:defRPr/>
              </a:pPr>
              <a:t>19</a:t>
            </a:fld>
            <a:endParaRPr lang="en-US" dirty="0"/>
          </a:p>
        </p:txBody>
      </p:sp>
    </p:spTree>
    <p:extLst>
      <p:ext uri="{BB962C8B-B14F-4D97-AF65-F5344CB8AC3E}">
        <p14:creationId xmlns:p14="http://schemas.microsoft.com/office/powerpoint/2010/main" val="315618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6000" b="1" dirty="0">
                <a:latin typeface="Arial" charset="0"/>
                <a:cs typeface="Arial" charset="0"/>
              </a:rPr>
              <a:t>Case One</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2</a:t>
            </a:fld>
            <a:endParaRPr lang="en-US" dirty="0"/>
          </a:p>
        </p:txBody>
      </p:sp>
    </p:spTree>
    <p:extLst>
      <p:ext uri="{BB962C8B-B14F-4D97-AF65-F5344CB8AC3E}">
        <p14:creationId xmlns:p14="http://schemas.microsoft.com/office/powerpoint/2010/main" val="19857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pPr eaLnBrk="1" hangingPunct="1"/>
            <a:r>
              <a:rPr lang="en-US" sz="4000" dirty="0">
                <a:latin typeface="Arial" charset="0"/>
                <a:cs typeface="Arial" charset="0"/>
              </a:rPr>
              <a:t>Erysipelas: Treatment</a:t>
            </a:r>
          </a:p>
        </p:txBody>
      </p:sp>
      <p:sp>
        <p:nvSpPr>
          <p:cNvPr id="28675" name="Rectangle 3"/>
          <p:cNvSpPr>
            <a:spLocks noGrp="1"/>
          </p:cNvSpPr>
          <p:nvPr>
            <p:ph type="body" idx="1"/>
          </p:nvPr>
        </p:nvSpPr>
        <p:spPr>
          <a:xfrm>
            <a:off x="381000" y="1447800"/>
            <a:ext cx="8382000" cy="4267200"/>
          </a:xfrm>
        </p:spPr>
        <p:txBody>
          <a:bodyPr/>
          <a:lstStyle/>
          <a:p>
            <a:pPr marL="455613" indent="-455613">
              <a:lnSpc>
                <a:spcPct val="90000"/>
              </a:lnSpc>
              <a:spcBef>
                <a:spcPts val="1200"/>
              </a:spcBef>
              <a:buFont typeface="Wingdings" pitchFamily="2" charset="2"/>
              <a:buChar char="§"/>
              <a:defRPr/>
            </a:pPr>
            <a:r>
              <a:rPr lang="en-US" dirty="0">
                <a:latin typeface="Arial" charset="0"/>
                <a:cs typeface="Arial" charset="0"/>
              </a:rPr>
              <a:t>Immediate empiric antibiotic therapy should be started (cover most common pathogen - </a:t>
            </a:r>
            <a:r>
              <a:rPr lang="en-US" i="1" dirty="0">
                <a:latin typeface="Arial" charset="0"/>
                <a:cs typeface="Arial" charset="0"/>
              </a:rPr>
              <a:t>Streptococcus</a:t>
            </a:r>
            <a:r>
              <a:rPr lang="en-US" dirty="0">
                <a:latin typeface="Arial" charset="0"/>
                <a:cs typeface="Arial" charset="0"/>
              </a:rPr>
              <a:t>)</a:t>
            </a:r>
          </a:p>
          <a:p>
            <a:pPr marL="455613" indent="-455613">
              <a:lnSpc>
                <a:spcPct val="90000"/>
              </a:lnSpc>
              <a:spcBef>
                <a:spcPts val="1200"/>
              </a:spcBef>
              <a:buFont typeface="Wingdings" pitchFamily="2" charset="2"/>
              <a:buChar char="§"/>
              <a:defRPr/>
            </a:pPr>
            <a:r>
              <a:rPr lang="en-US" dirty="0">
                <a:latin typeface="Arial" charset="0"/>
                <a:cs typeface="Arial" charset="0"/>
              </a:rPr>
              <a:t>Monitor patients closely and revise therapy if there is a poor response to initial treatment</a:t>
            </a:r>
          </a:p>
          <a:p>
            <a:pPr marL="455613" indent="-455613">
              <a:lnSpc>
                <a:spcPct val="90000"/>
              </a:lnSpc>
              <a:spcBef>
                <a:spcPts val="1200"/>
              </a:spcBef>
              <a:buFont typeface="Wingdings" pitchFamily="2" charset="2"/>
              <a:buChar char="§"/>
              <a:defRPr/>
            </a:pPr>
            <a:r>
              <a:rPr lang="en-US" dirty="0">
                <a:latin typeface="Arial" charset="0"/>
                <a:cs typeface="Arial" charset="0"/>
              </a:rPr>
              <a:t>Elevation of the involved area</a:t>
            </a:r>
          </a:p>
          <a:p>
            <a:pPr marL="455613" indent="-455613">
              <a:lnSpc>
                <a:spcPct val="90000"/>
              </a:lnSpc>
              <a:spcBef>
                <a:spcPts val="1200"/>
              </a:spcBef>
              <a:buNone/>
              <a:defRPr/>
            </a:pPr>
            <a:endParaRPr lang="en-US" dirty="0">
              <a:latin typeface="Arial" charset="0"/>
              <a:cs typeface="Arial" charset="0"/>
            </a:endParaRPr>
          </a:p>
          <a:p>
            <a:pPr marL="0" indent="0" eaLnBrk="1" hangingPunct="1">
              <a:buFont typeface="Arial" charset="0"/>
              <a:buNone/>
              <a:defRPr/>
            </a:pPr>
            <a:endParaRPr 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20</a:t>
            </a:fld>
            <a:endParaRPr lang="en-US" dirty="0"/>
          </a:p>
        </p:txBody>
      </p:sp>
    </p:spTree>
    <p:extLst>
      <p:ext uri="{BB962C8B-B14F-4D97-AF65-F5344CB8AC3E}">
        <p14:creationId xmlns:p14="http://schemas.microsoft.com/office/powerpoint/2010/main" val="385797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2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4"/>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6000" b="1" dirty="0">
                <a:latin typeface="Arial" charset="0"/>
                <a:cs typeface="Arial" charset="0"/>
              </a:rPr>
              <a:t>Case Three</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21</a:t>
            </a:fld>
            <a:endParaRPr lang="en-US" dirty="0"/>
          </a:p>
        </p:txBody>
      </p:sp>
    </p:spTree>
    <p:extLst>
      <p:ext uri="{BB962C8B-B14F-4D97-AF65-F5344CB8AC3E}">
        <p14:creationId xmlns:p14="http://schemas.microsoft.com/office/powerpoint/2010/main" val="415898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4000" dirty="0">
                <a:latin typeface="Arial" charset="0"/>
                <a:cs typeface="Arial" charset="0"/>
              </a:rPr>
              <a:t> History</a:t>
            </a:r>
          </a:p>
        </p:txBody>
      </p:sp>
      <p:sp>
        <p:nvSpPr>
          <p:cNvPr id="91138" name="Content Placeholder 2"/>
          <p:cNvSpPr>
            <a:spLocks noGrp="1"/>
          </p:cNvSpPr>
          <p:nvPr>
            <p:ph idx="1"/>
          </p:nvPr>
        </p:nvSpPr>
        <p:spPr>
          <a:xfrm>
            <a:off x="228600" y="1295400"/>
            <a:ext cx="8763000" cy="4876800"/>
          </a:xfrm>
        </p:spPr>
        <p:txBody>
          <a:bodyPr/>
          <a:lstStyle/>
          <a:p>
            <a:pPr marL="339725" indent="-339725">
              <a:spcBef>
                <a:spcPts val="400"/>
              </a:spcBef>
              <a:buFont typeface="Wingdings" pitchFamily="2" charset="2"/>
              <a:buChar char="§"/>
            </a:pPr>
            <a:r>
              <a:rPr lang="en-US" sz="2100" dirty="0">
                <a:latin typeface="Arial" charset="0"/>
                <a:cs typeface="Arial" charset="0"/>
              </a:rPr>
              <a:t>HPI: Mr. Hammed is a 27-year-old man with a history of “skin popping” (subcutaneous or intradermal injection of drug) who presents to the emergency department with a painful, enlarging mass on his right arm for the last two days. </a:t>
            </a:r>
          </a:p>
          <a:p>
            <a:pPr marL="339725" indent="-339725">
              <a:spcBef>
                <a:spcPts val="400"/>
              </a:spcBef>
              <a:buFont typeface="Wingdings" pitchFamily="2" charset="2"/>
              <a:buChar char="§"/>
            </a:pPr>
            <a:r>
              <a:rPr lang="en-US" sz="2100" dirty="0">
                <a:latin typeface="Arial" charset="0"/>
                <a:cs typeface="Arial" charset="0"/>
              </a:rPr>
              <a:t>PMH: History of skin and soft tissue infections</a:t>
            </a:r>
          </a:p>
          <a:p>
            <a:pPr marL="339725" indent="-339725">
              <a:spcBef>
                <a:spcPts val="400"/>
              </a:spcBef>
              <a:buFont typeface="Wingdings" pitchFamily="2" charset="2"/>
              <a:buChar char="§"/>
            </a:pPr>
            <a:r>
              <a:rPr lang="en-US" sz="2100" dirty="0">
                <a:latin typeface="Arial" charset="0"/>
                <a:cs typeface="Arial" charset="0"/>
              </a:rPr>
              <a:t>Medications: none</a:t>
            </a:r>
          </a:p>
          <a:p>
            <a:pPr marL="339725" indent="-339725">
              <a:spcBef>
                <a:spcPts val="400"/>
              </a:spcBef>
              <a:buFont typeface="Wingdings" pitchFamily="2" charset="2"/>
              <a:buChar char="§"/>
            </a:pPr>
            <a:r>
              <a:rPr lang="en-US" sz="2100" dirty="0">
                <a:latin typeface="Arial" charset="0"/>
                <a:cs typeface="Arial" charset="0"/>
              </a:rPr>
              <a:t>Allergies: no known drug allergies</a:t>
            </a:r>
          </a:p>
          <a:p>
            <a:pPr marL="339725" indent="-339725">
              <a:spcBef>
                <a:spcPts val="400"/>
              </a:spcBef>
              <a:buFont typeface="Wingdings" pitchFamily="2" charset="2"/>
              <a:buChar char="§"/>
            </a:pPr>
            <a:r>
              <a:rPr lang="en-US" sz="2100" dirty="0">
                <a:latin typeface="Arial" charset="0"/>
                <a:cs typeface="Arial" charset="0"/>
              </a:rPr>
              <a:t>Family history: father with diabetes, mother with hypertension</a:t>
            </a:r>
          </a:p>
          <a:p>
            <a:pPr marL="339725" indent="-339725">
              <a:spcBef>
                <a:spcPts val="400"/>
              </a:spcBef>
              <a:buFont typeface="Wingdings" pitchFamily="2" charset="2"/>
              <a:buChar char="§"/>
            </a:pPr>
            <a:r>
              <a:rPr lang="en-US" sz="2100" dirty="0">
                <a:latin typeface="Arial" charset="0"/>
                <a:cs typeface="Arial" charset="0"/>
              </a:rPr>
              <a:t>Social history: lives with friends in an apartment, works in retail</a:t>
            </a:r>
          </a:p>
          <a:p>
            <a:pPr marL="339725" indent="-339725">
              <a:spcBef>
                <a:spcPts val="400"/>
              </a:spcBef>
              <a:buFont typeface="Wingdings" pitchFamily="2" charset="2"/>
              <a:buChar char="§"/>
            </a:pPr>
            <a:r>
              <a:rPr lang="en-US" sz="2100" dirty="0">
                <a:latin typeface="Arial" charset="0"/>
                <a:cs typeface="Arial" charset="0"/>
              </a:rPr>
              <a:t>Health-related behaviors: IVDU (intravenous drug use), including skin popping. No tobacco or alcohol use. </a:t>
            </a:r>
          </a:p>
          <a:p>
            <a:pPr marL="339725" indent="-339725">
              <a:spcBef>
                <a:spcPts val="400"/>
              </a:spcBef>
              <a:buFont typeface="Wingdings" pitchFamily="2" charset="2"/>
              <a:buChar char="§"/>
            </a:pPr>
            <a:r>
              <a:rPr lang="en-US" sz="2100" dirty="0">
                <a:latin typeface="Arial" charset="0"/>
                <a:cs typeface="Arial" charset="0"/>
              </a:rPr>
              <a:t>ROS: no fevers, sweats or chills</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22</a:t>
            </a:fld>
            <a:endParaRPr lang="en-US" dirty="0"/>
          </a:p>
        </p:txBody>
      </p:sp>
    </p:spTree>
    <p:extLst>
      <p:ext uri="{BB962C8B-B14F-4D97-AF65-F5344CB8AC3E}">
        <p14:creationId xmlns:p14="http://schemas.microsoft.com/office/powerpoint/2010/main" val="266455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z="4000" dirty="0">
                <a:latin typeface="Arial" charset="0"/>
                <a:cs typeface="Arial" charset="0"/>
              </a:rPr>
              <a:t>Case Three: Skin Exam</a:t>
            </a:r>
          </a:p>
        </p:txBody>
      </p:sp>
      <p:sp>
        <p:nvSpPr>
          <p:cNvPr id="93186" name="Content Placeholder 2"/>
          <p:cNvSpPr>
            <a:spLocks noGrp="1"/>
          </p:cNvSpPr>
          <p:nvPr>
            <p:ph sz="half" idx="1"/>
          </p:nvPr>
        </p:nvSpPr>
        <p:spPr>
          <a:xfrm>
            <a:off x="304800" y="1600200"/>
            <a:ext cx="3962400" cy="4191000"/>
          </a:xfrm>
        </p:spPr>
        <p:txBody>
          <a:bodyPr/>
          <a:lstStyle/>
          <a:p>
            <a:pPr marL="398463" indent="-398463">
              <a:buFont typeface="Wingdings" pitchFamily="2" charset="2"/>
              <a:buChar char="§"/>
            </a:pPr>
            <a:r>
              <a:rPr lang="en-US" dirty="0">
                <a:latin typeface="Arial" charset="0"/>
                <a:cs typeface="Arial" charset="0"/>
              </a:rPr>
              <a:t>Erythematous, warm, fluctuant nodule with several small pustules throughout the surface</a:t>
            </a:r>
          </a:p>
          <a:p>
            <a:pPr marL="398463" indent="-398463">
              <a:buFont typeface="Wingdings" pitchFamily="2" charset="2"/>
              <a:buChar char="§"/>
            </a:pPr>
            <a:r>
              <a:rPr lang="en-US" dirty="0">
                <a:latin typeface="Arial" charset="0"/>
                <a:cs typeface="Arial" charset="0"/>
              </a:rPr>
              <a:t>Very tender to palpation</a:t>
            </a:r>
          </a:p>
        </p:txBody>
      </p:sp>
      <p:pic>
        <p:nvPicPr>
          <p:cNvPr id="93187" name="Picture 2" descr="Image12"/>
          <p:cNvPicPr>
            <a:picLocks noChangeAspect="1" noChangeArrowheads="1"/>
          </p:cNvPicPr>
          <p:nvPr/>
        </p:nvPicPr>
        <p:blipFill>
          <a:blip r:embed="rId3" cstate="print"/>
          <a:srcRect l="14925" t="4973" r="10448" b="5505"/>
          <a:stretch>
            <a:fillRect/>
          </a:stretch>
        </p:blipFill>
        <p:spPr bwMode="auto">
          <a:xfrm>
            <a:off x="4495800" y="1752600"/>
            <a:ext cx="4389437" cy="3949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6D77D08-A9B0-46B8-B561-61624385FAFD}" type="slidenum">
              <a:rPr lang="en-US" smtClean="0"/>
              <a:pPr>
                <a:defRPr/>
              </a:pPr>
              <a:t>23</a:t>
            </a:fld>
            <a:endParaRPr lang="en-US" dirty="0"/>
          </a:p>
        </p:txBody>
      </p:sp>
    </p:spTree>
    <p:extLst>
      <p:ext uri="{BB962C8B-B14F-4D97-AF65-F5344CB8AC3E}">
        <p14:creationId xmlns:p14="http://schemas.microsoft.com/office/powerpoint/2010/main" val="76819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z="4000" dirty="0">
                <a:latin typeface="Arial" charset="0"/>
                <a:cs typeface="Arial" charset="0"/>
              </a:rPr>
              <a:t>Diagnosis: Abscess</a:t>
            </a:r>
          </a:p>
        </p:txBody>
      </p:sp>
      <p:sp>
        <p:nvSpPr>
          <p:cNvPr id="97282" name="Content Placeholder 2"/>
          <p:cNvSpPr>
            <a:spLocks noGrp="1"/>
          </p:cNvSpPr>
          <p:nvPr>
            <p:ph sz="half" idx="1"/>
          </p:nvPr>
        </p:nvSpPr>
        <p:spPr>
          <a:xfrm>
            <a:off x="457200" y="1600200"/>
            <a:ext cx="8382000" cy="4191000"/>
          </a:xfrm>
        </p:spPr>
        <p:txBody>
          <a:bodyPr/>
          <a:lstStyle/>
          <a:p>
            <a:pPr marL="398463" indent="-398463">
              <a:buFont typeface="Wingdings" pitchFamily="2" charset="2"/>
              <a:buChar char="§"/>
            </a:pPr>
            <a:r>
              <a:rPr lang="en-US" dirty="0">
                <a:latin typeface="Arial" charset="0"/>
                <a:cs typeface="Arial" charset="0"/>
              </a:rPr>
              <a:t>A skin abscess is a collection of pus within the dermis and deeper skin tissues</a:t>
            </a:r>
          </a:p>
          <a:p>
            <a:pPr marL="398463" indent="-398463">
              <a:buFont typeface="Wingdings" pitchFamily="2" charset="2"/>
              <a:buChar char="§"/>
            </a:pPr>
            <a:r>
              <a:rPr lang="en-US" dirty="0">
                <a:latin typeface="Arial" charset="0"/>
                <a:cs typeface="Arial" charset="0"/>
              </a:rPr>
              <a:t>Present as painful, tender, fluctuant and erythematous nodules </a:t>
            </a:r>
          </a:p>
          <a:p>
            <a:pPr marL="398463" indent="-398463">
              <a:buFont typeface="Wingdings" pitchFamily="2" charset="2"/>
              <a:buChar char="§"/>
            </a:pPr>
            <a:r>
              <a:rPr lang="en-US" dirty="0">
                <a:latin typeface="Arial" charset="0"/>
                <a:cs typeface="Arial" charset="0"/>
              </a:rPr>
              <a:t>Often surmounted by a pustule and surrounded by a rim of erythematous edema</a:t>
            </a:r>
          </a:p>
          <a:p>
            <a:pPr marL="398463" indent="-398463">
              <a:buFont typeface="Wingdings" pitchFamily="2" charset="2"/>
              <a:buChar char="§"/>
            </a:pPr>
            <a:r>
              <a:rPr lang="en-US" dirty="0">
                <a:latin typeface="Arial" charset="0"/>
                <a:cs typeface="Arial" charset="0"/>
              </a:rPr>
              <a:t>Spontaneous drainage of purulent material may occur</a:t>
            </a:r>
          </a:p>
        </p:txBody>
      </p:sp>
      <p:sp>
        <p:nvSpPr>
          <p:cNvPr id="4" name="Slide Number Placeholder 3"/>
          <p:cNvSpPr>
            <a:spLocks noGrp="1"/>
          </p:cNvSpPr>
          <p:nvPr>
            <p:ph type="sldNum" sz="quarter" idx="12"/>
          </p:nvPr>
        </p:nvSpPr>
        <p:spPr/>
        <p:txBody>
          <a:bodyPr/>
          <a:lstStyle/>
          <a:p>
            <a:pPr>
              <a:defRPr/>
            </a:pPr>
            <a:fld id="{46D77D08-A9B0-46B8-B561-61624385FAFD}" type="slidenum">
              <a:rPr lang="en-US" smtClean="0"/>
              <a:pPr>
                <a:defRPr/>
              </a:pPr>
              <a:t>24</a:t>
            </a:fld>
            <a:endParaRPr lang="en-US" dirty="0"/>
          </a:p>
        </p:txBody>
      </p:sp>
    </p:spTree>
    <p:extLst>
      <p:ext uri="{BB962C8B-B14F-4D97-AF65-F5344CB8AC3E}">
        <p14:creationId xmlns:p14="http://schemas.microsoft.com/office/powerpoint/2010/main" val="520141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4"/>
          <p:cNvSpPr>
            <a:spLocks noGrp="1"/>
          </p:cNvSpPr>
          <p:nvPr>
            <p:ph type="title"/>
          </p:nvPr>
        </p:nvSpPr>
        <p:spPr/>
        <p:txBody>
          <a:bodyPr/>
          <a:lstStyle/>
          <a:p>
            <a:r>
              <a:rPr lang="en-US" sz="4000" dirty="0">
                <a:latin typeface="Arial" charset="0"/>
                <a:cs typeface="Arial" charset="0"/>
              </a:rPr>
              <a:t> Question 1</a:t>
            </a:r>
          </a:p>
        </p:txBody>
      </p:sp>
      <p:sp>
        <p:nvSpPr>
          <p:cNvPr id="95234" name="Content Placeholder 5"/>
          <p:cNvSpPr>
            <a:spLocks noGrp="1"/>
          </p:cNvSpPr>
          <p:nvPr>
            <p:ph idx="1"/>
          </p:nvPr>
        </p:nvSpPr>
        <p:spPr>
          <a:xfrm>
            <a:off x="457200" y="1600200"/>
            <a:ext cx="8458200" cy="4191000"/>
          </a:xfrm>
        </p:spPr>
        <p:txBody>
          <a:bodyPr/>
          <a:lstStyle/>
          <a:p>
            <a:pPr marL="455613" indent="-455613">
              <a:buFont typeface="Wingdings" pitchFamily="2" charset="2"/>
              <a:buChar char="§"/>
            </a:pPr>
            <a:r>
              <a:rPr lang="en-US" dirty="0">
                <a:latin typeface="Arial" charset="0"/>
                <a:cs typeface="Arial" charset="0"/>
              </a:rPr>
              <a:t>What is the next best step in management?</a:t>
            </a:r>
          </a:p>
          <a:p>
            <a:pPr marL="1314450" lvl="2" indent="-514350">
              <a:buFont typeface="Calibri" pitchFamily="34" charset="0"/>
              <a:buAutoNum type="alphaLcPeriod"/>
            </a:pPr>
            <a:r>
              <a:rPr lang="en-US" sz="2800" dirty="0">
                <a:latin typeface="Arial" charset="0"/>
                <a:cs typeface="Arial" charset="0"/>
              </a:rPr>
              <a:t>Incision and drainage</a:t>
            </a:r>
          </a:p>
          <a:p>
            <a:pPr marL="1314450" lvl="2" indent="-514350">
              <a:buFont typeface="Calibri" pitchFamily="34" charset="0"/>
              <a:buAutoNum type="alphaLcPeriod"/>
            </a:pPr>
            <a:r>
              <a:rPr lang="en-US" sz="2800" dirty="0">
                <a:latin typeface="Arial" charset="0"/>
                <a:cs typeface="Arial" charset="0"/>
              </a:rPr>
              <a:t>Topical antibiotics</a:t>
            </a:r>
          </a:p>
          <a:p>
            <a:pPr marL="1314450" lvl="2" indent="-514350">
              <a:buFont typeface="Calibri" pitchFamily="34" charset="0"/>
              <a:buAutoNum type="alphaLcPeriod"/>
            </a:pPr>
            <a:r>
              <a:rPr lang="en-US" sz="2800" dirty="0">
                <a:latin typeface="Arial" charset="0"/>
                <a:cs typeface="Arial" charset="0"/>
              </a:rPr>
              <a:t>Offer HIV test</a:t>
            </a:r>
          </a:p>
          <a:p>
            <a:pPr marL="1314450" lvl="2" indent="-514350">
              <a:buFont typeface="Calibri" pitchFamily="34" charset="0"/>
              <a:buAutoNum type="alphaLcPeriod"/>
            </a:pPr>
            <a:r>
              <a:rPr lang="en-US" sz="2800" dirty="0">
                <a:latin typeface="Arial" charset="0"/>
                <a:cs typeface="Arial" charset="0"/>
              </a:rPr>
              <a:t>a and b</a:t>
            </a:r>
          </a:p>
          <a:p>
            <a:pPr marL="1314450" lvl="2" indent="-514350">
              <a:buFont typeface="Calibri" pitchFamily="34" charset="0"/>
              <a:buAutoNum type="alphaLcPeriod"/>
            </a:pPr>
            <a:r>
              <a:rPr lang="en-US" sz="2800" dirty="0">
                <a:latin typeface="Arial" charset="0"/>
                <a:cs typeface="Arial" charset="0"/>
              </a:rPr>
              <a:t>a and c</a:t>
            </a:r>
          </a:p>
          <a:p>
            <a:pPr>
              <a:buFont typeface="Wingdings" pitchFamily="2" charset="2"/>
              <a:buChar char="§"/>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25</a:t>
            </a:fld>
            <a:endParaRPr lang="en-US" dirty="0"/>
          </a:p>
        </p:txBody>
      </p:sp>
    </p:spTree>
    <p:extLst>
      <p:ext uri="{BB962C8B-B14F-4D97-AF65-F5344CB8AC3E}">
        <p14:creationId xmlns:p14="http://schemas.microsoft.com/office/powerpoint/2010/main" val="201157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4"/>
          <p:cNvSpPr>
            <a:spLocks noGrp="1"/>
          </p:cNvSpPr>
          <p:nvPr>
            <p:ph type="title"/>
          </p:nvPr>
        </p:nvSpPr>
        <p:spPr/>
        <p:txBody>
          <a:bodyPr/>
          <a:lstStyle/>
          <a:p>
            <a:r>
              <a:rPr lang="en-US" sz="4000" dirty="0">
                <a:latin typeface="Arial" charset="0"/>
                <a:cs typeface="Arial" charset="0"/>
              </a:rPr>
              <a:t> Question 1</a:t>
            </a:r>
          </a:p>
        </p:txBody>
      </p:sp>
      <p:sp>
        <p:nvSpPr>
          <p:cNvPr id="6" name="Content Placeholder 5"/>
          <p:cNvSpPr>
            <a:spLocks noGrp="1"/>
          </p:cNvSpPr>
          <p:nvPr>
            <p:ph idx="1"/>
          </p:nvPr>
        </p:nvSpPr>
        <p:spPr>
          <a:xfrm>
            <a:off x="381000" y="1371600"/>
            <a:ext cx="8458200" cy="4419600"/>
          </a:xfrm>
        </p:spPr>
        <p:txBody>
          <a:bodyPr>
            <a:normAutofit/>
          </a:bodyPr>
          <a:lstStyle/>
          <a:p>
            <a:pPr>
              <a:buFont typeface="Arial" charset="0"/>
              <a:buNone/>
              <a:defRPr/>
            </a:pPr>
            <a:r>
              <a:rPr lang="en-US" sz="2800" b="1" dirty="0">
                <a:solidFill>
                  <a:srgbClr val="C00000"/>
                </a:solidFill>
              </a:rPr>
              <a:t>Answer: e</a:t>
            </a:r>
          </a:p>
          <a:p>
            <a:pPr>
              <a:buFont typeface="Wingdings" pitchFamily="2" charset="2"/>
              <a:buChar char="§"/>
              <a:defRPr/>
            </a:pPr>
            <a:r>
              <a:rPr lang="en-US" sz="2800" dirty="0"/>
              <a:t>What is the next best step in management?</a:t>
            </a:r>
          </a:p>
          <a:p>
            <a:pPr marL="1023938" lvl="1" indent="-457200">
              <a:buFont typeface="+mj-lt"/>
              <a:buAutoNum type="alphaLcPeriod"/>
              <a:defRPr/>
            </a:pPr>
            <a:r>
              <a:rPr lang="en-US" sz="2400" b="1" dirty="0">
                <a:solidFill>
                  <a:srgbClr val="C00000"/>
                </a:solidFill>
              </a:rPr>
              <a:t>Incision and drainage  </a:t>
            </a:r>
            <a:r>
              <a:rPr lang="en-US" sz="2400" dirty="0"/>
              <a:t>(incision and drainage is the treatment of choice for abscesses)</a:t>
            </a:r>
          </a:p>
          <a:p>
            <a:pPr marL="1023938" lvl="1" indent="-457200">
              <a:buFont typeface="+mj-lt"/>
              <a:buAutoNum type="alphaLcPeriod"/>
              <a:defRPr/>
            </a:pPr>
            <a:r>
              <a:rPr lang="en-US" sz="2400" dirty="0"/>
              <a:t>Topical antibiotics (not effective)</a:t>
            </a:r>
          </a:p>
          <a:p>
            <a:pPr marL="1023938" lvl="1" indent="-457200">
              <a:buFont typeface="+mj-lt"/>
              <a:buAutoNum type="alphaLcPeriod"/>
              <a:defRPr/>
            </a:pPr>
            <a:r>
              <a:rPr lang="en-US" sz="2400" b="1" dirty="0">
                <a:solidFill>
                  <a:srgbClr val="C00000"/>
                </a:solidFill>
              </a:rPr>
              <a:t>Offer HIV test  </a:t>
            </a:r>
            <a:r>
              <a:rPr lang="en-US" sz="2400" dirty="0"/>
              <a:t>(patients with risk factors for HIV should be offered an HIV test, e.g. IVDU in this patient)</a:t>
            </a:r>
          </a:p>
          <a:p>
            <a:pPr marL="1023938" lvl="1" indent="-457200">
              <a:buFont typeface="+mj-lt"/>
              <a:buAutoNum type="alphaLcPeriod"/>
              <a:defRPr/>
            </a:pPr>
            <a:r>
              <a:rPr lang="en-US" sz="2400" dirty="0"/>
              <a:t>a and b</a:t>
            </a:r>
          </a:p>
          <a:p>
            <a:pPr marL="1023938" lvl="1" indent="-457200">
              <a:buFont typeface="+mj-lt"/>
              <a:buAutoNum type="alphaLcPeriod"/>
              <a:defRPr/>
            </a:pPr>
            <a:r>
              <a:rPr lang="en-US" sz="2400" b="1" dirty="0">
                <a:solidFill>
                  <a:srgbClr val="C00000"/>
                </a:solidFill>
              </a:rPr>
              <a:t>a and c</a:t>
            </a:r>
          </a:p>
          <a:p>
            <a:pPr>
              <a:buFont typeface="Wingdings" pitchFamily="2" charset="2"/>
              <a:buChar char="§"/>
              <a:defRPr/>
            </a:pPr>
            <a:endParaRPr lang="en-US" dirty="0"/>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26</a:t>
            </a:fld>
            <a:endParaRPr lang="en-US" dirty="0"/>
          </a:p>
        </p:txBody>
      </p:sp>
    </p:spTree>
    <p:extLst>
      <p:ext uri="{BB962C8B-B14F-4D97-AF65-F5344CB8AC3E}">
        <p14:creationId xmlns:p14="http://schemas.microsoft.com/office/powerpoint/2010/main" val="3275707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z="4000" dirty="0">
                <a:latin typeface="Arial" charset="0"/>
                <a:cs typeface="Arial" charset="0"/>
              </a:rPr>
              <a:t>Abscess: Treatment</a:t>
            </a:r>
          </a:p>
        </p:txBody>
      </p:sp>
      <p:sp>
        <p:nvSpPr>
          <p:cNvPr id="98306" name="Content Placeholder 2"/>
          <p:cNvSpPr>
            <a:spLocks noGrp="1"/>
          </p:cNvSpPr>
          <p:nvPr>
            <p:ph idx="1"/>
          </p:nvPr>
        </p:nvSpPr>
        <p:spPr>
          <a:xfrm>
            <a:off x="228600" y="1371600"/>
            <a:ext cx="8763000" cy="4876800"/>
          </a:xfrm>
        </p:spPr>
        <p:txBody>
          <a:bodyPr>
            <a:normAutofit/>
          </a:bodyPr>
          <a:lstStyle/>
          <a:p>
            <a:pPr>
              <a:spcBef>
                <a:spcPts val="400"/>
              </a:spcBef>
              <a:buFont typeface="Wingdings" pitchFamily="2" charset="2"/>
              <a:buChar char="§"/>
            </a:pPr>
            <a:r>
              <a:rPr lang="en-US" sz="3600" b="1" dirty="0">
                <a:latin typeface="Arial" charset="0"/>
                <a:cs typeface="Arial" charset="0"/>
              </a:rPr>
              <a:t>Abscesses require incision and drainage (I &amp; D)</a:t>
            </a:r>
          </a:p>
          <a:p>
            <a:pPr marL="801688" lvl="1" indent="-344488">
              <a:spcBef>
                <a:spcPts val="400"/>
              </a:spcBef>
              <a:buFont typeface="Arial" charset="0"/>
              <a:buChar char="•"/>
            </a:pPr>
            <a:r>
              <a:rPr lang="en-US" sz="3200" dirty="0">
                <a:latin typeface="Arial" charset="0"/>
                <a:cs typeface="Arial" charset="0"/>
              </a:rPr>
              <a:t>Most experts recommend irrigation, breaking of </a:t>
            </a:r>
            <a:r>
              <a:rPr lang="en-US" sz="3200" dirty="0" err="1">
                <a:latin typeface="Arial" charset="0"/>
                <a:cs typeface="Arial" charset="0"/>
              </a:rPr>
              <a:t>loculations</a:t>
            </a:r>
            <a:r>
              <a:rPr lang="en-US" sz="3200" dirty="0">
                <a:latin typeface="Arial" charset="0"/>
                <a:cs typeface="Arial" charset="0"/>
              </a:rPr>
              <a:t>, and packing following incision and drainage</a:t>
            </a:r>
            <a:endParaRPr lang="en-US" sz="900" dirty="0">
              <a:latin typeface="Arial" charset="0"/>
              <a:cs typeface="Arial" charset="0"/>
            </a:endParaRPr>
          </a:p>
          <a:p>
            <a:pPr>
              <a:spcBef>
                <a:spcPts val="400"/>
              </a:spcBef>
              <a:buFont typeface="Wingdings" pitchFamily="2" charset="2"/>
              <a:buChar char="§"/>
            </a:pPr>
            <a:r>
              <a:rPr lang="en-US" sz="3600" dirty="0">
                <a:latin typeface="Arial" charset="0"/>
                <a:cs typeface="Arial" charset="0"/>
              </a:rPr>
              <a:t>Antibiotics are recommended for abscesses associated</a:t>
            </a:r>
          </a:p>
          <a:p>
            <a:pPr marL="458788" indent="-458788">
              <a:spcBef>
                <a:spcPts val="600"/>
              </a:spcBef>
              <a:buFont typeface="Wingdings" pitchFamily="2" charset="2"/>
              <a:buChar char="§"/>
            </a:pPr>
            <a:r>
              <a:rPr lang="en-US" sz="3600" dirty="0">
                <a:latin typeface="Arial" charset="0"/>
                <a:cs typeface="Arial" charset="0"/>
              </a:rPr>
              <a:t>Wound cultures should always be sent</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27</a:t>
            </a:fld>
            <a:endParaRPr lang="en-US" dirty="0"/>
          </a:p>
        </p:txBody>
      </p:sp>
    </p:spTree>
    <p:extLst>
      <p:ext uri="{BB962C8B-B14F-4D97-AF65-F5344CB8AC3E}">
        <p14:creationId xmlns:p14="http://schemas.microsoft.com/office/powerpoint/2010/main" val="32982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3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4"/>
          <p:cNvSpPr>
            <a:spLocks noGrp="1"/>
          </p:cNvSpPr>
          <p:nvPr>
            <p:ph type="ctrTitle"/>
          </p:nvPr>
        </p:nvSpPr>
        <p:spPr bwMode="auto">
          <a:xfrm>
            <a:off x="457200" y="1905000"/>
            <a:ext cx="8458200" cy="1470025"/>
          </a:xfrm>
          <a:noFill/>
          <a:ln>
            <a:miter lim="800000"/>
            <a:headEnd/>
            <a:tailEnd/>
          </a:ln>
        </p:spPr>
        <p:txBody>
          <a:bodyPr vert="horz" wrap="square" lIns="91440" tIns="45720" rIns="91440" bIns="45720" numCol="1" anchor="t" anchorCtr="0" compatLnSpc="1">
            <a:prstTxWarp prst="textNoShape">
              <a:avLst/>
            </a:prstTxWarp>
            <a:noAutofit/>
          </a:bodyPr>
          <a:lstStyle/>
          <a:p>
            <a:r>
              <a:rPr lang="en-US" sz="4800" b="0" dirty="0">
                <a:latin typeface="Arial" charset="0"/>
                <a:cs typeface="Arial" charset="0"/>
              </a:rPr>
              <a:t>Do you know the following diagnoses?</a:t>
            </a:r>
          </a:p>
        </p:txBody>
      </p:sp>
      <p:sp>
        <p:nvSpPr>
          <p:cNvPr id="6" name="Subtitle 5"/>
          <p:cNvSpPr>
            <a:spLocks noGrp="1"/>
          </p:cNvSpPr>
          <p:nvPr>
            <p:ph type="subTitle" idx="1"/>
          </p:nvPr>
        </p:nvSpPr>
        <p:spPr/>
        <p:txBody>
          <a:bodyPr/>
          <a:lstStyle/>
          <a:p>
            <a:pPr>
              <a:defRPr/>
            </a:pPr>
            <a:r>
              <a:rPr lang="en-US" dirty="0"/>
              <a:t>Hint: these skin infections involve hair follicles</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28</a:t>
            </a:fld>
            <a:endParaRPr lang="en-US" dirty="0"/>
          </a:p>
        </p:txBody>
      </p:sp>
    </p:spTree>
    <p:extLst>
      <p:ext uri="{BB962C8B-B14F-4D97-AF65-F5344CB8AC3E}">
        <p14:creationId xmlns:p14="http://schemas.microsoft.com/office/powerpoint/2010/main" val="346210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000" dirty="0">
                <a:latin typeface="Arial" charset="0"/>
                <a:cs typeface="Arial" charset="0"/>
              </a:rPr>
              <a:t>What is the diagnosis?</a:t>
            </a:r>
          </a:p>
        </p:txBody>
      </p:sp>
      <p:pic>
        <p:nvPicPr>
          <p:cNvPr id="103426" name="Picture 2" descr="C:\Documents and Settings\CiprianoS\Desktop\AAD Photos\Bacterial Infections\Furunculosis.2.JPG"/>
          <p:cNvPicPr>
            <a:picLocks noChangeAspect="1" noChangeArrowheads="1"/>
          </p:cNvPicPr>
          <p:nvPr/>
        </p:nvPicPr>
        <p:blipFill>
          <a:blip r:embed="rId3" cstate="print"/>
          <a:srcRect t="13194" r="14301"/>
          <a:stretch>
            <a:fillRect/>
          </a:stretch>
        </p:blipFill>
        <p:spPr bwMode="auto">
          <a:xfrm>
            <a:off x="1524000" y="1905000"/>
            <a:ext cx="5664200" cy="3810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6D77D08-A9B0-46B8-B561-61624385FAFD}" type="slidenum">
              <a:rPr lang="en-US" smtClean="0"/>
              <a:pPr>
                <a:defRPr/>
              </a:pPr>
              <a:t>29</a:t>
            </a:fld>
            <a:endParaRPr lang="en-US" dirty="0"/>
          </a:p>
        </p:txBody>
      </p:sp>
    </p:spTree>
    <p:extLst>
      <p:ext uri="{BB962C8B-B14F-4D97-AF65-F5344CB8AC3E}">
        <p14:creationId xmlns:p14="http://schemas.microsoft.com/office/powerpoint/2010/main" val="4192602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z="4000" dirty="0">
                <a:latin typeface="Arial" charset="0"/>
                <a:cs typeface="Arial" charset="0"/>
              </a:rPr>
              <a:t> History</a:t>
            </a:r>
          </a:p>
        </p:txBody>
      </p:sp>
      <p:sp>
        <p:nvSpPr>
          <p:cNvPr id="53250" name="Content Placeholder 2"/>
          <p:cNvSpPr>
            <a:spLocks noGrp="1"/>
          </p:cNvSpPr>
          <p:nvPr>
            <p:ph idx="1"/>
          </p:nvPr>
        </p:nvSpPr>
        <p:spPr>
          <a:xfrm>
            <a:off x="304800" y="1295400"/>
            <a:ext cx="8534400" cy="4648200"/>
          </a:xfrm>
        </p:spPr>
        <p:txBody>
          <a:bodyPr>
            <a:normAutofit lnSpcReduction="10000"/>
          </a:bodyPr>
          <a:lstStyle/>
          <a:p>
            <a:pPr marL="341313" indent="-341313">
              <a:spcBef>
                <a:spcPts val="600"/>
              </a:spcBef>
              <a:buFont typeface="Wingdings" pitchFamily="2" charset="2"/>
              <a:buChar char="§"/>
            </a:pPr>
            <a:r>
              <a:rPr lang="en-US" sz="2400" dirty="0">
                <a:latin typeface="Arial" charset="0"/>
                <a:cs typeface="Arial" charset="0"/>
              </a:rPr>
              <a:t>HPI: Mr. </a:t>
            </a:r>
            <a:r>
              <a:rPr lang="en-US" sz="2400" dirty="0" err="1">
                <a:latin typeface="Arial" charset="0"/>
                <a:cs typeface="Arial" charset="0"/>
              </a:rPr>
              <a:t>Nwaf</a:t>
            </a:r>
            <a:r>
              <a:rPr lang="en-US" sz="2400" dirty="0">
                <a:latin typeface="Arial" charset="0"/>
                <a:cs typeface="Arial" charset="0"/>
              </a:rPr>
              <a:t> is a 55-year-old man who presents with 5 days of worsening right lower extremity pain and a red rash. He reports recent fevers and chills since he returned from a camping trip last week.  </a:t>
            </a:r>
          </a:p>
          <a:p>
            <a:pPr marL="341313" indent="-341313">
              <a:spcBef>
                <a:spcPts val="600"/>
              </a:spcBef>
              <a:buFont typeface="Wingdings" pitchFamily="2" charset="2"/>
              <a:buChar char="§"/>
            </a:pPr>
            <a:r>
              <a:rPr lang="en-US" sz="2400" dirty="0">
                <a:latin typeface="Arial" charset="0"/>
                <a:cs typeface="Arial" charset="0"/>
              </a:rPr>
              <a:t>PMH: arthritis</a:t>
            </a:r>
          </a:p>
          <a:p>
            <a:pPr marL="341313" indent="-341313">
              <a:spcBef>
                <a:spcPts val="600"/>
              </a:spcBef>
              <a:buFont typeface="Wingdings" pitchFamily="2" charset="2"/>
              <a:buChar char="§"/>
            </a:pPr>
            <a:r>
              <a:rPr lang="en-US" sz="2400" dirty="0">
                <a:latin typeface="Arial" charset="0"/>
                <a:cs typeface="Arial" charset="0"/>
              </a:rPr>
              <a:t>Medications: occasional </a:t>
            </a:r>
            <a:r>
              <a:rPr lang="en-US" sz="2400" dirty="0" err="1">
                <a:latin typeface="Arial" charset="0"/>
                <a:cs typeface="Arial" charset="0"/>
              </a:rPr>
              <a:t>NSAIDs</a:t>
            </a:r>
            <a:r>
              <a:rPr lang="en-US" sz="2400" dirty="0">
                <a:latin typeface="Arial" charset="0"/>
                <a:cs typeface="Arial" charset="0"/>
              </a:rPr>
              <a:t>, multivitamin</a:t>
            </a:r>
          </a:p>
          <a:p>
            <a:pPr marL="341313" indent="-341313">
              <a:spcBef>
                <a:spcPts val="600"/>
              </a:spcBef>
              <a:buFont typeface="Wingdings" pitchFamily="2" charset="2"/>
              <a:buChar char="§"/>
            </a:pPr>
            <a:r>
              <a:rPr lang="en-US" sz="2400" dirty="0">
                <a:latin typeface="Arial" charset="0"/>
                <a:cs typeface="Arial" charset="0"/>
              </a:rPr>
              <a:t>Allergies: no known drug allergies</a:t>
            </a:r>
          </a:p>
          <a:p>
            <a:pPr marL="341313" indent="-341313">
              <a:spcBef>
                <a:spcPts val="600"/>
              </a:spcBef>
              <a:buFont typeface="Wingdings" pitchFamily="2" charset="2"/>
              <a:buChar char="§"/>
            </a:pPr>
            <a:r>
              <a:rPr lang="en-US" sz="2400" dirty="0">
                <a:latin typeface="Arial" charset="0"/>
                <a:cs typeface="Arial" charset="0"/>
              </a:rPr>
              <a:t>Family history: father with history of melanoma</a:t>
            </a:r>
          </a:p>
          <a:p>
            <a:pPr marL="341313" indent="-341313">
              <a:spcBef>
                <a:spcPts val="600"/>
              </a:spcBef>
              <a:buFont typeface="Wingdings" pitchFamily="2" charset="2"/>
              <a:buChar char="§"/>
            </a:pPr>
            <a:r>
              <a:rPr lang="en-US" sz="2400" dirty="0">
                <a:latin typeface="Arial" charset="0"/>
                <a:cs typeface="Arial" charset="0"/>
              </a:rPr>
              <a:t>Social history: lives in the city with his wife, two grown children</a:t>
            </a:r>
          </a:p>
          <a:p>
            <a:pPr marL="341313" indent="-341313">
              <a:spcBef>
                <a:spcPts val="600"/>
              </a:spcBef>
              <a:buFont typeface="Wingdings" pitchFamily="2" charset="2"/>
              <a:buChar char="§"/>
            </a:pPr>
            <a:r>
              <a:rPr lang="en-US" sz="2400" dirty="0">
                <a:latin typeface="Arial" charset="0"/>
                <a:cs typeface="Arial" charset="0"/>
              </a:rPr>
              <a:t>Health-related behaviors: no alcohol, tobacco or drug use</a:t>
            </a:r>
          </a:p>
          <a:p>
            <a:pPr marL="341313" indent="-341313">
              <a:spcBef>
                <a:spcPts val="600"/>
              </a:spcBef>
              <a:buFont typeface="Wingdings" pitchFamily="2" charset="2"/>
              <a:buChar char="§"/>
            </a:pPr>
            <a:r>
              <a:rPr lang="en-US" sz="2400" dirty="0">
                <a:latin typeface="Arial" charset="0"/>
                <a:cs typeface="Arial" charset="0"/>
              </a:rPr>
              <a:t>ROS:  negative</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3</a:t>
            </a:fld>
            <a:endParaRPr lang="en-US" dirty="0"/>
          </a:p>
        </p:txBody>
      </p:sp>
    </p:spTree>
    <p:extLst>
      <p:ext uri="{BB962C8B-B14F-4D97-AF65-F5344CB8AC3E}">
        <p14:creationId xmlns:p14="http://schemas.microsoft.com/office/powerpoint/2010/main" val="534712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z="4000" dirty="0" err="1">
                <a:latin typeface="Arial" charset="0"/>
                <a:cs typeface="Arial" charset="0"/>
              </a:rPr>
              <a:t>Furunculosis</a:t>
            </a:r>
            <a:endParaRPr lang="en-US" sz="4000" dirty="0">
              <a:latin typeface="Arial" charset="0"/>
              <a:cs typeface="Arial" charset="0"/>
            </a:endParaRPr>
          </a:p>
        </p:txBody>
      </p:sp>
      <p:sp>
        <p:nvSpPr>
          <p:cNvPr id="105474" name="Content Placeholder 2"/>
          <p:cNvSpPr>
            <a:spLocks noGrp="1"/>
          </p:cNvSpPr>
          <p:nvPr>
            <p:ph sz="half" idx="1"/>
          </p:nvPr>
        </p:nvSpPr>
        <p:spPr>
          <a:xfrm>
            <a:off x="304800" y="1600200"/>
            <a:ext cx="4114800" cy="4191000"/>
          </a:xfrm>
        </p:spPr>
        <p:txBody>
          <a:bodyPr/>
          <a:lstStyle/>
          <a:p>
            <a:pPr marL="455613" indent="-455613">
              <a:buFont typeface="Wingdings" pitchFamily="2" charset="2"/>
              <a:buChar char="§"/>
            </a:pPr>
            <a:r>
              <a:rPr lang="en-US" sz="3200" dirty="0">
                <a:latin typeface="Arial" charset="0"/>
                <a:cs typeface="Arial" charset="0"/>
              </a:rPr>
              <a:t>A furuncle (boil) is an acute, round, tender, circumscribed, perifollicular abscess that generally ends in central suppuration</a:t>
            </a:r>
          </a:p>
        </p:txBody>
      </p:sp>
      <p:pic>
        <p:nvPicPr>
          <p:cNvPr id="105475" name="Picture 2" descr="C:\Documents and Settings\CiprianoS\Desktop\AAD Photos\Bacterial Infections\Furunculosis.2.JPG"/>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brightnessContrast bright="30000"/>
                    </a14:imgEffect>
                  </a14:imgLayer>
                </a14:imgProps>
              </a:ext>
            </a:extLst>
          </a:blip>
          <a:srcRect t="13194" r="14301"/>
          <a:stretch>
            <a:fillRect/>
          </a:stretch>
        </p:blipFill>
        <p:spPr>
          <a:xfrm>
            <a:off x="4648200" y="2286000"/>
            <a:ext cx="4191000" cy="2819400"/>
          </a:xfrm>
        </p:spPr>
      </p:pic>
      <p:sp>
        <p:nvSpPr>
          <p:cNvPr id="5" name="Slide Number Placeholder 4"/>
          <p:cNvSpPr>
            <a:spLocks noGrp="1"/>
          </p:cNvSpPr>
          <p:nvPr>
            <p:ph type="sldNum" sz="quarter" idx="12"/>
          </p:nvPr>
        </p:nvSpPr>
        <p:spPr/>
        <p:txBody>
          <a:bodyPr/>
          <a:lstStyle/>
          <a:p>
            <a:pPr>
              <a:defRPr/>
            </a:pPr>
            <a:fld id="{46D77D08-A9B0-46B8-B561-61624385FAFD}" type="slidenum">
              <a:rPr lang="en-US" smtClean="0"/>
              <a:pPr>
                <a:defRPr/>
              </a:pPr>
              <a:t>30</a:t>
            </a:fld>
            <a:endParaRPr lang="en-US" dirty="0"/>
          </a:p>
        </p:txBody>
      </p:sp>
    </p:spTree>
    <p:extLst>
      <p:ext uri="{BB962C8B-B14F-4D97-AF65-F5344CB8AC3E}">
        <p14:creationId xmlns:p14="http://schemas.microsoft.com/office/powerpoint/2010/main" val="203818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sz="4000" dirty="0">
                <a:latin typeface="Arial" charset="0"/>
                <a:cs typeface="Arial" charset="0"/>
              </a:rPr>
              <a:t>What is the diagnosis?</a:t>
            </a:r>
          </a:p>
        </p:txBody>
      </p:sp>
      <p:pic>
        <p:nvPicPr>
          <p:cNvPr id="107522" name="Picture 2" descr="C:\Documents and Settings\CiprianoS\Desktop\AAD Photos\Bacterial Infections\Furuncles.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Lst>
          </a:blip>
          <a:srcRect t="21309"/>
          <a:stretch>
            <a:fillRect/>
          </a:stretch>
        </p:blipFill>
        <p:spPr bwMode="auto">
          <a:xfrm>
            <a:off x="1143000" y="1828800"/>
            <a:ext cx="6675438" cy="3940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31</a:t>
            </a:fld>
            <a:endParaRPr lang="en-US" dirty="0"/>
          </a:p>
        </p:txBody>
      </p:sp>
    </p:spTree>
    <p:extLst>
      <p:ext uri="{BB962C8B-B14F-4D97-AF65-F5344CB8AC3E}">
        <p14:creationId xmlns:p14="http://schemas.microsoft.com/office/powerpoint/2010/main" val="36345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z="4000" dirty="0" err="1">
                <a:latin typeface="Arial" charset="0"/>
                <a:cs typeface="Arial" charset="0"/>
              </a:rPr>
              <a:t>Carbunculosis</a:t>
            </a:r>
            <a:endParaRPr lang="en-US" sz="4000" dirty="0">
              <a:latin typeface="Arial" charset="0"/>
              <a:cs typeface="Arial" charset="0"/>
            </a:endParaRPr>
          </a:p>
        </p:txBody>
      </p:sp>
      <p:sp>
        <p:nvSpPr>
          <p:cNvPr id="109570" name="Content Placeholder 2"/>
          <p:cNvSpPr>
            <a:spLocks noGrp="1"/>
          </p:cNvSpPr>
          <p:nvPr>
            <p:ph idx="1"/>
          </p:nvPr>
        </p:nvSpPr>
        <p:spPr>
          <a:xfrm>
            <a:off x="304800" y="1600200"/>
            <a:ext cx="4343400" cy="4191000"/>
          </a:xfrm>
        </p:spPr>
        <p:txBody>
          <a:bodyPr/>
          <a:lstStyle/>
          <a:p>
            <a:pPr marL="458788" indent="-458788">
              <a:buFont typeface="Wingdings" pitchFamily="2" charset="2"/>
              <a:buChar char="§"/>
            </a:pPr>
            <a:r>
              <a:rPr lang="en-US" dirty="0">
                <a:latin typeface="Arial" charset="0"/>
                <a:cs typeface="Arial" charset="0"/>
              </a:rPr>
              <a:t>A carbuncle is a coalescence of several inflamed follicles into a single inflammatory mass with purulent drainage from multiple follicles</a:t>
            </a:r>
          </a:p>
        </p:txBody>
      </p:sp>
      <p:pic>
        <p:nvPicPr>
          <p:cNvPr id="109571" name="Picture 2" descr="C:\Documents and Settings\CiprianoS\Desktop\AAD Photos\Bacterial Infections\Furuncles.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Lst>
          </a:blip>
          <a:srcRect l="5998" t="21309" r="33046"/>
          <a:stretch>
            <a:fillRect/>
          </a:stretch>
        </p:blipFill>
        <p:spPr bwMode="auto">
          <a:xfrm>
            <a:off x="4953000" y="1828800"/>
            <a:ext cx="3871913" cy="3749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0333A1E0-7129-44A0-8EC9-E1C711CD37C5}" type="slidenum">
              <a:rPr lang="en-US" smtClean="0"/>
              <a:pPr>
                <a:defRPr/>
              </a:pPr>
              <a:t>32</a:t>
            </a:fld>
            <a:endParaRPr lang="en-US" dirty="0"/>
          </a:p>
        </p:txBody>
      </p:sp>
    </p:spTree>
    <p:extLst>
      <p:ext uri="{BB962C8B-B14F-4D97-AF65-F5344CB8AC3E}">
        <p14:creationId xmlns:p14="http://schemas.microsoft.com/office/powerpoint/2010/main" val="1096033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sz="4000" dirty="0">
                <a:latin typeface="Arial" charset="0"/>
                <a:cs typeface="Arial" charset="0"/>
              </a:rPr>
              <a:t>Furuncle, Carbuncle</a:t>
            </a:r>
          </a:p>
        </p:txBody>
      </p:sp>
      <p:sp>
        <p:nvSpPr>
          <p:cNvPr id="111618" name="Content Placeholder 2"/>
          <p:cNvSpPr>
            <a:spLocks noGrp="1"/>
          </p:cNvSpPr>
          <p:nvPr>
            <p:ph idx="1"/>
          </p:nvPr>
        </p:nvSpPr>
        <p:spPr>
          <a:xfrm>
            <a:off x="304800" y="1371600"/>
            <a:ext cx="8534400" cy="4648200"/>
          </a:xfrm>
        </p:spPr>
        <p:txBody>
          <a:bodyPr/>
          <a:lstStyle/>
          <a:p>
            <a:pPr>
              <a:spcBef>
                <a:spcPts val="600"/>
              </a:spcBef>
              <a:buFont typeface="Wingdings" pitchFamily="2" charset="2"/>
              <a:buChar char="§"/>
            </a:pPr>
            <a:r>
              <a:rPr lang="en-US" sz="2400" dirty="0">
                <a:latin typeface="Arial" charset="0"/>
                <a:cs typeface="Arial" charset="0"/>
              </a:rPr>
              <a:t>Furuncles and carbuncles are a subtype of abscesses, which preferentially occur in skin areas containing hair follicles exposed to friction and perspiration</a:t>
            </a:r>
          </a:p>
          <a:p>
            <a:pPr marL="795338" lvl="1" indent="-338138">
              <a:spcBef>
                <a:spcPts val="600"/>
              </a:spcBef>
              <a:buFont typeface="Arial" charset="0"/>
              <a:buChar char="•"/>
            </a:pPr>
            <a:r>
              <a:rPr lang="en-US" sz="2200" dirty="0">
                <a:latin typeface="Arial" charset="0"/>
                <a:cs typeface="Arial" charset="0"/>
              </a:rPr>
              <a:t>Common areas include the back of the neck, face, </a:t>
            </a:r>
            <a:r>
              <a:rPr lang="en-US" sz="2200" dirty="0" err="1">
                <a:latin typeface="Arial" charset="0"/>
                <a:cs typeface="Arial" charset="0"/>
              </a:rPr>
              <a:t>axillae</a:t>
            </a:r>
            <a:r>
              <a:rPr lang="en-US" sz="2200" dirty="0">
                <a:latin typeface="Arial" charset="0"/>
                <a:cs typeface="Arial" charset="0"/>
              </a:rPr>
              <a:t>, and buttocks</a:t>
            </a:r>
          </a:p>
          <a:p>
            <a:pPr>
              <a:spcBef>
                <a:spcPts val="600"/>
              </a:spcBef>
              <a:buFont typeface="Wingdings" pitchFamily="2" charset="2"/>
              <a:buChar char="§"/>
            </a:pPr>
            <a:r>
              <a:rPr lang="en-US" sz="2400" dirty="0">
                <a:latin typeface="Arial" charset="0"/>
                <a:cs typeface="Arial" charset="0"/>
              </a:rPr>
              <a:t>Usually caused by </a:t>
            </a:r>
            <a:r>
              <a:rPr lang="en-US" sz="2400" i="1" dirty="0">
                <a:latin typeface="Arial" charset="0"/>
                <a:cs typeface="Arial" charset="0"/>
              </a:rPr>
              <a:t>Staphylococcus </a:t>
            </a:r>
            <a:r>
              <a:rPr lang="en-US" sz="2400" i="1" dirty="0" err="1">
                <a:latin typeface="Arial" charset="0"/>
                <a:cs typeface="Arial" charset="0"/>
              </a:rPr>
              <a:t>aureus</a:t>
            </a:r>
            <a:endParaRPr lang="en-US" sz="2400" i="1" dirty="0">
              <a:latin typeface="Arial" charset="0"/>
              <a:cs typeface="Arial" charset="0"/>
            </a:endParaRPr>
          </a:p>
          <a:p>
            <a:pPr>
              <a:spcBef>
                <a:spcPts val="600"/>
              </a:spcBef>
              <a:buFont typeface="Wingdings" pitchFamily="2" charset="2"/>
              <a:buChar char="§"/>
            </a:pPr>
            <a:r>
              <a:rPr lang="en-US" sz="2400" dirty="0">
                <a:latin typeface="Arial" charset="0"/>
                <a:cs typeface="Arial" charset="0"/>
              </a:rPr>
              <a:t>Patients are commonly treated with oral antibiotics</a:t>
            </a:r>
          </a:p>
          <a:p>
            <a:pPr>
              <a:spcBef>
                <a:spcPts val="600"/>
              </a:spcBef>
              <a:buFont typeface="Wingdings" pitchFamily="2" charset="2"/>
              <a:buChar char="§"/>
            </a:pPr>
            <a:r>
              <a:rPr lang="en-US" sz="2400" dirty="0">
                <a:latin typeface="Arial" charset="0"/>
                <a:cs typeface="Arial" charset="0"/>
              </a:rPr>
              <a:t>For a solitary small furuncle: warm compresses to promote drainage may be sufficient</a:t>
            </a:r>
          </a:p>
          <a:p>
            <a:pPr>
              <a:spcBef>
                <a:spcPts val="600"/>
              </a:spcBef>
              <a:buFont typeface="Wingdings" pitchFamily="2" charset="2"/>
              <a:buChar char="§"/>
            </a:pPr>
            <a:r>
              <a:rPr lang="en-US" sz="2400" dirty="0">
                <a:latin typeface="Arial" charset="0"/>
                <a:cs typeface="Arial" charset="0"/>
              </a:rPr>
              <a:t>For larger furuncles and carbuncles: manage as you would an abscess</a:t>
            </a:r>
          </a:p>
          <a:p>
            <a:pPr>
              <a:spcBef>
                <a:spcPts val="900"/>
              </a:spcBef>
              <a:buFont typeface="Wingdings" pitchFamily="2" charset="2"/>
              <a:buChar char="§"/>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33</a:t>
            </a:fld>
            <a:endParaRPr lang="en-US" dirty="0"/>
          </a:p>
        </p:txBody>
      </p:sp>
    </p:spTree>
    <p:extLst>
      <p:ext uri="{BB962C8B-B14F-4D97-AF65-F5344CB8AC3E}">
        <p14:creationId xmlns:p14="http://schemas.microsoft.com/office/powerpoint/2010/main" val="293265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More Examples:</a:t>
            </a:r>
            <a:br>
              <a:rPr lang="en-US" sz="4000" dirty="0"/>
            </a:br>
            <a:r>
              <a:rPr lang="en-US" sz="4000" dirty="0"/>
              <a:t>Furuncle and Carbuncle</a:t>
            </a:r>
          </a:p>
        </p:txBody>
      </p:sp>
      <p:pic>
        <p:nvPicPr>
          <p:cNvPr id="6" name="Content Placeholder 5" descr="Furuncle1.jpg"/>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838200" y="1676400"/>
            <a:ext cx="2848833" cy="4191000"/>
          </a:xfrm>
        </p:spPr>
      </p:pic>
      <p:sp>
        <p:nvSpPr>
          <p:cNvPr id="7" name="Slide Number Placeholder 6"/>
          <p:cNvSpPr>
            <a:spLocks noGrp="1"/>
          </p:cNvSpPr>
          <p:nvPr>
            <p:ph type="sldNum" sz="quarter" idx="12"/>
          </p:nvPr>
        </p:nvSpPr>
        <p:spPr/>
        <p:txBody>
          <a:bodyPr/>
          <a:lstStyle/>
          <a:p>
            <a:pPr>
              <a:defRPr/>
            </a:pPr>
            <a:fld id="{46D77D08-A9B0-46B8-B561-61624385FAFD}" type="slidenum">
              <a:rPr lang="en-US" smtClean="0"/>
              <a:pPr>
                <a:defRPr/>
              </a:pPr>
              <a:t>34</a:t>
            </a:fld>
            <a:endParaRPr lang="en-US" dirty="0"/>
          </a:p>
        </p:txBody>
      </p:sp>
      <p:pic>
        <p:nvPicPr>
          <p:cNvPr id="4" name="Picture 3" descr="9-07 abscess 8 carbuncle .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1981200"/>
            <a:ext cx="4345662" cy="3657600"/>
          </a:xfrm>
          <a:prstGeom prst="rect">
            <a:avLst/>
          </a:prstGeom>
        </p:spPr>
      </p:pic>
    </p:spTree>
    <p:extLst>
      <p:ext uri="{BB962C8B-B14F-4D97-AF65-F5344CB8AC3E}">
        <p14:creationId xmlns:p14="http://schemas.microsoft.com/office/powerpoint/2010/main" val="4132577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6000" dirty="0">
                <a:latin typeface="Arial" charset="0"/>
                <a:cs typeface="Arial" charset="0"/>
              </a:rPr>
              <a:t>Case Four</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35</a:t>
            </a:fld>
            <a:endParaRPr lang="en-US" dirty="0"/>
          </a:p>
        </p:txBody>
      </p:sp>
    </p:spTree>
    <p:extLst>
      <p:ext uri="{BB962C8B-B14F-4D97-AF65-F5344CB8AC3E}">
        <p14:creationId xmlns:p14="http://schemas.microsoft.com/office/powerpoint/2010/main" val="2177726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4000" dirty="0">
                <a:latin typeface="Arial" charset="0"/>
                <a:cs typeface="Arial" charset="0"/>
              </a:rPr>
              <a:t> History</a:t>
            </a:r>
          </a:p>
        </p:txBody>
      </p:sp>
      <p:sp>
        <p:nvSpPr>
          <p:cNvPr id="114690" name="Content Placeholder 2"/>
          <p:cNvSpPr>
            <a:spLocks noGrp="1"/>
          </p:cNvSpPr>
          <p:nvPr>
            <p:ph idx="1"/>
          </p:nvPr>
        </p:nvSpPr>
        <p:spPr/>
        <p:txBody>
          <a:bodyPr/>
          <a:lstStyle/>
          <a:p>
            <a:pPr marL="455613" indent="-455613">
              <a:buFont typeface="Wingdings" pitchFamily="2" charset="2"/>
              <a:buChar char="§"/>
            </a:pPr>
            <a:r>
              <a:rPr lang="en-US" dirty="0">
                <a:latin typeface="Arial" charset="0"/>
                <a:cs typeface="Arial" charset="0"/>
              </a:rPr>
              <a:t>Mr. Y is a 19-year-old man who presents to dermatology clinic with two weeks of multiple “pimples” in his groin.  He is concerned he has an STD. </a:t>
            </a:r>
          </a:p>
          <a:p>
            <a:pPr marL="455613" indent="-455613">
              <a:buFont typeface="Wingdings" pitchFamily="2" charset="2"/>
              <a:buChar char="§"/>
            </a:pPr>
            <a:r>
              <a:rPr lang="en-US" dirty="0">
                <a:latin typeface="Arial" charset="0"/>
                <a:cs typeface="Arial" charset="0"/>
              </a:rPr>
              <a:t>When asked, he reports occasionally shaving his pubic hair</a:t>
            </a:r>
          </a:p>
          <a:p>
            <a:pPr marL="455613" indent="-455613">
              <a:buFont typeface="Wingdings" pitchFamily="2" charset="2"/>
              <a:buChar char="§"/>
            </a:pPr>
            <a:r>
              <a:rPr lang="en-US" dirty="0">
                <a:latin typeface="Arial" charset="0"/>
                <a:cs typeface="Arial" charset="0"/>
              </a:rPr>
              <a:t>Sexual history reveals one female partner in the last year</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36</a:t>
            </a:fld>
            <a:endParaRPr lang="en-US" dirty="0"/>
          </a:p>
        </p:txBody>
      </p:sp>
    </p:spTree>
    <p:extLst>
      <p:ext uri="{BB962C8B-B14F-4D97-AF65-F5344CB8AC3E}">
        <p14:creationId xmlns:p14="http://schemas.microsoft.com/office/powerpoint/2010/main" val="832413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sz="4000" dirty="0">
                <a:latin typeface="Arial" charset="0"/>
                <a:cs typeface="Arial" charset="0"/>
              </a:rPr>
              <a:t>Skin Exam</a:t>
            </a:r>
          </a:p>
        </p:txBody>
      </p:sp>
      <p:sp>
        <p:nvSpPr>
          <p:cNvPr id="115714" name="Content Placeholder 2"/>
          <p:cNvSpPr>
            <a:spLocks noGrp="1"/>
          </p:cNvSpPr>
          <p:nvPr>
            <p:ph sz="half" idx="1"/>
          </p:nvPr>
        </p:nvSpPr>
        <p:spPr>
          <a:xfrm>
            <a:off x="228600" y="1828800"/>
            <a:ext cx="4876800" cy="4191000"/>
          </a:xfrm>
        </p:spPr>
        <p:txBody>
          <a:bodyPr/>
          <a:lstStyle/>
          <a:p>
            <a:pPr marL="458788" indent="-458788">
              <a:buFont typeface="Wingdings" pitchFamily="2" charset="2"/>
              <a:buChar char="§"/>
            </a:pPr>
            <a:r>
              <a:rPr lang="en-US" sz="3200" dirty="0">
                <a:latin typeface="Arial" charset="0"/>
                <a:cs typeface="Arial" charset="0"/>
              </a:rPr>
              <a:t>Multiple follicular pustules with surrounding erythema in the right groin</a:t>
            </a:r>
          </a:p>
        </p:txBody>
      </p:sp>
      <p:pic>
        <p:nvPicPr>
          <p:cNvPr id="115715" name="Picture 2" descr="Image5"/>
          <p:cNvPicPr>
            <a:picLocks noChangeAspect="1" noChangeArrowheads="1"/>
          </p:cNvPicPr>
          <p:nvPr/>
        </p:nvPicPr>
        <p:blipFill>
          <a:blip r:embed="rId3" cstate="print"/>
          <a:srcRect r="21429" b="20883"/>
          <a:stretch>
            <a:fillRect/>
          </a:stretch>
        </p:blipFill>
        <p:spPr bwMode="auto">
          <a:xfrm>
            <a:off x="5257800" y="1676400"/>
            <a:ext cx="3017838" cy="4114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6D77D08-A9B0-46B8-B561-61624385FAFD}" type="slidenum">
              <a:rPr lang="en-US" smtClean="0"/>
              <a:pPr>
                <a:defRPr/>
              </a:pPr>
              <a:t>37</a:t>
            </a:fld>
            <a:endParaRPr lang="en-US" dirty="0"/>
          </a:p>
        </p:txBody>
      </p:sp>
    </p:spTree>
    <p:extLst>
      <p:ext uri="{BB962C8B-B14F-4D97-AF65-F5344CB8AC3E}">
        <p14:creationId xmlns:p14="http://schemas.microsoft.com/office/powerpoint/2010/main" val="3824518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sz="4000" dirty="0">
                <a:latin typeface="Arial" charset="0"/>
                <a:cs typeface="Arial" charset="0"/>
              </a:rPr>
              <a:t> Question 1</a:t>
            </a:r>
          </a:p>
        </p:txBody>
      </p:sp>
      <p:sp>
        <p:nvSpPr>
          <p:cNvPr id="116738" name="Content Placeholder 2"/>
          <p:cNvSpPr>
            <a:spLocks noGrp="1"/>
          </p:cNvSpPr>
          <p:nvPr>
            <p:ph idx="1"/>
          </p:nvPr>
        </p:nvSpPr>
        <p:spPr/>
        <p:txBody>
          <a:bodyPr/>
          <a:lstStyle/>
          <a:p>
            <a:pPr marL="455613" indent="-455613">
              <a:buFont typeface="Wingdings" pitchFamily="2" charset="2"/>
              <a:buChar char="§"/>
            </a:pPr>
            <a:r>
              <a:rPr lang="en-US" dirty="0">
                <a:latin typeface="Arial" charset="0"/>
                <a:cs typeface="Arial" charset="0"/>
              </a:rPr>
              <a:t>Which of the following recommendations would you provide Mr. Y?</a:t>
            </a:r>
          </a:p>
          <a:p>
            <a:pPr marL="1193800" lvl="1" indent="-504825">
              <a:buFont typeface="Calibri" pitchFamily="34" charset="0"/>
              <a:buAutoNum type="alphaLcPeriod"/>
            </a:pPr>
            <a:r>
              <a:rPr lang="en-US" dirty="0">
                <a:latin typeface="Arial" charset="0"/>
                <a:cs typeface="Arial" charset="0"/>
              </a:rPr>
              <a:t>Prescribe oral antibiotics</a:t>
            </a:r>
          </a:p>
          <a:p>
            <a:pPr marL="1193800" lvl="1" indent="-504825">
              <a:buFont typeface="Calibri" pitchFamily="34" charset="0"/>
              <a:buAutoNum type="alphaLcPeriod"/>
            </a:pPr>
            <a:r>
              <a:rPr lang="en-US" dirty="0">
                <a:latin typeface="Arial" charset="0"/>
                <a:cs typeface="Arial" charset="0"/>
              </a:rPr>
              <a:t>Stop shaving that area</a:t>
            </a:r>
          </a:p>
          <a:p>
            <a:pPr marL="1193800" lvl="1" indent="-504825">
              <a:buFont typeface="Calibri" pitchFamily="34" charset="0"/>
              <a:buAutoNum type="alphaLcPeriod"/>
            </a:pPr>
            <a:r>
              <a:rPr lang="en-US" dirty="0">
                <a:latin typeface="Arial" charset="0"/>
                <a:cs typeface="Arial" charset="0"/>
              </a:rPr>
              <a:t>Wash the area (antibacterial soap may be used)</a:t>
            </a:r>
          </a:p>
          <a:p>
            <a:pPr marL="1193800" lvl="1" indent="-504825">
              <a:buFont typeface="Calibri" pitchFamily="34" charset="0"/>
              <a:buAutoNum type="alphaLcPeriod"/>
            </a:pPr>
            <a:r>
              <a:rPr lang="en-US" dirty="0">
                <a:latin typeface="Arial" charset="0"/>
                <a:cs typeface="Arial" charset="0"/>
              </a:rPr>
              <a:t>All of the above</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38</a:t>
            </a:fld>
            <a:endParaRPr lang="en-US" dirty="0"/>
          </a:p>
        </p:txBody>
      </p:sp>
    </p:spTree>
    <p:extLst>
      <p:ext uri="{BB962C8B-B14F-4D97-AF65-F5344CB8AC3E}">
        <p14:creationId xmlns:p14="http://schemas.microsoft.com/office/powerpoint/2010/main" val="2458466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sz="4000" dirty="0">
                <a:latin typeface="Arial" charset="0"/>
                <a:cs typeface="Arial" charset="0"/>
              </a:rPr>
              <a:t> Question 1</a:t>
            </a:r>
          </a:p>
        </p:txBody>
      </p:sp>
      <p:sp>
        <p:nvSpPr>
          <p:cNvPr id="116738" name="Content Placeholder 2"/>
          <p:cNvSpPr>
            <a:spLocks noGrp="1"/>
          </p:cNvSpPr>
          <p:nvPr>
            <p:ph idx="1"/>
          </p:nvPr>
        </p:nvSpPr>
        <p:spPr/>
        <p:txBody>
          <a:bodyPr/>
          <a:lstStyle/>
          <a:p>
            <a:pPr>
              <a:buNone/>
            </a:pPr>
            <a:r>
              <a:rPr lang="en-US" b="1" dirty="0">
                <a:solidFill>
                  <a:srgbClr val="C00000"/>
                </a:solidFill>
                <a:latin typeface="Arial" charset="0"/>
                <a:cs typeface="Arial" charset="0"/>
              </a:rPr>
              <a:t>Answer: d</a:t>
            </a:r>
          </a:p>
          <a:p>
            <a:pPr marL="458788" indent="-458788">
              <a:buFont typeface="Wingdings" pitchFamily="2" charset="2"/>
              <a:buChar char="§"/>
            </a:pPr>
            <a:r>
              <a:rPr lang="en-US" dirty="0">
                <a:latin typeface="Arial" charset="0"/>
                <a:cs typeface="Arial" charset="0"/>
              </a:rPr>
              <a:t>Which of the following recommendations would you provide Mr. Y?</a:t>
            </a:r>
          </a:p>
          <a:p>
            <a:pPr marL="1193800" lvl="1" indent="-504825">
              <a:buFont typeface="Calibri" pitchFamily="34" charset="0"/>
              <a:buAutoNum type="alphaLcPeriod"/>
            </a:pPr>
            <a:r>
              <a:rPr lang="en-US" dirty="0">
                <a:latin typeface="Arial" charset="0"/>
                <a:cs typeface="Arial" charset="0"/>
              </a:rPr>
              <a:t>Prescribe oral antibiotics</a:t>
            </a:r>
          </a:p>
          <a:p>
            <a:pPr marL="1193800" lvl="1" indent="-504825">
              <a:buFont typeface="Calibri" pitchFamily="34" charset="0"/>
              <a:buAutoNum type="alphaLcPeriod"/>
            </a:pPr>
            <a:r>
              <a:rPr lang="en-US" dirty="0">
                <a:latin typeface="Arial" charset="0"/>
                <a:cs typeface="Arial" charset="0"/>
              </a:rPr>
              <a:t>Stop shaving that area</a:t>
            </a:r>
          </a:p>
          <a:p>
            <a:pPr marL="1193800" lvl="1" indent="-504825">
              <a:buFont typeface="Calibri" pitchFamily="34" charset="0"/>
              <a:buAutoNum type="alphaLcPeriod"/>
            </a:pPr>
            <a:r>
              <a:rPr lang="en-US" dirty="0">
                <a:latin typeface="Arial" charset="0"/>
                <a:cs typeface="Arial" charset="0"/>
              </a:rPr>
              <a:t>Wash the area daily (antibacterial soap may be used)</a:t>
            </a:r>
          </a:p>
          <a:p>
            <a:pPr marL="1193800" lvl="1" indent="-504825">
              <a:buFont typeface="Calibri" pitchFamily="34" charset="0"/>
              <a:buAutoNum type="alphaLcPeriod"/>
            </a:pPr>
            <a:r>
              <a:rPr lang="en-US" b="1" dirty="0">
                <a:solidFill>
                  <a:srgbClr val="C00000"/>
                </a:solidFill>
                <a:latin typeface="Arial" charset="0"/>
                <a:cs typeface="Arial" charset="0"/>
              </a:rPr>
              <a:t>All of the above</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39</a:t>
            </a:fld>
            <a:endParaRPr lang="en-US" dirty="0"/>
          </a:p>
        </p:txBody>
      </p:sp>
    </p:spTree>
    <p:extLst>
      <p:ext uri="{BB962C8B-B14F-4D97-AF65-F5344CB8AC3E}">
        <p14:creationId xmlns:p14="http://schemas.microsoft.com/office/powerpoint/2010/main" val="165748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2"/>
          <p:cNvSpPr txBox="1">
            <a:spLocks noChangeArrowheads="1"/>
          </p:cNvSpPr>
          <p:nvPr/>
        </p:nvSpPr>
        <p:spPr bwMode="auto">
          <a:xfrm>
            <a:off x="3352800" y="1447800"/>
            <a:ext cx="5562600" cy="5632312"/>
          </a:xfrm>
          <a:prstGeom prst="rect">
            <a:avLst/>
          </a:prstGeom>
          <a:noFill/>
          <a:ln w="9525">
            <a:noFill/>
            <a:miter lim="800000"/>
            <a:headEnd/>
            <a:tailEnd/>
          </a:ln>
        </p:spPr>
        <p:txBody>
          <a:bodyPr wrap="square">
            <a:spAutoFit/>
          </a:bodyPr>
          <a:lstStyle/>
          <a:p>
            <a:pPr marL="342900" indent="-342900">
              <a:spcBef>
                <a:spcPts val="600"/>
              </a:spcBef>
              <a:buFont typeface="Wingdings" charset="2"/>
              <a:buChar char="§"/>
            </a:pPr>
            <a:r>
              <a:rPr lang="en-US" sz="2300" dirty="0"/>
              <a:t>Vital signs: T 100.4, HR 90, BP 120/70, RR 14, O</a:t>
            </a:r>
            <a:r>
              <a:rPr lang="en-US" sz="2300" baseline="-25000" dirty="0"/>
              <a:t>2</a:t>
            </a:r>
            <a:r>
              <a:rPr lang="en-US" sz="2300" dirty="0"/>
              <a:t> sat 97% on RA</a:t>
            </a:r>
            <a:endParaRPr lang="en-US" sz="1200" dirty="0"/>
          </a:p>
          <a:p>
            <a:pPr marL="342900" indent="-342900">
              <a:spcBef>
                <a:spcPts val="600"/>
              </a:spcBef>
              <a:buFont typeface="Wingdings" charset="2"/>
              <a:buChar char="§"/>
            </a:pPr>
            <a:r>
              <a:rPr lang="en-US" sz="2300" dirty="0"/>
              <a:t>Skin: erythematous plaque with ill-defined borders over the right medial malleolus. Lesion is tender to palpation.  With lymphatic streaking (not shown).</a:t>
            </a:r>
            <a:endParaRPr lang="en-US" sz="1200" dirty="0"/>
          </a:p>
          <a:p>
            <a:pPr marL="342900" indent="-342900">
              <a:spcBef>
                <a:spcPts val="600"/>
              </a:spcBef>
              <a:buFont typeface="Wingdings" charset="2"/>
              <a:buChar char="§"/>
            </a:pPr>
            <a:r>
              <a:rPr lang="en-US" sz="2300" dirty="0"/>
              <a:t>Tender, slightly enlarged right inguinal lymph nodes (not shown)</a:t>
            </a:r>
            <a:endParaRPr lang="en-US" sz="1200" dirty="0"/>
          </a:p>
          <a:p>
            <a:pPr marL="342900" indent="-342900">
              <a:spcBef>
                <a:spcPts val="600"/>
              </a:spcBef>
              <a:buFont typeface="Wingdings" charset="2"/>
              <a:buChar char="§"/>
            </a:pPr>
            <a:r>
              <a:rPr lang="en-US" sz="2200" dirty="0"/>
              <a:t>Laboratory data: </a:t>
            </a:r>
            <a:r>
              <a:rPr lang="en-US" sz="2200" dirty="0" err="1"/>
              <a:t>Wbc</a:t>
            </a:r>
            <a:r>
              <a:rPr lang="en-US" sz="2200" dirty="0"/>
              <a:t> 12,000 (75% neutrophils, 10% bands), </a:t>
            </a:r>
            <a:r>
              <a:rPr lang="en-US" sz="2200" dirty="0" err="1"/>
              <a:t>Hct</a:t>
            </a:r>
            <a:r>
              <a:rPr lang="en-US" sz="2200" dirty="0"/>
              <a:t> 44,  </a:t>
            </a:r>
            <a:r>
              <a:rPr lang="en-US" sz="2200" dirty="0" err="1"/>
              <a:t>Plts</a:t>
            </a:r>
            <a:r>
              <a:rPr lang="en-US" sz="2200" dirty="0"/>
              <a:t> 335 </a:t>
            </a:r>
          </a:p>
          <a:p>
            <a:pPr algn="ctr">
              <a:buFont typeface="Arial" charset="0"/>
              <a:buNone/>
            </a:pPr>
            <a:endParaRPr lang="en-US" dirty="0"/>
          </a:p>
          <a:p>
            <a:pPr algn="ctr">
              <a:buFont typeface="Arial" charset="0"/>
              <a:buNone/>
            </a:pPr>
            <a:endParaRPr lang="en-US" dirty="0"/>
          </a:p>
          <a:p>
            <a:pPr algn="ctr">
              <a:buFont typeface="Arial" charset="0"/>
              <a:buNone/>
            </a:pPr>
            <a:endParaRPr lang="en-US" dirty="0"/>
          </a:p>
          <a:p>
            <a:pPr algn="ctr">
              <a:buFont typeface="Arial" charset="0"/>
              <a:buNone/>
            </a:pPr>
            <a:endParaRPr lang="en-US" dirty="0">
              <a:latin typeface="Garamond" pitchFamily="18" charset="0"/>
            </a:endParaRPr>
          </a:p>
        </p:txBody>
      </p:sp>
      <p:sp>
        <p:nvSpPr>
          <p:cNvPr id="55298" name="Rectangle 4"/>
          <p:cNvSpPr>
            <a:spLocks noGrp="1" noRot="1" noChangeArrowheads="1"/>
          </p:cNvSpPr>
          <p:nvPr>
            <p:ph type="title"/>
          </p:nvPr>
        </p:nvSpPr>
        <p:spPr/>
        <p:txBody>
          <a:bodyPr/>
          <a:lstStyle/>
          <a:p>
            <a:r>
              <a:rPr lang="en-US" sz="4000" dirty="0">
                <a:latin typeface="Arial" charset="0"/>
                <a:cs typeface="Arial" charset="0"/>
              </a:rPr>
              <a:t> Exam</a:t>
            </a:r>
          </a:p>
        </p:txBody>
      </p:sp>
      <p:pic>
        <p:nvPicPr>
          <p:cNvPr id="55299" name="Picture 5" descr="Image16"/>
          <p:cNvPicPr>
            <a:picLocks noChangeAspect="1" noChangeArrowheads="1"/>
          </p:cNvPicPr>
          <p:nvPr/>
        </p:nvPicPr>
        <p:blipFill>
          <a:blip r:embed="rId3" cstate="print"/>
          <a:srcRect t="8012"/>
          <a:stretch>
            <a:fillRect/>
          </a:stretch>
        </p:blipFill>
        <p:spPr bwMode="auto">
          <a:xfrm>
            <a:off x="414337" y="1539875"/>
            <a:ext cx="2709863" cy="4251325"/>
          </a:xfrm>
          <a:prstGeom prst="rect">
            <a:avLst/>
          </a:prstGeom>
          <a:noFill/>
          <a:ln w="38100">
            <a:solidFill>
              <a:schemeClr val="tx1"/>
            </a:solidFill>
            <a:miter lim="800000"/>
            <a:headEnd/>
            <a:tailEnd/>
          </a:ln>
        </p:spPr>
      </p:pic>
      <p:sp>
        <p:nvSpPr>
          <p:cNvPr id="5" name="Slide Number Placeholder 4"/>
          <p:cNvSpPr>
            <a:spLocks noGrp="1"/>
          </p:cNvSpPr>
          <p:nvPr>
            <p:ph type="sldNum" sz="quarter" idx="12"/>
          </p:nvPr>
        </p:nvSpPr>
        <p:spPr/>
        <p:txBody>
          <a:bodyPr/>
          <a:lstStyle/>
          <a:p>
            <a:pPr>
              <a:defRPr/>
            </a:pPr>
            <a:fld id="{0333A1E0-7129-44A0-8EC9-E1C711CD37C5}" type="slidenum">
              <a:rPr lang="en-US" smtClean="0"/>
              <a:pPr>
                <a:defRPr/>
              </a:pPr>
              <a:t>4</a:t>
            </a:fld>
            <a:endParaRPr lang="en-US" dirty="0"/>
          </a:p>
        </p:txBody>
      </p:sp>
    </p:spTree>
    <p:extLst>
      <p:ext uri="{BB962C8B-B14F-4D97-AF65-F5344CB8AC3E}">
        <p14:creationId xmlns:p14="http://schemas.microsoft.com/office/powerpoint/2010/main" val="25640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4"/>
          <p:cNvSpPr>
            <a:spLocks noGrp="1"/>
          </p:cNvSpPr>
          <p:nvPr>
            <p:ph type="title"/>
          </p:nvPr>
        </p:nvSpPr>
        <p:spPr/>
        <p:txBody>
          <a:bodyPr/>
          <a:lstStyle/>
          <a:p>
            <a:r>
              <a:rPr lang="en-US" sz="4000" dirty="0">
                <a:latin typeface="Arial" charset="0"/>
                <a:cs typeface="Arial" charset="0"/>
              </a:rPr>
              <a:t>Folliculitis</a:t>
            </a:r>
          </a:p>
        </p:txBody>
      </p:sp>
      <p:sp>
        <p:nvSpPr>
          <p:cNvPr id="120834" name="Content Placeholder 5"/>
          <p:cNvSpPr>
            <a:spLocks noGrp="1"/>
          </p:cNvSpPr>
          <p:nvPr>
            <p:ph idx="1"/>
          </p:nvPr>
        </p:nvSpPr>
        <p:spPr>
          <a:xfrm>
            <a:off x="228600" y="1371600"/>
            <a:ext cx="8763000" cy="4724400"/>
          </a:xfrm>
        </p:spPr>
        <p:txBody>
          <a:bodyPr/>
          <a:lstStyle/>
          <a:p>
            <a:pPr>
              <a:spcBef>
                <a:spcPts val="400"/>
              </a:spcBef>
              <a:buFont typeface="Wingdings" pitchFamily="2" charset="2"/>
              <a:buChar char="§"/>
            </a:pPr>
            <a:r>
              <a:rPr lang="en-US" sz="2600" dirty="0" err="1">
                <a:latin typeface="Arial" charset="0"/>
                <a:cs typeface="Arial" charset="0"/>
              </a:rPr>
              <a:t>Folliculitis</a:t>
            </a:r>
            <a:r>
              <a:rPr lang="en-US" sz="2600" dirty="0">
                <a:latin typeface="Arial" charset="0"/>
                <a:cs typeface="Arial" charset="0"/>
              </a:rPr>
              <a:t> is a superficial bacterial infection of the hair follicles</a:t>
            </a:r>
          </a:p>
          <a:p>
            <a:pPr>
              <a:spcBef>
                <a:spcPts val="400"/>
              </a:spcBef>
              <a:buFont typeface="Wingdings" pitchFamily="2" charset="2"/>
              <a:buChar char="§"/>
            </a:pPr>
            <a:r>
              <a:rPr lang="en-US" sz="2600" dirty="0">
                <a:latin typeface="Arial" charset="0"/>
                <a:cs typeface="Arial" charset="0"/>
              </a:rPr>
              <a:t>Presents as small, raised, erythematous, occasionally </a:t>
            </a:r>
            <a:r>
              <a:rPr lang="en-US" sz="2600" dirty="0" err="1">
                <a:latin typeface="Arial" charset="0"/>
                <a:cs typeface="Arial" charset="0"/>
              </a:rPr>
              <a:t>pruritic</a:t>
            </a:r>
            <a:r>
              <a:rPr lang="en-US" sz="2600" dirty="0">
                <a:latin typeface="Arial" charset="0"/>
                <a:cs typeface="Arial" charset="0"/>
              </a:rPr>
              <a:t> pustules less than 5 mm in diameter</a:t>
            </a:r>
          </a:p>
          <a:p>
            <a:pPr>
              <a:spcBef>
                <a:spcPts val="400"/>
              </a:spcBef>
              <a:buFont typeface="Wingdings" pitchFamily="2" charset="2"/>
              <a:buChar char="§"/>
            </a:pPr>
            <a:r>
              <a:rPr lang="en-US" sz="2600" dirty="0">
                <a:latin typeface="Arial" charset="0"/>
                <a:cs typeface="Arial" charset="0"/>
              </a:rPr>
              <a:t>Genital </a:t>
            </a:r>
            <a:r>
              <a:rPr lang="en-US" sz="2600" dirty="0" err="1">
                <a:latin typeface="Arial" charset="0"/>
                <a:cs typeface="Arial" charset="0"/>
              </a:rPr>
              <a:t>folliculitis</a:t>
            </a:r>
            <a:r>
              <a:rPr lang="en-US" sz="2600" dirty="0">
                <a:latin typeface="Arial" charset="0"/>
                <a:cs typeface="Arial" charset="0"/>
              </a:rPr>
              <a:t> may be sexually transmitted</a:t>
            </a:r>
          </a:p>
          <a:p>
            <a:pPr>
              <a:spcBef>
                <a:spcPts val="400"/>
              </a:spcBef>
              <a:buFont typeface="Wingdings" pitchFamily="2" charset="2"/>
              <a:buChar char="§"/>
            </a:pPr>
            <a:r>
              <a:rPr lang="en-US" sz="2600" dirty="0">
                <a:latin typeface="Arial" charset="0"/>
                <a:cs typeface="Arial" charset="0"/>
              </a:rPr>
              <a:t>Pathogens: </a:t>
            </a:r>
          </a:p>
          <a:p>
            <a:pPr marL="795338" lvl="1" indent="-338138">
              <a:spcBef>
                <a:spcPts val="400"/>
              </a:spcBef>
              <a:buFont typeface="Arial" charset="0"/>
              <a:buChar char="•"/>
            </a:pPr>
            <a:r>
              <a:rPr lang="en-US" sz="2300" dirty="0">
                <a:latin typeface="Arial" charset="0"/>
                <a:cs typeface="Arial" charset="0"/>
              </a:rPr>
              <a:t>Majority of cases are due to </a:t>
            </a:r>
            <a:r>
              <a:rPr lang="en-US" sz="2300" i="1" dirty="0" err="1">
                <a:latin typeface="Arial" charset="0"/>
                <a:cs typeface="Arial" charset="0"/>
              </a:rPr>
              <a:t>Staphyloccus</a:t>
            </a:r>
            <a:r>
              <a:rPr lang="en-US" sz="2300" i="1" dirty="0">
                <a:latin typeface="Arial" charset="0"/>
                <a:cs typeface="Arial" charset="0"/>
              </a:rPr>
              <a:t> </a:t>
            </a:r>
            <a:r>
              <a:rPr lang="en-US" sz="2300" i="1" dirty="0" err="1">
                <a:latin typeface="Arial" charset="0"/>
                <a:cs typeface="Arial" charset="0"/>
              </a:rPr>
              <a:t>aureus</a:t>
            </a:r>
            <a:endParaRPr lang="en-US" sz="2300" i="1" dirty="0">
              <a:latin typeface="Arial" charset="0"/>
              <a:cs typeface="Arial" charset="0"/>
            </a:endParaRPr>
          </a:p>
          <a:p>
            <a:pPr marL="795338" lvl="1" indent="-338138">
              <a:spcBef>
                <a:spcPts val="400"/>
              </a:spcBef>
              <a:buFont typeface="Arial" charset="0"/>
              <a:buChar char="•"/>
            </a:pPr>
            <a:r>
              <a:rPr lang="en-US" sz="2300" dirty="0">
                <a:latin typeface="Arial" charset="0"/>
                <a:cs typeface="Arial" charset="0"/>
              </a:rPr>
              <a:t>Pseudomonas folliculitis if there has been exposure to a hot tub or swimming pool.</a:t>
            </a:r>
          </a:p>
          <a:p>
            <a:pPr marL="795338" lvl="1" indent="-338138">
              <a:spcBef>
                <a:spcPts val="400"/>
              </a:spcBef>
              <a:buFont typeface="Arial" charset="0"/>
              <a:buChar char="•"/>
            </a:pPr>
            <a:r>
              <a:rPr lang="en-US" sz="2300" dirty="0">
                <a:latin typeface="Arial" charset="0"/>
                <a:cs typeface="Arial" charset="0"/>
              </a:rPr>
              <a:t>Pustules associated with marked erythema and scaling may represent genital </a:t>
            </a:r>
            <a:r>
              <a:rPr lang="en-US" sz="2300" dirty="0" err="1">
                <a:latin typeface="Arial" charset="0"/>
                <a:cs typeface="Arial" charset="0"/>
              </a:rPr>
              <a:t>candidiasis</a:t>
            </a:r>
            <a:endParaRPr lang="en-US" sz="23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40</a:t>
            </a:fld>
            <a:endParaRPr lang="en-US" dirty="0"/>
          </a:p>
        </p:txBody>
      </p:sp>
    </p:spTree>
    <p:extLst>
      <p:ext uri="{BB962C8B-B14F-4D97-AF65-F5344CB8AC3E}">
        <p14:creationId xmlns:p14="http://schemas.microsoft.com/office/powerpoint/2010/main" val="1041472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n-US" sz="4000" dirty="0">
                <a:latin typeface="Arial" charset="0"/>
                <a:cs typeface="Arial" charset="0"/>
              </a:rPr>
              <a:t>Management</a:t>
            </a:r>
          </a:p>
        </p:txBody>
      </p:sp>
      <p:sp>
        <p:nvSpPr>
          <p:cNvPr id="122882" name="Content Placeholder 2"/>
          <p:cNvSpPr>
            <a:spLocks noGrp="1"/>
          </p:cNvSpPr>
          <p:nvPr>
            <p:ph idx="1"/>
          </p:nvPr>
        </p:nvSpPr>
        <p:spPr>
          <a:xfrm>
            <a:off x="304800" y="1447800"/>
            <a:ext cx="8458200" cy="4191000"/>
          </a:xfrm>
        </p:spPr>
        <p:txBody>
          <a:bodyPr>
            <a:normAutofit lnSpcReduction="10000"/>
          </a:bodyPr>
          <a:lstStyle/>
          <a:p>
            <a:pPr marL="455613" indent="-455613">
              <a:buFont typeface="Wingdings" pitchFamily="2" charset="2"/>
              <a:buChar char="§"/>
            </a:pPr>
            <a:r>
              <a:rPr lang="en-US" dirty="0">
                <a:latin typeface="Arial" charset="0"/>
                <a:cs typeface="Arial" charset="0"/>
              </a:rPr>
              <a:t>Thoroughly cleanse the affected area with antibacterial soap and water 3x/day</a:t>
            </a:r>
          </a:p>
          <a:p>
            <a:pPr marL="455613" indent="-455613">
              <a:buFont typeface="Wingdings" pitchFamily="2" charset="2"/>
              <a:buChar char="§"/>
            </a:pPr>
            <a:r>
              <a:rPr lang="en-US" dirty="0">
                <a:latin typeface="Arial" charset="0"/>
                <a:cs typeface="Arial" charset="0"/>
              </a:rPr>
              <a:t>Superficial pustules will rupture and drain spontaneously</a:t>
            </a:r>
          </a:p>
          <a:p>
            <a:pPr marL="455613" indent="-455613">
              <a:buFont typeface="Wingdings" pitchFamily="2" charset="2"/>
              <a:buChar char="§"/>
            </a:pPr>
            <a:r>
              <a:rPr lang="en-US" dirty="0">
                <a:latin typeface="Arial" charset="0"/>
                <a:cs typeface="Arial" charset="0"/>
              </a:rPr>
              <a:t>Oral or topical anti-staphylococcal agents may be used</a:t>
            </a:r>
          </a:p>
          <a:p>
            <a:pPr marL="455613" indent="-455613">
              <a:buFont typeface="Wingdings" pitchFamily="2" charset="2"/>
              <a:buChar char="§"/>
            </a:pPr>
            <a:r>
              <a:rPr lang="en-US" dirty="0">
                <a:latin typeface="Arial" charset="0"/>
                <a:cs typeface="Arial" charset="0"/>
              </a:rPr>
              <a:t>Deep lesions of </a:t>
            </a:r>
            <a:r>
              <a:rPr lang="en-US" dirty="0" err="1">
                <a:latin typeface="Arial" charset="0"/>
                <a:cs typeface="Arial" charset="0"/>
              </a:rPr>
              <a:t>folliculitis</a:t>
            </a:r>
            <a:r>
              <a:rPr lang="en-US" dirty="0">
                <a:latin typeface="Arial" charset="0"/>
                <a:cs typeface="Arial" charset="0"/>
              </a:rPr>
              <a:t> represent small follicular abscesses and should be drained</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41</a:t>
            </a:fld>
            <a:endParaRPr lang="en-US" dirty="0"/>
          </a:p>
        </p:txBody>
      </p:sp>
    </p:spTree>
    <p:extLst>
      <p:ext uri="{BB962C8B-B14F-4D97-AF65-F5344CB8AC3E}">
        <p14:creationId xmlns:p14="http://schemas.microsoft.com/office/powerpoint/2010/main" val="3166191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More Examples of </a:t>
            </a:r>
            <a:r>
              <a:rPr lang="en-US" sz="4000" dirty="0" err="1"/>
              <a:t>Folliculitis</a:t>
            </a:r>
            <a:endParaRPr lang="en-US" sz="4000" dirty="0"/>
          </a:p>
        </p:txBody>
      </p:sp>
      <p:pic>
        <p:nvPicPr>
          <p:cNvPr id="5" name="Content Placeholder 4" descr="Folliculitis1.jpg"/>
          <p:cNvPicPr>
            <a:picLocks noGrp="1" noChangeAspect="1"/>
          </p:cNvPicPr>
          <p:nvPr>
            <p:ph sz="half" idx="1"/>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Lst>
          </a:blip>
          <a:stretch>
            <a:fillRect/>
          </a:stretch>
        </p:blipFill>
        <p:spPr>
          <a:xfrm>
            <a:off x="3749040" y="1828800"/>
            <a:ext cx="2194560" cy="3723802"/>
          </a:xfrm>
        </p:spPr>
      </p:pic>
      <p:pic>
        <p:nvPicPr>
          <p:cNvPr id="7" name="Picture 6" descr="StaphFolliculitis.jpg"/>
          <p:cNvPicPr>
            <a:picLocks noChangeAspect="1"/>
          </p:cNvPicPr>
          <p:nvPr/>
        </p:nvPicPr>
        <p:blipFill>
          <a:blip r:embed="rId5" cstate="print"/>
          <a:srcRect l="12681" t="7963" r="13044" b="9747"/>
          <a:stretch>
            <a:fillRect/>
          </a:stretch>
        </p:blipFill>
        <p:spPr>
          <a:xfrm>
            <a:off x="320040" y="2362200"/>
            <a:ext cx="3108960" cy="2350677"/>
          </a:xfrm>
          <a:prstGeom prst="rect">
            <a:avLst/>
          </a:prstGeom>
        </p:spPr>
      </p:pic>
      <p:pic>
        <p:nvPicPr>
          <p:cNvPr id="9" name="Picture 8" descr="StaphFollicwithUrticarialResponse.jpg"/>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30000"/>
                    </a14:imgEffect>
                  </a14:imgLayer>
                </a14:imgProps>
              </a:ext>
            </a:extLst>
          </a:blip>
          <a:srcRect l="5814" t="6290" r="5039" b="2840"/>
          <a:stretch>
            <a:fillRect/>
          </a:stretch>
        </p:blipFill>
        <p:spPr>
          <a:xfrm rot="5400000">
            <a:off x="5714999" y="2514599"/>
            <a:ext cx="3505201" cy="2438400"/>
          </a:xfrm>
          <a:prstGeom prst="rect">
            <a:avLst/>
          </a:prstGeom>
        </p:spPr>
      </p:pic>
      <p:sp>
        <p:nvSpPr>
          <p:cNvPr id="6" name="Slide Number Placeholder 5"/>
          <p:cNvSpPr>
            <a:spLocks noGrp="1"/>
          </p:cNvSpPr>
          <p:nvPr>
            <p:ph type="sldNum" sz="quarter" idx="12"/>
          </p:nvPr>
        </p:nvSpPr>
        <p:spPr/>
        <p:txBody>
          <a:bodyPr/>
          <a:lstStyle/>
          <a:p>
            <a:pPr>
              <a:defRPr/>
            </a:pPr>
            <a:fld id="{46D77D08-A9B0-46B8-B561-61624385FAFD}" type="slidenum">
              <a:rPr lang="en-US" smtClean="0"/>
              <a:pPr>
                <a:defRPr/>
              </a:pPr>
              <a:t>42</a:t>
            </a:fld>
            <a:endParaRPr lang="en-US" dirty="0"/>
          </a:p>
        </p:txBody>
      </p:sp>
    </p:spTree>
    <p:extLst>
      <p:ext uri="{BB962C8B-B14F-4D97-AF65-F5344CB8AC3E}">
        <p14:creationId xmlns:p14="http://schemas.microsoft.com/office/powerpoint/2010/main" val="3363884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6000" b="1" dirty="0">
                <a:latin typeface="Arial" charset="0"/>
                <a:cs typeface="Arial" charset="0"/>
              </a:rPr>
              <a:t>Case Five</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43</a:t>
            </a:fld>
            <a:endParaRPr lang="en-US" dirty="0"/>
          </a:p>
        </p:txBody>
      </p:sp>
    </p:spTree>
    <p:extLst>
      <p:ext uri="{BB962C8B-B14F-4D97-AF65-F5344CB8AC3E}">
        <p14:creationId xmlns:p14="http://schemas.microsoft.com/office/powerpoint/2010/main" val="250312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4000" dirty="0">
                <a:latin typeface="Arial" charset="0"/>
                <a:cs typeface="Arial" charset="0"/>
              </a:rPr>
              <a:t> History</a:t>
            </a:r>
          </a:p>
        </p:txBody>
      </p:sp>
      <p:sp>
        <p:nvSpPr>
          <p:cNvPr id="124930" name="Content Placeholder 2"/>
          <p:cNvSpPr>
            <a:spLocks noGrp="1"/>
          </p:cNvSpPr>
          <p:nvPr>
            <p:ph idx="1"/>
          </p:nvPr>
        </p:nvSpPr>
        <p:spPr/>
        <p:txBody>
          <a:bodyPr/>
          <a:lstStyle/>
          <a:p>
            <a:pPr marL="455613" indent="-455613">
              <a:buFont typeface="Wingdings" pitchFamily="2" charset="2"/>
              <a:buChar char="§"/>
            </a:pPr>
            <a:r>
              <a:rPr lang="en-US" dirty="0">
                <a:latin typeface="Arial" charset="0"/>
                <a:cs typeface="Arial" charset="0"/>
              </a:rPr>
              <a:t>Mr. H is a 17-year-old man who presents to his primary care provider with a three-week history of a facial rash. The rash is not painful, but occasionally burns and itches. </a:t>
            </a:r>
          </a:p>
          <a:p>
            <a:pPr marL="455613" indent="-455613">
              <a:buFont typeface="Wingdings" pitchFamily="2" charset="2"/>
              <a:buChar char="§"/>
            </a:pPr>
            <a:r>
              <a:rPr lang="en-US" dirty="0">
                <a:latin typeface="Arial" charset="0"/>
                <a:cs typeface="Arial" charset="0"/>
              </a:rPr>
              <a:t>He tried over the counter hydrocortisone cream with no relief. </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44</a:t>
            </a:fld>
            <a:endParaRPr lang="en-US" dirty="0"/>
          </a:p>
        </p:txBody>
      </p:sp>
    </p:spTree>
    <p:extLst>
      <p:ext uri="{BB962C8B-B14F-4D97-AF65-F5344CB8AC3E}">
        <p14:creationId xmlns:p14="http://schemas.microsoft.com/office/powerpoint/2010/main" val="74551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sz="4000" dirty="0">
                <a:latin typeface="Arial" charset="0"/>
                <a:cs typeface="Arial" charset="0"/>
              </a:rPr>
              <a:t> Skin Exam</a:t>
            </a:r>
          </a:p>
        </p:txBody>
      </p:sp>
      <p:sp>
        <p:nvSpPr>
          <p:cNvPr id="125954" name="Content Placeholder 2"/>
          <p:cNvSpPr>
            <a:spLocks noGrp="1"/>
          </p:cNvSpPr>
          <p:nvPr>
            <p:ph sz="half" idx="1"/>
          </p:nvPr>
        </p:nvSpPr>
        <p:spPr>
          <a:xfrm>
            <a:off x="152400" y="1752600"/>
            <a:ext cx="4343400" cy="4191000"/>
          </a:xfrm>
        </p:spPr>
        <p:txBody>
          <a:bodyPr/>
          <a:lstStyle/>
          <a:p>
            <a:pPr marL="458788" indent="-458788">
              <a:buFont typeface="Wingdings" pitchFamily="2" charset="2"/>
              <a:buChar char="§"/>
            </a:pPr>
            <a:r>
              <a:rPr lang="en-US" sz="3200" dirty="0" err="1">
                <a:latin typeface="Arial" charset="0"/>
                <a:cs typeface="Arial" charset="0"/>
              </a:rPr>
              <a:t>Peri</a:t>
            </a:r>
            <a:r>
              <a:rPr lang="en-US" sz="3200" dirty="0">
                <a:latin typeface="Arial" charset="0"/>
                <a:cs typeface="Arial" charset="0"/>
              </a:rPr>
              <a:t>-oral papules and plaques with overlying honey-colored crust</a:t>
            </a:r>
          </a:p>
          <a:p>
            <a:pPr marL="458788" indent="-458788">
              <a:buFont typeface="Wingdings" pitchFamily="2" charset="2"/>
              <a:buChar char="§"/>
            </a:pPr>
            <a:r>
              <a:rPr lang="en-US" sz="3200" dirty="0">
                <a:latin typeface="Arial" charset="0"/>
                <a:cs typeface="Arial" charset="0"/>
              </a:rPr>
              <a:t>Minimal surrounding erythema</a:t>
            </a:r>
          </a:p>
        </p:txBody>
      </p:sp>
      <p:pic>
        <p:nvPicPr>
          <p:cNvPr id="125955" name="Picture 2" descr="C:\Documents and Settings\CiprianoS\Desktop\AAD Photos\Bacterial Infections\Impetigo6.jpg"/>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rcRect l="5682" t="5550" r="3409" b="5644"/>
          <a:stretch>
            <a:fillRect/>
          </a:stretch>
        </p:blipFill>
        <p:spPr>
          <a:xfrm>
            <a:off x="4572000" y="1981200"/>
            <a:ext cx="4389438" cy="2925763"/>
          </a:xfrm>
        </p:spPr>
      </p:pic>
      <p:sp>
        <p:nvSpPr>
          <p:cNvPr id="5" name="Slide Number Placeholder 4"/>
          <p:cNvSpPr>
            <a:spLocks noGrp="1"/>
          </p:cNvSpPr>
          <p:nvPr>
            <p:ph type="sldNum" sz="quarter" idx="12"/>
          </p:nvPr>
        </p:nvSpPr>
        <p:spPr/>
        <p:txBody>
          <a:bodyPr/>
          <a:lstStyle/>
          <a:p>
            <a:pPr>
              <a:defRPr/>
            </a:pPr>
            <a:fld id="{46D77D08-A9B0-46B8-B561-61624385FAFD}" type="slidenum">
              <a:rPr lang="en-US" smtClean="0"/>
              <a:pPr>
                <a:defRPr/>
              </a:pPr>
              <a:t>45</a:t>
            </a:fld>
            <a:endParaRPr lang="en-US" dirty="0"/>
          </a:p>
        </p:txBody>
      </p:sp>
    </p:spTree>
    <p:extLst>
      <p:ext uri="{BB962C8B-B14F-4D97-AF65-F5344CB8AC3E}">
        <p14:creationId xmlns:p14="http://schemas.microsoft.com/office/powerpoint/2010/main" val="3470686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4"/>
          <p:cNvSpPr>
            <a:spLocks noGrp="1"/>
          </p:cNvSpPr>
          <p:nvPr>
            <p:ph type="title"/>
          </p:nvPr>
        </p:nvSpPr>
        <p:spPr/>
        <p:txBody>
          <a:bodyPr/>
          <a:lstStyle/>
          <a:p>
            <a:r>
              <a:rPr lang="en-US" sz="4000" dirty="0">
                <a:latin typeface="Arial" charset="0"/>
                <a:cs typeface="Arial" charset="0"/>
              </a:rPr>
              <a:t> Question 1</a:t>
            </a:r>
          </a:p>
        </p:txBody>
      </p:sp>
      <p:sp>
        <p:nvSpPr>
          <p:cNvPr id="128002" name="Content Placeholder 5"/>
          <p:cNvSpPr>
            <a:spLocks noGrp="1"/>
          </p:cNvSpPr>
          <p:nvPr>
            <p:ph idx="1"/>
          </p:nvPr>
        </p:nvSpPr>
        <p:spPr/>
        <p:txBody>
          <a:bodyPr/>
          <a:lstStyle/>
          <a:p>
            <a:pPr marL="455613" indent="-455613">
              <a:buFont typeface="Wingdings" pitchFamily="2" charset="2"/>
              <a:buChar char="§"/>
            </a:pPr>
            <a:r>
              <a:rPr lang="en-US" sz="3600" dirty="0">
                <a:latin typeface="Arial" charset="0"/>
                <a:cs typeface="Arial" charset="0"/>
              </a:rPr>
              <a:t>What is the most likely diagnosis?</a:t>
            </a:r>
          </a:p>
          <a:p>
            <a:pPr marL="1376363" lvl="2" indent="-576263">
              <a:buFont typeface="Calibri" pitchFamily="34" charset="0"/>
              <a:buAutoNum type="alphaLcPeriod"/>
            </a:pPr>
            <a:r>
              <a:rPr lang="en-US" sz="3200" dirty="0">
                <a:latin typeface="Arial" charset="0"/>
                <a:cs typeface="Arial" charset="0"/>
              </a:rPr>
              <a:t>Acne </a:t>
            </a:r>
            <a:r>
              <a:rPr lang="en-US" sz="3200" dirty="0" err="1">
                <a:latin typeface="Arial" charset="0"/>
                <a:cs typeface="Arial" charset="0"/>
              </a:rPr>
              <a:t>vulgaris</a:t>
            </a:r>
            <a:endParaRPr lang="en-US" sz="3200" dirty="0">
              <a:latin typeface="Arial" charset="0"/>
              <a:cs typeface="Arial" charset="0"/>
            </a:endParaRPr>
          </a:p>
          <a:p>
            <a:pPr marL="1376363" lvl="2" indent="-576263">
              <a:buFont typeface="Calibri" pitchFamily="34" charset="0"/>
              <a:buAutoNum type="alphaLcPeriod"/>
            </a:pPr>
            <a:r>
              <a:rPr lang="en-US" sz="3200" dirty="0">
                <a:latin typeface="Arial" charset="0"/>
                <a:cs typeface="Arial" charset="0"/>
              </a:rPr>
              <a:t>Impetigo</a:t>
            </a:r>
          </a:p>
          <a:p>
            <a:pPr marL="1376363" lvl="2" indent="-576263">
              <a:buFont typeface="Calibri" pitchFamily="34" charset="0"/>
              <a:buAutoNum type="alphaLcPeriod"/>
            </a:pPr>
            <a:r>
              <a:rPr lang="en-US" sz="3200" dirty="0" err="1">
                <a:latin typeface="Arial" charset="0"/>
                <a:cs typeface="Arial" charset="0"/>
              </a:rPr>
              <a:t>Orolabial</a:t>
            </a:r>
            <a:r>
              <a:rPr lang="en-US" sz="3200" dirty="0">
                <a:latin typeface="Arial" charset="0"/>
                <a:cs typeface="Arial" charset="0"/>
              </a:rPr>
              <a:t> HSV</a:t>
            </a:r>
          </a:p>
          <a:p>
            <a:pPr marL="1376363" lvl="2" indent="-576263">
              <a:buFont typeface="Calibri" pitchFamily="34" charset="0"/>
              <a:buAutoNum type="alphaLcPeriod"/>
            </a:pPr>
            <a:r>
              <a:rPr lang="en-US" sz="3200" dirty="0" err="1">
                <a:latin typeface="Arial" charset="0"/>
                <a:cs typeface="Arial" charset="0"/>
              </a:rPr>
              <a:t>Seborrheic</a:t>
            </a:r>
            <a:r>
              <a:rPr lang="en-US" sz="3200" dirty="0">
                <a:latin typeface="Arial" charset="0"/>
                <a:cs typeface="Arial" charset="0"/>
              </a:rPr>
              <a:t> dermatitis</a:t>
            </a:r>
          </a:p>
          <a:p>
            <a:pPr marL="914400" lvl="1" indent="-514350">
              <a:buFont typeface="Calibri" pitchFamily="34" charset="0"/>
              <a:buAutoNum type="alphaLcPeriod"/>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46</a:t>
            </a:fld>
            <a:endParaRPr lang="en-US" dirty="0"/>
          </a:p>
        </p:txBody>
      </p:sp>
    </p:spTree>
    <p:extLst>
      <p:ext uri="{BB962C8B-B14F-4D97-AF65-F5344CB8AC3E}">
        <p14:creationId xmlns:p14="http://schemas.microsoft.com/office/powerpoint/2010/main" val="1343493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4"/>
          <p:cNvSpPr>
            <a:spLocks noGrp="1"/>
          </p:cNvSpPr>
          <p:nvPr>
            <p:ph type="title"/>
          </p:nvPr>
        </p:nvSpPr>
        <p:spPr/>
        <p:txBody>
          <a:bodyPr/>
          <a:lstStyle/>
          <a:p>
            <a:r>
              <a:rPr lang="en-US" sz="4000" dirty="0">
                <a:latin typeface="Arial" charset="0"/>
                <a:cs typeface="Arial" charset="0"/>
              </a:rPr>
              <a:t>Case Five, Question 1</a:t>
            </a:r>
          </a:p>
        </p:txBody>
      </p:sp>
      <p:sp>
        <p:nvSpPr>
          <p:cNvPr id="6" name="Content Placeholder 5"/>
          <p:cNvSpPr>
            <a:spLocks noGrp="1"/>
          </p:cNvSpPr>
          <p:nvPr>
            <p:ph idx="1"/>
          </p:nvPr>
        </p:nvSpPr>
        <p:spPr>
          <a:xfrm>
            <a:off x="228600" y="1371600"/>
            <a:ext cx="8686800" cy="4419600"/>
          </a:xfrm>
        </p:spPr>
        <p:txBody>
          <a:bodyPr>
            <a:normAutofit lnSpcReduction="10000"/>
          </a:bodyPr>
          <a:lstStyle/>
          <a:p>
            <a:pPr>
              <a:lnSpc>
                <a:spcPct val="110000"/>
              </a:lnSpc>
              <a:buFont typeface="Arial" charset="0"/>
              <a:buNone/>
            </a:pPr>
            <a:r>
              <a:rPr lang="en-US" b="1" dirty="0">
                <a:solidFill>
                  <a:srgbClr val="C00000"/>
                </a:solidFill>
                <a:latin typeface="Arial" charset="0"/>
                <a:cs typeface="Arial" charset="0"/>
              </a:rPr>
              <a:t>Answer: b</a:t>
            </a:r>
          </a:p>
          <a:p>
            <a:pPr marL="398463" indent="-398463">
              <a:lnSpc>
                <a:spcPct val="110000"/>
              </a:lnSpc>
              <a:buFont typeface="Wingdings" pitchFamily="2" charset="2"/>
              <a:buChar char="§"/>
            </a:pPr>
            <a:r>
              <a:rPr lang="en-US" dirty="0">
                <a:latin typeface="Arial" charset="0"/>
                <a:cs typeface="Arial" charset="0"/>
              </a:rPr>
              <a:t>What is the most likely diagnosis?</a:t>
            </a:r>
          </a:p>
          <a:p>
            <a:pPr marL="796925" lvl="1" indent="-396875">
              <a:lnSpc>
                <a:spcPct val="110000"/>
              </a:lnSpc>
              <a:buFont typeface="Calibri" pitchFamily="34" charset="0"/>
              <a:buAutoNum type="alphaLcPeriod"/>
            </a:pPr>
            <a:r>
              <a:rPr lang="en-US" sz="2400" dirty="0">
                <a:latin typeface="Arial" charset="0"/>
                <a:cs typeface="Arial" charset="0"/>
              </a:rPr>
              <a:t>Acne </a:t>
            </a:r>
            <a:r>
              <a:rPr lang="en-US" sz="2400" dirty="0" err="1">
                <a:latin typeface="Arial" charset="0"/>
                <a:cs typeface="Arial" charset="0"/>
              </a:rPr>
              <a:t>vulgaris</a:t>
            </a:r>
            <a:r>
              <a:rPr lang="en-US" sz="2400" dirty="0">
                <a:latin typeface="Arial" charset="0"/>
                <a:cs typeface="Arial" charset="0"/>
              </a:rPr>
              <a:t> (would expect </a:t>
            </a:r>
            <a:r>
              <a:rPr lang="en-US" sz="2400" dirty="0" err="1">
                <a:latin typeface="Arial" charset="0"/>
                <a:cs typeface="Arial" charset="0"/>
              </a:rPr>
              <a:t>comedones</a:t>
            </a:r>
            <a:r>
              <a:rPr lang="en-US" sz="2400" dirty="0">
                <a:latin typeface="Arial" charset="0"/>
                <a:cs typeface="Arial" charset="0"/>
              </a:rPr>
              <a:t> and pustules, but not crusted plaques)</a:t>
            </a:r>
          </a:p>
          <a:p>
            <a:pPr marL="796925" lvl="1" indent="-396875">
              <a:lnSpc>
                <a:spcPct val="110000"/>
              </a:lnSpc>
              <a:buFont typeface="Calibri" pitchFamily="34" charset="0"/>
              <a:buAutoNum type="alphaLcPeriod"/>
            </a:pPr>
            <a:r>
              <a:rPr lang="en-US" sz="2400" b="1" dirty="0">
                <a:solidFill>
                  <a:srgbClr val="C00000"/>
                </a:solidFill>
                <a:latin typeface="Arial" charset="0"/>
                <a:cs typeface="Arial" charset="0"/>
              </a:rPr>
              <a:t>Impetigo</a:t>
            </a:r>
          </a:p>
          <a:p>
            <a:pPr marL="796925" lvl="1" indent="-396875">
              <a:lnSpc>
                <a:spcPct val="110000"/>
              </a:lnSpc>
              <a:buFont typeface="Calibri" pitchFamily="34" charset="0"/>
              <a:buAutoNum type="alphaLcPeriod"/>
            </a:pPr>
            <a:r>
              <a:rPr lang="en-US" sz="2400" dirty="0" err="1">
                <a:latin typeface="Arial" charset="0"/>
                <a:cs typeface="Arial" charset="0"/>
              </a:rPr>
              <a:t>Orolabial</a:t>
            </a:r>
            <a:r>
              <a:rPr lang="en-US" sz="2400" dirty="0">
                <a:latin typeface="Arial" charset="0"/>
                <a:cs typeface="Arial" charset="0"/>
              </a:rPr>
              <a:t> HSV (would expect grouped and confluent vesicles with an erythematous rim; can evolve to crusting and easily be confused with impetigo)</a:t>
            </a:r>
          </a:p>
          <a:p>
            <a:pPr marL="796925" lvl="1" indent="-396875">
              <a:lnSpc>
                <a:spcPct val="110000"/>
              </a:lnSpc>
              <a:buFont typeface="Calibri" pitchFamily="34" charset="0"/>
              <a:buAutoNum type="alphaLcPeriod"/>
            </a:pPr>
            <a:r>
              <a:rPr lang="en-US" sz="2400" dirty="0" err="1">
                <a:latin typeface="Arial" charset="0"/>
                <a:cs typeface="Arial" charset="0"/>
              </a:rPr>
              <a:t>Seborrheic</a:t>
            </a:r>
            <a:r>
              <a:rPr lang="en-US" sz="2400" dirty="0">
                <a:latin typeface="Arial" charset="0"/>
                <a:cs typeface="Arial" charset="0"/>
              </a:rPr>
              <a:t> dermatitis (would expect erythematous patches and plaques with a greasy, yellow scale)</a:t>
            </a:r>
          </a:p>
          <a:p>
            <a:pPr marL="914400" lvl="1" indent="-514350">
              <a:buFont typeface="Calibri" pitchFamily="34" charset="0"/>
              <a:buAutoNum type="alphaLcPeriod"/>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47</a:t>
            </a:fld>
            <a:endParaRPr lang="en-US" dirty="0"/>
          </a:p>
        </p:txBody>
      </p:sp>
    </p:spTree>
    <p:extLst>
      <p:ext uri="{BB962C8B-B14F-4D97-AF65-F5344CB8AC3E}">
        <p14:creationId xmlns:p14="http://schemas.microsoft.com/office/powerpoint/2010/main" val="2035392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4000" dirty="0">
                <a:latin typeface="Arial" charset="0"/>
                <a:cs typeface="Arial" charset="0"/>
              </a:rPr>
              <a:t>Diagnosis: Impetigo</a:t>
            </a:r>
          </a:p>
        </p:txBody>
      </p:sp>
      <p:sp>
        <p:nvSpPr>
          <p:cNvPr id="131074" name="Content Placeholder 2"/>
          <p:cNvSpPr>
            <a:spLocks noGrp="1"/>
          </p:cNvSpPr>
          <p:nvPr>
            <p:ph idx="1"/>
          </p:nvPr>
        </p:nvSpPr>
        <p:spPr>
          <a:xfrm>
            <a:off x="304800" y="1371600"/>
            <a:ext cx="8610600" cy="4495800"/>
          </a:xfrm>
        </p:spPr>
        <p:txBody>
          <a:bodyPr>
            <a:normAutofit/>
          </a:bodyPr>
          <a:lstStyle/>
          <a:p>
            <a:pPr>
              <a:lnSpc>
                <a:spcPct val="110000"/>
              </a:lnSpc>
              <a:buFont typeface="Wingdings" pitchFamily="2" charset="2"/>
              <a:buChar char="§"/>
            </a:pPr>
            <a:r>
              <a:rPr lang="en-US" sz="2400" dirty="0">
                <a:latin typeface="Arial" charset="0"/>
                <a:cs typeface="Arial" charset="0"/>
              </a:rPr>
              <a:t>Impetigo is a common superficial bacterial skin infection</a:t>
            </a:r>
          </a:p>
          <a:p>
            <a:pPr>
              <a:lnSpc>
                <a:spcPct val="110000"/>
              </a:lnSpc>
              <a:buFont typeface="Wingdings" pitchFamily="2" charset="2"/>
              <a:buChar char="§"/>
            </a:pPr>
            <a:r>
              <a:rPr lang="en-US" sz="2400" dirty="0">
                <a:latin typeface="Arial" charset="0"/>
                <a:cs typeface="Arial" charset="0"/>
              </a:rPr>
              <a:t>Most commonly seen in children ages 2-5, but older children and adults can be affected</a:t>
            </a:r>
          </a:p>
          <a:p>
            <a:pPr>
              <a:lnSpc>
                <a:spcPct val="110000"/>
              </a:lnSpc>
              <a:buFont typeface="Wingdings" pitchFamily="2" charset="2"/>
              <a:buChar char="§"/>
            </a:pPr>
            <a:r>
              <a:rPr lang="en-US" sz="2400" dirty="0">
                <a:latin typeface="Arial" charset="0"/>
                <a:cs typeface="Arial" charset="0"/>
              </a:rPr>
              <a:t>Impetigo is contagious, easily spread among individuals in close contact</a:t>
            </a:r>
          </a:p>
          <a:p>
            <a:pPr>
              <a:lnSpc>
                <a:spcPct val="110000"/>
              </a:lnSpc>
              <a:buFont typeface="Wingdings" pitchFamily="2" charset="2"/>
              <a:buChar char="§"/>
            </a:pPr>
            <a:r>
              <a:rPr lang="en-US" sz="2400" dirty="0">
                <a:latin typeface="Arial" charset="0"/>
                <a:cs typeface="Arial" charset="0"/>
              </a:rPr>
              <a:t>Most cases are due to </a:t>
            </a:r>
            <a:r>
              <a:rPr lang="en-US" sz="2400" i="1" dirty="0">
                <a:latin typeface="Arial" charset="0"/>
                <a:cs typeface="Arial" charset="0"/>
              </a:rPr>
              <a:t>S. </a:t>
            </a:r>
            <a:r>
              <a:rPr lang="en-US" sz="2400" i="1" dirty="0" err="1">
                <a:latin typeface="Arial" charset="0"/>
                <a:cs typeface="Arial" charset="0"/>
              </a:rPr>
              <a:t>aureus</a:t>
            </a:r>
            <a:r>
              <a:rPr lang="en-US" sz="2400" i="1" dirty="0">
                <a:latin typeface="Arial" charset="0"/>
                <a:cs typeface="Arial" charset="0"/>
              </a:rPr>
              <a:t> </a:t>
            </a:r>
            <a:r>
              <a:rPr lang="en-US" sz="2400" dirty="0">
                <a:latin typeface="Arial" charset="0"/>
                <a:cs typeface="Arial" charset="0"/>
              </a:rPr>
              <a:t>with the remainder either being due </a:t>
            </a:r>
            <a:r>
              <a:rPr lang="en-US" sz="2400" i="1" dirty="0">
                <a:latin typeface="Arial" charset="0"/>
                <a:cs typeface="Arial" charset="0"/>
              </a:rPr>
              <a:t>S. </a:t>
            </a:r>
            <a:r>
              <a:rPr lang="en-US" sz="2400" i="1" dirty="0" err="1">
                <a:latin typeface="Arial" charset="0"/>
                <a:cs typeface="Arial" charset="0"/>
              </a:rPr>
              <a:t>pyogenes</a:t>
            </a:r>
            <a:r>
              <a:rPr lang="en-US" sz="2400" i="1" dirty="0">
                <a:latin typeface="Arial" charset="0"/>
                <a:cs typeface="Arial" charset="0"/>
              </a:rPr>
              <a:t> </a:t>
            </a:r>
            <a:r>
              <a:rPr lang="en-US" sz="2400" dirty="0">
                <a:latin typeface="Arial" charset="0"/>
                <a:cs typeface="Arial" charset="0"/>
              </a:rPr>
              <a:t>or a combination of these two organisms</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48</a:t>
            </a:fld>
            <a:endParaRPr lang="en-US" dirty="0"/>
          </a:p>
        </p:txBody>
      </p:sp>
    </p:spTree>
    <p:extLst>
      <p:ext uri="{BB962C8B-B14F-4D97-AF65-F5344CB8AC3E}">
        <p14:creationId xmlns:p14="http://schemas.microsoft.com/office/powerpoint/2010/main" val="5570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variants of impetigo </a:t>
            </a:r>
          </a:p>
        </p:txBody>
      </p:sp>
      <p:sp>
        <p:nvSpPr>
          <p:cNvPr id="3" name="Content Placeholder 2"/>
          <p:cNvSpPr>
            <a:spLocks noGrp="1"/>
          </p:cNvSpPr>
          <p:nvPr>
            <p:ph idx="1"/>
          </p:nvPr>
        </p:nvSpPr>
        <p:spPr/>
        <p:txBody>
          <a:bodyPr/>
          <a:lstStyle/>
          <a:p>
            <a:r>
              <a:rPr lang="en-US" dirty="0">
                <a:latin typeface="Arial" charset="0"/>
                <a:cs typeface="Arial" charset="0"/>
              </a:rPr>
              <a:t> The three clinical variants </a:t>
            </a:r>
          </a:p>
          <a:p>
            <a:pPr marL="514350" indent="-514350">
              <a:buFont typeface="+mj-lt"/>
              <a:buAutoNum type="arabicPeriod"/>
            </a:pPr>
            <a:r>
              <a:rPr lang="en-US" dirty="0">
                <a:latin typeface="Arial" charset="0"/>
                <a:cs typeface="Arial" charset="0"/>
              </a:rPr>
              <a:t>Non-bullous impetigo</a:t>
            </a:r>
          </a:p>
          <a:p>
            <a:pPr marL="514350" indent="-514350">
              <a:buFont typeface="+mj-lt"/>
              <a:buAutoNum type="arabicPeriod"/>
            </a:pPr>
            <a:r>
              <a:rPr lang="en-US" dirty="0">
                <a:latin typeface="Arial" charset="0"/>
                <a:cs typeface="Arial" charset="0"/>
              </a:rPr>
              <a:t>Bullous impetigo</a:t>
            </a:r>
          </a:p>
          <a:p>
            <a:pPr marL="514350" indent="-514350">
              <a:buFont typeface="+mj-lt"/>
              <a:buAutoNum type="arabicPeriod"/>
            </a:pPr>
            <a:r>
              <a:rPr lang="en-US" dirty="0">
                <a:latin typeface="Arial" charset="0"/>
                <a:cs typeface="Arial" charset="0"/>
              </a:rPr>
              <a:t>Ecthyma</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p:txBody>
          <a:bodyPr/>
          <a:lstStyle/>
          <a:p>
            <a:r>
              <a:rPr lang="en-US" sz="4000" dirty="0">
                <a:latin typeface="Arial" charset="0"/>
                <a:cs typeface="Arial" charset="0"/>
              </a:rPr>
              <a:t> Question 1</a:t>
            </a:r>
          </a:p>
        </p:txBody>
      </p:sp>
      <p:sp>
        <p:nvSpPr>
          <p:cNvPr id="57346" name="Rectangle 3"/>
          <p:cNvSpPr>
            <a:spLocks noGrp="1" noChangeArrowheads="1"/>
          </p:cNvSpPr>
          <p:nvPr>
            <p:ph idx="1"/>
          </p:nvPr>
        </p:nvSpPr>
        <p:spPr/>
        <p:txBody>
          <a:bodyPr/>
          <a:lstStyle/>
          <a:p>
            <a:pPr marL="455613" indent="-455613">
              <a:buFont typeface="Wingdings" pitchFamily="2" charset="2"/>
              <a:buChar char="§"/>
            </a:pPr>
            <a:r>
              <a:rPr lang="en-US" sz="3600" dirty="0">
                <a:latin typeface="Arial" charset="0"/>
                <a:cs typeface="Arial" charset="0"/>
              </a:rPr>
              <a:t>What is the most likely diagnosis?</a:t>
            </a:r>
          </a:p>
          <a:p>
            <a:pPr marL="1376363" lvl="2" indent="-576263">
              <a:buFont typeface="Calibri" pitchFamily="34" charset="0"/>
              <a:buAutoNum type="alphaLcPeriod"/>
            </a:pPr>
            <a:r>
              <a:rPr lang="en-US" sz="3200" dirty="0">
                <a:latin typeface="Arial" charset="0"/>
                <a:cs typeface="Arial" charset="0"/>
              </a:rPr>
              <a:t>Bacterial </a:t>
            </a:r>
            <a:r>
              <a:rPr lang="en-US" sz="3200" dirty="0" err="1">
                <a:latin typeface="Arial" charset="0"/>
                <a:cs typeface="Arial" charset="0"/>
              </a:rPr>
              <a:t>folliculitis</a:t>
            </a:r>
            <a:endParaRPr lang="en-US" sz="3200" dirty="0">
              <a:latin typeface="Arial" charset="0"/>
              <a:cs typeface="Arial" charset="0"/>
            </a:endParaRPr>
          </a:p>
          <a:p>
            <a:pPr marL="1376363" lvl="2" indent="-576263">
              <a:buFont typeface="Calibri" pitchFamily="34" charset="0"/>
              <a:buAutoNum type="alphaLcPeriod"/>
            </a:pPr>
            <a:r>
              <a:rPr lang="en-US" sz="3200" dirty="0">
                <a:latin typeface="Arial" charset="0"/>
                <a:cs typeface="Arial" charset="0"/>
              </a:rPr>
              <a:t>Cellulitis</a:t>
            </a:r>
          </a:p>
          <a:p>
            <a:pPr marL="1376363" lvl="2" indent="-576263">
              <a:buFont typeface="Calibri" pitchFamily="34" charset="0"/>
              <a:buAutoNum type="alphaLcPeriod"/>
            </a:pPr>
            <a:r>
              <a:rPr lang="en-US" sz="3200" dirty="0">
                <a:latin typeface="Arial" charset="0"/>
                <a:cs typeface="Arial" charset="0"/>
              </a:rPr>
              <a:t>Necrotizing fasciitis</a:t>
            </a:r>
          </a:p>
          <a:p>
            <a:pPr marL="1376363" lvl="2" indent="-576263">
              <a:buFont typeface="Calibri" pitchFamily="34" charset="0"/>
              <a:buAutoNum type="alphaLcPeriod"/>
            </a:pPr>
            <a:r>
              <a:rPr lang="en-US" sz="3200" dirty="0">
                <a:latin typeface="Arial" charset="0"/>
                <a:cs typeface="Arial" charset="0"/>
              </a:rPr>
              <a:t>Stasis dermatitis</a:t>
            </a:r>
          </a:p>
          <a:p>
            <a:pPr marL="1376363" lvl="2" indent="-576263">
              <a:buFont typeface="Calibri" pitchFamily="34" charset="0"/>
              <a:buAutoNum type="alphaLcPeriod"/>
            </a:pPr>
            <a:r>
              <a:rPr lang="en-US" sz="3200" dirty="0">
                <a:latin typeface="Arial" charset="0"/>
                <a:cs typeface="Arial" charset="0"/>
              </a:rPr>
              <a:t>Tinea corporis</a:t>
            </a:r>
          </a:p>
          <a:p>
            <a:pPr>
              <a:buFont typeface="Wingdings" pitchFamily="2" charset="2"/>
              <a:buNone/>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5</a:t>
            </a:fld>
            <a:endParaRPr lang="en-US" dirty="0"/>
          </a:p>
        </p:txBody>
      </p:sp>
    </p:spTree>
    <p:extLst>
      <p:ext uri="{BB962C8B-B14F-4D97-AF65-F5344CB8AC3E}">
        <p14:creationId xmlns:p14="http://schemas.microsoft.com/office/powerpoint/2010/main" val="25777390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228600" y="0"/>
            <a:ext cx="8763000" cy="1143000"/>
          </a:xfrm>
        </p:spPr>
        <p:txBody>
          <a:bodyPr>
            <a:noAutofit/>
          </a:bodyPr>
          <a:lstStyle/>
          <a:p>
            <a:r>
              <a:rPr lang="en-US" sz="4000" dirty="0">
                <a:latin typeface="Arial" charset="0"/>
                <a:cs typeface="Arial" charset="0"/>
              </a:rPr>
              <a:t> 1- Non-bullous Impetigo(contagiosum )</a:t>
            </a:r>
          </a:p>
        </p:txBody>
      </p:sp>
      <p:sp>
        <p:nvSpPr>
          <p:cNvPr id="133122" name="Content Placeholder 3"/>
          <p:cNvSpPr>
            <a:spLocks noGrp="1"/>
          </p:cNvSpPr>
          <p:nvPr>
            <p:ph sz="half" idx="2"/>
          </p:nvPr>
        </p:nvSpPr>
        <p:spPr>
          <a:xfrm>
            <a:off x="228600" y="1447800"/>
            <a:ext cx="3810000" cy="4572000"/>
          </a:xfrm>
        </p:spPr>
        <p:txBody>
          <a:bodyPr/>
          <a:lstStyle/>
          <a:p>
            <a:pPr marL="395288" indent="-395288">
              <a:buFont typeface="Wingdings" pitchFamily="2" charset="2"/>
              <a:buChar char="§"/>
            </a:pPr>
            <a:r>
              <a:rPr lang="en-US" dirty="0">
                <a:latin typeface="Arial" charset="0"/>
                <a:cs typeface="Arial" charset="0"/>
              </a:rPr>
              <a:t>Also called impetigo </a:t>
            </a:r>
            <a:r>
              <a:rPr lang="en-US" dirty="0" err="1">
                <a:latin typeface="Arial" charset="0"/>
                <a:cs typeface="Arial" charset="0"/>
              </a:rPr>
              <a:t>contagiosum</a:t>
            </a:r>
            <a:r>
              <a:rPr lang="en-US" dirty="0">
                <a:latin typeface="Arial" charset="0"/>
                <a:cs typeface="Arial" charset="0"/>
              </a:rPr>
              <a:t> </a:t>
            </a:r>
          </a:p>
          <a:p>
            <a:pPr marL="395288" indent="-395288">
              <a:buFont typeface="Wingdings" pitchFamily="2" charset="2"/>
              <a:buChar char="§"/>
            </a:pPr>
            <a:r>
              <a:rPr lang="en-US" dirty="0">
                <a:latin typeface="Arial" charset="0"/>
                <a:cs typeface="Arial" charset="0"/>
              </a:rPr>
              <a:t>Lesions begin as papules surrounded by erythema </a:t>
            </a:r>
          </a:p>
          <a:p>
            <a:pPr marL="395288" indent="-395288">
              <a:buFont typeface="Wingdings" pitchFamily="2" charset="2"/>
              <a:buChar char="§"/>
            </a:pPr>
            <a:r>
              <a:rPr lang="en-US" dirty="0">
                <a:latin typeface="Arial" charset="0"/>
                <a:cs typeface="Arial" charset="0"/>
              </a:rPr>
              <a:t>They progress to form pustules that enlarge and break down to form thick, adherent crusts with a characteristic golden appearance</a:t>
            </a:r>
          </a:p>
        </p:txBody>
      </p:sp>
      <p:sp>
        <p:nvSpPr>
          <p:cNvPr id="6" name="Slide Number Placeholder 5"/>
          <p:cNvSpPr>
            <a:spLocks noGrp="1"/>
          </p:cNvSpPr>
          <p:nvPr>
            <p:ph type="sldNum" sz="quarter" idx="12"/>
          </p:nvPr>
        </p:nvSpPr>
        <p:spPr/>
        <p:txBody>
          <a:bodyPr/>
          <a:lstStyle/>
          <a:p>
            <a:pPr>
              <a:defRPr/>
            </a:pPr>
            <a:fld id="{26C2F60C-403D-4AC8-A72C-B6654C66C06A}" type="slidenum">
              <a:rPr lang="en-US" smtClean="0"/>
              <a:pPr>
                <a:defRPr/>
              </a:pPr>
              <a:t>50</a:t>
            </a:fld>
            <a:endParaRPr lang="en-US" dirty="0"/>
          </a:p>
        </p:txBody>
      </p:sp>
      <p:pic>
        <p:nvPicPr>
          <p:cNvPr id="2" name="Picture 1" descr="9-10 impetigo 12 .jpg"/>
          <p:cNvPicPr>
            <a:picLocks noChangeAspect="1"/>
          </p:cNvPicPr>
          <p:nvPr/>
        </p:nvPicPr>
        <p:blipFill rotWithShape="1">
          <a:blip r:embed="rId3" cstate="print">
            <a:extLst>
              <a:ext uri="{28A0092B-C50C-407E-A947-70E740481C1C}">
                <a14:useLocalDpi xmlns:a14="http://schemas.microsoft.com/office/drawing/2010/main" val="0"/>
              </a:ext>
            </a:extLst>
          </a:blip>
          <a:srcRect l="3524" t="81" b="10500"/>
          <a:stretch/>
        </p:blipFill>
        <p:spPr>
          <a:xfrm>
            <a:off x="6619654" y="2133600"/>
            <a:ext cx="2371946" cy="3230358"/>
          </a:xfrm>
          <a:prstGeom prst="rect">
            <a:avLst/>
          </a:prstGeom>
        </p:spPr>
      </p:pic>
      <p:pic>
        <p:nvPicPr>
          <p:cNvPr id="3" name="Picture 2" descr="9-10 impetigo 1  .jpg"/>
          <p:cNvPicPr>
            <a:picLocks noChangeAspect="1"/>
          </p:cNvPicPr>
          <p:nvPr/>
        </p:nvPicPr>
        <p:blipFill rotWithShape="1">
          <a:blip r:embed="rId4" cstate="print">
            <a:extLst>
              <a:ext uri="{28A0092B-C50C-407E-A947-70E740481C1C}">
                <a14:useLocalDpi xmlns:a14="http://schemas.microsoft.com/office/drawing/2010/main" val="0"/>
              </a:ext>
            </a:extLst>
          </a:blip>
          <a:srcRect l="11319" t="19975" r="8281"/>
          <a:stretch/>
        </p:blipFill>
        <p:spPr>
          <a:xfrm>
            <a:off x="4105054" y="1524000"/>
            <a:ext cx="2296425" cy="2050809"/>
          </a:xfrm>
          <a:prstGeom prst="rect">
            <a:avLst/>
          </a:prstGeom>
        </p:spPr>
      </p:pic>
      <p:pic>
        <p:nvPicPr>
          <p:cNvPr id="4" name="Picture 3" descr="9-10 impetigo 16 .jpg"/>
          <p:cNvPicPr>
            <a:picLocks noChangeAspect="1"/>
          </p:cNvPicPr>
          <p:nvPr/>
        </p:nvPicPr>
        <p:blipFill rotWithShape="1">
          <a:blip r:embed="rId5" cstate="print">
            <a:extLst>
              <a:ext uri="{28A0092B-C50C-407E-A947-70E740481C1C}">
                <a14:useLocalDpi xmlns:a14="http://schemas.microsoft.com/office/drawing/2010/main" val="0"/>
              </a:ext>
            </a:extLst>
          </a:blip>
          <a:srcRect l="12987"/>
          <a:stretch/>
        </p:blipFill>
        <p:spPr>
          <a:xfrm>
            <a:off x="4105054" y="3886200"/>
            <a:ext cx="2338235" cy="1828800"/>
          </a:xfrm>
          <a:prstGeom prst="rect">
            <a:avLst/>
          </a:prstGeom>
        </p:spPr>
      </p:pic>
    </p:spTree>
    <p:extLst>
      <p:ext uri="{BB962C8B-B14F-4D97-AF65-F5344CB8AC3E}">
        <p14:creationId xmlns:p14="http://schemas.microsoft.com/office/powerpoint/2010/main" val="4137359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rrowheads="1"/>
          </p:cNvSpPr>
          <p:nvPr>
            <p:ph type="title"/>
          </p:nvPr>
        </p:nvSpPr>
        <p:spPr>
          <a:xfrm>
            <a:off x="457200" y="0"/>
            <a:ext cx="8229600" cy="1143000"/>
          </a:xfrm>
        </p:spPr>
        <p:txBody>
          <a:bodyPr/>
          <a:lstStyle/>
          <a:p>
            <a:r>
              <a:rPr lang="en-US" sz="4000" dirty="0">
                <a:latin typeface="Arial" charset="0"/>
                <a:ea typeface="ＭＳ Ｐゴシック"/>
                <a:cs typeface="ＭＳ Ｐゴシック"/>
              </a:rPr>
              <a:t>2- Bullous Impetigo</a:t>
            </a:r>
          </a:p>
        </p:txBody>
      </p:sp>
      <p:pic>
        <p:nvPicPr>
          <p:cNvPr id="135170" name="Picture 6" descr="BULLOUS IMPETIGO (1)"/>
          <p:cNvPicPr>
            <a:picLocks noChangeAspect="1" noChangeArrowheads="1"/>
          </p:cNvPicPr>
          <p:nvPr/>
        </p:nvPicPr>
        <p:blipFill>
          <a:blip r:embed="rId4" cstate="print"/>
          <a:srcRect l="21378" b="48409"/>
          <a:stretch>
            <a:fillRect/>
          </a:stretch>
        </p:blipFill>
        <p:spPr bwMode="auto">
          <a:xfrm>
            <a:off x="4800600" y="1562100"/>
            <a:ext cx="2743200" cy="2400300"/>
          </a:xfrm>
          <a:prstGeom prst="rect">
            <a:avLst/>
          </a:prstGeom>
          <a:noFill/>
          <a:ln w="9525">
            <a:noFill/>
            <a:miter lim="800000"/>
            <a:headEnd/>
            <a:tailEnd/>
          </a:ln>
        </p:spPr>
      </p:pic>
      <p:pic>
        <p:nvPicPr>
          <p:cNvPr id="135171" name="Picture 7" descr="BULLOUS IMPETIGO (2)"/>
          <p:cNvPicPr>
            <a:picLocks noChangeAspect="1" noChangeArrowheads="1"/>
          </p:cNvPicPr>
          <p:nvPr/>
        </p:nvPicPr>
        <p:blipFill>
          <a:blip r:embed="rId5" cstate="print"/>
          <a:srcRect l="13675" t="13795" r="10419"/>
          <a:stretch>
            <a:fillRect/>
          </a:stretch>
        </p:blipFill>
        <p:spPr bwMode="auto">
          <a:xfrm>
            <a:off x="6156325" y="3422650"/>
            <a:ext cx="2743200" cy="2597150"/>
          </a:xfrm>
          <a:prstGeom prst="rect">
            <a:avLst/>
          </a:prstGeom>
          <a:noFill/>
          <a:ln w="9525">
            <a:noFill/>
            <a:miter lim="800000"/>
            <a:headEnd/>
            <a:tailEnd/>
          </a:ln>
        </p:spPr>
      </p:pic>
      <p:sp>
        <p:nvSpPr>
          <p:cNvPr id="135172" name="TextBox 5"/>
          <p:cNvSpPr txBox="1">
            <a:spLocks noChangeArrowheads="1"/>
          </p:cNvSpPr>
          <p:nvPr/>
        </p:nvSpPr>
        <p:spPr bwMode="auto">
          <a:xfrm>
            <a:off x="304800" y="1591538"/>
            <a:ext cx="4191000" cy="3616375"/>
          </a:xfrm>
          <a:prstGeom prst="rect">
            <a:avLst/>
          </a:prstGeom>
          <a:noFill/>
          <a:ln w="9525">
            <a:noFill/>
            <a:miter lim="800000"/>
            <a:headEnd/>
            <a:tailEnd/>
          </a:ln>
        </p:spPr>
        <p:txBody>
          <a:bodyPr wrap="square">
            <a:spAutoFit/>
          </a:bodyPr>
          <a:lstStyle/>
          <a:p>
            <a:pPr marL="398463" indent="-398463">
              <a:spcBef>
                <a:spcPts val="600"/>
              </a:spcBef>
              <a:buFont typeface="Wingdings" pitchFamily="2" charset="2"/>
              <a:buChar char="§"/>
            </a:pPr>
            <a:r>
              <a:rPr lang="en-US" sz="2800" dirty="0"/>
              <a:t>A form of impetigo seen in young children is characterized by flaccid bullae with clear yellow fluid, which later becomes purulent.</a:t>
            </a:r>
          </a:p>
          <a:p>
            <a:pPr marL="398463" indent="-398463">
              <a:spcBef>
                <a:spcPts val="600"/>
              </a:spcBef>
              <a:buFont typeface="Wingdings" pitchFamily="2" charset="2"/>
              <a:buChar char="§"/>
            </a:pPr>
            <a:r>
              <a:rPr lang="en-US" sz="2800" dirty="0"/>
              <a:t>Ruptured </a:t>
            </a:r>
            <a:r>
              <a:rPr lang="en-US" sz="2800" dirty="0" err="1"/>
              <a:t>bullae</a:t>
            </a:r>
            <a:r>
              <a:rPr lang="en-US" sz="2800" dirty="0"/>
              <a:t> leave a thick brown crust</a:t>
            </a:r>
          </a:p>
        </p:txBody>
      </p:sp>
      <p:sp>
        <p:nvSpPr>
          <p:cNvPr id="6" name="Slide Number Placeholder 5"/>
          <p:cNvSpPr>
            <a:spLocks noGrp="1"/>
          </p:cNvSpPr>
          <p:nvPr>
            <p:ph type="sldNum" sz="quarter" idx="11"/>
          </p:nvPr>
        </p:nvSpPr>
        <p:spPr/>
        <p:txBody>
          <a:bodyPr/>
          <a:lstStyle/>
          <a:p>
            <a:pPr>
              <a:defRPr/>
            </a:pPr>
            <a:fld id="{56A28CCB-8F03-4B40-BA70-10D114FC186F}" type="slidenum">
              <a:rPr lang="en-US" smtClean="0"/>
              <a:pPr>
                <a:defRPr/>
              </a:pPr>
              <a:t>51</a:t>
            </a:fld>
            <a:endParaRPr lang="en-US"/>
          </a:p>
        </p:txBody>
      </p:sp>
    </p:spTree>
    <p:custDataLst>
      <p:tags r:id="rId1"/>
    </p:custDataLst>
    <p:extLst>
      <p:ext uri="{BB962C8B-B14F-4D97-AF65-F5344CB8AC3E}">
        <p14:creationId xmlns:p14="http://schemas.microsoft.com/office/powerpoint/2010/main" val="1761163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sz="4000" dirty="0">
                <a:latin typeface="Arial" charset="0"/>
                <a:cs typeface="Arial" charset="0"/>
              </a:rPr>
              <a:t>3-Ecthyma (deep </a:t>
            </a:r>
            <a:r>
              <a:rPr lang="en-US" sz="4000" dirty="0" err="1">
                <a:latin typeface="Arial" charset="0"/>
                <a:cs typeface="Arial" charset="0"/>
              </a:rPr>
              <a:t>imptigo</a:t>
            </a:r>
            <a:r>
              <a:rPr lang="en-US" sz="4000" dirty="0">
                <a:latin typeface="Arial" charset="0"/>
                <a:cs typeface="Arial" charset="0"/>
              </a:rPr>
              <a:t>)</a:t>
            </a:r>
          </a:p>
        </p:txBody>
      </p:sp>
      <p:sp>
        <p:nvSpPr>
          <p:cNvPr id="137218" name="Content Placeholder 2"/>
          <p:cNvSpPr>
            <a:spLocks noGrp="1"/>
          </p:cNvSpPr>
          <p:nvPr>
            <p:ph idx="1"/>
          </p:nvPr>
        </p:nvSpPr>
        <p:spPr>
          <a:xfrm>
            <a:off x="304800" y="1676400"/>
            <a:ext cx="4343400" cy="4191000"/>
          </a:xfrm>
        </p:spPr>
        <p:txBody>
          <a:bodyPr/>
          <a:lstStyle/>
          <a:p>
            <a:pPr marL="398463" indent="-398463">
              <a:buFont typeface="Wingdings" pitchFamily="2" charset="2"/>
              <a:buChar char="§"/>
            </a:pPr>
            <a:r>
              <a:rPr lang="en-US" sz="2600" dirty="0">
                <a:latin typeface="Arial" charset="0"/>
                <a:cs typeface="Arial" charset="0"/>
              </a:rPr>
              <a:t>Ecthyma is an ulcerative form of impetigo in which the lesions extend through the epidermis and deep into the dermis. </a:t>
            </a:r>
          </a:p>
          <a:p>
            <a:pPr marL="398463" indent="-398463">
              <a:buFont typeface="Wingdings" pitchFamily="2" charset="2"/>
              <a:buChar char="§"/>
            </a:pPr>
            <a:r>
              <a:rPr lang="en-US" sz="2600" dirty="0">
                <a:latin typeface="Arial" charset="0"/>
                <a:cs typeface="Arial" charset="0"/>
              </a:rPr>
              <a:t>They consist of “punched out” ulcers covered with yellow crust surrounded by raised margins. </a:t>
            </a:r>
          </a:p>
        </p:txBody>
      </p:sp>
      <p:sp>
        <p:nvSpPr>
          <p:cNvPr id="5" name="Slide Number Placeholder 4"/>
          <p:cNvSpPr>
            <a:spLocks noGrp="1"/>
          </p:cNvSpPr>
          <p:nvPr>
            <p:ph type="sldNum" sz="quarter" idx="12"/>
          </p:nvPr>
        </p:nvSpPr>
        <p:spPr/>
        <p:txBody>
          <a:bodyPr/>
          <a:lstStyle/>
          <a:p>
            <a:pPr>
              <a:defRPr/>
            </a:pPr>
            <a:fld id="{0333A1E0-7129-44A0-8EC9-E1C711CD37C5}" type="slidenum">
              <a:rPr lang="en-US" smtClean="0"/>
              <a:pPr>
                <a:defRPr/>
              </a:pPr>
              <a:t>52</a:t>
            </a:fld>
            <a:endParaRPr lang="en-US" dirty="0"/>
          </a:p>
        </p:txBody>
      </p:sp>
      <p:pic>
        <p:nvPicPr>
          <p:cNvPr id="6" name="Picture 2" descr="Image1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26" t="39005" r="10587" b="14812"/>
          <a:stretch/>
        </p:blipFill>
        <p:spPr bwMode="auto">
          <a:xfrm>
            <a:off x="5638800" y="3733799"/>
            <a:ext cx="2268661" cy="21261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9-11 ecthyma 18 aad .jpg"/>
          <p:cNvPicPr>
            <a:picLocks noChangeAspect="1"/>
          </p:cNvPicPr>
          <p:nvPr/>
        </p:nvPicPr>
        <p:blipFill rotWithShape="1">
          <a:blip r:embed="rId4" cstate="print">
            <a:extLst>
              <a:ext uri="{28A0092B-C50C-407E-A947-70E740481C1C}">
                <a14:useLocalDpi xmlns:a14="http://schemas.microsoft.com/office/drawing/2010/main" val="0"/>
              </a:ext>
            </a:extLst>
          </a:blip>
          <a:srcRect l="19185" b="25530"/>
          <a:stretch/>
        </p:blipFill>
        <p:spPr>
          <a:xfrm>
            <a:off x="5029200" y="1524000"/>
            <a:ext cx="3353218" cy="2042862"/>
          </a:xfrm>
          <a:prstGeom prst="rect">
            <a:avLst/>
          </a:prstGeom>
        </p:spPr>
      </p:pic>
    </p:spTree>
    <p:extLst>
      <p:ext uri="{BB962C8B-B14F-4D97-AF65-F5344CB8AC3E}">
        <p14:creationId xmlns:p14="http://schemas.microsoft.com/office/powerpoint/2010/main" val="3718851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133600"/>
            <a:ext cx="8229600" cy="4191000"/>
          </a:xfrm>
        </p:spPr>
        <p:txBody>
          <a:bodyPr/>
          <a:lstStyle/>
          <a:p>
            <a:pPr marL="0" indent="0" algn="ctr">
              <a:buNone/>
              <a:defRPr/>
            </a:pPr>
            <a:r>
              <a:rPr lang="en-US" sz="5400" b="1" dirty="0">
                <a:latin typeface="Arial" charset="0"/>
                <a:cs typeface="Arial" charset="0"/>
              </a:rPr>
              <a:t>Back to Case Five</a:t>
            </a:r>
            <a:endParaRPr lang="en-US" sz="5400" dirty="0"/>
          </a:p>
          <a:p>
            <a:pPr marL="0" indent="0" algn="ctr">
              <a:buNone/>
              <a:defRPr/>
            </a:pPr>
            <a:endParaRPr lang="en-US" dirty="0"/>
          </a:p>
          <a:p>
            <a:pPr marL="0" indent="0" algn="ctr">
              <a:buNone/>
              <a:defRPr/>
            </a:pPr>
            <a:r>
              <a:rPr lang="en-US" dirty="0" err="1"/>
              <a:t>Mr</a:t>
            </a:r>
            <a:r>
              <a:rPr lang="en-US" dirty="0"/>
              <a:t> H was diagnosed with non-bullous impetigo based on clinical findings</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53</a:t>
            </a:fld>
            <a:endParaRPr lang="en-US" dirty="0"/>
          </a:p>
        </p:txBody>
      </p:sp>
    </p:spTree>
    <p:extLst>
      <p:ext uri="{BB962C8B-B14F-4D97-AF65-F5344CB8AC3E}">
        <p14:creationId xmlns:p14="http://schemas.microsoft.com/office/powerpoint/2010/main" val="1265489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sz="4000" dirty="0">
                <a:latin typeface="Arial" charset="0"/>
                <a:cs typeface="Arial" charset="0"/>
              </a:rPr>
              <a:t>Case Five, Question 2</a:t>
            </a:r>
          </a:p>
        </p:txBody>
      </p:sp>
      <p:sp>
        <p:nvSpPr>
          <p:cNvPr id="3" name="Content Placeholder 2"/>
          <p:cNvSpPr>
            <a:spLocks noGrp="1"/>
          </p:cNvSpPr>
          <p:nvPr>
            <p:ph idx="1"/>
          </p:nvPr>
        </p:nvSpPr>
        <p:spPr>
          <a:xfrm>
            <a:off x="228600" y="1600200"/>
            <a:ext cx="8763000" cy="4191000"/>
          </a:xfrm>
        </p:spPr>
        <p:txBody>
          <a:bodyPr/>
          <a:lstStyle/>
          <a:p>
            <a:pPr marL="398463" indent="-398463">
              <a:spcBef>
                <a:spcPts val="600"/>
              </a:spcBef>
              <a:spcAft>
                <a:spcPts val="0"/>
              </a:spcAft>
              <a:buFont typeface="Wingdings" pitchFamily="2" charset="2"/>
              <a:buChar char="§"/>
            </a:pPr>
            <a:r>
              <a:rPr lang="en-US" sz="3000" dirty="0">
                <a:latin typeface="Arial" charset="0"/>
                <a:cs typeface="Arial" charset="0"/>
              </a:rPr>
              <a:t>Which of the following treatment recommendations is most appropriate for him?</a:t>
            </a:r>
          </a:p>
          <a:p>
            <a:pPr marL="1316038" lvl="2" indent="-520700">
              <a:spcBef>
                <a:spcPts val="600"/>
              </a:spcBef>
              <a:spcAft>
                <a:spcPts val="0"/>
              </a:spcAft>
              <a:buFont typeface="Calibri" pitchFamily="34" charset="0"/>
              <a:buAutoNum type="alphaLcPeriod"/>
            </a:pPr>
            <a:r>
              <a:rPr lang="en-US" sz="2800" dirty="0">
                <a:latin typeface="Arial" charset="0"/>
                <a:cs typeface="Arial" charset="0"/>
              </a:rPr>
              <a:t>Hand washing to reduce spread</a:t>
            </a:r>
          </a:p>
          <a:p>
            <a:pPr marL="1316038" lvl="2" indent="-520700">
              <a:spcBef>
                <a:spcPts val="600"/>
              </a:spcBef>
              <a:spcAft>
                <a:spcPts val="0"/>
              </a:spcAft>
              <a:buFont typeface="Calibri" pitchFamily="34" charset="0"/>
              <a:buAutoNum type="alphaLcPeriod"/>
            </a:pPr>
            <a:r>
              <a:rPr lang="en-US" sz="2800" dirty="0">
                <a:latin typeface="Arial" charset="0"/>
                <a:cs typeface="Arial" charset="0"/>
              </a:rPr>
              <a:t>Topical or oral antibiotics</a:t>
            </a:r>
            <a:endParaRPr lang="en-US" sz="2800" dirty="0">
              <a:solidFill>
                <a:srgbClr val="7F7F7F"/>
              </a:solidFill>
              <a:latin typeface="Arial" charset="0"/>
              <a:cs typeface="Arial" charset="0"/>
            </a:endParaRPr>
          </a:p>
          <a:p>
            <a:pPr marL="1316038" lvl="2" indent="-520700">
              <a:spcBef>
                <a:spcPts val="600"/>
              </a:spcBef>
              <a:spcAft>
                <a:spcPts val="0"/>
              </a:spcAft>
              <a:buFont typeface="Calibri" pitchFamily="34" charset="0"/>
              <a:buAutoNum type="alphaLcPeriod"/>
            </a:pPr>
            <a:r>
              <a:rPr lang="en-US" sz="2800" dirty="0">
                <a:latin typeface="Arial" charset="0"/>
                <a:cs typeface="Arial" charset="0"/>
              </a:rPr>
              <a:t>Wash the affected area with antibacterial soap</a:t>
            </a:r>
          </a:p>
          <a:p>
            <a:pPr marL="1316038" lvl="2" indent="-520700">
              <a:spcBef>
                <a:spcPts val="600"/>
              </a:spcBef>
              <a:spcAft>
                <a:spcPts val="0"/>
              </a:spcAft>
              <a:buFont typeface="Calibri" pitchFamily="34" charset="0"/>
              <a:buAutoNum type="alphaLcPeriod"/>
            </a:pPr>
            <a:r>
              <a:rPr lang="en-US" sz="2800" dirty="0">
                <a:latin typeface="Arial" charset="0"/>
                <a:cs typeface="Arial" charset="0"/>
              </a:rPr>
              <a:t>All of the above</a:t>
            </a:r>
            <a:endParaRPr lang="en-US" sz="32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54</a:t>
            </a:fld>
            <a:endParaRPr lang="en-US" dirty="0"/>
          </a:p>
        </p:txBody>
      </p:sp>
    </p:spTree>
    <p:extLst>
      <p:ext uri="{BB962C8B-B14F-4D97-AF65-F5344CB8AC3E}">
        <p14:creationId xmlns:p14="http://schemas.microsoft.com/office/powerpoint/2010/main" val="1772592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sz="4000" dirty="0">
                <a:latin typeface="Arial" charset="0"/>
                <a:cs typeface="Arial" charset="0"/>
              </a:rPr>
              <a:t>Case Five, Question 2</a:t>
            </a:r>
          </a:p>
        </p:txBody>
      </p:sp>
      <p:sp>
        <p:nvSpPr>
          <p:cNvPr id="3" name="Content Placeholder 2"/>
          <p:cNvSpPr>
            <a:spLocks noGrp="1"/>
          </p:cNvSpPr>
          <p:nvPr>
            <p:ph idx="1"/>
          </p:nvPr>
        </p:nvSpPr>
        <p:spPr>
          <a:xfrm>
            <a:off x="304800" y="1600200"/>
            <a:ext cx="8610600" cy="4191000"/>
          </a:xfrm>
        </p:spPr>
        <p:txBody>
          <a:bodyPr>
            <a:normAutofit lnSpcReduction="10000"/>
          </a:bodyPr>
          <a:lstStyle/>
          <a:p>
            <a:pPr>
              <a:spcBef>
                <a:spcPts val="600"/>
              </a:spcBef>
              <a:spcAft>
                <a:spcPts val="0"/>
              </a:spcAft>
              <a:buNone/>
            </a:pPr>
            <a:r>
              <a:rPr lang="en-US" sz="3000" b="1" dirty="0">
                <a:solidFill>
                  <a:srgbClr val="C00000"/>
                </a:solidFill>
                <a:latin typeface="Arial" charset="0"/>
                <a:cs typeface="Arial" charset="0"/>
              </a:rPr>
              <a:t>Answer: d</a:t>
            </a:r>
          </a:p>
          <a:p>
            <a:pPr marL="398463" indent="-398463">
              <a:spcBef>
                <a:spcPts val="600"/>
              </a:spcBef>
              <a:spcAft>
                <a:spcPts val="0"/>
              </a:spcAft>
              <a:buFont typeface="Wingdings" pitchFamily="2" charset="2"/>
              <a:buChar char="§"/>
            </a:pPr>
            <a:r>
              <a:rPr lang="en-US" sz="3000" dirty="0">
                <a:latin typeface="Arial" charset="0"/>
                <a:cs typeface="Arial" charset="0"/>
              </a:rPr>
              <a:t>Which of the following treatment recommendations is most appropriate for Danny?</a:t>
            </a:r>
          </a:p>
          <a:p>
            <a:pPr marL="1147763" lvl="1" indent="-520700">
              <a:spcBef>
                <a:spcPts val="600"/>
              </a:spcBef>
              <a:spcAft>
                <a:spcPts val="0"/>
              </a:spcAft>
              <a:buFont typeface="Calibri" pitchFamily="34" charset="0"/>
              <a:buAutoNum type="alphaLcPeriod"/>
            </a:pPr>
            <a:r>
              <a:rPr lang="en-US" dirty="0">
                <a:latin typeface="Arial" charset="0"/>
                <a:cs typeface="Arial" charset="0"/>
              </a:rPr>
              <a:t>Hand washing to reduce spread</a:t>
            </a:r>
          </a:p>
          <a:p>
            <a:pPr marL="1147763" lvl="1" indent="-520700">
              <a:spcBef>
                <a:spcPts val="600"/>
              </a:spcBef>
              <a:spcAft>
                <a:spcPts val="0"/>
              </a:spcAft>
              <a:buFont typeface="Calibri" pitchFamily="34" charset="0"/>
              <a:buAutoNum type="alphaLcPeriod"/>
            </a:pPr>
            <a:r>
              <a:rPr lang="en-US" dirty="0">
                <a:latin typeface="Arial" charset="0"/>
                <a:cs typeface="Arial" charset="0"/>
              </a:rPr>
              <a:t>Topical or oral antibiotics</a:t>
            </a:r>
            <a:endParaRPr lang="en-US" dirty="0">
              <a:solidFill>
                <a:srgbClr val="7F7F7F"/>
              </a:solidFill>
              <a:latin typeface="Arial" charset="0"/>
              <a:cs typeface="Arial" charset="0"/>
            </a:endParaRPr>
          </a:p>
          <a:p>
            <a:pPr marL="1147763" lvl="1" indent="-520700">
              <a:spcBef>
                <a:spcPts val="600"/>
              </a:spcBef>
              <a:spcAft>
                <a:spcPts val="0"/>
              </a:spcAft>
              <a:buFont typeface="Calibri" pitchFamily="34" charset="0"/>
              <a:buAutoNum type="alphaLcPeriod"/>
            </a:pPr>
            <a:r>
              <a:rPr lang="en-US" dirty="0">
                <a:latin typeface="Arial" charset="0"/>
                <a:cs typeface="Arial" charset="0"/>
              </a:rPr>
              <a:t>Wash the affected area with antibacterial soap</a:t>
            </a:r>
          </a:p>
          <a:p>
            <a:pPr marL="1147763" lvl="1" indent="-520700">
              <a:spcBef>
                <a:spcPts val="600"/>
              </a:spcBef>
              <a:spcAft>
                <a:spcPts val="0"/>
              </a:spcAft>
              <a:buFont typeface="Calibri" pitchFamily="34" charset="0"/>
              <a:buAutoNum type="alphaLcPeriod"/>
            </a:pPr>
            <a:r>
              <a:rPr lang="en-US" b="1" dirty="0">
                <a:solidFill>
                  <a:srgbClr val="C00000"/>
                </a:solidFill>
                <a:latin typeface="Arial" charset="0"/>
                <a:cs typeface="Arial" charset="0"/>
              </a:rPr>
              <a:t>All of the above</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55</a:t>
            </a:fld>
            <a:endParaRPr lang="en-US" dirty="0"/>
          </a:p>
        </p:txBody>
      </p:sp>
    </p:spTree>
    <p:extLst>
      <p:ext uri="{BB962C8B-B14F-4D97-AF65-F5344CB8AC3E}">
        <p14:creationId xmlns:p14="http://schemas.microsoft.com/office/powerpoint/2010/main" val="2378373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Impetigo: Treatment</a:t>
            </a:r>
          </a:p>
        </p:txBody>
      </p:sp>
      <p:sp>
        <p:nvSpPr>
          <p:cNvPr id="3" name="Content Placeholder 2"/>
          <p:cNvSpPr>
            <a:spLocks noGrp="1"/>
          </p:cNvSpPr>
          <p:nvPr>
            <p:ph sz="half" idx="1"/>
          </p:nvPr>
        </p:nvSpPr>
        <p:spPr>
          <a:xfrm>
            <a:off x="304800" y="1447800"/>
            <a:ext cx="8686800" cy="4724399"/>
          </a:xfrm>
        </p:spPr>
        <p:txBody>
          <a:bodyPr/>
          <a:lstStyle/>
          <a:p>
            <a:pPr marL="458788" indent="-398463">
              <a:spcBef>
                <a:spcPts val="600"/>
              </a:spcBef>
              <a:buFont typeface="Wingdings" pitchFamily="2" charset="2"/>
              <a:buChar char="§"/>
            </a:pPr>
            <a:r>
              <a:rPr lang="en-US" sz="3000" dirty="0">
                <a:latin typeface="Arial" charset="0"/>
                <a:cs typeface="Arial" charset="0"/>
              </a:rPr>
              <a:t>Oral antibiotics used to treat impetigo include: </a:t>
            </a:r>
          </a:p>
          <a:p>
            <a:pPr marL="1089025" lvl="2" indent="-514350">
              <a:spcBef>
                <a:spcPts val="600"/>
              </a:spcBef>
              <a:buFont typeface="+mj-lt"/>
              <a:buAutoNum type="arabicPeriod"/>
              <a:tabLst>
                <a:tab pos="963613" algn="l"/>
              </a:tabLst>
            </a:pPr>
            <a:r>
              <a:rPr lang="en-US" sz="2800" dirty="0" err="1">
                <a:latin typeface="Arial" charset="0"/>
                <a:cs typeface="Arial" charset="0"/>
              </a:rPr>
              <a:t>Dicloxacillin</a:t>
            </a:r>
            <a:r>
              <a:rPr lang="en-US" sz="2800" dirty="0">
                <a:latin typeface="Arial" charset="0"/>
                <a:cs typeface="Arial" charset="0"/>
              </a:rPr>
              <a:t> </a:t>
            </a:r>
          </a:p>
          <a:p>
            <a:pPr marL="1089025" lvl="2" indent="-514350">
              <a:spcBef>
                <a:spcPts val="600"/>
              </a:spcBef>
              <a:buFont typeface="+mj-lt"/>
              <a:buAutoNum type="arabicPeriod"/>
              <a:tabLst>
                <a:tab pos="963613" algn="l"/>
              </a:tabLst>
            </a:pPr>
            <a:r>
              <a:rPr lang="en-US" sz="2800" dirty="0">
                <a:latin typeface="Arial" charset="0"/>
                <a:cs typeface="Arial" charset="0"/>
              </a:rPr>
              <a:t>Cephalexin</a:t>
            </a:r>
          </a:p>
          <a:p>
            <a:pPr marL="1089025" lvl="2" indent="-514350">
              <a:spcBef>
                <a:spcPts val="600"/>
              </a:spcBef>
              <a:buFont typeface="+mj-lt"/>
              <a:buAutoNum type="arabicPeriod"/>
              <a:tabLst>
                <a:tab pos="963613" algn="l"/>
              </a:tabLst>
            </a:pPr>
            <a:r>
              <a:rPr lang="en-US" sz="2800" dirty="0">
                <a:latin typeface="Arial" charset="0"/>
                <a:cs typeface="Arial" charset="0"/>
              </a:rPr>
              <a:t>Erythromycin (some strains of </a:t>
            </a:r>
            <a:r>
              <a:rPr lang="en-US" sz="2800" i="1" dirty="0" err="1">
                <a:latin typeface="Arial" charset="0"/>
                <a:cs typeface="Arial" charset="0"/>
              </a:rPr>
              <a:t>Staphyloccocus</a:t>
            </a:r>
            <a:r>
              <a:rPr lang="en-US" sz="2800" i="1" dirty="0">
                <a:latin typeface="Arial" charset="0"/>
                <a:cs typeface="Arial" charset="0"/>
              </a:rPr>
              <a:t> </a:t>
            </a:r>
            <a:r>
              <a:rPr lang="en-US" sz="2800" i="1" dirty="0" err="1">
                <a:latin typeface="Arial" charset="0"/>
                <a:cs typeface="Arial" charset="0"/>
              </a:rPr>
              <a:t>aureus</a:t>
            </a:r>
            <a:r>
              <a:rPr lang="en-US" sz="2800" dirty="0">
                <a:latin typeface="Arial" charset="0"/>
                <a:cs typeface="Arial" charset="0"/>
              </a:rPr>
              <a:t> and </a:t>
            </a:r>
            <a:r>
              <a:rPr lang="en-US" sz="2800" i="1" dirty="0">
                <a:latin typeface="Arial" charset="0"/>
                <a:cs typeface="Arial" charset="0"/>
              </a:rPr>
              <a:t>Streptococcal </a:t>
            </a:r>
            <a:r>
              <a:rPr lang="en-US" sz="2800" i="1" dirty="0" err="1">
                <a:latin typeface="Arial" charset="0"/>
                <a:cs typeface="Arial" charset="0"/>
              </a:rPr>
              <a:t>pyogenes</a:t>
            </a:r>
            <a:r>
              <a:rPr lang="en-US" sz="2800" i="1" dirty="0">
                <a:latin typeface="Arial" charset="0"/>
                <a:cs typeface="Arial" charset="0"/>
              </a:rPr>
              <a:t> </a:t>
            </a:r>
            <a:r>
              <a:rPr lang="en-US" sz="2800" dirty="0">
                <a:latin typeface="Arial" charset="0"/>
                <a:cs typeface="Arial" charset="0"/>
              </a:rPr>
              <a:t>may be resistant)</a:t>
            </a:r>
          </a:p>
          <a:p>
            <a:pPr marL="1089025" lvl="2" indent="-514350">
              <a:spcBef>
                <a:spcPts val="600"/>
              </a:spcBef>
              <a:buFont typeface="+mj-lt"/>
              <a:buAutoNum type="arabicPeriod"/>
              <a:tabLst>
                <a:tab pos="963613" algn="l"/>
              </a:tabLst>
            </a:pPr>
            <a:r>
              <a:rPr lang="en-US" sz="2800" dirty="0">
                <a:latin typeface="Arial" charset="0"/>
                <a:cs typeface="Arial" charset="0"/>
              </a:rPr>
              <a:t>Clindamycin</a:t>
            </a:r>
          </a:p>
          <a:p>
            <a:pPr marL="1089025" lvl="2" indent="-514350">
              <a:spcBef>
                <a:spcPts val="600"/>
              </a:spcBef>
              <a:buFont typeface="+mj-lt"/>
              <a:buAutoNum type="arabicPeriod"/>
              <a:tabLst>
                <a:tab pos="963613" algn="l"/>
              </a:tabLst>
            </a:pPr>
            <a:r>
              <a:rPr lang="en-US" sz="2800" dirty="0">
                <a:latin typeface="Arial" charset="0"/>
                <a:cs typeface="Arial" charset="0"/>
              </a:rPr>
              <a:t>Amoxicillin/</a:t>
            </a:r>
            <a:r>
              <a:rPr lang="en-US" sz="2800" dirty="0" err="1">
                <a:latin typeface="Arial" charset="0"/>
                <a:cs typeface="Arial" charset="0"/>
              </a:rPr>
              <a:t>clavulanate</a:t>
            </a:r>
            <a:r>
              <a:rPr lang="en-US" sz="2800" dirty="0">
                <a:latin typeface="Arial" charset="0"/>
                <a:cs typeface="Arial" charset="0"/>
              </a:rPr>
              <a:t> </a:t>
            </a:r>
          </a:p>
        </p:txBody>
      </p:sp>
      <p:sp>
        <p:nvSpPr>
          <p:cNvPr id="4" name="Slide Number Placeholder 3"/>
          <p:cNvSpPr>
            <a:spLocks noGrp="1"/>
          </p:cNvSpPr>
          <p:nvPr>
            <p:ph type="sldNum" sz="quarter" idx="12"/>
          </p:nvPr>
        </p:nvSpPr>
        <p:spPr/>
        <p:txBody>
          <a:bodyPr/>
          <a:lstStyle/>
          <a:p>
            <a:pPr>
              <a:defRPr/>
            </a:pPr>
            <a:fld id="{46D77D08-A9B0-46B8-B561-61624385FAFD}" type="slidenum">
              <a:rPr lang="en-US" smtClean="0"/>
              <a:pPr>
                <a:defRPr/>
              </a:pPr>
              <a:t>56</a:t>
            </a:fld>
            <a:endParaRPr lang="en-US" dirty="0"/>
          </a:p>
        </p:txBody>
      </p:sp>
    </p:spTree>
    <p:extLst>
      <p:ext uri="{BB962C8B-B14F-4D97-AF65-F5344CB8AC3E}">
        <p14:creationId xmlns:p14="http://schemas.microsoft.com/office/powerpoint/2010/main" val="60502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Impetigo: Treatment (cont.)</a:t>
            </a:r>
          </a:p>
        </p:txBody>
      </p:sp>
      <p:sp>
        <p:nvSpPr>
          <p:cNvPr id="3" name="Content Placeholder 2"/>
          <p:cNvSpPr>
            <a:spLocks noGrp="1"/>
          </p:cNvSpPr>
          <p:nvPr>
            <p:ph sz="half" idx="1"/>
          </p:nvPr>
        </p:nvSpPr>
        <p:spPr>
          <a:xfrm>
            <a:off x="304800" y="1600200"/>
            <a:ext cx="8610600" cy="4724399"/>
          </a:xfrm>
        </p:spPr>
        <p:txBody>
          <a:bodyPr/>
          <a:lstStyle/>
          <a:p>
            <a:pPr marL="458788" indent="-458788">
              <a:spcBef>
                <a:spcPts val="900"/>
              </a:spcBef>
              <a:buFont typeface="Wingdings" pitchFamily="2" charset="2"/>
              <a:buChar char="§"/>
            </a:pPr>
            <a:r>
              <a:rPr lang="en-US" sz="3200" dirty="0">
                <a:latin typeface="Arial" charset="0"/>
                <a:cs typeface="Arial" charset="0"/>
              </a:rPr>
              <a:t>Dosing guidelines will vary according to age </a:t>
            </a:r>
          </a:p>
          <a:p>
            <a:pPr marL="458788" indent="-458788">
              <a:spcBef>
                <a:spcPts val="900"/>
              </a:spcBef>
              <a:buFont typeface="Wingdings" pitchFamily="2" charset="2"/>
              <a:buChar char="§"/>
            </a:pPr>
            <a:r>
              <a:rPr lang="en-US" sz="3200" dirty="0">
                <a:latin typeface="Arial" charset="0"/>
                <a:cs typeface="Arial" charset="0"/>
              </a:rPr>
              <a:t>Topical therapy with </a:t>
            </a:r>
            <a:r>
              <a:rPr lang="en-US" sz="3200" dirty="0" err="1">
                <a:latin typeface="Arial" charset="0"/>
                <a:cs typeface="Arial" charset="0"/>
              </a:rPr>
              <a:t>mupirocin</a:t>
            </a:r>
            <a:r>
              <a:rPr lang="en-US" sz="3200" dirty="0">
                <a:latin typeface="Arial" charset="0"/>
                <a:cs typeface="Arial" charset="0"/>
              </a:rPr>
              <a:t> ointment may be equally effective to oral antibiotics if the lesions are localized in an otherwise healthy patient</a:t>
            </a:r>
          </a:p>
        </p:txBody>
      </p:sp>
      <p:sp>
        <p:nvSpPr>
          <p:cNvPr id="4" name="Slide Number Placeholder 3"/>
          <p:cNvSpPr>
            <a:spLocks noGrp="1"/>
          </p:cNvSpPr>
          <p:nvPr>
            <p:ph type="sldNum" sz="quarter" idx="12"/>
          </p:nvPr>
        </p:nvSpPr>
        <p:spPr/>
        <p:txBody>
          <a:bodyPr/>
          <a:lstStyle/>
          <a:p>
            <a:pPr>
              <a:defRPr/>
            </a:pPr>
            <a:fld id="{46D77D08-A9B0-46B8-B561-61624385FAFD}" type="slidenum">
              <a:rPr lang="en-US" smtClean="0"/>
              <a:pPr>
                <a:defRPr/>
              </a:pPr>
              <a:t>57</a:t>
            </a:fld>
            <a:endParaRPr lang="en-US" dirty="0"/>
          </a:p>
        </p:txBody>
      </p:sp>
    </p:spTree>
    <p:extLst>
      <p:ext uri="{BB962C8B-B14F-4D97-AF65-F5344CB8AC3E}">
        <p14:creationId xmlns:p14="http://schemas.microsoft.com/office/powerpoint/2010/main" val="812669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ctr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6000" b="1" dirty="0">
                <a:latin typeface="Arial" charset="0"/>
                <a:cs typeface="Arial" charset="0"/>
              </a:rPr>
              <a:t>Case Six</a:t>
            </a:r>
          </a:p>
        </p:txBody>
      </p:sp>
      <p:sp>
        <p:nvSpPr>
          <p:cNvPr id="4" name="Slide Number Placeholder 3"/>
          <p:cNvSpPr>
            <a:spLocks noGrp="1"/>
          </p:cNvSpPr>
          <p:nvPr>
            <p:ph type="sldNum" sz="quarter" idx="12"/>
          </p:nvPr>
        </p:nvSpPr>
        <p:spPr/>
        <p:txBody>
          <a:bodyPr/>
          <a:lstStyle/>
          <a:p>
            <a:pPr>
              <a:defRPr/>
            </a:pPr>
            <a:fld id="{65F47D03-4DC1-43EF-95D9-2DB3693077F3}" type="slidenum">
              <a:rPr lang="en-US" smtClean="0"/>
              <a:pPr>
                <a:defRPr/>
              </a:pPr>
              <a:t>58</a:t>
            </a:fld>
            <a:endParaRPr lang="en-US" dirty="0"/>
          </a:p>
        </p:txBody>
      </p:sp>
    </p:spTree>
    <p:extLst>
      <p:ext uri="{BB962C8B-B14F-4D97-AF65-F5344CB8AC3E}">
        <p14:creationId xmlns:p14="http://schemas.microsoft.com/office/powerpoint/2010/main" val="1470661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rrowheads="1"/>
          </p:cNvSpPr>
          <p:nvPr>
            <p:ph type="title"/>
          </p:nvPr>
        </p:nvSpPr>
        <p:spPr/>
        <p:txBody>
          <a:bodyPr/>
          <a:lstStyle/>
          <a:p>
            <a:r>
              <a:rPr lang="en-US" sz="4000" dirty="0">
                <a:latin typeface="Arial" charset="0"/>
                <a:cs typeface="Arial" charset="0"/>
              </a:rPr>
              <a:t> History</a:t>
            </a:r>
          </a:p>
        </p:txBody>
      </p:sp>
      <p:sp>
        <p:nvSpPr>
          <p:cNvPr id="144386" name="Rectangle 3"/>
          <p:cNvSpPr>
            <a:spLocks noGrp="1" noChangeArrowheads="1"/>
          </p:cNvSpPr>
          <p:nvPr>
            <p:ph idx="1"/>
          </p:nvPr>
        </p:nvSpPr>
        <p:spPr>
          <a:xfrm>
            <a:off x="228600" y="1295400"/>
            <a:ext cx="8686800" cy="4724400"/>
          </a:xfrm>
        </p:spPr>
        <p:txBody>
          <a:bodyPr>
            <a:normAutofit/>
          </a:bodyPr>
          <a:lstStyle/>
          <a:p>
            <a:pPr marL="339725" indent="-339725">
              <a:spcBef>
                <a:spcPts val="400"/>
              </a:spcBef>
              <a:buFont typeface="Wingdings" pitchFamily="2" charset="2"/>
              <a:buChar char="§"/>
            </a:pPr>
            <a:r>
              <a:rPr lang="en-US" sz="2300" dirty="0">
                <a:latin typeface="Arial" charset="0"/>
                <a:cs typeface="Arial" charset="0"/>
              </a:rPr>
              <a:t>HPI: Mr. G is a 66-year-old man who was admitted for an inguinal hernia repair. His surgery went well and he was recovering without complication until he was found to have an expanding red rash on his left thigh. The dermatology service was consulted for evaluation of the rash.</a:t>
            </a:r>
          </a:p>
          <a:p>
            <a:pPr marL="339725" indent="-339725">
              <a:spcBef>
                <a:spcPts val="400"/>
              </a:spcBef>
              <a:buFont typeface="Wingdings" pitchFamily="2" charset="2"/>
              <a:buChar char="§"/>
            </a:pPr>
            <a:r>
              <a:rPr lang="en-US" sz="2300" dirty="0">
                <a:latin typeface="Arial" charset="0"/>
                <a:cs typeface="Arial" charset="0"/>
              </a:rPr>
              <a:t>PMH: hypertension, diabetes mellitus type 2</a:t>
            </a:r>
          </a:p>
          <a:p>
            <a:pPr marL="339725" indent="-339725">
              <a:spcBef>
                <a:spcPts val="400"/>
              </a:spcBef>
              <a:buFont typeface="Wingdings" pitchFamily="2" charset="2"/>
              <a:buChar char="§"/>
            </a:pPr>
            <a:r>
              <a:rPr lang="en-US" sz="2300" dirty="0">
                <a:latin typeface="Arial" charset="0"/>
                <a:cs typeface="Arial" charset="0"/>
              </a:rPr>
              <a:t>Medications: </a:t>
            </a:r>
            <a:r>
              <a:rPr lang="en-US" sz="2300" dirty="0" err="1">
                <a:latin typeface="Arial" charset="0"/>
                <a:cs typeface="Arial" charset="0"/>
              </a:rPr>
              <a:t>lisinopril</a:t>
            </a:r>
            <a:r>
              <a:rPr lang="en-US" sz="2300" dirty="0">
                <a:latin typeface="Arial" charset="0"/>
                <a:cs typeface="Arial" charset="0"/>
              </a:rPr>
              <a:t>, insulin, </a:t>
            </a:r>
            <a:r>
              <a:rPr lang="en-US" sz="2300" dirty="0" err="1">
                <a:latin typeface="Arial" charset="0"/>
                <a:cs typeface="Arial" charset="0"/>
              </a:rPr>
              <a:t>oxycodone</a:t>
            </a:r>
            <a:r>
              <a:rPr lang="en-US" sz="2300" dirty="0">
                <a:latin typeface="Arial" charset="0"/>
                <a:cs typeface="Arial" charset="0"/>
              </a:rPr>
              <a:t> </a:t>
            </a:r>
          </a:p>
          <a:p>
            <a:pPr marL="339725" indent="-339725">
              <a:spcBef>
                <a:spcPts val="400"/>
              </a:spcBef>
              <a:buFont typeface="Wingdings" pitchFamily="2" charset="2"/>
              <a:buChar char="§"/>
            </a:pPr>
            <a:r>
              <a:rPr lang="en-US" sz="2300" dirty="0">
                <a:latin typeface="Arial" charset="0"/>
                <a:cs typeface="Arial" charset="0"/>
              </a:rPr>
              <a:t>Allergies: none</a:t>
            </a:r>
          </a:p>
          <a:p>
            <a:pPr marL="339725" indent="-339725">
              <a:spcBef>
                <a:spcPts val="400"/>
              </a:spcBef>
              <a:buFont typeface="Wingdings" pitchFamily="2" charset="2"/>
              <a:buChar char="§"/>
            </a:pPr>
            <a:r>
              <a:rPr lang="en-US" sz="2300" dirty="0">
                <a:latin typeface="Arial" charset="0"/>
                <a:cs typeface="Arial" charset="0"/>
              </a:rPr>
              <a:t>Family history: noncontributory</a:t>
            </a:r>
          </a:p>
          <a:p>
            <a:pPr marL="339725" indent="-339725">
              <a:spcBef>
                <a:spcPts val="400"/>
              </a:spcBef>
              <a:buFont typeface="Wingdings" pitchFamily="2" charset="2"/>
              <a:buChar char="§"/>
            </a:pPr>
            <a:r>
              <a:rPr lang="en-US" sz="2300" dirty="0">
                <a:latin typeface="Arial" charset="0"/>
                <a:cs typeface="Arial" charset="0"/>
              </a:rPr>
              <a:t>Social history: retired, lives with his wife </a:t>
            </a:r>
          </a:p>
          <a:p>
            <a:pPr marL="339725" indent="-339725">
              <a:spcBef>
                <a:spcPts val="400"/>
              </a:spcBef>
              <a:buFont typeface="Wingdings" pitchFamily="2" charset="2"/>
              <a:buChar char="§"/>
            </a:pPr>
            <a:r>
              <a:rPr lang="en-US" sz="2300" dirty="0">
                <a:latin typeface="Arial" charset="0"/>
                <a:cs typeface="Arial" charset="0"/>
              </a:rPr>
              <a:t>Health-related behaviors: no alcohol, tobacco, or drug use</a:t>
            </a:r>
          </a:p>
          <a:p>
            <a:pPr marL="339725" indent="-339725">
              <a:spcBef>
                <a:spcPts val="400"/>
              </a:spcBef>
              <a:buFont typeface="Wingdings" pitchFamily="2" charset="2"/>
              <a:buChar char="§"/>
            </a:pPr>
            <a:r>
              <a:rPr lang="en-US" sz="2300" dirty="0">
                <a:latin typeface="Arial" charset="0"/>
                <a:cs typeface="Arial" charset="0"/>
              </a:rPr>
              <a:t>ROS: febrile, fatigue, rash is painful</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59</a:t>
            </a:fld>
            <a:endParaRPr lang="en-US" dirty="0"/>
          </a:p>
        </p:txBody>
      </p:sp>
    </p:spTree>
    <p:extLst>
      <p:ext uri="{BB962C8B-B14F-4D97-AF65-F5344CB8AC3E}">
        <p14:creationId xmlns:p14="http://schemas.microsoft.com/office/powerpoint/2010/main" val="346360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p:cNvSpPr>
          <p:nvPr>
            <p:ph type="title"/>
          </p:nvPr>
        </p:nvSpPr>
        <p:spPr/>
        <p:txBody>
          <a:bodyPr/>
          <a:lstStyle/>
          <a:p>
            <a:r>
              <a:rPr lang="en-US" sz="4000" dirty="0">
                <a:latin typeface="Arial" charset="0"/>
                <a:cs typeface="Arial" charset="0"/>
              </a:rPr>
              <a:t> Question 1</a:t>
            </a:r>
          </a:p>
        </p:txBody>
      </p:sp>
      <p:sp>
        <p:nvSpPr>
          <p:cNvPr id="126979" name="Rectangle 3"/>
          <p:cNvSpPr>
            <a:spLocks noGrp="1" noChangeArrowheads="1"/>
          </p:cNvSpPr>
          <p:nvPr>
            <p:ph idx="1"/>
          </p:nvPr>
        </p:nvSpPr>
        <p:spPr>
          <a:xfrm>
            <a:off x="152400" y="1371600"/>
            <a:ext cx="8839200" cy="4648200"/>
          </a:xfrm>
        </p:spPr>
        <p:txBody>
          <a:bodyPr/>
          <a:lstStyle/>
          <a:p>
            <a:pPr>
              <a:spcBef>
                <a:spcPts val="600"/>
              </a:spcBef>
              <a:buFont typeface="Arial" charset="0"/>
              <a:buNone/>
            </a:pPr>
            <a:r>
              <a:rPr lang="en-US" sz="2400" b="1" dirty="0">
                <a:solidFill>
                  <a:srgbClr val="C00000"/>
                </a:solidFill>
                <a:latin typeface="Arial" charset="0"/>
                <a:cs typeface="Arial" charset="0"/>
              </a:rPr>
              <a:t>Answer: b</a:t>
            </a:r>
          </a:p>
          <a:p>
            <a:pPr>
              <a:spcBef>
                <a:spcPts val="600"/>
              </a:spcBef>
              <a:buFont typeface="Wingdings" pitchFamily="2" charset="2"/>
              <a:buChar char="§"/>
            </a:pPr>
            <a:r>
              <a:rPr lang="en-US" sz="2400" dirty="0">
                <a:latin typeface="Arial" charset="0"/>
                <a:cs typeface="Arial" charset="0"/>
              </a:rPr>
              <a:t>What is the most likely diagnosis?</a:t>
            </a:r>
          </a:p>
          <a:p>
            <a:pPr marL="801688" lvl="1" indent="-401638">
              <a:spcBef>
                <a:spcPts val="600"/>
              </a:spcBef>
              <a:buFont typeface="Calibri" pitchFamily="34" charset="0"/>
              <a:buAutoNum type="alphaLcPeriod"/>
            </a:pPr>
            <a:r>
              <a:rPr lang="en-US" sz="1900" dirty="0">
                <a:latin typeface="Arial" charset="0"/>
                <a:cs typeface="Arial" charset="0"/>
              </a:rPr>
              <a:t>Bacterial folliculitis (Would expect pustules and papules centered on hair follicles. Without systemic signs of infection)</a:t>
            </a:r>
          </a:p>
          <a:p>
            <a:pPr marL="801688" lvl="1" indent="-401638">
              <a:spcBef>
                <a:spcPts val="600"/>
              </a:spcBef>
              <a:buFont typeface="Calibri" pitchFamily="34" charset="0"/>
              <a:buAutoNum type="alphaLcPeriod"/>
            </a:pPr>
            <a:r>
              <a:rPr lang="en-US" sz="1900" b="1" dirty="0">
                <a:solidFill>
                  <a:srgbClr val="C00000"/>
                </a:solidFill>
                <a:latin typeface="Arial" charset="0"/>
                <a:cs typeface="Arial" charset="0"/>
              </a:rPr>
              <a:t>Cellulitis</a:t>
            </a:r>
          </a:p>
          <a:p>
            <a:pPr marL="801688" lvl="1" indent="-401638">
              <a:spcBef>
                <a:spcPts val="600"/>
              </a:spcBef>
              <a:buFont typeface="Calibri" pitchFamily="34" charset="0"/>
              <a:buAutoNum type="alphaLcPeriod"/>
            </a:pPr>
            <a:r>
              <a:rPr lang="en-US" sz="1900" dirty="0">
                <a:latin typeface="Arial" charset="0"/>
                <a:cs typeface="Arial" charset="0"/>
              </a:rPr>
              <a:t>Necrotizing fasciitis (Would expect rapidly expanding rash, usually appears as a dusky, edematous, red plaque)</a:t>
            </a:r>
          </a:p>
          <a:p>
            <a:pPr marL="801688" lvl="1" indent="-401638">
              <a:spcBef>
                <a:spcPts val="600"/>
              </a:spcBef>
              <a:buFont typeface="Calibri" pitchFamily="34" charset="0"/>
              <a:buAutoNum type="alphaLcPeriod"/>
            </a:pPr>
            <a:r>
              <a:rPr lang="en-US" sz="1900" dirty="0">
                <a:latin typeface="Arial" charset="0"/>
                <a:cs typeface="Arial" charset="0"/>
              </a:rPr>
              <a:t>Stasis dermatitis (Although found in similar location, stasis dermatitis often presents with pruritus and scale, which may erode or crust.  Without fever or elevated </a:t>
            </a:r>
            <a:r>
              <a:rPr lang="en-US" sz="1900" dirty="0" err="1">
                <a:latin typeface="Arial" charset="0"/>
                <a:cs typeface="Arial" charset="0"/>
              </a:rPr>
              <a:t>wbc</a:t>
            </a:r>
            <a:r>
              <a:rPr lang="en-US" sz="1900" dirty="0">
                <a:latin typeface="Arial" charset="0"/>
                <a:cs typeface="Arial" charset="0"/>
              </a:rPr>
              <a:t>)</a:t>
            </a:r>
          </a:p>
          <a:p>
            <a:pPr marL="801688" lvl="1" indent="-401638">
              <a:spcBef>
                <a:spcPts val="600"/>
              </a:spcBef>
              <a:buFont typeface="Calibri" pitchFamily="34" charset="0"/>
              <a:buAutoNum type="alphaLcPeriod"/>
            </a:pPr>
            <a:r>
              <a:rPr lang="en-US" sz="1900" dirty="0">
                <a:latin typeface="Arial" charset="0"/>
                <a:cs typeface="Arial" charset="0"/>
              </a:rPr>
              <a:t>Tinea corporis (Would expect annular plaque with elevated border and central clearing. Painless, without fever or elevated </a:t>
            </a:r>
            <a:r>
              <a:rPr lang="en-US" sz="1900" dirty="0" err="1">
                <a:latin typeface="Arial" charset="0"/>
                <a:cs typeface="Arial" charset="0"/>
              </a:rPr>
              <a:t>wbc</a:t>
            </a:r>
            <a:r>
              <a:rPr lang="en-US" sz="1900" dirty="0">
                <a:latin typeface="Arial" charset="0"/>
                <a:cs typeface="Arial" charset="0"/>
              </a:rPr>
              <a:t>)</a:t>
            </a:r>
          </a:p>
          <a:p>
            <a:pPr>
              <a:spcBef>
                <a:spcPct val="0"/>
              </a:spcBef>
              <a:buFont typeface="Wingdings" pitchFamily="2" charset="2"/>
              <a:buNone/>
            </a:pPr>
            <a:endParaRPr lang="en-US" sz="2300" dirty="0">
              <a:solidFill>
                <a:srgbClr val="7F7F7F"/>
              </a:solidFill>
              <a:latin typeface="Arial" charset="0"/>
              <a:cs typeface="Arial" charset="0"/>
            </a:endParaRPr>
          </a:p>
          <a:p>
            <a:pPr>
              <a:buFont typeface="Wingdings" pitchFamily="2" charset="2"/>
              <a:buNone/>
            </a:pP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6</a:t>
            </a:fld>
            <a:endParaRPr lang="en-US" dirty="0"/>
          </a:p>
        </p:txBody>
      </p:sp>
    </p:spTree>
    <p:extLst>
      <p:ext uri="{BB962C8B-B14F-4D97-AF65-F5344CB8AC3E}">
        <p14:creationId xmlns:p14="http://schemas.microsoft.com/office/powerpoint/2010/main" val="2685789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noRot="1" noChangeArrowheads="1"/>
          </p:cNvSpPr>
          <p:nvPr>
            <p:ph type="title"/>
          </p:nvPr>
        </p:nvSpPr>
        <p:spPr/>
        <p:txBody>
          <a:bodyPr/>
          <a:lstStyle/>
          <a:p>
            <a:r>
              <a:rPr lang="en-US" sz="4000" dirty="0">
                <a:latin typeface="Arial" charset="0"/>
                <a:cs typeface="Arial" charset="0"/>
              </a:rPr>
              <a:t> Examination</a:t>
            </a:r>
          </a:p>
        </p:txBody>
      </p:sp>
      <p:sp>
        <p:nvSpPr>
          <p:cNvPr id="3" name="Slide Number Placeholder 3"/>
          <p:cNvSpPr>
            <a:spLocks noGrp="1"/>
          </p:cNvSpPr>
          <p:nvPr>
            <p:ph type="sldNum" sz="quarter" idx="12"/>
          </p:nvPr>
        </p:nvSpPr>
        <p:spPr/>
        <p:txBody>
          <a:bodyPr/>
          <a:lstStyle/>
          <a:p>
            <a:pPr>
              <a:defRPr/>
            </a:pPr>
            <a:fld id="{91BAD414-847E-4569-8E32-4EFDDF7C464E}" type="slidenum">
              <a:rPr lang="en-US">
                <a:effectLst>
                  <a:outerShdw blurRad="38100" dist="38100" dir="2700000" algn="tl">
                    <a:srgbClr val="000000"/>
                  </a:outerShdw>
                </a:effectLst>
                <a:latin typeface="Arial" pitchFamily="34" charset="0"/>
                <a:cs typeface="Arial" pitchFamily="34" charset="0"/>
              </a:rPr>
              <a:pPr>
                <a:defRPr/>
              </a:pPr>
              <a:t>60</a:t>
            </a:fld>
            <a:endParaRPr lang="en-US">
              <a:effectLst>
                <a:outerShdw blurRad="38100" dist="38100" dir="2700000" algn="tl">
                  <a:srgbClr val="000000"/>
                </a:outerShdw>
              </a:effectLst>
              <a:latin typeface="Arial" pitchFamily="34" charset="0"/>
              <a:cs typeface="Arial" pitchFamily="34" charset="0"/>
            </a:endParaRPr>
          </a:p>
        </p:txBody>
      </p:sp>
      <p:pic>
        <p:nvPicPr>
          <p:cNvPr id="146435" name="Picture 2" descr="Image20"/>
          <p:cNvPicPr>
            <a:picLocks noChangeAspect="1" noChangeArrowheads="1"/>
          </p:cNvPicPr>
          <p:nvPr/>
        </p:nvPicPr>
        <p:blipFill>
          <a:blip r:embed="rId3" cstate="print"/>
          <a:srcRect t="50000" r="23550"/>
          <a:stretch>
            <a:fillRect/>
          </a:stretch>
        </p:blipFill>
        <p:spPr bwMode="auto">
          <a:xfrm>
            <a:off x="1600200" y="4521200"/>
            <a:ext cx="5257800" cy="2336800"/>
          </a:xfrm>
          <a:prstGeom prst="rect">
            <a:avLst/>
          </a:prstGeom>
          <a:noFill/>
          <a:ln w="9525">
            <a:noFill/>
            <a:miter lim="800000"/>
            <a:headEnd/>
            <a:tailEnd/>
          </a:ln>
        </p:spPr>
      </p:pic>
      <p:sp>
        <p:nvSpPr>
          <p:cNvPr id="146436" name="Text Box 5"/>
          <p:cNvSpPr txBox="1">
            <a:spLocks noChangeArrowheads="1"/>
          </p:cNvSpPr>
          <p:nvPr/>
        </p:nvSpPr>
        <p:spPr bwMode="auto">
          <a:xfrm>
            <a:off x="0" y="1676400"/>
            <a:ext cx="8839200" cy="2913618"/>
          </a:xfrm>
          <a:prstGeom prst="rect">
            <a:avLst/>
          </a:prstGeom>
          <a:noFill/>
          <a:ln w="9525">
            <a:noFill/>
            <a:miter lim="800000"/>
            <a:headEnd/>
            <a:tailEnd/>
          </a:ln>
        </p:spPr>
        <p:txBody>
          <a:bodyPr wrap="square">
            <a:spAutoFit/>
          </a:bodyPr>
          <a:lstStyle/>
          <a:p>
            <a:pPr marL="342900" indent="-342900">
              <a:spcBef>
                <a:spcPts val="300"/>
              </a:spcBef>
              <a:buFont typeface="Wingdings" charset="2"/>
              <a:buChar char="§"/>
            </a:pPr>
            <a:r>
              <a:rPr lang="en-US" sz="2400" dirty="0"/>
              <a:t>Vital signs: T 101.1, HR 110, BP 90/50, RR 18, O2 sat 98%</a:t>
            </a:r>
          </a:p>
          <a:p>
            <a:pPr marL="342900" indent="-342900">
              <a:spcBef>
                <a:spcPts val="300"/>
              </a:spcBef>
              <a:buFont typeface="Wingdings" charset="2"/>
              <a:buChar char="§"/>
            </a:pPr>
            <a:r>
              <a:rPr lang="en-US" sz="2400" dirty="0"/>
              <a:t>General: ill-appearing gentleman lying in bed</a:t>
            </a:r>
          </a:p>
          <a:p>
            <a:pPr marL="342900" indent="-342900">
              <a:spcBef>
                <a:spcPts val="300"/>
              </a:spcBef>
              <a:buFont typeface="Wingdings" charset="2"/>
              <a:buChar char="§"/>
            </a:pPr>
            <a:r>
              <a:rPr lang="en-US" sz="2400" dirty="0"/>
              <a:t>Skin: ill-defined, large erythematous plaque with central patches of dusky blue discoloration, which is anesthetic, upon re-examination 60 minutes later the redness had spread</a:t>
            </a:r>
          </a:p>
          <a:p>
            <a:pPr algn="ctr">
              <a:spcBef>
                <a:spcPct val="50000"/>
              </a:spcBef>
            </a:pPr>
            <a:endParaRPr lang="en-US" sz="2400" dirty="0">
              <a:latin typeface="Garamond" pitchFamily="18" charset="0"/>
            </a:endParaRPr>
          </a:p>
        </p:txBody>
      </p:sp>
      <p:sp>
        <p:nvSpPr>
          <p:cNvPr id="146437" name="Text Box 8"/>
          <p:cNvSpPr txBox="1">
            <a:spLocks noChangeArrowheads="1"/>
          </p:cNvSpPr>
          <p:nvPr/>
        </p:nvSpPr>
        <p:spPr bwMode="auto">
          <a:xfrm>
            <a:off x="6156325" y="1179513"/>
            <a:ext cx="184150" cy="366712"/>
          </a:xfrm>
          <a:prstGeom prst="rect">
            <a:avLst/>
          </a:prstGeom>
          <a:noFill/>
          <a:ln w="9525">
            <a:noFill/>
            <a:miter lim="800000"/>
            <a:headEnd/>
            <a:tailEnd/>
          </a:ln>
        </p:spPr>
        <p:txBody>
          <a:bodyPr wrap="none">
            <a:spAutoFit/>
          </a:bodyPr>
          <a:lstStyle/>
          <a:p>
            <a:pPr algn="ctr"/>
            <a:endParaRPr lang="en-US"/>
          </a:p>
        </p:txBody>
      </p:sp>
    </p:spTree>
    <p:extLst>
      <p:ext uri="{BB962C8B-B14F-4D97-AF65-F5344CB8AC3E}">
        <p14:creationId xmlns:p14="http://schemas.microsoft.com/office/powerpoint/2010/main" val="68631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r>
              <a:rPr lang="en-US" sz="4000" dirty="0">
                <a:latin typeface="Arial" charset="0"/>
                <a:cs typeface="Arial" charset="0"/>
              </a:rPr>
              <a:t>Question 1</a:t>
            </a:r>
          </a:p>
        </p:txBody>
      </p:sp>
      <p:sp>
        <p:nvSpPr>
          <p:cNvPr id="148482" name="Content Placeholder 2"/>
          <p:cNvSpPr>
            <a:spLocks noGrp="1"/>
          </p:cNvSpPr>
          <p:nvPr>
            <p:ph idx="1"/>
          </p:nvPr>
        </p:nvSpPr>
        <p:spPr>
          <a:xfrm>
            <a:off x="304800" y="1447800"/>
            <a:ext cx="8534400" cy="4343401"/>
          </a:xfrm>
        </p:spPr>
        <p:txBody>
          <a:bodyPr/>
          <a:lstStyle/>
          <a:p>
            <a:pPr marL="455613" indent="-455613">
              <a:buFont typeface="Wingdings" pitchFamily="2" charset="2"/>
              <a:buChar char="§"/>
            </a:pPr>
            <a:r>
              <a:rPr lang="en-US" dirty="0">
                <a:latin typeface="Arial" charset="0"/>
                <a:cs typeface="Arial" charset="0"/>
              </a:rPr>
              <a:t>Which of the following do you recommend for initial management?</a:t>
            </a:r>
          </a:p>
          <a:p>
            <a:pPr marL="1195388" lvl="2" indent="-457200">
              <a:buFont typeface="Calibri" pitchFamily="34" charset="0"/>
              <a:buAutoNum type="alphaLcPeriod"/>
            </a:pPr>
            <a:r>
              <a:rPr lang="en-US" sz="2800" dirty="0">
                <a:latin typeface="Arial" charset="0"/>
                <a:cs typeface="Arial" charset="0"/>
              </a:rPr>
              <a:t>Call an urgent surgery consult</a:t>
            </a:r>
          </a:p>
          <a:p>
            <a:pPr marL="1195388" lvl="2" indent="-457200">
              <a:buFont typeface="Calibri" pitchFamily="34" charset="0"/>
              <a:buAutoNum type="alphaLcPeriod"/>
            </a:pPr>
            <a:r>
              <a:rPr lang="en-US" sz="2800" dirty="0">
                <a:latin typeface="Arial" charset="0"/>
                <a:cs typeface="Arial" charset="0"/>
              </a:rPr>
              <a:t>Give IV fluids and antibiotics</a:t>
            </a:r>
          </a:p>
          <a:p>
            <a:pPr marL="1195388" lvl="2" indent="-457200">
              <a:buFont typeface="Calibri" pitchFamily="34" charset="0"/>
              <a:buAutoNum type="alphaLcPeriod"/>
            </a:pPr>
            <a:r>
              <a:rPr lang="en-US" sz="2800" dirty="0">
                <a:latin typeface="Arial" charset="0"/>
                <a:cs typeface="Arial" charset="0"/>
              </a:rPr>
              <a:t>Image with stat MRI</a:t>
            </a:r>
          </a:p>
          <a:p>
            <a:pPr marL="1195388" lvl="2" indent="-457200">
              <a:buFont typeface="Calibri" pitchFamily="34" charset="0"/>
              <a:buAutoNum type="alphaLcPeriod"/>
            </a:pPr>
            <a:r>
              <a:rPr lang="en-US" sz="2800" dirty="0">
                <a:latin typeface="Arial" charset="0"/>
                <a:cs typeface="Arial" charset="0"/>
              </a:rPr>
              <a:t>Obtain a deep skin biopsy</a:t>
            </a:r>
          </a:p>
          <a:p>
            <a:pPr marL="1195388" lvl="2" indent="-457200">
              <a:buFont typeface="Calibri" pitchFamily="34" charset="0"/>
              <a:buAutoNum type="alphaLcPeriod"/>
            </a:pPr>
            <a:r>
              <a:rPr lang="en-US" sz="2800" dirty="0">
                <a:latin typeface="Arial" charset="0"/>
                <a:cs typeface="Arial" charset="0"/>
              </a:rPr>
              <a:t>All of the above</a:t>
            </a:r>
            <a:endParaRPr lang="en-US"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61</a:t>
            </a:fld>
            <a:endParaRPr lang="en-US" dirty="0"/>
          </a:p>
        </p:txBody>
      </p:sp>
    </p:spTree>
    <p:extLst>
      <p:ext uri="{BB962C8B-B14F-4D97-AF65-F5344CB8AC3E}">
        <p14:creationId xmlns:p14="http://schemas.microsoft.com/office/powerpoint/2010/main" val="2953827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sz="4000" dirty="0">
                <a:latin typeface="Arial" charset="0"/>
                <a:cs typeface="Arial" charset="0"/>
              </a:rPr>
              <a:t>Case Six, Question 1</a:t>
            </a:r>
          </a:p>
        </p:txBody>
      </p:sp>
      <p:sp>
        <p:nvSpPr>
          <p:cNvPr id="83970" name="Content Placeholder 2"/>
          <p:cNvSpPr>
            <a:spLocks noGrp="1"/>
          </p:cNvSpPr>
          <p:nvPr>
            <p:ph idx="1"/>
          </p:nvPr>
        </p:nvSpPr>
        <p:spPr>
          <a:xfrm>
            <a:off x="304800" y="1295400"/>
            <a:ext cx="8534400" cy="4800600"/>
          </a:xfrm>
        </p:spPr>
        <p:txBody>
          <a:bodyPr>
            <a:normAutofit lnSpcReduction="10000"/>
          </a:bodyPr>
          <a:lstStyle/>
          <a:p>
            <a:pPr eaLnBrk="1" hangingPunct="1">
              <a:lnSpc>
                <a:spcPct val="110000"/>
              </a:lnSpc>
              <a:spcBef>
                <a:spcPts val="400"/>
              </a:spcBef>
              <a:buFont typeface="Arial" charset="0"/>
              <a:buNone/>
            </a:pPr>
            <a:r>
              <a:rPr lang="en-US" sz="2400" b="1" dirty="0">
                <a:solidFill>
                  <a:srgbClr val="C00000"/>
                </a:solidFill>
                <a:latin typeface="Arial" charset="0"/>
                <a:cs typeface="Arial" charset="0"/>
              </a:rPr>
              <a:t>Answer: </a:t>
            </a:r>
            <a:r>
              <a:rPr lang="en-US" sz="2400" b="1" dirty="0" err="1">
                <a:solidFill>
                  <a:srgbClr val="C00000"/>
                </a:solidFill>
                <a:latin typeface="Arial" charset="0"/>
                <a:cs typeface="Arial" charset="0"/>
              </a:rPr>
              <a:t>e</a:t>
            </a:r>
            <a:endParaRPr lang="en-US" sz="2400" b="1" dirty="0">
              <a:solidFill>
                <a:srgbClr val="C00000"/>
              </a:solidFill>
              <a:latin typeface="Arial" charset="0"/>
              <a:cs typeface="Arial" charset="0"/>
            </a:endParaRPr>
          </a:p>
          <a:p>
            <a:pPr eaLnBrk="1" hangingPunct="1">
              <a:lnSpc>
                <a:spcPct val="110000"/>
              </a:lnSpc>
              <a:spcBef>
                <a:spcPts val="400"/>
              </a:spcBef>
              <a:buFont typeface="Wingdings" pitchFamily="2" charset="2"/>
              <a:buChar char="§"/>
            </a:pPr>
            <a:r>
              <a:rPr lang="en-US" sz="2400" dirty="0">
                <a:latin typeface="Arial" charset="0"/>
                <a:cs typeface="Arial" charset="0"/>
              </a:rPr>
              <a:t>Which of the following do you recommend for initial management?</a:t>
            </a:r>
          </a:p>
          <a:p>
            <a:pPr marL="854075" lvl="1" indent="-396875" eaLnBrk="1" hangingPunct="1">
              <a:lnSpc>
                <a:spcPct val="110000"/>
              </a:lnSpc>
              <a:spcBef>
                <a:spcPts val="400"/>
              </a:spcBef>
              <a:buFont typeface="Calibri" pitchFamily="34" charset="0"/>
              <a:buAutoNum type="alphaLcPeriod"/>
            </a:pPr>
            <a:r>
              <a:rPr lang="en-US" sz="2200" dirty="0">
                <a:latin typeface="Arial" charset="0"/>
                <a:cs typeface="Arial" charset="0"/>
              </a:rPr>
              <a:t>Call an urgent surgery consult (The suspected diagnosis is a surgical emergency)</a:t>
            </a:r>
          </a:p>
          <a:p>
            <a:pPr marL="854075" lvl="1" indent="-396875" eaLnBrk="1" hangingPunct="1">
              <a:lnSpc>
                <a:spcPct val="110000"/>
              </a:lnSpc>
              <a:spcBef>
                <a:spcPts val="400"/>
              </a:spcBef>
              <a:buFont typeface="Calibri" pitchFamily="34" charset="0"/>
              <a:buAutoNum type="alphaLcPeriod"/>
            </a:pPr>
            <a:r>
              <a:rPr lang="en-US" sz="2200" dirty="0">
                <a:latin typeface="Arial" charset="0"/>
                <a:cs typeface="Arial" charset="0"/>
              </a:rPr>
              <a:t>Give IV fluids and antibiotics (Patients quickly become </a:t>
            </a:r>
            <a:r>
              <a:rPr lang="en-US" sz="2200" dirty="0" err="1">
                <a:latin typeface="Arial" charset="0"/>
                <a:cs typeface="Arial" charset="0"/>
              </a:rPr>
              <a:t>hemodynamically</a:t>
            </a:r>
            <a:r>
              <a:rPr lang="en-US" sz="2200" dirty="0">
                <a:latin typeface="Arial" charset="0"/>
                <a:cs typeface="Arial" charset="0"/>
              </a:rPr>
              <a:t> unstable)</a:t>
            </a:r>
          </a:p>
          <a:p>
            <a:pPr marL="854075" lvl="1" indent="-396875" eaLnBrk="1" hangingPunct="1">
              <a:lnSpc>
                <a:spcPct val="110000"/>
              </a:lnSpc>
              <a:spcBef>
                <a:spcPts val="400"/>
              </a:spcBef>
              <a:buFont typeface="Calibri" pitchFamily="34" charset="0"/>
              <a:buAutoNum type="alphaLcPeriod"/>
            </a:pPr>
            <a:r>
              <a:rPr lang="en-US" sz="2200" dirty="0">
                <a:latin typeface="Arial" charset="0"/>
                <a:cs typeface="Arial" charset="0"/>
              </a:rPr>
              <a:t>Image with stat MRI (To assess degree of soft tissue involvement.  Appropriate, but do not delay surgical intervention)</a:t>
            </a:r>
          </a:p>
          <a:p>
            <a:pPr marL="854075" lvl="1" indent="-396875" eaLnBrk="1" hangingPunct="1">
              <a:lnSpc>
                <a:spcPct val="110000"/>
              </a:lnSpc>
              <a:spcBef>
                <a:spcPts val="400"/>
              </a:spcBef>
              <a:buFont typeface="Calibri" pitchFamily="34" charset="0"/>
              <a:buAutoNum type="alphaLcPeriod"/>
            </a:pPr>
            <a:r>
              <a:rPr lang="en-US" sz="2200" dirty="0">
                <a:latin typeface="Arial" charset="0"/>
                <a:cs typeface="Arial" charset="0"/>
              </a:rPr>
              <a:t>Obtain a deep skin biopsy (Helps confirm diagnosis)</a:t>
            </a:r>
          </a:p>
          <a:p>
            <a:pPr marL="854075" lvl="1" indent="-396875" eaLnBrk="1" hangingPunct="1">
              <a:lnSpc>
                <a:spcPct val="110000"/>
              </a:lnSpc>
              <a:spcBef>
                <a:spcPts val="400"/>
              </a:spcBef>
              <a:buFont typeface="Calibri" pitchFamily="34" charset="0"/>
              <a:buAutoNum type="alphaLcPeriod"/>
            </a:pPr>
            <a:r>
              <a:rPr lang="en-US" sz="2200" b="1" dirty="0">
                <a:solidFill>
                  <a:srgbClr val="C00000"/>
                </a:solidFill>
                <a:latin typeface="Arial" charset="0"/>
                <a:cs typeface="Arial" charset="0"/>
              </a:rPr>
              <a:t>All of the above</a:t>
            </a:r>
          </a:p>
        </p:txBody>
      </p:sp>
      <p:sp>
        <p:nvSpPr>
          <p:cNvPr id="4" name="Slide Number Placeholder 3"/>
          <p:cNvSpPr>
            <a:spLocks noGrp="1"/>
          </p:cNvSpPr>
          <p:nvPr>
            <p:ph type="sldNum" sz="quarter" idx="12"/>
          </p:nvPr>
        </p:nvSpPr>
        <p:spPr/>
        <p:txBody>
          <a:bodyPr/>
          <a:lstStyle/>
          <a:p>
            <a:pPr>
              <a:defRPr/>
            </a:pPr>
            <a:fld id="{4F193965-FA6D-4F63-8DE3-AB2194E95961}" type="slidenum">
              <a:rPr lang="en-US" smtClean="0"/>
              <a:pPr>
                <a:defRPr/>
              </a:pPr>
              <a:t>62</a:t>
            </a:fld>
            <a:endParaRPr lang="en-US" dirty="0"/>
          </a:p>
        </p:txBody>
      </p:sp>
    </p:spTree>
    <p:extLst>
      <p:ext uri="{BB962C8B-B14F-4D97-AF65-F5344CB8AC3E}">
        <p14:creationId xmlns:p14="http://schemas.microsoft.com/office/powerpoint/2010/main" val="3749754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US" sz="4000" dirty="0">
                <a:latin typeface="Arial" charset="0"/>
                <a:cs typeface="Arial" charset="0"/>
              </a:rPr>
              <a:t>Diagnosis: Necrotizing Fasciitis</a:t>
            </a:r>
          </a:p>
        </p:txBody>
      </p:sp>
      <p:sp>
        <p:nvSpPr>
          <p:cNvPr id="152578" name="Rectangle 3"/>
          <p:cNvSpPr>
            <a:spLocks noGrp="1" noChangeArrowheads="1"/>
          </p:cNvSpPr>
          <p:nvPr>
            <p:ph idx="1"/>
          </p:nvPr>
        </p:nvSpPr>
        <p:spPr>
          <a:xfrm>
            <a:off x="304800" y="1371600"/>
            <a:ext cx="8610600" cy="4572000"/>
          </a:xfrm>
        </p:spPr>
        <p:txBody>
          <a:bodyPr/>
          <a:lstStyle/>
          <a:p>
            <a:pPr>
              <a:spcBef>
                <a:spcPts val="600"/>
              </a:spcBef>
              <a:buFont typeface="Wingdings" pitchFamily="2" charset="2"/>
              <a:buChar char="§"/>
            </a:pPr>
            <a:r>
              <a:rPr lang="en-US" sz="2400" dirty="0">
                <a:latin typeface="Arial" charset="0"/>
                <a:cs typeface="Arial" charset="0"/>
              </a:rPr>
              <a:t>Necrotizing fasciitis is a life-threatening infection of the fascia just above the muscle</a:t>
            </a:r>
          </a:p>
          <a:p>
            <a:pPr>
              <a:spcBef>
                <a:spcPts val="600"/>
              </a:spcBef>
              <a:buFont typeface="Wingdings" pitchFamily="2" charset="2"/>
              <a:buChar char="§"/>
            </a:pPr>
            <a:r>
              <a:rPr lang="en-US" sz="2400" dirty="0">
                <a:latin typeface="Arial" charset="0"/>
                <a:cs typeface="Arial" charset="0"/>
              </a:rPr>
              <a:t>Progresses rapidly over the course of hours and may follow surgery or trauma, or have no preceding visible lesion</a:t>
            </a:r>
          </a:p>
          <a:p>
            <a:pPr>
              <a:spcBef>
                <a:spcPts val="600"/>
              </a:spcBef>
              <a:buFont typeface="Wingdings" pitchFamily="2" charset="2"/>
              <a:buChar char="§"/>
            </a:pPr>
            <a:r>
              <a:rPr lang="en-US" sz="2400" dirty="0">
                <a:latin typeface="Arial" charset="0"/>
                <a:cs typeface="Arial" charset="0"/>
              </a:rPr>
              <a:t>Expanding dusky, edematous, red plaque with blue discoloration </a:t>
            </a:r>
          </a:p>
          <a:p>
            <a:pPr lvl="1">
              <a:spcBef>
                <a:spcPts val="600"/>
              </a:spcBef>
              <a:buFont typeface="Arial" charset="0"/>
              <a:buChar char="•"/>
            </a:pPr>
            <a:r>
              <a:rPr lang="en-US" sz="2400" dirty="0">
                <a:latin typeface="Arial" charset="0"/>
                <a:cs typeface="Arial" charset="0"/>
              </a:rPr>
              <a:t>May turn purple and blister</a:t>
            </a:r>
          </a:p>
          <a:p>
            <a:pPr lvl="1">
              <a:spcBef>
                <a:spcPts val="600"/>
              </a:spcBef>
              <a:buFont typeface="Arial" charset="0"/>
              <a:buChar char="•"/>
            </a:pPr>
            <a:r>
              <a:rPr lang="en-US" sz="2400" dirty="0">
                <a:latin typeface="Arial" charset="0"/>
                <a:cs typeface="Arial" charset="0"/>
              </a:rPr>
              <a:t>Anesthesia of the skin of the affected area is a characteristic finding</a:t>
            </a:r>
          </a:p>
          <a:p>
            <a:pPr>
              <a:spcBef>
                <a:spcPts val="600"/>
              </a:spcBef>
              <a:buFont typeface="Wingdings" pitchFamily="2" charset="2"/>
              <a:buChar char="§"/>
            </a:pPr>
            <a:r>
              <a:rPr lang="en-US" sz="2400" dirty="0">
                <a:latin typeface="Arial" charset="0"/>
                <a:cs typeface="Arial" charset="0"/>
              </a:rPr>
              <a:t>Caused by group A streptococcus,</a:t>
            </a:r>
            <a:r>
              <a:rPr lang="en-US" sz="2400" i="1" dirty="0">
                <a:latin typeface="Arial" charset="0"/>
                <a:cs typeface="Arial" charset="0"/>
              </a:rPr>
              <a:t> </a:t>
            </a:r>
            <a:r>
              <a:rPr lang="en-US" sz="2400" i="1" dirty="0" err="1">
                <a:latin typeface="Arial" charset="0"/>
                <a:cs typeface="Arial" charset="0"/>
              </a:rPr>
              <a:t>Staphyloccocus</a:t>
            </a:r>
            <a:r>
              <a:rPr lang="en-US" sz="2400" i="1" dirty="0">
                <a:latin typeface="Arial" charset="0"/>
                <a:cs typeface="Arial" charset="0"/>
              </a:rPr>
              <a:t> </a:t>
            </a:r>
            <a:r>
              <a:rPr lang="en-US" sz="2400" i="1" dirty="0" err="1">
                <a:latin typeface="Arial" charset="0"/>
                <a:cs typeface="Arial" charset="0"/>
              </a:rPr>
              <a:t>aureus</a:t>
            </a:r>
            <a:r>
              <a:rPr lang="en-US" sz="2400" i="1" dirty="0">
                <a:latin typeface="Arial" charset="0"/>
                <a:cs typeface="Arial" charset="0"/>
              </a:rPr>
              <a:t> </a:t>
            </a:r>
            <a:r>
              <a:rPr lang="en-US" sz="2400" dirty="0">
                <a:latin typeface="Arial" charset="0"/>
                <a:cs typeface="Arial" charset="0"/>
              </a:rPr>
              <a:t>or a variety of other organisms</a:t>
            </a:r>
          </a:p>
          <a:p>
            <a:pPr>
              <a:lnSpc>
                <a:spcPct val="90000"/>
              </a:lnSpc>
              <a:buFont typeface="Arial" charset="0"/>
              <a:buNone/>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63</a:t>
            </a:fld>
            <a:endParaRPr lang="en-US" dirty="0"/>
          </a:p>
        </p:txBody>
      </p:sp>
    </p:spTree>
    <p:extLst>
      <p:ext uri="{BB962C8B-B14F-4D97-AF65-F5344CB8AC3E}">
        <p14:creationId xmlns:p14="http://schemas.microsoft.com/office/powerpoint/2010/main" val="87229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57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257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25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sz="4000" dirty="0">
                <a:latin typeface="Arial" charset="0"/>
                <a:cs typeface="Arial" charset="0"/>
              </a:rPr>
              <a:t>Necrotizing Fasciitis: Treatment</a:t>
            </a:r>
          </a:p>
        </p:txBody>
      </p:sp>
      <p:sp>
        <p:nvSpPr>
          <p:cNvPr id="154626" name="Rectangle 3"/>
          <p:cNvSpPr>
            <a:spLocks noGrp="1" noChangeArrowheads="1"/>
          </p:cNvSpPr>
          <p:nvPr>
            <p:ph idx="1"/>
          </p:nvPr>
        </p:nvSpPr>
        <p:spPr>
          <a:xfrm>
            <a:off x="304800" y="1524000"/>
            <a:ext cx="8534400" cy="4191000"/>
          </a:xfrm>
        </p:spPr>
        <p:txBody>
          <a:bodyPr/>
          <a:lstStyle/>
          <a:p>
            <a:pPr marL="398463" indent="-398463">
              <a:spcBef>
                <a:spcPts val="600"/>
              </a:spcBef>
              <a:buFont typeface="Wingdings" pitchFamily="2" charset="2"/>
              <a:buChar char="§"/>
            </a:pPr>
            <a:r>
              <a:rPr lang="en-US" sz="2800" dirty="0">
                <a:latin typeface="Arial" charset="0"/>
                <a:cs typeface="Arial" charset="0"/>
              </a:rPr>
              <a:t>Considered a medical/surgical emergency with up to a 20% mortality rate</a:t>
            </a:r>
          </a:p>
          <a:p>
            <a:pPr marL="398463" indent="-398463">
              <a:spcBef>
                <a:spcPts val="600"/>
              </a:spcBef>
              <a:buFont typeface="Wingdings" pitchFamily="2" charset="2"/>
              <a:buChar char="§"/>
            </a:pPr>
            <a:r>
              <a:rPr lang="en-US" sz="2800" dirty="0">
                <a:latin typeface="Arial" charset="0"/>
                <a:cs typeface="Arial" charset="0"/>
              </a:rPr>
              <a:t>If suspect necrotizing fasciitis: </a:t>
            </a:r>
            <a:r>
              <a:rPr lang="en-US" sz="2800" b="1" dirty="0">
                <a:latin typeface="Arial" charset="0"/>
                <a:cs typeface="Arial" charset="0"/>
              </a:rPr>
              <a:t>consult surgery immediately</a:t>
            </a:r>
          </a:p>
          <a:p>
            <a:pPr marL="398463" indent="-398463">
              <a:spcBef>
                <a:spcPts val="600"/>
              </a:spcBef>
              <a:buFont typeface="Wingdings" pitchFamily="2" charset="2"/>
              <a:buChar char="§"/>
            </a:pPr>
            <a:r>
              <a:rPr lang="en-US" sz="2800" dirty="0">
                <a:latin typeface="Arial" charset="0"/>
                <a:cs typeface="Arial" charset="0"/>
              </a:rPr>
              <a:t>Treatment includes widespread debridement and broad-spectrum systemic antibiotics</a:t>
            </a:r>
          </a:p>
          <a:p>
            <a:pPr marL="398463" indent="-398463">
              <a:spcBef>
                <a:spcPts val="600"/>
              </a:spcBef>
              <a:buFont typeface="Wingdings" pitchFamily="2" charset="2"/>
              <a:buChar char="§"/>
            </a:pPr>
            <a:r>
              <a:rPr lang="en-US" sz="2800" dirty="0">
                <a:latin typeface="Arial" charset="0"/>
                <a:cs typeface="Arial" charset="0"/>
              </a:rPr>
              <a:t>Poor prognostic factors include: delay in diagnosis, age&gt;50, diabetes, atherosclerosis, infection involving the trunk</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64</a:t>
            </a:fld>
            <a:endParaRPr lang="en-US" dirty="0"/>
          </a:p>
        </p:txBody>
      </p:sp>
    </p:spTree>
    <p:extLst>
      <p:ext uri="{BB962C8B-B14F-4D97-AF65-F5344CB8AC3E}">
        <p14:creationId xmlns:p14="http://schemas.microsoft.com/office/powerpoint/2010/main" val="29551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fade">
                                      <p:cBhvr>
                                        <p:cTn id="7" dur="20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fade">
                                      <p:cBhvr>
                                        <p:cTn id="12" dur="20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fade">
                                      <p:cBhvr>
                                        <p:cTn id="17" dur="20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fade">
                                      <p:cBhvr>
                                        <p:cTn id="22" dur="2000"/>
                                        <p:tgtEl>
                                          <p:spTgt spid="154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sz="4000" dirty="0">
                <a:latin typeface="Arial" charset="0"/>
                <a:cs typeface="Arial" charset="0"/>
              </a:rPr>
              <a:t>Take Home Points</a:t>
            </a:r>
          </a:p>
        </p:txBody>
      </p:sp>
      <p:sp>
        <p:nvSpPr>
          <p:cNvPr id="156674" name="Content Placeholder 2"/>
          <p:cNvSpPr>
            <a:spLocks noGrp="1"/>
          </p:cNvSpPr>
          <p:nvPr>
            <p:ph idx="1"/>
          </p:nvPr>
        </p:nvSpPr>
        <p:spPr>
          <a:xfrm>
            <a:off x="152400" y="1295400"/>
            <a:ext cx="8839200" cy="5257800"/>
          </a:xfrm>
        </p:spPr>
        <p:txBody>
          <a:bodyPr/>
          <a:lstStyle/>
          <a:p>
            <a:pPr>
              <a:spcBef>
                <a:spcPts val="400"/>
              </a:spcBef>
              <a:buFont typeface="Wingdings" pitchFamily="2" charset="2"/>
              <a:buChar char="§"/>
            </a:pPr>
            <a:r>
              <a:rPr lang="en-US" sz="2400" dirty="0">
                <a:latin typeface="Arial" charset="0"/>
                <a:cs typeface="Arial" charset="0"/>
              </a:rPr>
              <a:t>Cellulitis is a bacterial infection of the dermis that often begins with a portal of entry that is usually a wound, insect bite, or fungal infection (tinea pedis)</a:t>
            </a:r>
          </a:p>
          <a:p>
            <a:pPr>
              <a:spcBef>
                <a:spcPts val="400"/>
              </a:spcBef>
              <a:buFont typeface="Wingdings" pitchFamily="2" charset="2"/>
              <a:buChar char="§"/>
            </a:pPr>
            <a:r>
              <a:rPr lang="en-US" sz="2400" dirty="0">
                <a:latin typeface="Arial" charset="0"/>
                <a:cs typeface="Arial" charset="0"/>
              </a:rPr>
              <a:t>It is important to recognize and treat cellulitis early as untreated cellulitis may lead to sepsis and death</a:t>
            </a:r>
          </a:p>
          <a:p>
            <a:pPr>
              <a:spcBef>
                <a:spcPts val="400"/>
              </a:spcBef>
              <a:buFont typeface="Wingdings" pitchFamily="2" charset="2"/>
              <a:buChar char="§"/>
            </a:pPr>
            <a:r>
              <a:rPr lang="en-US" sz="2400" dirty="0">
                <a:latin typeface="Arial" charset="0"/>
                <a:cs typeface="Arial" charset="0"/>
              </a:rPr>
              <a:t>Erysipelas is a superficial cellulitis with marked dermal lymphatic involvement</a:t>
            </a:r>
          </a:p>
          <a:p>
            <a:pPr>
              <a:spcBef>
                <a:spcPts val="400"/>
              </a:spcBef>
              <a:buFont typeface="Wingdings" pitchFamily="2" charset="2"/>
              <a:buChar char="§"/>
            </a:pPr>
            <a:r>
              <a:rPr lang="en-US" sz="2400" dirty="0">
                <a:latin typeface="Arial" charset="0"/>
                <a:cs typeface="Arial" charset="0"/>
              </a:rPr>
              <a:t>A skin abscess is a </a:t>
            </a:r>
            <a:r>
              <a:rPr lang="en-US" sz="2400" dirty="0" err="1">
                <a:latin typeface="Arial" charset="0"/>
                <a:cs typeface="Arial" charset="0"/>
              </a:rPr>
              <a:t>loculated</a:t>
            </a:r>
            <a:r>
              <a:rPr lang="en-US" sz="2400" dirty="0">
                <a:latin typeface="Arial" charset="0"/>
                <a:cs typeface="Arial" charset="0"/>
              </a:rPr>
              <a:t> infection within the dermis and deeper skin tissues and is best treated with I&amp;D</a:t>
            </a:r>
          </a:p>
          <a:p>
            <a:pPr>
              <a:spcBef>
                <a:spcPts val="400"/>
              </a:spcBef>
              <a:buFont typeface="Wingdings" pitchFamily="2" charset="2"/>
              <a:buChar char="§"/>
            </a:pPr>
            <a:r>
              <a:rPr lang="en-US" sz="2400" dirty="0">
                <a:latin typeface="Arial" charset="0"/>
                <a:cs typeface="Arial" charset="0"/>
              </a:rPr>
              <a:t>Furuncles and carbuncles are a subtype of abscesses, which preferentially occur in skin areas containing hair follicles exposed to friction and perspiration</a:t>
            </a:r>
          </a:p>
          <a:p>
            <a:pPr>
              <a:spcBef>
                <a:spcPts val="200"/>
              </a:spcBef>
              <a:buNone/>
            </a:pPr>
            <a:endParaRPr 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65</a:t>
            </a:fld>
            <a:endParaRPr lang="en-US" dirty="0"/>
          </a:p>
        </p:txBody>
      </p:sp>
    </p:spTree>
    <p:extLst>
      <p:ext uri="{BB962C8B-B14F-4D97-AF65-F5344CB8AC3E}">
        <p14:creationId xmlns:p14="http://schemas.microsoft.com/office/powerpoint/2010/main" val="317907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sz="4000" dirty="0">
                <a:latin typeface="Arial" charset="0"/>
                <a:cs typeface="Arial" charset="0"/>
              </a:rPr>
              <a:t>Take Home Points (cont.)</a:t>
            </a:r>
          </a:p>
        </p:txBody>
      </p:sp>
      <p:sp>
        <p:nvSpPr>
          <p:cNvPr id="157698" name="Content Placeholder 2"/>
          <p:cNvSpPr>
            <a:spLocks noGrp="1"/>
          </p:cNvSpPr>
          <p:nvPr>
            <p:ph idx="1"/>
          </p:nvPr>
        </p:nvSpPr>
        <p:spPr>
          <a:xfrm>
            <a:off x="304800" y="1295400"/>
            <a:ext cx="8610600" cy="5257800"/>
          </a:xfrm>
        </p:spPr>
        <p:txBody>
          <a:bodyPr/>
          <a:lstStyle/>
          <a:p>
            <a:pPr marL="398463" indent="-398463">
              <a:spcBef>
                <a:spcPts val="200"/>
              </a:spcBef>
              <a:buFont typeface="Wingdings" pitchFamily="2" charset="2"/>
              <a:buChar char="§"/>
            </a:pPr>
            <a:r>
              <a:rPr lang="en-US" sz="2600" dirty="0" err="1">
                <a:latin typeface="Arial" charset="0"/>
                <a:cs typeface="Arial" charset="0"/>
              </a:rPr>
              <a:t>Folliculitis</a:t>
            </a:r>
            <a:r>
              <a:rPr lang="en-US" sz="2600" dirty="0">
                <a:latin typeface="Arial" charset="0"/>
                <a:cs typeface="Arial" charset="0"/>
              </a:rPr>
              <a:t> is a superficial bacterial infection of the hair follicles presenting as follicular pustules</a:t>
            </a:r>
          </a:p>
          <a:p>
            <a:pPr marL="398463" indent="-398463">
              <a:spcBef>
                <a:spcPts val="200"/>
              </a:spcBef>
              <a:buFont typeface="Wingdings" pitchFamily="2" charset="2"/>
              <a:buChar char="§"/>
            </a:pPr>
            <a:r>
              <a:rPr lang="en-US" sz="2600" dirty="0">
                <a:latin typeface="Arial" charset="0"/>
                <a:cs typeface="Arial" charset="0"/>
              </a:rPr>
              <a:t>In impetigo, papules and vesicles progress to form pustules that enlarge and break down to form thick, adherent crusts with a golden or honey-colored appearance</a:t>
            </a:r>
          </a:p>
          <a:p>
            <a:pPr marL="398463" indent="-398463">
              <a:spcBef>
                <a:spcPts val="200"/>
              </a:spcBef>
              <a:buFont typeface="Wingdings" pitchFamily="2" charset="2"/>
              <a:buChar char="§"/>
            </a:pPr>
            <a:r>
              <a:rPr lang="en-US" sz="2600" dirty="0">
                <a:latin typeface="Arial" charset="0"/>
                <a:cs typeface="Arial" charset="0"/>
              </a:rPr>
              <a:t>Necrotizing fasciitis presents as an expanding dusky, edematous, red plaque with blue discoloration</a:t>
            </a:r>
          </a:p>
          <a:p>
            <a:pPr marL="398463" indent="-398463">
              <a:spcBef>
                <a:spcPts val="200"/>
              </a:spcBef>
              <a:buFont typeface="Wingdings" pitchFamily="2" charset="2"/>
              <a:buChar char="§"/>
            </a:pPr>
            <a:r>
              <a:rPr lang="en-US" sz="2600" dirty="0">
                <a:latin typeface="Arial" charset="0"/>
                <a:cs typeface="Arial" charset="0"/>
              </a:rPr>
              <a:t>Anesthesia of the skin of the affected area is a characteristic finding</a:t>
            </a:r>
          </a:p>
          <a:p>
            <a:pPr marL="398463" indent="-398463">
              <a:spcBef>
                <a:spcPts val="200"/>
              </a:spcBef>
              <a:buFont typeface="Wingdings" pitchFamily="2" charset="2"/>
              <a:buChar char="§"/>
            </a:pPr>
            <a:r>
              <a:rPr lang="en-US" sz="2600" dirty="0">
                <a:latin typeface="Arial" charset="0"/>
                <a:cs typeface="Arial" charset="0"/>
              </a:rPr>
              <a:t>Necrotizing fasciitis is a medical/surgical emergency </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66</a:t>
            </a:fld>
            <a:endParaRPr lang="en-US" dirty="0"/>
          </a:p>
        </p:txBody>
      </p:sp>
    </p:spTree>
    <p:extLst>
      <p:ext uri="{BB962C8B-B14F-4D97-AF65-F5344CB8AC3E}">
        <p14:creationId xmlns:p14="http://schemas.microsoft.com/office/powerpoint/2010/main" val="209892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z="4000" dirty="0">
                <a:latin typeface="Arial" charset="0"/>
                <a:cs typeface="Arial" charset="0"/>
              </a:rPr>
              <a:t>Diagnosis: Cellulitis</a:t>
            </a:r>
          </a:p>
        </p:txBody>
      </p:sp>
      <p:sp>
        <p:nvSpPr>
          <p:cNvPr id="61442" name="Rectangle 3"/>
          <p:cNvSpPr>
            <a:spLocks noGrp="1" noChangeArrowheads="1"/>
          </p:cNvSpPr>
          <p:nvPr>
            <p:ph idx="1"/>
          </p:nvPr>
        </p:nvSpPr>
        <p:spPr>
          <a:xfrm>
            <a:off x="304800" y="1447800"/>
            <a:ext cx="8686800" cy="4800600"/>
          </a:xfrm>
        </p:spPr>
        <p:txBody>
          <a:bodyPr/>
          <a:lstStyle/>
          <a:p>
            <a:pPr>
              <a:spcBef>
                <a:spcPts val="600"/>
              </a:spcBef>
              <a:buFont typeface="Wingdings" pitchFamily="2" charset="2"/>
              <a:buChar char="§"/>
            </a:pPr>
            <a:r>
              <a:rPr lang="en-US" sz="2600" dirty="0">
                <a:latin typeface="Arial" charset="0"/>
                <a:cs typeface="Arial" charset="0"/>
              </a:rPr>
              <a:t>Cellulitis is a very common infection occurring in up to 3% of people per year </a:t>
            </a:r>
          </a:p>
          <a:p>
            <a:pPr>
              <a:spcBef>
                <a:spcPts val="600"/>
              </a:spcBef>
              <a:buFont typeface="Wingdings" pitchFamily="2" charset="2"/>
              <a:buChar char="§"/>
            </a:pPr>
            <a:r>
              <a:rPr lang="en-US" sz="2600" dirty="0">
                <a:latin typeface="Arial" charset="0"/>
                <a:cs typeface="Arial" charset="0"/>
              </a:rPr>
              <a:t>Results from an infection of the dermis that often begins with a portal of entry that is usually a wound or fungal infection (e.g., </a:t>
            </a:r>
            <a:r>
              <a:rPr lang="en-US" sz="2600" dirty="0" err="1">
                <a:latin typeface="Arial" charset="0"/>
                <a:cs typeface="Arial" charset="0"/>
              </a:rPr>
              <a:t>tinea</a:t>
            </a:r>
            <a:r>
              <a:rPr lang="en-US" sz="2600" dirty="0">
                <a:latin typeface="Arial" charset="0"/>
                <a:cs typeface="Arial" charset="0"/>
              </a:rPr>
              <a:t> </a:t>
            </a:r>
            <a:r>
              <a:rPr lang="en-US" sz="2600" dirty="0" err="1">
                <a:latin typeface="Arial" charset="0"/>
                <a:cs typeface="Arial" charset="0"/>
              </a:rPr>
              <a:t>pedis</a:t>
            </a:r>
            <a:r>
              <a:rPr lang="en-US" sz="2600" dirty="0">
                <a:latin typeface="Arial" charset="0"/>
                <a:cs typeface="Arial" charset="0"/>
              </a:rPr>
              <a:t>)</a:t>
            </a:r>
          </a:p>
          <a:p>
            <a:pPr>
              <a:spcBef>
                <a:spcPts val="600"/>
              </a:spcBef>
              <a:buFont typeface="Wingdings" pitchFamily="2" charset="2"/>
              <a:buChar char="§"/>
            </a:pPr>
            <a:r>
              <a:rPr lang="en-US" sz="2600" dirty="0">
                <a:latin typeface="Arial" charset="0"/>
                <a:cs typeface="Arial" charset="0"/>
              </a:rPr>
              <a:t>Presents as a spreading erythematous, non-fluctuant tender plaque</a:t>
            </a:r>
          </a:p>
          <a:p>
            <a:pPr>
              <a:spcBef>
                <a:spcPts val="600"/>
              </a:spcBef>
              <a:buFont typeface="Wingdings" pitchFamily="2" charset="2"/>
              <a:buChar char="§"/>
            </a:pPr>
            <a:r>
              <a:rPr lang="en-US" sz="2600" dirty="0">
                <a:latin typeface="Arial" charset="0"/>
                <a:cs typeface="Arial" charset="0"/>
              </a:rPr>
              <a:t>More commonly found on the lower leg</a:t>
            </a:r>
          </a:p>
          <a:p>
            <a:pPr>
              <a:spcBef>
                <a:spcPts val="600"/>
              </a:spcBef>
              <a:buFont typeface="Wingdings" pitchFamily="2" charset="2"/>
              <a:buChar char="§"/>
            </a:pPr>
            <a:r>
              <a:rPr lang="en-US" sz="2600" dirty="0">
                <a:latin typeface="Arial" charset="0"/>
                <a:cs typeface="Arial" charset="0"/>
              </a:rPr>
              <a:t>Streaks of lymphangitis may spread from the area to the draining lymph nodes</a:t>
            </a:r>
          </a:p>
          <a:p>
            <a:pPr>
              <a:buFont typeface="Wingdings" pitchFamily="2" charset="2"/>
              <a:buNone/>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7</a:t>
            </a:fld>
            <a:endParaRPr lang="en-US" dirty="0"/>
          </a:p>
        </p:txBody>
      </p:sp>
    </p:spTree>
    <p:extLst>
      <p:ext uri="{BB962C8B-B14F-4D97-AF65-F5344CB8AC3E}">
        <p14:creationId xmlns:p14="http://schemas.microsoft.com/office/powerpoint/2010/main" val="25256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z="4000" dirty="0">
                <a:latin typeface="Arial" charset="0"/>
                <a:cs typeface="Arial" charset="0"/>
              </a:rPr>
              <a:t>Cellulitis: Risk Factors</a:t>
            </a:r>
          </a:p>
        </p:txBody>
      </p:sp>
      <p:sp>
        <p:nvSpPr>
          <p:cNvPr id="63490" name="Content Placeholder 2"/>
          <p:cNvSpPr>
            <a:spLocks noGrp="1"/>
          </p:cNvSpPr>
          <p:nvPr>
            <p:ph sz="half" idx="1"/>
          </p:nvPr>
        </p:nvSpPr>
        <p:spPr>
          <a:xfrm>
            <a:off x="381000" y="1447800"/>
            <a:ext cx="8077200" cy="4343400"/>
          </a:xfrm>
        </p:spPr>
        <p:txBody>
          <a:bodyPr/>
          <a:lstStyle/>
          <a:p>
            <a:pPr marL="395288" indent="-395288" eaLnBrk="1" hangingPunct="1">
              <a:buFont typeface="Wingdings" pitchFamily="2" charset="2"/>
              <a:buChar char="§"/>
            </a:pPr>
            <a:r>
              <a:rPr lang="en-US" dirty="0">
                <a:latin typeface="Arial" charset="0"/>
                <a:cs typeface="Arial" charset="0"/>
              </a:rPr>
              <a:t>Risk factors for cellulitis include:</a:t>
            </a:r>
          </a:p>
          <a:p>
            <a:pPr marL="795338" lvl="1" indent="-338138" eaLnBrk="1" hangingPunct="1">
              <a:buFont typeface="Arial" charset="0"/>
              <a:buChar char="•"/>
            </a:pPr>
            <a:r>
              <a:rPr lang="en-US" dirty="0">
                <a:latin typeface="Arial" charset="0"/>
                <a:cs typeface="Arial" charset="0"/>
              </a:rPr>
              <a:t>Local trauma (bug bites, laceration, abrasion, puncture wound)</a:t>
            </a:r>
          </a:p>
          <a:p>
            <a:pPr marL="795338" lvl="1" indent="-338138" eaLnBrk="1" hangingPunct="1">
              <a:buFont typeface="Arial" charset="0"/>
              <a:buChar char="•"/>
            </a:pPr>
            <a:r>
              <a:rPr lang="en-US" dirty="0">
                <a:latin typeface="Arial" charset="0"/>
                <a:cs typeface="Arial" charset="0"/>
              </a:rPr>
              <a:t>Underlying skin lesion (furuncle, ulcer)</a:t>
            </a:r>
          </a:p>
          <a:p>
            <a:pPr marL="795338" lvl="1" indent="-338138" eaLnBrk="1" hangingPunct="1">
              <a:buFont typeface="Arial" charset="0"/>
              <a:buChar char="•"/>
            </a:pPr>
            <a:r>
              <a:rPr lang="en-US" dirty="0">
                <a:latin typeface="Arial" charset="0"/>
                <a:cs typeface="Arial" charset="0"/>
              </a:rPr>
              <a:t>Inflammation (local dermatitis, radiation therapy)</a:t>
            </a:r>
          </a:p>
          <a:p>
            <a:pPr marL="795338" lvl="1" indent="-338138" eaLnBrk="1" hangingPunct="1">
              <a:buFont typeface="Arial" charset="0"/>
              <a:buChar char="•"/>
            </a:pPr>
            <a:r>
              <a:rPr lang="en-US" dirty="0">
                <a:latin typeface="Arial" charset="0"/>
                <a:cs typeface="Arial" charset="0"/>
              </a:rPr>
              <a:t>Edema and impaired </a:t>
            </a:r>
            <a:r>
              <a:rPr lang="en-US" dirty="0" err="1">
                <a:latin typeface="Arial" charset="0"/>
                <a:cs typeface="Arial" charset="0"/>
              </a:rPr>
              <a:t>lymphatics</a:t>
            </a:r>
            <a:r>
              <a:rPr lang="en-US" dirty="0">
                <a:latin typeface="Arial" charset="0"/>
                <a:cs typeface="Arial" charset="0"/>
              </a:rPr>
              <a:t> in the affected area</a:t>
            </a:r>
          </a:p>
          <a:p>
            <a:pPr marL="795338" lvl="1" indent="-338138" eaLnBrk="1" hangingPunct="1">
              <a:buFont typeface="Arial" charset="0"/>
              <a:buChar char="•"/>
            </a:pPr>
            <a:r>
              <a:rPr lang="en-US" dirty="0">
                <a:latin typeface="Arial" charset="0"/>
                <a:cs typeface="Arial" charset="0"/>
              </a:rPr>
              <a:t>Preexisting skin infection (impetigo, </a:t>
            </a:r>
            <a:r>
              <a:rPr lang="en-US" dirty="0" err="1">
                <a:latin typeface="Arial" charset="0"/>
                <a:cs typeface="Arial" charset="0"/>
              </a:rPr>
              <a:t>tinea</a:t>
            </a:r>
            <a:r>
              <a:rPr lang="en-US" dirty="0">
                <a:latin typeface="Arial" charset="0"/>
                <a:cs typeface="Arial" charset="0"/>
              </a:rPr>
              <a:t> pedis)</a:t>
            </a:r>
          </a:p>
          <a:p>
            <a:pPr marL="795338" lvl="1" indent="-338138" eaLnBrk="1" hangingPunct="1">
              <a:buFont typeface="Arial" charset="0"/>
              <a:buChar char="•"/>
            </a:pPr>
            <a:r>
              <a:rPr lang="en-US" dirty="0">
                <a:latin typeface="Arial" charset="0"/>
                <a:cs typeface="Arial" charset="0"/>
              </a:rPr>
              <a:t>Secondary cellulitis from blood-borne spread of infection, or from direct spread of subjacent infections (fistula from </a:t>
            </a:r>
            <a:r>
              <a:rPr lang="en-US" dirty="0" err="1">
                <a:latin typeface="Arial" charset="0"/>
                <a:cs typeface="Arial" charset="0"/>
              </a:rPr>
              <a:t>osteomyelitis</a:t>
            </a:r>
            <a:r>
              <a:rPr lang="en-US" dirty="0">
                <a:latin typeface="Arial" charset="0"/>
                <a:cs typeface="Arial" charset="0"/>
              </a:rPr>
              <a:t>) is rare</a:t>
            </a:r>
          </a:p>
        </p:txBody>
      </p:sp>
      <p:sp>
        <p:nvSpPr>
          <p:cNvPr id="4" name="Slide Number Placeholder 3"/>
          <p:cNvSpPr>
            <a:spLocks noGrp="1"/>
          </p:cNvSpPr>
          <p:nvPr>
            <p:ph type="sldNum" sz="quarter" idx="12"/>
          </p:nvPr>
        </p:nvSpPr>
        <p:spPr/>
        <p:txBody>
          <a:bodyPr/>
          <a:lstStyle/>
          <a:p>
            <a:pPr>
              <a:defRPr/>
            </a:pPr>
            <a:fld id="{46D77D08-A9B0-46B8-B561-61624385FAFD}" type="slidenum">
              <a:rPr lang="en-US" smtClean="0"/>
              <a:pPr>
                <a:defRPr/>
              </a:pPr>
              <a:t>8</a:t>
            </a:fld>
            <a:endParaRPr lang="en-US" dirty="0"/>
          </a:p>
        </p:txBody>
      </p:sp>
    </p:spTree>
    <p:extLst>
      <p:ext uri="{BB962C8B-B14F-4D97-AF65-F5344CB8AC3E}">
        <p14:creationId xmlns:p14="http://schemas.microsoft.com/office/powerpoint/2010/main" val="123599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pPr eaLnBrk="1" hangingPunct="1"/>
            <a:r>
              <a:rPr lang="en-US" sz="4000" dirty="0">
                <a:latin typeface="Arial" charset="0"/>
                <a:cs typeface="Arial" charset="0"/>
              </a:rPr>
              <a:t>Cellulitis: Etiology</a:t>
            </a:r>
          </a:p>
        </p:txBody>
      </p:sp>
      <p:sp>
        <p:nvSpPr>
          <p:cNvPr id="65538" name="Rectangle 3"/>
          <p:cNvSpPr>
            <a:spLocks noGrp="1"/>
          </p:cNvSpPr>
          <p:nvPr>
            <p:ph type="body" idx="1"/>
          </p:nvPr>
        </p:nvSpPr>
        <p:spPr>
          <a:xfrm>
            <a:off x="381000" y="1524000"/>
            <a:ext cx="8610600" cy="4191000"/>
          </a:xfrm>
        </p:spPr>
        <p:txBody>
          <a:bodyPr>
            <a:normAutofit/>
          </a:bodyPr>
          <a:lstStyle/>
          <a:p>
            <a:pPr marL="398463" indent="-398463" eaLnBrk="1" hangingPunct="1">
              <a:buFont typeface="Wingdings" pitchFamily="2" charset="2"/>
              <a:buChar char="§"/>
            </a:pPr>
            <a:r>
              <a:rPr lang="en-US" sz="3600" dirty="0">
                <a:latin typeface="Arial" charset="0"/>
                <a:cs typeface="Arial" charset="0"/>
              </a:rPr>
              <a:t>80% of cases are caused by gram positive organisms</a:t>
            </a:r>
          </a:p>
          <a:p>
            <a:pPr marL="398463" indent="-398463" eaLnBrk="1" hangingPunct="1">
              <a:buFont typeface="Wingdings" pitchFamily="2" charset="2"/>
              <a:buChar char="§"/>
            </a:pPr>
            <a:r>
              <a:rPr lang="en-US" sz="3600" dirty="0">
                <a:latin typeface="Arial" charset="0"/>
                <a:cs typeface="Arial" charset="0"/>
              </a:rPr>
              <a:t>Group A streptococcus and </a:t>
            </a:r>
            <a:r>
              <a:rPr lang="en-US" sz="3600" i="1" dirty="0">
                <a:latin typeface="Arial" charset="0"/>
                <a:cs typeface="Arial" charset="0"/>
              </a:rPr>
              <a:t>Staphylococcus aureus </a:t>
            </a:r>
            <a:r>
              <a:rPr lang="en-US" sz="3600" dirty="0">
                <a:latin typeface="Arial" charset="0"/>
                <a:cs typeface="Arial" charset="0"/>
              </a:rPr>
              <a:t>are the most common causal pathogens</a:t>
            </a:r>
          </a:p>
        </p:txBody>
      </p:sp>
      <p:sp>
        <p:nvSpPr>
          <p:cNvPr id="4" name="Slide Number Placeholder 3"/>
          <p:cNvSpPr>
            <a:spLocks noGrp="1"/>
          </p:cNvSpPr>
          <p:nvPr>
            <p:ph type="sldNum" sz="quarter" idx="12"/>
          </p:nvPr>
        </p:nvSpPr>
        <p:spPr/>
        <p:txBody>
          <a:bodyPr/>
          <a:lstStyle/>
          <a:p>
            <a:pPr>
              <a:defRPr/>
            </a:pPr>
            <a:fld id="{0333A1E0-7129-44A0-8EC9-E1C711CD37C5}" type="slidenum">
              <a:rPr lang="en-US" smtClean="0"/>
              <a:pPr>
                <a:defRPr/>
              </a:pPr>
              <a:t>9</a:t>
            </a:fld>
            <a:endParaRPr lang="en-US" dirty="0"/>
          </a:p>
        </p:txBody>
      </p:sp>
    </p:spTree>
    <p:extLst>
      <p:ext uri="{BB962C8B-B14F-4D97-AF65-F5344CB8AC3E}">
        <p14:creationId xmlns:p14="http://schemas.microsoft.com/office/powerpoint/2010/main" val="1899043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2840</Words>
  <Application>Microsoft Office PowerPoint</Application>
  <PresentationFormat>عرض على الشاشة (4:3)</PresentationFormat>
  <Paragraphs>428</Paragraphs>
  <Slides>66</Slides>
  <Notes>62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66</vt:i4>
      </vt:variant>
    </vt:vector>
  </HeadingPairs>
  <TitlesOfParts>
    <vt:vector size="71" baseType="lpstr">
      <vt:lpstr>Arial</vt:lpstr>
      <vt:lpstr>Calibri</vt:lpstr>
      <vt:lpstr>Garamond</vt:lpstr>
      <vt:lpstr>Wingdings</vt:lpstr>
      <vt:lpstr>Office Theme</vt:lpstr>
      <vt:lpstr>Bacterial Skin Infections </vt:lpstr>
      <vt:lpstr>Case One</vt:lpstr>
      <vt:lpstr> History</vt:lpstr>
      <vt:lpstr> Exam</vt:lpstr>
      <vt:lpstr> Question 1</vt:lpstr>
      <vt:lpstr> Question 1</vt:lpstr>
      <vt:lpstr>Diagnosis: Cellulitis</vt:lpstr>
      <vt:lpstr>Cellulitis: Risk Factors</vt:lpstr>
      <vt:lpstr>Cellulitis: Etiology</vt:lpstr>
      <vt:lpstr>Question 2</vt:lpstr>
      <vt:lpstr>Case One, Question 2</vt:lpstr>
      <vt:lpstr> Treatment</vt:lpstr>
      <vt:lpstr> Treatment </vt:lpstr>
      <vt:lpstr>Question 1 What does this person have?</vt:lpstr>
      <vt:lpstr>A skin infection called Erysipelas</vt:lpstr>
      <vt:lpstr>Erysipelas</vt:lpstr>
      <vt:lpstr>Example of Erysipelas</vt:lpstr>
      <vt:lpstr> Question 2</vt:lpstr>
      <vt:lpstr>Question 2</vt:lpstr>
      <vt:lpstr>Erysipelas: Treatment</vt:lpstr>
      <vt:lpstr>Case Three</vt:lpstr>
      <vt:lpstr> History</vt:lpstr>
      <vt:lpstr>Case Three: Skin Exam</vt:lpstr>
      <vt:lpstr>Diagnosis: Abscess</vt:lpstr>
      <vt:lpstr> Question 1</vt:lpstr>
      <vt:lpstr> Question 1</vt:lpstr>
      <vt:lpstr>Abscess: Treatment</vt:lpstr>
      <vt:lpstr>Do you know the following diagnoses?</vt:lpstr>
      <vt:lpstr>What is the diagnosis?</vt:lpstr>
      <vt:lpstr>Furunculosis</vt:lpstr>
      <vt:lpstr>What is the diagnosis?</vt:lpstr>
      <vt:lpstr>Carbunculosis</vt:lpstr>
      <vt:lpstr>Furuncle, Carbuncle</vt:lpstr>
      <vt:lpstr>More Examples: Furuncle and Carbuncle</vt:lpstr>
      <vt:lpstr>Case Four</vt:lpstr>
      <vt:lpstr> History</vt:lpstr>
      <vt:lpstr>Skin Exam</vt:lpstr>
      <vt:lpstr> Question 1</vt:lpstr>
      <vt:lpstr> Question 1</vt:lpstr>
      <vt:lpstr>Folliculitis</vt:lpstr>
      <vt:lpstr>Management</vt:lpstr>
      <vt:lpstr>More Examples of Folliculitis</vt:lpstr>
      <vt:lpstr>Case Five</vt:lpstr>
      <vt:lpstr> History</vt:lpstr>
      <vt:lpstr> Skin Exam</vt:lpstr>
      <vt:lpstr> Question 1</vt:lpstr>
      <vt:lpstr>Case Five, Question 1</vt:lpstr>
      <vt:lpstr>Diagnosis: Impetigo</vt:lpstr>
      <vt:lpstr>Clinical variants of impetigo </vt:lpstr>
      <vt:lpstr> 1- Non-bullous Impetigo(contagiosum )</vt:lpstr>
      <vt:lpstr>2- Bullous Impetigo</vt:lpstr>
      <vt:lpstr>3-Ecthyma (deep imptigo)</vt:lpstr>
      <vt:lpstr>عرض تقديمي في PowerPoint</vt:lpstr>
      <vt:lpstr>Case Five, Question 2</vt:lpstr>
      <vt:lpstr>Case Five, Question 2</vt:lpstr>
      <vt:lpstr>Impetigo: Treatment</vt:lpstr>
      <vt:lpstr>Impetigo: Treatment (cont.)</vt:lpstr>
      <vt:lpstr>Case Six</vt:lpstr>
      <vt:lpstr> History</vt:lpstr>
      <vt:lpstr> Examination</vt:lpstr>
      <vt:lpstr>Question 1</vt:lpstr>
      <vt:lpstr>Case Six, Question 1</vt:lpstr>
      <vt:lpstr>Diagnosis: Necrotizing Fasciitis</vt:lpstr>
      <vt:lpstr>Necrotizing Fasciitis: Treatment</vt:lpstr>
      <vt:lpstr>Take Home Points</vt:lpstr>
      <vt:lpstr>Take Home Points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Skin Infections </dc:title>
  <dc:creator>SAMI FATEHI</dc:creator>
  <cp:lastModifiedBy>د سامي الدهام</cp:lastModifiedBy>
  <cp:revision>6</cp:revision>
  <dcterms:created xsi:type="dcterms:W3CDTF">2006-08-16T00:00:00Z</dcterms:created>
  <dcterms:modified xsi:type="dcterms:W3CDTF">2020-03-29T17:42:58Z</dcterms:modified>
</cp:coreProperties>
</file>