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8" r:id="rId2"/>
    <p:sldId id="266" r:id="rId3"/>
    <p:sldId id="263" r:id="rId4"/>
    <p:sldId id="267" r:id="rId5"/>
    <p:sldId id="268" r:id="rId6"/>
    <p:sldId id="271" r:id="rId7"/>
    <p:sldId id="277" r:id="rId8"/>
    <p:sldId id="276" r:id="rId9"/>
    <p:sldId id="278" r:id="rId10"/>
    <p:sldId id="281" r:id="rId11"/>
    <p:sldId id="285" r:id="rId12"/>
    <p:sldId id="288" r:id="rId13"/>
    <p:sldId id="290" r:id="rId14"/>
    <p:sldId id="291" r:id="rId15"/>
    <p:sldId id="292" r:id="rId16"/>
    <p:sldId id="294" r:id="rId17"/>
    <p:sldId id="295" r:id="rId18"/>
    <p:sldId id="296" r:id="rId19"/>
    <p:sldId id="302" r:id="rId20"/>
    <p:sldId id="299" r:id="rId21"/>
    <p:sldId id="303" r:id="rId22"/>
    <p:sldId id="304" r:id="rId23"/>
    <p:sldId id="310" r:id="rId24"/>
    <p:sldId id="331" r:id="rId25"/>
    <p:sldId id="311" r:id="rId26"/>
    <p:sldId id="312" r:id="rId27"/>
    <p:sldId id="313" r:id="rId28"/>
    <p:sldId id="318" r:id="rId29"/>
    <p:sldId id="324" r:id="rId30"/>
    <p:sldId id="332" r:id="rId31"/>
    <p:sldId id="325" r:id="rId32"/>
    <p:sldId id="326" r:id="rId33"/>
    <p:sldId id="32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7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49F3A-E15B-4569-AACB-75450672B28A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E56DF-314D-4708-AE87-09F94185F38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92E6B3-A313-4EAA-95A0-A9F8E196B26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7BEF2D-94C8-4AC1-B054-765D4978BC0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3FA547-1B2F-4CCB-8B5A-45FC67E1FE0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64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55DDA5-E809-4DDB-B3C6-9B231A6B303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05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6B3819-7AC1-4D9B-8752-CCBB4ABD8BA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26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E57302-F059-4ABA-B214-049FA42BCAD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955F10-D26E-4CB7-97FB-1CC9ED24B07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18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7B5088-5FFF-4C9B-9956-4CCDA017796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955F10-D26E-4CB7-97FB-1CC9ED24B07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9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46817F-AA47-441E-8441-23CBC86FAACF}" type="slidenum">
              <a:rPr lang="en-US" smtClean="0">
                <a:cs typeface="Arial" charset="0"/>
              </a:rPr>
              <a:pPr/>
              <a:t>2</a:t>
            </a:fld>
            <a:endParaRPr lang="en-US">
              <a:cs typeface="Arial" charset="0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955F10-D26E-4CB7-97FB-1CC9ED24B07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20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7FFDEC-EFEF-4664-8B39-D147211D6A3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41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8429B7-A15C-4C1B-8CD8-B08BA1C9B6B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557737-EB05-496A-8607-60909C32EFD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8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EF7A8A-E24F-4F22-9B28-788B263C97C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955F10-D26E-4CB7-97FB-1CC9ED24B07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53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C15995-656C-4F33-A36E-F7BF47D79599}" type="slidenum">
              <a:rPr lang="en-US" smtClean="0">
                <a:cs typeface="Arial" charset="0"/>
              </a:rPr>
              <a:pPr/>
              <a:t>29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aseline="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F81C80-5BEF-4B49-9C7E-78951AE22EBF}" type="slidenum">
              <a:rPr lang="en-US" smtClean="0">
                <a:cs typeface="Arial" charset="0"/>
              </a:rPr>
              <a:pPr/>
              <a:t>3</a:t>
            </a:fld>
            <a:endParaRPr lang="en-US">
              <a:cs typeface="Arial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B6FCED-329F-451E-B0BA-44F18736E26F}" type="slidenum">
              <a:rPr lang="en-US" smtClean="0">
                <a:cs typeface="Arial" charset="0"/>
              </a:rPr>
              <a:pPr/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F727F3-CF3D-450B-84A6-E92C132F5035}" type="slidenum">
              <a:rPr lang="en-US" smtClean="0">
                <a:cs typeface="Arial" charset="0"/>
              </a:rPr>
              <a:pPr/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2E7F96-E676-42EE-AAF3-AA39A29C714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C84C771-F627-43A3-B49F-AB68ED39BD7A}" type="slidenum">
              <a:rPr lang="en-US" smtClean="0">
                <a:cs typeface="Arial" charset="0"/>
              </a:rPr>
              <a:pPr/>
              <a:t>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6937A-D78E-E44B-A011-D0373DC16B1D}" type="datetime1">
              <a:rPr lang="en-US" smtClean="0"/>
              <a:pPr>
                <a:defRPr/>
              </a:pPr>
              <a:t>3/21/2020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75BCD-6785-4EA6-B7FE-FD80B4B45C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514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A4CB1-2855-E943-A66F-DA33E3E4D64E}" type="datetime1">
              <a:rPr lang="en-US" smtClean="0"/>
              <a:pPr>
                <a:defRPr/>
              </a:pPr>
              <a:t>3/21/2020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28CCB-8F03-4B40-BA70-10D114FC1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35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microsoft.com/office/2007/relationships/hdphoto" Target="../media/hdphoto5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microsoft.com/office/2007/relationships/hdphoto" Target="../media/hdphoto4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4"/>
          <p:cNvSpPr>
            <a:spLocks noGrp="1"/>
          </p:cNvSpPr>
          <p:nvPr>
            <p:ph type="ctrTitle"/>
          </p:nvPr>
        </p:nvSpPr>
        <p:spPr bwMode="auto">
          <a:xfrm>
            <a:off x="609600" y="1905000"/>
            <a:ext cx="7848600" cy="2057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>
                <a:latin typeface="Arial" charset="0"/>
                <a:cs typeface="Arial" charset="0"/>
              </a:rPr>
              <a:t>Bacterial Skin Infections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2046F-7722-4CCB-823A-962D9E68916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38200" y="40386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276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Arial" charset="0"/>
                <a:cs typeface="Arial" charset="0"/>
              </a:rPr>
              <a:t>Treatment</a:t>
            </a: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381000" y="1447800"/>
            <a:ext cx="8382000" cy="4267200"/>
          </a:xfrm>
        </p:spPr>
        <p:txBody>
          <a:bodyPr/>
          <a:lstStyle/>
          <a:p>
            <a:pPr marL="455613" indent="-455613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US" dirty="0">
                <a:latin typeface="Arial" charset="0"/>
                <a:cs typeface="Arial" charset="0"/>
              </a:rPr>
              <a:t>Immediate empiric antibiotic therapy should be started (cover most common pathogen - </a:t>
            </a:r>
            <a:r>
              <a:rPr lang="en-US" i="1" dirty="0">
                <a:latin typeface="Arial" charset="0"/>
                <a:cs typeface="Arial" charset="0"/>
              </a:rPr>
              <a:t>Streptococcus</a:t>
            </a:r>
            <a:r>
              <a:rPr lang="en-US" dirty="0">
                <a:latin typeface="Arial" charset="0"/>
                <a:cs typeface="Arial" charset="0"/>
              </a:rPr>
              <a:t>)</a:t>
            </a:r>
          </a:p>
          <a:p>
            <a:pPr marL="455613" indent="-455613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US" dirty="0">
                <a:latin typeface="Arial" charset="0"/>
                <a:cs typeface="Arial" charset="0"/>
              </a:rPr>
              <a:t>Elevation of the involved area</a:t>
            </a:r>
          </a:p>
          <a:p>
            <a:pPr marL="455613" indent="-455613">
              <a:lnSpc>
                <a:spcPct val="90000"/>
              </a:lnSpc>
              <a:spcBef>
                <a:spcPts val="1200"/>
              </a:spcBef>
              <a:buNone/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33A1E0-7129-44A0-8EC9-E1C711CD37C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97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 charset="0"/>
                <a:cs typeface="Arial" charset="0"/>
              </a:rPr>
              <a:t> Abscess</a:t>
            </a:r>
          </a:p>
        </p:txBody>
      </p:sp>
      <p:sp>
        <p:nvSpPr>
          <p:cNvPr id="9728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82000" cy="4191000"/>
          </a:xfrm>
        </p:spPr>
        <p:txBody>
          <a:bodyPr/>
          <a:lstStyle/>
          <a:p>
            <a:pPr marL="398463" indent="-398463">
              <a:buFont typeface="Wingdings" pitchFamily="2" charset="2"/>
              <a:buChar char="§"/>
            </a:pPr>
            <a:r>
              <a:rPr lang="en-US" dirty="0">
                <a:latin typeface="Arial" charset="0"/>
                <a:cs typeface="Arial" charset="0"/>
              </a:rPr>
              <a:t>A skin abscess is a collection of pus within the dermis and deeper skin tissues</a:t>
            </a:r>
          </a:p>
          <a:p>
            <a:pPr marL="398463" indent="-398463">
              <a:buFont typeface="Wingdings" pitchFamily="2" charset="2"/>
              <a:buChar char="§"/>
            </a:pPr>
            <a:r>
              <a:rPr lang="en-US" dirty="0">
                <a:latin typeface="Arial" charset="0"/>
                <a:cs typeface="Arial" charset="0"/>
              </a:rPr>
              <a:t>Present as painful, tender, fluctuant and erythematous nodules </a:t>
            </a:r>
          </a:p>
          <a:p>
            <a:pPr marL="398463" indent="-398463">
              <a:buFont typeface="Wingdings" pitchFamily="2" charset="2"/>
              <a:buChar char="§"/>
            </a:pPr>
            <a:r>
              <a:rPr lang="en-US" dirty="0">
                <a:latin typeface="Arial" charset="0"/>
                <a:cs typeface="Arial" charset="0"/>
              </a:rPr>
              <a:t>Often surmounted by a pustule and surrounded by a rim of erythematous edema</a:t>
            </a:r>
          </a:p>
          <a:p>
            <a:pPr marL="398463" indent="-398463">
              <a:buFont typeface="Wingdings" pitchFamily="2" charset="2"/>
              <a:buChar char="§"/>
            </a:pPr>
            <a:r>
              <a:rPr lang="en-US" dirty="0">
                <a:latin typeface="Arial" charset="0"/>
                <a:cs typeface="Arial" charset="0"/>
              </a:rPr>
              <a:t>Spontaneous drainage of purulent material may occur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77D08-A9B0-46B8-B561-61624385FAF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14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 charset="0"/>
                <a:cs typeface="Arial" charset="0"/>
              </a:rPr>
              <a:t> Treatment</a:t>
            </a:r>
          </a:p>
        </p:txBody>
      </p:sp>
      <p:sp>
        <p:nvSpPr>
          <p:cNvPr id="98306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4876800"/>
          </a:xfrm>
        </p:spPr>
        <p:txBody>
          <a:bodyPr>
            <a:normAutofit lnSpcReduction="10000"/>
          </a:bodyPr>
          <a:lstStyle/>
          <a:p>
            <a:pPr marL="742950" indent="-742950">
              <a:spcBef>
                <a:spcPts val="400"/>
              </a:spcBef>
              <a:buFont typeface="+mj-lt"/>
              <a:buAutoNum type="arabicPeriod"/>
            </a:pPr>
            <a:r>
              <a:rPr lang="en-US" sz="3600" b="1" dirty="0">
                <a:latin typeface="Arial" charset="0"/>
                <a:cs typeface="Arial" charset="0"/>
              </a:rPr>
              <a:t>Abscesses require incision and drainage (I &amp; D)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3200" dirty="0">
                <a:latin typeface="Arial" charset="0"/>
                <a:cs typeface="Arial" charset="0"/>
              </a:rPr>
              <a:t>Most experts recommend irrigation, breaking of </a:t>
            </a:r>
            <a:r>
              <a:rPr lang="en-US" sz="3200" dirty="0" err="1">
                <a:latin typeface="Arial" charset="0"/>
                <a:cs typeface="Arial" charset="0"/>
              </a:rPr>
              <a:t>loculations</a:t>
            </a:r>
            <a:r>
              <a:rPr lang="en-US" sz="3200" dirty="0">
                <a:latin typeface="Arial" charset="0"/>
                <a:cs typeface="Arial" charset="0"/>
              </a:rPr>
              <a:t>, and packing following incision and drainage</a:t>
            </a:r>
            <a:endParaRPr lang="en-US" sz="900" dirty="0">
              <a:latin typeface="Arial" charset="0"/>
              <a:cs typeface="Arial" charset="0"/>
            </a:endParaRPr>
          </a:p>
          <a:p>
            <a:pPr marL="742950" indent="-742950">
              <a:spcBef>
                <a:spcPts val="400"/>
              </a:spcBef>
              <a:buFont typeface="+mj-lt"/>
              <a:buAutoNum type="arabicPeriod"/>
            </a:pPr>
            <a:r>
              <a:rPr lang="en-US" sz="3600" dirty="0">
                <a:latin typeface="Arial" charset="0"/>
                <a:cs typeface="Arial" charset="0"/>
              </a:rPr>
              <a:t>Antibiotics are recommended for abscesses associated systematic symptoms</a:t>
            </a:r>
          </a:p>
          <a:p>
            <a:pPr marL="742950" indent="-742950">
              <a:spcBef>
                <a:spcPts val="600"/>
              </a:spcBef>
              <a:buFont typeface="+mj-lt"/>
              <a:buAutoNum type="arabicPeriod"/>
            </a:pPr>
            <a:r>
              <a:rPr lang="en-US" sz="3600" dirty="0">
                <a:latin typeface="Arial" charset="0"/>
                <a:cs typeface="Arial" charset="0"/>
              </a:rPr>
              <a:t>Wound cultures should always be sent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33A1E0-7129-44A0-8EC9-E1C711CD37C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24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4"/>
          <p:cNvSpPr>
            <a:spLocks noGrp="1"/>
          </p:cNvSpPr>
          <p:nvPr>
            <p:ph type="ctrTitle"/>
          </p:nvPr>
        </p:nvSpPr>
        <p:spPr bwMode="auto">
          <a:xfrm>
            <a:off x="457200" y="1905000"/>
            <a:ext cx="8458200" cy="1470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4800" dirty="0"/>
              <a:t> Infections involve hair follicles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F47D03-4DC1-43EF-95D9-2DB3693077F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104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 charset="0"/>
                <a:cs typeface="Arial" charset="0"/>
              </a:rPr>
              <a:t>What is the diagnosis?</a:t>
            </a:r>
          </a:p>
        </p:txBody>
      </p:sp>
      <p:pic>
        <p:nvPicPr>
          <p:cNvPr id="103426" name="Picture 2" descr="C:\Documents and Settings\CiprianoS\Desktop\AAD Photos\Bacterial Infections\Furunculosis.2.JPG"/>
          <p:cNvPicPr>
            <a:picLocks noChangeAspect="1" noChangeArrowheads="1"/>
          </p:cNvPicPr>
          <p:nvPr/>
        </p:nvPicPr>
        <p:blipFill>
          <a:blip r:embed="rId3" cstate="print"/>
          <a:srcRect t="13194" r="14301"/>
          <a:stretch>
            <a:fillRect/>
          </a:stretch>
        </p:blipFill>
        <p:spPr bwMode="auto">
          <a:xfrm>
            <a:off x="1524000" y="1905000"/>
            <a:ext cx="5664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77D08-A9B0-46B8-B561-61624385FAF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602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latin typeface="Arial" charset="0"/>
                <a:cs typeface="Arial" charset="0"/>
              </a:rPr>
              <a:t>Furunculosis</a:t>
            </a:r>
            <a:endParaRPr lang="en-US" sz="4000" dirty="0">
              <a:latin typeface="Arial" charset="0"/>
              <a:cs typeface="Arial" charset="0"/>
            </a:endParaRPr>
          </a:p>
        </p:txBody>
      </p:sp>
      <p:sp>
        <p:nvSpPr>
          <p:cNvPr id="105474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14800" cy="4191000"/>
          </a:xfrm>
        </p:spPr>
        <p:txBody>
          <a:bodyPr/>
          <a:lstStyle/>
          <a:p>
            <a:pPr marL="455613" indent="-455613">
              <a:buFont typeface="Wingdings" pitchFamily="2" charset="2"/>
              <a:buChar char="§"/>
            </a:pPr>
            <a:r>
              <a:rPr lang="en-US" sz="3200" dirty="0">
                <a:latin typeface="Arial" charset="0"/>
                <a:cs typeface="Arial" charset="0"/>
              </a:rPr>
              <a:t>A furuncle (boil) is an acute, round, tender, circumscribed, perifollicular abscess that generally ends in central suppuration</a:t>
            </a:r>
          </a:p>
        </p:txBody>
      </p:sp>
      <p:pic>
        <p:nvPicPr>
          <p:cNvPr id="105475" name="Picture 2" descr="C:\Documents and Settings\CiprianoS\Desktop\AAD Photos\Bacterial Infections\Furunculosis.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rcRect t="13194" r="14301"/>
          <a:stretch>
            <a:fillRect/>
          </a:stretch>
        </p:blipFill>
        <p:spPr>
          <a:xfrm>
            <a:off x="4648200" y="2286000"/>
            <a:ext cx="4191000" cy="28194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77D08-A9B0-46B8-B561-61624385FAF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188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latin typeface="Arial" charset="0"/>
                <a:cs typeface="Arial" charset="0"/>
              </a:rPr>
              <a:t>Carbunculosis</a:t>
            </a:r>
            <a:endParaRPr lang="en-US" sz="4000" dirty="0">
              <a:latin typeface="Arial" charset="0"/>
              <a:cs typeface="Arial" charset="0"/>
            </a:endParaRPr>
          </a:p>
        </p:txBody>
      </p:sp>
      <p:sp>
        <p:nvSpPr>
          <p:cNvPr id="109570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343400" cy="4191000"/>
          </a:xfrm>
        </p:spPr>
        <p:txBody>
          <a:bodyPr/>
          <a:lstStyle/>
          <a:p>
            <a:pPr marL="458788" indent="-458788">
              <a:buFont typeface="Wingdings" pitchFamily="2" charset="2"/>
              <a:buChar char="§"/>
            </a:pPr>
            <a:r>
              <a:rPr lang="en-US" dirty="0">
                <a:latin typeface="Arial" charset="0"/>
                <a:cs typeface="Arial" charset="0"/>
              </a:rPr>
              <a:t>A carbuncle is a coalescence of several inflamed follicles into a single inflammatory mass with purulent drainage from multiple follicles</a:t>
            </a:r>
          </a:p>
        </p:txBody>
      </p:sp>
      <p:pic>
        <p:nvPicPr>
          <p:cNvPr id="109571" name="Picture 2" descr="C:\Documents and Settings\CiprianoS\Desktop\AAD Photos\Bacterial Infections\Furuncl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l="5998" t="21309" r="33046"/>
          <a:stretch>
            <a:fillRect/>
          </a:stretch>
        </p:blipFill>
        <p:spPr bwMode="auto">
          <a:xfrm>
            <a:off x="4953000" y="1828800"/>
            <a:ext cx="3871913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33A1E0-7129-44A0-8EC9-E1C711CD37C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033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 charset="0"/>
                <a:cs typeface="Arial" charset="0"/>
              </a:rPr>
              <a:t>Furuncle, Carbuncle</a:t>
            </a:r>
          </a:p>
        </p:txBody>
      </p:sp>
      <p:sp>
        <p:nvSpPr>
          <p:cNvPr id="111618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648200"/>
          </a:xfrm>
        </p:spPr>
        <p:txBody>
          <a:bodyPr/>
          <a:lstStyle/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400" dirty="0">
                <a:latin typeface="Arial" charset="0"/>
                <a:cs typeface="Arial" charset="0"/>
              </a:rPr>
              <a:t>Furuncles and carbuncles are a subtype of abscesses, which preferentially occur in skin areas containing hair follicles exposed to friction and perspiration</a:t>
            </a:r>
          </a:p>
          <a:p>
            <a:pPr marL="795338" lvl="1" indent="-338138">
              <a:spcBef>
                <a:spcPts val="600"/>
              </a:spcBef>
              <a:buFont typeface="Arial" charset="0"/>
              <a:buChar char="•"/>
            </a:pPr>
            <a:r>
              <a:rPr lang="en-US" sz="2200" dirty="0">
                <a:latin typeface="Arial" charset="0"/>
                <a:cs typeface="Arial" charset="0"/>
              </a:rPr>
              <a:t>Common areas include the back of the neck, face, </a:t>
            </a:r>
            <a:r>
              <a:rPr lang="en-US" sz="2200" dirty="0" err="1">
                <a:latin typeface="Arial" charset="0"/>
                <a:cs typeface="Arial" charset="0"/>
              </a:rPr>
              <a:t>axillae</a:t>
            </a:r>
            <a:r>
              <a:rPr lang="en-US" sz="2200" dirty="0">
                <a:latin typeface="Arial" charset="0"/>
                <a:cs typeface="Arial" charset="0"/>
              </a:rPr>
              <a:t>, and buttocks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400" dirty="0">
                <a:latin typeface="Arial" charset="0"/>
                <a:cs typeface="Arial" charset="0"/>
              </a:rPr>
              <a:t>Usually caused by </a:t>
            </a:r>
            <a:r>
              <a:rPr lang="en-US" sz="2400" i="1" dirty="0">
                <a:latin typeface="Arial" charset="0"/>
                <a:cs typeface="Arial" charset="0"/>
              </a:rPr>
              <a:t>Staphylococcus </a:t>
            </a:r>
            <a:r>
              <a:rPr lang="en-US" sz="2400" i="1" dirty="0" err="1">
                <a:latin typeface="Arial" charset="0"/>
                <a:cs typeface="Arial" charset="0"/>
              </a:rPr>
              <a:t>aureus</a:t>
            </a:r>
            <a:endParaRPr lang="en-US" sz="2400" i="1" dirty="0">
              <a:latin typeface="Arial" charset="0"/>
              <a:cs typeface="Arial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400" dirty="0">
                <a:latin typeface="Arial" charset="0"/>
                <a:cs typeface="Arial" charset="0"/>
              </a:rPr>
              <a:t>Patients are commonly treated with oral antibiotics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400" dirty="0">
                <a:latin typeface="Arial" charset="0"/>
                <a:cs typeface="Arial" charset="0"/>
              </a:rPr>
              <a:t>For a solitary small furuncle: warm compresses to promote drainage may be sufficient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400" dirty="0">
                <a:latin typeface="Arial" charset="0"/>
                <a:cs typeface="Arial" charset="0"/>
              </a:rPr>
              <a:t>For larger furuncles and carbuncles: manage as you would an abscess</a:t>
            </a:r>
          </a:p>
          <a:p>
            <a:pPr>
              <a:spcBef>
                <a:spcPts val="900"/>
              </a:spcBef>
              <a:buFont typeface="Wingdings" pitchFamily="2" charset="2"/>
              <a:buChar char="§"/>
            </a:pPr>
            <a:endParaRPr lang="en-US" sz="2800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33A1E0-7129-44A0-8EC9-E1C711CD37C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65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1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1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1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1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1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More Examples:</a:t>
            </a:r>
            <a:br>
              <a:rPr lang="en-US" sz="4000" dirty="0"/>
            </a:br>
            <a:r>
              <a:rPr lang="en-US" sz="4000" dirty="0"/>
              <a:t>Furuncle and Carbuncle</a:t>
            </a:r>
          </a:p>
        </p:txBody>
      </p:sp>
      <p:pic>
        <p:nvPicPr>
          <p:cNvPr id="6" name="Content Placeholder 5" descr="Furuncle1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1676400"/>
            <a:ext cx="2848833" cy="4191000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77D08-A9B0-46B8-B561-61624385FAF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4" name="Picture 3" descr="9-07 abscess 8 carbuncle 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981200"/>
            <a:ext cx="434566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577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 charset="0"/>
                <a:cs typeface="Arial" charset="0"/>
              </a:rPr>
              <a:t>Folliculitis</a:t>
            </a:r>
          </a:p>
        </p:txBody>
      </p:sp>
      <p:sp>
        <p:nvSpPr>
          <p:cNvPr id="120834" name="Content Placeholder 5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4724400"/>
          </a:xfrm>
        </p:spPr>
        <p:txBody>
          <a:bodyPr/>
          <a:lstStyle/>
          <a:p>
            <a:pPr>
              <a:spcBef>
                <a:spcPts val="400"/>
              </a:spcBef>
              <a:buFont typeface="Wingdings" pitchFamily="2" charset="2"/>
              <a:buChar char="§"/>
            </a:pPr>
            <a:r>
              <a:rPr lang="en-US" sz="2600" dirty="0">
                <a:latin typeface="Arial" charset="0"/>
                <a:cs typeface="Arial" charset="0"/>
              </a:rPr>
              <a:t>Folliculitis is a superficial bacterial infection of the hair follicles</a:t>
            </a:r>
          </a:p>
          <a:p>
            <a:pPr>
              <a:spcBef>
                <a:spcPts val="400"/>
              </a:spcBef>
              <a:buFont typeface="Wingdings" pitchFamily="2" charset="2"/>
              <a:buChar char="§"/>
            </a:pPr>
            <a:r>
              <a:rPr lang="en-US" sz="2600" dirty="0">
                <a:latin typeface="Arial" charset="0"/>
                <a:cs typeface="Arial" charset="0"/>
              </a:rPr>
              <a:t>Presents as small, raised, erythematous, occasionally pruritic pustules less than 5 mm in diameter</a:t>
            </a:r>
          </a:p>
          <a:p>
            <a:pPr>
              <a:spcBef>
                <a:spcPts val="400"/>
              </a:spcBef>
              <a:buFont typeface="Wingdings" pitchFamily="2" charset="2"/>
              <a:buChar char="§"/>
            </a:pPr>
            <a:r>
              <a:rPr lang="en-US" sz="2600" dirty="0">
                <a:latin typeface="Arial" charset="0"/>
                <a:cs typeface="Arial" charset="0"/>
              </a:rPr>
              <a:t>Genital folliculitis may be sexually transmitted</a:t>
            </a:r>
          </a:p>
          <a:p>
            <a:pPr>
              <a:spcBef>
                <a:spcPts val="400"/>
              </a:spcBef>
              <a:buFont typeface="Wingdings" pitchFamily="2" charset="2"/>
              <a:buChar char="§"/>
            </a:pPr>
            <a:r>
              <a:rPr lang="en-US" sz="2600" dirty="0">
                <a:latin typeface="Arial" charset="0"/>
                <a:cs typeface="Arial" charset="0"/>
              </a:rPr>
              <a:t>Pathogens: </a:t>
            </a:r>
          </a:p>
          <a:p>
            <a:pPr marL="795338" lvl="1" indent="-338138">
              <a:spcBef>
                <a:spcPts val="400"/>
              </a:spcBef>
              <a:buFont typeface="Arial" charset="0"/>
              <a:buChar char="•"/>
            </a:pPr>
            <a:r>
              <a:rPr lang="en-US" sz="2300" dirty="0">
                <a:latin typeface="Arial" charset="0"/>
                <a:cs typeface="Arial" charset="0"/>
              </a:rPr>
              <a:t>Majority of cases are due to </a:t>
            </a:r>
            <a:r>
              <a:rPr lang="en-US" sz="2300" i="1" dirty="0" err="1">
                <a:latin typeface="Arial" charset="0"/>
                <a:cs typeface="Arial" charset="0"/>
              </a:rPr>
              <a:t>Staphyloccus</a:t>
            </a:r>
            <a:r>
              <a:rPr lang="en-US" sz="2300" i="1" dirty="0">
                <a:latin typeface="Arial" charset="0"/>
                <a:cs typeface="Arial" charset="0"/>
              </a:rPr>
              <a:t> aureus</a:t>
            </a:r>
          </a:p>
          <a:p>
            <a:pPr marL="795338" lvl="1" indent="-338138">
              <a:spcBef>
                <a:spcPts val="400"/>
              </a:spcBef>
              <a:buFont typeface="Arial" charset="0"/>
              <a:buChar char="•"/>
            </a:pPr>
            <a:r>
              <a:rPr lang="en-US" sz="2300" dirty="0">
                <a:latin typeface="Arial" charset="0"/>
                <a:cs typeface="Arial" charset="0"/>
              </a:rPr>
              <a:t>Pseudomonas folliculitis if there has been exposure to a hot tub or swimming pool.</a:t>
            </a:r>
          </a:p>
          <a:p>
            <a:pPr marL="795338" lvl="1" indent="-338138">
              <a:spcBef>
                <a:spcPts val="400"/>
              </a:spcBef>
              <a:buFont typeface="Arial" charset="0"/>
              <a:buChar char="•"/>
            </a:pPr>
            <a:r>
              <a:rPr lang="en-US" sz="2300" dirty="0">
                <a:latin typeface="Arial" charset="0"/>
                <a:cs typeface="Arial" charset="0"/>
              </a:rPr>
              <a:t>Pustules associated with marked erythema and scaling may represent genital candidiasis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33A1E0-7129-44A0-8EC9-E1C711CD37C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47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0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0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0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0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08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08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 charset="0"/>
                <a:cs typeface="Arial" charset="0"/>
              </a:rPr>
              <a:t>Cellulitis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686800" cy="4800600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>
                <a:latin typeface="Arial" charset="0"/>
                <a:cs typeface="Arial" charset="0"/>
              </a:rPr>
              <a:t>Cellulitis is a very common infection occurring in up to 3% of people per year 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>
                <a:latin typeface="Arial" charset="0"/>
                <a:cs typeface="Arial" charset="0"/>
              </a:rPr>
              <a:t>Results from an infection of the dermis that often begins with a portal of entry that is usually a wound or fungal infection (e.g., </a:t>
            </a:r>
            <a:r>
              <a:rPr lang="en-US" dirty="0" err="1">
                <a:latin typeface="Arial" charset="0"/>
                <a:cs typeface="Arial" charset="0"/>
              </a:rPr>
              <a:t>tinea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pedis</a:t>
            </a:r>
            <a:r>
              <a:rPr lang="en-US" dirty="0">
                <a:latin typeface="Arial" charset="0"/>
                <a:cs typeface="Arial" charset="0"/>
              </a:rPr>
              <a:t>)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>
                <a:latin typeface="Arial" charset="0"/>
                <a:cs typeface="Arial" charset="0"/>
              </a:rPr>
              <a:t>Presents as a spreading erythematous, non-fluctuant tender plaque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>
                <a:latin typeface="Arial" charset="0"/>
                <a:cs typeface="Arial" charset="0"/>
              </a:rPr>
              <a:t>More commonly found on the lower leg</a:t>
            </a:r>
          </a:p>
          <a:p>
            <a:pPr marL="0" indent="0" algn="just">
              <a:spcBef>
                <a:spcPts val="600"/>
              </a:spcBef>
              <a:buNone/>
            </a:pPr>
            <a:endParaRPr lang="en-US" dirty="0">
              <a:latin typeface="Arial" charset="0"/>
              <a:cs typeface="Arial" charset="0"/>
            </a:endParaRPr>
          </a:p>
          <a:p>
            <a:pPr algn="just">
              <a:buFont typeface="Wingdings" pitchFamily="2" charset="2"/>
              <a:buNone/>
            </a:pPr>
            <a:endParaRPr lang="en-US" sz="3600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33A1E0-7129-44A0-8EC9-E1C711CD37C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69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 charset="0"/>
                <a:cs typeface="Arial" charset="0"/>
              </a:rPr>
              <a:t>Skin Exam</a:t>
            </a:r>
          </a:p>
        </p:txBody>
      </p:sp>
      <p:sp>
        <p:nvSpPr>
          <p:cNvPr id="115714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828800"/>
            <a:ext cx="4876800" cy="4191000"/>
          </a:xfrm>
        </p:spPr>
        <p:txBody>
          <a:bodyPr/>
          <a:lstStyle/>
          <a:p>
            <a:pPr marL="458788" indent="-458788">
              <a:buFont typeface="Wingdings" pitchFamily="2" charset="2"/>
              <a:buChar char="§"/>
            </a:pPr>
            <a:r>
              <a:rPr lang="en-US" sz="3200" dirty="0">
                <a:latin typeface="Arial" charset="0"/>
                <a:cs typeface="Arial" charset="0"/>
              </a:rPr>
              <a:t>Multiple follicular pustules with surrounding erythema in the right groin</a:t>
            </a:r>
          </a:p>
        </p:txBody>
      </p:sp>
      <p:pic>
        <p:nvPicPr>
          <p:cNvPr id="115715" name="Picture 2" descr="Image5"/>
          <p:cNvPicPr>
            <a:picLocks noChangeAspect="1" noChangeArrowheads="1"/>
          </p:cNvPicPr>
          <p:nvPr/>
        </p:nvPicPr>
        <p:blipFill>
          <a:blip r:embed="rId3" cstate="print"/>
          <a:srcRect r="21429" b="20883"/>
          <a:stretch>
            <a:fillRect/>
          </a:stretch>
        </p:blipFill>
        <p:spPr bwMode="auto">
          <a:xfrm>
            <a:off x="5257800" y="1676400"/>
            <a:ext cx="30178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77D08-A9B0-46B8-B561-61624385FAF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518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 charset="0"/>
                <a:cs typeface="Arial" charset="0"/>
              </a:rPr>
              <a:t>Management</a:t>
            </a:r>
          </a:p>
        </p:txBody>
      </p:sp>
      <p:sp>
        <p:nvSpPr>
          <p:cNvPr id="122882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458200" cy="4191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charset="0"/>
                <a:cs typeface="Arial" charset="0"/>
              </a:rPr>
              <a:t>Thoroughly cleanse the affected area with antibacterial soap and water 3x/day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charset="0"/>
                <a:cs typeface="Arial" charset="0"/>
              </a:rPr>
              <a:t>Superficial pustules will rupture and drain spontaneously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charset="0"/>
                <a:cs typeface="Arial" charset="0"/>
              </a:rPr>
              <a:t>Oral or topical antibiotics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charset="0"/>
                <a:cs typeface="Arial" charset="0"/>
              </a:rPr>
              <a:t>Deep lesions of folliculitis represent small follicular abscesses and should be drained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33A1E0-7129-44A0-8EC9-E1C711CD37C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19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More Examples of </a:t>
            </a:r>
            <a:r>
              <a:rPr lang="en-US" sz="4000" dirty="0" err="1"/>
              <a:t>Folliculitis</a:t>
            </a:r>
            <a:endParaRPr lang="en-US" sz="4000" dirty="0"/>
          </a:p>
        </p:txBody>
      </p:sp>
      <p:pic>
        <p:nvPicPr>
          <p:cNvPr id="5" name="Content Placeholder 4" descr="Folliculitis1.jp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49040" y="1828800"/>
            <a:ext cx="2194560" cy="3723802"/>
          </a:xfrm>
        </p:spPr>
      </p:pic>
      <p:pic>
        <p:nvPicPr>
          <p:cNvPr id="7" name="Picture 6" descr="StaphFolliculitis.jpg"/>
          <p:cNvPicPr>
            <a:picLocks noChangeAspect="1"/>
          </p:cNvPicPr>
          <p:nvPr/>
        </p:nvPicPr>
        <p:blipFill>
          <a:blip r:embed="rId5" cstate="print"/>
          <a:srcRect l="12681" t="7963" r="13044" b="9747"/>
          <a:stretch>
            <a:fillRect/>
          </a:stretch>
        </p:blipFill>
        <p:spPr>
          <a:xfrm>
            <a:off x="320040" y="2362200"/>
            <a:ext cx="3108960" cy="2350677"/>
          </a:xfrm>
          <a:prstGeom prst="rect">
            <a:avLst/>
          </a:prstGeom>
        </p:spPr>
      </p:pic>
      <p:pic>
        <p:nvPicPr>
          <p:cNvPr id="9" name="Picture 8" descr="StaphFollicwithUrticarialResponse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rcRect l="5814" t="6290" r="5039" b="2840"/>
          <a:stretch>
            <a:fillRect/>
          </a:stretch>
        </p:blipFill>
        <p:spPr>
          <a:xfrm rot="5400000">
            <a:off x="5714999" y="2514599"/>
            <a:ext cx="3505201" cy="24384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77D08-A9B0-46B8-B561-61624385FAF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8840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 charset="0"/>
                <a:cs typeface="Arial" charset="0"/>
              </a:rPr>
              <a:t>Impetigo</a:t>
            </a:r>
          </a:p>
        </p:txBody>
      </p:sp>
      <p:sp>
        <p:nvSpPr>
          <p:cNvPr id="131074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4495800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400" dirty="0">
                <a:latin typeface="Arial" charset="0"/>
                <a:cs typeface="Arial" charset="0"/>
              </a:rPr>
              <a:t>Impetigo is a common superficial bacterial skin infection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400" dirty="0">
                <a:latin typeface="Arial" charset="0"/>
                <a:cs typeface="Arial" charset="0"/>
              </a:rPr>
              <a:t>Most commonly seen in children ages 2-5, but older children and adults can be affected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400" dirty="0">
                <a:latin typeface="Arial" charset="0"/>
                <a:cs typeface="Arial" charset="0"/>
              </a:rPr>
              <a:t>Impetigo is contagious, easily spread among individuals in close contact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400" dirty="0">
                <a:latin typeface="Arial" charset="0"/>
                <a:cs typeface="Arial" charset="0"/>
              </a:rPr>
              <a:t>Most cases are due to </a:t>
            </a:r>
            <a:r>
              <a:rPr lang="en-US" sz="2400" i="1" dirty="0">
                <a:latin typeface="Arial" charset="0"/>
                <a:cs typeface="Arial" charset="0"/>
              </a:rPr>
              <a:t>S. </a:t>
            </a:r>
            <a:r>
              <a:rPr lang="en-US" sz="2400" i="1" dirty="0" err="1">
                <a:latin typeface="Arial" charset="0"/>
                <a:cs typeface="Arial" charset="0"/>
              </a:rPr>
              <a:t>aureus</a:t>
            </a:r>
            <a:r>
              <a:rPr lang="en-US" sz="2400" i="1" dirty="0">
                <a:latin typeface="Arial" charset="0"/>
                <a:cs typeface="Arial" charset="0"/>
              </a:rPr>
              <a:t> </a:t>
            </a:r>
            <a:r>
              <a:rPr lang="en-US" sz="2400" dirty="0">
                <a:latin typeface="Arial" charset="0"/>
                <a:cs typeface="Arial" charset="0"/>
              </a:rPr>
              <a:t>with the remainder either being due </a:t>
            </a:r>
            <a:r>
              <a:rPr lang="en-US" sz="2400" i="1" dirty="0">
                <a:latin typeface="Arial" charset="0"/>
                <a:cs typeface="Arial" charset="0"/>
              </a:rPr>
              <a:t>S. </a:t>
            </a:r>
            <a:r>
              <a:rPr lang="en-US" sz="2400" i="1" dirty="0" err="1">
                <a:latin typeface="Arial" charset="0"/>
                <a:cs typeface="Arial" charset="0"/>
              </a:rPr>
              <a:t>pyogenes</a:t>
            </a:r>
            <a:r>
              <a:rPr lang="en-US" sz="2400" i="1" dirty="0">
                <a:latin typeface="Arial" charset="0"/>
                <a:cs typeface="Arial" charset="0"/>
              </a:rPr>
              <a:t> </a:t>
            </a:r>
            <a:r>
              <a:rPr lang="en-US" sz="2400" dirty="0">
                <a:latin typeface="Arial" charset="0"/>
                <a:cs typeface="Arial" charset="0"/>
              </a:rPr>
              <a:t>or a combination of these two organisms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33A1E0-7129-44A0-8EC9-E1C711CD37C5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01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variants of impetigo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 The three clinical variants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charset="0"/>
                <a:cs typeface="Arial" charset="0"/>
              </a:rPr>
              <a:t>Non-bullous impetigo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charset="0"/>
                <a:cs typeface="Arial" charset="0"/>
              </a:rPr>
              <a:t>Bullous impetigo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charset="0"/>
                <a:cs typeface="Arial" charset="0"/>
              </a:rPr>
              <a:t>Ecthyma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1430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" charset="0"/>
                <a:cs typeface="Arial" charset="0"/>
              </a:rPr>
              <a:t> 1- Non-bullous Impetigo(contagiosum )</a:t>
            </a:r>
          </a:p>
        </p:txBody>
      </p:sp>
      <p:sp>
        <p:nvSpPr>
          <p:cNvPr id="133122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7800"/>
            <a:ext cx="3810000" cy="4572000"/>
          </a:xfrm>
        </p:spPr>
        <p:txBody>
          <a:bodyPr/>
          <a:lstStyle/>
          <a:p>
            <a:pPr marL="395288" indent="-395288">
              <a:buFont typeface="Wingdings" pitchFamily="2" charset="2"/>
              <a:buChar char="§"/>
            </a:pPr>
            <a:r>
              <a:rPr lang="en-US" dirty="0">
                <a:latin typeface="Arial" charset="0"/>
                <a:cs typeface="Arial" charset="0"/>
              </a:rPr>
              <a:t>Also called impetigo </a:t>
            </a:r>
            <a:r>
              <a:rPr lang="en-US" dirty="0" err="1">
                <a:latin typeface="Arial" charset="0"/>
                <a:cs typeface="Arial" charset="0"/>
              </a:rPr>
              <a:t>contagiosum</a:t>
            </a:r>
            <a:r>
              <a:rPr lang="en-US" dirty="0">
                <a:latin typeface="Arial" charset="0"/>
                <a:cs typeface="Arial" charset="0"/>
              </a:rPr>
              <a:t> </a:t>
            </a:r>
          </a:p>
          <a:p>
            <a:pPr marL="395288" indent="-395288">
              <a:buFont typeface="Wingdings" pitchFamily="2" charset="2"/>
              <a:buChar char="§"/>
            </a:pPr>
            <a:r>
              <a:rPr lang="en-US" dirty="0">
                <a:latin typeface="Arial" charset="0"/>
                <a:cs typeface="Arial" charset="0"/>
              </a:rPr>
              <a:t>Lesions begin as papules surrounded by erythema </a:t>
            </a:r>
          </a:p>
          <a:p>
            <a:pPr marL="395288" indent="-395288">
              <a:buFont typeface="Wingdings" pitchFamily="2" charset="2"/>
              <a:buChar char="§"/>
            </a:pPr>
            <a:r>
              <a:rPr lang="en-US" dirty="0">
                <a:latin typeface="Arial" charset="0"/>
                <a:cs typeface="Arial" charset="0"/>
              </a:rPr>
              <a:t>They progress to form pustules that enlarge and break down to form thick, adherent crusts with a characteristic golden appearance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2F60C-403D-4AC8-A72C-B6654C66C06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2" name="Picture 1" descr="9-10 impetigo 12 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4" t="81" b="10500"/>
          <a:stretch/>
        </p:blipFill>
        <p:spPr>
          <a:xfrm>
            <a:off x="6619654" y="2133600"/>
            <a:ext cx="2371946" cy="3230358"/>
          </a:xfrm>
          <a:prstGeom prst="rect">
            <a:avLst/>
          </a:prstGeom>
        </p:spPr>
      </p:pic>
      <p:pic>
        <p:nvPicPr>
          <p:cNvPr id="3" name="Picture 2" descr="9-10 impetigo 1  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9" t="19975" r="8281"/>
          <a:stretch/>
        </p:blipFill>
        <p:spPr>
          <a:xfrm>
            <a:off x="4105054" y="1524000"/>
            <a:ext cx="2296425" cy="2050809"/>
          </a:xfrm>
          <a:prstGeom prst="rect">
            <a:avLst/>
          </a:prstGeom>
        </p:spPr>
      </p:pic>
      <p:pic>
        <p:nvPicPr>
          <p:cNvPr id="4" name="Picture 3" descr="9-10 impetigo 16 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/>
          <a:stretch/>
        </p:blipFill>
        <p:spPr>
          <a:xfrm>
            <a:off x="4105054" y="3886200"/>
            <a:ext cx="233823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5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>
                <a:latin typeface="Arial" charset="0"/>
                <a:ea typeface="ＭＳ Ｐゴシック"/>
                <a:cs typeface="ＭＳ Ｐゴシック"/>
              </a:rPr>
              <a:t>2- Bullous Impetigo</a:t>
            </a:r>
          </a:p>
        </p:txBody>
      </p:sp>
      <p:pic>
        <p:nvPicPr>
          <p:cNvPr id="135170" name="Picture 6" descr="BULLOUS IMPETIGO (1)"/>
          <p:cNvPicPr>
            <a:picLocks noChangeAspect="1" noChangeArrowheads="1"/>
          </p:cNvPicPr>
          <p:nvPr/>
        </p:nvPicPr>
        <p:blipFill>
          <a:blip r:embed="rId4" cstate="print"/>
          <a:srcRect l="21378" b="48409"/>
          <a:stretch>
            <a:fillRect/>
          </a:stretch>
        </p:blipFill>
        <p:spPr bwMode="auto">
          <a:xfrm>
            <a:off x="4800600" y="1562100"/>
            <a:ext cx="27432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1" name="Picture 7" descr="BULLOUS IMPETIGO (2)"/>
          <p:cNvPicPr>
            <a:picLocks noChangeAspect="1" noChangeArrowheads="1"/>
          </p:cNvPicPr>
          <p:nvPr/>
        </p:nvPicPr>
        <p:blipFill>
          <a:blip r:embed="rId5" cstate="print"/>
          <a:srcRect l="13675" t="13795" r="10419"/>
          <a:stretch>
            <a:fillRect/>
          </a:stretch>
        </p:blipFill>
        <p:spPr bwMode="auto">
          <a:xfrm>
            <a:off x="4791959" y="3997325"/>
            <a:ext cx="2743200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2" name="TextBox 5"/>
          <p:cNvSpPr txBox="1">
            <a:spLocks noChangeArrowheads="1"/>
          </p:cNvSpPr>
          <p:nvPr/>
        </p:nvSpPr>
        <p:spPr bwMode="auto">
          <a:xfrm>
            <a:off x="304800" y="1591538"/>
            <a:ext cx="4191000" cy="36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8463" indent="-398463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800" dirty="0"/>
              <a:t>A form of impetigo seen in young children is characterized by flaccid bullae with clear yellow fluid, which later becomes purulent.</a:t>
            </a:r>
          </a:p>
          <a:p>
            <a:pPr marL="398463" indent="-398463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800" dirty="0"/>
              <a:t>Ruptured bullae leave a thick brown crust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6A28CCB-8F03-4B40-BA70-10D114FC186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116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 charset="0"/>
                <a:cs typeface="Arial" charset="0"/>
              </a:rPr>
              <a:t>3-Ecthyma (deep </a:t>
            </a:r>
            <a:r>
              <a:rPr lang="en-US" sz="4000" dirty="0" err="1">
                <a:latin typeface="Arial" charset="0"/>
                <a:cs typeface="Arial" charset="0"/>
              </a:rPr>
              <a:t>imptigo</a:t>
            </a:r>
            <a:r>
              <a:rPr lang="en-US" sz="4000" dirty="0"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137218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343400" cy="4191000"/>
          </a:xfrm>
        </p:spPr>
        <p:txBody>
          <a:bodyPr/>
          <a:lstStyle/>
          <a:p>
            <a:pPr marL="398463" indent="-398463">
              <a:buFont typeface="Wingdings" pitchFamily="2" charset="2"/>
              <a:buChar char="§"/>
            </a:pPr>
            <a:r>
              <a:rPr lang="en-US" sz="2600" dirty="0">
                <a:latin typeface="Arial" charset="0"/>
                <a:cs typeface="Arial" charset="0"/>
              </a:rPr>
              <a:t>Ecthyma is an ulcerative form of impetigo in which the lesions extend through the epidermis and deep into the dermis. </a:t>
            </a:r>
          </a:p>
          <a:p>
            <a:pPr marL="398463" indent="-398463">
              <a:buFont typeface="Wingdings" pitchFamily="2" charset="2"/>
              <a:buChar char="§"/>
            </a:pPr>
            <a:r>
              <a:rPr lang="en-US" sz="2600" dirty="0">
                <a:latin typeface="Arial" charset="0"/>
                <a:cs typeface="Arial" charset="0"/>
              </a:rPr>
              <a:t>They consist of “punched out” ulcers covered with yellow crust surrounded by raised margins.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33A1E0-7129-44A0-8EC9-E1C711CD37C5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6" name="Picture 2" descr="Image1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6" t="39005" r="10587" b="14812"/>
          <a:stretch/>
        </p:blipFill>
        <p:spPr bwMode="auto">
          <a:xfrm>
            <a:off x="5638800" y="3733799"/>
            <a:ext cx="2268661" cy="212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9-11 ecthyma 18 aad 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5" b="25530"/>
          <a:stretch/>
        </p:blipFill>
        <p:spPr>
          <a:xfrm>
            <a:off x="5029200" y="1524000"/>
            <a:ext cx="3353218" cy="204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85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7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Treatment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610600" cy="4724399"/>
          </a:xfrm>
        </p:spPr>
        <p:txBody>
          <a:bodyPr/>
          <a:lstStyle/>
          <a:p>
            <a:pPr marL="0" indent="0">
              <a:spcBef>
                <a:spcPts val="900"/>
              </a:spcBef>
              <a:buNone/>
            </a:pPr>
            <a:r>
              <a:rPr lang="en-US" sz="3200" dirty="0">
                <a:latin typeface="Arial" charset="0"/>
                <a:cs typeface="Arial" charset="0"/>
              </a:rPr>
              <a:t> 1- Topical therapy with mupirocin ointment may be equally effective to oral antibiotics if the lesions are localized in an otherwise healthy patient</a:t>
            </a:r>
          </a:p>
          <a:p>
            <a:pPr marL="60325" indent="0">
              <a:spcBef>
                <a:spcPts val="600"/>
              </a:spcBef>
              <a:buNone/>
            </a:pPr>
            <a:r>
              <a:rPr lang="en-US" sz="3000" dirty="0">
                <a:latin typeface="Arial" charset="0"/>
                <a:cs typeface="Arial" charset="0"/>
              </a:rPr>
              <a:t>2- Oral antibiotics used to treat impetigo include: </a:t>
            </a:r>
          </a:p>
          <a:p>
            <a:pPr marL="1089025" lvl="2" indent="-514350">
              <a:spcBef>
                <a:spcPts val="600"/>
              </a:spcBef>
              <a:buFont typeface="+mj-lt"/>
              <a:buAutoNum type="arabicPeriod"/>
              <a:tabLst>
                <a:tab pos="963613" algn="l"/>
              </a:tabLst>
            </a:pPr>
            <a:r>
              <a:rPr lang="en-US" sz="2800" dirty="0">
                <a:latin typeface="Arial" charset="0"/>
                <a:cs typeface="Arial" charset="0"/>
              </a:rPr>
              <a:t>Dicloxacillin </a:t>
            </a:r>
          </a:p>
          <a:p>
            <a:pPr marL="1089025" lvl="2" indent="-514350">
              <a:spcBef>
                <a:spcPts val="600"/>
              </a:spcBef>
              <a:buFont typeface="+mj-lt"/>
              <a:buAutoNum type="arabicPeriod"/>
              <a:tabLst>
                <a:tab pos="963613" algn="l"/>
              </a:tabLst>
            </a:pPr>
            <a:r>
              <a:rPr lang="en-US" sz="2800" dirty="0">
                <a:latin typeface="Arial" charset="0"/>
                <a:cs typeface="Arial" charset="0"/>
              </a:rPr>
              <a:t>Cephalexin</a:t>
            </a:r>
          </a:p>
          <a:p>
            <a:pPr marL="1089025" lvl="2" indent="-514350">
              <a:spcBef>
                <a:spcPts val="600"/>
              </a:spcBef>
              <a:buFont typeface="+mj-lt"/>
              <a:buAutoNum type="arabicPeriod"/>
              <a:tabLst>
                <a:tab pos="963613" algn="l"/>
              </a:tabLst>
            </a:pPr>
            <a:r>
              <a:rPr lang="en-US" sz="2800" dirty="0">
                <a:latin typeface="Arial" charset="0"/>
                <a:cs typeface="Arial" charset="0"/>
              </a:rPr>
              <a:t>Erythromycin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77D08-A9B0-46B8-B561-61624385FAF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66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 charset="0"/>
                <a:cs typeface="Arial" charset="0"/>
              </a:rPr>
              <a:t> Necrotizing Fasciitis</a:t>
            </a:r>
          </a:p>
        </p:txBody>
      </p:sp>
      <p:sp>
        <p:nvSpPr>
          <p:cNvPr id="15257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610600" cy="4572000"/>
          </a:xfrm>
        </p:spPr>
        <p:txBody>
          <a:bodyPr/>
          <a:lstStyle/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400" dirty="0">
                <a:latin typeface="Arial" charset="0"/>
                <a:cs typeface="Arial" charset="0"/>
              </a:rPr>
              <a:t>Necrotizing fasciitis is a life-threatening infection of the fascia just above the muscle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400" dirty="0">
                <a:latin typeface="Arial" charset="0"/>
                <a:cs typeface="Arial" charset="0"/>
              </a:rPr>
              <a:t>Progresses rapidly over the course of hours and may follow surgery or trauma, or have no preceding visible lesion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400" dirty="0">
                <a:latin typeface="Arial" charset="0"/>
                <a:cs typeface="Arial" charset="0"/>
              </a:rPr>
              <a:t>Expanding dusky, edematous, red plaque with blue discoloration </a:t>
            </a:r>
          </a:p>
          <a:p>
            <a:pPr lvl="1">
              <a:spcBef>
                <a:spcPts val="600"/>
              </a:spcBef>
              <a:buFont typeface="Arial" charset="0"/>
              <a:buChar char="•"/>
            </a:pPr>
            <a:r>
              <a:rPr lang="en-US" sz="2400" dirty="0">
                <a:latin typeface="Arial" charset="0"/>
                <a:cs typeface="Arial" charset="0"/>
              </a:rPr>
              <a:t>May turn purple and blister</a:t>
            </a:r>
          </a:p>
          <a:p>
            <a:pPr lvl="1">
              <a:spcBef>
                <a:spcPts val="600"/>
              </a:spcBef>
              <a:buFont typeface="Arial" charset="0"/>
              <a:buChar char="•"/>
            </a:pPr>
            <a:r>
              <a:rPr lang="en-US" sz="2400" dirty="0">
                <a:latin typeface="Arial" charset="0"/>
                <a:cs typeface="Arial" charset="0"/>
              </a:rPr>
              <a:t>Anesthesia of the skin of the affected area is a characteristic finding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400" dirty="0">
                <a:latin typeface="Arial" charset="0"/>
                <a:cs typeface="Arial" charset="0"/>
              </a:rPr>
              <a:t>Caused by group A streptococcus,</a:t>
            </a:r>
            <a:r>
              <a:rPr lang="en-US" sz="2400" i="1" dirty="0">
                <a:latin typeface="Arial" charset="0"/>
                <a:cs typeface="Arial" charset="0"/>
              </a:rPr>
              <a:t> </a:t>
            </a:r>
            <a:r>
              <a:rPr lang="en-US" sz="2400" i="1" dirty="0" err="1">
                <a:latin typeface="Arial" charset="0"/>
                <a:cs typeface="Arial" charset="0"/>
              </a:rPr>
              <a:t>Staphyloccocus</a:t>
            </a:r>
            <a:r>
              <a:rPr lang="en-US" sz="2400" i="1" dirty="0">
                <a:latin typeface="Arial" charset="0"/>
                <a:cs typeface="Arial" charset="0"/>
              </a:rPr>
              <a:t> </a:t>
            </a:r>
            <a:r>
              <a:rPr lang="en-US" sz="2400" i="1" dirty="0" err="1">
                <a:latin typeface="Arial" charset="0"/>
                <a:cs typeface="Arial" charset="0"/>
              </a:rPr>
              <a:t>aureus</a:t>
            </a:r>
            <a:r>
              <a:rPr lang="en-US" sz="2400" i="1" dirty="0">
                <a:latin typeface="Arial" charset="0"/>
                <a:cs typeface="Arial" charset="0"/>
              </a:rPr>
              <a:t> </a:t>
            </a:r>
            <a:r>
              <a:rPr lang="en-US" sz="2400" dirty="0">
                <a:latin typeface="Arial" charset="0"/>
                <a:cs typeface="Arial" charset="0"/>
              </a:rPr>
              <a:t>or a variety of other organisms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sz="2800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33A1E0-7129-44A0-8EC9-E1C711CD37C5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29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 charset="0"/>
                <a:cs typeface="Arial" charset="0"/>
              </a:rPr>
              <a:t>Cellulitis </a:t>
            </a:r>
          </a:p>
        </p:txBody>
      </p:sp>
      <p:pic>
        <p:nvPicPr>
          <p:cNvPr id="55299" name="Picture 5" descr="Image16"/>
          <p:cNvPicPr>
            <a:picLocks noChangeAspect="1" noChangeArrowheads="1"/>
          </p:cNvPicPr>
          <p:nvPr/>
        </p:nvPicPr>
        <p:blipFill>
          <a:blip r:embed="rId3" cstate="print"/>
          <a:srcRect t="8012"/>
          <a:stretch>
            <a:fillRect/>
          </a:stretch>
        </p:blipFill>
        <p:spPr bwMode="auto">
          <a:xfrm>
            <a:off x="2438400" y="1722527"/>
            <a:ext cx="3090863" cy="484905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33A1E0-7129-44A0-8EC9-E1C711CD37C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06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874D1-4ABE-4CF7-BABB-7CEEDDDC2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 Necrotizing Fasciitis</a:t>
            </a:r>
            <a:endParaRPr lang="en-US" dirty="0"/>
          </a:p>
        </p:txBody>
      </p:sp>
      <p:pic>
        <p:nvPicPr>
          <p:cNvPr id="4" name="Picture 2" descr="Image20">
            <a:extLst>
              <a:ext uri="{FF2B5EF4-FFF2-40B4-BE49-F238E27FC236}">
                <a16:creationId xmlns:a16="http://schemas.microsoft.com/office/drawing/2014/main" id="{A33127CD-531A-4AEA-A01B-675AE9B492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0000" r="23550"/>
          <a:stretch>
            <a:fillRect/>
          </a:stretch>
        </p:blipFill>
        <p:spPr bwMode="auto">
          <a:xfrm>
            <a:off x="748967" y="2286000"/>
            <a:ext cx="737107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20705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 charset="0"/>
                <a:cs typeface="Arial" charset="0"/>
              </a:rPr>
              <a:t>Treatment</a:t>
            </a:r>
          </a:p>
        </p:txBody>
      </p:sp>
      <p:sp>
        <p:nvSpPr>
          <p:cNvPr id="15462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534400" cy="4191000"/>
          </a:xfrm>
        </p:spPr>
        <p:txBody>
          <a:bodyPr/>
          <a:lstStyle/>
          <a:p>
            <a:pPr marL="398463" indent="-398463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800" dirty="0">
                <a:latin typeface="Arial" charset="0"/>
                <a:cs typeface="Arial" charset="0"/>
              </a:rPr>
              <a:t>Considered a medical/surgical emergency with up to a 20% mortality rate</a:t>
            </a:r>
          </a:p>
          <a:p>
            <a:pPr marL="398463" indent="-398463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800" dirty="0">
                <a:latin typeface="Arial" charset="0"/>
                <a:cs typeface="Arial" charset="0"/>
              </a:rPr>
              <a:t>If suspect necrotizing fasciitis: </a:t>
            </a:r>
            <a:r>
              <a:rPr lang="en-US" sz="2800" b="1" dirty="0">
                <a:latin typeface="Arial" charset="0"/>
                <a:cs typeface="Arial" charset="0"/>
              </a:rPr>
              <a:t>consult surgery immediately</a:t>
            </a:r>
          </a:p>
          <a:p>
            <a:pPr marL="398463" indent="-398463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800" dirty="0">
                <a:latin typeface="Arial" charset="0"/>
                <a:cs typeface="Arial" charset="0"/>
              </a:rPr>
              <a:t>Treatment includes widespread debridement and broad-spectrum systemic antibiotics</a:t>
            </a:r>
          </a:p>
          <a:p>
            <a:pPr marL="398463" indent="-398463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800" dirty="0">
                <a:latin typeface="Arial" charset="0"/>
                <a:cs typeface="Arial" charset="0"/>
              </a:rPr>
              <a:t>Poor prognostic factors include: delay in diagnosis, age&gt;50, diabetes, atherosclerosis, infection involving the trunk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33A1E0-7129-44A0-8EC9-E1C711CD37C5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13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4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4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4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4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 charset="0"/>
                <a:cs typeface="Arial" charset="0"/>
              </a:rPr>
              <a:t>Take Home Points</a:t>
            </a:r>
          </a:p>
        </p:txBody>
      </p:sp>
      <p:sp>
        <p:nvSpPr>
          <p:cNvPr id="156674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257800"/>
          </a:xfrm>
        </p:spPr>
        <p:txBody>
          <a:bodyPr/>
          <a:lstStyle/>
          <a:p>
            <a:pPr>
              <a:spcBef>
                <a:spcPts val="400"/>
              </a:spcBef>
              <a:buFont typeface="Wingdings" pitchFamily="2" charset="2"/>
              <a:buChar char="§"/>
            </a:pPr>
            <a:r>
              <a:rPr lang="en-US" sz="2400" dirty="0">
                <a:latin typeface="Arial" charset="0"/>
                <a:cs typeface="Arial" charset="0"/>
              </a:rPr>
              <a:t>Cellulitis is a bacterial infection of the dermis that often begins with a portal of entry that is usually a wound, insect bite, or fungal infection (tinea pedis)</a:t>
            </a:r>
          </a:p>
          <a:p>
            <a:pPr>
              <a:spcBef>
                <a:spcPts val="400"/>
              </a:spcBef>
              <a:buFont typeface="Wingdings" pitchFamily="2" charset="2"/>
              <a:buChar char="§"/>
            </a:pPr>
            <a:r>
              <a:rPr lang="en-US" sz="2400" dirty="0">
                <a:latin typeface="Arial" charset="0"/>
                <a:cs typeface="Arial" charset="0"/>
              </a:rPr>
              <a:t>It is important to recognize and treat cellulitis early as untreated cellulitis may lead to sepsis and death</a:t>
            </a:r>
          </a:p>
          <a:p>
            <a:pPr>
              <a:spcBef>
                <a:spcPts val="400"/>
              </a:spcBef>
              <a:buFont typeface="Wingdings" pitchFamily="2" charset="2"/>
              <a:buChar char="§"/>
            </a:pPr>
            <a:r>
              <a:rPr lang="en-US" sz="2400" dirty="0">
                <a:latin typeface="Arial" charset="0"/>
                <a:cs typeface="Arial" charset="0"/>
              </a:rPr>
              <a:t>Erysipelas is a superficial cellulitis with marked dermal lymphatic involvement</a:t>
            </a:r>
          </a:p>
          <a:p>
            <a:pPr>
              <a:spcBef>
                <a:spcPts val="400"/>
              </a:spcBef>
              <a:buFont typeface="Wingdings" pitchFamily="2" charset="2"/>
              <a:buChar char="§"/>
            </a:pPr>
            <a:r>
              <a:rPr lang="en-US" sz="2400" dirty="0">
                <a:latin typeface="Arial" charset="0"/>
                <a:cs typeface="Arial" charset="0"/>
              </a:rPr>
              <a:t>A skin abscess is a </a:t>
            </a:r>
            <a:r>
              <a:rPr lang="en-US" sz="2400" dirty="0" err="1">
                <a:latin typeface="Arial" charset="0"/>
                <a:cs typeface="Arial" charset="0"/>
              </a:rPr>
              <a:t>loculated</a:t>
            </a:r>
            <a:r>
              <a:rPr lang="en-US" sz="2400" dirty="0">
                <a:latin typeface="Arial" charset="0"/>
                <a:cs typeface="Arial" charset="0"/>
              </a:rPr>
              <a:t> infection within the dermis and deeper skin tissues and is best treated with I&amp;D</a:t>
            </a:r>
          </a:p>
          <a:p>
            <a:pPr>
              <a:spcBef>
                <a:spcPts val="400"/>
              </a:spcBef>
              <a:buFont typeface="Wingdings" pitchFamily="2" charset="2"/>
              <a:buChar char="§"/>
            </a:pPr>
            <a:r>
              <a:rPr lang="en-US" sz="2400" dirty="0">
                <a:latin typeface="Arial" charset="0"/>
                <a:cs typeface="Arial" charset="0"/>
              </a:rPr>
              <a:t>Furuncles and carbuncles are a subtype of abscesses, which preferentially occur in skin areas containing hair follicles exposed to friction and perspiration</a:t>
            </a:r>
          </a:p>
          <a:p>
            <a:pPr>
              <a:spcBef>
                <a:spcPts val="200"/>
              </a:spcBef>
              <a:buNone/>
            </a:pP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33A1E0-7129-44A0-8EC9-E1C711CD37C5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07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 charset="0"/>
                <a:cs typeface="Arial" charset="0"/>
              </a:rPr>
              <a:t>Take Home Points (cont.)</a:t>
            </a:r>
          </a:p>
        </p:txBody>
      </p:sp>
      <p:sp>
        <p:nvSpPr>
          <p:cNvPr id="157698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257800"/>
          </a:xfrm>
        </p:spPr>
        <p:txBody>
          <a:bodyPr/>
          <a:lstStyle/>
          <a:p>
            <a:pPr marL="398463" indent="-398463">
              <a:spcBef>
                <a:spcPts val="200"/>
              </a:spcBef>
              <a:buFont typeface="Wingdings" pitchFamily="2" charset="2"/>
              <a:buChar char="§"/>
            </a:pPr>
            <a:r>
              <a:rPr lang="en-US" sz="2600" dirty="0" err="1">
                <a:latin typeface="Arial" charset="0"/>
                <a:cs typeface="Arial" charset="0"/>
              </a:rPr>
              <a:t>Folliculitis</a:t>
            </a:r>
            <a:r>
              <a:rPr lang="en-US" sz="2600" dirty="0">
                <a:latin typeface="Arial" charset="0"/>
                <a:cs typeface="Arial" charset="0"/>
              </a:rPr>
              <a:t> is a superficial bacterial infection of the hair follicles presenting as follicular pustules</a:t>
            </a:r>
          </a:p>
          <a:p>
            <a:pPr marL="398463" indent="-398463">
              <a:spcBef>
                <a:spcPts val="200"/>
              </a:spcBef>
              <a:buFont typeface="Wingdings" pitchFamily="2" charset="2"/>
              <a:buChar char="§"/>
            </a:pPr>
            <a:r>
              <a:rPr lang="en-US" sz="2600" dirty="0">
                <a:latin typeface="Arial" charset="0"/>
                <a:cs typeface="Arial" charset="0"/>
              </a:rPr>
              <a:t>In impetigo, papules and vesicles progress to form pustules that enlarge and break down to form thick, adherent crusts with a golden or honey-colored appearance</a:t>
            </a:r>
          </a:p>
          <a:p>
            <a:pPr marL="398463" indent="-398463">
              <a:spcBef>
                <a:spcPts val="200"/>
              </a:spcBef>
              <a:buFont typeface="Wingdings" pitchFamily="2" charset="2"/>
              <a:buChar char="§"/>
            </a:pPr>
            <a:r>
              <a:rPr lang="en-US" sz="2600" dirty="0">
                <a:latin typeface="Arial" charset="0"/>
                <a:cs typeface="Arial" charset="0"/>
              </a:rPr>
              <a:t>Necrotizing fasciitis presents as an expanding dusky, edematous, red plaque with blue discoloration</a:t>
            </a:r>
          </a:p>
          <a:p>
            <a:pPr marL="398463" indent="-398463">
              <a:spcBef>
                <a:spcPts val="200"/>
              </a:spcBef>
              <a:buFont typeface="Wingdings" pitchFamily="2" charset="2"/>
              <a:buChar char="§"/>
            </a:pPr>
            <a:r>
              <a:rPr lang="en-US" sz="2600" dirty="0">
                <a:latin typeface="Arial" charset="0"/>
                <a:cs typeface="Arial" charset="0"/>
              </a:rPr>
              <a:t>Anesthesia of the skin of the affected area is a characteristic finding</a:t>
            </a:r>
          </a:p>
          <a:p>
            <a:pPr marL="398463" indent="-398463">
              <a:spcBef>
                <a:spcPts val="200"/>
              </a:spcBef>
              <a:buFont typeface="Wingdings" pitchFamily="2" charset="2"/>
              <a:buChar char="§"/>
            </a:pPr>
            <a:r>
              <a:rPr lang="en-US" sz="2600" dirty="0">
                <a:latin typeface="Arial" charset="0"/>
                <a:cs typeface="Arial" charset="0"/>
              </a:rPr>
              <a:t>Necrotizing fasciitis is a medical/surgical emergency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33A1E0-7129-44A0-8EC9-E1C711CD37C5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92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Arial" charset="0"/>
                <a:cs typeface="Arial" charset="0"/>
              </a:rPr>
              <a:t> Risk Factors</a:t>
            </a:r>
          </a:p>
        </p:txBody>
      </p:sp>
      <p:sp>
        <p:nvSpPr>
          <p:cNvPr id="63490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8077200" cy="43434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n-US" dirty="0">
              <a:latin typeface="Arial" charset="0"/>
              <a:cs typeface="Arial" charset="0"/>
            </a:endParaRP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en-US" dirty="0">
                <a:latin typeface="Arial" charset="0"/>
                <a:cs typeface="Arial" charset="0"/>
              </a:rPr>
              <a:t>Local trauma (bug bites, laceration, abrasion, puncture wound)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en-US" dirty="0">
                <a:latin typeface="Arial" charset="0"/>
                <a:cs typeface="Arial" charset="0"/>
              </a:rPr>
              <a:t>Underlying skin lesion (furuncle, ulcer)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en-US" dirty="0">
                <a:latin typeface="Arial" charset="0"/>
                <a:cs typeface="Arial" charset="0"/>
              </a:rPr>
              <a:t>Inflammation (local dermatitis, radiation therapy)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en-US" dirty="0">
                <a:latin typeface="Arial" charset="0"/>
                <a:cs typeface="Arial" charset="0"/>
              </a:rPr>
              <a:t>Edema and impaired </a:t>
            </a:r>
            <a:r>
              <a:rPr lang="en-US" dirty="0" err="1">
                <a:latin typeface="Arial" charset="0"/>
                <a:cs typeface="Arial" charset="0"/>
              </a:rPr>
              <a:t>lymphatics</a:t>
            </a:r>
            <a:r>
              <a:rPr lang="en-US" dirty="0">
                <a:latin typeface="Arial" charset="0"/>
                <a:cs typeface="Arial" charset="0"/>
              </a:rPr>
              <a:t> in the affected area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en-US" dirty="0">
                <a:latin typeface="Arial" charset="0"/>
                <a:cs typeface="Arial" charset="0"/>
              </a:rPr>
              <a:t>Preexisting skin infection (impetigo, tinea pedis)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77D08-A9B0-46B8-B561-61624385FAF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99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Arial" charset="0"/>
                <a:cs typeface="Arial" charset="0"/>
              </a:rPr>
              <a:t>Etiology</a:t>
            </a:r>
          </a:p>
        </p:txBody>
      </p:sp>
      <p:sp>
        <p:nvSpPr>
          <p:cNvPr id="65538" name="Rectangle 3"/>
          <p:cNvSpPr>
            <a:spLocks noGrp="1"/>
          </p:cNvSpPr>
          <p:nvPr>
            <p:ph type="body" idx="1"/>
          </p:nvPr>
        </p:nvSpPr>
        <p:spPr>
          <a:xfrm>
            <a:off x="381000" y="1524000"/>
            <a:ext cx="8610600" cy="41910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dirty="0">
                <a:latin typeface="Arial" charset="0"/>
                <a:cs typeface="Arial" charset="0"/>
              </a:rPr>
              <a:t>About 80% of cases are caused by gram positive organisms:</a:t>
            </a:r>
          </a:p>
          <a:p>
            <a:pPr marL="0" indent="0" eaLnBrk="1" hangingPunct="1">
              <a:buNone/>
            </a:pPr>
            <a:r>
              <a:rPr lang="en-US" dirty="0">
                <a:latin typeface="Arial" charset="0"/>
                <a:cs typeface="Arial" charset="0"/>
              </a:rPr>
              <a:t>1-  Group A streptococcus </a:t>
            </a:r>
          </a:p>
          <a:p>
            <a:pPr marL="0" indent="0" eaLnBrk="1" hangingPunct="1">
              <a:buNone/>
            </a:pPr>
            <a:r>
              <a:rPr lang="en-US" dirty="0">
                <a:latin typeface="Arial" charset="0"/>
                <a:cs typeface="Arial" charset="0"/>
              </a:rPr>
              <a:t>2- </a:t>
            </a:r>
            <a:r>
              <a:rPr lang="en-US" i="1" dirty="0">
                <a:latin typeface="Arial" charset="0"/>
                <a:cs typeface="Arial" charset="0"/>
              </a:rPr>
              <a:t>Staphylococcus aureus </a:t>
            </a:r>
            <a:r>
              <a:rPr lang="en-US" dirty="0">
                <a:latin typeface="Arial" charset="0"/>
                <a:cs typeface="Arial" charset="0"/>
              </a:rPr>
              <a:t>are the most common causal pathogens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33A1E0-7129-44A0-8EC9-E1C711CD37C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043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 charset="0"/>
                <a:cs typeface="Arial" charset="0"/>
              </a:rPr>
              <a:t> Treatment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686800" cy="48768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4000" dirty="0">
                <a:latin typeface="Arial" charset="0"/>
                <a:cs typeface="Arial" charset="0"/>
              </a:rPr>
              <a:t>It is important to recognize and treat cellulitis early as untreated cellulitis may lead to sepsis and death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4000" dirty="0">
                <a:latin typeface="Arial" charset="0"/>
                <a:cs typeface="Arial" charset="0"/>
              </a:rPr>
              <a:t>Broad spectrum antibiotic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4000" dirty="0">
                <a:latin typeface="Arial" charset="0"/>
                <a:cs typeface="Arial" charset="0"/>
              </a:rPr>
              <a:t>Elevation of the involved area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en-US" sz="4000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A77477-11EE-4284-A74C-863E3C2FC3D5}" type="slidenum"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pPr>
                <a:defRPr/>
              </a:pPr>
              <a:t>6</a:t>
            </a:fld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578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 charset="0"/>
                <a:cs typeface="Arial" charset="0"/>
              </a:rPr>
              <a:t>Erysipelas</a:t>
            </a:r>
          </a:p>
        </p:txBody>
      </p:sp>
      <p:sp>
        <p:nvSpPr>
          <p:cNvPr id="80898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839200" cy="46482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400" dirty="0">
                <a:latin typeface="Arial" charset="0"/>
                <a:cs typeface="Arial" charset="0"/>
              </a:rPr>
              <a:t>Erysipelas is a superficial cellulitis with marked dermal lymphatic involvement (causing the skin to be edematous or raised)</a:t>
            </a:r>
          </a:p>
          <a:p>
            <a:pPr lvl="1">
              <a:buFont typeface="Arial" charset="0"/>
              <a:buChar char="•"/>
            </a:pPr>
            <a:r>
              <a:rPr lang="en-US" sz="2400" dirty="0">
                <a:latin typeface="Arial" charset="0"/>
                <a:cs typeface="Arial" charset="0"/>
              </a:rPr>
              <a:t>Main pathogen is group A streptococcus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Arial" charset="0"/>
                <a:cs typeface="Arial" charset="0"/>
              </a:rPr>
              <a:t>Usually affects the lower extremities and the face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Arial" charset="0"/>
                <a:cs typeface="Arial" charset="0"/>
              </a:rPr>
              <a:t>Presents with pain, superficial erythema, and plaque-like edema with a sharply defined margin to normal tissue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Arial" charset="0"/>
                <a:cs typeface="Arial" charset="0"/>
              </a:rPr>
              <a:t>Plaques may develop overlying blisters (</a:t>
            </a:r>
            <a:r>
              <a:rPr lang="en-US" sz="2400" dirty="0" err="1">
                <a:latin typeface="Arial" charset="0"/>
                <a:cs typeface="Arial" charset="0"/>
              </a:rPr>
              <a:t>bullae</a:t>
            </a:r>
            <a:r>
              <a:rPr lang="en-US" sz="2400" dirty="0">
                <a:latin typeface="Arial" charset="0"/>
                <a:cs typeface="Arial" charset="0"/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Arial" charset="0"/>
                <a:cs typeface="Arial" charset="0"/>
              </a:rPr>
              <a:t>May be associated with a high white count (&gt;20,000/mcL)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Arial" charset="0"/>
                <a:cs typeface="Arial" charset="0"/>
              </a:rPr>
              <a:t>May be preceded by chills, fever, headache, vomiting, and joint pain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33A1E0-7129-44A0-8EC9-E1C711CD37C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69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0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0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08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08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charset="0"/>
                <a:cs typeface="Arial" charset="0"/>
              </a:rPr>
              <a:t> Erysipelas</a:t>
            </a:r>
          </a:p>
        </p:txBody>
      </p:sp>
      <p:pic>
        <p:nvPicPr>
          <p:cNvPr id="78850" name="Picture 15" descr="Erysipelas 2"/>
          <p:cNvPicPr>
            <a:picLocks noChangeAspect="1" noChangeArrowheads="1"/>
          </p:cNvPicPr>
          <p:nvPr/>
        </p:nvPicPr>
        <p:blipFill>
          <a:blip r:embed="rId3" cstate="print"/>
          <a:srcRect l="20551" t="31523" r="9172" b="21875"/>
          <a:stretch>
            <a:fillRect/>
          </a:stretch>
        </p:blipFill>
        <p:spPr bwMode="auto">
          <a:xfrm>
            <a:off x="762000" y="1676400"/>
            <a:ext cx="4038600" cy="386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1" name="Picture 8" descr="Erysipelas 1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4" cstate="print"/>
          <a:srcRect l="54639" t="36710" r="21739" b="16801"/>
          <a:stretch/>
        </p:blipFill>
        <p:spPr>
          <a:xfrm>
            <a:off x="5562600" y="1676400"/>
            <a:ext cx="2877769" cy="3849766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475BCD-6785-4EA6-B7FE-FD80B4B45C7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559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 charset="0"/>
                <a:cs typeface="Arial" charset="0"/>
              </a:rPr>
              <a:t>Example of Erysipelas</a:t>
            </a:r>
          </a:p>
        </p:txBody>
      </p:sp>
      <p:sp>
        <p:nvSpPr>
          <p:cNvPr id="82947" name="Text Box 4"/>
          <p:cNvSpPr txBox="1">
            <a:spLocks noChangeArrowheads="1"/>
          </p:cNvSpPr>
          <p:nvPr/>
        </p:nvSpPr>
        <p:spPr bwMode="auto">
          <a:xfrm>
            <a:off x="3886200" y="1771650"/>
            <a:ext cx="4724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Large, shiny erythematous plaque with sharply demarcated borders located on the leg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33A1E0-7129-44A0-8EC9-E1C711CD37C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2" name="Picture 1" descr="9-06 erysipelas 15 HR 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0200"/>
            <a:ext cx="278130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5963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1253</Words>
  <Application>Microsoft Office PowerPoint</Application>
  <PresentationFormat>On-screen Show (4:3)</PresentationFormat>
  <Paragraphs>181</Paragraphs>
  <Slides>33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Wingdings</vt:lpstr>
      <vt:lpstr>Office Theme</vt:lpstr>
      <vt:lpstr>Bacterial Skin Infections </vt:lpstr>
      <vt:lpstr>Cellulitis</vt:lpstr>
      <vt:lpstr>Cellulitis </vt:lpstr>
      <vt:lpstr> Risk Factors</vt:lpstr>
      <vt:lpstr>Etiology</vt:lpstr>
      <vt:lpstr> Treatment</vt:lpstr>
      <vt:lpstr>Erysipelas</vt:lpstr>
      <vt:lpstr> Erysipelas</vt:lpstr>
      <vt:lpstr>Example of Erysipelas</vt:lpstr>
      <vt:lpstr>Treatment</vt:lpstr>
      <vt:lpstr> Abscess</vt:lpstr>
      <vt:lpstr> Treatment</vt:lpstr>
      <vt:lpstr> Infections involve hair follicles</vt:lpstr>
      <vt:lpstr>What is the diagnosis?</vt:lpstr>
      <vt:lpstr>Furunculosis</vt:lpstr>
      <vt:lpstr>Carbunculosis</vt:lpstr>
      <vt:lpstr>Furuncle, Carbuncle</vt:lpstr>
      <vt:lpstr>More Examples: Furuncle and Carbuncle</vt:lpstr>
      <vt:lpstr>Folliculitis</vt:lpstr>
      <vt:lpstr>Skin Exam</vt:lpstr>
      <vt:lpstr>Management</vt:lpstr>
      <vt:lpstr>More Examples of Folliculitis</vt:lpstr>
      <vt:lpstr>Impetigo</vt:lpstr>
      <vt:lpstr>Clinical variants of impetigo </vt:lpstr>
      <vt:lpstr> 1- Non-bullous Impetigo(contagiosum )</vt:lpstr>
      <vt:lpstr>2- Bullous Impetigo</vt:lpstr>
      <vt:lpstr>3-Ecthyma (deep imptigo)</vt:lpstr>
      <vt:lpstr>Treatment </vt:lpstr>
      <vt:lpstr> Necrotizing Fasciitis</vt:lpstr>
      <vt:lpstr> Necrotizing Fasciitis</vt:lpstr>
      <vt:lpstr>Treatment</vt:lpstr>
      <vt:lpstr>Take Home Points</vt:lpstr>
      <vt:lpstr>Take Home Points (cont.)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Bacterial Skin Infections </dc:title>
  <dc:creator>SAMI FATEHI</dc:creator>
  <cp:lastModifiedBy>Max Ax</cp:lastModifiedBy>
  <cp:revision>11</cp:revision>
  <dcterms:created xsi:type="dcterms:W3CDTF">2006-08-16T00:00:00Z</dcterms:created>
  <dcterms:modified xsi:type="dcterms:W3CDTF">2020-03-21T13:58:12Z</dcterms:modified>
</cp:coreProperties>
</file>