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9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83" r:id="rId10"/>
    <p:sldId id="270" r:id="rId11"/>
    <p:sldId id="271" r:id="rId12"/>
    <p:sldId id="272" r:id="rId13"/>
    <p:sldId id="273" r:id="rId14"/>
    <p:sldId id="274" r:id="rId15"/>
    <p:sldId id="275" r:id="rId16"/>
    <p:sldId id="280" r:id="rId17"/>
    <p:sldId id="281" r:id="rId18"/>
    <p:sldId id="276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32" autoAdjust="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35B0A-83AF-431A-A270-1A0BA0516830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ADA7B-9ED6-4B86-B81B-11194C5FE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74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ECZEMA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Dr Sami Billal</a:t>
            </a: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Phd</a:t>
            </a:r>
            <a:r>
              <a:rPr lang="en-US" dirty="0">
                <a:solidFill>
                  <a:schemeClr val="bg1"/>
                </a:solidFill>
              </a:rPr>
              <a:t>, MD </a:t>
            </a:r>
          </a:p>
        </p:txBody>
      </p:sp>
    </p:spTree>
    <p:extLst>
      <p:ext uri="{BB962C8B-B14F-4D97-AF65-F5344CB8AC3E}">
        <p14:creationId xmlns:p14="http://schemas.microsoft.com/office/powerpoint/2010/main" val="2572483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072E45F-7DE3-A846-826A-55952A0F9608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10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583488" cy="6858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2800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Clinical Features of Eczema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686800" cy="517525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spcBef>
                <a:spcPts val="600"/>
              </a:spcBef>
              <a:buNone/>
            </a:pPr>
            <a:r>
              <a:rPr lang="en-GB" dirty="0">
                <a:latin typeface="Trebuchet MS" charset="0"/>
                <a:ea typeface="ＭＳ Ｐゴシック" charset="0"/>
                <a:cs typeface="ＭＳ Ｐゴシック" charset="0"/>
              </a:rPr>
              <a:t>The lesions of eczema take different forms: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dirty="0">
                <a:latin typeface="Trebuchet MS" charset="0"/>
                <a:ea typeface="ＭＳ Ｐゴシック" charset="0"/>
              </a:rPr>
              <a:t> In the </a:t>
            </a:r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acute eczema</a:t>
            </a:r>
            <a:r>
              <a:rPr lang="en-GB" dirty="0">
                <a:latin typeface="Trebuchet MS" charset="0"/>
                <a:ea typeface="ＭＳ Ｐゴシック" charset="0"/>
              </a:rPr>
              <a:t>: </a:t>
            </a:r>
          </a:p>
          <a:p>
            <a:pPr marL="1428750" lvl="2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GB" sz="2800" dirty="0">
                <a:latin typeface="Trebuchet MS" charset="0"/>
                <a:ea typeface="ＭＳ Ｐゴシック" charset="0"/>
              </a:rPr>
              <a:t>Erythematous papules, </a:t>
            </a:r>
          </a:p>
          <a:p>
            <a:pPr marL="1428750" lvl="2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GB" sz="2800" dirty="0">
                <a:latin typeface="Trebuchet MS" charset="0"/>
                <a:ea typeface="ＭＳ Ｐゴシック" charset="0"/>
              </a:rPr>
              <a:t>Vesicles, and</a:t>
            </a:r>
          </a:p>
          <a:p>
            <a:pPr marL="1428750" lvl="2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GB" sz="2800" dirty="0">
                <a:latin typeface="Trebuchet MS" charset="0"/>
                <a:ea typeface="ＭＳ Ｐゴシック" charset="0"/>
              </a:rPr>
              <a:t>Oozing with crusting. 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dirty="0">
                <a:latin typeface="Trebuchet MS" charset="0"/>
                <a:ea typeface="ＭＳ Ｐゴシック" charset="0"/>
              </a:rPr>
              <a:t>In the </a:t>
            </a:r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subacute eczema</a:t>
            </a:r>
            <a:r>
              <a:rPr lang="en-GB" dirty="0">
                <a:latin typeface="Trebuchet MS" charset="0"/>
                <a:ea typeface="ＭＳ Ｐゴシック" charset="0"/>
              </a:rPr>
              <a:t>:</a:t>
            </a:r>
          </a:p>
          <a:p>
            <a:pPr marL="914400" lvl="2" indent="0" eaLnBrk="1" hangingPunct="1">
              <a:lnSpc>
                <a:spcPct val="90000"/>
              </a:lnSpc>
              <a:buNone/>
            </a:pPr>
            <a:r>
              <a:rPr lang="en-GB" sz="2800" dirty="0">
                <a:latin typeface="Trebuchet MS" charset="0"/>
                <a:ea typeface="ＭＳ Ｐゴシック" charset="0"/>
              </a:rPr>
              <a:t>-Lesions are reddish with scaly papules. 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dirty="0">
                <a:latin typeface="Trebuchet MS" charset="0"/>
                <a:ea typeface="ＭＳ Ｐゴシック" charset="0"/>
              </a:rPr>
              <a:t>In the </a:t>
            </a:r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chronic eczema </a:t>
            </a:r>
            <a:r>
              <a:rPr lang="en-GB" dirty="0">
                <a:latin typeface="Trebuchet MS" charset="0"/>
                <a:ea typeface="ＭＳ Ｐゴシック" charset="0"/>
              </a:rPr>
              <a:t>:</a:t>
            </a:r>
          </a:p>
          <a:p>
            <a:pPr marL="914400" lvl="2" indent="0" eaLnBrk="1" hangingPunct="1">
              <a:lnSpc>
                <a:spcPct val="90000"/>
              </a:lnSpc>
              <a:buNone/>
            </a:pPr>
            <a:r>
              <a:rPr lang="en-GB" sz="2800" dirty="0">
                <a:latin typeface="Trebuchet MS" charset="0"/>
                <a:ea typeface="ＭＳ Ｐゴシック" charset="0"/>
              </a:rPr>
              <a:t>- Chronicity leads to thickened epidermis with accentuated skin markings (lichenification)</a:t>
            </a:r>
            <a:r>
              <a:rPr lang="en-US" sz="2800" dirty="0">
                <a:latin typeface="Trebuchet MS" charset="0"/>
                <a:ea typeface="ＭＳ Ｐゴシック" charset="0"/>
              </a:rPr>
              <a:t>.</a:t>
            </a:r>
            <a:endParaRPr lang="en-GB" sz="2800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02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E718478-2611-7E4C-80FF-A0D92FC2908A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11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583488" cy="685800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Clinical Features of Eczema</a:t>
            </a:r>
            <a:endParaRPr lang="en-GB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686800" cy="5175250"/>
          </a:xfrm>
          <a:solidFill>
            <a:srgbClr val="00B050"/>
          </a:solidFill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GB" sz="3600" dirty="0">
                <a:latin typeface="Trebuchet MS" charset="0"/>
                <a:ea typeface="ＭＳ Ｐゴシック" charset="0"/>
                <a:cs typeface="ＭＳ Ｐゴシック" charset="0"/>
              </a:rPr>
              <a:t>Excoriations due to scratching are the commonest secondary lesions.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GB" sz="3600" dirty="0">
                <a:latin typeface="Trebuchet MS" charset="0"/>
                <a:ea typeface="ＭＳ Ｐゴシック" charset="0"/>
                <a:cs typeface="ＭＳ Ｐゴシック" charset="0"/>
              </a:rPr>
              <a:t>Conditions are usually associated with </a:t>
            </a:r>
            <a:r>
              <a:rPr lang="en-GB" sz="3600" dirty="0">
                <a:solidFill>
                  <a:srgbClr val="6600CC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itching</a:t>
            </a:r>
            <a:r>
              <a:rPr lang="en-GB" sz="3600" dirty="0">
                <a:latin typeface="Trebuchet MS" charset="0"/>
                <a:ea typeface="ＭＳ Ｐゴシック" charset="0"/>
                <a:cs typeface="ＭＳ Ｐゴシック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3600" dirty="0">
                <a:latin typeface="Trebuchet MS" charset="0"/>
                <a:ea typeface="ＭＳ Ｐゴシック" charset="0"/>
                <a:cs typeface="ＭＳ Ｐゴシック" charset="0"/>
              </a:rPr>
              <a:t>Eczema not associated with constitutional symptoms unless there is secondary bacterial infection</a:t>
            </a:r>
            <a:endParaRPr lang="en-GB" sz="3600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026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E846EB2-823D-5848-991D-D6516769BD08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12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31746" name="Rectangle 5"/>
          <p:cNvSpPr>
            <a:spLocks noGrp="1" noChangeArrowheads="1"/>
          </p:cNvSpPr>
          <p:nvPr>
            <p:ph type="title"/>
          </p:nvPr>
        </p:nvSpPr>
        <p:spPr>
          <a:xfrm>
            <a:off x="5580112" y="1196752"/>
            <a:ext cx="3455863" cy="79132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dirty="0">
                <a:latin typeface="Trebuchet MS" charset="0"/>
                <a:ea typeface="ＭＳ Ｐゴシック" charset="0"/>
                <a:cs typeface="ＭＳ Ｐゴシック" charset="0"/>
              </a:rPr>
              <a:t>Atopic Dermatitis in an infant</a:t>
            </a:r>
            <a:endParaRPr lang="en-GB" sz="2800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1747" name="Picture 4" descr="CH124FG00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512" y="115888"/>
            <a:ext cx="4968751" cy="6049415"/>
          </a:xfrm>
          <a:noFill/>
        </p:spPr>
      </p:pic>
    </p:spTree>
    <p:extLst>
      <p:ext uri="{BB962C8B-B14F-4D97-AF65-F5344CB8AC3E}">
        <p14:creationId xmlns:p14="http://schemas.microsoft.com/office/powerpoint/2010/main" val="3378253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66A11ED-52F7-DA40-B386-1F0F44852D29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13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30722" name="Rectangle 5"/>
          <p:cNvSpPr>
            <a:spLocks noGrp="1" noChangeArrowheads="1"/>
          </p:cNvSpPr>
          <p:nvPr>
            <p:ph type="title"/>
          </p:nvPr>
        </p:nvSpPr>
        <p:spPr>
          <a:xfrm>
            <a:off x="4716017" y="2205039"/>
            <a:ext cx="3567558" cy="1079946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Trebuchet MS" charset="0"/>
                <a:ea typeface="ＭＳ Ｐゴシック" charset="0"/>
                <a:cs typeface="ＭＳ Ｐゴシック" charset="0"/>
              </a:rPr>
              <a:t>Chronic Eczema with lichenification</a:t>
            </a:r>
            <a:endParaRPr lang="en-GB" sz="2800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0723" name="Picture 4" descr="CH124FG00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512" y="177032"/>
            <a:ext cx="3959671" cy="5988272"/>
          </a:xfrm>
          <a:noFill/>
        </p:spPr>
      </p:pic>
    </p:spTree>
    <p:extLst>
      <p:ext uri="{BB962C8B-B14F-4D97-AF65-F5344CB8AC3E}">
        <p14:creationId xmlns:p14="http://schemas.microsoft.com/office/powerpoint/2010/main" val="2357116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CD.jpe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" r="5425" b="3932"/>
          <a:stretch/>
        </p:blipFill>
        <p:spPr>
          <a:xfrm>
            <a:off x="179512" y="188640"/>
            <a:ext cx="6543759" cy="4399035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 bwMode="auto">
          <a:xfrm>
            <a:off x="5508104" y="4797152"/>
            <a:ext cx="3311847" cy="791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 kern="1200">
                <a:solidFill>
                  <a:schemeClr val="tx1"/>
                </a:solidFill>
                <a:latin typeface="+mj-lt"/>
                <a:ea typeface="ＭＳ Ｐゴシック" pitchFamily="-106" charset="-128"/>
                <a:cs typeface="ＭＳ Ｐゴシック" pitchFamily="-106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9pPr>
          </a:lstStyle>
          <a:p>
            <a:pPr eaLnBrk="1" hangingPunct="1"/>
            <a:r>
              <a:rPr lang="en-US" sz="2800" dirty="0">
                <a:latin typeface="Trebuchet MS" charset="0"/>
                <a:ea typeface="ＭＳ Ｐゴシック" charset="0"/>
                <a:cs typeface="ＭＳ Ｐゴシック" charset="0"/>
              </a:rPr>
              <a:t>Contact Dermatitis</a:t>
            </a:r>
            <a:endParaRPr lang="en-GB" sz="2800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332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CD2.jpe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10" t="4966" r="2656" b="4298"/>
          <a:stretch/>
        </p:blipFill>
        <p:spPr>
          <a:xfrm>
            <a:off x="251520" y="188640"/>
            <a:ext cx="6048673" cy="3868117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 bwMode="auto">
          <a:xfrm>
            <a:off x="5436096" y="4221088"/>
            <a:ext cx="3311847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 kern="1200">
                <a:solidFill>
                  <a:schemeClr val="tx1"/>
                </a:solidFill>
                <a:latin typeface="+mj-lt"/>
                <a:ea typeface="ＭＳ Ｐゴシック" pitchFamily="-106" charset="-128"/>
                <a:cs typeface="ＭＳ Ｐゴシック" pitchFamily="-106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9pPr>
          </a:lstStyle>
          <a:p>
            <a:pPr eaLnBrk="1" hangingPunct="1"/>
            <a:r>
              <a:rPr lang="en-US" sz="2800" dirty="0">
                <a:latin typeface="Trebuchet MS" charset="0"/>
                <a:ea typeface="ＭＳ Ｐゴシック" charset="0"/>
                <a:cs typeface="ＭＳ Ｐゴシック" charset="0"/>
              </a:rPr>
              <a:t>Contact Dermatitis</a:t>
            </a:r>
            <a:endParaRPr lang="en-GB" sz="2800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6166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Histopathology of eczema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00400"/>
          </a:xfrm>
          <a:solidFill>
            <a:srgbClr val="00B050"/>
          </a:solidFill>
        </p:spPr>
        <p:txBody>
          <a:bodyPr/>
          <a:lstStyle/>
          <a:p>
            <a:pPr algn="just">
              <a:spcBef>
                <a:spcPts val="0"/>
              </a:spcBef>
            </a:pPr>
            <a:r>
              <a:rPr lang="en-US" dirty="0"/>
              <a:t>The histopathological features reflect a dynamic sequence of changes resulting from inflammation of the epidermis and the underlying dermal structures. </a:t>
            </a:r>
          </a:p>
          <a:p>
            <a:pPr algn="just">
              <a:spcBef>
                <a:spcPts val="0"/>
              </a:spcBef>
            </a:pPr>
            <a:r>
              <a:rPr lang="en-US" dirty="0"/>
              <a:t>These vary with the intensity and the stage of the eczematous process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821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Histopathological</a:t>
            </a:r>
            <a:r>
              <a:rPr lang="en-US" dirty="0"/>
              <a:t> features  of eczema </a:t>
            </a:r>
            <a:r>
              <a:rPr lang="mr-IN" dirty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91000"/>
          </a:xfrm>
          <a:solidFill>
            <a:srgbClr val="00B050"/>
          </a:solidFill>
        </p:spPr>
        <p:txBody>
          <a:bodyPr>
            <a:normAutofit/>
          </a:bodyPr>
          <a:lstStyle/>
          <a:p>
            <a:pPr marL="514350" indent="-514350" algn="just">
              <a:spcBef>
                <a:spcPts val="0"/>
              </a:spcBef>
              <a:buFont typeface="+mj-lt"/>
              <a:buAutoNum type="arabicParenR"/>
            </a:pPr>
            <a:r>
              <a:rPr lang="en-US" dirty="0"/>
              <a:t>Spongiosis</a:t>
            </a:r>
            <a:r>
              <a:rPr lang="en-US" dirty="0">
                <a:solidFill>
                  <a:schemeClr val="bg1"/>
                </a:solidFill>
              </a:rPr>
              <a:t> (intercellular epidermal edema) leads to stretching and rupture of the intercellular attachments, with the formation of vesicles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US" dirty="0">
                <a:sym typeface="Wingdings" panose="05000000000000000000" pitchFamily="2" charset="2"/>
              </a:rPr>
              <a:t>ACUTE ECZEMA </a:t>
            </a:r>
            <a:endParaRPr lang="en-US" dirty="0"/>
          </a:p>
          <a:p>
            <a:pPr marL="514350" indent="-514350" algn="just">
              <a:spcBef>
                <a:spcPts val="0"/>
              </a:spcBef>
              <a:buFont typeface="+mj-lt"/>
              <a:buAutoNum type="arabicParenR"/>
            </a:pPr>
            <a:r>
              <a:rPr lang="en-US" dirty="0">
                <a:solidFill>
                  <a:schemeClr val="bg1"/>
                </a:solidFill>
              </a:rPr>
              <a:t>Increased epidermal mitotic activity leads to </a:t>
            </a:r>
            <a:r>
              <a:rPr lang="en-US" dirty="0"/>
              <a:t>acanthosis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US" dirty="0">
                <a:sym typeface="Wingdings" panose="05000000000000000000" pitchFamily="2" charset="2"/>
              </a:rPr>
              <a:t>SUBACUTE ECZEMA</a:t>
            </a:r>
            <a:endParaRPr lang="en-US" dirty="0"/>
          </a:p>
          <a:p>
            <a:pPr marL="514350" indent="-514350" algn="just">
              <a:spcBef>
                <a:spcPts val="0"/>
              </a:spcBef>
              <a:buFont typeface="+mj-lt"/>
              <a:buAutoNum type="arabicParenR"/>
            </a:pPr>
            <a:r>
              <a:rPr lang="en-US" dirty="0">
                <a:solidFill>
                  <a:schemeClr val="bg1"/>
                </a:solidFill>
              </a:rPr>
              <a:t>Acanthosis is associated with formation of a </a:t>
            </a:r>
            <a:r>
              <a:rPr lang="en-US" dirty="0"/>
              <a:t>parakeratosis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US" dirty="0">
                <a:sym typeface="Wingdings" panose="05000000000000000000" pitchFamily="2" charset="2"/>
              </a:rPr>
              <a:t>CHRONIC ECZEMA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967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B2540C-11FE-804A-84CE-10957DC8EB4B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18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779463" y="228600"/>
            <a:ext cx="7583487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Treatment of eczema</a:t>
            </a:r>
            <a:endParaRPr lang="en-GB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038600"/>
          </a:xfrm>
          <a:solidFill>
            <a:srgbClr val="00B050"/>
          </a:solidFill>
        </p:spPr>
        <p:txBody>
          <a:bodyPr>
            <a:normAutofit/>
          </a:bodyPr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US" dirty="0">
                <a:solidFill>
                  <a:srgbClr val="6600CC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Withdrawal</a:t>
            </a:r>
            <a:r>
              <a:rPr lang="en-US" dirty="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 or </a:t>
            </a:r>
            <a:r>
              <a:rPr lang="en-US" dirty="0">
                <a:solidFill>
                  <a:srgbClr val="6600CC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avoidance</a:t>
            </a:r>
            <a:r>
              <a:rPr lang="en-US" dirty="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 of the triggering substance if there.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>
                <a:latin typeface="Trebuchet MS" charset="0"/>
                <a:ea typeface="ＭＳ Ｐゴシック" charset="0"/>
                <a:cs typeface="ＭＳ Ｐゴシック" charset="0"/>
              </a:rPr>
              <a:t>Emollients </a:t>
            </a:r>
            <a:endParaRPr lang="en-US" dirty="0">
              <a:solidFill>
                <a:schemeClr val="tx1"/>
              </a:solidFill>
              <a:latin typeface="Trebuchet MS" charset="0"/>
              <a:ea typeface="ＭＳ Ｐゴシック" charset="0"/>
              <a:cs typeface="ＭＳ Ｐゴシック" charset="0"/>
            </a:endParaRP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Topical </a:t>
            </a:r>
            <a:r>
              <a:rPr lang="en-US" dirty="0">
                <a:solidFill>
                  <a:srgbClr val="6600CC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steroids</a:t>
            </a:r>
            <a:r>
              <a:rPr lang="en-US" dirty="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 is the treatment of choice</a:t>
            </a:r>
          </a:p>
          <a:p>
            <a:pPr marL="0" indent="0" eaLnBrk="1" hangingPunct="1">
              <a:buNone/>
            </a:pPr>
            <a:r>
              <a:rPr lang="en-US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How you select suitable steroid potency  and vehicle? </a:t>
            </a:r>
            <a:endParaRPr lang="en-GB" dirty="0">
              <a:solidFill>
                <a:schemeClr val="bg1"/>
              </a:solidFill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6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7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2590800"/>
            <a:ext cx="8077200" cy="20574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5400" i="1" dirty="0">
                <a:solidFill>
                  <a:srgbClr val="3366FF"/>
                </a:solidFill>
                <a:latin typeface="Times New Roman" charset="0"/>
                <a:ea typeface="ＭＳ Ｐゴシック" charset="0"/>
                <a:cs typeface="Times New Roman" charset="0"/>
              </a:rPr>
              <a:t>*</a:t>
            </a:r>
            <a:r>
              <a:rPr lang="en-US" sz="5400" i="1" dirty="0">
                <a:solidFill>
                  <a:srgbClr val="000090"/>
                </a:solidFill>
                <a:latin typeface="Times New Roman" charset="0"/>
                <a:ea typeface="ＭＳ Ｐゴシック" charset="0"/>
                <a:cs typeface="Times New Roman" charset="0"/>
              </a:rPr>
              <a:t>*</a:t>
            </a:r>
            <a:r>
              <a:rPr lang="en-US" sz="5400" i="1" dirty="0">
                <a:solidFill>
                  <a:schemeClr val="bg2"/>
                </a:solidFill>
                <a:latin typeface="Times New Roman" charset="0"/>
                <a:ea typeface="ＭＳ Ｐゴシック" charset="0"/>
                <a:cs typeface="Times New Roman" charset="0"/>
              </a:rPr>
              <a:t>*</a:t>
            </a:r>
            <a:r>
              <a:rPr lang="en-US" sz="5400" i="1" dirty="0">
                <a:solidFill>
                  <a:srgbClr val="6600CC"/>
                </a:solidFill>
                <a:latin typeface="Times New Roman" charset="0"/>
                <a:ea typeface="ＭＳ Ｐゴシック" charset="0"/>
                <a:cs typeface="Times New Roman" charset="0"/>
              </a:rPr>
              <a:t>*</a:t>
            </a:r>
            <a:r>
              <a:rPr lang="en-US" sz="5400" i="1" dirty="0">
                <a:solidFill>
                  <a:srgbClr val="000066"/>
                </a:solidFill>
                <a:latin typeface="Times New Roman" charset="0"/>
                <a:ea typeface="ＭＳ Ｐゴシック" charset="0"/>
                <a:cs typeface="Times New Roman" charset="0"/>
              </a:rPr>
              <a:t>*</a:t>
            </a:r>
            <a:r>
              <a:rPr lang="en-US" sz="5400" i="1" dirty="0">
                <a:solidFill>
                  <a:srgbClr val="6600CC"/>
                </a:solidFill>
                <a:latin typeface="Times New Roman" charset="0"/>
                <a:ea typeface="ＭＳ Ｐゴシック" charset="0"/>
                <a:cs typeface="Times New Roman" charset="0"/>
              </a:rPr>
              <a:t>Thank you</a:t>
            </a:r>
            <a:r>
              <a:rPr lang="en-US" sz="5400" i="1" dirty="0">
                <a:solidFill>
                  <a:srgbClr val="000066"/>
                </a:solidFill>
                <a:latin typeface="Times New Roman" charset="0"/>
                <a:ea typeface="ＭＳ Ｐゴシック" charset="0"/>
                <a:cs typeface="Times New Roman" charset="0"/>
              </a:rPr>
              <a:t>*</a:t>
            </a:r>
            <a:r>
              <a:rPr lang="en-US" sz="5400" i="1" dirty="0">
                <a:solidFill>
                  <a:srgbClr val="6600CC"/>
                </a:solidFill>
                <a:latin typeface="Times New Roman" charset="0"/>
                <a:ea typeface="ＭＳ Ｐゴシック" charset="0"/>
                <a:cs typeface="Times New Roman" charset="0"/>
              </a:rPr>
              <a:t>*</a:t>
            </a:r>
            <a:r>
              <a:rPr lang="en-US" sz="5400" i="1" dirty="0">
                <a:solidFill>
                  <a:schemeClr val="bg2"/>
                </a:solidFill>
                <a:latin typeface="Times New Roman" charset="0"/>
                <a:ea typeface="ＭＳ Ｐゴシック" charset="0"/>
                <a:cs typeface="Times New Roman" charset="0"/>
              </a:rPr>
              <a:t>*</a:t>
            </a:r>
            <a:r>
              <a:rPr lang="en-US" sz="5400" i="1" dirty="0">
                <a:solidFill>
                  <a:srgbClr val="000090"/>
                </a:solidFill>
                <a:latin typeface="Times New Roman" charset="0"/>
                <a:ea typeface="ＭＳ Ｐゴシック" charset="0"/>
                <a:cs typeface="Times New Roman" charset="0"/>
              </a:rPr>
              <a:t>*</a:t>
            </a:r>
            <a:r>
              <a:rPr lang="en-US" sz="5400" i="1" dirty="0">
                <a:solidFill>
                  <a:srgbClr val="3366FF"/>
                </a:solidFill>
                <a:latin typeface="Times New Roman" charset="0"/>
                <a:ea typeface="ＭＳ Ｐゴシック" charset="0"/>
                <a:cs typeface="Times New Roman" charset="0"/>
              </a:rPr>
              <a:t>*</a:t>
            </a:r>
            <a:br>
              <a:rPr lang="en-US" sz="5400" i="1" dirty="0">
                <a:solidFill>
                  <a:srgbClr val="3366FF"/>
                </a:solidFill>
                <a:latin typeface="Times New Roman" charset="0"/>
                <a:ea typeface="ＭＳ Ｐゴシック" charset="0"/>
                <a:cs typeface="Times New Roman" charset="0"/>
              </a:rPr>
            </a:br>
            <a:br>
              <a:rPr lang="en-US" sz="5400" i="1" dirty="0">
                <a:solidFill>
                  <a:srgbClr val="3366FF"/>
                </a:solidFill>
                <a:latin typeface="Times New Roman" charset="0"/>
                <a:ea typeface="ＭＳ Ｐゴシック" charset="0"/>
                <a:cs typeface="Times New Roman" charset="0"/>
              </a:rPr>
            </a:br>
            <a:endParaRPr lang="en-US" sz="5400" i="1" dirty="0">
              <a:solidFill>
                <a:srgbClr val="6600CC"/>
              </a:solidFill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102402" name="Rectangle 2"/>
          <p:cNvSpPr>
            <a:spLocks noChangeArrowheads="1"/>
          </p:cNvSpPr>
          <p:nvPr/>
        </p:nvSpPr>
        <p:spPr bwMode="auto">
          <a:xfrm>
            <a:off x="5514975" y="16383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charset="0"/>
              <a:buNone/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</p:txBody>
      </p:sp>
      <p:sp>
        <p:nvSpPr>
          <p:cNvPr id="78851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AA9FFA1-1D3E-0D42-8DD0-5243E386CA57}" type="slidenum">
              <a:rPr lang="en-US" sz="1200">
                <a:solidFill>
                  <a:schemeClr val="tx2"/>
                </a:solidFill>
              </a:rPr>
              <a:pPr eaLnBrk="1" hangingPunct="1"/>
              <a:t>19</a:t>
            </a:fld>
            <a:endParaRPr lang="en-US" sz="12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11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6D2863E-BB8E-0945-9CB6-138E899D7027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2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2560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>
                <a:latin typeface="Trebuchet MS" charset="0"/>
                <a:ea typeface="ＭＳ Ｐゴシック" charset="0"/>
                <a:cs typeface="ＭＳ Ｐゴシック" charset="0"/>
              </a:rPr>
              <a:t>Terminology</a:t>
            </a:r>
          </a:p>
        </p:txBody>
      </p:sp>
      <p:sp>
        <p:nvSpPr>
          <p:cNvPr id="2560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1060450"/>
            <a:ext cx="8763000" cy="5187950"/>
          </a:xfrm>
          <a:noFill/>
        </p:spPr>
        <p:txBody>
          <a:bodyPr>
            <a:normAutofit fontScale="92500"/>
          </a:bodyPr>
          <a:lstStyle/>
          <a:p>
            <a:pPr marL="0" indent="0" eaLnBrk="1" hangingPunct="1">
              <a:buNone/>
            </a:pPr>
            <a:r>
              <a:rPr lang="en-US" dirty="0">
                <a:latin typeface="Trebuchet MS" charset="0"/>
                <a:ea typeface="ＭＳ Ｐゴシック" charset="0"/>
                <a:cs typeface="ＭＳ Ｐゴシック" charset="0"/>
              </a:rPr>
              <a:t>Dermatitis / Eczema</a:t>
            </a:r>
          </a:p>
          <a:p>
            <a:pPr eaLnBrk="1" hangingPunct="1"/>
            <a:r>
              <a:rPr lang="en-US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Dermatitis</a:t>
            </a:r>
            <a:r>
              <a:rPr lang="en-US" dirty="0">
                <a:latin typeface="Trebuchet MS" charset="0"/>
                <a:ea typeface="ＭＳ Ｐゴシック" charset="0"/>
                <a:cs typeface="ＭＳ Ｐゴシック" charset="0"/>
              </a:rPr>
              <a:t> = Derma + </a:t>
            </a:r>
            <a:r>
              <a:rPr lang="en-US" dirty="0" err="1">
                <a:latin typeface="Trebuchet MS" charset="0"/>
                <a:ea typeface="ＭＳ Ｐゴシック" charset="0"/>
                <a:cs typeface="ＭＳ Ｐゴシック" charset="0"/>
              </a:rPr>
              <a:t>titis</a:t>
            </a:r>
            <a:endParaRPr lang="en-US" dirty="0">
              <a:latin typeface="Trebuchet MS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latin typeface="Trebuchet MS" charset="0"/>
                <a:ea typeface="ＭＳ Ｐゴシック" charset="0"/>
                <a:cs typeface="ＭＳ Ｐゴシック" charset="0"/>
              </a:rPr>
              <a:t>Derma: refers to skin; </a:t>
            </a:r>
            <a:r>
              <a:rPr lang="en-US" dirty="0" err="1">
                <a:latin typeface="Trebuchet MS" charset="0"/>
                <a:ea typeface="ＭＳ Ｐゴシック" charset="0"/>
                <a:cs typeface="ＭＳ Ｐゴシック" charset="0"/>
              </a:rPr>
              <a:t>itis</a:t>
            </a:r>
            <a:r>
              <a:rPr lang="en-US" dirty="0">
                <a:latin typeface="Trebuchet MS" charset="0"/>
                <a:ea typeface="ＭＳ Ｐゴシック" charset="0"/>
                <a:cs typeface="ＭＳ Ｐゴシック" charset="0"/>
              </a:rPr>
              <a:t>: means “inflamed”</a:t>
            </a:r>
          </a:p>
          <a:p>
            <a:pPr lvl="3" eaLnBrk="1" hangingPunct="1"/>
            <a:r>
              <a:rPr lang="en-US" sz="2400" dirty="0">
                <a:latin typeface="Trebuchet MS" charset="0"/>
                <a:ea typeface="ＭＳ Ｐゴシック" charset="0"/>
                <a:cs typeface="ＭＳ Ｐゴシック" charset="0"/>
              </a:rPr>
              <a:t>thus, </a:t>
            </a:r>
            <a:r>
              <a:rPr lang="en-US" sz="2400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inflamed skin</a:t>
            </a:r>
          </a:p>
          <a:p>
            <a:pPr lvl="3" eaLnBrk="1" hangingPunct="1"/>
            <a:r>
              <a:rPr lang="en-US" sz="2400" dirty="0">
                <a:latin typeface="Trebuchet MS" charset="0"/>
                <a:ea typeface="ＭＳ Ｐゴシック" charset="0"/>
                <a:cs typeface="ＭＳ Ｐゴシック" charset="0"/>
              </a:rPr>
              <a:t>other examples: arthritis, encephalitis.</a:t>
            </a:r>
          </a:p>
          <a:p>
            <a:pPr eaLnBrk="1" hangingPunct="1"/>
            <a:r>
              <a:rPr lang="en-US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Eczema</a:t>
            </a:r>
            <a:r>
              <a:rPr lang="en-US" dirty="0">
                <a:latin typeface="Trebuchet MS" charset="0"/>
                <a:ea typeface="ＭＳ Ｐゴシック" charset="0"/>
                <a:cs typeface="ＭＳ Ｐゴシック" charset="0"/>
              </a:rPr>
              <a:t> = Greek term “To boil over”</a:t>
            </a:r>
          </a:p>
          <a:p>
            <a:pPr eaLnBrk="1" hangingPunct="1"/>
            <a:r>
              <a:rPr lang="en-US" dirty="0">
                <a:latin typeface="Trebuchet MS" charset="0"/>
                <a:ea typeface="ＭＳ Ｐゴシック" charset="0"/>
                <a:cs typeface="ＭＳ Ｐゴシック" charset="0"/>
              </a:rPr>
              <a:t>Usually refers to severely inflamed dermatitis, and associated signs and symptoms (itching, sting, burning of the skin with drainage from lesions)</a:t>
            </a:r>
          </a:p>
        </p:txBody>
      </p:sp>
    </p:spTree>
    <p:extLst>
      <p:ext uri="{BB962C8B-B14F-4D97-AF65-F5344CB8AC3E}">
        <p14:creationId xmlns:p14="http://schemas.microsoft.com/office/powerpoint/2010/main" val="2643269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6D2863E-BB8E-0945-9CB6-138E899D7027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3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2560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>
                <a:latin typeface="Trebuchet MS" charset="0"/>
                <a:ea typeface="ＭＳ Ｐゴシック" charset="0"/>
                <a:cs typeface="ＭＳ Ｐゴシック" charset="0"/>
              </a:rPr>
              <a:t>Terminology </a:t>
            </a:r>
            <a:r>
              <a:rPr lang="mr-IN" dirty="0">
                <a:latin typeface="Trebuchet MS" charset="0"/>
                <a:ea typeface="ＭＳ Ｐゴシック" charset="0"/>
                <a:cs typeface="ＭＳ Ｐゴシック" charset="0"/>
              </a:rPr>
              <a:t>…</a:t>
            </a:r>
            <a:endParaRPr lang="en-US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1060450"/>
            <a:ext cx="8763000" cy="5187950"/>
          </a:xfrm>
          <a:noFill/>
        </p:spPr>
        <p:txBody>
          <a:bodyPr/>
          <a:lstStyle/>
          <a:p>
            <a:r>
              <a:rPr lang="en-US" dirty="0"/>
              <a:t>The terms ‘dermatitis’ and ‘eczema’ are nowadays generally regarded as the same.</a:t>
            </a:r>
          </a:p>
          <a:p>
            <a:r>
              <a:rPr lang="en-US" dirty="0"/>
              <a:t>The term ‘dermatitis’ to include all types of cutaneous inflammation.</a:t>
            </a:r>
          </a:p>
          <a:p>
            <a:pPr algn="just"/>
            <a:r>
              <a:rPr lang="en-US" dirty="0"/>
              <a:t>So that all eczema is dermatitis, but not all dermatitis is eczema.</a:t>
            </a:r>
          </a:p>
          <a:p>
            <a:pPr algn="just"/>
            <a:r>
              <a:rPr lang="en-US" dirty="0">
                <a:latin typeface="Trebuchet MS" charset="0"/>
                <a:ea typeface="ＭＳ Ｐゴシック" charset="0"/>
                <a:cs typeface="ＭＳ Ｐゴシック" charset="0"/>
              </a:rPr>
              <a:t>E.g. Dermatitis </a:t>
            </a:r>
            <a:r>
              <a:rPr lang="en-US" dirty="0" err="1">
                <a:latin typeface="Trebuchet MS" charset="0"/>
                <a:ea typeface="ＭＳ Ｐゴシック" charset="0"/>
                <a:cs typeface="ＭＳ Ｐゴシック" charset="0"/>
              </a:rPr>
              <a:t>Herpetiformis</a:t>
            </a:r>
            <a:r>
              <a:rPr lang="en-US" dirty="0">
                <a:latin typeface="Trebuchet MS" charset="0"/>
                <a:ea typeface="ＭＳ Ｐゴシック" charset="0"/>
                <a:cs typeface="ＭＳ Ｐゴシック" charset="0"/>
              </a:rPr>
              <a:t> (a bullous disease)</a:t>
            </a:r>
          </a:p>
        </p:txBody>
      </p:sp>
    </p:spTree>
    <p:extLst>
      <p:ext uri="{BB962C8B-B14F-4D97-AF65-F5344CB8AC3E}">
        <p14:creationId xmlns:p14="http://schemas.microsoft.com/office/powerpoint/2010/main" val="4042905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AD7DE9D-0F8E-344D-9183-86DD0F10B9C5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4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>
                <a:latin typeface="Trebuchet MS" charset="0"/>
                <a:ea typeface="ＭＳ Ｐゴシック" charset="0"/>
                <a:cs typeface="ＭＳ Ｐゴシック" charset="0"/>
              </a:rPr>
              <a:t>Eczema</a:t>
            </a:r>
            <a:endParaRPr lang="en-GB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Eczemas are a group of diseases which have different types/skin manifestations </a:t>
            </a:r>
          </a:p>
          <a:p>
            <a:pPr eaLnBrk="1" hangingPunct="1"/>
            <a:r>
              <a:rPr lang="en-US" dirty="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The patient usually is a known atopic or has a family history of </a:t>
            </a:r>
            <a:r>
              <a:rPr lang="en-US" dirty="0" err="1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atopy</a:t>
            </a:r>
            <a:r>
              <a:rPr lang="en-US" dirty="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e.g.Bronchial</a:t>
            </a:r>
            <a:r>
              <a:rPr lang="en-US" dirty="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 asthma) </a:t>
            </a:r>
          </a:p>
          <a:p>
            <a:pPr eaLnBrk="1" hangingPunct="1"/>
            <a:endParaRPr lang="en-GB" dirty="0">
              <a:solidFill>
                <a:schemeClr val="tx1"/>
              </a:solidFill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50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of Eczema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Eczema is divided into two groups:</a:t>
            </a:r>
          </a:p>
          <a:p>
            <a:pPr lvl="1"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Exogenous E.</a:t>
            </a:r>
          </a:p>
          <a:p>
            <a:pPr lvl="1"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Endogenous E.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1- Exogenous eczemas</a:t>
            </a:r>
          </a:p>
          <a:p>
            <a:pPr lvl="1"/>
            <a:r>
              <a:rPr lang="en-US" dirty="0"/>
              <a:t>Are related to clearly defined external trigger factors</a:t>
            </a:r>
          </a:p>
          <a:p>
            <a:pPr lvl="1"/>
            <a:r>
              <a:rPr lang="en-US" dirty="0"/>
              <a:t>Inherited tendencies can also play a part.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035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of Eczema </a:t>
            </a:r>
            <a:r>
              <a:rPr lang="mr-IN" dirty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Eczema is divided into two groups:</a:t>
            </a:r>
          </a:p>
          <a:p>
            <a:pPr lvl="1"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Exogenous E.</a:t>
            </a:r>
          </a:p>
          <a:p>
            <a:pPr lvl="1"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Endogenous E.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2- Endogenous eczema</a:t>
            </a:r>
          </a:p>
          <a:p>
            <a:r>
              <a:rPr lang="en-US" dirty="0"/>
              <a:t>The eczematous condition is not a result of exogenous or external environmental factors</a:t>
            </a:r>
          </a:p>
          <a:p>
            <a:r>
              <a:rPr lang="en-US" dirty="0"/>
              <a:t>Mediated by processes originating within the body.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21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Exogenous eczemas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Contact dermatitis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Eczematous polymorphic light eruption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Infective dermatitis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4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Endogenous eczemas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Atopic dermatitis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 err="1"/>
              <a:t>Seborrhoeic</a:t>
            </a:r>
            <a:r>
              <a:rPr lang="en-US" dirty="0"/>
              <a:t> dermatitis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Discoid eczema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 err="1"/>
              <a:t>Palmoplantar</a:t>
            </a:r>
            <a:r>
              <a:rPr lang="en-US" dirty="0"/>
              <a:t> dermatosis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 err="1"/>
              <a:t>Pityriasis</a:t>
            </a:r>
            <a:r>
              <a:rPr lang="en-US" dirty="0"/>
              <a:t> alba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031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 OF ECZEMA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1"/>
            <a:ext cx="8991600" cy="3124200"/>
          </a:xfrm>
          <a:solidFill>
            <a:srgbClr val="00B0F0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400" dirty="0"/>
              <a:t>The diagnosis of eczema is usually clinically but in some cases histopathology may be needed to confirm  diagnosis.</a:t>
            </a:r>
          </a:p>
        </p:txBody>
      </p:sp>
    </p:spTree>
    <p:extLst>
      <p:ext uri="{BB962C8B-B14F-4D97-AF65-F5344CB8AC3E}">
        <p14:creationId xmlns:p14="http://schemas.microsoft.com/office/powerpoint/2010/main" val="2782363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533</Words>
  <Application>Microsoft Office PowerPoint</Application>
  <PresentationFormat>On-screen Show (4:3)</PresentationFormat>
  <Paragraphs>93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Arial Black</vt:lpstr>
      <vt:lpstr>Calibri</vt:lpstr>
      <vt:lpstr>Tahoma</vt:lpstr>
      <vt:lpstr>Times New Roman</vt:lpstr>
      <vt:lpstr>Trebuchet MS</vt:lpstr>
      <vt:lpstr>Wingdings</vt:lpstr>
      <vt:lpstr>Office Theme</vt:lpstr>
      <vt:lpstr>ECZEMA</vt:lpstr>
      <vt:lpstr>Terminology</vt:lpstr>
      <vt:lpstr>Terminology …</vt:lpstr>
      <vt:lpstr>Eczema</vt:lpstr>
      <vt:lpstr>Classification of Eczema</vt:lpstr>
      <vt:lpstr>Classification of Eczema …</vt:lpstr>
      <vt:lpstr>Exogenous eczemas</vt:lpstr>
      <vt:lpstr>Endogenous eczemas</vt:lpstr>
      <vt:lpstr>DIAGNOSIS OF ECZEMA</vt:lpstr>
      <vt:lpstr>Clinical Features of Eczema</vt:lpstr>
      <vt:lpstr>Clinical Features of Eczema</vt:lpstr>
      <vt:lpstr>Atopic Dermatitis in an infant</vt:lpstr>
      <vt:lpstr>Chronic Eczema with lichenification</vt:lpstr>
      <vt:lpstr>PowerPoint Presentation</vt:lpstr>
      <vt:lpstr>PowerPoint Presentation</vt:lpstr>
      <vt:lpstr>Histopathology of eczema</vt:lpstr>
      <vt:lpstr>Histopathological features  of eczema …</vt:lpstr>
      <vt:lpstr>Treatment of eczema</vt:lpstr>
      <vt:lpstr>*****Thank you*****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بِسْـم الله الرَّحمـن الرّحِـيم</dc:title>
  <dc:creator>Sami Bilal</dc:creator>
  <cp:lastModifiedBy>Sami Fatehi Abd</cp:lastModifiedBy>
  <cp:revision>11</cp:revision>
  <dcterms:created xsi:type="dcterms:W3CDTF">2006-08-16T00:00:00Z</dcterms:created>
  <dcterms:modified xsi:type="dcterms:W3CDTF">2024-09-05T05:46:23Z</dcterms:modified>
</cp:coreProperties>
</file>