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media/image18.jpeg" ContentType="image/jpeg"/>
  <Override PartName="/ppt/media/image2.jpeg" ContentType="image/jpeg"/>
  <Override PartName="/ppt/media/image19.jpeg" ContentType="image/jpeg"/>
  <Override PartName="/ppt/media/image3.jpeg" ContentType="image/jpeg"/>
  <Override PartName="/ppt/media/image5.jpeg" ContentType="image/jpeg"/>
  <Override PartName="/ppt/media/image7.jpeg" ContentType="image/jpeg"/>
  <Override PartName="/ppt/media/image11.jpeg" ContentType="image/jpeg"/>
  <Override PartName="/ppt/media/image24.png" ContentType="image/png"/>
  <Override PartName="/ppt/media/image25.png" ContentType="image/png"/>
  <Override PartName="/ppt/media/image8.jpeg" ContentType="image/jpeg"/>
  <Override PartName="/ppt/media/image21.jpeg" ContentType="image/jpeg"/>
  <Override PartName="/ppt/media/image10.jpeg" ContentType="image/jpeg"/>
  <Override PartName="/ppt/media/image6.png" ContentType="image/png"/>
  <Override PartName="/ppt/media/image4.jpeg" ContentType="image/jpeg"/>
  <Override PartName="/ppt/media/image13.jpeg" ContentType="image/jpeg"/>
  <Override PartName="/ppt/media/image14.jpeg" ContentType="image/jpeg"/>
  <Override PartName="/ppt/media/image22.jpeg" ContentType="image/jpeg"/>
  <Override PartName="/ppt/media/image20.png" ContentType="image/png"/>
  <Override PartName="/ppt/media/image15.jpeg" ContentType="image/jpeg"/>
  <Override PartName="/ppt/media/image9.jpeg" ContentType="image/jpeg"/>
  <Override PartName="/ppt/media/image16.jpeg" ContentType="image/jpeg"/>
  <Override PartName="/ppt/media/image17.jpeg" ContentType="image/jpeg"/>
  <Override PartName="/ppt/media/image12.jpeg" ContentType="image/jpeg"/>
  <Override PartName="/ppt/media/image23.png" ContentType="image/png"/>
  <Override PartName="/ppt/media/image26.jpeg" ContentType="image/jpeg"/>
  <Override PartName="/ppt/media/image27.jpeg" ContentType="image/jpeg"/>
  <Override PartName="/ppt/slides/_rels/slide15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7.xml.rels" ContentType="application/vnd.openxmlformats-package.relationships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30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30.xml" ContentType="application/vnd.openxmlformats-officedocument.presentationml.slide+xml"/>
  <Override PartName="/ppt/notesSlides/_rels/notesSlide26.xml.rels" ContentType="application/vnd.openxmlformats-package.relationships+xml"/>
  <Override PartName="/ppt/notesSlides/_rels/notesSlide25.xml.rels" ContentType="application/vnd.openxmlformats-package.relationship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3" r:id="rId5"/>
    <p:sldMasterId id="214748365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9144000" cy="6858000"/>
  <p:notesSz cx="6670675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/>
          <p:nvPr/>
        </p:nvSpPr>
        <p:spPr>
          <a:xfrm>
            <a:off x="0" y="0"/>
            <a:ext cx="6670800" cy="9928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18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hdr"/>
          </p:nvPr>
        </p:nvSpPr>
        <p:spPr>
          <a:xfrm>
            <a:off x="3779640" y="0"/>
            <a:ext cx="288900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</a:pPr>
            <a:endParaRPr b="0" lang="en-US" sz="2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dt" idx="16"/>
          </p:nvPr>
        </p:nvSpPr>
        <p:spPr>
          <a:xfrm>
            <a:off x="1440" y="0"/>
            <a:ext cx="288936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ar-SA" sz="1200" strike="noStrike" u="none">
                <a:solidFill>
                  <a:srgbClr val="000000"/>
                </a:solidFill>
                <a:uFillTx/>
                <a:latin typeface="Calibri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ar-SA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sldImg"/>
          </p:nvPr>
        </p:nvSpPr>
        <p:spPr>
          <a:xfrm>
            <a:off x="853560" y="744120"/>
            <a:ext cx="4961160" cy="37227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1cade4"/>
                </a:solidFill>
                <a:uFillTx/>
                <a:latin typeface="Calibri Light"/>
              </a:rPr>
              <a:t>Click to move the slide</a:t>
            </a:r>
            <a:endParaRPr b="0" lang="en-US" sz="48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66360" y="4716000"/>
            <a:ext cx="5335560" cy="4467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r" rtl="1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ftr" idx="17"/>
          </p:nvPr>
        </p:nvSpPr>
        <p:spPr>
          <a:xfrm>
            <a:off x="3779640" y="9429840"/>
            <a:ext cx="288900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</a:pPr>
            <a:endParaRPr b="0" lang="en-US" sz="2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6"/>
          <p:cNvSpPr>
            <a:spLocks noGrp="1"/>
          </p:cNvSpPr>
          <p:nvPr>
            <p:ph type="sldNum" idx="18"/>
          </p:nvPr>
        </p:nvSpPr>
        <p:spPr>
          <a:xfrm>
            <a:off x="1440" y="9429840"/>
            <a:ext cx="288936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ar-SA" sz="1200" strike="noStrike" u="none">
                <a:solidFill>
                  <a:srgbClr val="000000"/>
                </a:solidFill>
                <a:uFillTx/>
                <a:latin typeface="Calibri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E47AB2D1-0B17-4B24-867C-E7094A71786D}" type="slidenum">
              <a:rPr b="0" lang="ar-SA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ldImg"/>
          </p:nvPr>
        </p:nvSpPr>
        <p:spPr>
          <a:xfrm>
            <a:off x="853920" y="744480"/>
            <a:ext cx="4961160" cy="3722760"/>
          </a:xfrm>
          <a:prstGeom prst="rect">
            <a:avLst/>
          </a:prstGeom>
          <a:ln w="0">
            <a:noFill/>
          </a:ln>
        </p:spPr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66360" y="4716000"/>
            <a:ext cx="5335560" cy="446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r" rtl="1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0" name="Slide Number Placeholder 3"/>
          <p:cNvSpPr/>
          <p:nvPr/>
        </p:nvSpPr>
        <p:spPr>
          <a:xfrm>
            <a:off x="1440" y="9429840"/>
            <a:ext cx="288936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CE6787C3-108B-4A9F-82B9-D1FF601D6DEF}" type="slidenum">
              <a:rPr b="0" lang="en-US" sz="12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ldImg"/>
          </p:nvPr>
        </p:nvSpPr>
        <p:spPr>
          <a:xfrm>
            <a:off x="853920" y="744480"/>
            <a:ext cx="4961160" cy="3722760"/>
          </a:xfrm>
          <a:prstGeom prst="rect">
            <a:avLst/>
          </a:prstGeom>
          <a:ln w="0">
            <a:noFill/>
          </a:ln>
        </p:spPr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66360" y="4716000"/>
            <a:ext cx="5335560" cy="446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r" rtl="1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3" name="Slide Number Placeholder 3"/>
          <p:cNvSpPr/>
          <p:nvPr/>
        </p:nvSpPr>
        <p:spPr>
          <a:xfrm>
            <a:off x="1440" y="9429840"/>
            <a:ext cx="288936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7A1741C8-F3B8-4BFB-A806-0C1E5C6AEA8E}" type="slidenum">
              <a:rPr b="0" lang="en-US" sz="12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757541-4FEA-4B3C-9E1F-9D1F170F955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11244D5-7BC5-49FE-B74E-C50F34CDE1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154F9A5-E1F5-4322-944E-DB147A87124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35b7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93560" y="500040"/>
            <a:ext cx="807912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1cade4"/>
                </a:solidFill>
                <a:uFillTx/>
                <a:latin typeface="Calibri Light"/>
              </a:rPr>
              <a:t>Click to edit the title text format</a:t>
            </a:r>
            <a:endParaRPr b="0" lang="en-US" sz="48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6520" y="1993680"/>
            <a:ext cx="8066160" cy="376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Click to edit the outline text format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1" marL="272880" indent="10369584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Second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2" marL="547560" indent="-5475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Third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3" marL="822240" indent="-82224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Fourth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4" marL="1096920" indent="-109692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Fifth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5" marL="1096920" indent="-109692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Sixth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6" marL="1096920" indent="-109692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Seventh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14440" y="6411600"/>
            <a:ext cx="3085920" cy="22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514080" y="6554520"/>
            <a:ext cx="3771720" cy="22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40120" y="5829480"/>
            <a:ext cx="2195640" cy="13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en-US" sz="9000" strike="noStrike" u="none">
                <a:solidFill>
                  <a:srgbClr val="1cade4"/>
                </a:solidFill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7DF23032-349D-48F5-A753-3E9A4EA11F0C}" type="slidenum">
              <a:rPr b="0" lang="en-US" sz="9000" strike="noStrike" u="none">
                <a:solidFill>
                  <a:srgbClr val="1cade4"/>
                </a:solidFill>
                <a:uFillTx/>
                <a:latin typeface="Times New Roman"/>
                <a:ea typeface="Times New Roman"/>
              </a:rPr>
              <a:t>&lt;number&gt;</a:t>
            </a:fld>
            <a:endParaRPr b="0" lang="en-US" sz="9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35b7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ade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3560" y="500040"/>
            <a:ext cx="807912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1cade4"/>
                </a:solidFill>
                <a:uFillTx/>
                <a:latin typeface="Calibri Light"/>
              </a:rPr>
              <a:t>Click to edit the title text format</a:t>
            </a:r>
            <a:endParaRPr b="0" lang="en-US" sz="48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6520" y="1993680"/>
            <a:ext cx="8066160" cy="376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Click to edit the outline text format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1" marL="272880" indent="10369584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Second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2" marL="547560" indent="-5475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Third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3" marL="822240" indent="-82224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Fourth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4" marL="1096920" indent="-109692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Fifth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5" marL="1096920" indent="-109692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Sixth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6" marL="1096920" indent="-109692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Seventh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514440" y="6411600"/>
            <a:ext cx="3085920" cy="22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514080" y="6554520"/>
            <a:ext cx="3771720" cy="22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6540120" y="5829480"/>
            <a:ext cx="2195640" cy="13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en-US" sz="9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F640D32F-226F-47C5-BA60-C8F230BF8E9F}" type="slidenum">
              <a:rPr b="0" lang="en-US" sz="9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&lt;number&gt;</a:t>
            </a:fld>
            <a:endParaRPr b="0" lang="en-US" sz="9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35b7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solidFill>
            <a:srgbClr val="1cade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3560" y="500040"/>
            <a:ext cx="807912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1cade4"/>
                </a:solidFill>
                <a:uFillTx/>
                <a:latin typeface="Calibri Light"/>
              </a:rPr>
              <a:t>Click to edit the title text format</a:t>
            </a:r>
            <a:endParaRPr b="0" lang="en-US" sz="48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6520" y="1993680"/>
            <a:ext cx="8066160" cy="376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Click to edit the outline text format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1" marL="272880" indent="10369584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Second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2" marL="547560" indent="-5475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Third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3" marL="822240" indent="-82224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Fourth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4" marL="1096920" indent="-109692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Fifth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5" marL="1096920" indent="-109692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Sixth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6" marL="1096920" indent="-109692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Seventh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514440" y="6411600"/>
            <a:ext cx="3085920" cy="22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514080" y="6554520"/>
            <a:ext cx="3771720" cy="22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40120" y="5829480"/>
            <a:ext cx="2195640" cy="13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en-US" sz="9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227D806D-8776-4E3B-A679-048C387FAA4E}" type="slidenum">
              <a:rPr b="0" lang="en-US" sz="9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&lt;number&gt;</a:t>
            </a:fld>
            <a:endParaRPr b="0" lang="en-US" sz="9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35b7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3560" y="500040"/>
            <a:ext cx="807912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1cade4"/>
                </a:solidFill>
                <a:uFillTx/>
                <a:latin typeface="Calibri Light"/>
              </a:rPr>
              <a:t>Click to edit the title text format</a:t>
            </a:r>
            <a:endParaRPr b="0" lang="en-US" sz="48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6520" y="1993680"/>
            <a:ext cx="8066160" cy="376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Click to edit the outline text format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1" marL="272880" indent="10369584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Second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2" marL="547560" indent="-5475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Third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3" marL="822240" indent="-82224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Fourth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4" marL="1096920" indent="-109692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Fifth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5" marL="1096920" indent="-109692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Sixth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6" marL="1096920" indent="-109692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Seventh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514440" y="6411600"/>
            <a:ext cx="3085920" cy="22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514080" y="6554520"/>
            <a:ext cx="3771720" cy="22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40120" y="5829480"/>
            <a:ext cx="2195640" cy="13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en-US" sz="9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1055B796-3D50-4CBE-9E6C-E42F5668A8C5}" type="slidenum">
              <a:rPr b="0" lang="en-US" sz="9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&lt;number&gt;</a:t>
            </a:fld>
            <a:endParaRPr b="0" lang="en-US" sz="9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35b7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3560" y="500040"/>
            <a:ext cx="807912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1cade4"/>
                </a:solidFill>
                <a:uFillTx/>
                <a:latin typeface="Calibri Light"/>
              </a:rPr>
              <a:t>Click to edit the title text format</a:t>
            </a:r>
            <a:endParaRPr b="0" lang="en-US" sz="48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6520" y="1993680"/>
            <a:ext cx="8066160" cy="376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Click to edit the outline text format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1" marL="272880" indent="10369584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Second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2" marL="547560" indent="-5475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Third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3" marL="822240" indent="-82224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Fourth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4" marL="1096920" indent="-109692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Fifth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5" marL="1096920" indent="-109692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Sixth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6" marL="1096920" indent="-109692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Seventh Outline Level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13"/>
          </p:nvPr>
        </p:nvSpPr>
        <p:spPr>
          <a:xfrm>
            <a:off x="456840" y="625104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en-US" sz="9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30100AE9-7E38-4EA8-BCCC-02008C1D2DEE}" type="datetime">
              <a:rPr b="0" lang="en-US" sz="900" strike="noStrike" u="none">
                <a:solidFill>
                  <a:srgbClr val="ffffff"/>
                </a:solidFill>
                <a:uFillTx/>
                <a:latin typeface="Times New Roman"/>
              </a:rPr>
              <a:t>05/15/25</a:t>
            </a:fld>
            <a:endParaRPr b="0" lang="en-US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sldNum" idx="14"/>
          </p:nvPr>
        </p:nvSpPr>
        <p:spPr>
          <a:xfrm>
            <a:off x="6552720" y="624816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en-US" sz="9000" strike="noStrike" u="none">
                <a:solidFill>
                  <a:srgbClr val="1cade4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36455649-1436-4F6A-95F8-8DDE72C6F167}" type="slidenum">
              <a:rPr b="0" lang="en-US" sz="9000" strike="noStrike" u="none">
                <a:solidFill>
                  <a:srgbClr val="1cade4"/>
                </a:solidFill>
                <a:uFillTx/>
                <a:latin typeface="Times New Roman"/>
              </a:rPr>
              <a:t>&lt;number&gt;</a:t>
            </a:fld>
            <a:endParaRPr b="0" lang="en-US" sz="9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ftr" idx="15"/>
          </p:nvPr>
        </p:nvSpPr>
        <p:spPr>
          <a:xfrm>
            <a:off x="3124080" y="624816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2160" y="769680"/>
            <a:ext cx="8086680" cy="335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0" strike="noStrike" u="none">
                <a:solidFill>
                  <a:srgbClr val="ffffff"/>
                </a:solidFill>
                <a:uFillTx/>
                <a:latin typeface="Calibri Light"/>
              </a:rPr>
              <a:t>Superficial Cutaneous Fungal Infections</a:t>
            </a:r>
            <a:endParaRPr b="0" lang="en-US" sz="60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subTitle"/>
          </p:nvPr>
        </p:nvSpPr>
        <p:spPr>
          <a:xfrm>
            <a:off x="500040" y="4199040"/>
            <a:ext cx="6921360" cy="1644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85000"/>
              </a:lnSpc>
              <a:spcBef>
                <a:spcPts val="13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</p:spTree>
  </p:cSld>
  <p:transition spd="slow">
    <p:push dir="u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"/>
          <p:cNvPicPr/>
          <p:nvPr/>
        </p:nvPicPr>
        <p:blipFill>
          <a:blip r:embed="rId1"/>
          <a:stretch/>
        </p:blipFill>
        <p:spPr>
          <a:xfrm>
            <a:off x="2362320" y="228600"/>
            <a:ext cx="3898800" cy="516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" name="Rectangle 3"/>
          <p:cNvSpPr/>
          <p:nvPr/>
        </p:nvSpPr>
        <p:spPr>
          <a:xfrm>
            <a:off x="2438280" y="5638680"/>
            <a:ext cx="3733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tinea capitis</a:t>
            </a:r>
            <a:endParaRPr b="0" lang="en-US" sz="28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</p:spTree>
  </p:cSld>
  <p:transition spd="slow">
    <p:push dir="u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"/>
          <p:cNvPicPr/>
          <p:nvPr/>
        </p:nvPicPr>
        <p:blipFill>
          <a:blip r:embed="rId1"/>
          <a:stretch/>
        </p:blipFill>
        <p:spPr>
          <a:xfrm>
            <a:off x="1549440" y="838080"/>
            <a:ext cx="6037200" cy="419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" name="Rectangle 2"/>
          <p:cNvSpPr/>
          <p:nvPr/>
        </p:nvSpPr>
        <p:spPr>
          <a:xfrm>
            <a:off x="1523880" y="5486400"/>
            <a:ext cx="533412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Chronic tinea of the big toe nail(</a:t>
            </a:r>
            <a:r>
              <a:rPr b="0" lang="en-US" sz="2800" strike="noStrike" u="none">
                <a:solidFill>
                  <a:srgbClr val="dfe3e5"/>
                </a:solidFill>
                <a:uFillTx/>
                <a:latin typeface="Arial"/>
                <a:ea typeface="Arial"/>
              </a:rPr>
              <a:t>T.Unguium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).</a:t>
            </a:r>
            <a:endParaRPr b="0" lang="en-US" sz="28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</p:spTree>
  </p:cSld>
  <p:transition spd="slow">
    <p:push dir="u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93560" y="500040"/>
            <a:ext cx="8079120" cy="165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1cade4"/>
                </a:solidFill>
                <a:uFillTx/>
                <a:latin typeface="Calibri Light"/>
                <a:ea typeface="Times New Roman"/>
              </a:rPr>
              <a:t>YEAST</a:t>
            </a:r>
            <a:endParaRPr b="0" lang="en-US" sz="48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sp>
        <p:nvSpPr>
          <p:cNvPr id="62" name=""/>
          <p:cNvSpPr txBox="1"/>
          <p:nvPr/>
        </p:nvSpPr>
        <p:spPr>
          <a:xfrm>
            <a:off x="403200" y="3024360"/>
            <a:ext cx="8229600" cy="1676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514440" indent="-514440">
              <a:lnSpc>
                <a:spcPct val="140000"/>
              </a:lnSpc>
              <a:spcBef>
                <a:spcPts val="1301"/>
              </a:spcBef>
              <a:buClr>
                <a:srgbClr val="ffffff"/>
              </a:buClr>
              <a:buFont typeface="Calibri Light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Candida albicans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514440" indent="-514440">
              <a:lnSpc>
                <a:spcPct val="140000"/>
              </a:lnSpc>
              <a:spcBef>
                <a:spcPts val="1301"/>
              </a:spcBef>
              <a:buClr>
                <a:srgbClr val="ffffff"/>
              </a:buClr>
              <a:buFont typeface="Calibri Light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Pityrosporum : </a:t>
            </a:r>
            <a:r>
              <a:rPr b="0" lang="en-US" sz="2400" strike="noStrike" u="none">
                <a:solidFill>
                  <a:srgbClr val="dfe3e5"/>
                </a:solidFill>
                <a:uFillTx/>
                <a:latin typeface="Calibri Light"/>
                <a:ea typeface="Times New Roman"/>
              </a:rPr>
              <a:t>pityriasis versicolor &amp; seborrheic dermatitis</a:t>
            </a:r>
            <a:r>
              <a:rPr b="1" i="1" lang="en-US" sz="20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 </a:t>
            </a:r>
            <a:endParaRPr b="0" lang="en-US" sz="20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</p:spTree>
  </p:cSld>
  <p:transition spd="slow">
    <p:push dir="u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3560" y="500040"/>
            <a:ext cx="8079120" cy="165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1cade4"/>
                </a:solidFill>
                <a:uFillTx/>
                <a:latin typeface="Calibri Light"/>
                <a:ea typeface="Times New Roman"/>
              </a:rPr>
              <a:t>Candida albicans</a:t>
            </a:r>
            <a:endParaRPr b="0" lang="en-US" sz="48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sp>
        <p:nvSpPr>
          <p:cNvPr id="64" name=""/>
          <p:cNvSpPr txBox="1"/>
          <p:nvPr/>
        </p:nvSpPr>
        <p:spPr>
          <a:xfrm>
            <a:off x="506520" y="1993680"/>
            <a:ext cx="8066160" cy="3765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5000" lnSpcReduction="19999"/>
          </a:bodyPr>
          <a:p>
            <a:pPr marL="90360" indent="-90360">
              <a:lnSpc>
                <a:spcPct val="140000"/>
              </a:lnSpc>
              <a:spcBef>
                <a:spcPts val="1301"/>
              </a:spcBef>
              <a:buClr>
                <a:srgbClr val="ffffff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It is a commensal flora of the gut which become pathogenic when the immune status of the person changed as in the following conditions:</a:t>
            </a:r>
            <a:endParaRPr b="0" lang="en-US" sz="28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1" marL="387360" indent="103581360">
              <a:lnSpc>
                <a:spcPct val="140000"/>
              </a:lnSpc>
              <a:spcBef>
                <a:spcPts val="601"/>
              </a:spcBef>
              <a:buClr>
                <a:srgbClr val="ffffff"/>
              </a:buClr>
              <a:buFont typeface="Calibri Light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Physiological  (old age , neonate and  pregnancy)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1" marL="387360" indent="103581360">
              <a:lnSpc>
                <a:spcPct val="140000"/>
              </a:lnSpc>
              <a:spcBef>
                <a:spcPts val="601"/>
              </a:spcBef>
              <a:buClr>
                <a:srgbClr val="ffffff"/>
              </a:buClr>
              <a:buFont typeface="Calibri Light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Pathological ( DM, HIV and organ transplant)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1" marL="387360" indent="103581360">
              <a:lnSpc>
                <a:spcPct val="140000"/>
              </a:lnSpc>
              <a:spcBef>
                <a:spcPts val="601"/>
              </a:spcBef>
              <a:buClr>
                <a:srgbClr val="ffffff"/>
              </a:buClr>
              <a:buFont typeface="Calibri Light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Long course of Antibiotics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75000"/>
              </a:lnSpc>
              <a:spcBef>
                <a:spcPts val="13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</p:spTree>
  </p:cSld>
  <p:transition spd="slow">
    <p:push dir="u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"/>
          <p:cNvSpPr txBox="1"/>
          <p:nvPr/>
        </p:nvSpPr>
        <p:spPr>
          <a:xfrm>
            <a:off x="228600" y="152388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90360" indent="-90360">
              <a:lnSpc>
                <a:spcPct val="85000"/>
              </a:lnSpc>
              <a:spcBef>
                <a:spcPts val="13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</p:spTree>
  </p:cSld>
  <p:transition spd="slow">
    <p:push dir="u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3560" y="500040"/>
            <a:ext cx="8079120" cy="165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dfe3e5"/>
                </a:solidFill>
                <a:uFillTx/>
                <a:latin typeface="Calibri Light"/>
                <a:ea typeface="Times New Roman"/>
              </a:rPr>
              <a:t>Mucosal Candidiasis </a:t>
            </a:r>
            <a:br>
              <a:rPr sz="4800"/>
            </a:br>
            <a:endParaRPr b="0" lang="en-US" sz="48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sp>
        <p:nvSpPr>
          <p:cNvPr id="67" name=""/>
          <p:cNvSpPr txBox="1"/>
          <p:nvPr/>
        </p:nvSpPr>
        <p:spPr>
          <a:xfrm>
            <a:off x="506520" y="1993680"/>
            <a:ext cx="8066160" cy="3765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90360" indent="-90360">
              <a:lnSpc>
                <a:spcPct val="150000"/>
              </a:lnSpc>
              <a:spcBef>
                <a:spcPts val="13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dfe3e5"/>
                </a:solidFill>
                <a:uFillTx/>
                <a:latin typeface="Calibri Light"/>
                <a:ea typeface="Times New Roman"/>
              </a:rPr>
              <a:t>1. Oral 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  candidiasis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Calibri Light"/>
              <a:buAutoNum type="romanL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 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Oral thrush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Calibri Light"/>
              <a:buAutoNum type="romanL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 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Angular cheilitis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150000"/>
              </a:lnSpc>
              <a:spcBef>
                <a:spcPts val="13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dfe3e5"/>
                </a:solidFill>
                <a:uFillTx/>
                <a:latin typeface="Calibri Light"/>
                <a:ea typeface="Times New Roman"/>
              </a:rPr>
              <a:t>2. 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Genital candidiasis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85000"/>
              </a:lnSpc>
              <a:spcBef>
                <a:spcPts val="13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dfe3e5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</p:spTree>
  </p:cSld>
  <p:transition spd="slow">
    <p:push dir="u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93560" y="500040"/>
            <a:ext cx="807912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ar-SA" sz="4800" strike="noStrike" u="none">
              <a:solidFill>
                <a:srgbClr val="1cade4"/>
              </a:solidFill>
              <a:uFillTx/>
              <a:latin typeface="Calibri Light"/>
              <a:ea typeface="Times New Roman"/>
            </a:endParaRPr>
          </a:p>
        </p:txBody>
      </p:sp>
      <p:sp>
        <p:nvSpPr>
          <p:cNvPr id="69" name=""/>
          <p:cNvSpPr txBox="1"/>
          <p:nvPr/>
        </p:nvSpPr>
        <p:spPr>
          <a:xfrm>
            <a:off x="457200" y="4876920"/>
            <a:ext cx="8229600" cy="1249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Oral candidiasis: thrush</a:t>
            </a:r>
            <a:r>
              <a:rPr b="1" i="1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 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can be removed by rubbing with gauze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pic>
        <p:nvPicPr>
          <p:cNvPr id="70" name="Picture 2" descr=""/>
          <p:cNvPicPr/>
          <p:nvPr/>
        </p:nvPicPr>
        <p:blipFill>
          <a:blip r:embed="rId1"/>
          <a:stretch/>
        </p:blipFill>
        <p:spPr>
          <a:xfrm>
            <a:off x="609480" y="228600"/>
            <a:ext cx="7872480" cy="411480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>
    <p:push dir="u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914400" y="5181480"/>
            <a:ext cx="723888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1cade4"/>
                </a:solidFill>
                <a:uFillTx/>
                <a:latin typeface="Calibri Light"/>
                <a:ea typeface="Times New Roman"/>
              </a:rPr>
              <a:t>Candidiasis of the tongue</a:t>
            </a:r>
            <a:endParaRPr b="0" lang="en-US" sz="28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pic>
        <p:nvPicPr>
          <p:cNvPr id="72" name="Picture 2" descr=""/>
          <p:cNvPicPr/>
          <p:nvPr/>
        </p:nvPicPr>
        <p:blipFill>
          <a:blip r:embed="rId1"/>
          <a:stretch/>
        </p:blipFill>
        <p:spPr>
          <a:xfrm>
            <a:off x="1447920" y="380880"/>
            <a:ext cx="6470640" cy="432432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>
    <p:push dir="u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525744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1cade4"/>
                </a:solidFill>
                <a:uFillTx/>
                <a:latin typeface="Calibri Light"/>
                <a:ea typeface="Times New Roman"/>
              </a:rPr>
              <a:t>Angular cheilitis</a:t>
            </a:r>
            <a:endParaRPr b="0" lang="en-US" sz="48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pic>
        <p:nvPicPr>
          <p:cNvPr id="74" name="Picture 2" descr=""/>
          <p:cNvPicPr/>
          <p:nvPr/>
        </p:nvPicPr>
        <p:blipFill>
          <a:blip r:embed="rId1"/>
          <a:stretch/>
        </p:blipFill>
        <p:spPr>
          <a:xfrm>
            <a:off x="1447920" y="533520"/>
            <a:ext cx="6352920" cy="422892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>
    <p:push dir="u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"/>
          <p:cNvSpPr txBox="1"/>
          <p:nvPr/>
        </p:nvSpPr>
        <p:spPr>
          <a:xfrm>
            <a:off x="457200" y="4876920"/>
            <a:ext cx="8229600" cy="1249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Candida groin infection.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pic>
        <p:nvPicPr>
          <p:cNvPr id="76" name="Picture 2" descr=""/>
          <p:cNvPicPr/>
          <p:nvPr/>
        </p:nvPicPr>
        <p:blipFill>
          <a:blip r:embed="rId1"/>
          <a:stretch/>
        </p:blipFill>
        <p:spPr>
          <a:xfrm>
            <a:off x="1447920" y="304920"/>
            <a:ext cx="6153120" cy="404316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>
    <p:push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93560" y="500040"/>
            <a:ext cx="8079120" cy="165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1cade4"/>
                </a:solidFill>
                <a:uFillTx/>
                <a:latin typeface="Calibri Light"/>
                <a:ea typeface="Times New Roman"/>
              </a:rPr>
              <a:t>Superficial Fungal Infections</a:t>
            </a:r>
            <a:endParaRPr b="0" lang="en-US" sz="48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sp>
        <p:nvSpPr>
          <p:cNvPr id="37" name=""/>
          <p:cNvSpPr txBox="1"/>
          <p:nvPr/>
        </p:nvSpPr>
        <p:spPr>
          <a:xfrm>
            <a:off x="380880" y="175248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dfe3e5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dfe3e5"/>
              </a:buClr>
              <a:buFont typeface="Calibri Light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dfe3e5"/>
                </a:solidFill>
                <a:uFillTx/>
                <a:latin typeface="Calibri Light"/>
                <a:ea typeface="Times New Roman"/>
              </a:rPr>
              <a:t>DERMATOPHYTES</a:t>
            </a:r>
            <a:endParaRPr b="0" lang="en-US" sz="40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dfe3e5"/>
              </a:buClr>
              <a:buFont typeface="Calibri Light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dfe3e5"/>
                </a:solidFill>
                <a:uFillTx/>
                <a:latin typeface="Calibri Light"/>
                <a:ea typeface="Times New Roman"/>
              </a:rPr>
              <a:t>YEASTS</a:t>
            </a:r>
            <a:endParaRPr b="0" lang="en-US" sz="40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2" marL="971640" indent="-571680">
              <a:lnSpc>
                <a:spcPct val="85000"/>
              </a:lnSpc>
              <a:spcBef>
                <a:spcPts val="601"/>
              </a:spcBef>
              <a:buClr>
                <a:srgbClr val="ffffff"/>
              </a:buClr>
              <a:buFont typeface="Calibri Light"/>
              <a:buAutoNum type="romanLcPeriod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0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-Candida sp.</a:t>
            </a:r>
            <a:endParaRPr b="0" i="1" lang="en-US" sz="40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2" marL="971640" indent="-571680">
              <a:lnSpc>
                <a:spcPct val="85000"/>
              </a:lnSpc>
              <a:spcBef>
                <a:spcPts val="601"/>
              </a:spcBef>
              <a:buClr>
                <a:srgbClr val="ffffff"/>
              </a:buClr>
              <a:buFont typeface="Calibri Light"/>
              <a:buAutoNum type="romanLcPeriod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0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-Pityrosporum.(Malassezia furfur )</a:t>
            </a:r>
            <a:endParaRPr b="0" i="1" lang="en-US" sz="40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4" marL="1096920" indent="-1096920">
              <a:lnSpc>
                <a:spcPct val="85000"/>
              </a:lnSpc>
              <a:spcBef>
                <a:spcPts val="60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</p:spTree>
  </p:cSld>
  <p:transition spd="slow">
    <p:push dir="u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93560" y="500040"/>
            <a:ext cx="8079120" cy="165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1cade4"/>
                </a:solidFill>
                <a:uFillTx/>
                <a:latin typeface="Calibri Light"/>
                <a:ea typeface="Times New Roman"/>
              </a:rPr>
              <a:t>Pityriasis versicolor</a:t>
            </a:r>
            <a:endParaRPr b="0" lang="en-US" sz="48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sp>
        <p:nvSpPr>
          <p:cNvPr id="78" name=""/>
          <p:cNvSpPr txBox="1"/>
          <p:nvPr/>
        </p:nvSpPr>
        <p:spPr>
          <a:xfrm>
            <a:off x="456840" y="1600200"/>
            <a:ext cx="400356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90360" indent="-90360">
              <a:lnSpc>
                <a:spcPct val="85000"/>
              </a:lnSpc>
              <a:spcBef>
                <a:spcPts val="13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Pityrosporum orbiculare</a:t>
            </a:r>
            <a:endParaRPr b="0" lang="en-US" sz="28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 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- Asymptomatic</a:t>
            </a:r>
            <a:endParaRPr b="0" lang="en-US" sz="28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 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- Well demarcated brown  patches over the trunk and upper extremities</a:t>
            </a:r>
            <a:endParaRPr b="0" lang="en-US" sz="28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pic>
        <p:nvPicPr>
          <p:cNvPr id="79" name="Content Placeholder 3" descr="File0049.jpg"/>
          <p:cNvPicPr/>
          <p:nvPr/>
        </p:nvPicPr>
        <p:blipFill>
          <a:blip r:embed="rId1"/>
          <a:srcRect l="0" t="0" r="-15" b="0"/>
          <a:stretch/>
        </p:blipFill>
        <p:spPr>
          <a:xfrm>
            <a:off x="5032440" y="1143000"/>
            <a:ext cx="4111560" cy="365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" name="Picture 2" descr=""/>
          <p:cNvPicPr/>
          <p:nvPr/>
        </p:nvPicPr>
        <p:blipFill>
          <a:blip r:embed="rId2"/>
          <a:stretch/>
        </p:blipFill>
        <p:spPr>
          <a:xfrm>
            <a:off x="6172200" y="4910040"/>
            <a:ext cx="1371600" cy="194796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>
    <p:push dir="u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93560" y="500040"/>
            <a:ext cx="8079120" cy="165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1cade4"/>
                </a:solidFill>
                <a:uFillTx/>
                <a:latin typeface="Calibri Light"/>
                <a:ea typeface="Times New Roman"/>
              </a:rPr>
              <a:t>Mycetoma (Madura foot)</a:t>
            </a:r>
            <a:endParaRPr b="0" lang="en-US" sz="48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sp>
        <p:nvSpPr>
          <p:cNvPr id="82" name=""/>
          <p:cNvSpPr txBox="1"/>
          <p:nvPr/>
        </p:nvSpPr>
        <p:spPr>
          <a:xfrm>
            <a:off x="506520" y="1993680"/>
            <a:ext cx="8066160" cy="3765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Various species of fungus or actinomycetes may  be involved. </a:t>
            </a:r>
            <a:endParaRPr b="0" lang="en-US" sz="32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They gain access usually to the feet or legs, via a penetrating wound. </a:t>
            </a:r>
            <a:endParaRPr b="0" lang="en-US" sz="32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The area becomes lumpy and distorted  and developing multiple sinuses.</a:t>
            </a:r>
            <a:endParaRPr b="0" lang="en-US" sz="32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</p:spTree>
  </p:cSld>
  <p:transition spd="slow">
    <p:push dir="u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http://www.globalskinatlas.com/upload/lg1802_4.jpg"/>
          <p:cNvPicPr/>
          <p:nvPr/>
        </p:nvPicPr>
        <p:blipFill>
          <a:blip r:embed="rId1"/>
          <a:stretch/>
        </p:blipFill>
        <p:spPr>
          <a:xfrm>
            <a:off x="1523880" y="1066680"/>
            <a:ext cx="6096240" cy="457200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>
    <p:push dir="u"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"/>
          <p:cNvSpPr txBox="1"/>
          <p:nvPr/>
        </p:nvSpPr>
        <p:spPr>
          <a:xfrm>
            <a:off x="506520" y="1993680"/>
            <a:ext cx="8066160" cy="3765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Pus exuding from these sinuses shows tiny diagnostic  granules. </a:t>
            </a:r>
            <a:endParaRPr b="0" lang="en-US" sz="32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85000"/>
              </a:lnSpc>
              <a:spcBef>
                <a:spcPts val="13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Treatment is Surgical and medical by systemic antibiotics or antifungal drugs, depending on the organism isolated</a:t>
            </a:r>
            <a:endParaRPr b="0" lang="en-US" sz="32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</p:spTree>
  </p:cSld>
  <p:transition spd="slow">
    <p:push dir="u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93560" y="500040"/>
            <a:ext cx="8079120" cy="165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1cade4"/>
                </a:solidFill>
                <a:uFillTx/>
                <a:latin typeface="Calibri Light"/>
                <a:ea typeface="Times New Roman"/>
              </a:rPr>
              <a:t>Investigation Fungal Infections  </a:t>
            </a:r>
            <a:endParaRPr b="0" lang="en-US" sz="48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sp>
        <p:nvSpPr>
          <p:cNvPr id="86" name=""/>
          <p:cNvSpPr txBox="1"/>
          <p:nvPr/>
        </p:nvSpPr>
        <p:spPr>
          <a:xfrm>
            <a:off x="457200" y="1599840"/>
            <a:ext cx="4114800" cy="4724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609480" indent="-609480">
              <a:lnSpc>
                <a:spcPct val="85000"/>
              </a:lnSpc>
              <a:spcBef>
                <a:spcPts val="1301"/>
              </a:spcBef>
              <a:buClr>
                <a:srgbClr val="dfe3e5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dfe3e5"/>
                </a:solidFill>
                <a:uFillTx/>
                <a:latin typeface="Calibri Light"/>
                <a:ea typeface="Times New Roman"/>
              </a:rPr>
              <a:t>Scraping clipping  and Hair sampling</a:t>
            </a:r>
            <a:endParaRPr b="0" lang="en-US" sz="28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609480" indent="-60948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KOH/microscoy</a:t>
            </a:r>
            <a:endParaRPr b="0" lang="en-US" sz="28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609480" indent="-609480">
              <a:lnSpc>
                <a:spcPct val="85000"/>
              </a:lnSpc>
              <a:spcBef>
                <a:spcPts val="1301"/>
              </a:spcBef>
              <a:buClr>
                <a:srgbClr val="dfe3e5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dfe3e5"/>
                </a:solidFill>
                <a:uFillTx/>
                <a:latin typeface="Calibri Light"/>
                <a:ea typeface="Times New Roman"/>
              </a:rPr>
              <a:t>Skin biopsy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 Histopathology with PAS stain </a:t>
            </a:r>
            <a:endParaRPr b="0" lang="en-US" sz="28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609480" indent="-60948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Culture</a:t>
            </a:r>
            <a:endParaRPr b="0" lang="en-US" sz="28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609480" indent="-60948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Wood's lamp</a:t>
            </a:r>
            <a:endParaRPr b="0" lang="en-US" sz="28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609480" indent="-609480">
              <a:lnSpc>
                <a:spcPct val="85000"/>
              </a:lnSpc>
              <a:spcBef>
                <a:spcPts val="13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pic>
        <p:nvPicPr>
          <p:cNvPr id="87" name="Picture 4" descr=""/>
          <p:cNvPicPr/>
          <p:nvPr/>
        </p:nvPicPr>
        <p:blipFill>
          <a:blip r:embed="rId1"/>
          <a:stretch/>
        </p:blipFill>
        <p:spPr>
          <a:xfrm>
            <a:off x="5564160" y="4267080"/>
            <a:ext cx="2565360" cy="243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8" name="Picture 5" descr=""/>
          <p:cNvPicPr/>
          <p:nvPr/>
        </p:nvPicPr>
        <p:blipFill>
          <a:blip r:embed="rId2"/>
          <a:stretch/>
        </p:blipFill>
        <p:spPr>
          <a:xfrm>
            <a:off x="5257800" y="1728720"/>
            <a:ext cx="3176640" cy="238140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>
    <p:push dir="u"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93560" y="500040"/>
            <a:ext cx="8079120" cy="165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1cade4"/>
                </a:solidFill>
                <a:uFillTx/>
                <a:latin typeface="Calibri Light"/>
              </a:rPr>
              <a:t>KOH exam</a:t>
            </a:r>
            <a:endParaRPr b="0" lang="en-US" sz="40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sp>
        <p:nvSpPr>
          <p:cNvPr id="90" name=""/>
          <p:cNvSpPr txBox="1"/>
          <p:nvPr/>
        </p:nvSpPr>
        <p:spPr>
          <a:xfrm>
            <a:off x="324000" y="1600200"/>
            <a:ext cx="8496000" cy="4191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06440" indent="-406440">
              <a:lnSpc>
                <a:spcPct val="85000"/>
              </a:lnSpc>
              <a:spcBef>
                <a:spcPts val="201"/>
              </a:spcBef>
              <a:buClr>
                <a:srgbClr val="ffffff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Excellent choice. 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406440" indent="-406440">
              <a:lnSpc>
                <a:spcPct val="85000"/>
              </a:lnSpc>
              <a:spcBef>
                <a:spcPts val="201"/>
              </a:spcBef>
              <a:buClr>
                <a:srgbClr val="ffffff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 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You decide to do a KOH exam in the office.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406440" indent="-406440">
              <a:lnSpc>
                <a:spcPct val="85000"/>
              </a:lnSpc>
              <a:spcBef>
                <a:spcPts val="201"/>
              </a:spcBef>
              <a:buClr>
                <a:srgbClr val="ffffff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</a:rPr>
              <a:t>Scrape the leading edge for fine scale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pic>
        <p:nvPicPr>
          <p:cNvPr id="91" name="Slide Number Placeholder 3" descr=""/>
          <p:cNvPicPr/>
          <p:nvPr/>
        </p:nvPicPr>
        <p:blipFill>
          <a:blip r:embed="rId1"/>
          <a:stretch/>
        </p:blipFill>
        <p:spPr>
          <a:xfrm>
            <a:off x="6540480" y="5456160"/>
            <a:ext cx="2798640" cy="2413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2" name="Picture 2" descr="E:\Images\DGMC\Infectious\Fungus\KOH exam\How to Perform KOH.JPG"/>
          <p:cNvPicPr/>
          <p:nvPr/>
        </p:nvPicPr>
        <p:blipFill>
          <a:blip r:embed="rId2"/>
          <a:srcRect l="0" t="21351" r="3467" b="0"/>
          <a:stretch/>
        </p:blipFill>
        <p:spPr>
          <a:xfrm>
            <a:off x="1332000" y="4292640"/>
            <a:ext cx="3117600" cy="1693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3" name="Picture 3" descr="F:\Images\DGMC\Infectious\Fungus\KOH exam\How to Perform KOH (9) small.JPG"/>
          <p:cNvPicPr/>
          <p:nvPr/>
        </p:nvPicPr>
        <p:blipFill>
          <a:blip r:embed="rId3"/>
          <a:srcRect l="0" t="0" r="0" b="16431"/>
          <a:stretch/>
        </p:blipFill>
        <p:spPr>
          <a:xfrm>
            <a:off x="4788000" y="4292640"/>
            <a:ext cx="3092400" cy="172224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>
    <p:push dir="u"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3560" y="500040"/>
            <a:ext cx="8079120" cy="165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1cade4"/>
                </a:solidFill>
                <a:uFillTx/>
                <a:latin typeface="Arial"/>
                <a:ea typeface="ＭＳ Ｐゴシック"/>
              </a:rPr>
              <a:t>Case One, KOH exam</a:t>
            </a:r>
            <a:endParaRPr b="0" lang="en-US" sz="40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pic>
        <p:nvPicPr>
          <p:cNvPr id="95" name="Slide Number Placeholder 3" descr=""/>
          <p:cNvPicPr/>
          <p:nvPr/>
        </p:nvPicPr>
        <p:blipFill>
          <a:blip r:embed="rId1"/>
          <a:stretch/>
        </p:blipFill>
        <p:spPr>
          <a:xfrm>
            <a:off x="6540480" y="5456160"/>
            <a:ext cx="2798640" cy="2413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" name="Picture 3" descr="D:\31.TIF"/>
          <p:cNvPicPr/>
          <p:nvPr/>
        </p:nvPicPr>
        <p:blipFill>
          <a:blip r:embed="rId2"/>
          <a:srcRect l="0" t="7458" r="0" b="10556"/>
          <a:stretch/>
        </p:blipFill>
        <p:spPr>
          <a:xfrm>
            <a:off x="457200" y="1557360"/>
            <a:ext cx="8229600" cy="4497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TextBox 5"/>
          <p:cNvSpPr/>
          <p:nvPr/>
        </p:nvSpPr>
        <p:spPr>
          <a:xfrm>
            <a:off x="1258920" y="5661000"/>
            <a:ext cx="6337440" cy="3682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ffffff"/>
                </a:solidFill>
                <a:uFillTx/>
                <a:latin typeface="Calibri Light"/>
              </a:rPr>
              <a:t>Translucent branching, septate hyphae</a:t>
            </a:r>
            <a:endParaRPr b="0" lang="en-US" sz="18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</p:spTree>
  </p:cSld>
  <p:transition spd="slow">
    <p:push dir="u"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93560" y="500040"/>
            <a:ext cx="8079120" cy="165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1cade4"/>
                </a:solidFill>
                <a:uFillTx/>
                <a:latin typeface="Arial"/>
                <a:ea typeface="ＭＳ Ｐゴシック"/>
              </a:rPr>
              <a:t>Potassium hydroxide exam</a:t>
            </a:r>
            <a:endParaRPr b="0" lang="en-US" sz="40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sp>
        <p:nvSpPr>
          <p:cNvPr id="99" name=""/>
          <p:cNvSpPr txBox="1"/>
          <p:nvPr/>
        </p:nvSpPr>
        <p:spPr>
          <a:xfrm>
            <a:off x="237960" y="1955880"/>
            <a:ext cx="8498160" cy="457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61880" indent="-46188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  <a:ea typeface="ＭＳ Ｐゴシック"/>
              </a:rPr>
              <a:t>The first step in diagnosing a scaling annular rash on the body is to perform a KOH exam to rule out fungus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461880" indent="-46188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  <a:ea typeface="ＭＳ Ｐゴシック"/>
              </a:rPr>
              <a:t>“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  <a:ea typeface="ＭＳ Ｐゴシック"/>
              </a:rPr>
              <a:t>All that scales must be scraped” 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461880" indent="-46188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  <a:ea typeface="ＭＳ Ｐゴシック"/>
              </a:rPr>
              <a:t>Rule out dermatophyte infections before moving forward on scaling rashes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1" marL="272880" indent="103695840">
              <a:lnSpc>
                <a:spcPct val="85000"/>
              </a:lnSpc>
              <a:spcBef>
                <a:spcPts val="6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pic>
        <p:nvPicPr>
          <p:cNvPr id="100" name="Slide Number Placeholder 4" descr=""/>
          <p:cNvPicPr/>
          <p:nvPr/>
        </p:nvPicPr>
        <p:blipFill>
          <a:blip r:embed="rId1"/>
          <a:stretch/>
        </p:blipFill>
        <p:spPr>
          <a:xfrm>
            <a:off x="6540480" y="5456160"/>
            <a:ext cx="2798640" cy="241308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>
    <p:push dir="u"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"/>
          <p:cNvSpPr txBox="1"/>
          <p:nvPr/>
        </p:nvSpPr>
        <p:spPr>
          <a:xfrm>
            <a:off x="457200" y="5105160"/>
            <a:ext cx="8229600" cy="1020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Tinea capitis with positive Wood's lamp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pic>
        <p:nvPicPr>
          <p:cNvPr id="102" name="Picture 2" descr="http://people.duke.edu/%7Eema5/Golian/Slides/7/InfDis-Fungi_files/Id310.jpg"/>
          <p:cNvPicPr/>
          <p:nvPr/>
        </p:nvPicPr>
        <p:blipFill>
          <a:blip r:embed="rId1"/>
          <a:stretch/>
        </p:blipFill>
        <p:spPr>
          <a:xfrm>
            <a:off x="3962520" y="762120"/>
            <a:ext cx="4921200" cy="3429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3" name="Picture 4" descr="Woods Lamp"/>
          <p:cNvPicPr/>
          <p:nvPr/>
        </p:nvPicPr>
        <p:blipFill>
          <a:blip r:embed="rId2"/>
          <a:srcRect l="0" t="0" r="140" b="0"/>
          <a:stretch/>
        </p:blipFill>
        <p:spPr>
          <a:xfrm>
            <a:off x="609480" y="762120"/>
            <a:ext cx="3200400" cy="335268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>
    <p:push dir="u"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93560" y="500040"/>
            <a:ext cx="8079120" cy="165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1cade4"/>
                </a:solidFill>
                <a:uFillTx/>
                <a:latin typeface="Calibri Light"/>
                <a:ea typeface="Times New Roman"/>
              </a:rPr>
              <a:t>Treatment</a:t>
            </a:r>
            <a:endParaRPr b="0" lang="en-US" sz="48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sp>
        <p:nvSpPr>
          <p:cNvPr id="105" name=""/>
          <p:cNvSpPr txBox="1"/>
          <p:nvPr/>
        </p:nvSpPr>
        <p:spPr>
          <a:xfrm>
            <a:off x="506520" y="1993680"/>
            <a:ext cx="8066160" cy="3765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5000" lnSpcReduction="19999"/>
          </a:bodyPr>
          <a:p>
            <a:pPr marL="514440" indent="-514440">
              <a:lnSpc>
                <a:spcPct val="80000"/>
              </a:lnSpc>
              <a:spcBef>
                <a:spcPts val="1301"/>
              </a:spcBef>
              <a:buClr>
                <a:srgbClr val="ffffff"/>
              </a:buClr>
              <a:buFont typeface="Calibri Light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Topical Antifungal</a:t>
            </a:r>
            <a:endParaRPr b="0" lang="en-US" sz="26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1" marL="387360" indent="103581360">
              <a:lnSpc>
                <a:spcPct val="80000"/>
              </a:lnSpc>
              <a:spcBef>
                <a:spcPts val="601"/>
              </a:spcBef>
              <a:buClr>
                <a:srgbClr val="ffffff"/>
              </a:buClr>
              <a:buFont typeface="Calibri Light"/>
              <a:buAutoNum type="arabicParenR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 </a:t>
            </a:r>
            <a:r>
              <a:rPr b="0" lang="en-US" sz="22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Nystatin preparation (oral thrush)</a:t>
            </a:r>
            <a:endParaRPr b="0" lang="en-US" sz="22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1" marL="387360" indent="103581360">
              <a:lnSpc>
                <a:spcPct val="80000"/>
              </a:lnSpc>
              <a:spcBef>
                <a:spcPts val="601"/>
              </a:spcBef>
              <a:buClr>
                <a:srgbClr val="ffffff"/>
              </a:buClr>
              <a:buFont typeface="Calibri Light"/>
              <a:buAutoNum type="arabicParenR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 </a:t>
            </a:r>
            <a:r>
              <a:rPr b="0" lang="en-US" sz="22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Imidazoles e.g. cotrimazole </a:t>
            </a:r>
            <a:endParaRPr b="0" lang="en-US" sz="22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1" marL="387360" indent="103581360">
              <a:lnSpc>
                <a:spcPct val="80000"/>
              </a:lnSpc>
              <a:spcBef>
                <a:spcPts val="601"/>
              </a:spcBef>
              <a:buClr>
                <a:srgbClr val="ffffff"/>
              </a:buClr>
              <a:buFont typeface="Calibri Light"/>
              <a:buAutoNum type="arabicParenR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514440" indent="-514440">
              <a:lnSpc>
                <a:spcPct val="80000"/>
              </a:lnSpc>
              <a:spcBef>
                <a:spcPts val="1301"/>
              </a:spcBef>
              <a:buClr>
                <a:srgbClr val="ffffff"/>
              </a:buClr>
              <a:buFont typeface="Calibri Light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Systemic Antifungal</a:t>
            </a:r>
            <a:endParaRPr b="0" lang="en-US" sz="26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514440" indent="-514440">
              <a:lnSpc>
                <a:spcPct val="80000"/>
              </a:lnSpc>
              <a:spcBef>
                <a:spcPts val="1301"/>
              </a:spcBef>
              <a:buClr>
                <a:srgbClr val="ffffff"/>
              </a:buClr>
              <a:buFont typeface="Calibri Light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1" marL="387360" indent="103581360">
              <a:lnSpc>
                <a:spcPct val="80000"/>
              </a:lnSpc>
              <a:spcBef>
                <a:spcPts val="601"/>
              </a:spcBef>
              <a:buClr>
                <a:srgbClr val="ffffff"/>
              </a:buClr>
              <a:buFont typeface="Calibri Light"/>
              <a:buAutoNum type="arabicParenR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 </a:t>
            </a:r>
            <a:r>
              <a:rPr b="0" lang="en-US" sz="22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Itraconazole and fluconazole</a:t>
            </a:r>
            <a:endParaRPr b="0" lang="en-US" sz="22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1" marL="387360" indent="103581360">
              <a:lnSpc>
                <a:spcPct val="80000"/>
              </a:lnSpc>
              <a:spcBef>
                <a:spcPts val="601"/>
              </a:spcBef>
              <a:buClr>
                <a:srgbClr val="ffffff"/>
              </a:buClr>
              <a:buFont typeface="Calibri Light"/>
              <a:buAutoNum type="arabicParenR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 </a:t>
            </a:r>
            <a:r>
              <a:rPr b="0" lang="en-US" sz="22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Allylamine e.g. Terbinafine</a:t>
            </a:r>
            <a:endParaRPr b="0" lang="en-US" sz="22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1" marL="387360" indent="103581360">
              <a:lnSpc>
                <a:spcPct val="80000"/>
              </a:lnSpc>
              <a:spcBef>
                <a:spcPts val="601"/>
              </a:spcBef>
              <a:buClr>
                <a:srgbClr val="ffffff"/>
              </a:buClr>
              <a:buFont typeface="Calibri Light"/>
              <a:buAutoNum type="arabicParenR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 </a:t>
            </a:r>
            <a:r>
              <a:rPr b="0" lang="en-US" sz="22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Griseovulvin</a:t>
            </a:r>
            <a:r>
              <a:rPr b="0" lang="en-US" sz="26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 </a:t>
            </a:r>
            <a:endParaRPr b="0" lang="en-US" sz="26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514440" indent="-514440">
              <a:lnSpc>
                <a:spcPct val="80000"/>
              </a:lnSpc>
              <a:spcBef>
                <a:spcPts val="1301"/>
              </a:spcBef>
              <a:buClr>
                <a:srgbClr val="ffffff"/>
              </a:buClr>
              <a:buFont typeface="Calibri Light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</p:spTree>
  </p:cSld>
  <p:transition spd="slow">
    <p:push dir="u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93560" y="500040"/>
            <a:ext cx="8079120" cy="165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1cade4"/>
                </a:solidFill>
                <a:uFillTx/>
                <a:latin typeface="Calibri Light"/>
                <a:ea typeface="Times New Roman"/>
              </a:rPr>
              <a:t>DERMATOPHYTE</a:t>
            </a:r>
            <a:endParaRPr b="0" lang="en-US" sz="48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sp>
        <p:nvSpPr>
          <p:cNvPr id="39" name=""/>
          <p:cNvSpPr txBox="1"/>
          <p:nvPr/>
        </p:nvSpPr>
        <p:spPr>
          <a:xfrm>
            <a:off x="304560" y="2209680"/>
            <a:ext cx="8305560" cy="3657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90360" indent="-90360">
              <a:lnSpc>
                <a:spcPct val="150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Dermatophytes group of fungi (ringworm) have the ability to infect and survive only on dead keratin on the top layer of the skin  hair and the nails.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85000"/>
              </a:lnSpc>
              <a:spcBef>
                <a:spcPts val="13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</p:spTree>
  </p:cSld>
  <p:transition spd="slow">
    <p:push dir="u"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93560" y="500040"/>
            <a:ext cx="8079120" cy="165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dfe3e5"/>
                </a:solidFill>
                <a:uFillTx/>
                <a:latin typeface="Calibri Light"/>
                <a:ea typeface="Times New Roman"/>
              </a:rPr>
              <a:t>Indication of systemic treatment:</a:t>
            </a:r>
            <a:br>
              <a:rPr sz="4800"/>
            </a:br>
            <a:endParaRPr b="0" lang="en-US" sz="48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sp>
        <p:nvSpPr>
          <p:cNvPr id="107" name=""/>
          <p:cNvSpPr txBox="1"/>
          <p:nvPr/>
        </p:nvSpPr>
        <p:spPr>
          <a:xfrm>
            <a:off x="506520" y="1993680"/>
            <a:ext cx="8066160" cy="3765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609480" indent="-609480">
              <a:lnSpc>
                <a:spcPct val="85000"/>
              </a:lnSpc>
              <a:spcBef>
                <a:spcPts val="13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1.Tinea Capitis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609480" indent="-609480">
              <a:lnSpc>
                <a:spcPct val="85000"/>
              </a:lnSpc>
              <a:spcBef>
                <a:spcPts val="13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2. Paronychia and Onychomycosis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609480" indent="-609480">
              <a:lnSpc>
                <a:spcPct val="85000"/>
              </a:lnSpc>
              <a:spcBef>
                <a:spcPts val="13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3. Failure to respond to topical treatment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609480" indent="-609480">
              <a:lnSpc>
                <a:spcPct val="85000"/>
              </a:lnSpc>
              <a:spcBef>
                <a:spcPts val="13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4. Immunocompramized pts.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609480" indent="-609480">
              <a:lnSpc>
                <a:spcPct val="85000"/>
              </a:lnSpc>
              <a:spcBef>
                <a:spcPts val="13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5. Atypical presentations.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609480" indent="-60948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</p:spTree>
  </p:cSld>
  <p:transition spd="slow">
    <p:push dir="u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93560" y="500040"/>
            <a:ext cx="8079120" cy="165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CLASSIFICATION</a:t>
            </a:r>
            <a:endParaRPr b="0" lang="en-US" sz="32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sp>
        <p:nvSpPr>
          <p:cNvPr id="41" name=""/>
          <p:cNvSpPr txBox="1"/>
          <p:nvPr/>
        </p:nvSpPr>
        <p:spPr>
          <a:xfrm>
            <a:off x="457200" y="1828800"/>
            <a:ext cx="8229600" cy="4191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The ringworm fungi belong to three genera (types): 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Calibri Light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Microsporum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Calibri Light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Trichophyton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Calibri Light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 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Epidermophyton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There are several species of Microsporum and Trichophyton and one species of Epidermophyton .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</p:spTree>
  </p:cSld>
  <p:transition spd="slow">
    <p:push dir="u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93560" y="500040"/>
            <a:ext cx="807912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ar-SA" sz="4800" strike="noStrike" u="none">
              <a:solidFill>
                <a:srgbClr val="1cade4"/>
              </a:solidFill>
              <a:uFillTx/>
              <a:latin typeface="Calibri Light"/>
              <a:ea typeface="Times New Roman"/>
            </a:endParaRPr>
          </a:p>
        </p:txBody>
      </p:sp>
      <p:sp>
        <p:nvSpPr>
          <p:cNvPr id="43" name=""/>
          <p:cNvSpPr txBox="1"/>
          <p:nvPr/>
        </p:nvSpPr>
        <p:spPr>
          <a:xfrm>
            <a:off x="506520" y="1993680"/>
            <a:ext cx="8066160" cy="3765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  <p:pic>
        <p:nvPicPr>
          <p:cNvPr id="44" name="Picture 3" descr="the_dermatophyte_genera_an_784"/>
          <p:cNvPicPr/>
          <p:nvPr/>
        </p:nvPicPr>
        <p:blipFill>
          <a:blip r:embed="rId1"/>
          <a:srcRect l="0" t="0" r="0" b="89"/>
          <a:stretch/>
        </p:blipFill>
        <p:spPr>
          <a:xfrm>
            <a:off x="533520" y="380880"/>
            <a:ext cx="7751520" cy="601992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>
    <p:push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93560" y="500040"/>
            <a:ext cx="8079120" cy="165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CLINICAL CLASSIFICATION</a:t>
            </a:r>
            <a:endParaRPr b="0" lang="en-US" sz="28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sp>
        <p:nvSpPr>
          <p:cNvPr id="46" name=""/>
          <p:cNvSpPr txBox="1"/>
          <p:nvPr/>
        </p:nvSpPr>
        <p:spPr>
          <a:xfrm>
            <a:off x="506520" y="1993680"/>
            <a:ext cx="8066160" cy="3765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19999"/>
          </a:bodyPr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Tinea means fungal infection.</a:t>
            </a:r>
            <a:endParaRPr b="0" lang="en-US" sz="28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Clinically, dermatophyte infections are classified by body region:</a:t>
            </a:r>
            <a:endParaRPr b="0" lang="en-US" sz="28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1" marL="387360" indent="103581360">
              <a:lnSpc>
                <a:spcPct val="85000"/>
              </a:lnSpc>
              <a:spcBef>
                <a:spcPts val="601"/>
              </a:spcBef>
              <a:buClr>
                <a:srgbClr val="dfe3e5"/>
              </a:buClr>
              <a:buFont typeface="Calibri Light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dfe3e5"/>
                </a:solidFill>
                <a:uFillTx/>
                <a:latin typeface="Calibri Light"/>
                <a:ea typeface="Times New Roman"/>
              </a:rPr>
              <a:t>T.Corporis </a:t>
            </a:r>
            <a:r>
              <a:rPr b="0" lang="en-US" sz="2400" strike="noStrike" u="none">
                <a:solidFill>
                  <a:srgbClr val="dfe3e5"/>
                </a:solidFill>
                <a:uFillTx/>
                <a:latin typeface="Wingdings"/>
                <a:ea typeface="Wingdings"/>
              </a:rPr>
              <a:t></a:t>
            </a:r>
            <a:r>
              <a:rPr b="0" lang="en-US" sz="2400" strike="noStrike" u="none">
                <a:solidFill>
                  <a:srgbClr val="dfe3e5"/>
                </a:solidFill>
                <a:uFillTx/>
                <a:latin typeface="Calibri Light"/>
                <a:ea typeface="Times New Roman"/>
              </a:rPr>
              <a:t> 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    body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1" marL="387360" indent="103581360">
              <a:lnSpc>
                <a:spcPct val="85000"/>
              </a:lnSpc>
              <a:spcBef>
                <a:spcPts val="601"/>
              </a:spcBef>
              <a:buClr>
                <a:srgbClr val="dfe3e5"/>
              </a:buClr>
              <a:buFont typeface="Calibri Light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dfe3e5"/>
                </a:solidFill>
                <a:uFillTx/>
                <a:latin typeface="Calibri Light"/>
                <a:ea typeface="Times New Roman"/>
              </a:rPr>
              <a:t>T.Cruris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 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Wingdings"/>
                <a:ea typeface="Wingdings"/>
              </a:rPr>
              <a:t>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	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groin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1" marL="387360" indent="103581360">
              <a:lnSpc>
                <a:spcPct val="85000"/>
              </a:lnSpc>
              <a:spcBef>
                <a:spcPts val="601"/>
              </a:spcBef>
              <a:buClr>
                <a:srgbClr val="dfe3e5"/>
              </a:buClr>
              <a:buFont typeface="Calibri Light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dfe3e5"/>
                </a:solidFill>
                <a:uFillTx/>
                <a:latin typeface="Calibri Light"/>
                <a:ea typeface="Times New Roman"/>
              </a:rPr>
              <a:t>T.Pedis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 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Wingdings"/>
                <a:ea typeface="Wingdings"/>
              </a:rPr>
              <a:t>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	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foot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1" marL="387360" indent="103581360">
              <a:lnSpc>
                <a:spcPct val="85000"/>
              </a:lnSpc>
              <a:spcBef>
                <a:spcPts val="601"/>
              </a:spcBef>
              <a:buClr>
                <a:srgbClr val="dfe3e5"/>
              </a:buClr>
              <a:buFont typeface="Calibri Light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dfe3e5"/>
                </a:solidFill>
                <a:uFillTx/>
                <a:latin typeface="Calibri Light"/>
                <a:ea typeface="Times New Roman"/>
              </a:rPr>
              <a:t>T.Unguium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 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Wingdings"/>
                <a:ea typeface="Wingdings"/>
              </a:rPr>
              <a:t>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	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nail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lvl="1" marL="387360" indent="103581360">
              <a:lnSpc>
                <a:spcPct val="85000"/>
              </a:lnSpc>
              <a:spcBef>
                <a:spcPts val="601"/>
              </a:spcBef>
              <a:buClr>
                <a:srgbClr val="dfe3e5"/>
              </a:buClr>
              <a:buFont typeface="Calibri Light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dfe3e5"/>
                </a:solidFill>
                <a:uFillTx/>
                <a:latin typeface="Calibri Light"/>
                <a:ea typeface="Times New Roman"/>
              </a:rPr>
              <a:t>T.Capitis </a:t>
            </a:r>
            <a:r>
              <a:rPr b="0" lang="en-US" sz="2400" strike="noStrike" u="none">
                <a:solidFill>
                  <a:srgbClr val="dfe3e5"/>
                </a:solidFill>
                <a:uFillTx/>
                <a:latin typeface="Wingdings"/>
                <a:ea typeface="Wingdings"/>
              </a:rPr>
              <a:t>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	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Calibri Light"/>
                <a:ea typeface="Times New Roman"/>
              </a:rPr>
              <a:t> scalp</a:t>
            </a:r>
            <a:endParaRPr b="0" lang="en-US" sz="24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uFillTx/>
              <a:latin typeface="Calibri Light"/>
            </a:endParaRPr>
          </a:p>
          <a:p>
            <a:pPr marL="90360" indent="-90360">
              <a:lnSpc>
                <a:spcPct val="85000"/>
              </a:lnSpc>
              <a:spcBef>
                <a:spcPts val="1301"/>
              </a:spcBef>
              <a:buClr>
                <a:srgbClr val="ffffff"/>
              </a:buClr>
              <a:buFont typeface="Arial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uFillTx/>
              <a:latin typeface="Calibri Light"/>
            </a:endParaRPr>
          </a:p>
        </p:txBody>
      </p:sp>
    </p:spTree>
  </p:cSld>
  <p:transition spd="slow">
    <p:push dir="u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3520" y="502884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1cade4"/>
                </a:solidFill>
                <a:uFillTx/>
                <a:latin typeface="Calibri Light"/>
                <a:ea typeface="Times New Roman"/>
              </a:rPr>
              <a:t>Tinea corporis</a:t>
            </a:r>
            <a:endParaRPr b="0" lang="en-US" sz="32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pic>
        <p:nvPicPr>
          <p:cNvPr id="48" name="Picture 2" descr=""/>
          <p:cNvPicPr/>
          <p:nvPr/>
        </p:nvPicPr>
        <p:blipFill>
          <a:blip r:embed="rId1"/>
          <a:stretch/>
        </p:blipFill>
        <p:spPr>
          <a:xfrm>
            <a:off x="1523880" y="457200"/>
            <a:ext cx="6302520" cy="426708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>
    <p:push dir="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80880" y="533376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1cade4"/>
                </a:solidFill>
                <a:uFillTx/>
                <a:latin typeface="Calibri Light"/>
                <a:ea typeface="Times New Roman"/>
              </a:rPr>
              <a:t>Tinea pedis</a:t>
            </a:r>
            <a:endParaRPr b="0" lang="en-US" sz="32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pic>
        <p:nvPicPr>
          <p:cNvPr id="50" name="Picture 2" descr=""/>
          <p:cNvPicPr/>
          <p:nvPr/>
        </p:nvPicPr>
        <p:blipFill>
          <a:blip r:embed="rId1"/>
          <a:stretch/>
        </p:blipFill>
        <p:spPr>
          <a:xfrm>
            <a:off x="4062240" y="609480"/>
            <a:ext cx="5081760" cy="3938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" name="Picture 3" descr=""/>
          <p:cNvPicPr/>
          <p:nvPr/>
        </p:nvPicPr>
        <p:blipFill>
          <a:blip r:embed="rId2"/>
          <a:stretch/>
        </p:blipFill>
        <p:spPr>
          <a:xfrm>
            <a:off x="609480" y="380880"/>
            <a:ext cx="3000600" cy="480060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>
    <p:push dir="u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1cade4"/>
                </a:solidFill>
                <a:uFillTx/>
                <a:latin typeface="Arial"/>
                <a:ea typeface="ＭＳ Ｐゴシック"/>
              </a:rPr>
              <a:t>Tinea pedis</a:t>
            </a:r>
            <a:endParaRPr b="0" lang="en-US" sz="4000" strike="noStrike" u="none">
              <a:solidFill>
                <a:srgbClr val="1cade4"/>
              </a:solidFill>
              <a:uFillTx/>
              <a:latin typeface="Calibri Light"/>
            </a:endParaRPr>
          </a:p>
        </p:txBody>
      </p:sp>
      <p:pic>
        <p:nvPicPr>
          <p:cNvPr id="53" name="ClipArt Placeholder 5" descr="tinea pedis.JPG"/>
          <p:cNvPicPr/>
          <p:nvPr/>
        </p:nvPicPr>
        <p:blipFill>
          <a:blip r:embed="rId1"/>
          <a:srcRect l="14018" t="0" r="7998" b="0"/>
          <a:stretch/>
        </p:blipFill>
        <p:spPr>
          <a:xfrm>
            <a:off x="228600" y="1523880"/>
            <a:ext cx="2666880" cy="4559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" name="Slide Number Placeholder 4" descr=""/>
          <p:cNvPicPr/>
          <p:nvPr/>
        </p:nvPicPr>
        <p:blipFill>
          <a:blip r:embed="rId2"/>
          <a:stretch/>
        </p:blipFill>
        <p:spPr>
          <a:xfrm>
            <a:off x="6553080" y="4956120"/>
            <a:ext cx="2730600" cy="2414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" name="Picture 7" descr="bullous tinea pedis.JPG"/>
          <p:cNvPicPr/>
          <p:nvPr/>
        </p:nvPicPr>
        <p:blipFill>
          <a:blip r:embed="rId3"/>
          <a:stretch/>
        </p:blipFill>
        <p:spPr>
          <a:xfrm>
            <a:off x="5867280" y="1523880"/>
            <a:ext cx="3048120" cy="4572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" name="Picture 8" descr="bullous tinea pedis (2).JPG"/>
          <p:cNvPicPr/>
          <p:nvPr/>
        </p:nvPicPr>
        <p:blipFill>
          <a:blip r:embed="rId4"/>
          <a:srcRect l="15785" t="0" r="7898" b="10528"/>
          <a:stretch/>
        </p:blipFill>
        <p:spPr>
          <a:xfrm>
            <a:off x="3124080" y="1539720"/>
            <a:ext cx="2590920" cy="455616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>
    <p:push dir="u"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5247</TotalTime>
  <Application>LibreOffice/24.8.4.2$MacOSX_X86_64 LibreOffice_project/bb3cfa12c7b1bf994ecc5649a80400d06cd71002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2007-09-06T19:39:04Z</dcterms:created>
  <dc:creator>aws</dc:creator>
  <dc:description/>
  <dc:language>en-US</dc:language>
  <cp:lastModifiedBy>Sami Fatehi</cp:lastModifiedBy>
  <dcterms:modified xsi:type="dcterms:W3CDTF">2021-10-23T13:02:26Z</dcterms:modified>
  <cp:revision>265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00080094120000000000010251500207f7000400038000</vt:lpwstr>
  </property>
</Properties>
</file>