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7" r:id="rId2"/>
    <p:sldId id="296" r:id="rId3"/>
    <p:sldId id="297" r:id="rId4"/>
    <p:sldId id="299" r:id="rId5"/>
    <p:sldId id="300" r:id="rId6"/>
    <p:sldId id="302" r:id="rId7"/>
    <p:sldId id="303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1" r:id="rId24"/>
    <p:sldId id="322" r:id="rId25"/>
    <p:sldId id="37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79" r:id="rId36"/>
    <p:sldId id="350" r:id="rId37"/>
    <p:sldId id="351" r:id="rId38"/>
    <p:sldId id="352" r:id="rId39"/>
    <p:sldId id="353" r:id="rId40"/>
    <p:sldId id="354" r:id="rId41"/>
    <p:sldId id="355" r:id="rId42"/>
    <p:sldId id="356" r:id="rId43"/>
    <p:sldId id="358" r:id="rId4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0366" y="204342"/>
            <a:ext cx="7923266" cy="126022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21154"/>
            <a:ext cx="8072119" cy="208478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1C8EA-6FE2-458F-B6A4-93758F47B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                          </a:t>
            </a:r>
            <a:br>
              <a:rPr lang="en-US" sz="2800" dirty="0"/>
            </a:br>
            <a:r>
              <a:rPr lang="en-US" sz="2800" dirty="0"/>
              <a:t>Hair Disorders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070D8-A652-4288-B255-FB689E36AF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/>
              <a:t>A- hair loss (Alopecia)</a:t>
            </a:r>
          </a:p>
          <a:p>
            <a:pPr marL="342900" indent="-342900">
              <a:buAutoNum type="arabicPeriod"/>
            </a:pPr>
            <a:r>
              <a:rPr lang="en-US" sz="3200" dirty="0"/>
              <a:t>Alopecia areata</a:t>
            </a:r>
          </a:p>
          <a:p>
            <a:pPr marL="342900" indent="-342900">
              <a:buAutoNum type="arabicPeriod"/>
            </a:pPr>
            <a:r>
              <a:rPr lang="en-US" sz="3200" dirty="0"/>
              <a:t>Androgenic Alopecia</a:t>
            </a:r>
          </a:p>
          <a:p>
            <a:pPr marL="342900" indent="-342900">
              <a:buAutoNum type="arabicPeriod"/>
            </a:pPr>
            <a:r>
              <a:rPr lang="en-US" sz="3200" dirty="0"/>
              <a:t>Telogen effluvium </a:t>
            </a:r>
          </a:p>
          <a:p>
            <a:pPr marL="342900" indent="-342900">
              <a:buAutoNum type="arabicPeriod"/>
            </a:pPr>
            <a:r>
              <a:rPr lang="en-US" sz="3200" dirty="0"/>
              <a:t>Anagen effluvium </a:t>
            </a:r>
          </a:p>
          <a:p>
            <a:pPr marL="342900" indent="-342900">
              <a:buAutoNum type="arabicPeriod"/>
            </a:pPr>
            <a:r>
              <a:rPr lang="en-US" sz="3200" dirty="0" err="1"/>
              <a:t>Trichotellomania</a:t>
            </a:r>
            <a:r>
              <a:rPr lang="en-US" sz="3200" dirty="0"/>
              <a:t> </a:t>
            </a:r>
          </a:p>
          <a:p>
            <a:pPr marL="342900" indent="-342900">
              <a:buAutoNum type="arabicPeriod"/>
            </a:pPr>
            <a:endParaRPr lang="en-US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BB222-3E7C-460B-9035-EE994DCF8A01}"/>
              </a:ext>
            </a:extLst>
          </p:cNvPr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r>
              <a:rPr lang="en-US" sz="3200" dirty="0"/>
              <a:t>B- hair Excess </a:t>
            </a:r>
          </a:p>
          <a:p>
            <a:pPr marL="342900" indent="-342900">
              <a:buAutoNum type="arabicPeriod"/>
            </a:pPr>
            <a:r>
              <a:rPr lang="en-US" sz="3200" dirty="0"/>
              <a:t>Hirsutism </a:t>
            </a:r>
          </a:p>
          <a:p>
            <a:pPr marL="342900" indent="-342900">
              <a:buAutoNum type="arabicPeriod"/>
            </a:pPr>
            <a:r>
              <a:rPr lang="en-US" sz="3200" dirty="0"/>
              <a:t>Hypertrichosis </a:t>
            </a:r>
          </a:p>
        </p:txBody>
      </p:sp>
    </p:spTree>
    <p:extLst>
      <p:ext uri="{BB962C8B-B14F-4D97-AF65-F5344CB8AC3E}">
        <p14:creationId xmlns:p14="http://schemas.microsoft.com/office/powerpoint/2010/main" val="3627242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23098" y="2394330"/>
            <a:ext cx="626110" cy="6172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2981325">
              <a:lnSpc>
                <a:spcPct val="100000"/>
              </a:lnSpc>
            </a:pPr>
            <a:r>
              <a:rPr sz="4400" spc="-55" dirty="0">
                <a:latin typeface="Calibri"/>
                <a:cs typeface="Calibri"/>
              </a:rPr>
              <a:t>F</a:t>
            </a:r>
            <a:r>
              <a:rPr sz="4400" spc="0" dirty="0">
                <a:latin typeface="Calibri"/>
                <a:cs typeface="Calibri"/>
              </a:rPr>
              <a:t>e</a:t>
            </a:r>
            <a:r>
              <a:rPr sz="4400" spc="-25" dirty="0">
                <a:latin typeface="Calibri"/>
                <a:cs typeface="Calibri"/>
              </a:rPr>
              <a:t>a</a:t>
            </a:r>
            <a:r>
              <a:rPr sz="4400" spc="0" dirty="0">
                <a:latin typeface="Calibri"/>
                <a:cs typeface="Calibri"/>
              </a:rPr>
              <a:t>tu</a:t>
            </a:r>
            <a:r>
              <a:rPr sz="4400" spc="-60" dirty="0">
                <a:latin typeface="Calibri"/>
                <a:cs typeface="Calibri"/>
              </a:rPr>
              <a:t>r</a:t>
            </a:r>
            <a:r>
              <a:rPr sz="4400" spc="0" dirty="0">
                <a:latin typeface="Calibri"/>
                <a:cs typeface="Calibri"/>
              </a:rPr>
              <a:t>es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76070"/>
            <a:ext cx="7741920" cy="41509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I</a:t>
            </a:r>
            <a:r>
              <a:rPr sz="3000" spc="105" dirty="0">
                <a:latin typeface="Calibri"/>
                <a:cs typeface="Calibri"/>
              </a:rPr>
              <a:t>t</a:t>
            </a:r>
            <a:r>
              <a:rPr sz="3000" spc="-190" dirty="0">
                <a:latin typeface="Calibri"/>
                <a:cs typeface="Calibri"/>
              </a:rPr>
              <a:t>’</a:t>
            </a:r>
            <a:r>
              <a:rPr sz="3000" spc="0" dirty="0">
                <a:latin typeface="Calibri"/>
                <a:cs typeface="Calibri"/>
              </a:rPr>
              <a:t>s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an a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60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25" dirty="0"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en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de</a:t>
            </a:r>
            <a:r>
              <a:rPr sz="3000" spc="-10" dirty="0">
                <a:latin typeface="Calibri"/>
                <a:cs typeface="Calibri"/>
              </a:rPr>
              <a:t>p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da</a:t>
            </a:r>
            <a:r>
              <a:rPr sz="3000" spc="-30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t hair loss.</a:t>
            </a:r>
            <a:endParaRPr sz="3000" dirty="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21"/>
              </a:spcBef>
              <a:buFont typeface="Arial"/>
              <a:buChar char="•"/>
            </a:pPr>
            <a:endParaRPr sz="750" dirty="0"/>
          </a:p>
          <a:p>
            <a:pPr marL="355600" marR="139700" indent="-343535">
              <a:lnSpc>
                <a:spcPts val="3240"/>
              </a:lnSpc>
              <a:buFont typeface="Arial"/>
              <a:buChar char="•"/>
              <a:tabLst>
                <a:tab pos="439420" algn="l"/>
              </a:tabLst>
            </a:pPr>
            <a:r>
              <a:rPr sz="3000" dirty="0">
                <a:latin typeface="Calibri"/>
                <a:cs typeface="Calibri"/>
              </a:rPr>
              <a:t>And</a:t>
            </a:r>
            <a:r>
              <a:rPr sz="3000" spc="-55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20" dirty="0">
                <a:latin typeface="Calibri"/>
                <a:cs typeface="Calibri"/>
              </a:rPr>
              <a:t>gen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dep</a:t>
            </a:r>
            <a:r>
              <a:rPr sz="3000" spc="-3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nd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-30" dirty="0">
                <a:latin typeface="Calibri"/>
                <a:cs typeface="Calibri"/>
              </a:rPr>
              <a:t>n</a:t>
            </a:r>
            <a:r>
              <a:rPr sz="3000" spc="-10" dirty="0">
                <a:latin typeface="Calibri"/>
                <a:cs typeface="Calibri"/>
              </a:rPr>
              <a:t>t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loss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of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alp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hai</a:t>
            </a:r>
            <a:r>
              <a:rPr sz="3000" spc="-27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spc="-10" dirty="0">
                <a:latin typeface="Calibri"/>
                <a:cs typeface="Calibri"/>
              </a:rPr>
              <a:t>, </a:t>
            </a:r>
            <a:r>
              <a:rPr sz="3000" spc="-65" dirty="0">
                <a:latin typeface="Calibri"/>
                <a:cs typeface="Calibri"/>
              </a:rPr>
              <a:t>f</a:t>
            </a:r>
            <a:r>
              <a:rPr sz="3000" spc="-15" dirty="0">
                <a:latin typeface="Calibri"/>
                <a:cs typeface="Calibri"/>
              </a:rPr>
              <a:t>or e</a:t>
            </a:r>
            <a:r>
              <a:rPr sz="3000" spc="30" dirty="0">
                <a:latin typeface="Calibri"/>
                <a:cs typeface="Calibri"/>
              </a:rPr>
              <a:t>.</a:t>
            </a:r>
            <a:r>
              <a:rPr sz="3000" spc="0" dirty="0">
                <a:latin typeface="Calibri"/>
                <a:cs typeface="Calibri"/>
              </a:rPr>
              <a:t>g. </a:t>
            </a:r>
            <a:r>
              <a:rPr sz="3000" spc="-15" dirty="0">
                <a:latin typeface="Calibri"/>
                <a:cs typeface="Calibri"/>
              </a:rPr>
              <a:t>the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c</a:t>
            </a:r>
            <a:r>
              <a:rPr sz="3000" spc="-65" dirty="0">
                <a:latin typeface="Calibri"/>
                <a:cs typeface="Calibri"/>
              </a:rPr>
              <a:t>r</a:t>
            </a:r>
            <a:r>
              <a:rPr sz="3000" spc="-10" dirty="0">
                <a:latin typeface="Calibri"/>
                <a:cs typeface="Calibri"/>
              </a:rPr>
              <a:t>o</a:t>
            </a:r>
            <a:r>
              <a:rPr sz="3000" spc="0" dirty="0">
                <a:latin typeface="Calibri"/>
                <a:cs typeface="Calibri"/>
              </a:rPr>
              <a:t>wn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a</a:t>
            </a:r>
            <a:r>
              <a:rPr sz="3000" spc="-60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ea.</a:t>
            </a:r>
            <a:endParaRPr sz="3000" dirty="0">
              <a:latin typeface="Calibri"/>
              <a:cs typeface="Calibri"/>
            </a:endParaRPr>
          </a:p>
          <a:p>
            <a:pPr>
              <a:lnSpc>
                <a:spcPts val="650"/>
              </a:lnSpc>
              <a:spcBef>
                <a:spcPts val="23"/>
              </a:spcBef>
              <a:buFont typeface="Arial"/>
              <a:buChar char="•"/>
            </a:pPr>
            <a:endParaRPr sz="650" dirty="0"/>
          </a:p>
          <a:p>
            <a:pPr marL="355600" marR="92075" indent="-343535">
              <a:lnSpc>
                <a:spcPct val="90000"/>
              </a:lnSpc>
              <a:buFont typeface="Arial"/>
              <a:buChar char="•"/>
              <a:tabLst>
                <a:tab pos="439420" algn="l"/>
              </a:tabLst>
            </a:pPr>
            <a:r>
              <a:rPr sz="3000" dirty="0">
                <a:latin typeface="Calibri"/>
                <a:cs typeface="Calibri"/>
              </a:rPr>
              <a:t>And</a:t>
            </a:r>
            <a:r>
              <a:rPr sz="3000" spc="-65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25" dirty="0"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-3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tic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Alop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cia</a:t>
            </a:r>
            <a:r>
              <a:rPr sz="3000" spc="-10" dirty="0">
                <a:latin typeface="Calibri"/>
                <a:cs typeface="Calibri"/>
              </a:rPr>
              <a:t> a</a:t>
            </a:r>
            <a:r>
              <a:rPr sz="3000" spc="-30" dirty="0">
                <a:latin typeface="Calibri"/>
                <a:cs typeface="Calibri"/>
              </a:rPr>
              <a:t>f</a:t>
            </a:r>
            <a:r>
              <a:rPr sz="3000" spc="-80" dirty="0">
                <a:latin typeface="Calibri"/>
                <a:cs typeface="Calibri"/>
              </a:rPr>
              <a:t>f</a:t>
            </a:r>
            <a:r>
              <a:rPr sz="3000" spc="0" dirty="0">
                <a:latin typeface="Calibri"/>
                <a:cs typeface="Calibri"/>
              </a:rPr>
              <a:t>ects</a:t>
            </a:r>
            <a:r>
              <a:rPr sz="3000" spc="-4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up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50% of </a:t>
            </a:r>
            <a:r>
              <a:rPr sz="3000" spc="-15" dirty="0">
                <a:latin typeface="Calibri"/>
                <a:cs typeface="Calibri"/>
              </a:rPr>
              <a:t>males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(and</a:t>
            </a:r>
            <a:r>
              <a:rPr sz="3000" spc="-5" dirty="0">
                <a:latin typeface="Calibri"/>
                <a:cs typeface="Calibri"/>
              </a:rPr>
              <a:t> t</a:t>
            </a:r>
            <a:r>
              <a:rPr sz="3000" spc="-20" dirty="0">
                <a:latin typeface="Calibri"/>
                <a:cs typeface="Calibri"/>
              </a:rPr>
              <a:t>h</a:t>
            </a:r>
            <a:r>
              <a:rPr sz="3000" spc="-5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y end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w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0" dirty="0">
                <a:latin typeface="Calibri"/>
                <a:cs typeface="Calibri"/>
              </a:rPr>
              <a:t>th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baldn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ss) and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40% </a:t>
            </a:r>
            <a:r>
              <a:rPr sz="3000" spc="5" dirty="0">
                <a:latin typeface="Calibri"/>
                <a:cs typeface="Calibri"/>
              </a:rPr>
              <a:t>o</a:t>
            </a:r>
            <a:r>
              <a:rPr sz="3000" spc="0" dirty="0">
                <a:latin typeface="Calibri"/>
                <a:cs typeface="Calibri"/>
              </a:rPr>
              <a:t>f </a:t>
            </a:r>
            <a:r>
              <a:rPr sz="3000" spc="-80" dirty="0">
                <a:latin typeface="Calibri"/>
                <a:cs typeface="Calibri"/>
              </a:rPr>
              <a:t>f</a:t>
            </a:r>
            <a:r>
              <a:rPr sz="3000" spc="-15" dirty="0">
                <a:latin typeface="Calibri"/>
                <a:cs typeface="Calibri"/>
              </a:rPr>
              <a:t>emal</a:t>
            </a:r>
            <a:r>
              <a:rPr sz="3000" spc="-2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s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(th</a:t>
            </a:r>
            <a:r>
              <a:rPr sz="3000" spc="-3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y </a:t>
            </a:r>
            <a:r>
              <a:rPr sz="3000" spc="-75" dirty="0">
                <a:latin typeface="Calibri"/>
                <a:cs typeface="Calibri"/>
              </a:rPr>
              <a:t>r</a:t>
            </a:r>
            <a:r>
              <a:rPr sz="3000" spc="-15" dirty="0">
                <a:latin typeface="Calibri"/>
                <a:cs typeface="Calibri"/>
              </a:rPr>
              <a:t>a</a:t>
            </a:r>
            <a:r>
              <a:rPr sz="3000" spc="-50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0" dirty="0">
                <a:latin typeface="Calibri"/>
                <a:cs typeface="Calibri"/>
              </a:rPr>
              <a:t>l</a:t>
            </a:r>
            <a:r>
              <a:rPr sz="3000" spc="-15" dirty="0">
                <a:latin typeface="Calibri"/>
                <a:cs typeface="Calibri"/>
              </a:rPr>
              <a:t>y end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w</a:t>
            </a:r>
            <a:r>
              <a:rPr sz="3000" spc="0" dirty="0">
                <a:latin typeface="Calibri"/>
                <a:cs typeface="Calibri"/>
              </a:rPr>
              <a:t>ith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b</a:t>
            </a:r>
            <a:r>
              <a:rPr lang="en-US" sz="3000" spc="0" dirty="0">
                <a:latin typeface="Calibri"/>
                <a:cs typeface="Calibri"/>
              </a:rPr>
              <a:t>a</a:t>
            </a:r>
            <a:r>
              <a:rPr sz="3000" spc="0" dirty="0">
                <a:latin typeface="Calibri"/>
                <a:cs typeface="Calibri"/>
              </a:rPr>
              <a:t>ld</a:t>
            </a:r>
            <a:r>
              <a:rPr sz="3000" spc="-15" dirty="0">
                <a:latin typeface="Calibri"/>
                <a:cs typeface="Calibri"/>
              </a:rPr>
              <a:t>ness; in</a:t>
            </a:r>
            <a:r>
              <a:rPr sz="3000" spc="-40" dirty="0">
                <a:latin typeface="Calibri"/>
                <a:cs typeface="Calibri"/>
              </a:rPr>
              <a:t>s</a:t>
            </a:r>
            <a:r>
              <a:rPr sz="3000" spc="-45" dirty="0">
                <a:latin typeface="Calibri"/>
                <a:cs typeface="Calibri"/>
              </a:rPr>
              <a:t>t</a:t>
            </a:r>
            <a:r>
              <a:rPr sz="3000" spc="-15" dirty="0">
                <a:latin typeface="Calibri"/>
                <a:cs typeface="Calibri"/>
              </a:rPr>
              <a:t>ead</a:t>
            </a:r>
            <a:r>
              <a:rPr sz="3000" spc="-10" dirty="0">
                <a:latin typeface="Calibri"/>
                <a:cs typeface="Calibri"/>
              </a:rPr>
              <a:t> th</a:t>
            </a:r>
            <a:r>
              <a:rPr sz="3000" spc="-35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y 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up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with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thin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i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g).</a:t>
            </a:r>
            <a:endParaRPr sz="3000" dirty="0">
              <a:latin typeface="Calibri"/>
              <a:cs typeface="Calibri"/>
            </a:endParaRPr>
          </a:p>
          <a:p>
            <a:pPr marL="439420" indent="-427355">
              <a:lnSpc>
                <a:spcPct val="100000"/>
              </a:lnSpc>
              <a:spcBef>
                <a:spcPts val="360"/>
              </a:spcBef>
              <a:buFont typeface="Arial"/>
              <a:buChar char="•"/>
              <a:tabLst>
                <a:tab pos="439420" algn="l"/>
              </a:tabLst>
            </a:pPr>
            <a:r>
              <a:rPr sz="3000" spc="-20" dirty="0">
                <a:latin typeface="Calibri"/>
                <a:cs typeface="Calibri"/>
              </a:rPr>
              <a:t>Au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osomal domina</a:t>
            </a:r>
            <a:r>
              <a:rPr sz="3000" spc="-35" dirty="0">
                <a:latin typeface="Calibri"/>
                <a:cs typeface="Calibri"/>
              </a:rPr>
              <a:t>n</a:t>
            </a:r>
            <a:r>
              <a:rPr sz="3000" spc="-10" dirty="0">
                <a:latin typeface="Calibri"/>
                <a:cs typeface="Calibri"/>
              </a:rPr>
              <a:t>t with </a:t>
            </a:r>
            <a:r>
              <a:rPr sz="3000" spc="-65" dirty="0">
                <a:latin typeface="Calibri"/>
                <a:cs typeface="Calibri"/>
              </a:rPr>
              <a:t>v</a:t>
            </a:r>
            <a:r>
              <a:rPr sz="3000" spc="0" dirty="0">
                <a:latin typeface="Calibri"/>
                <a:cs typeface="Calibri"/>
              </a:rPr>
              <a:t>ariab</a:t>
            </a:r>
            <a:r>
              <a:rPr sz="3000" spc="-10" dirty="0">
                <a:latin typeface="Calibri"/>
                <a:cs typeface="Calibri"/>
              </a:rPr>
              <a:t>l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p</a:t>
            </a:r>
            <a:r>
              <a:rPr sz="3000" spc="-25" dirty="0">
                <a:latin typeface="Calibri"/>
                <a:cs typeface="Calibri"/>
              </a:rPr>
              <a:t>e</a:t>
            </a:r>
            <a:r>
              <a:rPr sz="3000" spc="-20" dirty="0">
                <a:latin typeface="Calibri"/>
                <a:cs typeface="Calibri"/>
              </a:rPr>
              <a:t>n</a:t>
            </a:r>
            <a:r>
              <a:rPr sz="3000" spc="-40" dirty="0">
                <a:latin typeface="Calibri"/>
                <a:cs typeface="Calibri"/>
              </a:rPr>
              <a:t>e</a:t>
            </a:r>
            <a:r>
              <a:rPr sz="3000" spc="-10" dirty="0">
                <a:latin typeface="Calibri"/>
                <a:cs typeface="Calibri"/>
              </a:rPr>
              <a:t>t</a:t>
            </a:r>
            <a:r>
              <a:rPr sz="3000" spc="-75" dirty="0">
                <a:latin typeface="Calibri"/>
                <a:cs typeface="Calibri"/>
              </a:rPr>
              <a:t>r</a:t>
            </a:r>
            <a:r>
              <a:rPr sz="3000" spc="-15" dirty="0">
                <a:latin typeface="Calibri"/>
                <a:cs typeface="Calibri"/>
              </a:rPr>
              <a:t>anc</a:t>
            </a:r>
            <a:r>
              <a:rPr sz="3000" spc="-2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439420" indent="-42735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439420" algn="l"/>
              </a:tabLst>
            </a:pPr>
            <a:r>
              <a:rPr sz="3000" spc="-15" dirty="0">
                <a:latin typeface="Calibri"/>
                <a:cs typeface="Calibri"/>
              </a:rPr>
              <a:t>85%: +</a:t>
            </a:r>
            <a:r>
              <a:rPr sz="3000" spc="-40" dirty="0">
                <a:latin typeface="Calibri"/>
                <a:cs typeface="Calibri"/>
              </a:rPr>
              <a:t>v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65" dirty="0">
                <a:latin typeface="Calibri"/>
                <a:cs typeface="Calibri"/>
              </a:rPr>
              <a:t>f</a:t>
            </a:r>
            <a:r>
              <a:rPr sz="3000" spc="0" dirty="0">
                <a:latin typeface="Calibri"/>
                <a:cs typeface="Calibri"/>
              </a:rPr>
              <a:t>amily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hi</a:t>
            </a:r>
            <a:r>
              <a:rPr sz="3000" spc="-40" dirty="0">
                <a:latin typeface="Calibri"/>
                <a:cs typeface="Calibri"/>
              </a:rPr>
              <a:t>s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-20" dirty="0">
                <a:latin typeface="Calibri"/>
                <a:cs typeface="Calibri"/>
              </a:rPr>
              <a:t>o</a:t>
            </a:r>
            <a:r>
              <a:rPr sz="3000" spc="-10" dirty="0">
                <a:latin typeface="Calibri"/>
                <a:cs typeface="Calibri"/>
              </a:rPr>
              <a:t>r</a:t>
            </a:r>
            <a:r>
              <a:rPr sz="3000" spc="-15" dirty="0">
                <a:latin typeface="Calibri"/>
                <a:cs typeface="Calibri"/>
              </a:rPr>
              <a:t>y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80515">
              <a:lnSpc>
                <a:spcPct val="100000"/>
              </a:lnSpc>
            </a:pPr>
            <a:r>
              <a:rPr sz="4000" b="1" spc="-25" dirty="0">
                <a:latin typeface="Calibri"/>
                <a:cs typeface="Calibri"/>
              </a:rPr>
              <a:t>Male p</a:t>
            </a:r>
            <a:r>
              <a:rPr sz="4000" b="1" spc="-70" dirty="0">
                <a:latin typeface="Calibri"/>
                <a:cs typeface="Calibri"/>
              </a:rPr>
              <a:t>att</a:t>
            </a:r>
            <a:r>
              <a:rPr sz="4000" b="1" spc="-20" dirty="0">
                <a:latin typeface="Calibri"/>
                <a:cs typeface="Calibri"/>
              </a:rPr>
              <a:t>ern</a:t>
            </a:r>
            <a:r>
              <a:rPr sz="4000" b="1" spc="25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hair </a:t>
            </a:r>
            <a:r>
              <a:rPr sz="4000" b="1" spc="-15" dirty="0">
                <a:latin typeface="Calibri"/>
                <a:cs typeface="Calibri"/>
              </a:rPr>
              <a:t>loss: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1154"/>
            <a:ext cx="7666355" cy="32531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It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arts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with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</a:t>
            </a:r>
            <a:r>
              <a:rPr sz="3200" spc="-2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nn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</a:t>
            </a:r>
            <a:r>
              <a:rPr sz="3200" spc="3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,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</a:t>
            </a:r>
            <a:r>
              <a:rPr sz="3200" spc="90" dirty="0">
                <a:latin typeface="Calibri"/>
                <a:cs typeface="Calibri"/>
              </a:rPr>
              <a:t>t</a:t>
            </a:r>
            <a:r>
              <a:rPr sz="3200" spc="-190" dirty="0">
                <a:latin typeface="Calibri"/>
                <a:cs typeface="Calibri"/>
              </a:rPr>
              <a:t>’</a:t>
            </a:r>
            <a:r>
              <a:rPr sz="3200" spc="0" dirty="0">
                <a:latin typeface="Calibri"/>
                <a:cs typeface="Calibri"/>
              </a:rPr>
              <a:t>s 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al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ed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f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o-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pari</a:t>
            </a:r>
            <a:r>
              <a:rPr sz="3200" spc="-20" dirty="0">
                <a:latin typeface="Calibri"/>
                <a:cs typeface="Calibri"/>
              </a:rPr>
              <a:t>e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al 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ecess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on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and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then it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oes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u</a:t>
            </a:r>
            <a:r>
              <a:rPr sz="3200" spc="-20" dirty="0">
                <a:latin typeface="Calibri"/>
                <a:cs typeface="Calibri"/>
              </a:rPr>
              <a:t>p</a:t>
            </a:r>
            <a:r>
              <a:rPr sz="3200" spc="-35" dirty="0">
                <a:latin typeface="Calibri"/>
                <a:cs typeface="Calibri"/>
              </a:rPr>
              <a:t>w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ds.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8"/>
              </a:spcBef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F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25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al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ecess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on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m</a:t>
            </a:r>
            <a:r>
              <a:rPr sz="3200" spc="-65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y </a:t>
            </a:r>
            <a:r>
              <a:rPr sz="3200" spc="5" dirty="0">
                <a:latin typeface="Calibri"/>
                <a:cs typeface="Calibri"/>
              </a:rPr>
              <a:t>o</a:t>
            </a:r>
            <a:r>
              <a:rPr sz="3200" spc="0" dirty="0">
                <a:latin typeface="Calibri"/>
                <a:cs typeface="Calibri"/>
              </a:rPr>
              <a:t>ccur </a:t>
            </a:r>
            <a:r>
              <a:rPr sz="3200" spc="-50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oo.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9"/>
              </a:spcBef>
              <a:buFont typeface="Arial"/>
              <a:buChar char="•"/>
            </a:pPr>
            <a:endParaRPr sz="750"/>
          </a:p>
          <a:p>
            <a:pPr marL="355600" marR="215265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ual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32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spa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es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he </a:t>
            </a:r>
            <a:r>
              <a:rPr sz="3200" spc="-28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empo</a:t>
            </a:r>
            <a:r>
              <a:rPr sz="3200" spc="-6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al and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occipi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al a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eas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21"/>
              </a:spcBef>
              <a:buFont typeface="Arial"/>
              <a:buChar char="•"/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In mal</a:t>
            </a:r>
            <a:r>
              <a:rPr sz="3200" spc="-10" dirty="0">
                <a:latin typeface="Calibri"/>
                <a:cs typeface="Calibri"/>
              </a:rPr>
              <a:t>e</a:t>
            </a:r>
            <a:r>
              <a:rPr sz="3200" spc="0" dirty="0">
                <a:latin typeface="Calibri"/>
                <a:cs typeface="Calibri"/>
              </a:rPr>
              <a:t>s: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la</a:t>
            </a:r>
            <a:r>
              <a:rPr sz="3200" spc="-4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 </a:t>
            </a:r>
            <a:r>
              <a:rPr sz="3200" spc="-45" dirty="0">
                <a:latin typeface="Calibri"/>
                <a:cs typeface="Calibri"/>
              </a:rPr>
              <a:t>st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25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 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omp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bal</a:t>
            </a:r>
            <a:r>
              <a:rPr sz="3200" spc="-15" dirty="0">
                <a:latin typeface="Calibri"/>
                <a:cs typeface="Calibri"/>
              </a:rPr>
              <a:t>d</a:t>
            </a:r>
            <a:r>
              <a:rPr sz="3200" spc="0" dirty="0">
                <a:latin typeface="Calibri"/>
                <a:cs typeface="Calibri"/>
              </a:rPr>
              <a:t>ne</a:t>
            </a:r>
            <a:r>
              <a:rPr sz="3200" spc="-1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2220086"/>
            <a:ext cx="1444625" cy="2057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It has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7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4400" spc="-45" dirty="0">
                <a:latin typeface="Calibri"/>
                <a:cs typeface="Calibri"/>
              </a:rPr>
              <a:t>s</a:t>
            </a:r>
            <a:r>
              <a:rPr sz="4400" spc="-50" dirty="0">
                <a:latin typeface="Calibri"/>
                <a:cs typeface="Calibri"/>
              </a:rPr>
              <a:t>t</a:t>
            </a:r>
            <a:r>
              <a:rPr sz="4400" spc="0" dirty="0">
                <a:latin typeface="Calibri"/>
                <a:cs typeface="Calibri"/>
              </a:rPr>
              <a:t>a</a:t>
            </a:r>
            <a:r>
              <a:rPr sz="4400" spc="-30" dirty="0">
                <a:latin typeface="Calibri"/>
                <a:cs typeface="Calibri"/>
              </a:rPr>
              <a:t>g</a:t>
            </a:r>
            <a:r>
              <a:rPr sz="4400" spc="0" dirty="0">
                <a:latin typeface="Calibri"/>
                <a:cs typeface="Calibri"/>
              </a:rPr>
              <a:t>es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56360">
              <a:lnSpc>
                <a:spcPct val="100000"/>
              </a:lnSpc>
            </a:pPr>
            <a:r>
              <a:rPr sz="4000" b="1" spc="-80" dirty="0">
                <a:latin typeface="Calibri"/>
                <a:cs typeface="Calibri"/>
              </a:rPr>
              <a:t>F</a:t>
            </a:r>
            <a:r>
              <a:rPr sz="4000" b="1" spc="-25" dirty="0">
                <a:latin typeface="Calibri"/>
                <a:cs typeface="Calibri"/>
              </a:rPr>
              <a:t>emale</a:t>
            </a:r>
            <a:r>
              <a:rPr sz="4000" b="1" spc="-15" dirty="0">
                <a:latin typeface="Calibri"/>
                <a:cs typeface="Calibri"/>
              </a:rPr>
              <a:t> </a:t>
            </a:r>
            <a:r>
              <a:rPr sz="4000" b="1" spc="-25" dirty="0">
                <a:latin typeface="Calibri"/>
                <a:cs typeface="Calibri"/>
              </a:rPr>
              <a:t>p</a:t>
            </a:r>
            <a:r>
              <a:rPr sz="4000" b="1" spc="-55" dirty="0">
                <a:latin typeface="Calibri"/>
                <a:cs typeface="Calibri"/>
              </a:rPr>
              <a:t>a</a:t>
            </a:r>
            <a:r>
              <a:rPr sz="4000" b="1" spc="-70" dirty="0">
                <a:latin typeface="Calibri"/>
                <a:cs typeface="Calibri"/>
              </a:rPr>
              <a:t>tt</a:t>
            </a:r>
            <a:r>
              <a:rPr sz="4000" b="1" spc="-20" dirty="0">
                <a:latin typeface="Calibri"/>
                <a:cs typeface="Calibri"/>
              </a:rPr>
              <a:t>ern</a:t>
            </a:r>
            <a:r>
              <a:rPr sz="4000" b="1" spc="30" dirty="0">
                <a:latin typeface="Calibri"/>
                <a:cs typeface="Calibri"/>
              </a:rPr>
              <a:t> </a:t>
            </a:r>
            <a:r>
              <a:rPr sz="4000" b="1" spc="-20" dirty="0">
                <a:latin typeface="Calibri"/>
                <a:cs typeface="Calibri"/>
              </a:rPr>
              <a:t>hair</a:t>
            </a:r>
            <a:r>
              <a:rPr sz="4000" b="1" spc="10" dirty="0">
                <a:latin typeface="Calibri"/>
                <a:cs typeface="Calibri"/>
              </a:rPr>
              <a:t> </a:t>
            </a:r>
            <a:r>
              <a:rPr sz="4000" b="1" spc="-15" dirty="0">
                <a:latin typeface="Calibri"/>
                <a:cs typeface="Calibri"/>
              </a:rPr>
              <a:t>loss: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9691"/>
            <a:ext cx="7901305" cy="31597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4330" marR="12700" indent="-342265">
              <a:lnSpc>
                <a:spcPct val="100299"/>
              </a:lnSpc>
              <a:buFont typeface="Arial"/>
              <a:buChar char="•"/>
              <a:tabLst>
                <a:tab pos="445134" algn="l"/>
                <a:tab pos="7141209" algn="l"/>
              </a:tabLst>
            </a:pPr>
            <a:r>
              <a:rPr sz="3200" dirty="0">
                <a:latin typeface="Calibri"/>
                <a:cs typeface="Calibri"/>
              </a:rPr>
              <a:t>The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no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f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o-par</a:t>
            </a:r>
            <a:r>
              <a:rPr sz="3200" spc="-15" dirty="0">
                <a:latin typeface="Calibri"/>
                <a:cs typeface="Calibri"/>
              </a:rPr>
              <a:t>ie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al 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eces</a:t>
            </a:r>
            <a:r>
              <a:rPr sz="3200" spc="-1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ion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no f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25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al 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0" dirty="0">
                <a:latin typeface="Calibri"/>
                <a:cs typeface="Calibri"/>
              </a:rPr>
              <a:t>cess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on, 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so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he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00" spc="-4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al ha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r 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ine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ese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ed.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ts val="700"/>
              </a:lnSpc>
              <a:spcBef>
                <a:spcPts val="45"/>
              </a:spcBef>
              <a:buFont typeface="Arial"/>
              <a:buChar char="•"/>
            </a:pPr>
            <a:endParaRPr sz="700" dirty="0"/>
          </a:p>
          <a:p>
            <a:pPr marL="445770" indent="-433705">
              <a:lnSpc>
                <a:spcPct val="100000"/>
              </a:lnSpc>
              <a:buFont typeface="Arial"/>
              <a:buChar char="•"/>
              <a:tabLst>
                <a:tab pos="445134" algn="l"/>
              </a:tabLst>
            </a:pPr>
            <a:r>
              <a:rPr sz="3200" dirty="0">
                <a:latin typeface="Calibri"/>
                <a:cs typeface="Calibri"/>
              </a:rPr>
              <a:t>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8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ema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e: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ne</a:t>
            </a:r>
            <a:r>
              <a:rPr sz="3200" spc="-4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er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omp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</a:t>
            </a:r>
            <a:endParaRPr sz="32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b</a:t>
            </a:r>
            <a:r>
              <a:rPr lang="en-US" sz="3200" dirty="0">
                <a:latin typeface="Calibri"/>
                <a:cs typeface="Calibri"/>
              </a:rPr>
              <a:t>a</a:t>
            </a:r>
            <a:r>
              <a:rPr sz="3200" dirty="0">
                <a:latin typeface="Calibri"/>
                <a:cs typeface="Calibri"/>
              </a:rPr>
              <a:t>ldne</a:t>
            </a:r>
            <a:r>
              <a:rPr sz="3200" spc="-1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s, the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thinn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</a:t>
            </a:r>
            <a:r>
              <a:rPr sz="3200" spc="5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45"/>
              </a:spcBef>
            </a:pPr>
            <a:endParaRPr sz="750" dirty="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It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mo</a:t>
            </a:r>
            <a:r>
              <a:rPr sz="3200" spc="-3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ommon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in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po</a:t>
            </a:r>
            <a:r>
              <a:rPr sz="3200" spc="-4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 menopa</a:t>
            </a:r>
            <a:r>
              <a:rPr sz="3200" spc="-15" dirty="0">
                <a:latin typeface="Calibri"/>
                <a:cs typeface="Calibri"/>
              </a:rPr>
              <a:t>u</a:t>
            </a:r>
            <a:r>
              <a:rPr sz="3200" spc="0" dirty="0">
                <a:latin typeface="Calibri"/>
                <a:cs typeface="Calibri"/>
              </a:rPr>
              <a:t>sal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w</a:t>
            </a:r>
            <a:r>
              <a:rPr sz="3200" spc="0" dirty="0">
                <a:latin typeface="Calibri"/>
                <a:cs typeface="Calibri"/>
              </a:rPr>
              <a:t>omen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1908175">
              <a:lnSpc>
                <a:spcPct val="100000"/>
              </a:lnSpc>
            </a:pPr>
            <a:r>
              <a:rPr sz="4400" b="1" spc="-8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4400" b="1" spc="-4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4400" b="1" spc="0" dirty="0">
                <a:solidFill>
                  <a:srgbClr val="FF0000"/>
                </a:solidFill>
                <a:latin typeface="Calibri"/>
                <a:cs typeface="Calibri"/>
              </a:rPr>
              <a:t>thop</a:t>
            </a:r>
            <a:r>
              <a:rPr sz="4400" b="1" spc="-8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4400" b="1" spc="-2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4400" b="1" spc="0" dirty="0">
                <a:solidFill>
                  <a:srgbClr val="FF0000"/>
                </a:solidFill>
                <a:latin typeface="Calibri"/>
                <a:cs typeface="Calibri"/>
              </a:rPr>
              <a:t>sio</a:t>
            </a:r>
            <a:r>
              <a:rPr sz="4400" b="1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4400" b="1" spc="0" dirty="0">
                <a:solidFill>
                  <a:srgbClr val="FF0000"/>
                </a:solidFill>
                <a:latin typeface="Calibri"/>
                <a:cs typeface="Calibri"/>
              </a:rPr>
              <a:t>ogy</a:t>
            </a:r>
            <a:r>
              <a:rPr sz="44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4400" b="1" spc="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7941"/>
            <a:ext cx="8002270" cy="43865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b="1" spc="-15" dirty="0">
                <a:latin typeface="Calibri"/>
                <a:cs typeface="Calibri"/>
              </a:rPr>
              <a:t>The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15" dirty="0">
                <a:latin typeface="Calibri"/>
                <a:cs typeface="Calibri"/>
              </a:rPr>
              <a:t>nd</a:t>
            </a:r>
            <a:r>
              <a:rPr sz="2200" b="1" spc="-45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45" dirty="0">
                <a:latin typeface="Calibri"/>
                <a:cs typeface="Calibri"/>
              </a:rPr>
              <a:t>g</a:t>
            </a:r>
            <a:r>
              <a:rPr sz="2200" b="1" spc="-15" dirty="0">
                <a:latin typeface="Calibri"/>
                <a:cs typeface="Calibri"/>
              </a:rPr>
              <a:t>en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is </a:t>
            </a:r>
            <a:r>
              <a:rPr sz="2200" b="1" spc="-25" dirty="0">
                <a:latin typeface="Calibri"/>
                <a:cs typeface="Calibri"/>
              </a:rPr>
              <a:t>t</a:t>
            </a:r>
            <a:r>
              <a:rPr sz="2200" b="1" spc="-15" dirty="0">
                <a:latin typeface="Calibri"/>
                <a:cs typeface="Calibri"/>
              </a:rPr>
              <a:t>he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75" dirty="0">
                <a:latin typeface="Calibri"/>
                <a:cs typeface="Calibri"/>
              </a:rPr>
              <a:t>k</a:t>
            </a:r>
            <a:r>
              <a:rPr sz="2200" b="1" spc="-40" dirty="0">
                <a:latin typeface="Calibri"/>
                <a:cs typeface="Calibri"/>
              </a:rPr>
              <a:t>e</a:t>
            </a:r>
            <a:r>
              <a:rPr sz="2200" b="1" spc="-15" dirty="0">
                <a:latin typeface="Calibri"/>
                <a:cs typeface="Calibri"/>
              </a:rPr>
              <a:t>y p</a:t>
            </a:r>
            <a:r>
              <a:rPr sz="2200" b="1" spc="-50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t</a:t>
            </a:r>
            <a:r>
              <a:rPr sz="2200" b="1" spc="-25" dirty="0">
                <a:latin typeface="Calibri"/>
                <a:cs typeface="Calibri"/>
              </a:rPr>
              <a:t>h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45" dirty="0">
                <a:latin typeface="Calibri"/>
                <a:cs typeface="Calibri"/>
              </a:rPr>
              <a:t>g</a:t>
            </a:r>
            <a:r>
              <a:rPr sz="2200" b="1" spc="-15" dirty="0">
                <a:latin typeface="Calibri"/>
                <a:cs typeface="Calibri"/>
              </a:rPr>
              <a:t>en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 this dise</a:t>
            </a:r>
            <a:r>
              <a:rPr sz="2200" b="1" spc="-20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se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as </a:t>
            </a:r>
            <a:r>
              <a:rPr sz="2200" b="1" spc="-45" dirty="0">
                <a:latin typeface="Calibri"/>
                <a:cs typeface="Calibri"/>
              </a:rPr>
              <a:t>f</a:t>
            </a:r>
            <a:r>
              <a:rPr sz="2200" b="1" spc="-10" dirty="0">
                <a:latin typeface="Calibri"/>
                <a:cs typeface="Calibri"/>
              </a:rPr>
              <a:t>oll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5" dirty="0">
                <a:latin typeface="Calibri"/>
                <a:cs typeface="Calibri"/>
              </a:rPr>
              <a:t>wi</a:t>
            </a:r>
            <a:r>
              <a:rPr sz="2200" b="1" spc="-25" dirty="0">
                <a:latin typeface="Calibri"/>
                <a:cs typeface="Calibri"/>
              </a:rPr>
              <a:t>n</a:t>
            </a:r>
            <a:r>
              <a:rPr sz="2200" b="1" spc="-15" dirty="0">
                <a:latin typeface="Calibri"/>
                <a:cs typeface="Calibri"/>
              </a:rPr>
              <a:t>g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: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ts val="1400"/>
              </a:lnSpc>
              <a:spcBef>
                <a:spcPts val="83"/>
              </a:spcBef>
              <a:buFont typeface="Arial"/>
              <a:buChar char="•"/>
            </a:pPr>
            <a:endParaRPr sz="1400" dirty="0"/>
          </a:p>
          <a:p>
            <a:pPr marL="1586865">
              <a:lnSpc>
                <a:spcPts val="1935"/>
              </a:lnSpc>
            </a:pPr>
            <a:r>
              <a:rPr sz="1800" spc="-10" dirty="0">
                <a:latin typeface="Calibri"/>
                <a:cs typeface="Calibri"/>
              </a:rPr>
              <a:t>5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ALP</a:t>
            </a:r>
            <a:r>
              <a:rPr sz="1800" spc="-30" dirty="0">
                <a:latin typeface="Calibri"/>
                <a:cs typeface="Calibri"/>
              </a:rPr>
              <a:t>H</a:t>
            </a: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R</a:t>
            </a:r>
            <a:r>
              <a:rPr sz="1800" spc="-10" dirty="0">
                <a:latin typeface="Calibri"/>
                <a:cs typeface="Calibri"/>
              </a:rPr>
              <a:t>e</a:t>
            </a:r>
            <a:r>
              <a:rPr sz="1800" spc="-5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uc</a:t>
            </a:r>
            <a:r>
              <a:rPr sz="1800" spc="-30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e</a:t>
            </a:r>
            <a:endParaRPr sz="1800" dirty="0">
              <a:latin typeface="Calibri"/>
              <a:cs typeface="Calibri"/>
            </a:endParaRPr>
          </a:p>
          <a:p>
            <a:pPr marL="137160">
              <a:lnSpc>
                <a:spcPts val="1864"/>
              </a:lnSpc>
              <a:tabLst>
                <a:tab pos="1724025" algn="l"/>
              </a:tabLst>
            </a:pP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one	</a:t>
            </a:r>
            <a:r>
              <a:rPr sz="2200" spc="-10" dirty="0">
                <a:latin typeface="Calibri"/>
                <a:cs typeface="Calibri"/>
              </a:rPr>
              <a:t>---------------------</a:t>
            </a:r>
            <a:r>
              <a:rPr sz="2200" spc="-5" dirty="0">
                <a:latin typeface="Calibri"/>
                <a:cs typeface="Calibri"/>
              </a:rPr>
              <a:t>--</a:t>
            </a:r>
            <a:r>
              <a:rPr sz="2200" spc="-20" dirty="0">
                <a:latin typeface="Calibri"/>
                <a:cs typeface="Calibri"/>
              </a:rPr>
              <a:t>→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</a:t>
            </a: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15" dirty="0">
                <a:latin typeface="Calibri"/>
                <a:cs typeface="Calibri"/>
              </a:rPr>
              <a:t>d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one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(ac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i</a:t>
            </a:r>
            <a:r>
              <a:rPr sz="2200" spc="-30" dirty="0">
                <a:latin typeface="Calibri"/>
                <a:cs typeface="Calibri"/>
              </a:rPr>
              <a:t>v</a:t>
            </a:r>
            <a:r>
              <a:rPr sz="2200" spc="-10" dirty="0">
                <a:latin typeface="Calibri"/>
                <a:cs typeface="Calibri"/>
              </a:rPr>
              <a:t>e)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51"/>
              </a:spcBef>
            </a:pPr>
            <a:endParaRPr sz="1100" dirty="0"/>
          </a:p>
          <a:p>
            <a:pPr marL="355600" marR="118110" indent="-343535">
              <a:lnSpc>
                <a:spcPts val="2110"/>
              </a:lnSpc>
              <a:buFont typeface="Arial"/>
              <a:buChar char="•"/>
              <a:tabLst>
                <a:tab pos="355600" algn="l"/>
                <a:tab pos="4107179" algn="l"/>
              </a:tabLst>
            </a:pPr>
            <a:r>
              <a:rPr sz="2200" spc="-20" dirty="0">
                <a:latin typeface="Calibri"/>
                <a:cs typeface="Calibri"/>
              </a:rPr>
              <a:t>Th</a:t>
            </a:r>
            <a:r>
              <a:rPr sz="2200" spc="-15" dirty="0">
                <a:latin typeface="Calibri"/>
                <a:cs typeface="Calibri"/>
              </a:rPr>
              <a:t>e </a:t>
            </a:r>
            <a:r>
              <a:rPr sz="2200" spc="-10" dirty="0">
                <a:latin typeface="Calibri"/>
                <a:cs typeface="Calibri"/>
              </a:rPr>
              <a:t>Di</a:t>
            </a: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15" dirty="0">
                <a:latin typeface="Calibri"/>
                <a:cs typeface="Calibri"/>
              </a:rPr>
              <a:t>d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one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au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es	</a:t>
            </a:r>
            <a:r>
              <a:rPr sz="2200" spc="-20" dirty="0">
                <a:latin typeface="Calibri"/>
                <a:cs typeface="Calibri"/>
              </a:rPr>
              <a:t>M</a:t>
            </a:r>
            <a:r>
              <a:rPr sz="2200" spc="-15" dirty="0">
                <a:latin typeface="Calibri"/>
                <a:cs typeface="Calibri"/>
              </a:rPr>
              <a:t>i</a:t>
            </a:r>
            <a:r>
              <a:rPr sz="2200" spc="-10" dirty="0">
                <a:latin typeface="Calibri"/>
                <a:cs typeface="Calibri"/>
              </a:rPr>
              <a:t>ni</a:t>
            </a:r>
            <a:r>
              <a:rPr sz="2200" spc="-4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turi</a:t>
            </a:r>
            <a:r>
              <a:rPr sz="2200" spc="-55" dirty="0">
                <a:latin typeface="Calibri"/>
                <a:cs typeface="Calibri"/>
              </a:rPr>
              <a:t>z</a:t>
            </a:r>
            <a:r>
              <a:rPr sz="2200" spc="-3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tion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erminal </a:t>
            </a:r>
            <a:r>
              <a:rPr sz="2200" spc="-15" dirty="0">
                <a:latin typeface="Calibri"/>
                <a:cs typeface="Calibri"/>
              </a:rPr>
              <a:t>H</a:t>
            </a:r>
            <a:r>
              <a:rPr sz="2200" spc="-10" dirty="0">
                <a:latin typeface="Calibri"/>
                <a:cs typeface="Calibri"/>
              </a:rPr>
              <a:t>a</a:t>
            </a:r>
            <a:r>
              <a:rPr sz="2200" spc="-5" dirty="0">
                <a:latin typeface="Calibri"/>
                <a:cs typeface="Calibri"/>
              </a:rPr>
              <a:t>i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s. it </a:t>
            </a:r>
            <a:r>
              <a:rPr sz="2200" spc="-15" dirty="0">
                <a:latin typeface="Calibri"/>
                <a:cs typeface="Calibri"/>
              </a:rPr>
              <a:t>be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omes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thin</a:t>
            </a:r>
            <a:r>
              <a:rPr sz="2200" spc="-15" dirty="0">
                <a:latin typeface="Calibri"/>
                <a:cs typeface="Calibri"/>
              </a:rPr>
              <a:t> 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</a:t>
            </a:r>
            <a:r>
              <a:rPr sz="2200" spc="-25" dirty="0">
                <a:latin typeface="Calibri"/>
                <a:cs typeface="Calibri"/>
              </a:rPr>
              <a:t>e</a:t>
            </a:r>
            <a:r>
              <a:rPr sz="2200" spc="-15" dirty="0">
                <a:latin typeface="Calibri"/>
                <a:cs typeface="Calibri"/>
              </a:rPr>
              <a:t>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f</a:t>
            </a:r>
            <a:r>
              <a:rPr sz="2200" spc="-10" dirty="0">
                <a:latin typeface="Calibri"/>
                <a:cs typeface="Calibri"/>
              </a:rPr>
              <a:t>alls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ts val="500"/>
              </a:lnSpc>
              <a:spcBef>
                <a:spcPts val="45"/>
              </a:spcBef>
              <a:buFont typeface="Arial"/>
              <a:buChar char="•"/>
            </a:pPr>
            <a:endParaRPr sz="500" dirty="0"/>
          </a:p>
          <a:p>
            <a:pPr marL="355600" marR="956944" indent="-343535">
              <a:lnSpc>
                <a:spcPct val="80000"/>
              </a:lnSpc>
              <a:buFont typeface="Arial"/>
              <a:buChar char="•"/>
              <a:tabLst>
                <a:tab pos="417830" algn="l"/>
              </a:tabLst>
            </a:pPr>
            <a:r>
              <a:rPr sz="2200" spc="-15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 </a:t>
            </a:r>
            <a:r>
              <a:rPr sz="2200" spc="-10" dirty="0">
                <a:latin typeface="Calibri"/>
                <a:cs typeface="Calibri"/>
              </a:rPr>
              <a:t>is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lo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ali</a:t>
            </a:r>
            <a:r>
              <a:rPr sz="2200" spc="-60" dirty="0">
                <a:latin typeface="Calibri"/>
                <a:cs typeface="Calibri"/>
              </a:rPr>
              <a:t>z</a:t>
            </a:r>
            <a:r>
              <a:rPr sz="2200" spc="-15" dirty="0">
                <a:latin typeface="Calibri"/>
                <a:cs typeface="Calibri"/>
              </a:rPr>
              <a:t>ed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h</a:t>
            </a:r>
            <a:r>
              <a:rPr sz="2200" spc="-15" dirty="0">
                <a:latin typeface="Calibri"/>
                <a:cs typeface="Calibri"/>
              </a:rPr>
              <a:t>ype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sen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itivi</a:t>
            </a:r>
            <a:r>
              <a:rPr sz="2200" spc="-15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y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normal </a:t>
            </a:r>
            <a:r>
              <a:rPr sz="2200" spc="-20" dirty="0">
                <a:latin typeface="Calibri"/>
                <a:cs typeface="Calibri"/>
              </a:rPr>
              <a:t>c</a:t>
            </a:r>
            <a:r>
              <a:rPr sz="2200" spc="-5" dirty="0">
                <a:latin typeface="Calibri"/>
                <a:cs typeface="Calibri"/>
              </a:rPr>
              <a:t>i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cul</a:t>
            </a:r>
            <a:r>
              <a:rPr sz="2200" spc="-3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ting</a:t>
            </a:r>
            <a:r>
              <a:rPr sz="2200" spc="-15" dirty="0">
                <a:latin typeface="Calibri"/>
                <a:cs typeface="Calibri"/>
              </a:rPr>
              <a:t> hormones.</a:t>
            </a:r>
            <a:endParaRPr sz="2200" dirty="0">
              <a:latin typeface="Calibri"/>
              <a:cs typeface="Calibri"/>
            </a:endParaRPr>
          </a:p>
          <a:p>
            <a:pPr marL="417830" indent="-405765">
              <a:lnSpc>
                <a:spcPct val="100000"/>
              </a:lnSpc>
              <a:buFont typeface="Arial"/>
              <a:buChar char="•"/>
              <a:tabLst>
                <a:tab pos="417830" algn="l"/>
              </a:tabLst>
            </a:pPr>
            <a:r>
              <a:rPr sz="2200" spc="-1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his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ondit</a:t>
            </a:r>
            <a:r>
              <a:rPr sz="2200" spc="-15" dirty="0">
                <a:latin typeface="Calibri"/>
                <a:cs typeface="Calibri"/>
              </a:rPr>
              <a:t>ion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hair 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</a:t>
            </a:r>
            <a:r>
              <a:rPr sz="2200" spc="-15" dirty="0">
                <a:latin typeface="Calibri"/>
                <a:cs typeface="Calibri"/>
              </a:rPr>
              <a:t>nd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45" dirty="0">
                <a:latin typeface="Calibri"/>
                <a:cs typeface="Calibri"/>
              </a:rPr>
              <a:t>g</a:t>
            </a:r>
            <a:r>
              <a:rPr sz="2200" spc="-15" dirty="0">
                <a:latin typeface="Calibri"/>
                <a:cs typeface="Calibri"/>
              </a:rPr>
              <a:t>en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dependa</a:t>
            </a:r>
            <a:r>
              <a:rPr sz="2200" spc="-40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3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ea be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omes</a:t>
            </a:r>
            <a:endParaRPr sz="2200" dirty="0">
              <a:latin typeface="Calibri"/>
              <a:cs typeface="Calibri"/>
            </a:endParaRPr>
          </a:p>
          <a:p>
            <a:pPr marL="355600">
              <a:lnSpc>
                <a:spcPts val="2115"/>
              </a:lnSpc>
            </a:pPr>
            <a:r>
              <a:rPr sz="2200" spc="-35" dirty="0">
                <a:latin typeface="Calibri"/>
                <a:cs typeface="Calibri"/>
              </a:rPr>
              <a:t>v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y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hin.</a:t>
            </a:r>
            <a:endParaRPr sz="2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85" dirty="0">
                <a:latin typeface="Calibri"/>
                <a:cs typeface="Calibri"/>
              </a:rPr>
              <a:t>Y</a:t>
            </a:r>
            <a:r>
              <a:rPr sz="2200" spc="-15" dirty="0">
                <a:latin typeface="Calibri"/>
                <a:cs typeface="Calibri"/>
              </a:rPr>
              <a:t>ou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an’t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see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but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if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y</a:t>
            </a:r>
            <a:r>
              <a:rPr sz="2200" spc="-15" dirty="0">
                <a:latin typeface="Calibri"/>
                <a:cs typeface="Calibri"/>
              </a:rPr>
              <a:t>ou 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closer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15" dirty="0">
                <a:latin typeface="Calibri"/>
                <a:cs typeface="Calibri"/>
              </a:rPr>
              <a:t>ou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will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find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hin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ti</a:t>
            </a:r>
            <a:r>
              <a:rPr sz="2200" spc="-55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y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hai</a:t>
            </a:r>
            <a:r>
              <a:rPr sz="2200" spc="-229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ts val="500"/>
              </a:lnSpc>
              <a:spcBef>
                <a:spcPts val="28"/>
              </a:spcBef>
              <a:buFont typeface="Arial"/>
              <a:buChar char="•"/>
            </a:pPr>
            <a:endParaRPr sz="500" dirty="0"/>
          </a:p>
          <a:p>
            <a:pPr marL="355600" marR="428625" indent="-343535" algn="just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21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this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ondit</a:t>
            </a:r>
            <a:r>
              <a:rPr sz="2200" spc="-15" dirty="0">
                <a:latin typeface="Calibri"/>
                <a:cs typeface="Calibri"/>
              </a:rPr>
              <a:t>ion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u="heavy" spc="-45" dirty="0">
                <a:solidFill>
                  <a:srgbClr val="FF0000"/>
                </a:solidFill>
                <a:latin typeface="Calibri"/>
                <a:cs typeface="Calibri"/>
              </a:rPr>
              <a:t>w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u="heavy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200" u="heavy" spc="-5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u="heavy" spc="-30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u="heavy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u="heavy" spc="-4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u="heavy" spc="-10" dirty="0">
                <a:solidFill>
                  <a:srgbClr val="FF0000"/>
                </a:solidFill>
                <a:latin typeface="Calibri"/>
                <a:cs typeface="Calibri"/>
              </a:rPr>
              <a:t>block</a:t>
            </a:r>
            <a:r>
              <a:rPr sz="2200" u="heavy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u="heavy" spc="-10" dirty="0">
                <a:solidFill>
                  <a:srgbClr val="FF0000"/>
                </a:solidFill>
                <a:latin typeface="Calibri"/>
                <a:cs typeface="Calibri"/>
              </a:rPr>
              <a:t>di</a:t>
            </a:r>
            <a:r>
              <a:rPr sz="2200" u="heavy" spc="-6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200" u="heavy" spc="-3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2200" u="heavy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u="heavy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u="heavy" spc="-3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u="heavy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u="heavy" spc="-3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u="heavy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u="heavy" spc="-4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u="heavy" spc="-15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2200" u="heavy" spc="-1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spc="-10" dirty="0">
                <a:latin typeface="Calibri"/>
                <a:cs typeface="Calibri"/>
              </a:rPr>
              <a:t>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b</a:t>
            </a:r>
            <a:r>
              <a:rPr sz="2200" spc="-10" dirty="0">
                <a:latin typeface="Calibri"/>
                <a:cs typeface="Calibri"/>
              </a:rPr>
              <a:t>y using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40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tiand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45" dirty="0">
                <a:latin typeface="Calibri"/>
                <a:cs typeface="Calibri"/>
              </a:rPr>
              <a:t>g</a:t>
            </a:r>
            <a:r>
              <a:rPr sz="2200" spc="-15" dirty="0">
                <a:latin typeface="Calibri"/>
                <a:cs typeface="Calibri"/>
              </a:rPr>
              <a:t>en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; 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5" dirty="0">
                <a:latin typeface="Calibri"/>
                <a:cs typeface="Calibri"/>
              </a:rPr>
              <a:t>.</a:t>
            </a:r>
            <a:r>
              <a:rPr sz="2200" spc="-10" dirty="0">
                <a:latin typeface="Calibri"/>
                <a:cs typeface="Calibri"/>
              </a:rPr>
              <a:t>g.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M</a:t>
            </a:r>
            <a:r>
              <a:rPr sz="2200" spc="-15" dirty="0">
                <a:latin typeface="Calibri"/>
                <a:cs typeface="Calibri"/>
              </a:rPr>
              <a:t>in</a:t>
            </a:r>
            <a:r>
              <a:rPr sz="2200" spc="-60" dirty="0">
                <a:latin typeface="Calibri"/>
                <a:cs typeface="Calibri"/>
              </a:rPr>
              <a:t>o</a:t>
            </a:r>
            <a:r>
              <a:rPr sz="2200" spc="-10" dirty="0">
                <a:latin typeface="Calibri"/>
                <a:cs typeface="Calibri"/>
              </a:rPr>
              <a:t>xidil.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10" dirty="0">
                <a:latin typeface="Calibri"/>
                <a:cs typeface="Calibri"/>
              </a:rPr>
              <a:t>W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eit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0" dirty="0">
                <a:latin typeface="Calibri"/>
                <a:cs typeface="Calibri"/>
              </a:rPr>
              <a:t>er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block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it lo</a:t>
            </a:r>
            <a:r>
              <a:rPr sz="2200" spc="-3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ally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s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30" dirty="0">
                <a:latin typeface="Calibri"/>
                <a:cs typeface="Calibri"/>
              </a:rPr>
              <a:t>m</a:t>
            </a:r>
            <a:r>
              <a:rPr sz="2200" spc="-4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ti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ally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200" y="457200"/>
            <a:ext cx="7162800" cy="5867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0764" rIns="0" bIns="0" rtlCol="0">
            <a:noAutofit/>
          </a:bodyPr>
          <a:lstStyle/>
          <a:p>
            <a:pPr marL="2783205">
              <a:lnSpc>
                <a:spcPct val="100000"/>
              </a:lnSpc>
            </a:pPr>
            <a:r>
              <a:rPr sz="4400" spc="-275" dirty="0">
                <a:latin typeface="Calibri"/>
                <a:cs typeface="Calibri"/>
              </a:rPr>
              <a:t>T</a:t>
            </a:r>
            <a:r>
              <a:rPr sz="4400" spc="-60" dirty="0">
                <a:latin typeface="Calibri"/>
                <a:cs typeface="Calibri"/>
              </a:rPr>
              <a:t>r</a:t>
            </a:r>
            <a:r>
              <a:rPr sz="4400" spc="0" dirty="0">
                <a:latin typeface="Calibri"/>
                <a:cs typeface="Calibri"/>
              </a:rPr>
              <a:t>e</a:t>
            </a:r>
            <a:r>
              <a:rPr sz="4400" spc="-25" dirty="0">
                <a:latin typeface="Calibri"/>
                <a:cs typeface="Calibri"/>
              </a:rPr>
              <a:t>a</a:t>
            </a:r>
            <a:r>
              <a:rPr sz="4400" spc="0" dirty="0">
                <a:latin typeface="Calibri"/>
                <a:cs typeface="Calibri"/>
              </a:rPr>
              <a:t>tme</a:t>
            </a:r>
            <a:r>
              <a:rPr sz="4400" spc="-30" dirty="0">
                <a:latin typeface="Calibri"/>
                <a:cs typeface="Calibri"/>
              </a:rPr>
              <a:t>n</a:t>
            </a:r>
            <a:r>
              <a:rPr sz="4400" spc="0" dirty="0">
                <a:latin typeface="Calibri"/>
                <a:cs typeface="Calibri"/>
              </a:rPr>
              <a:t>t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0161"/>
            <a:ext cx="8058150" cy="4888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Li</a:t>
            </a:r>
            <a:r>
              <a:rPr sz="2400" spc="-60" dirty="0">
                <a:latin typeface="Calibri"/>
                <a:cs typeface="Calibri"/>
              </a:rPr>
              <a:t>f</a:t>
            </a:r>
            <a:r>
              <a:rPr sz="2400" spc="0" dirty="0">
                <a:latin typeface="Calibri"/>
                <a:cs typeface="Calibri"/>
              </a:rPr>
              <a:t>elong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0" dirty="0">
                <a:latin typeface="Calibri"/>
                <a:cs typeface="Calibri"/>
              </a:rPr>
              <a:t>tme</a:t>
            </a:r>
            <a:r>
              <a:rPr sz="2400" spc="-35" dirty="0">
                <a:latin typeface="Calibri"/>
                <a:cs typeface="Calibri"/>
              </a:rPr>
              <a:t>n</a:t>
            </a:r>
            <a:r>
              <a:rPr sz="2400" spc="0" dirty="0">
                <a:latin typeface="Calibri"/>
                <a:cs typeface="Calibri"/>
              </a:rPr>
              <a:t>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unli</a:t>
            </a:r>
            <a:r>
              <a:rPr sz="2400" spc="-90" dirty="0">
                <a:latin typeface="Calibri"/>
                <a:cs typeface="Calibri"/>
              </a:rPr>
              <a:t>k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Alopecia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0" dirty="0">
                <a:latin typeface="Calibri"/>
                <a:cs typeface="Calibri"/>
              </a:rPr>
              <a:t>A</a:t>
            </a:r>
            <a:r>
              <a:rPr sz="2400" spc="-50" dirty="0">
                <a:latin typeface="Calibri"/>
                <a:cs typeface="Calibri"/>
              </a:rPr>
              <a:t>r</a:t>
            </a:r>
            <a:r>
              <a:rPr sz="2400" spc="0" dirty="0">
                <a:latin typeface="Calibri"/>
                <a:cs typeface="Calibri"/>
              </a:rPr>
              <a:t>e</a:t>
            </a:r>
            <a:r>
              <a:rPr sz="2400" spc="-25" dirty="0">
                <a:latin typeface="Calibri"/>
                <a:cs typeface="Calibri"/>
              </a:rPr>
              <a:t>a</a:t>
            </a:r>
            <a:r>
              <a:rPr sz="2400" spc="-45" dirty="0">
                <a:latin typeface="Calibri"/>
                <a:cs typeface="Calibri"/>
              </a:rPr>
              <a:t>t</a:t>
            </a:r>
            <a:r>
              <a:rPr sz="2400" spc="0" dirty="0">
                <a:latin typeface="Calibri"/>
                <a:cs typeface="Calibri"/>
              </a:rPr>
              <a:t>a</a:t>
            </a:r>
            <a:endParaRPr sz="2400" dirty="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Font typeface="Calibri"/>
              <a:buAutoNum type="alphaUcPeriod"/>
              <a:tabLst>
                <a:tab pos="527685" algn="l"/>
              </a:tabLst>
            </a:pPr>
            <a:r>
              <a:rPr sz="2000" spc="-240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opi</a:t>
            </a:r>
            <a:r>
              <a:rPr sz="2000" spc="-20" dirty="0">
                <a:latin typeface="Calibri"/>
                <a:cs typeface="Calibri"/>
              </a:rPr>
              <a:t>c</a:t>
            </a:r>
            <a:r>
              <a:rPr sz="2000" spc="0" dirty="0">
                <a:latin typeface="Calibri"/>
                <a:cs typeface="Calibri"/>
              </a:rPr>
              <a:t>al:</a:t>
            </a:r>
            <a:endParaRPr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lang="en-US" sz="2000" dirty="0">
                <a:latin typeface="Calibri"/>
                <a:cs typeface="Calibri"/>
              </a:rPr>
              <a:t>Minoxidil, </a:t>
            </a:r>
            <a:r>
              <a:rPr sz="2000" spc="-10" dirty="0">
                <a:latin typeface="Calibri"/>
                <a:cs typeface="Calibri"/>
              </a:rPr>
              <a:t>2</a:t>
            </a:r>
            <a:r>
              <a:rPr sz="2000" spc="0" dirty="0">
                <a:latin typeface="Calibri"/>
                <a:cs typeface="Calibri"/>
              </a:rPr>
              <a:t>%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emal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5</a:t>
            </a:r>
            <a:r>
              <a:rPr sz="2000" spc="0" dirty="0">
                <a:latin typeface="Calibri"/>
                <a:cs typeface="Calibri"/>
              </a:rPr>
              <a:t>%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males</a:t>
            </a:r>
            <a:endParaRPr sz="2000" dirty="0">
              <a:latin typeface="Calibri"/>
              <a:cs typeface="Calibri"/>
            </a:endParaRPr>
          </a:p>
          <a:p>
            <a:pPr lvl="1">
              <a:lnSpc>
                <a:spcPts val="550"/>
              </a:lnSpc>
              <a:spcBef>
                <a:spcPts val="43"/>
              </a:spcBef>
              <a:buFont typeface="Arial"/>
              <a:buChar char="–"/>
            </a:pPr>
            <a:endParaRPr sz="500" dirty="0"/>
          </a:p>
          <a:p>
            <a:pPr marL="756285" marR="12700" lvl="1" indent="-287020">
              <a:lnSpc>
                <a:spcPct val="80100"/>
              </a:lnSpc>
              <a:buFont typeface="Arial"/>
              <a:buChar char="–"/>
              <a:tabLst>
                <a:tab pos="756285" algn="l"/>
              </a:tabLst>
            </a:pPr>
            <a:r>
              <a:rPr sz="2000" spc="-35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sed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twice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per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d</a:t>
            </a:r>
            <a:r>
              <a:rPr sz="2000" spc="-50" dirty="0">
                <a:latin typeface="Calibri"/>
                <a:cs typeface="Calibri"/>
              </a:rPr>
              <a:t>a</a:t>
            </a:r>
            <a:r>
              <a:rPr sz="2000" spc="-17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50" dirty="0">
                <a:latin typeface="Calibri"/>
                <a:cs typeface="Calibri"/>
              </a:rPr>
              <a:t>g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ding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emales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it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sh</a:t>
            </a:r>
            <a:r>
              <a:rPr sz="2000" spc="-10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uldn’t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be used duri</a:t>
            </a:r>
            <a:r>
              <a:rPr lang="en-US" sz="2000" spc="0" dirty="0">
                <a:latin typeface="Calibri"/>
                <a:cs typeface="Calibri"/>
              </a:rPr>
              <a:t>ng p</a:t>
            </a:r>
            <a:r>
              <a:rPr lang="en-US" sz="2000" spc="-35" dirty="0">
                <a:latin typeface="Calibri"/>
                <a:cs typeface="Calibri"/>
              </a:rPr>
              <a:t>r</a:t>
            </a:r>
            <a:r>
              <a:rPr lang="en-US" sz="2000" spc="0" dirty="0">
                <a:latin typeface="Calibri"/>
                <a:cs typeface="Calibri"/>
              </a:rPr>
              <a:t>egnan</a:t>
            </a:r>
            <a:r>
              <a:rPr lang="en-US" sz="2000" spc="5" dirty="0">
                <a:latin typeface="Calibri"/>
                <a:cs typeface="Calibri"/>
              </a:rPr>
              <a:t>c</a:t>
            </a:r>
            <a:r>
              <a:rPr lang="en-US" sz="2000" spc="0" dirty="0">
                <a:latin typeface="Calibri"/>
                <a:cs typeface="Calibri"/>
              </a:rPr>
              <a:t>y</a:t>
            </a:r>
          </a:p>
          <a:p>
            <a:pPr marL="527685" indent="-515620">
              <a:lnSpc>
                <a:spcPct val="100000"/>
              </a:lnSpc>
              <a:buFont typeface="Calibri"/>
              <a:buAutoNum type="alphaUcPeriod" startAt="2"/>
              <a:tabLst>
                <a:tab pos="527685" algn="l"/>
              </a:tabLst>
            </a:pPr>
            <a:r>
              <a:rPr lang="en-US" sz="2000" spc="-35" dirty="0">
                <a:cs typeface="Calibri"/>
              </a:rPr>
              <a:t>S</a:t>
            </a:r>
            <a:r>
              <a:rPr lang="en-US" sz="2000" spc="-45" dirty="0">
                <a:cs typeface="Calibri"/>
              </a:rPr>
              <a:t>y</a:t>
            </a:r>
            <a:r>
              <a:rPr lang="en-US" sz="2000" spc="-35" dirty="0">
                <a:cs typeface="Calibri"/>
              </a:rPr>
              <a:t>st</a:t>
            </a:r>
            <a:r>
              <a:rPr lang="en-US" sz="2000" dirty="0">
                <a:cs typeface="Calibri"/>
              </a:rPr>
              <a:t>em</a:t>
            </a:r>
            <a:r>
              <a:rPr lang="en-US" sz="2000" spc="-10" dirty="0">
                <a:cs typeface="Calibri"/>
              </a:rPr>
              <a:t>i</a:t>
            </a:r>
            <a:r>
              <a:rPr lang="en-US" sz="2000" spc="-15" dirty="0">
                <a:cs typeface="Calibri"/>
              </a:rPr>
              <a:t>c:</a:t>
            </a:r>
            <a:endParaRPr lang="en-US" sz="2000" dirty="0">
              <a:cs typeface="Calibri"/>
            </a:endParaRPr>
          </a:p>
          <a:p>
            <a:pPr marL="413385" lvl="1">
              <a:lnSpc>
                <a:spcPct val="100000"/>
              </a:lnSpc>
              <a:spcBef>
                <a:spcPts val="340"/>
              </a:spcBef>
              <a:tabLst>
                <a:tab pos="927100" algn="l"/>
              </a:tabLst>
            </a:pPr>
            <a:r>
              <a:rPr lang="en-US" sz="2400" spc="-35" dirty="0">
                <a:cs typeface="Calibri"/>
              </a:rPr>
              <a:t>1- </a:t>
            </a:r>
            <a:r>
              <a:rPr lang="en-US" spc="-35" dirty="0" err="1">
                <a:cs typeface="Calibri"/>
              </a:rPr>
              <a:t>F</a:t>
            </a:r>
            <a:r>
              <a:rPr lang="en-US" dirty="0" err="1">
                <a:cs typeface="Calibri"/>
              </a:rPr>
              <a:t>ene</a:t>
            </a:r>
            <a:r>
              <a:rPr lang="en-US" spc="-25" dirty="0" err="1">
                <a:cs typeface="Calibri"/>
              </a:rPr>
              <a:t>s</a:t>
            </a:r>
            <a:r>
              <a:rPr lang="en-US" dirty="0" err="1">
                <a:cs typeface="Calibri"/>
              </a:rPr>
              <a:t>tr</a:t>
            </a:r>
            <a:r>
              <a:rPr lang="en-US" spc="5" dirty="0" err="1">
                <a:cs typeface="Calibri"/>
              </a:rPr>
              <a:t>i</a:t>
            </a:r>
            <a:r>
              <a:rPr lang="en-US" spc="-15" dirty="0" err="1">
                <a:cs typeface="Calibri"/>
              </a:rPr>
              <a:t>d</a:t>
            </a:r>
            <a:r>
              <a:rPr lang="en-US" spc="5" dirty="0" err="1">
                <a:cs typeface="Calibri"/>
              </a:rPr>
              <a:t>e</a:t>
            </a:r>
            <a:r>
              <a:rPr lang="en-US" spc="-10" dirty="0">
                <a:cs typeface="Calibri"/>
              </a:rPr>
              <a:t>:</a:t>
            </a:r>
            <a:endParaRPr lang="en-US" dirty="0">
              <a:cs typeface="Calibri"/>
            </a:endParaRPr>
          </a:p>
          <a:p>
            <a:pPr marL="1327785" lvl="2" indent="-51562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327785" algn="l"/>
              </a:tabLst>
            </a:pPr>
            <a:r>
              <a:rPr lang="en-US" sz="2000" spc="-10" dirty="0">
                <a:cs typeface="Calibri"/>
              </a:rPr>
              <a:t>It is </a:t>
            </a:r>
            <a:r>
              <a:rPr lang="en-US" sz="2000" spc="-15" dirty="0">
                <a:cs typeface="Calibri"/>
              </a:rPr>
              <a:t>a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5</a:t>
            </a:r>
            <a:r>
              <a:rPr lang="en-US" sz="2000" spc="-15" dirty="0">
                <a:cs typeface="Calibri"/>
              </a:rPr>
              <a:t>-</a:t>
            </a:r>
            <a:r>
              <a:rPr lang="en-US" sz="2000" spc="-10" dirty="0">
                <a:cs typeface="Calibri"/>
              </a:rPr>
              <a:t>alpha</a:t>
            </a:r>
            <a:r>
              <a:rPr lang="en-US" sz="2000" spc="-15" dirty="0">
                <a:cs typeface="Calibri"/>
              </a:rPr>
              <a:t> </a:t>
            </a:r>
            <a:r>
              <a:rPr lang="en-US" sz="2000" spc="-35" dirty="0">
                <a:cs typeface="Calibri"/>
              </a:rPr>
              <a:t>r</a:t>
            </a:r>
            <a:r>
              <a:rPr lang="en-US" sz="2000" spc="-15" dirty="0">
                <a:cs typeface="Calibri"/>
              </a:rPr>
              <a:t>edu</a:t>
            </a:r>
            <a:r>
              <a:rPr lang="en-US" sz="2000" spc="-20" dirty="0">
                <a:cs typeface="Calibri"/>
              </a:rPr>
              <a:t>c</a:t>
            </a:r>
            <a:r>
              <a:rPr lang="en-US" sz="2000" spc="-40" dirty="0">
                <a:cs typeface="Calibri"/>
              </a:rPr>
              <a:t>t</a:t>
            </a:r>
            <a:r>
              <a:rPr lang="en-US" sz="2000" spc="-15" dirty="0">
                <a:cs typeface="Calibri"/>
              </a:rPr>
              <a:t>a</a:t>
            </a:r>
            <a:r>
              <a:rPr lang="en-US" sz="2000" spc="-5" dirty="0">
                <a:cs typeface="Calibri"/>
              </a:rPr>
              <a:t>s</a:t>
            </a:r>
            <a:r>
              <a:rPr lang="en-US" sz="2000" spc="-15" dirty="0">
                <a:cs typeface="Calibri"/>
              </a:rPr>
              <a:t>e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inhibi</a:t>
            </a:r>
            <a:r>
              <a:rPr lang="en-US" sz="2000" spc="-45" dirty="0">
                <a:cs typeface="Calibri"/>
              </a:rPr>
              <a:t>t</a:t>
            </a:r>
            <a:r>
              <a:rPr lang="en-US" sz="2000" spc="-10" dirty="0">
                <a:cs typeface="Calibri"/>
              </a:rPr>
              <a:t>or</a:t>
            </a:r>
            <a:endParaRPr lang="en-US" sz="2000" dirty="0">
              <a:cs typeface="Calibri"/>
            </a:endParaRPr>
          </a:p>
          <a:p>
            <a:pPr marL="1327785" marR="400050" lvl="2" indent="-515620">
              <a:lnSpc>
                <a:spcPts val="2390"/>
              </a:lnSpc>
              <a:buFont typeface="Arial"/>
              <a:buChar char="•"/>
              <a:tabLst>
                <a:tab pos="1327785" algn="l"/>
              </a:tabLst>
            </a:pPr>
            <a:r>
              <a:rPr lang="en-US" sz="2000" spc="-10" dirty="0">
                <a:cs typeface="Calibri"/>
              </a:rPr>
              <a:t>Side </a:t>
            </a:r>
            <a:r>
              <a:rPr lang="en-US" sz="2000" spc="-45" dirty="0">
                <a:cs typeface="Calibri"/>
              </a:rPr>
              <a:t>e</a:t>
            </a:r>
            <a:r>
              <a:rPr lang="en-US" sz="2000" spc="-35" dirty="0">
                <a:cs typeface="Calibri"/>
              </a:rPr>
              <a:t>f</a:t>
            </a:r>
            <a:r>
              <a:rPr lang="en-US" sz="2000" spc="-70" dirty="0">
                <a:cs typeface="Calibri"/>
              </a:rPr>
              <a:t>f</a:t>
            </a:r>
            <a:r>
              <a:rPr lang="en-US" sz="2000" spc="-15" dirty="0">
                <a:cs typeface="Calibri"/>
              </a:rPr>
              <a:t>e</a:t>
            </a:r>
            <a:r>
              <a:rPr lang="en-US" sz="2000" spc="-20" dirty="0">
                <a:cs typeface="Calibri"/>
              </a:rPr>
              <a:t>c</a:t>
            </a:r>
            <a:r>
              <a:rPr lang="en-US" sz="2000" spc="-10" dirty="0">
                <a:cs typeface="Calibri"/>
              </a:rPr>
              <a:t>ts:</a:t>
            </a:r>
            <a:endParaRPr lang="en-US" sz="2000" dirty="0">
              <a:cs typeface="Calibri"/>
            </a:endParaRPr>
          </a:p>
          <a:p>
            <a:pPr marL="1784985" lvl="3" indent="-515620">
              <a:lnSpc>
                <a:spcPct val="100000"/>
              </a:lnSpc>
              <a:spcBef>
                <a:spcPts val="240"/>
              </a:spcBef>
              <a:buClr>
                <a:srgbClr val="006FC0"/>
              </a:buClr>
              <a:buFont typeface="Arial"/>
              <a:buChar char="–"/>
              <a:tabLst>
                <a:tab pos="1784985" algn="l"/>
              </a:tabLst>
            </a:pPr>
            <a:r>
              <a:rPr lang="en-US" b="1" spc="-10" dirty="0">
                <a:solidFill>
                  <a:srgbClr val="006FC0"/>
                </a:solidFill>
                <a:cs typeface="Calibri"/>
              </a:rPr>
              <a:t>in</a:t>
            </a:r>
            <a:r>
              <a:rPr lang="en-US" b="1" spc="-2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male</a:t>
            </a:r>
            <a:r>
              <a:rPr lang="en-US" b="1" spc="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: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5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emini</a:t>
            </a:r>
            <a:r>
              <a:rPr lang="en-US" b="1" spc="-25" dirty="0">
                <a:solidFill>
                  <a:srgbClr val="006FC0"/>
                </a:solidFill>
                <a:cs typeface="Calibri"/>
              </a:rPr>
              <a:t>za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tion</a:t>
            </a:r>
            <a:endParaRPr lang="en-US" dirty="0">
              <a:cs typeface="Calibri"/>
            </a:endParaRPr>
          </a:p>
          <a:p>
            <a:pPr marL="1784985" marR="12700" lvl="3" indent="-515620">
              <a:lnSpc>
                <a:spcPts val="2050"/>
              </a:lnSpc>
              <a:spcBef>
                <a:spcPts val="500"/>
              </a:spcBef>
              <a:buClr>
                <a:srgbClr val="006FC0"/>
              </a:buClr>
              <a:buFont typeface="Arial"/>
              <a:buChar char="–"/>
              <a:tabLst>
                <a:tab pos="1784985" algn="l"/>
                <a:tab pos="4112895" algn="l"/>
              </a:tabLst>
            </a:pPr>
            <a:r>
              <a:rPr lang="en-US" b="1" spc="-10" dirty="0">
                <a:solidFill>
                  <a:srgbClr val="006FC0"/>
                </a:solidFill>
                <a:cs typeface="Calibri"/>
              </a:rPr>
              <a:t>in</a:t>
            </a:r>
            <a:r>
              <a:rPr lang="en-US" b="1" spc="-2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5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emale</a:t>
            </a:r>
            <a:r>
              <a:rPr lang="en-US" b="1" spc="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: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the</a:t>
            </a:r>
            <a:r>
              <a:rPr lang="en-US" b="1" spc="2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5" dirty="0">
                <a:solidFill>
                  <a:srgbClr val="006FC0"/>
                </a:solidFill>
                <a:cs typeface="Calibri"/>
              </a:rPr>
              <a:t>p</a:t>
            </a:r>
            <a:r>
              <a:rPr lang="en-US" b="1" spc="-35" dirty="0">
                <a:solidFill>
                  <a:srgbClr val="006FC0"/>
                </a:solidFill>
                <a:cs typeface="Calibri"/>
              </a:rPr>
              <a:t>r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egna</a:t>
            </a:r>
            <a:r>
              <a:rPr lang="en-US" b="1" spc="-25" dirty="0">
                <a:solidFill>
                  <a:srgbClr val="006FC0"/>
                </a:solidFill>
                <a:cs typeface="Calibri"/>
              </a:rPr>
              <a:t>n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</a:t>
            </a:r>
            <a:r>
              <a:rPr lang="en-US" b="1" spc="1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wi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t</a:t>
            </a:r>
            <a:r>
              <a:rPr lang="en-US" b="1" spc="-15" dirty="0">
                <a:solidFill>
                  <a:srgbClr val="006FC0"/>
                </a:solidFill>
                <a:cs typeface="Calibri"/>
              </a:rPr>
              <a:t>h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 male</a:t>
            </a:r>
            <a:r>
              <a:rPr lang="en-US" b="1" spc="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in</a:t>
            </a:r>
            <a:r>
              <a:rPr lang="en-US" b="1" spc="-5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a</a:t>
            </a:r>
            <a:r>
              <a:rPr lang="en-US" b="1" spc="-25" dirty="0">
                <a:solidFill>
                  <a:srgbClr val="006FC0"/>
                </a:solidFill>
                <a:cs typeface="Calibri"/>
              </a:rPr>
              <a:t>n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5" dirty="0">
                <a:solidFill>
                  <a:srgbClr val="006FC0"/>
                </a:solidFill>
                <a:cs typeface="Calibri"/>
              </a:rPr>
              <a:t>o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nly</a:t>
            </a:r>
            <a:r>
              <a:rPr lang="en-US" b="1" spc="4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spc="-20" dirty="0">
                <a:solidFill>
                  <a:srgbClr val="006FC0"/>
                </a:solidFill>
                <a:latin typeface="Wingdings"/>
                <a:cs typeface="Wingdings"/>
              </a:rPr>
              <a:t></a:t>
            </a:r>
            <a:r>
              <a:rPr lang="en-US" spc="-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( it </a:t>
            </a:r>
            <a:r>
              <a:rPr lang="en-US" b="1" spc="-30" dirty="0">
                <a:solidFill>
                  <a:srgbClr val="006FC0"/>
                </a:solidFill>
                <a:cs typeface="Calibri"/>
              </a:rPr>
              <a:t>a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5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ect</a:t>
            </a:r>
            <a:r>
              <a:rPr lang="en-US" b="1" spc="10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the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35" dirty="0">
                <a:solidFill>
                  <a:srgbClr val="006FC0"/>
                </a:solidFill>
                <a:cs typeface="Calibri"/>
              </a:rPr>
              <a:t>g</a:t>
            </a:r>
            <a:r>
              <a:rPr lang="en-US" b="1" spc="-15" dirty="0">
                <a:solidFill>
                  <a:srgbClr val="006FC0"/>
                </a:solidFill>
                <a:cs typeface="Calibri"/>
              </a:rPr>
              <a:t>on</a:t>
            </a:r>
            <a:r>
              <a:rPr lang="en-US" b="1" dirty="0">
                <a:solidFill>
                  <a:srgbClr val="006FC0"/>
                </a:solidFill>
                <a:cs typeface="Calibri"/>
              </a:rPr>
              <a:t>a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ds of</a:t>
            </a:r>
            <a:r>
              <a:rPr lang="en-US" b="1" spc="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the</a:t>
            </a:r>
            <a:r>
              <a:rPr lang="en-US" b="1" spc="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in</a:t>
            </a:r>
            <a:r>
              <a:rPr lang="en-US" b="1" spc="-50" dirty="0">
                <a:solidFill>
                  <a:srgbClr val="006FC0"/>
                </a:solidFill>
                <a:cs typeface="Calibri"/>
              </a:rPr>
              <a:t>f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a</a:t>
            </a:r>
            <a:r>
              <a:rPr lang="en-US" b="1" spc="-25" dirty="0">
                <a:solidFill>
                  <a:srgbClr val="006FC0"/>
                </a:solidFill>
                <a:cs typeface="Calibri"/>
              </a:rPr>
              <a:t>n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t</a:t>
            </a:r>
            <a:r>
              <a:rPr lang="en-US" b="1" spc="-5" dirty="0">
                <a:solidFill>
                  <a:srgbClr val="006FC0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006FC0"/>
                </a:solidFill>
                <a:cs typeface="Calibri"/>
              </a:rPr>
              <a:t>)	</a:t>
            </a:r>
            <a:endParaRPr lang="en-US" dirty="0">
              <a:latin typeface="Arial"/>
              <a:cs typeface="Arial"/>
            </a:endParaRPr>
          </a:p>
          <a:p>
            <a:pPr marL="413385" lvl="1">
              <a:lnSpc>
                <a:spcPct val="100000"/>
              </a:lnSpc>
              <a:spcBef>
                <a:spcPts val="229"/>
              </a:spcBef>
              <a:tabLst>
                <a:tab pos="927100" algn="l"/>
              </a:tabLst>
            </a:pPr>
            <a:r>
              <a:rPr lang="en-US" sz="2400" dirty="0">
                <a:cs typeface="Calibri"/>
              </a:rPr>
              <a:t>2- </a:t>
            </a:r>
            <a:r>
              <a:rPr lang="en-US" dirty="0">
                <a:cs typeface="Calibri"/>
              </a:rPr>
              <a:t>Spi</a:t>
            </a:r>
            <a:r>
              <a:rPr lang="en-US" spc="-30" dirty="0">
                <a:cs typeface="Calibri"/>
              </a:rPr>
              <a:t>r</a:t>
            </a:r>
            <a:r>
              <a:rPr lang="en-US" dirty="0">
                <a:cs typeface="Calibri"/>
              </a:rPr>
              <a:t>on</a:t>
            </a:r>
            <a:r>
              <a:rPr lang="en-US" spc="-15" dirty="0">
                <a:cs typeface="Calibri"/>
              </a:rPr>
              <a:t>o</a:t>
            </a:r>
            <a:r>
              <a:rPr lang="en-US" dirty="0">
                <a:cs typeface="Calibri"/>
              </a:rPr>
              <a:t>lac</a:t>
            </a:r>
            <a:r>
              <a:rPr lang="en-US" spc="-20" dirty="0">
                <a:cs typeface="Calibri"/>
              </a:rPr>
              <a:t>t</a:t>
            </a:r>
            <a:r>
              <a:rPr lang="en-US" dirty="0">
                <a:cs typeface="Calibri"/>
              </a:rPr>
              <a:t>on</a:t>
            </a:r>
            <a:r>
              <a:rPr lang="en-US" spc="-10" dirty="0">
                <a:cs typeface="Calibri"/>
              </a:rPr>
              <a:t>e</a:t>
            </a:r>
            <a:r>
              <a:rPr lang="en-US" dirty="0">
                <a:cs typeface="Calibri"/>
              </a:rPr>
              <a:t>:</a:t>
            </a:r>
            <a:r>
              <a:rPr lang="en-US" spc="-30" dirty="0">
                <a:cs typeface="Calibri"/>
              </a:rPr>
              <a:t> </a:t>
            </a:r>
            <a:r>
              <a:rPr lang="en-US" dirty="0">
                <a:cs typeface="Calibri"/>
              </a:rPr>
              <a:t>Has an a</a:t>
            </a:r>
            <a:r>
              <a:rPr lang="en-US" spc="-35" dirty="0">
                <a:cs typeface="Calibri"/>
              </a:rPr>
              <a:t>n</a:t>
            </a:r>
            <a:r>
              <a:rPr lang="en-US" dirty="0">
                <a:cs typeface="Calibri"/>
              </a:rPr>
              <a:t>t</a:t>
            </a:r>
            <a:r>
              <a:rPr lang="en-US" spc="5" dirty="0">
                <a:cs typeface="Calibri"/>
              </a:rPr>
              <a:t>i</a:t>
            </a:r>
            <a:r>
              <a:rPr lang="en-US" spc="-10" dirty="0">
                <a:cs typeface="Calibri"/>
              </a:rPr>
              <a:t>-</a:t>
            </a:r>
            <a:r>
              <a:rPr lang="en-US" dirty="0">
                <a:cs typeface="Calibri"/>
              </a:rPr>
              <a:t>ad</a:t>
            </a:r>
            <a:r>
              <a:rPr lang="en-US" spc="-35" dirty="0">
                <a:cs typeface="Calibri"/>
              </a:rPr>
              <a:t>r</a:t>
            </a:r>
            <a:r>
              <a:rPr lang="en-US" dirty="0">
                <a:cs typeface="Calibri"/>
              </a:rPr>
              <a:t>ene</a:t>
            </a:r>
            <a:r>
              <a:rPr lang="en-US" spc="-40" dirty="0">
                <a:cs typeface="Calibri"/>
              </a:rPr>
              <a:t>r</a:t>
            </a:r>
            <a:r>
              <a:rPr lang="en-US" dirty="0">
                <a:cs typeface="Calibri"/>
              </a:rPr>
              <a:t>gic</a:t>
            </a:r>
            <a:r>
              <a:rPr lang="en-US" spc="-25" dirty="0">
                <a:cs typeface="Calibri"/>
              </a:rPr>
              <a:t> e</a:t>
            </a:r>
            <a:r>
              <a:rPr lang="en-US" spc="-30" dirty="0">
                <a:cs typeface="Calibri"/>
              </a:rPr>
              <a:t>f</a:t>
            </a:r>
            <a:r>
              <a:rPr lang="en-US" spc="-65" dirty="0">
                <a:cs typeface="Calibri"/>
              </a:rPr>
              <a:t>f</a:t>
            </a:r>
            <a:r>
              <a:rPr lang="en-US" dirty="0">
                <a:cs typeface="Calibri"/>
              </a:rPr>
              <a:t>ect.</a:t>
            </a:r>
          </a:p>
          <a:p>
            <a:pPr marL="469265" lvl="1">
              <a:lnSpc>
                <a:spcPct val="100000"/>
              </a:lnSpc>
              <a:tabLst>
                <a:tab pos="756285" algn="l"/>
              </a:tabLst>
            </a:pPr>
            <a:endParaRPr lang="en-US" sz="2000" spc="0" dirty="0">
              <a:latin typeface="Calibri"/>
              <a:cs typeface="Calibri"/>
            </a:endParaRPr>
          </a:p>
          <a:p>
            <a:pPr marL="469265" lvl="1">
              <a:lnSpc>
                <a:spcPct val="100000"/>
              </a:lnSpc>
              <a:tabLst>
                <a:tab pos="756285" algn="l"/>
              </a:tabLst>
            </a:pPr>
            <a:r>
              <a:rPr lang="en-US" sz="2000" dirty="0">
                <a:latin typeface="Calibri"/>
                <a:cs typeface="Calibri"/>
              </a:rPr>
              <a:t>C- Hair-transplantation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57009" y="324865"/>
            <a:ext cx="2146935" cy="584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Calibri"/>
                <a:cs typeface="Calibri"/>
              </a:rPr>
              <a:t>Side</a:t>
            </a:r>
            <a:r>
              <a:rPr sz="3600" spc="-35" dirty="0">
                <a:latin typeface="Calibri"/>
                <a:cs typeface="Calibri"/>
              </a:rPr>
              <a:t> </a:t>
            </a:r>
            <a:r>
              <a:rPr sz="3600" spc="-65" dirty="0">
                <a:latin typeface="Calibri"/>
                <a:cs typeface="Calibri"/>
              </a:rPr>
              <a:t>e</a:t>
            </a:r>
            <a:r>
              <a:rPr sz="3600" spc="-35" dirty="0">
                <a:latin typeface="Calibri"/>
                <a:cs typeface="Calibri"/>
              </a:rPr>
              <a:t>f</a:t>
            </a:r>
            <a:r>
              <a:rPr sz="3600" spc="-80" dirty="0">
                <a:latin typeface="Calibri"/>
                <a:cs typeface="Calibri"/>
              </a:rPr>
              <a:t>f</a:t>
            </a:r>
            <a:r>
              <a:rPr sz="3600" spc="0" dirty="0">
                <a:latin typeface="Calibri"/>
                <a:cs typeface="Calibri"/>
              </a:rPr>
              <a:t>ec</a:t>
            </a:r>
            <a:r>
              <a:rPr sz="3600" spc="-15" dirty="0">
                <a:latin typeface="Calibri"/>
                <a:cs typeface="Calibri"/>
              </a:rPr>
              <a:t>t</a:t>
            </a:r>
            <a:r>
              <a:rPr sz="3600" spc="0" dirty="0">
                <a:latin typeface="Calibri"/>
                <a:cs typeface="Calibri"/>
              </a:rPr>
              <a:t>s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29000" y="3352800"/>
            <a:ext cx="3476625" cy="5905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400" y="304800"/>
            <a:ext cx="3962400" cy="2133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57800" y="1981200"/>
            <a:ext cx="1219200" cy="13716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19800" y="2362200"/>
            <a:ext cx="2667000" cy="457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53095-841B-4A80-8F66-A8B035770C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B650F-DC0E-4B3C-B98C-23AD9E3E9BA2}"/>
              </a:ext>
            </a:extLst>
          </p:cNvPr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pPr algn="ctr"/>
            <a:r>
              <a:rPr lang="en-US" sz="4800" b="1" dirty="0"/>
              <a:t>Alopecia Areata</a:t>
            </a:r>
          </a:p>
          <a:p>
            <a:pPr algn="ctr"/>
            <a:r>
              <a:rPr lang="en-US" sz="4800" b="1" dirty="0"/>
              <a:t>(AA)</a:t>
            </a:r>
          </a:p>
        </p:txBody>
      </p:sp>
    </p:spTree>
    <p:extLst>
      <p:ext uri="{BB962C8B-B14F-4D97-AF65-F5344CB8AC3E}">
        <p14:creationId xmlns:p14="http://schemas.microsoft.com/office/powerpoint/2010/main" val="1283222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67301" y="3405123"/>
            <a:ext cx="9524" cy="476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220595">
              <a:lnSpc>
                <a:spcPct val="100000"/>
              </a:lnSpc>
            </a:pPr>
            <a:r>
              <a:rPr sz="4000" b="1" spc="-20" dirty="0">
                <a:latin typeface="Calibri"/>
                <a:cs typeface="Calibri"/>
              </a:rPr>
              <a:t>Alopecia</a:t>
            </a:r>
            <a:r>
              <a:rPr sz="4000" b="1" spc="5" dirty="0">
                <a:latin typeface="Calibri"/>
                <a:cs typeface="Calibri"/>
              </a:rPr>
              <a:t> </a:t>
            </a:r>
            <a:r>
              <a:rPr sz="4000" b="1" spc="0" dirty="0">
                <a:latin typeface="Calibri"/>
                <a:cs typeface="Calibri"/>
              </a:rPr>
              <a:t>A</a:t>
            </a:r>
            <a:r>
              <a:rPr sz="4000" b="1" spc="-55" dirty="0">
                <a:latin typeface="Calibri"/>
                <a:cs typeface="Calibri"/>
              </a:rPr>
              <a:t>r</a:t>
            </a:r>
            <a:r>
              <a:rPr sz="4000" b="1" spc="-25" dirty="0">
                <a:latin typeface="Calibri"/>
                <a:cs typeface="Calibri"/>
              </a:rPr>
              <a:t>e</a:t>
            </a:r>
            <a:r>
              <a:rPr sz="4000" b="1" spc="-65" dirty="0">
                <a:latin typeface="Calibri"/>
                <a:cs typeface="Calibri"/>
              </a:rPr>
              <a:t>a</a:t>
            </a:r>
            <a:r>
              <a:rPr sz="4000" b="1" spc="-60" dirty="0">
                <a:latin typeface="Calibri"/>
                <a:cs typeface="Calibri"/>
              </a:rPr>
              <a:t>t</a:t>
            </a:r>
            <a:r>
              <a:rPr sz="4000" b="1" spc="-25" dirty="0">
                <a:latin typeface="Calibri"/>
                <a:cs typeface="Calibri"/>
              </a:rPr>
              <a:t>a</a:t>
            </a:r>
            <a:r>
              <a:rPr sz="4000" b="1" spc="-15" dirty="0">
                <a:latin typeface="Calibri"/>
                <a:cs typeface="Calibri"/>
              </a:rPr>
              <a:t>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7251"/>
            <a:ext cx="8455660" cy="4271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54940" indent="-343535">
              <a:lnSpc>
                <a:spcPts val="346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ond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on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cha</a:t>
            </a:r>
            <a:r>
              <a:rPr sz="3200" spc="-7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ac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eri</a:t>
            </a:r>
            <a:r>
              <a:rPr sz="3200" spc="-85" dirty="0">
                <a:latin typeface="Calibri"/>
                <a:cs typeface="Calibri"/>
              </a:rPr>
              <a:t>z</a:t>
            </a:r>
            <a:r>
              <a:rPr sz="3200" spc="0" dirty="0">
                <a:latin typeface="Calibri"/>
                <a:cs typeface="Calibri"/>
              </a:rPr>
              <a:t>ed </a:t>
            </a:r>
            <a:r>
              <a:rPr sz="3200" spc="-30" dirty="0">
                <a:latin typeface="Calibri"/>
                <a:cs typeface="Calibri"/>
              </a:rPr>
              <a:t>b</a:t>
            </a:r>
            <a:r>
              <a:rPr sz="3200" spc="0" dirty="0">
                <a:latin typeface="Calibri"/>
                <a:cs typeface="Calibri"/>
              </a:rPr>
              <a:t>y e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th</a:t>
            </a:r>
            <a:r>
              <a:rPr sz="3200" spc="-10" dirty="0">
                <a:latin typeface="Calibri"/>
                <a:cs typeface="Calibri"/>
              </a:rPr>
              <a:t>e</a:t>
            </a:r>
            <a:r>
              <a:rPr sz="3200" spc="0" dirty="0">
                <a:latin typeface="Calibri"/>
                <a:cs typeface="Calibri"/>
              </a:rPr>
              <a:t>r </a:t>
            </a:r>
            <a:r>
              <a:rPr sz="3200" spc="-25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ene</a:t>
            </a:r>
            <a:r>
              <a:rPr sz="3200" spc="-6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ali</a:t>
            </a:r>
            <a:r>
              <a:rPr sz="3200" spc="-85" dirty="0">
                <a:latin typeface="Calibri"/>
                <a:cs typeface="Calibri"/>
              </a:rPr>
              <a:t>z</a:t>
            </a:r>
            <a:r>
              <a:rPr sz="3200" spc="0" dirty="0">
                <a:latin typeface="Calibri"/>
                <a:cs typeface="Calibri"/>
              </a:rPr>
              <a:t>ed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or lo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ali</a:t>
            </a:r>
            <a:r>
              <a:rPr sz="3200" spc="-85" dirty="0">
                <a:latin typeface="Calibri"/>
                <a:cs typeface="Calibri"/>
              </a:rPr>
              <a:t>z</a:t>
            </a:r>
            <a:r>
              <a:rPr sz="3200" spc="0" dirty="0">
                <a:latin typeface="Calibri"/>
                <a:cs typeface="Calibri"/>
              </a:rPr>
              <a:t>ed sudden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hair loss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f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om 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alp or other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body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si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es</a:t>
            </a:r>
            <a:endParaRPr sz="3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4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Com</a:t>
            </a:r>
            <a:r>
              <a:rPr sz="3200" spc="-15" dirty="0">
                <a:latin typeface="Calibri"/>
                <a:cs typeface="Calibri"/>
              </a:rPr>
              <a:t>m</a:t>
            </a:r>
            <a:r>
              <a:rPr sz="3200" spc="0" dirty="0">
                <a:latin typeface="Calibri"/>
                <a:cs typeface="Calibri"/>
              </a:rPr>
              <a:t>on: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a</a:t>
            </a:r>
            <a:r>
              <a:rPr sz="3200" spc="-45" dirty="0">
                <a:latin typeface="Calibri"/>
                <a:cs typeface="Calibri"/>
              </a:rPr>
              <a:t>f</a:t>
            </a:r>
            <a:r>
              <a:rPr sz="3200" spc="-9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ects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up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2</a:t>
            </a:r>
            <a:r>
              <a:rPr sz="3200" spc="0" dirty="0">
                <a:latin typeface="Calibri"/>
                <a:cs typeface="Calibri"/>
              </a:rPr>
              <a:t>%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of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he</a:t>
            </a:r>
            <a:r>
              <a:rPr lang="en-US" sz="3200" spc="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popul</a:t>
            </a:r>
            <a:r>
              <a:rPr sz="3200" spc="-40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on.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ts val="800"/>
              </a:lnSpc>
              <a:spcBef>
                <a:spcPts val="16"/>
              </a:spcBef>
            </a:pPr>
            <a:endParaRPr sz="800" dirty="0"/>
          </a:p>
          <a:p>
            <a:pPr marL="355600" marR="12700" indent="-343535">
              <a:lnSpc>
                <a:spcPts val="346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3200" spc="-5" dirty="0">
                <a:latin typeface="Calibri"/>
                <a:cs typeface="Calibri"/>
              </a:rPr>
              <a:t>About </a:t>
            </a:r>
            <a:r>
              <a:rPr sz="3200" spc="-5" dirty="0">
                <a:latin typeface="Calibri"/>
                <a:cs typeface="Calibri"/>
              </a:rPr>
              <a:t>75</a:t>
            </a:r>
            <a:r>
              <a:rPr sz="3200" spc="0" dirty="0">
                <a:latin typeface="Calibri"/>
                <a:cs typeface="Calibri"/>
              </a:rPr>
              <a:t>%</a:t>
            </a:r>
            <a:r>
              <a:rPr lang="en-US" sz="3200" spc="0" dirty="0">
                <a:latin typeface="Calibri"/>
                <a:cs typeface="Calibri"/>
              </a:rPr>
              <a:t> of patients show </a:t>
            </a:r>
            <a:r>
              <a:rPr lang="en-US" sz="320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po</a:t>
            </a:r>
            <a:r>
              <a:rPr sz="3200" spc="-25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aneous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self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4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y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lang="en-US" sz="3200" dirty="0">
                <a:latin typeface="Calibri"/>
                <a:cs typeface="Calibri"/>
              </a:rPr>
              <a:t>within 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-6 mo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th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It </a:t>
            </a:r>
            <a:r>
              <a:rPr sz="3200" spc="-3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an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</a:t>
            </a:r>
            <a:r>
              <a:rPr sz="3200" spc="-45" dirty="0">
                <a:latin typeface="Calibri"/>
                <a:cs typeface="Calibri"/>
              </a:rPr>
              <a:t>f</a:t>
            </a:r>
            <a:r>
              <a:rPr sz="3200" spc="-9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ect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65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y </a:t>
            </a:r>
            <a:r>
              <a:rPr sz="3200" spc="5" dirty="0">
                <a:latin typeface="Calibri"/>
                <a:cs typeface="Calibri"/>
              </a:rPr>
              <a:t>a</a:t>
            </a:r>
            <a:r>
              <a:rPr sz="3200" spc="-25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e,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but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mo</a:t>
            </a:r>
            <a:r>
              <a:rPr sz="3200" spc="-4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ases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lang="en-US" sz="3200" spc="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chi</a:t>
            </a:r>
            <a:r>
              <a:rPr sz="3200" spc="-15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d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en or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oung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adul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1344295">
              <a:lnSpc>
                <a:spcPct val="100000"/>
              </a:lnSpc>
            </a:pPr>
            <a:r>
              <a:rPr sz="4400" dirty="0">
                <a:latin typeface="Calibri"/>
                <a:cs typeface="Calibri"/>
              </a:rPr>
              <a:t>Ca</a:t>
            </a:r>
            <a:r>
              <a:rPr sz="4400" spc="5" dirty="0">
                <a:latin typeface="Calibri"/>
                <a:cs typeface="Calibri"/>
              </a:rPr>
              <a:t>u</a:t>
            </a:r>
            <a:r>
              <a:rPr sz="4400" spc="0" dirty="0">
                <a:latin typeface="Calibri"/>
                <a:cs typeface="Calibri"/>
              </a:rPr>
              <a:t>ses</a:t>
            </a:r>
            <a:r>
              <a:rPr sz="4400" spc="-10" dirty="0">
                <a:latin typeface="Calibri"/>
                <a:cs typeface="Calibri"/>
              </a:rPr>
              <a:t> (</a:t>
            </a:r>
            <a:r>
              <a:rPr sz="4400" spc="0" dirty="0">
                <a:latin typeface="Calibri"/>
                <a:cs typeface="Calibri"/>
              </a:rPr>
              <a:t>multi</a:t>
            </a:r>
            <a:r>
              <a:rPr sz="4400" spc="-90" dirty="0">
                <a:latin typeface="Calibri"/>
                <a:cs typeface="Calibri"/>
              </a:rPr>
              <a:t>f</a:t>
            </a:r>
            <a:r>
              <a:rPr sz="4400" spc="0" dirty="0">
                <a:latin typeface="Calibri"/>
                <a:cs typeface="Calibri"/>
              </a:rPr>
              <a:t>ac</a:t>
            </a:r>
            <a:r>
              <a:rPr sz="4400" spc="-45" dirty="0">
                <a:latin typeface="Calibri"/>
                <a:cs typeface="Calibri"/>
              </a:rPr>
              <a:t>t</a:t>
            </a:r>
            <a:r>
              <a:rPr sz="4400" spc="0" dirty="0">
                <a:latin typeface="Calibri"/>
                <a:cs typeface="Calibri"/>
              </a:rPr>
              <a:t>oria</a:t>
            </a:r>
            <a:r>
              <a:rPr sz="4400" spc="-10" dirty="0">
                <a:latin typeface="Calibri"/>
                <a:cs typeface="Calibri"/>
              </a:rPr>
              <a:t>l</a:t>
            </a:r>
            <a:r>
              <a:rPr sz="4400" spc="-5" dirty="0">
                <a:latin typeface="Calibri"/>
                <a:cs typeface="Calibri"/>
              </a:rPr>
              <a:t>):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206371"/>
            <a:ext cx="7934959" cy="3632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6415" marR="69786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P</a:t>
            </a:r>
            <a:r>
              <a:rPr sz="3200" spc="-65" dirty="0">
                <a:latin typeface="Calibri"/>
                <a:cs typeface="Calibri"/>
              </a:rPr>
              <a:t>s</a:t>
            </a:r>
            <a:r>
              <a:rPr sz="3200" spc="-35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chologi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al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ess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an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be p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edi</a:t>
            </a:r>
            <a:r>
              <a:rPr sz="3200" spc="-1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posi</a:t>
            </a:r>
            <a:r>
              <a:rPr sz="3200" spc="-15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g </a:t>
            </a:r>
            <a:r>
              <a:rPr sz="3200" spc="-6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ac</a:t>
            </a:r>
            <a:r>
              <a:rPr sz="3200" spc="-40" dirty="0">
                <a:latin typeface="Calibri"/>
                <a:cs typeface="Calibri"/>
              </a:rPr>
              <a:t>t</a:t>
            </a:r>
            <a:r>
              <a:rPr sz="3200" spc="-5" dirty="0">
                <a:latin typeface="Calibri"/>
                <a:cs typeface="Calibri"/>
              </a:rPr>
              <a:t>o</a:t>
            </a:r>
            <a:r>
              <a:rPr sz="3200" spc="-32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228600" indent="-228600">
              <a:lnSpc>
                <a:spcPts val="750"/>
              </a:lnSpc>
              <a:spcBef>
                <a:spcPts val="19"/>
              </a:spcBef>
              <a:buFont typeface="+mj-lt"/>
              <a:buAutoNum type="arabicPeriod"/>
            </a:pPr>
            <a:endParaRPr sz="750" dirty="0"/>
          </a:p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lang="en-US" sz="3200" spc="-25" dirty="0">
                <a:cs typeface="Calibri"/>
              </a:rPr>
              <a:t>G</a:t>
            </a:r>
            <a:r>
              <a:rPr lang="en-US" sz="3200" dirty="0">
                <a:cs typeface="Calibri"/>
              </a:rPr>
              <a:t>en</a:t>
            </a:r>
            <a:r>
              <a:rPr lang="en-US" sz="3200" spc="-15" dirty="0">
                <a:cs typeface="Calibri"/>
              </a:rPr>
              <a:t>e</a:t>
            </a:r>
            <a:r>
              <a:rPr lang="en-US" sz="3200" dirty="0">
                <a:cs typeface="Calibri"/>
              </a:rPr>
              <a:t>t</a:t>
            </a:r>
            <a:r>
              <a:rPr lang="en-US" sz="3200" spc="-10" dirty="0">
                <a:cs typeface="Calibri"/>
              </a:rPr>
              <a:t>i</a:t>
            </a:r>
            <a:r>
              <a:rPr lang="en-US" sz="3200" dirty="0">
                <a:cs typeface="Calibri"/>
              </a:rPr>
              <a:t>c backg</a:t>
            </a:r>
            <a:r>
              <a:rPr lang="en-US" sz="3200" spc="-55" dirty="0">
                <a:cs typeface="Calibri"/>
              </a:rPr>
              <a:t>r</a:t>
            </a:r>
            <a:r>
              <a:rPr lang="en-US" sz="3200" dirty="0">
                <a:cs typeface="Calibri"/>
              </a:rPr>
              <a:t>ound as </a:t>
            </a:r>
            <a:r>
              <a:rPr sz="3200" spc="-5" dirty="0">
                <a:latin typeface="Calibri"/>
                <a:cs typeface="Calibri"/>
              </a:rPr>
              <a:t>30</a:t>
            </a:r>
            <a:r>
              <a:rPr sz="3200" spc="0" dirty="0">
                <a:latin typeface="Calibri"/>
                <a:cs typeface="Calibri"/>
              </a:rPr>
              <a:t>%</a:t>
            </a:r>
            <a:r>
              <a:rPr lang="en-US" sz="3200" spc="0" dirty="0">
                <a:latin typeface="Calibri"/>
                <a:cs typeface="Calibri"/>
              </a:rPr>
              <a:t> has </a:t>
            </a:r>
            <a:r>
              <a:rPr sz="3200" spc="0" dirty="0">
                <a:latin typeface="Calibri"/>
                <a:cs typeface="Calibri"/>
              </a:rPr>
              <a:t>+</a:t>
            </a:r>
            <a:r>
              <a:rPr sz="3200" spc="-35" dirty="0" err="1">
                <a:latin typeface="Calibri"/>
                <a:cs typeface="Calibri"/>
              </a:rPr>
              <a:t>v</a:t>
            </a:r>
            <a:r>
              <a:rPr sz="3200" spc="0" dirty="0" err="1">
                <a:latin typeface="Calibri"/>
                <a:cs typeface="Calibri"/>
              </a:rPr>
              <a:t>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lang="en-US" sz="3200" spc="-8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ami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y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hi</a:t>
            </a:r>
            <a:r>
              <a:rPr sz="3200" spc="-50" dirty="0">
                <a:latin typeface="Calibri"/>
                <a:cs typeface="Calibri"/>
              </a:rPr>
              <a:t>s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y</a:t>
            </a:r>
            <a:r>
              <a:rPr lang="en-US" sz="3200" spc="15" dirty="0">
                <a:latin typeface="Calibri"/>
                <a:cs typeface="Calibri"/>
              </a:rPr>
              <a:t>.</a:t>
            </a:r>
            <a:endParaRPr sz="3200" dirty="0">
              <a:latin typeface="Calibri"/>
              <a:cs typeface="Calibri"/>
            </a:endParaRPr>
          </a:p>
          <a:p>
            <a:pPr marL="228600" indent="-228600">
              <a:lnSpc>
                <a:spcPts val="750"/>
              </a:lnSpc>
              <a:spcBef>
                <a:spcPts val="42"/>
              </a:spcBef>
              <a:buFont typeface="+mj-lt"/>
              <a:buAutoNum type="arabicPeriod"/>
            </a:pPr>
            <a:endParaRPr sz="750" dirty="0"/>
          </a:p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Au</a:t>
            </a:r>
            <a:r>
              <a:rPr sz="3200" spc="-40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oim</a:t>
            </a:r>
            <a:r>
              <a:rPr sz="3200" spc="15" dirty="0">
                <a:latin typeface="Calibri"/>
                <a:cs typeface="Calibri"/>
              </a:rPr>
              <a:t>m</a:t>
            </a:r>
            <a:r>
              <a:rPr sz="3200" spc="0" dirty="0">
                <a:latin typeface="Calibri"/>
                <a:cs typeface="Calibri"/>
              </a:rPr>
              <a:t>u</a:t>
            </a:r>
            <a:r>
              <a:rPr lang="en-US" sz="3200" spc="0" dirty="0">
                <a:latin typeface="Calibri"/>
                <a:cs typeface="Calibri"/>
              </a:rPr>
              <a:t>ne (the strongest): as  hair follicles attacked by immune cells</a:t>
            </a:r>
            <a:endParaRPr lang="en-US"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1540510">
              <a:lnSpc>
                <a:spcPct val="100000"/>
              </a:lnSpc>
            </a:pPr>
            <a:r>
              <a:rPr sz="4400" b="1" dirty="0">
                <a:latin typeface="Calibri"/>
                <a:cs typeface="Calibri"/>
              </a:rPr>
              <a:t>Cli</a:t>
            </a:r>
            <a:r>
              <a:rPr sz="4400" b="1" spc="-25" dirty="0">
                <a:latin typeface="Calibri"/>
                <a:cs typeface="Calibri"/>
              </a:rPr>
              <a:t>n</a:t>
            </a:r>
            <a:r>
              <a:rPr sz="4400" b="1" spc="-35" dirty="0">
                <a:latin typeface="Calibri"/>
                <a:cs typeface="Calibri"/>
              </a:rPr>
              <a:t>i</a:t>
            </a:r>
            <a:r>
              <a:rPr sz="4400" b="1" spc="-20" dirty="0">
                <a:latin typeface="Calibri"/>
                <a:cs typeface="Calibri"/>
              </a:rPr>
              <a:t>c</a:t>
            </a:r>
            <a:r>
              <a:rPr sz="4400" b="1" spc="0" dirty="0">
                <a:latin typeface="Calibri"/>
                <a:cs typeface="Calibri"/>
              </a:rPr>
              <a:t>al fi</a:t>
            </a:r>
            <a:r>
              <a:rPr sz="4400" b="1" spc="-15" dirty="0">
                <a:latin typeface="Calibri"/>
                <a:cs typeface="Calibri"/>
              </a:rPr>
              <a:t>nd</a:t>
            </a:r>
            <a:r>
              <a:rPr sz="4400" b="1" spc="-35" dirty="0">
                <a:latin typeface="Calibri"/>
                <a:cs typeface="Calibri"/>
              </a:rPr>
              <a:t>i</a:t>
            </a:r>
            <a:r>
              <a:rPr sz="4400" b="1" spc="0" dirty="0">
                <a:latin typeface="Calibri"/>
                <a:cs typeface="Calibri"/>
              </a:rPr>
              <a:t>ngs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2171"/>
            <a:ext cx="7903209" cy="42659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000" spc="-114" dirty="0">
                <a:latin typeface="Calibri"/>
                <a:cs typeface="Calibri"/>
              </a:rPr>
              <a:t>W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5" dirty="0">
                <a:latin typeface="Calibri"/>
                <a:cs typeface="Calibri"/>
              </a:rPr>
              <a:t>l</a:t>
            </a:r>
            <a:r>
              <a:rPr sz="3000" spc="0" dirty="0">
                <a:latin typeface="Calibri"/>
                <a:cs typeface="Calibri"/>
              </a:rPr>
              <a:t>l d</a:t>
            </a:r>
            <a:r>
              <a:rPr sz="3000" spc="-4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f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0" dirty="0">
                <a:latin typeface="Calibri"/>
                <a:cs typeface="Calibri"/>
              </a:rPr>
              <a:t>n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and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ma</a:t>
            </a:r>
            <a:r>
              <a:rPr sz="3000" spc="-50" dirty="0">
                <a:latin typeface="Calibri"/>
                <a:cs typeface="Calibri"/>
              </a:rPr>
              <a:t>r</a:t>
            </a:r>
            <a:r>
              <a:rPr sz="3000" spc="-25" dirty="0">
                <a:latin typeface="Calibri"/>
                <a:cs typeface="Calibri"/>
              </a:rPr>
              <a:t>ca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ed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</a:t>
            </a:r>
            <a:r>
              <a:rPr sz="3000" spc="-15" dirty="0">
                <a:latin typeface="Calibri"/>
                <a:cs typeface="Calibri"/>
              </a:rPr>
              <a:t>l</a:t>
            </a:r>
            <a:r>
              <a:rPr sz="3000" spc="0" dirty="0">
                <a:latin typeface="Calibri"/>
                <a:cs typeface="Calibri"/>
              </a:rPr>
              <a:t>op</a:t>
            </a:r>
            <a:r>
              <a:rPr sz="3000" spc="-1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cic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p</a:t>
            </a:r>
            <a:r>
              <a:rPr sz="3000" spc="-30" dirty="0">
                <a:latin typeface="Calibri"/>
                <a:cs typeface="Calibri"/>
              </a:rPr>
              <a:t>a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ch</a:t>
            </a:r>
            <a:r>
              <a:rPr sz="3000" spc="-1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s.</a:t>
            </a:r>
            <a:endParaRPr sz="3000" dirty="0">
              <a:latin typeface="Calibri"/>
              <a:cs typeface="Calibri"/>
            </a:endParaRPr>
          </a:p>
          <a:p>
            <a:pPr marL="228600" indent="-228600">
              <a:lnSpc>
                <a:spcPts val="700"/>
              </a:lnSpc>
              <a:spcBef>
                <a:spcPts val="19"/>
              </a:spcBef>
              <a:buFont typeface="+mj-lt"/>
              <a:buAutoNum type="arabicPeriod"/>
            </a:pPr>
            <a:endParaRPr sz="700" dirty="0"/>
          </a:p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E</a:t>
            </a:r>
            <a:r>
              <a:rPr sz="3000" spc="-80" dirty="0">
                <a:latin typeface="Calibri"/>
                <a:cs typeface="Calibri"/>
              </a:rPr>
              <a:t>x</a:t>
            </a:r>
            <a:r>
              <a:rPr sz="3000" spc="0" dirty="0">
                <a:latin typeface="Calibri"/>
                <a:cs typeface="Calibri"/>
              </a:rPr>
              <a:t>clam</a:t>
            </a:r>
            <a:r>
              <a:rPr sz="3000" spc="-20" dirty="0">
                <a:latin typeface="Calibri"/>
                <a:cs typeface="Calibri"/>
              </a:rPr>
              <a:t>a</a:t>
            </a:r>
            <a:r>
              <a:rPr sz="3000" spc="0" dirty="0">
                <a:latin typeface="Calibri"/>
                <a:cs typeface="Calibri"/>
              </a:rPr>
              <a:t>tion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poi</a:t>
            </a:r>
            <a:r>
              <a:rPr sz="3000" spc="-35" dirty="0">
                <a:latin typeface="Calibri"/>
                <a:cs typeface="Calibri"/>
              </a:rPr>
              <a:t>n</a:t>
            </a:r>
            <a:r>
              <a:rPr sz="3000" spc="-10" dirty="0">
                <a:latin typeface="Calibri"/>
                <a:cs typeface="Calibri"/>
              </a:rPr>
              <a:t>t:</a:t>
            </a:r>
            <a:endParaRPr sz="3000" dirty="0">
              <a:latin typeface="Calibri"/>
              <a:cs typeface="Calibri"/>
            </a:endParaRPr>
          </a:p>
          <a:p>
            <a:pPr marL="228600" indent="-228600">
              <a:lnSpc>
                <a:spcPts val="650"/>
              </a:lnSpc>
              <a:spcBef>
                <a:spcPts val="2"/>
              </a:spcBef>
              <a:buFont typeface="+mj-lt"/>
              <a:buAutoNum type="arabicPeriod"/>
            </a:pPr>
            <a:endParaRPr sz="650" dirty="0"/>
          </a:p>
          <a:p>
            <a:pPr marL="469265" lvl="1">
              <a:lnSpc>
                <a:spcPct val="100000"/>
              </a:lnSpc>
              <a:tabLst>
                <a:tab pos="756285" algn="l"/>
              </a:tabLst>
            </a:pPr>
            <a:r>
              <a:rPr sz="2600" spc="0" dirty="0">
                <a:latin typeface="Calibri"/>
                <a:cs typeface="Calibri"/>
              </a:rPr>
              <a:t>cha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0" dirty="0">
                <a:latin typeface="Calibri"/>
                <a:cs typeface="Calibri"/>
              </a:rPr>
              <a:t>ac</a:t>
            </a:r>
            <a:r>
              <a:rPr sz="2600" spc="-20" dirty="0">
                <a:latin typeface="Calibri"/>
                <a:cs typeface="Calibri"/>
              </a:rPr>
              <a:t>t</a:t>
            </a:r>
            <a:r>
              <a:rPr sz="2600" spc="0" dirty="0">
                <a:latin typeface="Calibri"/>
                <a:cs typeface="Calibri"/>
              </a:rPr>
              <a:t>eri</a:t>
            </a:r>
            <a:r>
              <a:rPr sz="2600" spc="-15" dirty="0">
                <a:latin typeface="Calibri"/>
                <a:cs typeface="Calibri"/>
              </a:rPr>
              <a:t>s</a:t>
            </a:r>
            <a:r>
              <a:rPr sz="2600" spc="0" dirty="0">
                <a:latin typeface="Calibri"/>
                <a:cs typeface="Calibri"/>
              </a:rPr>
              <a:t>tic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a</a:t>
            </a:r>
            <a:r>
              <a:rPr sz="2600" spc="-35" dirty="0">
                <a:latin typeface="Calibri"/>
                <a:cs typeface="Calibri"/>
              </a:rPr>
              <a:t>r</a:t>
            </a:r>
            <a:r>
              <a:rPr sz="2600" spc="0" dirty="0">
                <a:latin typeface="Calibri"/>
                <a:cs typeface="Calibri"/>
              </a:rPr>
              <a:t>ound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hair </a:t>
            </a:r>
            <a:r>
              <a:rPr sz="2600" spc="-60" dirty="0">
                <a:latin typeface="Calibri"/>
                <a:cs typeface="Calibri"/>
              </a:rPr>
              <a:t>f</a:t>
            </a:r>
            <a:r>
              <a:rPr sz="2600" spc="0" dirty="0">
                <a:latin typeface="Calibri"/>
                <a:cs typeface="Calibri"/>
              </a:rPr>
              <a:t>ollicle.</a:t>
            </a:r>
            <a:endParaRPr sz="2600" dirty="0">
              <a:latin typeface="Calibri"/>
              <a:cs typeface="Calibri"/>
            </a:endParaRPr>
          </a:p>
          <a:p>
            <a:pPr lvl="1">
              <a:lnSpc>
                <a:spcPts val="600"/>
              </a:lnSpc>
              <a:spcBef>
                <a:spcPts val="25"/>
              </a:spcBef>
            </a:pPr>
            <a:endParaRPr sz="600" dirty="0"/>
          </a:p>
          <a:p>
            <a:pPr marL="469265" marR="12700" lvl="1">
              <a:lnSpc>
                <a:spcPct val="100000"/>
              </a:lnSpc>
              <a:tabLst>
                <a:tab pos="756285" algn="l"/>
              </a:tabLst>
            </a:pPr>
            <a:r>
              <a:rPr sz="2600" spc="0" dirty="0">
                <a:latin typeface="Calibri"/>
                <a:cs typeface="Calibri"/>
              </a:rPr>
              <a:t>N</a:t>
            </a:r>
            <a:r>
              <a:rPr sz="2600" spc="-10" dirty="0">
                <a:latin typeface="Calibri"/>
                <a:cs typeface="Calibri"/>
              </a:rPr>
              <a:t>o</a:t>
            </a:r>
            <a:r>
              <a:rPr sz="2600" spc="0" dirty="0">
                <a:latin typeface="Calibri"/>
                <a:cs typeface="Calibri"/>
              </a:rPr>
              <a:t>rmally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the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hair is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thick n</a:t>
            </a:r>
            <a:r>
              <a:rPr sz="2600" spc="-10" dirty="0">
                <a:latin typeface="Calibri"/>
                <a:cs typeface="Calibri"/>
              </a:rPr>
              <a:t>e</a:t>
            </a:r>
            <a:r>
              <a:rPr sz="2600" spc="0" dirty="0">
                <a:latin typeface="Calibri"/>
                <a:cs typeface="Calibri"/>
              </a:rPr>
              <a:t>ar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the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65" dirty="0">
                <a:latin typeface="Calibri"/>
                <a:cs typeface="Calibri"/>
              </a:rPr>
              <a:t>f</a:t>
            </a:r>
            <a:r>
              <a:rPr sz="2600" spc="0" dirty="0">
                <a:latin typeface="Calibri"/>
                <a:cs typeface="Calibri"/>
              </a:rPr>
              <a:t>ollicle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it be</a:t>
            </a:r>
            <a:r>
              <a:rPr sz="2600" spc="-25" dirty="0">
                <a:latin typeface="Calibri"/>
                <a:cs typeface="Calibri"/>
              </a:rPr>
              <a:t>c</a:t>
            </a:r>
            <a:r>
              <a:rPr sz="2600" spc="0" dirty="0">
                <a:latin typeface="Calibri"/>
                <a:cs typeface="Calibri"/>
              </a:rPr>
              <a:t>o</a:t>
            </a:r>
            <a:r>
              <a:rPr sz="2600" spc="-10" dirty="0">
                <a:latin typeface="Calibri"/>
                <a:cs typeface="Calibri"/>
              </a:rPr>
              <a:t>m</a:t>
            </a:r>
            <a:r>
              <a:rPr sz="2600" spc="0" dirty="0">
                <a:latin typeface="Calibri"/>
                <a:cs typeface="Calibri"/>
              </a:rPr>
              <a:t>es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thinner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as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w</a:t>
            </a:r>
            <a:r>
              <a:rPr sz="2600" spc="0" dirty="0">
                <a:latin typeface="Calibri"/>
                <a:cs typeface="Calibri"/>
              </a:rPr>
              <a:t>e </a:t>
            </a:r>
            <a:r>
              <a:rPr sz="2600" spc="-15" dirty="0">
                <a:latin typeface="Calibri"/>
                <a:cs typeface="Calibri"/>
              </a:rPr>
              <a:t>g</a:t>
            </a:r>
            <a:r>
              <a:rPr sz="2600" spc="0" dirty="0">
                <a:latin typeface="Calibri"/>
                <a:cs typeface="Calibri"/>
              </a:rPr>
              <a:t>o up,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in this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c</a:t>
            </a:r>
            <a:r>
              <a:rPr sz="2600" spc="0" dirty="0">
                <a:latin typeface="Calibri"/>
                <a:cs typeface="Calibri"/>
              </a:rPr>
              <a:t>ase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hair is thin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near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65" dirty="0">
                <a:latin typeface="Calibri"/>
                <a:cs typeface="Calibri"/>
              </a:rPr>
              <a:t>f</a:t>
            </a:r>
            <a:r>
              <a:rPr sz="2600" spc="0" dirty="0">
                <a:latin typeface="Calibri"/>
                <a:cs typeface="Calibri"/>
              </a:rPr>
              <a:t>ollicle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r</a:t>
            </a:r>
            <a:r>
              <a:rPr sz="2600" spc="0" dirty="0">
                <a:latin typeface="Calibri"/>
                <a:cs typeface="Calibri"/>
              </a:rPr>
              <a:t>esembling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an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e</a:t>
            </a:r>
            <a:r>
              <a:rPr sz="2600" spc="-65" dirty="0">
                <a:latin typeface="Calibri"/>
                <a:cs typeface="Calibri"/>
              </a:rPr>
              <a:t>x</a:t>
            </a:r>
            <a:r>
              <a:rPr sz="2600" spc="0" dirty="0">
                <a:latin typeface="Calibri"/>
                <a:cs typeface="Calibri"/>
              </a:rPr>
              <a:t>clam</a:t>
            </a:r>
            <a:r>
              <a:rPr sz="2600" spc="-25" dirty="0">
                <a:latin typeface="Calibri"/>
                <a:cs typeface="Calibri"/>
              </a:rPr>
              <a:t>a</a:t>
            </a:r>
            <a:r>
              <a:rPr sz="2600" spc="0" dirty="0">
                <a:latin typeface="Calibri"/>
                <a:cs typeface="Calibri"/>
              </a:rPr>
              <a:t>tion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0" dirty="0">
                <a:latin typeface="Calibri"/>
                <a:cs typeface="Calibri"/>
              </a:rPr>
              <a:t>poi</a:t>
            </a:r>
            <a:r>
              <a:rPr sz="2600" spc="-30" dirty="0">
                <a:latin typeface="Calibri"/>
                <a:cs typeface="Calibri"/>
              </a:rPr>
              <a:t>n</a:t>
            </a:r>
            <a:r>
              <a:rPr sz="2600" spc="0" dirty="0">
                <a:latin typeface="Calibri"/>
                <a:cs typeface="Calibri"/>
              </a:rPr>
              <a:t>t</a:t>
            </a:r>
            <a:endParaRPr sz="2600" dirty="0">
              <a:latin typeface="Calibri"/>
              <a:cs typeface="Calibri"/>
            </a:endParaRPr>
          </a:p>
          <a:p>
            <a:pPr marL="756285">
              <a:lnSpc>
                <a:spcPct val="100000"/>
              </a:lnSpc>
            </a:pPr>
            <a:r>
              <a:rPr sz="2600" dirty="0">
                <a:latin typeface="Calibri"/>
                <a:cs typeface="Calibri"/>
              </a:rPr>
              <a:t>→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b="1" spc="0" dirty="0">
                <a:latin typeface="Calibri"/>
                <a:cs typeface="Calibri"/>
              </a:rPr>
              <a:t>! )</a:t>
            </a:r>
            <a:endParaRPr sz="2600" dirty="0">
              <a:latin typeface="Calibri"/>
              <a:cs typeface="Calibri"/>
            </a:endParaRPr>
          </a:p>
          <a:p>
            <a:pPr marL="228600" indent="-228600">
              <a:lnSpc>
                <a:spcPts val="700"/>
              </a:lnSpc>
              <a:spcBef>
                <a:spcPts val="16"/>
              </a:spcBef>
              <a:buFont typeface="+mj-lt"/>
              <a:buAutoNum type="arabicPeriod"/>
            </a:pPr>
            <a:endParaRPr sz="700" dirty="0"/>
          </a:p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000" spc="-20" dirty="0">
                <a:latin typeface="Calibri"/>
                <a:cs typeface="Calibri"/>
              </a:rPr>
              <a:t>Normal </a:t>
            </a:r>
            <a:r>
              <a:rPr sz="3000" spc="-15" dirty="0">
                <a:latin typeface="Calibri"/>
                <a:cs typeface="Calibri"/>
              </a:rPr>
              <a:t>s</a:t>
            </a:r>
            <a:r>
              <a:rPr sz="3000" spc="-35" dirty="0">
                <a:latin typeface="Calibri"/>
                <a:cs typeface="Calibri"/>
              </a:rPr>
              <a:t>c</a:t>
            </a:r>
            <a:r>
              <a:rPr sz="3000" spc="0" dirty="0">
                <a:latin typeface="Calibri"/>
                <a:cs typeface="Calibri"/>
              </a:rPr>
              <a:t>alp: 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no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lamm</a:t>
            </a:r>
            <a:r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ti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spc="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or</a:t>
            </a:r>
            <a:r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spc="-4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arrin</a:t>
            </a: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.</a:t>
            </a:r>
            <a:r>
              <a:rPr sz="3000" spc="-10" dirty="0">
                <a:latin typeface="Calibri"/>
                <a:cs typeface="Calibri"/>
              </a:rPr>
              <a:t> </a:t>
            </a:r>
            <a:endParaRPr sz="3000" dirty="0">
              <a:latin typeface="Arial"/>
              <a:cs typeface="Arial"/>
            </a:endParaRPr>
          </a:p>
          <a:p>
            <a:pPr marL="228600" indent="-228600">
              <a:lnSpc>
                <a:spcPts val="700"/>
              </a:lnSpc>
              <a:spcBef>
                <a:spcPts val="19"/>
              </a:spcBef>
              <a:buFont typeface="+mj-lt"/>
              <a:buAutoNum type="arabicPeriod"/>
            </a:pPr>
            <a:endParaRPr sz="700" dirty="0"/>
          </a:p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Na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0" dirty="0">
                <a:latin typeface="Calibri"/>
                <a:cs typeface="Calibri"/>
              </a:rPr>
              <a:t>l: p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-5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tin</a:t>
            </a:r>
            <a:r>
              <a:rPr sz="3000" spc="30" dirty="0">
                <a:latin typeface="Calibri"/>
                <a:cs typeface="Calibri"/>
              </a:rPr>
              <a:t>g</a:t>
            </a:r>
            <a:r>
              <a:rPr sz="3000" spc="-10" dirty="0">
                <a:latin typeface="Calibri"/>
                <a:cs typeface="Calibri"/>
              </a:rPr>
              <a:t>, ri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25" dirty="0"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es.</a:t>
            </a:r>
            <a:r>
              <a:rPr sz="3000" spc="-5" dirty="0">
                <a:latin typeface="Calibri"/>
                <a:cs typeface="Calibri"/>
              </a:rPr>
              <a:t> 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26465">
              <a:lnSpc>
                <a:spcPct val="100000"/>
              </a:lnSpc>
            </a:pPr>
            <a:r>
              <a:rPr sz="4000" b="1" spc="-20" dirty="0">
                <a:latin typeface="Calibri"/>
                <a:cs typeface="Calibri"/>
              </a:rPr>
              <a:t>Hair </a:t>
            </a:r>
            <a:r>
              <a:rPr sz="4000" b="1" spc="-145" dirty="0">
                <a:latin typeface="Calibri"/>
                <a:cs typeface="Calibri"/>
              </a:rPr>
              <a:t>T</a:t>
            </a:r>
            <a:r>
              <a:rPr sz="4000" b="1" spc="-15" dirty="0">
                <a:latin typeface="Calibri"/>
                <a:cs typeface="Calibri"/>
              </a:rPr>
              <a:t>y</a:t>
            </a:r>
            <a:r>
              <a:rPr sz="4000" b="1" spc="-20" dirty="0">
                <a:latin typeface="Calibri"/>
                <a:cs typeface="Calibri"/>
              </a:rPr>
              <a:t>pes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7941"/>
            <a:ext cx="8047990" cy="43745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Font typeface="Calibri"/>
              <a:buAutoNum type="arabicPeriod"/>
              <a:tabLst>
                <a:tab pos="527685" algn="l"/>
              </a:tabLst>
            </a:pPr>
            <a:r>
              <a:rPr sz="2200" b="1" spc="-130" dirty="0">
                <a:latin typeface="Calibri"/>
                <a:cs typeface="Calibri"/>
              </a:rPr>
              <a:t>V</a:t>
            </a:r>
            <a:r>
              <a:rPr sz="2200" b="1" spc="-10" dirty="0">
                <a:latin typeface="Calibri"/>
                <a:cs typeface="Calibri"/>
              </a:rPr>
              <a:t>ello</a:t>
            </a:r>
            <a:r>
              <a:rPr sz="2200" b="1" spc="-25" dirty="0">
                <a:latin typeface="Calibri"/>
                <a:cs typeface="Calibri"/>
              </a:rPr>
              <a:t>u</a:t>
            </a:r>
            <a:r>
              <a:rPr sz="2200" b="1" spc="-15" dirty="0">
                <a:latin typeface="Calibri"/>
                <a:cs typeface="Calibri"/>
              </a:rPr>
              <a:t>s</a:t>
            </a:r>
            <a:r>
              <a:rPr sz="2200" b="1" spc="-10" dirty="0">
                <a:latin typeface="Calibri"/>
                <a:cs typeface="Calibri"/>
              </a:rPr>
              <a:t>:</a:t>
            </a:r>
            <a:endParaRPr sz="22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0"/>
              </a:spcBef>
              <a:buFont typeface="Calibri"/>
              <a:buAutoNum type="alphaUcPeriod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whole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body</a:t>
            </a:r>
            <a:endParaRPr sz="20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Calibri"/>
              <a:buAutoNum type="alphaUcPeriod"/>
              <a:tabLst>
                <a:tab pos="927100" algn="l"/>
              </a:tabLst>
            </a:pPr>
            <a:r>
              <a:rPr sz="2000" dirty="0">
                <a:latin typeface="Calibri"/>
                <a:cs typeface="Calibri"/>
              </a:rPr>
              <a:t>brig</a:t>
            </a:r>
            <a:r>
              <a:rPr sz="2000" spc="-20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in co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or</a:t>
            </a:r>
            <a:endParaRPr sz="20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Calibri"/>
              <a:buAutoNum type="alphaUcPeriod"/>
              <a:tabLst>
                <a:tab pos="927100" algn="l"/>
              </a:tabLst>
            </a:pPr>
            <a:r>
              <a:rPr sz="2000" spc="0" dirty="0">
                <a:latin typeface="Calibri"/>
                <a:cs typeface="Calibri"/>
              </a:rPr>
              <a:t>thin,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short.</a:t>
            </a:r>
            <a:endParaRPr sz="2000" dirty="0">
              <a:latin typeface="Calibri"/>
              <a:cs typeface="Calibri"/>
            </a:endParaRPr>
          </a:p>
          <a:p>
            <a:pPr marL="527685" indent="-515620">
              <a:lnSpc>
                <a:spcPts val="2630"/>
              </a:lnSpc>
              <a:buFont typeface="Calibri"/>
              <a:buAutoNum type="arabicPeriod"/>
              <a:tabLst>
                <a:tab pos="527685" algn="l"/>
              </a:tabLst>
            </a:pPr>
            <a:r>
              <a:rPr sz="2200" b="1" spc="-204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erminal:</a:t>
            </a:r>
            <a:endParaRPr sz="2200" dirty="0">
              <a:latin typeface="Calibri"/>
              <a:cs typeface="Calibri"/>
            </a:endParaRPr>
          </a:p>
          <a:p>
            <a:pPr marL="981710" lvl="1" indent="-568960">
              <a:lnSpc>
                <a:spcPct val="100000"/>
              </a:lnSpc>
              <a:spcBef>
                <a:spcPts val="10"/>
              </a:spcBef>
              <a:buFont typeface="Calibri"/>
              <a:buAutoNum type="alphaUcPeriod"/>
              <a:tabLst>
                <a:tab pos="981710" algn="l"/>
              </a:tabLst>
            </a:pPr>
            <a:r>
              <a:rPr sz="2000" dirty="0">
                <a:latin typeface="Calibri"/>
                <a:cs typeface="Calibri"/>
              </a:rPr>
              <a:t>Th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ck 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r 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the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hair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the:</a:t>
            </a:r>
            <a:endParaRPr sz="2000" dirty="0">
              <a:latin typeface="Calibri"/>
              <a:cs typeface="Calibri"/>
            </a:endParaRPr>
          </a:p>
          <a:p>
            <a:pPr marL="981710" lvl="1" indent="-568960">
              <a:lnSpc>
                <a:spcPct val="100000"/>
              </a:lnSpc>
              <a:buFont typeface="Calibri"/>
              <a:buAutoNum type="alphaUcPeriod"/>
              <a:tabLst>
                <a:tab pos="981710" algn="l"/>
              </a:tabLst>
            </a:pPr>
            <a:r>
              <a:rPr sz="2000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c</a:t>
            </a:r>
            <a:r>
              <a:rPr sz="2000" spc="0" dirty="0">
                <a:latin typeface="Calibri"/>
                <a:cs typeface="Calibri"/>
              </a:rPr>
              <a:t>alp, 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2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eb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o</a:t>
            </a:r>
            <a:r>
              <a:rPr sz="2000" spc="-175" dirty="0">
                <a:latin typeface="Calibri"/>
                <a:cs typeface="Calibri"/>
              </a:rPr>
              <a:t>w</a:t>
            </a:r>
            <a:r>
              <a:rPr sz="2000" spc="0" dirty="0">
                <a:latin typeface="Calibri"/>
                <a:cs typeface="Calibri"/>
              </a:rPr>
              <a:t>,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</a:t>
            </a:r>
            <a:r>
              <a:rPr sz="2000" spc="0" dirty="0">
                <a:latin typeface="Calibri"/>
                <a:cs typeface="Calibri"/>
              </a:rPr>
              <a:t>x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a.</a:t>
            </a:r>
            <a:endParaRPr sz="2000" dirty="0">
              <a:latin typeface="Calibri"/>
              <a:cs typeface="Calibri"/>
            </a:endParaRPr>
          </a:p>
          <a:p>
            <a:pPr marL="527685" indent="-515620">
              <a:lnSpc>
                <a:spcPts val="2630"/>
              </a:lnSpc>
              <a:buFont typeface="Calibri"/>
              <a:buAutoNum type="arabicPeriod"/>
              <a:tabLst>
                <a:tab pos="527685" algn="l"/>
              </a:tabLst>
            </a:pPr>
            <a:r>
              <a:rPr sz="2200" b="1" spc="-15" dirty="0">
                <a:latin typeface="Calibri"/>
                <a:cs typeface="Calibri"/>
              </a:rPr>
              <a:t>And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45" dirty="0">
                <a:latin typeface="Calibri"/>
                <a:cs typeface="Calibri"/>
              </a:rPr>
              <a:t>g</a:t>
            </a:r>
            <a:r>
              <a:rPr sz="2200" b="1" spc="-15" dirty="0">
                <a:latin typeface="Calibri"/>
                <a:cs typeface="Calibri"/>
              </a:rPr>
              <a:t>en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depe</a:t>
            </a:r>
            <a:r>
              <a:rPr sz="2200" b="1" spc="-25" dirty="0">
                <a:latin typeface="Calibri"/>
                <a:cs typeface="Calibri"/>
              </a:rPr>
              <a:t>n</a:t>
            </a:r>
            <a:r>
              <a:rPr sz="2200" b="1" spc="-15" dirty="0">
                <a:latin typeface="Calibri"/>
                <a:cs typeface="Calibri"/>
              </a:rPr>
              <a:t>d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45" dirty="0">
                <a:latin typeface="Calibri"/>
                <a:cs typeface="Calibri"/>
              </a:rPr>
              <a:t>n</a:t>
            </a:r>
            <a:r>
              <a:rPr sz="2200" b="1" spc="-10" dirty="0">
                <a:latin typeface="Calibri"/>
                <a:cs typeface="Calibri"/>
              </a:rPr>
              <a:t>t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40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erminal:</a:t>
            </a:r>
            <a:endParaRPr sz="2200" dirty="0">
              <a:latin typeface="Calibri"/>
              <a:cs typeface="Calibri"/>
            </a:endParaRPr>
          </a:p>
          <a:p>
            <a:pPr marL="413385" lvl="1">
              <a:lnSpc>
                <a:spcPct val="100000"/>
              </a:lnSpc>
              <a:spcBef>
                <a:spcPts val="5"/>
              </a:spcBef>
              <a:tabLst>
                <a:tab pos="927100" algn="l"/>
              </a:tabLst>
            </a:pPr>
            <a:r>
              <a:rPr sz="2000" b="1" spc="0" dirty="0">
                <a:latin typeface="Calibri"/>
                <a:cs typeface="Calibri"/>
              </a:rPr>
              <a:t>In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the 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n</a:t>
            </a:r>
            <a:r>
              <a:rPr sz="2000" b="1" spc="5" dirty="0">
                <a:latin typeface="Calibri"/>
                <a:cs typeface="Calibri"/>
              </a:rPr>
              <a:t>d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o</a:t>
            </a:r>
            <a:r>
              <a:rPr sz="2000" b="1" spc="-25" dirty="0">
                <a:latin typeface="Calibri"/>
                <a:cs typeface="Calibri"/>
              </a:rPr>
              <a:t>g</a:t>
            </a:r>
            <a:r>
              <a:rPr sz="2000" b="1" spc="0" dirty="0">
                <a:latin typeface="Calibri"/>
                <a:cs typeface="Calibri"/>
              </a:rPr>
              <a:t>en </a:t>
            </a:r>
            <a:r>
              <a:rPr lang="en-US" sz="2000" spc="0" dirty="0">
                <a:latin typeface="Calibri"/>
                <a:cs typeface="Calibri"/>
              </a:rPr>
              <a:t>dependent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eas</a:t>
            </a:r>
            <a:r>
              <a:rPr lang="en-US" sz="2000" dirty="0">
                <a:latin typeface="Calibri"/>
                <a:cs typeface="Calibri"/>
              </a:rPr>
              <a:t> as </a:t>
            </a:r>
            <a:r>
              <a:rPr sz="2000" spc="-25" dirty="0">
                <a:latin typeface="Calibri"/>
                <a:cs typeface="Calibri"/>
              </a:rPr>
              <a:t>a</a:t>
            </a:r>
            <a:r>
              <a:rPr sz="2000" spc="0" dirty="0">
                <a:latin typeface="Calibri"/>
                <a:cs typeface="Calibri"/>
              </a:rPr>
              <a:t>x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0" dirty="0">
                <a:latin typeface="Calibri"/>
                <a:cs typeface="Calibri"/>
              </a:rPr>
              <a:t>,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g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n.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59"/>
              </a:spcBef>
            </a:pPr>
            <a:endParaRPr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24400" y="3581400"/>
            <a:ext cx="3657600" cy="533400"/>
          </a:xfrm>
          <a:custGeom>
            <a:avLst/>
            <a:gdLst/>
            <a:ahLst/>
            <a:cxnLst/>
            <a:rect l="l" t="t" r="r" b="b"/>
            <a:pathLst>
              <a:path w="3657600" h="533400">
                <a:moveTo>
                  <a:pt x="0" y="533400"/>
                </a:moveTo>
                <a:lnTo>
                  <a:pt x="3657600" y="533400"/>
                </a:lnTo>
                <a:lnTo>
                  <a:pt x="3657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24400" y="3581400"/>
            <a:ext cx="3657600" cy="533400"/>
          </a:xfrm>
          <a:custGeom>
            <a:avLst/>
            <a:gdLst/>
            <a:ahLst/>
            <a:cxnLst/>
            <a:rect l="l" t="t" r="r" b="b"/>
            <a:pathLst>
              <a:path w="3657600" h="533400">
                <a:moveTo>
                  <a:pt x="0" y="533400"/>
                </a:moveTo>
                <a:lnTo>
                  <a:pt x="3657600" y="533400"/>
                </a:lnTo>
                <a:lnTo>
                  <a:pt x="3657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41619" y="3705732"/>
            <a:ext cx="2282825" cy="2851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85875">
              <a:lnSpc>
                <a:spcPct val="100000"/>
              </a:lnSpc>
            </a:pPr>
            <a:r>
              <a:rPr sz="4000" b="1" spc="-145" dirty="0">
                <a:latin typeface="Calibri"/>
                <a:cs typeface="Calibri"/>
              </a:rPr>
              <a:t>T</a:t>
            </a:r>
            <a:r>
              <a:rPr sz="4000" b="1" spc="-20" dirty="0">
                <a:latin typeface="Calibri"/>
                <a:cs typeface="Calibri"/>
              </a:rPr>
              <a:t>ypes of Alopecia</a:t>
            </a:r>
            <a:r>
              <a:rPr sz="4000" b="1" spc="20" dirty="0">
                <a:latin typeface="Calibri"/>
                <a:cs typeface="Calibri"/>
              </a:rPr>
              <a:t> </a:t>
            </a:r>
            <a:r>
              <a:rPr sz="4000" b="1" spc="0" dirty="0">
                <a:latin typeface="Calibri"/>
                <a:cs typeface="Calibri"/>
              </a:rPr>
              <a:t>A</a:t>
            </a:r>
            <a:r>
              <a:rPr sz="4000" b="1" spc="-55" dirty="0">
                <a:latin typeface="Calibri"/>
                <a:cs typeface="Calibri"/>
              </a:rPr>
              <a:t>r</a:t>
            </a:r>
            <a:r>
              <a:rPr sz="4000" b="1" spc="-25" dirty="0">
                <a:latin typeface="Calibri"/>
                <a:cs typeface="Calibri"/>
              </a:rPr>
              <a:t>e</a:t>
            </a:r>
            <a:r>
              <a:rPr sz="4000" b="1" spc="-65" dirty="0">
                <a:latin typeface="Calibri"/>
                <a:cs typeface="Calibri"/>
              </a:rPr>
              <a:t>a</a:t>
            </a:r>
            <a:r>
              <a:rPr sz="4000" b="1" spc="-60" dirty="0">
                <a:latin typeface="Calibri"/>
                <a:cs typeface="Calibri"/>
              </a:rPr>
              <a:t>t</a:t>
            </a:r>
            <a:r>
              <a:rPr sz="4000" b="1" spc="-25" dirty="0">
                <a:latin typeface="Calibri"/>
                <a:cs typeface="Calibri"/>
              </a:rPr>
              <a:t>a</a:t>
            </a:r>
            <a:r>
              <a:rPr sz="4000" b="1" spc="-15" dirty="0">
                <a:latin typeface="Calibri"/>
                <a:cs typeface="Calibri"/>
              </a:rPr>
              <a:t>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8008620" cy="45497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Clr>
                <a:srgbClr val="FF0000"/>
              </a:buClr>
              <a:buFont typeface="Calibri"/>
              <a:buAutoNum type="arabicPeriod"/>
              <a:tabLst>
                <a:tab pos="527685" algn="l"/>
              </a:tabLst>
            </a:pP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Lo</a:t>
            </a:r>
            <a:r>
              <a:rPr sz="2500" spc="-4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500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500" spc="-7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ed</a:t>
            </a:r>
            <a:r>
              <a:rPr sz="25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par</a:t>
            </a:r>
            <a:r>
              <a:rPr sz="2500" spc="-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ia</a:t>
            </a:r>
            <a:r>
              <a:rPr sz="2500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25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927100" algn="l"/>
              </a:tabLst>
            </a:pPr>
            <a:r>
              <a:rPr sz="2200" spc="-15" dirty="0">
                <a:latin typeface="Calibri"/>
                <a:cs typeface="Calibri"/>
              </a:rPr>
              <a:t>1-2 p</a:t>
            </a:r>
            <a:r>
              <a:rPr sz="2200" spc="-40" dirty="0">
                <a:latin typeface="Calibri"/>
                <a:cs typeface="Calibri"/>
              </a:rPr>
              <a:t>at</a:t>
            </a:r>
            <a:r>
              <a:rPr sz="2200" spc="-15" dirty="0">
                <a:latin typeface="Calibri"/>
                <a:cs typeface="Calibri"/>
              </a:rPr>
              <a:t>ch</a:t>
            </a:r>
            <a:r>
              <a:rPr sz="2200" spc="-25" dirty="0">
                <a:latin typeface="Calibri"/>
                <a:cs typeface="Calibri"/>
              </a:rPr>
              <a:t>e</a:t>
            </a:r>
            <a:r>
              <a:rPr sz="2200" spc="-10" dirty="0">
                <a:latin typeface="Calibri"/>
                <a:cs typeface="Calibri"/>
              </a:rPr>
              <a:t>s.</a:t>
            </a:r>
            <a:endParaRPr sz="22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ompl</a:t>
            </a:r>
            <a:r>
              <a:rPr sz="2200" spc="-35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-40" dirty="0">
                <a:latin typeface="Calibri"/>
                <a:cs typeface="Calibri"/>
              </a:rPr>
              <a:t>v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y</a:t>
            </a:r>
            <a:endParaRPr sz="22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200" spc="-15" dirty="0">
                <a:latin typeface="Calibri"/>
                <a:cs typeface="Calibri"/>
              </a:rPr>
              <a:t>mo</a:t>
            </a:r>
            <a:r>
              <a:rPr sz="2200" spc="-30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ommon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type</a:t>
            </a:r>
            <a:endParaRPr sz="2200">
              <a:latin typeface="Calibri"/>
              <a:cs typeface="Calibri"/>
            </a:endParaRPr>
          </a:p>
          <a:p>
            <a:pPr marL="527685" indent="-515620">
              <a:lnSpc>
                <a:spcPts val="2990"/>
              </a:lnSpc>
              <a:buClr>
                <a:srgbClr val="FF0000"/>
              </a:buClr>
              <a:buFont typeface="Calibri"/>
              <a:buAutoNum type="arabicPeriod"/>
              <a:tabLst>
                <a:tab pos="527685" algn="l"/>
              </a:tabLst>
            </a:pP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Lo</a:t>
            </a:r>
            <a:r>
              <a:rPr sz="2500" spc="-45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2500" spc="0" dirty="0">
                <a:solidFill>
                  <a:srgbClr val="FF0000"/>
                </a:solidFill>
                <a:latin typeface="Calibri"/>
                <a:cs typeface="Calibri"/>
              </a:rPr>
              <a:t>ali</a:t>
            </a:r>
            <a:r>
              <a:rPr sz="2500" spc="-55" dirty="0">
                <a:solidFill>
                  <a:srgbClr val="FF0000"/>
                </a:solidFill>
                <a:latin typeface="Calibri"/>
                <a:cs typeface="Calibri"/>
              </a:rPr>
              <a:t>z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ed</a:t>
            </a:r>
            <a:r>
              <a:rPr sz="25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spc="-5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2500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ensi</a:t>
            </a:r>
            <a:r>
              <a:rPr sz="2500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e:</a:t>
            </a:r>
            <a:endParaRPr sz="25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927100" algn="l"/>
              </a:tabLst>
            </a:pPr>
            <a:r>
              <a:rPr sz="2200" spc="-15" dirty="0">
                <a:latin typeface="Calibri"/>
                <a:cs typeface="Calibri"/>
              </a:rPr>
              <a:t>5-6 p</a:t>
            </a:r>
            <a:r>
              <a:rPr sz="2200" spc="-40" dirty="0">
                <a:latin typeface="Calibri"/>
                <a:cs typeface="Calibri"/>
              </a:rPr>
              <a:t>at</a:t>
            </a:r>
            <a:r>
              <a:rPr sz="2200" spc="-15" dirty="0">
                <a:latin typeface="Calibri"/>
                <a:cs typeface="Calibri"/>
              </a:rPr>
              <a:t>ch</a:t>
            </a:r>
            <a:r>
              <a:rPr sz="2200" spc="-25" dirty="0">
                <a:latin typeface="Calibri"/>
                <a:cs typeface="Calibri"/>
              </a:rPr>
              <a:t>e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and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ould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each </a:t>
            </a:r>
            <a:r>
              <a:rPr sz="2200" spc="-10" dirty="0">
                <a:latin typeface="Calibri"/>
                <a:cs typeface="Calibri"/>
              </a:rPr>
              <a:t>10.</a:t>
            </a:r>
            <a:endParaRPr sz="2200">
              <a:latin typeface="Calibri"/>
              <a:cs typeface="Calibri"/>
            </a:endParaRPr>
          </a:p>
          <a:p>
            <a:pPr marL="527685" indent="-515620">
              <a:lnSpc>
                <a:spcPts val="2990"/>
              </a:lnSpc>
              <a:buClr>
                <a:srgbClr val="FF0000"/>
              </a:buClr>
              <a:buFont typeface="Calibri"/>
              <a:buAutoNum type="arabicPeriod"/>
              <a:tabLst>
                <a:tab pos="527685" algn="l"/>
              </a:tabLst>
            </a:pP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Alopecia</a:t>
            </a:r>
            <a:r>
              <a:rPr sz="25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ophiasis:</a:t>
            </a:r>
            <a:endParaRPr sz="25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927100" algn="l"/>
              </a:tabLst>
            </a:pPr>
            <a:r>
              <a:rPr sz="2200" spc="-7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periphe</a:t>
            </a:r>
            <a:r>
              <a:rPr sz="2200" spc="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alp, </a:t>
            </a:r>
            <a:r>
              <a:rPr sz="2200" spc="-55" dirty="0">
                <a:latin typeface="Calibri"/>
                <a:cs typeface="Calibri"/>
              </a:rPr>
              <a:t>f</a:t>
            </a:r>
            <a:r>
              <a:rPr sz="2200" spc="-10" dirty="0">
                <a:latin typeface="Calibri"/>
                <a:cs typeface="Calibri"/>
              </a:rPr>
              <a:t>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5" dirty="0">
                <a:latin typeface="Calibri"/>
                <a:cs typeface="Calibri"/>
              </a:rPr>
              <a:t>.</a:t>
            </a:r>
            <a:r>
              <a:rPr sz="2200" spc="-10" dirty="0">
                <a:latin typeface="Calibri"/>
                <a:cs typeface="Calibri"/>
              </a:rPr>
              <a:t>g.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oc</a:t>
            </a:r>
            <a:r>
              <a:rPr sz="2200" spc="-2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ipi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0" dirty="0">
                <a:latin typeface="Calibri"/>
                <a:cs typeface="Calibri"/>
              </a:rPr>
              <a:t>al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egion</a:t>
            </a:r>
            <a:endParaRPr sz="220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200" spc="-15" dirty="0">
                <a:latin typeface="Calibri"/>
                <a:cs typeface="Calibri"/>
              </a:rPr>
              <a:t>H</a:t>
            </a:r>
            <a:r>
              <a:rPr sz="2200" spc="-5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ving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ty</a:t>
            </a:r>
            <a:r>
              <a:rPr sz="2200" spc="-25" dirty="0">
                <a:latin typeface="Calibri"/>
                <a:cs typeface="Calibri"/>
              </a:rPr>
              <a:t>p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alope</a:t>
            </a:r>
            <a:r>
              <a:rPr sz="2200" spc="-2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ia is 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u="heavy" spc="-15" dirty="0">
                <a:latin typeface="Calibri"/>
                <a:cs typeface="Calibri"/>
              </a:rPr>
              <a:t>bad</a:t>
            </a:r>
            <a:r>
              <a:rPr sz="2200" u="heavy" spc="-10" dirty="0">
                <a:latin typeface="Calibri"/>
                <a:cs typeface="Calibri"/>
              </a:rPr>
              <a:t> p</a:t>
            </a:r>
            <a:r>
              <a:rPr sz="2200" u="heavy" spc="-45" dirty="0">
                <a:latin typeface="Calibri"/>
                <a:cs typeface="Calibri"/>
              </a:rPr>
              <a:t>r</a:t>
            </a:r>
            <a:r>
              <a:rPr sz="2200" u="heavy" spc="-15" dirty="0">
                <a:latin typeface="Calibri"/>
                <a:cs typeface="Calibri"/>
              </a:rPr>
              <a:t>ogno</a:t>
            </a:r>
            <a:r>
              <a:rPr sz="2200" u="heavy" spc="-30" dirty="0">
                <a:latin typeface="Calibri"/>
                <a:cs typeface="Calibri"/>
              </a:rPr>
              <a:t>s</a:t>
            </a:r>
            <a:r>
              <a:rPr sz="2200" u="heavy" spc="-10" dirty="0">
                <a:latin typeface="Calibri"/>
                <a:cs typeface="Calibri"/>
              </a:rPr>
              <a:t>tic</a:t>
            </a:r>
            <a:r>
              <a:rPr sz="2200" u="heavy" spc="-15" dirty="0">
                <a:latin typeface="Calibri"/>
                <a:cs typeface="Calibri"/>
              </a:rPr>
              <a:t> </a:t>
            </a:r>
            <a:r>
              <a:rPr sz="2200" u="heavy" spc="-65" dirty="0">
                <a:latin typeface="Calibri"/>
                <a:cs typeface="Calibri"/>
              </a:rPr>
              <a:t>f</a:t>
            </a:r>
            <a:r>
              <a:rPr sz="2200" u="heavy" spc="-10" dirty="0">
                <a:latin typeface="Calibri"/>
                <a:cs typeface="Calibri"/>
              </a:rPr>
              <a:t>ac</a:t>
            </a:r>
            <a:r>
              <a:rPr sz="2200" u="heavy" spc="-45" dirty="0">
                <a:latin typeface="Calibri"/>
                <a:cs typeface="Calibri"/>
              </a:rPr>
              <a:t>t</a:t>
            </a:r>
            <a:r>
              <a:rPr sz="2200" u="heavy" spc="-10" dirty="0">
                <a:latin typeface="Calibri"/>
                <a:cs typeface="Calibri"/>
              </a:rPr>
              <a:t>or</a:t>
            </a:r>
            <a:endParaRPr sz="2200">
              <a:latin typeface="Calibri"/>
              <a:cs typeface="Calibri"/>
            </a:endParaRPr>
          </a:p>
          <a:p>
            <a:pPr marL="527685" indent="-515620">
              <a:lnSpc>
                <a:spcPts val="2990"/>
              </a:lnSpc>
              <a:buClr>
                <a:srgbClr val="FF0000"/>
              </a:buClr>
              <a:buFont typeface="Calibri"/>
              <a:buAutoNum type="arabicPeriod"/>
              <a:tabLst>
                <a:tab pos="527685" algn="l"/>
              </a:tabLst>
            </a:pP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Alopecia</a:t>
            </a:r>
            <a:r>
              <a:rPr sz="25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spc="-3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500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500" spc="-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s: </a:t>
            </a:r>
            <a:r>
              <a:rPr sz="2500" spc="-30" dirty="0">
                <a:latin typeface="Calibri"/>
                <a:cs typeface="Calibri"/>
              </a:rPr>
              <a:t>t</a:t>
            </a:r>
            <a:r>
              <a:rPr sz="2500" spc="-15" dirty="0">
                <a:latin typeface="Calibri"/>
                <a:cs typeface="Calibri"/>
              </a:rPr>
              <a:t>o</a:t>
            </a:r>
            <a:r>
              <a:rPr sz="2500" spc="-40" dirty="0">
                <a:latin typeface="Calibri"/>
                <a:cs typeface="Calibri"/>
              </a:rPr>
              <a:t>t</a:t>
            </a:r>
            <a:r>
              <a:rPr sz="2500" spc="-10" dirty="0">
                <a:latin typeface="Calibri"/>
                <a:cs typeface="Calibri"/>
              </a:rPr>
              <a:t>al </a:t>
            </a:r>
            <a:r>
              <a:rPr sz="2500" spc="-25" dirty="0">
                <a:latin typeface="Calibri"/>
                <a:cs typeface="Calibri"/>
              </a:rPr>
              <a:t>h</a:t>
            </a:r>
            <a:r>
              <a:rPr sz="2500" spc="-10" dirty="0">
                <a:latin typeface="Calibri"/>
                <a:cs typeface="Calibri"/>
              </a:rPr>
              <a:t>air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loss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in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the</a:t>
            </a:r>
            <a:r>
              <a:rPr sz="2500" spc="-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s</a:t>
            </a:r>
            <a:r>
              <a:rPr sz="2500" spc="-40" dirty="0">
                <a:latin typeface="Calibri"/>
                <a:cs typeface="Calibri"/>
              </a:rPr>
              <a:t>c</a:t>
            </a:r>
            <a:r>
              <a:rPr sz="2500" spc="-10" dirty="0">
                <a:latin typeface="Calibri"/>
                <a:cs typeface="Calibri"/>
              </a:rPr>
              <a:t>alp.</a:t>
            </a:r>
            <a:endParaRPr sz="2500">
              <a:latin typeface="Calibri"/>
              <a:cs typeface="Calibri"/>
            </a:endParaRPr>
          </a:p>
          <a:p>
            <a:pPr marL="527685" indent="-515620">
              <a:lnSpc>
                <a:spcPct val="100000"/>
              </a:lnSpc>
              <a:buClr>
                <a:srgbClr val="FF0000"/>
              </a:buClr>
              <a:buFont typeface="Calibri"/>
              <a:buAutoNum type="arabicPeriod"/>
              <a:tabLst>
                <a:tab pos="527685" algn="l"/>
              </a:tabLst>
            </a:pP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Alopecia</a:t>
            </a:r>
            <a:r>
              <a:rPr sz="25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uni</a:t>
            </a:r>
            <a:r>
              <a:rPr sz="2500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500" spc="-1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500" spc="-5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sali</a:t>
            </a:r>
            <a:r>
              <a:rPr sz="250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500" spc="-1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2500">
              <a:latin typeface="Calibri"/>
              <a:cs typeface="Calibri"/>
            </a:endParaRPr>
          </a:p>
          <a:p>
            <a:pPr>
              <a:lnSpc>
                <a:spcPts val="500"/>
              </a:lnSpc>
              <a:spcBef>
                <a:spcPts val="23"/>
              </a:spcBef>
              <a:buClr>
                <a:srgbClr val="FF0000"/>
              </a:buClr>
              <a:buFont typeface="Calibri"/>
              <a:buAutoNum type="arabicPeriod"/>
            </a:pPr>
            <a:endParaRPr sz="500"/>
          </a:p>
          <a:p>
            <a:pPr marL="927100" marR="12700" lvl="1" indent="-513715">
              <a:lnSpc>
                <a:spcPts val="2110"/>
              </a:lnSpc>
              <a:buFont typeface="Arial"/>
              <a:buChar char="–"/>
              <a:tabLst>
                <a:tab pos="927100" algn="l"/>
              </a:tabLst>
            </a:pPr>
            <a:r>
              <a:rPr sz="2200" spc="-15" dirty="0">
                <a:latin typeface="Calibri"/>
                <a:cs typeface="Calibri"/>
              </a:rPr>
              <a:t>The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wh</a:t>
            </a:r>
            <a:r>
              <a:rPr sz="2200" spc="-10" dirty="0">
                <a:latin typeface="Calibri"/>
                <a:cs typeface="Calibri"/>
              </a:rPr>
              <a:t>ole </a:t>
            </a:r>
            <a:r>
              <a:rPr sz="2200" spc="-15" dirty="0">
                <a:latin typeface="Calibri"/>
                <a:cs typeface="Calibri"/>
              </a:rPr>
              <a:t>b</a:t>
            </a:r>
            <a:r>
              <a:rPr sz="2200" spc="-10" dirty="0">
                <a:latin typeface="Calibri"/>
                <a:cs typeface="Calibri"/>
              </a:rPr>
              <a:t>o</a:t>
            </a:r>
            <a:r>
              <a:rPr sz="2200" spc="-15" dirty="0">
                <a:latin typeface="Calibri"/>
                <a:cs typeface="Calibri"/>
              </a:rPr>
              <a:t>dy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is </a:t>
            </a:r>
            <a:r>
              <a:rPr sz="2200" spc="-30" dirty="0">
                <a:latin typeface="Calibri"/>
                <a:cs typeface="Calibri"/>
              </a:rPr>
              <a:t>a</a:t>
            </a:r>
            <a:r>
              <a:rPr sz="2200" spc="-35" dirty="0">
                <a:latin typeface="Calibri"/>
                <a:cs typeface="Calibri"/>
              </a:rPr>
              <a:t>f</a:t>
            </a:r>
            <a:r>
              <a:rPr sz="2200" spc="-70" dirty="0">
                <a:latin typeface="Calibri"/>
                <a:cs typeface="Calibri"/>
              </a:rPr>
              <a:t>f</a:t>
            </a:r>
            <a:r>
              <a:rPr sz="2200" spc="-10" dirty="0">
                <a:latin typeface="Calibri"/>
                <a:cs typeface="Calibri"/>
              </a:rPr>
              <a:t>ec</a:t>
            </a:r>
            <a:r>
              <a:rPr sz="2200" spc="-45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ed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</a:t>
            </a:r>
            <a:r>
              <a:rPr sz="2200" spc="-25" dirty="0">
                <a:latin typeface="Calibri"/>
                <a:cs typeface="Calibri"/>
              </a:rPr>
              <a:t>e</a:t>
            </a:r>
            <a:r>
              <a:rPr sz="2200" spc="5" dirty="0">
                <a:latin typeface="Calibri"/>
                <a:cs typeface="Calibri"/>
              </a:rPr>
              <a:t>.</a:t>
            </a:r>
            <a:r>
              <a:rPr sz="2200" spc="-10" dirty="0">
                <a:latin typeface="Calibri"/>
                <a:cs typeface="Calibri"/>
              </a:rPr>
              <a:t>g.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no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e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10" dirty="0">
                <a:latin typeface="Calibri"/>
                <a:cs typeface="Calibri"/>
              </a:rPr>
              <a:t>ela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hes,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actually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NO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hair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 all, all </a:t>
            </a:r>
            <a:r>
              <a:rPr sz="2200" spc="-25" dirty="0">
                <a:latin typeface="Calibri"/>
                <a:cs typeface="Calibri"/>
              </a:rPr>
              <a:t>o</a:t>
            </a:r>
            <a:r>
              <a:rPr sz="2200" spc="-30" dirty="0">
                <a:latin typeface="Calibri"/>
                <a:cs typeface="Calibri"/>
              </a:rPr>
              <a:t>v</a:t>
            </a:r>
            <a:r>
              <a:rPr sz="2200" spc="-10" dirty="0">
                <a:latin typeface="Calibri"/>
                <a:cs typeface="Calibri"/>
              </a:rPr>
              <a:t>er </a:t>
            </a:r>
            <a:r>
              <a:rPr sz="2200" spc="-2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body).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830580">
              <a:lnSpc>
                <a:spcPct val="100000"/>
              </a:lnSpc>
            </a:pPr>
            <a:r>
              <a:rPr sz="4400" b="1" dirty="0">
                <a:latin typeface="Calibri"/>
                <a:cs typeface="Calibri"/>
              </a:rPr>
              <a:t>Bad</a:t>
            </a:r>
            <a:r>
              <a:rPr sz="4400" b="1" spc="5" dirty="0">
                <a:latin typeface="Calibri"/>
                <a:cs typeface="Calibri"/>
              </a:rPr>
              <a:t> </a:t>
            </a:r>
            <a:r>
              <a:rPr sz="4400" b="1" spc="0" dirty="0">
                <a:latin typeface="Calibri"/>
                <a:cs typeface="Calibri"/>
              </a:rPr>
              <a:t>p</a:t>
            </a:r>
            <a:r>
              <a:rPr sz="4400" b="1" spc="-55" dirty="0">
                <a:latin typeface="Calibri"/>
                <a:cs typeface="Calibri"/>
              </a:rPr>
              <a:t>r</a:t>
            </a:r>
            <a:r>
              <a:rPr sz="4400" b="1" spc="0" dirty="0">
                <a:latin typeface="Calibri"/>
                <a:cs typeface="Calibri"/>
              </a:rPr>
              <a:t>ogn</a:t>
            </a:r>
            <a:r>
              <a:rPr sz="4400" b="1" spc="-15" dirty="0">
                <a:latin typeface="Calibri"/>
                <a:cs typeface="Calibri"/>
              </a:rPr>
              <a:t>o</a:t>
            </a:r>
            <a:r>
              <a:rPr sz="4400" b="1" spc="-55" dirty="0">
                <a:latin typeface="Calibri"/>
                <a:cs typeface="Calibri"/>
              </a:rPr>
              <a:t>s</a:t>
            </a:r>
            <a:r>
              <a:rPr sz="4400" b="1" spc="0" dirty="0">
                <a:latin typeface="Calibri"/>
                <a:cs typeface="Calibri"/>
              </a:rPr>
              <a:t>t</a:t>
            </a:r>
            <a:r>
              <a:rPr sz="4400" b="1" spc="-20" dirty="0">
                <a:latin typeface="Calibri"/>
                <a:cs typeface="Calibri"/>
              </a:rPr>
              <a:t>i</a:t>
            </a:r>
            <a:r>
              <a:rPr sz="4400" b="1" spc="0" dirty="0">
                <a:latin typeface="Calibri"/>
                <a:cs typeface="Calibri"/>
              </a:rPr>
              <a:t>c</a:t>
            </a:r>
            <a:r>
              <a:rPr sz="4400" b="1" spc="-5" dirty="0">
                <a:latin typeface="Calibri"/>
                <a:cs typeface="Calibri"/>
              </a:rPr>
              <a:t> </a:t>
            </a:r>
            <a:r>
              <a:rPr sz="4400" b="1" spc="-65" dirty="0">
                <a:latin typeface="Calibri"/>
                <a:cs typeface="Calibri"/>
              </a:rPr>
              <a:t>f</a:t>
            </a:r>
            <a:r>
              <a:rPr sz="4400" b="1" spc="0" dirty="0">
                <a:latin typeface="Calibri"/>
                <a:cs typeface="Calibri"/>
              </a:rPr>
              <a:t>ac</a:t>
            </a:r>
            <a:r>
              <a:rPr sz="4400" b="1" spc="-50" dirty="0">
                <a:latin typeface="Calibri"/>
                <a:cs typeface="Calibri"/>
              </a:rPr>
              <a:t>t</a:t>
            </a:r>
            <a:r>
              <a:rPr sz="4400" b="1" spc="0" dirty="0">
                <a:latin typeface="Calibri"/>
                <a:cs typeface="Calibri"/>
              </a:rPr>
              <a:t>o</a:t>
            </a:r>
            <a:r>
              <a:rPr sz="4400" b="1" spc="-60" dirty="0">
                <a:latin typeface="Calibri"/>
                <a:cs typeface="Calibri"/>
              </a:rPr>
              <a:t>r</a:t>
            </a:r>
            <a:r>
              <a:rPr sz="4400" b="1" spc="0" dirty="0">
                <a:latin typeface="Calibri"/>
                <a:cs typeface="Calibri"/>
              </a:rPr>
              <a:t>s: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76070"/>
            <a:ext cx="7883525" cy="4638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6415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sz="3000" spc="-229" dirty="0">
                <a:latin typeface="Calibri"/>
                <a:cs typeface="Calibri"/>
              </a:rPr>
              <a:t>Y</a:t>
            </a:r>
            <a:r>
              <a:rPr sz="3000" spc="0" dirty="0">
                <a:latin typeface="Calibri"/>
                <a:cs typeface="Calibri"/>
              </a:rPr>
              <a:t>oung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</a:t>
            </a:r>
            <a:r>
              <a:rPr sz="3000" spc="-25" dirty="0"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e.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spcBef>
                <a:spcPts val="360"/>
              </a:spcBef>
              <a:buFont typeface="+mj-lt"/>
              <a:buAutoNum type="arabicPeriod"/>
              <a:tabLst>
                <a:tab pos="355600" algn="l"/>
              </a:tabLst>
            </a:pPr>
            <a:r>
              <a:rPr sz="3000" spc="-90" dirty="0">
                <a:latin typeface="Calibri"/>
                <a:cs typeface="Calibri"/>
              </a:rPr>
              <a:t>A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15" dirty="0">
                <a:latin typeface="Calibri"/>
                <a:cs typeface="Calibri"/>
              </a:rPr>
              <a:t>p</a:t>
            </a:r>
            <a:r>
              <a:rPr sz="3000" spc="-210" dirty="0">
                <a:latin typeface="Calibri"/>
                <a:cs typeface="Calibri"/>
              </a:rPr>
              <a:t>y</a:t>
            </a:r>
            <a:r>
              <a:rPr sz="3000" spc="0" dirty="0">
                <a:latin typeface="Calibri"/>
                <a:cs typeface="Calibri"/>
              </a:rPr>
              <a:t>.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(</a:t>
            </a:r>
            <a:r>
              <a:rPr sz="3000" b="1" spc="-30" dirty="0">
                <a:latin typeface="Calibri"/>
                <a:cs typeface="Calibri"/>
              </a:rPr>
              <a:t>v</a:t>
            </a:r>
            <a:r>
              <a:rPr sz="3000" b="1" spc="0" dirty="0">
                <a:latin typeface="Calibri"/>
                <a:cs typeface="Calibri"/>
              </a:rPr>
              <a:t>e</a:t>
            </a:r>
            <a:r>
              <a:rPr sz="3000" b="1" spc="10" dirty="0">
                <a:latin typeface="Calibri"/>
                <a:cs typeface="Calibri"/>
              </a:rPr>
              <a:t>r</a:t>
            </a:r>
            <a:r>
              <a:rPr sz="3000" b="1" spc="-15" dirty="0">
                <a:latin typeface="Calibri"/>
                <a:cs typeface="Calibri"/>
              </a:rPr>
              <a:t>y</a:t>
            </a:r>
            <a:r>
              <a:rPr sz="3000" b="1" spc="10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i</a:t>
            </a:r>
            <a:r>
              <a:rPr sz="3000" b="1" spc="-10" dirty="0">
                <a:latin typeface="Calibri"/>
                <a:cs typeface="Calibri"/>
              </a:rPr>
              <a:t>m</a:t>
            </a:r>
            <a:r>
              <a:rPr sz="3000" b="1" spc="-20" dirty="0">
                <a:latin typeface="Calibri"/>
                <a:cs typeface="Calibri"/>
              </a:rPr>
              <a:t>p</a:t>
            </a:r>
            <a:r>
              <a:rPr sz="3000" b="1" spc="-30" dirty="0">
                <a:latin typeface="Calibri"/>
                <a:cs typeface="Calibri"/>
              </a:rPr>
              <a:t>o</a:t>
            </a:r>
            <a:r>
              <a:rPr sz="3000" b="1" spc="0" dirty="0">
                <a:latin typeface="Calibri"/>
                <a:cs typeface="Calibri"/>
              </a:rPr>
              <a:t>r</a:t>
            </a:r>
            <a:r>
              <a:rPr sz="3000" b="1" spc="-20" dirty="0">
                <a:latin typeface="Calibri"/>
                <a:cs typeface="Calibri"/>
              </a:rPr>
              <a:t>t</a:t>
            </a:r>
            <a:r>
              <a:rPr sz="3000" b="1" spc="-15" dirty="0">
                <a:latin typeface="Calibri"/>
                <a:cs typeface="Calibri"/>
              </a:rPr>
              <a:t>a</a:t>
            </a:r>
            <a:r>
              <a:rPr sz="3000" b="1" spc="-55" dirty="0">
                <a:latin typeface="Calibri"/>
                <a:cs typeface="Calibri"/>
              </a:rPr>
              <a:t>n</a:t>
            </a:r>
            <a:r>
              <a:rPr sz="3000" b="1" spc="-10" dirty="0">
                <a:latin typeface="Calibri"/>
                <a:cs typeface="Calibri"/>
              </a:rPr>
              <a:t>t)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spcBef>
                <a:spcPts val="359"/>
              </a:spcBef>
              <a:buFont typeface="+mj-lt"/>
              <a:buAutoNum type="arabicPeriod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Alop</a:t>
            </a:r>
            <a:r>
              <a:rPr sz="3000" spc="-10" dirty="0">
                <a:latin typeface="Calibri"/>
                <a:cs typeface="Calibri"/>
              </a:rPr>
              <a:t>e</a:t>
            </a:r>
            <a:r>
              <a:rPr sz="3000" spc="0" dirty="0">
                <a:latin typeface="Calibri"/>
                <a:cs typeface="Calibri"/>
              </a:rPr>
              <a:t>cia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o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al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5" dirty="0">
                <a:latin typeface="Calibri"/>
                <a:cs typeface="Calibri"/>
              </a:rPr>
              <a:t>s</a:t>
            </a:r>
            <a:r>
              <a:rPr sz="3000" spc="-10" dirty="0">
                <a:latin typeface="Calibri"/>
                <a:cs typeface="Calibri"/>
              </a:rPr>
              <a:t>,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un</a:t>
            </a:r>
            <a:r>
              <a:rPr sz="3000" spc="-15" dirty="0">
                <a:latin typeface="Calibri"/>
                <a:cs typeface="Calibri"/>
              </a:rPr>
              <a:t>i</a:t>
            </a:r>
            <a:r>
              <a:rPr sz="3000" spc="-40" dirty="0">
                <a:latin typeface="Calibri"/>
                <a:cs typeface="Calibri"/>
              </a:rPr>
              <a:t>v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-70" dirty="0">
                <a:latin typeface="Calibri"/>
                <a:cs typeface="Calibri"/>
              </a:rPr>
              <a:t>r</a:t>
            </a:r>
            <a:r>
              <a:rPr sz="3000" spc="0" dirty="0">
                <a:latin typeface="Calibri"/>
                <a:cs typeface="Calibri"/>
              </a:rPr>
              <a:t>salis</a:t>
            </a:r>
            <a:r>
              <a:rPr sz="3000" spc="-10" dirty="0">
                <a:latin typeface="Calibri"/>
                <a:cs typeface="Calibri"/>
              </a:rPr>
              <a:t>, ophiasi</a:t>
            </a:r>
            <a:r>
              <a:rPr sz="3000" spc="5" dirty="0">
                <a:latin typeface="Calibri"/>
                <a:cs typeface="Calibri"/>
              </a:rPr>
              <a:t>s</a:t>
            </a:r>
            <a:r>
              <a:rPr sz="3000" spc="0" dirty="0">
                <a:latin typeface="Calibri"/>
                <a:cs typeface="Calibri"/>
              </a:rPr>
              <a:t>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spcBef>
                <a:spcPts val="360"/>
              </a:spcBef>
              <a:buFont typeface="+mj-lt"/>
              <a:buAutoNum type="arabicPeriod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Na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0" dirty="0">
                <a:latin typeface="Calibri"/>
                <a:cs typeface="Calibri"/>
              </a:rPr>
              <a:t>l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chan</a:t>
            </a:r>
            <a:r>
              <a:rPr sz="3000" spc="-30" dirty="0">
                <a:latin typeface="Calibri"/>
                <a:cs typeface="Calibri"/>
              </a:rPr>
              <a:t>g</a:t>
            </a:r>
            <a:r>
              <a:rPr sz="3000" spc="0" dirty="0">
                <a:latin typeface="Calibri"/>
                <a:cs typeface="Calibri"/>
              </a:rPr>
              <a:t>es: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b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-25" dirty="0">
                <a:latin typeface="Calibri"/>
                <a:cs typeface="Calibri"/>
              </a:rPr>
              <a:t>c</a:t>
            </a:r>
            <a:r>
              <a:rPr sz="3000" spc="0" dirty="0">
                <a:latin typeface="Calibri"/>
                <a:cs typeface="Calibri"/>
              </a:rPr>
              <a:t>ause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it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i</a:t>
            </a:r>
            <a:r>
              <a:rPr sz="3000" spc="-15" dirty="0">
                <a:latin typeface="Calibri"/>
                <a:cs typeface="Calibri"/>
              </a:rPr>
              <a:t>n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15" dirty="0">
                <a:latin typeface="Calibri"/>
                <a:cs typeface="Calibri"/>
              </a:rPr>
              <a:t>i</a:t>
            </a:r>
            <a:r>
              <a:rPr sz="3000" spc="-25" dirty="0">
                <a:latin typeface="Calibri"/>
                <a:cs typeface="Calibri"/>
              </a:rPr>
              <a:t>ca</a:t>
            </a:r>
            <a:r>
              <a:rPr sz="3000" spc="-35" dirty="0">
                <a:latin typeface="Calibri"/>
                <a:cs typeface="Calibri"/>
              </a:rPr>
              <a:t>t</a:t>
            </a:r>
            <a:r>
              <a:rPr sz="3000" spc="0" dirty="0">
                <a:latin typeface="Calibri"/>
                <a:cs typeface="Calibri"/>
              </a:rPr>
              <a:t>es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th</a:t>
            </a:r>
            <a:r>
              <a:rPr sz="3000" spc="-25" dirty="0">
                <a:latin typeface="Calibri"/>
                <a:cs typeface="Calibri"/>
              </a:rPr>
              <a:t>a</a:t>
            </a:r>
            <a:r>
              <a:rPr sz="3000" spc="0" dirty="0">
                <a:latin typeface="Calibri"/>
                <a:cs typeface="Calibri"/>
              </a:rPr>
              <a:t>t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the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5" dirty="0">
                <a:latin typeface="Calibri"/>
                <a:cs typeface="Calibri"/>
              </a:rPr>
              <a:t>e</a:t>
            </a:r>
            <a:r>
              <a:rPr sz="3000" spc="-30" dirty="0">
                <a:latin typeface="Calibri"/>
                <a:cs typeface="Calibri"/>
              </a:rPr>
              <a:t>f</a:t>
            </a:r>
            <a:r>
              <a:rPr sz="3000" spc="-80" dirty="0">
                <a:latin typeface="Calibri"/>
                <a:cs typeface="Calibri"/>
              </a:rPr>
              <a:t>f</a:t>
            </a:r>
            <a:r>
              <a:rPr sz="3000" spc="0" dirty="0">
                <a:latin typeface="Calibri"/>
                <a:cs typeface="Calibri"/>
              </a:rPr>
              <a:t>ect</a:t>
            </a:r>
            <a:r>
              <a:rPr lang="en-US" sz="3000" spc="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of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the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d</a:t>
            </a:r>
            <a:r>
              <a:rPr sz="3000" spc="-10" dirty="0">
                <a:latin typeface="Calibri"/>
                <a:cs typeface="Calibri"/>
              </a:rPr>
              <a:t>i</a:t>
            </a:r>
            <a:r>
              <a:rPr sz="3000" spc="-15" dirty="0">
                <a:latin typeface="Calibri"/>
                <a:cs typeface="Calibri"/>
              </a:rPr>
              <a:t>sease is </a:t>
            </a:r>
            <a:r>
              <a:rPr sz="3000" spc="-45" dirty="0">
                <a:latin typeface="Calibri"/>
                <a:cs typeface="Calibri"/>
              </a:rPr>
              <a:t>v</a:t>
            </a:r>
            <a:r>
              <a:rPr sz="3000" spc="-15" dirty="0">
                <a:latin typeface="Calibri"/>
                <a:cs typeface="Calibri"/>
              </a:rPr>
              <a:t>ery bad.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spcBef>
                <a:spcPts val="359"/>
              </a:spcBef>
              <a:buFont typeface="+mj-lt"/>
              <a:buAutoNum type="arabicPeriod"/>
              <a:tabLst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Loss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of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50" dirty="0">
                <a:latin typeface="Calibri"/>
                <a:cs typeface="Calibri"/>
              </a:rPr>
              <a:t>e</a:t>
            </a:r>
            <a:r>
              <a:rPr sz="3000" spc="-55" dirty="0">
                <a:latin typeface="Calibri"/>
                <a:cs typeface="Calibri"/>
              </a:rPr>
              <a:t>y</a:t>
            </a:r>
            <a:r>
              <a:rPr sz="3000" spc="-15" dirty="0">
                <a:latin typeface="Calibri"/>
                <a:cs typeface="Calibri"/>
              </a:rPr>
              <a:t>e</a:t>
            </a:r>
            <a:r>
              <a:rPr sz="3000" spc="-30" dirty="0">
                <a:latin typeface="Calibri"/>
                <a:cs typeface="Calibri"/>
              </a:rPr>
              <a:t>b</a:t>
            </a:r>
            <a:r>
              <a:rPr sz="3000" spc="-65" dirty="0">
                <a:latin typeface="Calibri"/>
                <a:cs typeface="Calibri"/>
              </a:rPr>
              <a:t>r</a:t>
            </a:r>
            <a:r>
              <a:rPr sz="3000" spc="-10" dirty="0">
                <a:latin typeface="Calibri"/>
                <a:cs typeface="Calibri"/>
              </a:rPr>
              <a:t>o</a:t>
            </a:r>
            <a:r>
              <a:rPr sz="3000" spc="-50" dirty="0">
                <a:latin typeface="Calibri"/>
                <a:cs typeface="Calibri"/>
              </a:rPr>
              <a:t>w</a:t>
            </a:r>
            <a:r>
              <a:rPr sz="3000" spc="0" dirty="0">
                <a:latin typeface="Calibri"/>
                <a:cs typeface="Calibri"/>
              </a:rPr>
              <a:t>s</a:t>
            </a:r>
            <a:r>
              <a:rPr sz="3000" spc="15" dirty="0">
                <a:latin typeface="Calibri"/>
                <a:cs typeface="Calibri"/>
              </a:rPr>
              <a:t> </a:t>
            </a:r>
            <a:r>
              <a:rPr sz="3000" spc="0" dirty="0">
                <a:latin typeface="Calibri"/>
                <a:cs typeface="Calibri"/>
              </a:rPr>
              <a:t>and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45" dirty="0">
                <a:latin typeface="Calibri"/>
                <a:cs typeface="Calibri"/>
              </a:rPr>
              <a:t>e</a:t>
            </a:r>
            <a:r>
              <a:rPr sz="3000" spc="-55" dirty="0">
                <a:latin typeface="Calibri"/>
                <a:cs typeface="Calibri"/>
              </a:rPr>
              <a:t>y</a:t>
            </a:r>
            <a:r>
              <a:rPr sz="3000" spc="0" dirty="0">
                <a:latin typeface="Calibri"/>
                <a:cs typeface="Calibri"/>
              </a:rPr>
              <a:t>e</a:t>
            </a:r>
            <a:r>
              <a:rPr sz="3000" spc="-10" dirty="0">
                <a:latin typeface="Calibri"/>
                <a:cs typeface="Calibri"/>
              </a:rPr>
              <a:t>l</a:t>
            </a:r>
            <a:r>
              <a:rPr sz="3000" spc="0" dirty="0">
                <a:latin typeface="Calibri"/>
                <a:cs typeface="Calibri"/>
              </a:rPr>
              <a:t>ashes</a:t>
            </a:r>
            <a:endParaRPr sz="3000" dirty="0">
              <a:latin typeface="Calibri"/>
              <a:cs typeface="Calibri"/>
            </a:endParaRPr>
          </a:p>
          <a:p>
            <a:pPr marL="228600" indent="-228600">
              <a:lnSpc>
                <a:spcPts val="700"/>
              </a:lnSpc>
              <a:spcBef>
                <a:spcPts val="23"/>
              </a:spcBef>
              <a:buFont typeface="+mj-lt"/>
              <a:buAutoNum type="arabicPeriod"/>
            </a:pPr>
            <a:endParaRPr sz="700" dirty="0"/>
          </a:p>
          <a:p>
            <a:pPr marL="12065" marR="12700">
              <a:lnSpc>
                <a:spcPct val="90000"/>
              </a:lnSpc>
              <a:tabLst>
                <a:tab pos="355600" algn="l"/>
              </a:tabLst>
            </a:pP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885440">
              <a:lnSpc>
                <a:spcPct val="100000"/>
              </a:lnSpc>
            </a:pPr>
            <a:r>
              <a:rPr sz="4000" b="1" spc="-20" dirty="0">
                <a:latin typeface="Calibri"/>
                <a:cs typeface="Calibri"/>
              </a:rPr>
              <a:t>Diagnosis: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1154"/>
            <a:ext cx="8038465" cy="3556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y:</a:t>
            </a:r>
            <a:r>
              <a:rPr sz="3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spot diag</a:t>
            </a:r>
            <a:r>
              <a:rPr sz="3200" spc="-10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osi</a:t>
            </a:r>
            <a:r>
              <a:rPr sz="3200" spc="-2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,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 a</a:t>
            </a:r>
            <a:r>
              <a:rPr sz="3200" spc="-3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ea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wi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no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hair</a:t>
            </a:r>
            <a:endParaRPr sz="32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3200" dirty="0">
                <a:latin typeface="Calibri"/>
                <a:cs typeface="Calibri"/>
              </a:rPr>
              <a:t>and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 sk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under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it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is normal.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8"/>
              </a:spcBef>
            </a:pPr>
            <a:endParaRPr sz="750" dirty="0"/>
          </a:p>
          <a:p>
            <a:pPr marL="355600" indent="-343535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Hi</a:t>
            </a:r>
            <a:r>
              <a:rPr sz="3200" spc="-5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200" spc="-4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y </a:t>
            </a:r>
            <a:r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nd</a:t>
            </a:r>
            <a:r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200" spc="-5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3200" spc="-55" dirty="0">
                <a:solidFill>
                  <a:srgbClr val="FF0000"/>
                </a:solidFill>
                <a:latin typeface="Calibri"/>
                <a:cs typeface="Calibri"/>
              </a:rPr>
              <a:t>x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amin</a:t>
            </a:r>
            <a:r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3200" spc="0" dirty="0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ts val="650"/>
              </a:lnSpc>
              <a:spcBef>
                <a:spcPts val="39"/>
              </a:spcBef>
              <a:buClr>
                <a:srgbClr val="FF0000"/>
              </a:buClr>
              <a:buFont typeface="Arial"/>
              <a:buChar char="•"/>
            </a:pPr>
            <a:endParaRPr sz="6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105BE-C748-4DDD-B042-7AC658726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366" y="166635"/>
            <a:ext cx="7923266" cy="595365"/>
          </a:xfrm>
        </p:spPr>
        <p:txBody>
          <a:bodyPr/>
          <a:lstStyle/>
          <a:p>
            <a:pPr algn="ctr"/>
            <a:r>
              <a:rPr lang="en-US" sz="3600" dirty="0"/>
              <a:t>Treatment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9B615-80DA-43F3-B29A-D7FE734B3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940" y="838200"/>
            <a:ext cx="8072119" cy="5853165"/>
          </a:xfrm>
        </p:spPr>
        <p:txBody>
          <a:bodyPr/>
          <a:lstStyle/>
          <a:p>
            <a:pPr marL="413385">
              <a:lnSpc>
                <a:spcPct val="100000"/>
              </a:lnSpc>
              <a:tabLst>
                <a:tab pos="927100" algn="l"/>
              </a:tabLst>
            </a:pPr>
            <a:r>
              <a:rPr lang="en-US" sz="2200" spc="-15" dirty="0">
                <a:latin typeface="Calibri"/>
                <a:cs typeface="Calibri"/>
              </a:rPr>
              <a:t>1. Observation </a:t>
            </a:r>
          </a:p>
          <a:p>
            <a:pPr marL="927100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lang="en-US" sz="2200" spc="-15" dirty="0">
                <a:latin typeface="Calibri"/>
                <a:cs typeface="Calibri"/>
              </a:rPr>
              <a:t>be</a:t>
            </a:r>
            <a:r>
              <a:rPr lang="en-US" sz="2200" spc="-45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au</a:t>
            </a:r>
            <a:r>
              <a:rPr lang="en-US" sz="2200" spc="-5" dirty="0">
                <a:latin typeface="Calibri"/>
                <a:cs typeface="Calibri"/>
              </a:rPr>
              <a:t>s</a:t>
            </a:r>
            <a:r>
              <a:rPr lang="en-US" sz="2200" spc="-15" dirty="0">
                <a:latin typeface="Calibri"/>
                <a:cs typeface="Calibri"/>
              </a:rPr>
              <a:t>e </a:t>
            </a:r>
            <a:r>
              <a:rPr lang="en-US" sz="2200" spc="-10" dirty="0">
                <a:latin typeface="Calibri"/>
                <a:cs typeface="Calibri"/>
              </a:rPr>
              <a:t>in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mo</a:t>
            </a:r>
            <a:r>
              <a:rPr lang="en-US" sz="2200" spc="-30" dirty="0">
                <a:latin typeface="Calibri"/>
                <a:cs typeface="Calibri"/>
              </a:rPr>
              <a:t>s</a:t>
            </a:r>
            <a:r>
              <a:rPr lang="en-US" sz="2200" spc="-10" dirty="0">
                <a:latin typeface="Calibri"/>
                <a:cs typeface="Calibri"/>
              </a:rPr>
              <a:t>t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35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a</a:t>
            </a:r>
            <a:r>
              <a:rPr lang="en-US" sz="2200" spc="-5" dirty="0">
                <a:latin typeface="Calibri"/>
                <a:cs typeface="Calibri"/>
              </a:rPr>
              <a:t>s</a:t>
            </a:r>
            <a:r>
              <a:rPr lang="en-US" sz="2200" spc="-10" dirty="0">
                <a:latin typeface="Calibri"/>
                <a:cs typeface="Calibri"/>
              </a:rPr>
              <a:t>es</a:t>
            </a:r>
            <a:r>
              <a:rPr lang="en-US" sz="2200" spc="20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the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hair</a:t>
            </a:r>
            <a:r>
              <a:rPr lang="en-US" sz="2200" spc="-1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will </a:t>
            </a:r>
            <a:r>
              <a:rPr lang="en-US" sz="2200" spc="-40" dirty="0">
                <a:latin typeface="Calibri"/>
                <a:cs typeface="Calibri"/>
              </a:rPr>
              <a:t>r</a:t>
            </a:r>
            <a:r>
              <a:rPr lang="en-US" sz="2200" spc="-15" dirty="0">
                <a:latin typeface="Calibri"/>
                <a:cs typeface="Calibri"/>
              </a:rPr>
              <a:t>e g</a:t>
            </a:r>
            <a:r>
              <a:rPr lang="en-US" sz="2200" spc="-40" dirty="0">
                <a:latin typeface="Calibri"/>
                <a:cs typeface="Calibri"/>
              </a:rPr>
              <a:t>r</a:t>
            </a:r>
            <a:r>
              <a:rPr lang="en-US" sz="2200" spc="-15" dirty="0">
                <a:latin typeface="Calibri"/>
                <a:cs typeface="Calibri"/>
              </a:rPr>
              <a:t>ow</a:t>
            </a:r>
            <a:r>
              <a:rPr lang="en-US" sz="2200" spc="-5" dirty="0">
                <a:latin typeface="Calibri"/>
                <a:cs typeface="Calibri"/>
              </a:rPr>
              <a:t> s</a:t>
            </a:r>
            <a:r>
              <a:rPr lang="en-US" sz="2200" spc="-15" dirty="0">
                <a:latin typeface="Calibri"/>
                <a:cs typeface="Calibri"/>
              </a:rPr>
              <a:t>po</a:t>
            </a:r>
            <a:r>
              <a:rPr lang="en-US" sz="2200" spc="-40" dirty="0">
                <a:latin typeface="Calibri"/>
                <a:cs typeface="Calibri"/>
              </a:rPr>
              <a:t>nt</a:t>
            </a:r>
            <a:r>
              <a:rPr lang="en-US" sz="2200" spc="-15" dirty="0">
                <a:latin typeface="Calibri"/>
                <a:cs typeface="Calibri"/>
              </a:rPr>
              <a:t>ane</a:t>
            </a:r>
            <a:r>
              <a:rPr lang="en-US" sz="2200" spc="-10" dirty="0">
                <a:latin typeface="Calibri"/>
                <a:cs typeface="Calibri"/>
              </a:rPr>
              <a:t>ousl</a:t>
            </a:r>
            <a:r>
              <a:rPr lang="en-US" sz="2200" spc="-150" dirty="0">
                <a:latin typeface="Calibri"/>
                <a:cs typeface="Calibri"/>
              </a:rPr>
              <a:t>y</a:t>
            </a:r>
            <a:r>
              <a:rPr lang="en-US" sz="2200" spc="-10" dirty="0">
                <a:latin typeface="Calibri"/>
                <a:cs typeface="Calibri"/>
              </a:rPr>
              <a:t>.</a:t>
            </a:r>
            <a:endParaRPr lang="en-US" sz="2200" dirty="0">
              <a:latin typeface="Calibri"/>
              <a:cs typeface="Calibri"/>
            </a:endParaRPr>
          </a:p>
          <a:p>
            <a:pPr marL="927100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lang="en-US" sz="2200" spc="-15" dirty="0">
                <a:latin typeface="Calibri"/>
                <a:cs typeface="Calibri"/>
              </a:rPr>
              <a:t>do </a:t>
            </a:r>
            <a:r>
              <a:rPr lang="en-US" sz="2200" spc="-10" dirty="0">
                <a:latin typeface="Calibri"/>
                <a:cs typeface="Calibri"/>
              </a:rPr>
              <a:t>it if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the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lesio</a:t>
            </a:r>
            <a:r>
              <a:rPr lang="en-US" sz="2200" spc="-15" dirty="0">
                <a:latin typeface="Calibri"/>
                <a:cs typeface="Calibri"/>
              </a:rPr>
              <a:t>n small</a:t>
            </a:r>
            <a:endParaRPr lang="en-US" sz="2200" dirty="0">
              <a:latin typeface="Calibri"/>
              <a:cs typeface="Calibri"/>
            </a:endParaRPr>
          </a:p>
          <a:p>
            <a:pPr marL="527685" indent="-515620">
              <a:lnSpc>
                <a:spcPts val="2990"/>
              </a:lnSpc>
              <a:buFont typeface="Calibri"/>
              <a:buAutoNum type="arabicPeriod" startAt="2"/>
              <a:tabLst>
                <a:tab pos="527685" algn="l"/>
              </a:tabLst>
            </a:pPr>
            <a:r>
              <a:rPr lang="en-US" sz="2500" spc="-10" dirty="0">
                <a:latin typeface="Calibri"/>
                <a:cs typeface="Calibri"/>
              </a:rPr>
              <a:t>I</a:t>
            </a:r>
            <a:r>
              <a:rPr lang="en-US" sz="2500" spc="-50" dirty="0">
                <a:latin typeface="Calibri"/>
                <a:cs typeface="Calibri"/>
              </a:rPr>
              <a:t>n</a:t>
            </a:r>
            <a:r>
              <a:rPr lang="en-US" sz="2500" spc="-10" dirty="0">
                <a:latin typeface="Calibri"/>
                <a:cs typeface="Calibri"/>
              </a:rPr>
              <a:t>t</a:t>
            </a:r>
            <a:r>
              <a:rPr lang="en-US" sz="2500" spc="-50" dirty="0">
                <a:latin typeface="Calibri"/>
                <a:cs typeface="Calibri"/>
              </a:rPr>
              <a:t>r</a:t>
            </a:r>
            <a:r>
              <a:rPr lang="en-US" sz="2500" spc="-10" dirty="0">
                <a:latin typeface="Calibri"/>
                <a:cs typeface="Calibri"/>
              </a:rPr>
              <a:t>al</a:t>
            </a:r>
            <a:r>
              <a:rPr lang="en-US" sz="2500" spc="-5" dirty="0">
                <a:latin typeface="Calibri"/>
                <a:cs typeface="Calibri"/>
              </a:rPr>
              <a:t>e</a:t>
            </a:r>
            <a:r>
              <a:rPr lang="en-US" sz="2500" spc="-10" dirty="0">
                <a:latin typeface="Calibri"/>
                <a:cs typeface="Calibri"/>
              </a:rPr>
              <a:t>sional</a:t>
            </a:r>
            <a:r>
              <a:rPr lang="en-US" sz="2500" spc="-5" dirty="0">
                <a:latin typeface="Calibri"/>
                <a:cs typeface="Calibri"/>
              </a:rPr>
              <a:t> </a:t>
            </a:r>
            <a:r>
              <a:rPr lang="en-US" sz="2500" spc="-40" dirty="0">
                <a:latin typeface="Calibri"/>
                <a:cs typeface="Calibri"/>
              </a:rPr>
              <a:t>c</a:t>
            </a:r>
            <a:r>
              <a:rPr lang="en-US" sz="2500" spc="-15" dirty="0">
                <a:latin typeface="Calibri"/>
                <a:cs typeface="Calibri"/>
              </a:rPr>
              <a:t>o</a:t>
            </a:r>
            <a:r>
              <a:rPr lang="en-US" sz="2500" spc="-5" dirty="0">
                <a:latin typeface="Calibri"/>
                <a:cs typeface="Calibri"/>
              </a:rPr>
              <a:t>r</a:t>
            </a:r>
            <a:r>
              <a:rPr lang="en-US" sz="2500" spc="-10" dirty="0">
                <a:latin typeface="Calibri"/>
                <a:cs typeface="Calibri"/>
              </a:rPr>
              <a:t>ti</a:t>
            </a:r>
            <a:r>
              <a:rPr lang="en-US" sz="2500" spc="-35" dirty="0">
                <a:latin typeface="Calibri"/>
                <a:cs typeface="Calibri"/>
              </a:rPr>
              <a:t>c</a:t>
            </a:r>
            <a:r>
              <a:rPr lang="en-US" sz="2500" spc="-15" dirty="0">
                <a:latin typeface="Calibri"/>
                <a:cs typeface="Calibri"/>
              </a:rPr>
              <a:t>o</a:t>
            </a:r>
            <a:r>
              <a:rPr lang="en-US" sz="2500" spc="-35" dirty="0">
                <a:latin typeface="Calibri"/>
                <a:cs typeface="Calibri"/>
              </a:rPr>
              <a:t>s</a:t>
            </a:r>
            <a:r>
              <a:rPr lang="en-US" sz="2500" spc="-30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e</a:t>
            </a:r>
            <a:r>
              <a:rPr lang="en-US" sz="2500" spc="-35" dirty="0">
                <a:latin typeface="Calibri"/>
                <a:cs typeface="Calibri"/>
              </a:rPr>
              <a:t>r</a:t>
            </a:r>
            <a:r>
              <a:rPr lang="en-US" sz="2500" spc="-10" dirty="0">
                <a:latin typeface="Calibri"/>
                <a:cs typeface="Calibri"/>
              </a:rPr>
              <a:t>oid:</a:t>
            </a:r>
            <a:endParaRPr lang="en-US" sz="25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927100" algn="l"/>
              </a:tabLst>
            </a:pPr>
            <a:r>
              <a:rPr lang="en-US" sz="2200" spc="-10" dirty="0">
                <a:latin typeface="Calibri"/>
                <a:cs typeface="Calibri"/>
              </a:rPr>
              <a:t>I</a:t>
            </a:r>
            <a:r>
              <a:rPr lang="en-US" sz="2200" spc="50" dirty="0">
                <a:latin typeface="Calibri"/>
                <a:cs typeface="Calibri"/>
              </a:rPr>
              <a:t>t</a:t>
            </a:r>
            <a:r>
              <a:rPr lang="en-US" sz="2200" spc="-140" dirty="0">
                <a:latin typeface="Calibri"/>
                <a:cs typeface="Calibri"/>
              </a:rPr>
              <a:t>’</a:t>
            </a:r>
            <a:r>
              <a:rPr lang="en-US" sz="2200" spc="-10" dirty="0">
                <a:latin typeface="Calibri"/>
                <a:cs typeface="Calibri"/>
              </a:rPr>
              <a:t>s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t</a:t>
            </a:r>
            <a:r>
              <a:rPr lang="en-US" sz="2200" spc="-25" dirty="0">
                <a:latin typeface="Calibri"/>
                <a:cs typeface="Calibri"/>
              </a:rPr>
              <a:t>h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drug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of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c</a:t>
            </a:r>
            <a:r>
              <a:rPr lang="en-US" sz="2200" spc="-25" dirty="0">
                <a:latin typeface="Calibri"/>
                <a:cs typeface="Calibri"/>
              </a:rPr>
              <a:t>h</a:t>
            </a:r>
            <a:r>
              <a:rPr lang="en-US" sz="2200" spc="-10" dirty="0">
                <a:latin typeface="Calibri"/>
                <a:cs typeface="Calibri"/>
              </a:rPr>
              <a:t>oice </a:t>
            </a:r>
            <a:r>
              <a:rPr lang="en-US" sz="2200" spc="0" dirty="0">
                <a:latin typeface="Calibri"/>
                <a:cs typeface="Calibri"/>
              </a:rPr>
              <a:t>in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adults.</a:t>
            </a:r>
            <a:endParaRPr lang="en-US" sz="2200" dirty="0">
              <a:latin typeface="Calibri"/>
              <a:cs typeface="Calibri"/>
            </a:endParaRPr>
          </a:p>
          <a:p>
            <a:pPr lvl="1">
              <a:lnSpc>
                <a:spcPts val="500"/>
              </a:lnSpc>
              <a:spcBef>
                <a:spcPts val="27"/>
              </a:spcBef>
              <a:buFont typeface="Arial"/>
              <a:buChar char="–"/>
            </a:pPr>
            <a:endParaRPr lang="en-US" sz="500" dirty="0"/>
          </a:p>
          <a:p>
            <a:pPr marL="927100" marR="370840" lvl="1" indent="-513715">
              <a:lnSpc>
                <a:spcPct val="80000"/>
              </a:lnSpc>
              <a:buFont typeface="Arial"/>
              <a:buChar char="–"/>
              <a:tabLst>
                <a:tab pos="927100" algn="l"/>
              </a:tabLst>
            </a:pPr>
            <a:r>
              <a:rPr lang="en-US" sz="2200" spc="-105" dirty="0">
                <a:latin typeface="Calibri"/>
                <a:cs typeface="Calibri"/>
              </a:rPr>
              <a:t>W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35" dirty="0">
                <a:latin typeface="Calibri"/>
                <a:cs typeface="Calibri"/>
              </a:rPr>
              <a:t>c</a:t>
            </a:r>
            <a:r>
              <a:rPr lang="en-US" sz="2200" spc="-10" dirty="0">
                <a:latin typeface="Calibri"/>
                <a:cs typeface="Calibri"/>
              </a:rPr>
              <a:t>an’t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gi</a:t>
            </a:r>
            <a:r>
              <a:rPr lang="en-US" sz="2200" spc="-35" dirty="0">
                <a:latin typeface="Calibri"/>
                <a:cs typeface="Calibri"/>
              </a:rPr>
              <a:t>v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it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t</a:t>
            </a:r>
            <a:r>
              <a:rPr lang="en-US" sz="2200" spc="-15" dirty="0">
                <a:latin typeface="Calibri"/>
                <a:cs typeface="Calibri"/>
              </a:rPr>
              <a:t>o</a:t>
            </a:r>
            <a:r>
              <a:rPr lang="en-US" sz="2200" spc="10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chi</a:t>
            </a:r>
            <a:r>
              <a:rPr lang="en-US" sz="2200" spc="-10" dirty="0">
                <a:latin typeface="Calibri"/>
                <a:cs typeface="Calibri"/>
              </a:rPr>
              <a:t>ld</a:t>
            </a:r>
            <a:r>
              <a:rPr lang="en-US" sz="2200" spc="-35" dirty="0">
                <a:latin typeface="Calibri"/>
                <a:cs typeface="Calibri"/>
              </a:rPr>
              <a:t>r</a:t>
            </a:r>
            <a:r>
              <a:rPr lang="en-US" sz="2200" spc="-15" dirty="0">
                <a:latin typeface="Calibri"/>
                <a:cs typeface="Calibri"/>
              </a:rPr>
              <a:t>en</a:t>
            </a:r>
            <a:r>
              <a:rPr lang="en-US" sz="2200" spc="-2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b</a:t>
            </a:r>
            <a:r>
              <a:rPr lang="en-US" sz="2200" spc="-45" dirty="0">
                <a:latin typeface="Calibri"/>
                <a:cs typeface="Calibri"/>
              </a:rPr>
              <a:t>/</a:t>
            </a:r>
            <a:r>
              <a:rPr lang="en-US" sz="2200" spc="-10" dirty="0">
                <a:latin typeface="Calibri"/>
                <a:cs typeface="Calibri"/>
              </a:rPr>
              <a:t>c </a:t>
            </a:r>
            <a:r>
              <a:rPr lang="en-US" sz="2200" spc="-5" dirty="0">
                <a:latin typeface="Calibri"/>
                <a:cs typeface="Calibri"/>
              </a:rPr>
              <a:t>i</a:t>
            </a:r>
            <a:r>
              <a:rPr lang="en-US" sz="2200" spc="55" dirty="0">
                <a:latin typeface="Calibri"/>
                <a:cs typeface="Calibri"/>
              </a:rPr>
              <a:t>t</a:t>
            </a:r>
            <a:r>
              <a:rPr lang="en-US" sz="2200" spc="-140" dirty="0">
                <a:latin typeface="Calibri"/>
                <a:cs typeface="Calibri"/>
              </a:rPr>
              <a:t>’</a:t>
            </a:r>
            <a:r>
              <a:rPr lang="en-US" sz="2200" spc="-10" dirty="0">
                <a:latin typeface="Calibri"/>
                <a:cs typeface="Calibri"/>
              </a:rPr>
              <a:t>s</a:t>
            </a:r>
            <a:r>
              <a:rPr lang="en-US" sz="2200" spc="10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pai</a:t>
            </a:r>
            <a:r>
              <a:rPr lang="en-US" sz="2200" spc="-30" dirty="0">
                <a:latin typeface="Calibri"/>
                <a:cs typeface="Calibri"/>
              </a:rPr>
              <a:t>n</a:t>
            </a:r>
            <a:r>
              <a:rPr lang="en-US" sz="2200" spc="-10" dirty="0">
                <a:latin typeface="Calibri"/>
                <a:cs typeface="Calibri"/>
              </a:rPr>
              <a:t>ful.</a:t>
            </a:r>
            <a:r>
              <a:rPr lang="en-US" sz="2200" spc="-20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S</a:t>
            </a:r>
            <a:r>
              <a:rPr lang="en-US" sz="2200" spc="-45" dirty="0">
                <a:latin typeface="Calibri"/>
                <a:cs typeface="Calibri"/>
              </a:rPr>
              <a:t>o</a:t>
            </a:r>
            <a:r>
              <a:rPr lang="en-US" sz="2200" spc="-10" dirty="0">
                <a:latin typeface="Calibri"/>
                <a:cs typeface="Calibri"/>
              </a:rPr>
              <a:t>,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45" dirty="0">
                <a:latin typeface="Calibri"/>
                <a:cs typeface="Calibri"/>
              </a:rPr>
              <a:t>w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10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gi</a:t>
            </a:r>
            <a:r>
              <a:rPr lang="en-US" sz="2200" spc="-35" dirty="0">
                <a:latin typeface="Calibri"/>
                <a:cs typeface="Calibri"/>
              </a:rPr>
              <a:t>v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them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t</a:t>
            </a:r>
            <a:r>
              <a:rPr lang="en-US" sz="2200" spc="-10" dirty="0">
                <a:latin typeface="Calibri"/>
                <a:cs typeface="Calibri"/>
              </a:rPr>
              <a:t>opi</a:t>
            </a:r>
            <a:r>
              <a:rPr lang="en-US" sz="2200" spc="-45" dirty="0">
                <a:latin typeface="Calibri"/>
                <a:cs typeface="Calibri"/>
              </a:rPr>
              <a:t>c</a:t>
            </a:r>
            <a:r>
              <a:rPr lang="en-US" sz="2200" spc="-10" dirty="0">
                <a:latin typeface="Calibri"/>
                <a:cs typeface="Calibri"/>
              </a:rPr>
              <a:t>al</a:t>
            </a:r>
            <a:r>
              <a:rPr lang="en-US" sz="2200" spc="-15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c</a:t>
            </a:r>
            <a:r>
              <a:rPr lang="en-US" sz="2200" spc="-10" dirty="0">
                <a:latin typeface="Calibri"/>
                <a:cs typeface="Calibri"/>
              </a:rPr>
              <a:t>orti</a:t>
            </a:r>
            <a:r>
              <a:rPr lang="en-US" sz="2200" spc="-45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o</a:t>
            </a:r>
            <a:r>
              <a:rPr lang="en-US" sz="2200" spc="-30" dirty="0">
                <a:latin typeface="Calibri"/>
                <a:cs typeface="Calibri"/>
              </a:rPr>
              <a:t>s</a:t>
            </a:r>
            <a:r>
              <a:rPr lang="en-US" sz="2200" spc="-40" dirty="0">
                <a:latin typeface="Calibri"/>
                <a:cs typeface="Calibri"/>
              </a:rPr>
              <a:t>t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45" dirty="0">
                <a:latin typeface="Calibri"/>
                <a:cs typeface="Calibri"/>
              </a:rPr>
              <a:t>r</a:t>
            </a:r>
            <a:r>
              <a:rPr lang="en-US" sz="2200" spc="-10" dirty="0">
                <a:latin typeface="Calibri"/>
                <a:cs typeface="Calibri"/>
              </a:rPr>
              <a:t>oids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o</a:t>
            </a:r>
            <a:r>
              <a:rPr lang="en-US" sz="2200" spc="-35" dirty="0">
                <a:latin typeface="Calibri"/>
                <a:cs typeface="Calibri"/>
              </a:rPr>
              <a:t>a</a:t>
            </a:r>
            <a:r>
              <a:rPr lang="en-US" sz="2200" spc="-40" dirty="0">
                <a:latin typeface="Calibri"/>
                <a:cs typeface="Calibri"/>
              </a:rPr>
              <a:t>t</a:t>
            </a:r>
            <a:r>
              <a:rPr lang="en-US" sz="2200" spc="-15" dirty="0">
                <a:latin typeface="Calibri"/>
                <a:cs typeface="Calibri"/>
              </a:rPr>
              <a:t>ed</a:t>
            </a:r>
            <a:r>
              <a:rPr lang="en-US" sz="2200" spc="10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under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oc</a:t>
            </a:r>
            <a:r>
              <a:rPr lang="en-US" sz="2200" spc="-20" dirty="0">
                <a:latin typeface="Calibri"/>
                <a:cs typeface="Calibri"/>
              </a:rPr>
              <a:t>c</a:t>
            </a:r>
            <a:r>
              <a:rPr lang="en-US" sz="2200" spc="-10" dirty="0">
                <a:latin typeface="Calibri"/>
                <a:cs typeface="Calibri"/>
              </a:rPr>
              <a:t>lusion.</a:t>
            </a:r>
            <a:endParaRPr lang="en-US" sz="2200" dirty="0">
              <a:latin typeface="Calibri"/>
              <a:cs typeface="Calibri"/>
            </a:endParaRPr>
          </a:p>
          <a:p>
            <a:pPr marL="527685" indent="-515620">
              <a:lnSpc>
                <a:spcPts val="2940"/>
              </a:lnSpc>
              <a:buFont typeface="Calibri"/>
              <a:buAutoNum type="arabicPeriod" startAt="2"/>
              <a:tabLst>
                <a:tab pos="527685" algn="l"/>
              </a:tabLst>
            </a:pPr>
            <a:r>
              <a:rPr lang="en-US" sz="2500" spc="-15" dirty="0">
                <a:latin typeface="Calibri"/>
                <a:cs typeface="Calibri"/>
              </a:rPr>
              <a:t>S</a:t>
            </a:r>
            <a:r>
              <a:rPr lang="en-US" sz="2500" spc="-10" dirty="0">
                <a:latin typeface="Calibri"/>
                <a:cs typeface="Calibri"/>
              </a:rPr>
              <a:t>kin</a:t>
            </a:r>
            <a:r>
              <a:rPr lang="en-US" sz="2500" spc="-15" dirty="0">
                <a:latin typeface="Calibri"/>
                <a:cs typeface="Calibri"/>
              </a:rPr>
              <a:t> Sensitizers</a:t>
            </a:r>
            <a:r>
              <a:rPr lang="en-US" sz="2500" spc="-10" dirty="0">
                <a:latin typeface="Calibri"/>
                <a:cs typeface="Calibri"/>
              </a:rPr>
              <a:t>:</a:t>
            </a:r>
            <a:r>
              <a:rPr lang="en-US" sz="2500" spc="15" dirty="0">
                <a:latin typeface="Calibri"/>
                <a:cs typeface="Calibri"/>
              </a:rPr>
              <a:t>  </a:t>
            </a:r>
            <a:r>
              <a:rPr lang="en-US" sz="2200" spc="-15" dirty="0">
                <a:latin typeface="Calibri"/>
                <a:cs typeface="Calibri"/>
              </a:rPr>
              <a:t>Anthralin</a:t>
            </a:r>
            <a:r>
              <a:rPr lang="en-US" sz="2200" spc="-10" dirty="0">
                <a:latin typeface="Calibri"/>
                <a:cs typeface="Calibri"/>
              </a:rPr>
              <a:t>,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Diphenc</a:t>
            </a:r>
            <a:r>
              <a:rPr lang="en-US" sz="2200" spc="-40" dirty="0">
                <a:latin typeface="Calibri"/>
                <a:cs typeface="Calibri"/>
              </a:rPr>
              <a:t>y</a:t>
            </a:r>
            <a:r>
              <a:rPr lang="en-US" sz="2200" spc="-10" dirty="0">
                <a:latin typeface="Calibri"/>
                <a:cs typeface="Calibri"/>
              </a:rPr>
              <a:t>clop</a:t>
            </a:r>
            <a:r>
              <a:rPr lang="en-US" sz="2200" spc="-45" dirty="0">
                <a:latin typeface="Calibri"/>
                <a:cs typeface="Calibri"/>
              </a:rPr>
              <a:t>r</a:t>
            </a:r>
            <a:r>
              <a:rPr lang="en-US" sz="2200" spc="-15" dirty="0">
                <a:latin typeface="Calibri"/>
                <a:cs typeface="Calibri"/>
              </a:rPr>
              <a:t>openone (DP</a:t>
            </a:r>
            <a:r>
              <a:rPr lang="en-US" sz="2200" spc="-10" dirty="0">
                <a:latin typeface="Calibri"/>
                <a:cs typeface="Calibri"/>
              </a:rPr>
              <a:t>CP)</a:t>
            </a:r>
          </a:p>
          <a:p>
            <a:pPr marL="527685" indent="-515620">
              <a:lnSpc>
                <a:spcPts val="2940"/>
              </a:lnSpc>
              <a:buFont typeface="Calibri"/>
              <a:buAutoNum type="arabicPeriod" startAt="2"/>
              <a:tabLst>
                <a:tab pos="527685" algn="l"/>
              </a:tabLst>
            </a:pPr>
            <a:r>
              <a:rPr lang="en-US" sz="2500" spc="-240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opi</a:t>
            </a:r>
            <a:r>
              <a:rPr lang="en-US" sz="2500" spc="-40" dirty="0">
                <a:latin typeface="Calibri"/>
                <a:cs typeface="Calibri"/>
              </a:rPr>
              <a:t>c</a:t>
            </a:r>
            <a:r>
              <a:rPr lang="en-US" sz="2500" spc="-10" dirty="0">
                <a:latin typeface="Calibri"/>
                <a:cs typeface="Calibri"/>
              </a:rPr>
              <a:t>al </a:t>
            </a:r>
            <a:r>
              <a:rPr lang="en-US" sz="2500" spc="-15" dirty="0">
                <a:latin typeface="Calibri"/>
                <a:cs typeface="Calibri"/>
              </a:rPr>
              <a:t>S</a:t>
            </a:r>
            <a:r>
              <a:rPr lang="en-US" sz="2500" spc="-35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e</a:t>
            </a:r>
            <a:r>
              <a:rPr lang="en-US" sz="2500" spc="-35" dirty="0">
                <a:latin typeface="Calibri"/>
                <a:cs typeface="Calibri"/>
              </a:rPr>
              <a:t>r</a:t>
            </a:r>
            <a:r>
              <a:rPr lang="en-US" sz="2500" spc="-10" dirty="0">
                <a:latin typeface="Calibri"/>
                <a:cs typeface="Calibri"/>
              </a:rPr>
              <a:t>oids:</a:t>
            </a:r>
            <a:r>
              <a:rPr lang="en-US" sz="2500" spc="-15" dirty="0">
                <a:latin typeface="Calibri"/>
                <a:cs typeface="Calibri"/>
              </a:rPr>
              <a:t> under</a:t>
            </a:r>
            <a:r>
              <a:rPr lang="en-US" sz="2500" spc="10" dirty="0">
                <a:latin typeface="Calibri"/>
                <a:cs typeface="Calibri"/>
              </a:rPr>
              <a:t> </a:t>
            </a:r>
            <a:r>
              <a:rPr lang="en-US" sz="2500" spc="-15" dirty="0">
                <a:latin typeface="Calibri"/>
                <a:cs typeface="Calibri"/>
              </a:rPr>
              <a:t>occlusion</a:t>
            </a:r>
            <a:endParaRPr lang="en-US" sz="2500" dirty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tabLst>
                <a:tab pos="527685" algn="l"/>
              </a:tabLst>
            </a:pPr>
            <a:r>
              <a:rPr lang="en-US" sz="2500" spc="-50" dirty="0">
                <a:latin typeface="Calibri"/>
                <a:cs typeface="Calibri"/>
              </a:rPr>
              <a:t>5. S</a:t>
            </a:r>
            <a:r>
              <a:rPr lang="en-US" sz="2500" spc="-45" dirty="0">
                <a:latin typeface="Calibri"/>
                <a:cs typeface="Calibri"/>
              </a:rPr>
              <a:t>y</a:t>
            </a:r>
            <a:r>
              <a:rPr lang="en-US" sz="2500" spc="-40" dirty="0">
                <a:latin typeface="Calibri"/>
                <a:cs typeface="Calibri"/>
              </a:rPr>
              <a:t>s</a:t>
            </a:r>
            <a:r>
              <a:rPr lang="en-US" sz="2500" spc="-30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emic</a:t>
            </a:r>
            <a:r>
              <a:rPr lang="en-US" sz="2500" spc="15" dirty="0">
                <a:latin typeface="Calibri"/>
                <a:cs typeface="Calibri"/>
              </a:rPr>
              <a:t> </a:t>
            </a:r>
            <a:r>
              <a:rPr lang="en-US" sz="2500" spc="-15" dirty="0">
                <a:latin typeface="Calibri"/>
                <a:cs typeface="Calibri"/>
              </a:rPr>
              <a:t>S</a:t>
            </a:r>
            <a:r>
              <a:rPr lang="en-US" sz="2500" spc="-30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e</a:t>
            </a:r>
            <a:r>
              <a:rPr lang="en-US" sz="2500" spc="-35" dirty="0">
                <a:latin typeface="Calibri"/>
                <a:cs typeface="Calibri"/>
              </a:rPr>
              <a:t>r</a:t>
            </a:r>
            <a:r>
              <a:rPr lang="en-US" sz="2500" spc="-15" dirty="0">
                <a:latin typeface="Calibri"/>
                <a:cs typeface="Calibri"/>
              </a:rPr>
              <a:t>oids</a:t>
            </a:r>
            <a:endParaRPr lang="en-US" sz="25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927100" algn="l"/>
              </a:tabLst>
            </a:pPr>
            <a:r>
              <a:rPr lang="en-US" sz="2200" spc="-10" dirty="0">
                <a:latin typeface="Calibri"/>
                <a:cs typeface="Calibri"/>
              </a:rPr>
              <a:t>If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20" dirty="0">
                <a:latin typeface="Calibri"/>
                <a:cs typeface="Calibri"/>
              </a:rPr>
              <a:t>t</a:t>
            </a:r>
            <a:r>
              <a:rPr lang="en-US" sz="2200" spc="-15" dirty="0">
                <a:latin typeface="Calibri"/>
                <a:cs typeface="Calibri"/>
              </a:rPr>
              <a:t>he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35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a</a:t>
            </a:r>
            <a:r>
              <a:rPr lang="en-US" sz="2200" spc="-5" dirty="0">
                <a:latin typeface="Calibri"/>
                <a:cs typeface="Calibri"/>
              </a:rPr>
              <a:t>s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15" dirty="0">
                <a:latin typeface="Calibri"/>
                <a:cs typeface="Calibri"/>
              </a:rPr>
              <a:t> </a:t>
            </a:r>
            <a:r>
              <a:rPr lang="en-US" sz="2200" spc="-45" dirty="0">
                <a:latin typeface="Calibri"/>
                <a:cs typeface="Calibri"/>
              </a:rPr>
              <a:t>w</a:t>
            </a:r>
            <a:r>
              <a:rPr lang="en-US" sz="2200" spc="-10" dirty="0">
                <a:latin typeface="Calibri"/>
                <a:cs typeface="Calibri"/>
              </a:rPr>
              <a:t>as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acu</a:t>
            </a:r>
            <a:r>
              <a:rPr lang="en-US" sz="2200" spc="-45" dirty="0">
                <a:latin typeface="Calibri"/>
                <a:cs typeface="Calibri"/>
              </a:rPr>
              <a:t>t</a:t>
            </a:r>
            <a:r>
              <a:rPr lang="en-US" sz="2200" spc="-15" dirty="0">
                <a:latin typeface="Calibri"/>
                <a:cs typeface="Calibri"/>
              </a:rPr>
              <a:t>e </a:t>
            </a:r>
            <a:r>
              <a:rPr lang="en-US" sz="2200" spc="-5" dirty="0">
                <a:latin typeface="Calibri"/>
                <a:cs typeface="Calibri"/>
              </a:rPr>
              <a:t>o</a:t>
            </a:r>
            <a:r>
              <a:rPr lang="en-US" sz="2200" spc="-10" dirty="0">
                <a:latin typeface="Calibri"/>
                <a:cs typeface="Calibri"/>
              </a:rPr>
              <a:t>r </a:t>
            </a:r>
            <a:r>
              <a:rPr lang="en-US" sz="2200" spc="-15" dirty="0">
                <a:latin typeface="Calibri"/>
                <a:cs typeface="Calibri"/>
              </a:rPr>
              <a:t>an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60" dirty="0">
                <a:latin typeface="Calibri"/>
                <a:cs typeface="Calibri"/>
              </a:rPr>
              <a:t>e</a:t>
            </a:r>
            <a:r>
              <a:rPr lang="en-US" sz="2200" spc="-5" dirty="0">
                <a:latin typeface="Calibri"/>
                <a:cs typeface="Calibri"/>
              </a:rPr>
              <a:t>x</a:t>
            </a:r>
            <a:r>
              <a:rPr lang="en-US" sz="2200" spc="-40" dirty="0">
                <a:latin typeface="Calibri"/>
                <a:cs typeface="Calibri"/>
              </a:rPr>
              <a:t>t</a:t>
            </a:r>
            <a:r>
              <a:rPr lang="en-US" sz="2200" spc="-10" dirty="0">
                <a:latin typeface="Calibri"/>
                <a:cs typeface="Calibri"/>
              </a:rPr>
              <a:t>ensi</a:t>
            </a:r>
            <a:r>
              <a:rPr lang="en-US" sz="2200" spc="-30" dirty="0">
                <a:latin typeface="Calibri"/>
                <a:cs typeface="Calibri"/>
              </a:rPr>
              <a:t>v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15" dirty="0">
                <a:latin typeface="Calibri"/>
                <a:cs typeface="Calibri"/>
              </a:rPr>
              <a:t> </a:t>
            </a:r>
            <a:r>
              <a:rPr lang="en-US" sz="2200" spc="-40" dirty="0">
                <a:latin typeface="Calibri"/>
                <a:cs typeface="Calibri"/>
              </a:rPr>
              <a:t>c</a:t>
            </a:r>
            <a:r>
              <a:rPr lang="en-US" sz="2200" spc="-15" dirty="0">
                <a:latin typeface="Calibri"/>
                <a:cs typeface="Calibri"/>
              </a:rPr>
              <a:t>a</a:t>
            </a:r>
            <a:r>
              <a:rPr lang="en-US" sz="2200" spc="-5" dirty="0">
                <a:latin typeface="Calibri"/>
                <a:cs typeface="Calibri"/>
              </a:rPr>
              <a:t>s</a:t>
            </a:r>
            <a:r>
              <a:rPr lang="en-US" sz="2200" spc="-10" dirty="0">
                <a:latin typeface="Calibri"/>
                <a:cs typeface="Calibri"/>
              </a:rPr>
              <a:t>e.</a:t>
            </a:r>
            <a:endParaRPr lang="en-US" sz="22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lang="en-US" sz="2200" spc="-105" dirty="0">
                <a:latin typeface="Calibri"/>
                <a:cs typeface="Calibri"/>
              </a:rPr>
              <a:t>W</a:t>
            </a:r>
            <a:r>
              <a:rPr lang="en-US" sz="2200" spc="-15" dirty="0">
                <a:latin typeface="Calibri"/>
                <a:cs typeface="Calibri"/>
              </a:rPr>
              <a:t>e </a:t>
            </a:r>
            <a:r>
              <a:rPr lang="en-US" sz="2200" spc="-10" dirty="0">
                <a:latin typeface="Calibri"/>
                <a:cs typeface="Calibri"/>
              </a:rPr>
              <a:t>only gi</a:t>
            </a:r>
            <a:r>
              <a:rPr lang="en-US" sz="2200" spc="-35" dirty="0">
                <a:latin typeface="Calibri"/>
                <a:cs typeface="Calibri"/>
              </a:rPr>
              <a:t>v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r>
              <a:rPr lang="en-US" sz="2200" spc="-10" dirty="0">
                <a:latin typeface="Calibri"/>
                <a:cs typeface="Calibri"/>
              </a:rPr>
              <a:t> </a:t>
            </a:r>
            <a:r>
              <a:rPr lang="en-US" sz="2200" spc="0" dirty="0">
                <a:latin typeface="Calibri"/>
                <a:cs typeface="Calibri"/>
              </a:rPr>
              <a:t>it </a:t>
            </a:r>
            <a:r>
              <a:rPr lang="en-US" sz="2200" spc="-60" dirty="0">
                <a:latin typeface="Calibri"/>
                <a:cs typeface="Calibri"/>
              </a:rPr>
              <a:t>f</a:t>
            </a:r>
            <a:r>
              <a:rPr lang="en-US" sz="2200" spc="-10" dirty="0">
                <a:latin typeface="Calibri"/>
                <a:cs typeface="Calibri"/>
              </a:rPr>
              <a:t>or</a:t>
            </a:r>
            <a:r>
              <a:rPr lang="en-US" sz="2200" spc="10" dirty="0">
                <a:latin typeface="Calibri"/>
                <a:cs typeface="Calibri"/>
              </a:rPr>
              <a:t> </a:t>
            </a:r>
            <a:r>
              <a:rPr lang="en-US" sz="2200" spc="-15" dirty="0">
                <a:latin typeface="Calibri"/>
                <a:cs typeface="Calibri"/>
              </a:rPr>
              <a:t>a</a:t>
            </a:r>
            <a:r>
              <a:rPr lang="en-US" sz="2200" spc="-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short period of</a:t>
            </a:r>
            <a:r>
              <a:rPr lang="en-US" sz="2200" spc="5" dirty="0">
                <a:latin typeface="Calibri"/>
                <a:cs typeface="Calibri"/>
              </a:rPr>
              <a:t> </a:t>
            </a:r>
            <a:r>
              <a:rPr lang="en-US" sz="2200" spc="-10" dirty="0">
                <a:latin typeface="Calibri"/>
                <a:cs typeface="Calibri"/>
              </a:rPr>
              <a:t>ti</a:t>
            </a:r>
            <a:r>
              <a:rPr lang="en-US" sz="2200" spc="-30" dirty="0">
                <a:latin typeface="Calibri"/>
                <a:cs typeface="Calibri"/>
              </a:rPr>
              <a:t>m</a:t>
            </a:r>
            <a:r>
              <a:rPr lang="en-US" sz="2200" spc="-15" dirty="0">
                <a:latin typeface="Calibri"/>
                <a:cs typeface="Calibri"/>
              </a:rPr>
              <a:t>e</a:t>
            </a:r>
            <a:endParaRPr lang="en-US" sz="2500" dirty="0">
              <a:latin typeface="Calibri"/>
              <a:cs typeface="Calibri"/>
            </a:endParaRPr>
          </a:p>
          <a:p>
            <a:pPr marL="12065">
              <a:lnSpc>
                <a:spcPct val="100000"/>
              </a:lnSpc>
              <a:tabLst>
                <a:tab pos="527685" algn="l"/>
              </a:tabLst>
            </a:pPr>
            <a:r>
              <a:rPr lang="en-US" sz="2500" spc="-15" dirty="0">
                <a:latin typeface="Calibri"/>
                <a:cs typeface="Calibri"/>
              </a:rPr>
              <a:t>7. P</a:t>
            </a:r>
            <a:r>
              <a:rPr lang="en-US" sz="2500" spc="-25" dirty="0">
                <a:latin typeface="Calibri"/>
                <a:cs typeface="Calibri"/>
              </a:rPr>
              <a:t>h</a:t>
            </a:r>
            <a:r>
              <a:rPr lang="en-US" sz="2500" spc="-15" dirty="0">
                <a:latin typeface="Calibri"/>
                <a:cs typeface="Calibri"/>
              </a:rPr>
              <a:t>o</a:t>
            </a:r>
            <a:r>
              <a:rPr lang="en-US" sz="2500" spc="-30" dirty="0">
                <a:latin typeface="Calibri"/>
                <a:cs typeface="Calibri"/>
              </a:rPr>
              <a:t>t</a:t>
            </a:r>
            <a:r>
              <a:rPr lang="en-US" sz="2500" spc="-15" dirty="0">
                <a:latin typeface="Calibri"/>
                <a:cs typeface="Calibri"/>
              </a:rPr>
              <a:t>othe</a:t>
            </a:r>
            <a:r>
              <a:rPr lang="en-US" sz="2500" spc="-50" dirty="0">
                <a:latin typeface="Calibri"/>
                <a:cs typeface="Calibri"/>
              </a:rPr>
              <a:t>r</a:t>
            </a:r>
            <a:r>
              <a:rPr lang="en-US" sz="2500" spc="-15" dirty="0">
                <a:latin typeface="Calibri"/>
                <a:cs typeface="Calibri"/>
              </a:rPr>
              <a:t>a</a:t>
            </a:r>
            <a:r>
              <a:rPr lang="en-US" sz="2500" spc="-30" dirty="0">
                <a:latin typeface="Calibri"/>
                <a:cs typeface="Calibri"/>
              </a:rPr>
              <a:t>p</a:t>
            </a:r>
            <a:r>
              <a:rPr lang="en-US" sz="2500" spc="-10" dirty="0">
                <a:latin typeface="Calibri"/>
                <a:cs typeface="Calibri"/>
              </a:rPr>
              <a:t>y:</a:t>
            </a:r>
            <a:r>
              <a:rPr lang="en-US" sz="2500" spc="-15" dirty="0">
                <a:latin typeface="Calibri"/>
                <a:cs typeface="Calibri"/>
              </a:rPr>
              <a:t> Nar</a:t>
            </a:r>
            <a:r>
              <a:rPr lang="en-US" sz="2500" spc="-35" dirty="0">
                <a:latin typeface="Calibri"/>
                <a:cs typeface="Calibri"/>
              </a:rPr>
              <a:t>r</a:t>
            </a:r>
            <a:r>
              <a:rPr lang="en-US" sz="2500" spc="-20" dirty="0">
                <a:latin typeface="Calibri"/>
                <a:cs typeface="Calibri"/>
              </a:rPr>
              <a:t>ow</a:t>
            </a:r>
            <a:r>
              <a:rPr lang="en-US" sz="2500" spc="-5" dirty="0">
                <a:latin typeface="Calibri"/>
                <a:cs typeface="Calibri"/>
              </a:rPr>
              <a:t> </a:t>
            </a:r>
            <a:r>
              <a:rPr lang="en-US" sz="2500" spc="-15" dirty="0">
                <a:latin typeface="Calibri"/>
                <a:cs typeface="Calibri"/>
              </a:rPr>
              <a:t>band</a:t>
            </a:r>
            <a:r>
              <a:rPr lang="en-US" sz="2500" spc="5" dirty="0">
                <a:latin typeface="Calibri"/>
                <a:cs typeface="Calibri"/>
              </a:rPr>
              <a:t> </a:t>
            </a:r>
            <a:r>
              <a:rPr lang="en-US" sz="2500" spc="-15" dirty="0">
                <a:latin typeface="Calibri"/>
                <a:cs typeface="Calibri"/>
              </a:rPr>
              <a:t>– UVB</a:t>
            </a:r>
            <a:r>
              <a:rPr lang="en-US" sz="2500" spc="-10" dirty="0">
                <a:latin typeface="Calibri"/>
                <a:cs typeface="Calibri"/>
              </a:rPr>
              <a:t> </a:t>
            </a:r>
            <a:r>
              <a:rPr lang="en-US" sz="2500" spc="-15" dirty="0">
                <a:latin typeface="Calibri"/>
                <a:cs typeface="Calibri"/>
              </a:rPr>
              <a:t>– P</a:t>
            </a:r>
            <a:r>
              <a:rPr lang="en-US" sz="2500" spc="-35" dirty="0">
                <a:latin typeface="Calibri"/>
                <a:cs typeface="Calibri"/>
              </a:rPr>
              <a:t>U</a:t>
            </a:r>
            <a:r>
              <a:rPr lang="en-US" sz="2500" spc="-140" dirty="0">
                <a:latin typeface="Calibri"/>
                <a:cs typeface="Calibri"/>
              </a:rPr>
              <a:t>V</a:t>
            </a:r>
            <a:r>
              <a:rPr lang="en-US" sz="2500" spc="-15" dirty="0">
                <a:latin typeface="Calibri"/>
                <a:cs typeface="Calibri"/>
              </a:rPr>
              <a:t>A</a:t>
            </a:r>
            <a:endParaRPr lang="en-US" sz="2500" dirty="0">
              <a:latin typeface="Calibri"/>
              <a:cs typeface="Calibri"/>
            </a:endParaRPr>
          </a:p>
          <a:p>
            <a:pPr>
              <a:lnSpc>
                <a:spcPts val="550"/>
              </a:lnSpc>
              <a:spcBef>
                <a:spcPts val="49"/>
              </a:spcBef>
              <a:buFont typeface="Calibri"/>
              <a:buAutoNum type="arabicPeriod" startAt="4"/>
            </a:pPr>
            <a:endParaRPr lang="en-US" sz="550" dirty="0"/>
          </a:p>
          <a:p>
            <a:pPr marL="12065" marR="12700">
              <a:lnSpc>
                <a:spcPct val="80000"/>
              </a:lnSpc>
              <a:tabLst>
                <a:tab pos="527685" algn="l"/>
              </a:tabLst>
            </a:pPr>
            <a:r>
              <a:rPr lang="en-US" sz="2500" spc="-15" dirty="0">
                <a:latin typeface="Calibri"/>
                <a:cs typeface="Calibri"/>
              </a:rPr>
              <a:t>8. Min</a:t>
            </a:r>
            <a:r>
              <a:rPr lang="en-US" sz="2500" spc="-60" dirty="0">
                <a:latin typeface="Calibri"/>
                <a:cs typeface="Calibri"/>
              </a:rPr>
              <a:t>o</a:t>
            </a:r>
            <a:r>
              <a:rPr lang="en-US" sz="2500" spc="-10" dirty="0">
                <a:latin typeface="Calibri"/>
                <a:cs typeface="Calibri"/>
              </a:rPr>
              <a:t>xidi</a:t>
            </a:r>
            <a:r>
              <a:rPr lang="en-US" sz="2500" spc="-5" dirty="0">
                <a:latin typeface="Calibri"/>
                <a:cs typeface="Calibri"/>
              </a:rPr>
              <a:t>l</a:t>
            </a:r>
            <a:r>
              <a:rPr lang="en-US" sz="2500" spc="-10" dirty="0">
                <a:latin typeface="Calibri"/>
                <a:cs typeface="Calibri"/>
              </a:rPr>
              <a:t> </a:t>
            </a:r>
            <a:endParaRPr lang="en-US" sz="2500" dirty="0">
              <a:latin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4193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0977" y="2176145"/>
            <a:ext cx="4289425" cy="13703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255" algn="ctr">
              <a:lnSpc>
                <a:spcPct val="100000"/>
              </a:lnSpc>
            </a:pP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sz="4400" b="1" dirty="0">
                <a:latin typeface="Calibri"/>
                <a:cs typeface="Calibri"/>
              </a:rPr>
              <a:t>An</a:t>
            </a:r>
            <a:r>
              <a:rPr sz="4400" b="1" spc="-10" dirty="0">
                <a:latin typeface="Calibri"/>
                <a:cs typeface="Calibri"/>
              </a:rPr>
              <a:t>a</a:t>
            </a:r>
            <a:r>
              <a:rPr sz="4400" b="1" spc="-50" dirty="0">
                <a:latin typeface="Calibri"/>
                <a:cs typeface="Calibri"/>
              </a:rPr>
              <a:t>g</a:t>
            </a:r>
            <a:r>
              <a:rPr sz="4400" b="1" spc="0" dirty="0">
                <a:latin typeface="Calibri"/>
                <a:cs typeface="Calibri"/>
              </a:rPr>
              <a:t>en </a:t>
            </a:r>
            <a:r>
              <a:rPr sz="4400" b="1" spc="-35" dirty="0">
                <a:latin typeface="Calibri"/>
                <a:cs typeface="Calibri"/>
              </a:rPr>
              <a:t>e</a:t>
            </a:r>
            <a:r>
              <a:rPr sz="4400" b="1" spc="0" dirty="0">
                <a:latin typeface="Calibri"/>
                <a:cs typeface="Calibri"/>
              </a:rPr>
              <a:t>ffluvium: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1908175">
              <a:lnSpc>
                <a:spcPct val="100000"/>
              </a:lnSpc>
            </a:pPr>
            <a:r>
              <a:rPr sz="4400" b="1" dirty="0">
                <a:latin typeface="Calibri"/>
                <a:cs typeface="Calibri"/>
              </a:rPr>
              <a:t>Ana</a:t>
            </a:r>
            <a:r>
              <a:rPr sz="4400" b="1" spc="-50" dirty="0">
                <a:latin typeface="Calibri"/>
                <a:cs typeface="Calibri"/>
              </a:rPr>
              <a:t>g</a:t>
            </a:r>
            <a:r>
              <a:rPr sz="4400" b="1" spc="0" dirty="0">
                <a:latin typeface="Calibri"/>
                <a:cs typeface="Calibri"/>
              </a:rPr>
              <a:t>en </a:t>
            </a:r>
            <a:r>
              <a:rPr sz="4400" b="1" spc="-40" dirty="0">
                <a:latin typeface="Calibri"/>
                <a:cs typeface="Calibri"/>
              </a:rPr>
              <a:t>e</a:t>
            </a:r>
            <a:r>
              <a:rPr sz="4400" b="1" spc="0" dirty="0">
                <a:latin typeface="Calibri"/>
                <a:cs typeface="Calibri"/>
              </a:rPr>
              <a:t>ffluvium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1154"/>
            <a:ext cx="7360920" cy="22675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-35" dirty="0">
                <a:latin typeface="Calibri"/>
                <a:cs typeface="Calibri"/>
              </a:rPr>
              <a:t>w</a:t>
            </a:r>
            <a:r>
              <a:rPr sz="3200" spc="-65" dirty="0">
                <a:latin typeface="Calibri"/>
                <a:cs typeface="Calibri"/>
              </a:rPr>
              <a:t>a</a:t>
            </a:r>
            <a:r>
              <a:rPr sz="3200" spc="-25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el</a:t>
            </a:r>
            <a:r>
              <a:rPr sz="3200" spc="-30" dirty="0">
                <a:latin typeface="Calibri"/>
                <a:cs typeface="Calibri"/>
              </a:rPr>
              <a:t>a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ed </a:t>
            </a:r>
            <a:r>
              <a:rPr sz="3200" spc="-5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c</a:t>
            </a:r>
            <a:r>
              <a:rPr sz="3200" spc="5" dirty="0">
                <a:latin typeface="Calibri"/>
                <a:cs typeface="Calibri"/>
              </a:rPr>
              <a:t>y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40" dirty="0">
                <a:latin typeface="Calibri"/>
                <a:cs typeface="Calibri"/>
              </a:rPr>
              <a:t>t</a:t>
            </a:r>
            <a:r>
              <a:rPr sz="3200" spc="-60" dirty="0">
                <a:latin typeface="Calibri"/>
                <a:cs typeface="Calibri"/>
              </a:rPr>
              <a:t>o</a:t>
            </a:r>
            <a:r>
              <a:rPr sz="3200" spc="0" dirty="0">
                <a:latin typeface="Calibri"/>
                <a:cs typeface="Calibri"/>
              </a:rPr>
              <a:t>xic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chemo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he</a:t>
            </a:r>
            <a:r>
              <a:rPr sz="3200" spc="-7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20" dirty="0">
                <a:latin typeface="Calibri"/>
                <a:cs typeface="Calibri"/>
              </a:rPr>
              <a:t>p</a:t>
            </a:r>
            <a:r>
              <a:rPr sz="3200" spc="-220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8"/>
              </a:spcBef>
              <a:buFont typeface="Arial"/>
              <a:buChar char="•"/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The ha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r </a:t>
            </a:r>
            <a:r>
              <a:rPr sz="3200" spc="-6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alls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p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em</a:t>
            </a:r>
            <a:r>
              <a:rPr sz="3200" spc="-25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tu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ely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and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all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of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t.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7"/>
              </a:spcBef>
              <a:buFont typeface="Arial"/>
              <a:buChar char="•"/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Acu</a:t>
            </a:r>
            <a:r>
              <a:rPr sz="3200" spc="-5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 and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3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alopecia.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43"/>
              </a:spcBef>
              <a:buFont typeface="Arial"/>
              <a:buChar char="•"/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Mo</a:t>
            </a:r>
            <a:r>
              <a:rPr sz="3200" spc="-4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y 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-15" dirty="0">
                <a:latin typeface="Calibri"/>
                <a:cs typeface="Calibri"/>
              </a:rPr>
              <a:t>e</a:t>
            </a:r>
            <a:r>
              <a:rPr sz="3200" spc="-3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ble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but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not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al</a:t>
            </a:r>
            <a:r>
              <a:rPr sz="3200" spc="-35" dirty="0">
                <a:latin typeface="Calibri"/>
                <a:cs typeface="Calibri"/>
              </a:rPr>
              <a:t>w</a:t>
            </a:r>
            <a:r>
              <a:rPr sz="3200" spc="-60" dirty="0">
                <a:latin typeface="Calibri"/>
                <a:cs typeface="Calibri"/>
              </a:rPr>
              <a:t>a</a:t>
            </a:r>
            <a:r>
              <a:rPr sz="3200" spc="-25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75738" y="2176145"/>
            <a:ext cx="4319270" cy="13703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ts val="5185"/>
              </a:lnSpc>
            </a:pPr>
            <a:r>
              <a:rPr sz="4400" b="1" spc="-385" dirty="0">
                <a:latin typeface="Calibri"/>
                <a:cs typeface="Calibri"/>
              </a:rPr>
              <a:t>T</a:t>
            </a:r>
            <a:r>
              <a:rPr sz="4400" b="1" spc="0" dirty="0">
                <a:latin typeface="Calibri"/>
                <a:cs typeface="Calibri"/>
              </a:rPr>
              <a:t>elo</a:t>
            </a:r>
            <a:r>
              <a:rPr sz="4400" b="1" spc="-60" dirty="0">
                <a:latin typeface="Calibri"/>
                <a:cs typeface="Calibri"/>
              </a:rPr>
              <a:t>g</a:t>
            </a:r>
            <a:r>
              <a:rPr sz="4400" b="1" spc="0" dirty="0">
                <a:latin typeface="Calibri"/>
                <a:cs typeface="Calibri"/>
              </a:rPr>
              <a:t>en</a:t>
            </a:r>
            <a:r>
              <a:rPr sz="4400" b="1" spc="-25" dirty="0">
                <a:latin typeface="Calibri"/>
                <a:cs typeface="Calibri"/>
              </a:rPr>
              <a:t> </a:t>
            </a:r>
            <a:r>
              <a:rPr sz="4400" b="1" spc="-35" dirty="0">
                <a:latin typeface="Calibri"/>
                <a:cs typeface="Calibri"/>
              </a:rPr>
              <a:t>e</a:t>
            </a:r>
            <a:r>
              <a:rPr sz="4400" b="1" spc="0" dirty="0">
                <a:latin typeface="Calibri"/>
                <a:cs typeface="Calibri"/>
              </a:rPr>
              <a:t>ffluvium: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05000" y="0"/>
            <a:ext cx="5562600" cy="533400"/>
          </a:xfrm>
          <a:custGeom>
            <a:avLst/>
            <a:gdLst/>
            <a:ahLst/>
            <a:cxnLst/>
            <a:rect l="l" t="t" r="r" b="b"/>
            <a:pathLst>
              <a:path w="5562600" h="533400">
                <a:moveTo>
                  <a:pt x="0" y="533400"/>
                </a:moveTo>
                <a:lnTo>
                  <a:pt x="5562600" y="533400"/>
                </a:lnTo>
                <a:lnTo>
                  <a:pt x="5562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905000" y="0"/>
            <a:ext cx="5562600" cy="533400"/>
          </a:xfrm>
          <a:custGeom>
            <a:avLst/>
            <a:gdLst/>
            <a:ahLst/>
            <a:cxnLst/>
            <a:rect l="l" t="t" r="r" b="b"/>
            <a:pathLst>
              <a:path w="5562600" h="533400">
                <a:moveTo>
                  <a:pt x="0" y="533400"/>
                </a:moveTo>
                <a:lnTo>
                  <a:pt x="5562600" y="533400"/>
                </a:lnTo>
                <a:lnTo>
                  <a:pt x="5562600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108198" y="117347"/>
            <a:ext cx="3154045" cy="2984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en-US" b="1" dirty="0">
                <a:solidFill>
                  <a:schemeClr val="bg1"/>
                </a:solidFill>
                <a:latin typeface="Arial"/>
                <a:cs typeface="Arial"/>
              </a:rPr>
              <a:t>Hair Follicle Cycle</a:t>
            </a:r>
            <a:endParaRPr sz="1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1892935">
              <a:lnSpc>
                <a:spcPct val="100000"/>
              </a:lnSpc>
            </a:pPr>
            <a:r>
              <a:rPr sz="4400" b="1" spc="-385" dirty="0">
                <a:latin typeface="Calibri"/>
                <a:cs typeface="Calibri"/>
              </a:rPr>
              <a:t>T</a:t>
            </a:r>
            <a:r>
              <a:rPr sz="4400" b="1" spc="0" dirty="0">
                <a:latin typeface="Calibri"/>
                <a:cs typeface="Calibri"/>
              </a:rPr>
              <a:t>elo</a:t>
            </a:r>
            <a:r>
              <a:rPr sz="4400" b="1" spc="-60" dirty="0">
                <a:latin typeface="Calibri"/>
                <a:cs typeface="Calibri"/>
              </a:rPr>
              <a:t>g</a:t>
            </a:r>
            <a:r>
              <a:rPr sz="4400" b="1" spc="0" dirty="0">
                <a:latin typeface="Calibri"/>
                <a:cs typeface="Calibri"/>
              </a:rPr>
              <a:t>en</a:t>
            </a:r>
            <a:r>
              <a:rPr sz="4400" b="1" spc="-35" dirty="0">
                <a:latin typeface="Calibri"/>
                <a:cs typeface="Calibri"/>
              </a:rPr>
              <a:t> e</a:t>
            </a:r>
            <a:r>
              <a:rPr sz="4400" b="1" spc="0" dirty="0">
                <a:latin typeface="Calibri"/>
                <a:cs typeface="Calibri"/>
              </a:rPr>
              <a:t>ffluvium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339341"/>
            <a:ext cx="8055609" cy="47891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Ch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onic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alo</a:t>
            </a:r>
            <a:r>
              <a:rPr sz="2200" spc="-15" dirty="0">
                <a:latin typeface="Calibri"/>
                <a:cs typeface="Calibri"/>
              </a:rPr>
              <a:t>pe</a:t>
            </a:r>
            <a:r>
              <a:rPr sz="2200" spc="-2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ia.</a:t>
            </a:r>
            <a:endParaRPr sz="2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55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y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ess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wh</a:t>
            </a:r>
            <a:r>
              <a:rPr sz="2200" spc="-35" dirty="0">
                <a:latin typeface="Calibri"/>
                <a:cs typeface="Calibri"/>
              </a:rPr>
              <a:t>e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0" dirty="0">
                <a:latin typeface="Calibri"/>
                <a:cs typeface="Calibri"/>
              </a:rPr>
              <a:t>er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60" dirty="0">
                <a:latin typeface="Calibri"/>
                <a:cs typeface="Calibri"/>
              </a:rPr>
              <a:t>t</a:t>
            </a:r>
            <a:r>
              <a:rPr sz="2200" spc="-140" dirty="0">
                <a:latin typeface="Calibri"/>
                <a:cs typeface="Calibri"/>
              </a:rPr>
              <a:t>’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</a:t>
            </a:r>
            <a:r>
              <a:rPr sz="2200" spc="-55" dirty="0">
                <a:latin typeface="Calibri"/>
                <a:cs typeface="Calibri"/>
              </a:rPr>
              <a:t>h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si</a:t>
            </a:r>
            <a:r>
              <a:rPr sz="2200" spc="5" dirty="0">
                <a:latin typeface="Calibri"/>
                <a:cs typeface="Calibri"/>
              </a:rPr>
              <a:t>o</a:t>
            </a:r>
            <a:r>
              <a:rPr sz="2200" spc="0" dirty="0">
                <a:latin typeface="Calibri"/>
                <a:cs typeface="Calibri"/>
              </a:rPr>
              <a:t>logi</a:t>
            </a:r>
            <a:r>
              <a:rPr sz="2200" spc="-35" dirty="0">
                <a:latin typeface="Calibri"/>
                <a:cs typeface="Calibri"/>
              </a:rPr>
              <a:t>c</a:t>
            </a:r>
            <a:r>
              <a:rPr sz="2200" spc="0" dirty="0">
                <a:latin typeface="Calibri"/>
                <a:cs typeface="Calibri"/>
              </a:rPr>
              <a:t>al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</a:t>
            </a:r>
            <a:r>
              <a:rPr sz="2200" spc="-35" dirty="0">
                <a:latin typeface="Calibri"/>
                <a:cs typeface="Calibri"/>
              </a:rPr>
              <a:t>y</a:t>
            </a:r>
            <a:r>
              <a:rPr sz="2200" spc="-10" dirty="0">
                <a:latin typeface="Calibri"/>
                <a:cs typeface="Calibri"/>
              </a:rPr>
              <a:t>c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ol</a:t>
            </a:r>
            <a:r>
              <a:rPr sz="2200" spc="5" dirty="0">
                <a:latin typeface="Calibri"/>
                <a:cs typeface="Calibri"/>
              </a:rPr>
              <a:t>o</a:t>
            </a:r>
            <a:r>
              <a:rPr sz="2200" spc="-10" dirty="0">
                <a:latin typeface="Calibri"/>
                <a:cs typeface="Calibri"/>
              </a:rPr>
              <a:t>gi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al 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an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ause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it</a:t>
            </a:r>
            <a:r>
              <a:rPr sz="2200" spc="-10" dirty="0">
                <a:latin typeface="Calibri"/>
                <a:cs typeface="Calibri"/>
              </a:rPr>
              <a:t>-</a:t>
            </a:r>
            <a:endParaRPr sz="2200" dirty="0">
              <a:latin typeface="Calibri"/>
              <a:cs typeface="Calibri"/>
            </a:endParaRPr>
          </a:p>
          <a:p>
            <a:pPr marL="355600">
              <a:lnSpc>
                <a:spcPts val="2110"/>
              </a:lnSpc>
            </a:pPr>
            <a:r>
              <a:rPr sz="2200" spc="-15" dirty="0">
                <a:latin typeface="Calibri"/>
                <a:cs typeface="Calibri"/>
              </a:rPr>
              <a:t>anemia-ch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onic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disea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es.</a:t>
            </a:r>
            <a:endParaRPr sz="2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5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w</a:t>
            </a:r>
            <a:r>
              <a:rPr sz="2200" spc="-10" dirty="0">
                <a:latin typeface="Calibri"/>
                <a:cs typeface="Calibri"/>
              </a:rPr>
              <a:t>o</a:t>
            </a:r>
            <a:r>
              <a:rPr lang="en-US" sz="2200" spc="-10" dirty="0">
                <a:latin typeface="Calibri"/>
                <a:cs typeface="Calibri"/>
              </a:rPr>
              <a:t>uld not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ompl</a:t>
            </a:r>
            <a:r>
              <a:rPr sz="2200" spc="-35" dirty="0">
                <a:latin typeface="Calibri"/>
                <a:cs typeface="Calibri"/>
              </a:rPr>
              <a:t>e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lo</a:t>
            </a:r>
            <a:r>
              <a:rPr sz="2200" spc="-5" dirty="0">
                <a:latin typeface="Calibri"/>
                <a:cs typeface="Calibri"/>
              </a:rPr>
              <a:t>s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hai</a:t>
            </a:r>
            <a:r>
              <a:rPr sz="2200" spc="-22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55" dirty="0">
                <a:latin typeface="Calibri"/>
                <a:cs typeface="Calibri"/>
              </a:rPr>
              <a:t>R</a:t>
            </a:r>
            <a:r>
              <a:rPr sz="2200" spc="-30" dirty="0">
                <a:latin typeface="Calibri"/>
                <a:cs typeface="Calibri"/>
              </a:rPr>
              <a:t>ev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-4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sible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(b</a:t>
            </a:r>
            <a:r>
              <a:rPr sz="2200" spc="-25" dirty="0">
                <a:latin typeface="Calibri"/>
                <a:cs typeface="Calibri"/>
              </a:rPr>
              <a:t>u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m</a:t>
            </a:r>
            <a:r>
              <a:rPr sz="2200" spc="-5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be</a:t>
            </a:r>
            <a:r>
              <a:rPr sz="2200" spc="-40" dirty="0">
                <a:latin typeface="Calibri"/>
                <a:cs typeface="Calibri"/>
              </a:rPr>
              <a:t>c</a:t>
            </a:r>
            <a:r>
              <a:rPr sz="2200" spc="-15" dirty="0">
                <a:latin typeface="Calibri"/>
                <a:cs typeface="Calibri"/>
              </a:rPr>
              <a:t>ome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ch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oni</a:t>
            </a:r>
            <a:r>
              <a:rPr sz="2200" spc="-20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)</a:t>
            </a:r>
            <a:endParaRPr sz="2200" dirty="0">
              <a:latin typeface="Calibri"/>
              <a:cs typeface="Calibri"/>
            </a:endParaRPr>
          </a:p>
          <a:p>
            <a:pPr>
              <a:lnSpc>
                <a:spcPts val="500"/>
              </a:lnSpc>
              <a:spcBef>
                <a:spcPts val="30"/>
              </a:spcBef>
              <a:buFont typeface="Arial"/>
              <a:buChar char="•"/>
            </a:pPr>
            <a:endParaRPr sz="500" dirty="0"/>
          </a:p>
          <a:p>
            <a:pPr marL="355600" marR="185420" indent="-343535">
              <a:lnSpc>
                <a:spcPct val="80000"/>
              </a:lnSpc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latin typeface="Calibri"/>
                <a:cs typeface="Calibri"/>
              </a:rPr>
              <a:t>It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85" dirty="0">
                <a:latin typeface="Calibri"/>
                <a:cs typeface="Calibri"/>
              </a:rPr>
              <a:t>k</a:t>
            </a:r>
            <a:r>
              <a:rPr sz="2200" spc="-10" dirty="0">
                <a:latin typeface="Calibri"/>
                <a:cs typeface="Calibri"/>
              </a:rPr>
              <a:t>es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3-4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mo</a:t>
            </a:r>
            <a:r>
              <a:rPr sz="2200" spc="-45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f</a:t>
            </a:r>
            <a:r>
              <a:rPr sz="2200" spc="-10" dirty="0">
                <a:latin typeface="Calibri"/>
                <a:cs typeface="Calibri"/>
              </a:rPr>
              <a:t>or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5" dirty="0">
                <a:latin typeface="Calibri"/>
                <a:cs typeface="Calibri"/>
              </a:rPr>
              <a:t>e </a:t>
            </a:r>
            <a:r>
              <a:rPr sz="2200" spc="-10" dirty="0">
                <a:latin typeface="Calibri"/>
                <a:cs typeface="Calibri"/>
              </a:rPr>
              <a:t>hair 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60" dirty="0">
                <a:latin typeface="Calibri"/>
                <a:cs typeface="Calibri"/>
              </a:rPr>
              <a:t>f</a:t>
            </a:r>
            <a:r>
              <a:rPr sz="2200" spc="0" dirty="0">
                <a:latin typeface="Calibri"/>
                <a:cs typeface="Calibri"/>
              </a:rPr>
              <a:t>all </a:t>
            </a:r>
            <a:r>
              <a:rPr sz="2200" spc="-15" dirty="0">
                <a:latin typeface="Calibri"/>
                <a:cs typeface="Calibri"/>
              </a:rPr>
              <a:t>&amp;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m</a:t>
            </a:r>
            <a:r>
              <a:rPr sz="2200" spc="-50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y 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85" dirty="0">
                <a:latin typeface="Calibri"/>
                <a:cs typeface="Calibri"/>
              </a:rPr>
              <a:t>k</a:t>
            </a:r>
            <a:r>
              <a:rPr sz="2200" spc="-15" dirty="0">
                <a:latin typeface="Calibri"/>
                <a:cs typeface="Calibri"/>
              </a:rPr>
              <a:t>e mo</a:t>
            </a:r>
            <a:r>
              <a:rPr sz="2200" spc="-40" dirty="0">
                <a:latin typeface="Calibri"/>
                <a:cs typeface="Calibri"/>
              </a:rPr>
              <a:t>n</a:t>
            </a:r>
            <a:r>
              <a:rPr sz="2200" spc="-10" dirty="0">
                <a:latin typeface="Calibri"/>
                <a:cs typeface="Calibri"/>
              </a:rPr>
              <a:t>t</a:t>
            </a:r>
            <a:r>
              <a:rPr sz="2200" spc="-25" dirty="0">
                <a:latin typeface="Calibri"/>
                <a:cs typeface="Calibri"/>
              </a:rPr>
              <a:t>h</a:t>
            </a:r>
            <a:r>
              <a:rPr sz="2200" spc="-10" dirty="0">
                <a:latin typeface="Calibri"/>
                <a:cs typeface="Calibri"/>
              </a:rPr>
              <a:t>s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t</a:t>
            </a:r>
            <a:r>
              <a:rPr sz="2200" spc="-15" dirty="0">
                <a:latin typeface="Calibri"/>
                <a:cs typeface="Calibri"/>
              </a:rPr>
              <a:t>o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eg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ow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</a:t>
            </a:r>
            <a:r>
              <a:rPr sz="2200" spc="-55" dirty="0">
                <a:latin typeface="Calibri"/>
                <a:cs typeface="Calibri"/>
              </a:rPr>
              <a:t>g</a:t>
            </a:r>
            <a:r>
              <a:rPr sz="2200" spc="-10" dirty="0">
                <a:latin typeface="Calibri"/>
                <a:cs typeface="Calibri"/>
              </a:rPr>
              <a:t>ain.</a:t>
            </a:r>
            <a:r>
              <a:rPr sz="2200" spc="-20" dirty="0">
                <a:latin typeface="Calibri"/>
                <a:cs typeface="Calibri"/>
              </a:rPr>
              <a:t> </a:t>
            </a:r>
            <a:endParaRPr sz="1000" dirty="0"/>
          </a:p>
          <a:p>
            <a:pPr>
              <a:lnSpc>
                <a:spcPts val="1100"/>
              </a:lnSpc>
              <a:spcBef>
                <a:spcPts val="71"/>
              </a:spcBef>
              <a:buFont typeface="Arial"/>
              <a:buChar char="•"/>
            </a:pPr>
            <a:endParaRPr sz="11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65475">
              <a:lnSpc>
                <a:spcPct val="100000"/>
              </a:lnSpc>
            </a:pPr>
            <a:r>
              <a:rPr sz="4000" b="1" spc="-20" dirty="0">
                <a:latin typeface="Calibri"/>
                <a:cs typeface="Calibri"/>
              </a:rPr>
              <a:t>Causes: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67941"/>
            <a:ext cx="6316345" cy="43561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</a:tabLst>
            </a:pP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200" spc="-50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siologic:</a:t>
            </a:r>
            <a:endParaRPr sz="22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P</a:t>
            </a:r>
            <a:r>
              <a:rPr sz="2000" spc="-40" dirty="0">
                <a:latin typeface="Calibri"/>
                <a:cs typeface="Calibri"/>
              </a:rPr>
              <a:t>h</a:t>
            </a:r>
            <a:r>
              <a:rPr sz="2000" spc="-2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ologic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flu</a:t>
            </a:r>
            <a:r>
              <a:rPr sz="2000" spc="-10" dirty="0">
                <a:latin typeface="Calibri"/>
                <a:cs typeface="Calibri"/>
              </a:rPr>
              <a:t>v</a:t>
            </a:r>
            <a:r>
              <a:rPr sz="2000" spc="0" dirty="0">
                <a:latin typeface="Calibri"/>
                <a:cs typeface="Calibri"/>
              </a:rPr>
              <a:t>ium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the n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wborn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spc="-40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s</a:t>
            </a:r>
            <a:r>
              <a:rPr sz="2000" spc="0" dirty="0">
                <a:latin typeface="Calibri"/>
                <a:cs typeface="Calibri"/>
              </a:rPr>
              <a:t>tpartum 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f</a:t>
            </a:r>
            <a:r>
              <a:rPr sz="2000" spc="5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lu</a:t>
            </a:r>
            <a:r>
              <a:rPr sz="2000" spc="-5" dirty="0">
                <a:latin typeface="Calibri"/>
                <a:cs typeface="Calibri"/>
              </a:rPr>
              <a:t>v</a:t>
            </a:r>
            <a:r>
              <a:rPr sz="2000" spc="0" dirty="0">
                <a:latin typeface="Calibri"/>
                <a:cs typeface="Calibri"/>
              </a:rPr>
              <a:t>ium</a:t>
            </a:r>
            <a:endParaRPr sz="2000" dirty="0">
              <a:latin typeface="Arial"/>
              <a:cs typeface="Arial"/>
            </a:endParaRPr>
          </a:p>
          <a:p>
            <a:pPr marL="355600" indent="-343535">
              <a:lnSpc>
                <a:spcPts val="2630"/>
              </a:lnSpc>
              <a:buClr>
                <a:srgbClr val="FF0000"/>
              </a:buClr>
              <a:buFont typeface="Arial"/>
              <a:buChar char="•"/>
              <a:tabLst>
                <a:tab pos="355600" algn="l"/>
              </a:tabLst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Inju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or 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22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High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f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v</a:t>
            </a:r>
            <a:r>
              <a:rPr sz="2000" spc="0" dirty="0">
                <a:latin typeface="Calibri"/>
                <a:cs typeface="Calibri"/>
              </a:rPr>
              <a:t>er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v</a:t>
            </a:r>
            <a:r>
              <a:rPr sz="2000" spc="0" dirty="0">
                <a:latin typeface="Calibri"/>
                <a:cs typeface="Calibri"/>
              </a:rPr>
              <a:t>er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-15" dirty="0">
                <a:latin typeface="Calibri"/>
                <a:cs typeface="Calibri"/>
              </a:rPr>
              <a:t>n</a:t>
            </a:r>
            <a:r>
              <a:rPr sz="2000" spc="-50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ecti</a:t>
            </a:r>
            <a:r>
              <a:rPr sz="2000" spc="-5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n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S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v</a:t>
            </a:r>
            <a:r>
              <a:rPr sz="2000" spc="0" dirty="0">
                <a:latin typeface="Calibri"/>
                <a:cs typeface="Calibri"/>
              </a:rPr>
              <a:t>er ch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onic 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ness.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Major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su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-10" dirty="0">
                <a:latin typeface="Calibri"/>
                <a:cs typeface="Calibri"/>
              </a:rPr>
              <a:t>g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y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Hy</a:t>
            </a:r>
            <a:r>
              <a:rPr sz="2000" spc="5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o-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y</a:t>
            </a:r>
            <a:r>
              <a:rPr sz="2000" spc="5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ert</a:t>
            </a:r>
            <a:r>
              <a:rPr sz="2000" spc="-40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y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oid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sm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C</a:t>
            </a:r>
            <a:r>
              <a:rPr sz="2000" spc="-4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ash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di</a:t>
            </a:r>
            <a:r>
              <a:rPr sz="2000" spc="-20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ts,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p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ecip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ous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dec</a:t>
            </a:r>
            <a:r>
              <a:rPr sz="2000" spc="-2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of</a:t>
            </a:r>
            <a:r>
              <a:rPr sz="2000" spc="-10" dirty="0">
                <a:latin typeface="Calibri"/>
                <a:cs typeface="Calibri"/>
              </a:rPr>
              <a:t> c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es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p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n.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I</a:t>
            </a:r>
            <a:r>
              <a:rPr sz="2000" spc="-4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fici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n</a:t>
            </a:r>
            <a:r>
              <a:rPr sz="2000" spc="5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Es</a:t>
            </a:r>
            <a:r>
              <a:rPr sz="2000" spc="-10" dirty="0">
                <a:latin typeface="Calibri"/>
                <a:cs typeface="Calibri"/>
              </a:rPr>
              <a:t>s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tial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f</a:t>
            </a:r>
            <a:r>
              <a:rPr sz="2000" spc="-25" dirty="0">
                <a:latin typeface="Calibri"/>
                <a:cs typeface="Calibri"/>
              </a:rPr>
              <a:t>at</a:t>
            </a:r>
            <a:r>
              <a:rPr sz="2000" spc="0" dirty="0">
                <a:latin typeface="Calibri"/>
                <a:cs typeface="Calibri"/>
              </a:rPr>
              <a:t>ty acid d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fici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n</a:t>
            </a:r>
            <a:r>
              <a:rPr sz="2000" spc="5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Biot</a:t>
            </a:r>
            <a:r>
              <a:rPr sz="2000" spc="-10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n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fici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n</a:t>
            </a:r>
            <a:r>
              <a:rPr sz="2000" spc="5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</a:tabLst>
            </a:pPr>
            <a:r>
              <a:rPr sz="2000" dirty="0">
                <a:latin typeface="Calibri"/>
                <a:cs typeface="Calibri"/>
              </a:rPr>
              <a:t>Drugs.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0764" rIns="0" bIns="0" rtlCol="0">
            <a:noAutofit/>
          </a:bodyPr>
          <a:lstStyle/>
          <a:p>
            <a:pPr marL="1493520">
              <a:lnSpc>
                <a:spcPct val="100000"/>
              </a:lnSpc>
            </a:pPr>
            <a:r>
              <a:rPr sz="4400" spc="-80" dirty="0">
                <a:latin typeface="Calibri"/>
                <a:cs typeface="Calibri"/>
              </a:rPr>
              <a:t>P</a:t>
            </a:r>
            <a:r>
              <a:rPr sz="4400" spc="0" dirty="0">
                <a:latin typeface="Calibri"/>
                <a:cs typeface="Calibri"/>
              </a:rPr>
              <a:t>o</a:t>
            </a:r>
            <a:r>
              <a:rPr sz="4400" spc="-40" dirty="0">
                <a:latin typeface="Calibri"/>
                <a:cs typeface="Calibri"/>
              </a:rPr>
              <a:t>s</a:t>
            </a:r>
            <a:r>
              <a:rPr sz="4400" spc="0" dirty="0">
                <a:latin typeface="Calibri"/>
                <a:cs typeface="Calibri"/>
              </a:rPr>
              <a:t>tpartum</a:t>
            </a:r>
            <a:r>
              <a:rPr sz="4400" spc="-30" dirty="0">
                <a:latin typeface="Calibri"/>
                <a:cs typeface="Calibri"/>
              </a:rPr>
              <a:t> e</a:t>
            </a:r>
            <a:r>
              <a:rPr sz="4400" spc="-50" dirty="0">
                <a:latin typeface="Calibri"/>
                <a:cs typeface="Calibri"/>
              </a:rPr>
              <a:t>f</a:t>
            </a:r>
            <a:r>
              <a:rPr sz="4400" spc="0" dirty="0">
                <a:latin typeface="Calibri"/>
                <a:cs typeface="Calibri"/>
              </a:rPr>
              <a:t>fluvium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72386"/>
            <a:ext cx="7790180" cy="475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Du</a:t>
            </a:r>
            <a:r>
              <a:rPr sz="3200" spc="-1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ing p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egnancy blood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oe</a:t>
            </a:r>
            <a:r>
              <a:rPr sz="3200" spc="-4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2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l</a:t>
            </a:r>
            <a:r>
              <a:rPr sz="3200" spc="-20" dirty="0">
                <a:latin typeface="Calibri"/>
                <a:cs typeface="Calibri"/>
              </a:rPr>
              <a:t>e</a:t>
            </a:r>
            <a:r>
              <a:rPr sz="3200" spc="-3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els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454"/>
              </a:lnSpc>
            </a:pPr>
            <a:r>
              <a:rPr sz="3200" dirty="0">
                <a:latin typeface="Calibri"/>
                <a:cs typeface="Calibri"/>
              </a:rPr>
              <a:t>high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7"/>
              </a:spcBef>
            </a:pPr>
            <a:endParaRPr sz="750"/>
          </a:p>
          <a:p>
            <a:pPr marL="355600" marR="85725" indent="-343535">
              <a:lnSpc>
                <a:spcPct val="9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This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auses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5" dirty="0">
                <a:latin typeface="Calibri"/>
                <a:cs typeface="Calibri"/>
              </a:rPr>
              <a:t>h</a:t>
            </a:r>
            <a:r>
              <a:rPr sz="3200" spc="0" dirty="0">
                <a:latin typeface="Calibri"/>
                <a:cs typeface="Calibri"/>
              </a:rPr>
              <a:t>e pe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ce</a:t>
            </a:r>
            <a:r>
              <a:rPr sz="3200" spc="-25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-2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of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ha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r in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Ana</a:t>
            </a:r>
            <a:r>
              <a:rPr sz="3200" spc="-3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 pha</a:t>
            </a:r>
            <a:r>
              <a:rPr sz="3200" spc="-2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e </a:t>
            </a:r>
            <a:r>
              <a:rPr sz="3200" spc="-50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 rise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hold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hair in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ana</a:t>
            </a:r>
            <a:r>
              <a:rPr sz="3200" spc="-3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 phase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18"/>
              </a:spcBef>
              <a:buFont typeface="Arial"/>
              <a:buChar char="•"/>
            </a:pPr>
            <a:endParaRPr sz="750"/>
          </a:p>
          <a:p>
            <a:pPr marL="355600" marR="12700" indent="-343535">
              <a:lnSpc>
                <a:spcPct val="9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A</a:t>
            </a:r>
            <a:r>
              <a:rPr sz="3200" spc="-15" dirty="0">
                <a:latin typeface="Calibri"/>
                <a:cs typeface="Calibri"/>
              </a:rPr>
              <a:t>f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er de</a:t>
            </a:r>
            <a:r>
              <a:rPr sz="3200" spc="-15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i</a:t>
            </a:r>
            <a:r>
              <a:rPr sz="3200" spc="-40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y t</a:t>
            </a:r>
            <a:r>
              <a:rPr sz="3200" spc="-15" dirty="0">
                <a:latin typeface="Calibri"/>
                <a:cs typeface="Calibri"/>
              </a:rPr>
              <a:t>h</a:t>
            </a:r>
            <a:r>
              <a:rPr sz="3200" spc="0" dirty="0">
                <a:latin typeface="Calibri"/>
                <a:cs typeface="Calibri"/>
              </a:rPr>
              <a:t>e </a:t>
            </a:r>
            <a:r>
              <a:rPr sz="3200" spc="5" dirty="0">
                <a:latin typeface="Calibri"/>
                <a:cs typeface="Calibri"/>
              </a:rPr>
              <a:t>o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45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2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d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15" dirty="0">
                <a:latin typeface="Calibri"/>
                <a:cs typeface="Calibri"/>
              </a:rPr>
              <a:t>p</a:t>
            </a:r>
            <a:r>
              <a:rPr sz="3200" spc="0" dirty="0">
                <a:latin typeface="Calibri"/>
                <a:cs typeface="Calibri"/>
              </a:rPr>
              <a:t>s and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 hair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6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s the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elo</a:t>
            </a:r>
            <a:r>
              <a:rPr sz="3200" spc="-20" dirty="0">
                <a:latin typeface="Calibri"/>
                <a:cs typeface="Calibri"/>
              </a:rPr>
              <a:t>g</a:t>
            </a:r>
            <a:r>
              <a:rPr sz="3200" spc="0" dirty="0">
                <a:latin typeface="Calibri"/>
                <a:cs typeface="Calibri"/>
              </a:rPr>
              <a:t>en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phase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which </a:t>
            </a:r>
            <a:r>
              <a:rPr sz="3200" spc="-25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auses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it 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shed</a:t>
            </a:r>
            <a:endParaRPr sz="320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Seen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4</a:t>
            </a:r>
            <a:r>
              <a:rPr sz="3200" spc="0" dirty="0">
                <a:latin typeface="Calibri"/>
                <a:cs typeface="Calibri"/>
              </a:rPr>
              <a:t>-9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mo</a:t>
            </a:r>
            <a:r>
              <a:rPr sz="3200" spc="-35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ths </a:t>
            </a:r>
            <a:r>
              <a:rPr sz="3200" spc="-25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f</a:t>
            </a:r>
            <a:r>
              <a:rPr sz="3200" spc="-50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er del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-3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ery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and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is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se</a:t>
            </a:r>
            <a:r>
              <a:rPr sz="3200" spc="-15" dirty="0">
                <a:latin typeface="Calibri"/>
                <a:cs typeface="Calibri"/>
              </a:rPr>
              <a:t>l</a:t>
            </a:r>
            <a:r>
              <a:rPr sz="3200" spc="0" dirty="0">
                <a:latin typeface="Calibri"/>
                <a:cs typeface="Calibri"/>
              </a:rPr>
              <a:t>f</a:t>
            </a:r>
            <a:endParaRPr sz="3200">
              <a:latin typeface="Calibri"/>
              <a:cs typeface="Calibri"/>
            </a:endParaRPr>
          </a:p>
          <a:p>
            <a:pPr marL="355600">
              <a:lnSpc>
                <a:spcPts val="3454"/>
              </a:lnSpc>
            </a:pPr>
            <a:r>
              <a:rPr sz="3200" dirty="0">
                <a:latin typeface="Calibri"/>
                <a:cs typeface="Calibri"/>
              </a:rPr>
              <a:t>l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mi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ing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96540">
              <a:lnSpc>
                <a:spcPct val="100000"/>
              </a:lnSpc>
            </a:pPr>
            <a:r>
              <a:rPr sz="4000" b="1" spc="-225" dirty="0">
                <a:latin typeface="Calibri"/>
                <a:cs typeface="Calibri"/>
              </a:rPr>
              <a:t>T</a:t>
            </a:r>
            <a:r>
              <a:rPr sz="4000" b="1" spc="-55" dirty="0">
                <a:latin typeface="Calibri"/>
                <a:cs typeface="Calibri"/>
              </a:rPr>
              <a:t>r</a:t>
            </a:r>
            <a:r>
              <a:rPr sz="4000" b="1" spc="-25" dirty="0">
                <a:latin typeface="Calibri"/>
                <a:cs typeface="Calibri"/>
              </a:rPr>
              <a:t>e</a:t>
            </a:r>
            <a:r>
              <a:rPr sz="4000" b="1" spc="-55" dirty="0">
                <a:latin typeface="Calibri"/>
                <a:cs typeface="Calibri"/>
              </a:rPr>
              <a:t>a</a:t>
            </a:r>
            <a:r>
              <a:rPr sz="4000" b="1" spc="-25" dirty="0">
                <a:latin typeface="Calibri"/>
                <a:cs typeface="Calibri"/>
              </a:rPr>
              <a:t>tme</a:t>
            </a:r>
            <a:r>
              <a:rPr sz="4000" b="1" spc="-55" dirty="0">
                <a:latin typeface="Calibri"/>
                <a:cs typeface="Calibri"/>
              </a:rPr>
              <a:t>n</a:t>
            </a:r>
            <a:r>
              <a:rPr sz="4000" b="1" spc="-15" dirty="0">
                <a:latin typeface="Calibri"/>
                <a:cs typeface="Calibri"/>
              </a:rPr>
              <a:t>t: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55600" marR="127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spc="-6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em</a:t>
            </a:r>
            <a:r>
              <a:rPr sz="3200" spc="-15" dirty="0">
                <a:latin typeface="Calibri"/>
                <a:cs typeface="Calibri"/>
              </a:rPr>
              <a:t>o</a:t>
            </a:r>
            <a:r>
              <a:rPr sz="3200" spc="-35" dirty="0">
                <a:latin typeface="Calibri"/>
                <a:cs typeface="Calibri"/>
              </a:rPr>
              <a:t>v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or 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-4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25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aus</a:t>
            </a:r>
            <a:r>
              <a:rPr sz="3200" spc="-10" dirty="0">
                <a:latin typeface="Calibri"/>
                <a:cs typeface="Calibri"/>
              </a:rPr>
              <a:t>e</a:t>
            </a:r>
            <a:r>
              <a:rPr sz="3200" spc="0" dirty="0">
                <a:latin typeface="Calibri"/>
                <a:cs typeface="Calibri"/>
              </a:rPr>
              <a:t>: </a:t>
            </a:r>
            <a:r>
              <a:rPr sz="3200" spc="-50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or e</a:t>
            </a:r>
            <a:r>
              <a:rPr sz="3200" spc="20" dirty="0">
                <a:latin typeface="Calibri"/>
                <a:cs typeface="Calibri"/>
              </a:rPr>
              <a:t>.</a:t>
            </a:r>
            <a:r>
              <a:rPr sz="3200" spc="0" dirty="0">
                <a:latin typeface="Calibri"/>
                <a:cs typeface="Calibri"/>
              </a:rPr>
              <a:t>g. if the p</a:t>
            </a:r>
            <a:r>
              <a:rPr sz="3200" spc="-30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30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t had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anemia and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y</a:t>
            </a:r>
            <a:r>
              <a:rPr sz="3200" spc="0" dirty="0">
                <a:latin typeface="Calibri"/>
                <a:cs typeface="Calibri"/>
              </a:rPr>
              <a:t>ou d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dn’t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45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25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t </a:t>
            </a:r>
            <a:r>
              <a:rPr sz="3200" spc="-15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t, her hair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will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14" dirty="0">
                <a:latin typeface="Calibri"/>
                <a:cs typeface="Calibri"/>
              </a:rPr>
              <a:t>k</a:t>
            </a:r>
            <a:r>
              <a:rPr sz="3200" spc="0" dirty="0">
                <a:latin typeface="Calibri"/>
                <a:cs typeface="Calibri"/>
              </a:rPr>
              <a:t>eep </a:t>
            </a:r>
            <a:r>
              <a:rPr sz="3200" spc="-75" dirty="0">
                <a:latin typeface="Calibri"/>
                <a:cs typeface="Calibri"/>
              </a:rPr>
              <a:t>f</a:t>
            </a:r>
            <a:r>
              <a:rPr sz="3200" spc="0" dirty="0">
                <a:latin typeface="Calibri"/>
                <a:cs typeface="Calibri"/>
              </a:rPr>
              <a:t>all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ng.</a:t>
            </a:r>
            <a:endParaRPr sz="3200">
              <a:latin typeface="Calibri"/>
              <a:cs typeface="Calibri"/>
            </a:endParaRPr>
          </a:p>
          <a:p>
            <a:pPr>
              <a:lnSpc>
                <a:spcPts val="750"/>
              </a:lnSpc>
              <a:spcBef>
                <a:spcPts val="43"/>
              </a:spcBef>
              <a:buFont typeface="Arial"/>
              <a:buChar char="•"/>
            </a:pPr>
            <a:endParaRPr sz="750"/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Mi</a:t>
            </a:r>
            <a:r>
              <a:rPr sz="3200" spc="-15" dirty="0">
                <a:latin typeface="Calibri"/>
                <a:cs typeface="Calibri"/>
              </a:rPr>
              <a:t>n</a:t>
            </a:r>
            <a:r>
              <a:rPr sz="3200" spc="-60" dirty="0">
                <a:latin typeface="Calibri"/>
                <a:cs typeface="Calibri"/>
              </a:rPr>
              <a:t>o</a:t>
            </a:r>
            <a:r>
              <a:rPr sz="3200" spc="0" dirty="0">
                <a:latin typeface="Calibri"/>
                <a:cs typeface="Calibri"/>
              </a:rPr>
              <a:t>xid</a:t>
            </a:r>
            <a:r>
              <a:rPr sz="3200" spc="-10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l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2</a:t>
            </a:r>
            <a:r>
              <a:rPr sz="3200" spc="0" dirty="0">
                <a:latin typeface="Calibri"/>
                <a:cs typeface="Calibri"/>
              </a:rPr>
              <a:t>% </a:t>
            </a:r>
            <a:r>
              <a:rPr sz="3200" spc="-1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olu</a:t>
            </a:r>
            <a:r>
              <a:rPr sz="3200" spc="-1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ion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45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 enhance </a:t>
            </a:r>
            <a:r>
              <a:rPr sz="3200" spc="-15" dirty="0">
                <a:latin typeface="Calibri"/>
                <a:cs typeface="Calibri"/>
              </a:rPr>
              <a:t>h</a:t>
            </a:r>
            <a:r>
              <a:rPr sz="3200" spc="0" dirty="0">
                <a:latin typeface="Calibri"/>
                <a:cs typeface="Calibri"/>
              </a:rPr>
              <a:t>air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g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-15" dirty="0">
                <a:latin typeface="Calibri"/>
                <a:cs typeface="Calibri"/>
              </a:rPr>
              <a:t>o</a:t>
            </a:r>
            <a:r>
              <a:rPr sz="3200" spc="10" dirty="0">
                <a:latin typeface="Calibri"/>
                <a:cs typeface="Calibri"/>
              </a:rPr>
              <a:t>w</a:t>
            </a:r>
            <a:r>
              <a:rPr sz="3200" spc="0" dirty="0">
                <a:latin typeface="Calibri"/>
                <a:cs typeface="Calibri"/>
              </a:rPr>
              <a:t>th.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>
              <a:lnSpc>
                <a:spcPct val="100000"/>
              </a:lnSpc>
              <a:tabLst>
                <a:tab pos="355600" algn="l"/>
              </a:tabLst>
            </a:pPr>
            <a:r>
              <a:rPr lang="en-US" sz="4000" dirty="0">
                <a:latin typeface="Calibri"/>
                <a:cs typeface="Calibri"/>
              </a:rPr>
              <a:t>The</a:t>
            </a:r>
            <a:r>
              <a:rPr lang="en-US" sz="4000" spc="-10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hair</a:t>
            </a:r>
            <a:r>
              <a:rPr lang="en-US" sz="4000" spc="-10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c</a:t>
            </a:r>
            <a:r>
              <a:rPr lang="en-US" sz="4000" spc="-30" dirty="0">
                <a:latin typeface="Calibri"/>
                <a:cs typeface="Calibri"/>
              </a:rPr>
              <a:t>y</a:t>
            </a:r>
            <a:r>
              <a:rPr lang="en-US" sz="4000" spc="0" dirty="0">
                <a:latin typeface="Calibri"/>
                <a:cs typeface="Calibri"/>
              </a:rPr>
              <a:t>cle</a:t>
            </a:r>
            <a:r>
              <a:rPr lang="en-US" sz="4000" spc="-20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is</a:t>
            </a:r>
            <a:r>
              <a:rPr lang="en-US" sz="4000" spc="-10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divided</a:t>
            </a:r>
            <a:r>
              <a:rPr lang="en-US" sz="4000" spc="5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i</a:t>
            </a:r>
            <a:r>
              <a:rPr lang="en-US" sz="4000" spc="-35" dirty="0">
                <a:latin typeface="Calibri"/>
                <a:cs typeface="Calibri"/>
              </a:rPr>
              <a:t>n</a:t>
            </a:r>
            <a:r>
              <a:rPr lang="en-US" sz="4000" spc="-45" dirty="0">
                <a:latin typeface="Calibri"/>
                <a:cs typeface="Calibri"/>
              </a:rPr>
              <a:t>t</a:t>
            </a:r>
            <a:r>
              <a:rPr lang="en-US" sz="4000" spc="0" dirty="0">
                <a:latin typeface="Calibri"/>
                <a:cs typeface="Calibri"/>
              </a:rPr>
              <a:t>o</a:t>
            </a:r>
            <a:r>
              <a:rPr lang="en-US" sz="4000" spc="25" dirty="0">
                <a:latin typeface="Calibri"/>
                <a:cs typeface="Calibri"/>
              </a:rPr>
              <a:t> </a:t>
            </a:r>
            <a:r>
              <a:rPr lang="en-US" sz="4000" spc="0" dirty="0">
                <a:latin typeface="Calibri"/>
                <a:cs typeface="Calibri"/>
              </a:rPr>
              <a:t>3</a:t>
            </a:r>
            <a:r>
              <a:rPr lang="en-US" sz="4000" spc="-10" dirty="0">
                <a:latin typeface="Calibri"/>
                <a:cs typeface="Calibri"/>
              </a:rPr>
              <a:t> </a:t>
            </a:r>
            <a:r>
              <a:rPr lang="en-US" sz="4000" spc="-45" dirty="0">
                <a:latin typeface="Calibri"/>
                <a:cs typeface="Calibri"/>
              </a:rPr>
              <a:t>st</a:t>
            </a:r>
            <a:r>
              <a:rPr lang="en-US" sz="4000" spc="0" dirty="0">
                <a:latin typeface="Calibri"/>
                <a:cs typeface="Calibri"/>
              </a:rPr>
              <a:t>a</a:t>
            </a:r>
            <a:r>
              <a:rPr lang="en-US" sz="4000" spc="-25" dirty="0">
                <a:latin typeface="Calibri"/>
                <a:cs typeface="Calibri"/>
              </a:rPr>
              <a:t>g</a:t>
            </a:r>
            <a:r>
              <a:rPr lang="en-US" sz="4000" spc="0" dirty="0">
                <a:latin typeface="Calibri"/>
                <a:cs typeface="Calibri"/>
              </a:rPr>
              <a:t>es: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72386"/>
            <a:ext cx="7880984" cy="490461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065">
              <a:lnSpc>
                <a:spcPct val="100000"/>
              </a:lnSpc>
              <a:spcBef>
                <a:spcPts val="380"/>
              </a:spcBef>
              <a:tabLst>
                <a:tab pos="527685" algn="l"/>
              </a:tabLst>
            </a:pPr>
            <a:r>
              <a:rPr lang="en-US" sz="2000" b="1" spc="0" dirty="0">
                <a:latin typeface="Calibri"/>
                <a:cs typeface="Calibri"/>
              </a:rPr>
              <a:t>         1. </a:t>
            </a:r>
            <a:r>
              <a:rPr sz="2000" b="1" spc="0" dirty="0">
                <a:latin typeface="Calibri"/>
                <a:cs typeface="Calibri"/>
              </a:rPr>
              <a:t>Ana</a:t>
            </a:r>
            <a:r>
              <a:rPr sz="2000" b="1" spc="-30" dirty="0">
                <a:latin typeface="Calibri"/>
                <a:cs typeface="Calibri"/>
              </a:rPr>
              <a:t>g</a:t>
            </a:r>
            <a:r>
              <a:rPr sz="2000" b="1" spc="0" dirty="0">
                <a:latin typeface="Calibri"/>
                <a:cs typeface="Calibri"/>
              </a:rPr>
              <a:t>en</a:t>
            </a:r>
            <a:r>
              <a:rPr sz="2000" b="1" spc="-5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(</a:t>
            </a:r>
            <a:r>
              <a:rPr sz="2000" b="1" spc="10" dirty="0">
                <a:latin typeface="Calibri"/>
                <a:cs typeface="Calibri"/>
              </a:rPr>
              <a:t>g</a:t>
            </a:r>
            <a:r>
              <a:rPr sz="2000" b="1" spc="-35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owth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phase):</a:t>
            </a:r>
            <a:endParaRPr sz="2000" b="1" dirty="0">
              <a:latin typeface="Calibri"/>
              <a:cs typeface="Calibri"/>
            </a:endParaRPr>
          </a:p>
          <a:p>
            <a:pPr marL="812165" lvl="1" indent="-342900">
              <a:lnSpc>
                <a:spcPct val="100000"/>
              </a:lnSpc>
              <a:spcBef>
                <a:spcPts val="350"/>
              </a:spcBef>
              <a:buClr>
                <a:srgbClr val="FF0000"/>
              </a:buClr>
              <a:buFont typeface="Wingdings" panose="05000000000000000000" pitchFamily="2" charset="2"/>
              <a:buChar char="q"/>
              <a:tabLst>
                <a:tab pos="756285" algn="l"/>
              </a:tabLst>
            </a:pPr>
            <a:r>
              <a:rPr lang="en-US" sz="2000" spc="-20" dirty="0">
                <a:latin typeface="Calibri"/>
                <a:cs typeface="Calibri"/>
              </a:rPr>
              <a:t>   </a:t>
            </a:r>
            <a:r>
              <a:rPr sz="2000" spc="-20" dirty="0">
                <a:latin typeface="Calibri"/>
                <a:cs typeface="Calibri"/>
              </a:rPr>
              <a:t>70-80</a:t>
            </a:r>
            <a:r>
              <a:rPr sz="2000" spc="-25" dirty="0">
                <a:latin typeface="Calibri"/>
                <a:cs typeface="Calibri"/>
              </a:rPr>
              <a:t>%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the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hair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f</a:t>
            </a:r>
            <a:r>
              <a:rPr sz="2000" spc="-15" dirty="0">
                <a:latin typeface="Calibri"/>
                <a:cs typeface="Calibri"/>
              </a:rPr>
              <a:t>ol</a:t>
            </a:r>
            <a:r>
              <a:rPr sz="2000" spc="-2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icle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is </a:t>
            </a:r>
            <a:r>
              <a:rPr sz="2000" spc="-15" dirty="0">
                <a:latin typeface="Calibri"/>
                <a:cs typeface="Calibri"/>
              </a:rPr>
              <a:t>in this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phase.</a:t>
            </a:r>
            <a:endParaRPr sz="2000" dirty="0">
              <a:latin typeface="Calibri"/>
              <a:cs typeface="Calibri"/>
            </a:endParaRPr>
          </a:p>
          <a:p>
            <a:pPr marL="812165" lvl="1" indent="-342900">
              <a:lnSpc>
                <a:spcPct val="100000"/>
              </a:lnSpc>
              <a:spcBef>
                <a:spcPts val="335"/>
              </a:spcBef>
              <a:buClr>
                <a:srgbClr val="FF0000"/>
              </a:buClr>
              <a:buFont typeface="Wingdings" panose="05000000000000000000" pitchFamily="2" charset="2"/>
              <a:buChar char="q"/>
              <a:tabLst>
                <a:tab pos="756285" algn="l"/>
              </a:tabLst>
            </a:pPr>
            <a:r>
              <a:rPr lang="en-US" sz="2000" spc="-15" dirty="0">
                <a:latin typeface="Calibri"/>
                <a:cs typeface="Calibri"/>
              </a:rPr>
              <a:t>   </a:t>
            </a:r>
            <a:r>
              <a:rPr sz="2000" spc="-15" dirty="0">
                <a:latin typeface="Calibri"/>
                <a:cs typeface="Calibri"/>
              </a:rPr>
              <a:t>The </a:t>
            </a:r>
            <a:r>
              <a:rPr sz="2000" spc="-10" dirty="0">
                <a:latin typeface="Calibri"/>
                <a:cs typeface="Calibri"/>
              </a:rPr>
              <a:t>l</a:t>
            </a:r>
            <a:r>
              <a:rPr sz="2000" spc="-25" dirty="0">
                <a:latin typeface="Calibri"/>
                <a:cs typeface="Calibri"/>
              </a:rPr>
              <a:t>e</a:t>
            </a:r>
            <a:r>
              <a:rPr sz="2000" spc="-15" dirty="0">
                <a:latin typeface="Calibri"/>
                <a:cs typeface="Calibri"/>
              </a:rPr>
              <a:t>n</a:t>
            </a:r>
            <a:r>
              <a:rPr sz="2000" spc="-70" dirty="0">
                <a:latin typeface="Calibri"/>
                <a:cs typeface="Calibri"/>
              </a:rPr>
              <a:t>g</a:t>
            </a:r>
            <a:r>
              <a:rPr sz="2000" spc="-15" dirty="0">
                <a:latin typeface="Calibri"/>
                <a:cs typeface="Calibri"/>
              </a:rPr>
              <a:t>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</a:t>
            </a:r>
            <a:r>
              <a:rPr sz="2000" spc="-15" dirty="0">
                <a:latin typeface="Calibri"/>
                <a:cs typeface="Calibri"/>
              </a:rPr>
              <a:t>is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p</a:t>
            </a:r>
            <a:r>
              <a:rPr sz="2000" spc="-15" dirty="0">
                <a:latin typeface="Calibri"/>
                <a:cs typeface="Calibri"/>
              </a:rPr>
              <a:t>hase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d</a:t>
            </a:r>
            <a:r>
              <a:rPr sz="2000" spc="-35" dirty="0">
                <a:latin typeface="Calibri"/>
                <a:cs typeface="Calibri"/>
              </a:rPr>
              <a:t>et</a:t>
            </a:r>
            <a:r>
              <a:rPr sz="2000" spc="-15" dirty="0">
                <a:latin typeface="Calibri"/>
                <a:cs typeface="Calibri"/>
              </a:rPr>
              <a:t>er</a:t>
            </a:r>
            <a:r>
              <a:rPr sz="2000" spc="-35" dirty="0">
                <a:latin typeface="Calibri"/>
                <a:cs typeface="Calibri"/>
              </a:rPr>
              <a:t>m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-15" dirty="0">
                <a:latin typeface="Calibri"/>
                <a:cs typeface="Calibri"/>
              </a:rPr>
              <a:t>nes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len</a:t>
            </a:r>
            <a:r>
              <a:rPr sz="2000" spc="-70" dirty="0">
                <a:latin typeface="Calibri"/>
                <a:cs typeface="Calibri"/>
              </a:rPr>
              <a:t>g</a:t>
            </a:r>
            <a:r>
              <a:rPr sz="2000" spc="-15" dirty="0">
                <a:latin typeface="Calibri"/>
                <a:cs typeface="Calibri"/>
              </a:rPr>
              <a:t>th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of</a:t>
            </a:r>
            <a:r>
              <a:rPr lang="en-US" sz="200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the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hair</a:t>
            </a:r>
            <a:r>
              <a:rPr lang="en-US" sz="2000" spc="-15" dirty="0">
                <a:latin typeface="Calibri"/>
                <a:cs typeface="Calibri"/>
              </a:rPr>
              <a:t>.</a:t>
            </a:r>
            <a:endParaRPr lang="en-US" sz="2000" dirty="0">
              <a:latin typeface="Calibri"/>
              <a:cs typeface="Calibri"/>
            </a:endParaRPr>
          </a:p>
          <a:p>
            <a:pPr marL="1099185" indent="-342900">
              <a:lnSpc>
                <a:spcPts val="3025"/>
              </a:lnSpc>
              <a:buFont typeface="Wingdings" panose="05000000000000000000" pitchFamily="2" charset="2"/>
              <a:buChar char="q"/>
            </a:pPr>
            <a:r>
              <a:rPr sz="2000" spc="-15" dirty="0">
                <a:latin typeface="Calibri"/>
                <a:cs typeface="Calibri"/>
              </a:rPr>
              <a:t>the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a</a:t>
            </a:r>
            <a:r>
              <a:rPr sz="2000" spc="-45" dirty="0">
                <a:latin typeface="Calibri"/>
                <a:cs typeface="Calibri"/>
              </a:rPr>
              <a:t>v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-7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a</a:t>
            </a:r>
            <a:r>
              <a:rPr sz="2000" spc="-50" dirty="0">
                <a:latin typeface="Calibri"/>
                <a:cs typeface="Calibri"/>
              </a:rPr>
              <a:t>g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is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3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60" dirty="0">
                <a:latin typeface="Calibri"/>
                <a:cs typeface="Calibri"/>
              </a:rPr>
              <a:t>y</a:t>
            </a:r>
            <a:r>
              <a:rPr sz="2000" spc="-15" dirty="0">
                <a:latin typeface="Calibri"/>
                <a:cs typeface="Calibri"/>
              </a:rPr>
              <a:t>ea</a:t>
            </a:r>
            <a:r>
              <a:rPr sz="2000" spc="-50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s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lang="en-US" sz="2000" spc="35" dirty="0">
                <a:latin typeface="Calibri"/>
                <a:cs typeface="Calibri"/>
              </a:rPr>
              <a:t>in the scalp </a:t>
            </a:r>
          </a:p>
          <a:p>
            <a:pPr marL="756285">
              <a:lnSpc>
                <a:spcPts val="3025"/>
              </a:lnSpc>
            </a:pPr>
            <a:r>
              <a:rPr lang="en-US" sz="2000" b="1" spc="35" dirty="0">
                <a:latin typeface="Calibri"/>
                <a:cs typeface="Calibri"/>
              </a:rPr>
              <a:t>2. Catagen (resting phase)</a:t>
            </a:r>
          </a:p>
          <a:p>
            <a:pPr marL="756285" indent="-342900">
              <a:lnSpc>
                <a:spcPct val="100000"/>
              </a:lnSpc>
              <a:buFont typeface="Wingdings" panose="05000000000000000000" pitchFamily="2" charset="2"/>
              <a:buChar char="q"/>
              <a:tabLst>
                <a:tab pos="927100" algn="l"/>
              </a:tabLst>
            </a:pPr>
            <a:r>
              <a:rPr lang="en-US" sz="2000" spc="-15" dirty="0">
                <a:cs typeface="Calibri"/>
              </a:rPr>
              <a:t>5%</a:t>
            </a:r>
            <a:r>
              <a:rPr lang="en-US" sz="2000" spc="-10" dirty="0">
                <a:cs typeface="Calibri"/>
              </a:rPr>
              <a:t> of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5" dirty="0">
                <a:cs typeface="Calibri"/>
              </a:rPr>
              <a:t>e h</a:t>
            </a:r>
            <a:r>
              <a:rPr lang="en-US" sz="2000" spc="-25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ir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is </a:t>
            </a:r>
            <a:r>
              <a:rPr lang="en-US" sz="2000" spc="-15" dirty="0">
                <a:cs typeface="Calibri"/>
              </a:rPr>
              <a:t>p</a:t>
            </a:r>
            <a:r>
              <a:rPr lang="en-US" sz="2000" spc="-40" dirty="0">
                <a:cs typeface="Calibri"/>
              </a:rPr>
              <a:t>r</a:t>
            </a:r>
            <a:r>
              <a:rPr lang="en-US" sz="2000" spc="-15" dirty="0">
                <a:cs typeface="Calibri"/>
              </a:rPr>
              <a:t>ese</a:t>
            </a:r>
            <a:r>
              <a:rPr lang="en-US" sz="2000" spc="-45" dirty="0">
                <a:cs typeface="Calibri"/>
              </a:rPr>
              <a:t>n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2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in t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0" dirty="0">
                <a:cs typeface="Calibri"/>
              </a:rPr>
              <a:t>is </a:t>
            </a:r>
            <a:r>
              <a:rPr lang="en-US" sz="2000" spc="-15" dirty="0">
                <a:cs typeface="Calibri"/>
              </a:rPr>
              <a:t>ph</a:t>
            </a:r>
            <a:r>
              <a:rPr lang="en-US" sz="2000" spc="-25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se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(</a:t>
            </a:r>
            <a:r>
              <a:rPr lang="en-US" sz="2000" spc="-15" dirty="0">
                <a:cs typeface="Calibri"/>
              </a:rPr>
              <a:t>the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lea</a:t>
            </a:r>
            <a:r>
              <a:rPr lang="en-US" sz="2000" spc="-40" dirty="0">
                <a:cs typeface="Calibri"/>
              </a:rPr>
              <a:t>s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-15" dirty="0">
                <a:cs typeface="Calibri"/>
              </a:rPr>
              <a:t>)</a:t>
            </a:r>
            <a:r>
              <a:rPr lang="en-US" sz="2000" spc="-10" dirty="0">
                <a:cs typeface="Calibri"/>
              </a:rPr>
              <a:t>.</a:t>
            </a:r>
            <a:endParaRPr lang="en-US" sz="2000" dirty="0">
              <a:cs typeface="Calibri"/>
            </a:endParaRPr>
          </a:p>
          <a:p>
            <a:pPr marL="756285" indent="-342900">
              <a:lnSpc>
                <a:spcPct val="100000"/>
              </a:lnSpc>
              <a:buFont typeface="Wingdings" panose="05000000000000000000" pitchFamily="2" charset="2"/>
              <a:buChar char="q"/>
              <a:tabLst>
                <a:tab pos="927100" algn="l"/>
              </a:tabLst>
            </a:pPr>
            <a:r>
              <a:rPr lang="en-US" sz="2000" spc="-10" dirty="0">
                <a:cs typeface="Calibri"/>
              </a:rPr>
              <a:t>It la</a:t>
            </a:r>
            <a:r>
              <a:rPr lang="en-US" sz="2000" spc="-40" dirty="0">
                <a:cs typeface="Calibri"/>
              </a:rPr>
              <a:t>s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45" dirty="0">
                <a:cs typeface="Calibri"/>
              </a:rPr>
              <a:t>f</a:t>
            </a:r>
            <a:r>
              <a:rPr lang="en-US" sz="2000" spc="-10" dirty="0">
                <a:cs typeface="Calibri"/>
              </a:rPr>
              <a:t>or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3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40" dirty="0">
                <a:cs typeface="Calibri"/>
              </a:rPr>
              <a:t>w</a:t>
            </a:r>
            <a:r>
              <a:rPr lang="en-US" sz="2000" spc="-15" dirty="0">
                <a:cs typeface="Calibri"/>
              </a:rPr>
              <a:t>ee</a:t>
            </a:r>
            <a:r>
              <a:rPr lang="en-US" sz="2000" spc="-45" dirty="0">
                <a:cs typeface="Calibri"/>
              </a:rPr>
              <a:t>k</a:t>
            </a:r>
            <a:r>
              <a:rPr lang="en-US" sz="2000" spc="-10" dirty="0">
                <a:cs typeface="Calibri"/>
              </a:rPr>
              <a:t>s</a:t>
            </a:r>
            <a:endParaRPr lang="en-US" sz="2000" dirty="0">
              <a:cs typeface="Calibri"/>
            </a:endParaRPr>
          </a:p>
          <a:p>
            <a:pPr marL="12065">
              <a:lnSpc>
                <a:spcPts val="2990"/>
              </a:lnSpc>
              <a:tabLst>
                <a:tab pos="527685" algn="l"/>
              </a:tabLst>
            </a:pPr>
            <a:r>
              <a:rPr lang="en-US" sz="2000" spc="-229" dirty="0">
                <a:cs typeface="Calibri"/>
              </a:rPr>
              <a:t>                    </a:t>
            </a:r>
            <a:r>
              <a:rPr lang="en-US" sz="2000" b="1" spc="-229" dirty="0">
                <a:cs typeface="Calibri"/>
              </a:rPr>
              <a:t>3. T</a:t>
            </a:r>
            <a:r>
              <a:rPr lang="en-US" sz="2000" b="1" spc="-15" dirty="0">
                <a:cs typeface="Calibri"/>
              </a:rPr>
              <a:t>elo</a:t>
            </a:r>
            <a:r>
              <a:rPr lang="en-US" sz="2000" b="1" spc="-30" dirty="0">
                <a:cs typeface="Calibri"/>
              </a:rPr>
              <a:t>g</a:t>
            </a:r>
            <a:r>
              <a:rPr lang="en-US" sz="2000" b="1" spc="-15" dirty="0">
                <a:cs typeface="Calibri"/>
              </a:rPr>
              <a:t>en</a:t>
            </a:r>
            <a:r>
              <a:rPr lang="en-US" sz="2000" b="1" spc="-10" dirty="0">
                <a:cs typeface="Calibri"/>
              </a:rPr>
              <a:t> </a:t>
            </a:r>
            <a:r>
              <a:rPr lang="en-US" sz="2000" b="1" spc="-15" dirty="0">
                <a:cs typeface="Calibri"/>
              </a:rPr>
              <a:t>(sh</a:t>
            </a:r>
            <a:r>
              <a:rPr lang="en-US" sz="2000" b="1" spc="-10" dirty="0">
                <a:cs typeface="Calibri"/>
              </a:rPr>
              <a:t>e</a:t>
            </a:r>
            <a:r>
              <a:rPr lang="en-US" sz="2000" b="1" spc="-15" dirty="0">
                <a:cs typeface="Calibri"/>
              </a:rPr>
              <a:t>ddi</a:t>
            </a:r>
            <a:r>
              <a:rPr lang="en-US" sz="2000" b="1" spc="-5" dirty="0">
                <a:cs typeface="Calibri"/>
              </a:rPr>
              <a:t>n</a:t>
            </a:r>
            <a:r>
              <a:rPr lang="en-US" sz="2000" b="1" spc="-15" dirty="0">
                <a:cs typeface="Calibri"/>
              </a:rPr>
              <a:t>g</a:t>
            </a:r>
            <a:r>
              <a:rPr lang="en-US" sz="2000" b="1" spc="-25" dirty="0">
                <a:cs typeface="Calibri"/>
              </a:rPr>
              <a:t> </a:t>
            </a:r>
            <a:r>
              <a:rPr lang="en-US" sz="2000" b="1" spc="-15" dirty="0">
                <a:cs typeface="Calibri"/>
              </a:rPr>
              <a:t>ph</a:t>
            </a:r>
            <a:r>
              <a:rPr lang="en-US" sz="2000" b="1" spc="-5" dirty="0">
                <a:cs typeface="Calibri"/>
              </a:rPr>
              <a:t>a</a:t>
            </a:r>
            <a:r>
              <a:rPr lang="en-US" sz="2000" b="1" spc="-10" dirty="0">
                <a:cs typeface="Calibri"/>
              </a:rPr>
              <a:t>se):</a:t>
            </a:r>
            <a:endParaRPr lang="en-US" sz="2000" b="1" dirty="0"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15"/>
              </a:spcBef>
              <a:buFont typeface="Wingdings" panose="05000000000000000000" pitchFamily="2" charset="2"/>
              <a:buChar char="q"/>
              <a:tabLst>
                <a:tab pos="927100" algn="l"/>
              </a:tabLst>
            </a:pPr>
            <a:r>
              <a:rPr lang="en-US" sz="2000" spc="-15" dirty="0">
                <a:cs typeface="Calibri"/>
              </a:rPr>
              <a:t>15%</a:t>
            </a:r>
            <a:r>
              <a:rPr lang="en-US" sz="2000" spc="-25" dirty="0">
                <a:cs typeface="Calibri"/>
              </a:rPr>
              <a:t> o</a:t>
            </a:r>
            <a:r>
              <a:rPr lang="en-US" sz="2000" dirty="0">
                <a:cs typeface="Calibri"/>
              </a:rPr>
              <a:t>f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20" dirty="0">
                <a:cs typeface="Calibri"/>
              </a:rPr>
              <a:t>t</a:t>
            </a:r>
            <a:r>
              <a:rPr lang="en-US" sz="2000" spc="-15" dirty="0">
                <a:cs typeface="Calibri"/>
              </a:rPr>
              <a:t>he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h</a:t>
            </a:r>
            <a:r>
              <a:rPr lang="en-US" sz="2000" spc="-25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ir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is in t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0" dirty="0">
                <a:cs typeface="Calibri"/>
              </a:rPr>
              <a:t>is </a:t>
            </a:r>
            <a:r>
              <a:rPr lang="en-US" sz="2000" spc="-15" dirty="0">
                <a:cs typeface="Calibri"/>
              </a:rPr>
              <a:t>p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5" dirty="0">
                <a:cs typeface="Calibri"/>
              </a:rPr>
              <a:t>a</a:t>
            </a:r>
            <a:r>
              <a:rPr lang="en-US" sz="2000" spc="-20" dirty="0">
                <a:cs typeface="Calibri"/>
              </a:rPr>
              <a:t>s</a:t>
            </a:r>
            <a:r>
              <a:rPr lang="en-US" sz="2000" dirty="0">
                <a:cs typeface="Calibri"/>
              </a:rPr>
              <a:t>e</a:t>
            </a:r>
          </a:p>
          <a:p>
            <a:pPr marL="927100" lvl="1" indent="-513715">
              <a:lnSpc>
                <a:spcPct val="100000"/>
              </a:lnSpc>
              <a:buFont typeface="Wingdings" panose="05000000000000000000" pitchFamily="2" charset="2"/>
              <a:buChar char="q"/>
              <a:tabLst>
                <a:tab pos="927100" algn="l"/>
              </a:tabLst>
            </a:pPr>
            <a:r>
              <a:rPr lang="en-US" sz="2000" spc="-15" dirty="0">
                <a:cs typeface="Calibri"/>
              </a:rPr>
              <a:t>sh</a:t>
            </a:r>
            <a:r>
              <a:rPr lang="en-US" sz="2000" spc="-25" dirty="0">
                <a:cs typeface="Calibri"/>
              </a:rPr>
              <a:t>o</a:t>
            </a:r>
            <a:r>
              <a:rPr lang="en-US" sz="2000" spc="-10" dirty="0">
                <a:cs typeface="Calibri"/>
              </a:rPr>
              <a:t>r</a:t>
            </a:r>
            <a:r>
              <a:rPr lang="en-US" sz="2000" spc="-40" dirty="0">
                <a:cs typeface="Calibri"/>
              </a:rPr>
              <a:t>t</a:t>
            </a:r>
            <a:r>
              <a:rPr lang="en-US" sz="2000" spc="-10" dirty="0">
                <a:cs typeface="Calibri"/>
              </a:rPr>
              <a:t>eni</a:t>
            </a:r>
            <a:r>
              <a:rPr lang="en-US" sz="2000" spc="-20" dirty="0">
                <a:cs typeface="Calibri"/>
              </a:rPr>
              <a:t>n</a:t>
            </a:r>
            <a:r>
              <a:rPr lang="en-US" sz="2000" spc="-15" dirty="0">
                <a:cs typeface="Calibri"/>
              </a:rPr>
              <a:t>g</a:t>
            </a:r>
            <a:r>
              <a:rPr lang="en-US" sz="2000" spc="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of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5" dirty="0">
                <a:cs typeface="Calibri"/>
              </a:rPr>
              <a:t>e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h</a:t>
            </a:r>
            <a:r>
              <a:rPr lang="en-US" sz="2000" spc="-25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ir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20" dirty="0">
                <a:cs typeface="Calibri"/>
              </a:rPr>
              <a:t>&amp;</a:t>
            </a:r>
            <a:r>
              <a:rPr lang="en-US" sz="2000" spc="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the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epider</a:t>
            </a:r>
            <a:r>
              <a:rPr lang="en-US" sz="2000" spc="-25" dirty="0">
                <a:cs typeface="Calibri"/>
              </a:rPr>
              <a:t>m</a:t>
            </a:r>
            <a:r>
              <a:rPr lang="en-US" sz="2000" spc="-10" dirty="0">
                <a:cs typeface="Calibri"/>
              </a:rPr>
              <a:t>al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 err="1">
                <a:cs typeface="Calibri"/>
              </a:rPr>
              <a:t>papillea</a:t>
            </a:r>
            <a:r>
              <a:rPr lang="en-US" sz="2000" spc="-10" dirty="0">
                <a:cs typeface="Calibri"/>
              </a:rPr>
              <a:t> </a:t>
            </a:r>
            <a:r>
              <a:rPr lang="en-US" sz="2000" spc="-35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t</a:t>
            </a:r>
            <a:r>
              <a:rPr lang="en-US" sz="2000" spc="-50" dirty="0">
                <a:cs typeface="Calibri"/>
              </a:rPr>
              <a:t>r</a:t>
            </a:r>
            <a:r>
              <a:rPr lang="en-US" sz="2000" spc="-10" dirty="0">
                <a:cs typeface="Calibri"/>
              </a:rPr>
              <a:t>ophies.</a:t>
            </a:r>
            <a:endParaRPr lang="en-US" sz="2000" dirty="0"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Wingdings" panose="05000000000000000000" pitchFamily="2" charset="2"/>
              <a:buChar char="q"/>
              <a:tabLst>
                <a:tab pos="927100" algn="l"/>
              </a:tabLst>
            </a:pPr>
            <a:r>
              <a:rPr lang="en-US" sz="2000" spc="-15" dirty="0">
                <a:cs typeface="Calibri"/>
              </a:rPr>
              <a:t>And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20" dirty="0">
                <a:cs typeface="Calibri"/>
              </a:rPr>
              <a:t>t</a:t>
            </a:r>
            <a:r>
              <a:rPr lang="en-US" sz="2000" spc="-15" dirty="0">
                <a:cs typeface="Calibri"/>
              </a:rPr>
              <a:t>hen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the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hair</a:t>
            </a:r>
            <a:r>
              <a:rPr lang="en-US" sz="2000" spc="-15" dirty="0">
                <a:cs typeface="Calibri"/>
              </a:rPr>
              <a:t> </a:t>
            </a:r>
            <a:r>
              <a:rPr lang="en-US" sz="2000" spc="-30" dirty="0">
                <a:cs typeface="Calibri"/>
              </a:rPr>
              <a:t>s</a:t>
            </a:r>
            <a:r>
              <a:rPr lang="en-US" sz="2000" spc="-40" dirty="0">
                <a:cs typeface="Calibri"/>
              </a:rPr>
              <a:t>t</a:t>
            </a:r>
            <a:r>
              <a:rPr lang="en-US" sz="2000" spc="-10" dirty="0">
                <a:cs typeface="Calibri"/>
              </a:rPr>
              <a:t>arts </a:t>
            </a:r>
            <a:r>
              <a:rPr lang="en-US" sz="2000" spc="-45" dirty="0">
                <a:cs typeface="Calibri"/>
              </a:rPr>
              <a:t>t</a:t>
            </a:r>
            <a:r>
              <a:rPr lang="en-US" sz="2000" spc="-15" dirty="0">
                <a:cs typeface="Calibri"/>
              </a:rPr>
              <a:t>o</a:t>
            </a:r>
            <a:r>
              <a:rPr lang="en-US" sz="2000" spc="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g</a:t>
            </a:r>
            <a:r>
              <a:rPr lang="en-US" sz="2000" spc="-50" dirty="0">
                <a:cs typeface="Calibri"/>
              </a:rPr>
              <a:t>r</a:t>
            </a:r>
            <a:r>
              <a:rPr lang="en-US" sz="2000" spc="-15" dirty="0">
                <a:cs typeface="Calibri"/>
              </a:rPr>
              <a:t>ow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in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the</a:t>
            </a:r>
            <a:r>
              <a:rPr lang="en-US" sz="2000" spc="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Ana</a:t>
            </a:r>
            <a:r>
              <a:rPr lang="en-US" sz="2000" spc="-40" dirty="0">
                <a:cs typeface="Calibri"/>
              </a:rPr>
              <a:t>g</a:t>
            </a:r>
            <a:r>
              <a:rPr lang="en-US" sz="2000" spc="-15" dirty="0">
                <a:cs typeface="Calibri"/>
              </a:rPr>
              <a:t>en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phase.</a:t>
            </a:r>
            <a:endParaRPr lang="en-US" sz="2000" dirty="0">
              <a:cs typeface="Calibri"/>
            </a:endParaRPr>
          </a:p>
          <a:p>
            <a:pPr marL="800100" lvl="1" indent="-342900">
              <a:lnSpc>
                <a:spcPts val="500"/>
              </a:lnSpc>
              <a:spcBef>
                <a:spcPts val="11"/>
              </a:spcBef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927100" marR="248285" lvl="1" indent="-513715">
              <a:lnSpc>
                <a:spcPts val="2110"/>
              </a:lnSpc>
              <a:buFont typeface="Wingdings" panose="05000000000000000000" pitchFamily="2" charset="2"/>
              <a:buChar char="q"/>
              <a:tabLst>
                <a:tab pos="927100" algn="l"/>
                <a:tab pos="3196590" algn="l"/>
              </a:tabLst>
            </a:pPr>
            <a:r>
              <a:rPr lang="en-US" sz="2000" spc="-10" dirty="0">
                <a:cs typeface="Calibri"/>
              </a:rPr>
              <a:t>It la</a:t>
            </a:r>
            <a:r>
              <a:rPr lang="en-US" sz="2000" spc="-25" dirty="0">
                <a:cs typeface="Calibri"/>
              </a:rPr>
              <a:t>s</a:t>
            </a:r>
            <a:r>
              <a:rPr lang="en-US" sz="2000" spc="-10" dirty="0">
                <a:cs typeface="Calibri"/>
              </a:rPr>
              <a:t>t </a:t>
            </a:r>
            <a:r>
              <a:rPr lang="en-US" sz="2000" spc="-60" dirty="0">
                <a:cs typeface="Calibri"/>
              </a:rPr>
              <a:t>f</a:t>
            </a:r>
            <a:r>
              <a:rPr lang="en-US" sz="2000" spc="-10" dirty="0">
                <a:cs typeface="Calibri"/>
              </a:rPr>
              <a:t>or</a:t>
            </a:r>
            <a:r>
              <a:rPr lang="en-US" sz="2000" spc="10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3 mo</a:t>
            </a:r>
            <a:r>
              <a:rPr lang="en-US" sz="2000" spc="-40" dirty="0">
                <a:cs typeface="Calibri"/>
              </a:rPr>
              <a:t>n</a:t>
            </a:r>
            <a:r>
              <a:rPr lang="en-US" sz="2000" spc="-10" dirty="0">
                <a:cs typeface="Calibri"/>
              </a:rPr>
              <a:t>ths </a:t>
            </a:r>
            <a:r>
              <a:rPr lang="en-US" sz="2000" spc="-15" dirty="0">
                <a:cs typeface="Calibri"/>
              </a:rPr>
              <a:t>and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25" dirty="0">
                <a:cs typeface="Calibri"/>
              </a:rPr>
              <a:t>n</a:t>
            </a:r>
            <a:r>
              <a:rPr lang="en-US" sz="2000" spc="-10" dirty="0">
                <a:cs typeface="Calibri"/>
              </a:rPr>
              <a:t>ormally t</a:t>
            </a:r>
            <a:r>
              <a:rPr lang="en-US" sz="2000" spc="-25" dirty="0">
                <a:cs typeface="Calibri"/>
              </a:rPr>
              <a:t>h</a:t>
            </a:r>
            <a:r>
              <a:rPr lang="en-US" sz="2000" spc="-15" dirty="0">
                <a:cs typeface="Calibri"/>
              </a:rPr>
              <a:t>e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pe</a:t>
            </a:r>
            <a:r>
              <a:rPr lang="en-US" sz="2000" spc="-50" dirty="0">
                <a:cs typeface="Calibri"/>
              </a:rPr>
              <a:t>r</a:t>
            </a:r>
            <a:r>
              <a:rPr lang="en-US" sz="2000" spc="-10" dirty="0">
                <a:cs typeface="Calibri"/>
              </a:rPr>
              <a:t>so</a:t>
            </a:r>
            <a:r>
              <a:rPr lang="en-US" sz="2000" spc="-15" dirty="0">
                <a:cs typeface="Calibri"/>
              </a:rPr>
              <a:t>n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loss</a:t>
            </a:r>
            <a:r>
              <a:rPr lang="en-US" sz="2000" spc="20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150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hair</a:t>
            </a:r>
            <a:r>
              <a:rPr lang="en-US" sz="2000" spc="-15" dirty="0">
                <a:cs typeface="Calibri"/>
              </a:rPr>
              <a:t> a</a:t>
            </a:r>
            <a:r>
              <a:rPr lang="en-US" sz="2000" spc="-10" dirty="0">
                <a:cs typeface="Calibri"/>
              </a:rPr>
              <a:t> d</a:t>
            </a:r>
            <a:r>
              <a:rPr lang="en-US" sz="2000" spc="-50" dirty="0">
                <a:cs typeface="Calibri"/>
              </a:rPr>
              <a:t>a</a:t>
            </a:r>
            <a:r>
              <a:rPr lang="en-US" sz="2000" spc="-10" dirty="0">
                <a:cs typeface="Calibri"/>
              </a:rPr>
              <a:t>y</a:t>
            </a:r>
            <a:endParaRPr lang="en-US" sz="2000" dirty="0">
              <a:cs typeface="Calibri"/>
            </a:endParaRPr>
          </a:p>
          <a:p>
            <a:pPr marL="812800" lvl="1" indent="-342900">
              <a:spcBef>
                <a:spcPts val="33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835660" algn="l"/>
              </a:tabLst>
            </a:pPr>
            <a:r>
              <a:rPr lang="en-US" sz="2000" spc="-15" dirty="0">
                <a:cs typeface="Calibri"/>
              </a:rPr>
              <a:t>So</a:t>
            </a:r>
            <a:r>
              <a:rPr lang="en-US" sz="2000" spc="-10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a</a:t>
            </a:r>
            <a:r>
              <a:rPr lang="en-US" sz="2000" spc="-65" dirty="0">
                <a:cs typeface="Calibri"/>
              </a:rPr>
              <a:t>n</a:t>
            </a:r>
            <a:r>
              <a:rPr lang="en-US" sz="2000" spc="-15" dirty="0">
                <a:cs typeface="Calibri"/>
              </a:rPr>
              <a:t>y</a:t>
            </a:r>
            <a:r>
              <a:rPr lang="en-US" sz="2000" spc="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di</a:t>
            </a:r>
            <a:r>
              <a:rPr lang="en-US" sz="2000" spc="-40" dirty="0">
                <a:cs typeface="Calibri"/>
              </a:rPr>
              <a:t>s</a:t>
            </a:r>
            <a:r>
              <a:rPr lang="en-US" sz="2000" spc="-15" dirty="0">
                <a:cs typeface="Calibri"/>
              </a:rPr>
              <a:t>turbance</a:t>
            </a:r>
            <a:r>
              <a:rPr lang="en-US" sz="2000" spc="2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in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this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c</a:t>
            </a:r>
            <a:r>
              <a:rPr lang="en-US" sz="2000" spc="-55" dirty="0">
                <a:cs typeface="Calibri"/>
              </a:rPr>
              <a:t>y</a:t>
            </a:r>
            <a:r>
              <a:rPr lang="en-US" sz="2000" spc="-10" dirty="0">
                <a:cs typeface="Calibri"/>
              </a:rPr>
              <a:t>cle</a:t>
            </a:r>
            <a:r>
              <a:rPr lang="en-US" sz="2000" spc="4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will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40" dirty="0">
                <a:cs typeface="Calibri"/>
              </a:rPr>
              <a:t>r</a:t>
            </a:r>
            <a:r>
              <a:rPr lang="en-US" sz="2000" spc="-10" dirty="0">
                <a:cs typeface="Calibri"/>
              </a:rPr>
              <a:t>esult</a:t>
            </a:r>
            <a:r>
              <a:rPr lang="en-US" sz="2000" spc="1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in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5" dirty="0">
                <a:cs typeface="Calibri"/>
              </a:rPr>
              <a:t>the</a:t>
            </a:r>
            <a:r>
              <a:rPr lang="en-US" sz="2000" spc="-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hair disease</a:t>
            </a:r>
            <a:endParaRPr lang="en-US" sz="2000" dirty="0">
              <a:cs typeface="Calibri"/>
            </a:endParaRPr>
          </a:p>
          <a:p>
            <a:pPr marL="812800" lvl="1" indent="-342900">
              <a:lnSpc>
                <a:spcPct val="100000"/>
              </a:lnSpc>
              <a:spcBef>
                <a:spcPts val="335"/>
              </a:spcBef>
              <a:buClr>
                <a:srgbClr val="FF0000"/>
              </a:buClr>
              <a:buFont typeface="Wingdings" panose="05000000000000000000" pitchFamily="2" charset="2"/>
              <a:buChar char="Ø"/>
              <a:tabLst>
                <a:tab pos="835660" algn="l"/>
              </a:tabLst>
            </a:pPr>
            <a:endParaRPr sz="2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228600"/>
            <a:ext cx="8534400" cy="640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853055">
              <a:lnSpc>
                <a:spcPct val="100000"/>
              </a:lnSpc>
            </a:pPr>
            <a:r>
              <a:rPr sz="4000" b="1" spc="-25" dirty="0">
                <a:latin typeface="Calibri"/>
                <a:cs typeface="Calibri"/>
              </a:rPr>
              <a:t>A</a:t>
            </a:r>
            <a:r>
              <a:rPr sz="4000" b="1" spc="-95" dirty="0">
                <a:latin typeface="Calibri"/>
                <a:cs typeface="Calibri"/>
              </a:rPr>
              <a:t>L</a:t>
            </a:r>
            <a:r>
              <a:rPr sz="4000" b="1" spc="-25" dirty="0">
                <a:latin typeface="Calibri"/>
                <a:cs typeface="Calibri"/>
              </a:rPr>
              <a:t>OP</a:t>
            </a:r>
            <a:r>
              <a:rPr sz="4000" b="1" spc="-95" dirty="0">
                <a:latin typeface="Calibri"/>
                <a:cs typeface="Calibri"/>
              </a:rPr>
              <a:t>E</a:t>
            </a:r>
            <a:r>
              <a:rPr sz="4000" b="1" spc="-20" dirty="0">
                <a:latin typeface="Calibri"/>
                <a:cs typeface="Calibri"/>
              </a:rPr>
              <a:t>CIA: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58341"/>
            <a:ext cx="8041005" cy="50514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7685" indent="-515620">
              <a:lnSpc>
                <a:spcPct val="100000"/>
              </a:lnSpc>
              <a:buFont typeface="Calibri"/>
              <a:buAutoNum type="arabicPeriod"/>
              <a:tabLst>
                <a:tab pos="527685" algn="l"/>
              </a:tabLst>
            </a:pPr>
            <a:r>
              <a:rPr sz="2200" b="1" spc="-15" dirty="0">
                <a:latin typeface="Calibri"/>
                <a:cs typeface="Calibri"/>
              </a:rPr>
              <a:t>No</a:t>
            </a:r>
            <a:r>
              <a:rPr sz="2200" b="1" spc="-20" dirty="0">
                <a:latin typeface="Calibri"/>
                <a:cs typeface="Calibri"/>
              </a:rPr>
              <a:t>n</a:t>
            </a:r>
            <a:r>
              <a:rPr sz="2200" b="1" spc="-15" dirty="0">
                <a:latin typeface="Calibri"/>
                <a:cs typeface="Calibri"/>
              </a:rPr>
              <a:t>-</a:t>
            </a:r>
            <a:r>
              <a:rPr sz="2200" b="1" spc="-10" dirty="0">
                <a:latin typeface="Calibri"/>
                <a:cs typeface="Calibri"/>
              </a:rPr>
              <a:t>sc</a:t>
            </a:r>
            <a:r>
              <a:rPr sz="2200" b="1" spc="-30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rring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al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pecia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(</a:t>
            </a:r>
            <a:r>
              <a:rPr sz="2200" b="1" spc="-35" dirty="0">
                <a:latin typeface="Calibri"/>
                <a:cs typeface="Calibri"/>
              </a:rPr>
              <a:t>r</a:t>
            </a:r>
            <a:r>
              <a:rPr sz="2200" b="1" spc="-30" dirty="0">
                <a:latin typeface="Calibri"/>
                <a:cs typeface="Calibri"/>
              </a:rPr>
              <a:t>e</a:t>
            </a:r>
            <a:r>
              <a:rPr sz="2200" b="1" spc="-35" dirty="0">
                <a:latin typeface="Calibri"/>
                <a:cs typeface="Calibri"/>
              </a:rPr>
              <a:t>v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sible):</a:t>
            </a:r>
            <a:endParaRPr sz="2200" dirty="0">
              <a:latin typeface="Calibri"/>
              <a:cs typeface="Calibri"/>
            </a:endParaRPr>
          </a:p>
          <a:p>
            <a:pPr marL="927100" marR="55880" lvl="1" indent="-513715">
              <a:lnSpc>
                <a:spcPts val="1920"/>
              </a:lnSpc>
              <a:spcBef>
                <a:spcPts val="470"/>
              </a:spcBef>
              <a:buFont typeface="Arial"/>
              <a:buChar char="–"/>
              <a:tabLst>
                <a:tab pos="927100" algn="l"/>
              </a:tabLst>
            </a:pPr>
            <a:r>
              <a:rPr sz="2000" b="1" dirty="0">
                <a:latin typeface="Calibri"/>
                <a:cs typeface="Calibri"/>
              </a:rPr>
              <a:t>T</a:t>
            </a:r>
            <a:r>
              <a:rPr sz="2000" b="1" spc="5" dirty="0">
                <a:latin typeface="Calibri"/>
                <a:cs typeface="Calibri"/>
              </a:rPr>
              <a:t>h</a:t>
            </a:r>
            <a:r>
              <a:rPr sz="2000" b="1" spc="0" dirty="0">
                <a:latin typeface="Calibri"/>
                <a:cs typeface="Calibri"/>
              </a:rPr>
              <a:t>e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skin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is norm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l,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so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the</a:t>
            </a:r>
            <a:r>
              <a:rPr sz="2000" b="1" spc="-25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e is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ho</a:t>
            </a:r>
            <a:r>
              <a:rPr sz="2000" b="1" spc="10" dirty="0">
                <a:latin typeface="Calibri"/>
                <a:cs typeface="Calibri"/>
              </a:rPr>
              <a:t>p</a:t>
            </a:r>
            <a:r>
              <a:rPr sz="2000" b="1" spc="0" dirty="0">
                <a:latin typeface="Calibri"/>
                <a:cs typeface="Calibri"/>
              </a:rPr>
              <a:t>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-35" dirty="0">
                <a:latin typeface="Calibri"/>
                <a:cs typeface="Calibri"/>
              </a:rPr>
              <a:t>f</a:t>
            </a:r>
            <a:r>
              <a:rPr sz="2000" b="1" spc="0" dirty="0">
                <a:latin typeface="Calibri"/>
                <a:cs typeface="Calibri"/>
              </a:rPr>
              <a:t>or the ha</a:t>
            </a:r>
            <a:r>
              <a:rPr sz="2000" b="1" spc="-5" dirty="0">
                <a:latin typeface="Calibri"/>
                <a:cs typeface="Calibri"/>
              </a:rPr>
              <a:t>i</a:t>
            </a:r>
            <a:r>
              <a:rPr sz="2000" b="1" spc="0" dirty="0">
                <a:latin typeface="Calibri"/>
                <a:cs typeface="Calibri"/>
              </a:rPr>
              <a:t>r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t</a:t>
            </a:r>
            <a:r>
              <a:rPr sz="2000" b="1" spc="0" dirty="0">
                <a:latin typeface="Calibri"/>
                <a:cs typeface="Calibri"/>
              </a:rPr>
              <a:t>o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g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w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g</a:t>
            </a:r>
            <a:r>
              <a:rPr sz="2000" spc="0" dirty="0">
                <a:latin typeface="Calibri"/>
                <a:cs typeface="Calibri"/>
              </a:rPr>
              <a:t>ain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and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it is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able.</a:t>
            </a:r>
            <a:endParaRPr sz="2000" dirty="0">
              <a:latin typeface="Calibri"/>
              <a:cs typeface="Calibri"/>
            </a:endParaRPr>
          </a:p>
          <a:p>
            <a:pPr marL="981710" lvl="1" indent="-568960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981710" algn="l"/>
              </a:tabLst>
            </a:pPr>
            <a:r>
              <a:rPr sz="2000" dirty="0">
                <a:latin typeface="Calibri"/>
                <a:cs typeface="Calibri"/>
              </a:rPr>
              <a:t>It is 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l</a:t>
            </a:r>
            <a:r>
              <a:rPr sz="2000" spc="0" dirty="0">
                <a:latin typeface="Calibri"/>
                <a:cs typeface="Calibri"/>
              </a:rPr>
              <a:t>l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d 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5" dirty="0">
                <a:latin typeface="Calibri"/>
                <a:cs typeface="Calibri"/>
              </a:rPr>
              <a:t>-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c</a:t>
            </a:r>
            <a:r>
              <a:rPr sz="2000" spc="0" dirty="0">
                <a:latin typeface="Calibri"/>
                <a:cs typeface="Calibri"/>
              </a:rPr>
              <a:t>ar</a:t>
            </a:r>
            <a:r>
              <a:rPr sz="2000" spc="-1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ing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be</a:t>
            </a:r>
            <a:r>
              <a:rPr sz="2000" spc="-10" dirty="0">
                <a:latin typeface="Calibri"/>
                <a:cs typeface="Calibri"/>
              </a:rPr>
              <a:t>c</a:t>
            </a:r>
            <a:r>
              <a:rPr sz="2000" spc="0" dirty="0">
                <a:latin typeface="Calibri"/>
                <a:cs typeface="Calibri"/>
              </a:rPr>
              <a:t>ause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e </a:t>
            </a:r>
            <a:r>
              <a:rPr sz="2000" spc="-5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no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fib</a:t>
            </a:r>
            <a:r>
              <a:rPr sz="2000" spc="-45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os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0" dirty="0">
                <a:latin typeface="Calibri"/>
                <a:cs typeface="Calibri"/>
              </a:rPr>
              <a:t>s.</a:t>
            </a:r>
            <a:endParaRPr sz="20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this ty</a:t>
            </a:r>
            <a:r>
              <a:rPr sz="2000" spc="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0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hair 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ol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icl</a:t>
            </a:r>
            <a:r>
              <a:rPr sz="2000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0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e I</a:t>
            </a:r>
            <a:r>
              <a:rPr sz="2000" spc="-25" dirty="0">
                <a:solidFill>
                  <a:srgbClr val="FF0000"/>
                </a:solidFill>
                <a:latin typeface="Calibri"/>
                <a:cs typeface="Calibri"/>
              </a:rPr>
              <a:t>nt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act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600"/>
              </a:lnSpc>
              <a:spcBef>
                <a:spcPts val="18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527685" indent="-515620">
              <a:lnSpc>
                <a:spcPct val="100000"/>
              </a:lnSpc>
              <a:buFont typeface="Calibri"/>
              <a:buAutoNum type="arabicPeriod" startAt="2"/>
              <a:tabLst>
                <a:tab pos="527685" algn="l"/>
              </a:tabLst>
            </a:pPr>
            <a:r>
              <a:rPr sz="2200" b="1" spc="-10" dirty="0">
                <a:latin typeface="Calibri"/>
                <a:cs typeface="Calibri"/>
              </a:rPr>
              <a:t>Sc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rring </a:t>
            </a:r>
            <a:r>
              <a:rPr sz="2200" b="1" spc="-15" dirty="0">
                <a:latin typeface="Calibri"/>
                <a:cs typeface="Calibri"/>
              </a:rPr>
              <a:t>al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pecia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(ir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-40" dirty="0">
                <a:latin typeface="Calibri"/>
                <a:cs typeface="Calibri"/>
              </a:rPr>
              <a:t>v</a:t>
            </a:r>
            <a:r>
              <a:rPr sz="2200" b="1" spc="0" dirty="0">
                <a:latin typeface="Calibri"/>
                <a:cs typeface="Calibri"/>
              </a:rPr>
              <a:t>e</a:t>
            </a:r>
            <a:r>
              <a:rPr sz="2200" b="1" spc="-3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sib</a:t>
            </a:r>
            <a:r>
              <a:rPr sz="2200" b="1" spc="-15" dirty="0">
                <a:latin typeface="Calibri"/>
                <a:cs typeface="Calibri"/>
              </a:rPr>
              <a:t>le</a:t>
            </a:r>
            <a:r>
              <a:rPr sz="2200" b="1" spc="-5" dirty="0">
                <a:latin typeface="Calibri"/>
                <a:cs typeface="Calibri"/>
              </a:rPr>
              <a:t>)</a:t>
            </a:r>
            <a:r>
              <a:rPr sz="2200" b="1" spc="-10" dirty="0">
                <a:latin typeface="Calibri"/>
                <a:cs typeface="Calibri"/>
              </a:rPr>
              <a:t>:</a:t>
            </a:r>
            <a:endParaRPr sz="22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927100" algn="l"/>
              </a:tabLst>
            </a:pPr>
            <a:r>
              <a:rPr sz="2000" b="1" dirty="0">
                <a:latin typeface="Calibri"/>
                <a:cs typeface="Calibri"/>
              </a:rPr>
              <a:t>T</a:t>
            </a:r>
            <a:r>
              <a:rPr sz="2000" b="1" spc="5" dirty="0">
                <a:latin typeface="Calibri"/>
                <a:cs typeface="Calibri"/>
              </a:rPr>
              <a:t>h</a:t>
            </a:r>
            <a:r>
              <a:rPr sz="2000" b="1" spc="0" dirty="0">
                <a:latin typeface="Calibri"/>
                <a:cs typeface="Calibri"/>
              </a:rPr>
              <a:t>e</a:t>
            </a:r>
            <a:r>
              <a:rPr sz="2000" b="1" spc="-30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is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fib</a:t>
            </a:r>
            <a:r>
              <a:rPr sz="2000" b="1" spc="-25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o</a:t>
            </a:r>
            <a:r>
              <a:rPr sz="2000" b="1" spc="5" dirty="0">
                <a:latin typeface="Calibri"/>
                <a:cs typeface="Calibri"/>
              </a:rPr>
              <a:t>s</a:t>
            </a:r>
            <a:r>
              <a:rPr sz="2000" b="1" spc="0" dirty="0">
                <a:latin typeface="Calibri"/>
                <a:cs typeface="Calibri"/>
              </a:rPr>
              <a:t>is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and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s</a:t>
            </a:r>
            <a:r>
              <a:rPr sz="2000" b="1" spc="-10" dirty="0">
                <a:latin typeface="Calibri"/>
                <a:cs typeface="Calibri"/>
              </a:rPr>
              <a:t>e</a:t>
            </a:r>
            <a:r>
              <a:rPr sz="2000" b="1" spc="-25" dirty="0">
                <a:latin typeface="Calibri"/>
                <a:cs typeface="Calibri"/>
              </a:rPr>
              <a:t>v</a:t>
            </a:r>
            <a:r>
              <a:rPr sz="2000" b="1" spc="0" dirty="0">
                <a:latin typeface="Calibri"/>
                <a:cs typeface="Calibri"/>
              </a:rPr>
              <a:t>er</a:t>
            </a:r>
            <a:r>
              <a:rPr lang="en-US" sz="2000" b="1" spc="0" dirty="0">
                <a:latin typeface="Calibri"/>
                <a:cs typeface="Calibri"/>
              </a:rPr>
              <a:t>e</a:t>
            </a:r>
            <a:r>
              <a:rPr sz="2000" b="1" spc="5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i</a:t>
            </a:r>
            <a:r>
              <a:rPr sz="2000" b="1" spc="-10" dirty="0">
                <a:latin typeface="Calibri"/>
                <a:cs typeface="Calibri"/>
              </a:rPr>
              <a:t>n</a:t>
            </a:r>
            <a:r>
              <a:rPr sz="2000" b="1" spc="0" dirty="0">
                <a:latin typeface="Calibri"/>
                <a:cs typeface="Calibri"/>
              </a:rPr>
              <a:t>flamm</a:t>
            </a:r>
            <a:r>
              <a:rPr sz="2000" b="1" spc="-30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tion,</a:t>
            </a:r>
            <a:endParaRPr sz="20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000" b="1" dirty="0">
                <a:latin typeface="Calibri"/>
                <a:cs typeface="Calibri"/>
              </a:rPr>
              <a:t>the</a:t>
            </a:r>
            <a:r>
              <a:rPr sz="2000" b="1" spc="-25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e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is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no </a:t>
            </a:r>
            <a:r>
              <a:rPr sz="2000" spc="0" dirty="0">
                <a:latin typeface="Calibri"/>
                <a:cs typeface="Calibri"/>
              </a:rPr>
              <a:t>hope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f</a:t>
            </a:r>
            <a:r>
              <a:rPr sz="2000" spc="0" dirty="0">
                <a:latin typeface="Calibri"/>
                <a:cs typeface="Calibri"/>
              </a:rPr>
              <a:t>or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hair 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-g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wth</a:t>
            </a:r>
            <a:endParaRPr sz="2000" dirty="0">
              <a:latin typeface="Calibri"/>
              <a:cs typeface="Calibri"/>
            </a:endParaRPr>
          </a:p>
          <a:p>
            <a:pPr marL="927100" lvl="1" indent="-513715">
              <a:lnSpc>
                <a:spcPct val="100000"/>
              </a:lnSpc>
              <a:buFont typeface="Arial"/>
              <a:buChar char="–"/>
              <a:tabLst>
                <a:tab pos="927100" algn="l"/>
              </a:tabLst>
            </a:pPr>
            <a:r>
              <a:rPr sz="20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this ty</a:t>
            </a:r>
            <a:r>
              <a:rPr sz="2000" spc="5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0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hair </a:t>
            </a:r>
            <a:r>
              <a:rPr sz="2000" spc="-4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ol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icl</a:t>
            </a:r>
            <a:r>
              <a:rPr sz="2000" spc="-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0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000" spc="-3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e dama</a:t>
            </a:r>
            <a:r>
              <a:rPr sz="2000" spc="-1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000" spc="0" dirty="0">
                <a:solidFill>
                  <a:srgbClr val="FF0000"/>
                </a:solidFill>
                <a:latin typeface="Calibri"/>
                <a:cs typeface="Calibri"/>
              </a:rPr>
              <a:t>ed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200"/>
              </a:lnSpc>
              <a:spcBef>
                <a:spcPts val="75"/>
              </a:spcBef>
            </a:pPr>
            <a:endParaRPr sz="1200" dirty="0"/>
          </a:p>
          <a:p>
            <a:pPr marL="12700">
              <a:lnSpc>
                <a:spcPct val="100000"/>
              </a:lnSpc>
            </a:pP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NB</a:t>
            </a:r>
            <a:r>
              <a:rPr sz="2200" b="1" spc="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: 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H</a:t>
            </a:r>
            <a:r>
              <a:rPr sz="2200" b="1" spc="-25" dirty="0">
                <a:solidFill>
                  <a:srgbClr val="00AF50"/>
                </a:solidFill>
                <a:latin typeface="Calibri"/>
                <a:cs typeface="Calibri"/>
              </a:rPr>
              <a:t>o</a:t>
            </a:r>
            <a:r>
              <a:rPr sz="2200" b="1" spc="-20" dirty="0">
                <a:solidFill>
                  <a:srgbClr val="00AF50"/>
                </a:solidFill>
                <a:latin typeface="Calibri"/>
                <a:cs typeface="Calibri"/>
              </a:rPr>
              <a:t>w</a:t>
            </a:r>
            <a:r>
              <a:rPr sz="2200" b="1" spc="2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40" dirty="0">
                <a:solidFill>
                  <a:srgbClr val="00AF50"/>
                </a:solidFill>
                <a:latin typeface="Calibri"/>
                <a:cs typeface="Calibri"/>
              </a:rPr>
              <a:t>t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o</a:t>
            </a:r>
            <a:r>
              <a:rPr sz="2200" b="1" spc="1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dif</a:t>
            </a:r>
            <a:r>
              <a:rPr sz="2200" b="1" spc="-50" dirty="0">
                <a:solidFill>
                  <a:srgbClr val="00AF50"/>
                </a:solidFill>
                <a:latin typeface="Calibri"/>
                <a:cs typeface="Calibri"/>
              </a:rPr>
              <a:t>f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r>
              <a:rPr sz="2200" b="1" spc="-40" dirty="0">
                <a:solidFill>
                  <a:srgbClr val="00AF5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r>
              <a:rPr sz="2200" b="1" spc="-45" dirty="0">
                <a:solidFill>
                  <a:srgbClr val="00AF50"/>
                </a:solidFill>
                <a:latin typeface="Calibri"/>
                <a:cs typeface="Calibri"/>
              </a:rPr>
              <a:t>n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ti</a:t>
            </a:r>
            <a:r>
              <a:rPr sz="2200" b="1" spc="-50" dirty="0">
                <a:solidFill>
                  <a:srgbClr val="00AF50"/>
                </a:solidFill>
                <a:latin typeface="Calibri"/>
                <a:cs typeface="Calibri"/>
              </a:rPr>
              <a:t>a</a:t>
            </a:r>
            <a:r>
              <a:rPr sz="2200" b="1" spc="-30" dirty="0">
                <a:solidFill>
                  <a:srgbClr val="00AF50"/>
                </a:solidFill>
                <a:latin typeface="Calibri"/>
                <a:cs typeface="Calibri"/>
              </a:rPr>
              <a:t>t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r>
              <a:rPr sz="2200" b="1" spc="4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b</a:t>
            </a:r>
            <a:r>
              <a:rPr sz="2200" b="1" spc="-35" dirty="0">
                <a:solidFill>
                  <a:srgbClr val="00AF50"/>
                </a:solidFill>
                <a:latin typeface="Calibri"/>
                <a:cs typeface="Calibri"/>
              </a:rPr>
              <a:t>e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t</a:t>
            </a:r>
            <a:r>
              <a:rPr sz="2200" b="1" spc="-45" dirty="0">
                <a:solidFill>
                  <a:srgbClr val="00AF50"/>
                </a:solidFill>
                <a:latin typeface="Calibri"/>
                <a:cs typeface="Calibri"/>
              </a:rPr>
              <a:t>w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een</a:t>
            </a:r>
            <a:r>
              <a:rPr sz="2200" b="1" spc="20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t</a:t>
            </a:r>
            <a:r>
              <a:rPr sz="2200" b="1" spc="-25" dirty="0">
                <a:solidFill>
                  <a:srgbClr val="00AF50"/>
                </a:solidFill>
                <a:latin typeface="Calibri"/>
                <a:cs typeface="Calibri"/>
              </a:rPr>
              <a:t>h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em</a:t>
            </a:r>
            <a:r>
              <a:rPr sz="2200" b="1" spc="15" dirty="0">
                <a:solidFill>
                  <a:srgbClr val="00AF5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clinic</a:t>
            </a:r>
            <a:r>
              <a:rPr sz="2200" b="1" spc="-25" dirty="0">
                <a:solidFill>
                  <a:srgbClr val="00AF50"/>
                </a:solidFill>
                <a:latin typeface="Calibri"/>
                <a:cs typeface="Calibri"/>
              </a:rPr>
              <a:t>a</a:t>
            </a:r>
            <a:r>
              <a:rPr sz="2200" b="1" spc="-10" dirty="0">
                <a:solidFill>
                  <a:srgbClr val="00AF50"/>
                </a:solidFill>
                <a:latin typeface="Calibri"/>
                <a:cs typeface="Calibri"/>
              </a:rPr>
              <a:t>lly  </a:t>
            </a:r>
            <a:r>
              <a:rPr sz="2200" b="1" spc="-15" dirty="0">
                <a:solidFill>
                  <a:srgbClr val="00AF50"/>
                </a:solidFill>
                <a:latin typeface="Calibri"/>
                <a:cs typeface="Calibri"/>
              </a:rPr>
              <a:t>?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2964815" algn="l"/>
                <a:tab pos="5678170" algn="l"/>
              </a:tabLst>
            </a:pPr>
            <a:r>
              <a:rPr sz="2200" spc="-35" dirty="0">
                <a:solidFill>
                  <a:srgbClr val="006FC0"/>
                </a:solidFill>
                <a:latin typeface="Calibri"/>
                <a:cs typeface="Calibri"/>
              </a:rPr>
              <a:t>B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y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looking </a:t>
            </a:r>
            <a:r>
              <a:rPr sz="2200" spc="-60" dirty="0">
                <a:solidFill>
                  <a:srgbClr val="006FC0"/>
                </a:solidFill>
                <a:latin typeface="Calibri"/>
                <a:cs typeface="Calibri"/>
              </a:rPr>
              <a:t>f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or (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hair</a:t>
            </a:r>
            <a:r>
              <a:rPr sz="22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o</a:t>
            </a:r>
            <a:r>
              <a:rPr sz="2200" spc="-30" dirty="0">
                <a:solidFill>
                  <a:srgbClr val="006FC0"/>
                </a:solidFill>
                <a:latin typeface="Calibri"/>
                <a:cs typeface="Calibri"/>
              </a:rPr>
              <a:t>s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tia	)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 by</a:t>
            </a:r>
            <a:r>
              <a:rPr sz="22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t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he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5" dirty="0">
                <a:solidFill>
                  <a:srgbClr val="006FC0"/>
                </a:solidFill>
                <a:latin typeface="Calibri"/>
                <a:cs typeface="Calibri"/>
              </a:rPr>
              <a:t>s</a:t>
            </a:r>
            <a:r>
              <a:rPr sz="2200" spc="-40" dirty="0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ope</a:t>
            </a:r>
            <a:r>
              <a:rPr sz="2200" spc="-25" dirty="0">
                <a:solidFill>
                  <a:srgbClr val="006FC0"/>
                </a:solidFill>
                <a:latin typeface="Wingdings"/>
                <a:cs typeface="Wingdings"/>
              </a:rPr>
              <a:t></a:t>
            </a:r>
            <a:r>
              <a:rPr sz="2200" spc="-5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200" spc="5" dirty="0">
                <a:solidFill>
                  <a:srgbClr val="006FC0"/>
                </a:solidFill>
                <a:latin typeface="Calibri"/>
                <a:cs typeface="Calibri"/>
              </a:rPr>
              <a:t>i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f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th</a:t>
            </a:r>
            <a:r>
              <a:rPr sz="2200" spc="-25" dirty="0">
                <a:solidFill>
                  <a:srgbClr val="006FC0"/>
                </a:solidFill>
                <a:latin typeface="Calibri"/>
                <a:cs typeface="Calibri"/>
              </a:rPr>
              <a:t>e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y</a:t>
            </a:r>
            <a:r>
              <a:rPr sz="2200" spc="10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i</a:t>
            </a:r>
            <a:r>
              <a:rPr sz="2200" spc="-50" dirty="0">
                <a:solidFill>
                  <a:srgbClr val="006FC0"/>
                </a:solidFill>
                <a:latin typeface="Calibri"/>
                <a:cs typeface="Calibri"/>
              </a:rPr>
              <a:t>n</a:t>
            </a:r>
            <a:r>
              <a:rPr sz="2200" spc="-40" dirty="0">
                <a:solidFill>
                  <a:srgbClr val="006FC0"/>
                </a:solidFill>
                <a:latin typeface="Calibri"/>
                <a:cs typeface="Calibri"/>
              </a:rPr>
              <a:t>t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act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 t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hen</a:t>
            </a:r>
            <a:endParaRPr sz="2200" dirty="0">
              <a:latin typeface="Calibri"/>
              <a:cs typeface="Calibri"/>
            </a:endParaRPr>
          </a:p>
          <a:p>
            <a:pPr marL="355600">
              <a:lnSpc>
                <a:spcPts val="2115"/>
              </a:lnSpc>
            </a:pP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t</a:t>
            </a:r>
            <a:r>
              <a:rPr sz="2200" spc="-25" dirty="0">
                <a:solidFill>
                  <a:srgbClr val="006FC0"/>
                </a:solidFill>
                <a:latin typeface="Calibri"/>
                <a:cs typeface="Calibri"/>
              </a:rPr>
              <a:t>h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e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alope</a:t>
            </a:r>
            <a:r>
              <a:rPr sz="2200" spc="-20" dirty="0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ia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006FC0"/>
                </a:solidFill>
                <a:latin typeface="Calibri"/>
                <a:cs typeface="Calibri"/>
              </a:rPr>
              <a:t>is 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Non</a:t>
            </a:r>
            <a:r>
              <a:rPr sz="2200" spc="-5" dirty="0">
                <a:solidFill>
                  <a:srgbClr val="006FC0"/>
                </a:solidFill>
                <a:latin typeface="Calibri"/>
                <a:cs typeface="Calibri"/>
              </a:rPr>
              <a:t> s</a:t>
            </a:r>
            <a:r>
              <a:rPr sz="2200" spc="-45" dirty="0">
                <a:solidFill>
                  <a:srgbClr val="006FC0"/>
                </a:solidFill>
                <a:latin typeface="Calibri"/>
                <a:cs typeface="Calibri"/>
              </a:rPr>
              <a:t>c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aring 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and</a:t>
            </a:r>
            <a:r>
              <a:rPr sz="2200" spc="-2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vise</a:t>
            </a:r>
            <a:r>
              <a:rPr sz="2200" spc="5" dirty="0">
                <a:solidFill>
                  <a:srgbClr val="006FC0"/>
                </a:solidFill>
                <a:latin typeface="Calibri"/>
                <a:cs typeface="Calibri"/>
              </a:rPr>
              <a:t> </a:t>
            </a:r>
            <a:r>
              <a:rPr sz="2200" spc="-35" dirty="0">
                <a:solidFill>
                  <a:srgbClr val="006FC0"/>
                </a:solidFill>
                <a:latin typeface="Calibri"/>
                <a:cs typeface="Calibri"/>
              </a:rPr>
              <a:t>v</a:t>
            </a:r>
            <a:r>
              <a:rPr sz="2200" spc="-15" dirty="0">
                <a:solidFill>
                  <a:srgbClr val="006FC0"/>
                </a:solidFill>
                <a:latin typeface="Calibri"/>
                <a:cs typeface="Calibri"/>
              </a:rPr>
              <a:t>e</a:t>
            </a:r>
            <a:r>
              <a:rPr sz="2200" spc="-50" dirty="0">
                <a:solidFill>
                  <a:srgbClr val="006FC0"/>
                </a:solidFill>
                <a:latin typeface="Calibri"/>
                <a:cs typeface="Calibri"/>
              </a:rPr>
              <a:t>r</a:t>
            </a:r>
            <a:r>
              <a:rPr sz="2200" spc="-10" dirty="0">
                <a:solidFill>
                  <a:srgbClr val="006FC0"/>
                </a:solidFill>
                <a:latin typeface="Calibri"/>
                <a:cs typeface="Calibri"/>
              </a:rPr>
              <a:t>sa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2095500">
              <a:lnSpc>
                <a:spcPct val="100000"/>
              </a:lnSpc>
            </a:pPr>
            <a:r>
              <a:rPr lang="en-US" sz="2800" b="1" spc="-15" dirty="0">
                <a:solidFill>
                  <a:srgbClr val="00AF50"/>
                </a:solidFill>
                <a:latin typeface="Calibri"/>
                <a:cs typeface="Calibri"/>
              </a:rPr>
              <a:t>Causes of non-scarring alopecia 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7273"/>
            <a:ext cx="7755890" cy="44342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5682615" algn="l"/>
              </a:tabLst>
            </a:pPr>
            <a:r>
              <a:rPr sz="2500" b="1" spc="-10" dirty="0">
                <a:solidFill>
                  <a:srgbClr val="00AF50"/>
                </a:solidFill>
                <a:latin typeface="Calibri"/>
                <a:cs typeface="Calibri"/>
              </a:rPr>
              <a:t>	</a:t>
            </a:r>
            <a:endParaRPr lang="en-US" sz="2500" b="1" spc="-250" dirty="0">
              <a:solidFill>
                <a:srgbClr val="00AF50"/>
              </a:solidFill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Font typeface="+mj-lt"/>
              <a:buAutoNum type="arabicPeriod"/>
              <a:tabLst>
                <a:tab pos="5682615" algn="l"/>
              </a:tabLst>
            </a:pPr>
            <a:r>
              <a:rPr sz="2200" b="1" spc="-204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elo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efflu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viu</a:t>
            </a:r>
            <a:r>
              <a:rPr lang="en-US" sz="2200" b="1" spc="-10" dirty="0">
                <a:latin typeface="Arial"/>
                <a:cs typeface="Arial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: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p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-40" dirty="0">
                <a:latin typeface="Calibri"/>
                <a:cs typeface="Calibri"/>
              </a:rPr>
              <a:t>s</a:t>
            </a:r>
            <a:r>
              <a:rPr sz="2200" b="1" spc="0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- p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egna</a:t>
            </a:r>
            <a:r>
              <a:rPr sz="2200" b="1" spc="-25" dirty="0">
                <a:latin typeface="Calibri"/>
                <a:cs typeface="Calibri"/>
              </a:rPr>
              <a:t>n</a:t>
            </a:r>
            <a:r>
              <a:rPr sz="2200" b="1" spc="-15" dirty="0">
                <a:latin typeface="Calibri"/>
                <a:cs typeface="Calibri"/>
              </a:rPr>
              <a:t>c</a:t>
            </a:r>
            <a:r>
              <a:rPr sz="2200" b="1" spc="-140" dirty="0">
                <a:latin typeface="Calibri"/>
                <a:cs typeface="Calibri"/>
              </a:rPr>
              <a:t>y</a:t>
            </a:r>
            <a:r>
              <a:rPr sz="2200" b="1" spc="-10" dirty="0">
                <a:latin typeface="Calibri"/>
                <a:cs typeface="Calibri"/>
              </a:rPr>
              <a:t>, </a:t>
            </a:r>
            <a:r>
              <a:rPr sz="2200" b="1" spc="-15" dirty="0">
                <a:latin typeface="Calibri"/>
                <a:cs typeface="Calibri"/>
              </a:rPr>
              <a:t>p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35" dirty="0">
                <a:latin typeface="Calibri"/>
                <a:cs typeface="Calibri"/>
              </a:rPr>
              <a:t>s</a:t>
            </a:r>
            <a:r>
              <a:rPr sz="2200" b="1" spc="-15" dirty="0">
                <a:latin typeface="Calibri"/>
                <a:cs typeface="Calibri"/>
              </a:rPr>
              <a:t>t-medi</a:t>
            </a:r>
            <a:r>
              <a:rPr sz="2200" b="1" spc="-20" dirty="0">
                <a:latin typeface="Calibri"/>
                <a:cs typeface="Calibri"/>
              </a:rPr>
              <a:t>c</a:t>
            </a:r>
            <a:r>
              <a:rPr sz="2200" b="1" spc="-4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ti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n.</a:t>
            </a:r>
            <a:endParaRPr sz="2200" dirty="0">
              <a:latin typeface="Calibri"/>
              <a:cs typeface="Calibri"/>
            </a:endParaRPr>
          </a:p>
          <a:p>
            <a:pPr marL="228600" indent="-228600">
              <a:lnSpc>
                <a:spcPts val="500"/>
              </a:lnSpc>
              <a:spcBef>
                <a:spcPts val="45"/>
              </a:spcBef>
              <a:buFont typeface="+mj-lt"/>
              <a:buAutoNum type="arabicPeriod"/>
            </a:pPr>
            <a:endParaRPr sz="500" dirty="0"/>
          </a:p>
          <a:p>
            <a:pPr marL="469265" marR="12700" indent="-457200">
              <a:lnSpc>
                <a:spcPct val="80000"/>
              </a:lnSpc>
              <a:buFont typeface="+mj-lt"/>
              <a:buAutoNum type="arabicPeriod"/>
              <a:tabLst>
                <a:tab pos="355600" algn="l"/>
                <a:tab pos="2546985" algn="l"/>
              </a:tabLst>
            </a:pP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4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3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flu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vium</a:t>
            </a:r>
            <a:r>
              <a:rPr sz="2200" b="1" spc="-10" dirty="0">
                <a:latin typeface="Calibri"/>
                <a:cs typeface="Calibri"/>
              </a:rPr>
              <a:t>: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It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occu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s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3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f</a:t>
            </a:r>
            <a:r>
              <a:rPr sz="2200" b="1" spc="-40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er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chemot</a:t>
            </a:r>
            <a:r>
              <a:rPr sz="2200" b="1" spc="-25" dirty="0">
                <a:latin typeface="Calibri"/>
                <a:cs typeface="Calibri"/>
              </a:rPr>
              <a:t>h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-65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a</a:t>
            </a:r>
            <a:r>
              <a:rPr sz="2200" b="1" spc="-35" dirty="0">
                <a:latin typeface="Calibri"/>
                <a:cs typeface="Calibri"/>
              </a:rPr>
              <a:t>p</a:t>
            </a:r>
            <a:r>
              <a:rPr sz="2200" b="1" spc="-145" dirty="0">
                <a:latin typeface="Calibri"/>
                <a:cs typeface="Calibri"/>
              </a:rPr>
              <a:t>y</a:t>
            </a:r>
            <a:r>
              <a:rPr sz="2200" b="1" spc="-10" dirty="0">
                <a:latin typeface="Calibri"/>
                <a:cs typeface="Calibri"/>
              </a:rPr>
              <a:t>.</a:t>
            </a:r>
            <a:endParaRPr sz="22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355600" algn="l"/>
              </a:tabLst>
            </a:pP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pecia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3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4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: </a:t>
            </a:r>
            <a:r>
              <a:rPr sz="2200" b="1" spc="-10" dirty="0">
                <a:latin typeface="Calibri"/>
                <a:cs typeface="Calibri"/>
              </a:rPr>
              <a:t>Loss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of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hair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 </a:t>
            </a:r>
            <a:r>
              <a:rPr sz="2200" b="1" spc="-15" dirty="0">
                <a:latin typeface="Calibri"/>
                <a:cs typeface="Calibri"/>
              </a:rPr>
              <a:t>a </a:t>
            </a:r>
            <a:r>
              <a:rPr sz="2200" b="1" spc="-20" dirty="0">
                <a:latin typeface="Calibri"/>
                <a:cs typeface="Calibri"/>
              </a:rPr>
              <a:t>w</a:t>
            </a:r>
            <a:r>
              <a:rPr sz="2200" b="1" spc="-25" dirty="0">
                <a:latin typeface="Calibri"/>
                <a:cs typeface="Calibri"/>
              </a:rPr>
              <a:t>e</a:t>
            </a:r>
            <a:r>
              <a:rPr sz="2200" b="1" spc="-10" dirty="0">
                <a:latin typeface="Calibri"/>
                <a:cs typeface="Calibri"/>
              </a:rPr>
              <a:t>ll </a:t>
            </a:r>
            <a:r>
              <a:rPr sz="2200" b="1" spc="-15" dirty="0">
                <a:latin typeface="Calibri"/>
                <a:cs typeface="Calibri"/>
              </a:rPr>
              <a:t>d</a:t>
            </a:r>
            <a:r>
              <a:rPr sz="2200" b="1" spc="-30" dirty="0">
                <a:latin typeface="Calibri"/>
                <a:cs typeface="Calibri"/>
              </a:rPr>
              <a:t>e</a:t>
            </a:r>
            <a:r>
              <a:rPr sz="2200" b="1" spc="-10" dirty="0">
                <a:latin typeface="Calibri"/>
                <a:cs typeface="Calibri"/>
              </a:rPr>
              <a:t>fined </a:t>
            </a:r>
            <a:r>
              <a:rPr sz="2200" b="1" spc="-15" dirty="0">
                <a:latin typeface="Calibri"/>
                <a:cs typeface="Calibri"/>
              </a:rPr>
              <a:t>a</a:t>
            </a:r>
            <a:r>
              <a:rPr sz="2200" b="1" spc="-2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ea</a:t>
            </a:r>
            <a:endParaRPr sz="22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355600" algn="l"/>
              </a:tabLst>
            </a:pP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200" b="1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en</a:t>
            </a:r>
            <a:r>
              <a:rPr sz="2200" b="1" spc="-3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tic</a:t>
            </a:r>
            <a:r>
              <a:rPr sz="22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pecia</a:t>
            </a:r>
            <a:r>
              <a:rPr sz="2200" b="1" spc="-10" dirty="0">
                <a:latin typeface="Calibri"/>
                <a:cs typeface="Calibri"/>
              </a:rPr>
              <a:t>:</a:t>
            </a:r>
            <a:r>
              <a:rPr sz="2200" b="1" spc="4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mo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 </a:t>
            </a:r>
            <a:r>
              <a:rPr sz="2200" b="1" spc="-15" dirty="0">
                <a:latin typeface="Calibri"/>
                <a:cs typeface="Calibri"/>
              </a:rPr>
              <a:t>male.</a:t>
            </a:r>
            <a:endParaRPr sz="22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355600" algn="l"/>
              </a:tabLst>
            </a:pP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H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ir</a:t>
            </a:r>
            <a:r>
              <a:rPr sz="22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sh</a:t>
            </a:r>
            <a:r>
              <a:rPr sz="2200" b="1" spc="-3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ft</a:t>
            </a:r>
            <a:r>
              <a:rPr sz="22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rmali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2200" b="1" spc="-10" dirty="0">
                <a:latin typeface="Calibri"/>
                <a:cs typeface="Calibri"/>
              </a:rPr>
              <a:t>: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D</a:t>
            </a:r>
            <a:r>
              <a:rPr sz="2200" b="1" spc="-25" dirty="0">
                <a:latin typeface="Calibri"/>
                <a:cs typeface="Calibri"/>
              </a:rPr>
              <a:t>u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40" dirty="0">
                <a:latin typeface="Calibri"/>
                <a:cs typeface="Calibri"/>
              </a:rPr>
              <a:t>t</a:t>
            </a:r>
            <a:r>
              <a:rPr sz="2200" b="1" spc="-15" dirty="0">
                <a:latin typeface="Calibri"/>
                <a:cs typeface="Calibri"/>
              </a:rPr>
              <a:t>o</a:t>
            </a:r>
            <a:r>
              <a:rPr sz="2200" b="1" spc="2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a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35" dirty="0">
                <a:latin typeface="Calibri"/>
                <a:cs typeface="Calibri"/>
              </a:rPr>
              <a:t>g</a:t>
            </a:r>
            <a:r>
              <a:rPr sz="2200" b="1" spc="-15" dirty="0">
                <a:latin typeface="Calibri"/>
                <a:cs typeface="Calibri"/>
              </a:rPr>
              <a:t>en</a:t>
            </a:r>
            <a:r>
              <a:rPr sz="2200" b="1" spc="-35" dirty="0">
                <a:latin typeface="Calibri"/>
                <a:cs typeface="Calibri"/>
              </a:rPr>
              <a:t>e</a:t>
            </a:r>
            <a:r>
              <a:rPr sz="2200" b="1" spc="-10" dirty="0">
                <a:latin typeface="Calibri"/>
                <a:cs typeface="Calibri"/>
              </a:rPr>
              <a:t>tic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dise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se.</a:t>
            </a:r>
            <a:endParaRPr sz="2200" dirty="0">
              <a:latin typeface="Calibri"/>
              <a:cs typeface="Calibri"/>
            </a:endParaRPr>
          </a:p>
          <a:p>
            <a:pPr marL="228600" indent="-228600">
              <a:lnSpc>
                <a:spcPts val="500"/>
              </a:lnSpc>
              <a:spcBef>
                <a:spcPts val="11"/>
              </a:spcBef>
              <a:buClr>
                <a:srgbClr val="FF0000"/>
              </a:buClr>
              <a:buFont typeface="+mj-lt"/>
              <a:buAutoNum type="arabicPeriod"/>
            </a:pPr>
            <a:endParaRPr sz="500" dirty="0"/>
          </a:p>
          <a:p>
            <a:pPr marL="469265" marR="376555" indent="-457200">
              <a:lnSpc>
                <a:spcPts val="2110"/>
              </a:lnSpc>
              <a:buClr>
                <a:srgbClr val="FF0000"/>
              </a:buClr>
              <a:buFont typeface="+mj-lt"/>
              <a:buAutoNum type="arabicPeriod"/>
              <a:tabLst>
                <a:tab pos="417830" algn="l"/>
              </a:tabLst>
            </a:pPr>
            <a:r>
              <a:rPr sz="2200" b="1" spc="-12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200" b="1" spc="-6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ma:</a:t>
            </a:r>
            <a:r>
              <a:rPr sz="22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Some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pe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ple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w</a:t>
            </a:r>
            <a:r>
              <a:rPr sz="2200" b="1" spc="-25" dirty="0">
                <a:latin typeface="Calibri"/>
                <a:cs typeface="Calibri"/>
              </a:rPr>
              <a:t>h</a:t>
            </a:r>
            <a:r>
              <a:rPr sz="2200" b="1" spc="-15" dirty="0">
                <a:latin typeface="Calibri"/>
                <a:cs typeface="Calibri"/>
              </a:rPr>
              <a:t>en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th</a:t>
            </a:r>
            <a:r>
              <a:rPr sz="2200" b="1" spc="-50" dirty="0">
                <a:latin typeface="Calibri"/>
                <a:cs typeface="Calibri"/>
              </a:rPr>
              <a:t>e</a:t>
            </a:r>
            <a:r>
              <a:rPr sz="2200" b="1" spc="-15" dirty="0">
                <a:latin typeface="Calibri"/>
                <a:cs typeface="Calibri"/>
              </a:rPr>
              <a:t>y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a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 </a:t>
            </a:r>
            <a:r>
              <a:rPr sz="2200" b="1" spc="-35" dirty="0">
                <a:latin typeface="Calibri"/>
                <a:cs typeface="Calibri"/>
              </a:rPr>
              <a:t>s</a:t>
            </a:r>
            <a:r>
              <a:rPr sz="2200" b="1" spc="-10" dirty="0">
                <a:latin typeface="Calibri"/>
                <a:cs typeface="Calibri"/>
              </a:rPr>
              <a:t>t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ess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</a:t>
            </a:r>
            <a:r>
              <a:rPr sz="2200" b="1" spc="-25" dirty="0">
                <a:latin typeface="Calibri"/>
                <a:cs typeface="Calibri"/>
              </a:rPr>
              <a:t>h</a:t>
            </a:r>
            <a:r>
              <a:rPr sz="2200" b="1" spc="-40" dirty="0">
                <a:latin typeface="Calibri"/>
                <a:cs typeface="Calibri"/>
              </a:rPr>
              <a:t>e</a:t>
            </a:r>
            <a:r>
              <a:rPr sz="2200" b="1" spc="-15" dirty="0">
                <a:latin typeface="Calibri"/>
                <a:cs typeface="Calibri"/>
              </a:rPr>
              <a:t>y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pul</a:t>
            </a:r>
            <a:r>
              <a:rPr sz="2200" b="1" spc="-10" dirty="0">
                <a:latin typeface="Calibri"/>
                <a:cs typeface="Calibri"/>
              </a:rPr>
              <a:t>l </a:t>
            </a:r>
            <a:r>
              <a:rPr sz="2200" b="1" spc="-25" dirty="0">
                <a:latin typeface="Calibri"/>
                <a:cs typeface="Calibri"/>
              </a:rPr>
              <a:t>t</a:t>
            </a:r>
            <a:r>
              <a:rPr sz="2200" b="1" spc="-10" dirty="0">
                <a:latin typeface="Calibri"/>
                <a:cs typeface="Calibri"/>
              </a:rPr>
              <a:t>heir h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i</a:t>
            </a:r>
            <a:r>
              <a:rPr sz="2200" b="1" spc="-35" dirty="0">
                <a:latin typeface="Calibri"/>
                <a:cs typeface="Calibri"/>
              </a:rPr>
              <a:t>r</a:t>
            </a:r>
            <a:r>
              <a:rPr sz="2200" b="1" spc="-10" dirty="0">
                <a:latin typeface="Calibri"/>
                <a:cs typeface="Calibri"/>
              </a:rPr>
              <a:t>s.</a:t>
            </a:r>
            <a:endParaRPr sz="2200" dirty="0">
              <a:latin typeface="Calibri"/>
              <a:cs typeface="Calibri"/>
            </a:endParaRPr>
          </a:p>
          <a:p>
            <a:pPr marL="228600" indent="-228600">
              <a:lnSpc>
                <a:spcPts val="500"/>
              </a:lnSpc>
              <a:spcBef>
                <a:spcPts val="46"/>
              </a:spcBef>
              <a:buClr>
                <a:srgbClr val="FF0000"/>
              </a:buClr>
              <a:buFont typeface="+mj-lt"/>
              <a:buAutoNum type="arabicPeriod"/>
            </a:pPr>
            <a:endParaRPr sz="500" dirty="0"/>
          </a:p>
          <a:p>
            <a:pPr marL="469265" marR="276860" indent="-457200" algn="just">
              <a:lnSpc>
                <a:spcPct val="80000"/>
              </a:lnSpc>
              <a:buClr>
                <a:srgbClr val="FF0000"/>
              </a:buClr>
              <a:buFont typeface="+mj-lt"/>
              <a:buAutoNum type="arabicPeriod"/>
              <a:tabLst>
                <a:tab pos="417830" algn="l"/>
              </a:tabLst>
            </a:pP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200" b="1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ectio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22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dis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4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der</a:t>
            </a:r>
            <a:r>
              <a:rPr sz="2200" b="1" spc="-10" dirty="0">
                <a:latin typeface="Calibri"/>
                <a:cs typeface="Calibri"/>
              </a:rPr>
              <a:t>: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10" dirty="0">
                <a:latin typeface="Calibri"/>
                <a:cs typeface="Calibri"/>
              </a:rPr>
              <a:t>.</a:t>
            </a:r>
            <a:r>
              <a:rPr sz="2200" b="1" spc="-10" dirty="0">
                <a:latin typeface="Calibri"/>
                <a:cs typeface="Calibri"/>
              </a:rPr>
              <a:t>g.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Tinea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pe</a:t>
            </a:r>
            <a:r>
              <a:rPr sz="2200" b="1" spc="-25" dirty="0">
                <a:latin typeface="Calibri"/>
                <a:cs typeface="Calibri"/>
              </a:rPr>
              <a:t>d</a:t>
            </a:r>
            <a:r>
              <a:rPr sz="2200" b="1" spc="-10" dirty="0">
                <a:latin typeface="Calibri"/>
                <a:cs typeface="Calibri"/>
              </a:rPr>
              <a:t>is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c</a:t>
            </a:r>
            <a:r>
              <a:rPr sz="2200" b="1" spc="-30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uld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be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sc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rring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or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n</a:t>
            </a:r>
            <a:r>
              <a:rPr sz="2200" b="1" spc="-25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n- sc</a:t>
            </a:r>
            <a:r>
              <a:rPr sz="2200" b="1" spc="-30" dirty="0">
                <a:latin typeface="Calibri"/>
                <a:cs typeface="Calibri"/>
              </a:rPr>
              <a:t>a</a:t>
            </a:r>
            <a:r>
              <a:rPr sz="2200" b="1" spc="-10" dirty="0">
                <a:latin typeface="Calibri"/>
                <a:cs typeface="Calibri"/>
              </a:rPr>
              <a:t>ring</a:t>
            </a:r>
            <a:r>
              <a:rPr sz="2200" b="1" spc="-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( </a:t>
            </a:r>
            <a:r>
              <a:rPr sz="2200" b="1" spc="-15" dirty="0">
                <a:latin typeface="Calibri"/>
                <a:cs typeface="Calibri"/>
              </a:rPr>
              <a:t>mo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us</a:t>
            </a:r>
            <a:r>
              <a:rPr sz="2200" b="1" spc="-20" dirty="0">
                <a:latin typeface="Calibri"/>
                <a:cs typeface="Calibri"/>
              </a:rPr>
              <a:t>u</a:t>
            </a:r>
            <a:r>
              <a:rPr sz="2200" b="1" spc="-10" dirty="0">
                <a:latin typeface="Calibri"/>
                <a:cs typeface="Calibri"/>
              </a:rPr>
              <a:t>ally </a:t>
            </a:r>
            <a:r>
              <a:rPr sz="2200" b="1" spc="-20" dirty="0">
                <a:latin typeface="Calibri"/>
                <a:cs typeface="Calibri"/>
              </a:rPr>
              <a:t>)</a:t>
            </a:r>
            <a:r>
              <a:rPr sz="2200" b="1" spc="-10" dirty="0">
                <a:latin typeface="Calibri"/>
                <a:cs typeface="Calibri"/>
              </a:rPr>
              <a:t>.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If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</a:t>
            </a:r>
            <a:r>
              <a:rPr sz="2200" b="1" spc="-25" dirty="0">
                <a:latin typeface="Calibri"/>
                <a:cs typeface="Calibri"/>
              </a:rPr>
              <a:t>h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-40" dirty="0">
                <a:latin typeface="Calibri"/>
                <a:cs typeface="Calibri"/>
              </a:rPr>
              <a:t>r</a:t>
            </a:r>
            <a:r>
              <a:rPr sz="2200" b="1" spc="-15" dirty="0">
                <a:latin typeface="Calibri"/>
                <a:cs typeface="Calibri"/>
              </a:rPr>
              <a:t>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is</a:t>
            </a:r>
            <a:r>
              <a:rPr sz="2200" b="1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</a:t>
            </a:r>
            <a:r>
              <a:rPr sz="2200" spc="-30" dirty="0">
                <a:latin typeface="Calibri"/>
                <a:cs typeface="Calibri"/>
              </a:rPr>
              <a:t>n</a:t>
            </a:r>
            <a:r>
              <a:rPr sz="2200" spc="-15" dirty="0">
                <a:latin typeface="Calibri"/>
                <a:cs typeface="Calibri"/>
              </a:rPr>
              <a:t>flamm</a:t>
            </a:r>
            <a:r>
              <a:rPr sz="2200" spc="-35" dirty="0">
                <a:latin typeface="Calibri"/>
                <a:cs typeface="Calibri"/>
              </a:rPr>
              <a:t>a</a:t>
            </a:r>
            <a:r>
              <a:rPr sz="2200" spc="-10" dirty="0">
                <a:latin typeface="Calibri"/>
                <a:cs typeface="Calibri"/>
              </a:rPr>
              <a:t>tion,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then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-40" dirty="0">
                <a:latin typeface="Calibri"/>
                <a:cs typeface="Calibri"/>
              </a:rPr>
              <a:t>r</a:t>
            </a:r>
            <a:r>
              <a:rPr sz="2200" spc="-15" dirty="0">
                <a:latin typeface="Calibri"/>
                <a:cs typeface="Calibri"/>
              </a:rPr>
              <a:t>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is s</a:t>
            </a:r>
            <a:r>
              <a:rPr sz="2200" spc="-35" dirty="0">
                <a:latin typeface="Calibri"/>
                <a:cs typeface="Calibri"/>
              </a:rPr>
              <a:t>c</a:t>
            </a:r>
            <a:r>
              <a:rPr sz="2200" spc="-10" dirty="0">
                <a:latin typeface="Calibri"/>
                <a:cs typeface="Calibri"/>
              </a:rPr>
              <a:t>ar</a:t>
            </a:r>
            <a:r>
              <a:rPr sz="2200" spc="-5" dirty="0">
                <a:latin typeface="Calibri"/>
                <a:cs typeface="Calibri"/>
              </a:rPr>
              <a:t>r</a:t>
            </a:r>
            <a:r>
              <a:rPr sz="2200" spc="-10" dirty="0">
                <a:latin typeface="Calibri"/>
                <a:cs typeface="Calibri"/>
              </a:rPr>
              <a:t>ing.</a:t>
            </a:r>
            <a:endParaRPr sz="2200" dirty="0">
              <a:latin typeface="Calibri"/>
              <a:cs typeface="Calibri"/>
            </a:endParaRPr>
          </a:p>
          <a:p>
            <a:pPr marL="469265" indent="-45720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355600" algn="l"/>
              </a:tabLst>
            </a:pP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200" b="1" spc="-3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200" b="1" spc="-40" dirty="0">
                <a:solidFill>
                  <a:srgbClr val="FF0000"/>
                </a:solidFill>
                <a:latin typeface="Calibri"/>
                <a:cs typeface="Calibri"/>
              </a:rPr>
              <a:t>f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ecti</a:t>
            </a:r>
            <a:r>
              <a:rPr sz="2200" b="1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ns:</a:t>
            </a:r>
            <a:r>
              <a:rPr sz="22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S</a:t>
            </a:r>
            <a:r>
              <a:rPr sz="2200" b="1" spc="-25" dirty="0">
                <a:latin typeface="Calibri"/>
                <a:cs typeface="Calibri"/>
              </a:rPr>
              <a:t>e</a:t>
            </a:r>
            <a:r>
              <a:rPr sz="2200" b="1" spc="-40" dirty="0">
                <a:latin typeface="Calibri"/>
                <a:cs typeface="Calibri"/>
              </a:rPr>
              <a:t>v</a:t>
            </a:r>
            <a:r>
              <a:rPr sz="2200" b="1" spc="0" dirty="0">
                <a:latin typeface="Calibri"/>
                <a:cs typeface="Calibri"/>
              </a:rPr>
              <a:t>e</a:t>
            </a:r>
            <a:r>
              <a:rPr sz="2200" b="1" spc="-30" dirty="0">
                <a:latin typeface="Calibri"/>
                <a:cs typeface="Calibri"/>
              </a:rPr>
              <a:t>r</a:t>
            </a:r>
            <a:r>
              <a:rPr sz="2200" b="1" spc="0" dirty="0">
                <a:latin typeface="Calibri"/>
                <a:cs typeface="Calibri"/>
              </a:rPr>
              <a:t>e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</a:t>
            </a:r>
            <a:r>
              <a:rPr sz="2200" b="1" spc="-35" dirty="0">
                <a:latin typeface="Calibri"/>
                <a:cs typeface="Calibri"/>
              </a:rPr>
              <a:t>n</a:t>
            </a:r>
            <a:r>
              <a:rPr sz="2200" b="1" spc="-40" dirty="0">
                <a:latin typeface="Calibri"/>
                <a:cs typeface="Calibri"/>
              </a:rPr>
              <a:t>f</a:t>
            </a:r>
            <a:r>
              <a:rPr sz="2200" b="1" spc="-10" dirty="0">
                <a:latin typeface="Calibri"/>
                <a:cs typeface="Calibri"/>
              </a:rPr>
              <a:t>ecti</a:t>
            </a:r>
            <a:r>
              <a:rPr sz="2200" b="1" spc="-30" dirty="0">
                <a:latin typeface="Calibri"/>
                <a:cs typeface="Calibri"/>
              </a:rPr>
              <a:t>o</a:t>
            </a:r>
            <a:r>
              <a:rPr sz="2200" b="1" spc="-10" dirty="0">
                <a:latin typeface="Calibri"/>
                <a:cs typeface="Calibri"/>
              </a:rPr>
              <a:t>ns.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5335" rIns="0" bIns="0" rtlCol="0">
            <a:noAutofit/>
          </a:bodyPr>
          <a:lstStyle/>
          <a:p>
            <a:pPr marL="3356610" algn="ctr">
              <a:lnSpc>
                <a:spcPct val="100000"/>
              </a:lnSpc>
            </a:pPr>
            <a:r>
              <a:rPr lang="en-US" sz="3200" dirty="0">
                <a:latin typeface="Calibri"/>
                <a:cs typeface="Calibri"/>
              </a:rPr>
              <a:t>Causes of scarring alopecia 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9494"/>
            <a:ext cx="7889875" cy="4330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26415" indent="-51435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439420" algn="l"/>
              </a:tabLst>
            </a:pP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Neopl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spc="-5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tic</a:t>
            </a:r>
            <a:r>
              <a:rPr sz="30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dis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30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0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3000" b="1" spc="-3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s:</a:t>
            </a:r>
            <a:r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Bas</a:t>
            </a:r>
            <a:r>
              <a:rPr sz="3000" b="1" spc="-25" dirty="0">
                <a:latin typeface="Calibri"/>
                <a:cs typeface="Calibri"/>
              </a:rPr>
              <a:t>a</a:t>
            </a:r>
            <a:r>
              <a:rPr sz="3000" b="1" spc="-10" dirty="0">
                <a:latin typeface="Calibri"/>
                <a:cs typeface="Calibri"/>
              </a:rPr>
              <a:t>l </a:t>
            </a:r>
            <a:r>
              <a:rPr sz="3000" b="1" spc="-15" dirty="0">
                <a:latin typeface="Calibri"/>
                <a:cs typeface="Calibri"/>
              </a:rPr>
              <a:t>Cell </a:t>
            </a:r>
            <a:r>
              <a:rPr sz="3000" b="1" spc="-20" dirty="0">
                <a:latin typeface="Calibri"/>
                <a:cs typeface="Calibri"/>
              </a:rPr>
              <a:t>C</a:t>
            </a:r>
            <a:r>
              <a:rPr sz="3000" b="1" spc="-25" dirty="0">
                <a:latin typeface="Calibri"/>
                <a:cs typeface="Calibri"/>
              </a:rPr>
              <a:t>a</a:t>
            </a:r>
            <a:r>
              <a:rPr sz="3000" b="1" spc="-50" dirty="0">
                <a:latin typeface="Calibri"/>
                <a:cs typeface="Calibri"/>
              </a:rPr>
              <a:t>r</a:t>
            </a:r>
            <a:r>
              <a:rPr sz="3000" b="1" spc="-15" dirty="0">
                <a:latin typeface="Calibri"/>
                <a:cs typeface="Calibri"/>
              </a:rPr>
              <a:t>cino</a:t>
            </a:r>
            <a:r>
              <a:rPr sz="3000" b="1" spc="-40" dirty="0">
                <a:latin typeface="Calibri"/>
                <a:cs typeface="Calibri"/>
              </a:rPr>
              <a:t>m</a:t>
            </a:r>
            <a:r>
              <a:rPr sz="3000" b="1" spc="-15" dirty="0">
                <a:latin typeface="Calibri"/>
                <a:cs typeface="Calibri"/>
              </a:rPr>
              <a:t>a.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439420" algn="l"/>
              </a:tabLst>
            </a:pPr>
            <a:r>
              <a:rPr sz="3000" b="1" spc="-15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3000" b="1" spc="-6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3000" b="1" spc="0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a: </a:t>
            </a:r>
            <a:r>
              <a:rPr sz="3000" b="1" spc="-20" dirty="0">
                <a:latin typeface="Calibri"/>
                <a:cs typeface="Calibri"/>
              </a:rPr>
              <a:t>2nd </a:t>
            </a:r>
            <a:r>
              <a:rPr sz="3000" b="1" spc="-25" dirty="0">
                <a:latin typeface="Calibri"/>
                <a:cs typeface="Calibri"/>
              </a:rPr>
              <a:t>&amp;</a:t>
            </a:r>
            <a:r>
              <a:rPr sz="3000" b="1" spc="-5" dirty="0">
                <a:latin typeface="Calibri"/>
                <a:cs typeface="Calibri"/>
              </a:rPr>
              <a:t> </a:t>
            </a:r>
            <a:r>
              <a:rPr sz="3000" b="1" spc="-20" dirty="0">
                <a:latin typeface="Calibri"/>
                <a:cs typeface="Calibri"/>
              </a:rPr>
              <a:t>3</a:t>
            </a:r>
            <a:r>
              <a:rPr sz="3000" b="1" spc="-35" dirty="0">
                <a:latin typeface="Calibri"/>
                <a:cs typeface="Calibri"/>
              </a:rPr>
              <a:t>r</a:t>
            </a:r>
            <a:r>
              <a:rPr sz="3000" b="1" spc="-20" dirty="0">
                <a:latin typeface="Calibri"/>
                <a:cs typeface="Calibri"/>
              </a:rPr>
              <a:t>d</a:t>
            </a:r>
            <a:r>
              <a:rPr sz="3000" b="1" spc="-10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deg</a:t>
            </a:r>
            <a:r>
              <a:rPr sz="3000" b="1" spc="-30" dirty="0">
                <a:latin typeface="Calibri"/>
                <a:cs typeface="Calibri"/>
              </a:rPr>
              <a:t>r</a:t>
            </a:r>
            <a:r>
              <a:rPr sz="3000" b="1" spc="0" dirty="0">
                <a:latin typeface="Calibri"/>
                <a:cs typeface="Calibri"/>
              </a:rPr>
              <a:t>ee</a:t>
            </a:r>
            <a:r>
              <a:rPr sz="3000" b="1" spc="5" dirty="0"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burns.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439420" algn="l"/>
              </a:tabLst>
            </a:pPr>
            <a:r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Lichen</a:t>
            </a:r>
            <a:r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pl</a:t>
            </a:r>
            <a:r>
              <a:rPr sz="3000" b="1" spc="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3000" b="1" spc="0" dirty="0">
                <a:solidFill>
                  <a:srgbClr val="FF0000"/>
                </a:solidFill>
                <a:latin typeface="Calibri"/>
                <a:cs typeface="Calibri"/>
              </a:rPr>
              <a:t>us:</a:t>
            </a:r>
            <a:r>
              <a:rPr sz="30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I</a:t>
            </a:r>
            <a:r>
              <a:rPr sz="3000" b="1" spc="80" dirty="0">
                <a:latin typeface="Calibri"/>
                <a:cs typeface="Calibri"/>
              </a:rPr>
              <a:t>t</a:t>
            </a:r>
            <a:r>
              <a:rPr sz="3000" b="1" spc="-175" dirty="0">
                <a:latin typeface="Calibri"/>
                <a:cs typeface="Calibri"/>
              </a:rPr>
              <a:t>’</a:t>
            </a:r>
            <a:r>
              <a:rPr sz="3000" b="1" spc="0" dirty="0">
                <a:latin typeface="Calibri"/>
                <a:cs typeface="Calibri"/>
              </a:rPr>
              <a:t>s</a:t>
            </a:r>
            <a:r>
              <a:rPr sz="3000" b="1" spc="-15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a</a:t>
            </a:r>
            <a:r>
              <a:rPr sz="3000" b="1" spc="-15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c</a:t>
            </a:r>
            <a:r>
              <a:rPr sz="3000" b="1" spc="-15" dirty="0">
                <a:latin typeface="Calibri"/>
                <a:cs typeface="Calibri"/>
              </a:rPr>
              <a:t>o</a:t>
            </a:r>
            <a:r>
              <a:rPr sz="3000" b="1" spc="0" dirty="0">
                <a:latin typeface="Calibri"/>
                <a:cs typeface="Calibri"/>
              </a:rPr>
              <a:t>m</a:t>
            </a:r>
            <a:r>
              <a:rPr sz="3000" b="1" spc="-10" dirty="0">
                <a:latin typeface="Calibri"/>
                <a:cs typeface="Calibri"/>
              </a:rPr>
              <a:t>m</a:t>
            </a:r>
            <a:r>
              <a:rPr sz="3000" b="1" spc="0" dirty="0">
                <a:latin typeface="Calibri"/>
                <a:cs typeface="Calibri"/>
              </a:rPr>
              <a:t>on</a:t>
            </a:r>
            <a:r>
              <a:rPr sz="3000" b="1" spc="-15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ca</a:t>
            </a:r>
            <a:r>
              <a:rPr sz="3000" b="1" spc="-15" dirty="0">
                <a:latin typeface="Calibri"/>
                <a:cs typeface="Calibri"/>
              </a:rPr>
              <a:t>u</a:t>
            </a:r>
            <a:r>
              <a:rPr sz="3000" b="1" spc="0" dirty="0">
                <a:latin typeface="Calibri"/>
                <a:cs typeface="Calibri"/>
              </a:rPr>
              <a:t>se</a:t>
            </a:r>
            <a:r>
              <a:rPr sz="3000" b="1" spc="-15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of sc</a:t>
            </a:r>
            <a:r>
              <a:rPr sz="3000" b="1" spc="-15" dirty="0">
                <a:latin typeface="Calibri"/>
                <a:cs typeface="Calibri"/>
              </a:rPr>
              <a:t>a</a:t>
            </a:r>
            <a:r>
              <a:rPr sz="3000" b="1" spc="0" dirty="0">
                <a:latin typeface="Calibri"/>
                <a:cs typeface="Calibri"/>
              </a:rPr>
              <a:t>rring</a:t>
            </a:r>
            <a:endParaRPr sz="3000" dirty="0">
              <a:latin typeface="Calibri"/>
              <a:cs typeface="Calibri"/>
            </a:endParaRPr>
          </a:p>
          <a:p>
            <a:pPr marL="869950" indent="-514350">
              <a:lnSpc>
                <a:spcPts val="2880"/>
              </a:lnSpc>
              <a:buFont typeface="+mj-lt"/>
              <a:buAutoNum type="arabicPeriod"/>
            </a:pPr>
            <a:r>
              <a:rPr sz="3000" b="1" spc="-20" dirty="0">
                <a:latin typeface="Calibri"/>
                <a:cs typeface="Calibri"/>
              </a:rPr>
              <a:t>h</a:t>
            </a:r>
            <a:r>
              <a:rPr sz="3000" b="1" spc="-25" dirty="0">
                <a:latin typeface="Calibri"/>
                <a:cs typeface="Calibri"/>
              </a:rPr>
              <a:t>a</a:t>
            </a:r>
            <a:r>
              <a:rPr sz="3000" b="1" spc="0" dirty="0">
                <a:latin typeface="Calibri"/>
                <a:cs typeface="Calibri"/>
              </a:rPr>
              <a:t>ir</a:t>
            </a:r>
            <a:r>
              <a:rPr sz="3000" b="1" spc="-10" dirty="0">
                <a:latin typeface="Calibri"/>
                <a:cs typeface="Calibri"/>
              </a:rPr>
              <a:t> l</a:t>
            </a:r>
            <a:r>
              <a:rPr sz="3000" b="1" spc="-30" dirty="0">
                <a:latin typeface="Calibri"/>
                <a:cs typeface="Calibri"/>
              </a:rPr>
              <a:t>o</a:t>
            </a:r>
            <a:r>
              <a:rPr sz="3000" b="1" spc="-15" dirty="0">
                <a:latin typeface="Calibri"/>
                <a:cs typeface="Calibri"/>
              </a:rPr>
              <a:t>ss.</a:t>
            </a:r>
            <a:endParaRPr sz="3000" dirty="0">
              <a:latin typeface="Calibri"/>
              <a:cs typeface="Calibri"/>
            </a:endParaRPr>
          </a:p>
          <a:p>
            <a:pPr marL="526415" indent="-514350">
              <a:lnSpc>
                <a:spcPct val="100000"/>
              </a:lnSpc>
              <a:buClr>
                <a:srgbClr val="FF0000"/>
              </a:buClr>
              <a:buFont typeface="+mj-lt"/>
              <a:buAutoNum type="arabicPeriod"/>
              <a:tabLst>
                <a:tab pos="355600" algn="l"/>
              </a:tabLst>
            </a:pPr>
            <a:r>
              <a:rPr lang="en-US" sz="3000" b="1" spc="-15" dirty="0">
                <a:latin typeface="Calibri"/>
                <a:cs typeface="Calibri"/>
              </a:rPr>
              <a:t>Discoid </a:t>
            </a:r>
            <a:r>
              <a:rPr sz="3000" b="1" spc="-2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l</a:t>
            </a:r>
            <a:r>
              <a:rPr sz="3000" b="1" spc="-30" dirty="0">
                <a:latin typeface="Calibri"/>
                <a:cs typeface="Calibri"/>
              </a:rPr>
              <a:t>u</a:t>
            </a:r>
            <a:r>
              <a:rPr sz="3000" b="1" spc="-15" dirty="0">
                <a:latin typeface="Calibri"/>
                <a:cs typeface="Calibri"/>
              </a:rPr>
              <a:t>pus</a:t>
            </a:r>
            <a:r>
              <a:rPr sz="3000" b="1" spc="15" dirty="0">
                <a:latin typeface="Calibri"/>
                <a:cs typeface="Calibri"/>
              </a:rPr>
              <a:t> </a:t>
            </a:r>
            <a:r>
              <a:rPr sz="3000" b="1" spc="0" dirty="0">
                <a:latin typeface="Calibri"/>
                <a:cs typeface="Calibri"/>
              </a:rPr>
              <a:t>e</a:t>
            </a:r>
            <a:r>
              <a:rPr sz="3000" b="1" spc="10" dirty="0">
                <a:latin typeface="Calibri"/>
                <a:cs typeface="Calibri"/>
              </a:rPr>
              <a:t>r</a:t>
            </a:r>
            <a:r>
              <a:rPr sz="3000" b="1" spc="-15" dirty="0">
                <a:latin typeface="Calibri"/>
                <a:cs typeface="Calibri"/>
              </a:rPr>
              <a:t>yth</a:t>
            </a:r>
            <a:r>
              <a:rPr sz="3000" b="1" spc="-45" dirty="0">
                <a:latin typeface="Calibri"/>
                <a:cs typeface="Calibri"/>
              </a:rPr>
              <a:t>r</a:t>
            </a:r>
            <a:r>
              <a:rPr sz="3000" b="1" spc="0" dirty="0">
                <a:latin typeface="Calibri"/>
                <a:cs typeface="Calibri"/>
              </a:rPr>
              <a:t>o</a:t>
            </a:r>
            <a:r>
              <a:rPr sz="3000" b="1" spc="-10" dirty="0">
                <a:latin typeface="Calibri"/>
                <a:cs typeface="Calibri"/>
              </a:rPr>
              <a:t>m</a:t>
            </a:r>
            <a:r>
              <a:rPr sz="3000" b="1" spc="-45" dirty="0">
                <a:latin typeface="Calibri"/>
                <a:cs typeface="Calibri"/>
              </a:rPr>
              <a:t>a</a:t>
            </a:r>
            <a:r>
              <a:rPr sz="3000" b="1" spc="-35" dirty="0">
                <a:latin typeface="Calibri"/>
                <a:cs typeface="Calibri"/>
              </a:rPr>
              <a:t>t</a:t>
            </a:r>
            <a:r>
              <a:rPr sz="3000" b="1" spc="-15" dirty="0">
                <a:latin typeface="Calibri"/>
                <a:cs typeface="Calibri"/>
              </a:rPr>
              <a:t>osu</a:t>
            </a:r>
            <a:r>
              <a:rPr sz="3000" b="1" spc="-10" dirty="0">
                <a:latin typeface="Calibri"/>
                <a:cs typeface="Calibri"/>
              </a:rPr>
              <a:t>s</a:t>
            </a:r>
            <a:endParaRPr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1469</Words>
  <Application>Microsoft Office PowerPoint</Application>
  <PresentationFormat>On-screen Show (4:3)</PresentationFormat>
  <Paragraphs>251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Office Theme</vt:lpstr>
      <vt:lpstr>                           Hair Disorders </vt:lpstr>
      <vt:lpstr>PowerPoint Presentation</vt:lpstr>
      <vt:lpstr>Hair Types</vt:lpstr>
      <vt:lpstr>PowerPoint Presentation</vt:lpstr>
      <vt:lpstr>The hair cycle is divided into 3 stages:</vt:lpstr>
      <vt:lpstr>PowerPoint Presentation</vt:lpstr>
      <vt:lpstr>ALOPECIA:</vt:lpstr>
      <vt:lpstr>Causes of non-scarring alopecia </vt:lpstr>
      <vt:lpstr>Causes of scarring alopecia </vt:lpstr>
      <vt:lpstr>PowerPoint Presentation</vt:lpstr>
      <vt:lpstr>PowerPoint Presentation</vt:lpstr>
      <vt:lpstr>Features</vt:lpstr>
      <vt:lpstr>Male pattern hair loss:</vt:lpstr>
      <vt:lpstr>PowerPoint Presentation</vt:lpstr>
      <vt:lpstr>PowerPoint Presentation</vt:lpstr>
      <vt:lpstr>Female pattern hair loss:</vt:lpstr>
      <vt:lpstr>PowerPoint Presentation</vt:lpstr>
      <vt:lpstr>PowerPoint Presentation</vt:lpstr>
      <vt:lpstr>Pathophysiology :</vt:lpstr>
      <vt:lpstr>Treatment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Alopecia Areata:</vt:lpstr>
      <vt:lpstr>Causes (multifactorial):</vt:lpstr>
      <vt:lpstr>Clinical findings</vt:lpstr>
      <vt:lpstr>PowerPoint Presentation</vt:lpstr>
      <vt:lpstr>PowerPoint Presentation</vt:lpstr>
      <vt:lpstr>Types of Alopecia Areata:</vt:lpstr>
      <vt:lpstr>Bad prognostic factors:</vt:lpstr>
      <vt:lpstr>Diagnosis:</vt:lpstr>
      <vt:lpstr>Treatment </vt:lpstr>
      <vt:lpstr>PowerPoint Presentation</vt:lpstr>
      <vt:lpstr>PowerPoint Presentation</vt:lpstr>
      <vt:lpstr>Anagen effluvium</vt:lpstr>
      <vt:lpstr>PowerPoint Presentation</vt:lpstr>
      <vt:lpstr>Telogen effluvium</vt:lpstr>
      <vt:lpstr>Causes:</vt:lpstr>
      <vt:lpstr>Postpartum effluvium</vt:lpstr>
      <vt:lpstr>Treatment: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AbOoOdY</dc:creator>
  <cp:lastModifiedBy>Max Ax</cp:lastModifiedBy>
  <cp:revision>15</cp:revision>
  <dcterms:created xsi:type="dcterms:W3CDTF">2015-09-02T15:58:59Z</dcterms:created>
  <dcterms:modified xsi:type="dcterms:W3CDTF">2020-03-21T12:56:00Z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2012-10-21T00:00:00Z</vt:filetime>
  </property>
  <property fmtid="{D5CDD505-2E9C-101B-9397-08002B2CF9AE}" pid="3" name="LastSaved">
    <vt:filetime>2015-09-02T00:00:00Z</vt:filetime>
  </property>
</Properties>
</file>