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3"/>
  </p:notesMasterIdLst>
  <p:sldIdLst>
    <p:sldId id="256" r:id="rId3"/>
    <p:sldId id="266" r:id="rId4"/>
    <p:sldId id="258" r:id="rId5"/>
    <p:sldId id="265" r:id="rId6"/>
    <p:sldId id="260" r:id="rId7"/>
    <p:sldId id="307" r:id="rId8"/>
    <p:sldId id="261" r:id="rId9"/>
    <p:sldId id="262" r:id="rId10"/>
    <p:sldId id="268" r:id="rId11"/>
    <p:sldId id="263" r:id="rId12"/>
    <p:sldId id="264" r:id="rId13"/>
    <p:sldId id="267" r:id="rId14"/>
    <p:sldId id="270" r:id="rId15"/>
    <p:sldId id="271" r:id="rId16"/>
    <p:sldId id="272" r:id="rId17"/>
    <p:sldId id="273" r:id="rId18"/>
    <p:sldId id="309" r:id="rId19"/>
    <p:sldId id="308" r:id="rId20"/>
    <p:sldId id="274" r:id="rId21"/>
    <p:sldId id="275" r:id="rId22"/>
    <p:sldId id="276" r:id="rId23"/>
    <p:sldId id="277" r:id="rId24"/>
    <p:sldId id="310" r:id="rId25"/>
    <p:sldId id="278" r:id="rId26"/>
    <p:sldId id="279" r:id="rId27"/>
    <p:sldId id="280" r:id="rId28"/>
    <p:sldId id="281" r:id="rId29"/>
    <p:sldId id="282" r:id="rId30"/>
    <p:sldId id="283" r:id="rId31"/>
    <p:sldId id="311" r:id="rId32"/>
    <p:sldId id="290" r:id="rId33"/>
    <p:sldId id="287" r:id="rId34"/>
    <p:sldId id="288" r:id="rId35"/>
    <p:sldId id="292" r:id="rId36"/>
    <p:sldId id="291" r:id="rId37"/>
    <p:sldId id="289" r:id="rId38"/>
    <p:sldId id="295" r:id="rId39"/>
    <p:sldId id="296" r:id="rId40"/>
    <p:sldId id="297" r:id="rId41"/>
    <p:sldId id="298" r:id="rId42"/>
    <p:sldId id="299" r:id="rId43"/>
    <p:sldId id="302" r:id="rId44"/>
    <p:sldId id="329" r:id="rId45"/>
    <p:sldId id="312" r:id="rId46"/>
    <p:sldId id="313" r:id="rId47"/>
    <p:sldId id="314" r:id="rId48"/>
    <p:sldId id="315" r:id="rId49"/>
    <p:sldId id="316" r:id="rId50"/>
    <p:sldId id="317" r:id="rId51"/>
    <p:sldId id="318" r:id="rId52"/>
    <p:sldId id="319" r:id="rId53"/>
    <p:sldId id="320" r:id="rId54"/>
    <p:sldId id="321" r:id="rId55"/>
    <p:sldId id="322" r:id="rId56"/>
    <p:sldId id="323" r:id="rId57"/>
    <p:sldId id="324" r:id="rId58"/>
    <p:sldId id="325" r:id="rId59"/>
    <p:sldId id="326" r:id="rId60"/>
    <p:sldId id="327" r:id="rId61"/>
    <p:sldId id="328" r:id="rId6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6" d="100"/>
          <a:sy n="106" d="100"/>
        </p:scale>
        <p:origin x="-9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01146-55F3-4295-938F-5A45005D1520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746AF3-2C74-4FD5-A6F8-18B12157C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53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Char char="-"/>
            </a:pPr>
            <a:endParaRPr lang="en-US" smtClean="0"/>
          </a:p>
          <a:p>
            <a:pPr eaLnBrk="1" hangingPunct="1">
              <a:buFontTx/>
              <a:buChar char="-"/>
            </a:pPr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5298" indent="-28280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1227" indent="-22624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3718" indent="-22624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6209" indent="-22624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8870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119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3681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6172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D7BAF06-127C-45A5-B1CA-B0B6F61DBDA6}" type="slidenum">
              <a:rPr lang="en-US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pPr eaLnBrk="1" hangingPunct="1"/>
              <a:t>44</a:t>
            </a:fld>
            <a:endParaRPr lang="en-US" smtClean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5298" indent="-28280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1227" indent="-22624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3718" indent="-22624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6209" indent="-22624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8870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119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3681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6172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A5E5662-6BF0-43CB-8788-0AA5325AA3DF}" type="slidenum">
              <a:rPr lang="en-US" smtClean="0">
                <a:solidFill>
                  <a:prstClr val="black"/>
                </a:solidFill>
              </a:rPr>
              <a:pPr eaLnBrk="1" hangingPunct="1"/>
              <a:t>54</a:t>
            </a:fld>
            <a:endParaRPr lang="en-US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026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Rectangle 1027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5298" indent="-28280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1227" indent="-22624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3718" indent="-22624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6209" indent="-22624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8870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119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3681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6172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2EDF201-A9E8-4731-A646-8DA8A35EFC9D}" type="slidenum">
              <a:rPr lang="en-US" smtClean="0">
                <a:solidFill>
                  <a:prstClr val="black"/>
                </a:solidFill>
              </a:rPr>
              <a:pPr eaLnBrk="1" hangingPunct="1"/>
              <a:t>56</a:t>
            </a:fld>
            <a:endParaRPr lang="en-US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5298" indent="-28280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1227" indent="-22624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3718" indent="-22624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6209" indent="-22624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8870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119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3681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6172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07BF440-96FD-41CF-9DFF-B615B4561D16}" type="slidenum">
              <a:rPr lang="en-US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pPr eaLnBrk="1" hangingPunct="1"/>
              <a:t>58</a:t>
            </a:fld>
            <a:endParaRPr lang="en-US" smtClean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5298" indent="-28280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1227" indent="-22624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3718" indent="-22624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6209" indent="-22624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8870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119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3681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6172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0692D54-6E46-44BF-B632-84763DF386D8}" type="slidenum">
              <a:rPr lang="en-US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pPr eaLnBrk="1" hangingPunct="1"/>
              <a:t>59</a:t>
            </a:fld>
            <a:endParaRPr lang="en-US" smtClean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5298" indent="-28280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1227" indent="-22624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3718" indent="-22624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6209" indent="-22624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8870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119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3681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6172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EFDF060-20AF-4AFA-A4FC-B052E81F9822}" type="slidenum">
              <a:rPr lang="en-US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pPr eaLnBrk="1" hangingPunct="1"/>
              <a:t>45</a:t>
            </a:fld>
            <a:endParaRPr lang="en-US" smtClean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5298" indent="-28280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1227" indent="-22624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3718" indent="-22624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6209" indent="-22624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8870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119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3681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6172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22B50E6-8C06-402F-AF24-FF4768E4D627}" type="slidenum">
              <a:rPr lang="en-US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pPr eaLnBrk="1" hangingPunct="1"/>
              <a:t>46</a:t>
            </a:fld>
            <a:endParaRPr lang="en-US" smtClean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5298" indent="-28280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1227" indent="-22624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3718" indent="-22624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6209" indent="-22624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8870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119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3681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6172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C99C936-D570-41E8-816F-7C21CCC01196}" type="slidenum">
              <a:rPr lang="en-US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pPr eaLnBrk="1" hangingPunct="1"/>
              <a:t>47</a:t>
            </a:fld>
            <a:endParaRPr lang="en-US" smtClean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AutoNum type="arabicParenR"/>
            </a:pPr>
            <a:endParaRPr lang="en-US" smtClean="0"/>
          </a:p>
          <a:p>
            <a:pPr eaLnBrk="1" hangingPunct="1">
              <a:spcBef>
                <a:spcPct val="0"/>
              </a:spcBef>
              <a:buFontTx/>
              <a:buAutoNum type="arabicParenR"/>
            </a:pPr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5298" indent="-28280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1227" indent="-22624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3718" indent="-22624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6209" indent="-22624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8870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119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3681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6172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3E5C2FB-8703-4887-AF9E-7B5D2E17A301}" type="slidenum">
              <a:rPr lang="en-US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pPr eaLnBrk="1" hangingPunct="1"/>
              <a:t>48</a:t>
            </a:fld>
            <a:endParaRPr lang="en-US" smtClean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5298" indent="-28280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1227" indent="-22624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3718" indent="-22624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6209" indent="-22624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8870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119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3681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6172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405162B-2274-4AA6-87C1-D03E698201CB}" type="slidenum">
              <a:rPr lang="en-US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pPr eaLnBrk="1" hangingPunct="1"/>
              <a:t>49</a:t>
            </a:fld>
            <a:endParaRPr lang="en-US" smtClean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5298" indent="-28280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1227" indent="-22624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3718" indent="-22624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6209" indent="-22624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8870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119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3681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6172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74BF42C-B3EB-40EC-ABC9-5EDB332114BA}" type="slidenum">
              <a:rPr lang="en-US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pPr eaLnBrk="1" hangingPunct="1"/>
              <a:t>50</a:t>
            </a:fld>
            <a:endParaRPr lang="en-US" smtClean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5298" indent="-28280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1227" indent="-22624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3718" indent="-22624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6209" indent="-22624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8870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119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3681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6172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3FBAAFE-DA7D-4DDE-9DFE-C36787ED79D4}" type="slidenum">
              <a:rPr lang="en-US" smtClean="0">
                <a:solidFill>
                  <a:prstClr val="black"/>
                </a:solidFill>
              </a:rPr>
              <a:pPr eaLnBrk="1" hangingPunct="1"/>
              <a:t>51</a:t>
            </a:fld>
            <a:endParaRPr lang="en-US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5298" indent="-282807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1227" indent="-22624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83718" indent="-22624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36209" indent="-22624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48870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41190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93681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6172" indent="-22624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78E4326-3BC3-4C9D-B710-992FD423A3D7}" type="slidenum">
              <a:rPr lang="en-US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pPr eaLnBrk="1" hangingPunct="1"/>
              <a:t>53</a:t>
            </a:fld>
            <a:endParaRPr lang="en-US" smtClean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76DD1C-7529-4FF0-8CC7-1AA34EAABD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B101905B-E692-4C89-8289-53C2F44CE2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B6F0C20-E2BE-4FFA-BF7B-7ED6D7C5D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C51D3-5AFE-435A-8A14-A80E816B4336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1E042C8-1C51-4850-B533-9537F96D0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B1CD438-E0ED-4844-9F20-7CEC5A5AD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FCF8-D5CB-482C-B50B-201DDEF0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2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067CDA-0DF4-40D0-AC70-BB4E4FE5D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CCBB378-34E1-430E-84CC-F4278B3B0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C829C6D-9F26-4043-B1F2-31BFB4535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C51D3-5AFE-435A-8A14-A80E816B4336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D494B84-E1B0-4C1C-B569-4D26B3BF7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F634278-98BD-4197-82BA-F347FBDF5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FCF8-D5CB-482C-B50B-201DDEF0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45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4BECA92-411C-404A-8B69-3ADD992244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FE6C85D-0CED-46F4-84BC-FB4AD089B1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F988254-9A48-495A-8939-2B09B9446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C51D3-5AFE-435A-8A14-A80E816B4336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189D3A6-DDD0-4D73-95C7-4F8D6DB54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1A9DA6F-3C19-432E-AB4A-2FBC68735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FCF8-D5CB-482C-B50B-201DDEF0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997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5917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4411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535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819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7174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9271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5312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62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CC5145-14CE-4B40-80D8-16A7D50DC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CA2D22-B9DD-4631-98E8-7D91F0C44A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E11AA4B-ADC7-4A94-AD04-B1001DAFC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C51D3-5AFE-435A-8A14-A80E816B4336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3F31DD3-1F6E-4D9A-9C7D-5CE760D9A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61DA467-BDED-4A90-B8E2-C5470DDBC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FCF8-D5CB-482C-B50B-201DDEF0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2135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6520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2642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31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7232A75-DA5C-4AC0-A508-62377CFF3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4983B36-458F-4A32-B357-DF6D81391C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5701E63-1E47-49D9-A6DE-D0B2A115D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C51D3-5AFE-435A-8A14-A80E816B4336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FD3A054-7963-4E14-9C6C-36E3AF2EA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C0B0ADC-4252-46EC-A067-0AA7D7AB6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FCF8-D5CB-482C-B50B-201DDEF0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034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91C80A-F9DA-47E2-B4F4-FF6C871A9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23A7DD2-DF1D-42BA-86F5-5769B539E0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0CE8CCB-931E-40B1-B6FE-AF842C7093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172746F-1F31-43BF-A284-2C4E63FD8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C51D3-5AFE-435A-8A14-A80E816B4336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F48871F-083E-47FB-BDF2-1B8434EC7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E2E0385-491E-4F66-BBAB-5B5299AD2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FCF8-D5CB-482C-B50B-201DDEF0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92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E88A0A-8D51-46A8-9A4D-E091F72BB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8243537-2469-442C-9C0E-25DCC01C6D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27E7544-B1A8-4E60-BF57-A9099227A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DB7713A-8BEC-48B8-B914-8A27F607EC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0C769CF-B818-4646-8686-758793DB80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01AE3E86-58C4-4C4B-AB7F-2AA6D4D15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C51D3-5AFE-435A-8A14-A80E816B4336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2909F89-09E9-4C3F-BCE0-1F112EBC5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40B08E3-5CF6-4125-A965-2B0A7EDB0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FCF8-D5CB-482C-B50B-201DDEF0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715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6CD345-F3BF-4261-A739-D1017CE39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9AD3FB9-7296-4254-8FE7-25E72E803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C51D3-5AFE-435A-8A14-A80E816B4336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57856A-2656-438A-8023-CD5A72D45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32D419D-A2C2-4DA5-82D8-C08DA1FCB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FCF8-D5CB-482C-B50B-201DDEF0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754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342F9D0-E5FA-4C5E-9D64-3B850144A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C51D3-5AFE-435A-8A14-A80E816B4336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0C17898-0B11-4EF8-BCE7-BD5927978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6A8F9C6-ED20-4BD3-9AC9-99E0B6C38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FCF8-D5CB-482C-B50B-201DDEF0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032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105028-3181-4BFF-863F-562075188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62E24A3-3CCD-4FA8-93F1-EE98317ED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AA23551-1B7E-4999-BE12-C8AEDD7AF1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986C654-6A81-4A22-B564-41E3184E6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C51D3-5AFE-435A-8A14-A80E816B4336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BAD266B-60DA-4D89-A777-19F387E7E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B2D0B61-B662-4F32-8866-3DE47C761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FCF8-D5CB-482C-B50B-201DDEF0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344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709FC7-B7A8-4D6C-9B79-EDFD0B0EA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AB9B010-C1D9-4693-B15A-FA628F0E44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2BBB105-9362-4491-8206-3329E6B5A9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C097729-D546-447D-B6FD-FF2A40DD6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C51D3-5AFE-435A-8A14-A80E816B4336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1A19FC1-EA09-4FDA-8CC1-79035F986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11FA82C-691A-4F8A-8422-8F11861A7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FFCF8-D5CB-482C-B50B-201DDEF0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110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9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71A52DA-87FB-4888-89D6-E4F3170F5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C30D37F-7B8D-48A0-8E16-A392094048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58A0474-0493-4032-9BCA-EB1A677B9C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C51D3-5AFE-435A-8A14-A80E816B4336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ADB3507-41FD-4C86-A2D7-D064094029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31BFAB5-42C6-449C-8403-6093D9EFC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FFCF8-D5CB-482C-B50B-201DDEF0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07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4/20/2025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540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5B2ED6-E7CC-45CC-B4A2-266F015C8A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812" y="1122363"/>
            <a:ext cx="11112759" cy="2387600"/>
          </a:xfrm>
        </p:spPr>
        <p:txBody>
          <a:bodyPr>
            <a:normAutofit/>
          </a:bodyPr>
          <a:lstStyle/>
          <a:p>
            <a:r>
              <a:rPr lang="en-US" sz="6600" dirty="0">
                <a:solidFill>
                  <a:schemeClr val="bg1"/>
                </a:solidFill>
              </a:rPr>
              <a:t>Introduction to  Medical History &amp; Clinical Examination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AA6BBCB-0886-477E-AE75-135BF41E2E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8191" y="4264511"/>
            <a:ext cx="9144000" cy="1655762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Dr Sami Fatehi </a:t>
            </a:r>
          </a:p>
          <a:p>
            <a:r>
              <a:rPr lang="en-US" dirty="0">
                <a:solidFill>
                  <a:schemeClr val="bg1"/>
                </a:solidFill>
              </a:rPr>
              <a:t>MBBS, MSc, MD, PhD</a:t>
            </a:r>
          </a:p>
          <a:p>
            <a:r>
              <a:rPr lang="en-US" dirty="0">
                <a:solidFill>
                  <a:schemeClr val="bg1"/>
                </a:solidFill>
              </a:rPr>
              <a:t>Head of Clinical Department </a:t>
            </a:r>
          </a:p>
          <a:p>
            <a:r>
              <a:rPr lang="en-US" dirty="0">
                <a:solidFill>
                  <a:schemeClr val="bg1"/>
                </a:solidFill>
              </a:rPr>
              <a:t>Faculty of Medicine </a:t>
            </a:r>
          </a:p>
          <a:p>
            <a:r>
              <a:rPr lang="en-US" dirty="0">
                <a:solidFill>
                  <a:schemeClr val="bg1"/>
                </a:solidFill>
              </a:rPr>
              <a:t>Almaarefa University -KSA</a:t>
            </a:r>
          </a:p>
        </p:txBody>
      </p:sp>
    </p:spTree>
    <p:extLst>
      <p:ext uri="{BB962C8B-B14F-4D97-AF65-F5344CB8AC3E}">
        <p14:creationId xmlns:p14="http://schemas.microsoft.com/office/powerpoint/2010/main" val="4124727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0CBE58-49FF-40C9-97E3-2C3AD82B5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4. History of present illness (HPI)- </a:t>
            </a:r>
            <a:r>
              <a:rPr lang="en-US" dirty="0" err="1">
                <a:solidFill>
                  <a:schemeClr val="bg1"/>
                </a:solidFill>
              </a:rPr>
              <a:t>cont</a:t>
            </a:r>
            <a:r>
              <a:rPr lang="en-US" dirty="0">
                <a:solidFill>
                  <a:schemeClr val="bg1"/>
                </a:solidFill>
              </a:rPr>
              <a:t>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6B93318-AC97-4ADD-8A57-449A3B03E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4906"/>
            <a:ext cx="10515600" cy="5113175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Analysis of the chief complaint/s </a:t>
            </a:r>
          </a:p>
          <a:p>
            <a:r>
              <a:rPr lang="en-US" dirty="0">
                <a:solidFill>
                  <a:schemeClr val="bg1"/>
                </a:solidFill>
              </a:rPr>
              <a:t> mnemonic </a:t>
            </a:r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SOCRATES 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rgbClr val="FF0000"/>
                </a:solidFill>
              </a:rPr>
              <a:t>S</a:t>
            </a:r>
            <a:r>
              <a:rPr lang="en-US" dirty="0">
                <a:solidFill>
                  <a:schemeClr val="bg1"/>
                </a:solidFill>
              </a:rPr>
              <a:t> 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 Site  Ask where the symptom is exactly and whether it is localized or diffuse. Ask the patient to point to the actual site on the body. </a:t>
            </a:r>
            <a:endParaRPr lang="en-US" dirty="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en-US" b="1" dirty="0">
                <a:solidFill>
                  <a:srgbClr val="FF0000"/>
                </a:solidFill>
              </a:rPr>
              <a:t>O  </a:t>
            </a:r>
            <a:r>
              <a:rPr lang="en-US" b="1" dirty="0">
                <a:solidFill>
                  <a:schemeClr val="bg1"/>
                </a:solidFill>
                <a:sym typeface="Wingdings" panose="05000000000000000000" pitchFamily="2" charset="2"/>
              </a:rPr>
              <a:t> Onset 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does the symptom came on rapidly , gradually or instantaneous and how it goes is it </a:t>
            </a:r>
            <a:r>
              <a:rPr lang="en-US" dirty="0">
                <a:solidFill>
                  <a:schemeClr val="bg1"/>
                </a:solidFill>
              </a:rPr>
              <a:t> continuously or intermittently </a:t>
            </a:r>
          </a:p>
          <a:p>
            <a:pPr>
              <a:buFontTx/>
              <a:buChar char="-"/>
            </a:pPr>
            <a:r>
              <a:rPr lang="en-US" b="1" dirty="0">
                <a:solidFill>
                  <a:srgbClr val="FF0000"/>
                </a:solidFill>
              </a:rPr>
              <a:t>C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 </a:t>
            </a:r>
            <a:r>
              <a:rPr lang="en-US" b="1" dirty="0">
                <a:solidFill>
                  <a:schemeClr val="bg1"/>
                </a:solidFill>
                <a:sym typeface="Wingdings" panose="05000000000000000000" pitchFamily="2" charset="2"/>
              </a:rPr>
              <a:t>Character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 ask the patient what is meant by the symptom. If there is pain, is it sharp, dull, stabbing, boring, burning or cramp-like?</a:t>
            </a:r>
            <a:endParaRPr lang="en-US" b="1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en-US" b="1" dirty="0">
                <a:solidFill>
                  <a:srgbClr val="FF0000"/>
                </a:solidFill>
              </a:rPr>
              <a:t>R 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en-US" b="1" dirty="0">
                <a:solidFill>
                  <a:schemeClr val="bg1"/>
                </a:solidFill>
                <a:sym typeface="Wingdings" panose="05000000000000000000" pitchFamily="2" charset="2"/>
              </a:rPr>
              <a:t>Radiation (pain or discomfort)</a:t>
            </a:r>
            <a:endParaRPr lang="en-US" b="1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en-US" b="1" dirty="0">
                <a:solidFill>
                  <a:srgbClr val="FF0000"/>
                </a:solidFill>
              </a:rPr>
              <a:t>A 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en-US" b="1" dirty="0">
                <a:solidFill>
                  <a:schemeClr val="bg1"/>
                </a:solidFill>
                <a:sym typeface="Wingdings" panose="05000000000000000000" pitchFamily="2" charset="2"/>
              </a:rPr>
              <a:t>Alleviating factors </a:t>
            </a:r>
            <a:endParaRPr lang="en-US" b="1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en-US" b="1" dirty="0">
                <a:solidFill>
                  <a:srgbClr val="FF0000"/>
                </a:solidFill>
              </a:rPr>
              <a:t>T 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en-US" b="1" dirty="0">
                <a:solidFill>
                  <a:schemeClr val="bg1"/>
                </a:solidFill>
                <a:sym typeface="Wingdings" panose="05000000000000000000" pitchFamily="2" charset="2"/>
              </a:rPr>
              <a:t>Timing 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duration</a:t>
            </a:r>
            <a:r>
              <a:rPr lang="en-US" b="1" dirty="0">
                <a:solidFill>
                  <a:schemeClr val="bg1"/>
                </a:solidFill>
                <a:sym typeface="Wingdings" panose="05000000000000000000" pitchFamily="2" charset="2"/>
              </a:rPr>
              <a:t>  </a:t>
            </a:r>
            <a:endParaRPr lang="en-US" b="1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en-US" b="1" dirty="0">
                <a:solidFill>
                  <a:srgbClr val="FF0000"/>
                </a:solidFill>
              </a:rPr>
              <a:t>E 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en-US" b="1" dirty="0">
                <a:solidFill>
                  <a:schemeClr val="bg1"/>
                </a:solidFill>
                <a:sym typeface="Wingdings" panose="05000000000000000000" pitchFamily="2" charset="2"/>
              </a:rPr>
              <a:t>Exacerbating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b="1" dirty="0">
                <a:solidFill>
                  <a:schemeClr val="bg1"/>
                </a:solidFill>
                <a:sym typeface="Wingdings" panose="05000000000000000000" pitchFamily="2" charset="2"/>
              </a:rPr>
              <a:t>factors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endParaRPr lang="en-US" b="1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en-US" b="1" dirty="0">
                <a:solidFill>
                  <a:srgbClr val="FF0000"/>
                </a:solidFill>
              </a:rPr>
              <a:t>S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en-US" b="1" dirty="0">
                <a:solidFill>
                  <a:schemeClr val="bg1"/>
                </a:solidFill>
                <a:sym typeface="Wingdings" panose="05000000000000000000" pitchFamily="2" charset="2"/>
              </a:rPr>
              <a:t>Severity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 you can use scale (0 to 10)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Complete reviewing of the target system in this part.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31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028B29-11F4-4F4D-842B-F9A3565E8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5. Review of Systems (ROS)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62C15F4-4A67-4735-AF90-A819941AC5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solidFill>
                  <a:schemeClr val="bg1"/>
                </a:solidFill>
              </a:rPr>
              <a:t>Ask direct questions about the main symptoms for each system, except the C/O system:</a:t>
            </a:r>
          </a:p>
          <a:p>
            <a:r>
              <a:rPr lang="en-US" dirty="0">
                <a:solidFill>
                  <a:schemeClr val="bg1"/>
                </a:solidFill>
              </a:rPr>
              <a:t>CNS: headache, dizziness , blurring of vision , ??</a:t>
            </a:r>
          </a:p>
          <a:p>
            <a:r>
              <a:rPr lang="en-US" dirty="0">
                <a:solidFill>
                  <a:schemeClr val="bg1"/>
                </a:solidFill>
              </a:rPr>
              <a:t>Musculoskeletal system: joints pain or swelling, muscular pain or atrophy??</a:t>
            </a:r>
          </a:p>
          <a:p>
            <a:r>
              <a:rPr lang="en-US" dirty="0">
                <a:solidFill>
                  <a:schemeClr val="bg1"/>
                </a:solidFill>
              </a:rPr>
              <a:t>Cardiopulmonary : palpitations, shortness of breathing,  cough , chest pain </a:t>
            </a:r>
          </a:p>
          <a:p>
            <a:r>
              <a:rPr lang="en-US" dirty="0">
                <a:solidFill>
                  <a:schemeClr val="bg1"/>
                </a:solidFill>
              </a:rPr>
              <a:t>GIT: weight loss, loss of appetite, abdominal pain , nausea, vomiting</a:t>
            </a:r>
          </a:p>
          <a:p>
            <a:r>
              <a:rPr lang="en-US" dirty="0">
                <a:solidFill>
                  <a:schemeClr val="bg1"/>
                </a:solidFill>
              </a:rPr>
              <a:t>Urogenital system: burning micturition , urine retention, incontinence, urethral discharge  </a:t>
            </a:r>
          </a:p>
          <a:p>
            <a:r>
              <a:rPr lang="en-US" dirty="0">
                <a:solidFill>
                  <a:schemeClr val="bg1"/>
                </a:solidFill>
              </a:rPr>
              <a:t>Integumentary system: pruritus , discoloration,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545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E556CC-BA1A-443E-8575-3CB409981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6. Past medical and surgical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28923E-97BA-4802-A5AD-4CC1AD40B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If he had any past medical problem , analyze it regarding symptoms, treatment  </a:t>
            </a:r>
          </a:p>
          <a:p>
            <a:r>
              <a:rPr lang="en-US" dirty="0">
                <a:solidFill>
                  <a:schemeClr val="bg1"/>
                </a:solidFill>
              </a:rPr>
              <a:t>History of hospitalization , cause and days of stay </a:t>
            </a:r>
          </a:p>
          <a:p>
            <a:r>
              <a:rPr lang="en-US" dirty="0">
                <a:solidFill>
                  <a:schemeClr val="bg1"/>
                </a:solidFill>
              </a:rPr>
              <a:t>Surgical history , indications, complications </a:t>
            </a:r>
          </a:p>
        </p:txBody>
      </p:sp>
    </p:spTree>
    <p:extLst>
      <p:ext uri="{BB962C8B-B14F-4D97-AF65-F5344CB8AC3E}">
        <p14:creationId xmlns:p14="http://schemas.microsoft.com/office/powerpoint/2010/main" val="1548450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776072-C058-4BE3-A09D-91FA30E76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7. Family History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46C6E88-3C89-46B3-A71B-AFB7C212DF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Ask about any disease runs in his family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Ask about similar disease in the family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If yes , what is the degree of relationship</a:t>
            </a:r>
          </a:p>
        </p:txBody>
      </p:sp>
    </p:spTree>
    <p:extLst>
      <p:ext uri="{BB962C8B-B14F-4D97-AF65-F5344CB8AC3E}">
        <p14:creationId xmlns:p14="http://schemas.microsoft.com/office/powerpoint/2010/main" val="3777278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F1788EB-F851-4A11-A0EB-26FAD961D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8- Drug &amp; Allergy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E1C5A3C-FB17-4E8F-9A40-3ED80C751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List of all drugs , topical, systemic , herbals</a:t>
            </a:r>
          </a:p>
          <a:p>
            <a:endParaRPr lang="en-US" sz="4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000" dirty="0">
                <a:solidFill>
                  <a:schemeClr val="bg1"/>
                </a:solidFill>
              </a:rPr>
              <a:t> </a:t>
            </a:r>
          </a:p>
          <a:p>
            <a:r>
              <a:rPr lang="en-US" sz="4000" dirty="0">
                <a:solidFill>
                  <a:schemeClr val="bg1"/>
                </a:solidFill>
              </a:rPr>
              <a:t>Do you allergic to any certain drugs or foods</a:t>
            </a:r>
          </a:p>
        </p:txBody>
      </p:sp>
    </p:spTree>
    <p:extLst>
      <p:ext uri="{BB962C8B-B14F-4D97-AF65-F5344CB8AC3E}">
        <p14:creationId xmlns:p14="http://schemas.microsoft.com/office/powerpoint/2010/main" val="3027370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72168B5-A308-4590-8A7C-501DAC6FF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9. Social History: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E1FC815-E88B-4869-A3B6-CC25DBB62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Ask about :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</a:rPr>
              <a:t>Socioeconomic level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</a:rPr>
              <a:t>Housing setting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</a:rPr>
              <a:t>Occupation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</a:rPr>
              <a:t>Travelling history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</a:rPr>
              <a:t>Hobbies </a:t>
            </a:r>
          </a:p>
          <a:p>
            <a:endParaRPr lang="en-US" sz="3600" dirty="0">
              <a:solidFill>
                <a:schemeClr val="bg1"/>
              </a:solidFill>
            </a:endParaRPr>
          </a:p>
          <a:p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223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53BE7F-A529-449D-A3FE-A375AAAAA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10. Behavioral History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1543964-F29C-4F76-817E-E86B475E3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chemeClr val="bg1"/>
                </a:solidFill>
              </a:rPr>
              <a:t>Smoking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chemeClr val="bg1"/>
                </a:solidFill>
              </a:rPr>
              <a:t>Drinking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chemeClr val="bg1"/>
                </a:solidFill>
              </a:rPr>
              <a:t>Drugs (narcotics)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chemeClr val="bg1"/>
                </a:solidFill>
              </a:rPr>
              <a:t>Sexual relations  </a:t>
            </a:r>
          </a:p>
        </p:txBody>
      </p:sp>
    </p:spTree>
    <p:extLst>
      <p:ext uri="{BB962C8B-B14F-4D97-AF65-F5344CB8AC3E}">
        <p14:creationId xmlns:p14="http://schemas.microsoft.com/office/powerpoint/2010/main" val="4089168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96F986-EDC6-4DD7-8D55-417D82096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AB46BB4-00F6-49DA-9784-80B12F419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Conclude the interview by asking the patient</a:t>
            </a:r>
          </a:p>
          <a:p>
            <a:pPr marL="0" indent="0">
              <a:buNone/>
            </a:pPr>
            <a:r>
              <a:rPr lang="en-US" sz="4000" dirty="0">
                <a:solidFill>
                  <a:schemeClr val="bg1"/>
                </a:solidFill>
              </a:rPr>
              <a:t> </a:t>
            </a:r>
          </a:p>
          <a:p>
            <a:r>
              <a:rPr lang="en-US" sz="4000" dirty="0">
                <a:solidFill>
                  <a:schemeClr val="bg1"/>
                </a:solidFill>
              </a:rPr>
              <a:t>Do you have any thing you want to ADD? </a:t>
            </a:r>
          </a:p>
        </p:txBody>
      </p:sp>
    </p:spTree>
    <p:extLst>
      <p:ext uri="{BB962C8B-B14F-4D97-AF65-F5344CB8AC3E}">
        <p14:creationId xmlns:p14="http://schemas.microsoft.com/office/powerpoint/2010/main" val="4221750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938089-FF5A-4295-A767-0359C38BB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11. Summarization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DEEB138-3BB8-4037-8D56-2C36A9B97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522" y="1825625"/>
            <a:ext cx="10859279" cy="4351338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Write down the positives information and the most important negatives information in  points formatting.</a:t>
            </a:r>
          </a:p>
          <a:p>
            <a:r>
              <a:rPr lang="en-US" dirty="0">
                <a:solidFill>
                  <a:schemeClr val="bg1"/>
                </a:solidFill>
              </a:rPr>
              <a:t>Why summarization is important?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Consultation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Follow-up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Examination  </a:t>
            </a:r>
          </a:p>
        </p:txBody>
      </p:sp>
    </p:spTree>
    <p:extLst>
      <p:ext uri="{BB962C8B-B14F-4D97-AF65-F5344CB8AC3E}">
        <p14:creationId xmlns:p14="http://schemas.microsoft.com/office/powerpoint/2010/main" val="1005643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539FC9-C860-46AB-B491-4A180EC37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Examination Components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47619C8-26DA-43E6-A9C7-7C8BFC07C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>
                <a:solidFill>
                  <a:schemeClr val="bg1"/>
                </a:solidFill>
              </a:rPr>
              <a:t>General Examination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>
                <a:solidFill>
                  <a:schemeClr val="bg1"/>
                </a:solidFill>
              </a:rPr>
              <a:t>Systems Examinations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Respiratory system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Cardiovascular system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Gastrointestinal system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Musculoskeletal system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Integumentary system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Nervous system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>
                <a:solidFill>
                  <a:schemeClr val="bg1"/>
                </a:solidFill>
              </a:rPr>
              <a:t>CNS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>
                <a:solidFill>
                  <a:schemeClr val="bg1"/>
                </a:solidFill>
              </a:rPr>
              <a:t>PNS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652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EA61F0-E03B-45C8-9C62-354ED3DB7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History &amp; Examination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4A051AB-6A21-4978-A5CB-AAC982212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History = symptoms </a:t>
            </a:r>
          </a:p>
          <a:p>
            <a:r>
              <a:rPr lang="en-US" dirty="0">
                <a:solidFill>
                  <a:schemeClr val="bg1"/>
                </a:solidFill>
              </a:rPr>
              <a:t>Symptoms are  subjective information delivered by the patient so  need more clarifying </a:t>
            </a:r>
          </a:p>
          <a:p>
            <a:r>
              <a:rPr lang="en-US" dirty="0">
                <a:solidFill>
                  <a:schemeClr val="bg1"/>
                </a:solidFill>
              </a:rPr>
              <a:t>Examination = signs</a:t>
            </a:r>
          </a:p>
          <a:p>
            <a:r>
              <a:rPr lang="en-US" dirty="0">
                <a:solidFill>
                  <a:schemeClr val="bg1"/>
                </a:solidFill>
              </a:rPr>
              <a:t>Signs are  objectives  information obtained by clinician need assistant tools, instruments and  maneuvers </a:t>
            </a:r>
          </a:p>
          <a:p>
            <a:r>
              <a:rPr lang="en-US" dirty="0">
                <a:solidFill>
                  <a:schemeClr val="bg1"/>
                </a:solidFill>
              </a:rPr>
              <a:t>Symptoms and signs should be consistent  and if not,  recheck </a:t>
            </a:r>
          </a:p>
          <a:p>
            <a:r>
              <a:rPr lang="en-US" dirty="0">
                <a:solidFill>
                  <a:schemeClr val="bg1"/>
                </a:solidFill>
              </a:rPr>
              <a:t>Symptoms + Signs = differential diagnoses </a:t>
            </a:r>
          </a:p>
          <a:p>
            <a:r>
              <a:rPr lang="en-US" dirty="0">
                <a:solidFill>
                  <a:schemeClr val="bg1"/>
                </a:solidFill>
              </a:rPr>
              <a:t>Symptoms + Signs + Investigations = diagnosis </a:t>
            </a:r>
          </a:p>
        </p:txBody>
      </p:sp>
    </p:spTree>
    <p:extLst>
      <p:ext uri="{BB962C8B-B14F-4D97-AF65-F5344CB8AC3E}">
        <p14:creationId xmlns:p14="http://schemas.microsoft.com/office/powerpoint/2010/main" val="4170250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26A15E-C930-40E6-99E1-404B982A0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The importance of general examination: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AB31C90-AE3D-4691-A9CD-5E26458C4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Helps to determine the most body system should be stressed during systems examination.</a:t>
            </a:r>
          </a:p>
          <a:p>
            <a:r>
              <a:rPr lang="en-US" sz="3600" dirty="0">
                <a:solidFill>
                  <a:schemeClr val="bg1"/>
                </a:solidFill>
              </a:rPr>
              <a:t>With proper history the general examination may be enough to obtain the  diagnosis OR a short list of diagnoses. </a:t>
            </a:r>
          </a:p>
        </p:txBody>
      </p:sp>
    </p:spTree>
    <p:extLst>
      <p:ext uri="{BB962C8B-B14F-4D97-AF65-F5344CB8AC3E}">
        <p14:creationId xmlns:p14="http://schemas.microsoft.com/office/powerpoint/2010/main" val="3321450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0E49BB-070A-43A1-8283-BCFFE860E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A. General Examination Components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A22C57C-E615-4C47-8CEE-4CE84C881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01746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General patient condition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Face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Fever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Pallor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Jaundice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Cyanosis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Lymph nodes enlargement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Hands , Digits  &amp; Nails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Mouth , Oral cavity &amp; Tongue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Temperature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Pulse rate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Blood pressure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Respiratory  rate 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71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438F97-7602-483A-939D-2442D5F30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1. The  general condition of the patient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BAF0DF6-A7E2-4CB9-8E7B-308237F494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Well </a:t>
            </a:r>
          </a:p>
          <a:p>
            <a:r>
              <a:rPr lang="en-US" dirty="0">
                <a:solidFill>
                  <a:schemeClr val="bg1"/>
                </a:solidFill>
              </a:rPr>
              <a:t> unwell </a:t>
            </a:r>
          </a:p>
          <a:p>
            <a:r>
              <a:rPr lang="en-US" dirty="0">
                <a:solidFill>
                  <a:schemeClr val="bg1"/>
                </a:solidFill>
              </a:rPr>
              <a:t> ill </a:t>
            </a:r>
          </a:p>
          <a:p>
            <a:r>
              <a:rPr lang="en-US" dirty="0">
                <a:solidFill>
                  <a:schemeClr val="bg1"/>
                </a:solidFill>
              </a:rPr>
              <a:t>In pain</a:t>
            </a:r>
          </a:p>
          <a:p>
            <a:r>
              <a:rPr lang="en-US" dirty="0">
                <a:solidFill>
                  <a:schemeClr val="bg1"/>
                </a:solidFill>
              </a:rPr>
              <a:t>cachexic</a:t>
            </a:r>
          </a:p>
          <a:p>
            <a:r>
              <a:rPr lang="en-US" dirty="0">
                <a:solidFill>
                  <a:schemeClr val="bg1"/>
                </a:solidFill>
              </a:rPr>
              <a:t>Consciousness level  </a:t>
            </a:r>
          </a:p>
          <a:p>
            <a:r>
              <a:rPr lang="en-US" dirty="0">
                <a:solidFill>
                  <a:schemeClr val="bg1"/>
                </a:solidFill>
              </a:rPr>
              <a:t>delirium </a:t>
            </a:r>
          </a:p>
          <a:p>
            <a:r>
              <a:rPr lang="en-US" dirty="0">
                <a:solidFill>
                  <a:schemeClr val="bg1"/>
                </a:solidFill>
              </a:rPr>
              <a:t>orientation 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782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DD1FB2-E20B-4C5E-BE80-FBA656366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2. Face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6237BAA-0B15-4B20-A8D5-46A6AE01D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 specific diagnosis can sometimes be made by inspecting the face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Acromegalic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Down Syndrome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Cushingoid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 Parkinsonian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328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8554B6-15CE-465D-AAEF-1A9765CE0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2. Fever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346B39-D4E7-4BA6-95BA-433FBC0CD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High grade fever </a:t>
            </a:r>
          </a:p>
          <a:p>
            <a:r>
              <a:rPr lang="en-US" dirty="0">
                <a:solidFill>
                  <a:schemeClr val="bg1"/>
                </a:solidFill>
              </a:rPr>
              <a:t>In history if it is there should be analyzed regarding its course (continuous, intermittent, remittent) , association (rigors, sweating),  timing (nocturnal) , reliving (antipyretic drugs)</a:t>
            </a:r>
          </a:p>
        </p:txBody>
      </p:sp>
    </p:spTree>
    <p:extLst>
      <p:ext uri="{BB962C8B-B14F-4D97-AF65-F5344CB8AC3E}">
        <p14:creationId xmlns:p14="http://schemas.microsoft.com/office/powerpoint/2010/main" val="3487426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CED391-C0C7-443B-95B5-3E15AA9EA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3. Pallor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EB079FE-4D30-4000-89C8-DD8086DD3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Indicates anemia (low hemoglobin concentration)</a:t>
            </a:r>
          </a:p>
          <a:p>
            <a:r>
              <a:rPr lang="en-US" dirty="0">
                <a:solidFill>
                  <a:schemeClr val="bg1"/>
                </a:solidFill>
              </a:rPr>
              <a:t>Skin , mucous membranes </a:t>
            </a:r>
          </a:p>
        </p:txBody>
      </p:sp>
    </p:spTree>
    <p:extLst>
      <p:ext uri="{BB962C8B-B14F-4D97-AF65-F5344CB8AC3E}">
        <p14:creationId xmlns:p14="http://schemas.microsoft.com/office/powerpoint/2010/main" val="2511619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47C945-6ACA-4123-9549-DEDE84B0C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4. Jaundice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A67EAC-00F6-44EA-874A-CBC992E8E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Yellowish discoloration of the sclera of the eyes, mucous membrane , and skin </a:t>
            </a:r>
          </a:p>
          <a:p>
            <a:r>
              <a:rPr lang="en-US" dirty="0">
                <a:solidFill>
                  <a:schemeClr val="bg1"/>
                </a:solidFill>
              </a:rPr>
              <a:t>Types of jaundice 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Prehepatic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Hepatic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Post hepatic </a:t>
            </a:r>
          </a:p>
          <a:p>
            <a:r>
              <a:rPr lang="en-US" dirty="0">
                <a:solidFill>
                  <a:schemeClr val="bg1"/>
                </a:solidFill>
              </a:rPr>
              <a:t>If it is associated with pallor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indicates prehepatic</a:t>
            </a:r>
          </a:p>
          <a:p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if it is associated with pruritus   indicates post hepatic </a:t>
            </a:r>
          </a:p>
          <a:p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If it is associated with fever  may indicates hepatic (viral hepatitis )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202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06AFB9-10B1-43F0-BF6B-BC3981024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5- Cyanosis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A31E9C3-D3C0-4DB6-972E-B21124868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Bluish discoloration of the extremities and tongue</a:t>
            </a:r>
          </a:p>
          <a:p>
            <a:r>
              <a:rPr lang="en-US" dirty="0">
                <a:solidFill>
                  <a:schemeClr val="bg1"/>
                </a:solidFill>
              </a:rPr>
              <a:t>If more than 50 g/L of deoxygenated hemoglobin is present in the capillary blood, the skin will have a bluish tinge.</a:t>
            </a:r>
          </a:p>
          <a:p>
            <a:r>
              <a:rPr lang="en-US" dirty="0">
                <a:solidFill>
                  <a:schemeClr val="bg1"/>
                </a:solidFill>
              </a:rPr>
              <a:t>If the tongue is involved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central (cardiopulmonary)</a:t>
            </a:r>
            <a:r>
              <a:rPr lang="en-US" dirty="0">
                <a:solidFill>
                  <a:schemeClr val="bg1"/>
                </a:solidFill>
              </a:rPr>
              <a:t> cyanosis</a:t>
            </a:r>
          </a:p>
          <a:p>
            <a:r>
              <a:rPr lang="en-US" dirty="0">
                <a:solidFill>
                  <a:schemeClr val="bg1"/>
                </a:solidFill>
              </a:rPr>
              <a:t>If the digits only involved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peripheral (vasoconstriction)</a:t>
            </a:r>
            <a:r>
              <a:rPr lang="en-US" dirty="0">
                <a:solidFill>
                  <a:schemeClr val="bg1"/>
                </a:solidFill>
              </a:rPr>
              <a:t> cyanosis</a:t>
            </a:r>
          </a:p>
          <a:p>
            <a:r>
              <a:rPr lang="en-US" dirty="0">
                <a:solidFill>
                  <a:schemeClr val="bg1"/>
                </a:solidFill>
              </a:rPr>
              <a:t>Raynaud's phenomena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connective tissue diseases 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Can cyanosis and pallor concomitant together in the same patient?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030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9A5076-12E0-41BD-8AE3-0D3377FA9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6- Lymphadenopathy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D541BF2-CE2A-455E-8AF9-E08BC950D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Complete examination of all LN groups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Localized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Generalize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Discrete or Matted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Tender </a:t>
            </a:r>
          </a:p>
          <a:p>
            <a:r>
              <a:rPr lang="en-US" dirty="0">
                <a:solidFill>
                  <a:schemeClr val="bg1"/>
                </a:solidFill>
              </a:rPr>
              <a:t>If it is generalized and associated with pallor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may indicates lymphoma</a:t>
            </a:r>
          </a:p>
          <a:p>
            <a:r>
              <a:rPr lang="en-US" dirty="0">
                <a:solidFill>
                  <a:schemeClr val="bg1"/>
                </a:solidFill>
              </a:rPr>
              <a:t>If it is tender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may indicates infections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50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F6D218-1B68-45FC-9727-179C4B542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7- Hands, Digits and Nails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C9A58B9-73C4-4DF9-AEEB-D051F09AB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Tremors </a:t>
            </a:r>
          </a:p>
          <a:p>
            <a:r>
              <a:rPr lang="en-US" dirty="0">
                <a:solidFill>
                  <a:schemeClr val="bg1"/>
                </a:solidFill>
              </a:rPr>
              <a:t>Fine of stretched hands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hyperthyroidism </a:t>
            </a:r>
          </a:p>
          <a:p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Rest tremors  Parkinsonism</a:t>
            </a:r>
          </a:p>
          <a:p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Intention tremors  cerebellar  ataxia  </a:t>
            </a:r>
          </a:p>
          <a:p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Sweating and erythema  hyperthyroidism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endParaRPr lang="en-US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endParaRPr lang="en-US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83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FC6F1B-83C1-44AD-BE4F-FECF89F14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Why history &amp; examination is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61079B-FA8E-4719-A4CF-5C68EB7B1227}"/>
              </a:ext>
            </a:extLst>
          </p:cNvPr>
          <p:cNvSpPr>
            <a:spLocks noGrp="1"/>
          </p:cNvSpPr>
          <p:nvPr>
            <p:ph idx="1"/>
          </p:nvPr>
        </p:nvSpPr>
        <p:spPr>
          <a:effectLst>
            <a:outerShdw blurRad="50800" dist="50800" dir="5400000" algn="ctr" rotWithShape="0">
              <a:srgbClr val="002060"/>
            </a:outerShdw>
          </a:effectLst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To reach diagnosis in order to prescribe treatment or take management decision?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To construct a medical report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>
                <a:solidFill>
                  <a:schemeClr val="bg1"/>
                </a:solidFill>
              </a:rPr>
              <a:t>Follow-up the case 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>
                <a:solidFill>
                  <a:schemeClr val="bg1"/>
                </a:solidFill>
              </a:rPr>
              <a:t>Medicolegal issues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bg1"/>
                </a:solidFill>
              </a:rPr>
              <a:t>      Insurance companies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bg1"/>
                </a:solidFill>
              </a:rPr>
              <a:t>      Police records </a:t>
            </a:r>
          </a:p>
          <a:p>
            <a:pPr marL="514350" indent="-514350">
              <a:buAutoNum type="arabicPeriod" startAt="3"/>
            </a:pPr>
            <a:r>
              <a:rPr lang="en-US" dirty="0">
                <a:solidFill>
                  <a:schemeClr val="bg1"/>
                </a:solidFill>
              </a:rPr>
              <a:t>Formation of summary for the case (consultation)</a:t>
            </a:r>
          </a:p>
          <a:p>
            <a:pPr marL="514350" indent="-514350">
              <a:buAutoNum type="arabicPeriod" startAt="3"/>
            </a:pPr>
            <a:r>
              <a:rPr lang="en-US" dirty="0">
                <a:solidFill>
                  <a:schemeClr val="bg1"/>
                </a:solidFill>
              </a:rPr>
              <a:t>To pass the clinical examination </a:t>
            </a:r>
          </a:p>
          <a:p>
            <a:pPr>
              <a:buFontTx/>
              <a:buChar char="-"/>
            </a:pPr>
            <a:r>
              <a:rPr lang="en-US" dirty="0">
                <a:solidFill>
                  <a:schemeClr val="bg1"/>
                </a:solidFill>
              </a:rPr>
              <a:t>Long case scenario </a:t>
            </a:r>
          </a:p>
          <a:p>
            <a:pPr>
              <a:buFontTx/>
              <a:buChar char="-"/>
            </a:pPr>
            <a:r>
              <a:rPr lang="en-US" dirty="0">
                <a:solidFill>
                  <a:schemeClr val="bg1"/>
                </a:solidFill>
              </a:rPr>
              <a:t>Short case scenario (OSCE station)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432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CB7C35-20BB-4A6B-A7DB-DC7A05F9B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7- Hands, Digits and Nails,  </a:t>
            </a:r>
            <a:r>
              <a:rPr lang="en-US" dirty="0" err="1">
                <a:solidFill>
                  <a:schemeClr val="bg1"/>
                </a:solidFill>
              </a:rPr>
              <a:t>cont</a:t>
            </a:r>
            <a:r>
              <a:rPr lang="en-US" dirty="0">
                <a:solidFill>
                  <a:schemeClr val="bg1"/>
                </a:solidFill>
              </a:rPr>
              <a:t>…..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E5DACCB-1B02-4E52-861F-829D52196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Digits bluish discoloration and ulcers Raynaud's phenomenon as part of scleroderma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Nail changes may indicate dermatological or systemic diseases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Dermatological changes might be due nail infection as onycholysis or a part of generalized dermatological diseases as psoriasis or lichen planus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Clubbing fingers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 chronic diseases (pulmonary , hepatic ,cardiac,  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799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89BE2F-2094-496A-A2B3-297CD8662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koilonychia</a:t>
            </a:r>
            <a:r>
              <a:rPr lang="en-US" dirty="0"/>
              <a:t>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699354AF-19A2-41C5-931D-AEAEC0B9A2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89052" y="1825625"/>
            <a:ext cx="5813896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31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1EC906-7690-4691-8437-508F7446F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6AE6CB7E-0B93-491A-A5A2-808ED02A93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2473" y="365127"/>
            <a:ext cx="10515600" cy="5973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337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2D1293-40A0-47CD-BC78-C2E4D62F7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DFFA071A-196F-4BEF-B2C5-D73216BF18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4315" y="802433"/>
            <a:ext cx="8486216" cy="5794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34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C578B2-9E67-4DA6-9BCA-7376EF210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10- Mouth, Oral cavity &amp; tongue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8564388-6687-45E5-AB23-02EBA20F1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Angular cheilitis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anemia</a:t>
            </a:r>
          </a:p>
          <a:p>
            <a:r>
              <a:rPr lang="en-US" dirty="0">
                <a:solidFill>
                  <a:schemeClr val="bg1"/>
                </a:solidFill>
              </a:rPr>
              <a:t>Smooth tongue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</a:p>
          <a:p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Hairy tongue </a:t>
            </a:r>
          </a:p>
          <a:p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Deviation of the tongue </a:t>
            </a:r>
          </a:p>
          <a:p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Ulcers  </a:t>
            </a:r>
          </a:p>
          <a:p>
            <a:r>
              <a:rPr lang="en-US" dirty="0">
                <a:solidFill>
                  <a:schemeClr val="bg1"/>
                </a:solidFill>
              </a:rPr>
              <a:t>Ulceration of the mucous membranes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</a:p>
          <a:p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Dental cavities  </a:t>
            </a:r>
          </a:p>
          <a:p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Leukoplakia  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2125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3DB4B8-29E0-4D49-9A69-C018D1E95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Angular</a:t>
            </a:r>
            <a:r>
              <a:rPr lang="en-US" dirty="0"/>
              <a:t> </a:t>
            </a:r>
            <a:r>
              <a:rPr lang="en-US" dirty="0">
                <a:solidFill>
                  <a:schemeClr val="bg1"/>
                </a:solidFill>
              </a:rPr>
              <a:t>cheilitis</a:t>
            </a:r>
            <a:r>
              <a:rPr lang="en-US" dirty="0"/>
              <a:t>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8198B9BE-A3BB-4357-A727-83E77A73D2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95108" y="1825625"/>
            <a:ext cx="580178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5155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E59907-BD25-4436-93FD-583B0E2D2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13. Temperature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0BDD5C2-AFF7-4CD8-9A62-147E0B366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</a:rPr>
              <a:t>Measure the core temperature using thermometers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Digital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Mercury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bg1"/>
                </a:solidFill>
              </a:rPr>
              <a:t>  Sites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Mouth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36.8 c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Axilla  36. 4 c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Rectum  37.3 c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383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D4A9447-102D-435A-A145-69496F0BD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14. Pulse Rate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3C0298F-C157-4AD5-9060-E0E63E6E7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Peripheral arteries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bg1"/>
                </a:solidFill>
              </a:rPr>
              <a:t>Carotid arteries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bg1"/>
                </a:solidFill>
              </a:rPr>
              <a:t>Upper extremities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radial , brachial 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Lower extremities  femoral , popliteal , dorsalis pedis , </a:t>
            </a:r>
          </a:p>
          <a:p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Use the index and middle finger , don’t use thumb?</a:t>
            </a:r>
          </a:p>
          <a:p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Rate  normal , </a:t>
            </a:r>
            <a:r>
              <a:rPr lang="en-US" dirty="0" err="1">
                <a:solidFill>
                  <a:schemeClr val="bg1"/>
                </a:solidFill>
                <a:sym typeface="Wingdings" panose="05000000000000000000" pitchFamily="2" charset="2"/>
              </a:rPr>
              <a:t>tachy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 or bradycardia</a:t>
            </a:r>
          </a:p>
          <a:p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Regular or irregular </a:t>
            </a:r>
          </a:p>
          <a:p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Detect the character of pulse is it weak thready ,strong , synchronize , radio femoral delay</a:t>
            </a:r>
          </a:p>
          <a:p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Collapsing pulse  hyperdynamic circulations (anemia, pregnancy, thyrotoxicosis ) 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535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01D6AD1-5587-4346-810E-EC2B2C63D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15- Blood Pressure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F9875B-0086-4C9F-B72D-0801EC186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Using the symphmomanometer (digital or mercury)</a:t>
            </a:r>
          </a:p>
          <a:p>
            <a:r>
              <a:rPr lang="en-US" dirty="0">
                <a:solidFill>
                  <a:schemeClr val="bg1"/>
                </a:solidFill>
              </a:rPr>
              <a:t>Palpation method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systolic pressure</a:t>
            </a:r>
          </a:p>
          <a:p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It is better to use the two method simultaneously start by palpation method</a:t>
            </a:r>
          </a:p>
          <a:p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Pulse pressure  systolic pressure - diastolic pressure &lt; 60 mmHg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829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0B8D877-64DB-4C7B-AAEF-D51A98EB2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16. Respiratory rate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2343265-4859-4D2B-A916-A5289383A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Count it for full minute </a:t>
            </a:r>
          </a:p>
          <a:p>
            <a:r>
              <a:rPr lang="en-US" dirty="0">
                <a:solidFill>
                  <a:schemeClr val="bg1"/>
                </a:solidFill>
              </a:rPr>
              <a:t>Count it while you are pretending </a:t>
            </a:r>
            <a:r>
              <a:rPr lang="en-US" dirty="0" err="1">
                <a:solidFill>
                  <a:schemeClr val="bg1"/>
                </a:solidFill>
              </a:rPr>
              <a:t>takink</a:t>
            </a:r>
            <a:r>
              <a:rPr lang="en-US" dirty="0">
                <a:solidFill>
                  <a:schemeClr val="bg1"/>
                </a:solidFill>
              </a:rPr>
              <a:t> pulse rate to reduce patient stress ? </a:t>
            </a:r>
          </a:p>
          <a:p>
            <a:r>
              <a:rPr lang="en-US" dirty="0">
                <a:solidFill>
                  <a:schemeClr val="bg1"/>
                </a:solidFill>
              </a:rPr>
              <a:t>Comment is it normal </a:t>
            </a:r>
          </a:p>
          <a:p>
            <a:r>
              <a:rPr lang="en-US" dirty="0">
                <a:solidFill>
                  <a:schemeClr val="bg1"/>
                </a:solidFill>
              </a:rPr>
              <a:t>Shallow , deep , </a:t>
            </a:r>
            <a:r>
              <a:rPr lang="en-US" dirty="0" err="1">
                <a:solidFill>
                  <a:schemeClr val="bg1"/>
                </a:solidFill>
              </a:rPr>
              <a:t>apneao</a:t>
            </a:r>
            <a:r>
              <a:rPr lang="en-US" dirty="0">
                <a:solidFill>
                  <a:schemeClr val="bg1"/>
                </a:solidFill>
              </a:rPr>
              <a:t> , regular or irregular </a:t>
            </a:r>
          </a:p>
        </p:txBody>
      </p:sp>
    </p:spTree>
    <p:extLst>
      <p:ext uri="{BB962C8B-B14F-4D97-AF65-F5344CB8AC3E}">
        <p14:creationId xmlns:p14="http://schemas.microsoft.com/office/powerpoint/2010/main" val="1223477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7838F95-9F6C-4578-957E-1EDCAD0E5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Relation between history and examination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04C2A4-865D-4A00-88F8-DCFD28422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History  directs the examination focusing  </a:t>
            </a:r>
          </a:p>
          <a:p>
            <a:r>
              <a:rPr lang="en-US" dirty="0">
                <a:solidFill>
                  <a:schemeClr val="bg1"/>
                </a:solidFill>
              </a:rPr>
              <a:t>History should be consistent with examination findings  </a:t>
            </a:r>
          </a:p>
          <a:p>
            <a:r>
              <a:rPr lang="en-US" dirty="0">
                <a:solidFill>
                  <a:schemeClr val="bg1"/>
                </a:solidFill>
              </a:rPr>
              <a:t>If they are not consistent you have to take history and repeat examination and try to find explanation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80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1113293-B5C7-446D-8E3C-D4BB07DB4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17. Neck pulsation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E4A53CB-DC8B-4DAF-AD65-1FC308BE0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0" indent="-1143000">
              <a:buFont typeface="+mj-lt"/>
              <a:buAutoNum type="arabicPeriod"/>
            </a:pPr>
            <a:r>
              <a:rPr lang="en-US" sz="6000" dirty="0">
                <a:solidFill>
                  <a:schemeClr val="bg1"/>
                </a:solidFill>
              </a:rPr>
              <a:t>Arterial 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6000" dirty="0">
                <a:solidFill>
                  <a:schemeClr val="bg1"/>
                </a:solidFill>
              </a:rPr>
              <a:t>Venous </a:t>
            </a:r>
          </a:p>
          <a:p>
            <a:pPr marL="0" indent="0">
              <a:buNone/>
            </a:pPr>
            <a:r>
              <a:rPr lang="en-US" sz="6000" dirty="0">
                <a:solidFill>
                  <a:schemeClr val="bg1"/>
                </a:solidFill>
              </a:rPr>
              <a:t>How we can differentiate? </a:t>
            </a:r>
          </a:p>
        </p:txBody>
      </p:sp>
    </p:spTree>
    <p:extLst>
      <p:ext uri="{BB962C8B-B14F-4D97-AF65-F5344CB8AC3E}">
        <p14:creationId xmlns:p14="http://schemas.microsoft.com/office/powerpoint/2010/main" val="2735410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7AE9BD7-D333-446D-97B1-366B24786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B. Systems Examination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CF0327B-4E4F-4BE8-9EA8-287934C9B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The four gold standards of clinical examinations are: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bg1"/>
                </a:solidFill>
              </a:rPr>
              <a:t>Inspection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bg1"/>
                </a:solidFill>
              </a:rPr>
              <a:t>Palpation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bg1"/>
                </a:solidFill>
              </a:rPr>
              <a:t>Percussion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bg1"/>
                </a:solidFill>
              </a:rPr>
              <a:t>Auscultation </a:t>
            </a:r>
          </a:p>
          <a:p>
            <a:r>
              <a:rPr lang="en-US" sz="3200" dirty="0">
                <a:solidFill>
                  <a:schemeClr val="bg1"/>
                </a:solidFill>
              </a:rPr>
              <a:t>The importance and application  of each standard differs from one system to other </a:t>
            </a:r>
          </a:p>
        </p:txBody>
      </p:sp>
    </p:spTree>
    <p:extLst>
      <p:ext uri="{BB962C8B-B14F-4D97-AF65-F5344CB8AC3E}">
        <p14:creationId xmlns:p14="http://schemas.microsoft.com/office/powerpoint/2010/main" val="1023824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93CE32-A47B-452B-BEB8-D411E6A54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Importance of the Four Examination Standards in Different Systems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702A7A2-28CA-44CB-8CA7-CB4F5632C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General Examination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en-US" dirty="0">
                <a:solidFill>
                  <a:schemeClr val="bg1"/>
                </a:solidFill>
                <a:latin typeface="Calibri" panose="020F0502020204030204"/>
                <a:sym typeface="Wingdings" panose="05000000000000000000" pitchFamily="2" charset="2"/>
              </a:rPr>
              <a:t>Inspection &gt; Palpation </a:t>
            </a:r>
            <a:endParaRPr lang="en-US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CVS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en-US" dirty="0">
                <a:solidFill>
                  <a:schemeClr val="bg1"/>
                </a:solidFill>
              </a:rPr>
              <a:t>Auscultation &gt; Inspection&gt;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Palpation </a:t>
            </a:r>
            <a:r>
              <a:rPr lang="en-US" dirty="0">
                <a:solidFill>
                  <a:schemeClr val="bg1"/>
                </a:solidFill>
                <a:latin typeface="Calibri" panose="020F0502020204030204"/>
              </a:rPr>
              <a:t>&gt;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Percussion</a:t>
            </a: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Calibri" panose="020F0502020204030204"/>
              </a:rPr>
              <a:t>Res </a:t>
            </a:r>
            <a:r>
              <a:rPr lang="en-US" dirty="0">
                <a:solidFill>
                  <a:schemeClr val="bg1"/>
                </a:solidFill>
                <a:latin typeface="Calibri" panose="020F0502020204030204"/>
                <a:sym typeface="Wingdings" panose="05000000000000000000" pitchFamily="2" charset="2"/>
              </a:rPr>
              <a:t> </a:t>
            </a:r>
            <a:r>
              <a:rPr lang="en-US" dirty="0">
                <a:solidFill>
                  <a:schemeClr val="bg1"/>
                </a:solidFill>
              </a:rPr>
              <a:t>Auscultation &gt;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Percussion &gt; Palpation &gt; </a:t>
            </a:r>
            <a:r>
              <a:rPr lang="en-US" dirty="0">
                <a:solidFill>
                  <a:schemeClr val="bg1"/>
                </a:solidFill>
              </a:rPr>
              <a:t>Inspection</a:t>
            </a: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GIT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Palpation &gt; Percussion &gt; Inspection &gt; Auscultation</a:t>
            </a: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Calibri" panose="020F0502020204030204"/>
              </a:rPr>
              <a:t>Muscle </a:t>
            </a:r>
            <a:r>
              <a:rPr lang="en-US" dirty="0">
                <a:solidFill>
                  <a:schemeClr val="bg1"/>
                </a:solidFill>
                <a:latin typeface="Calibri" panose="020F0502020204030204"/>
                <a:sym typeface="Wingdings" panose="05000000000000000000" pitchFamily="2" charset="2"/>
              </a:rPr>
              <a:t> Inspection &gt; Palpation </a:t>
            </a:r>
          </a:p>
          <a:p>
            <a:pPr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Integumentary system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en-US" dirty="0">
                <a:solidFill>
                  <a:schemeClr val="bg1"/>
                </a:solidFill>
                <a:latin typeface="Calibri" panose="020F0502020204030204"/>
                <a:sym typeface="Wingdings" panose="05000000000000000000" pitchFamily="2" charset="2"/>
              </a:rPr>
              <a:t>Inspection &gt; Palpation </a:t>
            </a: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  <a:latin typeface="Calibri" panose="020F0502020204030204"/>
                <a:sym typeface="Wingdings" panose="05000000000000000000" pitchFamily="2" charset="2"/>
              </a:rPr>
              <a:t>CNS  Inspection &gt; Palpation </a:t>
            </a:r>
            <a:endParaRPr lang="en-US" dirty="0">
              <a:solidFill>
                <a:schemeClr val="bg1"/>
              </a:solidFill>
            </a:endParaRPr>
          </a:p>
          <a:p>
            <a:pPr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>
              <a:defRPr/>
            </a:pPr>
            <a:endParaRPr lang="en-US" dirty="0">
              <a:solidFill>
                <a:schemeClr val="bg1"/>
              </a:solidFill>
            </a:endParaRPr>
          </a:p>
          <a:p>
            <a:pPr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563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070" y="2310468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Dermatological History and Examination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73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Arial" charset="0"/>
                <a:cs typeface="Arial" charset="0"/>
              </a:rPr>
              <a:t>Key questions for a rash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10871200" cy="4572000"/>
          </a:xfrm>
          <a:solidFill>
            <a:srgbClr val="002060"/>
          </a:solidFill>
        </p:spPr>
        <p:txBody>
          <a:bodyPr rtlCol="0">
            <a:normAutofit/>
          </a:bodyPr>
          <a:lstStyle/>
          <a:p>
            <a:pPr fontAlgn="auto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 dirty="0" smtClean="0"/>
              <a:t>HPI:</a:t>
            </a:r>
          </a:p>
          <a:p>
            <a:pPr marL="457200" indent="-457200" fontAlgn="auto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/>
              <a:t>When did it start?</a:t>
            </a:r>
          </a:p>
          <a:p>
            <a:pPr marL="457200" indent="-457200" fontAlgn="auto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/>
              <a:t>Does it itch, burn, or hurt?</a:t>
            </a:r>
          </a:p>
          <a:p>
            <a:pPr marL="457200" indent="-457200" fontAlgn="auto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/>
              <a:t>Is this the first episode?</a:t>
            </a:r>
          </a:p>
          <a:p>
            <a:pPr marL="457200" indent="-457200" fontAlgn="auto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/>
              <a:t>Where on the body did it start?</a:t>
            </a:r>
          </a:p>
          <a:p>
            <a:pPr marL="457200" indent="-457200" fontAlgn="auto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/>
              <a:t>How has it spread (pattern of spread)?</a:t>
            </a:r>
          </a:p>
          <a:p>
            <a:pPr marL="457200" indent="-457200" fontAlgn="auto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/>
              <a:t>How have individual lesions changed (evolution)?</a:t>
            </a:r>
          </a:p>
          <a:p>
            <a:pPr marL="457200" indent="-457200" fontAlgn="auto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/>
              <a:t>Provoking/exacerbating factors?</a:t>
            </a:r>
          </a:p>
          <a:p>
            <a:pPr marL="457200" indent="-457200" fontAlgn="auto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/>
              <a:t>Previous treatments and response?</a:t>
            </a:r>
          </a:p>
          <a:p>
            <a:pPr marL="566738" lvl="1" indent="-219075" fontAlgn="auto">
              <a:spcAft>
                <a:spcPts val="0"/>
              </a:spcAft>
              <a:buFont typeface="Arial" charset="0"/>
              <a:buNone/>
              <a:defRPr/>
            </a:pPr>
            <a:endParaRPr lang="en-US" sz="2000" dirty="0" smtClean="0"/>
          </a:p>
          <a:p>
            <a:pPr lvl="1" fontAlgn="auto">
              <a:spcAft>
                <a:spcPts val="0"/>
              </a:spcAft>
              <a:buFont typeface="Arial" charset="0"/>
              <a:buNone/>
              <a:defRPr/>
            </a:pPr>
            <a:endParaRPr lang="en-US" sz="2000" dirty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65EB468-B1D5-49D4-82F9-02B392FFC9A8}" type="slidenum">
              <a:rPr lang="en-US">
                <a:solidFill>
                  <a:prstClr val="white"/>
                </a:solidFill>
              </a:rPr>
              <a:pPr eaLnBrk="1" hangingPunct="1"/>
              <a:t>44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258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Arial" charset="0"/>
                <a:cs typeface="Arial" charset="0"/>
              </a:rPr>
              <a:t>Key questions for a rash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676400"/>
            <a:ext cx="5384800" cy="4572000"/>
          </a:xfrm>
          <a:solidFill>
            <a:srgbClr val="002060"/>
          </a:solidFill>
        </p:spPr>
        <p:txBody>
          <a:bodyPr rtlCol="0">
            <a:normAutofit/>
          </a:bodyPr>
          <a:lstStyle/>
          <a:p>
            <a:pPr fontAlgn="auto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/>
              <a:t>ROS</a:t>
            </a:r>
          </a:p>
          <a:p>
            <a:pPr lvl="1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Any associated symptoms?</a:t>
            </a:r>
          </a:p>
          <a:p>
            <a:pPr fontAlgn="auto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/>
              <a:t>Past medical history</a:t>
            </a:r>
          </a:p>
          <a:p>
            <a:pPr lvl="1" fontAlgn="auto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000" dirty="0" smtClean="0"/>
              <a:t>Ask about the atopic triad (asthma, allergies, atopic dermatitis)</a:t>
            </a:r>
          </a:p>
          <a:p>
            <a:pPr fontAlgn="auto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/>
              <a:t>Medications</a:t>
            </a:r>
          </a:p>
          <a:p>
            <a:pPr fontAlgn="auto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/>
              <a:t>Travel history</a:t>
            </a:r>
          </a:p>
          <a:p>
            <a:pPr fontAlgn="auto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/>
              <a:t>Environmental exposures </a:t>
            </a:r>
          </a:p>
          <a:p>
            <a:pPr marL="566738" lvl="1" indent="-219075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000" dirty="0" smtClean="0"/>
          </a:p>
          <a:p>
            <a:pPr lvl="1" fontAlgn="auto">
              <a:spcAft>
                <a:spcPts val="0"/>
              </a:spcAft>
              <a:buFont typeface="Arial" charset="0"/>
              <a:buNone/>
              <a:defRPr/>
            </a:pPr>
            <a:endParaRPr lang="en-US" sz="2000" dirty="0"/>
          </a:p>
        </p:txBody>
      </p:sp>
      <p:sp>
        <p:nvSpPr>
          <p:cNvPr id="4" name="Right Brace 3"/>
          <p:cNvSpPr/>
          <p:nvPr/>
        </p:nvSpPr>
        <p:spPr>
          <a:xfrm>
            <a:off x="5994400" y="2819403"/>
            <a:ext cx="609600" cy="2886075"/>
          </a:xfrm>
          <a:prstGeom prst="rightBrace">
            <a:avLst>
              <a:gd name="adj1" fmla="val 8333"/>
              <a:gd name="adj2" fmla="val 50000"/>
            </a:avLst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245" name="TextBox 4"/>
          <p:cNvSpPr txBox="1">
            <a:spLocks noChangeArrowheads="1"/>
          </p:cNvSpPr>
          <p:nvPr/>
        </p:nvSpPr>
        <p:spPr bwMode="auto">
          <a:xfrm>
            <a:off x="7023102" y="3962402"/>
            <a:ext cx="2590774" cy="984885"/>
          </a:xfrm>
          <a:prstGeom prst="rect">
            <a:avLst/>
          </a:prstGeom>
          <a:solidFill>
            <a:srgbClr val="002060"/>
          </a:solidFill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prstClr val="white"/>
                </a:solidFill>
              </a:rPr>
              <a:t>may also yield </a:t>
            </a:r>
          </a:p>
          <a:p>
            <a:pPr eaLnBrk="1" hangingPunct="1"/>
            <a:r>
              <a:rPr lang="en-US" sz="2000" dirty="0">
                <a:solidFill>
                  <a:prstClr val="white"/>
                </a:solidFill>
              </a:rPr>
              <a:t>important information</a:t>
            </a:r>
          </a:p>
          <a:p>
            <a:pPr eaLnBrk="1" hangingPunct="1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24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5A22ABD-22EA-48A7-B141-213930E37BC3}" type="slidenum">
              <a:rPr lang="en-US">
                <a:solidFill>
                  <a:prstClr val="white"/>
                </a:solidFill>
              </a:rPr>
              <a:pPr eaLnBrk="1" hangingPunct="1"/>
              <a:t>45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14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en-US" sz="4000" dirty="0" smtClean="0">
                <a:latin typeface="Arial" charset="0"/>
                <a:cs typeface="Arial" charset="0"/>
              </a:rPr>
              <a:t>Key questions for a growth</a:t>
            </a:r>
          </a:p>
        </p:txBody>
      </p:sp>
      <p:sp>
        <p:nvSpPr>
          <p:cNvPr id="113666" name="Content Placeholder 7"/>
          <p:cNvSpPr>
            <a:spLocks noGrp="1"/>
          </p:cNvSpPr>
          <p:nvPr>
            <p:ph idx="1"/>
          </p:nvPr>
        </p:nvSpPr>
        <p:spPr>
          <a:xfrm>
            <a:off x="508000" y="1600203"/>
            <a:ext cx="11277600" cy="4708981"/>
          </a:xfrm>
          <a:solidFill>
            <a:srgbClr val="002060"/>
          </a:solidFill>
        </p:spPr>
        <p:txBody>
          <a:bodyPr rtlCol="0">
            <a:spAutoFit/>
          </a:bodyPr>
          <a:lstStyle/>
          <a:p>
            <a:pPr marL="400050" indent="-400050" fontAlgn="auto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 dirty="0" smtClean="0">
                <a:latin typeface="Arial"/>
                <a:cs typeface="Arial"/>
              </a:rPr>
              <a:t>How long has the lesion been present?</a:t>
            </a:r>
          </a:p>
          <a:p>
            <a:pPr marL="400050" indent="-400050" fontAlgn="auto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800" dirty="0" smtClean="0">
                <a:latin typeface="Arial"/>
                <a:cs typeface="Arial"/>
              </a:rPr>
              <a:t>Has it changed and, if so, how?</a:t>
            </a:r>
          </a:p>
          <a:p>
            <a:pPr marL="514350" indent="-514350" fontAlgn="auto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latin typeface="Arial"/>
                <a:cs typeface="Arial"/>
              </a:rPr>
              <a:t>Change in size?</a:t>
            </a:r>
          </a:p>
          <a:p>
            <a:pPr marL="514350" indent="-514350" fontAlgn="auto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latin typeface="Arial"/>
                <a:cs typeface="Arial"/>
              </a:rPr>
              <a:t>Shape?</a:t>
            </a:r>
          </a:p>
          <a:p>
            <a:pPr marL="514350" indent="-514350" fontAlgn="auto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latin typeface="Arial"/>
                <a:cs typeface="Arial"/>
              </a:rPr>
              <a:t>Color?</a:t>
            </a:r>
          </a:p>
          <a:p>
            <a:pPr marL="514350" indent="-514350" fontAlgn="auto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latin typeface="Arial"/>
                <a:cs typeface="Arial"/>
              </a:rPr>
              <a:t>Any itch?</a:t>
            </a:r>
          </a:p>
          <a:p>
            <a:pPr marL="514350" indent="-514350" fontAlgn="auto">
              <a:spcBef>
                <a:spcPts val="12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>
                <a:latin typeface="Arial"/>
                <a:cs typeface="Arial"/>
              </a:rPr>
              <a:t>Bleeding?</a:t>
            </a:r>
            <a:endParaRPr lang="en-US" sz="1800" dirty="0" smtClean="0">
              <a:latin typeface="Arial"/>
              <a:cs typeface="Arial"/>
            </a:endParaRPr>
          </a:p>
          <a:p>
            <a:pPr marL="231775" indent="-231775" fontAlgn="auto">
              <a:spcAft>
                <a:spcPts val="0"/>
              </a:spcAft>
              <a:buFont typeface="Arial" charset="0"/>
              <a:buNone/>
              <a:defRPr/>
            </a:pPr>
            <a:endParaRPr lang="en-US" sz="2000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964682C-1159-4215-8AD4-50C2C7B85484}" type="slidenum">
              <a:rPr lang="en-US">
                <a:solidFill>
                  <a:prstClr val="white"/>
                </a:solidFill>
              </a:rPr>
              <a:pPr eaLnBrk="1" hangingPunct="1"/>
              <a:t>46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558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366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3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36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3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36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36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136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36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6" grpId="0" build="p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en-US" sz="4000" dirty="0" smtClean="0">
                <a:latin typeface="Arial" charset="0"/>
                <a:cs typeface="Arial" charset="0"/>
              </a:rPr>
              <a:t>Key questions for a growth</a:t>
            </a:r>
          </a:p>
        </p:txBody>
      </p:sp>
      <p:sp>
        <p:nvSpPr>
          <p:cNvPr id="115714" name="Content Placeholder 7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179606"/>
          </a:xfrm>
          <a:solidFill>
            <a:srgbClr val="002060"/>
          </a:solidFill>
        </p:spPr>
        <p:txBody>
          <a:bodyPr rtlCol="0">
            <a:spAutoFit/>
          </a:bodyPr>
          <a:lstStyle/>
          <a:p>
            <a:pPr marL="347663" indent="-347663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/>
              <a:t>Further questions that may be pertinent:</a:t>
            </a:r>
          </a:p>
          <a:p>
            <a:pPr marL="347663" indent="-347663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/>
              <a:t>PMH: </a:t>
            </a:r>
          </a:p>
          <a:p>
            <a:pPr marL="631825" lvl="1" indent="-231775" fontAlgn="auto">
              <a:lnSpc>
                <a:spcPct val="150000"/>
              </a:lnSpc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2000" dirty="0" smtClean="0"/>
              <a:t>Any history of skin cancer?  </a:t>
            </a:r>
            <a:r>
              <a:rPr lang="en-US" sz="2000" dirty="0"/>
              <a:t>W</a:t>
            </a:r>
            <a:r>
              <a:rPr lang="en-US" sz="2000" dirty="0" smtClean="0"/>
              <a:t>hat type?  When?</a:t>
            </a:r>
          </a:p>
          <a:p>
            <a:pPr marL="631825" lvl="1" indent="-231775" fontAlgn="auto">
              <a:lnSpc>
                <a:spcPct val="150000"/>
              </a:lnSpc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2000" dirty="0" smtClean="0"/>
              <a:t>If melanoma, do you remember the tumor depth or mode of treatment?</a:t>
            </a:r>
          </a:p>
          <a:p>
            <a:pPr marL="347663" indent="-347663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400" dirty="0" smtClean="0"/>
              <a:t>Family history: </a:t>
            </a:r>
          </a:p>
          <a:p>
            <a:pPr marL="631825" lvl="1" indent="-231775" fontAlgn="auto">
              <a:lnSpc>
                <a:spcPct val="150000"/>
              </a:lnSpc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2000" dirty="0" smtClean="0"/>
              <a:t>Any family members with skin cancer?</a:t>
            </a:r>
          </a:p>
          <a:p>
            <a:pPr marL="631825" lvl="1" indent="-231775" fontAlgn="auto">
              <a:lnSpc>
                <a:spcPct val="150000"/>
              </a:lnSpc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2000" dirty="0" smtClean="0"/>
              <a:t>Have any family members had melanoma?</a:t>
            </a:r>
          </a:p>
          <a:p>
            <a:pPr marL="231775" indent="-231775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sz="2000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2F06B0E-B062-4451-8F04-6001837063E4}" type="slidenum">
              <a:rPr lang="en-US">
                <a:solidFill>
                  <a:prstClr val="white"/>
                </a:solidFill>
              </a:rPr>
              <a:pPr eaLnBrk="1" hangingPunct="1"/>
              <a:t>47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72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57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5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57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57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157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157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57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157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4" grpId="0" build="p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406400" y="1600200"/>
            <a:ext cx="11277600" cy="4495800"/>
          </a:xfrm>
          <a:solidFill>
            <a:srgbClr val="002060"/>
          </a:solidFill>
        </p:spPr>
        <p:txBody>
          <a:bodyPr rtlCol="0">
            <a:normAutofit/>
          </a:bodyPr>
          <a:lstStyle/>
          <a:p>
            <a:pPr marL="400050" indent="-400050" fontAlgn="auto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2800" dirty="0" smtClean="0"/>
              <a:t>The Total Body Skin Exam (TBSE) includes inspection of the entire skin surface, including:</a:t>
            </a:r>
          </a:p>
          <a:p>
            <a:pPr marL="457200" indent="-457200" fontAlgn="auto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/>
              <a:t>the scalp, hair, and nails</a:t>
            </a:r>
          </a:p>
          <a:p>
            <a:pPr marL="457200" indent="-457200" fontAlgn="auto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dirty="0" smtClean="0"/>
              <a:t>the mucous membranes of the mouth, eyes, anus, and genitals</a:t>
            </a:r>
          </a:p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endParaRPr lang="en-US" dirty="0" smtClean="0"/>
          </a:p>
        </p:txBody>
      </p:sp>
      <p:sp>
        <p:nvSpPr>
          <p:cNvPr id="1331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Arial" charset="0"/>
                <a:cs typeface="Arial" charset="0"/>
              </a:rPr>
              <a:t>The Skin Exam</a:t>
            </a: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15597B5-9B01-4472-890F-046BA898AC89}" type="slidenum">
              <a:rPr lang="en-US">
                <a:solidFill>
                  <a:prstClr val="white"/>
                </a:solidFill>
              </a:rPr>
              <a:pPr eaLnBrk="1" hangingPunct="1"/>
              <a:t>48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168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build="p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06400" y="1447800"/>
            <a:ext cx="11379200" cy="4495800"/>
          </a:xfrm>
          <a:solidFill>
            <a:srgbClr val="002060"/>
          </a:solidFill>
          <a:ln>
            <a:solidFill>
              <a:schemeClr val="bg1"/>
            </a:solidFill>
          </a:ln>
        </p:spPr>
        <p:txBody>
          <a:bodyPr rtlCol="0">
            <a:normAutofit/>
          </a:bodyPr>
          <a:lstStyle/>
          <a:p>
            <a:pPr fontAlgn="auto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2600" dirty="0" smtClean="0"/>
              <a:t>Do not forget the so-called </a:t>
            </a:r>
            <a:r>
              <a:rPr lang="en-US" sz="2600" dirty="0" smtClean="0">
                <a:solidFill>
                  <a:srgbClr val="FF0000"/>
                </a:solidFill>
              </a:rPr>
              <a:t>“hidden areas” </a:t>
            </a:r>
            <a:r>
              <a:rPr lang="en-US" sz="2600" dirty="0" smtClean="0"/>
              <a:t>– places on the skin where lesions may be easily missed</a:t>
            </a:r>
          </a:p>
          <a:p>
            <a:pPr marL="457200" indent="-457200" fontAlgn="auto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200" dirty="0" smtClean="0"/>
              <a:t>Conchal bowl (concavity adjacent to the external auditory meatus), auditory canal, postauricular creases  </a:t>
            </a:r>
          </a:p>
          <a:p>
            <a:pPr marL="457200" indent="-457200" fontAlgn="auto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200" dirty="0" smtClean="0"/>
              <a:t>Medial canthi (angular junction of the eyelids), alar (nasal) grooves</a:t>
            </a:r>
          </a:p>
          <a:p>
            <a:pPr marL="457200" indent="-457200" fontAlgn="auto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200" dirty="0" err="1" smtClean="0"/>
              <a:t>Intergluteal</a:t>
            </a:r>
            <a:r>
              <a:rPr lang="en-US" sz="2200" dirty="0" smtClean="0"/>
              <a:t> cleft and perianal skin</a:t>
            </a:r>
          </a:p>
          <a:p>
            <a:pPr marL="457200" indent="-457200" fontAlgn="auto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200" dirty="0" smtClean="0"/>
              <a:t>Interdigital spaces</a:t>
            </a:r>
          </a:p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charset="0"/>
              <a:buNone/>
              <a:defRPr/>
            </a:pPr>
            <a:endParaRPr lang="en-US" dirty="0" smtClean="0"/>
          </a:p>
        </p:txBody>
      </p:sp>
      <p:sp>
        <p:nvSpPr>
          <p:cNvPr id="14339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Arial" charset="0"/>
                <a:cs typeface="Arial" charset="0"/>
              </a:rPr>
              <a:t>TBSE</a:t>
            </a: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FE8E763-FE66-4BE6-AA2E-4857EABC58D1}" type="slidenum">
              <a:rPr lang="en-US">
                <a:solidFill>
                  <a:prstClr val="white"/>
                </a:solidFill>
              </a:rPr>
              <a:pPr eaLnBrk="1" hangingPunct="1"/>
              <a:t>49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295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1D7C55-3BC6-4231-AC73-DFDB69C31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History Components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0869FB3-DD4B-4246-ABBD-4C5617CB1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2230"/>
            <a:ext cx="10515600" cy="508518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Establishing a good relationship with the patient (introduction&amp; Permission)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Personal Data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Chief Complaints or presenting symptom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History of Present Illness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Review of systems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Past medical and surgical history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Family history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Drug &amp; Allergy history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Social history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Behavioral history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Summery of the History </a:t>
            </a:r>
          </a:p>
        </p:txBody>
      </p:sp>
    </p:spTree>
    <p:extLst>
      <p:ext uri="{BB962C8B-B14F-4D97-AF65-F5344CB8AC3E}">
        <p14:creationId xmlns:p14="http://schemas.microsoft.com/office/powerpoint/2010/main" val="4078469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406400" y="1600200"/>
            <a:ext cx="11684000" cy="4572000"/>
          </a:xfrm>
          <a:solidFill>
            <a:srgbClr val="002060"/>
          </a:solidFill>
        </p:spPr>
        <p:txBody>
          <a:bodyPr>
            <a:normAutofit/>
          </a:bodyPr>
          <a:lstStyle/>
          <a:p>
            <a:pPr marL="404813" lvl="1" indent="-404813">
              <a:spcBef>
                <a:spcPts val="600"/>
              </a:spcBef>
              <a:buNone/>
            </a:pPr>
            <a:r>
              <a:rPr lang="en-US" dirty="0" smtClean="0">
                <a:latin typeface="Arial" charset="0"/>
                <a:cs typeface="Arial" charset="0"/>
              </a:rPr>
              <a:t>1- Personal history of skin cancer</a:t>
            </a:r>
          </a:p>
          <a:p>
            <a:pPr marL="404813" lvl="1" indent="-404813">
              <a:spcBef>
                <a:spcPts val="600"/>
              </a:spcBef>
              <a:buNone/>
            </a:pPr>
            <a:r>
              <a:rPr lang="en-US" dirty="0" smtClean="0">
                <a:latin typeface="Arial" charset="0"/>
                <a:cs typeface="Arial" charset="0"/>
              </a:rPr>
              <a:t>2- Increased risk for melanoma</a:t>
            </a:r>
          </a:p>
          <a:p>
            <a:pPr marL="404813" lvl="1" indent="-404813">
              <a:spcBef>
                <a:spcPts val="600"/>
              </a:spcBef>
              <a:buNone/>
            </a:pPr>
            <a:r>
              <a:rPr lang="en-US" dirty="0" smtClean="0">
                <a:latin typeface="Arial" charset="0"/>
                <a:cs typeface="Arial" charset="0"/>
              </a:rPr>
              <a:t>I-Two first-degree relatives with melanoma</a:t>
            </a:r>
          </a:p>
          <a:p>
            <a:pPr marL="404813" lvl="1" indent="-404813">
              <a:spcBef>
                <a:spcPts val="600"/>
              </a:spcBef>
              <a:buNone/>
            </a:pPr>
            <a:r>
              <a:rPr lang="en-US" dirty="0" smtClean="0">
                <a:latin typeface="Arial" charset="0"/>
                <a:cs typeface="Arial" charset="0"/>
              </a:rPr>
              <a:t>II- Over </a:t>
            </a:r>
            <a:r>
              <a:rPr lang="en-US" sz="2600" dirty="0" smtClean="0">
                <a:latin typeface="Arial" charset="0"/>
                <a:cs typeface="Arial" charset="0"/>
              </a:rPr>
              <a:t>100 nevi (moles)</a:t>
            </a:r>
          </a:p>
          <a:p>
            <a:pPr marL="404813" lvl="1" indent="-404813">
              <a:spcBef>
                <a:spcPts val="600"/>
              </a:spcBef>
              <a:buNone/>
            </a:pPr>
            <a:r>
              <a:rPr lang="en-US" dirty="0" smtClean="0">
                <a:latin typeface="Arial" charset="0"/>
                <a:cs typeface="Arial" charset="0"/>
              </a:rPr>
              <a:t>3- Patient with concerning or changing growth</a:t>
            </a:r>
          </a:p>
          <a:p>
            <a:pPr marL="404813" lvl="1" indent="-404813">
              <a:spcBef>
                <a:spcPts val="600"/>
              </a:spcBef>
              <a:buNone/>
            </a:pPr>
            <a:r>
              <a:rPr lang="en-US" dirty="0" smtClean="0">
                <a:latin typeface="Arial" charset="0"/>
                <a:cs typeface="Arial" charset="0"/>
              </a:rPr>
              <a:t>4- New rash on body</a:t>
            </a:r>
          </a:p>
          <a:p>
            <a:pPr marL="404813" lvl="1" indent="-404813">
              <a:spcBef>
                <a:spcPts val="600"/>
              </a:spcBef>
              <a:buNone/>
            </a:pPr>
            <a:r>
              <a:rPr lang="en-US" dirty="0" smtClean="0">
                <a:latin typeface="Arial" charset="0"/>
                <a:cs typeface="Arial" charset="0"/>
              </a:rPr>
              <a:t>5- New patient with undiagnosed skin condition</a:t>
            </a:r>
          </a:p>
          <a:p>
            <a:pPr marL="404813" lvl="1" indent="-404813">
              <a:spcBef>
                <a:spcPts val="600"/>
              </a:spcBef>
              <a:buNone/>
            </a:pPr>
            <a:r>
              <a:rPr lang="en-US" dirty="0" smtClean="0">
                <a:latin typeface="Arial" charset="0"/>
                <a:cs typeface="Arial" charset="0"/>
              </a:rPr>
              <a:t>6- Follow-up patients with extensive skin conditions such as psoriasis</a:t>
            </a:r>
          </a:p>
        </p:txBody>
      </p:sp>
      <p:sp>
        <p:nvSpPr>
          <p:cNvPr id="1638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Arial" charset="0"/>
                <a:cs typeface="Arial" charset="0"/>
              </a:rPr>
              <a:t>Indications for a TBSE</a:t>
            </a: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2049465-1326-4F8A-9441-E40525EEB37E}" type="slidenum">
              <a:rPr lang="en-US">
                <a:solidFill>
                  <a:prstClr val="white"/>
                </a:solidFill>
              </a:rPr>
              <a:pPr eaLnBrk="1" hangingPunct="1"/>
              <a:t>50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086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>
                <a:latin typeface="Arial" charset="0"/>
                <a:cs typeface="Arial" charset="0"/>
              </a:rPr>
              <a:t>Essential elements for </a:t>
            </a:r>
            <a:br>
              <a:rPr lang="en-US" sz="4000" dirty="0" smtClean="0">
                <a:latin typeface="Arial" charset="0"/>
                <a:cs typeface="Arial" charset="0"/>
              </a:rPr>
            </a:br>
            <a:r>
              <a:rPr lang="en-US" sz="4000" dirty="0" smtClean="0">
                <a:latin typeface="Arial" charset="0"/>
                <a:cs typeface="Arial" charset="0"/>
              </a:rPr>
              <a:t>the skin exam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/>
          <a:lstStyle/>
          <a:p>
            <a:pPr marL="458788" indent="-458788">
              <a:buFont typeface="Wingdings" pitchFamily="2" charset="2"/>
              <a:buChar char="§"/>
            </a:pPr>
            <a:r>
              <a:rPr lang="en-US" dirty="0" smtClean="0">
                <a:latin typeface="Arial" charset="0"/>
                <a:cs typeface="Arial" charset="0"/>
              </a:rPr>
              <a:t>Adequate lighting</a:t>
            </a:r>
          </a:p>
          <a:p>
            <a:pPr marL="458788" indent="-458788">
              <a:buFont typeface="Wingdings" pitchFamily="2" charset="2"/>
              <a:buChar char="§"/>
            </a:pPr>
            <a:r>
              <a:rPr lang="en-US" dirty="0" smtClean="0">
                <a:latin typeface="Arial" charset="0"/>
                <a:cs typeface="Arial" charset="0"/>
              </a:rPr>
              <a:t>Undressed patient, in a gown</a:t>
            </a:r>
          </a:p>
          <a:p>
            <a:pPr marL="917575" lvl="1" indent="-341313">
              <a:buFont typeface="Arial" charset="0"/>
              <a:buChar char="•"/>
            </a:pPr>
            <a:r>
              <a:rPr lang="en-US" dirty="0" smtClean="0">
                <a:latin typeface="Arial" charset="0"/>
                <a:cs typeface="Arial" charset="0"/>
              </a:rPr>
              <a:t>Preferably without makeup, watches, jewelry</a:t>
            </a:r>
          </a:p>
          <a:p>
            <a:pPr marL="458788" indent="-458788">
              <a:buFont typeface="Wingdings" pitchFamily="2" charset="2"/>
              <a:buChar char="§"/>
            </a:pPr>
            <a:r>
              <a:rPr lang="en-US" dirty="0" smtClean="0">
                <a:latin typeface="Arial" charset="0"/>
                <a:cs typeface="Arial" charset="0"/>
              </a:rPr>
              <a:t>Privacy</a:t>
            </a:r>
          </a:p>
          <a:p>
            <a:pPr marL="458788" indent="-458788">
              <a:buFont typeface="Wingdings" pitchFamily="2" charset="2"/>
              <a:buChar char="§"/>
            </a:pPr>
            <a:r>
              <a:rPr lang="en-US" dirty="0" smtClean="0">
                <a:latin typeface="Arial" charset="0"/>
                <a:cs typeface="Arial" charset="0"/>
              </a:rPr>
              <a:t>Ruler</a:t>
            </a:r>
          </a:p>
          <a:p>
            <a:pPr marL="458788" indent="-458788">
              <a:buFont typeface="Wingdings" pitchFamily="2" charset="2"/>
              <a:buChar char="§"/>
            </a:pPr>
            <a:r>
              <a:rPr lang="en-US" dirty="0" smtClean="0">
                <a:latin typeface="Arial" charset="0"/>
                <a:cs typeface="Arial" charset="0"/>
              </a:rPr>
              <a:t>Magnifying glass</a:t>
            </a:r>
          </a:p>
          <a:p>
            <a:pPr marL="458788" indent="-458788">
              <a:buFont typeface="Wingdings" pitchFamily="2" charset="2"/>
              <a:buChar char="§"/>
            </a:pPr>
            <a:r>
              <a:rPr lang="en-US" dirty="0" smtClean="0">
                <a:latin typeface="Arial" charset="0"/>
                <a:cs typeface="Arial" charset="0"/>
              </a:rPr>
              <a:t>An open mind about what you are seeing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6E10818-0519-4BD9-98B9-6ADE2A83BD3C}" type="slidenum">
              <a:rPr lang="en-US">
                <a:solidFill>
                  <a:prstClr val="white"/>
                </a:solidFill>
              </a:rPr>
              <a:pPr eaLnBrk="1" hangingPunct="1"/>
              <a:t>51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618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429000"/>
            <a:ext cx="11074400" cy="1371600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" charset="0"/>
                <a:cs typeface="Arial" charset="0"/>
              </a:rPr>
              <a:t>Getting started</a:t>
            </a:r>
            <a:br>
              <a:rPr lang="en-US" dirty="0" smtClean="0">
                <a:latin typeface="Arial" charset="0"/>
                <a:cs typeface="Arial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94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11480800" cy="4648200"/>
          </a:xfrm>
          <a:solidFill>
            <a:srgbClr val="002060"/>
          </a:solidFill>
        </p:spPr>
        <p:txBody>
          <a:bodyPr rtlCol="0">
            <a:normAutofit/>
          </a:bodyPr>
          <a:lstStyle/>
          <a:p>
            <a:pPr marL="400050" indent="-400050" fontAlgn="auto">
              <a:spcBef>
                <a:spcPts val="800"/>
              </a:spcBef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2800" dirty="0" smtClean="0">
                <a:cs typeface="Times New Roman" charset="0"/>
              </a:rPr>
              <a:t>The skin exam should be performed with adequate lighting</a:t>
            </a:r>
          </a:p>
          <a:p>
            <a:pPr fontAlgn="auto">
              <a:spcBef>
                <a:spcPts val="800"/>
              </a:spcBef>
              <a:spcAft>
                <a:spcPts val="0"/>
              </a:spcAft>
              <a:buFont typeface="Courier New" charset="0"/>
              <a:buChar char="o"/>
              <a:defRPr/>
            </a:pPr>
            <a:r>
              <a:rPr lang="en-US" sz="2600" dirty="0" smtClean="0">
                <a:cs typeface="Times New Roman" charset="0"/>
              </a:rPr>
              <a:t>natural sunlight is best</a:t>
            </a:r>
          </a:p>
          <a:p>
            <a:pPr fontAlgn="auto">
              <a:spcBef>
                <a:spcPts val="800"/>
              </a:spcBef>
              <a:spcAft>
                <a:spcPts val="0"/>
              </a:spcAft>
              <a:buFont typeface="Courier New" charset="0"/>
              <a:buChar char="o"/>
              <a:defRPr/>
            </a:pPr>
            <a:r>
              <a:rPr lang="en-US" sz="2600" dirty="0" smtClean="0">
                <a:cs typeface="Times New Roman" charset="0"/>
              </a:rPr>
              <a:t>if windows are in the exam room, open the blinds</a:t>
            </a:r>
          </a:p>
          <a:p>
            <a:pPr fontAlgn="auto">
              <a:spcBef>
                <a:spcPts val="800"/>
              </a:spcBef>
              <a:spcAft>
                <a:spcPts val="0"/>
              </a:spcAft>
              <a:buFont typeface="Courier New" charset="0"/>
              <a:buChar char="o"/>
              <a:defRPr/>
            </a:pPr>
            <a:r>
              <a:rPr lang="en-US" sz="2600" dirty="0" smtClean="0">
                <a:cs typeface="Times New Roman" charset="0"/>
              </a:rPr>
              <a:t>the best artificial source is high-intensity incandescent light</a:t>
            </a:r>
            <a:endParaRPr lang="en-US" sz="1000" dirty="0" smtClean="0">
              <a:cs typeface="Times New Roman" charset="0"/>
            </a:endParaRPr>
          </a:p>
          <a:p>
            <a:pPr marL="400050" indent="-400050" fontAlgn="auto">
              <a:spcBef>
                <a:spcPts val="800"/>
              </a:spcBef>
              <a:spcAft>
                <a:spcPts val="0"/>
              </a:spcAft>
              <a:buFont typeface="Wingdings" charset="2"/>
              <a:buChar char="§"/>
              <a:defRPr/>
            </a:pPr>
            <a:r>
              <a:rPr lang="en-US" sz="2800" dirty="0" smtClean="0">
                <a:cs typeface="Times New Roman" charset="0"/>
              </a:rPr>
              <a:t>If lighting is too low, turn on as many lights as possible and position the patient directly under available lights</a:t>
            </a:r>
            <a:endParaRPr lang="en-US" dirty="0" smtClean="0">
              <a:solidFill>
                <a:srgbClr val="FF0066"/>
              </a:solidFill>
              <a:cs typeface="Times New Roman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  <p:sp>
        <p:nvSpPr>
          <p:cNvPr id="18435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Arial" charset="0"/>
                <a:cs typeface="Arial" charset="0"/>
              </a:rPr>
              <a:t>1-  Lighting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BE7A8AE-E3E4-48FC-8FE1-C81722B9740A}" type="slidenum">
              <a:rPr lang="en-US">
                <a:solidFill>
                  <a:prstClr val="white"/>
                </a:solidFill>
              </a:rPr>
              <a:pPr eaLnBrk="1" hangingPunct="1"/>
              <a:t>53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084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build="p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06400" y="274638"/>
            <a:ext cx="11480800" cy="1143000"/>
          </a:xfrm>
        </p:spPr>
        <p:txBody>
          <a:bodyPr/>
          <a:lstStyle/>
          <a:p>
            <a:r>
              <a:rPr lang="en-US" sz="4000" dirty="0" smtClean="0">
                <a:latin typeface="Arial" charset="0"/>
                <a:cs typeface="Arial" charset="0"/>
              </a:rPr>
              <a:t>2- Undressed patient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11582400" cy="4419600"/>
          </a:xfrm>
          <a:solidFill>
            <a:srgbClr val="002060"/>
          </a:solidFill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 dirty="0" smtClean="0">
                <a:latin typeface="Arial" charset="0"/>
                <a:cs typeface="Arial" charset="0"/>
              </a:rPr>
              <a:t>You cannot diagnose what you cannot see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>
                <a:latin typeface="Arial" charset="0"/>
                <a:cs typeface="Arial" charset="0"/>
              </a:rPr>
              <a:t>Before starting the skin exam, ask the patient to undress to their bra and underwear and put on a gown with the opening to the back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>
                <a:latin typeface="Arial" charset="0"/>
                <a:cs typeface="Arial" charset="0"/>
              </a:rPr>
              <a:t>Put down a chux or exam table paper so their bare feet don’t touch the floor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>
                <a:latin typeface="Arial" charset="0"/>
                <a:cs typeface="Arial" charset="0"/>
              </a:rPr>
              <a:t>Tell the patient you will step out, and </a:t>
            </a:r>
            <a:r>
              <a:rPr lang="en-US" sz="2400" b="1" i="1" dirty="0" smtClean="0">
                <a:latin typeface="Arial" charset="0"/>
                <a:cs typeface="Arial" charset="0"/>
              </a:rPr>
              <a:t>ask if they would like a chaperone during the exam</a:t>
            </a:r>
            <a:endParaRPr lang="en-US" sz="2400" dirty="0" smtClean="0">
              <a:latin typeface="Arial" charset="0"/>
              <a:cs typeface="Arial" charset="0"/>
            </a:endParaRPr>
          </a:p>
          <a:p>
            <a:pPr lvl="1">
              <a:buFont typeface="Arial" charset="0"/>
              <a:buChar char="•"/>
            </a:pPr>
            <a:r>
              <a:rPr lang="en-US" sz="2000" dirty="0" smtClean="0">
                <a:latin typeface="Arial" charset="0"/>
                <a:cs typeface="Arial" charset="0"/>
              </a:rPr>
              <a:t>If you expect to examine the breasts or genitalia of an opposite-gender patient, bring a chaperone regardless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>
                <a:latin typeface="Arial" charset="0"/>
                <a:cs typeface="Arial" charset="0"/>
              </a:rPr>
              <a:t>Draw the curtain and step out of the room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5568F86-B763-412F-91A6-D34CBFD84367}" type="slidenum">
              <a:rPr lang="en-US">
                <a:solidFill>
                  <a:prstClr val="white"/>
                </a:solidFill>
              </a:rPr>
              <a:pPr eaLnBrk="1" hangingPunct="1"/>
              <a:t>54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193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5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Arial" charset="0"/>
                <a:cs typeface="Arial" charset="0"/>
              </a:rPr>
              <a:t>3- Patient modesty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06400" y="1600200"/>
            <a:ext cx="11582400" cy="4953000"/>
          </a:xfrm>
          <a:solidFill>
            <a:srgbClr val="002060"/>
          </a:solidFill>
        </p:spPr>
        <p:txBody>
          <a:bodyPr>
            <a:normAutofit/>
          </a:bodyPr>
          <a:lstStyle/>
          <a:p>
            <a:pPr marL="341313" indent="-341313">
              <a:spcBef>
                <a:spcPts val="1000"/>
              </a:spcBef>
              <a:buFont typeface="Wingdings" pitchFamily="2" charset="2"/>
              <a:buChar char="§"/>
            </a:pPr>
            <a:r>
              <a:rPr lang="en-US" sz="2400" dirty="0" smtClean="0">
                <a:latin typeface="Arial" charset="0"/>
                <a:cs typeface="Arial" charset="0"/>
              </a:rPr>
              <a:t>Undressed patients feel very vulnerable</a:t>
            </a:r>
          </a:p>
          <a:p>
            <a:pPr marL="341313" indent="-341313">
              <a:spcBef>
                <a:spcPts val="1000"/>
              </a:spcBef>
              <a:buFont typeface="Wingdings" pitchFamily="2" charset="2"/>
              <a:buChar char="§"/>
            </a:pPr>
            <a:r>
              <a:rPr lang="en-US" sz="2400" dirty="0" smtClean="0">
                <a:latin typeface="Arial" charset="0"/>
                <a:cs typeface="Arial" charset="0"/>
              </a:rPr>
              <a:t>Avoid keeping them waiting too long while undressed</a:t>
            </a:r>
          </a:p>
          <a:p>
            <a:pPr marL="341313" indent="-341313">
              <a:spcBef>
                <a:spcPts val="1000"/>
              </a:spcBef>
              <a:buFont typeface="Wingdings" pitchFamily="2" charset="2"/>
              <a:buChar char="§"/>
            </a:pPr>
            <a:r>
              <a:rPr lang="en-US" sz="2400" dirty="0" smtClean="0">
                <a:latin typeface="Arial" charset="0"/>
                <a:cs typeface="Arial" charset="0"/>
              </a:rPr>
              <a:t>Offer a second gown or blanket if it is cold</a:t>
            </a:r>
          </a:p>
          <a:p>
            <a:pPr marL="341313" indent="-341313">
              <a:spcBef>
                <a:spcPts val="1000"/>
              </a:spcBef>
              <a:buFont typeface="Wingdings" pitchFamily="2" charset="2"/>
              <a:buChar char="§"/>
            </a:pPr>
            <a:r>
              <a:rPr lang="en-US" sz="2400" dirty="0" smtClean="0">
                <a:latin typeface="Arial" charset="0"/>
                <a:cs typeface="Arial" charset="0"/>
              </a:rPr>
              <a:t>Before untying a gown or moving it, ask permission</a:t>
            </a:r>
          </a:p>
          <a:p>
            <a:pPr marL="341313" indent="-341313">
              <a:spcBef>
                <a:spcPts val="1000"/>
              </a:spcBef>
              <a:buFont typeface="Wingdings" pitchFamily="2" charset="2"/>
              <a:buChar char="§"/>
            </a:pPr>
            <a:r>
              <a:rPr lang="en-US" sz="2400" dirty="0" smtClean="0">
                <a:latin typeface="Arial" charset="0"/>
                <a:cs typeface="Arial" charset="0"/>
              </a:rPr>
              <a:t>Ask the patient to expose the area being examined, and cover the area after it has been examined  </a:t>
            </a:r>
          </a:p>
          <a:p>
            <a:pPr marL="341313" indent="-341313">
              <a:spcBef>
                <a:spcPts val="1000"/>
              </a:spcBef>
              <a:buFont typeface="Wingdings" pitchFamily="2" charset="2"/>
              <a:buChar char="§"/>
            </a:pPr>
            <a:r>
              <a:rPr lang="en-US" sz="2400" dirty="0" smtClean="0">
                <a:latin typeface="Arial" charset="0"/>
                <a:cs typeface="Arial" charset="0"/>
              </a:rPr>
              <a:t>Say out loud what part of the body you want to examine next</a:t>
            </a:r>
          </a:p>
          <a:p>
            <a:pPr lvl="1">
              <a:spcBef>
                <a:spcPts val="1000"/>
              </a:spcBef>
              <a:buFont typeface="Arial" charset="0"/>
              <a:buChar char="•"/>
            </a:pPr>
            <a:r>
              <a:rPr lang="en-US" sz="2000" dirty="0" smtClean="0">
                <a:latin typeface="Arial" charset="0"/>
                <a:cs typeface="Arial" charset="0"/>
              </a:rPr>
              <a:t>e.g., “Okay, now let’s look at your chest and abdomen”  </a:t>
            </a:r>
          </a:p>
          <a:p>
            <a:pPr lvl="1">
              <a:spcBef>
                <a:spcPts val="1000"/>
              </a:spcBef>
              <a:buFont typeface="Arial" charset="0"/>
              <a:buChar char="•"/>
            </a:pPr>
            <a:r>
              <a:rPr lang="en-US" sz="2000" dirty="0" smtClean="0">
                <a:latin typeface="Arial" charset="0"/>
                <a:cs typeface="Arial" charset="0"/>
              </a:rPr>
              <a:t>The patient will usually move the gown accordingly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F81DF6C-0A7D-4B5C-89F8-DB89A3545495}" type="slidenum">
              <a:rPr lang="en-US">
                <a:solidFill>
                  <a:prstClr val="white"/>
                </a:solidFill>
              </a:rPr>
              <a:pPr eaLnBrk="1" hangingPunct="1"/>
              <a:t>55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496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Arial" charset="0"/>
                <a:cs typeface="Arial" charset="0"/>
              </a:rPr>
              <a:t>4- Sanitize your hands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06400" y="1600200"/>
            <a:ext cx="11176000" cy="4191000"/>
          </a:xfrm>
          <a:solidFill>
            <a:srgbClr val="002060"/>
          </a:solidFill>
        </p:spPr>
        <p:txBody>
          <a:bodyPr>
            <a:normAutofit/>
          </a:bodyPr>
          <a:lstStyle/>
          <a:p>
            <a:pPr marL="404813" indent="-404813">
              <a:buFont typeface="Wingdings" pitchFamily="2" charset="2"/>
              <a:buChar char="§"/>
            </a:pPr>
            <a:r>
              <a:rPr lang="en-US" sz="2800" dirty="0" smtClean="0">
                <a:latin typeface="Arial" charset="0"/>
                <a:cs typeface="Arial" charset="0"/>
              </a:rPr>
              <a:t>The skin exam is tactile as well as visual</a:t>
            </a:r>
          </a:p>
          <a:p>
            <a:pPr marL="404813" indent="-404813">
              <a:buFont typeface="Wingdings" pitchFamily="2" charset="2"/>
              <a:buChar char="§"/>
            </a:pPr>
            <a:r>
              <a:rPr lang="en-US" sz="2800" dirty="0" smtClean="0">
                <a:latin typeface="Arial" charset="0"/>
                <a:cs typeface="Arial" charset="0"/>
              </a:rPr>
              <a:t>You must palpate lesions to tell if they are raised, flat, or atrophic</a:t>
            </a:r>
          </a:p>
          <a:p>
            <a:pPr marL="404813" indent="-404813">
              <a:buFont typeface="Wingdings" pitchFamily="2" charset="2"/>
              <a:buChar char="§"/>
            </a:pPr>
            <a:r>
              <a:rPr lang="en-US" sz="2800" dirty="0" smtClean="0">
                <a:latin typeface="Arial" charset="0"/>
                <a:cs typeface="Arial" charset="0"/>
              </a:rPr>
              <a:t>Many dermatologists prefer to use gloves for moist areas (groin, axilla) or oozing, crusted lesions</a:t>
            </a:r>
          </a:p>
          <a:p>
            <a:pPr marL="404813" indent="-404813">
              <a:buFont typeface="Wingdings" pitchFamily="2" charset="2"/>
              <a:buChar char="§"/>
            </a:pPr>
            <a:r>
              <a:rPr lang="en-US" sz="2800" dirty="0" smtClean="0">
                <a:latin typeface="Arial" charset="0"/>
                <a:cs typeface="Arial" charset="0"/>
              </a:rPr>
              <a:t>Keep hands clean and nails trimmed</a:t>
            </a:r>
          </a:p>
          <a:p>
            <a:pPr marL="404813" indent="-404813">
              <a:buFont typeface="Wingdings" pitchFamily="2" charset="2"/>
              <a:buChar char="§"/>
            </a:pPr>
            <a:r>
              <a:rPr lang="en-US" sz="2800" dirty="0" smtClean="0">
                <a:latin typeface="Arial" charset="0"/>
                <a:cs typeface="Arial" charset="0"/>
              </a:rPr>
              <a:t>Remember to sanitize your hands before and after every skin exam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5FB8462-E776-46C1-8575-0D2070A5FDF0}" type="slidenum">
              <a:rPr lang="en-US">
                <a:solidFill>
                  <a:prstClr val="white"/>
                </a:solidFill>
              </a:rPr>
              <a:pPr eaLnBrk="1" hangingPunct="1"/>
              <a:t>56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025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7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971800"/>
            <a:ext cx="10972800" cy="1143000"/>
          </a:xfrm>
          <a:solidFill>
            <a:srgbClr val="002060"/>
          </a:solidFill>
        </p:spPr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</a:rPr>
              <a:t>Tools we 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50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Arial" charset="0"/>
                <a:cs typeface="Arial" charset="0"/>
              </a:rPr>
              <a:t>1-Ruler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5994400" cy="4191000"/>
          </a:xfrm>
          <a:solidFill>
            <a:srgbClr val="002060"/>
          </a:solidFill>
        </p:spPr>
        <p:txBody>
          <a:bodyPr/>
          <a:lstStyle/>
          <a:p>
            <a:pPr marL="400050" indent="-400050">
              <a:buFont typeface="Wingdings" pitchFamily="2" charset="2"/>
              <a:buChar char="§"/>
            </a:pPr>
            <a:r>
              <a:rPr lang="en-US" sz="2800" dirty="0" smtClean="0">
                <a:latin typeface="Arial" charset="0"/>
                <a:cs typeface="Arial" charset="0"/>
              </a:rPr>
              <a:t>Accurately records the size of a lesion on successive examinations</a:t>
            </a:r>
          </a:p>
          <a:p>
            <a:pPr marL="400050" indent="-400050">
              <a:buFont typeface="Wingdings" pitchFamily="2" charset="2"/>
              <a:buChar char="§"/>
            </a:pPr>
            <a:r>
              <a:rPr lang="en-US" sz="2800" dirty="0" smtClean="0">
                <a:latin typeface="Arial" charset="0"/>
                <a:cs typeface="Arial" charset="0"/>
              </a:rPr>
              <a:t>Measure in the longest axis first, then in the perpendicular axis</a:t>
            </a:r>
          </a:p>
          <a:p>
            <a:pPr marL="800100" lvl="1" indent="-342900">
              <a:buFont typeface="Arial" charset="0"/>
              <a:buChar char="•"/>
            </a:pPr>
            <a:r>
              <a:rPr lang="en-US" dirty="0" smtClean="0">
                <a:latin typeface="Arial" charset="0"/>
                <a:cs typeface="Arial" charset="0"/>
              </a:rPr>
              <a:t>e.g., this papule is 6x4 mm</a:t>
            </a:r>
          </a:p>
        </p:txBody>
      </p:sp>
      <p:pic>
        <p:nvPicPr>
          <p:cNvPr id="21508" name="Picture 5" descr="nevi atypical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00" t="42223" r="28333" b="18889"/>
          <a:stretch>
            <a:fillRect/>
          </a:stretch>
        </p:blipFill>
        <p:spPr bwMode="auto">
          <a:xfrm>
            <a:off x="6174317" y="1905000"/>
            <a:ext cx="5712883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6321CE0-C6E4-43F4-ACB1-8F177583C346}" type="slidenum">
              <a:rPr lang="en-US">
                <a:solidFill>
                  <a:prstClr val="white"/>
                </a:solidFill>
              </a:rPr>
              <a:pPr eaLnBrk="1" hangingPunct="1"/>
              <a:t>58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437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3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Arial" charset="0"/>
                <a:cs typeface="Arial" charset="0"/>
              </a:rPr>
              <a:t> 2- A penlight is used for side lighting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752600"/>
            <a:ext cx="5689600" cy="4191000"/>
          </a:xfrm>
          <a:solidFill>
            <a:srgbClr val="002060"/>
          </a:solidFill>
        </p:spPr>
        <p:txBody>
          <a:bodyPr/>
          <a:lstStyle/>
          <a:p>
            <a:pPr marL="400050" indent="-400050">
              <a:buFont typeface="Wingdings" pitchFamily="2" charset="2"/>
              <a:buChar char="§"/>
            </a:pPr>
            <a:r>
              <a:rPr lang="en-US" sz="2800" dirty="0" smtClean="0">
                <a:latin typeface="Arial" charset="0"/>
                <a:cs typeface="Arial" charset="0"/>
              </a:rPr>
              <a:t>Detects atrophy and fine wrinkling</a:t>
            </a:r>
          </a:p>
          <a:p>
            <a:pPr marL="400050" indent="-400050">
              <a:buFont typeface="Wingdings" pitchFamily="2" charset="2"/>
              <a:buChar char="§"/>
            </a:pPr>
            <a:r>
              <a:rPr lang="en-US" sz="2800" dirty="0" smtClean="0">
                <a:latin typeface="Arial" charset="0"/>
                <a:cs typeface="Arial" charset="0"/>
              </a:rPr>
              <a:t>Distinguishes </a:t>
            </a:r>
          </a:p>
          <a:p>
            <a:pPr lvl="1">
              <a:buFont typeface="Arial" charset="0"/>
              <a:buChar char="•"/>
            </a:pPr>
            <a:r>
              <a:rPr lang="en-US" sz="2400" dirty="0" smtClean="0">
                <a:latin typeface="Arial" charset="0"/>
                <a:cs typeface="Arial" charset="0"/>
              </a:rPr>
              <a:t>Flat from raised lesions</a:t>
            </a:r>
          </a:p>
          <a:p>
            <a:pPr lvl="1">
              <a:buFont typeface="Arial" charset="0"/>
              <a:buChar char="•"/>
            </a:pPr>
            <a:r>
              <a:rPr lang="en-US" sz="2400" dirty="0" smtClean="0">
                <a:latin typeface="Arial" charset="0"/>
                <a:cs typeface="Arial" charset="0"/>
              </a:rPr>
              <a:t>Whether lesions are solid or fluid-filled</a:t>
            </a:r>
          </a:p>
          <a:p>
            <a:pPr marL="400050" indent="-400050">
              <a:buFont typeface="Wingdings" pitchFamily="2" charset="2"/>
              <a:buChar char="§"/>
            </a:pPr>
            <a:r>
              <a:rPr lang="en-US" sz="2800" dirty="0" smtClean="0">
                <a:latin typeface="Arial" charset="0"/>
                <a:cs typeface="Arial" charset="0"/>
              </a:rPr>
              <a:t>Also helps look inside the mouth</a:t>
            </a:r>
          </a:p>
        </p:txBody>
      </p:sp>
      <p:pic>
        <p:nvPicPr>
          <p:cNvPr id="22532" name="Picture 4" descr="ligh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429" b="8232"/>
          <a:stretch>
            <a:fillRect/>
          </a:stretch>
        </p:blipFill>
        <p:spPr bwMode="auto">
          <a:xfrm>
            <a:off x="6096002" y="2057400"/>
            <a:ext cx="5729817" cy="332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2ABAF5F-0F86-4000-B66B-91123670AB2E}" type="slidenum">
              <a:rPr lang="en-US">
                <a:solidFill>
                  <a:prstClr val="white"/>
                </a:solidFill>
              </a:rPr>
              <a:pPr eaLnBrk="1" hangingPunct="1"/>
              <a:t>59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865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394336-73BF-438D-9618-BC6225421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805" y="149291"/>
            <a:ext cx="10681996" cy="154139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>1. Establishing a good relationship with the patient (introduction&amp; Permission)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BB279D9-1A91-4E2A-9694-38CB9FC406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Who are you? </a:t>
            </a:r>
          </a:p>
          <a:p>
            <a:r>
              <a:rPr lang="en-US" dirty="0">
                <a:solidFill>
                  <a:schemeClr val="bg1"/>
                </a:solidFill>
              </a:rPr>
              <a:t>Why you are here for? </a:t>
            </a:r>
          </a:p>
          <a:p>
            <a:r>
              <a:rPr lang="en-US" dirty="0">
                <a:solidFill>
                  <a:schemeClr val="bg1"/>
                </a:solidFill>
              </a:rPr>
              <a:t>Politely, ask for  permission to take history and examination</a:t>
            </a:r>
          </a:p>
          <a:p>
            <a:r>
              <a:rPr lang="en-US" dirty="0">
                <a:solidFill>
                  <a:schemeClr val="bg1"/>
                </a:solidFill>
              </a:rPr>
              <a:t>Ensure privacy by closing the door or down the curtains </a:t>
            </a:r>
          </a:p>
          <a:p>
            <a:r>
              <a:rPr lang="en-US" dirty="0">
                <a:solidFill>
                  <a:schemeClr val="bg1"/>
                </a:solidFill>
              </a:rPr>
              <a:t>Sit beside the patient to be on the patient’s eye level </a:t>
            </a:r>
          </a:p>
          <a:p>
            <a:r>
              <a:rPr lang="en-US" dirty="0">
                <a:solidFill>
                  <a:schemeClr val="bg1"/>
                </a:solidFill>
              </a:rPr>
              <a:t>Don’t be harry </a:t>
            </a:r>
          </a:p>
          <a:p>
            <a:r>
              <a:rPr lang="en-US" dirty="0">
                <a:solidFill>
                  <a:schemeClr val="bg1"/>
                </a:solidFill>
              </a:rPr>
              <a:t>Address the patient respectfully, use his name or title</a:t>
            </a:r>
          </a:p>
          <a:p>
            <a:r>
              <a:rPr lang="en-US" dirty="0">
                <a:solidFill>
                  <a:schemeClr val="bg1"/>
                </a:solidFill>
              </a:rPr>
              <a:t>Little chatting about general issues may be helpful to warm up the interview. 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922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Arial" charset="0"/>
                <a:cs typeface="Arial" charset="0"/>
              </a:rPr>
              <a:t>3- Magnification, Dermoscopy </a:t>
            </a:r>
          </a:p>
        </p:txBody>
      </p:sp>
      <p:pic>
        <p:nvPicPr>
          <p:cNvPr id="23555" name="Picture 4" descr="dermoscope"/>
          <p:cNvPicPr>
            <a:picLocks noChangeAspect="1" noChangeArrowheads="1"/>
          </p:cNvPicPr>
          <p:nvPr/>
        </p:nvPicPr>
        <p:blipFill>
          <a:blip r:embed="rId3">
            <a:lum bright="6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002" y="1600203"/>
            <a:ext cx="3291417" cy="238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4" descr="dermoscope nevu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5784" y="3429000"/>
            <a:ext cx="3291416" cy="244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3" name="TextBox 7"/>
          <p:cNvSpPr txBox="1">
            <a:spLocks noChangeArrowheads="1"/>
          </p:cNvSpPr>
          <p:nvPr/>
        </p:nvSpPr>
        <p:spPr bwMode="auto">
          <a:xfrm>
            <a:off x="304800" y="1600201"/>
            <a:ext cx="6096000" cy="2636619"/>
          </a:xfrm>
          <a:prstGeom prst="rect">
            <a:avLst/>
          </a:prstGeom>
          <a:solidFill>
            <a:srgbClr val="002060"/>
          </a:solidFill>
          <a:ln>
            <a:noFill/>
          </a:ln>
          <a:extLst/>
        </p:spPr>
        <p:txBody>
          <a:bodyPr>
            <a:spAutoFit/>
          </a:bodyPr>
          <a:lstStyle>
            <a:lvl1pPr marL="288925" indent="-2889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688975" indent="-23177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336550" indent="-336550" eaLnBrk="1" hangingPunct="1">
              <a:spcBef>
                <a:spcPts val="800"/>
              </a:spcBef>
              <a:buFont typeface="Wingdings" charset="2"/>
              <a:buChar char="§"/>
              <a:defRPr/>
            </a:pPr>
            <a:r>
              <a:rPr lang="en-US" sz="2600" dirty="0">
                <a:solidFill>
                  <a:prstClr val="white"/>
                </a:solidFill>
              </a:rPr>
              <a:t>Inexpensive magnifying glasses may help detect fine </a:t>
            </a:r>
            <a:r>
              <a:rPr lang="en-US" sz="2600" dirty="0" smtClean="0">
                <a:solidFill>
                  <a:prstClr val="white"/>
                </a:solidFill>
              </a:rPr>
              <a:t>details</a:t>
            </a:r>
            <a:endParaRPr lang="en-US" sz="2400" dirty="0" smtClean="0">
              <a:solidFill>
                <a:prstClr val="white"/>
              </a:solidFill>
            </a:endParaRPr>
          </a:p>
          <a:p>
            <a:pPr marL="341313" indent="-341313" eaLnBrk="1" hangingPunct="1">
              <a:spcBef>
                <a:spcPts val="800"/>
              </a:spcBef>
              <a:buFont typeface="Wingdings" charset="2"/>
              <a:buChar char="§"/>
              <a:defRPr/>
            </a:pPr>
            <a:r>
              <a:rPr lang="en-US" sz="2600" dirty="0" smtClean="0">
                <a:solidFill>
                  <a:prstClr val="white"/>
                </a:solidFill>
              </a:rPr>
              <a:t>Dermatoscopes help evaluate patterns in pigmented lesions</a:t>
            </a:r>
          </a:p>
          <a:p>
            <a:pPr lvl="1" eaLnBrk="1" hangingPunct="1"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2400" dirty="0" smtClean="0">
                <a:solidFill>
                  <a:prstClr val="white"/>
                </a:solidFill>
              </a:rPr>
              <a:t>Requires </a:t>
            </a:r>
            <a:r>
              <a:rPr lang="en-US" sz="2400" dirty="0">
                <a:solidFill>
                  <a:prstClr val="white"/>
                </a:solidFill>
              </a:rPr>
              <a:t>additional training to become proficient</a:t>
            </a:r>
          </a:p>
        </p:txBody>
      </p:sp>
      <p:sp>
        <p:nvSpPr>
          <p:cNvPr id="2355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AA6AA2D-2993-464D-9AEF-3D3B56382C10}" type="slidenum">
              <a:rPr lang="en-US">
                <a:solidFill>
                  <a:prstClr val="white"/>
                </a:solidFill>
              </a:rPr>
              <a:pPr eaLnBrk="1" hangingPunct="1"/>
              <a:t>60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464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7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0CC0AC-2773-4754-9D91-3E64E7557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2. Personal Data 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3409F13-1FAF-4365-A250-D82A0FFD0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Name  </a:t>
            </a:r>
          </a:p>
          <a:p>
            <a:r>
              <a:rPr lang="en-US" dirty="0">
                <a:solidFill>
                  <a:schemeClr val="bg1"/>
                </a:solidFill>
              </a:rPr>
              <a:t>Age </a:t>
            </a:r>
          </a:p>
          <a:p>
            <a:r>
              <a:rPr lang="en-US" dirty="0">
                <a:solidFill>
                  <a:schemeClr val="bg1"/>
                </a:solidFill>
              </a:rPr>
              <a:t>Gender </a:t>
            </a:r>
          </a:p>
          <a:p>
            <a:r>
              <a:rPr lang="en-US" dirty="0">
                <a:solidFill>
                  <a:schemeClr val="bg1"/>
                </a:solidFill>
              </a:rPr>
              <a:t>Occupation </a:t>
            </a:r>
          </a:p>
          <a:p>
            <a:r>
              <a:rPr lang="en-US" dirty="0">
                <a:solidFill>
                  <a:schemeClr val="bg1"/>
                </a:solidFill>
              </a:rPr>
              <a:t>Marital status </a:t>
            </a:r>
          </a:p>
        </p:txBody>
      </p:sp>
    </p:spTree>
    <p:extLst>
      <p:ext uri="{BB962C8B-B14F-4D97-AF65-F5344CB8AC3E}">
        <p14:creationId xmlns:p14="http://schemas.microsoft.com/office/powerpoint/2010/main" val="3368499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>
            <a:alpha val="9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2A83C2-B347-4CC4-94AD-6AD7B42CF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3. Chief Complaint/s or Presenting Symptom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6675600-9BDD-4E96-9F26-442976108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The main complaint causes patient  seeking medical care</a:t>
            </a:r>
          </a:p>
          <a:p>
            <a:r>
              <a:rPr lang="en-US" dirty="0">
                <a:solidFill>
                  <a:schemeClr val="bg1"/>
                </a:solidFill>
              </a:rPr>
              <a:t>Write them in patients word </a:t>
            </a:r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 don’t use medical terms </a:t>
            </a:r>
          </a:p>
          <a:p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Patient complaint/ duration </a:t>
            </a:r>
          </a:p>
          <a:p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Ask about duration of the complaint </a:t>
            </a:r>
          </a:p>
          <a:p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(chronic   months or years)(subacute weeks or days ) (acute days or hours) </a:t>
            </a:r>
          </a:p>
          <a:p>
            <a:r>
              <a:rPr lang="en-US" dirty="0">
                <a:solidFill>
                  <a:schemeClr val="bg1"/>
                </a:solidFill>
                <a:sym typeface="Wingdings" panose="05000000000000000000" pitchFamily="2" charset="2"/>
              </a:rPr>
              <a:t>When the last time you were well or free of this complaints?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0456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BBD590-AF70-43E9-AB30-7A38E9207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4. History of present illness (HPI)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6D3D541-AA60-48F0-9C69-572E48B8F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schemeClr val="bg1"/>
                </a:solidFill>
              </a:rPr>
              <a:t>The backbone and guidance for the  history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schemeClr val="bg1"/>
                </a:solidFill>
              </a:rPr>
              <a:t>Utilize most time in this part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schemeClr val="bg1"/>
                </a:solidFill>
              </a:rPr>
              <a:t>Narrative, time sequenced writing interrupted by open questions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schemeClr val="bg1"/>
                </a:solidFill>
              </a:rPr>
              <a:t>After the patient takes time to tell story , close this session by asking direct closed questions to fill gaps in the story.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schemeClr val="bg1"/>
                </a:solidFill>
              </a:rPr>
              <a:t>Try as you can to avoid using the medical terms when you write the story. </a:t>
            </a:r>
          </a:p>
          <a:p>
            <a:r>
              <a:rPr lang="en-US" dirty="0">
                <a:solidFill>
                  <a:schemeClr val="bg1"/>
                </a:solidFill>
              </a:rPr>
              <a:t>Many patients have their own hypothesis regarding their symptoms and disease, don’t be leaded. </a:t>
            </a:r>
          </a:p>
        </p:txBody>
      </p:sp>
    </p:spTree>
    <p:extLst>
      <p:ext uri="{BB962C8B-B14F-4D97-AF65-F5344CB8AC3E}">
        <p14:creationId xmlns:p14="http://schemas.microsoft.com/office/powerpoint/2010/main" val="3610958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845</TotalTime>
  <Words>2438</Words>
  <Application>Microsoft Office PowerPoint</Application>
  <PresentationFormat>Custom</PresentationFormat>
  <Paragraphs>413</Paragraphs>
  <Slides>60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60</vt:i4>
      </vt:variant>
    </vt:vector>
  </HeadingPairs>
  <TitlesOfParts>
    <vt:vector size="62" baseType="lpstr">
      <vt:lpstr>Office Theme</vt:lpstr>
      <vt:lpstr>1_Office Theme</vt:lpstr>
      <vt:lpstr>Introduction to  Medical History &amp; Clinical Examination </vt:lpstr>
      <vt:lpstr>History &amp; Examination</vt:lpstr>
      <vt:lpstr>Why history &amp; examination is important?</vt:lpstr>
      <vt:lpstr>Relation between history and examination</vt:lpstr>
      <vt:lpstr>History Components </vt:lpstr>
      <vt:lpstr>1. Establishing a good relationship with the patient (introduction&amp; Permission) </vt:lpstr>
      <vt:lpstr> 2. Personal Data  </vt:lpstr>
      <vt:lpstr>3. Chief Complaint/s or Presenting Symptom </vt:lpstr>
      <vt:lpstr>4. History of present illness (HPI)</vt:lpstr>
      <vt:lpstr>4. History of present illness (HPI)- cont….</vt:lpstr>
      <vt:lpstr>5. Review of Systems (ROS)</vt:lpstr>
      <vt:lpstr>6. Past medical and surgical history</vt:lpstr>
      <vt:lpstr>7. Family History </vt:lpstr>
      <vt:lpstr>8- Drug &amp; Allergy history</vt:lpstr>
      <vt:lpstr>9. Social History:</vt:lpstr>
      <vt:lpstr>10. Behavioral History </vt:lpstr>
      <vt:lpstr>PowerPoint Presentation</vt:lpstr>
      <vt:lpstr>11. Summarization </vt:lpstr>
      <vt:lpstr>Examination Components  </vt:lpstr>
      <vt:lpstr> The importance of general examination: </vt:lpstr>
      <vt:lpstr>A. General Examination Components </vt:lpstr>
      <vt:lpstr>1. The  general condition of the patient </vt:lpstr>
      <vt:lpstr>2. Face </vt:lpstr>
      <vt:lpstr>2. Fever </vt:lpstr>
      <vt:lpstr>3. Pallor </vt:lpstr>
      <vt:lpstr>4. Jaundice </vt:lpstr>
      <vt:lpstr>5- Cyanosis </vt:lpstr>
      <vt:lpstr>6- Lymphadenopathy </vt:lpstr>
      <vt:lpstr>7- Hands, Digits and Nails </vt:lpstr>
      <vt:lpstr>7- Hands, Digits and Nails,  cont….. </vt:lpstr>
      <vt:lpstr>koilonychia </vt:lpstr>
      <vt:lpstr>PowerPoint Presentation</vt:lpstr>
      <vt:lpstr>PowerPoint Presentation</vt:lpstr>
      <vt:lpstr>10- Mouth, Oral cavity &amp; tongue  </vt:lpstr>
      <vt:lpstr>Angular cheilitis </vt:lpstr>
      <vt:lpstr>13. Temperature </vt:lpstr>
      <vt:lpstr>14. Pulse Rate</vt:lpstr>
      <vt:lpstr>15- Blood Pressure</vt:lpstr>
      <vt:lpstr>16. Respiratory rate</vt:lpstr>
      <vt:lpstr>17. Neck pulsation </vt:lpstr>
      <vt:lpstr>B. Systems Examination </vt:lpstr>
      <vt:lpstr>The Importance of the Four Examination Standards in Different Systems </vt:lpstr>
      <vt:lpstr>Dermatological History and Examination</vt:lpstr>
      <vt:lpstr>Key questions for a rash</vt:lpstr>
      <vt:lpstr>Key questions for a rash</vt:lpstr>
      <vt:lpstr>Key questions for a growth</vt:lpstr>
      <vt:lpstr>Key questions for a growth</vt:lpstr>
      <vt:lpstr>The Skin Exam</vt:lpstr>
      <vt:lpstr>TBSE</vt:lpstr>
      <vt:lpstr>Indications for a TBSE</vt:lpstr>
      <vt:lpstr>Essential elements for  the skin exam</vt:lpstr>
      <vt:lpstr>Getting started </vt:lpstr>
      <vt:lpstr>1-  Lighting</vt:lpstr>
      <vt:lpstr>2- Undressed patient</vt:lpstr>
      <vt:lpstr>3- Patient modesty</vt:lpstr>
      <vt:lpstr>4- Sanitize your hands</vt:lpstr>
      <vt:lpstr>Tools we use</vt:lpstr>
      <vt:lpstr>1-Ruler</vt:lpstr>
      <vt:lpstr> 2- A penlight is used for side lighting</vt:lpstr>
      <vt:lpstr>3- Magnification, Dermoscopy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Medical History &amp; Examination</dc:title>
  <dc:creator>Sami Fatehi</dc:creator>
  <cp:lastModifiedBy>Sami Billal</cp:lastModifiedBy>
  <cp:revision>86</cp:revision>
  <dcterms:created xsi:type="dcterms:W3CDTF">2021-01-02T04:51:38Z</dcterms:created>
  <dcterms:modified xsi:type="dcterms:W3CDTF">2025-04-20T08:00:22Z</dcterms:modified>
</cp:coreProperties>
</file>