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3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6" r:id="rId67"/>
    <p:sldId id="327" r:id="rId68"/>
    <p:sldId id="328" r:id="rId69"/>
    <p:sldId id="329" r:id="rId70"/>
    <p:sldId id="33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5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4522-C683-479C-9244-E49E5227390F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78D46-F742-4886-BAE6-69710475D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9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46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39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73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821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8119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8544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5121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7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4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8866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3799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190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2701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8818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1964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7431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3182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71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2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357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0366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6205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5943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78D46-F742-4886-BAE6-69710475DE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34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98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9870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3418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8919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3149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28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567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28336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4045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732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7248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910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3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424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117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21"/>
              </a:spcBef>
            </a:pPr>
            <a:endParaRPr lang="en-US" altLang="en-US" smtClean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4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623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dermimages.med.jhmi.edu/images/warts_1_02071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501008"/>
            <a:ext cx="7344816" cy="1656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/>
              <a:t>How to describe what you see</a:t>
            </a:r>
            <a:endParaRPr lang="en-GB" sz="4000" dirty="0">
              <a:solidFill>
                <a:srgbClr val="235F8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9492" r="1054" b="14751"/>
          <a:stretch/>
        </p:blipFill>
        <p:spPr>
          <a:xfrm>
            <a:off x="179512" y="178624"/>
            <a:ext cx="8856983" cy="13996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Morphology</a:t>
            </a:r>
            <a:br>
              <a:rPr lang="en-US" alt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435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Examples of Macules</a:t>
            </a:r>
          </a:p>
        </p:txBody>
      </p:sp>
      <p:pic>
        <p:nvPicPr>
          <p:cNvPr id="2048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2" b="18181"/>
          <a:stretch>
            <a:fillRect/>
          </a:stretch>
        </p:blipFill>
        <p:spPr bwMode="auto">
          <a:xfrm>
            <a:off x="6400800" y="1536700"/>
            <a:ext cx="2451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18419"/>
          <a:stretch>
            <a:fillRect/>
          </a:stretch>
        </p:blipFill>
        <p:spPr bwMode="auto">
          <a:xfrm>
            <a:off x="6364288" y="3578225"/>
            <a:ext cx="2651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17769" b="26154"/>
          <a:stretch>
            <a:fillRect/>
          </a:stretch>
        </p:blipFill>
        <p:spPr bwMode="auto">
          <a:xfrm>
            <a:off x="3352800" y="1597025"/>
            <a:ext cx="25765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367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r="2065"/>
          <a:stretch>
            <a:fillRect/>
          </a:stretch>
        </p:blipFill>
        <p:spPr bwMode="auto">
          <a:xfrm>
            <a:off x="357188" y="3543300"/>
            <a:ext cx="2540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C:\Documents and Settings\CiprianoS\My Documents\My Dropbox\AAD Photos\Purpura Petechiae Vasculitis\macule_petechia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5686" r="12527" b="11615"/>
          <a:stretch>
            <a:fillRect/>
          </a:stretch>
        </p:blipFill>
        <p:spPr bwMode="auto">
          <a:xfrm>
            <a:off x="3048000" y="3657600"/>
            <a:ext cx="3143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6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922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Primary lesion: Patch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82763"/>
            <a:ext cx="4191000" cy="3170237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Patches are flat but larger than macules</a:t>
            </a:r>
          </a:p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If it’s flat and larger than 1 cm, it is a patch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11"/>
          <p:cNvGrpSpPr>
            <a:grpSpLocks/>
          </p:cNvGrpSpPr>
          <p:nvPr/>
        </p:nvGrpSpPr>
        <p:grpSpPr bwMode="auto">
          <a:xfrm>
            <a:off x="5181600" y="1600200"/>
            <a:ext cx="3581400" cy="2316163"/>
            <a:chOff x="685800" y="1524000"/>
            <a:chExt cx="3581400" cy="2316163"/>
          </a:xfrm>
        </p:grpSpPr>
        <p:pic>
          <p:nvPicPr>
            <p:cNvPr id="215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0"/>
              <a:ext cx="3581400" cy="231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t="49348" r="72340" b="27621"/>
            <a:stretch>
              <a:fillRect/>
            </a:stretch>
          </p:blipFill>
          <p:spPr bwMode="auto">
            <a:xfrm>
              <a:off x="838200" y="251460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4" t="77905" r="51065" b="13805"/>
            <a:stretch>
              <a:fillRect/>
            </a:stretch>
          </p:blipFill>
          <p:spPr bwMode="auto">
            <a:xfrm>
              <a:off x="1447800" y="3124200"/>
              <a:ext cx="533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1" t="59219" r="31915" b="14462"/>
            <a:stretch>
              <a:fillRect/>
            </a:stretch>
          </p:blipFill>
          <p:spPr bwMode="auto">
            <a:xfrm>
              <a:off x="3048000" y="2895600"/>
              <a:ext cx="333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1" t="59219" r="31915" b="14462"/>
            <a:stretch>
              <a:fillRect/>
            </a:stretch>
          </p:blipFill>
          <p:spPr bwMode="auto">
            <a:xfrm>
              <a:off x="3810000" y="2514600"/>
              <a:ext cx="333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35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F7AE0E2-3F3A-4A27-8FBA-DDE0D1FD2B64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Examples of Patches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8C45C6-A481-4507-B56A-8EA13E429FE9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ym typeface="Arial" charset="0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20000" r="8350" b="4442"/>
          <a:stretch>
            <a:fillRect/>
          </a:stretch>
        </p:blipFill>
        <p:spPr bwMode="auto">
          <a:xfrm>
            <a:off x="152400" y="4069628"/>
            <a:ext cx="2794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5154" r="14650" b="7401"/>
          <a:stretch>
            <a:fillRect/>
          </a:stretch>
        </p:blipFill>
        <p:spPr bwMode="auto">
          <a:xfrm>
            <a:off x="152400" y="1524000"/>
            <a:ext cx="27432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3124200" y="1524000"/>
            <a:ext cx="2549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22748" r="22507"/>
          <a:stretch>
            <a:fillRect/>
          </a:stretch>
        </p:blipFill>
        <p:spPr bwMode="auto">
          <a:xfrm>
            <a:off x="6019800" y="4105275"/>
            <a:ext cx="29718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12221" r="11336" b="6667"/>
          <a:stretch>
            <a:fillRect/>
          </a:stretch>
        </p:blipFill>
        <p:spPr bwMode="auto">
          <a:xfrm>
            <a:off x="3124200" y="3810000"/>
            <a:ext cx="2514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t="17180" r="10895" b="11623"/>
          <a:stretch>
            <a:fillRect/>
          </a:stretch>
        </p:blipFill>
        <p:spPr bwMode="auto">
          <a:xfrm>
            <a:off x="5867400" y="16002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4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428038" y="6470650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Primary lesion: Papule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827213"/>
            <a:ext cx="4724400" cy="3506787"/>
          </a:xfrm>
        </p:spPr>
        <p:txBody>
          <a:bodyPr>
            <a:normAutofit lnSpcReduction="10000"/>
          </a:bodyPr>
          <a:lstStyle/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(L. </a:t>
            </a:r>
            <a:r>
              <a:rPr lang="en-US" altLang="en-US" dirty="0" err="1" smtClean="0">
                <a:latin typeface="Arial" charset="0"/>
                <a:cs typeface="Arial" charset="0"/>
              </a:rPr>
              <a:t>papula</a:t>
            </a:r>
            <a:r>
              <a:rPr lang="en-US" altLang="en-US" dirty="0" smtClean="0">
                <a:latin typeface="Arial" charset="0"/>
                <a:cs typeface="Arial" charset="0"/>
              </a:rPr>
              <a:t>, “pimple”)</a:t>
            </a:r>
            <a:endParaRPr lang="en-US" altLang="en-US" sz="3600" dirty="0" smtClean="0">
              <a:latin typeface="Arial" charset="0"/>
              <a:cs typeface="Arial" charset="0"/>
            </a:endParaRPr>
          </a:p>
          <a:p>
            <a:pPr marL="450850" indent="-450850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Papules are raised lesions less than 1 cm</a:t>
            </a:r>
            <a:endParaRPr lang="en-US" altLang="en-US" sz="3600" dirty="0" smtClean="0">
              <a:latin typeface="Arial" charset="0"/>
              <a:cs typeface="Arial" charset="0"/>
            </a:endParaRPr>
          </a:p>
          <a:p>
            <a:pPr marL="450850" indent="-450850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It is caused by a proliferation of cells in epidermis or superficial dermis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40961" r="87746" b="49313"/>
          <a:stretch>
            <a:fillRect/>
          </a:stretch>
        </p:blipFill>
        <p:spPr bwMode="auto">
          <a:xfrm>
            <a:off x="5562600" y="2667000"/>
            <a:ext cx="936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Group 12"/>
          <p:cNvGrpSpPr>
            <a:grpSpLocks/>
          </p:cNvGrpSpPr>
          <p:nvPr/>
        </p:nvGrpSpPr>
        <p:grpSpPr bwMode="auto">
          <a:xfrm>
            <a:off x="5410200" y="1600200"/>
            <a:ext cx="3352800" cy="2206625"/>
            <a:chOff x="609600" y="1524000"/>
            <a:chExt cx="3352800" cy="2206625"/>
          </a:xfrm>
        </p:grpSpPr>
        <p:pic>
          <p:nvPicPr>
            <p:cNvPr id="2356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0"/>
              <a:ext cx="335280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" t="37987" r="86365" b="41295"/>
            <a:stretch>
              <a:fillRect/>
            </a:stretch>
          </p:blipFill>
          <p:spPr bwMode="auto">
            <a:xfrm>
              <a:off x="990600" y="25146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19" t="37987" r="4546" b="41295"/>
            <a:stretch>
              <a:fillRect/>
            </a:stretch>
          </p:blipFill>
          <p:spPr bwMode="auto">
            <a:xfrm>
              <a:off x="3048000" y="2514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41402" r="87173" b="47488"/>
          <a:stretch>
            <a:fillRect/>
          </a:stretch>
        </p:blipFill>
        <p:spPr bwMode="auto">
          <a:xfrm rot="1251292">
            <a:off x="5818188" y="2697163"/>
            <a:ext cx="9985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49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B48835A9-C880-4158-B269-DAC427E55AC8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Examples of Papules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8428038" y="6470650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9166" r="39618" b="24483"/>
          <a:stretch>
            <a:fillRect/>
          </a:stretch>
        </p:blipFill>
        <p:spPr bwMode="auto">
          <a:xfrm>
            <a:off x="6096000" y="16002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3" b="26241"/>
          <a:stretch>
            <a:fillRect/>
          </a:stretch>
        </p:blipFill>
        <p:spPr bwMode="auto">
          <a:xfrm>
            <a:off x="387927" y="43434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1896" r="7082" b="40511"/>
          <a:stretch>
            <a:fillRect/>
          </a:stretch>
        </p:blipFill>
        <p:spPr bwMode="auto">
          <a:xfrm>
            <a:off x="6096000" y="3962400"/>
            <a:ext cx="25146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9" t="23404" r="26952" b="23404"/>
          <a:stretch>
            <a:fillRect/>
          </a:stretch>
        </p:blipFill>
        <p:spPr bwMode="auto">
          <a:xfrm>
            <a:off x="3505200" y="40386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4074" r="39507" b="12961"/>
          <a:stretch>
            <a:fillRect/>
          </a:stretch>
        </p:blipFill>
        <p:spPr bwMode="auto">
          <a:xfrm>
            <a:off x="309563" y="1600200"/>
            <a:ext cx="28908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3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428038" y="6470650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DE66C1-596D-454A-8A44-D0A377480422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ym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Primary lesions: Plaque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/>
          <a:stretch>
            <a:fillRect/>
          </a:stretch>
        </p:blipFill>
        <p:spPr bwMode="auto">
          <a:xfrm>
            <a:off x="5181600" y="1611313"/>
            <a:ext cx="38100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4813"/>
            <a:ext cx="4953000" cy="5259387"/>
          </a:xfrm>
        </p:spPr>
        <p:txBody>
          <a:bodyPr/>
          <a:lstStyle/>
          <a:p>
            <a:pPr marL="395288" indent="-395288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Plaques &gt; 1 cm</a:t>
            </a:r>
          </a:p>
          <a:p>
            <a:pPr marL="693738" lvl="1" indent="-236538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You can feel them</a:t>
            </a:r>
          </a:p>
          <a:p>
            <a:pPr marL="693738" lvl="1" indent="-236538" eaLnBrk="1" hangingPunct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They cast a shadow with side lighting</a:t>
            </a:r>
          </a:p>
          <a:p>
            <a:pPr marL="395288" indent="-395288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It is also caused by a proliferation of cells in epidermis or superficial dermis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6400800" y="4363605"/>
            <a:ext cx="2590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14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17FDFBA-F9BC-4D87-8F19-BC60F9802F61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Examples of Plaques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428038" y="6470650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5B4111-6C27-4174-AACE-F4A7B61E7AA5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ym typeface="Arial" charset="0"/>
            </a:endParaRP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6078" r="6200" b="14548"/>
          <a:stretch>
            <a:fillRect/>
          </a:stretch>
        </p:blipFill>
        <p:spPr bwMode="auto">
          <a:xfrm>
            <a:off x="389227" y="4373706"/>
            <a:ext cx="2667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8"/>
          <a:stretch>
            <a:fillRect/>
          </a:stretch>
        </p:blipFill>
        <p:spPr bwMode="auto">
          <a:xfrm>
            <a:off x="3090863" y="1600200"/>
            <a:ext cx="26939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10811" r="4366" b="17116"/>
          <a:stretch>
            <a:fillRect/>
          </a:stretch>
        </p:blipFill>
        <p:spPr bwMode="auto">
          <a:xfrm>
            <a:off x="5931911" y="4667250"/>
            <a:ext cx="29765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29842" r="14545" b="31975"/>
          <a:stretch>
            <a:fillRect/>
          </a:stretch>
        </p:blipFill>
        <p:spPr bwMode="auto">
          <a:xfrm>
            <a:off x="228600" y="16002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9" b="31514"/>
          <a:stretch>
            <a:fillRect/>
          </a:stretch>
        </p:blipFill>
        <p:spPr bwMode="auto">
          <a:xfrm>
            <a:off x="3100388" y="4399395"/>
            <a:ext cx="26908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6354" r="9804" b="3400"/>
          <a:stretch>
            <a:fillRect/>
          </a:stretch>
        </p:blipFill>
        <p:spPr bwMode="auto">
          <a:xfrm>
            <a:off x="5943600" y="16764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9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428038" y="6470650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A237C7-3C13-4895-A18C-C43DE4D533E5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ym typeface="Arial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Nodule</a:t>
            </a: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1013"/>
            <a:ext cx="4419600" cy="2973387"/>
          </a:xfrm>
        </p:spPr>
        <p:txBody>
          <a:bodyPr>
            <a:normAutofit lnSpcReduction="10000"/>
          </a:bodyPr>
          <a:lstStyle/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(L. </a:t>
            </a:r>
            <a:r>
              <a:rPr lang="en-US" altLang="en-US" dirty="0" err="1" smtClean="0">
                <a:latin typeface="Arial" charset="0"/>
                <a:cs typeface="Arial" charset="0"/>
              </a:rPr>
              <a:t>nodulus</a:t>
            </a:r>
            <a:r>
              <a:rPr lang="en-US" altLang="en-US" dirty="0" smtClean="0">
                <a:latin typeface="Arial" charset="0"/>
                <a:cs typeface="Arial" charset="0"/>
              </a:rPr>
              <a:t>, “small knot”)</a:t>
            </a:r>
            <a:endParaRPr lang="en-US" altLang="en-US" sz="3600" dirty="0" smtClean="0">
              <a:latin typeface="Arial" charset="0"/>
              <a:cs typeface="Arial" charset="0"/>
            </a:endParaRPr>
          </a:p>
          <a:p>
            <a:pPr marL="450850" indent="-450850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It is caused by a proliferation of cells into the mid-deep dermis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0"/>
          <a:stretch>
            <a:fillRect/>
          </a:stretch>
        </p:blipFill>
        <p:spPr bwMode="auto">
          <a:xfrm>
            <a:off x="6477000" y="4946650"/>
            <a:ext cx="2286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Group 10"/>
          <p:cNvGrpSpPr>
            <a:grpSpLocks/>
          </p:cNvGrpSpPr>
          <p:nvPr/>
        </p:nvGrpSpPr>
        <p:grpSpPr bwMode="auto">
          <a:xfrm>
            <a:off x="5410200" y="1752600"/>
            <a:ext cx="3276600" cy="2130425"/>
            <a:chOff x="762000" y="1603375"/>
            <a:chExt cx="3276600" cy="2130425"/>
          </a:xfrm>
        </p:grpSpPr>
        <p:pic>
          <p:nvPicPr>
            <p:cNvPr id="2765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603375"/>
              <a:ext cx="3276600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64" t="53651" r="25581" b="24889"/>
            <a:stretch>
              <a:fillRect/>
            </a:stretch>
          </p:blipFill>
          <p:spPr bwMode="auto">
            <a:xfrm>
              <a:off x="3124200" y="2590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9546" t="59423" r="56818" b="19604"/>
            <a:stretch>
              <a:fillRect/>
            </a:stretch>
          </p:blipFill>
          <p:spPr bwMode="auto">
            <a:xfrm>
              <a:off x="1371600" y="2667000"/>
              <a:ext cx="457200" cy="457200"/>
            </a:xfrm>
            <a:prstGeom prst="ellipse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</p:grpSp>
      <p:sp>
        <p:nvSpPr>
          <p:cNvPr id="27656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Examples of Nodules</a:t>
            </a: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28677" name="Picture 2" descr="C:\Users\Owner\Pictures\My Pictures\infectious\LAD in tinea capit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58711" r="6264"/>
          <a:stretch>
            <a:fillRect/>
          </a:stretch>
        </p:blipFill>
        <p:spPr>
          <a:xfrm>
            <a:off x="152400" y="2965450"/>
            <a:ext cx="4413250" cy="3505200"/>
          </a:xfrm>
        </p:spPr>
      </p:pic>
      <p:pic>
        <p:nvPicPr>
          <p:cNvPr id="28679" name="Picture 2" descr="Image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5841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26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Primary lesion: Vesicle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267200" cy="4343400"/>
          </a:xfrm>
        </p:spPr>
        <p:txBody>
          <a:bodyPr>
            <a:normAutofit lnSpcReduction="10000"/>
          </a:bodyPr>
          <a:lstStyle/>
          <a:p>
            <a:pPr marL="395288" indent="-395288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(L. </a:t>
            </a:r>
            <a:r>
              <a:rPr lang="en-US" altLang="en-US" sz="3000" dirty="0" err="1" smtClean="0">
                <a:latin typeface="Arial" charset="0"/>
                <a:cs typeface="Arial" charset="0"/>
              </a:rPr>
              <a:t>vesicula</a:t>
            </a:r>
            <a:r>
              <a:rPr lang="en-US" altLang="en-US" sz="3000" dirty="0" smtClean="0">
                <a:latin typeface="Arial" charset="0"/>
                <a:cs typeface="Arial" charset="0"/>
              </a:rPr>
              <a:t>, “little bladder”; bulla, “bubble”)</a:t>
            </a:r>
          </a:p>
          <a:p>
            <a:pPr marL="395288" indent="-395288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Vesicles are fluid-filled papules (small blisters)</a:t>
            </a:r>
          </a:p>
          <a:p>
            <a:pPr marL="395288" indent="-395288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A large (&gt; 1cm) blister is called a bulla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524000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bullaDictiona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42900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4724400" y="56340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vesicle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7010400" y="5638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bulla</a:t>
            </a:r>
          </a:p>
        </p:txBody>
      </p:sp>
    </p:spTree>
    <p:extLst>
      <p:ext uri="{BB962C8B-B14F-4D97-AF65-F5344CB8AC3E}">
        <p14:creationId xmlns:p14="http://schemas.microsoft.com/office/powerpoint/2010/main" val="244681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58498B69-B4D3-4B41-88F1-571B2E5B8AAC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8512175" y="5978525"/>
            <a:ext cx="174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A624D0C-F2E1-428D-8030-294535663EFB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ym typeface="Arial" charset="0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Goals and Objectives</a:t>
            </a:r>
          </a:p>
        </p:txBody>
      </p:sp>
      <p:sp>
        <p:nvSpPr>
          <p:cNvPr id="122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257800"/>
          </a:xfrm>
        </p:spPr>
        <p:txBody>
          <a:bodyPr/>
          <a:lstStyle/>
          <a:p>
            <a:pPr marL="400050" indent="-400050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The purpose of this module is learn how to best describe skin lesions</a:t>
            </a:r>
          </a:p>
          <a:p>
            <a:pPr marL="400050" indent="-400050" algn="just" eaLnBrk="1" hangingPunct="1"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After completing this module, the student will be able to:</a:t>
            </a:r>
          </a:p>
          <a:p>
            <a:pPr marL="793750" lvl="1" indent="-328613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Develop a systematic approach to describing skin eruptions</a:t>
            </a:r>
          </a:p>
          <a:p>
            <a:pPr marL="793750" lvl="1" indent="-328613" algn="just" eaLnBrk="1" hangingPunct="1"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Utilize the appropriate terms to describe morphology </a:t>
            </a:r>
          </a:p>
        </p:txBody>
      </p:sp>
    </p:spTree>
    <p:extLst>
      <p:ext uri="{BB962C8B-B14F-4D97-AF65-F5344CB8AC3E}">
        <p14:creationId xmlns:p14="http://schemas.microsoft.com/office/powerpoint/2010/main" val="310187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0165E304-ED2A-46BE-A6CE-E2EE4F7BD81E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085EA5-B5DF-4B4E-A502-E2814C5E0004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ym typeface="Arial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Examples of Vesicles 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16063" r="22626" b="9853"/>
          <a:stretch>
            <a:fillRect/>
          </a:stretch>
        </p:blipFill>
        <p:spPr bwMode="auto">
          <a:xfrm>
            <a:off x="215900" y="4094307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13335" r="10001" b="48096"/>
          <a:stretch>
            <a:fillRect/>
          </a:stretch>
        </p:blipFill>
        <p:spPr bwMode="auto">
          <a:xfrm>
            <a:off x="3505200" y="4044950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3055" r="9830" b="2205"/>
          <a:stretch>
            <a:fillRect/>
          </a:stretch>
        </p:blipFill>
        <p:spPr bwMode="auto">
          <a:xfrm>
            <a:off x="5791200" y="1676400"/>
            <a:ext cx="3165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13942" r="19231" b="25481"/>
          <a:stretch>
            <a:fillRect/>
          </a:stretch>
        </p:blipFill>
        <p:spPr bwMode="auto">
          <a:xfrm>
            <a:off x="5832475" y="4295198"/>
            <a:ext cx="3124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" descr="C:\Users\Owner\Pictures\My Pictures\autoimmune\BULLOUS LUPUS FIGURE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8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Pustule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1013"/>
            <a:ext cx="3886200" cy="3963987"/>
          </a:xfrm>
        </p:spPr>
        <p:txBody>
          <a:bodyPr/>
          <a:lstStyle/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Pus is made up of leukocytes and a thin fluid called </a:t>
            </a:r>
            <a:r>
              <a:rPr lang="en-US" altLang="en-US" i="1" dirty="0" smtClean="0">
                <a:latin typeface="Arial" charset="0"/>
                <a:cs typeface="Arial" charset="0"/>
              </a:rPr>
              <a:t>liquor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puris</a:t>
            </a:r>
            <a:r>
              <a:rPr lang="en-US" altLang="en-US" dirty="0" smtClean="0">
                <a:latin typeface="Arial" charset="0"/>
                <a:cs typeface="Arial" charset="0"/>
              </a:rPr>
              <a:t> (L. “pus liquid”)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429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acn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733800"/>
            <a:ext cx="21939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7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Erosion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98613"/>
            <a:ext cx="4495800" cy="5259387"/>
          </a:xfrm>
        </p:spPr>
        <p:txBody>
          <a:bodyPr/>
          <a:lstStyle/>
          <a:p>
            <a:pPr marL="395288" indent="-395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Erosions</a:t>
            </a:r>
            <a:r>
              <a:rPr lang="en-US" altLang="en-US" sz="2700" dirty="0">
                <a:latin typeface="Arial" charset="0"/>
                <a:cs typeface="Arial" charset="0"/>
              </a:rPr>
              <a:t> </a:t>
            </a:r>
            <a:r>
              <a:rPr lang="en-US" altLang="en-US" sz="2700" dirty="0" smtClean="0">
                <a:latin typeface="Arial" charset="0"/>
                <a:cs typeface="Arial" charset="0"/>
              </a:rPr>
              <a:t>are loss of part or all of the epidermis</a:t>
            </a:r>
          </a:p>
          <a:p>
            <a:pPr marL="395288" indent="-395288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They may occur after a vesicle forms and the top peels off</a:t>
            </a:r>
          </a:p>
          <a:p>
            <a:pPr marL="395288" indent="-395288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They weep and become crusted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810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4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Ulcer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98613"/>
            <a:ext cx="6248400" cy="4649787"/>
          </a:xfrm>
        </p:spPr>
        <p:txBody>
          <a:bodyPr/>
          <a:lstStyle/>
          <a:p>
            <a:pPr marL="395288" indent="-395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(L. </a:t>
            </a:r>
            <a:r>
              <a:rPr lang="en-US" altLang="en-US" sz="2700" dirty="0" err="1" smtClean="0">
                <a:latin typeface="Arial" charset="0"/>
                <a:cs typeface="Arial" charset="0"/>
              </a:rPr>
              <a:t>ulcus</a:t>
            </a:r>
            <a:r>
              <a:rPr lang="en-US" altLang="en-US" sz="2700" dirty="0" smtClean="0">
                <a:latin typeface="Arial" charset="0"/>
                <a:cs typeface="Arial" charset="0"/>
              </a:rPr>
              <a:t>, “sore”)</a:t>
            </a:r>
          </a:p>
          <a:p>
            <a:pPr marL="395288" indent="-395288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Ulcers</a:t>
            </a:r>
            <a:r>
              <a:rPr lang="en-US" altLang="en-US" sz="2700" dirty="0">
                <a:latin typeface="Arial" charset="0"/>
                <a:cs typeface="Arial" charset="0"/>
              </a:rPr>
              <a:t> </a:t>
            </a:r>
            <a:r>
              <a:rPr lang="en-US" altLang="en-US" sz="2700" dirty="0" smtClean="0">
                <a:latin typeface="Arial" charset="0"/>
                <a:cs typeface="Arial" charset="0"/>
              </a:rPr>
              <a:t>are complete loss of the epidermis in addition to part of the dermis</a:t>
            </a:r>
          </a:p>
          <a:p>
            <a:pPr marL="395288" indent="-395288" eaLnBrk="1" hangingPunct="1">
              <a:spcBef>
                <a:spcPts val="7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They often heal with scarring; erosions usually do not heal with scars</a:t>
            </a:r>
          </a:p>
          <a:p>
            <a:pPr marL="395288" indent="-395288" eaLnBrk="1" hangingPunct="1">
              <a:spcBef>
                <a:spcPts val="700"/>
              </a:spcBef>
              <a:buFont typeface="Arial" charset="0"/>
              <a:buNone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178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453" r="2505" b="-5846"/>
          <a:stretch>
            <a:fillRect/>
          </a:stretch>
        </p:blipFill>
        <p:spPr bwMode="auto">
          <a:xfrm>
            <a:off x="6781800" y="365760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4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Now you have the terms you need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Let’s practice your descriptions with cases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 Do the best you can – like learning any new language it takes practice!</a:t>
            </a:r>
          </a:p>
        </p:txBody>
      </p:sp>
    </p:spTree>
    <p:extLst>
      <p:ext uri="{BB962C8B-B14F-4D97-AF65-F5344CB8AC3E}">
        <p14:creationId xmlns:p14="http://schemas.microsoft.com/office/powerpoint/2010/main" val="24217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438400"/>
          </a:xfrm>
        </p:spPr>
        <p:txBody>
          <a:bodyPr/>
          <a:lstStyle/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7200" smtClean="0">
                <a:latin typeface="Arial" charset="0"/>
                <a:cs typeface="Arial" charset="0"/>
              </a:rPr>
              <a:t>Case One</a:t>
            </a:r>
            <a:endParaRPr lang="en-US" altLang="en-US" sz="2800" smtClean="0">
              <a:latin typeface="Arial" charset="0"/>
              <a:cs typeface="Arial" charset="0"/>
            </a:endParaRPr>
          </a:p>
          <a:p>
            <a:pPr marL="304800" indent="-30480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5400" smtClean="0">
                <a:latin typeface="Arial" charset="0"/>
                <a:cs typeface="Arial" charset="0"/>
              </a:rPr>
              <a:t>Mr. F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One: History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763000" cy="5257800"/>
          </a:xfrm>
        </p:spPr>
        <p:txBody>
          <a:bodyPr/>
          <a:lstStyle/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HPI: Mr. F is a 32-year-old man who presents to his primary care provider with “blotches” on his upper back, chest, and arms for several years. 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They are more noticeable in the summertime.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PMH: shoulder pain from an old sports injury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Allergies: none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Medications: NSAID as needed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Family history: not contributory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Social history: auto mechanic</a:t>
            </a:r>
          </a:p>
          <a:p>
            <a:pPr marL="419100" indent="-419100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ROS: negative</a:t>
            </a:r>
          </a:p>
        </p:txBody>
      </p:sp>
    </p:spTree>
    <p:extLst>
      <p:ext uri="{BB962C8B-B14F-4D97-AF65-F5344CB8AC3E}">
        <p14:creationId xmlns:p14="http://schemas.microsoft.com/office/powerpoint/2010/main" val="355927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8E3937A-0F65-4219-B16B-4AAFC27C2F86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8439150" y="5978525"/>
            <a:ext cx="247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53DC02-98F6-4CAF-B398-A8CF07A8F02A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ym typeface="Arial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One: Skin Exam 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/>
          <a:stretch>
            <a:fillRect/>
          </a:stretch>
        </p:blipFill>
        <p:spPr bwMode="auto">
          <a:xfrm>
            <a:off x="132773" y="2041525"/>
            <a:ext cx="6019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041525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5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457200" y="5978525"/>
            <a:ext cx="257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C0C0C"/>
              </a:solidFill>
              <a:sym typeface="Arial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922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</a:t>
            </a:r>
          </a:p>
        </p:txBody>
      </p:sp>
      <p:sp>
        <p:nvSpPr>
          <p:cNvPr id="389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92275"/>
            <a:ext cx="8458200" cy="5013325"/>
          </a:xfrm>
        </p:spPr>
        <p:txBody>
          <a:bodyPr/>
          <a:lstStyle/>
          <a:p>
            <a:pPr marL="465138" indent="-46513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800" dirty="0" smtClean="0">
                <a:latin typeface="Arial" charset="0"/>
                <a:cs typeface="Arial" charset="0"/>
              </a:rPr>
              <a:t>How would you describe these skin findings?</a:t>
            </a:r>
          </a:p>
          <a:p>
            <a:pPr marL="465138" indent="-465138" eaLnBrk="1" hangingPunct="1">
              <a:buFont typeface="Wingdings" pitchFamily="2" charset="2"/>
              <a:buChar char="§"/>
            </a:pPr>
            <a:r>
              <a:rPr lang="en-US" altLang="en-US" sz="3800" dirty="0" smtClean="0">
                <a:latin typeface="Arial" charset="0"/>
                <a:cs typeface="Arial" charset="0"/>
              </a:rPr>
              <a:t>What do you see? Look carefully at all clues in the photographs.</a:t>
            </a:r>
          </a:p>
          <a:p>
            <a:pPr marL="465138" indent="-465138" eaLnBrk="1" hangingPunct="1">
              <a:buFont typeface="Wingdings" pitchFamily="2" charset="2"/>
              <a:buChar char="§"/>
            </a:pPr>
            <a:r>
              <a:rPr lang="en-US" altLang="en-US" sz="3800" dirty="0" smtClean="0">
                <a:latin typeface="Arial" charset="0"/>
                <a:cs typeface="Arial" charset="0"/>
              </a:rPr>
              <a:t>There are many right ways to describe something. Be creative.</a:t>
            </a:r>
          </a:p>
        </p:txBody>
      </p:sp>
    </p:spTree>
    <p:extLst>
      <p:ext uri="{BB962C8B-B14F-4D97-AF65-F5344CB8AC3E}">
        <p14:creationId xmlns:p14="http://schemas.microsoft.com/office/powerpoint/2010/main" val="309870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05B5F90-E7B5-4B73-978C-C741128796BD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1 </a:t>
            </a:r>
          </a:p>
        </p:txBody>
      </p:sp>
      <p:sp>
        <p:nvSpPr>
          <p:cNvPr id="399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681537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Are these lesions elevated, flat, or depressed?</a:t>
            </a:r>
          </a:p>
        </p:txBody>
      </p:sp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83717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0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D7246F59-E624-4646-83A0-5BE4C59A894F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Morphology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 marL="404813" indent="-404813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600" dirty="0" smtClean="0">
                <a:latin typeface="Arial" charset="0"/>
                <a:cs typeface="Arial" charset="0"/>
              </a:rPr>
              <a:t>The word </a:t>
            </a:r>
            <a:r>
              <a:rPr lang="en-US" altLang="en-US" sz="2600" b="1" dirty="0" smtClean="0">
                <a:latin typeface="Arial" charset="0"/>
                <a:cs typeface="Arial" charset="0"/>
              </a:rPr>
              <a:t>morphology</a:t>
            </a:r>
            <a:r>
              <a:rPr lang="en-US" altLang="en-US" sz="2600" dirty="0" smtClean="0">
                <a:latin typeface="Arial" charset="0"/>
                <a:cs typeface="Arial" charset="0"/>
              </a:rPr>
              <a:t> is used by dermatologists to describe the form and structure of skin lesions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404813" indent="-404813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600" dirty="0" smtClean="0">
                <a:latin typeface="Arial" charset="0"/>
                <a:cs typeface="Arial" charset="0"/>
              </a:rPr>
              <a:t>The morphologic characteristics of skin lesions are </a:t>
            </a:r>
            <a:r>
              <a:rPr lang="en-US" altLang="en-US" sz="2600" b="1" dirty="0" smtClean="0">
                <a:latin typeface="Arial" charset="0"/>
                <a:cs typeface="Arial" charset="0"/>
              </a:rPr>
              <a:t>key elements in establishing the diagnosis </a:t>
            </a:r>
            <a:r>
              <a:rPr lang="en-US" altLang="en-US" sz="2600" dirty="0" smtClean="0">
                <a:latin typeface="Arial" charset="0"/>
                <a:cs typeface="Arial" charset="0"/>
              </a:rPr>
              <a:t>and communicating skin findings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404813" indent="-404813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600" dirty="0" smtClean="0">
                <a:latin typeface="Arial" charset="0"/>
                <a:cs typeface="Arial" charset="0"/>
              </a:rPr>
              <a:t>There are two steps in establishing the morphology of any given skin condition: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1201738" lvl="2" indent="-439738" algn="just" eaLnBrk="1" hangingPunct="1">
              <a:buSzPct val="99000"/>
              <a:buFontTx/>
              <a:buAutoNum type="arabicPeriod"/>
            </a:pPr>
            <a:r>
              <a:rPr lang="en-US" altLang="en-US" dirty="0" smtClean="0">
                <a:latin typeface="Arial" charset="0"/>
                <a:cs typeface="Arial" charset="0"/>
              </a:rPr>
              <a:t>Careful visual and tactile inspection</a:t>
            </a:r>
          </a:p>
          <a:p>
            <a:pPr marL="1201738" lvl="2" indent="-439738" algn="just" eaLnBrk="1" hangingPunct="1">
              <a:buSzPct val="99000"/>
              <a:buFontTx/>
              <a:buAutoNum type="arabicPeriod"/>
            </a:pPr>
            <a:r>
              <a:rPr lang="en-US" altLang="en-US" dirty="0" smtClean="0">
                <a:latin typeface="Arial" charset="0"/>
                <a:cs typeface="Arial" charset="0"/>
              </a:rPr>
              <a:t>Application of correct descriptors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558A4C-DF63-456B-A2EC-CFCD8CCEF7C1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1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3D315F8-11AA-40A1-98D0-DD1504731515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1 </a:t>
            </a:r>
          </a:p>
        </p:txBody>
      </p:sp>
      <p:sp>
        <p:nvSpPr>
          <p:cNvPr id="409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If you don’t feel an elevation or depression as your finger runs across the skin, they are flat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Small, flat lesions are called macules</a:t>
            </a:r>
            <a:endParaRPr lang="en-US" altLang="en-US" sz="2400" u="sng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09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6002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5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016B126-5F98-41FB-818B-5D3CBF0894BB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2 </a:t>
            </a:r>
          </a:p>
        </p:txBody>
      </p:sp>
      <p:sp>
        <p:nvSpPr>
          <p:cNvPr id="419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6482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What size are they?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shape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color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regular and distinct is the border?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configured?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distributed?</a:t>
            </a:r>
            <a:endParaRPr lang="en-US" altLang="en-US" sz="2400" smtClean="0">
              <a:latin typeface="Arial" charset="0"/>
              <a:cs typeface="Arial" charset="0"/>
            </a:endParaRPr>
          </a:p>
        </p:txBody>
      </p:sp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6002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1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B058479E-460F-4238-B315-49B0B4319780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2 </a:t>
            </a:r>
          </a:p>
        </p:txBody>
      </p:sp>
      <p:sp>
        <p:nvSpPr>
          <p:cNvPr id="430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8006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3 to 10 mm</a:t>
            </a:r>
          </a:p>
        </p:txBody>
      </p:sp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84909" y="18288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8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88C99948-F55B-4559-9F81-FAF137F03BA0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3 </a:t>
            </a:r>
          </a:p>
        </p:txBody>
      </p:sp>
      <p:sp>
        <p:nvSpPr>
          <p:cNvPr id="440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8006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size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What shape are they?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color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regular and distinct is the border?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configured?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distributed?</a:t>
            </a:r>
            <a:endParaRPr lang="en-US" altLang="en-US" sz="2400" smtClean="0">
              <a:latin typeface="Arial" charset="0"/>
              <a:cs typeface="Arial" charset="0"/>
            </a:endParaRPr>
          </a:p>
        </p:txBody>
      </p:sp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6002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4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17E56602-6D34-4001-A309-127A3D38E1B0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3 </a:t>
            </a:r>
          </a:p>
        </p:txBody>
      </p:sp>
      <p:sp>
        <p:nvSpPr>
          <p:cNvPr id="450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8006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3 to 10 mm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Round to oval</a:t>
            </a:r>
          </a:p>
        </p:txBody>
      </p:sp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6002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0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B2444732-34F3-4BFD-944A-6F268F882861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4 </a:t>
            </a:r>
          </a:p>
        </p:txBody>
      </p:sp>
      <p:sp>
        <p:nvSpPr>
          <p:cNvPr id="460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724400" cy="41910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size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shape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What color are they?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regular and distinct is the border?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configured?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distributed?</a:t>
            </a:r>
            <a:endParaRPr lang="en-US" altLang="en-US" sz="2400" smtClean="0">
              <a:latin typeface="Arial" charset="0"/>
              <a:cs typeface="Arial" charset="0"/>
            </a:endParaRPr>
          </a:p>
        </p:txBody>
      </p:sp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6002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21BF686-6D76-4054-A2C2-69F550C5C366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4 </a:t>
            </a:r>
          </a:p>
        </p:txBody>
      </p:sp>
      <p:sp>
        <p:nvSpPr>
          <p:cNvPr id="471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6482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3 to 10 mm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Round to oval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Pink to tan</a:t>
            </a:r>
          </a:p>
        </p:txBody>
      </p:sp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857952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6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0E359B22-1E8B-4853-B8BD-95E5FAEDE6FF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1913"/>
            <a:ext cx="8229600" cy="15668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5 </a:t>
            </a:r>
          </a:p>
        </p:txBody>
      </p:sp>
      <p:sp>
        <p:nvSpPr>
          <p:cNvPr id="481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651375" cy="5229225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dirty="0" smtClean="0">
                <a:solidFill>
                  <a:srgbClr val="969696"/>
                </a:solidFill>
                <a:latin typeface="Arial" charset="0"/>
                <a:cs typeface="Arial" charset="0"/>
              </a:rPr>
              <a:t>What size are they?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dirty="0" smtClean="0">
                <a:solidFill>
                  <a:srgbClr val="969696"/>
                </a:solidFill>
                <a:latin typeface="Arial" charset="0"/>
                <a:cs typeface="Arial" charset="0"/>
              </a:rPr>
              <a:t>What shape are they?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dirty="0" smtClean="0">
                <a:solidFill>
                  <a:srgbClr val="969696"/>
                </a:solidFill>
                <a:latin typeface="Arial" charset="0"/>
                <a:cs typeface="Arial" charset="0"/>
              </a:rPr>
              <a:t>What color are they?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How regular and distinct is the border?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dirty="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configured?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dirty="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distributed?</a:t>
            </a:r>
          </a:p>
        </p:txBody>
      </p:sp>
      <p:pic>
        <p:nvPicPr>
          <p:cNvPr id="481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6002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1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A3DD4DAD-44CD-4D6A-93DE-43021A8F627D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5 </a:t>
            </a:r>
          </a:p>
        </p:txBody>
      </p:sp>
      <p:sp>
        <p:nvSpPr>
          <p:cNvPr id="491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7244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3 to 10 mm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Round to oval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Pink to tan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Sharp, irregular borders</a:t>
            </a:r>
          </a:p>
        </p:txBody>
      </p:sp>
      <p:pic>
        <p:nvPicPr>
          <p:cNvPr id="491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381000" y="1823316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67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B67D2042-ABBD-48DF-957D-52ABC0F79ABA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6 </a:t>
            </a:r>
          </a:p>
        </p:txBody>
      </p:sp>
      <p:sp>
        <p:nvSpPr>
          <p:cNvPr id="501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50038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buClr>
                <a:srgbClr val="969696"/>
              </a:buClr>
            </a:pPr>
            <a:r>
              <a:rPr lang="en-US" altLang="en-US" sz="23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size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buClr>
                <a:srgbClr val="969696"/>
              </a:buClr>
            </a:pPr>
            <a:r>
              <a:rPr lang="en-US" altLang="en-US" sz="23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shape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buClr>
                <a:srgbClr val="969696"/>
              </a:buClr>
            </a:pPr>
            <a:r>
              <a:rPr lang="en-US" altLang="en-US" sz="2300" smtClean="0">
                <a:solidFill>
                  <a:srgbClr val="969696"/>
                </a:solidFill>
                <a:latin typeface="Arial" charset="0"/>
                <a:cs typeface="Arial" charset="0"/>
              </a:rPr>
              <a:t>What color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buClr>
                <a:srgbClr val="969696"/>
              </a:buClr>
            </a:pPr>
            <a:r>
              <a:rPr lang="en-US" altLang="en-US" sz="2300" smtClean="0">
                <a:solidFill>
                  <a:srgbClr val="969696"/>
                </a:solidFill>
                <a:latin typeface="Arial" charset="0"/>
                <a:cs typeface="Arial" charset="0"/>
              </a:rPr>
              <a:t>How distinct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</a:pPr>
            <a:r>
              <a:rPr lang="en-US" altLang="en-US" sz="2300" smtClean="0">
                <a:latin typeface="Arial" charset="0"/>
                <a:cs typeface="Arial" charset="0"/>
              </a:rPr>
              <a:t>How are they configured (how do the lesions relate to each other)?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buClr>
                <a:srgbClr val="BFBFBF"/>
              </a:buClr>
            </a:pPr>
            <a:r>
              <a:rPr lang="en-US" altLang="en-US" sz="2300" smtClean="0">
                <a:solidFill>
                  <a:srgbClr val="BFBFBF"/>
                </a:solidFill>
                <a:latin typeface="Arial" charset="0"/>
                <a:cs typeface="Arial" charset="0"/>
              </a:rPr>
              <a:t>How are they distributed (where are they on the body)?</a:t>
            </a:r>
          </a:p>
        </p:txBody>
      </p:sp>
      <p:pic>
        <p:nvPicPr>
          <p:cNvPr id="501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381000" y="1730952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2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B2D1EB7B-A812-441E-AD93-9F214A2371B9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Visual and Tactile Inspection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038600"/>
          </a:xfrm>
        </p:spPr>
        <p:txBody>
          <a:bodyPr>
            <a:normAutofit lnSpcReduction="10000"/>
          </a:bodyPr>
          <a:lstStyle/>
          <a:p>
            <a:pPr marL="450850" indent="-45085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100" dirty="0" smtClean="0">
                <a:latin typeface="Arial" charset="0"/>
                <a:cs typeface="Arial" charset="0"/>
              </a:rPr>
              <a:t>Accumulate detailed information about the visual and tactile aspects of the skin findings</a:t>
            </a:r>
          </a:p>
          <a:p>
            <a:pPr marL="450850" indent="-45085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3100" dirty="0" smtClean="0">
              <a:latin typeface="Arial" charset="0"/>
              <a:cs typeface="Arial" charset="0"/>
            </a:endParaRPr>
          </a:p>
          <a:p>
            <a:pPr marL="450850" indent="-45085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100" dirty="0" smtClean="0">
                <a:latin typeface="Arial" charset="0"/>
                <a:cs typeface="Arial" charset="0"/>
              </a:rPr>
              <a:t>Be able to communicate an accurate description so someone on the other end of a phone can get a mental picture of what you see.</a:t>
            </a:r>
          </a:p>
          <a:p>
            <a:pPr marL="450850" indent="-450850" algn="just" eaLnBrk="1" hangingPunct="1">
              <a:lnSpc>
                <a:spcPct val="80000"/>
              </a:lnSpc>
              <a:spcBef>
                <a:spcPts val="400"/>
              </a:spcBef>
            </a:pPr>
            <a:endParaRPr lang="en-US" altLang="en-US" sz="1500" dirty="0" smtClean="0">
              <a:latin typeface="Arial" charset="0"/>
              <a:cs typeface="Arial" charset="0"/>
            </a:endParaRPr>
          </a:p>
          <a:p>
            <a:pPr marL="450850" indent="-450850" algn="just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3100" b="1" dirty="0" smtClean="0">
                <a:latin typeface="Arial" charset="0"/>
                <a:cs typeface="Arial" charset="0"/>
              </a:rPr>
              <a:t>Question 1</a:t>
            </a:r>
            <a:endParaRPr lang="en-US" altLang="en-US" sz="3100" dirty="0" smtClean="0">
              <a:latin typeface="Arial" charset="0"/>
              <a:cs typeface="Arial" charset="0"/>
            </a:endParaRPr>
          </a:p>
          <a:p>
            <a:pPr marL="909638" lvl="1" indent="-33655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en-US" sz="2700" dirty="0" smtClean="0">
                <a:latin typeface="Arial" charset="0"/>
                <a:cs typeface="Arial" charset="0"/>
              </a:rPr>
              <a:t>How would you fill in the description of the item depicted on the next slide?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FBA086E-0BD8-4C1D-AD19-BE68C25749B6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16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80E67AA8-2239-4169-87D1-40CD9859D625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6 </a:t>
            </a:r>
          </a:p>
        </p:txBody>
      </p:sp>
      <p:sp>
        <p:nvSpPr>
          <p:cNvPr id="512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8006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3 to 10 mm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Round to oval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Pink to tan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Sharp, irregular borders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Separate, in no particular pattern</a:t>
            </a:r>
          </a:p>
        </p:txBody>
      </p:sp>
      <p:pic>
        <p:nvPicPr>
          <p:cNvPr id="512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304800" y="1857952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6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5E6AAA51-B0DA-4CE6-BABB-1C163049386F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7 </a:t>
            </a:r>
          </a:p>
        </p:txBody>
      </p:sp>
      <p:sp>
        <p:nvSpPr>
          <p:cNvPr id="522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7244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size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shape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What color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distinct are they?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How are they configured?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How are they distributed?</a:t>
            </a:r>
          </a:p>
        </p:txBody>
      </p:sp>
      <p:pic>
        <p:nvPicPr>
          <p:cNvPr id="522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7526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2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D1BB2349-87DB-4FB1-8CF1-E0245D4FB4BA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7 </a:t>
            </a:r>
          </a:p>
        </p:txBody>
      </p:sp>
      <p:sp>
        <p:nvSpPr>
          <p:cNvPr id="532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4800" y="1600200"/>
            <a:ext cx="4751388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3 to 10 mm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Round to oval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Pink to tan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Sharp, irregular borders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Clr>
                <a:srgbClr val="969696"/>
              </a:buClr>
            </a:pPr>
            <a:r>
              <a:rPr lang="en-US" altLang="en-US" sz="2400" smtClean="0">
                <a:solidFill>
                  <a:srgbClr val="969696"/>
                </a:solidFill>
                <a:latin typeface="Arial" charset="0"/>
                <a:cs typeface="Arial" charset="0"/>
              </a:rPr>
              <a:t>Separate, in no particular pattern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smtClean="0">
                <a:latin typeface="Arial" charset="0"/>
                <a:cs typeface="Arial" charset="0"/>
              </a:rPr>
              <a:t>On the upper chest, back, and flexures of arms</a:t>
            </a:r>
          </a:p>
        </p:txBody>
      </p:sp>
      <p:pic>
        <p:nvPicPr>
          <p:cNvPr id="532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457200" y="18288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9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457201" y="5978525"/>
            <a:ext cx="228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C0C0C"/>
              </a:solidFill>
              <a:sym typeface="Arial" charset="0"/>
            </a:endParaRPr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081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Skin Exam</a:t>
            </a:r>
          </a:p>
        </p:txBody>
      </p:sp>
      <p:sp>
        <p:nvSpPr>
          <p:cNvPr id="542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5229225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Mr. F’s skin exam shows:</a:t>
            </a:r>
          </a:p>
          <a:p>
            <a:pPr marL="914400" lvl="1" indent="-346075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latin typeface="Arial" charset="0"/>
                <a:cs typeface="Arial" charset="0"/>
              </a:rPr>
              <a:t>Multiple 3 to 10 mm pink to tan-colored, round, flat lesions with sharp, irregular borders and varying sizes on his upper chest, back and flexures of the arms. 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 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Small (&lt; 1cm) flat lesions are called macules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In this case, the primary lesion is a macule</a:t>
            </a:r>
          </a:p>
        </p:txBody>
      </p:sp>
      <p:pic>
        <p:nvPicPr>
          <p:cNvPr id="542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/>
          <a:stretch>
            <a:fillRect/>
          </a:stretch>
        </p:blipFill>
        <p:spPr bwMode="auto">
          <a:xfrm>
            <a:off x="685800" y="152400"/>
            <a:ext cx="16764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>
            <a:fillRect/>
          </a:stretch>
        </p:blipFill>
        <p:spPr bwMode="auto">
          <a:xfrm>
            <a:off x="7239000" y="84138"/>
            <a:ext cx="10668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2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D8F5F868-35C9-43B1-9F61-B9DFB7E15B9F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457200" y="5978525"/>
            <a:ext cx="257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F0D592-0E35-4499-AB61-EF60F4353BEC}" type="slidenum">
              <a:rPr lang="en-US" altLang="en-US" sz="1200">
                <a:solidFill>
                  <a:srgbClr val="0C0C0C"/>
                </a:solidFill>
                <a:sym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0C0C0C"/>
              </a:solidFill>
              <a:sym typeface="Arial" charset="0"/>
            </a:endParaRPr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081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553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229225"/>
          </a:xfrm>
        </p:spPr>
        <p:txBody>
          <a:bodyPr/>
          <a:lstStyle/>
          <a:p>
            <a:pPr marL="395288" indent="-395288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Dr. D performs a potassium hydroxide exam and based on the findings, diagnoses Mr. F with tinea versicolor.</a:t>
            </a:r>
            <a:r>
              <a:rPr lang="en-US" altLang="en-US" sz="2800" dirty="0" smtClean="0">
                <a:solidFill>
                  <a:srgbClr val="0C1AB8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The primary lesion in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tinea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versicolor is a macule</a:t>
            </a:r>
          </a:p>
          <a:p>
            <a:pPr marL="395288" indent="-395288" eaLnBrk="1" hangingPunct="1">
              <a:spcBef>
                <a:spcPts val="600"/>
              </a:spcBef>
              <a:buFont typeface="Wingdings" pitchFamily="2" charset="2"/>
              <a:buChar char="§"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5304" name="Rectangle 6"/>
          <p:cNvSpPr>
            <a:spLocks/>
          </p:cNvSpPr>
          <p:nvPr/>
        </p:nvSpPr>
        <p:spPr bwMode="auto">
          <a:xfrm>
            <a:off x="8440738" y="5978525"/>
            <a:ext cx="257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ym typeface="Arial" charset="0"/>
              </a:rPr>
              <a:t>29</a:t>
            </a:r>
          </a:p>
        </p:txBody>
      </p:sp>
      <p:pic>
        <p:nvPicPr>
          <p:cNvPr id="553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/>
          <a:stretch>
            <a:fillRect/>
          </a:stretch>
        </p:blipFill>
        <p:spPr bwMode="auto">
          <a:xfrm>
            <a:off x="381000" y="3810000"/>
            <a:ext cx="3611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30782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87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8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29" y="1589087"/>
            <a:ext cx="8229600" cy="45259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altLang="en-US" smtClean="0">
                <a:latin typeface="Arial" charset="0"/>
                <a:cs typeface="Arial" charset="0"/>
              </a:rPr>
              <a:t>Which of the following answers are correct? (More than one may be correct.) </a:t>
            </a:r>
          </a:p>
          <a:p>
            <a:pPr marL="457200" indent="-457200" eaLnBrk="1" hangingPunct="1">
              <a:spcBef>
                <a:spcPts val="1200"/>
              </a:spcBef>
              <a:buFont typeface="Arial" charset="0"/>
              <a:buNone/>
              <a:tabLst>
                <a:tab pos="457200" algn="l"/>
              </a:tabLst>
            </a:pPr>
            <a:r>
              <a:rPr lang="en-US" altLang="en-US" smtClean="0">
                <a:latin typeface="Arial" charset="0"/>
                <a:cs typeface="Arial" charset="0"/>
              </a:rPr>
              <a:t>	Macules can:</a:t>
            </a:r>
          </a:p>
          <a:p>
            <a:pPr marL="1433513" lvl="4" indent="-519113" eaLnBrk="1" hangingPunct="1">
              <a:spcBef>
                <a:spcPts val="1200"/>
              </a:spcBef>
              <a:buSzPct val="99000"/>
              <a:buFont typeface="Arial" charset="0"/>
              <a:buAutoNum type="alphaLcPeriod"/>
              <a:tabLst>
                <a:tab pos="457200" algn="l"/>
              </a:tabLst>
            </a:pPr>
            <a:r>
              <a:rPr lang="en-US" altLang="en-US" sz="2800" smtClean="0">
                <a:latin typeface="Arial" charset="0"/>
                <a:cs typeface="Arial" charset="0"/>
              </a:rPr>
              <a:t>Feel raised</a:t>
            </a:r>
          </a:p>
          <a:p>
            <a:pPr marL="1433513" lvl="4" indent="-519113" eaLnBrk="1" hangingPunct="1">
              <a:spcBef>
                <a:spcPts val="1200"/>
              </a:spcBef>
              <a:buSzPct val="99000"/>
              <a:buFont typeface="Arial" charset="0"/>
              <a:buAutoNum type="alphaLcPeriod"/>
              <a:tabLst>
                <a:tab pos="457200" algn="l"/>
              </a:tabLst>
            </a:pPr>
            <a:r>
              <a:rPr lang="en-US" altLang="en-US" sz="2800" smtClean="0">
                <a:latin typeface="Arial" charset="0"/>
                <a:cs typeface="Arial" charset="0"/>
              </a:rPr>
              <a:t>Feel flat</a:t>
            </a:r>
          </a:p>
          <a:p>
            <a:pPr marL="1433513" lvl="4" indent="-519113" eaLnBrk="1" hangingPunct="1">
              <a:spcBef>
                <a:spcPts val="1200"/>
              </a:spcBef>
              <a:buSzPct val="99000"/>
              <a:buFont typeface="Arial" charset="0"/>
              <a:buAutoNum type="alphaLcPeriod"/>
              <a:tabLst>
                <a:tab pos="457200" algn="l"/>
              </a:tabLst>
            </a:pPr>
            <a:r>
              <a:rPr lang="en-US" altLang="en-US" sz="2800" smtClean="0">
                <a:latin typeface="Arial" charset="0"/>
                <a:cs typeface="Arial" charset="0"/>
              </a:rPr>
              <a:t>Contain fluid</a:t>
            </a:r>
          </a:p>
          <a:p>
            <a:pPr marL="1433513" lvl="4" indent="-519113" eaLnBrk="1" hangingPunct="1">
              <a:spcBef>
                <a:spcPts val="1200"/>
              </a:spcBef>
              <a:buSzPct val="99000"/>
              <a:buFont typeface="Arial" charset="0"/>
              <a:buAutoNum type="alphaLcPeriod"/>
              <a:tabLst>
                <a:tab pos="457200" algn="l"/>
              </a:tabLst>
            </a:pPr>
            <a:r>
              <a:rPr lang="en-US" altLang="en-US" sz="2800" smtClean="0">
                <a:latin typeface="Arial" charset="0"/>
                <a:cs typeface="Arial" charset="0"/>
              </a:rPr>
              <a:t>Be any shape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6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One, Question 8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6700" indent="-266700"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  <a:latin typeface="Arial" charset="0"/>
                <a:cs typeface="Arial" charset="0"/>
              </a:rPr>
              <a:t>Answer: b &amp; d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266700" indent="-2667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mtClean="0">
                <a:latin typeface="Arial" charset="0"/>
                <a:cs typeface="Arial" charset="0"/>
              </a:rPr>
              <a:t>Macules can:</a:t>
            </a:r>
          </a:p>
          <a:p>
            <a:pPr marL="1238250" lvl="2" indent="-514350" eaLnBrk="1" hangingPunct="1">
              <a:spcBef>
                <a:spcPts val="1200"/>
              </a:spcBef>
              <a:buSzPct val="99000"/>
              <a:buFont typeface="Arial" charset="0"/>
              <a:buAutoNum type="alphaLcPeriod"/>
            </a:pPr>
            <a:r>
              <a:rPr lang="en-US" altLang="en-US" sz="2800" smtClean="0">
                <a:latin typeface="Arial" charset="0"/>
                <a:cs typeface="Arial" charset="0"/>
              </a:rPr>
              <a:t>Feel raised </a:t>
            </a:r>
            <a:r>
              <a:rPr lang="en-US" altLang="en-US" sz="2800" smtClean="0">
                <a:solidFill>
                  <a:srgbClr val="969696"/>
                </a:solidFill>
                <a:latin typeface="Arial" charset="0"/>
                <a:cs typeface="Arial" charset="0"/>
              </a:rPr>
              <a:t>(these are papules or plaques)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1238250" lvl="2" indent="-514350" eaLnBrk="1" hangingPunct="1">
              <a:spcBef>
                <a:spcPts val="1200"/>
              </a:spcBef>
              <a:buSzPct val="99000"/>
              <a:buFont typeface="Arial" charset="0"/>
              <a:buAutoNum type="alphaLcPeriod"/>
            </a:pPr>
            <a:r>
              <a:rPr lang="en-US" altLang="en-US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Feel flat</a:t>
            </a:r>
            <a:endParaRPr lang="en-US" altLang="en-US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1238250" lvl="2" indent="-514350" eaLnBrk="1" hangingPunct="1">
              <a:spcBef>
                <a:spcPts val="1200"/>
              </a:spcBef>
              <a:buSzPct val="99000"/>
              <a:buFont typeface="Arial" charset="0"/>
              <a:buAutoNum type="alphaLcPeriod"/>
            </a:pPr>
            <a:r>
              <a:rPr lang="en-US" altLang="en-US" sz="2800" smtClean="0">
                <a:latin typeface="Arial" charset="0"/>
                <a:cs typeface="Arial" charset="0"/>
              </a:rPr>
              <a:t>Contain fluid </a:t>
            </a:r>
            <a:r>
              <a:rPr lang="en-US" altLang="en-US" sz="2800" smtClean="0">
                <a:solidFill>
                  <a:srgbClr val="969696"/>
                </a:solidFill>
                <a:latin typeface="Arial" charset="0"/>
                <a:cs typeface="Arial" charset="0"/>
              </a:rPr>
              <a:t>(these are vesicles or bullae)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1238250" lvl="2" indent="-514350" eaLnBrk="1" hangingPunct="1">
              <a:spcBef>
                <a:spcPts val="1200"/>
              </a:spcBef>
              <a:buSzPct val="99000"/>
              <a:buFont typeface="Arial" charset="0"/>
              <a:buAutoNum type="alphaLcPeriod"/>
            </a:pPr>
            <a:r>
              <a:rPr lang="en-US" altLang="en-US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Be any shape</a:t>
            </a:r>
            <a:endParaRPr lang="en-US" altLang="en-US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6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Review: Macule vs Patch</a:t>
            </a: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pic>
        <p:nvPicPr>
          <p:cNvPr id="58374" name="Picture 5" descr="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>
          <a:xfrm>
            <a:off x="4787900" y="1557338"/>
            <a:ext cx="3927475" cy="4508500"/>
          </a:xfrm>
        </p:spPr>
      </p:pic>
      <p:sp>
        <p:nvSpPr>
          <p:cNvPr id="58375" name="Rectangle 12"/>
          <p:cNvSpPr>
            <a:spLocks noChangeArrowheads="1"/>
          </p:cNvSpPr>
          <p:nvPr/>
        </p:nvSpPr>
        <p:spPr bwMode="auto">
          <a:xfrm>
            <a:off x="228600" y="1905000"/>
            <a:ext cx="3962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/>
              <a:t>MACULE</a:t>
            </a:r>
            <a:r>
              <a:rPr lang="en-US" altLang="en-US">
                <a:sym typeface="Wingdings" pitchFamily="2" charset="2"/>
              </a:rPr>
              <a:t> (&lt;1cm)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>
                <a:sym typeface="Wingdings" pitchFamily="2" charset="2"/>
              </a:rPr>
              <a:t>PATCH (&gt;1cm)</a:t>
            </a:r>
            <a:endParaRPr lang="en-US" altLang="en-US" sz="2000">
              <a:sym typeface="Wingdings" pitchFamily="2" charset="2"/>
            </a:endParaRPr>
          </a:p>
        </p:txBody>
      </p:sp>
      <p:cxnSp>
        <p:nvCxnSpPr>
          <p:cNvPr id="58376" name="Straight Arrow Connector 14"/>
          <p:cNvCxnSpPr>
            <a:cxnSpLocks noChangeShapeType="1"/>
          </p:cNvCxnSpPr>
          <p:nvPr/>
        </p:nvCxnSpPr>
        <p:spPr bwMode="auto">
          <a:xfrm>
            <a:off x="3962400" y="2209800"/>
            <a:ext cx="2590800" cy="304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7" name="Straight Arrow Connector 16"/>
          <p:cNvCxnSpPr>
            <a:cxnSpLocks noChangeShapeType="1"/>
          </p:cNvCxnSpPr>
          <p:nvPr/>
        </p:nvCxnSpPr>
        <p:spPr bwMode="auto">
          <a:xfrm>
            <a:off x="3886200" y="2895600"/>
            <a:ext cx="1600200" cy="1143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8242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ts val="1400"/>
              </a:spcBef>
              <a:buFont typeface="Arial" charset="0"/>
              <a:buNone/>
            </a:pPr>
            <a:r>
              <a:rPr lang="en-US" altLang="en-US" sz="7200" smtClean="0">
                <a:latin typeface="Arial" charset="0"/>
                <a:cs typeface="Arial" charset="0"/>
              </a:rPr>
              <a:t>Case Two</a:t>
            </a:r>
          </a:p>
          <a:p>
            <a:pPr marL="0" indent="0" algn="ctr" eaLnBrk="1" hangingPunct="1">
              <a:spcBef>
                <a:spcPts val="1400"/>
              </a:spcBef>
              <a:buFont typeface="Arial" charset="0"/>
              <a:buNone/>
            </a:pPr>
            <a:r>
              <a:rPr lang="en-US" altLang="en-US" sz="5400" smtClean="0">
                <a:latin typeface="Arial" charset="0"/>
                <a:cs typeface="Arial" charset="0"/>
              </a:rPr>
              <a:t>Mr. K</a:t>
            </a: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9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5652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Two: History</a:t>
            </a:r>
          </a:p>
        </p:txBody>
      </p:sp>
      <p:sp>
        <p:nvSpPr>
          <p:cNvPr id="604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1"/>
            <a:ext cx="8610600" cy="4191000"/>
          </a:xfrm>
        </p:spPr>
        <p:txBody>
          <a:bodyPr>
            <a:normAutofit lnSpcReduction="10000"/>
          </a:bodyPr>
          <a:lstStyle/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HPI: Mr. K is a 36-year-old man who presents with four years of itchy, flaky spots on his elbows, knees, and lower back.  They have not improved with moisturizers.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PMH: none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Allergies: none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Medications: none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Family history: father died from heart attack at age 68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Social history: delivery truck driver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Health-related behaviors: drinks 2-3 beers a week</a:t>
            </a:r>
          </a:p>
          <a:p>
            <a:pPr marL="400050" indent="-4000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700" dirty="0" smtClean="0">
                <a:latin typeface="Arial" charset="0"/>
                <a:cs typeface="Arial" charset="0"/>
              </a:rPr>
              <a:t>ROS: negative</a:t>
            </a:r>
          </a:p>
        </p:txBody>
      </p:sp>
    </p:spTree>
    <p:extLst>
      <p:ext uri="{BB962C8B-B14F-4D97-AF65-F5344CB8AC3E}">
        <p14:creationId xmlns:p14="http://schemas.microsoft.com/office/powerpoint/2010/main" val="171707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Question 1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How would you describe the object to the right?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Be as detailed as you can be!</a:t>
            </a:r>
          </a:p>
        </p:txBody>
      </p:sp>
      <p:pic>
        <p:nvPicPr>
          <p:cNvPr id="15364" name="Picture 21" descr="http://www.nyapplecountry.com/images/photosvarieties/redrom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47775"/>
            <a:ext cx="4419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9" descr="http://t0.gstatic.com/images?q=tbn:ANd9GcR4i7WlCJfI1M18ksYHUIfOryXYWE6um2g5O_SfNO0AkJhSxK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5" b="49792"/>
          <a:stretch>
            <a:fillRect/>
          </a:stretch>
        </p:blipFill>
        <p:spPr bwMode="auto">
          <a:xfrm>
            <a:off x="5105400" y="4953000"/>
            <a:ext cx="3124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E3D3C77C-FFD0-4757-A750-A7AD7C14F3CE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575D3C-25C2-47F8-8FD0-1A6258632EB3}" type="slidenum">
              <a:rPr lang="en-US" altLang="en-US" sz="1200">
                <a:sym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ym typeface="Arial" charset="0"/>
            </a:endParaRP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Two: Skin Exam </a:t>
            </a:r>
          </a:p>
        </p:txBody>
      </p:sp>
      <p:pic>
        <p:nvPicPr>
          <p:cNvPr id="614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17116"/>
          <a:stretch>
            <a:fillRect/>
          </a:stretch>
        </p:blipFill>
        <p:spPr bwMode="auto">
          <a:xfrm>
            <a:off x="108095" y="3115252"/>
            <a:ext cx="57800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3169" r="12195" b="2898"/>
          <a:stretch>
            <a:fillRect/>
          </a:stretch>
        </p:blipFill>
        <p:spPr bwMode="auto">
          <a:xfrm>
            <a:off x="5971309" y="3094614"/>
            <a:ext cx="32004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922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</a:t>
            </a:r>
          </a:p>
        </p:txBody>
      </p:sp>
      <p:sp>
        <p:nvSpPr>
          <p:cNvPr id="624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648200"/>
          </a:xfrm>
        </p:spPr>
        <p:txBody>
          <a:bodyPr/>
          <a:lstStyle/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600" smtClean="0">
                <a:latin typeface="Arial" charset="0"/>
                <a:cs typeface="Arial" charset="0"/>
              </a:rPr>
              <a:t>How would you describe these skin findings?</a:t>
            </a:r>
          </a:p>
          <a:p>
            <a:pPr marL="450850" indent="-450850" eaLnBrk="1" hangingPunct="1">
              <a:buFont typeface="Wingdings" pitchFamily="2" charset="2"/>
              <a:buChar char="§"/>
            </a:pPr>
            <a:r>
              <a:rPr lang="en-US" altLang="en-US" sz="3600" smtClean="0">
                <a:latin typeface="Arial" charset="0"/>
                <a:cs typeface="Arial" charset="0"/>
              </a:rPr>
              <a:t>Be as detailed as you can be! </a:t>
            </a:r>
          </a:p>
        </p:txBody>
      </p:sp>
    </p:spTree>
    <p:extLst>
      <p:ext uri="{BB962C8B-B14F-4D97-AF65-F5344CB8AC3E}">
        <p14:creationId xmlns:p14="http://schemas.microsoft.com/office/powerpoint/2010/main" val="36589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EA5D768-B4C3-45D7-A8CF-51F72BEC7D4D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634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Two, Question 1 </a:t>
            </a:r>
          </a:p>
        </p:txBody>
      </p:sp>
      <p:sp>
        <p:nvSpPr>
          <p:cNvPr id="634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3434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Are these lesions raised, flat, or depressed?</a:t>
            </a:r>
          </a:p>
        </p:txBody>
      </p:sp>
      <p:pic>
        <p:nvPicPr>
          <p:cNvPr id="634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0811" r="2544" b="17116"/>
          <a:stretch>
            <a:fillRect/>
          </a:stretch>
        </p:blipFill>
        <p:spPr bwMode="auto">
          <a:xfrm>
            <a:off x="212725" y="1600200"/>
            <a:ext cx="4133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3169" r="12195" b="20241"/>
          <a:stretch>
            <a:fillRect/>
          </a:stretch>
        </p:blipFill>
        <p:spPr bwMode="auto">
          <a:xfrm>
            <a:off x="219652" y="4343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5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DB68202A-DD20-4EF2-9093-577D6D8C6EC0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Two, Question 1 </a:t>
            </a:r>
          </a:p>
        </p:txBody>
      </p:sp>
      <p:sp>
        <p:nvSpPr>
          <p:cNvPr id="645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343400" cy="5257800"/>
          </a:xfrm>
        </p:spPr>
        <p:txBody>
          <a:bodyPr/>
          <a:lstStyle/>
          <a:p>
            <a:pPr marL="304800" indent="-304800" eaLnBrk="1" hangingPunct="1">
              <a:spcBef>
                <a:spcPts val="120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Imagine running your finger over them.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600" dirty="0" smtClean="0">
                <a:latin typeface="Arial" charset="0"/>
                <a:cs typeface="Arial" charset="0"/>
              </a:rPr>
              <a:t>These are raised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600" dirty="0" smtClean="0">
                <a:latin typeface="Arial" charset="0"/>
                <a:cs typeface="Arial" charset="0"/>
              </a:rPr>
              <a:t>Large (&gt;1cm), plateau-like, raised lesions are called plaques</a:t>
            </a:r>
            <a:endParaRPr lang="en-US" altLang="en-US" sz="2600" u="sng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645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0811" r="2544" b="17116"/>
          <a:stretch>
            <a:fillRect/>
          </a:stretch>
        </p:blipFill>
        <p:spPr bwMode="auto">
          <a:xfrm>
            <a:off x="212725" y="1600200"/>
            <a:ext cx="4133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3169" r="12195" b="20241"/>
          <a:stretch>
            <a:fillRect/>
          </a:stretch>
        </p:blipFill>
        <p:spPr bwMode="auto">
          <a:xfrm>
            <a:off x="381000" y="3971925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86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925635E0-ED08-407A-B95A-DAA07DC80E0C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Two, Question 1 </a:t>
            </a:r>
          </a:p>
        </p:txBody>
      </p:sp>
      <p:sp>
        <p:nvSpPr>
          <p:cNvPr id="655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8200" y="1524000"/>
            <a:ext cx="41148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How else can you describe them?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Size?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Shape?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Color?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Sharp borders?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Texture?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Configuration?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Distribution?</a:t>
            </a:r>
          </a:p>
        </p:txBody>
      </p:sp>
      <p:pic>
        <p:nvPicPr>
          <p:cNvPr id="655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0811" r="2544" b="17116"/>
          <a:stretch>
            <a:fillRect/>
          </a:stretch>
        </p:blipFill>
        <p:spPr bwMode="auto">
          <a:xfrm>
            <a:off x="212725" y="1600200"/>
            <a:ext cx="4133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3169" r="12195" b="20241"/>
          <a:stretch>
            <a:fillRect/>
          </a:stretch>
        </p:blipFill>
        <p:spPr bwMode="auto">
          <a:xfrm>
            <a:off x="381000" y="3971925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4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F8EB6CE7-C4C9-48A2-82DF-391219729496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127793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Two, Question 1 </a:t>
            </a:r>
          </a:p>
        </p:txBody>
      </p:sp>
      <p:sp>
        <p:nvSpPr>
          <p:cNvPr id="665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484313"/>
            <a:ext cx="4419600" cy="4833360"/>
          </a:xfrm>
        </p:spPr>
        <p:txBody>
          <a:bodyPr>
            <a:normAutofit lnSpcReduction="10000"/>
          </a:bodyPr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How else can you describe them?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3 to 10 cm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Round to geographic (like outlines on a map)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Pink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Sharply circumscribed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Scaly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Symmetrical</a:t>
            </a:r>
          </a:p>
          <a:p>
            <a:pPr marL="914400" lvl="1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Extensor surfaces (knees, elbows), back, gluteal cleft</a:t>
            </a:r>
          </a:p>
        </p:txBody>
      </p:sp>
      <p:pic>
        <p:nvPicPr>
          <p:cNvPr id="665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0811" r="2544" b="17116"/>
          <a:stretch>
            <a:fillRect/>
          </a:stretch>
        </p:blipFill>
        <p:spPr bwMode="auto">
          <a:xfrm>
            <a:off x="212725" y="1600200"/>
            <a:ext cx="4133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3169" r="12195" b="20241"/>
          <a:stretch>
            <a:fillRect/>
          </a:stretch>
        </p:blipFill>
        <p:spPr bwMode="auto">
          <a:xfrm>
            <a:off x="381000" y="4071216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4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081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675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038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Mr. K’s skin exam shows:</a:t>
            </a:r>
          </a:p>
          <a:p>
            <a:pPr marL="568325" lvl="1" indent="0" eaLnBrk="1" hangingPunct="1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 Several 3-10 cm pink round sharply circumscribed scaly plaques on his extensor elbows, knees, lower back, and gluteal cleft</a:t>
            </a:r>
          </a:p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Mr. K has psoriasis. 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The primary lesion in this case of psoriasis is a plaque</a:t>
            </a:r>
            <a:r>
              <a:rPr lang="en-US" altLang="en-US" dirty="0" smtClean="0">
                <a:solidFill>
                  <a:srgbClr val="0C1AB8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because it is elevated and over 1 cm in diameter.</a:t>
            </a:r>
            <a:endParaRPr lang="en-US" altLang="en-US" dirty="0" smtClean="0">
              <a:solidFill>
                <a:srgbClr val="0C1AB8"/>
              </a:solidFill>
              <a:latin typeface="Arial" charset="0"/>
              <a:cs typeface="Arial" charset="0"/>
            </a:endParaRPr>
          </a:p>
        </p:txBody>
      </p:sp>
      <p:pic>
        <p:nvPicPr>
          <p:cNvPr id="675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17116"/>
          <a:stretch>
            <a:fillRect/>
          </a:stretch>
        </p:blipFill>
        <p:spPr bwMode="auto">
          <a:xfrm>
            <a:off x="152400" y="152400"/>
            <a:ext cx="21224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43169" r="12195" b="20241"/>
          <a:stretch>
            <a:fillRect/>
          </a:stretch>
        </p:blipFill>
        <p:spPr bwMode="auto">
          <a:xfrm>
            <a:off x="70866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75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Review: Papule vs Plaque</a:t>
            </a:r>
          </a:p>
        </p:txBody>
      </p:sp>
      <p:sp>
        <p:nvSpPr>
          <p:cNvPr id="68614" name="Rectangle 13"/>
          <p:cNvSpPr>
            <a:spLocks noChangeArrowheads="1"/>
          </p:cNvSpPr>
          <p:nvPr/>
        </p:nvSpPr>
        <p:spPr bwMode="auto">
          <a:xfrm>
            <a:off x="533400" y="2579688"/>
            <a:ext cx="45720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/>
              <a:t>PAPULE</a:t>
            </a:r>
            <a:r>
              <a:rPr lang="en-US" altLang="en-US">
                <a:sym typeface="Wingdings" pitchFamily="2" charset="2"/>
              </a:rPr>
              <a:t> (&lt;1cm)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>
                <a:sym typeface="Wingdings" pitchFamily="2" charset="2"/>
              </a:rPr>
              <a:t>PLAQUE (&gt;1cm)</a:t>
            </a:r>
            <a:endParaRPr lang="en-US" altLang="en-US" sz="2000">
              <a:sym typeface="Wingdings" pitchFamily="2" charset="2"/>
            </a:endParaRPr>
          </a:p>
        </p:txBody>
      </p:sp>
      <p:cxnSp>
        <p:nvCxnSpPr>
          <p:cNvPr id="68615" name="Straight Arrow Connector 14"/>
          <p:cNvCxnSpPr>
            <a:cxnSpLocks noChangeShapeType="1"/>
          </p:cNvCxnSpPr>
          <p:nvPr/>
        </p:nvCxnSpPr>
        <p:spPr bwMode="auto">
          <a:xfrm>
            <a:off x="4038600" y="2933700"/>
            <a:ext cx="1219200" cy="1143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16" name="Content Placeholder 5" descr="nummular dermatitis (5)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27" r="16154" b="-29327"/>
          <a:stretch>
            <a:fillRect/>
          </a:stretch>
        </p:blipFill>
        <p:spPr>
          <a:xfrm>
            <a:off x="5334000" y="1409700"/>
            <a:ext cx="3322638" cy="4191000"/>
          </a:xfrm>
        </p:spPr>
      </p:pic>
      <p:cxnSp>
        <p:nvCxnSpPr>
          <p:cNvPr id="68617" name="Straight Arrow Connector 15"/>
          <p:cNvCxnSpPr>
            <a:cxnSpLocks noChangeShapeType="1"/>
          </p:cNvCxnSpPr>
          <p:nvPr/>
        </p:nvCxnSpPr>
        <p:spPr bwMode="auto">
          <a:xfrm>
            <a:off x="4343400" y="3581400"/>
            <a:ext cx="1828800" cy="152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92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038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ts val="1400"/>
              </a:spcBef>
              <a:buFont typeface="Arial" charset="0"/>
              <a:buNone/>
            </a:pPr>
            <a:r>
              <a:rPr lang="en-US" altLang="en-US" sz="7200" dirty="0" smtClean="0">
                <a:latin typeface="Arial" charset="0"/>
                <a:cs typeface="Arial" charset="0"/>
              </a:rPr>
              <a:t>Case Three</a:t>
            </a:r>
            <a:endParaRPr lang="en-US" altLang="en-US" sz="30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ts val="1400"/>
              </a:spcBef>
              <a:buFont typeface="Arial" charset="0"/>
              <a:buNone/>
            </a:pPr>
            <a:r>
              <a:rPr lang="en-US" altLang="en-US" sz="5400" dirty="0" smtClean="0">
                <a:latin typeface="Arial" charset="0"/>
                <a:cs typeface="Arial" charset="0"/>
              </a:rPr>
              <a:t>Mr. B</a:t>
            </a:r>
          </a:p>
        </p:txBody>
      </p:sp>
    </p:spTree>
    <p:extLst>
      <p:ext uri="{BB962C8B-B14F-4D97-AF65-F5344CB8AC3E}">
        <p14:creationId xmlns:p14="http://schemas.microsoft.com/office/powerpoint/2010/main" val="13030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6605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Three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HPI: Mr. B is a 28-year-old man who presents with four days of pain and blisters on his left chest.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PMH: none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Allergies: none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Medications: none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Family history: noncontributory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Social history: single; works as a personal trainer</a:t>
            </a:r>
          </a:p>
          <a:p>
            <a:pPr marL="400050" indent="-4000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ROS: negative</a:t>
            </a:r>
          </a:p>
        </p:txBody>
      </p:sp>
    </p:spTree>
    <p:extLst>
      <p:ext uri="{BB962C8B-B14F-4D97-AF65-F5344CB8AC3E}">
        <p14:creationId xmlns:p14="http://schemas.microsoft.com/office/powerpoint/2010/main" val="4076793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Question 1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91000" cy="5257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This is a </a:t>
            </a:r>
            <a:r>
              <a:rPr lang="en-US" alt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red, circular, shiny</a:t>
            </a:r>
            <a:r>
              <a:rPr lang="en-US" altLang="en-US" dirty="0" smtClean="0">
                <a:latin typeface="Arial" charset="0"/>
                <a:cs typeface="Arial" charset="0"/>
              </a:rPr>
              <a:t> object with a </a:t>
            </a:r>
            <a:r>
              <a:rPr lang="en-US" alt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small invagination on top. </a:t>
            </a:r>
            <a:r>
              <a:rPr lang="en-US" altLang="en-US" dirty="0" smtClean="0">
                <a:latin typeface="Arial" charset="0"/>
                <a:cs typeface="Arial" charset="0"/>
              </a:rPr>
              <a:t>It measures </a:t>
            </a:r>
            <a:r>
              <a:rPr lang="en-US" alt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8 cm. </a:t>
            </a:r>
            <a:r>
              <a:rPr lang="en-US" altLang="en-US" dirty="0" smtClean="0">
                <a:latin typeface="Arial" charset="0"/>
                <a:cs typeface="Arial" charset="0"/>
              </a:rPr>
              <a:t>It is in a </a:t>
            </a:r>
            <a:r>
              <a:rPr lang="en-US" alt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white background</a:t>
            </a:r>
            <a:r>
              <a:rPr lang="en-US" alt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and casts a </a:t>
            </a:r>
            <a:r>
              <a:rPr lang="en-US" altLang="en-US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shadow</a:t>
            </a:r>
            <a:r>
              <a:rPr lang="en-US" altLang="en-US" dirty="0" smtClean="0">
                <a:latin typeface="Arial" charset="0"/>
                <a:cs typeface="Arial" charset="0"/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The shadow tells us it is raised (palpable).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16391" name="AutoShape 13" descr="data:image/jpeg;base64,/9j/4AAQSkZJRgABAQAAAQABAAD/2wCEAAkGBhQPEBAUEBQWFBQUFhUVFBUVEBYUFBUUFRUVFRUWFBQYHCYeGB0jGRQSIC8gIycpLCwsFR49NTAqNSYrLCkBCQoKDgwOGg8PGjUcHCApKSwpKSk1NSwpKSksKSwqKSwsKSk1KSwqKSksKiwpKSwpLCwpKSkpKSwpLCkpKSkpLP/AABEIAGABQAMBIgACEQEDEQH/xAAbAAEBAAMBAQEAAAAAAAAAAAAABQEEBwYDAv/EAEUQAAAFAQEKCQgKAgMBAAAAAAABAgMEERIFBhMUITRBVJTSFRYXMVN0kbTUIiQzQkRhcrMjMkNRcXOBobGydYVSwcMH/8QAGQEBAQEBAQEAAAAAAAAAAAAAAAECAwUE/8QAJREAAQEHBQADAQAAAAAAAAAAAAECAxESE5HwBBRRUlMhMUGB/9oADAMBAAIRAxEAPwDuIAMKAGahUc6jX3TlphKtRSxpJKpirx2KsG/TOfK5qaP+hrN39TjbSusXKxDepir3tbim7NcY9WzWumugc6rPIgdNqM1HPHL7JxKs242cIYrij3rptWs50fd+41HL+pxNqXWLkYmPUxZ72R1LdmuMetarXRTSFVnksDptRmo51MvtnN4byop4M2CzR4q4Zwm9ZyUrX3+4G77pynEotRcr7zNcVeyYJtTlqmM6aUpo94VWeRA6JUZqOZceZ2AwtY2Z45ZxV7/hbwdcY/S1+w2HL7pyXFItRcj7LNcUey4VtLlqmM6LVKafcFVnkQOiVCo55DvtnOYHyopYQ3yzV46YFw29Z00r7veNVF/U420rrGysQ3qYs97W6puzXGPVs1rproCqzyIHTajNRztu+ycaqWo2cLYrij3qJtWs593N+41XL+pxNqXWLkYmPUxZ72R1LdmuMetarXRTSFVnkQOnVGKjnjl9s5KnU2ov0brLeavZcKhtVc5yUwlPfTQMN33TlOJRai5X3ma4q99k2blqmM6aUpo94lVnkQOiVCo5mzfzOU1hKxS81jyaYq97RhPIrjHq4Pn015iGw7fdOS4pFqLkfZZrir2XCtJctUxnRWlNP3kLVZ5EDolQqObs36TlEnyoxVblOZq97M8hmmc+tbr7qaQev0nJteVFyNxXM1e9peWzTOfVsVrproCqzyIHSKjNRzpq+6cpxKLUXK+8zXFXvsmlOWs502aU0V0jXdv5nJat1jZrIk0xV72c2ysVxjThOfRTmMKrPIgdNqMVHO3L7pyXFItRsj7LNcVe+1aS5apjOi1SmmmgZRfbOUppJLjfSOvN1xR7JgkOKrTGctcH+4lVnkQOiVGKjmTd/U420rrFysQ3qYs97W4puzXGPVs1rp+4htOX2TiVZtxc4Qxmj3rpJVrOdFeb9xarPIgdDqFRzJy/qcTal1i5GJj1MWe9jdS3ZrjHrWq10U0jamX2zm8L5UY8GbBH5o6VcM4lsqec6K1CqzyIHRKjFRztu+6cbiUWouV95muKvfZNKctZzps0porpGvx5nYDC1jZnjlnFXv8AhbwdcY/S1T9Aqs8iB02oxUc7cvunJcUi1FyPss1xV77VpLlqmM6LVKaaaBmHfbOcwPlRSwhvlmjx0wLim9Zy1pX3V0iVWeRA6JUYqOZN39TjbSusXKxDepiz3tbht2a4x6tmtdPuG03fZONVLcbOFsZo96iTVaznTTm/cWqzyIHRKjFRzJy/qcTal1jZGJj1MWe9jcS3ZrjHrWq10U0jadvtnJU6m1F+jdZbrir2XCpbVXOclMJzaaaAqs8iB0QB4vhed0sXY3vFDXulfFOZYedwkVWCbccs4o8VcGhS6Vxk6Vs0qJWY5ED3gDCRkdSAYMZGDAHKrmeiuL+UjuChOjl5u31K437SXB6O9vMoXVo/yUCjQeYrUFzk2eff9If+QZ+WQlSC83c6jdnvLY9Rc9syXJqVCN2pe8rCCqX6l+w3aBNAHnbsc8v8YPeEhHzlvr0zuyxSjZzJ+Fn+FigJNAHjaeYf6b/wG/IzhzrsTuyBVwR41ap5OBs10Vwladg3hVaB564/PE+Kd3hYlxy83b6lcb9pLg9NKzqN8L/8IG/QJs/oPPsekLr73yzEqRm7nUbs95bHqJ7ZmuMZFWjtT9xWFlU/1MhuhNAHnpPpJfWofyo4/MbOG+vTO7LFS7Xo0fnM/MSN8SPwDxkTNf8AWXO/mQKMkvOXOuw+7IFW7TRqjvEkjMzTkItOUhuizfoPKQ+ZHV7qd8ZCYWRfV7l98eHo7oehd/Lc/oYXP9Cz+W3/AEIJv0EWNnLfXZndnBOl5r/rLo/zGHsxOuRELF2icQVcGpCiUkjOyo/KSddB0Kpcx0IEa/QTZGcOddh92QP1F9LE61M+U+LxsJrWympmSq2S+sRUI/xIshHoIaFxkEaFGZEZk88ZHTKRmtRHQ9GQzL9TEj8A85HzZvqNxu8rFWR6Q/8AIM/LIWyiIIqEhNKITSwmlls6oTSnMkzOhaNA1YMfy5BrT9sSk1KvM2giUVffXKLNEHmZGbOdRuz3lsVLsc8v8YPeEC4cRFKWE0otNLCaWXDqtNKcyjymWnSNWLnMn4WP6rCbP6CXHzhvrszuzg0KeYf6f/wHshok0eNWqeTgLNdFcJzdgTAlSM5c69D7s2P1cfnh/FO7wsehGhKzmN8L/wDVAk0fjPoHmY+bN9RuN3lYqx/SF/kHvlmPQDSug0ZrjUIzJLtTycxYNZVP9TIWaIPMSC83c6ldn95KBTk+kldZh/KYHoaDQu16NH5zPzEhNEG+J18mZTerSPkrFETr5Mym9WkfJWMM/aA6GQyMEMj1jAGDGRgwBzy9vMoXVo/yUCiIUKYpm5cdxCbSkRY5kVDMvRNEZmRZaERmo6aEmNS6d33WyWbTjLpIjrfNRIqlZpdSiyRpXQsijy5R5asxU2eoAT7lTFrVIQ5QzZdsEpKbNojQhZGaanQ/KMv0FAZgDQip85kfCz/CxviZCkLOXKQpdpCUsKQVCKzbwtosnP8AVLnFMFKAABAaEkvOY/wvf1QN8S50lZSGENLM1GZKcboRpJgiMlrUdKkZnZJJ1yn+oqCqQAACFNC7JVbRTpWfmJG+JN80hxqOtxpRpNCVKMysGRERVNSyVlURER+SnKYrEdcoq/RAAAIU+E8vonfgX/UwgF9C1+Wj+pDSvinrZZUbRHbVUiUSDUTZEk1GtRF91KF7zIbNx5Jux2FnUzW02ozMqGZmgjM6fjUah8ENsAAZKBPuJ6Nf5r3zDFASLivrJbrT1rCJJLh+Uk27LinLJos/V+qZGR5cnvFT6IVwABCgaEXOZPws/wBVjfEC5F2FOPqJwjInFPpaIrORMdZIO2VLVT56mdPK9XJXSIQvgADJQNCSnzmP8L39UDfE27D7iTaJpZEpxaUJSaCUR5bS1GfORE2lR5BUIUgABCgaF2SqhFOlZ+Ykb4iXy3YcjkjBESjNLqjKwbh/RoJRVSSioipkSlaKlky5KykVIWxOvkzKb1aR8lY3mXLSUqyHUiOpHUjqVch6SGjfJmU3q0j5KwT7QHQyGRghkesYAwoZHzkPk2lSlHRKSNSj+5JFUz7CAHh7m3uzmGGWsHFVgm227WNvFXBoSitMWOlbNaV0jY4IndFG217wo3y/+iXP1pvsVujPKJc/Wm+xW6PnldYp9O01HmtlJ/BE7oo22PeFDgid0UbbXvCihyiXP1pvsVuhyiXP1pvsVuiSOcUu11HmtlJpXEmkZqJmLU6EZ427UyKtCM8V0VPtH64IndFG217woocolz9ab7Fbocolz9ab7FboSusUbXUea2Un8ETuii7Y94UOCJ3RRtse8KKHKJc/Wm+xW6HKJc/Wm+xW6EjnFG11HmtlJC72JKl4Q40I15PLOQs1+T9XyziVyaMuQffgid0UbbHvCihyiXP1pvsVuhyiXP1pvsVuiyusUbXUea2Un8ETuii7Y94UOCJ3RRdse8KKHKJc/Wm+xW6HKJc/Wm+xW6JI5xRtdR5rZSU/e7LcNJrjw1GnKk1SXFGk8mVJnEycxc33D68ETuii7Y94UUOUS5+tN9it0OUS5+tN9it0JXWKNpqPNbKT+CJ3RRdse8KHBE7oou2PeFFDlEufrTfYrdDlEufrTfYrdCRzija6jzWyk9Vx5xkZG1FMjyH547lL3+ajCLjTSIiJmKRERERFMdIiIshERYrkFHlEufrTfYrdDlEufrTfYrdCR1ija6jzWyk/gid0UXbHvChwRO6KLtj3hRQ5RLn6032K3Q5RLn6032K3Qkc4o2uo81spP4IndFF2x7wo+Ue92W2Rk3HhoI8pkiU4kjP7zIomUxV5RLn6032K3Q5RLn6032K3QldYo2uo81spP4IndFF2x7wocETuii7Y94UUOUS5+tN9it0OUS5+tN9it0JHOKNrqPNbKT+CJ3RRdse8KPmi9+YlSlkxDJSvrKKU4SlfEoolT/UVOUS5+tN9it0OUS5+tN9it0JXWKNrqPNbKT+CJ3RRdse8KHBE7oou2PeFFDlEufrTfYrdDlEufrTfYrdCRzija6jzWyk/gid0UXbHvCj5quBMNaVmzFNSSUSTxx6pEqzaIvNdNlPYKnKJc/Wm+xW6HKJc/Wm+xW6ErrFG11HmtlJ/BE7oou2PeFDgid0UXbHvCihyiXP1pvsVuhyiXP1pvsVuhI5xRtdR5rZSfwRO6KLtj3hRrzL2JT1MIxFVStPPnyOiiooqpjEdDIiqXMdMoscolz9ab7Fbo/bF/sFxaUIkoNSlElJESqmozoRF5P3mQqMOsUi6XUJ8qwtlJabjTiIiJqKRFkIimPUL8CxUfC6V7s55h5rBxU4Vtxu1jbx0wiFIrTFirS1Wg94FBuixwfPEwkZAB1IB+HWyURkZEZHkMjKpGR85GWkfsABL4sRdWY2dvdDixF1ZjZ290VAGZUOt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GUXuRkmRpjsEZGRkZMNkZGXMZHZyCmAsqEqvOy3AAApz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AutoShape 15" descr="data:image/jpeg;base64,/9j/4AAQSkZJRgABAQAAAQABAAD/2wCEAAkGBhQPEBAUEBQWFBQUFhUVFBUVEBYUFBUUFRUVFRUWFBQYHCYeGB0jGRQSIC8gIycpLCwsFR49NTAqNSYrLCkBCQoKDgwOGg8PGjUcHCApKSwpKSk1NSwpKSksKSwqKSwsKSk1KSwqKSksKiwpKSwpLCwpKSkpKSwpLCkpKSkpLP/AABEIAGABQAMBIgACEQEDEQH/xAAbAAEBAAMBAQEAAAAAAAAAAAAABQEEBwYDAv/EAEUQAAAFAQEKCQgKAgMBAAAAAAABAgMEERIFBhMUITRBVJTSFRYXMVN0kbTUIiQzQkRhcrMjMkNRcXOBobGydYVSwcMH/8QAGQEBAQEBAQEAAAAAAAAAAAAAAAECAwUE/8QAJREAAQEHBQADAQAAAAAAAAAAAAECAxESE5HwBBRRUlMhMUGB/9oADAMBAAIRAxEAPwDuIAMKAGahUc6jX3TlphKtRSxpJKpirx2KsG/TOfK5qaP+hrN39TjbSusXKxDepir3tbim7NcY9WzWumugc6rPIgdNqM1HPHL7JxKs242cIYrij3rptWs50fd+41HL+pxNqXWLkYmPUxZ72R1LdmuMetarXRTSFVnksDptRmo51MvtnN4byop4M2CzR4q4Zwm9ZyUrX3+4G77pynEotRcr7zNcVeyYJtTlqmM6aUpo94VWeRA6JUZqOZceZ2AwtY2Z45ZxV7/hbwdcY/S1+w2HL7pyXFItRcj7LNcUey4VtLlqmM6LVKafcFVnkQOiVCo55DvtnOYHyopYQ3yzV46YFw29Z00r7veNVF/U420rrGysQ3qYs97W6puzXGPVs1rproCqzyIHTajNRztu+ycaqWo2cLYrij3qJtWs593N+41XL+pxNqXWLkYmPUxZ72R1LdmuMetarXRTSFVnkQOnVGKjnjl9s5KnU2ov0brLeavZcKhtVc5yUwlPfTQMN33TlOJRai5X3ma4q99k2blqmM6aUpo94lVnkQOiVCo5mzfzOU1hKxS81jyaYq97RhPIrjHq4Pn015iGw7fdOS4pFqLkfZZrir2XCtJctUxnRWlNP3kLVZ5EDolQqObs36TlEnyoxVblOZq97M8hmmc+tbr7qaQev0nJteVFyNxXM1e9peWzTOfVsVrproCqzyIHSKjNRzpq+6cpxKLUXK+8zXFXvsmlOWs502aU0V0jXdv5nJat1jZrIk0xV72c2ysVxjThOfRTmMKrPIgdNqMVHO3L7pyXFItRsj7LNcVe+1aS5apjOi1SmmmgZRfbOUppJLjfSOvN1xR7JgkOKrTGctcH+4lVnkQOiVGKjmTd/U420rrFysQ3qYs97W4puzXGPVs1rp+4htOX2TiVZtxc4Qxmj3rpJVrOdFeb9xarPIgdDqFRzJy/qcTal1i5GJj1MWe9jdS3ZrjHrWq10U0jamX2zm8L5UY8GbBH5o6VcM4lsqec6K1CqzyIHRKjFRztu+6cbiUWouV95muKvfZNKctZzps0porpGvx5nYDC1jZnjlnFXv8AhbwdcY/S1T9Aqs8iB02oxUc7cvunJcUi1FyPss1xV77VpLlqmM6LVKaaaBmHfbOcwPlRSwhvlmjx0wLim9Zy1pX3V0iVWeRA6JUYqOZN39TjbSusXKxDepiz3tbht2a4x6tmtdPuG03fZONVLcbOFsZo96iTVaznTTm/cWqzyIHRKjFRzJy/qcTal1jZGJj1MWe9jcS3ZrjHrWq10U0jadvtnJU6m1F+jdZbrir2XCpbVXOclMJzaaaAqs8iB0QB4vhed0sXY3vFDXulfFOZYedwkVWCbccs4o8VcGhS6Vxk6Vs0qJWY5ED3gDCRkdSAYMZGDAHKrmeiuL+UjuChOjl5u31K437SXB6O9vMoXVo/yUCjQeYrUFzk2eff9If+QZ+WQlSC83c6jdnvLY9Rc9syXJqVCN2pe8rCCqX6l+w3aBNAHnbsc8v8YPeEhHzlvr0zuyxSjZzJ+Fn+FigJNAHjaeYf6b/wG/IzhzrsTuyBVwR41ap5OBs10Vwladg3hVaB564/PE+Kd3hYlxy83b6lcb9pLg9NKzqN8L/8IG/QJs/oPPsekLr73yzEqRm7nUbs95bHqJ7ZmuMZFWjtT9xWFlU/1MhuhNAHnpPpJfWofyo4/MbOG+vTO7LFS7Xo0fnM/MSN8SPwDxkTNf8AWXO/mQKMkvOXOuw+7IFW7TRqjvEkjMzTkItOUhuizfoPKQ+ZHV7qd8ZCYWRfV7l98eHo7oehd/Lc/oYXP9Cz+W3/AEIJv0EWNnLfXZndnBOl5r/rLo/zGHsxOuRELF2icQVcGpCiUkjOyo/KSddB0Kpcx0IEa/QTZGcOddh92QP1F9LE61M+U+LxsJrWympmSq2S+sRUI/xIshHoIaFxkEaFGZEZk88ZHTKRmtRHQ9GQzL9TEj8A85HzZvqNxu8rFWR6Q/8AIM/LIWyiIIqEhNKITSwmlls6oTSnMkzOhaNA1YMfy5BrT9sSk1KvM2giUVffXKLNEHmZGbOdRuz3lsVLsc8v8YPeEC4cRFKWE0otNLCaWXDqtNKcyjymWnSNWLnMn4WP6rCbP6CXHzhvrszuzg0KeYf6f/wHshok0eNWqeTgLNdFcJzdgTAlSM5c69D7s2P1cfnh/FO7wsehGhKzmN8L/wDVAk0fjPoHmY+bN9RuN3lYqx/SF/kHvlmPQDSug0ZrjUIzJLtTycxYNZVP9TIWaIPMSC83c6ldn95KBTk+kldZh/KYHoaDQu16NH5zPzEhNEG+J18mZTerSPkrFETr5Mym9WkfJWMM/aA6GQyMEMj1jAGDGRgwBzy9vMoXVo/yUCiIUKYpm5cdxCbSkRY5kVDMvRNEZmRZaERmo6aEmNS6d33WyWbTjLpIjrfNRIqlZpdSiyRpXQsijy5R5asxU2eoAT7lTFrVIQ5QzZdsEpKbNojQhZGaanQ/KMv0FAZgDQip85kfCz/CxviZCkLOXKQpdpCUsKQVCKzbwtosnP8AVLnFMFKAABAaEkvOY/wvf1QN8S50lZSGENLM1GZKcboRpJgiMlrUdKkZnZJJ1yn+oqCqQAACFNC7JVbRTpWfmJG+JN80hxqOtxpRpNCVKMysGRERVNSyVlURER+SnKYrEdcoq/RAAAIU+E8vonfgX/UwgF9C1+Wj+pDSvinrZZUbRHbVUiUSDUTZEk1GtRF91KF7zIbNx5Jux2FnUzW02ozMqGZmgjM6fjUah8ENsAAZKBPuJ6Nf5r3zDFASLivrJbrT1rCJJLh+Uk27LinLJos/V+qZGR5cnvFT6IVwABCgaEXOZPws/wBVjfEC5F2FOPqJwjInFPpaIrORMdZIO2VLVT56mdPK9XJXSIQvgADJQNCSnzmP8L39UDfE27D7iTaJpZEpxaUJSaCUR5bS1GfORE2lR5BUIUgABCgaF2SqhFOlZ+Ykb4iXy3YcjkjBESjNLqjKwbh/RoJRVSSioipkSlaKlky5KykVIWxOvkzKb1aR8lY3mXLSUqyHUiOpHUjqVch6SGjfJmU3q0j5KwT7QHQyGRghkesYAwoZHzkPk2lSlHRKSNSj+5JFUz7CAHh7m3uzmGGWsHFVgm227WNvFXBoSitMWOlbNaV0jY4IndFG217wo3y/+iXP1pvsVujPKJc/Wm+xW6PnldYp9O01HmtlJ/BE7oo22PeFDgid0UbbXvCihyiXP1pvsVuhyiXP1pvsVuiSOcUu11HmtlJpXEmkZqJmLU6EZ427UyKtCM8V0VPtH64IndFG217woocolz9ab7Fbocolz9ab7FboSusUbXUea2Un8ETuii7Y94UOCJ3RRtse8KKHKJc/Wm+xW6HKJc/Wm+xW6EjnFG11HmtlJC72JKl4Q40I15PLOQs1+T9XyziVyaMuQffgid0UbbHvCihyiXP1pvsVuhyiXP1pvsVuiyusUbXUea2Un8ETuii7Y94UOCJ3RRdse8KKHKJc/Wm+xW6HKJc/Wm+xW6JI5xRtdR5rZSU/e7LcNJrjw1GnKk1SXFGk8mVJnEycxc33D68ETuii7Y94UUOUS5+tN9it0OUS5+tN9it0JXWKNpqPNbKT+CJ3RRdse8KHBE7oou2PeFFDlEufrTfYrdDlEufrTfYrdCRzija6jzWyk9Vx5xkZG1FMjyH547lL3+ajCLjTSIiJmKRERERFMdIiIshERYrkFHlEufrTfYrdDlEufrTfYrdCR1ija6jzWyk/gid0UXbHvChwRO6KLtj3hRQ5RLn6032K3Q5RLn6032K3Qkc4o2uo81spP4IndFF2x7wo+Ue92W2Rk3HhoI8pkiU4kjP7zIomUxV5RLn6032K3Q5RLn6032K3QldYo2uo81spP4IndFF2x7wocETuii7Y94UUOUS5+tN9it0OUS5+tN9it0JHOKNrqPNbKT+CJ3RRdse8KPmi9+YlSlkxDJSvrKKU4SlfEoolT/UVOUS5+tN9it0OUS5+tN9it0JXWKNrqPNbKT+CJ3RRdse8KHBE7oou2PeFFDlEufrTfYrdDlEufrTfYrdCRzija6jzWyk/gid0UXbHvCj5quBMNaVmzFNSSUSTxx6pEqzaIvNdNlPYKnKJc/Wm+xW6HKJc/Wm+xW6ErrFG11HmtlJ/BE7oou2PeFDgid0UXbHvCihyiXP1pvsVuhyiXP1pvsVuhI5xRtdR5rZSfwRO6KLtj3hRrzL2JT1MIxFVStPPnyOiiooqpjEdDIiqXMdMoscolz9ab7Fbo/bF/sFxaUIkoNSlElJESqmozoRF5P3mQqMOsUi6XUJ8qwtlJabjTiIiJqKRFkIimPUL8CxUfC6V7s55h5rBxU4Vtxu1jbx0wiFIrTFirS1Wg94FBuixwfPEwkZAB1IB+HWyURkZEZHkMjKpGR85GWkfsABL4sRdWY2dvdDixF1ZjZ290VAGZUOt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GUXuRkmRpjsEZGRkZMNkZGXMZHZyCmAsqEqvOy3AAApz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433388"/>
            <a:ext cx="30480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AutoShape 17" descr="data:image/jpeg;base64,/9j/4AAQSkZJRgABAQAAAQABAAD/2wCEAAkGBhQPEBAUEBQWFBQUFhUVFBUVEBYUFBUUFRUVFRUWFBQYHCYeGB0jGRQSIC8gIycpLCwsFR49NTAqNSYrLCkBCQoKDgwOGg8PGjUcHCApKSwpKSk1NSwpKSksKSwqKSwsKSk1KSwqKSksKiwpKSwpLCwpKSkpKSwpLCkpKSkpLP/AABEIAGABQAMBIgACEQEDEQH/xAAbAAEBAAMBAQEAAAAAAAAAAAAABQEEBwYDAv/EAEUQAAAFAQEKCQgKAgMBAAAAAAABAgMEERIFBhMUITRBVJTSFRYXMVN0kbTUIiQzQkRhcrMjMkNRcXOBobGydYVSwcMH/8QAGQEBAQEBAQEAAAAAAAAAAAAAAAECAwUE/8QAJREAAQEHBQADAQAAAAAAAAAAAAECAxESE5HwBBRRUlMhMUGB/9oADAMBAAIRAxEAPwDuIAMKAGahUc6jX3TlphKtRSxpJKpirx2KsG/TOfK5qaP+hrN39TjbSusXKxDepir3tbim7NcY9WzWumugc6rPIgdNqM1HPHL7JxKs242cIYrij3rptWs50fd+41HL+pxNqXWLkYmPUxZ72R1LdmuMetarXRTSFVnksDptRmo51MvtnN4byop4M2CzR4q4Zwm9ZyUrX3+4G77pynEotRcr7zNcVeyYJtTlqmM6aUpo94VWeRA6JUZqOZceZ2AwtY2Z45ZxV7/hbwdcY/S1+w2HL7pyXFItRcj7LNcUey4VtLlqmM6LVKafcFVnkQOiVCo55DvtnOYHyopYQ3yzV46YFw29Z00r7veNVF/U420rrGysQ3qYs97W6puzXGPVs1rproCqzyIHTajNRztu+ycaqWo2cLYrij3qJtWs593N+41XL+pxNqXWLkYmPUxZ72R1LdmuMetarXRTSFVnkQOnVGKjnjl9s5KnU2ov0brLeavZcKhtVc5yUwlPfTQMN33TlOJRai5X3ma4q99k2blqmM6aUpo94lVnkQOiVCo5mzfzOU1hKxS81jyaYq97RhPIrjHq4Pn015iGw7fdOS4pFqLkfZZrir2XCtJctUxnRWlNP3kLVZ5EDolQqObs36TlEnyoxVblOZq97M8hmmc+tbr7qaQev0nJteVFyNxXM1e9peWzTOfVsVrproCqzyIHSKjNRzpq+6cpxKLUXK+8zXFXvsmlOWs502aU0V0jXdv5nJat1jZrIk0xV72c2ysVxjThOfRTmMKrPIgdNqMVHO3L7pyXFItRsj7LNcVe+1aS5apjOi1SmmmgZRfbOUppJLjfSOvN1xR7JgkOKrTGctcH+4lVnkQOiVGKjmTd/U420rrFysQ3qYs97W4puzXGPVs1rp+4htOX2TiVZtxc4Qxmj3rpJVrOdFeb9xarPIgdDqFRzJy/qcTal1i5GJj1MWe9jdS3ZrjHrWq10U0jamX2zm8L5UY8GbBH5o6VcM4lsqec6K1CqzyIHRKjFRztu+6cbiUWouV95muKvfZNKctZzps0porpGvx5nYDC1jZnjlnFXv8AhbwdcY/S1T9Aqs8iB02oxUc7cvunJcUi1FyPss1xV77VpLlqmM6LVKaaaBmHfbOcwPlRSwhvlmjx0wLim9Zy1pX3V0iVWeRA6JUYqOZN39TjbSusXKxDepiz3tbht2a4x6tmtdPuG03fZONVLcbOFsZo96iTVaznTTm/cWqzyIHRKjFRzJy/qcTal1jZGJj1MWe9jcS3ZrjHrWq10U0jadvtnJU6m1F+jdZbrir2XCpbVXOclMJzaaaAqs8iB0QB4vhed0sXY3vFDXulfFOZYedwkVWCbccs4o8VcGhS6Vxk6Vs0qJWY5ED3gDCRkdSAYMZGDAHKrmeiuL+UjuChOjl5u31K437SXB6O9vMoXVo/yUCjQeYrUFzk2eff9If+QZ+WQlSC83c6jdnvLY9Rc9syXJqVCN2pe8rCCqX6l+w3aBNAHnbsc8v8YPeEhHzlvr0zuyxSjZzJ+Fn+FigJNAHjaeYf6b/wG/IzhzrsTuyBVwR41ap5OBs10Vwladg3hVaB564/PE+Kd3hYlxy83b6lcb9pLg9NKzqN8L/8IG/QJs/oPPsekLr73yzEqRm7nUbs95bHqJ7ZmuMZFWjtT9xWFlU/1MhuhNAHnpPpJfWofyo4/MbOG+vTO7LFS7Xo0fnM/MSN8SPwDxkTNf8AWXO/mQKMkvOXOuw+7IFW7TRqjvEkjMzTkItOUhuizfoPKQ+ZHV7qd8ZCYWRfV7l98eHo7oehd/Lc/oYXP9Cz+W3/AEIJv0EWNnLfXZndnBOl5r/rLo/zGHsxOuRELF2icQVcGpCiUkjOyo/KSddB0Kpcx0IEa/QTZGcOddh92QP1F9LE61M+U+LxsJrWympmSq2S+sRUI/xIshHoIaFxkEaFGZEZk88ZHTKRmtRHQ9GQzL9TEj8A85HzZvqNxu8rFWR6Q/8AIM/LIWyiIIqEhNKITSwmlls6oTSnMkzOhaNA1YMfy5BrT9sSk1KvM2giUVffXKLNEHmZGbOdRuz3lsVLsc8v8YPeEC4cRFKWE0otNLCaWXDqtNKcyjymWnSNWLnMn4WP6rCbP6CXHzhvrszuzg0KeYf6f/wHshok0eNWqeTgLNdFcJzdgTAlSM5c69D7s2P1cfnh/FO7wsehGhKzmN8L/wDVAk0fjPoHmY+bN9RuN3lYqx/SF/kHvlmPQDSug0ZrjUIzJLtTycxYNZVP9TIWaIPMSC83c6ldn95KBTk+kldZh/KYHoaDQu16NH5zPzEhNEG+J18mZTerSPkrFETr5Mym9WkfJWMM/aA6GQyMEMj1jAGDGRgwBzy9vMoXVo/yUCiIUKYpm5cdxCbSkRY5kVDMvRNEZmRZaERmo6aEmNS6d33WyWbTjLpIjrfNRIqlZpdSiyRpXQsijy5R5asxU2eoAT7lTFrVIQ5QzZdsEpKbNojQhZGaanQ/KMv0FAZgDQip85kfCz/CxviZCkLOXKQpdpCUsKQVCKzbwtosnP8AVLnFMFKAABAaEkvOY/wvf1QN8S50lZSGENLM1GZKcboRpJgiMlrUdKkZnZJJ1yn+oqCqQAACFNC7JVbRTpWfmJG+JN80hxqOtxpRpNCVKMysGRERVNSyVlURER+SnKYrEdcoq/RAAAIU+E8vonfgX/UwgF9C1+Wj+pDSvinrZZUbRHbVUiUSDUTZEk1GtRF91KF7zIbNx5Jux2FnUzW02ozMqGZmgjM6fjUah8ENsAAZKBPuJ6Nf5r3zDFASLivrJbrT1rCJJLh+Uk27LinLJos/V+qZGR5cnvFT6IVwABCgaEXOZPws/wBVjfEC5F2FOPqJwjInFPpaIrORMdZIO2VLVT56mdPK9XJXSIQvgADJQNCSnzmP8L39UDfE27D7iTaJpZEpxaUJSaCUR5bS1GfORE2lR5BUIUgABCgaF2SqhFOlZ+Ykb4iXy3YcjkjBESjNLqjKwbh/RoJRVSSioipkSlaKlky5KykVIWxOvkzKb1aR8lY3mXLSUqyHUiOpHUjqVch6SGjfJmU3q0j5KwT7QHQyGRghkesYAwoZHzkPk2lSlHRKSNSj+5JFUz7CAHh7m3uzmGGWsHFVgm227WNvFXBoSitMWOlbNaV0jY4IndFG217wo3y/+iXP1pvsVujPKJc/Wm+xW6PnldYp9O01HmtlJ/BE7oo22PeFDgid0UbbXvCihyiXP1pvsVuhyiXP1pvsVuiSOcUu11HmtlJpXEmkZqJmLU6EZ427UyKtCM8V0VPtH64IndFG217woocolz9ab7Fbocolz9ab7FboSusUbXUea2Un8ETuii7Y94UOCJ3RRtse8KKHKJc/Wm+xW6HKJc/Wm+xW6EjnFG11HmtlJC72JKl4Q40I15PLOQs1+T9XyziVyaMuQffgid0UbbHvCihyiXP1pvsVuhyiXP1pvsVuiyusUbXUea2Un8ETuii7Y94UOCJ3RRdse8KKHKJc/Wm+xW6HKJc/Wm+xW6JI5xRtdR5rZSU/e7LcNJrjw1GnKk1SXFGk8mVJnEycxc33D68ETuii7Y94UUOUS5+tN9it0OUS5+tN9it0JXWKNpqPNbKT+CJ3RRdse8KHBE7oou2PeFFDlEufrTfYrdDlEufrTfYrdCRzija6jzWyk9Vx5xkZG1FMjyH547lL3+ajCLjTSIiJmKRERERFMdIiIshERYrkFHlEufrTfYrdDlEufrTfYrdCR1ija6jzWyk/gid0UXbHvChwRO6KLtj3hRQ5RLn6032K3Q5RLn6032K3Qkc4o2uo81spP4IndFF2x7wo+Ue92W2Rk3HhoI8pkiU4kjP7zIomUxV5RLn6032K3Q5RLn6032K3QldYo2uo81spP4IndFF2x7wocETuii7Y94UUOUS5+tN9it0OUS5+tN9it0JHOKNrqPNbKT+CJ3RRdse8KPmi9+YlSlkxDJSvrKKU4SlfEoolT/UVOUS5+tN9it0OUS5+tN9it0JXWKNrqPNbKT+CJ3RRdse8KHBE7oou2PeFFDlEufrTfYrdDlEufrTfYrdCRzija6jzWyk/gid0UXbHvCj5quBMNaVmzFNSSUSTxx6pEqzaIvNdNlPYKnKJc/Wm+xW6HKJc/Wm+xW6ErrFG11HmtlJ/BE7oou2PeFDgid0UXbHvCihyiXP1pvsVuhyiXP1pvsVuhI5xRtdR5rZSfwRO6KLtj3hRrzL2JT1MIxFVStPPnyOiiooqpjEdDIiqXMdMoscolz9ab7Fbo/bF/sFxaUIkoNSlElJESqmozoRF5P3mQqMOsUi6XUJ8qwtlJabjTiIiJqKRFkIimPUL8CxUfC6V7s55h5rBxU4Vtxu1jbx0wiFIrTFirS1Wg94FBuixwfPEwkZAB1IB+HWyURkZEZHkMjKpGR85GWkfsABL4sRdWY2dvdDixF1ZjZ290VAGZUOt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DixF1ZjZ290VACVBWedluS+LEXVmNnb3Q4sRdWY2dvdFQAlQVnnZbkvixF1ZjZ290OLEXVmNnb3RUAJUFZ52W5L4sRdWY2dvdGUXuRkmRpjsEZGRkZMNkZGXMZHZyCmAsqEqvOy3AAApz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433388"/>
            <a:ext cx="30480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94" name="Picture 21" descr="http://www.nyapplecountry.com/images/photosvarieties/redrome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http://t0.gstatic.com/images?q=tbn:ANd9GcR4i7WlCJfI1M18ksYHUIfOryXYWE6um2g5O_SfNO0AkJhSxK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5" b="49792"/>
          <a:stretch>
            <a:fillRect/>
          </a:stretch>
        </p:blipFill>
        <p:spPr bwMode="auto">
          <a:xfrm>
            <a:off x="838200" y="5029200"/>
            <a:ext cx="266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0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Three</a:t>
            </a:r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12000"/>
          <a:stretch>
            <a:fillRect/>
          </a:stretch>
        </p:blipFill>
        <p:spPr bwMode="auto">
          <a:xfrm>
            <a:off x="0" y="1676400"/>
            <a:ext cx="4953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4"/>
          <a:stretch>
            <a:fillRect/>
          </a:stretch>
        </p:blipFill>
        <p:spPr bwMode="auto">
          <a:xfrm>
            <a:off x="5143789" y="2590800"/>
            <a:ext cx="38750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0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4EA3387A-12D0-41F1-B706-D02D7ED0B2B5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Three, Questions </a:t>
            </a:r>
          </a:p>
        </p:txBody>
      </p:sp>
      <p:sp>
        <p:nvSpPr>
          <p:cNvPr id="727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3434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How would you describe these skin findings?</a:t>
            </a:r>
          </a:p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Are these lesions raised, flat, or depressed?</a:t>
            </a:r>
          </a:p>
          <a:p>
            <a:pPr marL="304800" indent="-304800" eaLnBrk="1" hangingPunct="1">
              <a:spcBef>
                <a:spcPts val="70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Do they have fluid in them?</a:t>
            </a:r>
          </a:p>
        </p:txBody>
      </p:sp>
      <p:pic>
        <p:nvPicPr>
          <p:cNvPr id="727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9397" r="18152" b="26317"/>
          <a:stretch>
            <a:fillRect/>
          </a:stretch>
        </p:blipFill>
        <p:spPr bwMode="auto">
          <a:xfrm>
            <a:off x="0" y="1524000"/>
            <a:ext cx="4038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577" r="25455" b="21819"/>
          <a:stretch>
            <a:fillRect/>
          </a:stretch>
        </p:blipFill>
        <p:spPr bwMode="auto">
          <a:xfrm>
            <a:off x="381000" y="3733800"/>
            <a:ext cx="33528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6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D3A6DBA-762B-4511-98A6-8F170FC8841A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Three, Questions </a:t>
            </a:r>
          </a:p>
        </p:txBody>
      </p:sp>
      <p:sp>
        <p:nvSpPr>
          <p:cNvPr id="737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343400" cy="5257800"/>
          </a:xfrm>
        </p:spPr>
        <p:txBody>
          <a:bodyPr/>
          <a:lstStyle/>
          <a:p>
            <a:pPr marL="304800" indent="-304800" eaLnBrk="1" hangingPunct="1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These are raised</a:t>
            </a:r>
          </a:p>
          <a:p>
            <a:pPr marL="304800" indent="-304800" eaLnBrk="1" hangingPunct="1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They also have fluid in them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Remember - small, raised, fluid-filled lesions are called vesicles </a:t>
            </a:r>
            <a:endParaRPr lang="en-US" altLang="en-US" u="sng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737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9397" r="18152" b="26317"/>
          <a:stretch>
            <a:fillRect/>
          </a:stretch>
        </p:blipFill>
        <p:spPr bwMode="auto">
          <a:xfrm>
            <a:off x="0" y="1524000"/>
            <a:ext cx="4038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577" r="25455" b="21819"/>
          <a:stretch>
            <a:fillRect/>
          </a:stretch>
        </p:blipFill>
        <p:spPr bwMode="auto">
          <a:xfrm>
            <a:off x="381000" y="3733800"/>
            <a:ext cx="33528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4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16F14BE9-AB9C-48EC-9E31-A06E036E07C9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8428038" y="5978525"/>
            <a:ext cx="2587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ym typeface="Arial" charset="0"/>
            </a:endParaRP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Three </a:t>
            </a:r>
          </a:p>
        </p:txBody>
      </p:sp>
      <p:sp>
        <p:nvSpPr>
          <p:cNvPr id="747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5720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How else can you describe them?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Size?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Shape?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Color?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Texture?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Configuration?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Distribution?</a:t>
            </a:r>
          </a:p>
        </p:txBody>
      </p:sp>
      <p:pic>
        <p:nvPicPr>
          <p:cNvPr id="747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9397" r="18152" b="26317"/>
          <a:stretch>
            <a:fillRect/>
          </a:stretch>
        </p:blipFill>
        <p:spPr bwMode="auto">
          <a:xfrm>
            <a:off x="0" y="1524000"/>
            <a:ext cx="4038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577" r="25455" b="21819"/>
          <a:stretch>
            <a:fillRect/>
          </a:stretch>
        </p:blipFill>
        <p:spPr bwMode="auto">
          <a:xfrm>
            <a:off x="381000" y="3733800"/>
            <a:ext cx="33528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36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7912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FDCFC16-8E4F-4622-8EE6-E392043317CB}" type="slidenum">
              <a:rPr lang="en-US" altLang="en-US" sz="1200" smtClean="0">
                <a:solidFill>
                  <a:srgbClr val="0D0D0D"/>
                </a:solidFill>
              </a:rPr>
              <a:pPr algn="l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smtClean="0">
              <a:solidFill>
                <a:srgbClr val="0D0D0D"/>
              </a:solidFill>
            </a:endParaRPr>
          </a:p>
        </p:txBody>
      </p:sp>
      <p:sp>
        <p:nvSpPr>
          <p:cNvPr id="757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Case Three </a:t>
            </a:r>
          </a:p>
        </p:txBody>
      </p:sp>
      <p:sp>
        <p:nvSpPr>
          <p:cNvPr id="757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1447800"/>
            <a:ext cx="4419600" cy="5257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How else can you describe them?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2 – 5 mm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Round to oval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Clear, with a background erythematous patch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Fluid-filled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Grouped </a:t>
            </a:r>
            <a:r>
              <a:rPr lang="en-US" altLang="en-US" sz="2400" dirty="0" err="1" smtClean="0">
                <a:latin typeface="Arial" charset="0"/>
                <a:cs typeface="Arial" charset="0"/>
              </a:rPr>
              <a:t>vesciles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en-US" sz="2400" dirty="0" smtClean="0">
                <a:latin typeface="Arial" charset="0"/>
                <a:cs typeface="Arial" charset="0"/>
              </a:rPr>
              <a:t>Unilateral dermatomal distribution on the left chest</a:t>
            </a:r>
          </a:p>
        </p:txBody>
      </p:sp>
      <p:pic>
        <p:nvPicPr>
          <p:cNvPr id="757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9397" r="18152" b="26317"/>
          <a:stretch>
            <a:fillRect/>
          </a:stretch>
        </p:blipFill>
        <p:spPr bwMode="auto">
          <a:xfrm>
            <a:off x="0" y="1524000"/>
            <a:ext cx="40386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577" r="25455" b="21819"/>
          <a:stretch>
            <a:fillRect/>
          </a:stretch>
        </p:blipFill>
        <p:spPr bwMode="auto">
          <a:xfrm>
            <a:off x="381000" y="3733800"/>
            <a:ext cx="33528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1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5652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Distribution / Configuration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2575"/>
            <a:ext cx="8605838" cy="3171825"/>
          </a:xfrm>
        </p:spPr>
        <p:txBody>
          <a:bodyPr/>
          <a:lstStyle/>
          <a:p>
            <a:pPr marL="400050" indent="-4000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Part of describing lesions is noting distribution and configuration</a:t>
            </a:r>
          </a:p>
          <a:p>
            <a:pPr marL="400050" indent="-400050" eaLnBrk="1" hangingPunct="1"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en-US" sz="2800" b="1" dirty="0" smtClean="0">
                <a:latin typeface="Arial" charset="0"/>
                <a:cs typeface="Arial" charset="0"/>
              </a:rPr>
              <a:t>Distribution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means location(s) on the body</a:t>
            </a:r>
          </a:p>
          <a:p>
            <a:pPr marL="400050" indent="-400050" eaLnBrk="1" hangingPunct="1"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en-US" sz="2800" b="1" dirty="0" smtClean="0">
                <a:latin typeface="Arial" charset="0"/>
                <a:cs typeface="Arial" charset="0"/>
              </a:rPr>
              <a:t>Configuration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means how the lesions are arranged or relate to each other</a:t>
            </a:r>
          </a:p>
        </p:txBody>
      </p:sp>
      <p:pic>
        <p:nvPicPr>
          <p:cNvPr id="7680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b="10918"/>
          <a:stretch>
            <a:fillRect/>
          </a:stretch>
        </p:blipFill>
        <p:spPr bwMode="auto">
          <a:xfrm>
            <a:off x="6019800" y="3886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Box 7"/>
          <p:cNvSpPr txBox="1">
            <a:spLocks noChangeArrowheads="1"/>
          </p:cNvSpPr>
          <p:nvPr/>
        </p:nvSpPr>
        <p:spPr bwMode="auto">
          <a:xfrm>
            <a:off x="685800" y="3886200"/>
            <a:ext cx="5105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en-US" sz="2400" dirty="0"/>
              <a:t>Lesions are grouped but also follow a linear pattern around the </a:t>
            </a:r>
            <a:r>
              <a:rPr lang="en-US" altLang="en-US" sz="2400" dirty="0" smtClean="0"/>
              <a:t>trunk</a:t>
            </a:r>
          </a:p>
          <a:p>
            <a:pPr eaLnBrk="1" hangingPunct="1">
              <a:spcBef>
                <a:spcPts val="500"/>
              </a:spcBef>
            </a:pPr>
            <a:r>
              <a:rPr lang="en-US" altLang="en-US" sz="2400" dirty="0" smtClean="0"/>
              <a:t>This </a:t>
            </a:r>
            <a:r>
              <a:rPr lang="en-US" altLang="en-US" sz="2400" dirty="0"/>
              <a:t>is an example of a segmental or </a:t>
            </a:r>
            <a:r>
              <a:rPr lang="en-US" altLang="en-US" sz="2400" dirty="0" smtClean="0"/>
              <a:t>dermatomal distribution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9765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/>
      <p:bldP spid="7680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0812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788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91000"/>
          </a:xfrm>
        </p:spPr>
        <p:txBody>
          <a:bodyPr>
            <a:normAutofit lnSpcReduction="10000"/>
          </a:bodyPr>
          <a:lstStyle/>
          <a:p>
            <a:pPr marL="450850" indent="-450850" algn="just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Mr. B’s skin exam shows: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Arial" charset="0"/>
                <a:cs typeface="Arial" charset="0"/>
              </a:rPr>
              <a:t>Grouped 2-5 mm vesicles on an erythematous base in a unilateral, dermatomal configuration on the left chest</a:t>
            </a:r>
          </a:p>
          <a:p>
            <a:pPr marL="450850" indent="-450850" algn="just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Small, fluid-filled lesions are called vesicles</a:t>
            </a:r>
          </a:p>
          <a:p>
            <a:pPr marL="450850" indent="-450850" algn="just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smtClean="0">
                <a:latin typeface="Arial" charset="0"/>
                <a:cs typeface="Arial" charset="0"/>
              </a:rPr>
              <a:t>Mr. K has shingles. The primary lesion in shingles is a vesicle</a:t>
            </a:r>
            <a:r>
              <a:rPr lang="en-US" altLang="en-US" dirty="0" smtClean="0">
                <a:solidFill>
                  <a:srgbClr val="0C1AB8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788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9397" r="18152" b="26317"/>
          <a:stretch>
            <a:fillRect/>
          </a:stretch>
        </p:blipFill>
        <p:spPr bwMode="auto">
          <a:xfrm>
            <a:off x="76200" y="76200"/>
            <a:ext cx="2362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577" r="25455" b="21819"/>
          <a:stretch>
            <a:fillRect/>
          </a:stretch>
        </p:blipFill>
        <p:spPr bwMode="auto">
          <a:xfrm>
            <a:off x="7162800" y="119063"/>
            <a:ext cx="1752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15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Review: Seeing the skin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393700" indent="-3937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To describe what you see on the skin, first determine the primary lesion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 smtClean="0">
                <a:latin typeface="Arial" charset="0"/>
                <a:cs typeface="Arial" charset="0"/>
              </a:rPr>
              <a:t>Is it raised, flat, or depressed?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 smtClean="0">
                <a:latin typeface="Arial" charset="0"/>
                <a:cs typeface="Arial" charset="0"/>
              </a:rPr>
              <a:t>Is it small or large?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 smtClean="0">
                <a:latin typeface="Arial" charset="0"/>
                <a:cs typeface="Arial" charset="0"/>
              </a:rPr>
              <a:t>Is it fluid-filled?</a:t>
            </a:r>
          </a:p>
          <a:p>
            <a:pPr marL="393700" indent="-3937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The table in the next slide summarizes most of the terms used to describe the skin.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3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95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Terms</a:t>
            </a:r>
          </a:p>
        </p:txBody>
      </p:sp>
      <p:graphicFrame>
        <p:nvGraphicFramePr>
          <p:cNvPr id="921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82038"/>
              </p:ext>
            </p:extLst>
          </p:nvPr>
        </p:nvGraphicFramePr>
        <p:xfrm>
          <a:off x="323850" y="1609725"/>
          <a:ext cx="8496300" cy="4238625"/>
        </p:xfrm>
        <a:graphic>
          <a:graphicData uri="http://schemas.openxmlformats.org/drawingml/2006/table">
            <a:tbl>
              <a:tblPr/>
              <a:tblGrid>
                <a:gridCol w="1698625"/>
                <a:gridCol w="1700213"/>
                <a:gridCol w="1698625"/>
                <a:gridCol w="1700212"/>
                <a:gridCol w="1698625"/>
              </a:tblGrid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Raised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Flat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Depressed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Fluid-filled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Vascular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Papule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Macule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Erosion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Vesicle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Telangiectasia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Plaque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Patch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Ulcer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Bulla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ヒラギノ角ゴ ProN W3" pitchFamily="-1" charset="-128"/>
                          <a:cs typeface="Arial" pitchFamily="34" charset="0"/>
                          <a:sym typeface="Calibri" pitchFamily="34" charset="0"/>
                        </a:rPr>
                        <a:t>Petechiae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Nodule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Atrophy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Pustule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ヒラギノ角ゴ ProN W3" pitchFamily="-1" charset="-128"/>
                          <a:cs typeface="Arial" pitchFamily="34" charset="0"/>
                          <a:sym typeface="Calibri" pitchFamily="34" charset="0"/>
                        </a:rPr>
                        <a:t>Ecchymosis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Tumor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Sinus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Furuncle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 Bold" pitchFamily="34" charset="0"/>
                        </a:rPr>
                        <a:t>Wheal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Stria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Abscess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Burrow 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Calibri" pitchFamily="34" charset="0"/>
                        </a:rPr>
                        <a:t>Scar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Arial" pitchFamily="34" charset="0"/>
                        <a:ea typeface="ヒラギノ角ゴ ProN W3" pitchFamily="-1" charset="-128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0958" name="Rectangle 122"/>
          <p:cNvSpPr>
            <a:spLocks/>
          </p:cNvSpPr>
          <p:nvPr/>
        </p:nvSpPr>
        <p:spPr bwMode="auto">
          <a:xfrm>
            <a:off x="898525" y="5664200"/>
            <a:ext cx="6565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2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Review: Seeing the skin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pPr marL="400050" indent="-4000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000" dirty="0" smtClean="0">
                <a:latin typeface="Arial" charset="0"/>
                <a:cs typeface="Arial" charset="0"/>
              </a:rPr>
              <a:t>In your descriptions, include adjectives that help describe the primary lesions.  Make sure to consider: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Size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Shape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Color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Borders 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Texture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Configuration</a:t>
            </a:r>
          </a:p>
          <a:p>
            <a:pPr marL="914400" lvl="1" indent="-51435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600" dirty="0" smtClean="0">
                <a:latin typeface="Arial" charset="0"/>
                <a:cs typeface="Arial" charset="0"/>
              </a:rPr>
              <a:t>Distribution</a:t>
            </a:r>
          </a:p>
          <a:p>
            <a:pPr marL="400050" indent="-400050" eaLnBrk="1" hangingPunct="1">
              <a:spcBef>
                <a:spcPts val="600"/>
              </a:spcBef>
              <a:buFont typeface="Arial" charset="0"/>
              <a:buNone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Question 1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763000" cy="5257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</a:pPr>
            <a:r>
              <a:rPr lang="en-US" altLang="en-US" sz="2800" smtClean="0">
                <a:latin typeface="Arial" charset="0"/>
                <a:cs typeface="Arial" charset="0"/>
              </a:rPr>
              <a:t> This is a </a:t>
            </a:r>
            <a:r>
              <a:rPr lang="en-US" altLang="en-US" sz="28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red, circular, shiny</a:t>
            </a:r>
            <a:r>
              <a:rPr lang="en-US" altLang="en-US" sz="2800" smtClean="0">
                <a:latin typeface="Arial" charset="0"/>
                <a:cs typeface="Arial" charset="0"/>
              </a:rPr>
              <a:t> object with a </a:t>
            </a:r>
            <a:r>
              <a:rPr lang="en-US" altLang="en-US" sz="28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small invagination on top. </a:t>
            </a:r>
            <a:r>
              <a:rPr lang="en-US" altLang="en-US" sz="2800" smtClean="0">
                <a:latin typeface="Arial" charset="0"/>
                <a:cs typeface="Arial" charset="0"/>
              </a:rPr>
              <a:t>It measures </a:t>
            </a:r>
            <a:r>
              <a:rPr lang="en-US" altLang="en-US" sz="28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8 cm. </a:t>
            </a:r>
            <a:r>
              <a:rPr lang="en-US" altLang="en-US" sz="2800" smtClean="0">
                <a:latin typeface="Arial" charset="0"/>
                <a:cs typeface="Arial" charset="0"/>
              </a:rPr>
              <a:t>It is in a </a:t>
            </a:r>
            <a:r>
              <a:rPr lang="en-US" altLang="en-US" sz="28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white background</a:t>
            </a:r>
            <a:r>
              <a:rPr lang="en-US" altLang="en-US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smtClean="0">
                <a:latin typeface="Arial" charset="0"/>
                <a:cs typeface="Arial" charset="0"/>
              </a:rPr>
              <a:t>and casts a </a:t>
            </a:r>
            <a:r>
              <a:rPr lang="en-US" altLang="en-US" sz="28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shadow</a:t>
            </a:r>
            <a:r>
              <a:rPr lang="en-US" altLang="en-US" sz="2800" smtClean="0">
                <a:latin typeface="Arial" charset="0"/>
                <a:cs typeface="Arial" charset="0"/>
              </a:rPr>
              <a:t>. 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smtClean="0">
                <a:latin typeface="Arial" charset="0"/>
                <a:cs typeface="Arial" charset="0"/>
              </a:rPr>
              <a:t>The above description identifies:</a:t>
            </a:r>
            <a:endParaRPr lang="en-US" altLang="en-US" sz="230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600"/>
              </a:spcBef>
              <a:buSzPct val="99000"/>
              <a:buFontTx/>
              <a:buAutoNum type="arabicPeriod"/>
            </a:pPr>
            <a:r>
              <a:rPr lang="en-US" altLang="en-US" sz="2300" smtClean="0">
                <a:latin typeface="Arial" charset="0"/>
                <a:cs typeface="Arial" charset="0"/>
              </a:rPr>
              <a:t>Palpability (indicated by shadow)</a:t>
            </a:r>
          </a:p>
          <a:p>
            <a:pPr marL="0" indent="0" eaLnBrk="1" hangingPunct="1">
              <a:spcBef>
                <a:spcPts val="600"/>
              </a:spcBef>
              <a:buSzPct val="99000"/>
              <a:buFontTx/>
              <a:buAutoNum type="arabicPeriod"/>
            </a:pPr>
            <a:r>
              <a:rPr lang="en-US" altLang="en-US" sz="2300" smtClean="0">
                <a:latin typeface="Arial" charset="0"/>
                <a:cs typeface="Arial" charset="0"/>
              </a:rPr>
              <a:t>Color</a:t>
            </a:r>
          </a:p>
          <a:p>
            <a:pPr marL="0" indent="0" eaLnBrk="1" hangingPunct="1">
              <a:spcBef>
                <a:spcPts val="600"/>
              </a:spcBef>
              <a:buSzPct val="99000"/>
              <a:buFontTx/>
              <a:buAutoNum type="arabicPeriod"/>
            </a:pPr>
            <a:r>
              <a:rPr lang="en-US" altLang="en-US" sz="2300" smtClean="0">
                <a:latin typeface="Arial" charset="0"/>
                <a:cs typeface="Arial" charset="0"/>
              </a:rPr>
              <a:t>Shape</a:t>
            </a:r>
          </a:p>
          <a:p>
            <a:pPr marL="0" indent="0" eaLnBrk="1" hangingPunct="1">
              <a:spcBef>
                <a:spcPts val="600"/>
              </a:spcBef>
              <a:buSzPct val="99000"/>
              <a:buFontTx/>
              <a:buAutoNum type="arabicPeriod"/>
            </a:pPr>
            <a:r>
              <a:rPr lang="en-US" altLang="en-US" sz="2300" smtClean="0">
                <a:latin typeface="Arial" charset="0"/>
                <a:cs typeface="Arial" charset="0"/>
              </a:rPr>
              <a:t>Texture</a:t>
            </a:r>
          </a:p>
          <a:p>
            <a:pPr marL="0" indent="0" eaLnBrk="1" hangingPunct="1">
              <a:spcBef>
                <a:spcPts val="600"/>
              </a:spcBef>
              <a:buSzPct val="99000"/>
              <a:buFontTx/>
              <a:buAutoNum type="arabicPeriod"/>
            </a:pPr>
            <a:r>
              <a:rPr lang="en-US" altLang="en-US" sz="2300" smtClean="0">
                <a:latin typeface="Arial" charset="0"/>
                <a:cs typeface="Arial" charset="0"/>
              </a:rPr>
              <a:t>Size</a:t>
            </a:r>
          </a:p>
          <a:p>
            <a:pPr marL="0" indent="0" eaLnBrk="1" hangingPunct="1">
              <a:spcBef>
                <a:spcPts val="600"/>
              </a:spcBef>
              <a:buSzPct val="99000"/>
              <a:buFontTx/>
              <a:buAutoNum type="arabicPeriod"/>
            </a:pPr>
            <a:r>
              <a:rPr lang="en-US" altLang="en-US" sz="2300" smtClean="0">
                <a:latin typeface="Arial" charset="0"/>
                <a:cs typeface="Arial" charset="0"/>
              </a:rPr>
              <a:t>Location</a:t>
            </a:r>
          </a:p>
        </p:txBody>
      </p:sp>
      <p:pic>
        <p:nvPicPr>
          <p:cNvPr id="17415" name="Picture 21" descr="http://www.nyapplecountry.com/images/photosvarieties/redrome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536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1913"/>
            <a:ext cx="8229600" cy="15668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Take Home Points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5229225"/>
          </a:xfrm>
        </p:spPr>
        <p:txBody>
          <a:bodyPr/>
          <a:lstStyle/>
          <a:p>
            <a:pPr marL="450850" indent="-4508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To describe the skin, first inspect closely</a:t>
            </a:r>
          </a:p>
          <a:p>
            <a:pPr marL="450850" indent="-4508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Second, determine if the lesion is raised, flat, or depressed and its size. </a:t>
            </a:r>
          </a:p>
          <a:p>
            <a:pPr marL="450850" indent="-4508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Then pick the term for the lesions that fits best!</a:t>
            </a:r>
          </a:p>
          <a:p>
            <a:pPr marL="450850" indent="-4508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Finally, use adjectives relating to the shape, color, texture, distribution, and configuration to further describe the lesion.</a:t>
            </a:r>
          </a:p>
          <a:p>
            <a:pPr marL="450850" indent="-450850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latin typeface="Arial" charset="0"/>
                <a:cs typeface="Arial" charset="0"/>
              </a:rPr>
              <a:t>See the resources at the end for further reading.</a:t>
            </a:r>
          </a:p>
        </p:txBody>
      </p:sp>
    </p:spTree>
    <p:extLst>
      <p:ext uri="{BB962C8B-B14F-4D97-AF65-F5344CB8AC3E}">
        <p14:creationId xmlns:p14="http://schemas.microsoft.com/office/powerpoint/2010/main" val="215155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2438400"/>
          </a:xfrm>
        </p:spPr>
        <p:txBody>
          <a:bodyPr>
            <a:normAutofit fontScale="77500" lnSpcReduction="20000"/>
          </a:bodyPr>
          <a:lstStyle/>
          <a:p>
            <a:pPr marL="304800" lvl="2" indent="-304800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charset="0"/>
                <a:cs typeface="Arial" charset="0"/>
              </a:rPr>
              <a:t>We have just reviewed careful visual inspection</a:t>
            </a:r>
          </a:p>
          <a:p>
            <a:pPr marL="304800" lvl="2" indent="-304800" eaLnBrk="1" hangingPunct="1">
              <a:spcBef>
                <a:spcPct val="0"/>
              </a:spcBef>
            </a:pPr>
            <a:endParaRPr lang="en-US" altLang="en-US" sz="3200" dirty="0" smtClean="0">
              <a:latin typeface="Arial" charset="0"/>
              <a:cs typeface="Arial" charset="0"/>
            </a:endParaRPr>
          </a:p>
          <a:p>
            <a:pPr marL="304800" lvl="2" indent="-304800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charset="0"/>
                <a:cs typeface="Arial" charset="0"/>
              </a:rPr>
              <a:t>We will now define the terms dermatologists use to describe skin lesions </a:t>
            </a:r>
          </a:p>
          <a:p>
            <a:pPr marL="304800" lvl="2" indent="-304800" eaLnBrk="1" hangingPunct="1">
              <a:spcBef>
                <a:spcPct val="0"/>
              </a:spcBef>
            </a:pPr>
            <a:endParaRPr lang="en-US" altLang="en-US" sz="3200" dirty="0" smtClean="0">
              <a:latin typeface="Arial" charset="0"/>
              <a:cs typeface="Arial" charset="0"/>
            </a:endParaRPr>
          </a:p>
          <a:p>
            <a:pPr marL="304800" lvl="2" indent="-304800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charset="0"/>
                <a:cs typeface="Arial" charset="0"/>
              </a:rPr>
              <a:t>We will then have a series of cases for you to practice describing so you can use the correct descriptors.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Application of the correct descriptors</a:t>
            </a:r>
          </a:p>
        </p:txBody>
      </p:sp>
    </p:spTree>
    <p:extLst>
      <p:ext uri="{BB962C8B-B14F-4D97-AF65-F5344CB8AC3E}">
        <p14:creationId xmlns:p14="http://schemas.microsoft.com/office/powerpoint/2010/main" val="147039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Primary lesion: Macule</a:t>
            </a:r>
          </a:p>
        </p:txBody>
      </p:sp>
      <p:sp>
        <p:nvSpPr>
          <p:cNvPr id="19461" name="Rectangle 6"/>
          <p:cNvSpPr>
            <a:spLocks/>
          </p:cNvSpPr>
          <p:nvPr/>
        </p:nvSpPr>
        <p:spPr bwMode="auto">
          <a:xfrm>
            <a:off x="284163" y="1727200"/>
            <a:ext cx="48974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 smtClean="0">
                <a:sym typeface="Arial" charset="0"/>
              </a:rPr>
              <a:t>(L. macula</a:t>
            </a:r>
            <a:r>
              <a:rPr lang="en-US" altLang="en-US" dirty="0">
                <a:sym typeface="Arial" charset="0"/>
              </a:rPr>
              <a:t>, “spot”)</a:t>
            </a:r>
            <a:endParaRPr lang="en-US" altLang="en-US" sz="2800" dirty="0">
              <a:sym typeface="Arial" charset="0"/>
            </a:endParaRPr>
          </a:p>
          <a:p>
            <a:pPr eaLnBrk="1" hangingPunct="1">
              <a:spcBef>
                <a:spcPts val="663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ym typeface="Arial" charset="0"/>
              </a:rPr>
              <a:t>A macule is flat; if you can feel it, then it is </a:t>
            </a:r>
            <a:r>
              <a:rPr lang="en-US" altLang="en-US" u="sng" dirty="0">
                <a:sym typeface="Arial" charset="0"/>
              </a:rPr>
              <a:t>not</a:t>
            </a:r>
            <a:r>
              <a:rPr lang="en-US" altLang="en-US" dirty="0">
                <a:sym typeface="Arial" charset="0"/>
              </a:rPr>
              <a:t> a macule.</a:t>
            </a:r>
            <a:endParaRPr lang="en-US" altLang="en-US" sz="2800" dirty="0">
              <a:sym typeface="Arial" charset="0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b="20000"/>
          <a:stretch>
            <a:fillRect/>
          </a:stretch>
        </p:blipFill>
        <p:spPr bwMode="auto">
          <a:xfrm>
            <a:off x="6019800" y="396240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5181600" y="1600200"/>
            <a:ext cx="3581400" cy="2316163"/>
            <a:chOff x="685800" y="1524000"/>
            <a:chExt cx="3581400" cy="2316163"/>
          </a:xfrm>
        </p:grpSpPr>
        <p:pic>
          <p:nvPicPr>
            <p:cNvPr id="1946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0"/>
              <a:ext cx="3581400" cy="231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t="49348" r="72340" b="27621"/>
            <a:stretch>
              <a:fillRect/>
            </a:stretch>
          </p:blipFill>
          <p:spPr bwMode="auto">
            <a:xfrm>
              <a:off x="838200" y="251460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66" t="72379" r="51064" b="7883"/>
            <a:stretch>
              <a:fillRect/>
            </a:stretch>
          </p:blipFill>
          <p:spPr bwMode="auto">
            <a:xfrm>
              <a:off x="1371600" y="2895600"/>
              <a:ext cx="762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1" t="59219" r="31915" b="14462"/>
            <a:stretch>
              <a:fillRect/>
            </a:stretch>
          </p:blipFill>
          <p:spPr bwMode="auto">
            <a:xfrm>
              <a:off x="3048000" y="2895600"/>
              <a:ext cx="333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1" t="59219" r="31915" b="14462"/>
            <a:stretch>
              <a:fillRect/>
            </a:stretch>
          </p:blipFill>
          <p:spPr bwMode="auto">
            <a:xfrm>
              <a:off x="3810000" y="2514600"/>
              <a:ext cx="33337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6" name="Right Triangle 1"/>
          <p:cNvSpPr>
            <a:spLocks noChangeArrowheads="1"/>
          </p:cNvSpPr>
          <p:nvPr/>
        </p:nvSpPr>
        <p:spPr bwMode="auto">
          <a:xfrm>
            <a:off x="5803900" y="3395663"/>
            <a:ext cx="1206500" cy="490537"/>
          </a:xfrm>
          <a:prstGeom prst="rtTriangle">
            <a:avLst/>
          </a:prstGeom>
          <a:solidFill>
            <a:schemeClr val="bg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200">
              <a:solidFill>
                <a:srgbClr val="000000"/>
              </a:solidFill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0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2192</Words>
  <Application>Microsoft Office PowerPoint</Application>
  <PresentationFormat>On-screen Show (4:3)</PresentationFormat>
  <Paragraphs>402</Paragraphs>
  <Slides>70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Calibri Bold</vt:lpstr>
      <vt:lpstr>Gill Sans</vt:lpstr>
      <vt:lpstr>Times New Roman</vt:lpstr>
      <vt:lpstr>Wingdings</vt:lpstr>
      <vt:lpstr>ヒラギノ角ゴ ProN W3</vt:lpstr>
      <vt:lpstr>Office Theme</vt:lpstr>
      <vt:lpstr>Morphology </vt:lpstr>
      <vt:lpstr>Goals and Objectives</vt:lpstr>
      <vt:lpstr>Morphology</vt:lpstr>
      <vt:lpstr>Visual and Tactile Inspection</vt:lpstr>
      <vt:lpstr>Question 1</vt:lpstr>
      <vt:lpstr>Question 1</vt:lpstr>
      <vt:lpstr>Question 1</vt:lpstr>
      <vt:lpstr>Application of the correct descriptors</vt:lpstr>
      <vt:lpstr>Primary lesion: Macule</vt:lpstr>
      <vt:lpstr>Examples of Macules</vt:lpstr>
      <vt:lpstr>Primary lesion: Patch</vt:lpstr>
      <vt:lpstr>Examples of Patches</vt:lpstr>
      <vt:lpstr>Primary lesion: Papule</vt:lpstr>
      <vt:lpstr>Examples of Papules</vt:lpstr>
      <vt:lpstr>Primary lesions: Plaque</vt:lpstr>
      <vt:lpstr>Examples of Plaques</vt:lpstr>
      <vt:lpstr>Nodule </vt:lpstr>
      <vt:lpstr>Examples of Nodules </vt:lpstr>
      <vt:lpstr>Primary lesion: Vesicle</vt:lpstr>
      <vt:lpstr>Examples of Vesicles </vt:lpstr>
      <vt:lpstr>Pustule</vt:lpstr>
      <vt:lpstr>Erosion</vt:lpstr>
      <vt:lpstr>Ulcer</vt:lpstr>
      <vt:lpstr>PowerPoint Presentation</vt:lpstr>
      <vt:lpstr>PowerPoint Presentation</vt:lpstr>
      <vt:lpstr>Case One: History</vt:lpstr>
      <vt:lpstr>Case One: Skin Exam </vt:lpstr>
      <vt:lpstr>Case One</vt:lpstr>
      <vt:lpstr>Case One, Question 1 </vt:lpstr>
      <vt:lpstr>Case One, Question 1 </vt:lpstr>
      <vt:lpstr>Case One, Question 2 </vt:lpstr>
      <vt:lpstr>Case One, Question 2 </vt:lpstr>
      <vt:lpstr>Case One, Question 3 </vt:lpstr>
      <vt:lpstr>Case One, Question 3 </vt:lpstr>
      <vt:lpstr>Case One, Question 4 </vt:lpstr>
      <vt:lpstr>Case One, Question 4 </vt:lpstr>
      <vt:lpstr>Case One, Question 5 </vt:lpstr>
      <vt:lpstr>Case One, Question 5 </vt:lpstr>
      <vt:lpstr>Case One, Question 6 </vt:lpstr>
      <vt:lpstr>Case One, Question 6 </vt:lpstr>
      <vt:lpstr>Case One, Question 7 </vt:lpstr>
      <vt:lpstr>Case One, Question 7 </vt:lpstr>
      <vt:lpstr>Skin Exam</vt:lpstr>
      <vt:lpstr>Diagnosis</vt:lpstr>
      <vt:lpstr>Case One, Question 8</vt:lpstr>
      <vt:lpstr>Case One, Question 8</vt:lpstr>
      <vt:lpstr>Review: Macule vs Patch</vt:lpstr>
      <vt:lpstr>PowerPoint Presentation</vt:lpstr>
      <vt:lpstr>Case Two: History</vt:lpstr>
      <vt:lpstr>Case Two: Skin Exam </vt:lpstr>
      <vt:lpstr>Case Two</vt:lpstr>
      <vt:lpstr>Case Two, Question 1 </vt:lpstr>
      <vt:lpstr>Case Two, Question 1 </vt:lpstr>
      <vt:lpstr>Case Two, Question 1 </vt:lpstr>
      <vt:lpstr>Case Two, Question 1 </vt:lpstr>
      <vt:lpstr>Diagnosis</vt:lpstr>
      <vt:lpstr>Review: Papule vs Plaque</vt:lpstr>
      <vt:lpstr>PowerPoint Presentation</vt:lpstr>
      <vt:lpstr>Case Three</vt:lpstr>
      <vt:lpstr>Case Three</vt:lpstr>
      <vt:lpstr>Case Three, Questions </vt:lpstr>
      <vt:lpstr>Case Three, Questions </vt:lpstr>
      <vt:lpstr>Case Three </vt:lpstr>
      <vt:lpstr>Case Three </vt:lpstr>
      <vt:lpstr>Distribution / Configuration</vt:lpstr>
      <vt:lpstr>Diagnosis</vt:lpstr>
      <vt:lpstr>Review: Seeing the skin</vt:lpstr>
      <vt:lpstr>Terms</vt:lpstr>
      <vt:lpstr>Review: Seeing the skin</vt:lpstr>
      <vt:lpstr>Take Home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Billal</dc:creator>
  <cp:lastModifiedBy>Abo Doha billal</cp:lastModifiedBy>
  <cp:revision>20</cp:revision>
  <dcterms:created xsi:type="dcterms:W3CDTF">2006-08-16T00:00:00Z</dcterms:created>
  <dcterms:modified xsi:type="dcterms:W3CDTF">2018-09-01T09:55:39Z</dcterms:modified>
</cp:coreProperties>
</file>