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jpeg" ContentType="image/jpeg"/>
  <Override PartName="/ppt/media/image18.jpeg" ContentType="image/jpeg"/>
  <Override PartName="/ppt/media/image13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10.jpeg" ContentType="image/jpeg"/>
  <Override PartName="/ppt/media/image20.jpeg" ContentType="image/jpeg"/>
  <Override PartName="/ppt/media/image11.jpeg" ContentType="image/jpeg"/>
  <Override PartName="/ppt/media/image8.jpeg" ContentType="image/jpeg"/>
  <Override PartName="/ppt/media/image25.png" ContentType="image/png"/>
  <Override PartName="/ppt/media/image21.jpeg" ContentType="image/jpeg"/>
  <Override PartName="/ppt/media/image9.jpeg" ContentType="image/jpeg"/>
  <Override PartName="/ppt/media/image22.jpeg" ContentType="image/jpeg"/>
  <Override PartName="/ppt/media/image12.jpeg" ContentType="image/jpeg"/>
  <Override PartName="/ppt/media/image2.png" ContentType="image/png"/>
  <Override PartName="/ppt/media/image7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23.jpeg" ContentType="image/jpeg"/>
  <Override PartName="/ppt/media/image24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5.jpeg" ContentType="image/jpeg"/>
  <Override PartName="/ppt/media/image42.png" ContentType="image/png"/>
  <Override PartName="/ppt/media/image43.jpeg" ContentType="image/jpeg"/>
  <Override PartName="/ppt/media/image47.jpeg" ContentType="image/jpeg"/>
  <Override PartName="/ppt/media/image44.jpeg" ContentType="image/jpeg"/>
  <Override PartName="/ppt/media/image35.jpeg" ContentType="image/jpeg"/>
  <Override PartName="/ppt/media/image17.jpeg" ContentType="image/jpeg"/>
  <Override PartName="/ppt/media/image50.jpeg" ContentType="image/jpeg"/>
  <Override PartName="/ppt/media/image48.jpeg" ContentType="image/jpeg"/>
  <Override PartName="/ppt/media/image36.jpeg" ContentType="image/jpeg"/>
  <Override PartName="/ppt/media/image51.jpeg" ContentType="image/jpeg"/>
  <Override PartName="/ppt/media/image30.jpeg" ContentType="image/jpeg"/>
  <Override PartName="/ppt/media/image49.jpeg" ContentType="image/jpeg"/>
  <Override PartName="/ppt/media/image46.jpeg" ContentType="image/jpeg"/>
  <Override PartName="/ppt/media/image37.jpeg" ContentType="image/jpeg"/>
  <Override PartName="/ppt/media/image19.jpeg" ContentType="image/jpeg"/>
  <Override PartName="/ppt/media/image52.jpeg" ContentType="image/jpeg"/>
  <Override PartName="/ppt/slides/_rels/slide46.xml.rels" ContentType="application/vnd.openxmlformats-package.relationships+xml"/>
  <Override PartName="/ppt/slides/_rels/slide1.xml.rels" ContentType="application/vnd.openxmlformats-package.relationships+xml"/>
  <Override PartName="/ppt/slides/_rels/slide45.xml.rels" ContentType="application/vnd.openxmlformats-package.relationships+xml"/>
  <Override PartName="/ppt/slides/_rels/slide39.xml.rels" ContentType="application/vnd.openxmlformats-package.relationships+xml"/>
  <Override PartName="/ppt/slides/_rels/slide44.xml.rels" ContentType="application/vnd.openxmlformats-package.relationships+xml"/>
  <Override PartName="/ppt/slides/_rels/slide29.xml.rels" ContentType="application/vnd.openxmlformats-package.relationships+xml"/>
  <Override PartName="/ppt/slides/_rels/slide38.xml.rels" ContentType="application/vnd.openxmlformats-package.relationships+xml"/>
  <Override PartName="/ppt/slides/_rels/slide43.xml.rels" ContentType="application/vnd.openxmlformats-package.relationships+xml"/>
  <Override PartName="/ppt/slides/_rels/slide28.xml.rels" ContentType="application/vnd.openxmlformats-package.relationships+xml"/>
  <Override PartName="/ppt/slides/_rels/slide37.xml.rels" ContentType="application/vnd.openxmlformats-package.relationships+xml"/>
  <Override PartName="/ppt/slides/_rels/slide42.xml.rels" ContentType="application/vnd.openxmlformats-package.relationships+xml"/>
  <Override PartName="/ppt/slides/_rels/slide27.xml.rels" ContentType="application/vnd.openxmlformats-package.relationships+xml"/>
  <Override PartName="/ppt/slides/_rels/slide36.xml.rels" ContentType="application/vnd.openxmlformats-package.relationships+xml"/>
  <Override PartName="/ppt/slides/_rels/slide41.xml.rels" ContentType="application/vnd.openxmlformats-package.relationships+xml"/>
  <Override PartName="/ppt/slides/_rels/slide26.xml.rels" ContentType="application/vnd.openxmlformats-package.relationships+xml"/>
  <Override PartName="/ppt/slides/_rels/slide40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33.xml.rels" ContentType="application/vnd.openxmlformats-package.relationships+xml"/>
  <Override PartName="/ppt/slides/_rels/slide8.xml.rels" ContentType="application/vnd.openxmlformats-package.relationships+xml"/>
  <Override PartName="/ppt/slides/_rels/slide32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0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95A864-710C-4EFB-B60C-21B760B4522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6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Second Outline Level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Third Outline Level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Fourth Outline Level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Fifth Outline Level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Sixth Outline Level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Seventh Outline Level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03659D-EEC2-4978-BE97-0AD1A66B16F5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ilearn.senecac.on.ca/aahs/health/IHP/skina/skdesc/fissure.html" TargetMode="External"/><Relationship Id="rId2" Type="http://schemas.openxmlformats.org/officeDocument/2006/relationships/image" Target="../media/image42.pn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1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8000" cy="238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0" strike="noStrike" u="none">
                <a:solidFill>
                  <a:srgbClr val="ffff99"/>
                </a:solidFill>
                <a:uFillTx/>
                <a:latin typeface="Arial"/>
              </a:rPr>
              <a:t>Morphology &amp; Skin Lesions</a:t>
            </a:r>
            <a:endParaRPr b="0" lang="en-US" sz="6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143000" y="3601800"/>
            <a:ext cx="6858000" cy="1655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Dr Sami Fatehi 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MSc,MD,PhD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Slide Number Placeholder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5FD82B-369E-46E1-A6B0-72E778843D1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Patches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54" name="Slide Number Placeholder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6BC9A7D-F0D2-4FF5-AC31-B67C21CF73A3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5" name="Picture 4" descr=""/>
          <p:cNvPicPr/>
          <p:nvPr/>
        </p:nvPicPr>
        <p:blipFill>
          <a:blip r:embed="rId1"/>
          <a:srcRect l="17494" t="19997" r="8346" b="4445"/>
          <a:stretch/>
        </p:blipFill>
        <p:spPr>
          <a:xfrm>
            <a:off x="152280" y="4070520"/>
            <a:ext cx="2793960" cy="21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6" name="Picture 5" descr=""/>
          <p:cNvPicPr/>
          <p:nvPr/>
        </p:nvPicPr>
        <p:blipFill>
          <a:blip r:embed="rId2"/>
          <a:srcRect l="13384" t="15158" r="14650" b="7403"/>
          <a:stretch/>
        </p:blipFill>
        <p:spPr>
          <a:xfrm>
            <a:off x="152280" y="1523880"/>
            <a:ext cx="2743200" cy="2214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" name="Picture 6" descr=""/>
          <p:cNvPicPr/>
          <p:nvPr/>
        </p:nvPicPr>
        <p:blipFill>
          <a:blip r:embed="rId3"/>
          <a:srcRect l="0" t="13339" r="0" b="0"/>
          <a:stretch/>
        </p:blipFill>
        <p:spPr>
          <a:xfrm>
            <a:off x="3124080" y="1523880"/>
            <a:ext cx="2549520" cy="221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7" descr=""/>
          <p:cNvPicPr/>
          <p:nvPr/>
        </p:nvPicPr>
        <p:blipFill>
          <a:blip r:embed="rId4"/>
          <a:srcRect l="2279" t="22752" r="22507" b="0"/>
          <a:stretch/>
        </p:blipFill>
        <p:spPr>
          <a:xfrm>
            <a:off x="6019920" y="4105440"/>
            <a:ext cx="2971800" cy="2127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Picture 8" descr=""/>
          <p:cNvPicPr/>
          <p:nvPr/>
        </p:nvPicPr>
        <p:blipFill>
          <a:blip r:embed="rId5"/>
          <a:srcRect l="14763" t="12216" r="11337" b="6672"/>
          <a:stretch/>
        </p:blipFill>
        <p:spPr>
          <a:xfrm>
            <a:off x="3124080" y="3809880"/>
            <a:ext cx="2514600" cy="2070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9" descr=""/>
          <p:cNvPicPr/>
          <p:nvPr/>
        </p:nvPicPr>
        <p:blipFill>
          <a:blip r:embed="rId6"/>
          <a:srcRect l="16093" t="17179" r="10900" b="11629"/>
          <a:stretch/>
        </p:blipFill>
        <p:spPr>
          <a:xfrm>
            <a:off x="5867280" y="1600200"/>
            <a:ext cx="2971800" cy="2133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A7A794-F1F7-4DB8-AD60-FE5BC34CFB5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Papule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papule is a circumscribed palpable elevation of the skin less than 1 cm in diameter 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Dermal(drug eruption, lipid deposits), epidermal (warts, molluscum), or both (lichen planus)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4" name="Picture 4" descr="2"/>
          <p:cNvPicPr/>
          <p:nvPr/>
        </p:nvPicPr>
        <p:blipFill>
          <a:blip r:embed="rId1">
            <a:lum contrast="36000"/>
          </a:blip>
          <a:stretch/>
        </p:blipFill>
        <p:spPr>
          <a:xfrm>
            <a:off x="914400" y="3581280"/>
            <a:ext cx="7315200" cy="327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CE63914-4A01-4FA6-BED9-49C14A54F850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Plaque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6840" y="1600200"/>
            <a:ext cx="83818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slightly raised lesion greater than 1 cm in diameter 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Papules confluence (psoriasis)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Patch thickening (mycosis fungoides the lymphoma of the skin)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Plaques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69" name="Slide Number Placeholder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5816F4-630C-4225-8F31-494D61BCD637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0" name="Picture 5" descr=""/>
          <p:cNvPicPr/>
          <p:nvPr/>
        </p:nvPicPr>
        <p:blipFill>
          <a:blip r:embed="rId1"/>
          <a:srcRect l="0" t="19953" r="0" b="0"/>
          <a:stretch/>
        </p:blipFill>
        <p:spPr>
          <a:xfrm>
            <a:off x="2590920" y="4341960"/>
            <a:ext cx="2693880" cy="2155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6" descr=""/>
          <p:cNvPicPr/>
          <p:nvPr/>
        </p:nvPicPr>
        <p:blipFill>
          <a:blip r:embed="rId2"/>
          <a:srcRect l="6239" t="10817" r="4369" b="17121"/>
          <a:stretch/>
        </p:blipFill>
        <p:spPr>
          <a:xfrm>
            <a:off x="5867280" y="4375080"/>
            <a:ext cx="2976840" cy="205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7" descr=""/>
          <p:cNvPicPr/>
          <p:nvPr/>
        </p:nvPicPr>
        <p:blipFill>
          <a:blip r:embed="rId3"/>
          <a:srcRect l="21816" t="29841" r="14547" b="31979"/>
          <a:stretch/>
        </p:blipFill>
        <p:spPr>
          <a:xfrm>
            <a:off x="2617920" y="1638360"/>
            <a:ext cx="2666880" cy="2133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3" name="Picture 9" descr=""/>
          <p:cNvPicPr/>
          <p:nvPr/>
        </p:nvPicPr>
        <p:blipFill>
          <a:blip r:embed="rId4"/>
          <a:srcRect l="9805" t="6358" r="9805" b="3402"/>
          <a:stretch/>
        </p:blipFill>
        <p:spPr>
          <a:xfrm>
            <a:off x="5943600" y="1676520"/>
            <a:ext cx="2971800" cy="2057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213DB75-88DD-4DDD-ADE5-A6CD3A1B31E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Nodule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80880" y="1599840"/>
            <a:ext cx="8305920" cy="1676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Palpable solid deep lesion (depth&gt; diameter)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- Epidermal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- Dermal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7" name="Picture 4" descr="3"/>
          <p:cNvPicPr/>
          <p:nvPr/>
        </p:nvPicPr>
        <p:blipFill>
          <a:blip r:embed="rId1">
            <a:lum contrast="30000"/>
          </a:blip>
          <a:stretch/>
        </p:blipFill>
        <p:spPr>
          <a:xfrm>
            <a:off x="1066680" y="3581280"/>
            <a:ext cx="7162920" cy="284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E02990-3177-4647-A86F-4A0DAFDDEE8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Vesicle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raised lesion less than 0.5 cm in diameter containing clear fluid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1" name="Picture 5" descr=""/>
          <p:cNvPicPr/>
          <p:nvPr/>
        </p:nvPicPr>
        <p:blipFill>
          <a:blip r:embed="rId1"/>
          <a:srcRect l="12106" t="16063" r="22625" b="9856"/>
          <a:stretch/>
        </p:blipFill>
        <p:spPr>
          <a:xfrm>
            <a:off x="2116080" y="4232160"/>
            <a:ext cx="3048120" cy="2032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" name="Picture 8" descr=""/>
          <p:cNvPicPr/>
          <p:nvPr/>
        </p:nvPicPr>
        <p:blipFill>
          <a:blip r:embed="rId2"/>
          <a:srcRect l="16102" t="3055" r="9829" b="2207"/>
          <a:stretch/>
        </p:blipFill>
        <p:spPr>
          <a:xfrm>
            <a:off x="5791320" y="1676520"/>
            <a:ext cx="3165480" cy="228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Picture 9" descr=""/>
          <p:cNvPicPr/>
          <p:nvPr/>
        </p:nvPicPr>
        <p:blipFill>
          <a:blip r:embed="rId3"/>
          <a:srcRect l="15387" t="13945" r="19231" b="25480"/>
          <a:stretch/>
        </p:blipFill>
        <p:spPr>
          <a:xfrm>
            <a:off x="5832360" y="4295880"/>
            <a:ext cx="3124440" cy="1930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260269-EB5B-4BC0-8BE7-742263B75B39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Bulla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vesicle that is greater than 0.5 cm in diameter is known as a bulla.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7" name="Picture 4" descr="6"/>
          <p:cNvPicPr/>
          <p:nvPr/>
        </p:nvPicPr>
        <p:blipFill>
          <a:blip r:embed="rId1">
            <a:lum contrast="24000"/>
          </a:blip>
          <a:stretch/>
        </p:blipFill>
        <p:spPr>
          <a:xfrm>
            <a:off x="5430960" y="1295280"/>
            <a:ext cx="3179520" cy="525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7" descr="bullaDictionary.jpg"/>
          <p:cNvPicPr/>
          <p:nvPr/>
        </p:nvPicPr>
        <p:blipFill>
          <a:blip r:embed="rId2"/>
          <a:stretch/>
        </p:blipFill>
        <p:spPr>
          <a:xfrm>
            <a:off x="609480" y="4094280"/>
            <a:ext cx="2184480" cy="2184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BB980F-1E08-47FB-938A-BECDD5899878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Pustule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pustule is a raised lesion less than 0.5 cm in diameter containing yellow fluid, which may be sterile as in acne and  pustular psoriasis, or infected.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2" name="Picture 5" descr=""/>
          <p:cNvPicPr/>
          <p:nvPr/>
        </p:nvPicPr>
        <p:blipFill>
          <a:blip r:embed="rId1"/>
          <a:stretch/>
        </p:blipFill>
        <p:spPr>
          <a:xfrm>
            <a:off x="4952880" y="1565280"/>
            <a:ext cx="3495960" cy="1871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Picture 6" descr=""/>
          <p:cNvPicPr/>
          <p:nvPr/>
        </p:nvPicPr>
        <p:blipFill>
          <a:blip r:embed="rId2"/>
          <a:stretch/>
        </p:blipFill>
        <p:spPr>
          <a:xfrm>
            <a:off x="4495680" y="3692520"/>
            <a:ext cx="2175120" cy="217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" name="Picture 8" descr="acne2"/>
          <p:cNvPicPr/>
          <p:nvPr/>
        </p:nvPicPr>
        <p:blipFill>
          <a:blip r:embed="rId3"/>
          <a:stretch/>
        </p:blipFill>
        <p:spPr>
          <a:xfrm>
            <a:off x="6797520" y="3693960"/>
            <a:ext cx="2237040" cy="2132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" name=""/>
          <p:cNvSpPr txBox="1"/>
          <p:nvPr/>
        </p:nvSpPr>
        <p:spPr>
          <a:xfrm>
            <a:off x="464832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6527E4-27F1-454F-8EDB-332FCD9B73D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Wheal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wheal is a transient, itchy, pink or red swelling of the skin, often with central pallor.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9" name="Picture 4" descr="4"/>
          <p:cNvPicPr/>
          <p:nvPr/>
        </p:nvPicPr>
        <p:blipFill>
          <a:blip r:embed="rId1">
            <a:lum contrast="42000"/>
          </a:blip>
          <a:stretch/>
        </p:blipFill>
        <p:spPr>
          <a:xfrm>
            <a:off x="4876920" y="1371600"/>
            <a:ext cx="3962160" cy="5334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Picture 2" descr="C:\Documents and Settings\CiprianoS\Desktop\urticaria2.JPG"/>
          <p:cNvPicPr/>
          <p:nvPr/>
        </p:nvPicPr>
        <p:blipFill>
          <a:blip r:embed="rId2"/>
          <a:srcRect l="2916" t="0" r="3747" b="0"/>
          <a:stretch/>
        </p:blipFill>
        <p:spPr>
          <a:xfrm>
            <a:off x="1747800" y="4456080"/>
            <a:ext cx="2644920" cy="2125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0" lang="en-US" sz="4400" strike="noStrike" u="none">
                <a:solidFill>
                  <a:srgbClr val="ffffff"/>
                </a:solidFill>
                <a:uFillTx/>
                <a:latin typeface="Arial"/>
              </a:rPr>
              <a:t>Cyst</a:t>
            </a:r>
            <a:br>
              <a:rPr sz="4400"/>
            </a:b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02" name="Slide Number Placeholder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BC2B19C-22EE-48F2-9A87-0782A91DFB4A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3" name="Content Placeholder 4" descr=""/>
          <p:cNvPicPr/>
          <p:nvPr/>
        </p:nvPicPr>
        <p:blipFill>
          <a:blip r:embed="rId1">
            <a:lum contrast="24000"/>
          </a:blip>
          <a:stretch/>
        </p:blipFill>
        <p:spPr>
          <a:xfrm>
            <a:off x="4857840" y="2438280"/>
            <a:ext cx="3943440" cy="270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Rectangle 5"/>
          <p:cNvSpPr/>
          <p:nvPr/>
        </p:nvSpPr>
        <p:spPr>
          <a:xfrm>
            <a:off x="228600" y="2286000"/>
            <a:ext cx="5029200" cy="19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palpable soft sac containing fluid.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- Epidermal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- Dermal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What is the skin lesion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It’s the skin change that occur due underlying pathogenic process and it should be identified  in order to reach diagnosis. 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 algn="just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Skin lesion either primary or secondary 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 algn="just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Dermatological classified based on the primary lesions that demonate.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Slide Number Placeholder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C3397F-D1AC-4EEB-950E-778AC3C37E36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4B864E2-CCE4-4D0F-9F28-82C692B67BD0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Telangiectasia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Dilatation of capillaries gives rise to this skin condition.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8" name="Picture 4" descr="23"/>
          <p:cNvPicPr/>
          <p:nvPr/>
        </p:nvPicPr>
        <p:blipFill>
          <a:blip r:embed="rId1">
            <a:lum contrast="30000"/>
          </a:blip>
          <a:stretch/>
        </p:blipFill>
        <p:spPr>
          <a:xfrm>
            <a:off x="1752480" y="2895480"/>
            <a:ext cx="6019920" cy="3657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CD8E6F-BEAC-4902-B36F-3327E1734C7C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Secondary skin lesions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1EF149-88CB-4C73-8D69-FCF09C8A4769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Crust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371520" y="128736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crust is a dried exudate, which may have been serous, purulent or haemorrhagic.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4" name="Picture 4" descr="11"/>
          <p:cNvPicPr/>
          <p:nvPr/>
        </p:nvPicPr>
        <p:blipFill>
          <a:blip r:embed="rId1">
            <a:lum contrast="24000"/>
          </a:blip>
          <a:stretch/>
        </p:blipFill>
        <p:spPr>
          <a:xfrm>
            <a:off x="5105520" y="1295280"/>
            <a:ext cx="3552840" cy="541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Picture 7" descr="Image result for skin crust"/>
          <p:cNvPicPr/>
          <p:nvPr/>
        </p:nvPicPr>
        <p:blipFill>
          <a:blip r:embed="rId2"/>
          <a:stretch/>
        </p:blipFill>
        <p:spPr>
          <a:xfrm>
            <a:off x="1676520" y="4678200"/>
            <a:ext cx="2571480" cy="1771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عنصر نائب لرقم الشريحة 7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FEC5EB-41D9-4855-B3FB-01A0F7D32B0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Excoriation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haemorrhagic excavation of the skin resulting from scratching.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9" name="Picture 5" descr=""/>
          <p:cNvPicPr/>
          <p:nvPr/>
        </p:nvPicPr>
        <p:blipFill>
          <a:blip r:embed="rId1"/>
          <a:stretch/>
        </p:blipFill>
        <p:spPr>
          <a:xfrm>
            <a:off x="4876920" y="1600200"/>
            <a:ext cx="3609720" cy="414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عنصر نائب لرقم الشريحة 7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38D9F1-BC34-4D28-85E8-AD83E1C96879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Lichenification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Thickening of the skin with exaggeration of the skin creases.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3" name="Picture 5" descr=""/>
          <p:cNvPicPr/>
          <p:nvPr/>
        </p:nvPicPr>
        <p:blipFill>
          <a:blip r:embed="rId1"/>
          <a:stretch/>
        </p:blipFill>
        <p:spPr>
          <a:xfrm>
            <a:off x="4724280" y="1752480"/>
            <a:ext cx="3862440" cy="365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F96D17-537A-440F-8FAA-AE6D819EBC66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Scar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The final stage of healing of a destructive process (disease or injury) that has involved the deeper dermis results in a white, smooth, firm, shiny lesion.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Atrophic, or hypertrophic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0">
              <a:lnSpc>
                <a:spcPct val="90000"/>
              </a:lnSpc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7" name="Picture 4" descr="10"/>
          <p:cNvPicPr/>
          <p:nvPr/>
        </p:nvPicPr>
        <p:blipFill>
          <a:blip r:embed="rId1">
            <a:lum contrast="48000"/>
          </a:blip>
          <a:stretch/>
        </p:blipFill>
        <p:spPr>
          <a:xfrm>
            <a:off x="1219320" y="4038480"/>
            <a:ext cx="6553080" cy="2819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9263F15-098F-4207-9A9B-ABE322B50F51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Scale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A scale is a flat plate (lamella) or flake of stratum corneum.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The epidermis is replaced every 28 days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Fine (eczema) / thick (psoriasis) 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No scaling in dermal pathologies 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1" name="Picture 9" descr="Image result for skin scales"/>
          <p:cNvPicPr/>
          <p:nvPr/>
        </p:nvPicPr>
        <p:blipFill>
          <a:blip r:embed="rId1"/>
          <a:stretch/>
        </p:blipFill>
        <p:spPr>
          <a:xfrm>
            <a:off x="4791240" y="4057560"/>
            <a:ext cx="3882960" cy="2187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Picture 11" descr="Image result for skin scales"/>
          <p:cNvPicPr/>
          <p:nvPr/>
        </p:nvPicPr>
        <p:blipFill>
          <a:blip r:embed="rId2"/>
          <a:stretch/>
        </p:blipFill>
        <p:spPr>
          <a:xfrm>
            <a:off x="469800" y="3990960"/>
            <a:ext cx="4052880" cy="22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A5326A3-A937-4629-A794-A874FE843EB3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Necrosis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Death, or necrosis, of skin tissue is usually black in colour.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36" name="Picture 4" descr="24c"/>
          <p:cNvPicPr/>
          <p:nvPr/>
        </p:nvPicPr>
        <p:blipFill>
          <a:blip r:embed="rId1">
            <a:lum contrast="18000"/>
          </a:blip>
          <a:stretch/>
        </p:blipFill>
        <p:spPr>
          <a:xfrm>
            <a:off x="5010120" y="1219320"/>
            <a:ext cx="3681360" cy="5333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F7CED5-AEAC-4D5F-8A37-9774DC33C571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Erosion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partial break in the epidermis is known  as an erosion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It heals without scarring unless secondary infection occurs.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Commonly following a blister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0" name="Picture 4" descr="6a"/>
          <p:cNvPicPr/>
          <p:nvPr/>
        </p:nvPicPr>
        <p:blipFill>
          <a:blip r:embed="rId1">
            <a:lum contrast="30000"/>
          </a:blip>
          <a:stretch/>
        </p:blipFill>
        <p:spPr>
          <a:xfrm>
            <a:off x="5257800" y="1371600"/>
            <a:ext cx="3124080" cy="525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F646D8-1EB3-4DA0-AB27-4A521C5CEE82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Ulcer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An ulcer is a full-thickness loss of the epidermis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Heals with scarring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4" name="Picture 4" descr="8"/>
          <p:cNvPicPr/>
          <p:nvPr/>
        </p:nvPicPr>
        <p:blipFill>
          <a:blip r:embed="rId1">
            <a:lum contrast="42000"/>
          </a:blip>
          <a:stretch/>
        </p:blipFill>
        <p:spPr>
          <a:xfrm>
            <a:off x="5567400" y="1143000"/>
            <a:ext cx="2814480" cy="548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99"/>
                </a:solidFill>
                <a:uFillTx/>
                <a:latin typeface="Arial"/>
              </a:rPr>
              <a:t>Dermatological Examination is a description of Skin lesion </a:t>
            </a:r>
            <a:br>
              <a:rPr sz="4400"/>
            </a:b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2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9999"/>
          </a:bodyPr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Skin lesions description include:-  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Morphology 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 shape and dimensions of the lesion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Configuration 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 arrangement of lesions or the relation of lesions to each others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Distribution 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Wingdings"/>
                <a:ea typeface="Wingdings"/>
              </a:rPr>
              <a:t>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 in which body site they are located?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Slide Number Placeholder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62AFF2-E3D7-4DDA-849C-A58B8FB6E0EB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4245FE-BB5E-4C0A-A6A0-BEB01E762E3C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ffffff"/>
                </a:solidFill>
                <a:uFillTx/>
                <a:latin typeface="Arial"/>
              </a:rPr>
              <a:t>FISSURE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pic>
        <p:nvPicPr>
          <p:cNvPr id="147" name="Picture 3" descr="fismod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5410080" y="1295280"/>
            <a:ext cx="2743200" cy="1729080"/>
          </a:xfrm>
          <a:prstGeom prst="rect">
            <a:avLst/>
          </a:prstGeom>
          <a:noFill/>
          <a:ln w="38160">
            <a:solidFill>
              <a:srgbClr val="cc0000"/>
            </a:solidFill>
            <a:miter/>
          </a:ln>
        </p:spPr>
      </p:pic>
      <p:sp>
        <p:nvSpPr>
          <p:cNvPr id="148" name="Rectangle 4"/>
          <p:cNvSpPr/>
          <p:nvPr/>
        </p:nvSpPr>
        <p:spPr>
          <a:xfrm>
            <a:off x="228600" y="1905120"/>
            <a:ext cx="48006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a linear cleavages or cracks in the skin.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9" name="Picture 5" descr=""/>
          <p:cNvPicPr/>
          <p:nvPr/>
        </p:nvPicPr>
        <p:blipFill>
          <a:blip r:embed="rId3"/>
          <a:stretch/>
        </p:blipFill>
        <p:spPr>
          <a:xfrm>
            <a:off x="5486400" y="3200400"/>
            <a:ext cx="2909880" cy="3276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4A9506-1653-4D25-947E-3C84E774A595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Atrophy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Thinning and transparency of the skin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Caused by diminution of the epidermis, the dermis, or both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Wrinkling and translucency  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3" name="Picture 4" descr="8a"/>
          <p:cNvPicPr/>
          <p:nvPr/>
        </p:nvPicPr>
        <p:blipFill>
          <a:blip r:embed="rId1">
            <a:lum contrast="42000"/>
          </a:blip>
          <a:stretch/>
        </p:blipFill>
        <p:spPr>
          <a:xfrm>
            <a:off x="5575320" y="1447920"/>
            <a:ext cx="2502000" cy="525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عنصر نائب لرقم الشريحة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B6F444-6C7C-46BD-ABE0-5A2E0271E5AF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Sclerosis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8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circumscribed or diffuse hardening or induration of the skin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 result of dermal or subcutaneous edema, cellular infiltration, or collagen proliferation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57" name="Picture 4" descr="26"/>
          <p:cNvPicPr/>
          <p:nvPr/>
        </p:nvPicPr>
        <p:blipFill>
          <a:blip r:embed="rId1">
            <a:lum contrast="54000"/>
          </a:blip>
          <a:stretch/>
        </p:blipFill>
        <p:spPr>
          <a:xfrm>
            <a:off x="1828800" y="3733920"/>
            <a:ext cx="5715000" cy="2971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A0E069-8DEC-4C8F-8D9E-788074A5448A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99"/>
                </a:solidFill>
                <a:uFillTx/>
                <a:latin typeface="Arial"/>
              </a:rPr>
              <a:t>Primary Lesions</a:t>
            </a:r>
            <a:br>
              <a:rPr sz="4000"/>
            </a:br>
            <a:endParaRPr b="0" lang="en-US" sz="4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533520" y="1294920"/>
            <a:ext cx="8229600" cy="533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Macule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Flat circumscribed area of change in skin color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Papule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small circumscribed elevation of the skin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Nodule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Solid, circumscribed elevation of the skin whose greater part is beneath skin surface (felt more than seen)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Plaque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flat topped palpable lesion (gathering of papules)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Vesicle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collection of clear fluid (&lt;5mm in diameter)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Bulla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like vesicle, but &gt; 5 mm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15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Pustule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Collection of Pus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0">
              <a:lnSpc>
                <a:spcPct val="90000"/>
              </a:lnSpc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78DEB3-F6C0-4E0B-AEE0-6DD03116FC9F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99"/>
                </a:solidFill>
                <a:uFillTx/>
                <a:latin typeface="Arial"/>
              </a:rPr>
              <a:t>Primary Lesions</a:t>
            </a:r>
            <a:br>
              <a:rPr sz="4000"/>
            </a:br>
            <a:endParaRPr b="0" lang="en-US" sz="4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ubTitle"/>
          </p:nvPr>
        </p:nvSpPr>
        <p:spPr>
          <a:xfrm>
            <a:off x="685800" y="1523520"/>
            <a:ext cx="7696080" cy="48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Wheal: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 Transient, slightly raised lesion     with pale center and pink margin.Seen in urticaria.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Purpura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:Visible collection of blood under the skin e.g. Vasculitis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Telangectasia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Dilated capillaries visible on skin surface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7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Burrow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Tunnel in  the skin (e.g. Scabies)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541847-57D6-4A32-9B68-07FE756F385E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99"/>
                </a:solidFill>
                <a:uFillTx/>
                <a:latin typeface="Arial"/>
              </a:rPr>
              <a:t>Secondary lesions</a:t>
            </a:r>
            <a:br>
              <a:rPr sz="4000"/>
            </a:br>
            <a:endParaRPr b="0" lang="en-US" sz="4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457200" y="1142640"/>
            <a:ext cx="7696080" cy="48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Crust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Dried serum (or exudate)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Scale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:Thickened, loose, readily detached fragment of  cornified layer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Excoration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Shallow linear abrasion caused by  scratching.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Erosion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:Loss of epidermis (heals </a:t>
            </a:r>
            <a:r>
              <a:rPr b="0" lang="en-US" sz="2400" strike="noStrike" u="sng">
                <a:solidFill>
                  <a:srgbClr val="ffffff"/>
                </a:solidFill>
                <a:uFillTx/>
                <a:latin typeface="Arial"/>
              </a:rPr>
              <a:t>without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 scarring)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Ulcer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loss of epidermis and dermis (heals </a:t>
            </a:r>
            <a:r>
              <a:rPr b="0" lang="en-US" sz="2400" strike="noStrike" u="sng">
                <a:solidFill>
                  <a:srgbClr val="ffffff"/>
                </a:solidFill>
                <a:uFillTx/>
                <a:latin typeface="Arial"/>
              </a:rPr>
              <a:t>with 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scarring)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Fissure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 : linear crack in the skin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lnSpc>
                <a:spcPct val="90000"/>
              </a:lnSpc>
              <a:spcBef>
                <a:spcPts val="601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Scar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: Permanent lesion due to abnormal formation of   connective tissue following injury.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54517E-5E59-406E-B226-93AC25F0C86A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ffff99"/>
                </a:solidFill>
                <a:uFillTx/>
                <a:latin typeface="Arial"/>
              </a:rPr>
              <a:t>Secondary lesions</a:t>
            </a:r>
            <a:br>
              <a:rPr sz="4000"/>
            </a:br>
            <a:endParaRPr b="0" lang="en-US" sz="4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ubTitle"/>
          </p:nvPr>
        </p:nvSpPr>
        <p:spPr>
          <a:xfrm>
            <a:off x="533520" y="1143000"/>
            <a:ext cx="7619760" cy="5486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Atrophy: 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roman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Superficial: thining of skin with visible blood vessels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romanL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Deep : depression of skin surface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Lichenification: thickened skin with  accentuated skin markings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Clr>
                <a:srgbClr val="ffffff"/>
              </a:buClr>
              <a:buFont typeface="Arial"/>
              <a:buAutoNum type="arabicPeriod" startAt="8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Sclerosis: induration of skin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361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2- Configuration 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71" name="Slide Number Placeholder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0A894C-19CC-4269-A477-325ED51FF15F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72" name="Content Placeholder 4" descr=""/>
          <p:cNvPicPr/>
          <p:nvPr/>
        </p:nvPicPr>
        <p:blipFill>
          <a:blip r:embed="rId1">
            <a:lum contrast="24000"/>
          </a:blip>
          <a:stretch/>
        </p:blipFill>
        <p:spPr>
          <a:xfrm>
            <a:off x="2362320" y="1379520"/>
            <a:ext cx="4572000" cy="4944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عنصر نائب لرقم الشريحة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3F7DB7-20A9-4228-AFD1-FED0DC405753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74" name="Picture 3" descr="2FF9"/>
          <p:cNvPicPr/>
          <p:nvPr/>
        </p:nvPicPr>
        <p:blipFill>
          <a:blip r:embed="rId1"/>
          <a:stretch/>
        </p:blipFill>
        <p:spPr>
          <a:xfrm>
            <a:off x="2319480" y="720720"/>
            <a:ext cx="4005000" cy="5756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31185D-2FE8-41D3-8A4B-407D934F3F24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76" name="Picture 4" descr=""/>
          <p:cNvPicPr/>
          <p:nvPr/>
        </p:nvPicPr>
        <p:blipFill>
          <a:blip r:embed="rId1"/>
          <a:stretch/>
        </p:blipFill>
        <p:spPr>
          <a:xfrm>
            <a:off x="1981080" y="609480"/>
            <a:ext cx="4880160" cy="571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400"/>
            </a:br>
            <a:r>
              <a:rPr b="1" lang="en-US" sz="4400" strike="noStrike" u="none">
                <a:solidFill>
                  <a:srgbClr val="ffff99"/>
                </a:solidFill>
                <a:uFillTx/>
                <a:latin typeface="Arial"/>
              </a:rPr>
              <a:t>Morphology:</a:t>
            </a:r>
            <a:br>
              <a:rPr sz="4400"/>
            </a:b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5" name="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Primary skin lesions : unmodified lesions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lnSpc>
                <a:spcPct val="90000"/>
              </a:lnSpc>
              <a:spcBef>
                <a:spcPts val="799"/>
              </a:spcBef>
              <a:buClr>
                <a:srgbClr val="ffffff"/>
              </a:buClr>
              <a:buFont typeface="Arial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Secondary  skin lesion: modified  by scratching or infection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609480" indent="-609480">
              <a:spcBef>
                <a:spcPts val="7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Slide Number Placeholder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F71DDD9-EAA3-43D8-BC1F-A066C640BC17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1F7AE60-7D37-4DDB-8EB3-5941EAB3BE7F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78" name="Picture 4" descr=""/>
          <p:cNvPicPr/>
          <p:nvPr/>
        </p:nvPicPr>
        <p:blipFill>
          <a:blip r:embed="rId1"/>
          <a:stretch/>
        </p:blipFill>
        <p:spPr>
          <a:xfrm>
            <a:off x="2401920" y="1600200"/>
            <a:ext cx="4340160" cy="4525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C982FC-5EEA-4B57-8444-40F1B9886193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838080" y="22860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99"/>
                </a:solidFill>
                <a:uFillTx/>
                <a:latin typeface="Arial"/>
              </a:rPr>
              <a:t>3- Distribution</a:t>
            </a:r>
            <a:endParaRPr b="0" lang="en-US" sz="36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533160" y="1444320"/>
            <a:ext cx="7924680" cy="48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Many diseases have predilection for specific body sites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*Psoriasis: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Extensors(elbows and knees)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Scalp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*Acne : Face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Upper chest, Upper back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*Photosensitive eruption: Mainly face, forearms &amp; V-Chest (with sparing of photoprotected areas e.g. upper eyelids, retro-auricular an sub- mental)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عنصر نائب لرقم الشريحة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3A22D6-4021-4CC3-A7A4-D704DCD359A8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3" name="Picture 3" descr="13FF20"/>
          <p:cNvPicPr/>
          <p:nvPr/>
        </p:nvPicPr>
        <p:blipFill>
          <a:blip r:embed="rId1"/>
          <a:stretch/>
        </p:blipFill>
        <p:spPr>
          <a:xfrm>
            <a:off x="2387520" y="39600"/>
            <a:ext cx="4318200" cy="6513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6B36A6-114F-4857-B38E-1107B3A10D7F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53352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ff99"/>
                </a:solidFill>
                <a:uFillTx/>
                <a:latin typeface="Arial"/>
              </a:rPr>
              <a:t>Colour in Dermatology</a:t>
            </a:r>
            <a:endParaRPr b="0" lang="en-US" sz="36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685800" y="1523520"/>
            <a:ext cx="7696080" cy="48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>
              <a:spcBef>
                <a:spcPts val="700"/>
              </a:spcBef>
              <a:buClr>
                <a:srgbClr val="ffffff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Red:Vascular lesions e.g. port wine stain 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also, inflammatory disorders like psoriasis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Blue: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Blue nevus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indent="0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 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        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Mongolian spot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Yellow: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Xanthoma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White: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Vitiligo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Black: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Melanocytic nevus &amp; melanoma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>
              <a:spcBef>
                <a:spcPts val="700"/>
              </a:spcBef>
              <a:buClr>
                <a:srgbClr val="ffffff"/>
              </a:buClr>
              <a:buFont typeface="Wingdings" charset="2"/>
              <a:buChar char="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Purple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Arial"/>
              </a:rPr>
              <a:t>or (Violaceous) : Lichen planus</a:t>
            </a:r>
            <a:endParaRPr b="0" lang="en-US" sz="2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عنصر نائب لرقم الشريحة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36786B-4C7C-4787-A445-25406B8CB72B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88" name="Picture 3" descr="15FF23"/>
          <p:cNvPicPr/>
          <p:nvPr/>
        </p:nvPicPr>
        <p:blipFill>
          <a:blip r:embed="rId1"/>
          <a:stretch/>
        </p:blipFill>
        <p:spPr>
          <a:xfrm>
            <a:off x="1066680" y="533520"/>
            <a:ext cx="6934320" cy="594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عنصر نائب لرقم الشريحة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CCEA6FE-C2D6-4BED-A408-CAAE5FE552A8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90" name="Picture 3" descr="10FF26"/>
          <p:cNvPicPr/>
          <p:nvPr/>
        </p:nvPicPr>
        <p:blipFill>
          <a:blip r:embed="rId1"/>
          <a:stretch/>
        </p:blipFill>
        <p:spPr>
          <a:xfrm>
            <a:off x="1143000" y="457200"/>
            <a:ext cx="6858000" cy="5867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6A5C5D-BEEB-4BCA-9626-486212A54B26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3352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Thank you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55480" y="50760"/>
            <a:ext cx="7886880" cy="1325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Skin lesions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25600" y="1270080"/>
            <a:ext cx="38685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Primary 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630360" y="2093400"/>
            <a:ext cx="3868560" cy="462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Macule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Patch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Papule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Plaque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Nodule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Vesicle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Bulla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Cyst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Burrow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Purpura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Weal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Telangiectasia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514440" indent="-51444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554360" y="1219320"/>
            <a:ext cx="388800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uFillTx/>
                <a:latin typeface="Arial"/>
              </a:rPr>
              <a:t>Secondary </a:t>
            </a:r>
            <a:endParaRPr b="0" lang="en-US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4628880" y="2043000"/>
            <a:ext cx="3887640" cy="4586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Crust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Scales (squamous)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Erosion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Ulceration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Excoriation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Scar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Atrophy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Fissure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Lichenification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ff"/>
                </a:solidFill>
                <a:uFillTx/>
                <a:latin typeface="Arial"/>
              </a:rPr>
              <a:t>Necrosis </a:t>
            </a: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499"/>
              </a:spcBef>
              <a:buClr>
                <a:srgbClr val="ffffff"/>
              </a:buClr>
              <a:buFont typeface="Arial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" name="Slide Number Placeholder 6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36CAD7F-316C-474F-9DF4-2E1C55643B4D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عنصر نائب لرقم الشريحة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5D965F-33CF-4CDF-A719-67BA7DDE1FEC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Primary skin lesions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ar-AE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ffff99"/>
                </a:solidFill>
                <a:uFillTx/>
                <a:latin typeface="Arial"/>
              </a:rPr>
              <a:t> </a:t>
            </a:r>
            <a:r>
              <a:rPr b="0" lang="en-US" sz="4000" strike="noStrike" u="none">
                <a:solidFill>
                  <a:srgbClr val="ffff99"/>
                </a:solidFill>
                <a:uFillTx/>
                <a:latin typeface="Arial"/>
              </a:rPr>
              <a:t>Macule</a:t>
            </a:r>
            <a:endParaRPr b="0" lang="en-US" sz="4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284040" y="1727280"/>
            <a:ext cx="4897440" cy="398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8160" rIns="38160" tIns="38160" bIns="38160" anchor="t">
            <a:normAutofit/>
          </a:bodyPr>
          <a:p>
            <a:pPr marL="457200" indent="-457200">
              <a:spcBef>
                <a:spcPts val="663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(L. macula, “spot”)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663"/>
              </a:spcBef>
              <a:buClr>
                <a:srgbClr val="0000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A macule is flat; if you can feel it, then it is </a:t>
            </a:r>
            <a:r>
              <a:rPr b="0" lang="en-US" sz="3200" strike="noStrike" u="sng">
                <a:solidFill>
                  <a:srgbClr val="ffffff"/>
                </a:solidFill>
                <a:uFillTx/>
                <a:latin typeface="Arial"/>
              </a:rPr>
              <a:t>not</a:t>
            </a: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 a macule.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8" name="Picture 7" descr=""/>
          <p:cNvPicPr/>
          <p:nvPr/>
        </p:nvPicPr>
        <p:blipFill>
          <a:blip r:embed="rId1"/>
          <a:srcRect l="12976" t="0" r="0" b="20000"/>
          <a:stretch/>
        </p:blipFill>
        <p:spPr>
          <a:xfrm>
            <a:off x="6019920" y="3962520"/>
            <a:ext cx="2228760" cy="2047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9" name="Group 7"/>
          <p:cNvGrpSpPr/>
          <p:nvPr/>
        </p:nvGrpSpPr>
        <p:grpSpPr>
          <a:xfrm>
            <a:off x="5181480" y="1600200"/>
            <a:ext cx="3581640" cy="2316240"/>
            <a:chOff x="5181480" y="1600200"/>
            <a:chExt cx="3581640" cy="2316240"/>
          </a:xfrm>
        </p:grpSpPr>
        <p:pic>
          <p:nvPicPr>
            <p:cNvPr id="30" name="Picture 5" descr=""/>
            <p:cNvPicPr/>
            <p:nvPr/>
          </p:nvPicPr>
          <p:blipFill>
            <a:blip r:embed="rId2"/>
            <a:stretch/>
          </p:blipFill>
          <p:spPr>
            <a:xfrm>
              <a:off x="5181480" y="1600200"/>
              <a:ext cx="3581640" cy="231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1" name="Picture 5" descr=""/>
            <p:cNvPicPr/>
            <p:nvPr/>
          </p:nvPicPr>
          <p:blipFill>
            <a:blip r:embed="rId3"/>
            <a:srcRect l="12767" t="49353" r="72361" b="27619"/>
            <a:stretch/>
          </p:blipFill>
          <p:spPr>
            <a:xfrm>
              <a:off x="5333760" y="2590920"/>
              <a:ext cx="533160" cy="533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" name="Picture 5" descr=""/>
            <p:cNvPicPr/>
            <p:nvPr/>
          </p:nvPicPr>
          <p:blipFill>
            <a:blip r:embed="rId4"/>
            <a:srcRect l="36373" t="72405" r="51070" b="7888"/>
            <a:stretch/>
          </p:blipFill>
          <p:spPr>
            <a:xfrm>
              <a:off x="5867280" y="2971800"/>
              <a:ext cx="762120" cy="6094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3" name="Picture 5" descr=""/>
            <p:cNvPicPr/>
            <p:nvPr/>
          </p:nvPicPr>
          <p:blipFill>
            <a:blip r:embed="rId5"/>
            <a:srcRect l="53192" t="59243" r="31919" b="14457"/>
            <a:stretch/>
          </p:blipFill>
          <p:spPr>
            <a:xfrm>
              <a:off x="7543800" y="2971800"/>
              <a:ext cx="333360" cy="380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" name="Picture 5" descr=""/>
            <p:cNvPicPr/>
            <p:nvPr/>
          </p:nvPicPr>
          <p:blipFill>
            <a:blip r:embed="rId6"/>
            <a:srcRect l="53192" t="59243" r="31919" b="14457"/>
            <a:stretch/>
          </p:blipFill>
          <p:spPr>
            <a:xfrm>
              <a:off x="8305920" y="2590920"/>
              <a:ext cx="333360" cy="3808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5" name="Right Triangle 1"/>
          <p:cNvSpPr/>
          <p:nvPr/>
        </p:nvSpPr>
        <p:spPr>
          <a:xfrm>
            <a:off x="5803920" y="3395520"/>
            <a:ext cx="1206360" cy="490680"/>
          </a:xfrm>
          <a:prstGeom prst="rtTriangle">
            <a:avLst/>
          </a:prstGeom>
          <a:solidFill>
            <a:srgbClr val="008080"/>
          </a:solidFill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62500" lnSpcReduction="19999"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ffff99"/>
                </a:solidFill>
                <a:uFillTx/>
                <a:latin typeface="Arial"/>
              </a:rPr>
              <a:t>Macule </a:t>
            </a:r>
            <a:endParaRPr b="0" lang="en-US" sz="44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37" name="Slide Number Placeholder 2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C62D76-5039-485D-8692-BD420240A800}" type="slidenum">
              <a:rPr b="0" lang="en-US" sz="14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38" name="Picture 4" descr=""/>
          <p:cNvPicPr/>
          <p:nvPr/>
        </p:nvPicPr>
        <p:blipFill>
          <a:blip r:embed="rId1"/>
          <a:srcRect l="0" t="25453" r="0" b="18187"/>
          <a:stretch/>
        </p:blipFill>
        <p:spPr>
          <a:xfrm>
            <a:off x="6400800" y="1536840"/>
            <a:ext cx="2451240" cy="190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" name="Picture 5" descr=""/>
          <p:cNvPicPr/>
          <p:nvPr/>
        </p:nvPicPr>
        <p:blipFill>
          <a:blip r:embed="rId2"/>
          <a:srcRect l="13436" t="0" r="18423" b="0"/>
          <a:stretch/>
        </p:blipFill>
        <p:spPr>
          <a:xfrm>
            <a:off x="6364440" y="3578400"/>
            <a:ext cx="2651040" cy="240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0" name="Picture 7" descr=""/>
          <p:cNvPicPr/>
          <p:nvPr/>
        </p:nvPicPr>
        <p:blipFill>
          <a:blip r:embed="rId3"/>
          <a:srcRect l="13449" t="17780" r="0" b="26157"/>
          <a:stretch/>
        </p:blipFill>
        <p:spPr>
          <a:xfrm>
            <a:off x="3352680" y="1596960"/>
            <a:ext cx="2576520" cy="190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" name="Picture 8" descr=""/>
          <p:cNvPicPr/>
          <p:nvPr/>
        </p:nvPicPr>
        <p:blipFill>
          <a:blip r:embed="rId4"/>
          <a:stretch/>
        </p:blipFill>
        <p:spPr>
          <a:xfrm>
            <a:off x="355680" y="1536840"/>
            <a:ext cx="2539800" cy="1904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Picture 9" descr=""/>
          <p:cNvPicPr/>
          <p:nvPr/>
        </p:nvPicPr>
        <p:blipFill>
          <a:blip r:embed="rId5"/>
          <a:srcRect l="0" t="5410" r="2068" b="0"/>
          <a:stretch/>
        </p:blipFill>
        <p:spPr>
          <a:xfrm>
            <a:off x="357120" y="3543480"/>
            <a:ext cx="2540160" cy="240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3" name="Picture 2" descr="C:\Documents and Settings\CiprianoS\My Documents\My Dropbox\AAD Photos\Purpura Petechiae Vasculitis\macule_petechiae.jpg"/>
          <p:cNvPicPr/>
          <p:nvPr/>
        </p:nvPicPr>
        <p:blipFill>
          <a:blip r:embed="rId6"/>
          <a:srcRect l="12861" t="15686" r="12531" b="11614"/>
          <a:stretch/>
        </p:blipFill>
        <p:spPr>
          <a:xfrm>
            <a:off x="3048120" y="3657600"/>
            <a:ext cx="3143160" cy="2286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69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ffff99"/>
                </a:solidFill>
                <a:uFillTx/>
                <a:latin typeface="Arial"/>
              </a:rPr>
              <a:t> </a:t>
            </a:r>
            <a:r>
              <a:rPr b="0" lang="en-US" sz="4000" strike="noStrike" u="none">
                <a:solidFill>
                  <a:srgbClr val="ffff99"/>
                </a:solidFill>
                <a:uFillTx/>
                <a:latin typeface="Arial"/>
              </a:rPr>
              <a:t>Patch</a:t>
            </a:r>
            <a:endParaRPr b="0" lang="en-US" sz="4000" strike="noStrike" u="none">
              <a:solidFill>
                <a:srgbClr val="ffff99"/>
              </a:solidFill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80880" y="1782720"/>
            <a:ext cx="4191120" cy="317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457200" indent="-457200">
              <a:spcBef>
                <a:spcPts val="1199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Patches are flat but larger than macules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marL="457200" indent="-457200">
              <a:spcBef>
                <a:spcPts val="1199"/>
              </a:spcBef>
              <a:buClr>
                <a:srgbClr val="ffffff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ff"/>
                </a:solidFill>
                <a:uFillTx/>
                <a:latin typeface="Arial"/>
              </a:rPr>
              <a:t>If it’s flat and larger than 1 cm, it is a patch</a:t>
            </a:r>
            <a:endParaRPr b="0" lang="en-US" sz="32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6" name="Picture 6" descr=""/>
          <p:cNvPicPr/>
          <p:nvPr/>
        </p:nvPicPr>
        <p:blipFill>
          <a:blip r:embed="rId1"/>
          <a:stretch/>
        </p:blipFill>
        <p:spPr>
          <a:xfrm>
            <a:off x="5943600" y="3886200"/>
            <a:ext cx="2133720" cy="213372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47" name="Group 11"/>
          <p:cNvGrpSpPr/>
          <p:nvPr/>
        </p:nvGrpSpPr>
        <p:grpSpPr>
          <a:xfrm>
            <a:off x="5181480" y="1600200"/>
            <a:ext cx="3581640" cy="2316240"/>
            <a:chOff x="5181480" y="1600200"/>
            <a:chExt cx="3581640" cy="2316240"/>
          </a:xfrm>
        </p:grpSpPr>
        <p:pic>
          <p:nvPicPr>
            <p:cNvPr id="48" name="Picture 5" descr=""/>
            <p:cNvPicPr/>
            <p:nvPr/>
          </p:nvPicPr>
          <p:blipFill>
            <a:blip r:embed="rId2"/>
            <a:stretch/>
          </p:blipFill>
          <p:spPr>
            <a:xfrm>
              <a:off x="5181480" y="1600200"/>
              <a:ext cx="3581640" cy="2316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49" name="Picture 5" descr=""/>
            <p:cNvPicPr/>
            <p:nvPr/>
          </p:nvPicPr>
          <p:blipFill>
            <a:blip r:embed="rId3"/>
            <a:srcRect l="12767" t="49353" r="72361" b="27619"/>
            <a:stretch/>
          </p:blipFill>
          <p:spPr>
            <a:xfrm>
              <a:off x="5333760" y="2590920"/>
              <a:ext cx="533160" cy="533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0" name="Picture 5" descr=""/>
            <p:cNvPicPr/>
            <p:nvPr/>
          </p:nvPicPr>
          <p:blipFill>
            <a:blip r:embed="rId4"/>
            <a:srcRect l="36426" t="77924" r="51070" b="13797"/>
            <a:stretch/>
          </p:blipFill>
          <p:spPr>
            <a:xfrm>
              <a:off x="5943600" y="3200400"/>
              <a:ext cx="533160" cy="2286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1" name="Picture 5" descr=""/>
            <p:cNvPicPr/>
            <p:nvPr/>
          </p:nvPicPr>
          <p:blipFill>
            <a:blip r:embed="rId5"/>
            <a:srcRect l="53192" t="59243" r="31919" b="14457"/>
            <a:stretch/>
          </p:blipFill>
          <p:spPr>
            <a:xfrm>
              <a:off x="7543800" y="2971800"/>
              <a:ext cx="333360" cy="3808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2" name="Picture 5" descr=""/>
            <p:cNvPicPr/>
            <p:nvPr/>
          </p:nvPicPr>
          <p:blipFill>
            <a:blip r:embed="rId6"/>
            <a:srcRect l="53192" t="59243" r="31919" b="14457"/>
            <a:stretch/>
          </p:blipFill>
          <p:spPr>
            <a:xfrm>
              <a:off x="8305920" y="2590920"/>
              <a:ext cx="333360" cy="3808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Application>LibreOffice/24.8.4.2$MacOSX_X86_64 LibreOffice_project/bb3cfa12c7b1bf994ecc5649a80400d06cd71002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2004-03-07T09:47:47Z</dcterms:created>
  <dc:creator>K.K.H</dc:creator>
  <dc:description/>
  <dc:language>en-US</dc:language>
  <cp:lastModifiedBy>Sami Fatehi Abd</cp:lastModifiedBy>
  <dcterms:modified xsi:type="dcterms:W3CDTF">2024-10-18T18:18:27Z</dcterms:modified>
  <cp:revision>53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000800325a0000000000010251500207f7000400038000</vt:lpwstr>
  </property>
</Properties>
</file>