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8A500-F610-4E7F-93D1-525B656266E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F4838-F5EC-44E9-A224-68A6204B4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ech-Rj\Desktop\New%202015%20New%20New\KSA%20Almarifa\Mahdi\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EFD0-AAD6-4F71-9311-4490DA7A3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CC"/>
                </a:solidFill>
                <a:latin typeface="Trebuchet MS" charset="0"/>
              </a:rPr>
              <a:t>Parasitic</a:t>
            </a:r>
            <a:r>
              <a:rPr lang="en-US" b="1" dirty="0">
                <a:solidFill>
                  <a:srgbClr val="4B4582"/>
                </a:solidFill>
                <a:latin typeface="Trebuchet MS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Trebuchet MS" charset="0"/>
              </a:rPr>
              <a:t>Infestations of the Skin</a:t>
            </a:r>
            <a:br>
              <a:rPr lang="en-US" b="1" dirty="0">
                <a:solidFill>
                  <a:srgbClr val="6600CC"/>
                </a:solidFill>
                <a:latin typeface="Trebuchet MS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2C293-EFA0-4818-A439-98C7B8CD0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Diagnostic approach: 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Look for: 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Nits on the hair shafts (retro-auricular),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rebuchet MS" charset="0"/>
                <a:ea typeface="ＭＳ Ｐゴシック" charset="0"/>
              </a:rPr>
              <a:t>Lice on the scalp.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B18909-4E29-3247-8841-940EAE323958}" type="slidenum">
              <a:rPr lang="en-US" sz="1200">
                <a:solidFill>
                  <a:schemeClr val="tx2"/>
                </a:solidFill>
              </a:rPr>
              <a:pPr eaLnBrk="1" hangingPunct="1"/>
              <a:t>10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1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46435" y="1510187"/>
            <a:ext cx="8305800" cy="48768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Effective therapeutic agents must kill/remove both lice and ova.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1)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Pyrethrins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and the synthetic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permethrin</a:t>
            </a: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2"/>
            <a:r>
              <a:rPr lang="en-US" sz="2800" dirty="0">
                <a:latin typeface="Trebuchet MS" charset="0"/>
                <a:ea typeface="ＭＳ Ｐゴシック" charset="0"/>
              </a:rPr>
              <a:t>1% and 5% cream </a:t>
            </a:r>
          </a:p>
          <a:p>
            <a:pPr lvl="2"/>
            <a:r>
              <a:rPr lang="en-US" sz="2800" dirty="0">
                <a:latin typeface="Trebuchet MS" charset="0"/>
                <a:ea typeface="ＭＳ Ｐゴシック" charset="0"/>
              </a:rPr>
              <a:t>Must be applied (10 min) after shampooing and drying hair completely</a:t>
            </a:r>
          </a:p>
          <a:p>
            <a:pPr lvl="2"/>
            <a:r>
              <a:rPr lang="en-US" sz="2800" dirty="0">
                <a:latin typeface="Trebuchet MS" charset="0"/>
                <a:ea typeface="ＭＳ Ｐゴシック" charset="0"/>
              </a:rPr>
              <a:t>No hair washing for 24 hours   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F21437-F31C-DD43-ACD9-769BBA41AF47}" type="slidenum">
              <a:rPr lang="en-US" sz="1200">
                <a:solidFill>
                  <a:schemeClr val="tx2"/>
                </a:solidFill>
              </a:rPr>
              <a:pPr eaLnBrk="1" hangingPunct="1"/>
              <a:t>11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7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79388" y="1143000"/>
            <a:ext cx="8785225" cy="5094288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2)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Malathion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0.5% lotion.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Has the extra value of sticking to the hair, so protecting against re-infection for 6 weeks. 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Lindane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gama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benzene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hexachloride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25475" lvl="2" indent="-342900"/>
            <a:r>
              <a:rPr lang="en-US" sz="2800" dirty="0">
                <a:latin typeface="Trebuchet MS" charset="0"/>
                <a:ea typeface="ＭＳ Ｐゴシック" charset="0"/>
              </a:rPr>
              <a:t>Has potential neurotoxicity if abused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4)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Crotamiton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Eurax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)10% cream or lotion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30602B-4635-6641-A1E9-C7834E7BEC36}" type="slidenum">
              <a:rPr lang="en-US" sz="1200">
                <a:solidFill>
                  <a:schemeClr val="tx2"/>
                </a:solidFill>
              </a:rPr>
              <a:pPr eaLnBrk="1" hangingPunct="1"/>
              <a:t>12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4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50825" y="1143000"/>
            <a:ext cx="8713788" cy="5022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Nits treatment: Nits are always a problem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No treatment is available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Re-treatment in a week is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advsable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pnts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Combing with a metal or plastic nit comb (fine-toothed) is an important adjunctive measure</a:t>
            </a:r>
          </a:p>
          <a:p>
            <a:pPr>
              <a:buFont typeface="Arial" charset="0"/>
              <a:buChar char="•"/>
            </a:pP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1FBE5-3F97-1546-9C55-CD6B1C981D9F}" type="slidenum">
              <a:rPr lang="en-US" sz="1200">
                <a:solidFill>
                  <a:schemeClr val="tx2"/>
                </a:solidFill>
              </a:rPr>
              <a:pPr eaLnBrk="1" hangingPunct="1"/>
              <a:t>13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9387" y="1673225"/>
            <a:ext cx="8785225" cy="5184775"/>
          </a:xfrm>
        </p:spPr>
        <p:txBody>
          <a:bodyPr/>
          <a:lstStyle/>
          <a:p>
            <a:pPr>
              <a:spcBef>
                <a:spcPts val="800"/>
              </a:spcBef>
              <a:buFont typeface="Wingdings" charset="0"/>
              <a:buNone/>
              <a:defRPr/>
            </a:pP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Other therapy methods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rgbClr val="6600CC"/>
                </a:solidFill>
              </a:rPr>
              <a:t>Oral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6600CC"/>
                </a:solidFill>
              </a:rPr>
              <a:t>treatment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800"/>
              </a:spcBef>
              <a:buFont typeface="Wingdings 2" charset="0"/>
              <a:buNone/>
              <a:defRPr/>
            </a:pPr>
            <a:r>
              <a:rPr lang="en-US" b="1" dirty="0" err="1"/>
              <a:t>Ivermectin</a:t>
            </a:r>
            <a:endParaRPr lang="en-US" b="1" dirty="0"/>
          </a:p>
          <a:p>
            <a:pPr lvl="1">
              <a:spcBef>
                <a:spcPts val="800"/>
              </a:spcBef>
              <a:defRPr/>
            </a:pPr>
            <a:r>
              <a:rPr lang="en-US" dirty="0"/>
              <a:t>Has no </a:t>
            </a:r>
            <a:r>
              <a:rPr lang="en-US" dirty="0" err="1"/>
              <a:t>ovicidal</a:t>
            </a:r>
            <a:r>
              <a:rPr lang="en-US" dirty="0"/>
              <a:t> activity</a:t>
            </a:r>
          </a:p>
          <a:p>
            <a:pPr lvl="1">
              <a:spcBef>
                <a:spcPts val="800"/>
              </a:spcBef>
              <a:defRPr/>
            </a:pPr>
            <a:r>
              <a:rPr lang="en-US" dirty="0"/>
              <a:t>Two doses separated by an interval of 10 days would be more effective.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DA4D24-B7E7-1748-9448-33A5289EEC77}" type="slidenum">
              <a:rPr lang="en-US" sz="1200">
                <a:solidFill>
                  <a:schemeClr val="tx2"/>
                </a:solidFill>
              </a:rPr>
              <a:pPr eaLnBrk="1" hangingPunct="1"/>
              <a:t>14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000" b="1" dirty="0">
                <a:latin typeface="Trebuchet MS" charset="0"/>
                <a:ea typeface="ＭＳ Ｐゴシック" charset="0"/>
                <a:cs typeface="ＭＳ Ｐゴシック" charset="0"/>
              </a:rPr>
              <a:t>Synonym: </a:t>
            </a:r>
            <a:r>
              <a:rPr lang="en-US" sz="3000" dirty="0">
                <a:latin typeface="Trebuchet MS" charset="0"/>
                <a:ea typeface="ＭＳ Ｐゴシック" charset="0"/>
                <a:cs typeface="ＭＳ Ｐゴシック" charset="0"/>
              </a:rPr>
              <a:t>Body lice.</a:t>
            </a:r>
          </a:p>
          <a:p>
            <a:pPr>
              <a:spcAft>
                <a:spcPts val="1200"/>
              </a:spcAft>
              <a:buFont typeface="Wingdings" charset="0"/>
              <a:buNone/>
            </a:pPr>
            <a:r>
              <a:rPr lang="en-US" sz="3000" b="1" dirty="0">
                <a:latin typeface="Trebuchet MS" charset="0"/>
                <a:ea typeface="ＭＳ Ｐゴシック" charset="0"/>
                <a:cs typeface="ＭＳ Ｐゴシック" charset="0"/>
              </a:rPr>
              <a:t>Cause: </a:t>
            </a:r>
            <a:r>
              <a:rPr lang="en-US" sz="3000" i="1" dirty="0" err="1">
                <a:latin typeface="Trebuchet MS" charset="0"/>
                <a:ea typeface="ＭＳ Ｐゴシック" charset="0"/>
                <a:cs typeface="ＭＳ Ｐゴシック" charset="0"/>
              </a:rPr>
              <a:t>Pediculus</a:t>
            </a:r>
            <a:r>
              <a:rPr lang="en-US" sz="3000" i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i="1" dirty="0" err="1">
                <a:latin typeface="Trebuchet MS" charset="0"/>
                <a:ea typeface="ＭＳ Ｐゴシック" charset="0"/>
                <a:cs typeface="ＭＳ Ｐゴシック" charset="0"/>
              </a:rPr>
              <a:t>humanus</a:t>
            </a:r>
            <a:r>
              <a:rPr lang="en-US" sz="3000" i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i="1" dirty="0" err="1">
                <a:latin typeface="Trebuchet MS" charset="0"/>
                <a:ea typeface="ＭＳ Ｐゴシック" charset="0"/>
                <a:cs typeface="ＭＳ Ｐゴシック" charset="0"/>
              </a:rPr>
              <a:t>corporis</a:t>
            </a:r>
            <a:r>
              <a:rPr lang="en-US" sz="3000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3000" b="1" dirty="0">
                <a:latin typeface="Trebuchet MS" charset="0"/>
                <a:ea typeface="ＭＳ Ｐゴシック" charset="0"/>
                <a:cs typeface="ＭＳ Ｐゴシック" charset="0"/>
              </a:rPr>
              <a:t>Epidemiology: </a:t>
            </a:r>
            <a:endParaRPr lang="en-US" sz="30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r>
              <a:rPr lang="en-US" sz="3000" dirty="0">
                <a:latin typeface="Trebuchet MS" charset="0"/>
                <a:ea typeface="ＭＳ Ｐゴシック" charset="0"/>
                <a:cs typeface="ＭＳ Ｐゴシック" charset="0"/>
              </a:rPr>
              <a:t>Is primarily a disease of the unwashed “Vagabond's disease” </a:t>
            </a:r>
          </a:p>
        </p:txBody>
      </p:sp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B95DC1-CED4-B449-BDC1-4AA55F979852}" type="slidenum">
              <a:rPr lang="en-US" sz="1200">
                <a:solidFill>
                  <a:schemeClr val="tx2"/>
                </a:solidFill>
              </a:rPr>
              <a:pPr eaLnBrk="1" hangingPunct="1"/>
              <a:t>15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1987" name="Title 1"/>
          <p:cNvSpPr txBox="1">
            <a:spLocks/>
          </p:cNvSpPr>
          <p:nvPr/>
        </p:nvSpPr>
        <p:spPr bwMode="auto">
          <a:xfrm>
            <a:off x="779463" y="381000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/>
              <a:t>2) Pediculosis Corporis</a:t>
            </a:r>
            <a:endParaRPr lang="en-US" sz="3600" b="1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055661-55E9-6149-8183-F8864E58613E}" type="slidenum">
              <a:rPr lang="en-US" sz="1200">
                <a:solidFill>
                  <a:schemeClr val="tx2"/>
                </a:solidFill>
              </a:rPr>
              <a:pPr eaLnBrk="1" hangingPunct="1"/>
              <a:t>16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30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r="6071"/>
          <a:stretch>
            <a:fillRect/>
          </a:stretch>
        </p:blipFill>
        <p:spPr bwMode="auto">
          <a:xfrm>
            <a:off x="4643438" y="2924175"/>
            <a:ext cx="425926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125538"/>
            <a:ext cx="8928100" cy="2016125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defRPr/>
            </a:pPr>
            <a:r>
              <a:rPr lang="en-US" dirty="0"/>
              <a:t>Identical in </a:t>
            </a:r>
            <a:r>
              <a:rPr lang="en-US" dirty="0" err="1"/>
              <a:t>developmnt</a:t>
            </a:r>
            <a:r>
              <a:rPr lang="en-US" dirty="0"/>
              <a:t> &amp; appearance to head louse</a:t>
            </a:r>
          </a:p>
          <a:p>
            <a:pPr>
              <a:spcBef>
                <a:spcPts val="800"/>
              </a:spcBef>
              <a:defRPr/>
            </a:pPr>
            <a:r>
              <a:rPr lang="en-US" dirty="0"/>
              <a:t>Its natural habitat is the clothing of its host, it only visits the skin to feed.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900" y="3068638"/>
            <a:ext cx="47164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2575" indent="-282575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charset="0"/>
              <a:buChar char=""/>
              <a:defRPr sz="2200" kern="1200">
                <a:solidFill>
                  <a:srgbClr val="00000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577850" indent="-2952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buChar char=""/>
              <a:defRPr sz="2000" kern="1200">
                <a:solidFill>
                  <a:srgbClr val="000000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86042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buChar char=""/>
              <a:defRPr sz="2400" kern="1200">
                <a:solidFill>
                  <a:srgbClr val="000000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143000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buChar char=""/>
              <a:defRPr sz="2000" kern="1200">
                <a:solidFill>
                  <a:srgbClr val="000000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14255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buChar char=""/>
              <a:defRPr sz="2000" kern="1200">
                <a:solidFill>
                  <a:srgbClr val="000000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sz="2800" dirty="0"/>
              <a:t>Eggs are cemented to clothing </a:t>
            </a:r>
            <a:r>
              <a:rPr lang="en-US" sz="2800" dirty="0" err="1"/>
              <a:t>fibres</a:t>
            </a:r>
            <a:endParaRPr lang="en-US" sz="2800" dirty="0"/>
          </a:p>
          <a:p>
            <a:pPr>
              <a:spcBef>
                <a:spcPts val="800"/>
              </a:spcBef>
              <a:defRPr/>
            </a:pPr>
            <a:r>
              <a:rPr lang="en-US" sz="2800" dirty="0"/>
              <a:t>With a preference for </a:t>
            </a:r>
          </a:p>
          <a:p>
            <a:pPr marL="0" indent="0">
              <a:spcBef>
                <a:spcPts val="800"/>
              </a:spcBef>
              <a:buFont typeface="Wingdings 2" charset="0"/>
              <a:buNone/>
              <a:defRPr/>
            </a:pPr>
            <a:r>
              <a:rPr lang="en-US" sz="2800" dirty="0"/>
              <a:t>clothing close to the skin. </a:t>
            </a:r>
          </a:p>
          <a:p>
            <a:pPr>
              <a:spcBef>
                <a:spcPts val="800"/>
              </a:spcBef>
              <a:defRPr/>
            </a:pPr>
            <a:r>
              <a:rPr lang="en-US" sz="2800" dirty="0"/>
              <a:t>Seams are a </a:t>
            </a:r>
            <a:r>
              <a:rPr lang="en-US" sz="2800" dirty="0" err="1"/>
              <a:t>favoured</a:t>
            </a:r>
            <a:r>
              <a:rPr lang="en-US" sz="2800" dirty="0"/>
              <a:t> site</a:t>
            </a:r>
          </a:p>
        </p:txBody>
      </p:sp>
      <p:sp>
        <p:nvSpPr>
          <p:cNvPr id="43013" name="Title 1"/>
          <p:cNvSpPr txBox="1">
            <a:spLocks/>
          </p:cNvSpPr>
          <p:nvPr/>
        </p:nvSpPr>
        <p:spPr bwMode="auto">
          <a:xfrm>
            <a:off x="779463" y="381000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en-US" sz="3600" b="1" dirty="0">
                <a:latin typeface="Trebuchet MS" charset="0"/>
              </a:rPr>
              <a:t>Morphology and biology </a:t>
            </a:r>
          </a:p>
        </p:txBody>
      </p:sp>
    </p:spTree>
    <p:extLst>
      <p:ext uri="{BB962C8B-B14F-4D97-AF65-F5344CB8AC3E}">
        <p14:creationId xmlns:p14="http://schemas.microsoft.com/office/powerpoint/2010/main" val="4961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lice feed on the body, but live in the clothing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parasite obtains its nourishment by descending to the skin and taking a blood meal.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Lay their eggs in the seams of clothing</a:t>
            </a:r>
          </a:p>
        </p:txBody>
      </p:sp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3974AA-2F17-114E-981D-E058A1244715}" type="slidenum">
              <a:rPr lang="en-US" sz="1200">
                <a:solidFill>
                  <a:schemeClr val="tx2"/>
                </a:solidFill>
              </a:rPr>
              <a:pPr eaLnBrk="1" hangingPunct="1"/>
              <a:t>17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779463" y="343292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3600" b="1" dirty="0">
                <a:latin typeface="Trebuchet MS" charset="0"/>
              </a:rPr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283959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Pruritus,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Itching is accompanied by erythematous and copper-colored macules, wheals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Excoriations and secondary infections (lice dermatitis) on trunk (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vagabond skin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 are common.</a:t>
            </a:r>
          </a:p>
        </p:txBody>
      </p:sp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9EDDB0-C232-AA46-9393-3A0F837FFBCC}" type="slidenum">
              <a:rPr lang="en-US" sz="1200">
                <a:solidFill>
                  <a:schemeClr val="tx2"/>
                </a:solidFill>
              </a:rPr>
              <a:pPr eaLnBrk="1" hangingPunct="1"/>
              <a:t>18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6083" name="Title 1"/>
          <p:cNvSpPr txBox="1">
            <a:spLocks/>
          </p:cNvSpPr>
          <p:nvPr/>
        </p:nvSpPr>
        <p:spPr bwMode="auto">
          <a:xfrm>
            <a:off x="779463" y="381000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3600" b="1" dirty="0">
                <a:latin typeface="Trebuchet MS" charset="0"/>
              </a:rPr>
              <a:t>Clinical features </a:t>
            </a:r>
            <a:endParaRPr lang="en-US" sz="36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2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Look for the lice and nits on the clothing, not on the skin.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Is differentiated from scabies by the lack of involvement of the hands and feet</a:t>
            </a:r>
          </a:p>
        </p:txBody>
      </p:sp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97CD2B-D858-8246-B13A-2DD0E4489DF6}" type="slidenum">
              <a:rPr lang="en-US" sz="1200">
                <a:solidFill>
                  <a:schemeClr val="tx2"/>
                </a:solidFill>
              </a:rPr>
              <a:pPr eaLnBrk="1" hangingPunct="1"/>
              <a:t>19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779463" y="381000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latin typeface="Trebuchet MS" charset="0"/>
              </a:rPr>
              <a:t>Diagnostic approach</a:t>
            </a:r>
          </a:p>
        </p:txBody>
      </p:sp>
    </p:spTree>
    <p:extLst>
      <p:ext uri="{BB962C8B-B14F-4D97-AF65-F5344CB8AC3E}">
        <p14:creationId xmlns:p14="http://schemas.microsoft.com/office/powerpoint/2010/main" val="366389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dirty="0">
                <a:solidFill>
                  <a:srgbClr val="342F5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Parasitic</a:t>
            </a:r>
            <a:r>
              <a:rPr lang="en-US" dirty="0">
                <a:solidFill>
                  <a:srgbClr val="342F5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342F5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infestations</a:t>
            </a:r>
            <a:r>
              <a:rPr lang="en-US" dirty="0">
                <a:solidFill>
                  <a:srgbClr val="342F5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Pediculosis</a:t>
            </a:r>
            <a:endParaRPr lang="en-US" dirty="0">
              <a:solidFill>
                <a:schemeClr val="tx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Scabies</a:t>
            </a: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Cutaneous </a:t>
            </a:r>
            <a:r>
              <a:rPr lang="en-US" dirty="0" err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leishmaniasis</a:t>
            </a:r>
            <a:endParaRPr lang="en-US" dirty="0">
              <a:solidFill>
                <a:schemeClr val="tx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CA0AE7-C48B-E043-8373-E2BE3BFC5D6F}" type="slidenum">
              <a:rPr lang="en-US" sz="1200">
                <a:solidFill>
                  <a:schemeClr val="tx2"/>
                </a:solidFill>
              </a:rPr>
              <a:pPr eaLnBrk="1" hangingPunct="1"/>
              <a:t>2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1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Same pediculicides as for 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Pediculus </a:t>
            </a:r>
            <a:r>
              <a:rPr lang="en-US" i="1" dirty="0" err="1">
                <a:latin typeface="Trebuchet MS" charset="0"/>
                <a:ea typeface="ＭＳ Ｐゴシック" charset="0"/>
                <a:cs typeface="ＭＳ Ｐゴシック" charset="0"/>
              </a:rPr>
              <a:t>humanus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 capitis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can be used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Lice may live in clothing for 1 month without a blood meal.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Disinfection of clothing and bedding (boiling, hot ironing).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Attempt to change living conditions.</a:t>
            </a:r>
          </a:p>
        </p:txBody>
      </p:sp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95AD53-C2A3-634D-82AB-1B0087E12DF6}" type="slidenum">
              <a:rPr lang="en-US" sz="1200">
                <a:solidFill>
                  <a:schemeClr val="tx2"/>
                </a:solidFill>
              </a:rPr>
              <a:pPr eaLnBrk="1" hangingPunct="1"/>
              <a:t>20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8131" name="Title 1"/>
          <p:cNvSpPr txBox="1">
            <a:spLocks/>
          </p:cNvSpPr>
          <p:nvPr/>
        </p:nvSpPr>
        <p:spPr bwMode="auto">
          <a:xfrm>
            <a:off x="779463" y="381000"/>
            <a:ext cx="7583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3600" b="1" dirty="0">
                <a:latin typeface="Trebuchet MS" charset="0"/>
              </a:rPr>
              <a:t>Therapy</a:t>
            </a:r>
            <a:endParaRPr lang="en-US" sz="36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2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6200" y="1482004"/>
            <a:ext cx="8785225" cy="5094288"/>
          </a:xfrm>
        </p:spPr>
        <p:txBody>
          <a:bodyPr/>
          <a:lstStyle/>
          <a:p>
            <a:pPr>
              <a:spcBef>
                <a:spcPts val="600"/>
              </a:spcBef>
              <a:buFont typeface="Wingdings" charset="0"/>
              <a:buNone/>
            </a:pPr>
            <a:endParaRPr lang="en-US" b="1" dirty="0">
              <a:solidFill>
                <a:srgbClr val="6600CC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1)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Pyrethrins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and the synthetic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permethrin</a:t>
            </a: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2"/>
            <a:r>
              <a:rPr lang="en-US" sz="2800" dirty="0">
                <a:latin typeface="Trebuchet MS" charset="0"/>
                <a:ea typeface="ＭＳ Ｐゴシック" charset="0"/>
              </a:rPr>
              <a:t>1% and 5% cream 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2)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Malathion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0.5% lotion.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Has the extra value of sticking to the hair, so protecting against re-infection for 6 weeks.  </a:t>
            </a: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Lindane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gama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benzene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hexachloride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25475" lvl="2" indent="-342900"/>
            <a:r>
              <a:rPr lang="en-US" sz="2800" dirty="0">
                <a:latin typeface="Trebuchet MS" charset="0"/>
                <a:ea typeface="ＭＳ Ｐゴシック" charset="0"/>
              </a:rPr>
              <a:t>Has potential neurotoxicity if abused</a:t>
            </a: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4)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Crotamiton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Eurax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)10% cream or lotion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30602B-4635-6641-A1E9-C7834E7BEC36}" type="slidenum">
              <a:rPr lang="en-US" sz="1200">
                <a:solidFill>
                  <a:schemeClr val="tx2"/>
                </a:solidFill>
              </a:rPr>
              <a:pPr eaLnBrk="1" hangingPunct="1"/>
              <a:t>21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rebuchet MS" charset="0"/>
                <a:ea typeface="ＭＳ Ｐゴシック" charset="0"/>
                <a:cs typeface="ＭＳ Ｐゴシック" charset="0"/>
              </a:rPr>
              <a:t>3) Pediculosis Pubis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Synonym: 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Pubic lice.</a:t>
            </a:r>
          </a:p>
          <a:p>
            <a:pPr>
              <a:spcAft>
                <a:spcPts val="1200"/>
              </a:spcAft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Cause:</a:t>
            </a:r>
            <a:r>
              <a:rPr lang="en-US" i="1">
                <a:latin typeface="Trebuchet MS" charset="0"/>
                <a:ea typeface="ＭＳ Ｐゴシック" charset="0"/>
                <a:cs typeface="ＭＳ Ｐゴシック" charset="0"/>
              </a:rPr>
              <a:t>Phthirus pubis</a:t>
            </a:r>
            <a:endParaRPr lang="en-US" b="1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Epidemiology: </a:t>
            </a:r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Is found in the pubic region, as well as hairy areas of legs, abdomen, chest, axillae, arms 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Spread through close physical contact 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Usually transmitted by sexual contacts</a:t>
            </a: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5E08E7-1B88-CB4F-B0BA-AFC44E63D479}" type="slidenum">
              <a:rPr lang="en-US" sz="1200">
                <a:solidFill>
                  <a:schemeClr val="tx2"/>
                </a:solidFill>
              </a:rPr>
              <a:pPr eaLnBrk="1" hangingPunct="1"/>
              <a:t>22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Clinical features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9530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Lice and nits present in the hair of pubic area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signs and symptoms are similar to those of body louse infestation. </a:t>
            </a: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3B69D5-834F-4043-9843-A4C54EA64794}" type="slidenum">
              <a:rPr lang="en-US" sz="1200">
                <a:solidFill>
                  <a:schemeClr val="tx2"/>
                </a:solidFill>
              </a:rPr>
              <a:pPr eaLnBrk="1" hangingPunct="1"/>
              <a:t>23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6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Therapy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79388" y="1143000"/>
            <a:ext cx="8785225" cy="5094288"/>
          </a:xfrm>
        </p:spPr>
        <p:txBody>
          <a:bodyPr/>
          <a:lstStyle/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1)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Pyrethrins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and the synthetic </a:t>
            </a: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permethrin:</a:t>
            </a:r>
          </a:p>
          <a:p>
            <a:pPr lvl="2"/>
            <a:r>
              <a:rPr lang="en-US" sz="2800" dirty="0">
                <a:latin typeface="Trebuchet MS" charset="0"/>
                <a:ea typeface="ＭＳ Ｐゴシック" charset="0"/>
              </a:rPr>
              <a:t>1% and 5% cream 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2)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Malathion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0.5% lotion.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Has the extra value of sticking to the hair, so protecting against re-infection for 6 weeks.  </a:t>
            </a: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Lindane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gama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benzene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hexachloride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25475" lvl="2" indent="-342900"/>
            <a:r>
              <a:rPr lang="en-US" sz="2800" dirty="0">
                <a:latin typeface="Trebuchet MS" charset="0"/>
                <a:ea typeface="ＭＳ Ｐゴシック" charset="0"/>
              </a:rPr>
              <a:t>Has potential neurotoxicity if abused</a:t>
            </a: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4) </a:t>
            </a:r>
            <a:r>
              <a:rPr lang="en-US" b="1" dirty="0" err="1">
                <a:latin typeface="Trebuchet MS" charset="0"/>
                <a:ea typeface="ＭＳ Ｐゴシック" charset="0"/>
                <a:cs typeface="ＭＳ Ｐゴシック" charset="0"/>
              </a:rPr>
              <a:t>Crotamiton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Eurax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)10% cream or lotion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30602B-4635-6641-A1E9-C7834E7BEC36}" type="slidenum">
              <a:rPr lang="en-US" sz="1200">
                <a:solidFill>
                  <a:schemeClr val="tx2"/>
                </a:solidFill>
              </a:rPr>
              <a:pPr eaLnBrk="1" hangingPunct="1"/>
              <a:t>24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6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50019"/>
              </p:ext>
            </p:extLst>
          </p:nvPr>
        </p:nvGraphicFramePr>
        <p:xfrm>
          <a:off x="76200" y="53975"/>
          <a:ext cx="57912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3053968" imgH="13917460" progId="Word.Document.12">
                  <p:link updateAutomatic="1"/>
                </p:oleObj>
              </mc:Choice>
              <mc:Fallback>
                <p:oleObj name="Document" r:id="rId3" imgW="13053968" imgH="1391746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975"/>
                        <a:ext cx="5791200" cy="617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5943600" y="1722438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Numerous eggs (nits) seen</a:t>
            </a:r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FB2545-78D6-004C-9C62-E7B20EBA1ACA}" type="slidenum">
              <a:rPr lang="en-US" sz="1200">
                <a:solidFill>
                  <a:schemeClr val="tx2"/>
                </a:solidFill>
              </a:rPr>
              <a:pPr eaLnBrk="1" hangingPunct="1"/>
              <a:t>25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5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8"/>
          <a:stretch>
            <a:fillRect/>
          </a:stretch>
        </p:blipFill>
        <p:spPr bwMode="auto">
          <a:xfrm>
            <a:off x="179388" y="188913"/>
            <a:ext cx="87772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540326-3AF8-D44D-B85F-2946F9A1890E}" type="slidenum">
              <a:rPr lang="en-US" sz="1200">
                <a:solidFill>
                  <a:schemeClr val="tx2"/>
                </a:solidFill>
              </a:rPr>
              <a:pPr eaLnBrk="1" hangingPunct="1"/>
              <a:t>26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2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90D156-6D2F-E14D-BAF0-B77B10FCC03C}" type="slidenum">
              <a:rPr lang="en-US" sz="1200">
                <a:solidFill>
                  <a:schemeClr val="tx2"/>
                </a:solidFill>
              </a:rPr>
              <a:pPr eaLnBrk="1" hangingPunct="1"/>
              <a:t>27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73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4427538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60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8600"/>
            <a:ext cx="87852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7C251B-01B4-CB4B-B5A0-A8EB00091C49}" type="slidenum">
              <a:rPr lang="en-US" sz="1200">
                <a:solidFill>
                  <a:schemeClr val="tx2"/>
                </a:solidFill>
              </a:rPr>
              <a:pPr eaLnBrk="1" hangingPunct="1"/>
              <a:t>28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6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27163"/>
            <a:ext cx="7696200" cy="1641475"/>
          </a:xfrm>
        </p:spPr>
        <p:txBody>
          <a:bodyPr/>
          <a:lstStyle/>
          <a:p>
            <a:pPr algn="ctr" eaLnBrk="1" hangingPunct="1"/>
            <a:r>
              <a:rPr lang="en-US" sz="6000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2- Scabies</a:t>
            </a:r>
          </a:p>
        </p:txBody>
      </p:sp>
    </p:spTree>
    <p:extLst>
      <p:ext uri="{BB962C8B-B14F-4D97-AF65-F5344CB8AC3E}">
        <p14:creationId xmlns:p14="http://schemas.microsoft.com/office/powerpoint/2010/main" val="399311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27163"/>
            <a:ext cx="7696200" cy="1641475"/>
          </a:xfrm>
        </p:spPr>
        <p:txBody>
          <a:bodyPr/>
          <a:lstStyle/>
          <a:p>
            <a:pPr algn="ctr" eaLnBrk="1" hangingPunct="1"/>
            <a:r>
              <a:rPr lang="en-US" sz="6000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1-Pediculosis</a:t>
            </a:r>
          </a:p>
        </p:txBody>
      </p:sp>
    </p:spTree>
    <p:extLst>
      <p:ext uri="{BB962C8B-B14F-4D97-AF65-F5344CB8AC3E}">
        <p14:creationId xmlns:p14="http://schemas.microsoft.com/office/powerpoint/2010/main" val="16747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1674993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Scabies is an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intensely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pruritic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skin infestation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 source of human infestation for thousands of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yrs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(2500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yrs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, Roman times)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term scabies is derived from Latin word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scabere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(to scratch).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Prevalence rates are higher in children and sexually active individuals than in other persons.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Caused by the host-specific mite, </a:t>
            </a:r>
            <a:r>
              <a:rPr lang="en-US" i="1" dirty="0" err="1">
                <a:latin typeface="Trebuchet MS" charset="0"/>
                <a:ea typeface="ＭＳ Ｐゴシック" charset="0"/>
                <a:cs typeface="ＭＳ Ｐゴシック" charset="0"/>
              </a:rPr>
              <a:t>Sarcoptes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rebuchet MS" charset="0"/>
                <a:ea typeface="ＭＳ Ｐゴシック" charset="0"/>
                <a:cs typeface="ＭＳ Ｐゴシック" charset="0"/>
              </a:rPr>
              <a:t>scabiei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var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rebuchet MS" charset="0"/>
                <a:ea typeface="ＭＳ Ｐゴシック" charset="0"/>
                <a:cs typeface="ＭＳ Ｐゴシック" charset="0"/>
              </a:rPr>
              <a:t>hominis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Is an obligate human parasite </a:t>
            </a: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3613BA-C282-884F-BF78-3CCB097FB517}" type="slidenum">
              <a:rPr lang="en-US" sz="1200">
                <a:solidFill>
                  <a:schemeClr val="tx2"/>
                </a:solidFill>
              </a:rPr>
              <a:pPr eaLnBrk="1" hangingPunct="1"/>
              <a:t>30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535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4528D3-C74B-D24B-B9E1-95CDEFFDA3E6}" type="slidenum">
              <a:rPr lang="en-US" sz="1200">
                <a:solidFill>
                  <a:schemeClr val="tx2"/>
                </a:solidFill>
              </a:rPr>
              <a:pPr eaLnBrk="1" hangingPunct="1"/>
              <a:t>31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2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4CEE38-BF06-4049-BA3C-714D11B19170}" type="slidenum">
              <a:rPr lang="en-US" sz="1200">
                <a:solidFill>
                  <a:schemeClr val="tx2"/>
                </a:solidFill>
              </a:rPr>
              <a:pPr eaLnBrk="1" hangingPunct="1"/>
              <a:t>32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07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Pathophysiology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Transmission is via direct and prolonged contact with an infected individual (not via inanimate objects)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entire life cycle of the mite lasts 30 days and is spent within the human epidermis. 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3399F-CA46-A740-93D8-020EC4D9441C}" type="slidenum">
              <a:rPr lang="en-US" sz="1200">
                <a:solidFill>
                  <a:schemeClr val="tx2"/>
                </a:solidFill>
              </a:rPr>
              <a:pPr eaLnBrk="1" hangingPunct="1"/>
              <a:t>33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7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Pathophysiology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After copulation, the male mite dies and the female mite burrows into the superficial skin layers 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Once on the skin, fertilized female mites </a:t>
            </a:r>
            <a:r>
              <a:rPr lang="en-US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burrow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 through the stratum corneum at the rate of about 2 mm per day, and produce two or three oval eggs each day (total of 60-90 eggs).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The ova require 10 days to 3 weeks to become mature adult mites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6ED6B9-4B95-C94C-BC83-6B599A0B3CB5}" type="slidenum">
              <a:rPr lang="en-US" sz="1200">
                <a:solidFill>
                  <a:schemeClr val="tx2"/>
                </a:solidFill>
              </a:rPr>
              <a:pPr eaLnBrk="1" hangingPunct="1"/>
              <a:t>34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45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843A57-1AEC-F74D-A3C8-C05CD010DC62}" type="slidenum">
              <a:rPr lang="en-US" sz="1200">
                <a:solidFill>
                  <a:schemeClr val="tx2"/>
                </a:solidFill>
              </a:rPr>
              <a:pPr eaLnBrk="1" hangingPunct="1"/>
              <a:t>35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6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Pathophysiology … cont.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Mites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through the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top</a:t>
            </a:r>
            <a:r>
              <a:rPr lang="en-US" dirty="0">
                <a:solidFill>
                  <a:srgbClr val="7B3D17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layers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of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skin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by secreting proteases that degrade the stratum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corneum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They feed on dissolved tissue 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Scybala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(feces) are left behind as they travel through the epidermis, creating linear lesions clinically recognized as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burrows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520B1-9638-7549-9827-FC4E689E4A30}" type="slidenum">
              <a:rPr lang="en-US" sz="1200">
                <a:solidFill>
                  <a:schemeClr val="tx2"/>
                </a:solidFill>
              </a:rPr>
              <a:pPr eaLnBrk="1" hangingPunct="1"/>
              <a:t>36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Pathophysiology … cont.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Upon initial infestation, a delayed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type IV hypersensitivity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reaction to the mites, eggs, or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scybala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develops over 4-6 weeks.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hypersensitivity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reaction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is responsible for the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intense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pruritus</a:t>
            </a:r>
            <a:r>
              <a:rPr lang="en-US" dirty="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that is the clinical hallmark of the disease.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C97E41-3872-E04E-8303-191BCFCC531B}" type="slidenum">
              <a:rPr lang="en-US" sz="1200">
                <a:solidFill>
                  <a:schemeClr val="tx2"/>
                </a:solidFill>
              </a:rPr>
              <a:pPr eaLnBrk="1" hangingPunct="1"/>
              <a:t>37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Clinical features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Distribution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of the lesion differs in adults and children. </a:t>
            </a:r>
          </a:p>
          <a:p>
            <a:pPr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Adults</a:t>
            </a:r>
            <a:r>
              <a:rPr lang="en-US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Lesions manifest primarily on the flexure aspects of the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wrists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, the </a:t>
            </a:r>
            <a:r>
              <a:rPr lang="en-US" dirty="0" err="1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interdigital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web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spaces of the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hands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genitalia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858920-F9F2-7041-A2A2-B80BAC9F18F9}" type="slidenum">
              <a:rPr lang="en-US" sz="1200">
                <a:solidFill>
                  <a:schemeClr val="tx2"/>
                </a:solidFill>
              </a:rPr>
              <a:pPr eaLnBrk="1" hangingPunct="1"/>
              <a:t>38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35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Clinical features … cont.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Infants and children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Lesions can appear any where and any site may be involved.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diagnosis of scabies is considered in any patient presenting with a recent onset of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intense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itching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that is accentuated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at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night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Similar symptoms in close contacts should immediately rank scabies at the top of the clinical differential diagnosis.</a:t>
            </a:r>
          </a:p>
        </p:txBody>
      </p:sp>
      <p:sp>
        <p:nvSpPr>
          <p:cNvPr id="6963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AD71FF-0578-B142-A7E7-9F6384FFB7F9}" type="slidenum">
              <a:rPr lang="en-US" sz="1200">
                <a:solidFill>
                  <a:schemeClr val="tx2"/>
                </a:solidFill>
              </a:rPr>
              <a:pPr eaLnBrk="1" hangingPunct="1"/>
              <a:t>39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rebuchet MS" charset="0"/>
                <a:ea typeface="ＭＳ Ｐゴシック" charset="0"/>
                <a:cs typeface="ＭＳ Ｐゴシック" charset="0"/>
              </a:rPr>
              <a:t>Definition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23850" y="1371600"/>
            <a:ext cx="80772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Humans are parasitized by three species of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Anoplura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971550" lvl="1" indent="-514350">
              <a:spcBef>
                <a:spcPts val="800"/>
              </a:spcBef>
              <a:buFont typeface="+mj-lt"/>
              <a:buAutoNum type="arabicPeriod"/>
            </a:pPr>
            <a:r>
              <a:rPr lang="en-US" i="1" dirty="0">
                <a:latin typeface="Trebuchet MS" charset="0"/>
                <a:ea typeface="ＭＳ Ｐゴシック" charset="0"/>
              </a:rPr>
              <a:t>Pediculus </a:t>
            </a:r>
            <a:r>
              <a:rPr lang="en-US" i="1" dirty="0" err="1">
                <a:latin typeface="Trebuchet MS" charset="0"/>
                <a:ea typeface="ＭＳ Ｐゴシック" charset="0"/>
              </a:rPr>
              <a:t>humanus</a:t>
            </a:r>
            <a:r>
              <a:rPr lang="en-US" i="1" dirty="0">
                <a:latin typeface="Trebuchet MS" charset="0"/>
                <a:ea typeface="ＭＳ Ｐゴシック" charset="0"/>
              </a:rPr>
              <a:t> capitis </a:t>
            </a:r>
            <a:r>
              <a:rPr lang="en-US" dirty="0">
                <a:latin typeface="Trebuchet MS" charset="0"/>
                <a:ea typeface="ＭＳ Ｐゴシック" charset="0"/>
              </a:rPr>
              <a:t>or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head</a:t>
            </a:r>
            <a:r>
              <a:rPr lang="en-US" dirty="0">
                <a:latin typeface="Trebuchet M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louse.</a:t>
            </a:r>
            <a:endParaRPr lang="en-US" dirty="0">
              <a:latin typeface="Trebuchet MS" charset="0"/>
              <a:ea typeface="ＭＳ Ｐゴシック" charset="0"/>
            </a:endParaRPr>
          </a:p>
          <a:p>
            <a:pPr marL="971550" lvl="1" indent="-514350">
              <a:spcBef>
                <a:spcPts val="800"/>
              </a:spcBef>
              <a:buFont typeface="+mj-lt"/>
              <a:buAutoNum type="arabicPeriod"/>
            </a:pPr>
            <a:r>
              <a:rPr lang="en-US" i="1" dirty="0">
                <a:latin typeface="Trebuchet MS" charset="0"/>
                <a:ea typeface="ＭＳ Ｐゴシック" charset="0"/>
              </a:rPr>
              <a:t>Pediculus </a:t>
            </a:r>
            <a:r>
              <a:rPr lang="en-US" i="1" dirty="0" err="1">
                <a:latin typeface="Trebuchet MS" charset="0"/>
                <a:ea typeface="ＭＳ Ｐゴシック" charset="0"/>
              </a:rPr>
              <a:t>humanus</a:t>
            </a:r>
            <a:r>
              <a:rPr lang="en-US" i="1" dirty="0">
                <a:latin typeface="Trebuchet MS" charset="0"/>
                <a:ea typeface="ＭＳ Ｐゴシック" charset="0"/>
              </a:rPr>
              <a:t> corporis </a:t>
            </a:r>
            <a:r>
              <a:rPr lang="en-US" dirty="0">
                <a:latin typeface="Trebuchet MS" charset="0"/>
                <a:ea typeface="ＭＳ Ｐゴシック" charset="0"/>
              </a:rPr>
              <a:t>or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body</a:t>
            </a:r>
            <a:r>
              <a:rPr lang="en-US" dirty="0">
                <a:latin typeface="Trebuchet M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louse.</a:t>
            </a:r>
            <a:endParaRPr lang="en-US" dirty="0">
              <a:latin typeface="Trebuchet MS" charset="0"/>
              <a:ea typeface="ＭＳ Ｐゴシック" charset="0"/>
            </a:endParaRPr>
          </a:p>
          <a:p>
            <a:pPr marL="971550" lvl="1" indent="-514350">
              <a:spcBef>
                <a:spcPts val="800"/>
              </a:spcBef>
              <a:buFont typeface="+mj-lt"/>
              <a:buAutoNum type="arabicPeriod"/>
            </a:pPr>
            <a:r>
              <a:rPr lang="en-US" i="1" dirty="0" err="1">
                <a:latin typeface="Trebuchet MS" charset="0"/>
                <a:ea typeface="ＭＳ Ｐゴシック" charset="0"/>
              </a:rPr>
              <a:t>Phthirus</a:t>
            </a:r>
            <a:r>
              <a:rPr lang="en-US" i="1" dirty="0">
                <a:latin typeface="Trebuchet MS" charset="0"/>
                <a:ea typeface="ＭＳ Ｐゴシック" charset="0"/>
              </a:rPr>
              <a:t> pubis </a:t>
            </a:r>
            <a:r>
              <a:rPr lang="en-US" dirty="0">
                <a:latin typeface="Trebuchet MS" charset="0"/>
                <a:ea typeface="ＭＳ Ｐゴシック" charset="0"/>
              </a:rPr>
              <a:t>or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pubic</a:t>
            </a:r>
            <a:r>
              <a:rPr lang="en-US" dirty="0">
                <a:latin typeface="Trebuchet M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louse</a:t>
            </a:r>
            <a:r>
              <a:rPr lang="en-US" dirty="0">
                <a:latin typeface="Trebuchet MS" charset="0"/>
                <a:ea typeface="ＭＳ Ｐゴシック" charset="0"/>
              </a:rPr>
              <a:t>.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2DCA3-BAE7-0E47-B1C1-2970FCD340CD}" type="slidenum">
              <a:rPr lang="en-US" sz="1200">
                <a:solidFill>
                  <a:schemeClr val="tx2"/>
                </a:solidFill>
              </a:rPr>
              <a:pPr eaLnBrk="1" hangingPunct="1"/>
              <a:t>4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90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Clinical features … cont.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043487"/>
          </a:xfrm>
        </p:spPr>
        <p:txBody>
          <a:bodyPr/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Clinical Types</a:t>
            </a:r>
          </a:p>
          <a:p>
            <a:pPr lvl="2">
              <a:spcBef>
                <a:spcPct val="0"/>
              </a:spcBef>
            </a:pPr>
            <a:r>
              <a:rPr lang="en-US" sz="3000" dirty="0">
                <a:latin typeface="Trebuchet MS" charset="0"/>
                <a:ea typeface="ＭＳ Ｐゴシック" charset="0"/>
                <a:cs typeface="ＭＳ Ｐゴシック" charset="0"/>
              </a:rPr>
              <a:t>Classical</a:t>
            </a:r>
          </a:p>
          <a:p>
            <a:pPr lvl="2">
              <a:spcBef>
                <a:spcPct val="0"/>
              </a:spcBef>
            </a:pPr>
            <a:r>
              <a:rPr lang="en-US" sz="3000" dirty="0">
                <a:latin typeface="Trebuchet MS" charset="0"/>
                <a:ea typeface="ＭＳ Ｐゴシック" charset="0"/>
                <a:cs typeface="ＭＳ Ｐゴシック" charset="0"/>
              </a:rPr>
              <a:t>Crusted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Crusted scabies</a:t>
            </a:r>
          </a:p>
          <a:p>
            <a:pPr lvl="1" algn="just">
              <a:spcBef>
                <a:spcPct val="0"/>
              </a:spcBef>
            </a:pPr>
            <a:r>
              <a:rPr lang="en-US" sz="2600" dirty="0" err="1">
                <a:latin typeface="Trebuchet MS" charset="0"/>
                <a:ea typeface="ＭＳ Ｐゴシック" charset="0"/>
                <a:cs typeface="ＭＳ Ｐゴシック" charset="0"/>
              </a:rPr>
              <a:t>Syn</a:t>
            </a:r>
            <a:r>
              <a:rPr lang="en-US" sz="2600" dirty="0"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  <a:r>
              <a:rPr lang="en-GB" dirty="0">
                <a:latin typeface="Trebuchet MS" charset="0"/>
                <a:ea typeface="ＭＳ Ｐゴシック" charset="0"/>
              </a:rPr>
              <a:t> Norwegian, scabies (so named because the first description was from Norway in the mid-1800s)</a:t>
            </a:r>
          </a:p>
          <a:p>
            <a:pPr lvl="1" algn="just">
              <a:spcBef>
                <a:spcPct val="0"/>
              </a:spcBef>
            </a:pPr>
            <a:r>
              <a:rPr lang="en-GB" dirty="0">
                <a:latin typeface="Trebuchet MS" charset="0"/>
                <a:ea typeface="ＭＳ Ｐゴシック" charset="0"/>
              </a:rPr>
              <a:t>Is a highly contagious form of the disease. </a:t>
            </a:r>
          </a:p>
          <a:p>
            <a:pPr lvl="1" algn="just">
              <a:spcBef>
                <a:spcPct val="0"/>
              </a:spcBef>
            </a:pPr>
            <a:r>
              <a:rPr lang="en-GB" dirty="0">
                <a:latin typeface="Trebuchet MS" charset="0"/>
                <a:ea typeface="ＭＳ Ｐゴシック" charset="0"/>
              </a:rPr>
              <a:t>Hundreds to millions of mites infest the host individual,</a:t>
            </a:r>
          </a:p>
          <a:p>
            <a:pPr lvl="1" algn="just">
              <a:spcBef>
                <a:spcPct val="0"/>
              </a:spcBef>
            </a:pPr>
            <a:r>
              <a:rPr lang="en-GB" dirty="0">
                <a:latin typeface="Trebuchet MS" charset="0"/>
                <a:ea typeface="ＭＳ Ｐゴシック" charset="0"/>
              </a:rPr>
              <a:t>Usually </a:t>
            </a:r>
            <a:r>
              <a:rPr lang="en-GB" dirty="0" err="1">
                <a:latin typeface="Trebuchet MS" charset="0"/>
                <a:ea typeface="ＭＳ Ｐゴシック" charset="0"/>
              </a:rPr>
              <a:t>immunocompromised</a:t>
            </a:r>
            <a:r>
              <a:rPr lang="en-GB" dirty="0">
                <a:latin typeface="Trebuchet MS" charset="0"/>
                <a:ea typeface="ＭＳ Ｐゴシック" charset="0"/>
              </a:rPr>
              <a:t>, elderly.</a:t>
            </a:r>
            <a:endParaRPr lang="en-US" sz="2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99F37-5614-314D-B914-CB119D2D03A6}" type="slidenum">
              <a:rPr lang="en-US" sz="1200">
                <a:solidFill>
                  <a:schemeClr val="tx2"/>
                </a:solidFill>
              </a:rPr>
              <a:pPr eaLnBrk="1" hangingPunct="1"/>
              <a:t>40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9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Management 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Treatment includes administration of : </a:t>
            </a:r>
          </a:p>
          <a:p>
            <a:pPr lvl="1">
              <a:buFont typeface="Arial" charset="0"/>
              <a:buChar char="•"/>
            </a:pPr>
            <a:r>
              <a:rPr lang="en-US" dirty="0" err="1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Scabicidal</a:t>
            </a:r>
            <a:r>
              <a:rPr lang="en-US" dirty="0">
                <a:latin typeface="Trebuchet MS" charset="0"/>
                <a:ea typeface="ＭＳ Ｐゴシック" charset="0"/>
              </a:rPr>
              <a:t> agents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Antipruritic</a:t>
            </a:r>
            <a:r>
              <a:rPr lang="en-US" dirty="0">
                <a:latin typeface="Trebuchet MS" charset="0"/>
                <a:ea typeface="ＭＳ Ｐゴシック" charset="0"/>
              </a:rPr>
              <a:t> agent (</a:t>
            </a:r>
            <a:r>
              <a:rPr lang="en-US" dirty="0" err="1">
                <a:latin typeface="Trebuchet MS" charset="0"/>
                <a:ea typeface="ＭＳ Ｐゴシック" charset="0"/>
              </a:rPr>
              <a:t>e.g.sedating</a:t>
            </a:r>
            <a:r>
              <a:rPr lang="en-US" dirty="0">
                <a:latin typeface="Trebuchet MS" charset="0"/>
                <a:ea typeface="ＭＳ Ｐゴシック" charset="0"/>
              </a:rPr>
              <a:t> antihistamine)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Antimicrobial</a:t>
            </a:r>
            <a:r>
              <a:rPr lang="en-US" dirty="0">
                <a:latin typeface="Trebuchet MS" charset="0"/>
                <a:ea typeface="ＭＳ Ｐゴシック" charset="0"/>
              </a:rPr>
              <a:t> agent if secondarily infected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All family members and close contacts must be evaluated and treated,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All clothing, bed linens, and towels used within the last week to be launder in hot water the day after treatment and again in 1 week. 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AE12E0-2F8A-BF40-BBBA-426063B474C9}" type="slidenum">
              <a:rPr lang="en-US" sz="1200">
                <a:solidFill>
                  <a:schemeClr val="tx2"/>
                </a:solidFill>
              </a:rPr>
              <a:pPr eaLnBrk="1" hangingPunct="1"/>
              <a:t>41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0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Management 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648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Application of topical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antiscabietic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agents, with repeat application in 7 days. These include: </a:t>
            </a:r>
          </a:p>
          <a:p>
            <a:pPr lvl="1">
              <a:buFont typeface="Arial" charset="0"/>
              <a:buChar char="•"/>
            </a:pPr>
            <a:r>
              <a:rPr lang="en-US" dirty="0" err="1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Permethrin</a:t>
            </a: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 5% cream </a:t>
            </a:r>
            <a:r>
              <a:rPr lang="en-US" dirty="0">
                <a:latin typeface="Trebuchet MS" charset="0"/>
                <a:ea typeface="ＭＳ Ｐゴシック" charset="0"/>
              </a:rPr>
              <a:t>is the drug of choice, especially for infants &gt;2 </a:t>
            </a:r>
            <a:r>
              <a:rPr lang="en-US" dirty="0" err="1">
                <a:latin typeface="Trebuchet MS" charset="0"/>
                <a:ea typeface="ＭＳ Ｐゴシック" charset="0"/>
              </a:rPr>
              <a:t>mo</a:t>
            </a:r>
            <a:r>
              <a:rPr lang="en-US" dirty="0">
                <a:latin typeface="Trebuchet MS" charset="0"/>
                <a:ea typeface="ＭＳ Ｐゴシック" charset="0"/>
              </a:rPr>
              <a:t> and small children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Lindane1</a:t>
            </a:r>
            <a:r>
              <a:rPr lang="en-US" dirty="0">
                <a:latin typeface="Trebuchet MS" charset="0"/>
                <a:ea typeface="ＭＳ Ｐゴシック" charset="0"/>
              </a:rPr>
              <a:t>% lotion or cream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Sulfur</a:t>
            </a:r>
            <a:r>
              <a:rPr lang="en-US" dirty="0">
                <a:latin typeface="Trebuchet MS" charset="0"/>
                <a:ea typeface="ＭＳ Ｐゴシック" charset="0"/>
              </a:rPr>
              <a:t> 6% in petrolatum</a:t>
            </a:r>
          </a:p>
          <a:p>
            <a:pPr lvl="1">
              <a:buFont typeface="Arial" charset="0"/>
              <a:buChar char="•"/>
            </a:pPr>
            <a:r>
              <a:rPr lang="en-US" dirty="0" err="1">
                <a:solidFill>
                  <a:srgbClr val="6600CC"/>
                </a:solidFill>
                <a:latin typeface="Trebuchet MS" charset="0"/>
                <a:ea typeface="ＭＳ Ｐゴシック" charset="0"/>
              </a:rPr>
              <a:t>Crotamiton</a:t>
            </a:r>
            <a:r>
              <a:rPr lang="en-US" dirty="0">
                <a:latin typeface="Trebuchet MS" charset="0"/>
                <a:ea typeface="ＭＳ Ｐゴシック" charset="0"/>
              </a:rPr>
              <a:t> (</a:t>
            </a:r>
            <a:r>
              <a:rPr lang="en-US" dirty="0" err="1">
                <a:latin typeface="Trebuchet MS" charset="0"/>
                <a:ea typeface="ＭＳ Ｐゴシック" charset="0"/>
              </a:rPr>
              <a:t>Eurax</a:t>
            </a:r>
            <a:r>
              <a:rPr lang="en-US" dirty="0">
                <a:latin typeface="Trebuchet MS" charset="0"/>
                <a:ea typeface="ＭＳ Ｐゴシック" charset="0"/>
              </a:rPr>
              <a:t>)10% cream or lotion for treatment of scabies</a:t>
            </a:r>
          </a:p>
        </p:txBody>
      </p:sp>
      <p:sp>
        <p:nvSpPr>
          <p:cNvPr id="737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00354D-0D13-474D-B348-C211FD9DFEF3}" type="slidenum">
              <a:rPr lang="en-US" sz="1200">
                <a:solidFill>
                  <a:schemeClr val="tx2"/>
                </a:solidFill>
              </a:rPr>
              <a:pPr eaLnBrk="1" hangingPunct="1"/>
              <a:t>42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06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Management … cont. 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648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An oral agent, </a:t>
            </a:r>
            <a:r>
              <a:rPr lang="en-US" dirty="0" err="1">
                <a:solidFill>
                  <a:srgbClr val="6600CC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ivermectin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is proved to be effective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Dose of 200-250 mcg/kg given at diagnosis and repeated in 7-14 days. </a:t>
            </a: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CAD26-854D-F04A-AE28-454A81415F10}" type="slidenum">
              <a:rPr lang="en-US" sz="1200">
                <a:solidFill>
                  <a:schemeClr val="tx2"/>
                </a:solidFill>
              </a:rPr>
              <a:pPr eaLnBrk="1" hangingPunct="1"/>
              <a:t>43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63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" t="20663" r="624" b="12585"/>
          <a:stretch>
            <a:fillRect/>
          </a:stretch>
        </p:blipFill>
        <p:spPr bwMode="auto">
          <a:xfrm>
            <a:off x="250825" y="287338"/>
            <a:ext cx="54324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/>
          <a:stretch>
            <a:fillRect/>
          </a:stretch>
        </p:blipFill>
        <p:spPr bwMode="auto">
          <a:xfrm>
            <a:off x="179388" y="2928938"/>
            <a:ext cx="54006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8792" b="21391"/>
          <a:stretch>
            <a:fillRect/>
          </a:stretch>
        </p:blipFill>
        <p:spPr bwMode="auto">
          <a:xfrm>
            <a:off x="5903913" y="188913"/>
            <a:ext cx="29892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1200"/>
          <a:stretch>
            <a:fillRect/>
          </a:stretch>
        </p:blipFill>
        <p:spPr bwMode="auto">
          <a:xfrm>
            <a:off x="5829300" y="3573463"/>
            <a:ext cx="3063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E87512-9322-524E-80A4-CE7F0B3B60AC}" type="slidenum">
              <a:rPr lang="en-US" sz="1200">
                <a:solidFill>
                  <a:schemeClr val="tx2"/>
                </a:solidFill>
              </a:rPr>
              <a:pPr eaLnBrk="1" hangingPunct="1"/>
              <a:t>44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23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Content Placeholder 5" descr="DSC037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" b="32275"/>
          <a:stretch>
            <a:fillRect/>
          </a:stretch>
        </p:blipFill>
        <p:spPr bwMode="auto">
          <a:xfrm>
            <a:off x="4211638" y="188913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Content Placeholder 5" descr="DSC037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4" t="-3403" r="5914" b="14088"/>
          <a:stretch>
            <a:fillRect/>
          </a:stretch>
        </p:blipFill>
        <p:spPr>
          <a:xfrm>
            <a:off x="-107950" y="2609850"/>
            <a:ext cx="5308600" cy="3556000"/>
          </a:xfrm>
        </p:spPr>
      </p:pic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ED4878-CF75-624C-BD0E-577BF67D9569}" type="slidenum">
              <a:rPr lang="en-US" sz="1200">
                <a:solidFill>
                  <a:schemeClr val="tx2"/>
                </a:solidFill>
              </a:rPr>
              <a:pPr eaLnBrk="1" hangingPunct="1"/>
              <a:t>45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24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6644"/>
          <a:stretch>
            <a:fillRect/>
          </a:stretch>
        </p:blipFill>
        <p:spPr bwMode="auto">
          <a:xfrm>
            <a:off x="179388" y="1341438"/>
            <a:ext cx="39290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/>
          <a:stretch>
            <a:fillRect/>
          </a:stretch>
        </p:blipFill>
        <p:spPr bwMode="auto">
          <a:xfrm>
            <a:off x="4284663" y="2330450"/>
            <a:ext cx="46688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D53DB6-4475-4F41-AFDE-EFE47BA9F8BC}" type="slidenum">
              <a:rPr lang="en-US" sz="1200">
                <a:solidFill>
                  <a:schemeClr val="tx2"/>
                </a:solidFill>
              </a:rPr>
              <a:pPr eaLnBrk="1" hangingPunct="1"/>
              <a:t>46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23850" y="381000"/>
            <a:ext cx="7583488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rebuchet MS" charset="0"/>
                <a:ea typeface="ＭＳ Ｐゴシック" charset="0"/>
                <a:cs typeface="ＭＳ Ｐゴシック" charset="0"/>
              </a:rPr>
              <a:t>Clinical types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7467600" cy="42672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Pediculosis Capitis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Pediculosis Corporis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Pediculosis Pubis</a:t>
            </a: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D44D0-8BC5-0F46-8ACE-861F27A77F9D}" type="slidenum">
              <a:rPr lang="en-US" sz="1200">
                <a:solidFill>
                  <a:schemeClr val="tx2"/>
                </a:solidFill>
              </a:rPr>
              <a:pPr eaLnBrk="1" hangingPunct="1"/>
              <a:t>5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2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rebuchet MS" charset="0"/>
                <a:ea typeface="ＭＳ Ｐゴシック" charset="0"/>
                <a:cs typeface="ＭＳ Ｐゴシック" charset="0"/>
              </a:rPr>
              <a:t>1) Pediculosis Capitis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Synonym: 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Head lice.</a:t>
            </a:r>
          </a:p>
          <a:p>
            <a:pPr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Cause: </a:t>
            </a:r>
            <a:r>
              <a:rPr lang="en-US" i="1">
                <a:latin typeface="Trebuchet MS" charset="0"/>
                <a:ea typeface="ＭＳ Ｐゴシック" charset="0"/>
                <a:cs typeface="ＭＳ Ｐゴシック" charset="0"/>
              </a:rPr>
              <a:t>Pediculus humanus capitis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  <a:endParaRPr lang="en-US" b="1"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b="1">
                <a:latin typeface="Trebuchet MS" charset="0"/>
                <a:ea typeface="ＭＳ Ｐゴシック" charset="0"/>
                <a:cs typeface="ＭＳ Ｐゴシック" charset="0"/>
              </a:rPr>
              <a:t>Epidemiology: </a:t>
            </a:r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Common in children &amp; homeless people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Spread from person to person by head-to-head contact, and by shared combs or hats.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Often seen in epidemics amng kindergarten and school children</a:t>
            </a:r>
            <a:endParaRPr lang="en-US" b="1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32AE2B-46F3-8541-8382-496761E1FD8B}" type="slidenum">
              <a:rPr lang="en-US" sz="1200">
                <a:solidFill>
                  <a:schemeClr val="tx2"/>
                </a:solidFill>
              </a:rPr>
              <a:pPr eaLnBrk="1" hangingPunct="1"/>
              <a:t>6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2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4EE5C1-37A3-6448-BDA7-73ADC61E2F9D}" type="slidenum">
              <a:rPr lang="en-US" sz="1200">
                <a:solidFill>
                  <a:schemeClr val="tx2"/>
                </a:solidFill>
              </a:rPr>
              <a:pPr eaLnBrk="1" hangingPunct="1"/>
              <a:t>7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327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068638"/>
            <a:ext cx="47132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19200"/>
            <a:ext cx="8642350" cy="16335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900"/>
              </a:spcBef>
              <a:buFont typeface="Wingdings 2" charset="0"/>
              <a:buNone/>
              <a:defRPr/>
            </a:pP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Morphology and biology </a:t>
            </a:r>
          </a:p>
          <a:p>
            <a:pPr>
              <a:spcBef>
                <a:spcPts val="800"/>
              </a:spcBef>
              <a:defRPr/>
            </a:pPr>
            <a:r>
              <a:rPr lang="en-US" dirty="0"/>
              <a:t>Female lifespan is approximately 40 days</a:t>
            </a:r>
          </a:p>
          <a:p>
            <a:pPr>
              <a:spcBef>
                <a:spcPts val="800"/>
              </a:spcBef>
              <a:defRPr/>
            </a:pPr>
            <a:r>
              <a:rPr lang="en-US" dirty="0"/>
              <a:t>Lays about 300 eggs, at the rate of 7–10 daily</a:t>
            </a:r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179388" y="2781300"/>
            <a:ext cx="4537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800"/>
              </a:spcBef>
              <a:buFont typeface="Wingdings 2" charset="0"/>
              <a:buChar char=""/>
            </a:pPr>
            <a:r>
              <a:rPr lang="en-US" sz="2800">
                <a:solidFill>
                  <a:srgbClr val="000000"/>
                </a:solidFill>
                <a:latin typeface="Trebuchet MS" charset="0"/>
              </a:rPr>
              <a:t>Eggs are cemented to hair shafts with a material secreted by female’s accessory glands</a:t>
            </a:r>
          </a:p>
          <a:p>
            <a:pPr>
              <a:spcBef>
                <a:spcPts val="800"/>
              </a:spcBef>
              <a:buFont typeface="Wingdings 2" charset="0"/>
              <a:buChar char=""/>
            </a:pPr>
            <a:r>
              <a:rPr lang="en-US" sz="2800">
                <a:solidFill>
                  <a:srgbClr val="000000"/>
                </a:solidFill>
                <a:latin typeface="Trebuchet MS" charset="0"/>
              </a:rPr>
              <a:t>Eggs hatch in about 8 days.</a:t>
            </a:r>
          </a:p>
        </p:txBody>
      </p:sp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9530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Lice live on the scalp and suck blood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They firmly attach their eggs (nits) to the hair shaft just at the skin surface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The head louse measures some 3–4 mm in length and is greyish, and often rather hard to find</a:t>
            </a:r>
          </a:p>
          <a:p>
            <a:pPr>
              <a:buFont typeface="Wingdings" charset="0"/>
              <a:buNone/>
            </a:pP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Pathogenesis</a:t>
            </a:r>
            <a:b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46B7E3-96A4-DC46-9907-6A9808B3E58C}" type="slidenum">
              <a:rPr lang="en-US" sz="1200">
                <a:solidFill>
                  <a:schemeClr val="tx2"/>
                </a:solidFill>
              </a:rPr>
              <a:pPr eaLnBrk="1" hangingPunct="1"/>
              <a:t>8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1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rebuchet MS" charset="0"/>
                <a:ea typeface="ＭＳ Ｐゴシック" charset="0"/>
                <a:cs typeface="ＭＳ Ｐゴシック" charset="0"/>
              </a:rPr>
              <a:t>Clinical features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b="1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Pruritic eruption on back of scalp and nape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Excoriations &amp; secondary infections (lice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drmt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Hairs may become matted due repeated scratch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Lice identified especially when combing hair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Nits may be present throughout the scalp, but most common in the </a:t>
            </a: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retroauricular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region       (ova close to scalp are viable)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ACDFAC-D149-3441-BBAD-00D20B18BBF0}" type="slidenum">
              <a:rPr lang="en-US" sz="1200">
                <a:solidFill>
                  <a:schemeClr val="tx2"/>
                </a:solidFill>
              </a:rPr>
              <a:pPr eaLnBrk="1" hangingPunct="1"/>
              <a:t>9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4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1460</Words>
  <Application>Microsoft Office PowerPoint</Application>
  <PresentationFormat>On-screen Show (4:3)</PresentationFormat>
  <Paragraphs>221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Trebuchet MS</vt:lpstr>
      <vt:lpstr>Wingdings</vt:lpstr>
      <vt:lpstr>Wingdings 2</vt:lpstr>
      <vt:lpstr>Office Theme</vt:lpstr>
      <vt:lpstr>file:///\\localhost\Users\Tech-Rj\Desktop\New%202015%20New%20New\KSA%20Almarifa\Mahdi\!OLE_LINK1</vt:lpstr>
      <vt:lpstr>Parasitic Infestations of the Skin </vt:lpstr>
      <vt:lpstr>PowerPoint Presentation</vt:lpstr>
      <vt:lpstr>1-Pediculosis</vt:lpstr>
      <vt:lpstr>Definition</vt:lpstr>
      <vt:lpstr>Clinical types</vt:lpstr>
      <vt:lpstr>1) Pediculosis Capitis</vt:lpstr>
      <vt:lpstr>PowerPoint Presentation</vt:lpstr>
      <vt:lpstr> Pathogenesis </vt:lpstr>
      <vt:lpstr>Clinical features</vt:lpstr>
      <vt:lpstr>Diagnostic approach:  </vt:lpstr>
      <vt:lpstr>Therapy</vt:lpstr>
      <vt:lpstr>Therapy</vt:lpstr>
      <vt:lpstr>Therapy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Therapy</vt:lpstr>
      <vt:lpstr>3) Pediculosis Pubis</vt:lpstr>
      <vt:lpstr>Clinical features</vt:lpstr>
      <vt:lpstr>Therapy</vt:lpstr>
      <vt:lpstr>PowerPoint Presentation</vt:lpstr>
      <vt:lpstr>PowerPoint Presentation</vt:lpstr>
      <vt:lpstr>PowerPoint Presentation</vt:lpstr>
      <vt:lpstr>PowerPoint Presentation</vt:lpstr>
      <vt:lpstr>2- Scabies</vt:lpstr>
      <vt:lpstr>Introduction</vt:lpstr>
      <vt:lpstr>PowerPoint Presentation</vt:lpstr>
      <vt:lpstr>PowerPoint Presentation</vt:lpstr>
      <vt:lpstr>Pathophysiology</vt:lpstr>
      <vt:lpstr>Pathophysiology</vt:lpstr>
      <vt:lpstr>PowerPoint Presentation</vt:lpstr>
      <vt:lpstr>Pathophysiology … cont.</vt:lpstr>
      <vt:lpstr>Pathophysiology … cont.</vt:lpstr>
      <vt:lpstr>Clinical features</vt:lpstr>
      <vt:lpstr>Clinical features … cont.</vt:lpstr>
      <vt:lpstr>Clinical features … cont.</vt:lpstr>
      <vt:lpstr>Management </vt:lpstr>
      <vt:lpstr>Management </vt:lpstr>
      <vt:lpstr>Management … cont.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بِسْـم الله الرَّحمـن الرّحِـيم</dc:title>
  <dc:creator>Sami Bilal</dc:creator>
  <cp:lastModifiedBy>Sami Fatehi</cp:lastModifiedBy>
  <cp:revision>8</cp:revision>
  <dcterms:created xsi:type="dcterms:W3CDTF">2006-08-16T00:00:00Z</dcterms:created>
  <dcterms:modified xsi:type="dcterms:W3CDTF">2021-10-23T10:03:13Z</dcterms:modified>
</cp:coreProperties>
</file>