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8"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194"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FFF574-A2E7-48F9-8271-5E90BE1976F9}" type="datetimeFigureOut">
              <a:rPr lang="en-US" smtClean="0"/>
              <a:pPr/>
              <a:t>10/26/2017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BBC74A-3D29-4833-8535-DF514FA6CBB4}" type="slidenum">
              <a:rPr lang="en-US" smtClean="0"/>
              <a:pPr/>
              <a:t>‹#›</a:t>
            </a:fld>
            <a:endParaRPr lang="en-US"/>
          </a:p>
        </p:txBody>
      </p:sp>
    </p:spTree>
    <p:extLst>
      <p:ext uri="{BB962C8B-B14F-4D97-AF65-F5344CB8AC3E}">
        <p14:creationId xmlns:p14="http://schemas.microsoft.com/office/powerpoint/2010/main" val="341432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p:spPr>
      </p:sp>
      <p:sp>
        <p:nvSpPr>
          <p:cNvPr id="48131" name="Rectangle 3"/>
          <p:cNvSpPr>
            <a:spLocks noGrp="1"/>
          </p:cNvSpPr>
          <p:nvPr>
            <p:ph type="body" idx="1"/>
          </p:nvPr>
        </p:nvSpPr>
        <p:spPr bwMode="auto">
          <a:noFill/>
        </p:spPr>
        <p:txBody>
          <a:bodyPr wrap="square" numCol="1" anchor="t" anchorCtr="0" compatLnSpc="1">
            <a:prstTxWarp prst="textNoShape">
              <a:avLst/>
            </a:prstTxWarp>
          </a:bodyPr>
          <a:lstStyle/>
          <a:p>
            <a:endParaRPr lang="en-US" baseline="0" dirty="0" smtClean="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bwMode="auto">
          <a:noFill/>
          <a:ln>
            <a:solidFill>
              <a:srgbClr val="000000"/>
            </a:solidFill>
            <a:miter lim="800000"/>
            <a:headEnd/>
            <a:tailEnd/>
          </a:ln>
        </p:spPr>
      </p:sp>
      <p:sp>
        <p:nvSpPr>
          <p:cNvPr id="7065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a:p>
            <a:endParaRPr lang="en-US" dirty="0" smtClean="0">
              <a:ea typeface="ＭＳ Ｐゴシック" charset="-128"/>
            </a:endParaRPr>
          </a:p>
          <a:p>
            <a:endParaRPr lang="en-US" dirty="0" smtClean="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a:lstStyle/>
          <a:p>
            <a:fld id="{1C92C09E-E08C-4B63-ADED-5FCF302ABD45}" type="slidenum">
              <a:rPr lang="en-US"/>
              <a:pPr/>
              <a:t>12</a:t>
            </a:fld>
            <a:endParaRPr lang="en-US" dirty="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p:spPr>
      </p:sp>
      <p:sp>
        <p:nvSpPr>
          <p:cNvPr id="7577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p:spPr>
      </p:sp>
      <p:sp>
        <p:nvSpPr>
          <p:cNvPr id="7577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noFill/>
          <a:ln>
            <a:solidFill>
              <a:srgbClr val="000000"/>
            </a:solidFill>
            <a:miter lim="800000"/>
            <a:headEnd/>
            <a:tailEnd/>
          </a:ln>
        </p:spPr>
      </p:sp>
      <p:sp>
        <p:nvSpPr>
          <p:cNvPr id="77827"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p:spPr>
      </p:sp>
      <p:sp>
        <p:nvSpPr>
          <p:cNvPr id="7987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
        <p:nvSpPr>
          <p:cNvPr id="83972" name="Slide Number Placeholder 3"/>
          <p:cNvSpPr>
            <a:spLocks noGrp="1"/>
          </p:cNvSpPr>
          <p:nvPr>
            <p:ph type="sldNum" sz="quarter" idx="5"/>
          </p:nvPr>
        </p:nvSpPr>
        <p:spPr bwMode="auto">
          <a:noFill/>
          <a:ln>
            <a:miter lim="800000"/>
            <a:headEnd/>
            <a:tailEnd/>
          </a:ln>
        </p:spPr>
        <p:txBody>
          <a:bodyPr/>
          <a:lstStyle/>
          <a:p>
            <a:fld id="{F1F3D84A-E023-4EB1-9154-8094BB3445CB}" type="slidenum">
              <a:rPr lang="en-US"/>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p:spPr>
      </p:sp>
      <p:sp>
        <p:nvSpPr>
          <p:cNvPr id="8601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p:spPr>
      </p:sp>
      <p:sp>
        <p:nvSpPr>
          <p:cNvPr id="88067"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miter lim="800000"/>
            <a:headEnd/>
            <a:tailEnd/>
          </a:ln>
        </p:spPr>
        <p:txBody>
          <a:bodyPr/>
          <a:lstStyle/>
          <a:p>
            <a:fld id="{B9BFB857-F977-4AE4-A1EE-54A0301BC55A}" type="slidenum">
              <a:rPr lang="en-US"/>
              <a:pPr/>
              <a:t>21</a:t>
            </a:fld>
            <a:endParaRPr lang="en-US" dirty="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p:spPr>
      </p:sp>
      <p:sp>
        <p:nvSpPr>
          <p:cNvPr id="5427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p:spPr>
      </p:sp>
      <p:sp>
        <p:nvSpPr>
          <p:cNvPr id="92163"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noFill/>
          <a:ln>
            <a:solidFill>
              <a:srgbClr val="000000"/>
            </a:solidFill>
            <a:miter lim="800000"/>
            <a:headEnd/>
            <a:tailEnd/>
          </a:ln>
        </p:spPr>
      </p:sp>
      <p:sp>
        <p:nvSpPr>
          <p:cNvPr id="9625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509CEF-37A6-49E5-8908-FB83A6E94227}" type="slidenum">
              <a:rPr lang="en-US" smtClean="0"/>
              <a:pPr/>
              <a:t>25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p:spPr>
      </p:sp>
      <p:sp>
        <p:nvSpPr>
          <p:cNvPr id="9933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p:spPr>
      </p:sp>
      <p:sp>
        <p:nvSpPr>
          <p:cNvPr id="10137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p:spPr>
      </p:sp>
      <p:sp>
        <p:nvSpPr>
          <p:cNvPr id="103427"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p:spPr>
      </p:sp>
      <p:sp>
        <p:nvSpPr>
          <p:cNvPr id="10547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509CEF-37A6-49E5-8908-FB83A6E94227}" type="slidenum">
              <a:rPr lang="en-US" smtClean="0"/>
              <a:pPr/>
              <a:t>31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D7509CEF-37A6-49E5-8908-FB83A6E94227}" type="slidenum">
              <a:rPr lang="en-US" smtClean="0"/>
              <a:pPr/>
              <a:t>33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noFill/>
          <a:ln>
            <a:solidFill>
              <a:srgbClr val="000000"/>
            </a:solidFill>
            <a:miter lim="800000"/>
            <a:headEnd/>
            <a:tailEnd/>
          </a:ln>
        </p:spPr>
      </p:sp>
      <p:sp>
        <p:nvSpPr>
          <p:cNvPr id="56323"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p:spPr>
      </p:sp>
      <p:sp>
        <p:nvSpPr>
          <p:cNvPr id="11469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TextEdit="1"/>
          </p:cNvSpPr>
          <p:nvPr>
            <p:ph type="sldImg"/>
          </p:nvPr>
        </p:nvSpPr>
        <p:spPr bwMode="auto">
          <a:noFill/>
          <a:ln>
            <a:solidFill>
              <a:srgbClr val="000000"/>
            </a:solidFill>
            <a:miter lim="800000"/>
            <a:headEnd/>
            <a:tailEnd/>
          </a:ln>
        </p:spPr>
      </p:sp>
      <p:sp>
        <p:nvSpPr>
          <p:cNvPr id="13517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bwMode="auto">
          <a:noFill/>
          <a:ln>
            <a:solidFill>
              <a:srgbClr val="000000"/>
            </a:solidFill>
            <a:miter lim="800000"/>
            <a:headEnd/>
            <a:tailEnd/>
          </a:ln>
        </p:spPr>
      </p:sp>
      <p:sp>
        <p:nvSpPr>
          <p:cNvPr id="13721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noFill/>
          <a:ln>
            <a:solidFill>
              <a:srgbClr val="000000"/>
            </a:solidFill>
            <a:miter lim="800000"/>
            <a:headEnd/>
            <a:tailEnd/>
          </a:ln>
        </p:spPr>
      </p:sp>
      <p:sp>
        <p:nvSpPr>
          <p:cNvPr id="14029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noFill/>
          <a:ln>
            <a:solidFill>
              <a:srgbClr val="000000"/>
            </a:solidFill>
            <a:miter lim="800000"/>
            <a:headEnd/>
            <a:tailEnd/>
          </a:ln>
        </p:spPr>
      </p:sp>
      <p:sp>
        <p:nvSpPr>
          <p:cNvPr id="14233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bwMode="auto">
          <a:noFill/>
          <a:ln>
            <a:solidFill>
              <a:srgbClr val="000000"/>
            </a:solidFill>
            <a:miter lim="800000"/>
            <a:headEnd/>
            <a:tailEnd/>
          </a:ln>
        </p:spPr>
      </p:sp>
      <p:sp>
        <p:nvSpPr>
          <p:cNvPr id="144387"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bwMode="auto">
          <a:noFill/>
          <a:ln>
            <a:solidFill>
              <a:srgbClr val="000000"/>
            </a:solidFill>
            <a:miter lim="800000"/>
            <a:headEnd/>
            <a:tailEnd/>
          </a:ln>
        </p:spPr>
      </p:sp>
      <p:sp>
        <p:nvSpPr>
          <p:cNvPr id="14643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
        <p:nvSpPr>
          <p:cNvPr id="148484" name="Slide Number Placeholder 3"/>
          <p:cNvSpPr>
            <a:spLocks noGrp="1"/>
          </p:cNvSpPr>
          <p:nvPr>
            <p:ph type="sldNum" sz="quarter" idx="5"/>
          </p:nvPr>
        </p:nvSpPr>
        <p:spPr bwMode="auto">
          <a:noFill/>
          <a:ln>
            <a:miter lim="800000"/>
            <a:headEnd/>
            <a:tailEnd/>
          </a:ln>
        </p:spPr>
        <p:txBody>
          <a:bodyPr/>
          <a:lstStyle/>
          <a:p>
            <a:fld id="{A4C1884F-F055-4FDA-BA1C-D880052C84DA}" type="slidenum">
              <a:rPr lang="en-US"/>
              <a:pPr/>
              <a:t>43</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
        <p:nvSpPr>
          <p:cNvPr id="151556" name="Slide Number Placeholder 3"/>
          <p:cNvSpPr>
            <a:spLocks noGrp="1"/>
          </p:cNvSpPr>
          <p:nvPr>
            <p:ph type="sldNum" sz="quarter" idx="5"/>
          </p:nvPr>
        </p:nvSpPr>
        <p:spPr bwMode="auto">
          <a:noFill/>
          <a:ln>
            <a:miter lim="800000"/>
            <a:headEnd/>
            <a:tailEnd/>
          </a:ln>
        </p:spPr>
        <p:txBody>
          <a:bodyPr/>
          <a:lstStyle/>
          <a:p>
            <a:fld id="{6A394FD4-7F5F-481D-8A96-837C4A3FB625}" type="slidenum">
              <a:rPr lang="en-US"/>
              <a:pPr/>
              <a:t>45</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
        <p:nvSpPr>
          <p:cNvPr id="154628" name="Slide Number Placeholder 3"/>
          <p:cNvSpPr>
            <a:spLocks noGrp="1"/>
          </p:cNvSpPr>
          <p:nvPr>
            <p:ph type="sldNum" sz="quarter" idx="5"/>
          </p:nvPr>
        </p:nvSpPr>
        <p:spPr bwMode="auto">
          <a:noFill/>
          <a:ln>
            <a:miter lim="800000"/>
            <a:headEnd/>
            <a:tailEnd/>
          </a:ln>
        </p:spPr>
        <p:txBody>
          <a:bodyPr/>
          <a:lstStyle/>
          <a:p>
            <a:fld id="{2B1D410C-6D30-4C39-992E-82792F7E68C1}" type="slidenum">
              <a:rPr lang="en-US"/>
              <a:pPr/>
              <a:t>47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ln>
            <a:miter lim="800000"/>
            <a:headEnd/>
            <a:tailEnd/>
          </a:ln>
        </p:spPr>
        <p:txBody>
          <a:bodyPr/>
          <a:lstStyle/>
          <a:p>
            <a:fld id="{9553D7FA-9A19-47B5-A276-2C1F46624C19}" type="slidenum">
              <a:rPr lang="en-US"/>
              <a:pPr/>
              <a:t>4</a:t>
            </a:fld>
            <a:endParaRPr lang="en-US" dirty="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noFill/>
          <a:ln>
            <a:solidFill>
              <a:srgbClr val="000000"/>
            </a:solidFill>
            <a:miter lim="800000"/>
            <a:headEnd/>
            <a:tailEnd/>
          </a:ln>
        </p:spPr>
      </p:sp>
      <p:sp>
        <p:nvSpPr>
          <p:cNvPr id="16077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TextEdit="1"/>
          </p:cNvSpPr>
          <p:nvPr>
            <p:ph type="sldImg"/>
          </p:nvPr>
        </p:nvSpPr>
        <p:spPr bwMode="auto">
          <a:noFill/>
          <a:ln>
            <a:solidFill>
              <a:srgbClr val="000000"/>
            </a:solidFill>
            <a:miter lim="800000"/>
            <a:headEnd/>
            <a:tailEnd/>
          </a:ln>
        </p:spPr>
      </p:sp>
      <p:sp>
        <p:nvSpPr>
          <p:cNvPr id="16691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TextEdit="1"/>
          </p:cNvSpPr>
          <p:nvPr>
            <p:ph type="sldImg"/>
          </p:nvPr>
        </p:nvSpPr>
        <p:spPr bwMode="auto">
          <a:noFill/>
          <a:ln>
            <a:solidFill>
              <a:srgbClr val="000000"/>
            </a:solidFill>
            <a:miter lim="800000"/>
            <a:headEnd/>
            <a:tailEnd/>
          </a:ln>
        </p:spPr>
      </p:sp>
      <p:sp>
        <p:nvSpPr>
          <p:cNvPr id="168963"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noFill/>
          <a:ln>
            <a:solidFill>
              <a:srgbClr val="000000"/>
            </a:solidFill>
            <a:miter lim="800000"/>
            <a:headEnd/>
            <a:tailEnd/>
          </a:ln>
        </p:spPr>
      </p:sp>
      <p:sp>
        <p:nvSpPr>
          <p:cNvPr id="17305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noFill/>
          <a:ln>
            <a:solidFill>
              <a:srgbClr val="000000"/>
            </a:solidFill>
            <a:miter lim="800000"/>
            <a:headEnd/>
            <a:tailEnd/>
          </a:ln>
        </p:spPr>
      </p:sp>
      <p:sp>
        <p:nvSpPr>
          <p:cNvPr id="17305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
        <p:nvSpPr>
          <p:cNvPr id="178180" name="Slide Number Placeholder 3"/>
          <p:cNvSpPr>
            <a:spLocks noGrp="1"/>
          </p:cNvSpPr>
          <p:nvPr>
            <p:ph type="sldNum" sz="quarter" idx="5"/>
          </p:nvPr>
        </p:nvSpPr>
        <p:spPr bwMode="auto">
          <a:noFill/>
          <a:ln>
            <a:miter lim="800000"/>
            <a:headEnd/>
            <a:tailEnd/>
          </a:ln>
        </p:spPr>
        <p:txBody>
          <a:bodyPr/>
          <a:lstStyle/>
          <a:p>
            <a:fld id="{93425F20-C57F-4210-BA1E-EC081A81B4CF}" type="slidenum">
              <a:rPr lang="en-US"/>
              <a:pPr/>
              <a:t>56</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noFill/>
          <a:ln>
            <a:solidFill>
              <a:srgbClr val="000000"/>
            </a:solidFill>
            <a:miter lim="800000"/>
            <a:headEnd/>
            <a:tailEnd/>
          </a:ln>
        </p:spPr>
      </p:sp>
      <p:sp>
        <p:nvSpPr>
          <p:cNvPr id="17305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TextEdit="1"/>
          </p:cNvSpPr>
          <p:nvPr>
            <p:ph type="sldImg"/>
          </p:nvPr>
        </p:nvSpPr>
        <p:spPr bwMode="auto">
          <a:noFill/>
          <a:ln>
            <a:solidFill>
              <a:srgbClr val="000000"/>
            </a:solidFill>
            <a:miter lim="800000"/>
            <a:headEnd/>
            <a:tailEnd/>
          </a:ln>
        </p:spPr>
      </p:sp>
      <p:sp>
        <p:nvSpPr>
          <p:cNvPr id="175107" name="Rectangle 3"/>
          <p:cNvSpPr>
            <a:spLocks noGrp="1"/>
          </p:cNvSpPr>
          <p:nvPr>
            <p:ph type="body" idx="1"/>
          </p:nvPr>
        </p:nvSpPr>
        <p:spPr bwMode="auto">
          <a:noFill/>
        </p:spPr>
        <p:txBody>
          <a:bodyPr wrap="square" numCol="1" anchor="t" anchorCtr="0" compatLnSpc="1">
            <a:prstTxWarp prst="textNoShape">
              <a:avLst/>
            </a:prstTxWarp>
          </a:bodyPr>
          <a:lstStyle/>
          <a:p>
            <a:endParaRPr lang="en-US" baseline="30000" dirty="0" smtClean="0">
              <a:ea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
        <p:nvSpPr>
          <p:cNvPr id="178180" name="Slide Number Placeholder 3"/>
          <p:cNvSpPr>
            <a:spLocks noGrp="1"/>
          </p:cNvSpPr>
          <p:nvPr>
            <p:ph type="sldNum" sz="quarter" idx="5"/>
          </p:nvPr>
        </p:nvSpPr>
        <p:spPr bwMode="auto">
          <a:noFill/>
          <a:ln>
            <a:miter lim="800000"/>
            <a:headEnd/>
            <a:tailEnd/>
          </a:ln>
        </p:spPr>
        <p:txBody>
          <a:bodyPr/>
          <a:lstStyle/>
          <a:p>
            <a:fld id="{93425F20-C57F-4210-BA1E-EC081A81B4CF}" type="slidenum">
              <a:rPr lang="en-US"/>
              <a:pPr/>
              <a:t>63</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509CEF-37A6-49E5-8908-FB83A6E94227}" type="slidenum">
              <a:rPr lang="en-US" smtClean="0"/>
              <a:pPr/>
              <a:t>64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
        <p:nvSpPr>
          <p:cNvPr id="180228" name="Slide Number Placeholder 3"/>
          <p:cNvSpPr>
            <a:spLocks noGrp="1"/>
          </p:cNvSpPr>
          <p:nvPr>
            <p:ph type="sldNum" sz="quarter" idx="5"/>
          </p:nvPr>
        </p:nvSpPr>
        <p:spPr bwMode="auto">
          <a:noFill/>
          <a:ln>
            <a:miter lim="800000"/>
            <a:headEnd/>
            <a:tailEnd/>
          </a:ln>
        </p:spPr>
        <p:txBody>
          <a:bodyPr/>
          <a:lstStyle/>
          <a:p>
            <a:fld id="{8FCAAF82-CEC1-4043-B360-1267FB410BD4}" type="slidenum">
              <a:rPr lang="en-US"/>
              <a:pPr/>
              <a:t>65</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TextEdit="1"/>
          </p:cNvSpPr>
          <p:nvPr>
            <p:ph type="sldImg"/>
          </p:nvPr>
        </p:nvSpPr>
        <p:spPr bwMode="auto">
          <a:noFill/>
          <a:ln>
            <a:solidFill>
              <a:srgbClr val="000000"/>
            </a:solidFill>
            <a:miter lim="800000"/>
            <a:headEnd/>
            <a:tailEnd/>
          </a:ln>
        </p:spPr>
      </p:sp>
      <p:sp>
        <p:nvSpPr>
          <p:cNvPr id="18841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TextEdit="1"/>
          </p:cNvSpPr>
          <p:nvPr>
            <p:ph type="sldImg"/>
          </p:nvPr>
        </p:nvSpPr>
        <p:spPr bwMode="auto">
          <a:noFill/>
          <a:ln>
            <a:solidFill>
              <a:srgbClr val="000000"/>
            </a:solidFill>
            <a:miter lim="800000"/>
            <a:headEnd/>
            <a:tailEnd/>
          </a:ln>
        </p:spPr>
      </p:sp>
      <p:sp>
        <p:nvSpPr>
          <p:cNvPr id="19251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bwMode="auto">
          <a:noFill/>
          <a:ln>
            <a:solidFill>
              <a:srgbClr val="000000"/>
            </a:solidFill>
            <a:miter lim="800000"/>
            <a:headEnd/>
            <a:tailEnd/>
          </a:ln>
        </p:spPr>
      </p:sp>
      <p:sp>
        <p:nvSpPr>
          <p:cNvPr id="62467"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509CEF-37A6-49E5-8908-FB83A6E94227}"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509CEF-37A6-49E5-8908-FB83A6E94227}"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noFill/>
          <a:ln>
            <a:solidFill>
              <a:srgbClr val="000000"/>
            </a:solidFill>
            <a:miter lim="800000"/>
            <a:headEnd/>
            <a:tailEnd/>
          </a:ln>
        </p:spPr>
      </p:sp>
      <p:sp>
        <p:nvSpPr>
          <p:cNvPr id="6861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rtlCol="0"/>
          <a:lstStyle>
            <a:lvl1pPr>
              <a:defRPr>
                <a:solidFill>
                  <a:schemeClr val="tx1">
                    <a:lumMod val="95000"/>
                    <a:lumOff val="5000"/>
                  </a:schemeClr>
                </a:solidFill>
                <a:ea typeface="+mn-ea"/>
                <a:cs typeface="+mn-cs"/>
              </a:defRPr>
            </a:lvl1pPr>
          </a:lstStyle>
          <a:p>
            <a:pPr>
              <a:defRPr/>
            </a:pPr>
            <a:fld id="{8E096C16-9D43-43A5-BAF4-37B72E638331}" type="datetime1">
              <a:rPr lang="en-US" smtClean="0"/>
              <a:pPr>
                <a:defRPr/>
              </a:pPr>
              <a:t>10/26/2017</a:t>
            </a:fld>
            <a:endParaRPr lang="en-US" dirty="0"/>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E245C38F-CA88-4C01-B942-B666CD5A20DB}" type="slidenum">
              <a:rPr lang="en-US"/>
              <a:pPr/>
              <a:t>‹#›</a:t>
            </a:fld>
            <a:endParaRPr lang="en-US" dirty="0"/>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pPr>
              <a:defRPr/>
            </a:pPr>
            <a:endParaRPr lang="en-US" dirty="0"/>
          </a:p>
        </p:txBody>
      </p:sp>
    </p:spTree>
    <p:extLst>
      <p:ext uri="{BB962C8B-B14F-4D97-AF65-F5344CB8AC3E}">
        <p14:creationId xmlns:p14="http://schemas.microsoft.com/office/powerpoint/2010/main" val="956347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bwMode="auto">
          <a:noFill/>
          <a:ln>
            <a:miter lim="800000"/>
            <a:headEnd/>
            <a:tailEnd/>
          </a:ln>
        </p:spPr>
        <p:txBody>
          <a:bodyPr/>
          <a:lstStyle/>
          <a:p>
            <a:fld id="{BBE83FD0-0130-4FE7-AACF-DF19DBF34307}" type="slidenum">
              <a:rPr lang="en-US"/>
              <a:pPr/>
              <a:t>1</a:t>
            </a:fld>
            <a:endParaRPr lang="en-US" dirty="0"/>
          </a:p>
        </p:txBody>
      </p:sp>
      <p:sp>
        <p:nvSpPr>
          <p:cNvPr id="47107" name="Title 4"/>
          <p:cNvSpPr>
            <a:spLocks noGrp="1"/>
          </p:cNvSpPr>
          <p:nvPr>
            <p:ph type="ctrTitle"/>
          </p:nvPr>
        </p:nvSpPr>
        <p:spPr bwMode="auto">
          <a:xfrm>
            <a:off x="323528" y="1752600"/>
            <a:ext cx="8496944" cy="3200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5400" dirty="0" smtClean="0">
                <a:latin typeface="Arial" charset="0"/>
                <a:ea typeface="ＭＳ Ｐゴシック" charset="-128"/>
                <a:cs typeface="Arial" charset="0"/>
              </a:rPr>
              <a:t>Red scaly rash:</a:t>
            </a:r>
            <a:br>
              <a:rPr lang="en-US" sz="5400" dirty="0" smtClean="0">
                <a:latin typeface="Arial" charset="0"/>
                <a:ea typeface="ＭＳ Ｐゴシック" charset="-128"/>
                <a:cs typeface="Arial" charset="0"/>
              </a:rPr>
            </a:br>
            <a:r>
              <a:rPr lang="en-US" dirty="0" smtClean="0">
                <a:latin typeface="Arial" charset="0"/>
                <a:ea typeface="ＭＳ Ｐゴシック" charset="-128"/>
                <a:cs typeface="Arial" charset="0"/>
              </a:rPr>
              <a:t>the papulosquamous eruption</a:t>
            </a:r>
          </a:p>
        </p:txBody>
      </p:sp>
      <p:sp>
        <p:nvSpPr>
          <p:cNvPr id="5" name="Subtitle 4"/>
          <p:cNvSpPr>
            <a:spLocks noGrp="1"/>
          </p:cNvSpPr>
          <p:nvPr>
            <p:ph type="subTitle" idx="1"/>
          </p:nvPr>
        </p:nvSpPr>
        <p:spPr/>
        <p:txBody>
          <a:bodyPr/>
          <a:lstStyle/>
          <a:p>
            <a:r>
              <a:rPr lang="en-US" dirty="0" smtClean="0"/>
              <a:t>Dr Sami Fatehi </a:t>
            </a:r>
          </a:p>
          <a:p>
            <a:r>
              <a:rPr lang="en-US" dirty="0" smtClean="0"/>
              <a:t>MBBS,MSc,MD</a:t>
            </a:r>
            <a:r>
              <a:rPr lang="en-US" dirty="0"/>
              <a:t>, PhD</a:t>
            </a:r>
          </a:p>
          <a:p>
            <a:endParaRPr lang="en-US" dirty="0"/>
          </a:p>
        </p:txBody>
      </p:sp>
    </p:spTree>
    <p:extLst>
      <p:ext uri="{BB962C8B-B14F-4D97-AF65-F5344CB8AC3E}">
        <p14:creationId xmlns:p14="http://schemas.microsoft.com/office/powerpoint/2010/main" val="32399966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bwMode="auto">
          <a:noFill/>
          <a:ln>
            <a:miter lim="800000"/>
            <a:headEnd/>
            <a:tailEnd/>
          </a:ln>
        </p:spPr>
        <p:txBody>
          <a:bodyPr/>
          <a:lstStyle/>
          <a:p>
            <a:fld id="{56703EB4-F458-4771-AD93-6ED02B46E873}" type="slidenum">
              <a:rPr lang="en-US"/>
              <a:pPr/>
              <a:t>10</a:t>
            </a:fld>
            <a:endParaRPr lang="en-US" dirty="0"/>
          </a:p>
        </p:txBody>
      </p:sp>
      <p:sp>
        <p:nvSpPr>
          <p:cNvPr id="67587" name="Rectangle 2"/>
          <p:cNvSpPr>
            <a:spLocks noGrp="1"/>
          </p:cNvSpPr>
          <p:nvPr>
            <p:ph type="title"/>
          </p:nvPr>
        </p:nvSpPr>
        <p:spPr>
          <a:xfrm>
            <a:off x="1905000" y="274638"/>
            <a:ext cx="6781800" cy="1143000"/>
          </a:xfrm>
        </p:spPr>
        <p:txBody>
          <a:bodyPr/>
          <a:lstStyle/>
          <a:p>
            <a:r>
              <a:rPr lang="en-US" sz="4000" dirty="0" smtClean="0">
                <a:latin typeface="Arial" charset="0"/>
                <a:ea typeface="ＭＳ Ｐゴシック" charset="-128"/>
              </a:rPr>
              <a:t>Case One, Question 2</a:t>
            </a:r>
          </a:p>
        </p:txBody>
      </p:sp>
      <p:sp>
        <p:nvSpPr>
          <p:cNvPr id="67588" name="Rectangle 3"/>
          <p:cNvSpPr>
            <a:spLocks noGrp="1"/>
          </p:cNvSpPr>
          <p:nvPr>
            <p:ph type="body" idx="1"/>
          </p:nvPr>
        </p:nvSpPr>
        <p:spPr>
          <a:xfrm>
            <a:off x="251520" y="1676400"/>
            <a:ext cx="8663880" cy="4191000"/>
          </a:xfrm>
        </p:spPr>
        <p:txBody>
          <a:bodyPr/>
          <a:lstStyle/>
          <a:p>
            <a:pPr marL="461963" indent="-461963" eaLnBrk="1" hangingPunct="1">
              <a:buFont typeface="Wingdings" charset="2"/>
              <a:buChar char="§"/>
            </a:pPr>
            <a:r>
              <a:rPr lang="en-US" dirty="0" smtClean="0">
                <a:latin typeface="Arial" charset="0"/>
                <a:ea typeface="ＭＳ Ｐゴシック" charset="-128"/>
              </a:rPr>
              <a:t>Mrs. </a:t>
            </a:r>
            <a:r>
              <a:rPr lang="en-US" dirty="0" err="1" smtClean="0">
                <a:latin typeface="Arial" charset="0"/>
                <a:ea typeface="ＭＳ Ｐゴシック" charset="-128"/>
              </a:rPr>
              <a:t>Sali’s</a:t>
            </a:r>
            <a:r>
              <a:rPr lang="en-US" dirty="0" smtClean="0">
                <a:latin typeface="Arial" charset="0"/>
                <a:ea typeface="ＭＳ Ｐゴシック" charset="-128"/>
              </a:rPr>
              <a:t> KOH exam is positive.  Which of the following questions are important to ask?</a:t>
            </a:r>
          </a:p>
          <a:p>
            <a:pPr marL="1371600" lvl="2" indent="-514350" eaLnBrk="1" hangingPunct="1">
              <a:buFont typeface="+mj-lt"/>
              <a:buAutoNum type="alphaLcPeriod"/>
            </a:pPr>
            <a:r>
              <a:rPr lang="en-US" sz="2800" dirty="0">
                <a:latin typeface="Arial" charset="0"/>
                <a:ea typeface="ＭＳ Ｐゴシック" charset="-128"/>
              </a:rPr>
              <a:t>Do you have a rash in your groin?</a:t>
            </a:r>
          </a:p>
          <a:p>
            <a:pPr marL="1371600" lvl="2" indent="-514350" eaLnBrk="1" hangingPunct="1">
              <a:buFont typeface="+mj-lt"/>
              <a:buAutoNum type="alphaLcPeriod"/>
            </a:pPr>
            <a:r>
              <a:rPr lang="en-US" sz="2800" dirty="0">
                <a:latin typeface="Arial" charset="0"/>
                <a:ea typeface="ＭＳ Ｐゴシック" charset="-128"/>
              </a:rPr>
              <a:t>Do you have a rash on your feet?</a:t>
            </a:r>
          </a:p>
          <a:p>
            <a:pPr marL="1371600" lvl="2" indent="-514350" eaLnBrk="1" hangingPunct="1">
              <a:buFont typeface="+mj-lt"/>
              <a:buAutoNum type="alphaLcPeriod"/>
            </a:pPr>
            <a:r>
              <a:rPr lang="en-US" sz="2800" dirty="0">
                <a:latin typeface="Arial" charset="0"/>
                <a:ea typeface="ＭＳ Ｐゴシック" charset="-128"/>
              </a:rPr>
              <a:t>Do you have any pets?</a:t>
            </a:r>
          </a:p>
          <a:p>
            <a:pPr marL="1371600" lvl="2" indent="-514350" eaLnBrk="1" hangingPunct="1">
              <a:buFont typeface="+mj-lt"/>
              <a:buAutoNum type="alphaLcPeriod"/>
            </a:pPr>
            <a:r>
              <a:rPr lang="en-US" sz="2800" dirty="0" smtClean="0">
                <a:latin typeface="Arial" charset="0"/>
                <a:ea typeface="ＭＳ Ｐゴシック" charset="-128"/>
              </a:rPr>
              <a:t>Do you take care of young children?</a:t>
            </a:r>
          </a:p>
          <a:p>
            <a:pPr marL="1371600" lvl="2" indent="-514350" eaLnBrk="1" hangingPunct="1">
              <a:buFont typeface="+mj-lt"/>
              <a:buAutoNum type="alphaLcPeriod"/>
            </a:pPr>
            <a:r>
              <a:rPr lang="en-US" sz="2800" dirty="0" smtClean="0">
                <a:latin typeface="Arial" charset="0"/>
                <a:ea typeface="ＭＳ Ｐゴシック" charset="-128"/>
              </a:rPr>
              <a:t>All of the above</a:t>
            </a:r>
          </a:p>
          <a:p>
            <a:endParaRPr lang="en-US" dirty="0" smtClean="0">
              <a:latin typeface="Arial" charset="0"/>
              <a:ea typeface="ＭＳ Ｐゴシック" charset="-128"/>
            </a:endParaRPr>
          </a:p>
        </p:txBody>
      </p:sp>
      <p:pic>
        <p:nvPicPr>
          <p:cNvPr id="67589" name="Picture 7" descr="Tinea arm"/>
          <p:cNvPicPr>
            <a:picLocks noChangeAspect="1" noChangeArrowheads="1"/>
          </p:cNvPicPr>
          <p:nvPr/>
        </p:nvPicPr>
        <p:blipFill>
          <a:blip r:embed="rId3" cstate="print"/>
          <a:srcRect t="10899" r="17169" b="7352"/>
          <a:stretch>
            <a:fillRect/>
          </a:stretch>
        </p:blipFill>
        <p:spPr bwMode="auto">
          <a:xfrm>
            <a:off x="76200" y="120650"/>
            <a:ext cx="1752600" cy="1250950"/>
          </a:xfrm>
          <a:prstGeom prst="rect">
            <a:avLst/>
          </a:prstGeom>
          <a:noFill/>
          <a:ln w="9525">
            <a:noFill/>
            <a:miter lim="800000"/>
            <a:headEnd/>
            <a:tailEnd/>
          </a:ln>
        </p:spPr>
      </p:pic>
    </p:spTree>
    <p:extLst>
      <p:ext uri="{BB962C8B-B14F-4D97-AF65-F5344CB8AC3E}">
        <p14:creationId xmlns:p14="http://schemas.microsoft.com/office/powerpoint/2010/main" val="4250187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bwMode="auto">
          <a:noFill/>
          <a:ln>
            <a:miter lim="800000"/>
            <a:headEnd/>
            <a:tailEnd/>
          </a:ln>
        </p:spPr>
        <p:txBody>
          <a:bodyPr/>
          <a:lstStyle/>
          <a:p>
            <a:fld id="{FCCCAF50-A484-48AB-806A-76EEFECF17A8}" type="slidenum">
              <a:rPr lang="en-US"/>
              <a:pPr/>
              <a:t>11</a:t>
            </a:fld>
            <a:endParaRPr lang="en-US" dirty="0"/>
          </a:p>
        </p:txBody>
      </p:sp>
      <p:sp>
        <p:nvSpPr>
          <p:cNvPr id="69635" name="Rectangle 2"/>
          <p:cNvSpPr>
            <a:spLocks noGrp="1"/>
          </p:cNvSpPr>
          <p:nvPr>
            <p:ph type="title"/>
          </p:nvPr>
        </p:nvSpPr>
        <p:spPr>
          <a:xfrm>
            <a:off x="1905000" y="274638"/>
            <a:ext cx="6781800" cy="1143000"/>
          </a:xfrm>
        </p:spPr>
        <p:txBody>
          <a:bodyPr/>
          <a:lstStyle/>
          <a:p>
            <a:r>
              <a:rPr lang="en-US" sz="4000" dirty="0" smtClean="0">
                <a:latin typeface="Arial" charset="0"/>
                <a:ea typeface="ＭＳ Ｐゴシック" charset="-128"/>
              </a:rPr>
              <a:t>Case One, Question 2</a:t>
            </a:r>
          </a:p>
        </p:txBody>
      </p:sp>
      <p:sp>
        <p:nvSpPr>
          <p:cNvPr id="69636" name="Rectangle 3"/>
          <p:cNvSpPr>
            <a:spLocks noGrp="1"/>
          </p:cNvSpPr>
          <p:nvPr>
            <p:ph type="body" idx="1"/>
          </p:nvPr>
        </p:nvSpPr>
        <p:spPr>
          <a:xfrm>
            <a:off x="179512" y="1676400"/>
            <a:ext cx="8784976" cy="4344888"/>
          </a:xfrm>
        </p:spPr>
        <p:txBody>
          <a:bodyPr/>
          <a:lstStyle/>
          <a:p>
            <a:pPr eaLnBrk="1" hangingPunct="1">
              <a:spcBef>
                <a:spcPts val="600"/>
              </a:spcBef>
              <a:buFont typeface="Arial" charset="0"/>
              <a:buNone/>
            </a:pPr>
            <a:r>
              <a:rPr lang="en-US" sz="2600" b="1" dirty="0" smtClean="0">
                <a:solidFill>
                  <a:srgbClr val="C00000"/>
                </a:solidFill>
                <a:latin typeface="Arial" charset="0"/>
                <a:ea typeface="ＭＳ Ｐゴシック" charset="-128"/>
              </a:rPr>
              <a:t>Answer: e</a:t>
            </a:r>
          </a:p>
          <a:p>
            <a:pPr eaLnBrk="1" hangingPunct="1">
              <a:spcBef>
                <a:spcPts val="600"/>
              </a:spcBef>
              <a:buFont typeface="Wingdings" charset="2"/>
              <a:buChar char="§"/>
            </a:pPr>
            <a:r>
              <a:rPr lang="en-US" sz="2600" dirty="0" smtClean="0">
                <a:latin typeface="Arial" charset="0"/>
                <a:ea typeface="ＭＳ Ｐゴシック" charset="-128"/>
              </a:rPr>
              <a:t>Mrs. </a:t>
            </a:r>
            <a:r>
              <a:rPr lang="en-US" sz="2600" dirty="0" err="1" smtClean="0">
                <a:latin typeface="Arial" charset="0"/>
                <a:ea typeface="ＭＳ Ｐゴシック" charset="-128"/>
              </a:rPr>
              <a:t>Sali’s</a:t>
            </a:r>
            <a:r>
              <a:rPr lang="en-US" sz="2600" dirty="0" smtClean="0">
                <a:latin typeface="Arial" charset="0"/>
                <a:ea typeface="ＭＳ Ｐゴシック" charset="-128"/>
              </a:rPr>
              <a:t> KOH exam is positive. Which of the following questions are important to ask?</a:t>
            </a:r>
          </a:p>
          <a:p>
            <a:pPr marL="974725" lvl="1" indent="-396875" eaLnBrk="1" hangingPunct="1">
              <a:spcBef>
                <a:spcPts val="600"/>
              </a:spcBef>
              <a:buFont typeface="+mj-lt"/>
              <a:buAutoNum type="alphaLcPeriod"/>
            </a:pPr>
            <a:r>
              <a:rPr lang="en-US" sz="2300" dirty="0">
                <a:latin typeface="Arial" charset="0"/>
                <a:ea typeface="ＭＳ Ｐゴシック" charset="-128"/>
              </a:rPr>
              <a:t>Do you have a rash in your groin? </a:t>
            </a:r>
            <a:r>
              <a:rPr lang="en-US" sz="2300" dirty="0">
                <a:solidFill>
                  <a:srgbClr val="969696"/>
                </a:solidFill>
                <a:latin typeface="Arial" charset="0"/>
                <a:ea typeface="ＭＳ Ｐゴシック" charset="-128"/>
              </a:rPr>
              <a:t>(associated tinea cruris)</a:t>
            </a:r>
          </a:p>
          <a:p>
            <a:pPr marL="974725" lvl="1" indent="-396875" eaLnBrk="1" hangingPunct="1">
              <a:spcBef>
                <a:spcPts val="600"/>
              </a:spcBef>
              <a:buFont typeface="+mj-lt"/>
              <a:buAutoNum type="alphaLcPeriod"/>
            </a:pPr>
            <a:r>
              <a:rPr lang="en-US" sz="2300" dirty="0">
                <a:latin typeface="Arial" charset="0"/>
                <a:ea typeface="ＭＳ Ｐゴシック" charset="-128"/>
              </a:rPr>
              <a:t>Do you have a rash on your feet? </a:t>
            </a:r>
            <a:r>
              <a:rPr lang="en-US" sz="2300" dirty="0">
                <a:solidFill>
                  <a:srgbClr val="969696"/>
                </a:solidFill>
                <a:latin typeface="Arial" charset="0"/>
                <a:ea typeface="ＭＳ Ｐゴシック" charset="-128"/>
              </a:rPr>
              <a:t>(associated tinea pedis)</a:t>
            </a:r>
          </a:p>
          <a:p>
            <a:pPr marL="974725" lvl="1" indent="-396875" eaLnBrk="1" hangingPunct="1">
              <a:spcBef>
                <a:spcPts val="600"/>
              </a:spcBef>
              <a:buFont typeface="+mj-lt"/>
              <a:buAutoNum type="alphaLcPeriod"/>
            </a:pPr>
            <a:r>
              <a:rPr lang="en-US" sz="2300" dirty="0" smtClean="0">
                <a:latin typeface="Arial" charset="0"/>
                <a:ea typeface="ＭＳ Ｐゴシック" charset="-128"/>
              </a:rPr>
              <a:t>Do </a:t>
            </a:r>
            <a:r>
              <a:rPr lang="en-US" sz="2300" dirty="0">
                <a:latin typeface="Arial" charset="0"/>
                <a:ea typeface="ＭＳ Ｐゴシック" charset="-128"/>
              </a:rPr>
              <a:t>you have any pets? </a:t>
            </a:r>
            <a:r>
              <a:rPr lang="en-US" sz="2300" dirty="0">
                <a:solidFill>
                  <a:srgbClr val="969696"/>
                </a:solidFill>
                <a:latin typeface="Arial" charset="0"/>
                <a:ea typeface="ＭＳ Ｐゴシック" charset="-128"/>
              </a:rPr>
              <a:t>(cats can transmit a type of ringworm)</a:t>
            </a:r>
          </a:p>
          <a:p>
            <a:pPr marL="974725" lvl="1" indent="-396875" eaLnBrk="1" hangingPunct="1">
              <a:spcBef>
                <a:spcPts val="600"/>
              </a:spcBef>
              <a:buFont typeface="+mj-lt"/>
              <a:buAutoNum type="alphaLcPeriod"/>
            </a:pPr>
            <a:r>
              <a:rPr lang="en-US" sz="2300" dirty="0" smtClean="0">
                <a:latin typeface="Arial" charset="0"/>
                <a:ea typeface="ＭＳ Ｐゴシック" charset="-128"/>
              </a:rPr>
              <a:t>Do you take care of young children? </a:t>
            </a:r>
            <a:r>
              <a:rPr lang="en-US" sz="2300" dirty="0" smtClean="0">
                <a:solidFill>
                  <a:srgbClr val="969696"/>
                </a:solidFill>
                <a:latin typeface="Arial" charset="0"/>
                <a:ea typeface="ＭＳ Ｐゴシック" charset="-128"/>
              </a:rPr>
              <a:t>(kids may have fungal infections on the scalp)</a:t>
            </a:r>
          </a:p>
          <a:p>
            <a:pPr marL="974725" lvl="1" indent="-396875" eaLnBrk="1" hangingPunct="1">
              <a:spcBef>
                <a:spcPts val="600"/>
              </a:spcBef>
              <a:buFont typeface="+mj-lt"/>
              <a:buAutoNum type="alphaLcPeriod"/>
            </a:pPr>
            <a:r>
              <a:rPr lang="en-US" sz="2300" b="1" dirty="0" smtClean="0">
                <a:solidFill>
                  <a:srgbClr val="C00000"/>
                </a:solidFill>
                <a:latin typeface="Arial" charset="0"/>
                <a:ea typeface="ＭＳ Ｐゴシック" charset="-128"/>
              </a:rPr>
              <a:t>All of the above</a:t>
            </a:r>
          </a:p>
          <a:p>
            <a:pPr>
              <a:spcBef>
                <a:spcPts val="200"/>
              </a:spcBef>
            </a:pPr>
            <a:endParaRPr lang="en-US" sz="2400" dirty="0" smtClean="0">
              <a:latin typeface="Arial" charset="0"/>
              <a:ea typeface="ＭＳ Ｐゴシック" charset="-128"/>
            </a:endParaRPr>
          </a:p>
        </p:txBody>
      </p:sp>
      <p:pic>
        <p:nvPicPr>
          <p:cNvPr id="69637" name="Picture 7" descr="Tinea arm"/>
          <p:cNvPicPr>
            <a:picLocks noChangeAspect="1" noChangeArrowheads="1"/>
          </p:cNvPicPr>
          <p:nvPr/>
        </p:nvPicPr>
        <p:blipFill>
          <a:blip r:embed="rId3" cstate="print"/>
          <a:srcRect t="10899" r="17169" b="7352"/>
          <a:stretch>
            <a:fillRect/>
          </a:stretch>
        </p:blipFill>
        <p:spPr bwMode="auto">
          <a:xfrm>
            <a:off x="76200" y="120650"/>
            <a:ext cx="1752600" cy="1250950"/>
          </a:xfrm>
          <a:prstGeom prst="rect">
            <a:avLst/>
          </a:prstGeom>
          <a:noFill/>
          <a:ln w="9525">
            <a:noFill/>
            <a:miter lim="800000"/>
            <a:headEnd/>
            <a:tailEnd/>
          </a:ln>
        </p:spPr>
      </p:pic>
    </p:spTree>
    <p:extLst>
      <p:ext uri="{BB962C8B-B14F-4D97-AF65-F5344CB8AC3E}">
        <p14:creationId xmlns:p14="http://schemas.microsoft.com/office/powerpoint/2010/main" val="2336245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a:xfrm>
            <a:off x="685800" y="228600"/>
            <a:ext cx="7772400" cy="1143000"/>
          </a:xfrm>
        </p:spPr>
        <p:txBody>
          <a:bodyPr/>
          <a:lstStyle/>
          <a:p>
            <a:r>
              <a:rPr lang="en-US" sz="4000" dirty="0" smtClean="0">
                <a:latin typeface="Arial" charset="0"/>
                <a:ea typeface="ＭＳ Ｐゴシック" charset="-128"/>
              </a:rPr>
              <a:t>Tinea corporis</a:t>
            </a:r>
          </a:p>
        </p:txBody>
      </p:sp>
      <p:sp>
        <p:nvSpPr>
          <p:cNvPr id="93187" name="Rectangle 3"/>
          <p:cNvSpPr>
            <a:spLocks noGrp="1" noChangeArrowheads="1"/>
          </p:cNvSpPr>
          <p:nvPr>
            <p:ph type="body" sz="half" idx="2"/>
          </p:nvPr>
        </p:nvSpPr>
        <p:spPr>
          <a:xfrm>
            <a:off x="179512" y="1600200"/>
            <a:ext cx="8812088" cy="4525963"/>
          </a:xfrm>
        </p:spPr>
        <p:txBody>
          <a:bodyPr/>
          <a:lstStyle/>
          <a:p>
            <a:pPr>
              <a:spcBef>
                <a:spcPts val="200"/>
              </a:spcBef>
              <a:buFont typeface="Wingdings" pitchFamily="2" charset="2"/>
              <a:buChar char="§"/>
            </a:pPr>
            <a:r>
              <a:rPr lang="en-US" sz="2400" dirty="0" smtClean="0">
                <a:latin typeface="Arial" charset="0"/>
                <a:ea typeface="ＭＳ Ｐゴシック" charset="-128"/>
              </a:rPr>
              <a:t>Tinea corporis (“ringworm”) classically presents as annular patches with peripheral scaling at the advancing edge and central clearing</a:t>
            </a:r>
          </a:p>
          <a:p>
            <a:pPr lvl="1">
              <a:spcBef>
                <a:spcPts val="200"/>
              </a:spcBef>
              <a:buFont typeface="Arial" pitchFamily="34" charset="0"/>
              <a:buChar char="•"/>
            </a:pPr>
            <a:r>
              <a:rPr lang="en-US" sz="2200" dirty="0" smtClean="0">
                <a:latin typeface="Arial" charset="0"/>
                <a:ea typeface="ＭＳ Ｐゴシック" charset="-128"/>
              </a:rPr>
              <a:t>Complete skin exam often reveals tinea cruris (“jock itch”) and tinea pedis (“athlete’s foot”).  </a:t>
            </a:r>
            <a:r>
              <a:rPr lang="en-US" sz="2200" b="1" dirty="0" smtClean="0">
                <a:latin typeface="Arial" charset="0"/>
                <a:ea typeface="ＭＳ Ｐゴシック" charset="-128"/>
              </a:rPr>
              <a:t>Check these areas on full skin exam</a:t>
            </a:r>
            <a:r>
              <a:rPr lang="en-US" sz="2200" dirty="0" smtClean="0">
                <a:latin typeface="Arial" charset="0"/>
                <a:ea typeface="ＭＳ Ｐゴシック" charset="-128"/>
              </a:rPr>
              <a:t>.</a:t>
            </a:r>
          </a:p>
          <a:p>
            <a:pPr>
              <a:spcBef>
                <a:spcPts val="200"/>
              </a:spcBef>
              <a:buFont typeface="Wingdings" pitchFamily="2" charset="2"/>
              <a:buChar char="§"/>
            </a:pPr>
            <a:r>
              <a:rPr lang="en-US" sz="2400" dirty="0" smtClean="0">
                <a:latin typeface="Arial" charset="0"/>
                <a:ea typeface="ＭＳ Ｐゴシック" charset="-128"/>
              </a:rPr>
              <a:t>Tinea corporis is usually caused </a:t>
            </a:r>
            <a:r>
              <a:rPr lang="en-US" sz="2400" i="1" dirty="0" smtClean="0">
                <a:latin typeface="Arial" charset="0"/>
                <a:ea typeface="ＭＳ Ｐゴシック" charset="-128"/>
              </a:rPr>
              <a:t>by Trichophyton</a:t>
            </a:r>
            <a:r>
              <a:rPr lang="en-US" sz="2400" dirty="0" smtClean="0">
                <a:solidFill>
                  <a:srgbClr val="C00000"/>
                </a:solidFill>
                <a:latin typeface="Arial" charset="0"/>
                <a:ea typeface="ＭＳ Ｐゴシック" charset="-128"/>
              </a:rPr>
              <a:t> </a:t>
            </a:r>
            <a:r>
              <a:rPr lang="en-US" sz="2400" dirty="0" smtClean="0">
                <a:latin typeface="Arial" charset="0"/>
                <a:ea typeface="ＭＳ Ｐゴシック" charset="-128"/>
              </a:rPr>
              <a:t>and </a:t>
            </a:r>
            <a:r>
              <a:rPr lang="en-US" sz="2400" i="1" dirty="0" smtClean="0">
                <a:latin typeface="Arial" charset="0"/>
                <a:ea typeface="ＭＳ Ｐゴシック" charset="-128"/>
              </a:rPr>
              <a:t>Microsporum</a:t>
            </a:r>
            <a:r>
              <a:rPr lang="en-US" sz="2400" dirty="0" smtClean="0">
                <a:latin typeface="Arial" charset="0"/>
                <a:ea typeface="ＭＳ Ｐゴシック" charset="-128"/>
              </a:rPr>
              <a:t> species.</a:t>
            </a:r>
          </a:p>
          <a:p>
            <a:pPr marL="457200" lvl="1" indent="0">
              <a:lnSpc>
                <a:spcPct val="90000"/>
              </a:lnSpc>
              <a:spcBef>
                <a:spcPts val="200"/>
              </a:spcBef>
              <a:buNone/>
            </a:pPr>
            <a:endParaRPr lang="en-US" sz="2200" dirty="0" smtClean="0">
              <a:latin typeface="Arial" charset="0"/>
              <a:ea typeface="ＭＳ Ｐゴシック" charset="-128"/>
            </a:endParaRPr>
          </a:p>
        </p:txBody>
      </p:sp>
      <p:pic>
        <p:nvPicPr>
          <p:cNvPr id="5" name="Picture 3" descr="D:\31.TIF"/>
          <p:cNvPicPr>
            <a:picLocks noChangeAspect="1" noChangeArrowheads="1"/>
          </p:cNvPicPr>
          <p:nvPr/>
        </p:nvPicPr>
        <p:blipFill rotWithShape="1">
          <a:blip r:embed="rId4" cstate="print"/>
          <a:srcRect l="7343" t="7452" b="10559"/>
          <a:stretch/>
        </p:blipFill>
        <p:spPr bwMode="auto">
          <a:xfrm>
            <a:off x="5580112" y="4293096"/>
            <a:ext cx="2795946" cy="1648226"/>
          </a:xfrm>
          <a:prstGeom prst="rect">
            <a:avLst/>
          </a:prstGeom>
          <a:noFill/>
          <a:ln w="9525">
            <a:noFill/>
            <a:miter lim="800000"/>
            <a:headEnd/>
            <a:tailEnd/>
          </a:ln>
        </p:spPr>
      </p:pic>
      <p:pic>
        <p:nvPicPr>
          <p:cNvPr id="71685" name="Picture 7" descr="Tinea arm"/>
          <p:cNvPicPr>
            <a:picLocks noChangeAspect="1" noChangeArrowheads="1"/>
          </p:cNvPicPr>
          <p:nvPr/>
        </p:nvPicPr>
        <p:blipFill>
          <a:blip r:embed="rId5" cstate="print"/>
          <a:srcRect t="10899" r="17169" b="7352"/>
          <a:stretch>
            <a:fillRect/>
          </a:stretch>
        </p:blipFill>
        <p:spPr bwMode="auto">
          <a:xfrm>
            <a:off x="7239000" y="120650"/>
            <a:ext cx="1752600" cy="1250950"/>
          </a:xfrm>
          <a:prstGeom prst="rect">
            <a:avLst/>
          </a:prstGeom>
          <a:noFill/>
          <a:ln w="9525">
            <a:noFill/>
            <a:miter lim="800000"/>
            <a:headEnd/>
            <a:tailEnd/>
          </a:ln>
        </p:spPr>
      </p:pic>
      <p:sp>
        <p:nvSpPr>
          <p:cNvPr id="7" name="Slide Number Placeholder 6"/>
          <p:cNvSpPr>
            <a:spLocks noGrp="1"/>
          </p:cNvSpPr>
          <p:nvPr>
            <p:ph type="sldNum" sz="quarter" idx="11"/>
          </p:nvPr>
        </p:nvSpPr>
        <p:spPr/>
        <p:txBody>
          <a:bodyPr/>
          <a:lstStyle/>
          <a:p>
            <a:fld id="{E245C38F-CA88-4C01-B942-B666CD5A20DB}" type="slidenum">
              <a:rPr lang="en-US" smtClean="0"/>
              <a:pPr/>
              <a:t>12</a:t>
            </a:fld>
            <a:endParaRPr lang="en-US" dirty="0"/>
          </a:p>
        </p:txBody>
      </p:sp>
      <p:sp>
        <p:nvSpPr>
          <p:cNvPr id="2" name="TextBox 1"/>
          <p:cNvSpPr txBox="1"/>
          <p:nvPr/>
        </p:nvSpPr>
        <p:spPr>
          <a:xfrm>
            <a:off x="683568" y="4574738"/>
            <a:ext cx="4680520" cy="1446550"/>
          </a:xfrm>
          <a:prstGeom prst="rect">
            <a:avLst/>
          </a:prstGeom>
          <a:noFill/>
        </p:spPr>
        <p:txBody>
          <a:bodyPr wrap="square" rtlCol="0">
            <a:spAutoFit/>
          </a:bodyPr>
          <a:lstStyle/>
          <a:p>
            <a:pPr marL="282575" lvl="1" indent="-282575">
              <a:spcBef>
                <a:spcPts val="200"/>
              </a:spcBef>
              <a:buFont typeface="Arial" pitchFamily="34" charset="0"/>
              <a:buChar char="•"/>
            </a:pPr>
            <a:r>
              <a:rPr lang="en-US" sz="2200" dirty="0"/>
              <a:t>These dermatophytes appear                                           as translucent branching, septate hyphae. They do not                                        have yeast forms.</a:t>
            </a:r>
          </a:p>
        </p:txBody>
      </p:sp>
    </p:spTree>
    <p:custDataLst>
      <p:tags r:id="rId1"/>
    </p:custDataLst>
    <p:extLst>
      <p:ext uri="{BB962C8B-B14F-4D97-AF65-F5344CB8AC3E}">
        <p14:creationId xmlns:p14="http://schemas.microsoft.com/office/powerpoint/2010/main" val="356920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3187">
                                            <p:txEl>
                                              <p:pRg st="1" end="1"/>
                                            </p:txEl>
                                          </p:spTgt>
                                        </p:tgtEl>
                                        <p:attrNameLst>
                                          <p:attrName>style.visibility</p:attrName>
                                        </p:attrNameLst>
                                      </p:cBhvr>
                                      <p:to>
                                        <p:strVal val="visible"/>
                                      </p:to>
                                    </p:set>
                                    <p:anim calcmode="lin" valueType="num">
                                      <p:cBhvr additive="base">
                                        <p:cTn id="13" dur="500" fill="hold"/>
                                        <p:tgtEl>
                                          <p:spTgt spid="931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31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3187">
                                            <p:txEl>
                                              <p:pRg st="2" end="2"/>
                                            </p:txEl>
                                          </p:spTgt>
                                        </p:tgtEl>
                                        <p:attrNameLst>
                                          <p:attrName>style.visibility</p:attrName>
                                        </p:attrNameLst>
                                      </p:cBhvr>
                                      <p:to>
                                        <p:strVal val="visible"/>
                                      </p:to>
                                    </p:set>
                                    <p:anim calcmode="lin" valueType="num">
                                      <p:cBhvr additive="base">
                                        <p:cTn id="19" dur="500" fill="hold"/>
                                        <p:tgtEl>
                                          <p:spTgt spid="931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1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z="4000" dirty="0" smtClean="0">
                <a:latin typeface="Arial" charset="0"/>
                <a:ea typeface="ＭＳ Ｐゴシック" charset="-128"/>
              </a:rPr>
              <a:t>Tinea cruris</a:t>
            </a:r>
          </a:p>
        </p:txBody>
      </p:sp>
      <p:pic>
        <p:nvPicPr>
          <p:cNvPr id="73731" name="Picture 6" descr="F:\My Presentations\MERZ lecture\images\7 inverse Ps\tinea cruris.jpg"/>
          <p:cNvPicPr>
            <a:picLocks noChangeAspect="1" noChangeArrowheads="1"/>
          </p:cNvPicPr>
          <p:nvPr/>
        </p:nvPicPr>
        <p:blipFill>
          <a:blip r:embed="rId2" cstate="print"/>
          <a:srcRect t="8772"/>
          <a:stretch>
            <a:fillRect/>
          </a:stretch>
        </p:blipFill>
        <p:spPr bwMode="auto">
          <a:xfrm>
            <a:off x="76200" y="2133600"/>
            <a:ext cx="4789488" cy="3276600"/>
          </a:xfrm>
          <a:prstGeom prst="rect">
            <a:avLst/>
          </a:prstGeom>
          <a:noFill/>
          <a:ln w="9525">
            <a:noFill/>
            <a:miter lim="800000"/>
            <a:headEnd/>
            <a:tailEnd/>
          </a:ln>
        </p:spPr>
      </p:pic>
      <p:pic>
        <p:nvPicPr>
          <p:cNvPr id="73732" name="Picture 7" descr="F:\My Presentations\MERZ lecture\images\7 inverse Ps\inflammatory tinea cruris (on accutane).JPG"/>
          <p:cNvPicPr>
            <a:picLocks noGrp="1" noChangeAspect="1" noChangeArrowheads="1"/>
          </p:cNvPicPr>
          <p:nvPr>
            <p:ph type="clipArt" sz="half" idx="1"/>
          </p:nvPr>
        </p:nvPicPr>
        <p:blipFill>
          <a:blip r:embed="rId3" cstate="print"/>
          <a:srcRect l="18965"/>
          <a:stretch>
            <a:fillRect/>
          </a:stretch>
        </p:blipFill>
        <p:spPr>
          <a:xfrm>
            <a:off x="5029200" y="2133600"/>
            <a:ext cx="4038600" cy="3322638"/>
          </a:xfrm>
        </p:spPr>
      </p:pic>
      <p:sp>
        <p:nvSpPr>
          <p:cNvPr id="5" name="Slide Number Placeholder 4"/>
          <p:cNvSpPr>
            <a:spLocks noGrp="1"/>
          </p:cNvSpPr>
          <p:nvPr>
            <p:ph type="sldNum" sz="quarter" idx="11"/>
          </p:nvPr>
        </p:nvSpPr>
        <p:spPr/>
        <p:txBody>
          <a:bodyPr/>
          <a:lstStyle/>
          <a:p>
            <a:fld id="{E245C38F-CA88-4C01-B942-B666CD5A20DB}" type="slidenum">
              <a:rPr lang="en-US" smtClean="0"/>
              <a:pPr/>
              <a:t>13</a:t>
            </a:fld>
            <a:endParaRPr lang="en-US" dirty="0"/>
          </a:p>
        </p:txBody>
      </p:sp>
    </p:spTree>
    <p:extLst>
      <p:ext uri="{BB962C8B-B14F-4D97-AF65-F5344CB8AC3E}">
        <p14:creationId xmlns:p14="http://schemas.microsoft.com/office/powerpoint/2010/main" val="11929572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sz="4000" dirty="0" smtClean="0">
                <a:latin typeface="Arial" charset="0"/>
                <a:ea typeface="ＭＳ Ｐゴシック" charset="-128"/>
              </a:rPr>
              <a:t>Tinea pedis</a:t>
            </a:r>
          </a:p>
        </p:txBody>
      </p:sp>
      <p:pic>
        <p:nvPicPr>
          <p:cNvPr id="74755" name="ClipArt Placeholder 5" descr="tinea pedis.JPG"/>
          <p:cNvPicPr>
            <a:picLocks noGrp="1" noChangeAspect="1"/>
          </p:cNvPicPr>
          <p:nvPr>
            <p:ph type="clipArt" sz="half" idx="1"/>
          </p:nvPr>
        </p:nvPicPr>
        <p:blipFill>
          <a:blip r:embed="rId3" cstate="print"/>
          <a:srcRect l="14020" r="7993"/>
          <a:stretch>
            <a:fillRect/>
          </a:stretch>
        </p:blipFill>
        <p:spPr>
          <a:xfrm>
            <a:off x="228600" y="1524000"/>
            <a:ext cx="2667000" cy="4559300"/>
          </a:xfrm>
        </p:spPr>
      </p:pic>
      <p:sp>
        <p:nvSpPr>
          <p:cNvPr id="74756" name="Slide Number Placeholder 4"/>
          <p:cNvSpPr>
            <a:spLocks noGrp="1"/>
          </p:cNvSpPr>
          <p:nvPr>
            <p:ph type="sldNum" sz="quarter" idx="11"/>
          </p:nvPr>
        </p:nvSpPr>
        <p:spPr bwMode="auto">
          <a:noFill/>
          <a:ln>
            <a:miter lim="800000"/>
            <a:headEnd/>
            <a:tailEnd/>
          </a:ln>
        </p:spPr>
        <p:txBody>
          <a:bodyPr/>
          <a:lstStyle/>
          <a:p>
            <a:fld id="{24583BF6-29D4-4362-9150-EE9936C24370}" type="slidenum">
              <a:rPr lang="en-US"/>
              <a:pPr/>
              <a:t>14</a:t>
            </a:fld>
            <a:endParaRPr lang="en-US" dirty="0"/>
          </a:p>
        </p:txBody>
      </p:sp>
      <p:pic>
        <p:nvPicPr>
          <p:cNvPr id="74757" name="Picture 7" descr="bullous tinea pedis.JPG"/>
          <p:cNvPicPr>
            <a:picLocks noChangeAspect="1"/>
          </p:cNvPicPr>
          <p:nvPr/>
        </p:nvPicPr>
        <p:blipFill>
          <a:blip r:embed="rId4" cstate="print"/>
          <a:srcRect/>
          <a:stretch>
            <a:fillRect/>
          </a:stretch>
        </p:blipFill>
        <p:spPr bwMode="auto">
          <a:xfrm>
            <a:off x="5867400" y="1524000"/>
            <a:ext cx="3048000" cy="4572000"/>
          </a:xfrm>
          <a:prstGeom prst="rect">
            <a:avLst/>
          </a:prstGeom>
          <a:noFill/>
          <a:ln w="9525">
            <a:noFill/>
            <a:miter lim="800000"/>
            <a:headEnd/>
            <a:tailEnd/>
          </a:ln>
        </p:spPr>
      </p:pic>
      <p:pic>
        <p:nvPicPr>
          <p:cNvPr id="74758" name="Picture 8" descr="bullous tinea pedis (2).JPG"/>
          <p:cNvPicPr>
            <a:picLocks noChangeAspect="1"/>
          </p:cNvPicPr>
          <p:nvPr/>
        </p:nvPicPr>
        <p:blipFill>
          <a:blip r:embed="rId5" cstate="print"/>
          <a:srcRect l="15788" r="7895" b="10526"/>
          <a:stretch>
            <a:fillRect/>
          </a:stretch>
        </p:blipFill>
        <p:spPr bwMode="auto">
          <a:xfrm>
            <a:off x="3124200" y="1539875"/>
            <a:ext cx="2590800" cy="4556125"/>
          </a:xfrm>
          <a:prstGeom prst="rect">
            <a:avLst/>
          </a:prstGeom>
          <a:noFill/>
          <a:ln w="9525">
            <a:noFill/>
            <a:miter lim="800000"/>
            <a:headEnd/>
            <a:tailEnd/>
          </a:ln>
        </p:spPr>
      </p:pic>
    </p:spTree>
    <p:extLst>
      <p:ext uri="{BB962C8B-B14F-4D97-AF65-F5344CB8AC3E}">
        <p14:creationId xmlns:p14="http://schemas.microsoft.com/office/powerpoint/2010/main" val="702930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sz="4000" dirty="0" smtClean="0">
                <a:latin typeface="Arial" charset="0"/>
                <a:ea typeface="ＭＳ Ｐゴシック" charset="-128"/>
              </a:rPr>
              <a:t>Tinea capitis</a:t>
            </a:r>
          </a:p>
        </p:txBody>
      </p:sp>
      <p:sp>
        <p:nvSpPr>
          <p:cNvPr id="74756" name="Slide Number Placeholder 4"/>
          <p:cNvSpPr>
            <a:spLocks noGrp="1"/>
          </p:cNvSpPr>
          <p:nvPr>
            <p:ph type="sldNum" sz="quarter" idx="11"/>
          </p:nvPr>
        </p:nvSpPr>
        <p:spPr bwMode="auto">
          <a:noFill/>
          <a:ln>
            <a:miter lim="800000"/>
            <a:headEnd/>
            <a:tailEnd/>
          </a:ln>
        </p:spPr>
        <p:txBody>
          <a:bodyPr/>
          <a:lstStyle/>
          <a:p>
            <a:fld id="{24583BF6-29D4-4362-9150-EE9936C24370}" type="slidenum">
              <a:rPr lang="en-US"/>
              <a:pPr/>
              <a:t>15</a:t>
            </a:fld>
            <a:endParaRPr lang="en-US" dirty="0"/>
          </a:p>
        </p:txBody>
      </p:sp>
      <p:pic>
        <p:nvPicPr>
          <p:cNvPr id="7" name="ClipArt Placeholder 4" descr="TineaCapitis.jpg"/>
          <p:cNvPicPr>
            <a:picLocks noChangeAspect="1"/>
          </p:cNvPicPr>
          <p:nvPr/>
        </p:nvPicPr>
        <p:blipFill>
          <a:blip r:embed="rId3" cstate="print"/>
          <a:srcRect t="-24446" b="-24446"/>
          <a:stretch>
            <a:fillRect/>
          </a:stretch>
        </p:blipFill>
        <p:spPr bwMode="auto">
          <a:xfrm>
            <a:off x="1763688" y="476672"/>
            <a:ext cx="5943600" cy="6660851"/>
          </a:xfrm>
          <a:prstGeom prst="rect">
            <a:avLst/>
          </a:prstGeom>
          <a:noFill/>
          <a:ln w="9525">
            <a:noFill/>
            <a:miter lim="800000"/>
            <a:headEnd/>
            <a:tailEnd/>
          </a:ln>
        </p:spPr>
      </p:pic>
    </p:spTree>
    <p:extLst>
      <p:ext uri="{BB962C8B-B14F-4D97-AF65-F5344CB8AC3E}">
        <p14:creationId xmlns:p14="http://schemas.microsoft.com/office/powerpoint/2010/main" val="41363229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5"/>
          <p:cNvSpPr>
            <a:spLocks noGrp="1"/>
          </p:cNvSpPr>
          <p:nvPr>
            <p:ph type="sldNum" sz="quarter" idx="12"/>
          </p:nvPr>
        </p:nvSpPr>
        <p:spPr bwMode="auto">
          <a:noFill/>
          <a:ln>
            <a:miter lim="800000"/>
            <a:headEnd/>
            <a:tailEnd/>
          </a:ln>
        </p:spPr>
        <p:txBody>
          <a:bodyPr/>
          <a:lstStyle/>
          <a:p>
            <a:fld id="{D2812544-8136-4E0E-BD9A-7EE24948D13C}" type="slidenum">
              <a:rPr lang="en-US"/>
              <a:pPr/>
              <a:t>16</a:t>
            </a:fld>
            <a:endParaRPr lang="en-US" dirty="0"/>
          </a:p>
        </p:txBody>
      </p:sp>
      <p:sp>
        <p:nvSpPr>
          <p:cNvPr id="76803" name="Rectangle 2"/>
          <p:cNvSpPr>
            <a:spLocks noGrp="1"/>
          </p:cNvSpPr>
          <p:nvPr>
            <p:ph type="title"/>
          </p:nvPr>
        </p:nvSpPr>
        <p:spPr>
          <a:xfrm>
            <a:off x="1905000" y="274638"/>
            <a:ext cx="6781800" cy="1143000"/>
          </a:xfrm>
        </p:spPr>
        <p:txBody>
          <a:bodyPr/>
          <a:lstStyle/>
          <a:p>
            <a:r>
              <a:rPr lang="en-US" sz="4000" dirty="0" smtClean="0">
                <a:latin typeface="Arial" charset="0"/>
                <a:ea typeface="ＭＳ Ｐゴシック" charset="-128"/>
              </a:rPr>
              <a:t>Case One, Question 3</a:t>
            </a:r>
          </a:p>
        </p:txBody>
      </p:sp>
      <p:sp>
        <p:nvSpPr>
          <p:cNvPr id="76804" name="Rectangle 3"/>
          <p:cNvSpPr>
            <a:spLocks noGrp="1"/>
          </p:cNvSpPr>
          <p:nvPr>
            <p:ph type="body" idx="1"/>
          </p:nvPr>
        </p:nvSpPr>
        <p:spPr>
          <a:xfrm>
            <a:off x="251520" y="1676400"/>
            <a:ext cx="8663880" cy="4191000"/>
          </a:xfrm>
        </p:spPr>
        <p:txBody>
          <a:bodyPr/>
          <a:lstStyle/>
          <a:p>
            <a:pPr marL="406400" indent="-406400" eaLnBrk="1" hangingPunct="1">
              <a:buFont typeface="Wingdings" charset="2"/>
              <a:buChar char="§"/>
            </a:pPr>
            <a:r>
              <a:rPr lang="en-US" sz="2900" dirty="0" smtClean="0">
                <a:latin typeface="Arial" charset="0"/>
                <a:ea typeface="ＭＳ Ｐゴシック" charset="-128"/>
              </a:rPr>
              <a:t>Mrs. </a:t>
            </a:r>
            <a:r>
              <a:rPr lang="en-US" sz="2900" dirty="0" err="1" smtClean="0">
                <a:latin typeface="Arial" charset="0"/>
                <a:ea typeface="ＭＳ Ｐゴシック" charset="-128"/>
              </a:rPr>
              <a:t>Sali</a:t>
            </a:r>
            <a:r>
              <a:rPr lang="en-US" sz="2900" dirty="0" smtClean="0">
                <a:latin typeface="Arial" charset="0"/>
                <a:ea typeface="ＭＳ Ｐゴシック" charset="-128"/>
              </a:rPr>
              <a:t> has athlete’s foot and extensive tinea corporis on her abdomen, chest, back, and arms.  What is the best therapy for her?</a:t>
            </a:r>
          </a:p>
          <a:p>
            <a:pPr marL="1257300" lvl="3" indent="-457200">
              <a:buFont typeface="+mj-lt"/>
              <a:buAutoNum type="alphaLcPeriod"/>
            </a:pPr>
            <a:r>
              <a:rPr lang="en-US" sz="2800" dirty="0" smtClean="0">
                <a:latin typeface="Arial" charset="0"/>
                <a:ea typeface="ＭＳ Ｐゴシック" charset="-128"/>
              </a:rPr>
              <a:t>Nystatin cream</a:t>
            </a:r>
          </a:p>
          <a:p>
            <a:pPr marL="1257300" lvl="3" indent="-457200">
              <a:buFont typeface="+mj-lt"/>
              <a:buAutoNum type="alphaLcPeriod"/>
            </a:pPr>
            <a:r>
              <a:rPr lang="en-US" sz="2800" dirty="0" smtClean="0">
                <a:latin typeface="Arial" charset="0"/>
                <a:ea typeface="ＭＳ Ｐゴシック" charset="-128"/>
              </a:rPr>
              <a:t>Oral terbinafine</a:t>
            </a:r>
          </a:p>
          <a:p>
            <a:pPr marL="1257300" lvl="3" indent="-457200">
              <a:buFont typeface="+mj-lt"/>
              <a:buAutoNum type="alphaLcPeriod"/>
            </a:pPr>
            <a:r>
              <a:rPr lang="en-US" sz="2800" dirty="0" smtClean="0">
                <a:latin typeface="Arial" charset="0"/>
                <a:ea typeface="ＭＳ Ｐゴシック" charset="-128"/>
              </a:rPr>
              <a:t>Terbinafine cream</a:t>
            </a:r>
          </a:p>
          <a:p>
            <a:pPr marL="1257300" lvl="3" indent="-457200">
              <a:buFont typeface="+mj-lt"/>
              <a:buAutoNum type="alphaLcPeriod"/>
            </a:pPr>
            <a:r>
              <a:rPr lang="en-US" sz="2800" dirty="0" smtClean="0">
                <a:latin typeface="Arial" charset="0"/>
                <a:ea typeface="ＭＳ Ｐゴシック" charset="-128"/>
              </a:rPr>
              <a:t>Triamcinolone cream</a:t>
            </a:r>
          </a:p>
          <a:p>
            <a:pPr marL="1257300" lvl="2" indent="-457200" eaLnBrk="1" hangingPunct="1">
              <a:buFont typeface="+mj-lt"/>
              <a:buAutoNum type="alphaLcPeriod"/>
            </a:pPr>
            <a:r>
              <a:rPr lang="en-US" sz="2800" dirty="0" smtClean="0">
                <a:latin typeface="Arial" charset="0"/>
                <a:ea typeface="ＭＳ Ｐゴシック" charset="-128"/>
              </a:rPr>
              <a:t>Ultraviolet B (UVB) phototherapy</a:t>
            </a:r>
            <a:endParaRPr lang="en-US" dirty="0" smtClean="0">
              <a:latin typeface="Arial" charset="0"/>
              <a:ea typeface="ＭＳ Ｐゴシック" charset="-128"/>
            </a:endParaRPr>
          </a:p>
        </p:txBody>
      </p:sp>
      <p:pic>
        <p:nvPicPr>
          <p:cNvPr id="76805" name="Picture 7" descr="Tinea arm"/>
          <p:cNvPicPr>
            <a:picLocks noChangeAspect="1" noChangeArrowheads="1"/>
          </p:cNvPicPr>
          <p:nvPr/>
        </p:nvPicPr>
        <p:blipFill>
          <a:blip r:embed="rId3" cstate="print"/>
          <a:srcRect t="10899" r="17169" b="7352"/>
          <a:stretch>
            <a:fillRect/>
          </a:stretch>
        </p:blipFill>
        <p:spPr bwMode="auto">
          <a:xfrm>
            <a:off x="76200" y="120650"/>
            <a:ext cx="1752600" cy="1250950"/>
          </a:xfrm>
          <a:prstGeom prst="rect">
            <a:avLst/>
          </a:prstGeom>
          <a:noFill/>
          <a:ln w="9525">
            <a:noFill/>
            <a:miter lim="800000"/>
            <a:headEnd/>
            <a:tailEnd/>
          </a:ln>
        </p:spPr>
      </p:pic>
    </p:spTree>
    <p:extLst>
      <p:ext uri="{BB962C8B-B14F-4D97-AF65-F5344CB8AC3E}">
        <p14:creationId xmlns:p14="http://schemas.microsoft.com/office/powerpoint/2010/main" val="38787030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bwMode="auto">
          <a:noFill/>
          <a:ln>
            <a:miter lim="800000"/>
            <a:headEnd/>
            <a:tailEnd/>
          </a:ln>
        </p:spPr>
        <p:txBody>
          <a:bodyPr/>
          <a:lstStyle/>
          <a:p>
            <a:fld id="{6C6BFF2A-141F-4BCE-A67D-1294313F29B6}" type="slidenum">
              <a:rPr lang="en-US"/>
              <a:pPr/>
              <a:t>17</a:t>
            </a:fld>
            <a:endParaRPr lang="en-US" dirty="0"/>
          </a:p>
        </p:txBody>
      </p:sp>
      <p:sp>
        <p:nvSpPr>
          <p:cNvPr id="78851" name="Rectangle 2"/>
          <p:cNvSpPr>
            <a:spLocks noGrp="1"/>
          </p:cNvSpPr>
          <p:nvPr>
            <p:ph type="title"/>
          </p:nvPr>
        </p:nvSpPr>
        <p:spPr>
          <a:xfrm>
            <a:off x="1905000" y="274638"/>
            <a:ext cx="6781800" cy="1143000"/>
          </a:xfrm>
        </p:spPr>
        <p:txBody>
          <a:bodyPr/>
          <a:lstStyle/>
          <a:p>
            <a:r>
              <a:rPr lang="en-US" sz="4000" dirty="0" smtClean="0">
                <a:latin typeface="Arial" charset="0"/>
                <a:ea typeface="ＭＳ Ｐゴシック" charset="-128"/>
              </a:rPr>
              <a:t>Case One, Question 3</a:t>
            </a:r>
          </a:p>
        </p:txBody>
      </p:sp>
      <p:sp>
        <p:nvSpPr>
          <p:cNvPr id="78852" name="Rectangle 3"/>
          <p:cNvSpPr>
            <a:spLocks noGrp="1"/>
          </p:cNvSpPr>
          <p:nvPr>
            <p:ph type="body" idx="1"/>
          </p:nvPr>
        </p:nvSpPr>
        <p:spPr>
          <a:xfrm>
            <a:off x="179512" y="1628800"/>
            <a:ext cx="8856984" cy="4464496"/>
          </a:xfrm>
        </p:spPr>
        <p:txBody>
          <a:bodyPr>
            <a:normAutofit lnSpcReduction="10000"/>
          </a:bodyPr>
          <a:lstStyle/>
          <a:p>
            <a:pPr eaLnBrk="1" hangingPunct="1">
              <a:spcBef>
                <a:spcPts val="200"/>
              </a:spcBef>
              <a:buFont typeface="Arial" charset="0"/>
              <a:buNone/>
            </a:pPr>
            <a:r>
              <a:rPr lang="en-US" sz="2800" b="1" dirty="0" smtClean="0">
                <a:solidFill>
                  <a:srgbClr val="C00000"/>
                </a:solidFill>
                <a:latin typeface="Arial" charset="0"/>
                <a:ea typeface="ＭＳ Ｐゴシック" charset="-128"/>
              </a:rPr>
              <a:t>Answer: b</a:t>
            </a:r>
          </a:p>
          <a:p>
            <a:pPr eaLnBrk="1" hangingPunct="1">
              <a:spcBef>
                <a:spcPts val="200"/>
              </a:spcBef>
              <a:buFont typeface="Wingdings" charset="2"/>
              <a:buChar char="§"/>
            </a:pPr>
            <a:r>
              <a:rPr lang="en-US" sz="2800" dirty="0" smtClean="0">
                <a:latin typeface="Arial" charset="0"/>
                <a:ea typeface="ＭＳ Ｐゴシック" charset="-128"/>
              </a:rPr>
              <a:t>Mrs. </a:t>
            </a:r>
            <a:r>
              <a:rPr lang="en-US" sz="2800" dirty="0" err="1" smtClean="0">
                <a:latin typeface="Arial" charset="0"/>
                <a:ea typeface="ＭＳ Ｐゴシック" charset="-128"/>
              </a:rPr>
              <a:t>Sali</a:t>
            </a:r>
            <a:r>
              <a:rPr lang="en-US" sz="2800" dirty="0" smtClean="0">
                <a:latin typeface="Arial" charset="0"/>
                <a:ea typeface="ＭＳ Ｐゴシック" charset="-128"/>
              </a:rPr>
              <a:t> has athlete’s foot and extensive tinea corporis on her abdomen, chest, back, and arms.  What is the best therapy for her?</a:t>
            </a:r>
          </a:p>
          <a:p>
            <a:pPr marL="1025525" lvl="1" indent="-447675">
              <a:spcBef>
                <a:spcPts val="200"/>
              </a:spcBef>
              <a:buFont typeface="+mj-lt"/>
              <a:buAutoNum type="alphaLcPeriod"/>
            </a:pPr>
            <a:r>
              <a:rPr lang="en-US" sz="2400" dirty="0" smtClean="0">
                <a:latin typeface="Arial" charset="0"/>
                <a:ea typeface="ＭＳ Ｐゴシック" charset="-128"/>
              </a:rPr>
              <a:t>Nystatin cream </a:t>
            </a:r>
            <a:r>
              <a:rPr lang="en-US" sz="2400" dirty="0" smtClean="0">
                <a:solidFill>
                  <a:srgbClr val="969696"/>
                </a:solidFill>
                <a:latin typeface="Arial" charset="0"/>
                <a:ea typeface="ＭＳ Ｐゴシック" charset="-128"/>
              </a:rPr>
              <a:t>(only works for </a:t>
            </a:r>
            <a:r>
              <a:rPr lang="en-US" sz="2400" i="1" dirty="0" smtClean="0">
                <a:solidFill>
                  <a:srgbClr val="969696"/>
                </a:solidFill>
                <a:latin typeface="Arial" charset="0"/>
                <a:ea typeface="ＭＳ Ｐゴシック" charset="-128"/>
              </a:rPr>
              <a:t>Candida </a:t>
            </a:r>
            <a:r>
              <a:rPr lang="en-US" sz="2400" dirty="0" smtClean="0">
                <a:solidFill>
                  <a:srgbClr val="969696"/>
                </a:solidFill>
                <a:latin typeface="Arial" charset="0"/>
                <a:ea typeface="ＭＳ Ｐゴシック" charset="-128"/>
              </a:rPr>
              <a:t>species)</a:t>
            </a:r>
          </a:p>
          <a:p>
            <a:pPr marL="1025525" lvl="1" indent="-447675">
              <a:spcBef>
                <a:spcPts val="200"/>
              </a:spcBef>
              <a:buFont typeface="+mj-lt"/>
              <a:buAutoNum type="alphaLcPeriod"/>
            </a:pPr>
            <a:r>
              <a:rPr lang="en-US" sz="2400" b="1" dirty="0" smtClean="0">
                <a:solidFill>
                  <a:srgbClr val="C00000"/>
                </a:solidFill>
                <a:latin typeface="Arial" charset="0"/>
                <a:ea typeface="ＭＳ Ｐゴシック" charset="-128"/>
              </a:rPr>
              <a:t>Oral terbinafine </a:t>
            </a:r>
            <a:r>
              <a:rPr lang="en-US" sz="2400" dirty="0" smtClean="0">
                <a:solidFill>
                  <a:srgbClr val="969696"/>
                </a:solidFill>
                <a:latin typeface="Arial" charset="0"/>
                <a:ea typeface="ＭＳ Ｐゴシック" charset="-128"/>
              </a:rPr>
              <a:t>(necessary for extensive tinea corporis)</a:t>
            </a:r>
          </a:p>
          <a:p>
            <a:pPr marL="1025525" lvl="1" indent="-447675">
              <a:spcBef>
                <a:spcPts val="200"/>
              </a:spcBef>
              <a:buFont typeface="+mj-lt"/>
              <a:buAutoNum type="alphaLcPeriod"/>
            </a:pPr>
            <a:r>
              <a:rPr lang="en-US" sz="2400" dirty="0" smtClean="0">
                <a:latin typeface="Arial" charset="0"/>
                <a:ea typeface="ＭＳ Ｐゴシック" charset="-128"/>
              </a:rPr>
              <a:t>Terbinafine cream </a:t>
            </a:r>
            <a:r>
              <a:rPr lang="en-US" sz="2400" dirty="0" smtClean="0">
                <a:solidFill>
                  <a:srgbClr val="969696"/>
                </a:solidFill>
                <a:latin typeface="Arial" charset="0"/>
                <a:ea typeface="ＭＳ Ｐゴシック" charset="-128"/>
              </a:rPr>
              <a:t>(not good for extensive involvement)</a:t>
            </a:r>
          </a:p>
          <a:p>
            <a:pPr marL="1025525" lvl="1" indent="-447675">
              <a:spcBef>
                <a:spcPts val="200"/>
              </a:spcBef>
              <a:buFont typeface="+mj-lt"/>
              <a:buAutoNum type="alphaLcPeriod"/>
            </a:pPr>
            <a:r>
              <a:rPr lang="en-US" sz="2400" dirty="0" smtClean="0">
                <a:latin typeface="Arial" charset="0"/>
                <a:ea typeface="ＭＳ Ｐゴシック" charset="-128"/>
              </a:rPr>
              <a:t>Triamcinolone cream </a:t>
            </a:r>
            <a:r>
              <a:rPr lang="en-US" sz="2400" dirty="0" smtClean="0">
                <a:solidFill>
                  <a:srgbClr val="969696"/>
                </a:solidFill>
                <a:latin typeface="Arial" charset="0"/>
                <a:ea typeface="ＭＳ Ｐゴシック" charset="-128"/>
              </a:rPr>
              <a:t>(could worsen infection or create tinea incognito)</a:t>
            </a:r>
          </a:p>
          <a:p>
            <a:pPr marL="1025525" lvl="1" indent="-447675">
              <a:spcBef>
                <a:spcPts val="200"/>
              </a:spcBef>
              <a:buFont typeface="+mj-lt"/>
              <a:buAutoNum type="alphaLcPeriod"/>
            </a:pPr>
            <a:r>
              <a:rPr lang="en-US" sz="2400" dirty="0" smtClean="0">
                <a:latin typeface="Arial" charset="0"/>
                <a:ea typeface="ＭＳ Ｐゴシック" charset="-128"/>
              </a:rPr>
              <a:t>Ultraviolet B (UVB) phototherapy </a:t>
            </a:r>
            <a:r>
              <a:rPr lang="en-US" sz="2400" dirty="0" smtClean="0">
                <a:solidFill>
                  <a:srgbClr val="969696"/>
                </a:solidFill>
                <a:latin typeface="Arial" charset="0"/>
                <a:ea typeface="ＭＳ Ｐゴシック" charset="-128"/>
              </a:rPr>
              <a:t>(will not kill fungus)</a:t>
            </a:r>
          </a:p>
        </p:txBody>
      </p:sp>
      <p:pic>
        <p:nvPicPr>
          <p:cNvPr id="78853" name="Picture 7" descr="Tinea arm"/>
          <p:cNvPicPr>
            <a:picLocks noChangeAspect="1" noChangeArrowheads="1"/>
          </p:cNvPicPr>
          <p:nvPr/>
        </p:nvPicPr>
        <p:blipFill>
          <a:blip r:embed="rId3" cstate="print"/>
          <a:srcRect t="10899" r="17169" b="7352"/>
          <a:stretch>
            <a:fillRect/>
          </a:stretch>
        </p:blipFill>
        <p:spPr bwMode="auto">
          <a:xfrm>
            <a:off x="76200" y="120650"/>
            <a:ext cx="1752600" cy="1250950"/>
          </a:xfrm>
          <a:prstGeom prst="rect">
            <a:avLst/>
          </a:prstGeom>
          <a:noFill/>
          <a:ln w="9525">
            <a:noFill/>
            <a:miter lim="800000"/>
            <a:headEnd/>
            <a:tailEnd/>
          </a:ln>
        </p:spPr>
      </p:pic>
    </p:spTree>
    <p:extLst>
      <p:ext uri="{BB962C8B-B14F-4D97-AF65-F5344CB8AC3E}">
        <p14:creationId xmlns:p14="http://schemas.microsoft.com/office/powerpoint/2010/main" val="30979953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274638"/>
            <a:ext cx="6858000" cy="1143000"/>
          </a:xfrm>
        </p:spPr>
        <p:txBody>
          <a:bodyPr/>
          <a:lstStyle/>
          <a:p>
            <a:r>
              <a:rPr lang="en-US" sz="4000" dirty="0" smtClean="0">
                <a:latin typeface="Arial" charset="0"/>
                <a:ea typeface="ＭＳ Ｐゴシック" charset="-128"/>
              </a:rPr>
              <a:t>Tinea corporis treatment</a:t>
            </a:r>
          </a:p>
        </p:txBody>
      </p:sp>
      <p:sp>
        <p:nvSpPr>
          <p:cNvPr id="4" name="Text Placeholder 3"/>
          <p:cNvSpPr>
            <a:spLocks noGrp="1"/>
          </p:cNvSpPr>
          <p:nvPr>
            <p:ph idx="1"/>
          </p:nvPr>
        </p:nvSpPr>
        <p:spPr>
          <a:xfrm>
            <a:off x="251520" y="1524000"/>
            <a:ext cx="8740080" cy="4648200"/>
          </a:xfrm>
        </p:spPr>
        <p:txBody>
          <a:bodyPr/>
          <a:lstStyle/>
          <a:p>
            <a:pPr marL="406400" indent="-406400">
              <a:spcBef>
                <a:spcPts val="500"/>
              </a:spcBef>
              <a:buFont typeface="Wingdings" pitchFamily="2" charset="2"/>
              <a:buChar char="§"/>
            </a:pPr>
            <a:r>
              <a:rPr lang="en-US" sz="2800" dirty="0" smtClean="0">
                <a:latin typeface="Arial" charset="0"/>
                <a:ea typeface="ＭＳ Ｐゴシック" charset="-128"/>
              </a:rPr>
              <a:t>Counsel on foot care to prevent recurrence</a:t>
            </a:r>
          </a:p>
          <a:p>
            <a:pPr marL="406400" indent="-406400">
              <a:spcBef>
                <a:spcPts val="500"/>
              </a:spcBef>
              <a:buFont typeface="Wingdings" pitchFamily="2" charset="2"/>
              <a:buChar char="§"/>
            </a:pPr>
            <a:r>
              <a:rPr lang="en-US" sz="2800" dirty="0" smtClean="0">
                <a:latin typeface="Arial" charset="0"/>
                <a:ea typeface="ＭＳ Ｐゴシック" charset="-128"/>
              </a:rPr>
              <a:t>Localized involvement</a:t>
            </a:r>
          </a:p>
          <a:p>
            <a:pPr marL="798513" lvl="1" indent="-341313">
              <a:spcBef>
                <a:spcPts val="500"/>
              </a:spcBef>
              <a:buFont typeface="Arial" pitchFamily="34" charset="0"/>
              <a:buChar char="•"/>
            </a:pPr>
            <a:r>
              <a:rPr lang="en-US" sz="2600" dirty="0" smtClean="0">
                <a:latin typeface="Arial" charset="0"/>
                <a:ea typeface="ＭＳ Ｐゴシック" charset="-128"/>
              </a:rPr>
              <a:t>Azoles (miconazole, clotrimazole) are </a:t>
            </a:r>
            <a:r>
              <a:rPr lang="en-US" sz="2600" b="1" dirty="0" smtClean="0">
                <a:latin typeface="Arial" charset="0"/>
                <a:ea typeface="ＭＳ Ｐゴシック" charset="-128"/>
              </a:rPr>
              <a:t>fungistatic</a:t>
            </a:r>
            <a:r>
              <a:rPr lang="en-US" sz="2600" dirty="0" smtClean="0">
                <a:latin typeface="Arial" charset="0"/>
                <a:ea typeface="ＭＳ Ｐゴシック" charset="-128"/>
              </a:rPr>
              <a:t> and must be used BID</a:t>
            </a:r>
          </a:p>
          <a:p>
            <a:pPr marL="798513" lvl="1" indent="-341313">
              <a:spcBef>
                <a:spcPts val="500"/>
              </a:spcBef>
              <a:buFont typeface="Arial" pitchFamily="34" charset="0"/>
              <a:buChar char="•"/>
            </a:pPr>
            <a:r>
              <a:rPr lang="en-US" sz="2600" dirty="0" smtClean="0">
                <a:latin typeface="Arial" charset="0"/>
                <a:ea typeface="ＭＳ Ｐゴシック" charset="-128"/>
              </a:rPr>
              <a:t>Allylamines (terbinafine, naftifine) and benzylamines (butenafine) are </a:t>
            </a:r>
            <a:r>
              <a:rPr lang="en-US" sz="2600" b="1" dirty="0" smtClean="0">
                <a:latin typeface="Arial" charset="0"/>
                <a:ea typeface="ＭＳ Ｐゴシック" charset="-128"/>
              </a:rPr>
              <a:t>fungicidal</a:t>
            </a:r>
          </a:p>
          <a:p>
            <a:pPr marL="1262063" lvl="2" indent="-347663">
              <a:spcBef>
                <a:spcPts val="500"/>
              </a:spcBef>
              <a:buFont typeface="Arial" pitchFamily="34" charset="0"/>
              <a:buChar char="•"/>
            </a:pPr>
            <a:r>
              <a:rPr lang="en-US" sz="2600" dirty="0" smtClean="0">
                <a:latin typeface="Arial" charset="0"/>
                <a:ea typeface="ＭＳ Ｐゴシック" charset="-128"/>
              </a:rPr>
              <a:t>Better cure rates and lower recurrence than azoles</a:t>
            </a:r>
          </a:p>
          <a:p>
            <a:pPr marL="406400" indent="-406400">
              <a:spcBef>
                <a:spcPts val="500"/>
              </a:spcBef>
              <a:buFont typeface="Wingdings" pitchFamily="2" charset="2"/>
              <a:buChar char="§"/>
            </a:pPr>
            <a:r>
              <a:rPr lang="en-US" sz="2800" dirty="0" smtClean="0">
                <a:latin typeface="Arial" charset="0"/>
                <a:ea typeface="ＭＳ Ｐゴシック" charset="-128"/>
              </a:rPr>
              <a:t>Extensive involvement may require oral antifungals (14-28 days of terbinafine)</a:t>
            </a:r>
          </a:p>
        </p:txBody>
      </p:sp>
      <p:pic>
        <p:nvPicPr>
          <p:cNvPr id="82948" name="Picture 7" descr="Tinea arm"/>
          <p:cNvPicPr>
            <a:picLocks noChangeAspect="1" noChangeArrowheads="1"/>
          </p:cNvPicPr>
          <p:nvPr/>
        </p:nvPicPr>
        <p:blipFill>
          <a:blip r:embed="rId3" cstate="print"/>
          <a:srcRect t="10899" r="17169" b="7352"/>
          <a:stretch>
            <a:fillRect/>
          </a:stretch>
        </p:blipFill>
        <p:spPr bwMode="auto">
          <a:xfrm>
            <a:off x="7239000" y="120650"/>
            <a:ext cx="1752600" cy="12509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188DF9B9-E984-4868-96BB-4C7B87FF45C1}" type="slidenum">
              <a:rPr lang="en-US" smtClean="0"/>
              <a:pPr/>
              <a:t>18</a:t>
            </a:fld>
            <a:endParaRPr lang="en-US" dirty="0"/>
          </a:p>
        </p:txBody>
      </p:sp>
    </p:spTree>
    <p:extLst>
      <p:ext uri="{BB962C8B-B14F-4D97-AF65-F5344CB8AC3E}">
        <p14:creationId xmlns:p14="http://schemas.microsoft.com/office/powerpoint/2010/main" val="190825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5"/>
          <p:cNvSpPr>
            <a:spLocks noGrp="1"/>
          </p:cNvSpPr>
          <p:nvPr>
            <p:ph type="sldNum" sz="quarter" idx="12"/>
          </p:nvPr>
        </p:nvSpPr>
        <p:spPr bwMode="auto">
          <a:noFill/>
          <a:ln>
            <a:miter lim="800000"/>
            <a:headEnd/>
            <a:tailEnd/>
          </a:ln>
        </p:spPr>
        <p:txBody>
          <a:bodyPr/>
          <a:lstStyle/>
          <a:p>
            <a:fld id="{EC7E676A-2907-4E15-8113-DA001C815CF6}" type="slidenum">
              <a:rPr lang="en-US"/>
              <a:pPr/>
              <a:t>19</a:t>
            </a:fld>
            <a:endParaRPr lang="en-US" dirty="0"/>
          </a:p>
        </p:txBody>
      </p:sp>
      <p:sp>
        <p:nvSpPr>
          <p:cNvPr id="84995" name="Rectangle 4"/>
          <p:cNvSpPr>
            <a:spLocks noGrp="1"/>
          </p:cNvSpPr>
          <p:nvPr>
            <p:ph type="ctrTitle"/>
          </p:nvPr>
        </p:nvSpPr>
        <p:spPr/>
        <p:txBody>
          <a:bodyPr/>
          <a:lstStyle/>
          <a:p>
            <a:r>
              <a:rPr lang="en-US" sz="6000" dirty="0" smtClean="0">
                <a:solidFill>
                  <a:schemeClr val="tx1"/>
                </a:solidFill>
                <a:latin typeface="Arial" charset="0"/>
                <a:ea typeface="ＭＳ Ｐゴシック" charset="-128"/>
              </a:rPr>
              <a:t>Case Two</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54144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2"/>
          </p:nvPr>
        </p:nvSpPr>
        <p:spPr bwMode="auto">
          <a:noFill/>
          <a:ln>
            <a:miter lim="800000"/>
            <a:headEnd/>
            <a:tailEnd/>
          </a:ln>
        </p:spPr>
        <p:txBody>
          <a:bodyPr/>
          <a:lstStyle/>
          <a:p>
            <a:fld id="{9BDC0EE5-2785-41E8-B2B1-4639C0426504}" type="slidenum">
              <a:rPr lang="en-US"/>
              <a:pPr/>
              <a:t>2</a:t>
            </a:fld>
            <a:endParaRPr lang="en-US" dirty="0"/>
          </a:p>
        </p:txBody>
      </p:sp>
      <p:sp>
        <p:nvSpPr>
          <p:cNvPr id="53251" name="Rectangle 4"/>
          <p:cNvSpPr>
            <a:spLocks noGrp="1"/>
          </p:cNvSpPr>
          <p:nvPr>
            <p:ph type="ctrTitle"/>
          </p:nvPr>
        </p:nvSpPr>
        <p:spPr/>
        <p:txBody>
          <a:bodyPr/>
          <a:lstStyle/>
          <a:p>
            <a:r>
              <a:rPr lang="en-US" sz="6000" dirty="0" smtClean="0">
                <a:solidFill>
                  <a:schemeClr val="tx1"/>
                </a:solidFill>
                <a:latin typeface="Arial" charset="0"/>
                <a:ea typeface="ＭＳ Ｐゴシック" charset="-128"/>
              </a:rPr>
              <a:t>Case One</a:t>
            </a:r>
          </a:p>
        </p:txBody>
      </p:sp>
      <p:sp>
        <p:nvSpPr>
          <p:cNvPr id="53252" name="Rectangle 6"/>
          <p:cNvSpPr>
            <a:spLocks noGrp="1"/>
          </p:cNvSpPr>
          <p:nvPr>
            <p:ph type="subTitle" idx="1"/>
          </p:nvPr>
        </p:nvSpPr>
        <p:spPr/>
        <p:txBody>
          <a:bodyPr/>
          <a:lstStyle/>
          <a:p>
            <a:endParaRPr lang="en-US" dirty="0" smtClean="0">
              <a:latin typeface="Arial" charset="0"/>
              <a:ea typeface="ＭＳ Ｐゴシック" charset="-128"/>
            </a:endParaRPr>
          </a:p>
        </p:txBody>
      </p:sp>
    </p:spTree>
    <p:extLst>
      <p:ext uri="{BB962C8B-B14F-4D97-AF65-F5344CB8AC3E}">
        <p14:creationId xmlns:p14="http://schemas.microsoft.com/office/powerpoint/2010/main" val="11348373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5"/>
          <p:cNvSpPr>
            <a:spLocks noGrp="1"/>
          </p:cNvSpPr>
          <p:nvPr>
            <p:ph type="sldNum" sz="quarter" idx="12"/>
          </p:nvPr>
        </p:nvSpPr>
        <p:spPr bwMode="auto">
          <a:noFill/>
          <a:ln>
            <a:miter lim="800000"/>
            <a:headEnd/>
            <a:tailEnd/>
          </a:ln>
        </p:spPr>
        <p:txBody>
          <a:bodyPr/>
          <a:lstStyle/>
          <a:p>
            <a:fld id="{8F16E8F5-038E-4514-B250-D401C5A18D66}" type="slidenum">
              <a:rPr lang="en-US"/>
              <a:pPr/>
              <a:t>20</a:t>
            </a:fld>
            <a:endParaRPr lang="en-US" dirty="0"/>
          </a:p>
        </p:txBody>
      </p:sp>
      <p:sp>
        <p:nvSpPr>
          <p:cNvPr id="87043" name="Rectangle 2"/>
          <p:cNvSpPr>
            <a:spLocks noGrp="1"/>
          </p:cNvSpPr>
          <p:nvPr>
            <p:ph type="title"/>
          </p:nvPr>
        </p:nvSpPr>
        <p:spPr/>
        <p:txBody>
          <a:bodyPr/>
          <a:lstStyle/>
          <a:p>
            <a:r>
              <a:rPr lang="en-US" sz="4000" dirty="0" smtClean="0">
                <a:latin typeface="Arial" charset="0"/>
                <a:ea typeface="ＭＳ Ｐゴシック" charset="-128"/>
              </a:rPr>
              <a:t>Case Two: History</a:t>
            </a:r>
          </a:p>
        </p:txBody>
      </p:sp>
      <p:sp>
        <p:nvSpPr>
          <p:cNvPr id="87044" name="Rectangle 3"/>
          <p:cNvSpPr>
            <a:spLocks noGrp="1"/>
          </p:cNvSpPr>
          <p:nvPr>
            <p:ph type="body" idx="1"/>
          </p:nvPr>
        </p:nvSpPr>
        <p:spPr>
          <a:xfrm>
            <a:off x="179512" y="1556792"/>
            <a:ext cx="8784976" cy="4407024"/>
          </a:xfrm>
        </p:spPr>
        <p:txBody>
          <a:bodyPr>
            <a:normAutofit/>
          </a:bodyPr>
          <a:lstStyle/>
          <a:p>
            <a:pPr eaLnBrk="1" hangingPunct="1">
              <a:spcBef>
                <a:spcPts val="200"/>
              </a:spcBef>
              <a:buFont typeface="Wingdings" charset="2"/>
              <a:buChar char="§"/>
            </a:pPr>
            <a:r>
              <a:rPr lang="en-US" sz="2500" dirty="0" smtClean="0">
                <a:latin typeface="Arial" charset="0"/>
                <a:ea typeface="ＭＳ Ｐゴシック" charset="-128"/>
              </a:rPr>
              <a:t>HPI: Ali is a 17-year-old student .  He presents for a routine college physical but mentions a scaly patch on his abdomen for the past few days.  It itches a little bit.</a:t>
            </a:r>
          </a:p>
          <a:p>
            <a:pPr eaLnBrk="1" hangingPunct="1">
              <a:spcBef>
                <a:spcPts val="200"/>
              </a:spcBef>
              <a:buFont typeface="Wingdings" charset="2"/>
              <a:buChar char="§"/>
            </a:pPr>
            <a:r>
              <a:rPr lang="en-US" sz="2500" dirty="0" smtClean="0">
                <a:latin typeface="Arial" charset="0"/>
                <a:ea typeface="ＭＳ Ｐゴシック" charset="-128"/>
              </a:rPr>
              <a:t>PMH: tonsillectomy as a child</a:t>
            </a:r>
          </a:p>
          <a:p>
            <a:pPr eaLnBrk="1" hangingPunct="1">
              <a:spcBef>
                <a:spcPts val="200"/>
              </a:spcBef>
              <a:buFont typeface="Wingdings" charset="2"/>
              <a:buChar char="§"/>
            </a:pPr>
            <a:r>
              <a:rPr lang="en-US" sz="2500" dirty="0" smtClean="0">
                <a:latin typeface="Arial" charset="0"/>
                <a:ea typeface="ＭＳ Ｐゴシック" charset="-128"/>
              </a:rPr>
              <a:t>Allergies: penicillin (rash)</a:t>
            </a:r>
          </a:p>
          <a:p>
            <a:pPr eaLnBrk="1" hangingPunct="1">
              <a:spcBef>
                <a:spcPts val="200"/>
              </a:spcBef>
              <a:buFont typeface="Wingdings" charset="2"/>
              <a:buChar char="§"/>
            </a:pPr>
            <a:r>
              <a:rPr lang="en-US" sz="2500" dirty="0" smtClean="0">
                <a:latin typeface="Arial" charset="0"/>
                <a:ea typeface="ＭＳ Ｐゴシック" charset="-128"/>
              </a:rPr>
              <a:t>Medications: none</a:t>
            </a:r>
          </a:p>
          <a:p>
            <a:pPr eaLnBrk="1" hangingPunct="1">
              <a:spcBef>
                <a:spcPts val="200"/>
              </a:spcBef>
              <a:buFont typeface="Wingdings" charset="2"/>
              <a:buChar char="§"/>
            </a:pPr>
            <a:r>
              <a:rPr lang="en-US" sz="2500" dirty="0" smtClean="0">
                <a:latin typeface="Arial" charset="0"/>
                <a:ea typeface="ＭＳ Ｐゴシック" charset="-128"/>
              </a:rPr>
              <a:t>Family history: noncontributory</a:t>
            </a:r>
          </a:p>
          <a:p>
            <a:pPr eaLnBrk="1" hangingPunct="1">
              <a:spcBef>
                <a:spcPts val="200"/>
              </a:spcBef>
              <a:buFont typeface="Wingdings" charset="2"/>
              <a:buChar char="§"/>
            </a:pPr>
            <a:r>
              <a:rPr lang="en-US" sz="2500" dirty="0" smtClean="0">
                <a:latin typeface="Arial" charset="0"/>
                <a:ea typeface="ＭＳ Ｐゴシック" charset="-128"/>
              </a:rPr>
              <a:t>Social history: college student; plays lacrosse; sexually active; moderate alcohol intake</a:t>
            </a:r>
          </a:p>
          <a:p>
            <a:pPr eaLnBrk="1" hangingPunct="1">
              <a:spcBef>
                <a:spcPts val="200"/>
              </a:spcBef>
              <a:buFont typeface="Wingdings" charset="2"/>
              <a:buChar char="§"/>
            </a:pPr>
            <a:r>
              <a:rPr lang="en-US" sz="2500" dirty="0" smtClean="0">
                <a:latin typeface="Arial" charset="0"/>
                <a:ea typeface="ＭＳ Ｐゴシック" charset="-128"/>
              </a:rPr>
              <a:t>ROS: recent cold symptoms after moving into dorms</a:t>
            </a:r>
          </a:p>
        </p:txBody>
      </p:sp>
    </p:spTree>
    <p:extLst>
      <p:ext uri="{BB962C8B-B14F-4D97-AF65-F5344CB8AC3E}">
        <p14:creationId xmlns:p14="http://schemas.microsoft.com/office/powerpoint/2010/main" val="9686539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p:txBody>
          <a:bodyPr/>
          <a:lstStyle/>
          <a:p>
            <a:r>
              <a:rPr lang="en-US" sz="4000" dirty="0" smtClean="0">
                <a:latin typeface="Arial" charset="0"/>
                <a:ea typeface="ＭＳ Ｐゴシック" charset="-128"/>
              </a:rPr>
              <a:t> Skin Exam</a:t>
            </a:r>
          </a:p>
        </p:txBody>
      </p:sp>
      <p:pic>
        <p:nvPicPr>
          <p:cNvPr id="89091" name="Content Placeholder 5" descr="PR Herald Patch.JPG"/>
          <p:cNvPicPr>
            <a:picLocks noChangeAspect="1"/>
          </p:cNvPicPr>
          <p:nvPr/>
        </p:nvPicPr>
        <p:blipFill>
          <a:blip r:embed="rId4" cstate="print"/>
          <a:srcRect/>
          <a:stretch>
            <a:fillRect/>
          </a:stretch>
        </p:blipFill>
        <p:spPr bwMode="auto">
          <a:xfrm>
            <a:off x="1600200" y="1657350"/>
            <a:ext cx="5715000" cy="4286250"/>
          </a:xfrm>
          <a:prstGeom prst="rect">
            <a:avLst/>
          </a:prstGeom>
          <a:noFill/>
          <a:ln w="9525">
            <a:noFill/>
            <a:miter lim="800000"/>
            <a:headEnd/>
            <a:tailEnd/>
          </a:ln>
        </p:spPr>
      </p:pic>
      <p:sp>
        <p:nvSpPr>
          <p:cNvPr id="4" name="Slide Number Placeholder 3"/>
          <p:cNvSpPr>
            <a:spLocks noGrp="1"/>
          </p:cNvSpPr>
          <p:nvPr>
            <p:ph type="sldNum" sz="quarter" idx="11"/>
          </p:nvPr>
        </p:nvSpPr>
        <p:spPr/>
        <p:txBody>
          <a:bodyPr/>
          <a:lstStyle/>
          <a:p>
            <a:fld id="{E245C38F-CA88-4C01-B942-B666CD5A20DB}" type="slidenum">
              <a:rPr lang="en-US" smtClean="0"/>
              <a:pPr/>
              <a:t>21</a:t>
            </a:fld>
            <a:endParaRPr lang="en-US" dirty="0"/>
          </a:p>
        </p:txBody>
      </p:sp>
    </p:spTree>
    <p:custDataLst>
      <p:tags r:id="rId1"/>
    </p:custDataLst>
    <p:extLst>
      <p:ext uri="{BB962C8B-B14F-4D97-AF65-F5344CB8AC3E}">
        <p14:creationId xmlns:p14="http://schemas.microsoft.com/office/powerpoint/2010/main" val="1378084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5"/>
          <p:cNvSpPr>
            <a:spLocks noGrp="1"/>
          </p:cNvSpPr>
          <p:nvPr>
            <p:ph type="sldNum" sz="quarter" idx="12"/>
          </p:nvPr>
        </p:nvSpPr>
        <p:spPr bwMode="auto">
          <a:noFill/>
          <a:ln>
            <a:miter lim="800000"/>
            <a:headEnd/>
            <a:tailEnd/>
          </a:ln>
        </p:spPr>
        <p:txBody>
          <a:bodyPr/>
          <a:lstStyle/>
          <a:p>
            <a:fld id="{807403CC-E6BE-46CA-8B51-FDDA1015A8FF}" type="slidenum">
              <a:rPr lang="en-US"/>
              <a:pPr/>
              <a:t>22</a:t>
            </a:fld>
            <a:endParaRPr lang="en-US" dirty="0"/>
          </a:p>
        </p:txBody>
      </p:sp>
      <p:sp>
        <p:nvSpPr>
          <p:cNvPr id="91139" name="Rectangle 2"/>
          <p:cNvSpPr>
            <a:spLocks noGrp="1"/>
          </p:cNvSpPr>
          <p:nvPr>
            <p:ph type="title"/>
          </p:nvPr>
        </p:nvSpPr>
        <p:spPr>
          <a:xfrm>
            <a:off x="1905000" y="274638"/>
            <a:ext cx="6781800" cy="1143000"/>
          </a:xfrm>
        </p:spPr>
        <p:txBody>
          <a:bodyPr/>
          <a:lstStyle/>
          <a:p>
            <a:r>
              <a:rPr lang="en-US" sz="4000" dirty="0" smtClean="0">
                <a:latin typeface="Arial" charset="0"/>
                <a:ea typeface="ＭＳ Ｐゴシック" charset="-128"/>
              </a:rPr>
              <a:t> Question 1</a:t>
            </a:r>
          </a:p>
        </p:txBody>
      </p:sp>
      <p:sp>
        <p:nvSpPr>
          <p:cNvPr id="91140" name="Rectangle 3"/>
          <p:cNvSpPr>
            <a:spLocks noGrp="1"/>
          </p:cNvSpPr>
          <p:nvPr>
            <p:ph type="body" idx="1"/>
          </p:nvPr>
        </p:nvSpPr>
        <p:spPr>
          <a:xfrm>
            <a:off x="323528" y="1676400"/>
            <a:ext cx="8591872" cy="4191000"/>
          </a:xfrm>
        </p:spPr>
        <p:txBody>
          <a:bodyPr/>
          <a:lstStyle/>
          <a:p>
            <a:pPr marL="398463" indent="-398463" eaLnBrk="1" hangingPunct="1">
              <a:buFont typeface="Wingdings" charset="2"/>
              <a:buChar char="§"/>
            </a:pPr>
            <a:r>
              <a:rPr lang="en-US" sz="3000" dirty="0" smtClean="0">
                <a:latin typeface="Arial" charset="0"/>
                <a:ea typeface="ＭＳ Ｐゴシック" charset="-128"/>
              </a:rPr>
              <a:t>Ali’s exam shows a single erythematous oval plaque with scaling. What is the first test should you get during his office visit?</a:t>
            </a:r>
          </a:p>
          <a:p>
            <a:pPr marL="1314450" lvl="2" indent="-457200" eaLnBrk="1" hangingPunct="1">
              <a:buFont typeface="+mj-lt"/>
              <a:buAutoNum type="alphaLcPeriod"/>
            </a:pPr>
            <a:r>
              <a:rPr lang="en-US" sz="2800" dirty="0" smtClean="0">
                <a:latin typeface="Arial" charset="0"/>
                <a:ea typeface="ＭＳ Ｐゴシック" charset="-128"/>
              </a:rPr>
              <a:t>Bacterial culture</a:t>
            </a:r>
          </a:p>
          <a:p>
            <a:pPr marL="1314450" lvl="2" indent="-457200" eaLnBrk="1" hangingPunct="1">
              <a:buFont typeface="+mj-lt"/>
              <a:buAutoNum type="alphaLcPeriod"/>
            </a:pPr>
            <a:r>
              <a:rPr lang="en-US" sz="2800" dirty="0" smtClean="0">
                <a:latin typeface="Arial" charset="0"/>
                <a:ea typeface="ＭＳ Ｐゴシック" charset="-128"/>
              </a:rPr>
              <a:t>Gonorrhea culture</a:t>
            </a:r>
          </a:p>
          <a:p>
            <a:pPr marL="1314450" lvl="2" indent="-457200" eaLnBrk="1" hangingPunct="1">
              <a:buFont typeface="+mj-lt"/>
              <a:buAutoNum type="alphaLcPeriod"/>
            </a:pPr>
            <a:r>
              <a:rPr lang="en-US" sz="2800" dirty="0" smtClean="0">
                <a:latin typeface="Arial" charset="0"/>
                <a:ea typeface="ＭＳ Ｐゴシック" charset="-128"/>
              </a:rPr>
              <a:t>Potassium hydroxide (KOH) exam</a:t>
            </a:r>
          </a:p>
          <a:p>
            <a:pPr marL="1314450" lvl="2" indent="-457200" eaLnBrk="1" hangingPunct="1">
              <a:buFont typeface="+mj-lt"/>
              <a:buAutoNum type="alphaLcPeriod"/>
            </a:pPr>
            <a:r>
              <a:rPr lang="en-US" sz="2800" dirty="0" smtClean="0">
                <a:latin typeface="Arial" charset="0"/>
                <a:ea typeface="ＭＳ Ｐゴシック" charset="-128"/>
              </a:rPr>
              <a:t>Rapid plasma reagin</a:t>
            </a:r>
          </a:p>
          <a:p>
            <a:pPr marL="1314450" lvl="2" indent="-457200" eaLnBrk="1" hangingPunct="1">
              <a:buFont typeface="+mj-lt"/>
              <a:buAutoNum type="alphaLcPeriod"/>
            </a:pPr>
            <a:r>
              <a:rPr lang="en-US" sz="2800" dirty="0" smtClean="0">
                <a:latin typeface="Arial" charset="0"/>
                <a:ea typeface="ＭＳ Ｐゴシック" charset="-128"/>
              </a:rPr>
              <a:t>Shave biopsy</a:t>
            </a:r>
            <a:endParaRPr lang="en-US" sz="3200" dirty="0" smtClean="0">
              <a:latin typeface="Arial" charset="0"/>
              <a:ea typeface="ＭＳ Ｐゴシック" charset="-128"/>
            </a:endParaRPr>
          </a:p>
        </p:txBody>
      </p:sp>
      <p:pic>
        <p:nvPicPr>
          <p:cNvPr id="91141" name="Content Placeholder 5" descr="PR Herald Patch.JPG"/>
          <p:cNvPicPr>
            <a:picLocks noChangeAspect="1"/>
          </p:cNvPicPr>
          <p:nvPr/>
        </p:nvPicPr>
        <p:blipFill>
          <a:blip r:embed="rId3" cstate="print"/>
          <a:srcRect/>
          <a:stretch>
            <a:fillRect/>
          </a:stretch>
        </p:blipFill>
        <p:spPr bwMode="auto">
          <a:xfrm>
            <a:off x="76200" y="76200"/>
            <a:ext cx="1752600" cy="1314450"/>
          </a:xfrm>
          <a:prstGeom prst="rect">
            <a:avLst/>
          </a:prstGeom>
          <a:noFill/>
          <a:ln w="9525">
            <a:noFill/>
            <a:miter lim="800000"/>
            <a:headEnd/>
            <a:tailEnd/>
          </a:ln>
        </p:spPr>
      </p:pic>
    </p:spTree>
    <p:extLst>
      <p:ext uri="{BB962C8B-B14F-4D97-AF65-F5344CB8AC3E}">
        <p14:creationId xmlns:p14="http://schemas.microsoft.com/office/powerpoint/2010/main" val="22589149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5"/>
          <p:cNvSpPr>
            <a:spLocks noGrp="1"/>
          </p:cNvSpPr>
          <p:nvPr>
            <p:ph type="sldNum" sz="quarter" idx="12"/>
          </p:nvPr>
        </p:nvSpPr>
        <p:spPr bwMode="auto">
          <a:noFill/>
          <a:ln>
            <a:miter lim="800000"/>
            <a:headEnd/>
            <a:tailEnd/>
          </a:ln>
        </p:spPr>
        <p:txBody>
          <a:bodyPr/>
          <a:lstStyle/>
          <a:p>
            <a:fld id="{67BE83AC-2698-447F-8DCA-40AACEF8BEDE}" type="slidenum">
              <a:rPr lang="en-US"/>
              <a:pPr/>
              <a:t>23</a:t>
            </a:fld>
            <a:endParaRPr lang="en-US" dirty="0"/>
          </a:p>
        </p:txBody>
      </p:sp>
      <p:sp>
        <p:nvSpPr>
          <p:cNvPr id="93187" name="Rectangle 2"/>
          <p:cNvSpPr>
            <a:spLocks noGrp="1"/>
          </p:cNvSpPr>
          <p:nvPr>
            <p:ph type="title"/>
          </p:nvPr>
        </p:nvSpPr>
        <p:spPr>
          <a:xfrm>
            <a:off x="1905000" y="274638"/>
            <a:ext cx="6781800" cy="1143000"/>
          </a:xfrm>
        </p:spPr>
        <p:txBody>
          <a:bodyPr/>
          <a:lstStyle/>
          <a:p>
            <a:r>
              <a:rPr lang="en-US" sz="4000" dirty="0" smtClean="0">
                <a:latin typeface="Arial" charset="0"/>
                <a:ea typeface="ＭＳ Ｐゴシック" charset="-128"/>
              </a:rPr>
              <a:t>Case Two, Question 1</a:t>
            </a:r>
          </a:p>
        </p:txBody>
      </p:sp>
      <p:sp>
        <p:nvSpPr>
          <p:cNvPr id="93188" name="Rectangle 3"/>
          <p:cNvSpPr>
            <a:spLocks noGrp="1"/>
          </p:cNvSpPr>
          <p:nvPr>
            <p:ph type="body" idx="1"/>
          </p:nvPr>
        </p:nvSpPr>
        <p:spPr>
          <a:xfrm>
            <a:off x="323528" y="1556792"/>
            <a:ext cx="8591872" cy="4608512"/>
          </a:xfrm>
        </p:spPr>
        <p:txBody>
          <a:bodyPr/>
          <a:lstStyle/>
          <a:p>
            <a:pPr eaLnBrk="1" hangingPunct="1">
              <a:buFont typeface="Arial" charset="0"/>
              <a:buNone/>
            </a:pPr>
            <a:r>
              <a:rPr lang="en-US" sz="3000" b="1" dirty="0" smtClean="0">
                <a:solidFill>
                  <a:srgbClr val="C00000"/>
                </a:solidFill>
                <a:latin typeface="Arial" charset="0"/>
                <a:ea typeface="ＭＳ Ｐゴシック" charset="-128"/>
              </a:rPr>
              <a:t>Answer: c</a:t>
            </a:r>
          </a:p>
          <a:p>
            <a:pPr marL="398463" indent="-398463" eaLnBrk="1" hangingPunct="1">
              <a:buFont typeface="Wingdings" charset="2"/>
              <a:buChar char="§"/>
            </a:pPr>
            <a:r>
              <a:rPr lang="en-US" sz="3000" dirty="0" smtClean="0">
                <a:latin typeface="Arial" charset="0"/>
                <a:ea typeface="ＭＳ Ｐゴシック" charset="-128"/>
              </a:rPr>
              <a:t>Ali ’s exam shows a single erythematous oval plaque with scaling. What is the first test should you get during his office visit?</a:t>
            </a:r>
          </a:p>
          <a:p>
            <a:pPr marL="1206500" lvl="1" indent="-527050" eaLnBrk="1" hangingPunct="1">
              <a:buFont typeface="+mj-lt"/>
              <a:buAutoNum type="alphaLcPeriod"/>
            </a:pPr>
            <a:r>
              <a:rPr lang="en-US" sz="2600" dirty="0" smtClean="0">
                <a:latin typeface="Arial" charset="0"/>
                <a:ea typeface="ＭＳ Ｐゴシック" charset="-128"/>
              </a:rPr>
              <a:t>Bacterial culture</a:t>
            </a:r>
          </a:p>
          <a:p>
            <a:pPr marL="1206500" lvl="1" indent="-527050" eaLnBrk="1" hangingPunct="1">
              <a:buFont typeface="+mj-lt"/>
              <a:buAutoNum type="alphaLcPeriod"/>
            </a:pPr>
            <a:r>
              <a:rPr lang="en-US" sz="2600" dirty="0" smtClean="0">
                <a:latin typeface="Arial" charset="0"/>
                <a:ea typeface="ＭＳ Ｐゴシック" charset="-128"/>
              </a:rPr>
              <a:t>Gonorrhea culture</a:t>
            </a:r>
          </a:p>
          <a:p>
            <a:pPr marL="1206500" lvl="1" indent="-527050" eaLnBrk="1" hangingPunct="1">
              <a:buFont typeface="+mj-lt"/>
              <a:buAutoNum type="alphaLcPeriod"/>
            </a:pPr>
            <a:r>
              <a:rPr lang="en-US" sz="2600" b="1" dirty="0" smtClean="0">
                <a:solidFill>
                  <a:srgbClr val="C00000"/>
                </a:solidFill>
                <a:latin typeface="Arial" charset="0"/>
                <a:ea typeface="ＭＳ Ｐゴシック" charset="-128"/>
              </a:rPr>
              <a:t>Potassium hydroxide (KOH) exam</a:t>
            </a:r>
          </a:p>
          <a:p>
            <a:pPr marL="1206500" lvl="1" indent="-527050" eaLnBrk="1" hangingPunct="1">
              <a:buFont typeface="+mj-lt"/>
              <a:buAutoNum type="alphaLcPeriod"/>
            </a:pPr>
            <a:r>
              <a:rPr lang="en-US" sz="2600" dirty="0" smtClean="0">
                <a:latin typeface="Arial" charset="0"/>
                <a:ea typeface="ＭＳ Ｐゴシック" charset="-128"/>
              </a:rPr>
              <a:t>Rapid plasma reagin</a:t>
            </a:r>
          </a:p>
          <a:p>
            <a:pPr marL="1206500" lvl="1" indent="-527050" eaLnBrk="1" hangingPunct="1">
              <a:buFont typeface="+mj-lt"/>
              <a:buAutoNum type="alphaLcPeriod"/>
            </a:pPr>
            <a:r>
              <a:rPr lang="en-US" sz="2600" dirty="0" smtClean="0">
                <a:latin typeface="Arial" charset="0"/>
                <a:ea typeface="ＭＳ Ｐゴシック" charset="-128"/>
              </a:rPr>
              <a:t>Shave biopsy</a:t>
            </a:r>
          </a:p>
        </p:txBody>
      </p:sp>
      <p:pic>
        <p:nvPicPr>
          <p:cNvPr id="93189" name="Content Placeholder 5" descr="PR Herald Patch.JPG"/>
          <p:cNvPicPr>
            <a:picLocks noChangeAspect="1"/>
          </p:cNvPicPr>
          <p:nvPr/>
        </p:nvPicPr>
        <p:blipFill>
          <a:blip r:embed="rId3" cstate="print"/>
          <a:srcRect/>
          <a:stretch>
            <a:fillRect/>
          </a:stretch>
        </p:blipFill>
        <p:spPr bwMode="auto">
          <a:xfrm>
            <a:off x="76200" y="76200"/>
            <a:ext cx="1752600" cy="1314450"/>
          </a:xfrm>
          <a:prstGeom prst="rect">
            <a:avLst/>
          </a:prstGeom>
          <a:noFill/>
          <a:ln w="9525">
            <a:noFill/>
            <a:miter lim="800000"/>
            <a:headEnd/>
            <a:tailEnd/>
          </a:ln>
        </p:spPr>
      </p:pic>
    </p:spTree>
    <p:extLst>
      <p:ext uri="{BB962C8B-B14F-4D97-AF65-F5344CB8AC3E}">
        <p14:creationId xmlns:p14="http://schemas.microsoft.com/office/powerpoint/2010/main" val="30560511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p:txBody>
          <a:bodyPr/>
          <a:lstStyle/>
          <a:p>
            <a:r>
              <a:rPr lang="en-US" sz="4000" dirty="0" smtClean="0">
                <a:latin typeface="Arial" charset="0"/>
                <a:ea typeface="ＭＳ Ｐゴシック" charset="-128"/>
              </a:rPr>
              <a:t>Potassium hydroxide exam</a:t>
            </a:r>
          </a:p>
        </p:txBody>
      </p:sp>
      <p:sp>
        <p:nvSpPr>
          <p:cNvPr id="95235" name="Content Placeholder 6"/>
          <p:cNvSpPr>
            <a:spLocks noGrp="1"/>
          </p:cNvSpPr>
          <p:nvPr>
            <p:ph idx="1"/>
          </p:nvPr>
        </p:nvSpPr>
        <p:spPr>
          <a:xfrm>
            <a:off x="323528" y="1600200"/>
            <a:ext cx="8496944" cy="4572000"/>
          </a:xfrm>
        </p:spPr>
        <p:txBody>
          <a:bodyPr/>
          <a:lstStyle/>
          <a:p>
            <a:pPr marL="461963" indent="-461963">
              <a:buFont typeface="Wingdings" pitchFamily="2" charset="2"/>
              <a:buChar char="§"/>
            </a:pPr>
            <a:r>
              <a:rPr lang="en-US" dirty="0" smtClean="0">
                <a:latin typeface="Arial" charset="0"/>
                <a:ea typeface="ＭＳ Ｐゴシック" charset="-128"/>
              </a:rPr>
              <a:t>Great job!  You remembered that “All that scales must be scraped”</a:t>
            </a:r>
          </a:p>
          <a:p>
            <a:pPr marL="461963" indent="-461963">
              <a:buFont typeface="Wingdings" pitchFamily="2" charset="2"/>
              <a:buChar char="§"/>
            </a:pPr>
            <a:r>
              <a:rPr lang="en-US" dirty="0" smtClean="0">
                <a:latin typeface="Arial" charset="0"/>
                <a:ea typeface="ＭＳ Ｐゴシック" charset="-128"/>
              </a:rPr>
              <a:t>Rule out dermatophyte infections before moving forward on scaling rashes</a:t>
            </a:r>
          </a:p>
          <a:p>
            <a:pPr marL="461963" indent="-461963">
              <a:buFont typeface="Wingdings" pitchFamily="2" charset="2"/>
              <a:buChar char="§"/>
            </a:pPr>
            <a:r>
              <a:rPr lang="en-US" dirty="0" smtClean="0">
                <a:latin typeface="Arial" charset="0"/>
                <a:ea typeface="ＭＳ Ｐゴシック" charset="-128"/>
              </a:rPr>
              <a:t>In this case, the KOH exam is negative</a:t>
            </a:r>
          </a:p>
          <a:p>
            <a:pPr marL="461963" indent="-461963">
              <a:buFont typeface="Wingdings" pitchFamily="2" charset="2"/>
              <a:buChar char="§"/>
            </a:pPr>
            <a:r>
              <a:rPr lang="en-US" dirty="0" smtClean="0">
                <a:latin typeface="Arial" charset="0"/>
                <a:ea typeface="ＭＳ Ｐゴシック" charset="-128"/>
              </a:rPr>
              <a:t>This does not bother him much, so you give him a mid-potency topical steroid cream to use BID as needed for itching</a:t>
            </a:r>
          </a:p>
          <a:p>
            <a:pPr lvl="1"/>
            <a:endParaRPr lang="en-US" dirty="0" smtClean="0">
              <a:latin typeface="Arial" charset="0"/>
              <a:ea typeface="ＭＳ Ｐゴシック" charset="-128"/>
            </a:endParaRPr>
          </a:p>
        </p:txBody>
      </p:sp>
      <p:sp>
        <p:nvSpPr>
          <p:cNvPr id="95236" name="Slide Number Placeholder 4"/>
          <p:cNvSpPr>
            <a:spLocks noGrp="1"/>
          </p:cNvSpPr>
          <p:nvPr>
            <p:ph type="sldNum" sz="quarter" idx="12"/>
          </p:nvPr>
        </p:nvSpPr>
        <p:spPr bwMode="auto">
          <a:noFill/>
          <a:ln>
            <a:miter lim="800000"/>
            <a:headEnd/>
            <a:tailEnd/>
          </a:ln>
        </p:spPr>
        <p:txBody>
          <a:bodyPr/>
          <a:lstStyle/>
          <a:p>
            <a:fld id="{7DAA8125-F623-4CF9-A4DB-A8DC2AC8E788}" type="slidenum">
              <a:rPr lang="en-US"/>
              <a:pPr/>
              <a:t>24</a:t>
            </a:fld>
            <a:endParaRPr lang="en-US" dirty="0"/>
          </a:p>
        </p:txBody>
      </p:sp>
    </p:spTree>
    <p:extLst>
      <p:ext uri="{BB962C8B-B14F-4D97-AF65-F5344CB8AC3E}">
        <p14:creationId xmlns:p14="http://schemas.microsoft.com/office/powerpoint/2010/main" val="554467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sz="4000" dirty="0" smtClean="0">
                <a:latin typeface="Arial" charset="0"/>
                <a:ea typeface="ＭＳ Ｐゴシック" charset="-128"/>
              </a:rPr>
              <a:t>Case Two, continued</a:t>
            </a:r>
          </a:p>
        </p:txBody>
      </p:sp>
      <p:pic>
        <p:nvPicPr>
          <p:cNvPr id="97283" name="Content Placeholder 5" descr="PR (4).jpg"/>
          <p:cNvPicPr>
            <a:picLocks noGrp="1" noChangeAspect="1"/>
          </p:cNvPicPr>
          <p:nvPr>
            <p:ph sz="half" idx="1"/>
          </p:nvPr>
        </p:nvPicPr>
        <p:blipFill>
          <a:blip r:embed="rId3" cstate="print"/>
          <a:srcRect/>
          <a:stretch>
            <a:fillRect/>
          </a:stretch>
        </p:blipFill>
        <p:spPr>
          <a:xfrm>
            <a:off x="5004048" y="1988840"/>
            <a:ext cx="3962400" cy="2971800"/>
          </a:xfrm>
        </p:spPr>
      </p:pic>
      <p:sp>
        <p:nvSpPr>
          <p:cNvPr id="97284" name="Content Placeholder 3"/>
          <p:cNvSpPr>
            <a:spLocks noGrp="1"/>
          </p:cNvSpPr>
          <p:nvPr>
            <p:ph sz="half" idx="2"/>
          </p:nvPr>
        </p:nvSpPr>
        <p:spPr>
          <a:xfrm>
            <a:off x="131440" y="1661120"/>
            <a:ext cx="4800600" cy="4648200"/>
          </a:xfrm>
        </p:spPr>
        <p:txBody>
          <a:bodyPr/>
          <a:lstStyle/>
          <a:p>
            <a:pPr>
              <a:spcBef>
                <a:spcPts val="600"/>
              </a:spcBef>
              <a:buFont typeface="Wingdings" pitchFamily="2" charset="2"/>
              <a:buChar char="§"/>
            </a:pPr>
            <a:r>
              <a:rPr lang="en-US" sz="2400" dirty="0" smtClean="0">
                <a:latin typeface="Arial" charset="0"/>
                <a:ea typeface="ＭＳ Ｐゴシック" charset="-128"/>
              </a:rPr>
              <a:t>Ali returns in 3 days for a rash on his chest, abdomen, and back</a:t>
            </a:r>
          </a:p>
          <a:p>
            <a:pPr>
              <a:spcBef>
                <a:spcPts val="600"/>
              </a:spcBef>
              <a:buFont typeface="Wingdings" pitchFamily="2" charset="2"/>
              <a:buChar char="§"/>
            </a:pPr>
            <a:r>
              <a:rPr lang="en-US" sz="2400" dirty="0" smtClean="0">
                <a:latin typeface="Arial" charset="0"/>
                <a:ea typeface="ＭＳ Ｐゴシック" charset="-128"/>
              </a:rPr>
              <a:t>It only itches a little bit</a:t>
            </a:r>
          </a:p>
          <a:p>
            <a:pPr>
              <a:spcBef>
                <a:spcPts val="600"/>
              </a:spcBef>
              <a:buFont typeface="Wingdings" pitchFamily="2" charset="2"/>
              <a:buChar char="§"/>
            </a:pPr>
            <a:r>
              <a:rPr lang="en-US" sz="2400" dirty="0" smtClean="0">
                <a:latin typeface="Arial" charset="0"/>
                <a:ea typeface="ＭＳ Ｐゴシック" charset="-128"/>
              </a:rPr>
              <a:t>Exam shows oval salmon-colored patches with minor scale; the oval patches follow skin tension lines on the back</a:t>
            </a:r>
          </a:p>
          <a:p>
            <a:pPr>
              <a:spcBef>
                <a:spcPts val="600"/>
              </a:spcBef>
              <a:buFont typeface="Wingdings" pitchFamily="2" charset="2"/>
              <a:buChar char="§"/>
            </a:pPr>
            <a:r>
              <a:rPr lang="en-US" sz="2400" dirty="0" smtClean="0">
                <a:latin typeface="Arial" charset="0"/>
                <a:ea typeface="ＭＳ Ｐゴシック" charset="-128"/>
              </a:rPr>
              <a:t>Palms and soles are normal</a:t>
            </a:r>
          </a:p>
          <a:p>
            <a:pPr>
              <a:spcBef>
                <a:spcPts val="600"/>
              </a:spcBef>
              <a:buFont typeface="Wingdings" pitchFamily="2" charset="2"/>
              <a:buChar char="§"/>
            </a:pPr>
            <a:r>
              <a:rPr lang="en-US" sz="2400" dirty="0" smtClean="0">
                <a:latin typeface="Arial" charset="0"/>
                <a:ea typeface="ＭＳ Ｐゴシック" charset="-128"/>
              </a:rPr>
              <a:t>Repeat KOH exam is negative</a:t>
            </a:r>
          </a:p>
        </p:txBody>
      </p:sp>
      <p:sp>
        <p:nvSpPr>
          <p:cNvPr id="97285" name="Slide Number Placeholder 4"/>
          <p:cNvSpPr>
            <a:spLocks noGrp="1"/>
          </p:cNvSpPr>
          <p:nvPr>
            <p:ph type="sldNum" sz="quarter" idx="12"/>
          </p:nvPr>
        </p:nvSpPr>
        <p:spPr bwMode="auto">
          <a:noFill/>
          <a:ln>
            <a:miter lim="800000"/>
            <a:headEnd/>
            <a:tailEnd/>
          </a:ln>
        </p:spPr>
        <p:txBody>
          <a:bodyPr/>
          <a:lstStyle/>
          <a:p>
            <a:fld id="{67AE0F2A-4B4F-414A-9CAF-952C9B97DD32}" type="slidenum">
              <a:rPr lang="en-US"/>
              <a:pPr/>
              <a:t>25</a:t>
            </a:fld>
            <a:endParaRPr lang="en-US" dirty="0"/>
          </a:p>
        </p:txBody>
      </p:sp>
    </p:spTree>
    <p:extLst>
      <p:ext uri="{BB962C8B-B14F-4D97-AF65-F5344CB8AC3E}">
        <p14:creationId xmlns:p14="http://schemas.microsoft.com/office/powerpoint/2010/main" val="23079708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bwMode="auto">
          <a:noFill/>
          <a:ln>
            <a:miter lim="800000"/>
            <a:headEnd/>
            <a:tailEnd/>
          </a:ln>
        </p:spPr>
        <p:txBody>
          <a:bodyPr/>
          <a:lstStyle/>
          <a:p>
            <a:fld id="{D0B122FD-F995-4495-9017-5C47E2F9384C}" type="slidenum">
              <a:rPr lang="en-US"/>
              <a:pPr/>
              <a:t>26</a:t>
            </a:fld>
            <a:endParaRPr lang="en-US" dirty="0"/>
          </a:p>
        </p:txBody>
      </p:sp>
      <p:sp>
        <p:nvSpPr>
          <p:cNvPr id="98307" name="Rectangle 2"/>
          <p:cNvSpPr>
            <a:spLocks noGrp="1"/>
          </p:cNvSpPr>
          <p:nvPr>
            <p:ph type="title"/>
          </p:nvPr>
        </p:nvSpPr>
        <p:spPr>
          <a:xfrm>
            <a:off x="1905000" y="274638"/>
            <a:ext cx="6781800" cy="1143000"/>
          </a:xfrm>
        </p:spPr>
        <p:txBody>
          <a:bodyPr/>
          <a:lstStyle/>
          <a:p>
            <a:r>
              <a:rPr lang="en-US" sz="4000" dirty="0" smtClean="0">
                <a:latin typeface="Arial" charset="0"/>
                <a:ea typeface="ＭＳ Ｐゴシック" charset="-128"/>
              </a:rPr>
              <a:t>Case Two, Question 2</a:t>
            </a:r>
          </a:p>
        </p:txBody>
      </p:sp>
      <p:sp>
        <p:nvSpPr>
          <p:cNvPr id="98308" name="Rectangle 3"/>
          <p:cNvSpPr>
            <a:spLocks noGrp="1"/>
          </p:cNvSpPr>
          <p:nvPr>
            <p:ph type="body" idx="1"/>
          </p:nvPr>
        </p:nvSpPr>
        <p:spPr>
          <a:xfrm>
            <a:off x="323528" y="1676400"/>
            <a:ext cx="8591872" cy="4191000"/>
          </a:xfrm>
        </p:spPr>
        <p:txBody>
          <a:bodyPr/>
          <a:lstStyle/>
          <a:p>
            <a:pPr marL="398463" indent="-398463" eaLnBrk="1" hangingPunct="1">
              <a:buFont typeface="Wingdings" charset="2"/>
              <a:buChar char="§"/>
            </a:pPr>
            <a:r>
              <a:rPr lang="en-US" sz="3000" dirty="0" smtClean="0">
                <a:latin typeface="Arial" charset="0"/>
                <a:ea typeface="ＭＳ Ｐゴシック" charset="-128"/>
              </a:rPr>
              <a:t>Ali’s exam shows oval, salmon-colored scaling plaques on his trunk. What is the most likely diagnosis?</a:t>
            </a:r>
          </a:p>
          <a:p>
            <a:pPr marL="1314450" lvl="2" indent="-457200" eaLnBrk="1" hangingPunct="1">
              <a:buFont typeface="+mj-lt"/>
              <a:buAutoNum type="alphaLcPeriod"/>
            </a:pPr>
            <a:r>
              <a:rPr lang="en-US" sz="2800" dirty="0" smtClean="0">
                <a:latin typeface="Arial" charset="0"/>
                <a:ea typeface="ＭＳ Ｐゴシック" charset="-128"/>
              </a:rPr>
              <a:t>Guttate psoriasis</a:t>
            </a:r>
          </a:p>
          <a:p>
            <a:pPr marL="1314450" lvl="2" indent="-457200" eaLnBrk="1" hangingPunct="1">
              <a:buFont typeface="+mj-lt"/>
              <a:buAutoNum type="alphaLcPeriod"/>
            </a:pPr>
            <a:r>
              <a:rPr lang="en-US" sz="2800" dirty="0" smtClean="0">
                <a:latin typeface="Arial" charset="0"/>
                <a:ea typeface="ＭＳ Ｐゴシック" charset="-128"/>
              </a:rPr>
              <a:t>Nummular dermatitis</a:t>
            </a:r>
            <a:endParaRPr lang="en-US" sz="3200" dirty="0" smtClean="0">
              <a:latin typeface="Arial" charset="0"/>
              <a:ea typeface="ＭＳ Ｐゴシック" charset="-128"/>
            </a:endParaRPr>
          </a:p>
          <a:p>
            <a:pPr marL="1314450" lvl="2" indent="-457200" eaLnBrk="1" hangingPunct="1">
              <a:buFont typeface="+mj-lt"/>
              <a:buAutoNum type="alphaLcPeriod"/>
            </a:pPr>
            <a:r>
              <a:rPr lang="en-US" sz="2800" dirty="0" smtClean="0">
                <a:latin typeface="Arial" charset="0"/>
                <a:ea typeface="ＭＳ Ｐゴシック" charset="-128"/>
              </a:rPr>
              <a:t>Pityriasis rosea</a:t>
            </a:r>
          </a:p>
          <a:p>
            <a:pPr marL="1314450" lvl="2" indent="-457200" eaLnBrk="1" hangingPunct="1">
              <a:buFont typeface="+mj-lt"/>
              <a:buAutoNum type="alphaLcPeriod"/>
            </a:pPr>
            <a:r>
              <a:rPr lang="en-US" sz="2800" dirty="0" smtClean="0">
                <a:latin typeface="Arial" charset="0"/>
                <a:ea typeface="ＭＳ Ｐゴシック" charset="-128"/>
              </a:rPr>
              <a:t>Secondary syphilis</a:t>
            </a:r>
          </a:p>
          <a:p>
            <a:pPr marL="1314450" lvl="2" indent="-457200" eaLnBrk="1" hangingPunct="1">
              <a:buFont typeface="+mj-lt"/>
              <a:buAutoNum type="alphaLcPeriod"/>
            </a:pPr>
            <a:r>
              <a:rPr lang="en-US" sz="2800" dirty="0" smtClean="0">
                <a:latin typeface="Arial" charset="0"/>
                <a:ea typeface="ＭＳ Ｐゴシック" charset="-128"/>
              </a:rPr>
              <a:t>Tinea corporis (tinea incognito)</a:t>
            </a:r>
          </a:p>
        </p:txBody>
      </p:sp>
      <p:pic>
        <p:nvPicPr>
          <p:cNvPr id="98309" name="Picture 2" descr="E:\Images\BAMC\Inflammatory and Reactive 06-07\PR\Pityriasis rosea\PR (4).jpg"/>
          <p:cNvPicPr>
            <a:picLocks noChangeAspect="1" noChangeArrowheads="1"/>
          </p:cNvPicPr>
          <p:nvPr/>
        </p:nvPicPr>
        <p:blipFill>
          <a:blip r:embed="rId3" cstate="print"/>
          <a:srcRect/>
          <a:stretch>
            <a:fillRect/>
          </a:stretch>
        </p:blipFill>
        <p:spPr bwMode="auto">
          <a:xfrm>
            <a:off x="76200" y="76200"/>
            <a:ext cx="1874838" cy="1404938"/>
          </a:xfrm>
          <a:prstGeom prst="rect">
            <a:avLst/>
          </a:prstGeom>
          <a:noFill/>
          <a:ln w="9525">
            <a:noFill/>
            <a:miter lim="800000"/>
            <a:headEnd/>
            <a:tailEnd/>
          </a:ln>
        </p:spPr>
      </p:pic>
    </p:spTree>
    <p:extLst>
      <p:ext uri="{BB962C8B-B14F-4D97-AF65-F5344CB8AC3E}">
        <p14:creationId xmlns:p14="http://schemas.microsoft.com/office/powerpoint/2010/main" val="30777178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p:cNvSpPr>
            <a:spLocks noGrp="1"/>
          </p:cNvSpPr>
          <p:nvPr>
            <p:ph type="sldNum" sz="quarter" idx="12"/>
          </p:nvPr>
        </p:nvSpPr>
        <p:spPr bwMode="auto">
          <a:noFill/>
          <a:ln>
            <a:miter lim="800000"/>
            <a:headEnd/>
            <a:tailEnd/>
          </a:ln>
        </p:spPr>
        <p:txBody>
          <a:bodyPr/>
          <a:lstStyle/>
          <a:p>
            <a:fld id="{398B005F-F58E-4FD8-B277-CF1F5031A9D9}" type="slidenum">
              <a:rPr lang="en-US"/>
              <a:pPr/>
              <a:t>27</a:t>
            </a:fld>
            <a:endParaRPr lang="en-US" dirty="0"/>
          </a:p>
        </p:txBody>
      </p:sp>
      <p:sp>
        <p:nvSpPr>
          <p:cNvPr id="100355" name="Rectangle 2"/>
          <p:cNvSpPr>
            <a:spLocks noGrp="1"/>
          </p:cNvSpPr>
          <p:nvPr>
            <p:ph type="title"/>
          </p:nvPr>
        </p:nvSpPr>
        <p:spPr>
          <a:xfrm>
            <a:off x="1905000" y="274638"/>
            <a:ext cx="6781800" cy="1143000"/>
          </a:xfrm>
        </p:spPr>
        <p:txBody>
          <a:bodyPr/>
          <a:lstStyle/>
          <a:p>
            <a:r>
              <a:rPr lang="en-US" sz="4000" dirty="0" smtClean="0">
                <a:latin typeface="Arial" charset="0"/>
                <a:ea typeface="ＭＳ Ｐゴシック" charset="-128"/>
              </a:rPr>
              <a:t>Case Two, Question 2</a:t>
            </a:r>
          </a:p>
        </p:txBody>
      </p:sp>
      <p:sp>
        <p:nvSpPr>
          <p:cNvPr id="100356" name="Rectangle 3"/>
          <p:cNvSpPr>
            <a:spLocks noGrp="1"/>
          </p:cNvSpPr>
          <p:nvPr>
            <p:ph type="body" idx="1"/>
          </p:nvPr>
        </p:nvSpPr>
        <p:spPr>
          <a:xfrm>
            <a:off x="179512" y="1556792"/>
            <a:ext cx="8784976" cy="4416896"/>
          </a:xfrm>
        </p:spPr>
        <p:txBody>
          <a:bodyPr/>
          <a:lstStyle/>
          <a:p>
            <a:pPr eaLnBrk="1" hangingPunct="1">
              <a:spcBef>
                <a:spcPts val="400"/>
              </a:spcBef>
              <a:buFont typeface="Arial" charset="0"/>
              <a:buNone/>
            </a:pPr>
            <a:r>
              <a:rPr lang="en-US" sz="2900" b="1" dirty="0" smtClean="0">
                <a:solidFill>
                  <a:srgbClr val="C00000"/>
                </a:solidFill>
                <a:latin typeface="Arial" charset="0"/>
                <a:ea typeface="ＭＳ Ｐゴシック" charset="-128"/>
              </a:rPr>
              <a:t>Answer: c</a:t>
            </a:r>
          </a:p>
          <a:p>
            <a:pPr marL="398463" indent="-398463" eaLnBrk="1" hangingPunct="1">
              <a:spcBef>
                <a:spcPts val="400"/>
              </a:spcBef>
              <a:buFont typeface="Wingdings" charset="2"/>
              <a:buChar char="§"/>
            </a:pPr>
            <a:r>
              <a:rPr lang="en-US" sz="2900" dirty="0" smtClean="0">
                <a:latin typeface="Arial" charset="0"/>
                <a:ea typeface="ＭＳ Ｐゴシック" charset="-128"/>
              </a:rPr>
              <a:t>Ali ’s exam shows oval, salmon-colored scaling plaques on his trunk. What is the most likely diagnosis?</a:t>
            </a:r>
          </a:p>
          <a:p>
            <a:pPr marL="1090613" lvl="1" indent="-461963" eaLnBrk="1" hangingPunct="1">
              <a:spcBef>
                <a:spcPts val="400"/>
              </a:spcBef>
              <a:buFont typeface="+mj-lt"/>
              <a:buAutoNum type="alphaLcPeriod"/>
            </a:pPr>
            <a:r>
              <a:rPr lang="en-US" sz="2400" dirty="0" smtClean="0">
                <a:latin typeface="Arial" charset="0"/>
                <a:ea typeface="ＭＳ Ｐゴシック" charset="-128"/>
              </a:rPr>
              <a:t>Guttate psoriasis </a:t>
            </a:r>
            <a:r>
              <a:rPr lang="en-US" sz="2400" dirty="0" smtClean="0">
                <a:solidFill>
                  <a:srgbClr val="969696"/>
                </a:solidFill>
                <a:latin typeface="Arial" charset="0"/>
                <a:ea typeface="ＭＳ Ｐゴシック" charset="-128"/>
              </a:rPr>
              <a:t>(doesn’t follow skin tension lines)</a:t>
            </a:r>
          </a:p>
          <a:p>
            <a:pPr marL="1090613" lvl="1" indent="-461963" eaLnBrk="1" hangingPunct="1">
              <a:spcBef>
                <a:spcPts val="400"/>
              </a:spcBef>
              <a:buFont typeface="+mj-lt"/>
              <a:buAutoNum type="alphaLcPeriod"/>
            </a:pPr>
            <a:r>
              <a:rPr lang="en-US" sz="2400" dirty="0" smtClean="0">
                <a:latin typeface="Arial" charset="0"/>
                <a:ea typeface="ＭＳ Ｐゴシック" charset="-128"/>
              </a:rPr>
              <a:t>Nummular dermatitis </a:t>
            </a:r>
            <a:r>
              <a:rPr lang="en-US" sz="2400" dirty="0" smtClean="0">
                <a:solidFill>
                  <a:srgbClr val="969696"/>
                </a:solidFill>
                <a:latin typeface="Arial" charset="0"/>
                <a:ea typeface="ＭＳ Ｐゴシック" charset="-128"/>
              </a:rPr>
              <a:t>(doesn’t follow skin tension lines)</a:t>
            </a:r>
          </a:p>
          <a:p>
            <a:pPr marL="1090613" lvl="1" indent="-461963" eaLnBrk="1" hangingPunct="1">
              <a:spcBef>
                <a:spcPts val="400"/>
              </a:spcBef>
              <a:buFont typeface="+mj-lt"/>
              <a:buAutoNum type="alphaLcPeriod"/>
            </a:pPr>
            <a:r>
              <a:rPr lang="en-US" sz="2400" b="1" dirty="0" smtClean="0">
                <a:solidFill>
                  <a:srgbClr val="C00000"/>
                </a:solidFill>
                <a:latin typeface="Arial" charset="0"/>
                <a:ea typeface="ＭＳ Ｐゴシック" charset="-128"/>
              </a:rPr>
              <a:t>Pityriasis rosea</a:t>
            </a:r>
          </a:p>
          <a:p>
            <a:pPr marL="1090613" lvl="1" indent="-461963" eaLnBrk="1" hangingPunct="1">
              <a:spcBef>
                <a:spcPts val="400"/>
              </a:spcBef>
              <a:buFont typeface="+mj-lt"/>
              <a:buAutoNum type="alphaLcPeriod"/>
            </a:pPr>
            <a:r>
              <a:rPr lang="en-US" sz="2400" dirty="0" smtClean="0">
                <a:latin typeface="Arial" charset="0"/>
                <a:ea typeface="ＭＳ Ｐゴシック" charset="-128"/>
              </a:rPr>
              <a:t>Secondary syphilis </a:t>
            </a:r>
            <a:r>
              <a:rPr lang="en-US" sz="2400" dirty="0" smtClean="0">
                <a:solidFill>
                  <a:srgbClr val="969696"/>
                </a:solidFill>
                <a:latin typeface="Arial" charset="0"/>
                <a:ea typeface="ＭＳ Ｐゴシック" charset="-128"/>
              </a:rPr>
              <a:t>(possible but not as common and does not have a herald patch)</a:t>
            </a:r>
          </a:p>
          <a:p>
            <a:pPr marL="1090613" lvl="1" indent="-461963" eaLnBrk="1" hangingPunct="1">
              <a:spcBef>
                <a:spcPts val="400"/>
              </a:spcBef>
              <a:buFont typeface="+mj-lt"/>
              <a:buAutoNum type="alphaLcPeriod"/>
            </a:pPr>
            <a:r>
              <a:rPr lang="en-US" sz="2400" dirty="0" smtClean="0">
                <a:latin typeface="Arial" charset="0"/>
                <a:ea typeface="ＭＳ Ｐゴシック" charset="-128"/>
              </a:rPr>
              <a:t>Tinea corporis (tinea incognito) </a:t>
            </a:r>
            <a:r>
              <a:rPr lang="en-US" sz="2400" dirty="0" smtClean="0">
                <a:solidFill>
                  <a:srgbClr val="969696"/>
                </a:solidFill>
                <a:latin typeface="Arial" charset="0"/>
                <a:ea typeface="ＭＳ Ｐゴシック" charset="-128"/>
              </a:rPr>
              <a:t>(KOH negative)</a:t>
            </a:r>
          </a:p>
        </p:txBody>
      </p:sp>
      <p:pic>
        <p:nvPicPr>
          <p:cNvPr id="100357" name="Picture 2" descr="E:\Images\BAMC\Inflammatory and Reactive 06-07\PR\Pityriasis rosea\PR (4).jpg"/>
          <p:cNvPicPr>
            <a:picLocks noChangeAspect="1" noChangeArrowheads="1"/>
          </p:cNvPicPr>
          <p:nvPr/>
        </p:nvPicPr>
        <p:blipFill>
          <a:blip r:embed="rId3" cstate="print"/>
          <a:srcRect/>
          <a:stretch>
            <a:fillRect/>
          </a:stretch>
        </p:blipFill>
        <p:spPr bwMode="auto">
          <a:xfrm>
            <a:off x="76200" y="76200"/>
            <a:ext cx="1874838" cy="1404938"/>
          </a:xfrm>
          <a:prstGeom prst="rect">
            <a:avLst/>
          </a:prstGeom>
          <a:noFill/>
          <a:ln w="9525">
            <a:noFill/>
            <a:miter lim="800000"/>
            <a:headEnd/>
            <a:tailEnd/>
          </a:ln>
        </p:spPr>
      </p:pic>
    </p:spTree>
    <p:extLst>
      <p:ext uri="{BB962C8B-B14F-4D97-AF65-F5344CB8AC3E}">
        <p14:creationId xmlns:p14="http://schemas.microsoft.com/office/powerpoint/2010/main" val="2549758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274638"/>
            <a:ext cx="6248400" cy="1143000"/>
          </a:xfrm>
        </p:spPr>
        <p:txBody>
          <a:bodyPr/>
          <a:lstStyle/>
          <a:p>
            <a:r>
              <a:rPr lang="en-US" sz="4000" dirty="0" smtClean="0">
                <a:latin typeface="Arial" charset="0"/>
                <a:ea typeface="ＭＳ Ｐゴシック" charset="-128"/>
              </a:rPr>
              <a:t>Pityriasis rosea</a:t>
            </a:r>
          </a:p>
        </p:txBody>
      </p:sp>
      <p:sp>
        <p:nvSpPr>
          <p:cNvPr id="102403" name="Content Placeholder 2"/>
          <p:cNvSpPr>
            <a:spLocks noGrp="1"/>
          </p:cNvSpPr>
          <p:nvPr>
            <p:ph idx="1"/>
          </p:nvPr>
        </p:nvSpPr>
        <p:spPr>
          <a:xfrm>
            <a:off x="304800" y="1600200"/>
            <a:ext cx="8534400" cy="4525963"/>
          </a:xfrm>
        </p:spPr>
        <p:txBody>
          <a:bodyPr/>
          <a:lstStyle/>
          <a:p>
            <a:pPr>
              <a:buFont typeface="Wingdings" pitchFamily="2" charset="2"/>
              <a:buChar char="§"/>
            </a:pPr>
            <a:r>
              <a:rPr lang="en-US" sz="2400" dirty="0" smtClean="0">
                <a:latin typeface="Arial" charset="0"/>
                <a:ea typeface="ＭＳ Ｐゴシック" charset="-128"/>
              </a:rPr>
              <a:t>Pityriasis rosea (PR) is an acute exanthematous eruption that mainly occurs in young people</a:t>
            </a:r>
          </a:p>
          <a:p>
            <a:pPr lvl="1">
              <a:buFont typeface="Arial" pitchFamily="34" charset="0"/>
              <a:buChar char="•"/>
            </a:pPr>
            <a:r>
              <a:rPr lang="en-US" sz="2000" dirty="0" smtClean="0">
                <a:latin typeface="Arial" charset="0"/>
                <a:ea typeface="ＭＳ Ｐゴシック" charset="-128"/>
              </a:rPr>
              <a:t>Most patients are between the ages of 10 and 35</a:t>
            </a:r>
          </a:p>
          <a:p>
            <a:pPr lvl="1">
              <a:buFont typeface="Arial" pitchFamily="34" charset="0"/>
              <a:buChar char="•"/>
            </a:pPr>
            <a:r>
              <a:rPr lang="en-US" sz="2000" dirty="0" smtClean="0">
                <a:latin typeface="Arial" charset="0"/>
                <a:ea typeface="ＭＳ Ｐゴシック" charset="-128"/>
              </a:rPr>
              <a:t>The peak incidence is in late teens and early 20s</a:t>
            </a:r>
          </a:p>
          <a:p>
            <a:pPr lvl="1">
              <a:buFont typeface="Arial" pitchFamily="34" charset="0"/>
              <a:buChar char="•"/>
            </a:pPr>
            <a:r>
              <a:rPr lang="en-US" sz="2000" dirty="0" smtClean="0">
                <a:latin typeface="Arial" charset="0"/>
                <a:ea typeface="ＭＳ Ｐゴシック" charset="-128"/>
              </a:rPr>
              <a:t>Some studies suggest a possible viral etiology, but this has not been definitively proven</a:t>
            </a:r>
          </a:p>
          <a:p>
            <a:pPr>
              <a:buFont typeface="Wingdings" pitchFamily="2" charset="2"/>
              <a:buChar char="§"/>
            </a:pPr>
            <a:r>
              <a:rPr lang="en-US" sz="2400" dirty="0" smtClean="0">
                <a:latin typeface="Arial" charset="0"/>
                <a:ea typeface="ＭＳ Ｐゴシック" charset="-128"/>
              </a:rPr>
              <a:t>Usually asymptomatic, but patients may have associated flu-like symptoms</a:t>
            </a:r>
          </a:p>
          <a:p>
            <a:pPr lvl="1">
              <a:buFont typeface="Arial" pitchFamily="34" charset="0"/>
              <a:buChar char="•"/>
            </a:pPr>
            <a:r>
              <a:rPr lang="en-US" sz="2000" dirty="0" smtClean="0">
                <a:latin typeface="Arial" charset="0"/>
                <a:ea typeface="ＭＳ Ｐゴシック" charset="-128"/>
              </a:rPr>
              <a:t>Malaise, nausea, loss of appetite, gastrointestinal upset, upper respiratory symptoms</a:t>
            </a:r>
          </a:p>
          <a:p>
            <a:pPr lvl="1">
              <a:buFont typeface="Arial" pitchFamily="34" charset="0"/>
              <a:buChar char="•"/>
            </a:pPr>
            <a:r>
              <a:rPr lang="en-US" sz="2000" dirty="0" smtClean="0">
                <a:latin typeface="Arial" charset="0"/>
                <a:ea typeface="ＭＳ Ｐゴシック" charset="-128"/>
              </a:rPr>
              <a:t>Less commonly fever, swollen lymph nodes, pain, or sore throat are noted</a:t>
            </a:r>
          </a:p>
        </p:txBody>
      </p:sp>
      <p:pic>
        <p:nvPicPr>
          <p:cNvPr id="102404" name="Picture 2" descr="E:\Images\BAMC\Inflammatory and Reactive 06-07\PR\Pityriasis rosea\PR (4).jpg"/>
          <p:cNvPicPr>
            <a:picLocks noChangeAspect="1" noChangeArrowheads="1"/>
          </p:cNvPicPr>
          <p:nvPr/>
        </p:nvPicPr>
        <p:blipFill>
          <a:blip r:embed="rId3" cstate="print"/>
          <a:srcRect/>
          <a:stretch>
            <a:fillRect/>
          </a:stretch>
        </p:blipFill>
        <p:spPr bwMode="auto">
          <a:xfrm>
            <a:off x="7116763" y="76200"/>
            <a:ext cx="1874837" cy="140493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188DF9B9-E984-4868-96BB-4C7B87FF45C1}" type="slidenum">
              <a:rPr lang="en-US" smtClean="0"/>
              <a:pPr/>
              <a:t>28</a:t>
            </a:fld>
            <a:endParaRPr lang="en-US" dirty="0"/>
          </a:p>
        </p:txBody>
      </p:sp>
    </p:spTree>
    <p:extLst>
      <p:ext uri="{BB962C8B-B14F-4D97-AF65-F5344CB8AC3E}">
        <p14:creationId xmlns:p14="http://schemas.microsoft.com/office/powerpoint/2010/main" val="5064848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57200" y="274638"/>
            <a:ext cx="6248400" cy="1143000"/>
          </a:xfrm>
        </p:spPr>
        <p:txBody>
          <a:bodyPr/>
          <a:lstStyle/>
          <a:p>
            <a:r>
              <a:rPr lang="en-US" sz="4000" dirty="0" smtClean="0">
                <a:latin typeface="Arial" charset="0"/>
                <a:ea typeface="ＭＳ Ｐゴシック" charset="-128"/>
              </a:rPr>
              <a:t>Pityriasis rosea</a:t>
            </a:r>
          </a:p>
        </p:txBody>
      </p:sp>
      <p:sp>
        <p:nvSpPr>
          <p:cNvPr id="3" name="Content Placeholder 2"/>
          <p:cNvSpPr>
            <a:spLocks noGrp="1"/>
          </p:cNvSpPr>
          <p:nvPr>
            <p:ph idx="1"/>
          </p:nvPr>
        </p:nvSpPr>
        <p:spPr>
          <a:xfrm>
            <a:off x="304800" y="1600200"/>
            <a:ext cx="8534400" cy="4525963"/>
          </a:xfrm>
        </p:spPr>
        <p:txBody>
          <a:bodyPr/>
          <a:lstStyle/>
          <a:p>
            <a:pPr>
              <a:buFont typeface="Wingdings" pitchFamily="2" charset="2"/>
              <a:buChar char="§"/>
            </a:pPr>
            <a:r>
              <a:rPr lang="en-US" sz="2400" dirty="0" smtClean="0">
                <a:latin typeface="Arial" charset="0"/>
                <a:ea typeface="ＭＳ Ｐゴシック" charset="-128"/>
              </a:rPr>
              <a:t>Classically starts with a “herald patch”</a:t>
            </a:r>
          </a:p>
          <a:p>
            <a:pPr lvl="1">
              <a:buFont typeface="Arial" pitchFamily="34" charset="0"/>
              <a:buChar char="•"/>
            </a:pPr>
            <a:r>
              <a:rPr lang="en-US" sz="2000" dirty="0" smtClean="0">
                <a:latin typeface="Arial" charset="0"/>
                <a:ea typeface="ＭＳ Ｐゴシック" charset="-128"/>
              </a:rPr>
              <a:t>Annular erythematous 2-10 cm patch anywhere on the body, with peripheral scaling and central clearing</a:t>
            </a:r>
          </a:p>
          <a:p>
            <a:pPr lvl="1">
              <a:buFont typeface="Arial" pitchFamily="34" charset="0"/>
              <a:buChar char="•"/>
            </a:pPr>
            <a:r>
              <a:rPr lang="en-US" sz="2000" dirty="0" smtClean="0">
                <a:latin typeface="Arial" charset="0"/>
                <a:ea typeface="ＭＳ Ｐゴシック" charset="-128"/>
              </a:rPr>
              <a:t>Patients often don’t remember or never had a herald patch</a:t>
            </a:r>
          </a:p>
          <a:p>
            <a:pPr>
              <a:buFont typeface="Wingdings" pitchFamily="2" charset="2"/>
              <a:buChar char="§"/>
            </a:pPr>
            <a:r>
              <a:rPr lang="en-US" sz="2400" dirty="0" smtClean="0">
                <a:latin typeface="Arial" charset="0"/>
                <a:ea typeface="ＭＳ Ｐゴシック" charset="-128"/>
              </a:rPr>
              <a:t>The secondary phase erupts in a “Christmas tree” pattern</a:t>
            </a:r>
          </a:p>
          <a:p>
            <a:pPr lvl="1">
              <a:buFont typeface="Arial" pitchFamily="34" charset="0"/>
              <a:buChar char="•"/>
            </a:pPr>
            <a:r>
              <a:rPr lang="en-US" sz="2000" dirty="0" smtClean="0">
                <a:latin typeface="Arial" charset="0"/>
                <a:ea typeface="ＭＳ Ｐゴシック" charset="-128"/>
              </a:rPr>
              <a:t>Similar oval patches and plaques erupt symmetrically over trunk and proximal extremities</a:t>
            </a:r>
            <a:endParaRPr lang="en-US" sz="2000" dirty="0" smtClean="0">
              <a:solidFill>
                <a:srgbClr val="FF0000"/>
              </a:solidFill>
              <a:latin typeface="Arial" charset="0"/>
              <a:ea typeface="ＭＳ Ｐゴシック" charset="-128"/>
            </a:endParaRPr>
          </a:p>
          <a:p>
            <a:pPr lvl="1">
              <a:buFont typeface="Arial" pitchFamily="34" charset="0"/>
              <a:buChar char="•"/>
            </a:pPr>
            <a:r>
              <a:rPr lang="en-US" sz="2000" dirty="0" smtClean="0">
                <a:latin typeface="Arial" charset="0"/>
                <a:ea typeface="ＭＳ Ｐゴシック" charset="-128"/>
              </a:rPr>
              <a:t>They follow relaxed skin tension lines, thus giving the appearance of a “Christmas tree” on the back</a:t>
            </a:r>
          </a:p>
        </p:txBody>
      </p:sp>
      <p:pic>
        <p:nvPicPr>
          <p:cNvPr id="104452" name="Picture 2" descr="E:\Images\BAMC\Inflammatory and Reactive 06-07\PR\Pityriasis rosea\PR (4).jpg"/>
          <p:cNvPicPr>
            <a:picLocks noChangeAspect="1" noChangeArrowheads="1"/>
          </p:cNvPicPr>
          <p:nvPr/>
        </p:nvPicPr>
        <p:blipFill>
          <a:blip r:embed="rId3" cstate="print"/>
          <a:srcRect/>
          <a:stretch>
            <a:fillRect/>
          </a:stretch>
        </p:blipFill>
        <p:spPr bwMode="auto">
          <a:xfrm>
            <a:off x="7116763" y="76200"/>
            <a:ext cx="1874837" cy="140493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188DF9B9-E984-4868-96BB-4C7B87FF45C1}" type="slidenum">
              <a:rPr lang="en-US" smtClean="0"/>
              <a:pPr/>
              <a:t>29</a:t>
            </a:fld>
            <a:endParaRPr lang="en-US" dirty="0"/>
          </a:p>
        </p:txBody>
      </p:sp>
    </p:spTree>
    <p:extLst>
      <p:ext uri="{BB962C8B-B14F-4D97-AF65-F5344CB8AC3E}">
        <p14:creationId xmlns:p14="http://schemas.microsoft.com/office/powerpoint/2010/main" val="159965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5"/>
          <p:cNvSpPr>
            <a:spLocks noGrp="1"/>
          </p:cNvSpPr>
          <p:nvPr>
            <p:ph type="sldNum" sz="quarter" idx="12"/>
          </p:nvPr>
        </p:nvSpPr>
        <p:spPr bwMode="auto">
          <a:noFill/>
          <a:ln>
            <a:miter lim="800000"/>
            <a:headEnd/>
            <a:tailEnd/>
          </a:ln>
        </p:spPr>
        <p:txBody>
          <a:bodyPr/>
          <a:lstStyle/>
          <a:p>
            <a:fld id="{EDFA1474-625C-4BE7-9B05-03C8BD4EEA01}" type="slidenum">
              <a:rPr lang="en-US"/>
              <a:pPr/>
              <a:t>3</a:t>
            </a:fld>
            <a:endParaRPr lang="en-US" dirty="0"/>
          </a:p>
        </p:txBody>
      </p:sp>
      <p:sp>
        <p:nvSpPr>
          <p:cNvPr id="55299" name="Rectangle 2"/>
          <p:cNvSpPr>
            <a:spLocks noGrp="1"/>
          </p:cNvSpPr>
          <p:nvPr>
            <p:ph type="title"/>
          </p:nvPr>
        </p:nvSpPr>
        <p:spPr/>
        <p:txBody>
          <a:bodyPr/>
          <a:lstStyle/>
          <a:p>
            <a:r>
              <a:rPr lang="en-US" sz="4000" dirty="0" smtClean="0">
                <a:latin typeface="Arial" charset="0"/>
                <a:ea typeface="ＭＳ Ｐゴシック" charset="-128"/>
              </a:rPr>
              <a:t>Case One: History</a:t>
            </a:r>
          </a:p>
        </p:txBody>
      </p:sp>
      <p:sp>
        <p:nvSpPr>
          <p:cNvPr id="55300" name="Rectangle 3"/>
          <p:cNvSpPr>
            <a:spLocks noGrp="1"/>
          </p:cNvSpPr>
          <p:nvPr>
            <p:ph type="body" idx="1"/>
          </p:nvPr>
        </p:nvSpPr>
        <p:spPr>
          <a:xfrm>
            <a:off x="251520" y="1614264"/>
            <a:ext cx="8640960" cy="4191000"/>
          </a:xfrm>
        </p:spPr>
        <p:txBody>
          <a:bodyPr>
            <a:normAutofit lnSpcReduction="10000"/>
          </a:bodyPr>
          <a:lstStyle/>
          <a:p>
            <a:pPr marL="398463" indent="-398463" eaLnBrk="1" hangingPunct="1">
              <a:spcBef>
                <a:spcPts val="600"/>
              </a:spcBef>
              <a:buFont typeface="Wingdings" charset="2"/>
              <a:buChar char="§"/>
            </a:pPr>
            <a:r>
              <a:rPr lang="en-US" sz="2800" dirty="0" smtClean="0">
                <a:latin typeface="Arial" charset="0"/>
                <a:ea typeface="ＭＳ Ｐゴシック" charset="-128"/>
              </a:rPr>
              <a:t>HPI: </a:t>
            </a:r>
            <a:r>
              <a:rPr lang="en-US" sz="2800" dirty="0" err="1" smtClean="0">
                <a:latin typeface="Arial" charset="0"/>
                <a:ea typeface="ＭＳ Ｐゴシック" charset="-128"/>
              </a:rPr>
              <a:t>Sali</a:t>
            </a:r>
            <a:r>
              <a:rPr lang="en-US" sz="2800" dirty="0" smtClean="0">
                <a:latin typeface="Arial" charset="0"/>
                <a:ea typeface="ＭＳ Ｐゴシック" charset="-128"/>
              </a:rPr>
              <a:t> is a 31-year-old woman who presents with red circles on her arms and trunk for the past 7 months.  They don’t itch.</a:t>
            </a:r>
          </a:p>
          <a:p>
            <a:pPr marL="398463" indent="-398463" eaLnBrk="1" hangingPunct="1">
              <a:spcBef>
                <a:spcPts val="600"/>
              </a:spcBef>
              <a:buFont typeface="Wingdings" charset="2"/>
              <a:buChar char="§"/>
            </a:pPr>
            <a:r>
              <a:rPr lang="en-US" sz="2800" dirty="0" smtClean="0">
                <a:latin typeface="Arial" charset="0"/>
                <a:ea typeface="ＭＳ Ｐゴシック" charset="-128"/>
              </a:rPr>
              <a:t>PMH: none</a:t>
            </a:r>
          </a:p>
          <a:p>
            <a:pPr marL="398463" indent="-398463" eaLnBrk="1" hangingPunct="1">
              <a:spcBef>
                <a:spcPts val="600"/>
              </a:spcBef>
              <a:buFont typeface="Wingdings" charset="2"/>
              <a:buChar char="§"/>
            </a:pPr>
            <a:r>
              <a:rPr lang="en-US" sz="2800" dirty="0" smtClean="0">
                <a:latin typeface="Arial" charset="0"/>
                <a:ea typeface="ＭＳ Ｐゴシック" charset="-128"/>
              </a:rPr>
              <a:t>Allergies: erythromycin (rash)</a:t>
            </a:r>
          </a:p>
          <a:p>
            <a:pPr marL="398463" indent="-398463" eaLnBrk="1" hangingPunct="1">
              <a:spcBef>
                <a:spcPts val="600"/>
              </a:spcBef>
              <a:buFont typeface="Wingdings" charset="2"/>
              <a:buChar char="§"/>
            </a:pPr>
            <a:r>
              <a:rPr lang="en-US" sz="2800" dirty="0" smtClean="0">
                <a:latin typeface="Arial" charset="0"/>
                <a:ea typeface="ＭＳ Ｐゴシック" charset="-128"/>
              </a:rPr>
              <a:t>Medications: none</a:t>
            </a:r>
          </a:p>
          <a:p>
            <a:pPr marL="398463" indent="-398463" eaLnBrk="1" hangingPunct="1">
              <a:spcBef>
                <a:spcPts val="600"/>
              </a:spcBef>
              <a:buFont typeface="Wingdings" charset="2"/>
              <a:buChar char="§"/>
            </a:pPr>
            <a:r>
              <a:rPr lang="en-US" sz="2800" dirty="0" smtClean="0">
                <a:latin typeface="Arial" charset="0"/>
                <a:ea typeface="ＭＳ Ｐゴシック" charset="-128"/>
              </a:rPr>
              <a:t>Family history: noncontributory</a:t>
            </a:r>
          </a:p>
          <a:p>
            <a:pPr marL="398463" indent="-398463" eaLnBrk="1" hangingPunct="1">
              <a:spcBef>
                <a:spcPts val="600"/>
              </a:spcBef>
              <a:buFont typeface="Wingdings" charset="2"/>
              <a:buChar char="§"/>
            </a:pPr>
            <a:r>
              <a:rPr lang="en-US" sz="2800" dirty="0" smtClean="0">
                <a:latin typeface="Arial" charset="0"/>
                <a:ea typeface="ＭＳ Ｐゴシック" charset="-128"/>
              </a:rPr>
              <a:t>Social history: stay-at-home mom</a:t>
            </a:r>
          </a:p>
          <a:p>
            <a:pPr marL="398463" indent="-398463" eaLnBrk="1" hangingPunct="1">
              <a:spcBef>
                <a:spcPts val="600"/>
              </a:spcBef>
              <a:buFont typeface="Wingdings" charset="2"/>
              <a:buChar char="§"/>
            </a:pPr>
            <a:r>
              <a:rPr lang="en-US" sz="2800" dirty="0" smtClean="0">
                <a:latin typeface="Arial" charset="0"/>
                <a:ea typeface="ＭＳ Ｐゴシック" charset="-128"/>
              </a:rPr>
              <a:t>ROS: negative</a:t>
            </a:r>
          </a:p>
        </p:txBody>
      </p:sp>
    </p:spTree>
    <p:extLst>
      <p:ext uri="{BB962C8B-B14F-4D97-AF65-F5344CB8AC3E}">
        <p14:creationId xmlns:p14="http://schemas.microsoft.com/office/powerpoint/2010/main" val="9431557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Content Placeholder 3"/>
          <p:cNvSpPr>
            <a:spLocks noGrp="1"/>
          </p:cNvSpPr>
          <p:nvPr>
            <p:ph sz="half" idx="2"/>
          </p:nvPr>
        </p:nvSpPr>
        <p:spPr>
          <a:xfrm>
            <a:off x="457200" y="1600200"/>
            <a:ext cx="8229600" cy="4191000"/>
          </a:xfrm>
        </p:spPr>
        <p:txBody>
          <a:bodyPr/>
          <a:lstStyle/>
          <a:p>
            <a:pPr algn="ctr">
              <a:buFont typeface="Arial" charset="0"/>
              <a:buNone/>
            </a:pPr>
            <a:endParaRPr lang="en-US" sz="3600" dirty="0" smtClean="0">
              <a:latin typeface="Arial" charset="0"/>
              <a:ea typeface="ＭＳ Ｐゴシック" charset="-128"/>
            </a:endParaRPr>
          </a:p>
          <a:p>
            <a:pPr algn="ctr">
              <a:buFont typeface="Arial" charset="0"/>
              <a:buNone/>
            </a:pPr>
            <a:endParaRPr lang="en-US" sz="3600" dirty="0" smtClean="0">
              <a:latin typeface="Arial" charset="0"/>
              <a:ea typeface="ＭＳ Ｐゴシック" charset="-128"/>
            </a:endParaRPr>
          </a:p>
          <a:p>
            <a:pPr algn="ctr">
              <a:buFont typeface="Arial" charset="0"/>
              <a:buNone/>
            </a:pPr>
            <a:r>
              <a:rPr lang="en-US" sz="4000" b="1" dirty="0" smtClean="0">
                <a:latin typeface="Arial" charset="0"/>
                <a:ea typeface="ＭＳ Ｐゴシック" charset="-128"/>
              </a:rPr>
              <a:t>Now let’s look at a few examples of pityriasis rosea</a:t>
            </a:r>
          </a:p>
        </p:txBody>
      </p:sp>
      <p:sp>
        <p:nvSpPr>
          <p:cNvPr id="106499" name="Slide Number Placeholder 4"/>
          <p:cNvSpPr>
            <a:spLocks noGrp="1"/>
          </p:cNvSpPr>
          <p:nvPr>
            <p:ph type="sldNum" sz="quarter" idx="12"/>
          </p:nvPr>
        </p:nvSpPr>
        <p:spPr bwMode="auto">
          <a:noFill/>
          <a:ln>
            <a:miter lim="800000"/>
            <a:headEnd/>
            <a:tailEnd/>
          </a:ln>
        </p:spPr>
        <p:txBody>
          <a:bodyPr/>
          <a:lstStyle/>
          <a:p>
            <a:fld id="{E164CE07-2211-43DE-ABC7-D38C8E9BBCC0}" type="slidenum">
              <a:rPr lang="en-US"/>
              <a:pPr/>
              <a:t>30</a:t>
            </a:fld>
            <a:endParaRPr lang="en-US" dirty="0"/>
          </a:p>
        </p:txBody>
      </p:sp>
    </p:spTree>
    <p:extLst>
      <p:ext uri="{BB962C8B-B14F-4D97-AF65-F5344CB8AC3E}">
        <p14:creationId xmlns:p14="http://schemas.microsoft.com/office/powerpoint/2010/main" val="2504733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sz="4000" dirty="0" smtClean="0">
                <a:latin typeface="Arial" charset="0"/>
                <a:ea typeface="ＭＳ Ｐゴシック" charset="-128"/>
              </a:rPr>
              <a:t>The elusive “herald patch”</a:t>
            </a:r>
          </a:p>
        </p:txBody>
      </p:sp>
      <p:pic>
        <p:nvPicPr>
          <p:cNvPr id="107523" name="Content Placeholder 5" descr="PR Herald Patch.JPG"/>
          <p:cNvPicPr>
            <a:picLocks noGrp="1" noChangeAspect="1"/>
          </p:cNvPicPr>
          <p:nvPr>
            <p:ph sz="half" idx="1"/>
          </p:nvPr>
        </p:nvPicPr>
        <p:blipFill>
          <a:blip r:embed="rId3" cstate="print"/>
          <a:srcRect/>
          <a:stretch>
            <a:fillRect/>
          </a:stretch>
        </p:blipFill>
        <p:spPr>
          <a:xfrm>
            <a:off x="35496" y="1752600"/>
            <a:ext cx="4800534" cy="3600400"/>
          </a:xfrm>
        </p:spPr>
      </p:pic>
      <p:sp>
        <p:nvSpPr>
          <p:cNvPr id="107524" name="Slide Number Placeholder 4"/>
          <p:cNvSpPr>
            <a:spLocks noGrp="1"/>
          </p:cNvSpPr>
          <p:nvPr>
            <p:ph type="sldNum" sz="quarter" idx="12"/>
          </p:nvPr>
        </p:nvSpPr>
        <p:spPr bwMode="auto">
          <a:noFill/>
          <a:ln>
            <a:miter lim="800000"/>
            <a:headEnd/>
            <a:tailEnd/>
          </a:ln>
        </p:spPr>
        <p:txBody>
          <a:bodyPr/>
          <a:lstStyle/>
          <a:p>
            <a:fld id="{43FAB376-D94F-4371-A3FA-1BFF3E048C4C}" type="slidenum">
              <a:rPr lang="en-US"/>
              <a:pPr/>
              <a:t>31</a:t>
            </a:fld>
            <a:endParaRPr lang="en-US" dirty="0"/>
          </a:p>
        </p:txBody>
      </p:sp>
      <p:pic>
        <p:nvPicPr>
          <p:cNvPr id="107525" name="Picture 5" descr="E:\Professional\Curriculum Workgroup\Modules\images for blisters, etc\pityriasis rosea c herald patch.JPG"/>
          <p:cNvPicPr>
            <a:picLocks noChangeAspect="1" noChangeArrowheads="1"/>
          </p:cNvPicPr>
          <p:nvPr/>
        </p:nvPicPr>
        <p:blipFill>
          <a:blip r:embed="rId4" cstate="print"/>
          <a:srcRect l="39116" t="12385" r="26705" b="29773"/>
          <a:stretch>
            <a:fillRect/>
          </a:stretch>
        </p:blipFill>
        <p:spPr bwMode="auto">
          <a:xfrm>
            <a:off x="4932040" y="1551611"/>
            <a:ext cx="3960440" cy="4468189"/>
          </a:xfrm>
          <a:prstGeom prst="rect">
            <a:avLst/>
          </a:prstGeom>
          <a:noFill/>
        </p:spPr>
      </p:pic>
    </p:spTree>
    <p:extLst>
      <p:ext uri="{BB962C8B-B14F-4D97-AF65-F5344CB8AC3E}">
        <p14:creationId xmlns:p14="http://schemas.microsoft.com/office/powerpoint/2010/main" val="13063163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endParaRPr lang="en-US" dirty="0" smtClean="0">
              <a:latin typeface="Arial" charset="0"/>
              <a:ea typeface="ＭＳ Ｐゴシック" charset="-128"/>
            </a:endParaRPr>
          </a:p>
        </p:txBody>
      </p:sp>
      <p:pic>
        <p:nvPicPr>
          <p:cNvPr id="108547" name="Content Placeholder 5" descr="PR (2).jpg"/>
          <p:cNvPicPr>
            <a:picLocks noGrp="1" noChangeAspect="1"/>
          </p:cNvPicPr>
          <p:nvPr>
            <p:ph sz="half" idx="1"/>
          </p:nvPr>
        </p:nvPicPr>
        <p:blipFill>
          <a:blip r:embed="rId2" cstate="print"/>
          <a:srcRect t="540" b="540"/>
          <a:stretch>
            <a:fillRect/>
          </a:stretch>
        </p:blipFill>
        <p:spPr>
          <a:xfrm>
            <a:off x="0" y="0"/>
            <a:ext cx="9244013" cy="6858000"/>
          </a:xfrm>
        </p:spPr>
      </p:pic>
      <p:sp>
        <p:nvSpPr>
          <p:cNvPr id="108548" name="Slide Number Placeholder 4"/>
          <p:cNvSpPr>
            <a:spLocks noGrp="1"/>
          </p:cNvSpPr>
          <p:nvPr>
            <p:ph type="sldNum" sz="quarter" idx="12"/>
          </p:nvPr>
        </p:nvSpPr>
        <p:spPr bwMode="auto">
          <a:noFill/>
          <a:ln>
            <a:miter lim="800000"/>
            <a:headEnd/>
            <a:tailEnd/>
          </a:ln>
        </p:spPr>
        <p:txBody>
          <a:bodyPr/>
          <a:lstStyle/>
          <a:p>
            <a:fld id="{D23AA585-4420-4453-8853-4DEB174B3801}" type="slidenum">
              <a:rPr lang="en-US"/>
              <a:pPr/>
              <a:t>32</a:t>
            </a:fld>
            <a:endParaRPr lang="en-US" dirty="0"/>
          </a:p>
        </p:txBody>
      </p:sp>
    </p:spTree>
    <p:extLst>
      <p:ext uri="{BB962C8B-B14F-4D97-AF65-F5344CB8AC3E}">
        <p14:creationId xmlns:p14="http://schemas.microsoft.com/office/powerpoint/2010/main" val="8064472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8DF9B9-E984-4868-96BB-4C7B87FF45C1}" type="slidenum">
              <a:rPr lang="en-US" smtClean="0"/>
              <a:pPr/>
              <a:t>33</a:t>
            </a:fld>
            <a:endParaRPr lang="en-US" dirty="0"/>
          </a:p>
        </p:txBody>
      </p:sp>
      <p:pic>
        <p:nvPicPr>
          <p:cNvPr id="201730" name="Picture 2" descr="E:\Professional\Curriculum Workgroup\Modules\images for blisters, etc\pityriasis rosea c herald patch (2).JPG"/>
          <p:cNvPicPr>
            <a:picLocks noGrp="1" noChangeAspect="1" noChangeArrowheads="1"/>
          </p:cNvPicPr>
          <p:nvPr>
            <p:ph idx="1"/>
          </p:nvPr>
        </p:nvPicPr>
        <p:blipFill>
          <a:blip r:embed="rId3" cstate="print"/>
          <a:srcRect l="-1506" b="16045"/>
          <a:stretch>
            <a:fillRect/>
          </a:stretch>
        </p:blipFill>
        <p:spPr bwMode="auto">
          <a:xfrm>
            <a:off x="0" y="116632"/>
            <a:ext cx="4853384" cy="6021288"/>
          </a:xfrm>
          <a:prstGeom prst="rect">
            <a:avLst/>
          </a:prstGeom>
          <a:noFill/>
        </p:spPr>
      </p:pic>
      <p:pic>
        <p:nvPicPr>
          <p:cNvPr id="201731" name="Picture 3" descr="E:\Professional\Curriculum Workgroup\Modules\images for blisters, etc\pityriasis rosea c herald patch (1).JPG"/>
          <p:cNvPicPr>
            <a:picLocks noChangeAspect="1" noChangeArrowheads="1"/>
          </p:cNvPicPr>
          <p:nvPr/>
        </p:nvPicPr>
        <p:blipFill>
          <a:blip r:embed="rId4" cstate="print"/>
          <a:srcRect l="15200" t="3785" r="45416" b="41259"/>
          <a:stretch>
            <a:fillRect/>
          </a:stretch>
        </p:blipFill>
        <p:spPr bwMode="auto">
          <a:xfrm>
            <a:off x="4916016" y="1988840"/>
            <a:ext cx="4227984" cy="3933056"/>
          </a:xfrm>
          <a:prstGeom prst="rect">
            <a:avLst/>
          </a:prstGeom>
          <a:solidFill>
            <a:schemeClr val="accent3"/>
          </a:solidFill>
        </p:spPr>
      </p:pic>
    </p:spTree>
    <p:extLst>
      <p:ext uri="{BB962C8B-B14F-4D97-AF65-F5344CB8AC3E}">
        <p14:creationId xmlns:p14="http://schemas.microsoft.com/office/powerpoint/2010/main" val="17350779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endParaRPr lang="en-US" dirty="0" smtClean="0">
              <a:latin typeface="Arial" charset="0"/>
              <a:ea typeface="ＭＳ Ｐゴシック" charset="-128"/>
            </a:endParaRPr>
          </a:p>
        </p:txBody>
      </p:sp>
      <p:pic>
        <p:nvPicPr>
          <p:cNvPr id="109571" name="Picture 2" descr="E:\Images\DGMC\Inflammatory\PR on neck (1).JPG"/>
          <p:cNvPicPr>
            <a:picLocks noGrp="1" noChangeAspect="1" noChangeArrowheads="1"/>
          </p:cNvPicPr>
          <p:nvPr>
            <p:ph idx="1"/>
          </p:nvPr>
        </p:nvPicPr>
        <p:blipFill>
          <a:blip r:embed="rId2" cstate="print"/>
          <a:srcRect/>
          <a:stretch>
            <a:fillRect/>
          </a:stretch>
        </p:blipFill>
        <p:spPr>
          <a:xfrm>
            <a:off x="-533400" y="0"/>
            <a:ext cx="10287000" cy="6858000"/>
          </a:xfrm>
        </p:spPr>
      </p:pic>
      <p:sp>
        <p:nvSpPr>
          <p:cNvPr id="4" name="Slide Number Placeholder 3"/>
          <p:cNvSpPr>
            <a:spLocks noGrp="1"/>
          </p:cNvSpPr>
          <p:nvPr>
            <p:ph type="sldNum" sz="quarter" idx="12"/>
          </p:nvPr>
        </p:nvSpPr>
        <p:spPr/>
        <p:txBody>
          <a:bodyPr/>
          <a:lstStyle/>
          <a:p>
            <a:fld id="{188DF9B9-E984-4868-96BB-4C7B87FF45C1}" type="slidenum">
              <a:rPr lang="en-US" smtClean="0"/>
              <a:pPr/>
              <a:t>34</a:t>
            </a:fld>
            <a:endParaRPr lang="en-US" dirty="0"/>
          </a:p>
        </p:txBody>
      </p:sp>
    </p:spTree>
    <p:extLst>
      <p:ext uri="{BB962C8B-B14F-4D97-AF65-F5344CB8AC3E}">
        <p14:creationId xmlns:p14="http://schemas.microsoft.com/office/powerpoint/2010/main" val="13114147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323528" y="274638"/>
            <a:ext cx="8496944" cy="1143000"/>
          </a:xfrm>
        </p:spPr>
        <p:txBody>
          <a:bodyPr/>
          <a:lstStyle/>
          <a:p>
            <a:r>
              <a:rPr lang="en-US" sz="4000" dirty="0" smtClean="0">
                <a:latin typeface="Arial" charset="0"/>
                <a:ea typeface="ＭＳ Ｐゴシック" charset="-128"/>
              </a:rPr>
              <a:t>Pityriasis rosea</a:t>
            </a:r>
            <a:r>
              <a:rPr lang="en-US" sz="4000" dirty="0">
                <a:latin typeface="Arial" charset="0"/>
                <a:ea typeface="ＭＳ Ｐゴシック" charset="-128"/>
              </a:rPr>
              <a:t> </a:t>
            </a:r>
            <a:r>
              <a:rPr lang="en-US" sz="4000" dirty="0" smtClean="0">
                <a:latin typeface="Arial" charset="0"/>
                <a:ea typeface="ＭＳ Ｐゴシック" charset="-128"/>
              </a:rPr>
              <a:t>treatment</a:t>
            </a:r>
          </a:p>
        </p:txBody>
      </p:sp>
      <p:sp>
        <p:nvSpPr>
          <p:cNvPr id="3" name="Content Placeholder 2"/>
          <p:cNvSpPr>
            <a:spLocks noGrp="1"/>
          </p:cNvSpPr>
          <p:nvPr>
            <p:ph idx="1"/>
          </p:nvPr>
        </p:nvSpPr>
        <p:spPr>
          <a:xfrm>
            <a:off x="304800" y="1556792"/>
            <a:ext cx="8659688" cy="4525963"/>
          </a:xfrm>
        </p:spPr>
        <p:txBody>
          <a:bodyPr>
            <a:noAutofit/>
          </a:bodyPr>
          <a:lstStyle/>
          <a:p>
            <a:pPr>
              <a:spcBef>
                <a:spcPts val="400"/>
              </a:spcBef>
              <a:buFont typeface="Wingdings" pitchFamily="2" charset="2"/>
              <a:buChar char="§"/>
            </a:pPr>
            <a:r>
              <a:rPr lang="en-US" dirty="0" smtClean="0">
                <a:latin typeface="Arial" charset="0"/>
                <a:ea typeface="ＭＳ Ｐゴシック" charset="-128"/>
              </a:rPr>
              <a:t>Pityriasis rosea is self-limiting</a:t>
            </a:r>
          </a:p>
          <a:p>
            <a:pPr lvl="1">
              <a:spcBef>
                <a:spcPts val="400"/>
              </a:spcBef>
              <a:buFont typeface="Arial" pitchFamily="34" charset="0"/>
              <a:buChar char="•"/>
            </a:pPr>
            <a:r>
              <a:rPr lang="en-US" dirty="0" smtClean="0">
                <a:latin typeface="Arial" charset="0"/>
                <a:ea typeface="ＭＳ Ｐゴシック" charset="-128"/>
              </a:rPr>
              <a:t>The mean duration is about 5 weeks</a:t>
            </a:r>
          </a:p>
          <a:p>
            <a:pPr lvl="1">
              <a:spcBef>
                <a:spcPts val="400"/>
              </a:spcBef>
              <a:buFont typeface="Arial" pitchFamily="34" charset="0"/>
              <a:buChar char="•"/>
            </a:pPr>
            <a:r>
              <a:rPr lang="en-US" dirty="0" smtClean="0">
                <a:latin typeface="Arial" charset="0"/>
                <a:ea typeface="ＭＳ Ｐゴシック" charset="-128"/>
              </a:rPr>
              <a:t>More than 80% resolve by 8 weeks </a:t>
            </a:r>
            <a:r>
              <a:rPr lang="en-US" b="1" dirty="0" smtClean="0">
                <a:latin typeface="Arial" charset="0"/>
                <a:ea typeface="ＭＳ Ｐゴシック" charset="-128"/>
              </a:rPr>
              <a:t>without treatment</a:t>
            </a:r>
          </a:p>
          <a:p>
            <a:pPr lvl="1">
              <a:spcBef>
                <a:spcPts val="400"/>
              </a:spcBef>
              <a:buFont typeface="Arial" pitchFamily="34" charset="0"/>
              <a:buChar char="•"/>
            </a:pPr>
            <a:r>
              <a:rPr lang="en-US" dirty="0" smtClean="0">
                <a:latin typeface="Arial" charset="0"/>
                <a:ea typeface="ＭＳ Ｐゴシック" charset="-128"/>
              </a:rPr>
              <a:t>Most patients only need to be reassured</a:t>
            </a:r>
          </a:p>
          <a:p>
            <a:pPr>
              <a:spcBef>
                <a:spcPts val="400"/>
              </a:spcBef>
              <a:buFont typeface="Wingdings" pitchFamily="2" charset="2"/>
              <a:buChar char="§"/>
            </a:pPr>
            <a:r>
              <a:rPr lang="en-US" dirty="0" smtClean="0">
                <a:latin typeface="Arial" charset="0"/>
                <a:ea typeface="ＭＳ Ｐゴシック" charset="-128"/>
              </a:rPr>
              <a:t>About 25% request treatment for mild to severe pruritus</a:t>
            </a:r>
          </a:p>
          <a:p>
            <a:pPr lvl="1">
              <a:spcBef>
                <a:spcPts val="400"/>
              </a:spcBef>
              <a:buFont typeface="Arial" pitchFamily="34" charset="0"/>
              <a:buChar char="•"/>
            </a:pPr>
            <a:r>
              <a:rPr lang="en-US" dirty="0" smtClean="0">
                <a:latin typeface="Arial" charset="0"/>
                <a:ea typeface="ＭＳ Ｐゴシック" charset="-128"/>
              </a:rPr>
              <a:t>Soothing anti-itch lotions available over-the-counter, topical steroids, and oral antihistamines may help</a:t>
            </a:r>
          </a:p>
          <a:p>
            <a:pPr lvl="1">
              <a:spcBef>
                <a:spcPts val="400"/>
              </a:spcBef>
              <a:buNone/>
            </a:pPr>
            <a:endParaRPr lang="en-US" dirty="0" smtClean="0">
              <a:latin typeface="Arial" charset="0"/>
              <a:ea typeface="ＭＳ Ｐゴシック" charset="-128"/>
            </a:endParaRPr>
          </a:p>
        </p:txBody>
      </p:sp>
      <p:sp>
        <p:nvSpPr>
          <p:cNvPr id="5" name="Slide Number Placeholder 4"/>
          <p:cNvSpPr>
            <a:spLocks noGrp="1"/>
          </p:cNvSpPr>
          <p:nvPr>
            <p:ph type="sldNum" sz="quarter" idx="12"/>
          </p:nvPr>
        </p:nvSpPr>
        <p:spPr/>
        <p:txBody>
          <a:bodyPr/>
          <a:lstStyle/>
          <a:p>
            <a:fld id="{188DF9B9-E984-4868-96BB-4C7B87FF45C1}" type="slidenum">
              <a:rPr lang="en-US" smtClean="0"/>
              <a:pPr/>
              <a:t>35</a:t>
            </a:fld>
            <a:endParaRPr lang="en-US" dirty="0"/>
          </a:p>
        </p:txBody>
      </p:sp>
    </p:spTree>
    <p:extLst>
      <p:ext uri="{BB962C8B-B14F-4D97-AF65-F5344CB8AC3E}">
        <p14:creationId xmlns:p14="http://schemas.microsoft.com/office/powerpoint/2010/main" val="16449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5"/>
          <p:cNvSpPr>
            <a:spLocks noGrp="1"/>
          </p:cNvSpPr>
          <p:nvPr>
            <p:ph type="sldNum" sz="quarter" idx="12"/>
          </p:nvPr>
        </p:nvSpPr>
        <p:spPr bwMode="auto">
          <a:noFill/>
          <a:ln>
            <a:miter lim="800000"/>
            <a:headEnd/>
            <a:tailEnd/>
          </a:ln>
        </p:spPr>
        <p:txBody>
          <a:bodyPr/>
          <a:lstStyle/>
          <a:p>
            <a:fld id="{A5B97BA8-0C42-4722-A942-D18D36B0BCB9}" type="slidenum">
              <a:rPr lang="en-US"/>
              <a:pPr/>
              <a:t>36</a:t>
            </a:fld>
            <a:endParaRPr lang="en-US" dirty="0"/>
          </a:p>
        </p:txBody>
      </p:sp>
      <p:sp>
        <p:nvSpPr>
          <p:cNvPr id="134147" name="Rectangle 4"/>
          <p:cNvSpPr>
            <a:spLocks noGrp="1"/>
          </p:cNvSpPr>
          <p:nvPr>
            <p:ph type="ctrTitle"/>
          </p:nvPr>
        </p:nvSpPr>
        <p:spPr/>
        <p:txBody>
          <a:bodyPr/>
          <a:lstStyle/>
          <a:p>
            <a:r>
              <a:rPr lang="en-US" sz="6000" dirty="0" smtClean="0">
                <a:solidFill>
                  <a:schemeClr val="tx1"/>
                </a:solidFill>
                <a:latin typeface="Arial" charset="0"/>
                <a:ea typeface="ＭＳ Ｐゴシック" charset="-128"/>
              </a:rPr>
              <a:t>Case Four</a:t>
            </a:r>
          </a:p>
        </p:txBody>
      </p:sp>
      <p:sp>
        <p:nvSpPr>
          <p:cNvPr id="134148" name="Rectangle 6"/>
          <p:cNvSpPr>
            <a:spLocks noGrp="1"/>
          </p:cNvSpPr>
          <p:nvPr>
            <p:ph type="subTitle" idx="1"/>
          </p:nvPr>
        </p:nvSpPr>
        <p:spPr/>
        <p:txBody>
          <a:bodyPr/>
          <a:lstStyle/>
          <a:p>
            <a:endParaRPr lang="en-US" dirty="0" smtClean="0">
              <a:latin typeface="Arial" charset="0"/>
              <a:ea typeface="ＭＳ Ｐゴシック" charset="-128"/>
            </a:endParaRPr>
          </a:p>
        </p:txBody>
      </p:sp>
    </p:spTree>
    <p:extLst>
      <p:ext uri="{BB962C8B-B14F-4D97-AF65-F5344CB8AC3E}">
        <p14:creationId xmlns:p14="http://schemas.microsoft.com/office/powerpoint/2010/main" val="41613950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5"/>
          <p:cNvSpPr>
            <a:spLocks noGrp="1"/>
          </p:cNvSpPr>
          <p:nvPr>
            <p:ph type="sldNum" sz="quarter" idx="12"/>
          </p:nvPr>
        </p:nvSpPr>
        <p:spPr bwMode="auto">
          <a:noFill/>
          <a:ln>
            <a:miter lim="800000"/>
            <a:headEnd/>
            <a:tailEnd/>
          </a:ln>
        </p:spPr>
        <p:txBody>
          <a:bodyPr/>
          <a:lstStyle/>
          <a:p>
            <a:fld id="{E9FD44E7-C47D-4912-B75E-B272D381A27E}" type="slidenum">
              <a:rPr lang="en-US"/>
              <a:pPr/>
              <a:t>37</a:t>
            </a:fld>
            <a:endParaRPr lang="en-US" dirty="0"/>
          </a:p>
        </p:txBody>
      </p:sp>
      <p:sp>
        <p:nvSpPr>
          <p:cNvPr id="136195" name="Rectangle 2"/>
          <p:cNvSpPr>
            <a:spLocks noGrp="1"/>
          </p:cNvSpPr>
          <p:nvPr>
            <p:ph type="title"/>
          </p:nvPr>
        </p:nvSpPr>
        <p:spPr/>
        <p:txBody>
          <a:bodyPr/>
          <a:lstStyle/>
          <a:p>
            <a:r>
              <a:rPr lang="en-US" sz="4000" dirty="0" smtClean="0">
                <a:latin typeface="Arial" charset="0"/>
                <a:ea typeface="ＭＳ Ｐゴシック" charset="-128"/>
              </a:rPr>
              <a:t>Case Four: History</a:t>
            </a:r>
          </a:p>
        </p:txBody>
      </p:sp>
      <p:sp>
        <p:nvSpPr>
          <p:cNvPr id="136196" name="Rectangle 3"/>
          <p:cNvSpPr>
            <a:spLocks noGrp="1"/>
          </p:cNvSpPr>
          <p:nvPr>
            <p:ph type="body" idx="1"/>
          </p:nvPr>
        </p:nvSpPr>
        <p:spPr>
          <a:xfrm>
            <a:off x="251520" y="1484784"/>
            <a:ext cx="8712968" cy="4495800"/>
          </a:xfrm>
        </p:spPr>
        <p:txBody>
          <a:bodyPr>
            <a:normAutofit/>
          </a:bodyPr>
          <a:lstStyle/>
          <a:p>
            <a:pPr eaLnBrk="1" hangingPunct="1">
              <a:spcBef>
                <a:spcPts val="200"/>
              </a:spcBef>
              <a:buFont typeface="Wingdings" charset="2"/>
              <a:buChar char="§"/>
            </a:pPr>
            <a:r>
              <a:rPr lang="en-US" sz="2400" dirty="0" smtClean="0">
                <a:latin typeface="Arial" charset="0"/>
                <a:ea typeface="ＭＳ Ｐゴシック" charset="-128"/>
              </a:rPr>
              <a:t>HPI: </a:t>
            </a:r>
            <a:r>
              <a:rPr lang="en-US" sz="2400" dirty="0" err="1" smtClean="0">
                <a:latin typeface="Arial" charset="0"/>
                <a:ea typeface="ＭＳ Ｐゴシック" charset="-128"/>
              </a:rPr>
              <a:t>Wleed</a:t>
            </a:r>
            <a:r>
              <a:rPr lang="en-US" sz="2400" dirty="0" smtClean="0">
                <a:latin typeface="Arial" charset="0"/>
                <a:ea typeface="ＭＳ Ｐゴシック" charset="-128"/>
              </a:rPr>
              <a:t> is a 15-year-old who presents with one week of small pink scaly round spots on his chest, abdomen, back, upper arms, thighs, and forehead.  They itch somewhat.</a:t>
            </a:r>
          </a:p>
          <a:p>
            <a:pPr eaLnBrk="1" hangingPunct="1">
              <a:spcBef>
                <a:spcPts val="200"/>
              </a:spcBef>
              <a:buFont typeface="Wingdings" charset="2"/>
              <a:buChar char="§"/>
            </a:pPr>
            <a:r>
              <a:rPr lang="en-US" sz="2400" dirty="0" smtClean="0">
                <a:latin typeface="Arial" charset="0"/>
                <a:ea typeface="ＭＳ Ｐゴシック" charset="-128"/>
              </a:rPr>
              <a:t>PMH: none</a:t>
            </a:r>
          </a:p>
          <a:p>
            <a:pPr eaLnBrk="1" hangingPunct="1">
              <a:spcBef>
                <a:spcPts val="200"/>
              </a:spcBef>
              <a:buFont typeface="Wingdings" charset="2"/>
              <a:buChar char="§"/>
            </a:pPr>
            <a:r>
              <a:rPr lang="en-US" sz="2400" dirty="0" smtClean="0">
                <a:latin typeface="Arial" charset="0"/>
                <a:ea typeface="ＭＳ Ｐゴシック" charset="-128"/>
              </a:rPr>
              <a:t>Allergies: none</a:t>
            </a:r>
          </a:p>
          <a:p>
            <a:pPr eaLnBrk="1" hangingPunct="1">
              <a:spcBef>
                <a:spcPts val="200"/>
              </a:spcBef>
              <a:buFont typeface="Wingdings" charset="2"/>
              <a:buChar char="§"/>
            </a:pPr>
            <a:r>
              <a:rPr lang="en-US" sz="2400" dirty="0" smtClean="0">
                <a:latin typeface="Arial" charset="0"/>
                <a:ea typeface="ＭＳ Ｐゴシック" charset="-128"/>
              </a:rPr>
              <a:t>Medications: none</a:t>
            </a:r>
          </a:p>
          <a:p>
            <a:pPr eaLnBrk="1" hangingPunct="1">
              <a:spcBef>
                <a:spcPts val="200"/>
              </a:spcBef>
              <a:buFont typeface="Wingdings" charset="2"/>
              <a:buChar char="§"/>
            </a:pPr>
            <a:r>
              <a:rPr lang="en-US" sz="2400" dirty="0" smtClean="0">
                <a:latin typeface="Arial" charset="0"/>
                <a:ea typeface="ＭＳ Ｐゴシック" charset="-128"/>
              </a:rPr>
              <a:t>Family history: sister had strep throat a month ago</a:t>
            </a:r>
          </a:p>
          <a:p>
            <a:pPr eaLnBrk="1" hangingPunct="1">
              <a:spcBef>
                <a:spcPts val="200"/>
              </a:spcBef>
              <a:buFont typeface="Wingdings" charset="2"/>
              <a:buChar char="§"/>
            </a:pPr>
            <a:r>
              <a:rPr lang="en-US" sz="2400" dirty="0" smtClean="0">
                <a:latin typeface="Arial" charset="0"/>
                <a:ea typeface="ＭＳ Ｐゴシック" charset="-128"/>
              </a:rPr>
              <a:t>Social history: lives with mother, father and three siblings (ages 3, 7, and 9)</a:t>
            </a:r>
          </a:p>
          <a:p>
            <a:pPr eaLnBrk="1" hangingPunct="1">
              <a:spcBef>
                <a:spcPts val="200"/>
              </a:spcBef>
              <a:buFont typeface="Wingdings" charset="2"/>
              <a:buChar char="§"/>
            </a:pPr>
            <a:r>
              <a:rPr lang="en-US" sz="2400" dirty="0" smtClean="0">
                <a:latin typeface="Arial" charset="0"/>
                <a:ea typeface="ＭＳ Ｐゴシック" charset="-128"/>
              </a:rPr>
              <a:t>ROS: mild sore throat for past two weeks</a:t>
            </a:r>
          </a:p>
        </p:txBody>
      </p:sp>
    </p:spTree>
    <p:extLst>
      <p:ext uri="{BB962C8B-B14F-4D97-AF65-F5344CB8AC3E}">
        <p14:creationId xmlns:p14="http://schemas.microsoft.com/office/powerpoint/2010/main" val="5854039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sz="4000" dirty="0" smtClean="0">
                <a:latin typeface="Arial" charset="0"/>
                <a:ea typeface="ＭＳ Ｐゴシック" charset="-128"/>
              </a:rPr>
              <a:t>Case Four: Skin Exam</a:t>
            </a:r>
          </a:p>
        </p:txBody>
      </p:sp>
      <p:pic>
        <p:nvPicPr>
          <p:cNvPr id="138243" name="ClipArt Placeholder 5" descr="guttate psoriasis post strep.JPG"/>
          <p:cNvPicPr>
            <a:picLocks noGrp="1" noChangeAspect="1"/>
          </p:cNvPicPr>
          <p:nvPr>
            <p:ph type="clipArt" sz="half" idx="1"/>
          </p:nvPr>
        </p:nvPicPr>
        <p:blipFill>
          <a:blip r:embed="rId2" cstate="print"/>
          <a:srcRect t="8401" b="15182"/>
          <a:stretch>
            <a:fillRect/>
          </a:stretch>
        </p:blipFill>
        <p:spPr>
          <a:xfrm>
            <a:off x="762000" y="1524000"/>
            <a:ext cx="4038600" cy="2057400"/>
          </a:xfrm>
        </p:spPr>
      </p:pic>
      <p:sp>
        <p:nvSpPr>
          <p:cNvPr id="138244" name="Slide Number Placeholder 4"/>
          <p:cNvSpPr>
            <a:spLocks noGrp="1"/>
          </p:cNvSpPr>
          <p:nvPr>
            <p:ph type="sldNum" sz="quarter" idx="11"/>
          </p:nvPr>
        </p:nvSpPr>
        <p:spPr bwMode="auto">
          <a:noFill/>
          <a:ln>
            <a:miter lim="800000"/>
            <a:headEnd/>
            <a:tailEnd/>
          </a:ln>
        </p:spPr>
        <p:txBody>
          <a:bodyPr/>
          <a:lstStyle/>
          <a:p>
            <a:fld id="{7ED2BA84-CF36-467D-B677-39D06BE0DEC3}" type="slidenum">
              <a:rPr lang="en-US"/>
              <a:pPr/>
              <a:t>38</a:t>
            </a:fld>
            <a:endParaRPr lang="en-US" dirty="0"/>
          </a:p>
        </p:txBody>
      </p:sp>
      <p:pic>
        <p:nvPicPr>
          <p:cNvPr id="138245" name="ClipArt Placeholder 5" descr="guttate psoriasis post strep (1).JPG"/>
          <p:cNvPicPr>
            <a:picLocks noChangeAspect="1"/>
          </p:cNvPicPr>
          <p:nvPr/>
        </p:nvPicPr>
        <p:blipFill>
          <a:blip r:embed="rId3" cstate="print"/>
          <a:srcRect t="5573" b="1031"/>
          <a:stretch>
            <a:fillRect/>
          </a:stretch>
        </p:blipFill>
        <p:spPr bwMode="auto">
          <a:xfrm>
            <a:off x="762000" y="3581400"/>
            <a:ext cx="4038600" cy="2514600"/>
          </a:xfrm>
          <a:prstGeom prst="rect">
            <a:avLst/>
          </a:prstGeom>
          <a:noFill/>
          <a:ln w="9525">
            <a:noFill/>
            <a:miter lim="800000"/>
            <a:headEnd/>
            <a:tailEnd/>
          </a:ln>
        </p:spPr>
      </p:pic>
      <p:pic>
        <p:nvPicPr>
          <p:cNvPr id="138246" name="ClipArt Placeholder 7" descr="guttate psoriasis post strep (3).JPG"/>
          <p:cNvPicPr>
            <a:picLocks noChangeAspect="1"/>
          </p:cNvPicPr>
          <p:nvPr/>
        </p:nvPicPr>
        <p:blipFill>
          <a:blip r:embed="rId4" cstate="print"/>
          <a:srcRect l="-16924" r="-16924"/>
          <a:stretch>
            <a:fillRect/>
          </a:stretch>
        </p:blipFill>
        <p:spPr bwMode="auto">
          <a:xfrm>
            <a:off x="4800600" y="1524000"/>
            <a:ext cx="4038600" cy="4525963"/>
          </a:xfrm>
          <a:prstGeom prst="rect">
            <a:avLst/>
          </a:prstGeom>
          <a:noFill/>
          <a:ln w="9525">
            <a:noFill/>
            <a:miter lim="800000"/>
            <a:headEnd/>
            <a:tailEnd/>
          </a:ln>
        </p:spPr>
      </p:pic>
    </p:spTree>
    <p:extLst>
      <p:ext uri="{BB962C8B-B14F-4D97-AF65-F5344CB8AC3E}">
        <p14:creationId xmlns:p14="http://schemas.microsoft.com/office/powerpoint/2010/main" val="33927556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p:cNvSpPr>
            <a:spLocks noGrp="1"/>
          </p:cNvSpPr>
          <p:nvPr>
            <p:ph type="sldNum" sz="quarter" idx="12"/>
          </p:nvPr>
        </p:nvSpPr>
        <p:spPr bwMode="auto">
          <a:noFill/>
          <a:ln>
            <a:miter lim="800000"/>
            <a:headEnd/>
            <a:tailEnd/>
          </a:ln>
        </p:spPr>
        <p:txBody>
          <a:bodyPr/>
          <a:lstStyle/>
          <a:p>
            <a:fld id="{8A3702CF-963B-43DA-9357-38118960267D}" type="slidenum">
              <a:rPr lang="en-US"/>
              <a:pPr/>
              <a:t>39</a:t>
            </a:fld>
            <a:endParaRPr lang="en-US" dirty="0"/>
          </a:p>
        </p:txBody>
      </p:sp>
      <p:sp>
        <p:nvSpPr>
          <p:cNvPr id="139267" name="Rectangle 2"/>
          <p:cNvSpPr>
            <a:spLocks noGrp="1"/>
          </p:cNvSpPr>
          <p:nvPr>
            <p:ph type="title"/>
          </p:nvPr>
        </p:nvSpPr>
        <p:spPr>
          <a:xfrm>
            <a:off x="2514600" y="152400"/>
            <a:ext cx="6172200" cy="1143000"/>
          </a:xfrm>
        </p:spPr>
        <p:txBody>
          <a:bodyPr/>
          <a:lstStyle/>
          <a:p>
            <a:r>
              <a:rPr lang="en-US" sz="4000" dirty="0" smtClean="0">
                <a:latin typeface="Arial" charset="0"/>
                <a:ea typeface="ＭＳ Ｐゴシック" charset="-128"/>
              </a:rPr>
              <a:t>Case Four, Question 1</a:t>
            </a:r>
          </a:p>
        </p:txBody>
      </p:sp>
      <p:sp>
        <p:nvSpPr>
          <p:cNvPr id="139268" name="Rectangle 3"/>
          <p:cNvSpPr>
            <a:spLocks noGrp="1"/>
          </p:cNvSpPr>
          <p:nvPr>
            <p:ph type="body" idx="1"/>
          </p:nvPr>
        </p:nvSpPr>
        <p:spPr>
          <a:xfrm>
            <a:off x="251520" y="1556792"/>
            <a:ext cx="8663880" cy="4495800"/>
          </a:xfrm>
        </p:spPr>
        <p:txBody>
          <a:bodyPr/>
          <a:lstStyle/>
          <a:p>
            <a:pPr marL="398463" indent="-398463" eaLnBrk="1" hangingPunct="1">
              <a:buFont typeface="Wingdings" charset="2"/>
              <a:buChar char="§"/>
            </a:pPr>
            <a:r>
              <a:rPr lang="en-US" sz="2800" dirty="0" err="1" smtClean="0">
                <a:latin typeface="Arial" charset="0"/>
                <a:ea typeface="ＭＳ Ｐゴシック" charset="-128"/>
              </a:rPr>
              <a:t>Waleed</a:t>
            </a:r>
            <a:r>
              <a:rPr lang="en-US" sz="2800" dirty="0" smtClean="0">
                <a:latin typeface="Arial" charset="0"/>
                <a:ea typeface="ＭＳ Ｐゴシック" charset="-128"/>
              </a:rPr>
              <a:t> ’s exam shows many guttate (raindrop-like) scaly pink to bright red</a:t>
            </a:r>
            <a:r>
              <a:rPr lang="en-US" sz="2800" dirty="0" smtClean="0">
                <a:solidFill>
                  <a:schemeClr val="accent2"/>
                </a:solidFill>
                <a:latin typeface="Arial" charset="0"/>
                <a:ea typeface="ＭＳ Ｐゴシック" charset="-128"/>
              </a:rPr>
              <a:t> </a:t>
            </a:r>
            <a:r>
              <a:rPr lang="en-US" sz="2800" dirty="0" smtClean="0">
                <a:latin typeface="Arial" charset="0"/>
                <a:ea typeface="ＭＳ Ｐゴシック" charset="-128"/>
              </a:rPr>
              <a:t>papules.  They do not follow skin tension lines, and there is no oral, palm, or sole involvement.  What is the first test you should perform?</a:t>
            </a:r>
          </a:p>
          <a:p>
            <a:pPr marL="1314450" lvl="2" indent="-457200" eaLnBrk="1" hangingPunct="1">
              <a:buFont typeface="+mj-lt"/>
              <a:buAutoNum type="alphaLcPeriod"/>
            </a:pPr>
            <a:r>
              <a:rPr lang="en-US" sz="2800" dirty="0" smtClean="0">
                <a:latin typeface="Arial" charset="0"/>
                <a:ea typeface="ＭＳ Ｐゴシック" charset="-128"/>
              </a:rPr>
              <a:t>Fungal culture</a:t>
            </a:r>
          </a:p>
          <a:p>
            <a:pPr marL="1314450" lvl="2" indent="-457200" eaLnBrk="1" hangingPunct="1">
              <a:buFont typeface="+mj-lt"/>
              <a:buAutoNum type="alphaLcPeriod"/>
            </a:pPr>
            <a:r>
              <a:rPr lang="en-US" sz="2800" dirty="0" smtClean="0">
                <a:latin typeface="Arial" charset="0"/>
                <a:ea typeface="ＭＳ Ｐゴシック" charset="-128"/>
              </a:rPr>
              <a:t>Potassium hydroxide (KOH) exam</a:t>
            </a:r>
          </a:p>
          <a:p>
            <a:pPr marL="1314450" lvl="2" indent="-457200" eaLnBrk="1" hangingPunct="1">
              <a:buFont typeface="+mj-lt"/>
              <a:buAutoNum type="alphaLcPeriod"/>
            </a:pPr>
            <a:r>
              <a:rPr lang="en-US" sz="2800" dirty="0" smtClean="0">
                <a:latin typeface="Arial" charset="0"/>
                <a:ea typeface="ＭＳ Ｐゴシック" charset="-128"/>
              </a:rPr>
              <a:t>Rapid plasma reagin</a:t>
            </a:r>
          </a:p>
          <a:p>
            <a:pPr marL="1314450" lvl="2" indent="-457200" eaLnBrk="1" hangingPunct="1">
              <a:buFont typeface="+mj-lt"/>
              <a:buAutoNum type="alphaLcPeriod"/>
            </a:pPr>
            <a:r>
              <a:rPr lang="en-US" sz="2800" dirty="0" smtClean="0">
                <a:latin typeface="Arial" charset="0"/>
                <a:ea typeface="ＭＳ Ｐゴシック" charset="-128"/>
              </a:rPr>
              <a:t>Shave biopsy</a:t>
            </a:r>
          </a:p>
        </p:txBody>
      </p:sp>
      <p:pic>
        <p:nvPicPr>
          <p:cNvPr id="139269" name="ClipArt Placeholder 5" descr="guttate psoriasis post strep.JPG"/>
          <p:cNvPicPr>
            <a:picLocks noChangeAspect="1"/>
          </p:cNvPicPr>
          <p:nvPr/>
        </p:nvPicPr>
        <p:blipFill>
          <a:blip r:embed="rId3" cstate="print"/>
          <a:srcRect t="8401" b="15182"/>
          <a:stretch>
            <a:fillRect/>
          </a:stretch>
        </p:blipFill>
        <p:spPr bwMode="auto">
          <a:xfrm>
            <a:off x="76200" y="130175"/>
            <a:ext cx="2438400" cy="1241425"/>
          </a:xfrm>
          <a:prstGeom prst="rect">
            <a:avLst/>
          </a:prstGeom>
          <a:noFill/>
          <a:ln w="9525">
            <a:noFill/>
            <a:miter lim="800000"/>
            <a:headEnd/>
            <a:tailEnd/>
          </a:ln>
        </p:spPr>
      </p:pic>
    </p:spTree>
    <p:extLst>
      <p:ext uri="{BB962C8B-B14F-4D97-AF65-F5344CB8AC3E}">
        <p14:creationId xmlns:p14="http://schemas.microsoft.com/office/powerpoint/2010/main" val="27208654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p:txBody>
          <a:bodyPr/>
          <a:lstStyle/>
          <a:p>
            <a:r>
              <a:rPr lang="en-US" sz="4000" dirty="0" smtClean="0">
                <a:latin typeface="Arial" charset="0"/>
                <a:ea typeface="ＭＳ Ｐゴシック" charset="-128"/>
              </a:rPr>
              <a:t>Case One: Skin Exam</a:t>
            </a:r>
          </a:p>
        </p:txBody>
      </p:sp>
      <p:pic>
        <p:nvPicPr>
          <p:cNvPr id="57347" name="Picture 7" descr="Tinea arm"/>
          <p:cNvPicPr>
            <a:picLocks noChangeAspect="1" noChangeArrowheads="1"/>
          </p:cNvPicPr>
          <p:nvPr/>
        </p:nvPicPr>
        <p:blipFill>
          <a:blip r:embed="rId4" cstate="print"/>
          <a:srcRect t="10899" r="17169" b="7352"/>
          <a:stretch>
            <a:fillRect/>
          </a:stretch>
        </p:blipFill>
        <p:spPr bwMode="auto">
          <a:xfrm>
            <a:off x="1371600" y="1524000"/>
            <a:ext cx="6405563" cy="4572000"/>
          </a:xfrm>
          <a:prstGeom prst="rect">
            <a:avLst/>
          </a:prstGeom>
          <a:noFill/>
          <a:ln w="9525">
            <a:noFill/>
            <a:miter lim="800000"/>
            <a:headEnd/>
            <a:tailEnd/>
          </a:ln>
        </p:spPr>
      </p:pic>
      <p:sp>
        <p:nvSpPr>
          <p:cNvPr id="4" name="Slide Number Placeholder 3"/>
          <p:cNvSpPr>
            <a:spLocks noGrp="1"/>
          </p:cNvSpPr>
          <p:nvPr>
            <p:ph type="sldNum" sz="quarter" idx="11"/>
          </p:nvPr>
        </p:nvSpPr>
        <p:spPr/>
        <p:txBody>
          <a:bodyPr/>
          <a:lstStyle/>
          <a:p>
            <a:fld id="{E245C38F-CA88-4C01-B942-B666CD5A20DB}" type="slidenum">
              <a:rPr lang="en-US" smtClean="0"/>
              <a:pPr/>
              <a:t>4</a:t>
            </a:fld>
            <a:endParaRPr lang="en-US" dirty="0"/>
          </a:p>
        </p:txBody>
      </p:sp>
    </p:spTree>
    <p:custDataLst>
      <p:tags r:id="rId1"/>
    </p:custDataLst>
    <p:extLst>
      <p:ext uri="{BB962C8B-B14F-4D97-AF65-F5344CB8AC3E}">
        <p14:creationId xmlns:p14="http://schemas.microsoft.com/office/powerpoint/2010/main" val="16305029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2"/>
          </p:nvPr>
        </p:nvSpPr>
        <p:spPr bwMode="auto">
          <a:noFill/>
          <a:ln>
            <a:miter lim="800000"/>
            <a:headEnd/>
            <a:tailEnd/>
          </a:ln>
        </p:spPr>
        <p:txBody>
          <a:bodyPr/>
          <a:lstStyle/>
          <a:p>
            <a:fld id="{40C32F6F-0AF8-413B-96AD-0F4EFA3D14CB}" type="slidenum">
              <a:rPr lang="en-US"/>
              <a:pPr/>
              <a:t>40</a:t>
            </a:fld>
            <a:endParaRPr lang="en-US" dirty="0"/>
          </a:p>
        </p:txBody>
      </p:sp>
      <p:sp>
        <p:nvSpPr>
          <p:cNvPr id="141315" name="Rectangle 2"/>
          <p:cNvSpPr>
            <a:spLocks noGrp="1"/>
          </p:cNvSpPr>
          <p:nvPr>
            <p:ph type="title"/>
          </p:nvPr>
        </p:nvSpPr>
        <p:spPr>
          <a:xfrm>
            <a:off x="2514600" y="152400"/>
            <a:ext cx="6172200" cy="1143000"/>
          </a:xfrm>
        </p:spPr>
        <p:txBody>
          <a:bodyPr/>
          <a:lstStyle/>
          <a:p>
            <a:r>
              <a:rPr lang="en-US" sz="4000" dirty="0" smtClean="0">
                <a:latin typeface="Arial" charset="0"/>
                <a:ea typeface="ＭＳ Ｐゴシック" charset="-128"/>
              </a:rPr>
              <a:t>Case Four, Question 1</a:t>
            </a:r>
          </a:p>
        </p:txBody>
      </p:sp>
      <p:sp>
        <p:nvSpPr>
          <p:cNvPr id="141316" name="Rectangle 3"/>
          <p:cNvSpPr>
            <a:spLocks noGrp="1"/>
          </p:cNvSpPr>
          <p:nvPr>
            <p:ph type="body" idx="1"/>
          </p:nvPr>
        </p:nvSpPr>
        <p:spPr>
          <a:xfrm>
            <a:off x="251520" y="1556792"/>
            <a:ext cx="8663880" cy="4495800"/>
          </a:xfrm>
        </p:spPr>
        <p:txBody>
          <a:bodyPr/>
          <a:lstStyle/>
          <a:p>
            <a:pPr eaLnBrk="1" hangingPunct="1">
              <a:buFont typeface="Arial" charset="0"/>
              <a:buNone/>
            </a:pPr>
            <a:r>
              <a:rPr lang="en-US" sz="2600" b="1" dirty="0" smtClean="0">
                <a:solidFill>
                  <a:srgbClr val="C00000"/>
                </a:solidFill>
                <a:latin typeface="Arial" charset="0"/>
                <a:ea typeface="ＭＳ Ｐゴシック" charset="-128"/>
              </a:rPr>
              <a:t>Answer: b</a:t>
            </a:r>
          </a:p>
          <a:p>
            <a:pPr eaLnBrk="1" hangingPunct="1">
              <a:buFont typeface="Wingdings" charset="2"/>
              <a:buChar char="§"/>
            </a:pPr>
            <a:r>
              <a:rPr lang="en-US" sz="2600" dirty="0" smtClean="0">
                <a:latin typeface="Arial" charset="0"/>
                <a:ea typeface="ＭＳ Ｐゴシック" charset="-128"/>
              </a:rPr>
              <a:t>Waleed ’s exam shows many guttate (raindrop-like) scaly pink to bright red circinate papules.  They do not follow skin tension lines, and there is no oral, palm, or sole involvement.  What is the first test you should perform?</a:t>
            </a:r>
          </a:p>
          <a:p>
            <a:pPr marL="1314450" lvl="2" indent="-457200" eaLnBrk="1" hangingPunct="1">
              <a:buFont typeface="+mj-lt"/>
              <a:buAutoNum type="alphaLcPeriod"/>
            </a:pPr>
            <a:r>
              <a:rPr lang="en-US" dirty="0" smtClean="0">
                <a:latin typeface="Arial" charset="0"/>
                <a:ea typeface="ＭＳ Ｐゴシック" charset="-128"/>
              </a:rPr>
              <a:t>Fungal culture</a:t>
            </a:r>
          </a:p>
          <a:p>
            <a:pPr marL="1314450" lvl="2" indent="-457200" eaLnBrk="1" hangingPunct="1">
              <a:buFont typeface="+mj-lt"/>
              <a:buAutoNum type="alphaLcPeriod"/>
            </a:pPr>
            <a:r>
              <a:rPr lang="en-US" b="1" dirty="0" smtClean="0">
                <a:solidFill>
                  <a:srgbClr val="C00000"/>
                </a:solidFill>
                <a:latin typeface="Arial" charset="0"/>
                <a:ea typeface="ＭＳ Ｐゴシック" charset="-128"/>
              </a:rPr>
              <a:t>Potassium hydroxide (KOH) exam</a:t>
            </a:r>
          </a:p>
          <a:p>
            <a:pPr marL="1314450" lvl="2" indent="-457200" eaLnBrk="1" hangingPunct="1">
              <a:buFont typeface="+mj-lt"/>
              <a:buAutoNum type="alphaLcPeriod"/>
            </a:pPr>
            <a:r>
              <a:rPr lang="en-US" dirty="0" smtClean="0">
                <a:latin typeface="Arial" charset="0"/>
                <a:ea typeface="ＭＳ Ｐゴシック" charset="-128"/>
              </a:rPr>
              <a:t>Rapid plasma reagin</a:t>
            </a:r>
          </a:p>
          <a:p>
            <a:pPr marL="1314450" lvl="2" indent="-457200" eaLnBrk="1" hangingPunct="1">
              <a:buFont typeface="+mj-lt"/>
              <a:buAutoNum type="alphaLcPeriod"/>
            </a:pPr>
            <a:r>
              <a:rPr lang="en-US" dirty="0" smtClean="0">
                <a:latin typeface="Arial" charset="0"/>
                <a:ea typeface="ＭＳ Ｐゴシック" charset="-128"/>
              </a:rPr>
              <a:t>Shave biopsy</a:t>
            </a:r>
          </a:p>
        </p:txBody>
      </p:sp>
      <p:pic>
        <p:nvPicPr>
          <p:cNvPr id="141317" name="ClipArt Placeholder 5" descr="guttate psoriasis post strep.JPG"/>
          <p:cNvPicPr>
            <a:picLocks noChangeAspect="1"/>
          </p:cNvPicPr>
          <p:nvPr/>
        </p:nvPicPr>
        <p:blipFill>
          <a:blip r:embed="rId3" cstate="print"/>
          <a:srcRect t="8401" b="15182"/>
          <a:stretch>
            <a:fillRect/>
          </a:stretch>
        </p:blipFill>
        <p:spPr bwMode="auto">
          <a:xfrm>
            <a:off x="76200" y="130175"/>
            <a:ext cx="2438400" cy="1241425"/>
          </a:xfrm>
          <a:prstGeom prst="rect">
            <a:avLst/>
          </a:prstGeom>
          <a:noFill/>
          <a:ln w="9525">
            <a:noFill/>
            <a:miter lim="800000"/>
            <a:headEnd/>
            <a:tailEnd/>
          </a:ln>
        </p:spPr>
      </p:pic>
    </p:spTree>
    <p:extLst>
      <p:ext uri="{BB962C8B-B14F-4D97-AF65-F5344CB8AC3E}">
        <p14:creationId xmlns:p14="http://schemas.microsoft.com/office/powerpoint/2010/main" val="30900941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5"/>
          <p:cNvSpPr>
            <a:spLocks noGrp="1"/>
          </p:cNvSpPr>
          <p:nvPr>
            <p:ph type="sldNum" sz="quarter" idx="12"/>
          </p:nvPr>
        </p:nvSpPr>
        <p:spPr bwMode="auto">
          <a:noFill/>
          <a:ln>
            <a:miter lim="800000"/>
            <a:headEnd/>
            <a:tailEnd/>
          </a:ln>
        </p:spPr>
        <p:txBody>
          <a:bodyPr/>
          <a:lstStyle/>
          <a:p>
            <a:fld id="{80ED8DEC-D0DB-48C3-A7EB-BF6BC0B8EC45}" type="slidenum">
              <a:rPr lang="en-US"/>
              <a:pPr/>
              <a:t>41</a:t>
            </a:fld>
            <a:endParaRPr lang="en-US" dirty="0"/>
          </a:p>
        </p:txBody>
      </p:sp>
      <p:sp>
        <p:nvSpPr>
          <p:cNvPr id="143363" name="Rectangle 2"/>
          <p:cNvSpPr>
            <a:spLocks noGrp="1"/>
          </p:cNvSpPr>
          <p:nvPr>
            <p:ph type="title"/>
          </p:nvPr>
        </p:nvSpPr>
        <p:spPr>
          <a:xfrm>
            <a:off x="2514600" y="152400"/>
            <a:ext cx="6172200" cy="1143000"/>
          </a:xfrm>
        </p:spPr>
        <p:txBody>
          <a:bodyPr/>
          <a:lstStyle/>
          <a:p>
            <a:r>
              <a:rPr lang="en-US" sz="4000" dirty="0" smtClean="0">
                <a:latin typeface="Arial" charset="0"/>
                <a:ea typeface="ＭＳ Ｐゴシック" charset="-128"/>
              </a:rPr>
              <a:t>Case Four, Question 2</a:t>
            </a:r>
          </a:p>
        </p:txBody>
      </p:sp>
      <p:sp>
        <p:nvSpPr>
          <p:cNvPr id="143364" name="Rectangle 3"/>
          <p:cNvSpPr>
            <a:spLocks noGrp="1"/>
          </p:cNvSpPr>
          <p:nvPr>
            <p:ph type="body" idx="1"/>
          </p:nvPr>
        </p:nvSpPr>
        <p:spPr>
          <a:xfrm>
            <a:off x="251520" y="1628800"/>
            <a:ext cx="8591872" cy="4495800"/>
          </a:xfrm>
        </p:spPr>
        <p:txBody>
          <a:bodyPr/>
          <a:lstStyle/>
          <a:p>
            <a:pPr marL="461963" indent="-461963" eaLnBrk="1" hangingPunct="1">
              <a:buFont typeface="Wingdings" charset="2"/>
              <a:buChar char="§"/>
            </a:pPr>
            <a:r>
              <a:rPr lang="en-US" dirty="0" smtClean="0">
                <a:latin typeface="Arial" charset="0"/>
                <a:ea typeface="ＭＳ Ｐゴシック" charset="-128"/>
              </a:rPr>
              <a:t>You perform a KOH exam to rule out tinea corporis, and it is negative. What is the most likely diagnosis for Captain Koebner?</a:t>
            </a:r>
          </a:p>
          <a:p>
            <a:pPr marL="1314450" lvl="2" indent="-457200" eaLnBrk="1" hangingPunct="1">
              <a:buFont typeface="+mj-lt"/>
              <a:buAutoNum type="alphaLcPeriod"/>
            </a:pPr>
            <a:r>
              <a:rPr lang="en-US" sz="2800" dirty="0" smtClean="0">
                <a:latin typeface="Arial" charset="0"/>
                <a:ea typeface="ＭＳ Ｐゴシック" charset="-128"/>
              </a:rPr>
              <a:t>Guttate psoriasis</a:t>
            </a:r>
          </a:p>
          <a:p>
            <a:pPr marL="1314450" lvl="2" indent="-457200" eaLnBrk="1" hangingPunct="1">
              <a:buFont typeface="+mj-lt"/>
              <a:buAutoNum type="alphaLcPeriod"/>
            </a:pPr>
            <a:r>
              <a:rPr lang="en-US" sz="2800" dirty="0" smtClean="0">
                <a:latin typeface="Arial" charset="0"/>
                <a:ea typeface="ＭＳ Ｐゴシック" charset="-128"/>
              </a:rPr>
              <a:t>Nummular dermatitis</a:t>
            </a:r>
          </a:p>
          <a:p>
            <a:pPr marL="1314450" lvl="2" indent="-457200" eaLnBrk="1" hangingPunct="1">
              <a:buFont typeface="+mj-lt"/>
              <a:buAutoNum type="alphaLcPeriod"/>
            </a:pPr>
            <a:r>
              <a:rPr lang="en-US" sz="2800" dirty="0" smtClean="0">
                <a:latin typeface="Arial" charset="0"/>
                <a:ea typeface="ＭＳ Ｐゴシック" charset="-128"/>
              </a:rPr>
              <a:t>Pityriasis rosea</a:t>
            </a:r>
          </a:p>
          <a:p>
            <a:pPr marL="1314450" lvl="2" indent="-457200" eaLnBrk="1" hangingPunct="1">
              <a:buFont typeface="+mj-lt"/>
              <a:buAutoNum type="alphaLcPeriod"/>
            </a:pPr>
            <a:r>
              <a:rPr lang="en-US" sz="2800" dirty="0" smtClean="0">
                <a:latin typeface="Arial" charset="0"/>
                <a:ea typeface="ＭＳ Ｐゴシック" charset="-128"/>
              </a:rPr>
              <a:t>Secondary syphilis</a:t>
            </a:r>
          </a:p>
          <a:p>
            <a:pPr marL="1314450" lvl="2" indent="-457200" eaLnBrk="1" hangingPunct="1">
              <a:buFont typeface="+mj-lt"/>
              <a:buAutoNum type="alphaLcPeriod"/>
            </a:pPr>
            <a:r>
              <a:rPr lang="en-US" sz="2800" dirty="0" smtClean="0">
                <a:latin typeface="Arial" charset="0"/>
                <a:ea typeface="ＭＳ Ｐゴシック" charset="-128"/>
              </a:rPr>
              <a:t>Tinea corporis</a:t>
            </a:r>
          </a:p>
          <a:p>
            <a:pPr marL="914400" lvl="1" indent="-457200" eaLnBrk="1" hangingPunct="1">
              <a:buFont typeface="+mj-lt"/>
              <a:buAutoNum type="alphaLcPeriod"/>
            </a:pPr>
            <a:endParaRPr lang="en-US" dirty="0" smtClean="0">
              <a:latin typeface="Arial" charset="0"/>
              <a:ea typeface="ＭＳ Ｐゴシック" charset="-128"/>
            </a:endParaRPr>
          </a:p>
          <a:p>
            <a:pPr marL="914400" lvl="1" indent="-457200" eaLnBrk="1" hangingPunct="1">
              <a:buFont typeface="+mj-lt"/>
              <a:buAutoNum type="alphaLcPeriod"/>
            </a:pPr>
            <a:endParaRPr lang="en-US" dirty="0" smtClean="0">
              <a:latin typeface="Arial" charset="0"/>
              <a:ea typeface="ＭＳ Ｐゴシック" charset="-128"/>
            </a:endParaRPr>
          </a:p>
        </p:txBody>
      </p:sp>
      <p:pic>
        <p:nvPicPr>
          <p:cNvPr id="143365" name="ClipArt Placeholder 5" descr="guttate psoriasis post strep.JPG"/>
          <p:cNvPicPr>
            <a:picLocks noChangeAspect="1"/>
          </p:cNvPicPr>
          <p:nvPr/>
        </p:nvPicPr>
        <p:blipFill>
          <a:blip r:embed="rId3" cstate="print"/>
          <a:srcRect t="8401" b="15182"/>
          <a:stretch>
            <a:fillRect/>
          </a:stretch>
        </p:blipFill>
        <p:spPr bwMode="auto">
          <a:xfrm>
            <a:off x="76200" y="130175"/>
            <a:ext cx="2438400" cy="1241425"/>
          </a:xfrm>
          <a:prstGeom prst="rect">
            <a:avLst/>
          </a:prstGeom>
          <a:noFill/>
          <a:ln w="9525">
            <a:noFill/>
            <a:miter lim="800000"/>
            <a:headEnd/>
            <a:tailEnd/>
          </a:ln>
        </p:spPr>
      </p:pic>
    </p:spTree>
    <p:extLst>
      <p:ext uri="{BB962C8B-B14F-4D97-AF65-F5344CB8AC3E}">
        <p14:creationId xmlns:p14="http://schemas.microsoft.com/office/powerpoint/2010/main" val="2286260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5"/>
          <p:cNvSpPr>
            <a:spLocks noGrp="1"/>
          </p:cNvSpPr>
          <p:nvPr>
            <p:ph type="sldNum" sz="quarter" idx="12"/>
          </p:nvPr>
        </p:nvSpPr>
        <p:spPr bwMode="auto">
          <a:noFill/>
          <a:ln>
            <a:miter lim="800000"/>
            <a:headEnd/>
            <a:tailEnd/>
          </a:ln>
        </p:spPr>
        <p:txBody>
          <a:bodyPr/>
          <a:lstStyle/>
          <a:p>
            <a:fld id="{3CEFA1EF-8383-41E8-B816-A2A8486D1C51}" type="slidenum">
              <a:rPr lang="en-US"/>
              <a:pPr/>
              <a:t>42</a:t>
            </a:fld>
            <a:endParaRPr lang="en-US" dirty="0"/>
          </a:p>
        </p:txBody>
      </p:sp>
      <p:sp>
        <p:nvSpPr>
          <p:cNvPr id="145411" name="Rectangle 2"/>
          <p:cNvSpPr>
            <a:spLocks noGrp="1"/>
          </p:cNvSpPr>
          <p:nvPr>
            <p:ph type="title"/>
          </p:nvPr>
        </p:nvSpPr>
        <p:spPr>
          <a:xfrm>
            <a:off x="2514600" y="152400"/>
            <a:ext cx="6172200" cy="1143000"/>
          </a:xfrm>
        </p:spPr>
        <p:txBody>
          <a:bodyPr/>
          <a:lstStyle/>
          <a:p>
            <a:r>
              <a:rPr lang="en-US" sz="4000" dirty="0" smtClean="0">
                <a:latin typeface="Arial" charset="0"/>
                <a:ea typeface="ＭＳ Ｐゴシック" charset="-128"/>
              </a:rPr>
              <a:t>Case Four, Question 2</a:t>
            </a:r>
          </a:p>
        </p:txBody>
      </p:sp>
      <p:sp>
        <p:nvSpPr>
          <p:cNvPr id="145412" name="Rectangle 3"/>
          <p:cNvSpPr>
            <a:spLocks noGrp="1"/>
          </p:cNvSpPr>
          <p:nvPr>
            <p:ph type="body" idx="1"/>
          </p:nvPr>
        </p:nvSpPr>
        <p:spPr>
          <a:xfrm>
            <a:off x="228600" y="1597496"/>
            <a:ext cx="8686800" cy="4495800"/>
          </a:xfrm>
        </p:spPr>
        <p:txBody>
          <a:bodyPr/>
          <a:lstStyle/>
          <a:p>
            <a:pPr eaLnBrk="1" hangingPunct="1">
              <a:buFont typeface="Arial" charset="0"/>
              <a:buNone/>
            </a:pPr>
            <a:r>
              <a:rPr lang="en-US" sz="2800" b="1" dirty="0" smtClean="0">
                <a:solidFill>
                  <a:srgbClr val="C00000"/>
                </a:solidFill>
                <a:latin typeface="Arial" charset="0"/>
                <a:ea typeface="ＭＳ Ｐゴシック" charset="-128"/>
              </a:rPr>
              <a:t>Answer: a</a:t>
            </a:r>
          </a:p>
          <a:p>
            <a:pPr marL="398463" indent="-398463">
              <a:buFont typeface="Wingdings" charset="2"/>
              <a:buChar char="§"/>
            </a:pPr>
            <a:r>
              <a:rPr lang="en-US" sz="2800" dirty="0" smtClean="0">
                <a:latin typeface="Arial" charset="0"/>
                <a:ea typeface="ＭＳ Ｐゴシック" charset="-128"/>
              </a:rPr>
              <a:t>You perform a KOH exam to rule out tinea corporis, and it is negative. What is the most likely diagnosis for </a:t>
            </a:r>
            <a:r>
              <a:rPr lang="en-US" sz="2800" dirty="0">
                <a:latin typeface="Arial" charset="0"/>
                <a:ea typeface="ＭＳ Ｐゴシック" charset="-128"/>
              </a:rPr>
              <a:t>Waleed?</a:t>
            </a:r>
            <a:endParaRPr lang="en-US" sz="2800" dirty="0" smtClean="0">
              <a:latin typeface="Arial" charset="0"/>
              <a:ea typeface="ＭＳ Ｐゴシック" charset="-128"/>
            </a:endParaRPr>
          </a:p>
          <a:p>
            <a:pPr marL="1025525" lvl="1" indent="-447675" eaLnBrk="1" hangingPunct="1">
              <a:buFont typeface="+mj-lt"/>
              <a:buAutoNum type="alphaLcPeriod"/>
            </a:pPr>
            <a:r>
              <a:rPr lang="en-US" sz="2400" b="1" dirty="0" smtClean="0">
                <a:solidFill>
                  <a:srgbClr val="C00000"/>
                </a:solidFill>
                <a:latin typeface="Arial" charset="0"/>
                <a:ea typeface="ＭＳ Ｐゴシック" charset="-128"/>
              </a:rPr>
              <a:t>Guttate psoriasis</a:t>
            </a:r>
          </a:p>
          <a:p>
            <a:pPr marL="1025525" lvl="1" indent="-447675" eaLnBrk="1" hangingPunct="1">
              <a:buFont typeface="+mj-lt"/>
              <a:buAutoNum type="alphaLcPeriod"/>
            </a:pPr>
            <a:r>
              <a:rPr lang="en-US" sz="2400" dirty="0" smtClean="0">
                <a:latin typeface="Arial" charset="0"/>
                <a:ea typeface="ＭＳ Ｐゴシック" charset="-128"/>
              </a:rPr>
              <a:t>Nummular dermatitis </a:t>
            </a:r>
            <a:r>
              <a:rPr lang="en-US" sz="2400" dirty="0" smtClean="0">
                <a:solidFill>
                  <a:srgbClr val="969696"/>
                </a:solidFill>
                <a:latin typeface="Arial" charset="0"/>
                <a:ea typeface="ＭＳ Ｐゴシック" charset="-128"/>
              </a:rPr>
              <a:t>(not associated with strep throat)</a:t>
            </a:r>
          </a:p>
          <a:p>
            <a:pPr marL="1025525" lvl="1" indent="-447675" eaLnBrk="1" hangingPunct="1">
              <a:buFont typeface="+mj-lt"/>
              <a:buAutoNum type="alphaLcPeriod"/>
            </a:pPr>
            <a:r>
              <a:rPr lang="en-US" sz="2400" dirty="0" smtClean="0">
                <a:latin typeface="Arial" charset="0"/>
                <a:ea typeface="ＭＳ Ｐゴシック" charset="-128"/>
              </a:rPr>
              <a:t>Pityriasis rosea </a:t>
            </a:r>
            <a:r>
              <a:rPr lang="en-US" sz="2400" dirty="0" smtClean="0">
                <a:solidFill>
                  <a:srgbClr val="969696"/>
                </a:solidFill>
                <a:latin typeface="Arial" charset="0"/>
                <a:ea typeface="ＭＳ Ｐゴシック" charset="-128"/>
              </a:rPr>
              <a:t>(follows skin tension lines)</a:t>
            </a:r>
          </a:p>
          <a:p>
            <a:pPr marL="1025525" lvl="1" indent="-447675" eaLnBrk="1" hangingPunct="1">
              <a:buFont typeface="+mj-lt"/>
              <a:buAutoNum type="alphaLcPeriod"/>
            </a:pPr>
            <a:r>
              <a:rPr lang="en-US" sz="2400" dirty="0" smtClean="0">
                <a:latin typeface="Arial" charset="0"/>
                <a:ea typeface="ＭＳ Ｐゴシック" charset="-128"/>
              </a:rPr>
              <a:t>Secondary syphilis </a:t>
            </a:r>
            <a:r>
              <a:rPr lang="en-US" sz="2400" dirty="0" smtClean="0">
                <a:solidFill>
                  <a:srgbClr val="969696"/>
                </a:solidFill>
                <a:latin typeface="Arial" charset="0"/>
                <a:ea typeface="ＭＳ Ｐゴシック" charset="-128"/>
              </a:rPr>
              <a:t>(can present this way and it is never wrong to order a screening test; no strep throat)</a:t>
            </a:r>
          </a:p>
          <a:p>
            <a:pPr marL="1025525" lvl="1" indent="-447675" eaLnBrk="1" hangingPunct="1">
              <a:buFont typeface="+mj-lt"/>
              <a:buAutoNum type="alphaLcPeriod"/>
            </a:pPr>
            <a:r>
              <a:rPr lang="en-US" sz="2400" dirty="0" smtClean="0">
                <a:latin typeface="Arial" charset="0"/>
                <a:ea typeface="ＭＳ Ｐゴシック" charset="-128"/>
              </a:rPr>
              <a:t>Tinea corporis </a:t>
            </a:r>
            <a:r>
              <a:rPr lang="en-US" sz="2400" dirty="0" smtClean="0">
                <a:solidFill>
                  <a:srgbClr val="969696"/>
                </a:solidFill>
                <a:latin typeface="Arial" charset="0"/>
                <a:ea typeface="ＭＳ Ｐゴシック" charset="-128"/>
              </a:rPr>
              <a:t>(should have positive KOH)</a:t>
            </a:r>
          </a:p>
        </p:txBody>
      </p:sp>
      <p:pic>
        <p:nvPicPr>
          <p:cNvPr id="145413" name="ClipArt Placeholder 5" descr="guttate psoriasis post strep.JPG"/>
          <p:cNvPicPr>
            <a:picLocks noChangeAspect="1"/>
          </p:cNvPicPr>
          <p:nvPr/>
        </p:nvPicPr>
        <p:blipFill>
          <a:blip r:embed="rId3" cstate="print"/>
          <a:srcRect t="8401" b="15182"/>
          <a:stretch>
            <a:fillRect/>
          </a:stretch>
        </p:blipFill>
        <p:spPr bwMode="auto">
          <a:xfrm>
            <a:off x="76200" y="130175"/>
            <a:ext cx="2438400" cy="1241425"/>
          </a:xfrm>
          <a:prstGeom prst="rect">
            <a:avLst/>
          </a:prstGeom>
          <a:noFill/>
          <a:ln w="9525">
            <a:noFill/>
            <a:miter lim="800000"/>
            <a:headEnd/>
            <a:tailEnd/>
          </a:ln>
        </p:spPr>
      </p:pic>
    </p:spTree>
    <p:extLst>
      <p:ext uri="{BB962C8B-B14F-4D97-AF65-F5344CB8AC3E}">
        <p14:creationId xmlns:p14="http://schemas.microsoft.com/office/powerpoint/2010/main" val="21952168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7200" y="274638"/>
            <a:ext cx="6248400" cy="1143000"/>
          </a:xfrm>
        </p:spPr>
        <p:txBody>
          <a:bodyPr/>
          <a:lstStyle/>
          <a:p>
            <a:r>
              <a:rPr lang="en-US" sz="4000" dirty="0" smtClean="0">
                <a:latin typeface="Arial" charset="0"/>
                <a:ea typeface="ＭＳ Ｐゴシック" charset="-128"/>
              </a:rPr>
              <a:t>Psoriasis</a:t>
            </a:r>
          </a:p>
        </p:txBody>
      </p:sp>
      <p:sp>
        <p:nvSpPr>
          <p:cNvPr id="3" name="Content Placeholder 2"/>
          <p:cNvSpPr>
            <a:spLocks noGrp="1"/>
          </p:cNvSpPr>
          <p:nvPr>
            <p:ph idx="1"/>
          </p:nvPr>
        </p:nvSpPr>
        <p:spPr>
          <a:xfrm>
            <a:off x="323528" y="1556792"/>
            <a:ext cx="8496944" cy="4525963"/>
          </a:xfrm>
        </p:spPr>
        <p:txBody>
          <a:bodyPr/>
          <a:lstStyle/>
          <a:p>
            <a:pPr>
              <a:spcBef>
                <a:spcPts val="600"/>
              </a:spcBef>
              <a:buFont typeface="Wingdings" pitchFamily="2" charset="2"/>
              <a:buChar char="§"/>
            </a:pPr>
            <a:r>
              <a:rPr lang="en-US" sz="2500" dirty="0" smtClean="0">
                <a:latin typeface="Arial" charset="0"/>
                <a:ea typeface="ＭＳ Ｐゴシック" charset="-128"/>
              </a:rPr>
              <a:t>Psoriasis is a common, chronic, inflammatory multi-system disease that mostly involves skin and joints</a:t>
            </a:r>
          </a:p>
          <a:p>
            <a:pPr>
              <a:spcBef>
                <a:spcPts val="600"/>
              </a:spcBef>
              <a:buFont typeface="Wingdings" pitchFamily="2" charset="2"/>
              <a:buChar char="§"/>
            </a:pPr>
            <a:r>
              <a:rPr lang="en-US" sz="2500" dirty="0" smtClean="0">
                <a:latin typeface="Arial" charset="0"/>
                <a:ea typeface="ＭＳ Ｐゴシック" charset="-128"/>
              </a:rPr>
              <a:t>Classic plaque psoriasis presents as pink to bright red </a:t>
            </a:r>
            <a:r>
              <a:rPr lang="en-US" sz="2500" b="1" dirty="0" smtClean="0">
                <a:latin typeface="Arial" charset="0"/>
                <a:ea typeface="ＭＳ Ｐゴシック" charset="-128"/>
              </a:rPr>
              <a:t>well-demarcated plaques with silvery scale</a:t>
            </a:r>
          </a:p>
          <a:p>
            <a:pPr lvl="1">
              <a:spcBef>
                <a:spcPts val="600"/>
              </a:spcBef>
              <a:buFont typeface="Arial" pitchFamily="34" charset="0"/>
              <a:buChar char="•"/>
            </a:pPr>
            <a:r>
              <a:rPr lang="en-US" sz="2200" dirty="0" smtClean="0">
                <a:latin typeface="Arial" charset="0"/>
                <a:ea typeface="ＭＳ Ｐゴシック" charset="-128"/>
              </a:rPr>
              <a:t>Usually located on extensor knees and elbows</a:t>
            </a:r>
          </a:p>
          <a:p>
            <a:pPr lvl="1">
              <a:spcBef>
                <a:spcPts val="600"/>
              </a:spcBef>
              <a:buFont typeface="Arial" pitchFamily="34" charset="0"/>
              <a:buChar char="•"/>
            </a:pPr>
            <a:r>
              <a:rPr lang="en-US" sz="2200" dirty="0" smtClean="0">
                <a:latin typeface="Arial" charset="0"/>
                <a:ea typeface="ＭＳ Ｐゴシック" charset="-128"/>
              </a:rPr>
              <a:t>Commonly involves </a:t>
            </a:r>
            <a:r>
              <a:rPr lang="en-US" sz="2200" b="1" dirty="0" smtClean="0">
                <a:latin typeface="Arial" charset="0"/>
                <a:ea typeface="ＭＳ Ｐゴシック" charset="-128"/>
              </a:rPr>
              <a:t>scalp, umbilicus, gluteal cleft, and nails</a:t>
            </a:r>
          </a:p>
          <a:p>
            <a:pPr>
              <a:spcBef>
                <a:spcPts val="600"/>
              </a:spcBef>
              <a:buFont typeface="Wingdings" pitchFamily="2" charset="2"/>
              <a:buChar char="§"/>
            </a:pPr>
            <a:r>
              <a:rPr lang="en-US" sz="2500" dirty="0" smtClean="0">
                <a:latin typeface="Arial" charset="0"/>
                <a:ea typeface="ＭＳ Ｐゴシック" charset="-128"/>
              </a:rPr>
              <a:t>Guttate psoriasis presents as small “drop-like” scaly papules and plaques mostly on the trunk and extremities</a:t>
            </a:r>
          </a:p>
          <a:p>
            <a:pPr lvl="1">
              <a:spcBef>
                <a:spcPts val="600"/>
              </a:spcBef>
              <a:buFont typeface="Arial" pitchFamily="34" charset="0"/>
              <a:buChar char="•"/>
            </a:pPr>
            <a:r>
              <a:rPr lang="en-US" sz="2200" dirty="0" smtClean="0">
                <a:latin typeface="Arial" charset="0"/>
                <a:ea typeface="ＭＳ Ｐゴシック" charset="-128"/>
              </a:rPr>
              <a:t>Often follows </a:t>
            </a:r>
            <a:r>
              <a:rPr lang="en-US" sz="2200" b="1" dirty="0" smtClean="0">
                <a:latin typeface="Arial" charset="0"/>
                <a:ea typeface="ＭＳ Ｐゴシック" charset="-128"/>
              </a:rPr>
              <a:t>group A beta hemolytic streptococcal infections</a:t>
            </a:r>
          </a:p>
        </p:txBody>
      </p:sp>
      <p:pic>
        <p:nvPicPr>
          <p:cNvPr id="147460" name="Picture 2" descr="F:\My Presentations\MERZ lecture\images\6 nail Ps\Ps classic\psoriasis classic (3).JPG"/>
          <p:cNvPicPr>
            <a:picLocks noChangeAspect="1" noChangeArrowheads="1"/>
          </p:cNvPicPr>
          <p:nvPr/>
        </p:nvPicPr>
        <p:blipFill>
          <a:blip r:embed="rId3" cstate="print"/>
          <a:srcRect t="10811" b="17117"/>
          <a:stretch>
            <a:fillRect/>
          </a:stretch>
        </p:blipFill>
        <p:spPr bwMode="auto">
          <a:xfrm>
            <a:off x="6553200" y="130175"/>
            <a:ext cx="2438400" cy="13176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188DF9B9-E984-4868-96BB-4C7B87FF45C1}" type="slidenum">
              <a:rPr lang="en-US" smtClean="0"/>
              <a:pPr/>
              <a:t>43</a:t>
            </a:fld>
            <a:endParaRPr lang="en-US" dirty="0"/>
          </a:p>
        </p:txBody>
      </p:sp>
    </p:spTree>
    <p:extLst>
      <p:ext uri="{BB962C8B-B14F-4D97-AF65-F5344CB8AC3E}">
        <p14:creationId xmlns:p14="http://schemas.microsoft.com/office/powerpoint/2010/main" val="411324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Content Placeholder 3"/>
          <p:cNvSpPr>
            <a:spLocks noGrp="1"/>
          </p:cNvSpPr>
          <p:nvPr>
            <p:ph sz="half" idx="2"/>
          </p:nvPr>
        </p:nvSpPr>
        <p:spPr>
          <a:xfrm>
            <a:off x="457200" y="1600200"/>
            <a:ext cx="8229600" cy="4191000"/>
          </a:xfrm>
        </p:spPr>
        <p:txBody>
          <a:bodyPr/>
          <a:lstStyle/>
          <a:p>
            <a:pPr algn="ctr">
              <a:buFont typeface="Arial" charset="0"/>
              <a:buNone/>
            </a:pPr>
            <a:endParaRPr lang="en-US" sz="3600" dirty="0" smtClean="0">
              <a:latin typeface="Arial" charset="0"/>
              <a:ea typeface="ＭＳ Ｐゴシック" charset="-128"/>
            </a:endParaRPr>
          </a:p>
          <a:p>
            <a:pPr algn="ctr">
              <a:buFont typeface="Arial" charset="0"/>
              <a:buNone/>
            </a:pPr>
            <a:endParaRPr lang="en-US" sz="2400" dirty="0" smtClean="0">
              <a:latin typeface="Arial" charset="0"/>
              <a:ea typeface="ＭＳ Ｐゴシック" charset="-128"/>
            </a:endParaRPr>
          </a:p>
          <a:p>
            <a:pPr algn="ctr">
              <a:buFont typeface="Arial" charset="0"/>
              <a:buNone/>
            </a:pPr>
            <a:r>
              <a:rPr lang="en-US" sz="4000" b="1" dirty="0" smtClean="0">
                <a:latin typeface="Arial" charset="0"/>
                <a:ea typeface="ＭＳ Ｐゴシック" charset="-128"/>
              </a:rPr>
              <a:t>Now let’s look at a few examples of different psoriasis presentations</a:t>
            </a:r>
          </a:p>
        </p:txBody>
      </p:sp>
      <p:sp>
        <p:nvSpPr>
          <p:cNvPr id="149507" name="Slide Number Placeholder 4"/>
          <p:cNvSpPr>
            <a:spLocks noGrp="1"/>
          </p:cNvSpPr>
          <p:nvPr>
            <p:ph type="sldNum" sz="quarter" idx="12"/>
          </p:nvPr>
        </p:nvSpPr>
        <p:spPr bwMode="auto">
          <a:noFill/>
          <a:ln>
            <a:miter lim="800000"/>
            <a:headEnd/>
            <a:tailEnd/>
          </a:ln>
        </p:spPr>
        <p:txBody>
          <a:bodyPr/>
          <a:lstStyle/>
          <a:p>
            <a:fld id="{17748841-5B1A-45C7-A49A-B78CFE9A161A}" type="slidenum">
              <a:rPr lang="en-US"/>
              <a:pPr/>
              <a:t>44</a:t>
            </a:fld>
            <a:endParaRPr lang="en-US" dirty="0"/>
          </a:p>
        </p:txBody>
      </p:sp>
    </p:spTree>
    <p:extLst>
      <p:ext uri="{BB962C8B-B14F-4D97-AF65-F5344CB8AC3E}">
        <p14:creationId xmlns:p14="http://schemas.microsoft.com/office/powerpoint/2010/main" val="31877895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3"/>
          <p:cNvSpPr>
            <a:spLocks noGrp="1"/>
          </p:cNvSpPr>
          <p:nvPr>
            <p:ph type="title"/>
          </p:nvPr>
        </p:nvSpPr>
        <p:spPr/>
        <p:txBody>
          <a:bodyPr/>
          <a:lstStyle/>
          <a:p>
            <a:r>
              <a:rPr lang="en-US" sz="4000" dirty="0" smtClean="0">
                <a:latin typeface="Arial" charset="0"/>
                <a:ea typeface="ＭＳ Ｐゴシック" charset="-128"/>
              </a:rPr>
              <a:t>Classic psoriasis</a:t>
            </a:r>
          </a:p>
        </p:txBody>
      </p:sp>
      <p:pic>
        <p:nvPicPr>
          <p:cNvPr id="150531" name="Picture 2" descr="F:\My Presentations\MERZ lecture\images\6 nail Ps\Ps classic\psoriasis classic (2).JPG"/>
          <p:cNvPicPr>
            <a:picLocks noChangeAspect="1" noChangeArrowheads="1"/>
          </p:cNvPicPr>
          <p:nvPr/>
        </p:nvPicPr>
        <p:blipFill>
          <a:blip r:embed="rId3" cstate="print"/>
          <a:srcRect l="8511" t="6383" r="6383" b="16248"/>
          <a:stretch>
            <a:fillRect/>
          </a:stretch>
        </p:blipFill>
        <p:spPr bwMode="auto">
          <a:xfrm>
            <a:off x="5029200" y="1524000"/>
            <a:ext cx="3352800" cy="2286000"/>
          </a:xfrm>
          <a:prstGeom prst="rect">
            <a:avLst/>
          </a:prstGeom>
          <a:noFill/>
          <a:ln w="9525">
            <a:noFill/>
            <a:miter lim="800000"/>
            <a:headEnd/>
            <a:tailEnd/>
          </a:ln>
        </p:spPr>
      </p:pic>
      <p:pic>
        <p:nvPicPr>
          <p:cNvPr id="150532" name="Picture 4" descr="F:\My Presentations\MERZ lecture\images\6 nail Ps\Ps classic\classic plaque psor showing gluteal fold involved.jpg"/>
          <p:cNvPicPr>
            <a:picLocks noChangeAspect="1" noChangeArrowheads="1"/>
          </p:cNvPicPr>
          <p:nvPr/>
        </p:nvPicPr>
        <p:blipFill>
          <a:blip r:embed="rId4" cstate="print"/>
          <a:srcRect t="41341" b="2899"/>
          <a:stretch>
            <a:fillRect/>
          </a:stretch>
        </p:blipFill>
        <p:spPr bwMode="auto">
          <a:xfrm>
            <a:off x="0" y="3849688"/>
            <a:ext cx="3124200" cy="2322512"/>
          </a:xfrm>
          <a:prstGeom prst="rect">
            <a:avLst/>
          </a:prstGeom>
          <a:noFill/>
          <a:ln w="9525">
            <a:noFill/>
            <a:miter lim="800000"/>
            <a:headEnd/>
            <a:tailEnd/>
          </a:ln>
        </p:spPr>
      </p:pic>
      <p:pic>
        <p:nvPicPr>
          <p:cNvPr id="150533" name="Picture 2" descr="F:\Images\DGMC\Gee Whiz (backed up from G drive on 11 Apr 08)\Inflammatory\Psoriasis\inverse psoriasis gluteal pinking 2.JPG"/>
          <p:cNvPicPr>
            <a:picLocks noGrp="1" noChangeAspect="1" noChangeArrowheads="1"/>
          </p:cNvPicPr>
          <p:nvPr>
            <p:ph type="clipArt" sz="half" idx="1"/>
          </p:nvPr>
        </p:nvPicPr>
        <p:blipFill>
          <a:blip r:embed="rId5" cstate="print"/>
          <a:srcRect l="11365" t="9091" r="15909"/>
          <a:stretch>
            <a:fillRect/>
          </a:stretch>
        </p:blipFill>
        <p:spPr>
          <a:xfrm>
            <a:off x="3276600" y="3886200"/>
            <a:ext cx="2438400" cy="2286000"/>
          </a:xfrm>
        </p:spPr>
      </p:pic>
      <p:pic>
        <p:nvPicPr>
          <p:cNvPr id="150534" name="Picture 2" descr="F:\My Presentations\MERZ lecture\images\6 nail Ps\Ps classic\psoriasis classic (3).JPG"/>
          <p:cNvPicPr>
            <a:picLocks noChangeAspect="1" noChangeArrowheads="1"/>
          </p:cNvPicPr>
          <p:nvPr/>
        </p:nvPicPr>
        <p:blipFill>
          <a:blip r:embed="rId6" cstate="print"/>
          <a:srcRect t="10811" b="17117"/>
          <a:stretch>
            <a:fillRect/>
          </a:stretch>
        </p:blipFill>
        <p:spPr bwMode="auto">
          <a:xfrm>
            <a:off x="533400" y="1524000"/>
            <a:ext cx="4229100" cy="2286000"/>
          </a:xfrm>
          <a:prstGeom prst="rect">
            <a:avLst/>
          </a:prstGeom>
          <a:noFill/>
          <a:ln w="9525">
            <a:noFill/>
            <a:miter lim="800000"/>
            <a:headEnd/>
            <a:tailEnd/>
          </a:ln>
        </p:spPr>
      </p:pic>
      <p:pic>
        <p:nvPicPr>
          <p:cNvPr id="150535" name="ClipArt Placeholder 5" descr="nail psoriasis.JPG"/>
          <p:cNvPicPr>
            <a:picLocks noChangeAspect="1"/>
          </p:cNvPicPr>
          <p:nvPr/>
        </p:nvPicPr>
        <p:blipFill>
          <a:blip r:embed="rId7" cstate="print"/>
          <a:srcRect t="2742" r="24529" b="12352"/>
          <a:stretch>
            <a:fillRect/>
          </a:stretch>
        </p:blipFill>
        <p:spPr bwMode="auto">
          <a:xfrm>
            <a:off x="5867400" y="3886200"/>
            <a:ext cx="3048000" cy="2286000"/>
          </a:xfrm>
          <a:prstGeom prst="rect">
            <a:avLst/>
          </a:prstGeom>
          <a:noFill/>
          <a:ln w="9525">
            <a:noFill/>
            <a:miter lim="800000"/>
            <a:headEnd/>
            <a:tailEnd/>
          </a:ln>
        </p:spPr>
      </p:pic>
      <p:sp>
        <p:nvSpPr>
          <p:cNvPr id="8" name="Slide Number Placeholder 7"/>
          <p:cNvSpPr>
            <a:spLocks noGrp="1"/>
          </p:cNvSpPr>
          <p:nvPr>
            <p:ph type="sldNum" sz="quarter" idx="11"/>
          </p:nvPr>
        </p:nvSpPr>
        <p:spPr/>
        <p:txBody>
          <a:bodyPr/>
          <a:lstStyle/>
          <a:p>
            <a:fld id="{E245C38F-CA88-4C01-B942-B666CD5A20DB}" type="slidenum">
              <a:rPr lang="en-US" smtClean="0"/>
              <a:pPr/>
              <a:t>45</a:t>
            </a:fld>
            <a:endParaRPr lang="en-US" dirty="0"/>
          </a:p>
        </p:txBody>
      </p:sp>
    </p:spTree>
    <p:extLst>
      <p:ext uri="{BB962C8B-B14F-4D97-AF65-F5344CB8AC3E}">
        <p14:creationId xmlns:p14="http://schemas.microsoft.com/office/powerpoint/2010/main" val="15233993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sz="4000" dirty="0" smtClean="0">
                <a:latin typeface="Arial" charset="0"/>
                <a:ea typeface="ＭＳ Ｐゴシック" charset="-128"/>
              </a:rPr>
              <a:t>Guttate psoriasis</a:t>
            </a:r>
          </a:p>
        </p:txBody>
      </p:sp>
      <p:pic>
        <p:nvPicPr>
          <p:cNvPr id="152579" name="ClipArt Placeholder 5" descr="guttate psoriasis1.JPG"/>
          <p:cNvPicPr>
            <a:picLocks noGrp="1" noChangeAspect="1"/>
          </p:cNvPicPr>
          <p:nvPr>
            <p:ph type="clipArt" sz="half" idx="1"/>
          </p:nvPr>
        </p:nvPicPr>
        <p:blipFill>
          <a:blip r:embed="rId2" cstate="print"/>
          <a:srcRect l="27641" t="31226" r="21017" b="1440"/>
          <a:stretch>
            <a:fillRect/>
          </a:stretch>
        </p:blipFill>
        <p:spPr>
          <a:xfrm>
            <a:off x="0" y="1524000"/>
            <a:ext cx="4648200" cy="4572000"/>
          </a:xfrm>
        </p:spPr>
      </p:pic>
      <p:sp>
        <p:nvSpPr>
          <p:cNvPr id="152580" name="Text Placeholder 3"/>
          <p:cNvSpPr>
            <a:spLocks noGrp="1"/>
          </p:cNvSpPr>
          <p:nvPr>
            <p:ph type="body" sz="half" idx="2"/>
          </p:nvPr>
        </p:nvSpPr>
        <p:spPr/>
        <p:txBody>
          <a:bodyPr/>
          <a:lstStyle/>
          <a:p>
            <a:endParaRPr lang="en-US" dirty="0" smtClean="0">
              <a:latin typeface="Arial" charset="0"/>
              <a:ea typeface="ＭＳ Ｐゴシック" charset="-128"/>
            </a:endParaRPr>
          </a:p>
        </p:txBody>
      </p:sp>
      <p:sp>
        <p:nvSpPr>
          <p:cNvPr id="152581" name="Slide Number Placeholder 4"/>
          <p:cNvSpPr>
            <a:spLocks noGrp="1"/>
          </p:cNvSpPr>
          <p:nvPr>
            <p:ph type="sldNum" sz="quarter" idx="11"/>
          </p:nvPr>
        </p:nvSpPr>
        <p:spPr bwMode="auto">
          <a:noFill/>
          <a:ln>
            <a:miter lim="800000"/>
            <a:headEnd/>
            <a:tailEnd/>
          </a:ln>
        </p:spPr>
        <p:txBody>
          <a:bodyPr/>
          <a:lstStyle/>
          <a:p>
            <a:fld id="{427AB24F-16CD-4634-A91D-A51F994FB203}" type="slidenum">
              <a:rPr lang="en-US"/>
              <a:pPr/>
              <a:t>46</a:t>
            </a:fld>
            <a:endParaRPr lang="en-US" dirty="0"/>
          </a:p>
        </p:txBody>
      </p:sp>
      <p:pic>
        <p:nvPicPr>
          <p:cNvPr id="152582" name="ClipArt Placeholder 5" descr="guttate psoriasis.JPG"/>
          <p:cNvPicPr>
            <a:picLocks noChangeAspect="1"/>
          </p:cNvPicPr>
          <p:nvPr/>
        </p:nvPicPr>
        <p:blipFill>
          <a:blip r:embed="rId3" cstate="print"/>
          <a:srcRect l="24361" t="37535" r="21104" b="20869"/>
          <a:stretch>
            <a:fillRect/>
          </a:stretch>
        </p:blipFill>
        <p:spPr bwMode="auto">
          <a:xfrm>
            <a:off x="4648200" y="1524000"/>
            <a:ext cx="4495800" cy="4572000"/>
          </a:xfrm>
          <a:prstGeom prst="rect">
            <a:avLst/>
          </a:prstGeom>
          <a:noFill/>
          <a:ln w="9525">
            <a:noFill/>
            <a:miter lim="800000"/>
            <a:headEnd/>
            <a:tailEnd/>
          </a:ln>
        </p:spPr>
      </p:pic>
    </p:spTree>
    <p:extLst>
      <p:ext uri="{BB962C8B-B14F-4D97-AF65-F5344CB8AC3E}">
        <p14:creationId xmlns:p14="http://schemas.microsoft.com/office/powerpoint/2010/main" val="22751119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2"/>
          <p:cNvSpPr>
            <a:spLocks noGrp="1"/>
          </p:cNvSpPr>
          <p:nvPr>
            <p:ph type="title"/>
          </p:nvPr>
        </p:nvSpPr>
        <p:spPr/>
        <p:txBody>
          <a:bodyPr/>
          <a:lstStyle/>
          <a:p>
            <a:r>
              <a:rPr lang="en-US" sz="4000" dirty="0" smtClean="0">
                <a:latin typeface="Arial" charset="0"/>
                <a:ea typeface="ＭＳ Ｐゴシック" charset="-128"/>
              </a:rPr>
              <a:t>Inverse psoriasis (in the folds)</a:t>
            </a:r>
          </a:p>
        </p:txBody>
      </p:sp>
      <p:pic>
        <p:nvPicPr>
          <p:cNvPr id="153603" name="Picture 2" descr="F:\My Presentations\MERZ lecture\images\7 inverse Ps\inverse psoriasis axilla.JPG"/>
          <p:cNvPicPr>
            <a:picLocks noChangeAspect="1" noChangeArrowheads="1"/>
          </p:cNvPicPr>
          <p:nvPr/>
        </p:nvPicPr>
        <p:blipFill>
          <a:blip r:embed="rId3" cstate="print"/>
          <a:srcRect t="6734" b="38522"/>
          <a:stretch>
            <a:fillRect/>
          </a:stretch>
        </p:blipFill>
        <p:spPr bwMode="auto">
          <a:xfrm>
            <a:off x="5105400" y="1524000"/>
            <a:ext cx="2690813" cy="2209800"/>
          </a:xfrm>
          <a:prstGeom prst="rect">
            <a:avLst/>
          </a:prstGeom>
          <a:noFill/>
          <a:ln w="9525">
            <a:noFill/>
            <a:miter lim="800000"/>
            <a:headEnd/>
            <a:tailEnd/>
          </a:ln>
        </p:spPr>
      </p:pic>
      <p:pic>
        <p:nvPicPr>
          <p:cNvPr id="153604" name="Picture 3" descr="F:\My Presentations\MERZ lecture\images\7 inverse Ps\inverse psoriasis gluteal pinking.JPG"/>
          <p:cNvPicPr>
            <a:picLocks noChangeAspect="1" noChangeArrowheads="1"/>
          </p:cNvPicPr>
          <p:nvPr/>
        </p:nvPicPr>
        <p:blipFill>
          <a:blip r:embed="rId4" cstate="print"/>
          <a:srcRect t="14151"/>
          <a:stretch>
            <a:fillRect/>
          </a:stretch>
        </p:blipFill>
        <p:spPr bwMode="auto">
          <a:xfrm>
            <a:off x="4572000" y="3733800"/>
            <a:ext cx="4038600" cy="2311400"/>
          </a:xfrm>
          <a:prstGeom prst="rect">
            <a:avLst/>
          </a:prstGeom>
          <a:noFill/>
          <a:ln w="9525">
            <a:noFill/>
            <a:miter lim="800000"/>
            <a:headEnd/>
            <a:tailEnd/>
          </a:ln>
        </p:spPr>
      </p:pic>
      <p:pic>
        <p:nvPicPr>
          <p:cNvPr id="153605" name="Picture 4" descr="F:\My Presentations\MERZ lecture\images\7 inverse Ps\inverse psoriasis groin.JPG"/>
          <p:cNvPicPr>
            <a:picLocks noChangeAspect="1" noChangeArrowheads="1"/>
          </p:cNvPicPr>
          <p:nvPr/>
        </p:nvPicPr>
        <p:blipFill>
          <a:blip r:embed="rId5" cstate="print"/>
          <a:srcRect/>
          <a:stretch>
            <a:fillRect/>
          </a:stretch>
        </p:blipFill>
        <p:spPr bwMode="auto">
          <a:xfrm>
            <a:off x="457200" y="3352800"/>
            <a:ext cx="4038600" cy="2692400"/>
          </a:xfrm>
          <a:prstGeom prst="rect">
            <a:avLst/>
          </a:prstGeom>
          <a:noFill/>
          <a:ln w="9525">
            <a:noFill/>
            <a:miter lim="800000"/>
            <a:headEnd/>
            <a:tailEnd/>
          </a:ln>
        </p:spPr>
      </p:pic>
      <p:pic>
        <p:nvPicPr>
          <p:cNvPr id="153606" name="Picture 5" descr="F:\My Presentations\MERZ lecture\images\7 inverse Ps\inverse psoriasis umbilicus.JPG"/>
          <p:cNvPicPr>
            <a:picLocks noGrp="1" noChangeAspect="1" noChangeArrowheads="1"/>
          </p:cNvPicPr>
          <p:nvPr>
            <p:ph type="clipArt" sz="half" idx="1"/>
          </p:nvPr>
        </p:nvPicPr>
        <p:blipFill>
          <a:blip r:embed="rId6" cstate="print"/>
          <a:srcRect t="33961"/>
          <a:stretch>
            <a:fillRect/>
          </a:stretch>
        </p:blipFill>
        <p:spPr>
          <a:xfrm>
            <a:off x="457200" y="1524000"/>
            <a:ext cx="4038600" cy="1778000"/>
          </a:xfrm>
        </p:spPr>
      </p:pic>
      <p:sp>
        <p:nvSpPr>
          <p:cNvPr id="7" name="Slide Number Placeholder 6"/>
          <p:cNvSpPr>
            <a:spLocks noGrp="1"/>
          </p:cNvSpPr>
          <p:nvPr>
            <p:ph type="sldNum" sz="quarter" idx="11"/>
          </p:nvPr>
        </p:nvSpPr>
        <p:spPr/>
        <p:txBody>
          <a:bodyPr/>
          <a:lstStyle/>
          <a:p>
            <a:fld id="{E245C38F-CA88-4C01-B942-B666CD5A20DB}" type="slidenum">
              <a:rPr lang="en-US" smtClean="0"/>
              <a:pPr/>
              <a:t>47</a:t>
            </a:fld>
            <a:endParaRPr lang="en-US" dirty="0"/>
          </a:p>
        </p:txBody>
      </p:sp>
    </p:spTree>
    <p:extLst>
      <p:ext uri="{BB962C8B-B14F-4D97-AF65-F5344CB8AC3E}">
        <p14:creationId xmlns:p14="http://schemas.microsoft.com/office/powerpoint/2010/main" val="10157384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a:xfrm>
            <a:off x="2743200" y="274638"/>
            <a:ext cx="6172200" cy="1143000"/>
          </a:xfrm>
        </p:spPr>
        <p:txBody>
          <a:bodyPr/>
          <a:lstStyle/>
          <a:p>
            <a:r>
              <a:rPr lang="en-US" sz="4000" dirty="0" smtClean="0">
                <a:latin typeface="Arial" charset="0"/>
                <a:ea typeface="ＭＳ Ｐゴシック" charset="-128"/>
              </a:rPr>
              <a:t>Psoriasis treatment</a:t>
            </a:r>
          </a:p>
        </p:txBody>
      </p:sp>
      <p:sp>
        <p:nvSpPr>
          <p:cNvPr id="3" name="Content Placeholder 2"/>
          <p:cNvSpPr>
            <a:spLocks noGrp="1"/>
          </p:cNvSpPr>
          <p:nvPr>
            <p:ph idx="1"/>
          </p:nvPr>
        </p:nvSpPr>
        <p:spPr>
          <a:xfrm>
            <a:off x="304800" y="1556792"/>
            <a:ext cx="8534400" cy="4997152"/>
          </a:xfrm>
        </p:spPr>
        <p:txBody>
          <a:bodyPr>
            <a:normAutofit/>
          </a:bodyPr>
          <a:lstStyle/>
          <a:p>
            <a:pPr>
              <a:spcBef>
                <a:spcPts val="600"/>
              </a:spcBef>
              <a:buFont typeface="Wingdings" pitchFamily="2" charset="2"/>
              <a:buChar char="§"/>
            </a:pPr>
            <a:r>
              <a:rPr lang="en-US" dirty="0" smtClean="0">
                <a:latin typeface="Arial" charset="0"/>
                <a:ea typeface="ＭＳ Ｐゴシック" charset="-128"/>
              </a:rPr>
              <a:t>For limited psoriasis (less than </a:t>
            </a:r>
            <a:r>
              <a:rPr lang="en-US" dirty="0">
                <a:latin typeface="Arial" charset="0"/>
                <a:ea typeface="ＭＳ Ｐゴシック" charset="-128"/>
              </a:rPr>
              <a:t>5</a:t>
            </a:r>
            <a:r>
              <a:rPr lang="en-US" dirty="0" smtClean="0">
                <a:latin typeface="Arial" charset="0"/>
                <a:ea typeface="ＭＳ Ｐゴシック" charset="-128"/>
              </a:rPr>
              <a:t>% of BSA), topical therapies are first-line choices</a:t>
            </a:r>
          </a:p>
          <a:p>
            <a:pPr lvl="1">
              <a:spcBef>
                <a:spcPts val="600"/>
              </a:spcBef>
              <a:buFont typeface="Arial" pitchFamily="34" charset="0"/>
              <a:buChar char="•"/>
            </a:pPr>
            <a:r>
              <a:rPr lang="en-US" b="1" dirty="0" smtClean="0">
                <a:latin typeface="Arial" charset="0"/>
                <a:ea typeface="ＭＳ Ｐゴシック" charset="-128"/>
              </a:rPr>
              <a:t>Potent topical steroids </a:t>
            </a:r>
            <a:r>
              <a:rPr lang="en-US" dirty="0" smtClean="0">
                <a:latin typeface="Arial" charset="0"/>
                <a:ea typeface="ＭＳ Ｐゴシック" charset="-128"/>
              </a:rPr>
              <a:t>should be used once or twice daily for thickened plaques on the body</a:t>
            </a:r>
          </a:p>
          <a:p>
            <a:pPr>
              <a:spcBef>
                <a:spcPts val="600"/>
              </a:spcBef>
              <a:buFont typeface="Wingdings" pitchFamily="2" charset="2"/>
              <a:buChar char="§"/>
            </a:pPr>
            <a:r>
              <a:rPr lang="en-US" dirty="0" smtClean="0">
                <a:latin typeface="Arial" charset="0"/>
                <a:ea typeface="ＭＳ Ｐゴシック" charset="-128"/>
              </a:rPr>
              <a:t>For extensive psoriasis, systemic therapy is often necessary</a:t>
            </a:r>
          </a:p>
          <a:p>
            <a:pPr lvl="1">
              <a:spcBef>
                <a:spcPts val="600"/>
              </a:spcBef>
              <a:buFont typeface="Arial" pitchFamily="34" charset="0"/>
              <a:buChar char="•"/>
            </a:pPr>
            <a:r>
              <a:rPr lang="en-US" dirty="0" smtClean="0">
                <a:latin typeface="Arial" charset="0"/>
                <a:ea typeface="ＭＳ Ｐゴシック" charset="-128"/>
              </a:rPr>
              <a:t>Narrow-band ultraviolet B phototherapy is very helpful in </a:t>
            </a:r>
            <a:r>
              <a:rPr lang="en-US" dirty="0" err="1" smtClean="0">
                <a:latin typeface="Arial" charset="0"/>
                <a:ea typeface="ＭＳ Ｐゴシック" charset="-128"/>
              </a:rPr>
              <a:t>guttate</a:t>
            </a:r>
            <a:r>
              <a:rPr lang="en-US" dirty="0" smtClean="0">
                <a:latin typeface="Arial" charset="0"/>
                <a:ea typeface="ＭＳ Ｐゴシック" charset="-128"/>
              </a:rPr>
              <a:t> psoriasis</a:t>
            </a:r>
            <a:endParaRPr lang="en-US" sz="3200" dirty="0" smtClean="0">
              <a:latin typeface="Arial" charset="0"/>
              <a:ea typeface="ＭＳ Ｐゴシック" charset="-128"/>
            </a:endParaRPr>
          </a:p>
          <a:p>
            <a:endParaRPr lang="en-US" dirty="0" smtClean="0">
              <a:latin typeface="Arial" charset="0"/>
              <a:ea typeface="ＭＳ Ｐゴシック" charset="-128"/>
            </a:endParaRPr>
          </a:p>
        </p:txBody>
      </p:sp>
      <p:pic>
        <p:nvPicPr>
          <p:cNvPr id="5" name="ClipArt Placeholder 5" descr="guttate psoriasis post strep.JPG"/>
          <p:cNvPicPr>
            <a:picLocks noChangeAspect="1"/>
          </p:cNvPicPr>
          <p:nvPr/>
        </p:nvPicPr>
        <p:blipFill>
          <a:blip r:embed="rId3" cstate="print"/>
          <a:srcRect t="8401" b="15182"/>
          <a:stretch>
            <a:fillRect/>
          </a:stretch>
        </p:blipFill>
        <p:spPr bwMode="auto">
          <a:xfrm>
            <a:off x="76200" y="130175"/>
            <a:ext cx="2438400" cy="12414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188DF9B9-E984-4868-96BB-4C7B87FF45C1}" type="slidenum">
              <a:rPr lang="en-US" smtClean="0"/>
              <a:pPr/>
              <a:t>48</a:t>
            </a:fld>
            <a:endParaRPr lang="en-US" dirty="0"/>
          </a:p>
        </p:txBody>
      </p:sp>
    </p:spTree>
    <p:extLst>
      <p:ext uri="{BB962C8B-B14F-4D97-AF65-F5344CB8AC3E}">
        <p14:creationId xmlns:p14="http://schemas.microsoft.com/office/powerpoint/2010/main" val="419775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5"/>
          <p:cNvSpPr>
            <a:spLocks noGrp="1"/>
          </p:cNvSpPr>
          <p:nvPr>
            <p:ph type="sldNum" sz="quarter" idx="12"/>
          </p:nvPr>
        </p:nvSpPr>
        <p:spPr bwMode="auto">
          <a:noFill/>
          <a:ln>
            <a:miter lim="800000"/>
            <a:headEnd/>
            <a:tailEnd/>
          </a:ln>
        </p:spPr>
        <p:txBody>
          <a:bodyPr/>
          <a:lstStyle/>
          <a:p>
            <a:fld id="{4CD854F5-FC10-4345-BF1F-5E400D8219EB}" type="slidenum">
              <a:rPr lang="en-US"/>
              <a:pPr/>
              <a:t>49</a:t>
            </a:fld>
            <a:endParaRPr lang="en-US" dirty="0"/>
          </a:p>
        </p:txBody>
      </p:sp>
      <p:sp>
        <p:nvSpPr>
          <p:cNvPr id="165891" name="Rectangle 4"/>
          <p:cNvSpPr>
            <a:spLocks noGrp="1"/>
          </p:cNvSpPr>
          <p:nvPr>
            <p:ph type="ctrTitle"/>
          </p:nvPr>
        </p:nvSpPr>
        <p:spPr/>
        <p:txBody>
          <a:bodyPr/>
          <a:lstStyle/>
          <a:p>
            <a:r>
              <a:rPr lang="en-US" sz="6000" dirty="0" smtClean="0">
                <a:solidFill>
                  <a:schemeClr val="tx1"/>
                </a:solidFill>
                <a:latin typeface="Arial" charset="0"/>
                <a:ea typeface="ＭＳ Ｐゴシック" charset="-128"/>
              </a:rPr>
              <a:t>Case Five</a:t>
            </a:r>
          </a:p>
        </p:txBody>
      </p:sp>
      <p:sp>
        <p:nvSpPr>
          <p:cNvPr id="165892" name="Rectangle 6"/>
          <p:cNvSpPr>
            <a:spLocks noGrp="1"/>
          </p:cNvSpPr>
          <p:nvPr>
            <p:ph type="subTitle" idx="1"/>
          </p:nvPr>
        </p:nvSpPr>
        <p:spPr/>
        <p:txBody>
          <a:bodyPr/>
          <a:lstStyle/>
          <a:p>
            <a:endParaRPr lang="en-US" dirty="0" smtClean="0">
              <a:latin typeface="Arial" charset="0"/>
              <a:ea typeface="ＭＳ Ｐゴシック" charset="-128"/>
            </a:endParaRPr>
          </a:p>
        </p:txBody>
      </p:sp>
    </p:spTree>
    <p:extLst>
      <p:ext uri="{BB962C8B-B14F-4D97-AF65-F5344CB8AC3E}">
        <p14:creationId xmlns:p14="http://schemas.microsoft.com/office/powerpoint/2010/main" val="31697818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5"/>
          <p:cNvSpPr>
            <a:spLocks noGrp="1"/>
          </p:cNvSpPr>
          <p:nvPr>
            <p:ph type="sldNum" sz="quarter" idx="12"/>
          </p:nvPr>
        </p:nvSpPr>
        <p:spPr bwMode="auto">
          <a:noFill/>
          <a:ln>
            <a:miter lim="800000"/>
            <a:headEnd/>
            <a:tailEnd/>
          </a:ln>
        </p:spPr>
        <p:txBody>
          <a:bodyPr/>
          <a:lstStyle/>
          <a:p>
            <a:fld id="{A88E050A-C143-41B8-A732-A386298C9453}" type="slidenum">
              <a:rPr lang="en-US"/>
              <a:pPr/>
              <a:t>5</a:t>
            </a:fld>
            <a:endParaRPr lang="en-US" dirty="0"/>
          </a:p>
        </p:txBody>
      </p:sp>
      <p:sp>
        <p:nvSpPr>
          <p:cNvPr id="59395" name="Rectangle 2"/>
          <p:cNvSpPr>
            <a:spLocks noGrp="1"/>
          </p:cNvSpPr>
          <p:nvPr>
            <p:ph type="title"/>
          </p:nvPr>
        </p:nvSpPr>
        <p:spPr>
          <a:xfrm>
            <a:off x="1905000" y="274638"/>
            <a:ext cx="6781800" cy="1143000"/>
          </a:xfrm>
        </p:spPr>
        <p:txBody>
          <a:bodyPr/>
          <a:lstStyle/>
          <a:p>
            <a:r>
              <a:rPr lang="en-US" sz="4000" dirty="0" smtClean="0">
                <a:latin typeface="Arial" charset="0"/>
                <a:ea typeface="ＭＳ Ｐゴシック" charset="-128"/>
              </a:rPr>
              <a:t>Case One, Question 1</a:t>
            </a:r>
          </a:p>
        </p:txBody>
      </p:sp>
      <p:sp>
        <p:nvSpPr>
          <p:cNvPr id="59396" name="Rectangle 3"/>
          <p:cNvSpPr>
            <a:spLocks noGrp="1"/>
          </p:cNvSpPr>
          <p:nvPr>
            <p:ph type="body" idx="1"/>
          </p:nvPr>
        </p:nvSpPr>
        <p:spPr>
          <a:xfrm>
            <a:off x="323528" y="1676400"/>
            <a:ext cx="8591872" cy="4191000"/>
          </a:xfrm>
        </p:spPr>
        <p:txBody>
          <a:bodyPr/>
          <a:lstStyle/>
          <a:p>
            <a:pPr marL="406400" indent="-406400" eaLnBrk="1" hangingPunct="1">
              <a:buFont typeface="Wingdings" charset="2"/>
              <a:buChar char="§"/>
            </a:pPr>
            <a:r>
              <a:rPr lang="en-US" sz="2800" dirty="0" smtClean="0">
                <a:latin typeface="Arial" charset="0"/>
                <a:ea typeface="ＭＳ Ｐゴシック" charset="-128"/>
              </a:rPr>
              <a:t>Mrs. </a:t>
            </a:r>
            <a:r>
              <a:rPr lang="en-US" sz="2800" dirty="0" err="1" smtClean="0">
                <a:latin typeface="Arial" charset="0"/>
                <a:ea typeface="ＭＳ Ｐゴシック" charset="-128"/>
              </a:rPr>
              <a:t>Sali’s</a:t>
            </a:r>
            <a:r>
              <a:rPr lang="en-US" sz="2800" dirty="0" smtClean="0">
                <a:latin typeface="Arial" charset="0"/>
                <a:ea typeface="ＭＳ Ｐゴシック" charset="-128"/>
              </a:rPr>
              <a:t> exam shows annular erythematous patches with scale on the advancing edges and central clearing.  Which is the best test to confirm the diagnosis?</a:t>
            </a:r>
          </a:p>
          <a:p>
            <a:pPr marL="1314450" lvl="2" indent="-457200" eaLnBrk="1" hangingPunct="1">
              <a:buFont typeface="+mj-lt"/>
              <a:buAutoNum type="alphaLcPeriod"/>
            </a:pPr>
            <a:r>
              <a:rPr lang="en-US" sz="2500" dirty="0" smtClean="0">
                <a:latin typeface="Arial" charset="0"/>
                <a:ea typeface="ＭＳ Ｐゴシック" charset="-128"/>
              </a:rPr>
              <a:t>Bacterial culture</a:t>
            </a:r>
          </a:p>
          <a:p>
            <a:pPr marL="1314450" lvl="2" indent="-457200" eaLnBrk="1" hangingPunct="1">
              <a:buFont typeface="+mj-lt"/>
              <a:buAutoNum type="alphaLcPeriod"/>
            </a:pPr>
            <a:r>
              <a:rPr lang="en-US" sz="2500" dirty="0" smtClean="0">
                <a:latin typeface="Arial" charset="0"/>
                <a:ea typeface="ＭＳ Ｐゴシック" charset="-128"/>
              </a:rPr>
              <a:t>Direct fluorescent antibody (DFA) test</a:t>
            </a:r>
          </a:p>
          <a:p>
            <a:pPr marL="1314450" lvl="2" indent="-457200" eaLnBrk="1" hangingPunct="1">
              <a:buFont typeface="+mj-lt"/>
              <a:buAutoNum type="alphaLcPeriod"/>
            </a:pPr>
            <a:r>
              <a:rPr lang="en-US" sz="2500" dirty="0" smtClean="0">
                <a:latin typeface="Arial" charset="0"/>
                <a:ea typeface="ＭＳ Ｐゴシック" charset="-128"/>
              </a:rPr>
              <a:t>Fungal culture</a:t>
            </a:r>
          </a:p>
          <a:p>
            <a:pPr marL="1314450" lvl="2" indent="-457200" eaLnBrk="1" hangingPunct="1">
              <a:buFont typeface="+mj-lt"/>
              <a:buAutoNum type="alphaLcPeriod"/>
            </a:pPr>
            <a:r>
              <a:rPr lang="en-US" sz="2500" dirty="0" smtClean="0">
                <a:latin typeface="Arial" charset="0"/>
                <a:ea typeface="ＭＳ Ｐゴシック" charset="-128"/>
              </a:rPr>
              <a:t>Potassium hydroxide (KOH) exam</a:t>
            </a:r>
          </a:p>
          <a:p>
            <a:pPr marL="1314450" lvl="2" indent="-457200" eaLnBrk="1" hangingPunct="1">
              <a:buFont typeface="+mj-lt"/>
              <a:buAutoNum type="alphaLcPeriod"/>
            </a:pPr>
            <a:r>
              <a:rPr lang="en-US" sz="2500" dirty="0" smtClean="0">
                <a:latin typeface="Arial" charset="0"/>
                <a:ea typeface="ＭＳ Ｐゴシック" charset="-128"/>
              </a:rPr>
              <a:t>Wood’s light</a:t>
            </a:r>
          </a:p>
          <a:p>
            <a:endParaRPr lang="en-US" dirty="0" smtClean="0">
              <a:latin typeface="Arial" charset="0"/>
              <a:ea typeface="ＭＳ Ｐゴシック" charset="-128"/>
            </a:endParaRPr>
          </a:p>
        </p:txBody>
      </p:sp>
      <p:pic>
        <p:nvPicPr>
          <p:cNvPr id="59397" name="Picture 7" descr="Tinea arm"/>
          <p:cNvPicPr>
            <a:picLocks noChangeAspect="1" noChangeArrowheads="1"/>
          </p:cNvPicPr>
          <p:nvPr/>
        </p:nvPicPr>
        <p:blipFill>
          <a:blip r:embed="rId3" cstate="print"/>
          <a:srcRect t="10899" r="17169" b="7352"/>
          <a:stretch>
            <a:fillRect/>
          </a:stretch>
        </p:blipFill>
        <p:spPr bwMode="auto">
          <a:xfrm>
            <a:off x="76200" y="120650"/>
            <a:ext cx="1752600" cy="1250950"/>
          </a:xfrm>
          <a:prstGeom prst="rect">
            <a:avLst/>
          </a:prstGeom>
          <a:noFill/>
          <a:ln w="9525">
            <a:noFill/>
            <a:miter lim="800000"/>
            <a:headEnd/>
            <a:tailEnd/>
          </a:ln>
        </p:spPr>
      </p:pic>
    </p:spTree>
    <p:extLst>
      <p:ext uri="{BB962C8B-B14F-4D97-AF65-F5344CB8AC3E}">
        <p14:creationId xmlns:p14="http://schemas.microsoft.com/office/powerpoint/2010/main" val="42109701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5"/>
          <p:cNvSpPr>
            <a:spLocks noGrp="1"/>
          </p:cNvSpPr>
          <p:nvPr>
            <p:ph type="sldNum" sz="quarter" idx="12"/>
          </p:nvPr>
        </p:nvSpPr>
        <p:spPr bwMode="auto">
          <a:noFill/>
          <a:ln>
            <a:miter lim="800000"/>
            <a:headEnd/>
            <a:tailEnd/>
          </a:ln>
        </p:spPr>
        <p:txBody>
          <a:bodyPr/>
          <a:lstStyle/>
          <a:p>
            <a:fld id="{5A9AFD56-E80C-4383-B002-255FF84E36EA}" type="slidenum">
              <a:rPr lang="en-US"/>
              <a:pPr/>
              <a:t>50</a:t>
            </a:fld>
            <a:endParaRPr lang="en-US" dirty="0"/>
          </a:p>
        </p:txBody>
      </p:sp>
      <p:sp>
        <p:nvSpPr>
          <p:cNvPr id="167939" name="Rectangle 2"/>
          <p:cNvSpPr>
            <a:spLocks noGrp="1"/>
          </p:cNvSpPr>
          <p:nvPr>
            <p:ph type="title"/>
          </p:nvPr>
        </p:nvSpPr>
        <p:spPr/>
        <p:txBody>
          <a:bodyPr/>
          <a:lstStyle/>
          <a:p>
            <a:r>
              <a:rPr lang="en-US" sz="4000" dirty="0" smtClean="0">
                <a:latin typeface="Arial" charset="0"/>
                <a:ea typeface="ＭＳ Ｐゴシック" charset="-128"/>
              </a:rPr>
              <a:t>Case Five: History</a:t>
            </a:r>
          </a:p>
        </p:txBody>
      </p:sp>
      <p:sp>
        <p:nvSpPr>
          <p:cNvPr id="167940" name="Rectangle 3"/>
          <p:cNvSpPr>
            <a:spLocks noGrp="1"/>
          </p:cNvSpPr>
          <p:nvPr>
            <p:ph type="body" idx="1"/>
          </p:nvPr>
        </p:nvSpPr>
        <p:spPr>
          <a:xfrm>
            <a:off x="323528" y="1556792"/>
            <a:ext cx="8496944" cy="4495800"/>
          </a:xfrm>
        </p:spPr>
        <p:txBody>
          <a:bodyPr/>
          <a:lstStyle/>
          <a:p>
            <a:pPr marL="406400" indent="-406400" eaLnBrk="1" hangingPunct="1">
              <a:spcBef>
                <a:spcPts val="600"/>
              </a:spcBef>
              <a:buFont typeface="Wingdings" charset="2"/>
              <a:buChar char="§"/>
            </a:pPr>
            <a:r>
              <a:rPr lang="en-US" sz="2800" dirty="0" smtClean="0">
                <a:latin typeface="Arial" charset="0"/>
                <a:ea typeface="ＭＳ Ｐゴシック" charset="-128"/>
              </a:rPr>
              <a:t>HPI: </a:t>
            </a:r>
            <a:r>
              <a:rPr lang="en-US" sz="2800" dirty="0" err="1" smtClean="0">
                <a:latin typeface="Arial" charset="0"/>
                <a:ea typeface="ＭＳ Ｐゴシック" charset="-128"/>
              </a:rPr>
              <a:t>Kamil</a:t>
            </a:r>
            <a:r>
              <a:rPr lang="en-US" sz="2800" dirty="0" smtClean="0">
                <a:latin typeface="Arial" charset="0"/>
                <a:ea typeface="ＭＳ Ｐゴシック" charset="-128"/>
              </a:rPr>
              <a:t> is a 35-year-old man who presents with three months of an extremely itchy red rash on his arms and legs. </a:t>
            </a:r>
          </a:p>
          <a:p>
            <a:pPr marL="406400" indent="-406400" eaLnBrk="1" hangingPunct="1">
              <a:spcBef>
                <a:spcPts val="600"/>
              </a:spcBef>
              <a:buFont typeface="Wingdings" charset="2"/>
              <a:buChar char="§"/>
            </a:pPr>
            <a:r>
              <a:rPr lang="en-US" sz="2800" dirty="0" smtClean="0">
                <a:latin typeface="Arial" charset="0"/>
                <a:ea typeface="ＭＳ Ｐゴシック" charset="-128"/>
              </a:rPr>
              <a:t>PMH: seasonal allergic rhinitis, childhood eczema</a:t>
            </a:r>
          </a:p>
          <a:p>
            <a:pPr marL="406400" indent="-406400" eaLnBrk="1" hangingPunct="1">
              <a:spcBef>
                <a:spcPts val="600"/>
              </a:spcBef>
              <a:buFont typeface="Wingdings" charset="2"/>
              <a:buChar char="§"/>
            </a:pPr>
            <a:r>
              <a:rPr lang="en-US" sz="2800" dirty="0" smtClean="0">
                <a:latin typeface="Arial" charset="0"/>
                <a:ea typeface="ＭＳ Ｐゴシック" charset="-128"/>
              </a:rPr>
              <a:t>Allergies: peanuts</a:t>
            </a:r>
          </a:p>
          <a:p>
            <a:pPr marL="406400" indent="-406400" eaLnBrk="1" hangingPunct="1">
              <a:spcBef>
                <a:spcPts val="600"/>
              </a:spcBef>
              <a:buFont typeface="Wingdings" charset="2"/>
              <a:buChar char="§"/>
            </a:pPr>
            <a:r>
              <a:rPr lang="en-US" sz="2800" dirty="0" smtClean="0">
                <a:latin typeface="Arial" charset="0"/>
                <a:ea typeface="ＭＳ Ｐゴシック" charset="-128"/>
              </a:rPr>
              <a:t>Medications: </a:t>
            </a:r>
            <a:r>
              <a:rPr lang="en-US" sz="2800" dirty="0">
                <a:latin typeface="Arial" charset="0"/>
                <a:ea typeface="ＭＳ Ｐゴシック" charset="-128"/>
              </a:rPr>
              <a:t>l</a:t>
            </a:r>
            <a:r>
              <a:rPr lang="en-US" sz="2800" dirty="0" smtClean="0">
                <a:latin typeface="Arial" charset="0"/>
                <a:ea typeface="ＭＳ Ｐゴシック" charset="-128"/>
              </a:rPr>
              <a:t>oratadine</a:t>
            </a:r>
          </a:p>
          <a:p>
            <a:pPr marL="406400" indent="-406400" eaLnBrk="1" hangingPunct="1">
              <a:spcBef>
                <a:spcPts val="600"/>
              </a:spcBef>
              <a:buFont typeface="Wingdings" charset="2"/>
              <a:buChar char="§"/>
            </a:pPr>
            <a:r>
              <a:rPr lang="en-US" sz="2800" dirty="0" smtClean="0">
                <a:latin typeface="Arial" charset="0"/>
                <a:ea typeface="ＭＳ Ｐゴシック" charset="-128"/>
              </a:rPr>
              <a:t>Family history: brother with asthma</a:t>
            </a:r>
          </a:p>
          <a:p>
            <a:pPr marL="406400" indent="-406400" eaLnBrk="1" hangingPunct="1">
              <a:spcBef>
                <a:spcPts val="600"/>
              </a:spcBef>
              <a:buFont typeface="Wingdings" charset="2"/>
              <a:buChar char="§"/>
            </a:pPr>
            <a:r>
              <a:rPr lang="en-US" sz="2800" dirty="0" smtClean="0">
                <a:latin typeface="Arial" charset="0"/>
                <a:ea typeface="ＭＳ Ｐゴシック" charset="-128"/>
              </a:rPr>
              <a:t>Social history: lives with wife and two children</a:t>
            </a:r>
          </a:p>
          <a:p>
            <a:pPr marL="406400" indent="-406400" eaLnBrk="1" hangingPunct="1">
              <a:spcBef>
                <a:spcPts val="600"/>
              </a:spcBef>
              <a:buFont typeface="Wingdings" charset="2"/>
              <a:buChar char="§"/>
            </a:pPr>
            <a:r>
              <a:rPr lang="en-US" sz="2800" dirty="0" smtClean="0">
                <a:latin typeface="Arial" charset="0"/>
                <a:ea typeface="ＭＳ Ｐゴシック" charset="-128"/>
              </a:rPr>
              <a:t>ROS: negative</a:t>
            </a:r>
          </a:p>
        </p:txBody>
      </p:sp>
    </p:spTree>
    <p:extLst>
      <p:ext uri="{BB962C8B-B14F-4D97-AF65-F5344CB8AC3E}">
        <p14:creationId xmlns:p14="http://schemas.microsoft.com/office/powerpoint/2010/main" val="36219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Case Five: Skin Exam</a:t>
            </a:r>
            <a:endParaRPr lang="en-US" sz="4000" dirty="0"/>
          </a:p>
        </p:txBody>
      </p:sp>
      <p:pic>
        <p:nvPicPr>
          <p:cNvPr id="6" name="Content Placeholder 5" descr="nummular dermatitis (3).JPG"/>
          <p:cNvPicPr>
            <a:picLocks noGrp="1" noChangeAspect="1"/>
          </p:cNvPicPr>
          <p:nvPr>
            <p:ph sz="half" idx="1"/>
          </p:nvPr>
        </p:nvPicPr>
        <p:blipFill>
          <a:blip r:embed="rId2" cstate="print"/>
          <a:srcRect l="7290" t="-481" r="1923" b="-481"/>
          <a:stretch>
            <a:fillRect/>
          </a:stretch>
        </p:blipFill>
        <p:spPr>
          <a:xfrm>
            <a:off x="1350334" y="1447800"/>
            <a:ext cx="6269666" cy="4648200"/>
          </a:xfrm>
        </p:spPr>
      </p:pic>
      <p:sp>
        <p:nvSpPr>
          <p:cNvPr id="5" name="Slide Number Placeholder 4"/>
          <p:cNvSpPr>
            <a:spLocks noGrp="1"/>
          </p:cNvSpPr>
          <p:nvPr>
            <p:ph type="sldNum" sz="quarter" idx="12"/>
          </p:nvPr>
        </p:nvSpPr>
        <p:spPr/>
        <p:txBody>
          <a:bodyPr/>
          <a:lstStyle/>
          <a:p>
            <a:fld id="{61DD4E31-EEE0-4FAD-B741-B6338FBB4D43}" type="slidenum">
              <a:rPr lang="en-US" smtClean="0"/>
              <a:pPr/>
              <a:t>51</a:t>
            </a:fld>
            <a:endParaRPr lang="en-US" dirty="0"/>
          </a:p>
        </p:txBody>
      </p:sp>
    </p:spTree>
    <p:extLst>
      <p:ext uri="{BB962C8B-B14F-4D97-AF65-F5344CB8AC3E}">
        <p14:creationId xmlns:p14="http://schemas.microsoft.com/office/powerpoint/2010/main" val="9236691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4000" dirty="0" smtClean="0"/>
              <a:t>Case Five: Skin Exam</a:t>
            </a:r>
            <a:endParaRPr lang="en-US" sz="4000" dirty="0"/>
          </a:p>
        </p:txBody>
      </p:sp>
      <p:sp>
        <p:nvSpPr>
          <p:cNvPr id="5" name="Slide Number Placeholder 4"/>
          <p:cNvSpPr>
            <a:spLocks noGrp="1"/>
          </p:cNvSpPr>
          <p:nvPr>
            <p:ph type="sldNum" sz="quarter" idx="12"/>
          </p:nvPr>
        </p:nvSpPr>
        <p:spPr/>
        <p:txBody>
          <a:bodyPr/>
          <a:lstStyle/>
          <a:p>
            <a:fld id="{61DD4E31-EEE0-4FAD-B741-B6338FBB4D43}" type="slidenum">
              <a:rPr lang="en-US" smtClean="0"/>
              <a:pPr/>
              <a:t>52</a:t>
            </a:fld>
            <a:endParaRPr lang="en-US" dirty="0"/>
          </a:p>
        </p:txBody>
      </p:sp>
      <p:pic>
        <p:nvPicPr>
          <p:cNvPr id="12" name="Content Placeholder 11" descr="nummular dermatitis (12).JPG"/>
          <p:cNvPicPr>
            <a:picLocks noGrp="1" noChangeAspect="1"/>
          </p:cNvPicPr>
          <p:nvPr>
            <p:ph idx="1"/>
          </p:nvPr>
        </p:nvPicPr>
        <p:blipFill>
          <a:blip r:embed="rId2" cstate="print"/>
          <a:srcRect l="-15455" r="-15455"/>
          <a:stretch>
            <a:fillRect/>
          </a:stretch>
        </p:blipFill>
        <p:spPr>
          <a:xfrm>
            <a:off x="76200" y="1524000"/>
            <a:ext cx="8977745" cy="4572000"/>
          </a:xfrm>
        </p:spPr>
      </p:pic>
    </p:spTree>
    <p:extLst>
      <p:ext uri="{BB962C8B-B14F-4D97-AF65-F5344CB8AC3E}">
        <p14:creationId xmlns:p14="http://schemas.microsoft.com/office/powerpoint/2010/main" val="38024479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000" dirty="0"/>
          </a:p>
        </p:txBody>
      </p:sp>
      <p:pic>
        <p:nvPicPr>
          <p:cNvPr id="6" name="Content Placeholder 5" descr="nummular dermatitis (5).JPG"/>
          <p:cNvPicPr>
            <a:picLocks noGrp="1" noChangeAspect="1"/>
          </p:cNvPicPr>
          <p:nvPr>
            <p:ph sz="half" idx="1"/>
          </p:nvPr>
        </p:nvPicPr>
        <p:blipFill>
          <a:blip r:embed="rId2" cstate="print"/>
          <a:srcRect t="-29327" b="-29327"/>
          <a:stretch>
            <a:fillRect/>
          </a:stretch>
        </p:blipFill>
        <p:spPr>
          <a:xfrm>
            <a:off x="249560" y="1600201"/>
            <a:ext cx="3962400" cy="4191000"/>
          </a:xfrm>
        </p:spPr>
      </p:pic>
      <p:sp>
        <p:nvSpPr>
          <p:cNvPr id="4" name="Content Placeholder 3"/>
          <p:cNvSpPr>
            <a:spLocks noGrp="1"/>
          </p:cNvSpPr>
          <p:nvPr>
            <p:ph sz="half" idx="2"/>
          </p:nvPr>
        </p:nvSpPr>
        <p:spPr>
          <a:xfrm>
            <a:off x="4417640" y="1556792"/>
            <a:ext cx="4402832" cy="4571999"/>
          </a:xfrm>
        </p:spPr>
        <p:txBody>
          <a:bodyPr/>
          <a:lstStyle/>
          <a:p>
            <a:pPr marL="406400" indent="-406400">
              <a:buFont typeface="Wingdings" pitchFamily="2" charset="2"/>
              <a:buChar char="§"/>
            </a:pPr>
            <a:r>
              <a:rPr lang="en-US" dirty="0" smtClean="0"/>
              <a:t>Since this rash is scaly, you correctly start with a KOH exam, which is negative.</a:t>
            </a:r>
          </a:p>
          <a:p>
            <a:pPr marL="406400" indent="-406400">
              <a:buFont typeface="Wingdings" pitchFamily="2" charset="2"/>
              <a:buChar char="§"/>
            </a:pPr>
            <a:r>
              <a:rPr lang="en-US" dirty="0" smtClean="0"/>
              <a:t>The round eczematous plaques are on his arms, legs, and back.</a:t>
            </a:r>
          </a:p>
          <a:p>
            <a:pPr marL="406400" indent="-406400">
              <a:buFont typeface="Wingdings" pitchFamily="2" charset="2"/>
              <a:buChar char="§"/>
            </a:pPr>
            <a:r>
              <a:rPr lang="en-US" dirty="0" smtClean="0"/>
              <a:t>His scalp, umbilicus, nails, palms, and soles are unaffected.</a:t>
            </a:r>
            <a:endParaRPr lang="en-US" dirty="0"/>
          </a:p>
        </p:txBody>
      </p:sp>
      <p:sp>
        <p:nvSpPr>
          <p:cNvPr id="5" name="Slide Number Placeholder 4"/>
          <p:cNvSpPr>
            <a:spLocks noGrp="1"/>
          </p:cNvSpPr>
          <p:nvPr>
            <p:ph type="sldNum" sz="quarter" idx="12"/>
          </p:nvPr>
        </p:nvSpPr>
        <p:spPr/>
        <p:txBody>
          <a:bodyPr/>
          <a:lstStyle/>
          <a:p>
            <a:fld id="{61DD4E31-EEE0-4FAD-B741-B6338FBB4D43}" type="slidenum">
              <a:rPr lang="en-US" smtClean="0"/>
              <a:pPr/>
              <a:t>53</a:t>
            </a:fld>
            <a:endParaRPr lang="en-US" dirty="0"/>
          </a:p>
        </p:txBody>
      </p:sp>
    </p:spTree>
    <p:extLst>
      <p:ext uri="{BB962C8B-B14F-4D97-AF65-F5344CB8AC3E}">
        <p14:creationId xmlns:p14="http://schemas.microsoft.com/office/powerpoint/2010/main" val="23430616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bwMode="auto">
          <a:noFill/>
          <a:ln>
            <a:miter lim="800000"/>
            <a:headEnd/>
            <a:tailEnd/>
          </a:ln>
        </p:spPr>
        <p:txBody>
          <a:bodyPr/>
          <a:lstStyle/>
          <a:p>
            <a:fld id="{AF9DB5F4-7BE4-41B5-A8DF-7F6A0446E9F6}" type="slidenum">
              <a:rPr lang="en-US"/>
              <a:pPr/>
              <a:t>54</a:t>
            </a:fld>
            <a:endParaRPr lang="en-US" dirty="0"/>
          </a:p>
        </p:txBody>
      </p:sp>
      <p:sp>
        <p:nvSpPr>
          <p:cNvPr id="172035" name="Rectangle 2"/>
          <p:cNvSpPr>
            <a:spLocks noGrp="1"/>
          </p:cNvSpPr>
          <p:nvPr>
            <p:ph type="title"/>
          </p:nvPr>
        </p:nvSpPr>
        <p:spPr>
          <a:xfrm>
            <a:off x="2514600" y="152400"/>
            <a:ext cx="6172200" cy="1143000"/>
          </a:xfrm>
        </p:spPr>
        <p:txBody>
          <a:bodyPr/>
          <a:lstStyle/>
          <a:p>
            <a:r>
              <a:rPr lang="en-US" sz="4000" dirty="0" smtClean="0">
                <a:latin typeface="Arial" charset="0"/>
                <a:ea typeface="ＭＳ Ｐゴシック" charset="-128"/>
              </a:rPr>
              <a:t>Question 1</a:t>
            </a:r>
          </a:p>
        </p:txBody>
      </p:sp>
      <p:sp>
        <p:nvSpPr>
          <p:cNvPr id="172036" name="Rectangle 3"/>
          <p:cNvSpPr>
            <a:spLocks noGrp="1"/>
          </p:cNvSpPr>
          <p:nvPr>
            <p:ph type="body" idx="1"/>
          </p:nvPr>
        </p:nvSpPr>
        <p:spPr>
          <a:xfrm>
            <a:off x="323528" y="1597496"/>
            <a:ext cx="8496944" cy="4495800"/>
          </a:xfrm>
        </p:spPr>
        <p:txBody>
          <a:bodyPr/>
          <a:lstStyle/>
          <a:p>
            <a:pPr marL="406400" indent="-406400" eaLnBrk="1" hangingPunct="1">
              <a:buFont typeface="Wingdings" charset="2"/>
              <a:buChar char="§"/>
            </a:pPr>
            <a:r>
              <a:rPr lang="en-US" sz="2800" dirty="0" smtClean="0">
                <a:latin typeface="Arial" charset="0"/>
                <a:ea typeface="ＭＳ Ｐゴシック" charset="-128"/>
              </a:rPr>
              <a:t>Mr. </a:t>
            </a:r>
            <a:r>
              <a:rPr lang="en-US" sz="2800" dirty="0" err="1" smtClean="0">
                <a:latin typeface="Arial" charset="0"/>
                <a:ea typeface="ＭＳ Ｐゴシック" charset="-128"/>
              </a:rPr>
              <a:t>Kamil’s</a:t>
            </a:r>
            <a:r>
              <a:rPr lang="en-US" sz="2800" dirty="0" smtClean="0">
                <a:latin typeface="Arial" charset="0"/>
                <a:ea typeface="ＭＳ Ｐゴシック" charset="-128"/>
              </a:rPr>
              <a:t> exam shows erythematous, coin-like, scaling, weeping, crusted plaques on his arms and legs.  What is the most likely diagnosis?</a:t>
            </a:r>
          </a:p>
          <a:p>
            <a:pPr marL="1314450" lvl="2" indent="-457200" eaLnBrk="1" hangingPunct="1">
              <a:buFont typeface="+mj-lt"/>
              <a:buAutoNum type="alphaLcPeriod"/>
            </a:pPr>
            <a:r>
              <a:rPr lang="en-US" sz="2800" dirty="0" smtClean="0">
                <a:latin typeface="Arial" charset="0"/>
                <a:ea typeface="ＭＳ Ｐゴシック" charset="-128"/>
              </a:rPr>
              <a:t>Guttate psoriasis</a:t>
            </a:r>
          </a:p>
          <a:p>
            <a:pPr marL="1314450" lvl="2" indent="-457200" eaLnBrk="1" hangingPunct="1">
              <a:buFont typeface="+mj-lt"/>
              <a:buAutoNum type="alphaLcPeriod"/>
            </a:pPr>
            <a:r>
              <a:rPr lang="en-US" sz="2800" dirty="0" smtClean="0">
                <a:latin typeface="Arial" charset="0"/>
                <a:ea typeface="ＭＳ Ｐゴシック" charset="-128"/>
              </a:rPr>
              <a:t>Nummular dermatitis</a:t>
            </a:r>
          </a:p>
          <a:p>
            <a:pPr marL="1314450" lvl="2" indent="-457200" eaLnBrk="1" hangingPunct="1">
              <a:buFont typeface="+mj-lt"/>
              <a:buAutoNum type="alphaLcPeriod"/>
            </a:pPr>
            <a:r>
              <a:rPr lang="en-US" sz="2800" dirty="0" smtClean="0">
                <a:latin typeface="Arial" charset="0"/>
                <a:ea typeface="ＭＳ Ｐゴシック" charset="-128"/>
              </a:rPr>
              <a:t>Pityriasis rosea</a:t>
            </a:r>
          </a:p>
          <a:p>
            <a:pPr marL="1314450" lvl="2" indent="-457200" eaLnBrk="1" hangingPunct="1">
              <a:buFont typeface="+mj-lt"/>
              <a:buAutoNum type="alphaLcPeriod"/>
            </a:pPr>
            <a:r>
              <a:rPr lang="en-US" sz="2800" dirty="0" smtClean="0">
                <a:latin typeface="Arial" charset="0"/>
                <a:ea typeface="ＭＳ Ｐゴシック" charset="-128"/>
              </a:rPr>
              <a:t>Secondary syphilis</a:t>
            </a:r>
          </a:p>
          <a:p>
            <a:pPr marL="1314450" lvl="2" indent="-457200" eaLnBrk="1" hangingPunct="1">
              <a:buFont typeface="+mj-lt"/>
              <a:buAutoNum type="alphaLcPeriod"/>
            </a:pPr>
            <a:r>
              <a:rPr lang="en-US" sz="2800" dirty="0" smtClean="0">
                <a:latin typeface="Arial" charset="0"/>
                <a:ea typeface="ＭＳ Ｐゴシック" charset="-128"/>
              </a:rPr>
              <a:t>Tinea corporis</a:t>
            </a:r>
          </a:p>
        </p:txBody>
      </p:sp>
      <p:pic>
        <p:nvPicPr>
          <p:cNvPr id="6" name="Content Placeholder 5" descr="nummular dermatitis (3).JPG"/>
          <p:cNvPicPr>
            <a:picLocks noChangeAspect="1"/>
          </p:cNvPicPr>
          <p:nvPr/>
        </p:nvPicPr>
        <p:blipFill>
          <a:blip r:embed="rId3" cstate="print"/>
          <a:srcRect l="7290" t="-481" r="1923" b="-481"/>
          <a:stretch>
            <a:fillRect/>
          </a:stretch>
        </p:blipFill>
        <p:spPr bwMode="auto">
          <a:xfrm>
            <a:off x="76200" y="76200"/>
            <a:ext cx="1752600" cy="1299342"/>
          </a:xfrm>
          <a:prstGeom prst="rect">
            <a:avLst/>
          </a:prstGeom>
          <a:noFill/>
          <a:ln w="9525">
            <a:noFill/>
            <a:miter lim="800000"/>
            <a:headEnd/>
            <a:tailEnd/>
          </a:ln>
        </p:spPr>
      </p:pic>
    </p:spTree>
    <p:extLst>
      <p:ext uri="{BB962C8B-B14F-4D97-AF65-F5344CB8AC3E}">
        <p14:creationId xmlns:p14="http://schemas.microsoft.com/office/powerpoint/2010/main" val="8969057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bwMode="auto">
          <a:noFill/>
          <a:ln>
            <a:miter lim="800000"/>
            <a:headEnd/>
            <a:tailEnd/>
          </a:ln>
        </p:spPr>
        <p:txBody>
          <a:bodyPr/>
          <a:lstStyle/>
          <a:p>
            <a:fld id="{AF9DB5F4-7BE4-41B5-A8DF-7F6A0446E9F6}" type="slidenum">
              <a:rPr lang="en-US"/>
              <a:pPr/>
              <a:t>55</a:t>
            </a:fld>
            <a:endParaRPr lang="en-US" dirty="0"/>
          </a:p>
        </p:txBody>
      </p:sp>
      <p:sp>
        <p:nvSpPr>
          <p:cNvPr id="172035" name="Rectangle 2"/>
          <p:cNvSpPr>
            <a:spLocks noGrp="1"/>
          </p:cNvSpPr>
          <p:nvPr>
            <p:ph type="title"/>
          </p:nvPr>
        </p:nvSpPr>
        <p:spPr>
          <a:xfrm>
            <a:off x="2514600" y="152400"/>
            <a:ext cx="6172200" cy="1143000"/>
          </a:xfrm>
        </p:spPr>
        <p:txBody>
          <a:bodyPr/>
          <a:lstStyle/>
          <a:p>
            <a:r>
              <a:rPr lang="en-US" sz="4000" dirty="0" smtClean="0">
                <a:latin typeface="Arial" charset="0"/>
                <a:ea typeface="ＭＳ Ｐゴシック" charset="-128"/>
              </a:rPr>
              <a:t> Question 1</a:t>
            </a:r>
          </a:p>
        </p:txBody>
      </p:sp>
      <p:sp>
        <p:nvSpPr>
          <p:cNvPr id="172036" name="Rectangle 3"/>
          <p:cNvSpPr>
            <a:spLocks noGrp="1"/>
          </p:cNvSpPr>
          <p:nvPr>
            <p:ph type="body" idx="1"/>
          </p:nvPr>
        </p:nvSpPr>
        <p:spPr>
          <a:xfrm>
            <a:off x="251520" y="1556792"/>
            <a:ext cx="8640960" cy="4495800"/>
          </a:xfrm>
        </p:spPr>
        <p:txBody>
          <a:bodyPr/>
          <a:lstStyle/>
          <a:p>
            <a:pPr eaLnBrk="1" hangingPunct="1">
              <a:buNone/>
            </a:pPr>
            <a:r>
              <a:rPr lang="en-US" sz="2800" b="1" dirty="0" smtClean="0">
                <a:solidFill>
                  <a:srgbClr val="C00000"/>
                </a:solidFill>
                <a:latin typeface="Arial" charset="0"/>
                <a:ea typeface="ＭＳ Ｐゴシック" charset="-128"/>
              </a:rPr>
              <a:t>Answer: b</a:t>
            </a:r>
          </a:p>
          <a:p>
            <a:pPr marL="398463" indent="-398463" eaLnBrk="1" hangingPunct="1">
              <a:buFont typeface="Wingdings" charset="2"/>
              <a:buChar char="§"/>
            </a:pPr>
            <a:r>
              <a:rPr lang="en-US" sz="2800" dirty="0" smtClean="0">
                <a:latin typeface="Arial" charset="0"/>
                <a:ea typeface="ＭＳ Ｐゴシック" charset="-128"/>
              </a:rPr>
              <a:t>Mr. </a:t>
            </a:r>
            <a:r>
              <a:rPr lang="en-US" sz="2800" dirty="0" err="1" smtClean="0">
                <a:latin typeface="Arial" charset="0"/>
                <a:ea typeface="ＭＳ Ｐゴシック" charset="-128"/>
              </a:rPr>
              <a:t>Kamil’s</a:t>
            </a:r>
            <a:r>
              <a:rPr lang="en-US" sz="2800" dirty="0" smtClean="0">
                <a:latin typeface="Arial" charset="0"/>
                <a:ea typeface="ＭＳ Ｐゴシック" charset="-128"/>
              </a:rPr>
              <a:t> exam shows erythematous, coin-like, scaling, weeping, crusted plaques on his arms and legs.  What is the most likely diagnosis?</a:t>
            </a:r>
          </a:p>
          <a:p>
            <a:pPr marL="1314450" lvl="2" indent="-457200" eaLnBrk="1" hangingPunct="1">
              <a:buFont typeface="+mj-lt"/>
              <a:buAutoNum type="alphaLcPeriod"/>
            </a:pPr>
            <a:r>
              <a:rPr lang="en-US" dirty="0" smtClean="0">
                <a:latin typeface="Arial" charset="0"/>
                <a:ea typeface="ＭＳ Ｐゴシック" charset="-128"/>
              </a:rPr>
              <a:t>Guttate psoriasis </a:t>
            </a:r>
            <a:r>
              <a:rPr lang="en-US" dirty="0" smtClean="0">
                <a:solidFill>
                  <a:srgbClr val="969696"/>
                </a:solidFill>
                <a:latin typeface="Arial" charset="0"/>
                <a:ea typeface="ＭＳ Ｐゴシック" charset="-128"/>
              </a:rPr>
              <a:t>(usually not weeping, crusted)</a:t>
            </a:r>
          </a:p>
          <a:p>
            <a:pPr marL="1314450" lvl="2" indent="-457200" eaLnBrk="1" hangingPunct="1">
              <a:buFont typeface="+mj-lt"/>
              <a:buAutoNum type="alphaLcPeriod"/>
            </a:pPr>
            <a:r>
              <a:rPr lang="en-US" b="1" dirty="0" smtClean="0">
                <a:solidFill>
                  <a:srgbClr val="C00000"/>
                </a:solidFill>
                <a:latin typeface="Arial" charset="0"/>
                <a:ea typeface="ＭＳ Ｐゴシック" charset="-128"/>
              </a:rPr>
              <a:t>Nummular dermatitis</a:t>
            </a:r>
          </a:p>
          <a:p>
            <a:pPr marL="1314450" lvl="2" indent="-457200" eaLnBrk="1" hangingPunct="1">
              <a:buFont typeface="+mj-lt"/>
              <a:buAutoNum type="alphaLcPeriod"/>
            </a:pPr>
            <a:r>
              <a:rPr lang="en-US" dirty="0" smtClean="0">
                <a:latin typeface="Arial" charset="0"/>
                <a:ea typeface="ＭＳ Ｐゴシック" charset="-128"/>
              </a:rPr>
              <a:t>Pityriasis rosea </a:t>
            </a:r>
            <a:r>
              <a:rPr lang="en-US" dirty="0" smtClean="0">
                <a:solidFill>
                  <a:srgbClr val="969696"/>
                </a:solidFill>
                <a:latin typeface="Arial" charset="0"/>
                <a:ea typeface="ＭＳ Ｐゴシック" charset="-128"/>
              </a:rPr>
              <a:t>(does not last this long, or weep)</a:t>
            </a:r>
          </a:p>
          <a:p>
            <a:pPr marL="1314450" lvl="2" indent="-457200" eaLnBrk="1" hangingPunct="1">
              <a:buFont typeface="+mj-lt"/>
              <a:buAutoNum type="alphaLcPeriod"/>
            </a:pPr>
            <a:r>
              <a:rPr lang="en-US" dirty="0" smtClean="0">
                <a:latin typeface="Arial" charset="0"/>
                <a:ea typeface="ＭＳ Ｐゴシック" charset="-128"/>
              </a:rPr>
              <a:t>Secondary syphilis </a:t>
            </a:r>
            <a:r>
              <a:rPr lang="en-US" dirty="0" smtClean="0">
                <a:solidFill>
                  <a:srgbClr val="969696"/>
                </a:solidFill>
                <a:latin typeface="Arial" charset="0"/>
                <a:ea typeface="ＭＳ Ｐゴシック" charset="-128"/>
              </a:rPr>
              <a:t>(does not last this long, or weep)</a:t>
            </a:r>
          </a:p>
          <a:p>
            <a:pPr marL="1314450" lvl="2" indent="-457200" eaLnBrk="1" hangingPunct="1">
              <a:buFont typeface="+mj-lt"/>
              <a:buAutoNum type="alphaLcPeriod"/>
            </a:pPr>
            <a:r>
              <a:rPr lang="en-US" dirty="0" smtClean="0">
                <a:latin typeface="Arial" charset="0"/>
                <a:ea typeface="ＭＳ Ｐゴシック" charset="-128"/>
              </a:rPr>
              <a:t>Tinea corporis </a:t>
            </a:r>
            <a:r>
              <a:rPr lang="en-US" dirty="0" smtClean="0">
                <a:solidFill>
                  <a:srgbClr val="969696"/>
                </a:solidFill>
                <a:latin typeface="Arial" charset="0"/>
                <a:ea typeface="ＭＳ Ｐゴシック" charset="-128"/>
              </a:rPr>
              <a:t>(KOH is negative, no central clearing)</a:t>
            </a:r>
          </a:p>
        </p:txBody>
      </p:sp>
      <p:pic>
        <p:nvPicPr>
          <p:cNvPr id="6" name="Content Placeholder 5" descr="nummular dermatitis (3).JPG"/>
          <p:cNvPicPr>
            <a:picLocks noChangeAspect="1"/>
          </p:cNvPicPr>
          <p:nvPr/>
        </p:nvPicPr>
        <p:blipFill>
          <a:blip r:embed="rId3" cstate="print"/>
          <a:srcRect l="7290" t="-481" r="1923" b="-481"/>
          <a:stretch>
            <a:fillRect/>
          </a:stretch>
        </p:blipFill>
        <p:spPr bwMode="auto">
          <a:xfrm>
            <a:off x="76200" y="76200"/>
            <a:ext cx="1752600" cy="1299342"/>
          </a:xfrm>
          <a:prstGeom prst="rect">
            <a:avLst/>
          </a:prstGeom>
          <a:noFill/>
          <a:ln w="9525">
            <a:noFill/>
            <a:miter lim="800000"/>
            <a:headEnd/>
            <a:tailEnd/>
          </a:ln>
        </p:spPr>
      </p:pic>
    </p:spTree>
    <p:extLst>
      <p:ext uri="{BB962C8B-B14F-4D97-AF65-F5344CB8AC3E}">
        <p14:creationId xmlns:p14="http://schemas.microsoft.com/office/powerpoint/2010/main" val="17719553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r>
              <a:rPr lang="en-US" sz="4000" dirty="0" smtClean="0">
                <a:latin typeface="Arial" charset="0"/>
                <a:ea typeface="ＭＳ Ｐゴシック" charset="-128"/>
              </a:rPr>
              <a:t>Nummular dermatitis(discoid)</a:t>
            </a:r>
          </a:p>
        </p:txBody>
      </p:sp>
      <p:sp>
        <p:nvSpPr>
          <p:cNvPr id="3" name="Content Placeholder 2"/>
          <p:cNvSpPr>
            <a:spLocks noGrp="1"/>
          </p:cNvSpPr>
          <p:nvPr>
            <p:ph idx="1"/>
          </p:nvPr>
        </p:nvSpPr>
        <p:spPr>
          <a:xfrm>
            <a:off x="251520" y="1556792"/>
            <a:ext cx="8496944" cy="4191000"/>
          </a:xfrm>
        </p:spPr>
        <p:txBody>
          <a:bodyPr>
            <a:normAutofit lnSpcReduction="10000"/>
          </a:bodyPr>
          <a:lstStyle/>
          <a:p>
            <a:pPr marL="461963" indent="-461963">
              <a:buFont typeface="Wingdings" pitchFamily="2" charset="2"/>
              <a:buChar char="§"/>
            </a:pPr>
            <a:r>
              <a:rPr lang="en-US" dirty="0" smtClean="0">
                <a:latin typeface="Arial" charset="0"/>
                <a:ea typeface="ＭＳ Ｐゴシック" charset="-128"/>
              </a:rPr>
              <a:t>Nummular dermatitis presents as multiple coin-shaped eczematous plaques on the extremities and trunk</a:t>
            </a:r>
          </a:p>
          <a:p>
            <a:pPr marL="974725" lvl="1" indent="-396875">
              <a:buFont typeface="Arial" pitchFamily="34" charset="0"/>
              <a:buChar char="•"/>
            </a:pPr>
            <a:r>
              <a:rPr lang="en-US" dirty="0" smtClean="0">
                <a:latin typeface="Arial" charset="0"/>
                <a:ea typeface="ＭＳ Ｐゴシック" charset="-128"/>
              </a:rPr>
              <a:t>May be scaly but </a:t>
            </a:r>
            <a:r>
              <a:rPr lang="en-US" b="1" dirty="0" smtClean="0">
                <a:latin typeface="Arial" charset="0"/>
                <a:ea typeface="ＭＳ Ｐゴシック" charset="-128"/>
              </a:rPr>
              <a:t>lacks the central clearing </a:t>
            </a:r>
            <a:r>
              <a:rPr lang="en-US" dirty="0" smtClean="0">
                <a:latin typeface="Arial" charset="0"/>
                <a:ea typeface="ＭＳ Ｐゴシック" charset="-128"/>
              </a:rPr>
              <a:t>seen in tinea corporis and is </a:t>
            </a:r>
            <a:r>
              <a:rPr lang="en-US" b="1" dirty="0" smtClean="0">
                <a:latin typeface="Arial" charset="0"/>
                <a:ea typeface="ＭＳ Ｐゴシック" charset="-128"/>
              </a:rPr>
              <a:t>KOH negative</a:t>
            </a:r>
          </a:p>
          <a:p>
            <a:pPr marL="974725" lvl="1" indent="-396875">
              <a:buFont typeface="Arial" pitchFamily="34" charset="0"/>
              <a:buChar char="•"/>
            </a:pPr>
            <a:r>
              <a:rPr lang="en-US" b="1" dirty="0" smtClean="0">
                <a:latin typeface="Arial" charset="0"/>
                <a:ea typeface="ＭＳ Ｐゴシック" charset="-128"/>
              </a:rPr>
              <a:t>Very pruritic</a:t>
            </a:r>
            <a:endParaRPr lang="en-US" dirty="0" smtClean="0">
              <a:solidFill>
                <a:srgbClr val="FF0000"/>
              </a:solidFill>
              <a:latin typeface="Arial" charset="0"/>
              <a:ea typeface="ＭＳ Ｐゴシック" charset="-128"/>
            </a:endParaRPr>
          </a:p>
          <a:p>
            <a:pPr marL="974725" lvl="1" indent="-396875">
              <a:buFont typeface="Arial" pitchFamily="34" charset="0"/>
              <a:buChar char="•"/>
            </a:pPr>
            <a:r>
              <a:rPr lang="en-US" dirty="0" smtClean="0">
                <a:latin typeface="Arial" charset="0"/>
                <a:ea typeface="ＭＳ Ｐゴシック" charset="-128"/>
              </a:rPr>
              <a:t>May exhibit </a:t>
            </a:r>
            <a:r>
              <a:rPr lang="en-US" b="1" dirty="0" smtClean="0">
                <a:latin typeface="Arial" charset="0"/>
                <a:ea typeface="ＭＳ Ｐゴシック" charset="-128"/>
              </a:rPr>
              <a:t>weeping</a:t>
            </a:r>
            <a:r>
              <a:rPr lang="en-US" dirty="0" smtClean="0">
                <a:latin typeface="Arial" charset="0"/>
                <a:ea typeface="ＭＳ Ｐゴシック" charset="-128"/>
              </a:rPr>
              <a:t>, cracking, vesicles, or </a:t>
            </a:r>
            <a:r>
              <a:rPr lang="en-US" b="1" dirty="0" smtClean="0">
                <a:latin typeface="Arial" charset="0"/>
                <a:ea typeface="ＭＳ Ｐゴシック" charset="-128"/>
              </a:rPr>
              <a:t>crusts</a:t>
            </a:r>
          </a:p>
          <a:p>
            <a:pPr marL="974725" lvl="1" indent="-396875">
              <a:buFont typeface="Arial" pitchFamily="34" charset="0"/>
              <a:buChar char="•"/>
            </a:pPr>
            <a:r>
              <a:rPr lang="en-US" dirty="0" smtClean="0">
                <a:latin typeface="Arial" charset="0"/>
                <a:ea typeface="ＭＳ Ｐゴシック" charset="-128"/>
              </a:rPr>
              <a:t>Pathology shows spongiotic dermatitis</a:t>
            </a:r>
          </a:p>
        </p:txBody>
      </p:sp>
      <p:sp>
        <p:nvSpPr>
          <p:cNvPr id="4" name="Slide Number Placeholder 3"/>
          <p:cNvSpPr>
            <a:spLocks noGrp="1"/>
          </p:cNvSpPr>
          <p:nvPr>
            <p:ph type="sldNum" sz="quarter" idx="12"/>
          </p:nvPr>
        </p:nvSpPr>
        <p:spPr/>
        <p:txBody>
          <a:bodyPr/>
          <a:lstStyle/>
          <a:p>
            <a:fld id="{188DF9B9-E984-4868-96BB-4C7B87FF45C1}" type="slidenum">
              <a:rPr lang="en-US" smtClean="0"/>
              <a:pPr/>
              <a:t>56</a:t>
            </a:fld>
            <a:endParaRPr lang="en-US" dirty="0"/>
          </a:p>
        </p:txBody>
      </p:sp>
    </p:spTree>
    <p:extLst>
      <p:ext uri="{BB962C8B-B14F-4D97-AF65-F5344CB8AC3E}">
        <p14:creationId xmlns:p14="http://schemas.microsoft.com/office/powerpoint/2010/main" val="2920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Content Placeholder 3"/>
          <p:cNvSpPr>
            <a:spLocks noGrp="1"/>
          </p:cNvSpPr>
          <p:nvPr>
            <p:ph sz="half" idx="2"/>
          </p:nvPr>
        </p:nvSpPr>
        <p:spPr>
          <a:xfrm>
            <a:off x="457200" y="1600200"/>
            <a:ext cx="8229600" cy="4191000"/>
          </a:xfrm>
        </p:spPr>
        <p:txBody>
          <a:bodyPr/>
          <a:lstStyle/>
          <a:p>
            <a:pPr algn="ctr">
              <a:buFont typeface="Arial" charset="0"/>
              <a:buNone/>
            </a:pPr>
            <a:endParaRPr lang="en-US" sz="3600" dirty="0" smtClean="0">
              <a:latin typeface="Arial" charset="0"/>
              <a:ea typeface="ＭＳ Ｐゴシック" charset="-128"/>
            </a:endParaRPr>
          </a:p>
          <a:p>
            <a:pPr algn="ctr">
              <a:buFont typeface="Arial" charset="0"/>
              <a:buNone/>
            </a:pPr>
            <a:endParaRPr lang="en-US" sz="3600" dirty="0" smtClean="0">
              <a:latin typeface="Arial" charset="0"/>
              <a:ea typeface="ＭＳ Ｐゴシック" charset="-128"/>
            </a:endParaRPr>
          </a:p>
          <a:p>
            <a:pPr algn="ctr">
              <a:buFont typeface="Arial" charset="0"/>
              <a:buNone/>
            </a:pPr>
            <a:r>
              <a:rPr lang="en-US" sz="4000" b="1" dirty="0" smtClean="0">
                <a:latin typeface="Arial" charset="0"/>
                <a:ea typeface="ＭＳ Ｐゴシック" charset="-128"/>
              </a:rPr>
              <a:t>Now let’s look at a few examples of nummular dermatitis</a:t>
            </a:r>
          </a:p>
        </p:txBody>
      </p:sp>
      <p:sp>
        <p:nvSpPr>
          <p:cNvPr id="149507" name="Slide Number Placeholder 4"/>
          <p:cNvSpPr>
            <a:spLocks noGrp="1"/>
          </p:cNvSpPr>
          <p:nvPr>
            <p:ph type="sldNum" sz="quarter" idx="12"/>
          </p:nvPr>
        </p:nvSpPr>
        <p:spPr bwMode="auto">
          <a:noFill/>
          <a:ln>
            <a:miter lim="800000"/>
            <a:headEnd/>
            <a:tailEnd/>
          </a:ln>
        </p:spPr>
        <p:txBody>
          <a:bodyPr/>
          <a:lstStyle/>
          <a:p>
            <a:fld id="{17748841-5B1A-45C7-A49A-B78CFE9A161A}" type="slidenum">
              <a:rPr lang="en-US"/>
              <a:pPr/>
              <a:t>57</a:t>
            </a:fld>
            <a:endParaRPr lang="en-US" dirty="0"/>
          </a:p>
        </p:txBody>
      </p:sp>
    </p:spTree>
    <p:extLst>
      <p:ext uri="{BB962C8B-B14F-4D97-AF65-F5344CB8AC3E}">
        <p14:creationId xmlns:p14="http://schemas.microsoft.com/office/powerpoint/2010/main" val="12374702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r>
              <a:rPr lang="en-US" sz="4000" dirty="0" smtClean="0">
                <a:latin typeface="Arial" charset="0"/>
                <a:ea typeface="ＭＳ Ｐゴシック" charset="-128"/>
              </a:rPr>
              <a:t>Nummular dermatitis</a:t>
            </a:r>
          </a:p>
        </p:txBody>
      </p:sp>
      <p:pic>
        <p:nvPicPr>
          <p:cNvPr id="176131" name="Picture 2" descr="F:\My Presentations\MERZ lecture\images\1 eac\nummular eczema.jpg"/>
          <p:cNvPicPr>
            <a:picLocks noGrp="1" noChangeAspect="1" noChangeArrowheads="1"/>
          </p:cNvPicPr>
          <p:nvPr>
            <p:ph idx="1"/>
          </p:nvPr>
        </p:nvPicPr>
        <p:blipFill>
          <a:blip r:embed="rId2" cstate="print"/>
          <a:srcRect/>
          <a:stretch>
            <a:fillRect/>
          </a:stretch>
        </p:blipFill>
        <p:spPr>
          <a:xfrm>
            <a:off x="1168400" y="1524000"/>
            <a:ext cx="6807200" cy="4525963"/>
          </a:xfrm>
        </p:spPr>
      </p:pic>
      <p:sp>
        <p:nvSpPr>
          <p:cNvPr id="4" name="Slide Number Placeholder 3"/>
          <p:cNvSpPr>
            <a:spLocks noGrp="1"/>
          </p:cNvSpPr>
          <p:nvPr>
            <p:ph type="sldNum" sz="quarter" idx="12"/>
          </p:nvPr>
        </p:nvSpPr>
        <p:spPr/>
        <p:txBody>
          <a:bodyPr/>
          <a:lstStyle/>
          <a:p>
            <a:fld id="{188DF9B9-E984-4868-96BB-4C7B87FF45C1}" type="slidenum">
              <a:rPr lang="en-US" smtClean="0"/>
              <a:pPr/>
              <a:t>58</a:t>
            </a:fld>
            <a:endParaRPr lang="en-US" dirty="0"/>
          </a:p>
        </p:txBody>
      </p:sp>
    </p:spTree>
    <p:extLst>
      <p:ext uri="{BB962C8B-B14F-4D97-AF65-F5344CB8AC3E}">
        <p14:creationId xmlns:p14="http://schemas.microsoft.com/office/powerpoint/2010/main" val="21742271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E561A887-68A5-4C05-BF0B-0690016EAB4D}" type="slidenum">
              <a:rPr lang="en-US"/>
              <a:pPr/>
              <a:t>59</a:t>
            </a:fld>
            <a:endParaRPr lang="en-US" dirty="0"/>
          </a:p>
        </p:txBody>
      </p:sp>
      <p:pic>
        <p:nvPicPr>
          <p:cNvPr id="84994" name="Picture 2" descr="Image6"/>
          <p:cNvPicPr>
            <a:picLocks noChangeAspect="1" noChangeArrowheads="1"/>
          </p:cNvPicPr>
          <p:nvPr/>
        </p:nvPicPr>
        <p:blipFill>
          <a:blip r:embed="rId2" cstate="print"/>
          <a:srcRect t="21106" b="11132"/>
          <a:stretch>
            <a:fillRect/>
          </a:stretch>
        </p:blipFill>
        <p:spPr bwMode="auto">
          <a:xfrm>
            <a:off x="685800" y="1447800"/>
            <a:ext cx="3794125" cy="4648200"/>
          </a:xfrm>
          <a:prstGeom prst="rect">
            <a:avLst/>
          </a:prstGeom>
          <a:noFill/>
        </p:spPr>
      </p:pic>
      <p:pic>
        <p:nvPicPr>
          <p:cNvPr id="4" name="Picture 2" descr="Image4"/>
          <p:cNvPicPr>
            <a:picLocks noChangeAspect="1" noChangeArrowheads="1"/>
          </p:cNvPicPr>
          <p:nvPr/>
        </p:nvPicPr>
        <p:blipFill>
          <a:blip r:embed="rId3" cstate="print"/>
          <a:srcRect b="11248"/>
          <a:stretch>
            <a:fillRect/>
          </a:stretch>
        </p:blipFill>
        <p:spPr bwMode="auto">
          <a:xfrm>
            <a:off x="4614756" y="1447799"/>
            <a:ext cx="3462443" cy="4648201"/>
          </a:xfrm>
          <a:prstGeom prst="rect">
            <a:avLst/>
          </a:prstGeom>
          <a:noFill/>
        </p:spPr>
      </p:pic>
      <p:sp>
        <p:nvSpPr>
          <p:cNvPr id="5" name="Title 1"/>
          <p:cNvSpPr txBox="1">
            <a:spLocks/>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Arial" charset="0"/>
                <a:ea typeface="ＭＳ Ｐゴシック" charset="-128"/>
                <a:cs typeface="ＭＳ Ｐゴシック" pitchFamily="-72" charset="-128"/>
              </a:rPr>
              <a:t>Nummular dermatitis</a:t>
            </a:r>
          </a:p>
        </p:txBody>
      </p:sp>
    </p:spTree>
    <p:extLst>
      <p:ext uri="{BB962C8B-B14F-4D97-AF65-F5344CB8AC3E}">
        <p14:creationId xmlns:p14="http://schemas.microsoft.com/office/powerpoint/2010/main" val="1713510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5"/>
          <p:cNvSpPr>
            <a:spLocks noGrp="1"/>
          </p:cNvSpPr>
          <p:nvPr>
            <p:ph type="sldNum" sz="quarter" idx="12"/>
          </p:nvPr>
        </p:nvSpPr>
        <p:spPr bwMode="auto">
          <a:noFill/>
          <a:ln>
            <a:miter lim="800000"/>
            <a:headEnd/>
            <a:tailEnd/>
          </a:ln>
        </p:spPr>
        <p:txBody>
          <a:bodyPr/>
          <a:lstStyle/>
          <a:p>
            <a:fld id="{77F33288-1CFA-495C-B96E-06791254EE5C}" type="slidenum">
              <a:rPr lang="en-US"/>
              <a:pPr/>
              <a:t>6</a:t>
            </a:fld>
            <a:endParaRPr lang="en-US" dirty="0"/>
          </a:p>
        </p:txBody>
      </p:sp>
      <p:sp>
        <p:nvSpPr>
          <p:cNvPr id="61443" name="Rectangle 2"/>
          <p:cNvSpPr>
            <a:spLocks noGrp="1"/>
          </p:cNvSpPr>
          <p:nvPr>
            <p:ph type="title"/>
          </p:nvPr>
        </p:nvSpPr>
        <p:spPr>
          <a:xfrm>
            <a:off x="1905000" y="274638"/>
            <a:ext cx="6781800" cy="1143000"/>
          </a:xfrm>
        </p:spPr>
        <p:txBody>
          <a:bodyPr/>
          <a:lstStyle/>
          <a:p>
            <a:r>
              <a:rPr lang="en-US" sz="4000" dirty="0" smtClean="0">
                <a:latin typeface="Arial" charset="0"/>
                <a:ea typeface="ＭＳ Ｐゴシック" charset="-128"/>
              </a:rPr>
              <a:t>Case One, Question 1</a:t>
            </a:r>
          </a:p>
        </p:txBody>
      </p:sp>
      <p:sp>
        <p:nvSpPr>
          <p:cNvPr id="61444" name="Rectangle 3"/>
          <p:cNvSpPr>
            <a:spLocks noGrp="1"/>
          </p:cNvSpPr>
          <p:nvPr>
            <p:ph type="body" idx="1"/>
          </p:nvPr>
        </p:nvSpPr>
        <p:spPr>
          <a:xfrm>
            <a:off x="179512" y="1556792"/>
            <a:ext cx="8712968" cy="4633912"/>
          </a:xfrm>
        </p:spPr>
        <p:txBody>
          <a:bodyPr/>
          <a:lstStyle/>
          <a:p>
            <a:pPr eaLnBrk="1" hangingPunct="1">
              <a:spcBef>
                <a:spcPts val="300"/>
              </a:spcBef>
              <a:buFont typeface="Arial" charset="0"/>
              <a:buNone/>
            </a:pPr>
            <a:r>
              <a:rPr lang="en-US" sz="2700" b="1" dirty="0" smtClean="0">
                <a:solidFill>
                  <a:srgbClr val="C00000"/>
                </a:solidFill>
                <a:latin typeface="Arial" charset="0"/>
                <a:ea typeface="ＭＳ Ｐゴシック" charset="-128"/>
              </a:rPr>
              <a:t>Answer: d</a:t>
            </a:r>
          </a:p>
          <a:p>
            <a:pPr marL="406400" indent="-406400" eaLnBrk="1" hangingPunct="1">
              <a:spcBef>
                <a:spcPts val="300"/>
              </a:spcBef>
              <a:buFont typeface="Wingdings" charset="2"/>
              <a:buChar char="§"/>
            </a:pPr>
            <a:r>
              <a:rPr lang="en-US" sz="2700" dirty="0" smtClean="0">
                <a:latin typeface="Arial" charset="0"/>
                <a:ea typeface="ＭＳ Ｐゴシック" charset="-128"/>
              </a:rPr>
              <a:t>Mrs. </a:t>
            </a:r>
            <a:r>
              <a:rPr lang="en-US" sz="2700" dirty="0" err="1" smtClean="0">
                <a:latin typeface="Arial" charset="0"/>
                <a:ea typeface="ＭＳ Ｐゴシック" charset="-128"/>
              </a:rPr>
              <a:t>Sali’s</a:t>
            </a:r>
            <a:r>
              <a:rPr lang="en-US" sz="2700" dirty="0" smtClean="0">
                <a:latin typeface="Arial" charset="0"/>
                <a:ea typeface="ＭＳ Ｐゴシック" charset="-128"/>
              </a:rPr>
              <a:t> exam shows annular erythematous patches with scale on the advancing edges and central clearing.  Which is the best test to confirm the diagnosis?</a:t>
            </a:r>
          </a:p>
          <a:p>
            <a:pPr marL="1030288" lvl="1" indent="-463550" eaLnBrk="1" hangingPunct="1">
              <a:spcBef>
                <a:spcPts val="300"/>
              </a:spcBef>
              <a:buFont typeface="+mj-lt"/>
              <a:buAutoNum type="alphaLcPeriod"/>
            </a:pPr>
            <a:r>
              <a:rPr lang="en-US" sz="2300" dirty="0" smtClean="0">
                <a:latin typeface="Arial" charset="0"/>
                <a:ea typeface="ＭＳ Ｐゴシック" charset="-128"/>
              </a:rPr>
              <a:t>Bacterial culture </a:t>
            </a:r>
            <a:r>
              <a:rPr lang="en-US" sz="2300" dirty="0" smtClean="0">
                <a:solidFill>
                  <a:srgbClr val="969696"/>
                </a:solidFill>
                <a:latin typeface="Arial" charset="0"/>
                <a:ea typeface="ＭＳ Ｐゴシック" charset="-128"/>
              </a:rPr>
              <a:t>(would only get normal skin flora)</a:t>
            </a:r>
          </a:p>
          <a:p>
            <a:pPr marL="1030288" lvl="1" indent="-463550" eaLnBrk="1" hangingPunct="1">
              <a:spcBef>
                <a:spcPts val="300"/>
              </a:spcBef>
              <a:buFont typeface="+mj-lt"/>
              <a:buAutoNum type="alphaLcPeriod"/>
            </a:pPr>
            <a:r>
              <a:rPr lang="en-US" sz="2300" dirty="0" smtClean="0">
                <a:latin typeface="Arial" charset="0"/>
                <a:ea typeface="ＭＳ Ｐゴシック" charset="-128"/>
              </a:rPr>
              <a:t>Direct fluorescent antibody (DFA) test </a:t>
            </a:r>
            <a:r>
              <a:rPr lang="en-US" sz="2300" dirty="0" smtClean="0">
                <a:solidFill>
                  <a:srgbClr val="969696"/>
                </a:solidFill>
                <a:latin typeface="Arial" charset="0"/>
                <a:ea typeface="ＭＳ Ｐゴシック" charset="-128"/>
              </a:rPr>
              <a:t>(for herpes virus)</a:t>
            </a:r>
          </a:p>
          <a:p>
            <a:pPr marL="1030288" lvl="1" indent="-463550" eaLnBrk="1" hangingPunct="1">
              <a:spcBef>
                <a:spcPts val="300"/>
              </a:spcBef>
              <a:buFont typeface="+mj-lt"/>
              <a:buAutoNum type="alphaLcPeriod"/>
            </a:pPr>
            <a:r>
              <a:rPr lang="en-US" sz="2300" dirty="0" smtClean="0">
                <a:latin typeface="Arial" charset="0"/>
                <a:ea typeface="ＭＳ Ｐゴシック" charset="-128"/>
              </a:rPr>
              <a:t>Fungal culture </a:t>
            </a:r>
            <a:r>
              <a:rPr lang="en-US" sz="2300" dirty="0" smtClean="0">
                <a:solidFill>
                  <a:srgbClr val="969696"/>
                </a:solidFill>
                <a:latin typeface="Arial" charset="0"/>
                <a:ea typeface="ＭＳ Ｐゴシック" charset="-128"/>
              </a:rPr>
              <a:t>(more expensive, takes longer)</a:t>
            </a:r>
          </a:p>
          <a:p>
            <a:pPr marL="1030288" lvl="1" indent="-463550" eaLnBrk="1" hangingPunct="1">
              <a:spcBef>
                <a:spcPts val="300"/>
              </a:spcBef>
              <a:buFont typeface="+mj-lt"/>
              <a:buAutoNum type="alphaLcPeriod"/>
            </a:pPr>
            <a:r>
              <a:rPr lang="en-US" sz="2300" b="1" dirty="0" smtClean="0">
                <a:solidFill>
                  <a:srgbClr val="C00000"/>
                </a:solidFill>
                <a:latin typeface="Arial" charset="0"/>
                <a:ea typeface="ＭＳ Ｐゴシック" charset="-128"/>
              </a:rPr>
              <a:t>Potassium hydroxide (KOH) exam </a:t>
            </a:r>
            <a:r>
              <a:rPr lang="en-US" sz="2300" dirty="0" smtClean="0">
                <a:solidFill>
                  <a:srgbClr val="969696"/>
                </a:solidFill>
                <a:latin typeface="Arial" charset="0"/>
                <a:ea typeface="ＭＳ Ｐゴシック" charset="-128"/>
              </a:rPr>
              <a:t>(can make the diagnosis in the office; inexpensive test)</a:t>
            </a:r>
          </a:p>
          <a:p>
            <a:pPr marL="1030288" lvl="1" indent="-463550" eaLnBrk="1" hangingPunct="1">
              <a:spcBef>
                <a:spcPts val="300"/>
              </a:spcBef>
              <a:buFont typeface="+mj-lt"/>
              <a:buAutoNum type="alphaLcPeriod"/>
            </a:pPr>
            <a:r>
              <a:rPr lang="en-US" sz="2300" dirty="0" smtClean="0">
                <a:latin typeface="Arial" charset="0"/>
                <a:ea typeface="ＭＳ Ｐゴシック" charset="-128"/>
              </a:rPr>
              <a:t>Wood’s light </a:t>
            </a:r>
            <a:r>
              <a:rPr lang="en-US" sz="2300" dirty="0" smtClean="0">
                <a:solidFill>
                  <a:srgbClr val="969696"/>
                </a:solidFill>
                <a:latin typeface="Arial" charset="0"/>
                <a:ea typeface="ＭＳ Ｐゴシック" charset="-128"/>
              </a:rPr>
              <a:t>(this does not fluoresce)</a:t>
            </a:r>
          </a:p>
          <a:p>
            <a:endParaRPr lang="en-US" dirty="0" smtClean="0">
              <a:latin typeface="Arial" charset="0"/>
              <a:ea typeface="ＭＳ Ｐゴシック" charset="-128"/>
            </a:endParaRPr>
          </a:p>
        </p:txBody>
      </p:sp>
      <p:pic>
        <p:nvPicPr>
          <p:cNvPr id="61445" name="Picture 7" descr="Tinea arm"/>
          <p:cNvPicPr>
            <a:picLocks noChangeAspect="1" noChangeArrowheads="1"/>
          </p:cNvPicPr>
          <p:nvPr/>
        </p:nvPicPr>
        <p:blipFill>
          <a:blip r:embed="rId3" cstate="print"/>
          <a:srcRect t="10899" r="17169" b="7352"/>
          <a:stretch>
            <a:fillRect/>
          </a:stretch>
        </p:blipFill>
        <p:spPr bwMode="auto">
          <a:xfrm>
            <a:off x="76200" y="120650"/>
            <a:ext cx="1752600" cy="1250950"/>
          </a:xfrm>
          <a:prstGeom prst="rect">
            <a:avLst/>
          </a:prstGeom>
          <a:noFill/>
          <a:ln w="9525">
            <a:noFill/>
            <a:miter lim="800000"/>
            <a:headEnd/>
            <a:tailEnd/>
          </a:ln>
        </p:spPr>
      </p:pic>
    </p:spTree>
    <p:extLst>
      <p:ext uri="{BB962C8B-B14F-4D97-AF65-F5344CB8AC3E}">
        <p14:creationId xmlns:p14="http://schemas.microsoft.com/office/powerpoint/2010/main" val="11403610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205A3871-591A-4029-9A19-D7446E70DD8C}" type="slidenum">
              <a:rPr lang="en-US"/>
              <a:pPr/>
              <a:t>60</a:t>
            </a:fld>
            <a:endParaRPr lang="en-US" dirty="0"/>
          </a:p>
        </p:txBody>
      </p:sp>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Arial" charset="0"/>
                <a:ea typeface="ＭＳ Ｐゴシック" charset="-128"/>
                <a:cs typeface="ＭＳ Ｐゴシック" pitchFamily="-72" charset="-128"/>
              </a:rPr>
              <a:t>Nummular dermatitis</a:t>
            </a:r>
          </a:p>
        </p:txBody>
      </p:sp>
      <p:pic>
        <p:nvPicPr>
          <p:cNvPr id="5" name="Picture 4" descr="nummular dermatitis.JPG"/>
          <p:cNvPicPr>
            <a:picLocks noChangeAspect="1"/>
          </p:cNvPicPr>
          <p:nvPr/>
        </p:nvPicPr>
        <p:blipFill>
          <a:blip r:embed="rId2" cstate="print"/>
          <a:srcRect l="16667" t="23750" r="5833" b="10000"/>
          <a:stretch>
            <a:fillRect/>
          </a:stretch>
        </p:blipFill>
        <p:spPr>
          <a:xfrm>
            <a:off x="609600" y="1524000"/>
            <a:ext cx="7888857" cy="4495800"/>
          </a:xfrm>
          <a:prstGeom prst="rect">
            <a:avLst/>
          </a:prstGeom>
        </p:spPr>
      </p:pic>
    </p:spTree>
    <p:extLst>
      <p:ext uri="{BB962C8B-B14F-4D97-AF65-F5344CB8AC3E}">
        <p14:creationId xmlns:p14="http://schemas.microsoft.com/office/powerpoint/2010/main" val="40906860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bwMode="auto">
          <a:noFill/>
          <a:ln>
            <a:miter lim="800000"/>
            <a:headEnd/>
            <a:tailEnd/>
          </a:ln>
        </p:spPr>
        <p:txBody>
          <a:bodyPr/>
          <a:lstStyle/>
          <a:p>
            <a:fld id="{AF9DB5F4-7BE4-41B5-A8DF-7F6A0446E9F6}" type="slidenum">
              <a:rPr lang="en-US"/>
              <a:pPr/>
              <a:t>61</a:t>
            </a:fld>
            <a:endParaRPr lang="en-US" dirty="0"/>
          </a:p>
        </p:txBody>
      </p:sp>
      <p:sp>
        <p:nvSpPr>
          <p:cNvPr id="172035" name="Rectangle 2"/>
          <p:cNvSpPr>
            <a:spLocks noGrp="1"/>
          </p:cNvSpPr>
          <p:nvPr>
            <p:ph type="title"/>
          </p:nvPr>
        </p:nvSpPr>
        <p:spPr>
          <a:xfrm>
            <a:off x="2514600" y="152400"/>
            <a:ext cx="6172200" cy="1143000"/>
          </a:xfrm>
        </p:spPr>
        <p:txBody>
          <a:bodyPr/>
          <a:lstStyle/>
          <a:p>
            <a:r>
              <a:rPr lang="en-US" sz="4000" dirty="0" smtClean="0">
                <a:latin typeface="Arial" charset="0"/>
                <a:ea typeface="ＭＳ Ｐゴシック" charset="-128"/>
              </a:rPr>
              <a:t> Question 2</a:t>
            </a:r>
          </a:p>
        </p:txBody>
      </p:sp>
      <p:sp>
        <p:nvSpPr>
          <p:cNvPr id="172036" name="Rectangle 3"/>
          <p:cNvSpPr>
            <a:spLocks noGrp="1"/>
          </p:cNvSpPr>
          <p:nvPr>
            <p:ph type="body" idx="1"/>
          </p:nvPr>
        </p:nvSpPr>
        <p:spPr>
          <a:xfrm>
            <a:off x="251520" y="1628800"/>
            <a:ext cx="8668072" cy="4495800"/>
          </a:xfrm>
        </p:spPr>
        <p:txBody>
          <a:bodyPr/>
          <a:lstStyle/>
          <a:p>
            <a:pPr marL="512763" indent="-512763" eaLnBrk="1" hangingPunct="1">
              <a:buFont typeface="Wingdings" charset="2"/>
              <a:buChar char="§"/>
            </a:pPr>
            <a:r>
              <a:rPr lang="en-US" dirty="0" smtClean="0">
                <a:latin typeface="Arial" charset="0"/>
                <a:ea typeface="ＭＳ Ｐゴシック" charset="-128"/>
              </a:rPr>
              <a:t>You diagnose Mr. </a:t>
            </a:r>
            <a:r>
              <a:rPr lang="en-US" dirty="0" err="1" smtClean="0">
                <a:latin typeface="Arial" charset="0"/>
                <a:ea typeface="ＭＳ Ｐゴシック" charset="-128"/>
              </a:rPr>
              <a:t>Kamil</a:t>
            </a:r>
            <a:r>
              <a:rPr lang="en-US" dirty="0" smtClean="0">
                <a:latin typeface="Arial" charset="0"/>
                <a:ea typeface="ＭＳ Ｐゴシック" charset="-128"/>
              </a:rPr>
              <a:t> with nummular dermatitis.  What treatment would you recommend?</a:t>
            </a:r>
          </a:p>
          <a:p>
            <a:pPr marL="1314450" lvl="2" indent="-457200" eaLnBrk="1" hangingPunct="1">
              <a:buFont typeface="+mj-lt"/>
              <a:buAutoNum type="alphaLcPeriod"/>
            </a:pPr>
            <a:r>
              <a:rPr lang="en-US" sz="2800" dirty="0" smtClean="0">
                <a:latin typeface="Arial" charset="0"/>
                <a:ea typeface="ＭＳ Ｐゴシック" charset="-128"/>
              </a:rPr>
              <a:t>Desonide cream</a:t>
            </a:r>
          </a:p>
          <a:p>
            <a:pPr marL="1314450" lvl="2" indent="-457200" eaLnBrk="1" hangingPunct="1">
              <a:buFont typeface="+mj-lt"/>
              <a:buAutoNum type="alphaLcPeriod"/>
            </a:pPr>
            <a:r>
              <a:rPr lang="en-US" sz="2800" dirty="0" smtClean="0">
                <a:latin typeface="Arial" charset="0"/>
                <a:ea typeface="ＭＳ Ｐゴシック" charset="-128"/>
              </a:rPr>
              <a:t>Clobetasol  ointment (potent steroid)</a:t>
            </a:r>
          </a:p>
          <a:p>
            <a:pPr marL="1314450" lvl="2" indent="-457200" eaLnBrk="1" hangingPunct="1">
              <a:buFont typeface="+mj-lt"/>
              <a:buAutoNum type="alphaLcPeriod"/>
            </a:pPr>
            <a:r>
              <a:rPr lang="en-US" sz="2800" dirty="0" smtClean="0">
                <a:latin typeface="Arial" charset="0"/>
                <a:ea typeface="ＭＳ Ｐゴシック" charset="-128"/>
              </a:rPr>
              <a:t>Oral erythromycin</a:t>
            </a:r>
          </a:p>
          <a:p>
            <a:pPr marL="1314450" lvl="2" indent="-457200" eaLnBrk="1" hangingPunct="1">
              <a:buFont typeface="+mj-lt"/>
              <a:buAutoNum type="alphaLcPeriod"/>
            </a:pPr>
            <a:r>
              <a:rPr lang="en-US" sz="2800" dirty="0" smtClean="0">
                <a:latin typeface="Arial" charset="0"/>
                <a:ea typeface="ＭＳ Ｐゴシック" charset="-128"/>
              </a:rPr>
              <a:t>Oral terbinafine</a:t>
            </a:r>
          </a:p>
          <a:p>
            <a:pPr marL="1314450" lvl="2" indent="-457200" eaLnBrk="1" hangingPunct="1">
              <a:buFont typeface="+mj-lt"/>
              <a:buAutoNum type="alphaLcPeriod"/>
            </a:pPr>
            <a:r>
              <a:rPr lang="en-US" sz="2800" dirty="0" smtClean="0">
                <a:latin typeface="Arial" charset="0"/>
                <a:ea typeface="ＭＳ Ｐゴシック" charset="-128"/>
              </a:rPr>
              <a:t>Ultraviolet B (UVB) phototherapy </a:t>
            </a:r>
          </a:p>
          <a:p>
            <a:pPr marL="1314450" lvl="2" indent="-457200" eaLnBrk="1" hangingPunct="1">
              <a:buFont typeface="+mj-lt"/>
              <a:buAutoNum type="alphaLcPeriod"/>
            </a:pPr>
            <a:endParaRPr lang="en-US" sz="2800" dirty="0" smtClean="0">
              <a:latin typeface="Arial" charset="0"/>
              <a:ea typeface="ＭＳ Ｐゴシック" charset="-128"/>
            </a:endParaRPr>
          </a:p>
        </p:txBody>
      </p:sp>
      <p:pic>
        <p:nvPicPr>
          <p:cNvPr id="6" name="Content Placeholder 5" descr="nummular dermatitis (3).JPG"/>
          <p:cNvPicPr>
            <a:picLocks noChangeAspect="1"/>
          </p:cNvPicPr>
          <p:nvPr/>
        </p:nvPicPr>
        <p:blipFill>
          <a:blip r:embed="rId3" cstate="print"/>
          <a:srcRect l="7290" t="-481" r="1923" b="-481"/>
          <a:stretch>
            <a:fillRect/>
          </a:stretch>
        </p:blipFill>
        <p:spPr bwMode="auto">
          <a:xfrm>
            <a:off x="76200" y="76200"/>
            <a:ext cx="1752600" cy="1299342"/>
          </a:xfrm>
          <a:prstGeom prst="rect">
            <a:avLst/>
          </a:prstGeom>
          <a:noFill/>
          <a:ln w="9525">
            <a:noFill/>
            <a:miter lim="800000"/>
            <a:headEnd/>
            <a:tailEnd/>
          </a:ln>
        </p:spPr>
      </p:pic>
    </p:spTree>
    <p:extLst>
      <p:ext uri="{BB962C8B-B14F-4D97-AF65-F5344CB8AC3E}">
        <p14:creationId xmlns:p14="http://schemas.microsoft.com/office/powerpoint/2010/main" val="9993736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bwMode="auto">
          <a:noFill/>
          <a:ln>
            <a:miter lim="800000"/>
            <a:headEnd/>
            <a:tailEnd/>
          </a:ln>
        </p:spPr>
        <p:txBody>
          <a:bodyPr/>
          <a:lstStyle/>
          <a:p>
            <a:fld id="{282C7769-45D4-4475-AC71-F7D4FBA9518C}" type="slidenum">
              <a:rPr lang="en-US"/>
              <a:pPr/>
              <a:t>62</a:t>
            </a:fld>
            <a:endParaRPr lang="en-US" dirty="0"/>
          </a:p>
        </p:txBody>
      </p:sp>
      <p:sp>
        <p:nvSpPr>
          <p:cNvPr id="174083" name="Rectangle 2"/>
          <p:cNvSpPr>
            <a:spLocks noGrp="1"/>
          </p:cNvSpPr>
          <p:nvPr>
            <p:ph type="title"/>
          </p:nvPr>
        </p:nvSpPr>
        <p:spPr>
          <a:xfrm>
            <a:off x="2514600" y="152400"/>
            <a:ext cx="6172200" cy="1143000"/>
          </a:xfrm>
        </p:spPr>
        <p:txBody>
          <a:bodyPr/>
          <a:lstStyle/>
          <a:p>
            <a:r>
              <a:rPr lang="en-US" sz="4000" dirty="0" smtClean="0">
                <a:latin typeface="Arial" charset="0"/>
                <a:ea typeface="ＭＳ Ｐゴシック" charset="-128"/>
              </a:rPr>
              <a:t> Question 2</a:t>
            </a:r>
          </a:p>
        </p:txBody>
      </p:sp>
      <p:sp>
        <p:nvSpPr>
          <p:cNvPr id="174084" name="Rectangle 3"/>
          <p:cNvSpPr>
            <a:spLocks noGrp="1"/>
          </p:cNvSpPr>
          <p:nvPr>
            <p:ph type="body" idx="1"/>
          </p:nvPr>
        </p:nvSpPr>
        <p:spPr>
          <a:xfrm>
            <a:off x="179512" y="1597496"/>
            <a:ext cx="8784976" cy="4495800"/>
          </a:xfrm>
        </p:spPr>
        <p:txBody>
          <a:bodyPr/>
          <a:lstStyle/>
          <a:p>
            <a:pPr eaLnBrk="1" hangingPunct="1">
              <a:spcBef>
                <a:spcPts val="600"/>
              </a:spcBef>
              <a:buFont typeface="Arial" charset="0"/>
              <a:buNone/>
            </a:pPr>
            <a:r>
              <a:rPr lang="en-US" sz="2800" b="1" dirty="0" smtClean="0">
                <a:solidFill>
                  <a:srgbClr val="C00000"/>
                </a:solidFill>
                <a:latin typeface="Arial" charset="0"/>
                <a:ea typeface="ＭＳ Ｐゴシック" charset="-128"/>
              </a:rPr>
              <a:t>Answer: b</a:t>
            </a:r>
          </a:p>
          <a:p>
            <a:pPr marL="406400" indent="-406400" eaLnBrk="1" hangingPunct="1">
              <a:spcBef>
                <a:spcPts val="600"/>
              </a:spcBef>
              <a:buFont typeface="Wingdings" charset="2"/>
              <a:buChar char="§"/>
            </a:pPr>
            <a:r>
              <a:rPr lang="en-US" sz="2800" dirty="0" smtClean="0">
                <a:latin typeface="Arial" charset="0"/>
                <a:ea typeface="ＭＳ Ｐゴシック" charset="-128"/>
              </a:rPr>
              <a:t>You diagnose Mr. </a:t>
            </a:r>
            <a:r>
              <a:rPr lang="en-US" sz="2800" dirty="0" err="1" smtClean="0">
                <a:latin typeface="Arial" charset="0"/>
                <a:ea typeface="ＭＳ Ｐゴシック" charset="-128"/>
              </a:rPr>
              <a:t>Kamil</a:t>
            </a:r>
            <a:r>
              <a:rPr lang="en-US" sz="2800" dirty="0" smtClean="0">
                <a:latin typeface="Arial" charset="0"/>
                <a:ea typeface="ＭＳ Ｐゴシック" charset="-128"/>
              </a:rPr>
              <a:t> with nummular dermatitis.  What treatment would you recommend?</a:t>
            </a:r>
          </a:p>
          <a:p>
            <a:pPr marL="1314450" lvl="2" indent="-457200" eaLnBrk="1" hangingPunct="1">
              <a:spcBef>
                <a:spcPts val="600"/>
              </a:spcBef>
              <a:buFont typeface="+mj-lt"/>
              <a:buAutoNum type="alphaLcPeriod"/>
            </a:pPr>
            <a:r>
              <a:rPr lang="en-US" sz="2600" dirty="0" smtClean="0">
                <a:latin typeface="Arial" charset="0"/>
                <a:ea typeface="ＭＳ Ｐゴシック" charset="-128"/>
              </a:rPr>
              <a:t>Desonide cream </a:t>
            </a:r>
            <a:r>
              <a:rPr lang="en-US" sz="2600" dirty="0" smtClean="0">
                <a:solidFill>
                  <a:srgbClr val="969696"/>
                </a:solidFill>
                <a:latin typeface="Arial" charset="0"/>
                <a:ea typeface="ＭＳ Ｐゴシック" charset="-128"/>
              </a:rPr>
              <a:t>(not strong enough)</a:t>
            </a:r>
          </a:p>
          <a:p>
            <a:pPr marL="1314450" lvl="2" indent="-457200" eaLnBrk="1" hangingPunct="1">
              <a:spcBef>
                <a:spcPts val="600"/>
              </a:spcBef>
              <a:buFont typeface="+mj-lt"/>
              <a:buAutoNum type="alphaLcPeriod"/>
            </a:pPr>
            <a:r>
              <a:rPr lang="en-US" sz="2600" b="1" dirty="0" smtClean="0">
                <a:solidFill>
                  <a:srgbClr val="C00000"/>
                </a:solidFill>
                <a:latin typeface="Arial" charset="0"/>
                <a:ea typeface="ＭＳ Ｐゴシック" charset="-128"/>
              </a:rPr>
              <a:t>Clobetasol  ointment (potent steroid)</a:t>
            </a:r>
          </a:p>
          <a:p>
            <a:pPr marL="1314450" lvl="2" indent="-457200" eaLnBrk="1" hangingPunct="1">
              <a:spcBef>
                <a:spcPts val="600"/>
              </a:spcBef>
              <a:buFont typeface="+mj-lt"/>
              <a:buAutoNum type="alphaLcPeriod"/>
            </a:pPr>
            <a:r>
              <a:rPr lang="en-US" sz="2600" dirty="0" smtClean="0">
                <a:latin typeface="Arial" charset="0"/>
                <a:ea typeface="ＭＳ Ｐゴシック" charset="-128"/>
              </a:rPr>
              <a:t>Oral erythromycin </a:t>
            </a:r>
            <a:r>
              <a:rPr lang="en-US" sz="2600" dirty="0" smtClean="0">
                <a:solidFill>
                  <a:srgbClr val="969696"/>
                </a:solidFill>
                <a:latin typeface="Arial" charset="0"/>
                <a:ea typeface="ＭＳ Ｐゴシック" charset="-128"/>
              </a:rPr>
              <a:t>(for pityriasis rosea)</a:t>
            </a:r>
          </a:p>
          <a:p>
            <a:pPr marL="1314450" lvl="2" indent="-457200" eaLnBrk="1" hangingPunct="1">
              <a:spcBef>
                <a:spcPts val="600"/>
              </a:spcBef>
              <a:buFont typeface="+mj-lt"/>
              <a:buAutoNum type="alphaLcPeriod"/>
            </a:pPr>
            <a:r>
              <a:rPr lang="en-US" sz="2600" dirty="0" smtClean="0">
                <a:latin typeface="Arial" charset="0"/>
                <a:ea typeface="ＭＳ Ｐゴシック" charset="-128"/>
              </a:rPr>
              <a:t>Oral terbinafine </a:t>
            </a:r>
            <a:r>
              <a:rPr lang="en-US" sz="2600" dirty="0" smtClean="0">
                <a:solidFill>
                  <a:srgbClr val="969696"/>
                </a:solidFill>
                <a:latin typeface="Arial" charset="0"/>
                <a:ea typeface="ＭＳ Ｐゴシック" charset="-128"/>
              </a:rPr>
              <a:t>(not fungal)</a:t>
            </a:r>
          </a:p>
          <a:p>
            <a:pPr marL="1314450" lvl="2" indent="-457200" eaLnBrk="1" hangingPunct="1">
              <a:spcBef>
                <a:spcPts val="600"/>
              </a:spcBef>
              <a:buFont typeface="+mj-lt"/>
              <a:buAutoNum type="alphaLcPeriod"/>
            </a:pPr>
            <a:r>
              <a:rPr lang="en-US" sz="2600" dirty="0" smtClean="0">
                <a:latin typeface="Arial" charset="0"/>
                <a:ea typeface="ＭＳ Ｐゴシック" charset="-128"/>
              </a:rPr>
              <a:t>Ultraviolet B (UVB) phototherapy </a:t>
            </a:r>
            <a:r>
              <a:rPr lang="en-US" sz="2600" dirty="0" smtClean="0">
                <a:solidFill>
                  <a:srgbClr val="969696"/>
                </a:solidFill>
                <a:latin typeface="Arial" charset="0"/>
                <a:ea typeface="ＭＳ Ｐゴシック" charset="-128"/>
              </a:rPr>
              <a:t>(for guttate psoriasis)</a:t>
            </a:r>
          </a:p>
          <a:p>
            <a:pPr marL="1314450" lvl="2" indent="-457200" eaLnBrk="1" hangingPunct="1">
              <a:spcBef>
                <a:spcPts val="200"/>
              </a:spcBef>
              <a:buFont typeface="+mj-lt"/>
              <a:buAutoNum type="alphaLcPeriod"/>
            </a:pPr>
            <a:endParaRPr lang="en-US" sz="2600" dirty="0" smtClean="0">
              <a:solidFill>
                <a:srgbClr val="969696"/>
              </a:solidFill>
              <a:latin typeface="Arial" charset="0"/>
              <a:ea typeface="ＭＳ Ｐゴシック" charset="-128"/>
            </a:endParaRPr>
          </a:p>
        </p:txBody>
      </p:sp>
      <p:pic>
        <p:nvPicPr>
          <p:cNvPr id="6" name="Content Placeholder 5" descr="nummular dermatitis (3).JPG"/>
          <p:cNvPicPr>
            <a:picLocks noChangeAspect="1"/>
          </p:cNvPicPr>
          <p:nvPr/>
        </p:nvPicPr>
        <p:blipFill>
          <a:blip r:embed="rId3" cstate="print"/>
          <a:srcRect l="7290" t="-481" r="1923" b="-481"/>
          <a:stretch>
            <a:fillRect/>
          </a:stretch>
        </p:blipFill>
        <p:spPr bwMode="auto">
          <a:xfrm>
            <a:off x="76200" y="76200"/>
            <a:ext cx="1752600" cy="1299342"/>
          </a:xfrm>
          <a:prstGeom prst="rect">
            <a:avLst/>
          </a:prstGeom>
          <a:noFill/>
          <a:ln w="9525">
            <a:noFill/>
            <a:miter lim="800000"/>
            <a:headEnd/>
            <a:tailEnd/>
          </a:ln>
        </p:spPr>
      </p:pic>
    </p:spTree>
    <p:extLst>
      <p:ext uri="{BB962C8B-B14F-4D97-AF65-F5344CB8AC3E}">
        <p14:creationId xmlns:p14="http://schemas.microsoft.com/office/powerpoint/2010/main" val="39424986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r>
              <a:rPr lang="en-US" sz="4000" dirty="0" smtClean="0">
                <a:latin typeface="Arial" charset="0"/>
                <a:ea typeface="ＭＳ Ｐゴシック" charset="-128"/>
              </a:rPr>
              <a:t>Nummular dermatitis</a:t>
            </a:r>
          </a:p>
        </p:txBody>
      </p:sp>
      <p:sp>
        <p:nvSpPr>
          <p:cNvPr id="3" name="Content Placeholder 2"/>
          <p:cNvSpPr>
            <a:spLocks noGrp="1"/>
          </p:cNvSpPr>
          <p:nvPr>
            <p:ph idx="1"/>
          </p:nvPr>
        </p:nvSpPr>
        <p:spPr/>
        <p:txBody>
          <a:bodyPr/>
          <a:lstStyle/>
          <a:p>
            <a:pPr marL="406400" indent="-406400">
              <a:spcBef>
                <a:spcPts val="1200"/>
              </a:spcBef>
              <a:buFont typeface="Wingdings" pitchFamily="2" charset="2"/>
              <a:buChar char="§"/>
            </a:pPr>
            <a:r>
              <a:rPr lang="en-US" dirty="0" smtClean="0">
                <a:latin typeface="Arial" charset="0"/>
                <a:ea typeface="ＭＳ Ｐゴシック" charset="-128"/>
              </a:rPr>
              <a:t>Treat like atopic dermatitis or any other eczema</a:t>
            </a:r>
          </a:p>
          <a:p>
            <a:pPr marL="406400" indent="-406400">
              <a:spcBef>
                <a:spcPts val="1200"/>
              </a:spcBef>
              <a:buFont typeface="Wingdings" pitchFamily="2" charset="2"/>
              <a:buChar char="§"/>
            </a:pPr>
            <a:r>
              <a:rPr lang="en-US" dirty="0" smtClean="0">
                <a:latin typeface="Arial" charset="0"/>
                <a:ea typeface="ＭＳ Ｐゴシック" charset="-128"/>
              </a:rPr>
              <a:t>Potent topical steroids are necessary to control this type of eczematous eruption</a:t>
            </a:r>
          </a:p>
          <a:p>
            <a:pPr marL="406400" indent="-406400">
              <a:spcBef>
                <a:spcPts val="1200"/>
              </a:spcBef>
              <a:buFont typeface="Wingdings" pitchFamily="2" charset="2"/>
              <a:buChar char="§"/>
            </a:pPr>
            <a:r>
              <a:rPr lang="en-US" dirty="0" smtClean="0">
                <a:latin typeface="Arial" charset="0"/>
                <a:ea typeface="ＭＳ Ｐゴシック" charset="-128"/>
              </a:rPr>
              <a:t>Apply emollients twice a day</a:t>
            </a:r>
          </a:p>
        </p:txBody>
      </p:sp>
      <p:sp>
        <p:nvSpPr>
          <p:cNvPr id="4" name="Slide Number Placeholder 3"/>
          <p:cNvSpPr>
            <a:spLocks noGrp="1"/>
          </p:cNvSpPr>
          <p:nvPr>
            <p:ph type="sldNum" sz="quarter" idx="12"/>
          </p:nvPr>
        </p:nvSpPr>
        <p:spPr/>
        <p:txBody>
          <a:bodyPr/>
          <a:lstStyle/>
          <a:p>
            <a:fld id="{188DF9B9-E984-4868-96BB-4C7B87FF45C1}" type="slidenum">
              <a:rPr lang="en-US" smtClean="0"/>
              <a:pPr/>
              <a:t>63</a:t>
            </a:fld>
            <a:endParaRPr lang="en-US" dirty="0"/>
          </a:p>
        </p:txBody>
      </p:sp>
    </p:spTree>
    <p:extLst>
      <p:ext uri="{BB962C8B-B14F-4D97-AF65-F5344CB8AC3E}">
        <p14:creationId xmlns:p14="http://schemas.microsoft.com/office/powerpoint/2010/main" val="40126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Content Placeholder 3"/>
          <p:cNvSpPr>
            <a:spLocks noGrp="1"/>
          </p:cNvSpPr>
          <p:nvPr>
            <p:ph sz="half" idx="2"/>
          </p:nvPr>
        </p:nvSpPr>
        <p:spPr>
          <a:xfrm>
            <a:off x="755576" y="332656"/>
            <a:ext cx="7632848" cy="5852120"/>
          </a:xfrm>
        </p:spPr>
        <p:txBody>
          <a:bodyPr/>
          <a:lstStyle/>
          <a:p>
            <a:pPr algn="ctr">
              <a:buFont typeface="Arial" charset="0"/>
              <a:buNone/>
            </a:pPr>
            <a:endParaRPr lang="en-US" sz="3600" dirty="0" smtClean="0">
              <a:latin typeface="Arial" charset="0"/>
              <a:ea typeface="ＭＳ Ｐゴシック" charset="-128"/>
            </a:endParaRPr>
          </a:p>
          <a:p>
            <a:pPr algn="ctr">
              <a:buFont typeface="Arial" charset="0"/>
              <a:buNone/>
            </a:pPr>
            <a:endParaRPr lang="en-US" sz="3600" dirty="0" smtClean="0">
              <a:latin typeface="Arial" charset="0"/>
              <a:ea typeface="ＭＳ Ｐゴシック" charset="-128"/>
            </a:endParaRPr>
          </a:p>
          <a:p>
            <a:pPr algn="ctr">
              <a:buFont typeface="Arial" charset="0"/>
              <a:buNone/>
            </a:pPr>
            <a:r>
              <a:rPr lang="en-US" sz="4000" b="1" dirty="0" smtClean="0">
                <a:latin typeface="Arial" charset="0"/>
                <a:ea typeface="ＭＳ Ｐゴシック" charset="-128"/>
              </a:rPr>
              <a:t>Now, can you list four common causes of the papulosquamous eruption?</a:t>
            </a:r>
          </a:p>
          <a:p>
            <a:pPr algn="ctr">
              <a:buFont typeface="Arial" charset="0"/>
              <a:buNone/>
            </a:pPr>
            <a:endParaRPr lang="en-US" sz="4000" b="1" dirty="0" smtClean="0">
              <a:latin typeface="Arial" charset="0"/>
              <a:ea typeface="ＭＳ Ｐゴシック" charset="-128"/>
            </a:endParaRPr>
          </a:p>
          <a:p>
            <a:pPr algn="ctr">
              <a:buFont typeface="Arial" charset="0"/>
              <a:buNone/>
            </a:pPr>
            <a:r>
              <a:rPr lang="en-US" sz="4000" b="1" dirty="0" smtClean="0">
                <a:latin typeface="Arial" charset="0"/>
                <a:ea typeface="ＭＳ Ｐゴシック" charset="-128"/>
              </a:rPr>
              <a:t>Try it before moving on to the next slide.</a:t>
            </a:r>
          </a:p>
        </p:txBody>
      </p:sp>
      <p:sp>
        <p:nvSpPr>
          <p:cNvPr id="149507" name="Slide Number Placeholder 4"/>
          <p:cNvSpPr>
            <a:spLocks noGrp="1"/>
          </p:cNvSpPr>
          <p:nvPr>
            <p:ph type="sldNum" sz="quarter" idx="12"/>
          </p:nvPr>
        </p:nvSpPr>
        <p:spPr bwMode="auto">
          <a:noFill/>
          <a:ln>
            <a:miter lim="800000"/>
            <a:headEnd/>
            <a:tailEnd/>
          </a:ln>
        </p:spPr>
        <p:txBody>
          <a:bodyPr/>
          <a:lstStyle/>
          <a:p>
            <a:fld id="{17748841-5B1A-45C7-A49A-B78CFE9A161A}" type="slidenum">
              <a:rPr lang="en-US"/>
              <a:pPr/>
              <a:t>64</a:t>
            </a:fld>
            <a:endParaRPr lang="en-US" dirty="0"/>
          </a:p>
        </p:txBody>
      </p:sp>
    </p:spTree>
    <p:extLst>
      <p:ext uri="{BB962C8B-B14F-4D97-AF65-F5344CB8AC3E}">
        <p14:creationId xmlns:p14="http://schemas.microsoft.com/office/powerpoint/2010/main" val="30647053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a:xfrm>
            <a:off x="457200" y="188640"/>
            <a:ext cx="8229600" cy="1143000"/>
          </a:xfrm>
        </p:spPr>
        <p:txBody>
          <a:bodyPr>
            <a:normAutofit fontScale="90000"/>
          </a:bodyPr>
          <a:lstStyle/>
          <a:p>
            <a:r>
              <a:rPr lang="en-US" sz="4000" dirty="0" smtClean="0">
                <a:latin typeface="Arial" charset="0"/>
                <a:ea typeface="ＭＳ Ｐゴシック" charset="-128"/>
              </a:rPr>
              <a:t>Papulosquamous eruption:</a:t>
            </a:r>
            <a:br>
              <a:rPr lang="en-US" sz="4000" dirty="0" smtClean="0">
                <a:latin typeface="Arial" charset="0"/>
                <a:ea typeface="ＭＳ Ｐゴシック" charset="-128"/>
              </a:rPr>
            </a:br>
            <a:r>
              <a:rPr lang="en-US" sz="4000" dirty="0" smtClean="0">
                <a:latin typeface="Arial" charset="0"/>
                <a:ea typeface="ＭＳ Ｐゴシック" charset="-128"/>
              </a:rPr>
              <a:t>differential diagnosis</a:t>
            </a:r>
          </a:p>
        </p:txBody>
      </p:sp>
      <p:sp>
        <p:nvSpPr>
          <p:cNvPr id="3" name="Content Placeholder 2"/>
          <p:cNvSpPr>
            <a:spLocks noGrp="1"/>
          </p:cNvSpPr>
          <p:nvPr>
            <p:ph idx="1"/>
          </p:nvPr>
        </p:nvSpPr>
        <p:spPr>
          <a:xfrm>
            <a:off x="251520" y="1600200"/>
            <a:ext cx="8712968" cy="4191000"/>
          </a:xfrm>
        </p:spPr>
        <p:txBody>
          <a:bodyPr>
            <a:normAutofit/>
          </a:bodyPr>
          <a:lstStyle/>
          <a:p>
            <a:pPr marL="406400" indent="-406400">
              <a:spcBef>
                <a:spcPts val="400"/>
              </a:spcBef>
              <a:buFont typeface="Wingdings" pitchFamily="2" charset="2"/>
              <a:buChar char="§"/>
            </a:pPr>
            <a:r>
              <a:rPr lang="en-US" sz="3000" dirty="0" smtClean="0">
                <a:solidFill>
                  <a:srgbClr val="000000"/>
                </a:solidFill>
                <a:latin typeface="Arial" charset="0"/>
                <a:ea typeface="ＭＳ Ｐゴシック" charset="-128"/>
              </a:rPr>
              <a:t>Common causes:</a:t>
            </a:r>
          </a:p>
          <a:p>
            <a:pPr marL="514350" indent="-514350">
              <a:spcBef>
                <a:spcPts val="400"/>
              </a:spcBef>
              <a:buFont typeface="+mj-lt"/>
              <a:buAutoNum type="arabicPeriod"/>
            </a:pPr>
            <a:r>
              <a:rPr lang="en-US" sz="2800" dirty="0" smtClean="0">
                <a:solidFill>
                  <a:srgbClr val="000000"/>
                </a:solidFill>
                <a:latin typeface="Arial" charset="0"/>
                <a:ea typeface="ＭＳ Ｐゴシック" charset="-128"/>
              </a:rPr>
              <a:t>Tinea corporis</a:t>
            </a:r>
            <a:endParaRPr lang="en-US" sz="2800" dirty="0">
              <a:solidFill>
                <a:srgbClr val="FF0000"/>
              </a:solidFill>
              <a:latin typeface="Arial" charset="0"/>
              <a:ea typeface="ＭＳ Ｐゴシック" charset="-128"/>
            </a:endParaRPr>
          </a:p>
          <a:p>
            <a:pPr marL="514350" indent="-514350">
              <a:spcBef>
                <a:spcPts val="400"/>
              </a:spcBef>
              <a:buFont typeface="+mj-lt"/>
              <a:buAutoNum type="arabicPeriod"/>
            </a:pPr>
            <a:r>
              <a:rPr lang="en-US" sz="2800" dirty="0" smtClean="0">
                <a:solidFill>
                  <a:srgbClr val="000000"/>
                </a:solidFill>
                <a:latin typeface="Arial" charset="0"/>
                <a:ea typeface="ＭＳ Ｐゴシック" charset="-128"/>
              </a:rPr>
              <a:t>Pityriasis rosea</a:t>
            </a:r>
            <a:endParaRPr lang="en-US" sz="2800" dirty="0">
              <a:solidFill>
                <a:srgbClr val="000000"/>
              </a:solidFill>
              <a:latin typeface="Arial" charset="0"/>
              <a:ea typeface="ＭＳ Ｐゴシック" charset="-128"/>
            </a:endParaRPr>
          </a:p>
          <a:p>
            <a:pPr marL="514350" indent="-514350">
              <a:spcBef>
                <a:spcPts val="400"/>
              </a:spcBef>
              <a:buFont typeface="+mj-lt"/>
              <a:buAutoNum type="arabicPeriod"/>
            </a:pPr>
            <a:r>
              <a:rPr lang="en-US" sz="2800" dirty="0" smtClean="0">
                <a:solidFill>
                  <a:srgbClr val="000000"/>
                </a:solidFill>
                <a:latin typeface="Arial" charset="0"/>
                <a:ea typeface="ＭＳ Ｐゴシック" charset="-128"/>
              </a:rPr>
              <a:t>Psoriasis</a:t>
            </a:r>
            <a:endParaRPr lang="en-US" sz="2800" dirty="0">
              <a:solidFill>
                <a:srgbClr val="000000"/>
              </a:solidFill>
              <a:latin typeface="Arial" charset="0"/>
              <a:ea typeface="ＭＳ Ｐゴシック" charset="-128"/>
            </a:endParaRPr>
          </a:p>
          <a:p>
            <a:pPr marL="514350" indent="-514350">
              <a:spcBef>
                <a:spcPts val="400"/>
              </a:spcBef>
              <a:buFont typeface="+mj-lt"/>
              <a:buAutoNum type="arabicPeriod"/>
            </a:pPr>
            <a:r>
              <a:rPr lang="en-US" sz="2800" dirty="0" smtClean="0">
                <a:solidFill>
                  <a:srgbClr val="000000"/>
                </a:solidFill>
                <a:latin typeface="Arial" charset="0"/>
                <a:ea typeface="ＭＳ Ｐゴシック" charset="-128"/>
              </a:rPr>
              <a:t>Nummular (discoid) dermatitis</a:t>
            </a:r>
          </a:p>
          <a:p>
            <a:pPr marL="406400" indent="-406400">
              <a:spcBef>
                <a:spcPts val="400"/>
              </a:spcBef>
              <a:buFont typeface="Wingdings" pitchFamily="2" charset="2"/>
              <a:buChar char="§"/>
            </a:pPr>
            <a:r>
              <a:rPr lang="en-US" sz="3000" dirty="0" smtClean="0">
                <a:latin typeface="Arial" charset="0"/>
                <a:ea typeface="ＭＳ Ｐゴシック" charset="-128"/>
              </a:rPr>
              <a:t>Eruptions that do not fit the clinical description of one of these should be referred to dermatology</a:t>
            </a:r>
          </a:p>
          <a:p>
            <a:endParaRPr lang="en-US" dirty="0" smtClean="0">
              <a:solidFill>
                <a:schemeClr val="accent2"/>
              </a:solidFill>
              <a:latin typeface="Arial" charset="0"/>
              <a:ea typeface="ＭＳ Ｐゴシック" charset="-128"/>
            </a:endParaRPr>
          </a:p>
        </p:txBody>
      </p:sp>
      <p:sp>
        <p:nvSpPr>
          <p:cNvPr id="4" name="Slide Number Placeholder 3"/>
          <p:cNvSpPr>
            <a:spLocks noGrp="1"/>
          </p:cNvSpPr>
          <p:nvPr>
            <p:ph type="sldNum" sz="quarter" idx="12"/>
          </p:nvPr>
        </p:nvSpPr>
        <p:spPr/>
        <p:txBody>
          <a:bodyPr/>
          <a:lstStyle/>
          <a:p>
            <a:fld id="{188DF9B9-E984-4868-96BB-4C7B87FF45C1}" type="slidenum">
              <a:rPr lang="en-US" smtClean="0"/>
              <a:pPr/>
              <a:t>65</a:t>
            </a:fld>
            <a:endParaRPr lang="en-US" dirty="0"/>
          </a:p>
        </p:txBody>
      </p:sp>
    </p:spTree>
    <p:extLst>
      <p:ext uri="{BB962C8B-B14F-4D97-AF65-F5344CB8AC3E}">
        <p14:creationId xmlns:p14="http://schemas.microsoft.com/office/powerpoint/2010/main" val="248974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4"/>
          <p:cNvSpPr>
            <a:spLocks noGrp="1"/>
          </p:cNvSpPr>
          <p:nvPr>
            <p:ph type="title"/>
          </p:nvPr>
        </p:nvSpPr>
        <p:spPr/>
        <p:txBody>
          <a:bodyPr/>
          <a:lstStyle/>
          <a:p>
            <a:r>
              <a:rPr lang="en-US" sz="4000" dirty="0" smtClean="0">
                <a:latin typeface="Arial" charset="0"/>
                <a:ea typeface="ＭＳ Ｐゴシック" charset="-128"/>
              </a:rPr>
              <a:t>Approach to red scaly rash</a:t>
            </a:r>
          </a:p>
        </p:txBody>
      </p:sp>
      <p:sp>
        <p:nvSpPr>
          <p:cNvPr id="6" name="Content Placeholder 5"/>
          <p:cNvSpPr>
            <a:spLocks noGrp="1"/>
          </p:cNvSpPr>
          <p:nvPr>
            <p:ph idx="1"/>
          </p:nvPr>
        </p:nvSpPr>
        <p:spPr>
          <a:xfrm>
            <a:off x="251520" y="1593304"/>
            <a:ext cx="8712968" cy="4572000"/>
          </a:xfrm>
        </p:spPr>
        <p:txBody>
          <a:bodyPr/>
          <a:lstStyle/>
          <a:p>
            <a:pPr>
              <a:spcBef>
                <a:spcPts val="300"/>
              </a:spcBef>
              <a:buFont typeface="Wingdings" pitchFamily="2" charset="2"/>
              <a:buChar char="§"/>
            </a:pPr>
            <a:r>
              <a:rPr lang="en-US" sz="2400" dirty="0" smtClean="0">
                <a:latin typeface="Arial" charset="0"/>
                <a:ea typeface="ＭＳ Ｐゴシック" charset="-128"/>
              </a:rPr>
              <a:t>Is it tinea corporis?  First, do KOH to rule out fungus</a:t>
            </a:r>
          </a:p>
          <a:p>
            <a:pPr>
              <a:spcBef>
                <a:spcPts val="300"/>
              </a:spcBef>
              <a:buFont typeface="Wingdings" pitchFamily="2" charset="2"/>
              <a:buChar char="§"/>
            </a:pPr>
            <a:r>
              <a:rPr lang="en-US" sz="2400" dirty="0" smtClean="0">
                <a:latin typeface="Arial" charset="0"/>
                <a:ea typeface="ＭＳ Ｐゴシック" charset="-128"/>
              </a:rPr>
              <a:t>If KOH is negative, is it psoriasis?</a:t>
            </a:r>
          </a:p>
          <a:p>
            <a:pPr lvl="1">
              <a:spcBef>
                <a:spcPts val="300"/>
              </a:spcBef>
              <a:buFont typeface="Arial" pitchFamily="34" charset="0"/>
              <a:buChar char="•"/>
            </a:pPr>
            <a:r>
              <a:rPr lang="en-US" sz="2000" dirty="0" smtClean="0">
                <a:latin typeface="Arial" charset="0"/>
                <a:ea typeface="ＭＳ Ｐゴシック" charset="-128"/>
              </a:rPr>
              <a:t>Examine classic areas and ask about streptococcus infections</a:t>
            </a:r>
          </a:p>
          <a:p>
            <a:pPr lvl="1">
              <a:spcBef>
                <a:spcPts val="300"/>
              </a:spcBef>
              <a:buFont typeface="Arial" pitchFamily="34" charset="0"/>
              <a:buChar char="•"/>
            </a:pPr>
            <a:r>
              <a:rPr lang="en-US" sz="2000" dirty="0" smtClean="0">
                <a:solidFill>
                  <a:srgbClr val="000000"/>
                </a:solidFill>
                <a:latin typeface="Arial" charset="0"/>
                <a:ea typeface="ＭＳ Ｐゴシック" charset="-128"/>
              </a:rPr>
              <a:t>A biopsy at this point could confirm this diagnosis or another skin disease</a:t>
            </a:r>
          </a:p>
          <a:p>
            <a:pPr>
              <a:spcBef>
                <a:spcPts val="300"/>
              </a:spcBef>
              <a:buFont typeface="Wingdings" pitchFamily="2" charset="2"/>
              <a:buChar char="§"/>
            </a:pPr>
            <a:r>
              <a:rPr lang="en-US" sz="2400" dirty="0" smtClean="0">
                <a:latin typeface="Arial" charset="0"/>
                <a:ea typeface="ＭＳ Ｐゴシック" charset="-128"/>
              </a:rPr>
              <a:t>Could it be pityriasis rosea?</a:t>
            </a:r>
          </a:p>
          <a:p>
            <a:pPr lvl="1">
              <a:spcBef>
                <a:spcPts val="300"/>
              </a:spcBef>
              <a:buFont typeface="Arial" pitchFamily="34" charset="0"/>
              <a:buChar char="•"/>
            </a:pPr>
            <a:r>
              <a:rPr lang="en-US" sz="2000" dirty="0" smtClean="0">
                <a:latin typeface="Arial" charset="0"/>
                <a:ea typeface="ＭＳ Ｐゴシック" charset="-128"/>
              </a:rPr>
              <a:t>Teens/20s, </a:t>
            </a:r>
            <a:r>
              <a:rPr lang="en-US" sz="2000" u="sng" dirty="0" smtClean="0">
                <a:latin typeface="Arial" charset="0"/>
                <a:ea typeface="ＭＳ Ｐゴシック" charset="-128"/>
              </a:rPr>
              <a:t>+</a:t>
            </a:r>
            <a:r>
              <a:rPr lang="en-US" sz="2000" dirty="0" smtClean="0">
                <a:latin typeface="Arial" charset="0"/>
                <a:ea typeface="ＭＳ Ｐゴシック" charset="-128"/>
              </a:rPr>
              <a:t> herald patch, follows skin lines</a:t>
            </a:r>
          </a:p>
          <a:p>
            <a:pPr>
              <a:spcBef>
                <a:spcPts val="300"/>
              </a:spcBef>
              <a:buNone/>
            </a:pPr>
            <a:endParaRPr lang="en-US" sz="2400" dirty="0" smtClean="0">
              <a:solidFill>
                <a:srgbClr val="000000"/>
              </a:solidFill>
              <a:latin typeface="Arial" charset="0"/>
              <a:ea typeface="ＭＳ Ｐゴシック" charset="-128"/>
            </a:endParaRPr>
          </a:p>
        </p:txBody>
      </p:sp>
      <p:sp>
        <p:nvSpPr>
          <p:cNvPr id="4" name="Slide Number Placeholder 3"/>
          <p:cNvSpPr>
            <a:spLocks noGrp="1"/>
          </p:cNvSpPr>
          <p:nvPr>
            <p:ph type="sldNum" sz="quarter" idx="12"/>
          </p:nvPr>
        </p:nvSpPr>
        <p:spPr/>
        <p:txBody>
          <a:bodyPr/>
          <a:lstStyle/>
          <a:p>
            <a:fld id="{188DF9B9-E984-4868-96BB-4C7B87FF45C1}" type="slidenum">
              <a:rPr lang="en-US" smtClean="0"/>
              <a:pPr/>
              <a:t>66</a:t>
            </a:fld>
            <a:endParaRPr lang="en-US" dirty="0"/>
          </a:p>
        </p:txBody>
      </p:sp>
    </p:spTree>
    <p:extLst>
      <p:ext uri="{BB962C8B-B14F-4D97-AF65-F5344CB8AC3E}">
        <p14:creationId xmlns:p14="http://schemas.microsoft.com/office/powerpoint/2010/main" val="197433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wipe(down)">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down)">
                                      <p:cBhvr>
                                        <p:cTn id="23" dur="500"/>
                                        <p:tgtEl>
                                          <p:spTgt spid="6">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wipe(down)">
                                      <p:cBhvr>
                                        <p:cTn id="2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5"/>
          <p:cNvSpPr>
            <a:spLocks noGrp="1"/>
          </p:cNvSpPr>
          <p:nvPr>
            <p:ph type="title"/>
          </p:nvPr>
        </p:nvSpPr>
        <p:spPr>
          <a:xfrm>
            <a:off x="457200" y="188640"/>
            <a:ext cx="8229600" cy="1143000"/>
          </a:xfrm>
        </p:spPr>
        <p:txBody>
          <a:bodyPr>
            <a:normAutofit fontScale="90000"/>
          </a:bodyPr>
          <a:lstStyle/>
          <a:p>
            <a:r>
              <a:rPr lang="en-US" dirty="0" smtClean="0">
                <a:latin typeface="Arial" charset="0"/>
                <a:ea typeface="ＭＳ Ｐゴシック" charset="-128"/>
              </a:rPr>
              <a:t>Guidelines for consulting dermatology on the red scaly rash</a:t>
            </a:r>
          </a:p>
        </p:txBody>
      </p:sp>
      <p:sp>
        <p:nvSpPr>
          <p:cNvPr id="7" name="Content Placeholder 6"/>
          <p:cNvSpPr>
            <a:spLocks noGrp="1"/>
          </p:cNvSpPr>
          <p:nvPr>
            <p:ph idx="1"/>
          </p:nvPr>
        </p:nvSpPr>
        <p:spPr>
          <a:xfrm>
            <a:off x="228600" y="1524000"/>
            <a:ext cx="8686800" cy="4648200"/>
          </a:xfrm>
        </p:spPr>
        <p:txBody>
          <a:bodyPr/>
          <a:lstStyle/>
          <a:p>
            <a:pPr marL="514350" indent="-514350">
              <a:spcBef>
                <a:spcPts val="400"/>
              </a:spcBef>
              <a:buFont typeface="Calibri" charset="0"/>
              <a:buAutoNum type="arabicPeriod"/>
            </a:pPr>
            <a:r>
              <a:rPr lang="en-US" sz="2800" dirty="0" smtClean="0">
                <a:latin typeface="Arial" charset="0"/>
                <a:ea typeface="ＭＳ Ｐゴシック" charset="-128"/>
              </a:rPr>
              <a:t> not send a dermatology consult without first performing a full skin exam</a:t>
            </a:r>
          </a:p>
          <a:p>
            <a:pPr marL="514350" indent="-514350">
              <a:spcBef>
                <a:spcPts val="400"/>
              </a:spcBef>
              <a:buFont typeface="Calibri" charset="0"/>
              <a:buAutoNum type="arabicPeriod"/>
            </a:pPr>
            <a:r>
              <a:rPr lang="en-US" sz="2800" dirty="0" smtClean="0">
                <a:latin typeface="Arial" charset="0"/>
                <a:ea typeface="ＭＳ Ｐゴシック" charset="-128"/>
              </a:rPr>
              <a:t>In papulosquamous eruptions, morphology and distribution are clues to the diagnosis</a:t>
            </a:r>
          </a:p>
          <a:p>
            <a:pPr marL="514350" indent="-514350">
              <a:spcBef>
                <a:spcPts val="400"/>
              </a:spcBef>
              <a:buFont typeface="Calibri" charset="0"/>
              <a:buAutoNum type="arabicPeriod"/>
            </a:pPr>
            <a:r>
              <a:rPr lang="en-US" sz="2800" dirty="0" smtClean="0">
                <a:latin typeface="Arial" charset="0"/>
                <a:ea typeface="ＭＳ Ｐゴシック" charset="-128"/>
              </a:rPr>
              <a:t>All that scales must be scraped</a:t>
            </a:r>
          </a:p>
          <a:p>
            <a:pPr marL="914400" lvl="1">
              <a:spcBef>
                <a:spcPts val="400"/>
              </a:spcBef>
              <a:buFont typeface="Arial" charset="0"/>
              <a:buChar char="•"/>
            </a:pPr>
            <a:r>
              <a:rPr lang="en-US" sz="2400" dirty="0" smtClean="0">
                <a:latin typeface="Arial" charset="0"/>
                <a:ea typeface="ＭＳ Ｐゴシック" charset="-128"/>
              </a:rPr>
              <a:t>For scaly annular patches, do a KOH first</a:t>
            </a:r>
          </a:p>
          <a:p>
            <a:pPr marL="514350" indent="-514350">
              <a:spcBef>
                <a:spcPts val="400"/>
              </a:spcBef>
              <a:buFont typeface="Calibri" charset="0"/>
              <a:buAutoNum type="arabicPeriod"/>
            </a:pPr>
            <a:r>
              <a:rPr lang="en-US" sz="2800" dirty="0" smtClean="0">
                <a:latin typeface="Arial" charset="0"/>
                <a:ea typeface="ＭＳ Ｐゴシック" charset="-128"/>
              </a:rPr>
              <a:t>Do not prescribe antifungals then consult dermatology.  </a:t>
            </a:r>
          </a:p>
          <a:p>
            <a:pPr marL="514350" indent="-514350">
              <a:spcBef>
                <a:spcPts val="400"/>
              </a:spcBef>
              <a:buNone/>
            </a:pPr>
            <a:r>
              <a:rPr lang="en-US" sz="2800" dirty="0" smtClean="0">
                <a:latin typeface="Arial" charset="0"/>
                <a:ea typeface="ＭＳ Ｐゴシック" charset="-128"/>
              </a:rPr>
              <a:t>- KOH exams are unreliable if the patient is using an antifungal.</a:t>
            </a:r>
          </a:p>
        </p:txBody>
      </p:sp>
      <p:sp>
        <p:nvSpPr>
          <p:cNvPr id="191492" name="Slide Number Placeholder 4"/>
          <p:cNvSpPr>
            <a:spLocks noGrp="1"/>
          </p:cNvSpPr>
          <p:nvPr>
            <p:ph type="sldNum" sz="quarter" idx="12"/>
          </p:nvPr>
        </p:nvSpPr>
        <p:spPr bwMode="auto">
          <a:noFill/>
          <a:ln>
            <a:miter lim="800000"/>
            <a:headEnd/>
            <a:tailEnd/>
          </a:ln>
        </p:spPr>
        <p:txBody>
          <a:bodyPr/>
          <a:lstStyle/>
          <a:p>
            <a:fld id="{B30F11F1-22B9-4C6C-878B-B780C7380B99}" type="slidenum">
              <a:rPr lang="en-US"/>
              <a:pPr/>
              <a:t>67</a:t>
            </a:fld>
            <a:endParaRPr lang="en-US" dirty="0"/>
          </a:p>
        </p:txBody>
      </p:sp>
    </p:spTree>
    <p:extLst>
      <p:ext uri="{BB962C8B-B14F-4D97-AF65-F5344CB8AC3E}">
        <p14:creationId xmlns:p14="http://schemas.microsoft.com/office/powerpoint/2010/main" val="174277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KOH exam</a:t>
            </a:r>
            <a:endParaRPr lang="en-US" sz="4000" dirty="0"/>
          </a:p>
        </p:txBody>
      </p:sp>
      <p:sp>
        <p:nvSpPr>
          <p:cNvPr id="3" name="Content Placeholder 2"/>
          <p:cNvSpPr>
            <a:spLocks noGrp="1"/>
          </p:cNvSpPr>
          <p:nvPr>
            <p:ph idx="1"/>
          </p:nvPr>
        </p:nvSpPr>
        <p:spPr>
          <a:xfrm>
            <a:off x="323528" y="1600200"/>
            <a:ext cx="8496944" cy="4191000"/>
          </a:xfrm>
        </p:spPr>
        <p:txBody>
          <a:bodyPr/>
          <a:lstStyle/>
          <a:p>
            <a:pPr marL="406400" indent="-406400">
              <a:spcBef>
                <a:spcPts val="200"/>
              </a:spcBef>
              <a:buFont typeface="Wingdings" pitchFamily="2" charset="2"/>
              <a:buChar char="§"/>
            </a:pPr>
            <a:r>
              <a:rPr lang="en-US" dirty="0" smtClean="0"/>
              <a:t>Excellent choice. </a:t>
            </a:r>
          </a:p>
          <a:p>
            <a:pPr marL="406400" indent="-406400">
              <a:spcBef>
                <a:spcPts val="200"/>
              </a:spcBef>
              <a:buFont typeface="Wingdings" pitchFamily="2" charset="2"/>
              <a:buChar char="§"/>
            </a:pPr>
            <a:r>
              <a:rPr lang="en-US" dirty="0" smtClean="0"/>
              <a:t> You decide to do a KOH exam in the office.</a:t>
            </a:r>
          </a:p>
          <a:p>
            <a:pPr marL="406400" indent="-406400">
              <a:spcBef>
                <a:spcPts val="200"/>
              </a:spcBef>
              <a:buFont typeface="Wingdings" pitchFamily="2" charset="2"/>
              <a:buChar char="§"/>
            </a:pPr>
            <a:r>
              <a:rPr lang="en-US" dirty="0" smtClean="0"/>
              <a:t>Scrape the leading edge for fine scale</a:t>
            </a:r>
          </a:p>
        </p:txBody>
      </p:sp>
      <p:sp>
        <p:nvSpPr>
          <p:cNvPr id="4" name="Slide Number Placeholder 3"/>
          <p:cNvSpPr>
            <a:spLocks noGrp="1"/>
          </p:cNvSpPr>
          <p:nvPr>
            <p:ph type="sldNum" sz="quarter" idx="12"/>
          </p:nvPr>
        </p:nvSpPr>
        <p:spPr/>
        <p:txBody>
          <a:bodyPr/>
          <a:lstStyle/>
          <a:p>
            <a:fld id="{188DF9B9-E984-4868-96BB-4C7B87FF45C1}" type="slidenum">
              <a:rPr lang="en-US" smtClean="0"/>
              <a:pPr/>
              <a:t>7</a:t>
            </a:fld>
            <a:endParaRPr lang="en-US" dirty="0"/>
          </a:p>
        </p:txBody>
      </p:sp>
      <p:pic>
        <p:nvPicPr>
          <p:cNvPr id="5" name="Picture 2" descr="E:\Images\DGMC\Infectious\Fungus\KOH exam\How to Perform KOH.JPG"/>
          <p:cNvPicPr>
            <a:picLocks noChangeAspect="1" noChangeArrowheads="1"/>
          </p:cNvPicPr>
          <p:nvPr/>
        </p:nvPicPr>
        <p:blipFill>
          <a:blip r:embed="rId3" cstate="print"/>
          <a:srcRect t="21350" r="3462"/>
          <a:stretch>
            <a:fillRect/>
          </a:stretch>
        </p:blipFill>
        <p:spPr bwMode="auto">
          <a:xfrm>
            <a:off x="1331640" y="4293096"/>
            <a:ext cx="3118127" cy="1693575"/>
          </a:xfrm>
          <a:prstGeom prst="rect">
            <a:avLst/>
          </a:prstGeom>
          <a:noFill/>
          <a:ln w="9525">
            <a:noFill/>
            <a:miter lim="800000"/>
            <a:headEnd/>
            <a:tailEnd/>
          </a:ln>
          <a:effectLst/>
        </p:spPr>
      </p:pic>
      <p:pic>
        <p:nvPicPr>
          <p:cNvPr id="200707" name="Picture 3" descr="F:\Images\DGMC\Infectious\Fungus\KOH exam\How to Perform KOH (9) small.JPG"/>
          <p:cNvPicPr>
            <a:picLocks noChangeAspect="1" noChangeArrowheads="1"/>
          </p:cNvPicPr>
          <p:nvPr/>
        </p:nvPicPr>
        <p:blipFill>
          <a:blip r:embed="rId4" cstate="print"/>
          <a:srcRect b="16432"/>
          <a:stretch>
            <a:fillRect/>
          </a:stretch>
        </p:blipFill>
        <p:spPr bwMode="auto">
          <a:xfrm>
            <a:off x="4788024" y="4293096"/>
            <a:ext cx="3091781" cy="1722501"/>
          </a:xfrm>
          <a:prstGeom prst="rect">
            <a:avLst/>
          </a:prstGeom>
          <a:noFill/>
        </p:spPr>
      </p:pic>
    </p:spTree>
    <p:extLst>
      <p:ext uri="{BB962C8B-B14F-4D97-AF65-F5344CB8AC3E}">
        <p14:creationId xmlns:p14="http://schemas.microsoft.com/office/powerpoint/2010/main" val="949475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z="4000" dirty="0" smtClean="0">
                <a:latin typeface="Arial" charset="0"/>
                <a:ea typeface="ＭＳ Ｐゴシック" charset="-128"/>
              </a:rPr>
              <a:t>Case One, KOH exam</a:t>
            </a:r>
          </a:p>
        </p:txBody>
      </p:sp>
      <p:pic>
        <p:nvPicPr>
          <p:cNvPr id="5" name="Picture 3" descr="D:\31.TIF"/>
          <p:cNvPicPr>
            <a:picLocks noChangeAspect="1" noChangeArrowheads="1"/>
          </p:cNvPicPr>
          <p:nvPr/>
        </p:nvPicPr>
        <p:blipFill>
          <a:blip r:embed="rId4" cstate="print"/>
          <a:srcRect t="7452" b="10559"/>
          <a:stretch>
            <a:fillRect/>
          </a:stretch>
        </p:blipFill>
        <p:spPr bwMode="auto">
          <a:xfrm>
            <a:off x="457200" y="1556792"/>
            <a:ext cx="8229600" cy="449738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188DF9B9-E984-4868-96BB-4C7B87FF45C1}" type="slidenum">
              <a:rPr lang="en-US" smtClean="0"/>
              <a:pPr/>
              <a:t>8</a:t>
            </a:fld>
            <a:endParaRPr lang="en-US" dirty="0"/>
          </a:p>
        </p:txBody>
      </p:sp>
      <p:sp>
        <p:nvSpPr>
          <p:cNvPr id="6" name="TextBox 5"/>
          <p:cNvSpPr txBox="1"/>
          <p:nvPr/>
        </p:nvSpPr>
        <p:spPr>
          <a:xfrm>
            <a:off x="1259632" y="5661248"/>
            <a:ext cx="6336704" cy="461665"/>
          </a:xfrm>
          <a:prstGeom prst="rect">
            <a:avLst/>
          </a:prstGeom>
          <a:solidFill>
            <a:schemeClr val="bg1"/>
          </a:solidFill>
        </p:spPr>
        <p:txBody>
          <a:bodyPr wrap="square" rtlCol="0">
            <a:spAutoFit/>
          </a:bodyPr>
          <a:lstStyle/>
          <a:p>
            <a:pPr algn="ctr"/>
            <a:r>
              <a:rPr lang="en-US" dirty="0" smtClean="0"/>
              <a:t>Translucent branching, septate hyphae</a:t>
            </a:r>
            <a:endParaRPr lang="en-US" dirty="0"/>
          </a:p>
        </p:txBody>
      </p:sp>
    </p:spTree>
    <p:custDataLst>
      <p:tags r:id="rId1"/>
    </p:custDataLst>
    <p:extLst>
      <p:ext uri="{BB962C8B-B14F-4D97-AF65-F5344CB8AC3E}">
        <p14:creationId xmlns:p14="http://schemas.microsoft.com/office/powerpoint/2010/main" val="583395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5"/>
          <p:cNvSpPr>
            <a:spLocks noGrp="1"/>
          </p:cNvSpPr>
          <p:nvPr>
            <p:ph type="title"/>
          </p:nvPr>
        </p:nvSpPr>
        <p:spPr/>
        <p:txBody>
          <a:bodyPr/>
          <a:lstStyle/>
          <a:p>
            <a:r>
              <a:rPr lang="en-US" sz="4000" dirty="0" smtClean="0">
                <a:latin typeface="Arial" charset="0"/>
                <a:ea typeface="ＭＳ Ｐゴシック" charset="-128"/>
              </a:rPr>
              <a:t>Potassium hydroxide exam</a:t>
            </a:r>
          </a:p>
        </p:txBody>
      </p:sp>
      <p:sp>
        <p:nvSpPr>
          <p:cNvPr id="64515" name="Content Placeholder 6"/>
          <p:cNvSpPr>
            <a:spLocks noGrp="1"/>
          </p:cNvSpPr>
          <p:nvPr>
            <p:ph idx="1"/>
          </p:nvPr>
        </p:nvSpPr>
        <p:spPr>
          <a:xfrm>
            <a:off x="323528" y="1600200"/>
            <a:ext cx="8496944" cy="4572000"/>
          </a:xfrm>
        </p:spPr>
        <p:txBody>
          <a:bodyPr/>
          <a:lstStyle/>
          <a:p>
            <a:pPr marL="461963" indent="-461963">
              <a:buFont typeface="Wingdings" pitchFamily="2" charset="2"/>
              <a:buChar char="§"/>
            </a:pPr>
            <a:r>
              <a:rPr lang="en-US" dirty="0" smtClean="0">
                <a:latin typeface="Arial" charset="0"/>
                <a:ea typeface="ＭＳ Ｐゴシック" charset="-128"/>
              </a:rPr>
              <a:t>The first step in diagnosing a scaling annular rash on the body is to perform a KOH exam to rule out fungus</a:t>
            </a:r>
          </a:p>
          <a:p>
            <a:pPr marL="461963" indent="-461963">
              <a:buFont typeface="Wingdings" pitchFamily="2" charset="2"/>
              <a:buChar char="§"/>
            </a:pPr>
            <a:r>
              <a:rPr lang="en-US" dirty="0" smtClean="0">
                <a:latin typeface="Arial" charset="0"/>
                <a:ea typeface="ＭＳ Ｐゴシック" charset="-128"/>
              </a:rPr>
              <a:t>“All that scales must be scraped” is a common mantra in dermatology </a:t>
            </a:r>
          </a:p>
          <a:p>
            <a:pPr marL="461963" indent="-461963">
              <a:buFont typeface="Wingdings" pitchFamily="2" charset="2"/>
              <a:buChar char="§"/>
            </a:pPr>
            <a:r>
              <a:rPr lang="en-US" dirty="0" smtClean="0">
                <a:latin typeface="Arial" charset="0"/>
                <a:ea typeface="ＭＳ Ｐゴシック" charset="-128"/>
              </a:rPr>
              <a:t>Rule out dermatophyte infections before moving forward on scaling rashes</a:t>
            </a:r>
          </a:p>
          <a:p>
            <a:pPr lvl="1"/>
            <a:endParaRPr lang="en-US" dirty="0" smtClean="0">
              <a:latin typeface="Arial" charset="0"/>
              <a:ea typeface="ＭＳ Ｐゴシック" charset="-128"/>
            </a:endParaRPr>
          </a:p>
        </p:txBody>
      </p:sp>
      <p:sp>
        <p:nvSpPr>
          <p:cNvPr id="64516" name="Slide Number Placeholder 4"/>
          <p:cNvSpPr>
            <a:spLocks noGrp="1"/>
          </p:cNvSpPr>
          <p:nvPr>
            <p:ph type="sldNum" sz="quarter" idx="12"/>
          </p:nvPr>
        </p:nvSpPr>
        <p:spPr bwMode="auto">
          <a:noFill/>
          <a:ln>
            <a:miter lim="800000"/>
            <a:headEnd/>
            <a:tailEnd/>
          </a:ln>
        </p:spPr>
        <p:txBody>
          <a:bodyPr/>
          <a:lstStyle/>
          <a:p>
            <a:fld id="{475A81B9-C5B6-4BB3-888D-0CFBEA322998}" type="slidenum">
              <a:rPr lang="en-US"/>
              <a:pPr/>
              <a:t>9</a:t>
            </a:fld>
            <a:endParaRPr lang="en-US" dirty="0"/>
          </a:p>
        </p:txBody>
      </p:sp>
    </p:spTree>
    <p:extLst>
      <p:ext uri="{BB962C8B-B14F-4D97-AF65-F5344CB8AC3E}">
        <p14:creationId xmlns:p14="http://schemas.microsoft.com/office/powerpoint/2010/main" val="157383209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TotalTime>
  <Words>2564</Words>
  <Application>Microsoft Office PowerPoint</Application>
  <PresentationFormat>On-screen Show (4:3)</PresentationFormat>
  <Paragraphs>386</Paragraphs>
  <Slides>67</Slides>
  <Notes>52</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Red scaly rash: the papulosquamous eruption</vt:lpstr>
      <vt:lpstr>Case One</vt:lpstr>
      <vt:lpstr>Case One: History</vt:lpstr>
      <vt:lpstr>Case One: Skin Exam</vt:lpstr>
      <vt:lpstr>Case One, Question 1</vt:lpstr>
      <vt:lpstr>Case One, Question 1</vt:lpstr>
      <vt:lpstr>KOH exam</vt:lpstr>
      <vt:lpstr>Case One, KOH exam</vt:lpstr>
      <vt:lpstr>Potassium hydroxide exam</vt:lpstr>
      <vt:lpstr>Case One, Question 2</vt:lpstr>
      <vt:lpstr>Case One, Question 2</vt:lpstr>
      <vt:lpstr>Tinea corporis</vt:lpstr>
      <vt:lpstr>Tinea cruris</vt:lpstr>
      <vt:lpstr>Tinea pedis</vt:lpstr>
      <vt:lpstr>Tinea capitis</vt:lpstr>
      <vt:lpstr>Case One, Question 3</vt:lpstr>
      <vt:lpstr>Case One, Question 3</vt:lpstr>
      <vt:lpstr>Tinea corporis treatment</vt:lpstr>
      <vt:lpstr>Case Two</vt:lpstr>
      <vt:lpstr>Case Two: History</vt:lpstr>
      <vt:lpstr> Skin Exam</vt:lpstr>
      <vt:lpstr> Question 1</vt:lpstr>
      <vt:lpstr>Case Two, Question 1</vt:lpstr>
      <vt:lpstr>Potassium hydroxide exam</vt:lpstr>
      <vt:lpstr>Case Two, continued</vt:lpstr>
      <vt:lpstr>Case Two, Question 2</vt:lpstr>
      <vt:lpstr>Case Two, Question 2</vt:lpstr>
      <vt:lpstr>Pityriasis rosea</vt:lpstr>
      <vt:lpstr>Pityriasis rosea</vt:lpstr>
      <vt:lpstr>PowerPoint Presentation</vt:lpstr>
      <vt:lpstr>The elusive “herald patch”</vt:lpstr>
      <vt:lpstr>PowerPoint Presentation</vt:lpstr>
      <vt:lpstr>PowerPoint Presentation</vt:lpstr>
      <vt:lpstr>PowerPoint Presentation</vt:lpstr>
      <vt:lpstr>Pityriasis rosea treatment</vt:lpstr>
      <vt:lpstr>Case Four</vt:lpstr>
      <vt:lpstr>Case Four: History</vt:lpstr>
      <vt:lpstr>Case Four: Skin Exam</vt:lpstr>
      <vt:lpstr>Case Four, Question 1</vt:lpstr>
      <vt:lpstr>Case Four, Question 1</vt:lpstr>
      <vt:lpstr>Case Four, Question 2</vt:lpstr>
      <vt:lpstr>Case Four, Question 2</vt:lpstr>
      <vt:lpstr>Psoriasis</vt:lpstr>
      <vt:lpstr>PowerPoint Presentation</vt:lpstr>
      <vt:lpstr>Classic psoriasis</vt:lpstr>
      <vt:lpstr>Guttate psoriasis</vt:lpstr>
      <vt:lpstr>Inverse psoriasis (in the folds)</vt:lpstr>
      <vt:lpstr>Psoriasis treatment</vt:lpstr>
      <vt:lpstr>Case Five</vt:lpstr>
      <vt:lpstr>Case Five: History</vt:lpstr>
      <vt:lpstr>Case Five: Skin Exam</vt:lpstr>
      <vt:lpstr>Case Five: Skin Exam</vt:lpstr>
      <vt:lpstr>PowerPoint Presentation</vt:lpstr>
      <vt:lpstr>Question 1</vt:lpstr>
      <vt:lpstr> Question 1</vt:lpstr>
      <vt:lpstr>Nummular dermatitis(discoid)</vt:lpstr>
      <vt:lpstr>PowerPoint Presentation</vt:lpstr>
      <vt:lpstr>Nummular dermatitis</vt:lpstr>
      <vt:lpstr>PowerPoint Presentation</vt:lpstr>
      <vt:lpstr>PowerPoint Presentation</vt:lpstr>
      <vt:lpstr> Question 2</vt:lpstr>
      <vt:lpstr> Question 2</vt:lpstr>
      <vt:lpstr>Nummular dermatitis</vt:lpstr>
      <vt:lpstr>PowerPoint Presentation</vt:lpstr>
      <vt:lpstr>Papulosquamous eruption: differential diagnosis</vt:lpstr>
      <vt:lpstr>Approach to red scaly rash</vt:lpstr>
      <vt:lpstr>Guidelines for consulting dermatology on the red scaly rash</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scaly rash: the papulosquamous eruption</dc:title>
  <dc:creator>SAMI FATEHI</dc:creator>
  <cp:lastModifiedBy>Sami Billal</cp:lastModifiedBy>
  <cp:revision>8</cp:revision>
  <dcterms:created xsi:type="dcterms:W3CDTF">2006-08-16T00:00:00Z</dcterms:created>
  <dcterms:modified xsi:type="dcterms:W3CDTF">2017-10-26T04:38:01Z</dcterms:modified>
</cp:coreProperties>
</file>