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2.xml" ContentType="application/vnd.openxmlformats-officedocument.presentationml.tags+xml"/>
  <Override PartName="/ppt/notesSlides/notesSlide15.xml" ContentType="application/vnd.openxmlformats-officedocument.presentationml.notesSlide+xml"/>
  <Override PartName="/ppt/tags/tag3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24" r:id="rId2"/>
    <p:sldId id="260" r:id="rId3"/>
    <p:sldId id="261" r:id="rId4"/>
    <p:sldId id="262" r:id="rId5"/>
    <p:sldId id="263" r:id="rId6"/>
    <p:sldId id="326" r:id="rId7"/>
    <p:sldId id="32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27" r:id="rId25"/>
    <p:sldId id="280" r:id="rId26"/>
    <p:sldId id="281" r:id="rId27"/>
    <p:sldId id="282" r:id="rId28"/>
    <p:sldId id="283" r:id="rId29"/>
    <p:sldId id="284" r:id="rId30"/>
    <p:sldId id="325" r:id="rId31"/>
    <p:sldId id="307" r:id="rId32"/>
    <p:sldId id="308" r:id="rId33"/>
    <p:sldId id="309" r:id="rId34"/>
    <p:sldId id="310" r:id="rId35"/>
    <p:sldId id="31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FF9E2-7513-4A1B-9BFF-96CD82E3C77F}" type="datetimeFigureOut">
              <a:rPr lang="en-US" smtClean="0"/>
              <a:t>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CDD86-3587-4397-BA96-4AD190DD1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CFC18-86DA-CC43-89A6-6D0FE996FE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4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F5F753-B4F9-4B41-9B93-9FABA7A9988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24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57E899-A49A-48B1-AB9C-5E794FB6DA3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01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71DABC-BA47-4025-BE88-A6A2263CEEE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12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B0C8AA-1968-460E-B766-C840C9E21824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74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394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DFD6F2-A882-4AC4-8062-15C38253651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4994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409" y="4344030"/>
            <a:ext cx="5256544" cy="411448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1543" indent="-11154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51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4DFD4F-DFB6-457E-8821-98507331186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7042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409" y="4344030"/>
            <a:ext cx="5256544" cy="411448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1543" indent="-11154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34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7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0484198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363469-282A-4CD3-A6A6-147F8FA6989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7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2651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8DAA6B-BABC-4FED-9307-415F76C379D3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961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D3AB9F-4C7C-43DA-8AF8-056E64D1E822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9797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>
              <a:sym typeface="Wingdings"/>
            </a:endParaRPr>
          </a:p>
          <a:p>
            <a:endParaRPr lang="en-US" dirty="0"/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7AA738-33E5-4FF5-868D-C15BB75FCB76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787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1481CF-8A04-446F-B132-3A447D9BB3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38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120451-BC97-4BBB-96E0-4750F820904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15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C46FF8-C7F5-4213-A91A-6EF4BDE8A6D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124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487A58-2509-4290-9CCB-56B11EB6948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012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D3AB9F-4C7C-43DA-8AF8-056E64D1E82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25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9B78D4-E6D2-4735-84E6-1758B9D5F9C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567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FB48F7-9BAC-4613-86F8-758A1115DB9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00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58674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9D939-5513-5D45-8B1D-6804D112720A}" type="datetime1">
              <a:rPr lang="en-US" smtClean="0"/>
              <a:pPr>
                <a:defRPr/>
              </a:pPr>
              <a:t>1/14/2024</a:t>
            </a:fld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A6B9-2473-4B16-8EE4-C68F6743E4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58674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994027" y="4356101"/>
            <a:ext cx="3086100" cy="4000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2400" dirty="0">
                <a:solidFill>
                  <a:schemeClr val="tx1"/>
                </a:solidFill>
              </a:rPr>
              <a:t>Dr Sami Billal</a:t>
            </a:r>
          </a:p>
          <a:p>
            <a:pPr>
              <a:defRPr/>
            </a:pPr>
            <a:r>
              <a:rPr lang="en-GB" sz="2400" dirty="0" err="1">
                <a:solidFill>
                  <a:schemeClr val="tx1"/>
                </a:solidFill>
              </a:rPr>
              <a:t>MBBS,MSc,MD,PhD</a:t>
            </a:r>
            <a:endParaRPr lang="en-GB" sz="2400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-1" t="9492" r="1054" b="14751"/>
          <a:stretch/>
        </p:blipFill>
        <p:spPr>
          <a:xfrm>
            <a:off x="228600" y="178624"/>
            <a:ext cx="8686800" cy="139965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Topical Treatments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98985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Arial" charset="0"/>
                <a:cs typeface="Arial" charset="0"/>
              </a:rPr>
              <a:t>What goes into a topical prescription?</a:t>
            </a: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6BD70B-5EFC-401D-B988-73725FD603A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7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dirty="0"/>
              <a:t>What goes into a prescription?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dirty="0"/>
              <a:t>Desonide cream 0.05% apply to affected area (face) BID PRN for scaling #15 Grams RF3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BD8011-6A32-43B8-B6F6-22706A8D8F3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74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dirty="0"/>
              <a:t>What goes into a prescription?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914400" algn="l"/>
              </a:tabLst>
              <a:defRPr/>
            </a:pPr>
            <a:r>
              <a:rPr lang="en-US" dirty="0">
                <a:solidFill>
                  <a:srgbClr val="FF0000"/>
                </a:solidFill>
              </a:rPr>
              <a:t>Desonide</a:t>
            </a:r>
            <a:r>
              <a:rPr lang="en-US" dirty="0"/>
              <a:t> cream 0.05% apply to affected area (face) BID PRN for scaling #15 Grams RF3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tabLst>
                <a:tab pos="914400" algn="l"/>
              </a:tabLst>
              <a:defRPr/>
            </a:pPr>
            <a:r>
              <a:rPr lang="en-US" dirty="0">
                <a:solidFill>
                  <a:srgbClr val="FF0000"/>
                </a:solidFill>
              </a:rPr>
              <a:t>Generic name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BD72EA-5A92-4EB9-B712-F9E8A7C5717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976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dirty="0"/>
              <a:t>What goes into a prescription?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dirty="0"/>
              <a:t>Desonide </a:t>
            </a:r>
            <a:r>
              <a:rPr lang="en-US" dirty="0">
                <a:solidFill>
                  <a:srgbClr val="FF0000"/>
                </a:solidFill>
              </a:rPr>
              <a:t>cream</a:t>
            </a:r>
            <a:r>
              <a:rPr lang="en-US" dirty="0"/>
              <a:t> 0.05% apply to affected area (face) BID PRN for scaling #15 Grams RF3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dirty="0"/>
              <a:t>Generic name</a:t>
            </a:r>
          </a:p>
          <a:p>
            <a:pPr marL="914400" lvl="1" indent="-341313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FF0000"/>
                </a:solidFill>
              </a:rPr>
              <a:t>Vehicle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DC4043-9E35-47C1-9037-705524F861E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04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6656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What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YOU WRITE IN </a:t>
            </a:r>
            <a:r>
              <a:rPr lang="en-US" dirty="0">
                <a:latin typeface="Arial" charset="0"/>
                <a:cs typeface="Arial" charset="0"/>
              </a:rPr>
              <a:t>a prescription?</a:t>
            </a:r>
          </a:p>
          <a:p>
            <a:pPr marL="914400" lvl="1" indent="-341313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Desonide cream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0.05%</a:t>
            </a:r>
            <a:r>
              <a:rPr lang="en-US" dirty="0">
                <a:latin typeface="Arial" charset="0"/>
                <a:cs typeface="Arial" charset="0"/>
              </a:rPr>
              <a:t> apply to affected area (face) BID for scaling #15 Grams RF3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Generic name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Vehicle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Concentration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92E8D4-0C5E-4FEF-BED3-B5D716114D2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47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6758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What goes into a prescription?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Desonide cream 0.05%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apply to affected area (face) BID PRN for scaling </a:t>
            </a:r>
            <a:r>
              <a:rPr lang="en-US" dirty="0">
                <a:latin typeface="Arial" charset="0"/>
                <a:cs typeface="Arial" charset="0"/>
              </a:rPr>
              <a:t>#15 Grams RF3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Generic name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Vehicle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Concentration</a:t>
            </a:r>
          </a:p>
          <a:p>
            <a:pPr marL="914400" lvl="1" indent="-341313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directions</a:t>
            </a: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1FF7B9-2D69-474A-9A71-210D49DA93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87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68610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What goes into a prescription?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Desonide cream 0.05% apply to affected area (face) BID PRN for scaling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#15 Grams </a:t>
            </a:r>
            <a:r>
              <a:rPr lang="en-US" dirty="0">
                <a:latin typeface="Arial" charset="0"/>
                <a:cs typeface="Arial" charset="0"/>
              </a:rPr>
              <a:t>RF3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Generic name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Vehicle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Concentration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Sig</a:t>
            </a:r>
          </a:p>
          <a:p>
            <a:pPr marL="914400" lvl="1" indent="-341313" eaLnBrk="1" hangingPunct="1">
              <a:spcBef>
                <a:spcPts val="400"/>
              </a:spcBef>
              <a:buFont typeface="Arial" charset="0"/>
              <a:buChar char="•"/>
            </a:pP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Amount</a:t>
            </a: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D4CBBE-8EE7-4D0A-B450-E2CEB900D16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065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prescriptions</a:t>
            </a:r>
          </a:p>
        </p:txBody>
      </p:sp>
      <p:sp>
        <p:nvSpPr>
          <p:cNvPr id="69634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marL="455613" indent="-455613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What goes into a prescription?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Desonide cream 0.05% apply to affected area (face) BID PRN for scaling #15 Grams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RF3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Generic name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Vehicle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Concentration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Sig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Amount</a:t>
            </a:r>
          </a:p>
          <a:p>
            <a:pPr marL="1023938" lvl="1" indent="-396875" eaLnBrk="1" hangingPunct="1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Refills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C54BC1-125D-4B42-AAD3-9F9D6359D3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33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5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458200" cy="251777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Arial" charset="0"/>
                <a:cs typeface="Arial" charset="0"/>
              </a:rPr>
              <a:t>Common Types of Medications Used by Dermatologists </a:t>
            </a:r>
          </a:p>
        </p:txBody>
      </p:sp>
      <p:sp>
        <p:nvSpPr>
          <p:cNvPr id="7065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4391D8-F387-4BA7-BCCB-D6569C970D2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339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172200" y="6096000"/>
            <a:ext cx="2667000" cy="47625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D56042-9EE8-4118-B189-0537981BC79A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Corticosteroids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191000"/>
          </a:xfrm>
        </p:spPr>
        <p:txBody>
          <a:bodyPr>
            <a:normAutofit fontScale="92500" lnSpcReduction="20000"/>
          </a:bodyPr>
          <a:lstStyle/>
          <a:p>
            <a:pPr marL="455613" indent="-455613" algn="just" eaLnBrk="1" hangingPunct="1"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Topical steroids produce an anti-inflammatory response in the skin </a:t>
            </a:r>
          </a:p>
          <a:p>
            <a:pPr marL="455613" indent="-455613" algn="just" eaLnBrk="1" hangingPunct="1"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They are effective for conditions that are characterized by: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Hyperproliferation? 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Inflammation?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immunologic involvement ?</a:t>
            </a: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provide symptomatic relief for burning and pruritic lesions?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10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8BA2C4-50BF-4FCD-B41A-4CAB27C23609}" type="slidenum">
              <a:rPr lang="en-US" smtClean="0">
                <a:ea typeface="ＭＳ Ｐゴシック"/>
                <a:cs typeface="ＭＳ Ｐゴシック"/>
              </a:rPr>
              <a:pPr/>
              <a:t>2</a:t>
            </a:fld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ea typeface="ＭＳ Ｐゴシック"/>
                <a:cs typeface="ＭＳ Ｐゴシック"/>
              </a:rPr>
              <a:t>Goals and Objectives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152400" y="1328738"/>
            <a:ext cx="8763000" cy="4538662"/>
          </a:xfrm>
        </p:spPr>
        <p:txBody>
          <a:bodyPr/>
          <a:lstStyle/>
          <a:p>
            <a:pPr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By completing this module, you should be able to:</a:t>
            </a:r>
          </a:p>
          <a:p>
            <a:pPr marL="912812" lvl="1" indent="-45720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Estimate the amount of topical medication needed for therapy based on frequency of application and body surface area involved</a:t>
            </a:r>
          </a:p>
          <a:p>
            <a:pPr marL="912812" lvl="1" indent="-45720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Choose appropriate strengths of topical steroids based on age, body location and severity of dermatitis</a:t>
            </a:r>
          </a:p>
          <a:p>
            <a:pPr marL="912812" lvl="1" indent="-45720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List side effects of prolonged use of topical steroids</a:t>
            </a:r>
          </a:p>
          <a:p>
            <a:pPr marL="912812" lvl="1" indent="-45720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Discuss the basic principles of medications used to treat acne</a:t>
            </a:r>
          </a:p>
          <a:p>
            <a:pPr marL="912812" lvl="1" indent="-45720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ea typeface="ＭＳ Ｐゴシック"/>
                <a:cs typeface="ＭＳ Ｐゴシック"/>
              </a:rPr>
              <a:t>Discuss the basic principles of topical antifungals, oral antihistamines and topical psoriasis medications</a:t>
            </a:r>
          </a:p>
          <a:p>
            <a:pPr marL="914400" lvl="1" indent="-457200" eaLnBrk="1" hangingPunct="1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endParaRPr lang="en-US" sz="2400" dirty="0">
              <a:latin typeface="Arial" charset="0"/>
              <a:ea typeface="ＭＳ Ｐゴシック"/>
              <a:cs typeface="ＭＳ Ｐゴシック"/>
            </a:endParaRP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None/>
            </a:pPr>
            <a:endParaRPr lang="en-US" sz="2400" dirty="0">
              <a:latin typeface="Arial" charset="0"/>
              <a:ea typeface="ＭＳ Ｐゴシック"/>
              <a:cs typeface="ＭＳ Ｐゴシック"/>
            </a:endParaRP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None/>
            </a:pPr>
            <a:endParaRPr lang="en-US" sz="2000" dirty="0">
              <a:latin typeface="Arial" charset="0"/>
              <a:ea typeface="ＭＳ Ｐゴシック"/>
              <a:cs typeface="ＭＳ Ｐゴシック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>
              <a:latin typeface="Arial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1549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172200" y="6096000"/>
            <a:ext cx="2667000" cy="47625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F8F46E-85AB-4FEF-B92A-5611B9C40B0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Corticosteroids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82000" cy="4191000"/>
          </a:xfrm>
        </p:spPr>
        <p:txBody>
          <a:bodyPr/>
          <a:lstStyle/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Corticosteroids are organized into classes based on their strength (</a:t>
            </a:r>
            <a:r>
              <a:rPr lang="en-US" sz="2800" b="1" dirty="0">
                <a:latin typeface="Arial" charset="0"/>
                <a:cs typeface="Arial" charset="0"/>
              </a:rPr>
              <a:t>potency</a:t>
            </a:r>
            <a:r>
              <a:rPr lang="en-US" sz="2800" dirty="0">
                <a:latin typeface="Arial" charset="0"/>
                <a:cs typeface="Arial" charset="0"/>
              </a:rPr>
              <a:t>)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Therefore, steroids within any class are equivalent in strength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Strength is depends on the molecule, not the concentration.</a:t>
            </a:r>
          </a:p>
          <a:p>
            <a:pPr marL="395288" indent="-395288" eaLnBrk="1" hangingPunct="1"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Know one steroid from each class that would be available to the majority of your patients (the  generic in that class)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2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Steroid Strength</a:t>
            </a:r>
          </a:p>
        </p:txBody>
      </p:sp>
      <p:graphicFrame>
        <p:nvGraphicFramePr>
          <p:cNvPr id="6249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74168"/>
              </p:ext>
            </p:extLst>
          </p:nvPr>
        </p:nvGraphicFramePr>
        <p:xfrm>
          <a:off x="228600" y="1371600"/>
          <a:ext cx="8686802" cy="4572001"/>
        </p:xfrm>
        <a:graphic>
          <a:graphicData uri="http://schemas.openxmlformats.org/drawingml/2006/table">
            <a:tbl>
              <a:tblPr/>
              <a:tblGrid>
                <a:gridCol w="1722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7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16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Potency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Class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Example Agent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Super high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Clobetasol propionate 0.05%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High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Fluocinonide 0.05%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0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III – V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Triamcinolone acetonide ointment 0.1%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Triamcinolone acetonide cream 0.1%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Triamcinolone acetonide lotion 0.1%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0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 – VII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Fluocinolone acetonide 0.01%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Desonide 0.05%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Hydrocortisone 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58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874D6B-1F99-4C56-A0DC-0B84788687F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7633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Topical Steroid Strength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8001000" cy="4572000"/>
          </a:xfrm>
        </p:spPr>
        <p:txBody>
          <a:bodyPr>
            <a:normAutofit/>
          </a:bodyPr>
          <a:lstStyle/>
          <a:p>
            <a:pPr marL="344488" indent="-344488">
              <a:lnSpc>
                <a:spcPct val="110000"/>
              </a:lnSpc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dirty="0"/>
              <a:t>Remember to look at the </a:t>
            </a:r>
            <a:r>
              <a:rPr lang="en-US" b="1" dirty="0"/>
              <a:t>class</a:t>
            </a:r>
            <a:r>
              <a:rPr lang="en-US" dirty="0"/>
              <a:t> not the percentage</a:t>
            </a:r>
          </a:p>
          <a:p>
            <a:pPr marL="687388" lvl="1" indent="-287338">
              <a:lnSpc>
                <a:spcPct val="110000"/>
              </a:lnSpc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en-US" sz="2800" dirty="0"/>
              <a:t>Note that </a:t>
            </a:r>
            <a:r>
              <a:rPr lang="en-US" sz="2800" dirty="0" err="1"/>
              <a:t>clobetasol</a:t>
            </a:r>
            <a:r>
              <a:rPr lang="en-US" sz="2800" dirty="0"/>
              <a:t> 0.05% is stronger than hydrocortisone 1%. </a:t>
            </a:r>
            <a:endParaRPr lang="en-US" sz="1100" dirty="0"/>
          </a:p>
          <a:p>
            <a:pPr marL="344488" indent="-344488">
              <a:lnSpc>
                <a:spcPct val="110000"/>
              </a:lnSpc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dirty="0"/>
              <a:t>When several are listed, they are listed in order of strength</a:t>
            </a:r>
          </a:p>
          <a:p>
            <a:pPr marL="690563" lvl="2" indent="-290513">
              <a:lnSpc>
                <a:spcPct val="110000"/>
              </a:lnSpc>
              <a:spcBef>
                <a:spcPts val="400"/>
              </a:spcBef>
              <a:buFont typeface="Arial" pitchFamily="34" charset="0"/>
              <a:buChar char="•"/>
              <a:defRPr/>
            </a:pPr>
            <a:r>
              <a:rPr lang="en-US" sz="2800" dirty="0"/>
              <a:t>Note that triamcinolone ointment is stronger than triamcinolone cream or lotion because of the nature of the vehicle </a:t>
            </a:r>
          </a:p>
          <a:p>
            <a:pPr>
              <a:defRPr/>
            </a:pPr>
            <a:endParaRPr lang="en-US" sz="3200" dirty="0"/>
          </a:p>
        </p:txBody>
      </p:sp>
      <p:sp>
        <p:nvSpPr>
          <p:cNvPr id="7782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111875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576D24-C9DA-4E1D-94CE-8568519E32D9}" type="slidenum">
              <a:rPr lang="en-US" sz="1400" b="1" smtClean="0"/>
              <a:pPr/>
              <a:t>22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34415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How we select corticosteroid Class?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257800"/>
          </a:xfrm>
        </p:spPr>
        <p:txBody>
          <a:bodyPr/>
          <a:lstStyle/>
          <a:p>
            <a:pPr marL="514350" lvl="1" indent="-51435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600" b="1" dirty="0">
                <a:solidFill>
                  <a:srgbClr val="FF0000"/>
                </a:solidFill>
                <a:latin typeface="Arial" charset="0"/>
                <a:cs typeface="Arial" charset="0"/>
              </a:rPr>
              <a:t>Super high </a:t>
            </a:r>
            <a:r>
              <a:rPr lang="en-US" sz="2600" dirty="0">
                <a:latin typeface="Arial" charset="0"/>
                <a:cs typeface="Arial" charset="0"/>
              </a:rPr>
              <a:t>potency (</a:t>
            </a:r>
            <a:r>
              <a:rPr lang="en-US" sz="2600" b="1" dirty="0">
                <a:latin typeface="Arial" charset="0"/>
                <a:cs typeface="Arial" charset="0"/>
              </a:rPr>
              <a:t>Class</a:t>
            </a:r>
            <a:r>
              <a:rPr lang="en-US" sz="2600" dirty="0">
                <a:latin typeface="Arial" charset="0"/>
                <a:cs typeface="Arial" charset="0"/>
              </a:rPr>
              <a:t> </a:t>
            </a:r>
            <a:r>
              <a:rPr lang="en-US" sz="2600" b="1" dirty="0">
                <a:latin typeface="Arial" charset="0"/>
                <a:cs typeface="Arial" charset="0"/>
              </a:rPr>
              <a:t>I</a:t>
            </a:r>
            <a:r>
              <a:rPr lang="en-US" sz="2600" dirty="0">
                <a:latin typeface="Arial" charset="0"/>
                <a:cs typeface="Arial" charset="0"/>
              </a:rPr>
              <a:t>) are used for severe dermatoses over nonfacial and nonintertriginous areas</a:t>
            </a:r>
          </a:p>
          <a:p>
            <a:pPr marL="573087" lvl="2" indent="0" eaLnBrk="1" hangingPunct="1">
              <a:spcBef>
                <a:spcPts val="400"/>
              </a:spcBef>
              <a:buNone/>
            </a:pPr>
            <a:r>
              <a:rPr lang="en-US" b="1" dirty="0">
                <a:latin typeface="Arial" charset="0"/>
                <a:cs typeface="Arial" charset="0"/>
              </a:rPr>
              <a:t> Scalp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b="1" dirty="0">
                <a:latin typeface="Arial" charset="0"/>
                <a:cs typeface="Arial" charset="0"/>
              </a:rPr>
              <a:t>palms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b="1" dirty="0">
                <a:latin typeface="Arial" charset="0"/>
                <a:cs typeface="Arial" charset="0"/>
              </a:rPr>
              <a:t>soles, </a:t>
            </a:r>
            <a:r>
              <a:rPr lang="en-US" dirty="0">
                <a:latin typeface="Arial" charset="0"/>
                <a:cs typeface="Arial" charset="0"/>
              </a:rPr>
              <a:t>and</a:t>
            </a:r>
            <a:r>
              <a:rPr lang="en-US" b="1" dirty="0">
                <a:latin typeface="Arial" charset="0"/>
                <a:cs typeface="Arial" charset="0"/>
              </a:rPr>
              <a:t> thick plaques </a:t>
            </a:r>
            <a:r>
              <a:rPr lang="en-US" dirty="0">
                <a:latin typeface="Arial" charset="0"/>
                <a:cs typeface="Arial" charset="0"/>
              </a:rPr>
              <a:t>on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cs typeface="Arial" charset="0"/>
              </a:rPr>
              <a:t>extensor surfaces </a:t>
            </a:r>
          </a:p>
          <a:p>
            <a:pPr marL="514350" lvl="1" indent="-51435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600" b="1" dirty="0">
                <a:solidFill>
                  <a:srgbClr val="FF0000"/>
                </a:solidFill>
                <a:latin typeface="Arial" charset="0"/>
                <a:cs typeface="Arial" charset="0"/>
              </a:rPr>
              <a:t>Medium to high </a:t>
            </a:r>
            <a:r>
              <a:rPr lang="en-US" sz="2600" dirty="0">
                <a:latin typeface="Arial" charset="0"/>
                <a:cs typeface="Arial" charset="0"/>
              </a:rPr>
              <a:t>potency steroids (Classes </a:t>
            </a:r>
            <a:r>
              <a:rPr lang="en-US" sz="2600" b="1" dirty="0">
                <a:latin typeface="Arial" charset="0"/>
                <a:cs typeface="Arial" charset="0"/>
              </a:rPr>
              <a:t>II-V</a:t>
            </a:r>
            <a:r>
              <a:rPr lang="en-US" sz="2600" dirty="0">
                <a:latin typeface="Arial" charset="0"/>
                <a:cs typeface="Arial" charset="0"/>
              </a:rPr>
              <a:t>) are appropriate for mild to moderate nonfacial and  nonintertriginous areas</a:t>
            </a:r>
          </a:p>
          <a:p>
            <a:pPr marL="581025" lvl="2" indent="0" eaLnBrk="1" hangingPunct="1">
              <a:spcBef>
                <a:spcPts val="400"/>
              </a:spcBef>
              <a:buNone/>
            </a:pPr>
            <a:r>
              <a:rPr lang="en-US" sz="2200" dirty="0">
                <a:latin typeface="Arial" charset="0"/>
                <a:cs typeface="Arial" charset="0"/>
              </a:rPr>
              <a:t> Okay to use on flexural surfaces for limited periods</a:t>
            </a:r>
          </a:p>
          <a:p>
            <a:pPr marL="514350" lvl="1" indent="-514350" eaLnBrk="1" hangingPunct="1">
              <a:spcBef>
                <a:spcPts val="400"/>
              </a:spcBef>
              <a:buFont typeface="+mj-lt"/>
              <a:buAutoNum type="arabicPeriod"/>
            </a:pPr>
            <a:r>
              <a:rPr lang="en-US" sz="2600" b="1" dirty="0">
                <a:solidFill>
                  <a:srgbClr val="FF0000"/>
                </a:solidFill>
                <a:latin typeface="Arial" charset="0"/>
                <a:cs typeface="Arial" charset="0"/>
              </a:rPr>
              <a:t>Low</a:t>
            </a:r>
            <a:r>
              <a:rPr lang="en-US" sz="2600" dirty="0">
                <a:solidFill>
                  <a:srgbClr val="FF0000"/>
                </a:solidFill>
                <a:latin typeface="Arial" charset="0"/>
                <a:cs typeface="Arial" charset="0"/>
              </a:rPr>
              <a:t> potency </a:t>
            </a:r>
            <a:r>
              <a:rPr lang="en-US" sz="2600" dirty="0">
                <a:latin typeface="Arial" charset="0"/>
                <a:cs typeface="Arial" charset="0"/>
              </a:rPr>
              <a:t>steroids (Classes </a:t>
            </a:r>
            <a:r>
              <a:rPr lang="en-US" sz="2600" b="1" dirty="0">
                <a:latin typeface="Arial" charset="0"/>
                <a:cs typeface="Arial" charset="0"/>
              </a:rPr>
              <a:t>VI</a:t>
            </a:r>
            <a:r>
              <a:rPr lang="en-US" sz="2600" dirty="0">
                <a:latin typeface="Arial" charset="0"/>
                <a:cs typeface="Arial" charset="0"/>
              </a:rPr>
              <a:t>, </a:t>
            </a:r>
            <a:r>
              <a:rPr lang="en-US" sz="2600" b="1" dirty="0">
                <a:latin typeface="Arial" charset="0"/>
                <a:cs typeface="Arial" charset="0"/>
              </a:rPr>
              <a:t>VII</a:t>
            </a:r>
            <a:r>
              <a:rPr lang="en-US" sz="2600" dirty="0">
                <a:latin typeface="Arial" charset="0"/>
                <a:cs typeface="Arial" charset="0"/>
              </a:rPr>
              <a:t>) can be used for large areas and on thinner skin</a:t>
            </a:r>
          </a:p>
          <a:p>
            <a:pPr marL="914400" lvl="2" indent="-287338" eaLnBrk="1" hangingPunct="1">
              <a:spcBef>
                <a:spcPts val="400"/>
              </a:spcBef>
            </a:pPr>
            <a:r>
              <a:rPr lang="en-US" b="1" dirty="0">
                <a:latin typeface="Arial" charset="0"/>
                <a:cs typeface="Arial" charset="0"/>
              </a:rPr>
              <a:t>Face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b="1" dirty="0">
                <a:latin typeface="Arial" charset="0"/>
                <a:cs typeface="Arial" charset="0"/>
              </a:rPr>
              <a:t>eyelid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b="1" dirty="0">
                <a:latin typeface="Arial" charset="0"/>
                <a:cs typeface="Arial" charset="0"/>
              </a:rPr>
              <a:t>genital</a:t>
            </a:r>
            <a:r>
              <a:rPr lang="en-US" dirty="0">
                <a:latin typeface="Arial" charset="0"/>
                <a:cs typeface="Arial" charset="0"/>
              </a:rPr>
              <a:t> and </a:t>
            </a:r>
            <a:r>
              <a:rPr lang="en-US" b="1" dirty="0">
                <a:latin typeface="Arial" charset="0"/>
                <a:cs typeface="Arial" charset="0"/>
              </a:rPr>
              <a:t>intertriginous</a:t>
            </a:r>
            <a:r>
              <a:rPr lang="en-US" dirty="0">
                <a:latin typeface="Arial" charset="0"/>
                <a:cs typeface="Arial" charset="0"/>
              </a:rPr>
              <a:t> areas</a:t>
            </a:r>
          </a:p>
          <a:p>
            <a:pPr eaLnBrk="1" hangingPunct="1"/>
            <a:endParaRPr lang="en-US" b="1" dirty="0">
              <a:latin typeface="Arial" charset="0"/>
              <a:cs typeface="Arial" charset="0"/>
            </a:endParaRPr>
          </a:p>
          <a:p>
            <a:pPr eaLnBrk="1" hangingPunct="1"/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CFF8AB-BEC4-490D-BFFB-1AF4494C003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03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4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cs typeface="Arial" charset="0"/>
              </a:rPr>
              <a:t>Local Side Effects of </a:t>
            </a:r>
            <a:br>
              <a:rPr lang="en-US" dirty="0">
                <a:latin typeface="Arial" charset="0"/>
                <a:cs typeface="Arial" charset="0"/>
              </a:rPr>
            </a:br>
            <a:r>
              <a:rPr lang="en-US" dirty="0">
                <a:latin typeface="Arial" charset="0"/>
                <a:cs typeface="Arial" charset="0"/>
              </a:rPr>
              <a:t>Topical Steroids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higher the potency the more likely side effects are to occur. </a:t>
            </a:r>
          </a:p>
          <a:p>
            <a:r>
              <a:rPr lang="en-US" sz="4000" dirty="0"/>
              <a:t>To reduce risk, the least potent steroid should be used for the shortest time, while still maintaining effectiveness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0060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477000" y="6172200"/>
            <a:ext cx="2362200" cy="381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376DC6-638D-4585-886B-284C05D57D4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eaLnBrk="1" hangingPunct="1"/>
            <a:endParaRPr lang="en-US" sz="40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724400"/>
          </a:xfrm>
        </p:spPr>
        <p:txBody>
          <a:bodyPr/>
          <a:lstStyle/>
          <a:p>
            <a:pPr marL="395288" indent="-395288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900" dirty="0"/>
              <a:t>Local side effects of topical steroids include: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/>
              <a:t>Skin atrophy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 err="1"/>
              <a:t>Telangiectasias</a:t>
            </a:r>
            <a:endParaRPr lang="en-US" sz="2500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/>
              <a:t>Striae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/>
              <a:t>Acne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/>
              <a:t>Steroid Rosacea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500" dirty="0"/>
              <a:t>Hypopigmentation</a:t>
            </a:r>
          </a:p>
          <a:p>
            <a:pPr lvl="1">
              <a:spcBef>
                <a:spcPts val="600"/>
              </a:spcBef>
              <a:buFont typeface="Arial" pitchFamily="34" charset="0"/>
              <a:buChar char="•"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11062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Arial" charset="0"/>
                <a:cs typeface="Arial" charset="0"/>
              </a:rPr>
              <a:t>Local Corticosteroid Skin Side Effects</a:t>
            </a:r>
          </a:p>
        </p:txBody>
      </p:sp>
      <p:sp>
        <p:nvSpPr>
          <p:cNvPr id="83970" name="Text Box 6"/>
          <p:cNvSpPr txBox="1">
            <a:spLocks noChangeArrowheads="1"/>
          </p:cNvSpPr>
          <p:nvPr/>
        </p:nvSpPr>
        <p:spPr bwMode="auto">
          <a:xfrm>
            <a:off x="1828800" y="1600200"/>
            <a:ext cx="2201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Skin Atrophy</a:t>
            </a:r>
          </a:p>
        </p:txBody>
      </p:sp>
      <p:sp>
        <p:nvSpPr>
          <p:cNvPr id="83971" name="Text Box 7"/>
          <p:cNvSpPr txBox="1">
            <a:spLocks noChangeArrowheads="1"/>
          </p:cNvSpPr>
          <p:nvPr/>
        </p:nvSpPr>
        <p:spPr bwMode="auto">
          <a:xfrm>
            <a:off x="6583363" y="1524000"/>
            <a:ext cx="1123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Striae</a:t>
            </a:r>
          </a:p>
        </p:txBody>
      </p:sp>
      <p:pic>
        <p:nvPicPr>
          <p:cNvPr id="83972" name="Picture 12" descr="striae 5"/>
          <p:cNvPicPr>
            <a:picLocks noChangeAspect="1" noChangeArrowheads="1"/>
          </p:cNvPicPr>
          <p:nvPr/>
        </p:nvPicPr>
        <p:blipFill rotWithShape="1">
          <a:blip r:embed="rId4" cstate="print"/>
          <a:srcRect l="5378" t="4494" r="8501" b="11278"/>
          <a:stretch/>
        </p:blipFill>
        <p:spPr bwMode="auto">
          <a:xfrm>
            <a:off x="5942906" y="2124075"/>
            <a:ext cx="2247007" cy="3581400"/>
          </a:xfrm>
          <a:prstGeom prst="rect">
            <a:avLst/>
          </a:prstGeom>
          <a:noFill/>
          <a:ln w="9525">
            <a:solidFill>
              <a:srgbClr val="B2B2B2"/>
            </a:solidFill>
            <a:miter lim="800000"/>
            <a:headEnd/>
            <a:tailEnd/>
          </a:ln>
        </p:spPr>
      </p:pic>
      <p:sp>
        <p:nvSpPr>
          <p:cNvPr id="8397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AC172A-4537-4C5F-AB32-658CDFFD728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2" name="Picture 1" descr="4-01 actinic_or_senile_damage_or_atrophy 33 solar_atrophy aad 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20"/>
          <a:stretch/>
        </p:blipFill>
        <p:spPr>
          <a:xfrm>
            <a:off x="762000" y="2276475"/>
            <a:ext cx="4114800" cy="28318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6369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Arial" charset="0"/>
                <a:cs typeface="Arial" charset="0"/>
              </a:rPr>
              <a:t>Local Corticosteroid Skin Side Effects</a:t>
            </a:r>
          </a:p>
        </p:txBody>
      </p:sp>
      <p:sp>
        <p:nvSpPr>
          <p:cNvPr id="86018" name="Text Box 6"/>
          <p:cNvSpPr txBox="1">
            <a:spLocks noChangeArrowheads="1"/>
          </p:cNvSpPr>
          <p:nvPr/>
        </p:nvSpPr>
        <p:spPr bwMode="auto">
          <a:xfrm>
            <a:off x="2895600" y="1524000"/>
            <a:ext cx="3086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Hypopigmentation</a:t>
            </a:r>
          </a:p>
        </p:txBody>
      </p:sp>
      <p:pic>
        <p:nvPicPr>
          <p:cNvPr id="86019" name="Picture 2" descr="F:\My Presentations\MERZ lecture\images\5 PG steroid hypo atrophy\steroid hypopigmentation psoriasis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2209800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0" name="Picture 3" descr="F:\My Presentations\MERZ lecture\images\5 PG steroid hypo atrophy\steroid hypopigmentation psoriasis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57200" y="2209800"/>
            <a:ext cx="4038600" cy="3028950"/>
          </a:xfrm>
        </p:spPr>
      </p:pic>
      <p:sp>
        <p:nvSpPr>
          <p:cNvPr id="86021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705600" y="6172200"/>
            <a:ext cx="2133600" cy="381000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fld id="{722416C2-1EC9-4370-9F12-23D8C2CE0E48}" type="slidenum">
              <a:rPr lang="en-US" smtClean="0"/>
              <a:pPr/>
              <a:t>27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4402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477000" y="6172200"/>
            <a:ext cx="2362200" cy="3810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376DC6-638D-4585-886B-284C05D57D4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Systemic Side Effects of </a:t>
            </a:r>
            <a:b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Topical Steroids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4876800"/>
          </a:xfrm>
        </p:spPr>
        <p:txBody>
          <a:bodyPr/>
          <a:lstStyle/>
          <a:p>
            <a:pPr marL="344488" indent="-344488" eaLnBrk="1" fontAlgn="auto" hangingPunct="1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500" b="1" dirty="0">
                <a:latin typeface="Arial" charset="0"/>
                <a:cs typeface="Arial" charset="0"/>
              </a:rPr>
              <a:t>Systemic side effects are rare </a:t>
            </a:r>
            <a:r>
              <a:rPr lang="en-US" sz="2500" dirty="0">
                <a:latin typeface="Arial" charset="0"/>
                <a:cs typeface="Arial" charset="0"/>
              </a:rPr>
              <a:t>due to low absorption</a:t>
            </a:r>
          </a:p>
          <a:p>
            <a:pPr marL="344488" indent="-344488" eaLnBrk="1" fontAlgn="auto" hangingPunct="1"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500" dirty="0">
                <a:latin typeface="Arial" charset="0"/>
                <a:cs typeface="Arial" charset="0"/>
              </a:rPr>
              <a:t>They can include:</a:t>
            </a:r>
            <a:endParaRPr lang="en-US" sz="2500" dirty="0"/>
          </a:p>
          <a:p>
            <a:pPr marL="457200" indent="-457200" eaLnBrk="1" fontAlgn="auto" hangingPunct="1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/>
              <a:t>Glaucoma (when steroid applied to the eyelid)</a:t>
            </a:r>
          </a:p>
          <a:p>
            <a:pPr marL="457200" indent="-457200" eaLnBrk="1" fontAlgn="auto" hangingPunct="1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/>
              <a:t>Hypothalamic pituitary axis suppression</a:t>
            </a:r>
          </a:p>
          <a:p>
            <a:pPr marL="457200" indent="-457200" eaLnBrk="1" fontAlgn="auto" hangingPunct="1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/>
              <a:t>Cushing’s syndrome</a:t>
            </a:r>
          </a:p>
          <a:p>
            <a:pPr marL="457200" indent="-457200" eaLnBrk="1" fontAlgn="auto" hangingPunct="1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/>
              <a:t>Hypertension</a:t>
            </a:r>
          </a:p>
          <a:p>
            <a:pPr marL="457200" indent="-457200" eaLnBrk="1" fontAlgn="auto" hangingPunct="1"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/>
              <a:t>Hyperglycemia</a:t>
            </a:r>
            <a:endParaRPr lang="en-US" sz="2200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344488" indent="-344488" eaLnBrk="1" hangingPunct="1"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2500" dirty="0">
                <a:latin typeface="Arial" charset="0"/>
                <a:cs typeface="Arial" charset="0"/>
              </a:rPr>
              <a:t>The higher the potency the more likely side effects are to occur</a:t>
            </a:r>
            <a:r>
              <a:rPr lang="en-US" sz="2500" dirty="0"/>
              <a:t> </a:t>
            </a:r>
          </a:p>
          <a:p>
            <a:pPr marL="344488" indent="-344488" eaLnBrk="1" hangingPunct="1">
              <a:spcBef>
                <a:spcPts val="400"/>
              </a:spcBef>
              <a:buFont typeface="Wingdings" pitchFamily="2" charset="2"/>
              <a:buChar char="§"/>
              <a:defRPr/>
            </a:pPr>
            <a:r>
              <a:rPr lang="en-US" sz="2500" dirty="0"/>
              <a:t>To reduce risk, the least potent steroid should be used for the shortest time, while still maintaining effectiveness</a:t>
            </a:r>
          </a:p>
        </p:txBody>
      </p:sp>
    </p:spTree>
    <p:extLst>
      <p:ext uri="{BB962C8B-B14F-4D97-AF65-F5344CB8AC3E}">
        <p14:creationId xmlns:p14="http://schemas.microsoft.com/office/powerpoint/2010/main" val="423349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Duration of Treatment</a:t>
            </a: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49530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4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Duration of treatment is limited by side effects </a:t>
            </a:r>
          </a:p>
          <a:p>
            <a:pPr eaLnBrk="1" hangingPunct="1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dirty="0">
                <a:latin typeface="Arial" charset="0"/>
                <a:cs typeface="Arial" charset="0"/>
              </a:rPr>
              <a:t>In general:</a:t>
            </a: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n-US" sz="2800" dirty="0">
                <a:latin typeface="Arial" charset="0"/>
                <a:cs typeface="Arial" charset="0"/>
              </a:rPr>
              <a:t>Super high potency:  treat for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&lt;3</a:t>
            </a:r>
            <a:r>
              <a:rPr lang="en-US" sz="2800" dirty="0">
                <a:latin typeface="Arial" charset="0"/>
                <a:cs typeface="Arial" charset="0"/>
              </a:rPr>
              <a:t> weeks</a:t>
            </a: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n-US" sz="2800" dirty="0">
                <a:latin typeface="Arial" charset="0"/>
                <a:cs typeface="Arial" charset="0"/>
              </a:rPr>
              <a:t>High and Medium potency: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&lt;6-8 </a:t>
            </a:r>
            <a:r>
              <a:rPr lang="en-US" sz="2800" dirty="0">
                <a:latin typeface="Arial" charset="0"/>
                <a:cs typeface="Arial" charset="0"/>
              </a:rPr>
              <a:t>weeks</a:t>
            </a: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Char char="ü"/>
            </a:pPr>
            <a:r>
              <a:rPr lang="en-US" sz="2800" dirty="0">
                <a:latin typeface="Arial" charset="0"/>
                <a:cs typeface="Arial" charset="0"/>
              </a:rPr>
              <a:t>Low potency: side effects are rare. </a:t>
            </a:r>
          </a:p>
          <a:p>
            <a:pPr eaLnBrk="1" hangingPunct="1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latin typeface="Arial" charset="0"/>
                <a:cs typeface="Arial" charset="0"/>
              </a:rPr>
              <a:t>Treat facial, intertriginous, and genital dermatoses for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1-2 week intervals</a:t>
            </a:r>
            <a:r>
              <a:rPr lang="en-US" sz="2800" dirty="0">
                <a:latin typeface="Arial" charset="0"/>
                <a:cs typeface="Arial" charset="0"/>
              </a:rPr>
              <a:t> to avoid skin atrophy, telangiectasia, and steroid-induced acne</a:t>
            </a: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132C85-9CE6-4F6F-B60B-DB74B7A7474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26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477000" y="6172200"/>
            <a:ext cx="23622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94DC34-8F81-47C5-B309-221CCEB0246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Principles of Dermatologic Therapy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724400"/>
          </a:xfrm>
        </p:spPr>
        <p:txBody>
          <a:bodyPr>
            <a:normAutofit/>
          </a:bodyPr>
          <a:lstStyle/>
          <a:p>
            <a:pPr marL="455613" indent="-455613" eaLnBrk="1" hangingPunct="1">
              <a:buFont typeface="Wingdings" pitchFamily="2" charset="2"/>
              <a:buChar char="§"/>
            </a:pPr>
            <a:r>
              <a:rPr lang="en-US" sz="3400" dirty="0">
                <a:latin typeface="Arial" charset="0"/>
                <a:cs typeface="Arial" charset="0"/>
              </a:rPr>
              <a:t>The efficacy of any topical medication is related to: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200" dirty="0">
                <a:latin typeface="Arial" charset="0"/>
                <a:cs typeface="Arial" charset="0"/>
              </a:rPr>
              <a:t>The active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ingredient</a:t>
            </a:r>
            <a:r>
              <a:rPr lang="en-US" sz="3200" dirty="0">
                <a:latin typeface="Arial" charset="0"/>
                <a:cs typeface="Arial" charset="0"/>
              </a:rPr>
              <a:t> (inherent </a:t>
            </a:r>
            <a:r>
              <a:rPr lang="en-US" sz="3200" b="1" dirty="0">
                <a:latin typeface="Arial" charset="0"/>
                <a:cs typeface="Arial" charset="0"/>
              </a:rPr>
              <a:t>strength</a:t>
            </a:r>
            <a:r>
              <a:rPr lang="en-US" sz="3200" dirty="0">
                <a:latin typeface="Arial" charset="0"/>
                <a:cs typeface="Arial" charset="0"/>
              </a:rPr>
              <a:t>)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200" dirty="0">
                <a:latin typeface="Arial" charset="0"/>
                <a:cs typeface="Arial" charset="0"/>
              </a:rPr>
              <a:t>Anatomic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site </a:t>
            </a:r>
            <a:endParaRPr lang="en-US" sz="32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200" dirty="0">
                <a:latin typeface="Arial" charset="0"/>
                <a:cs typeface="Arial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vehicle</a:t>
            </a:r>
            <a:r>
              <a:rPr lang="en-US" sz="3200" dirty="0">
                <a:latin typeface="Arial" charset="0"/>
                <a:cs typeface="Arial" charset="0"/>
              </a:rPr>
              <a:t> (the mode in which it is transported)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3200" dirty="0">
                <a:latin typeface="Arial" charset="0"/>
                <a:cs typeface="Arial" charset="0"/>
              </a:rPr>
              <a:t>The </a:t>
            </a:r>
            <a:r>
              <a:rPr lang="en-US" sz="3200" b="1" dirty="0">
                <a:solidFill>
                  <a:srgbClr val="FF0000"/>
                </a:solidFill>
                <a:latin typeface="Arial" charset="0"/>
                <a:cs typeface="Arial" charset="0"/>
              </a:rPr>
              <a:t>concentration</a:t>
            </a:r>
            <a:r>
              <a:rPr lang="en-US" sz="3200" dirty="0">
                <a:latin typeface="Arial" charset="0"/>
                <a:cs typeface="Arial" charset="0"/>
              </a:rPr>
              <a:t> of the medication</a:t>
            </a:r>
          </a:p>
          <a:p>
            <a:pPr marL="514350" indent="-514350" eaLnBrk="1" hangingPunct="1">
              <a:buFont typeface="+mj-lt"/>
              <a:buAutoNum type="arabicPeriod"/>
            </a:pPr>
            <a:endParaRPr lang="en-US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89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400"/>
              </a:spcBef>
              <a:buFont typeface="Wingdings" pitchFamily="2" charset="2"/>
              <a:buChar char="§"/>
            </a:pP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Stop treatment when skin condition resolves</a:t>
            </a:r>
          </a:p>
          <a:p>
            <a:pPr lvl="0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white"/>
                </a:solidFill>
                <a:latin typeface="Arial" charset="0"/>
                <a:cs typeface="Arial" charset="0"/>
              </a:rPr>
              <a:t>To avoid rebound/flares: taper with gradual reduction of both potency and dosing frequency every 2 weeks</a:t>
            </a:r>
          </a:p>
          <a:p>
            <a:pPr lvl="0">
              <a:spcBef>
                <a:spcPts val="400"/>
              </a:spcBef>
              <a:buFont typeface="Wingdings" pitchFamily="2" charset="2"/>
              <a:buChar char="§"/>
            </a:pP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If the patient does not respond to treatment within these guidelines, consider referral to a dermatologist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63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>
                <a:solidFill>
                  <a:schemeClr val="tx1"/>
                </a:solidFill>
                <a:latin typeface="Arial" charset="0"/>
                <a:cs typeface="Arial" charset="0"/>
              </a:rPr>
              <a:t>Topical Antifungals</a:t>
            </a: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555BF5-79F9-4E85-93F8-63E4623B561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70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Topical Antifungals</a:t>
            </a: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191000"/>
          </a:xfrm>
        </p:spPr>
        <p:txBody>
          <a:bodyPr/>
          <a:lstStyle/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There are several classes of topical antifungal medications </a:t>
            </a:r>
          </a:p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Some classes are </a:t>
            </a:r>
            <a:r>
              <a:rPr lang="en-US" sz="2800" b="1" dirty="0">
                <a:latin typeface="Arial" charset="0"/>
                <a:cs typeface="Arial" charset="0"/>
              </a:rPr>
              <a:t>fungistatic</a:t>
            </a:r>
            <a:r>
              <a:rPr lang="en-US" sz="2800" dirty="0">
                <a:latin typeface="Arial" charset="0"/>
                <a:cs typeface="Arial" charset="0"/>
              </a:rPr>
              <a:t> (stop fungi from growing), others are </a:t>
            </a:r>
            <a:r>
              <a:rPr lang="en-US" sz="2800" b="1" dirty="0">
                <a:latin typeface="Arial" charset="0"/>
                <a:cs typeface="Arial" charset="0"/>
              </a:rPr>
              <a:t>fungicidal</a:t>
            </a:r>
            <a:r>
              <a:rPr lang="en-US" sz="2800" dirty="0">
                <a:latin typeface="Arial" charset="0"/>
                <a:cs typeface="Arial" charset="0"/>
              </a:rPr>
              <a:t> (they kill the fungi)</a:t>
            </a:r>
          </a:p>
          <a:p>
            <a:pPr marL="463550" indent="-463550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Not all conditions are treatable with topical antifungals (specifically, hair infections and nail infections do not respond to topical treatment and require systemic treatment)</a:t>
            </a:r>
          </a:p>
        </p:txBody>
      </p:sp>
      <p:sp>
        <p:nvSpPr>
          <p:cNvPr id="1372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65A356-4625-4357-873A-DE37F0CC088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7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7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7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7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7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Topical Antifungals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686800" cy="4724400"/>
          </a:xfrm>
        </p:spPr>
        <p:txBody>
          <a:bodyPr>
            <a:normAutofit lnSpcReduction="10000"/>
          </a:bodyPr>
          <a:lstStyle/>
          <a:p>
            <a:pPr marL="395288" indent="-395288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</a:rPr>
              <a:t>The following are some examples of topical antifungals:</a:t>
            </a:r>
          </a:p>
          <a:p>
            <a:pPr marL="914400" lvl="1" indent="-4572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Imidazoles (fungistatic): Ketoconazole (Rx &amp; OTC), Econazole, Oxiconazole, Sulconazole, Clotrimazole (Rx &amp; OTC), Miconazole (OTC)	</a:t>
            </a:r>
          </a:p>
          <a:p>
            <a:pPr marL="1200150" lvl="2" indent="-342900" eaLnBrk="1" hangingPunct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latin typeface="Arial" charset="0"/>
                <a:cs typeface="Arial" charset="0"/>
              </a:rPr>
              <a:t>Useful to treat candida and dermatophytes</a:t>
            </a:r>
          </a:p>
          <a:p>
            <a:pPr marL="914400" lvl="1" indent="-4572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Allylamines and benzylamines (fungicidal):  Naftifine, Terbinafine (OTC), Butenafine</a:t>
            </a:r>
          </a:p>
          <a:p>
            <a:pPr marL="1200150" lvl="2" indent="-342900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latin typeface="Arial" charset="0"/>
                <a:cs typeface="Arial" charset="0"/>
              </a:rPr>
              <a:t>Better for dermatophytes, but not candida</a:t>
            </a:r>
          </a:p>
          <a:p>
            <a:pPr marL="914400" lvl="1" indent="-457200" eaLnBrk="1" hangingPunct="1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Polyenes (fungistatic in low concentrations): Nystatin</a:t>
            </a:r>
          </a:p>
          <a:p>
            <a:pPr marL="1200150" lvl="2" indent="-342900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latin typeface="Arial" charset="0"/>
                <a:cs typeface="Arial" charset="0"/>
              </a:rPr>
              <a:t>Better for candida, but not dermatophytes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392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5559C2-2B27-4142-AD44-772108D3CD2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10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itle 5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Arial" charset="0"/>
                <a:cs typeface="Arial" charset="0"/>
              </a:rPr>
              <a:t>Advantages of Topical Antifungals</a:t>
            </a:r>
          </a:p>
        </p:txBody>
      </p:sp>
      <p:sp>
        <p:nvSpPr>
          <p:cNvPr id="141314" name="Content Placeholder 6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4191000"/>
          </a:xfrm>
        </p:spPr>
        <p:txBody>
          <a:bodyPr>
            <a:normAutofit/>
          </a:bodyPr>
          <a:lstStyle/>
          <a:p>
            <a:pPr marL="395288" indent="-395288">
              <a:buFont typeface="Wingdings" pitchFamily="2" charset="2"/>
              <a:buChar char="§"/>
            </a:pPr>
            <a:r>
              <a:rPr lang="en-US" sz="3000" dirty="0">
                <a:latin typeface="Arial" charset="0"/>
                <a:cs typeface="Arial" charset="0"/>
              </a:rPr>
              <a:t>Topical antifungals are preferred for most superficial fungal infections of limited extent. </a:t>
            </a:r>
          </a:p>
          <a:p>
            <a:pPr marL="395288" indent="-395288">
              <a:buFont typeface="Wingdings" pitchFamily="2" charset="2"/>
              <a:buChar char="§"/>
            </a:pPr>
            <a:r>
              <a:rPr lang="en-US" sz="3000" dirty="0">
                <a:latin typeface="Arial" charset="0"/>
                <a:cs typeface="Arial" charset="0"/>
              </a:rPr>
              <a:t>Advantages include: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Relatively low cost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Acceptable efficacy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Ease of use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Low potential for side effects, complications, or drug interactions</a:t>
            </a:r>
          </a:p>
        </p:txBody>
      </p:sp>
      <p:sp>
        <p:nvSpPr>
          <p:cNvPr id="14131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26C286-B731-4BF6-8987-9901AAA55C7F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96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1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1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Take Home Points</a:t>
            </a:r>
          </a:p>
        </p:txBody>
      </p:sp>
      <p:sp>
        <p:nvSpPr>
          <p:cNvPr id="154626" name="Rectangle 3"/>
          <p:cNvSpPr>
            <a:spLocks noGrp="1"/>
          </p:cNvSpPr>
          <p:nvPr>
            <p:ph type="body" idx="1"/>
          </p:nvPr>
        </p:nvSpPr>
        <p:spPr>
          <a:xfrm>
            <a:off x="228600" y="1371600"/>
            <a:ext cx="8763000" cy="49530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>
                <a:latin typeface="Arial" charset="0"/>
                <a:cs typeface="Arial" charset="0"/>
              </a:rPr>
              <a:t>The efficacy of any topical medication is related to the strength, location, vehicle, and concentration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>
                <a:latin typeface="Arial" charset="0"/>
                <a:cs typeface="Arial" charset="0"/>
              </a:rPr>
              <a:t>Topical medications can be very expensive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>
                <a:latin typeface="Arial" charset="0"/>
                <a:cs typeface="Arial" charset="0"/>
              </a:rPr>
              <a:t>When writing a prescription for a topical medication, include: generic name, vehicle, concentration, directions, amount, # of refills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>
                <a:latin typeface="Arial" charset="0"/>
                <a:cs typeface="Arial" charset="0"/>
              </a:rPr>
              <a:t>Corticosteroids are organized into classes based on their strength (potency)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>
                <a:latin typeface="Arial" charset="0"/>
                <a:cs typeface="Arial" charset="0"/>
              </a:rPr>
              <a:t>Skin atrophy, acne, striae, and telangiectasias are potential local side effects of corticosteroid use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4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en-US" sz="2400" dirty="0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dirty="0">
              <a:latin typeface="Arial" charset="0"/>
              <a:cs typeface="Arial" charset="0"/>
            </a:endParaRPr>
          </a:p>
        </p:txBody>
      </p:sp>
      <p:sp>
        <p:nvSpPr>
          <p:cNvPr id="154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A76FD2-A137-4339-BB64-7F194FD2D294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6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2" descr="E:\My Presentations\Topicals\Meds\IMG_639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1295400"/>
            <a:ext cx="624840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4648200"/>
            <a:ext cx="2667000" cy="7334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Solutions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19200" y="281940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Sprays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752600" y="198120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Gels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810000" y="144780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Foams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486400" y="175260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Creams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562600" y="342900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Oils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876800" y="5149850"/>
            <a:ext cx="2667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Ointments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Vehicles</a:t>
            </a:r>
          </a:p>
        </p:txBody>
      </p:sp>
      <p:sp>
        <p:nvSpPr>
          <p:cNvPr id="54282" name="Slide Number Placeholder 1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171549-EE76-4BE2-9665-80B93C54E56B}" type="slidenum">
              <a:rPr lang="en-US" smtClean="0"/>
              <a:pPr/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6096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Vehicles 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10600" cy="46482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400"/>
              </a:spcBef>
              <a:buNone/>
            </a:pPr>
            <a:r>
              <a:rPr lang="en-US" sz="2800" b="1" dirty="0">
                <a:latin typeface="Arial" charset="0"/>
                <a:cs typeface="Arial" charset="0"/>
              </a:rPr>
              <a:t>       1- Ointments</a:t>
            </a:r>
            <a:endParaRPr lang="en-US" sz="2800" dirty="0">
              <a:latin typeface="Arial" charset="0"/>
              <a:cs typeface="Arial" charset="0"/>
            </a:endParaRPr>
          </a:p>
          <a:p>
            <a:pPr marL="0" indent="0" algn="just">
              <a:spcBef>
                <a:spcPts val="400"/>
              </a:spcBef>
              <a:buNone/>
            </a:pPr>
            <a:r>
              <a:rPr lang="en-US" sz="2800" dirty="0">
                <a:latin typeface="Arial" charset="0"/>
                <a:cs typeface="Arial" charset="0"/>
              </a:rPr>
              <a:t>occlusive; greasy has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lubricant effects  </a:t>
            </a:r>
            <a:r>
              <a:rPr lang="en-US" sz="2800" dirty="0">
                <a:latin typeface="Arial" charset="0"/>
                <a:cs typeface="Arial" charset="0"/>
              </a:rPr>
              <a:t>(e.g. Vaseline): 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en-US" sz="2400" dirty="0">
                <a:latin typeface="Arial" charset="0"/>
                <a:cs typeface="Arial" charset="0"/>
              </a:rPr>
              <a:t>USE for smooth, non-hairy skin; dry, thick, or hyperkeratotic lesions</a:t>
            </a:r>
          </a:p>
          <a:p>
            <a:pPr marL="0" indent="0" algn="just">
              <a:spcBef>
                <a:spcPts val="400"/>
              </a:spcBef>
              <a:buNone/>
            </a:pPr>
            <a:r>
              <a:rPr lang="en-US" sz="2400" dirty="0">
                <a:latin typeface="Arial" charset="0"/>
                <a:cs typeface="Arial" charset="0"/>
              </a:rPr>
              <a:t>AVOID on hairy and intertriginous areas as armpits, groin, pannus) </a:t>
            </a:r>
          </a:p>
        </p:txBody>
      </p:sp>
      <p:sp>
        <p:nvSpPr>
          <p:cNvPr id="5632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771A51-3641-4F8F-9852-5E83D5260D0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8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spcBef>
                <a:spcPts val="400"/>
              </a:spcBef>
              <a:buNone/>
            </a:pPr>
            <a:r>
              <a:rPr lang="en-US" b="1" dirty="0">
                <a:solidFill>
                  <a:prstClr val="white"/>
                </a:solidFill>
                <a:latin typeface="Arial" charset="0"/>
                <a:cs typeface="Arial" charset="0"/>
              </a:rPr>
              <a:t>2- </a:t>
            </a:r>
            <a:r>
              <a:rPr lang="en-US" sz="3200" b="1" dirty="0">
                <a:solidFill>
                  <a:prstClr val="white"/>
                </a:solidFill>
                <a:latin typeface="Arial" charset="0"/>
                <a:cs typeface="Arial" charset="0"/>
              </a:rPr>
              <a:t>Creams</a:t>
            </a:r>
            <a:r>
              <a:rPr lang="en-US" sz="3200" dirty="0">
                <a:solidFill>
                  <a:prstClr val="white"/>
                </a:solidFill>
                <a:latin typeface="Arial" charset="0"/>
                <a:cs typeface="Arial" charset="0"/>
              </a:rPr>
              <a:t> </a:t>
            </a:r>
          </a:p>
          <a:p>
            <a:pPr marL="457200" lvl="1" indent="0" algn="just">
              <a:spcBef>
                <a:spcPts val="400"/>
              </a:spcBef>
              <a:buNone/>
            </a:pP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- Vanish when rubbed in:</a:t>
            </a:r>
          </a:p>
          <a:p>
            <a:pPr marL="457200" lvl="1" indent="0" algn="just">
              <a:spcBef>
                <a:spcPts val="400"/>
              </a:spcBef>
              <a:buNone/>
            </a:pP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- Less greasy than ointment, has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drying</a:t>
            </a: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effects</a:t>
            </a:r>
            <a:r>
              <a:rPr lang="en-US" dirty="0">
                <a:solidFill>
                  <a:prstClr val="white"/>
                </a:solidFill>
                <a:latin typeface="Arial" charset="0"/>
                <a:cs typeface="Arial" charset="0"/>
              </a:rPr>
              <a:t>; not occlusive, can sting, more likely to cause irritation </a:t>
            </a:r>
            <a:r>
              <a:rPr lang="en-US" sz="2400" dirty="0">
                <a:solidFill>
                  <a:prstClr val="white"/>
                </a:solidFill>
                <a:latin typeface="Arial" charset="0"/>
                <a:cs typeface="Arial" charset="0"/>
              </a:rPr>
              <a:t>USE for acute exudative inflammation, intertriginous areas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2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3- Lotion</a:t>
            </a:r>
            <a:r>
              <a:rPr lang="en-US" dirty="0"/>
              <a:t> (pourable liquid): less greasy, less occlusive; may contain alcohol (drying effect on oozing lesion); penetrate easily, little residue</a:t>
            </a:r>
          </a:p>
          <a:p>
            <a:r>
              <a:rPr lang="en-US" dirty="0"/>
              <a:t>USE for hairy areas 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4- Foams</a:t>
            </a:r>
            <a:r>
              <a:rPr lang="en-US" dirty="0"/>
              <a:t> (cosmetically elegant): spread readily, easier to apply; more expensive</a:t>
            </a:r>
          </a:p>
          <a:p>
            <a:r>
              <a:rPr lang="en-US" dirty="0"/>
              <a:t>USE for hairy areas; inflammation</a:t>
            </a:r>
          </a:p>
          <a:p>
            <a:pPr marL="0" indent="0">
              <a:buNone/>
            </a:pPr>
            <a:r>
              <a:rPr lang="en-US" b="1" dirty="0"/>
              <a:t>5- Sprays: </a:t>
            </a:r>
            <a:r>
              <a:rPr lang="en-US" dirty="0"/>
              <a:t>Aerosols (rarely used), pump sprays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2939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4495800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600"/>
              </a:spcBef>
              <a:buNone/>
            </a:pPr>
            <a:r>
              <a:rPr lang="en-US" b="1" dirty="0">
                <a:latin typeface="Arial" charset="0"/>
                <a:cs typeface="Arial" charset="0"/>
              </a:rPr>
              <a:t>6- Oils</a:t>
            </a:r>
            <a:r>
              <a:rPr lang="en-US" dirty="0">
                <a:latin typeface="Arial" charset="0"/>
                <a:cs typeface="Arial" charset="0"/>
              </a:rPr>
              <a:t>: less stinging than lotions or solutions</a:t>
            </a:r>
          </a:p>
          <a:p>
            <a:pPr lvl="1" algn="just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USE for the scalp, especially for people with coarse or very curly hair </a:t>
            </a:r>
          </a:p>
          <a:p>
            <a:pPr marL="0" indent="0" algn="just" eaLnBrk="1" hangingPunct="1">
              <a:spcBef>
                <a:spcPts val="600"/>
              </a:spcBef>
              <a:buNone/>
            </a:pPr>
            <a:r>
              <a:rPr lang="en-US" b="1" dirty="0">
                <a:latin typeface="Arial" charset="0"/>
                <a:cs typeface="Arial" charset="0"/>
              </a:rPr>
              <a:t>7- Gel</a:t>
            </a:r>
            <a:r>
              <a:rPr lang="en-US" dirty="0">
                <a:latin typeface="Arial" charset="0"/>
                <a:cs typeface="Arial" charset="0"/>
              </a:rPr>
              <a:t> (jelly-like): may contain alcohol, greaseless, least occlusive; dry quickly</a:t>
            </a:r>
          </a:p>
          <a:p>
            <a:pPr lvl="1" algn="just" eaLnBrk="1" hangingPunct="1">
              <a:spcBef>
                <a:spcPts val="600"/>
              </a:spcBef>
              <a:buFont typeface="Arial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USE for acne, exudative inflammation (e.g. acute contact dermatitis); on scalp/hairy areas without matting</a:t>
            </a:r>
          </a:p>
        </p:txBody>
      </p:sp>
      <p:sp>
        <p:nvSpPr>
          <p:cNvPr id="5837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E8BAAF-B707-49B6-8FF2-53C6046E46F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25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Arial" charset="0"/>
                <a:cs typeface="Arial" charset="0"/>
              </a:rPr>
              <a:t>Medication Costs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572000"/>
          </a:xfrm>
        </p:spPr>
        <p:txBody>
          <a:bodyPr/>
          <a:lstStyle/>
          <a:p>
            <a:pPr marL="406400" indent="-4064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900" dirty="0">
                <a:latin typeface="Arial" charset="0"/>
                <a:cs typeface="Arial" charset="0"/>
              </a:rPr>
              <a:t>Topical medications can be very expensive</a:t>
            </a:r>
          </a:p>
          <a:p>
            <a:pPr marL="406400" indent="-4064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900" dirty="0">
                <a:latin typeface="Arial" charset="0"/>
                <a:cs typeface="Arial" charset="0"/>
              </a:rPr>
              <a:t>They are not all covered by insurance</a:t>
            </a:r>
          </a:p>
          <a:p>
            <a:pPr marL="406400" indent="-4064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900" dirty="0">
                <a:latin typeface="Arial" charset="0"/>
                <a:cs typeface="Arial" charset="0"/>
              </a:rPr>
              <a:t>Over the counter (OTC) treatments are generally cheaper than prescriptions</a:t>
            </a:r>
          </a:p>
          <a:p>
            <a:pPr marL="406400" indent="-4064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900" dirty="0">
                <a:latin typeface="Arial" charset="0"/>
                <a:cs typeface="Arial" charset="0"/>
              </a:rPr>
              <a:t>Generics are less expensive than brand name prescriptions</a:t>
            </a:r>
          </a:p>
          <a:p>
            <a:pPr marL="406400" indent="-4064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900" dirty="0">
                <a:latin typeface="Arial" charset="0"/>
                <a:cs typeface="Arial" charset="0"/>
              </a:rPr>
              <a:t>It is helpful to know the costs of the medications you prescribe and be able to tell the patient in advance what they should expect to pay</a:t>
            </a: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90EE8-B19E-445F-932B-1A970D6CCF4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65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1476</Words>
  <Application>Microsoft Office PowerPoint</Application>
  <PresentationFormat>On-screen Show (4:3)</PresentationFormat>
  <Paragraphs>248</Paragraphs>
  <Slides>35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ＭＳ Ｐゴシック</vt:lpstr>
      <vt:lpstr>Arial</vt:lpstr>
      <vt:lpstr>Calibri</vt:lpstr>
      <vt:lpstr>Courier New</vt:lpstr>
      <vt:lpstr>Times New Roman</vt:lpstr>
      <vt:lpstr>Wingdings</vt:lpstr>
      <vt:lpstr>Office Theme</vt:lpstr>
      <vt:lpstr>Topical Treatments</vt:lpstr>
      <vt:lpstr>Goals and Objectives</vt:lpstr>
      <vt:lpstr>Principles of Dermatologic Therapy</vt:lpstr>
      <vt:lpstr>Solutions</vt:lpstr>
      <vt:lpstr>Vehicles </vt:lpstr>
      <vt:lpstr>PowerPoint Presentation</vt:lpstr>
      <vt:lpstr>PowerPoint Presentation</vt:lpstr>
      <vt:lpstr>PowerPoint Presentation</vt:lpstr>
      <vt:lpstr>Medication Costs</vt:lpstr>
      <vt:lpstr>What goes into a topical prescription?</vt:lpstr>
      <vt:lpstr>Topical prescriptions</vt:lpstr>
      <vt:lpstr>Topical prescriptions</vt:lpstr>
      <vt:lpstr>Topical prescriptions</vt:lpstr>
      <vt:lpstr>Topical prescriptions</vt:lpstr>
      <vt:lpstr>Topical prescriptions</vt:lpstr>
      <vt:lpstr>Topical prescriptions</vt:lpstr>
      <vt:lpstr>Topical prescriptions</vt:lpstr>
      <vt:lpstr>Common Types of Medications Used by Dermatologists </vt:lpstr>
      <vt:lpstr>Topical Corticosteroids</vt:lpstr>
      <vt:lpstr>Topical Corticosteroids</vt:lpstr>
      <vt:lpstr>Topical Steroid Strength</vt:lpstr>
      <vt:lpstr>Topical Steroid Strength</vt:lpstr>
      <vt:lpstr>How we select corticosteroid Class?</vt:lpstr>
      <vt:lpstr>Local Side Effects of  Topical Steroids</vt:lpstr>
      <vt:lpstr>PowerPoint Presentation</vt:lpstr>
      <vt:lpstr>Local Corticosteroid Skin Side Effects</vt:lpstr>
      <vt:lpstr>Local Corticosteroid Skin Side Effects</vt:lpstr>
      <vt:lpstr>Systemic Side Effects of  Topical Steroids</vt:lpstr>
      <vt:lpstr>Duration of Treatment</vt:lpstr>
      <vt:lpstr>PowerPoint Presentation</vt:lpstr>
      <vt:lpstr>Topical Antifungals</vt:lpstr>
      <vt:lpstr>Topical Antifungals</vt:lpstr>
      <vt:lpstr>Topical Antifungals</vt:lpstr>
      <vt:lpstr>Advantages of Topical Antifungals</vt:lpstr>
      <vt:lpstr>Take Home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FATEHI</dc:creator>
  <cp:lastModifiedBy>Sami Fatehi</cp:lastModifiedBy>
  <cp:revision>25</cp:revision>
  <dcterms:created xsi:type="dcterms:W3CDTF">2006-08-16T00:00:00Z</dcterms:created>
  <dcterms:modified xsi:type="dcterms:W3CDTF">2024-01-14T18:00:54Z</dcterms:modified>
</cp:coreProperties>
</file>