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9" r:id="rId3"/>
    <p:sldId id="261" r:id="rId4"/>
    <p:sldId id="262" r:id="rId5"/>
    <p:sldId id="30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308" r:id="rId19"/>
    <p:sldId id="310" r:id="rId20"/>
    <p:sldId id="30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11" r:id="rId31"/>
    <p:sldId id="290" r:id="rId32"/>
    <p:sldId id="291" r:id="rId33"/>
    <p:sldId id="292" r:id="rId34"/>
    <p:sldId id="293" r:id="rId35"/>
    <p:sldId id="294" r:id="rId36"/>
    <p:sldId id="312" r:id="rId37"/>
    <p:sldId id="295" r:id="rId38"/>
    <p:sldId id="297" r:id="rId39"/>
    <p:sldId id="315" r:id="rId40"/>
    <p:sldId id="298" r:id="rId41"/>
    <p:sldId id="300" r:id="rId42"/>
    <p:sldId id="313" r:id="rId43"/>
    <p:sldId id="314" r:id="rId44"/>
    <p:sldId id="303" r:id="rId45"/>
    <p:sldId id="304" r:id="rId46"/>
    <p:sldId id="305" r:id="rId47"/>
    <p:sldId id="306" r:id="rId48"/>
    <p:sldId id="301" r:id="rId49"/>
    <p:sldId id="30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888A1-1CA7-4670-AFAD-6AA798AEDD5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141E0-7523-4B34-97D2-E8A0EE262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94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3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6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16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7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17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03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69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3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2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06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64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47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04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71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53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06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17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02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8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5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2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5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95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32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138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872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3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460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9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4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64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2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7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0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6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2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E70F-C43B-4AFF-960B-DAA06B38982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60DC-C529-426B-91A0-AA4F152AE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2402" y="4356101"/>
            <a:ext cx="3641727" cy="8254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 </a:t>
            </a:r>
            <a:r>
              <a:rPr lang="en-US" sz="2800">
                <a:solidFill>
                  <a:schemeClr val="bg1"/>
                </a:solidFill>
              </a:rPr>
              <a:t>Sami Billal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MBBS,MSc,MD</a:t>
            </a:r>
            <a:r>
              <a:rPr lang="en-US" sz="2800" dirty="0">
                <a:solidFill>
                  <a:schemeClr val="bg1"/>
                </a:solidFill>
              </a:rPr>
              <a:t>, PhD</a:t>
            </a:r>
          </a:p>
          <a:p>
            <a:pPr eaLnBrk="1" hangingPunct="1">
              <a:defRPr/>
            </a:pP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t="9492" r="1054" b="14751"/>
          <a:stretch/>
        </p:blipFill>
        <p:spPr>
          <a:xfrm>
            <a:off x="3171609" y="178624"/>
            <a:ext cx="5667593" cy="13996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3404" y="157828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600CC"/>
                </a:solidFill>
                <a:latin typeface="Trebuchet MS" charset="0"/>
              </a:rPr>
              <a:t>Cutaneous 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347564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Mucosal viral warts – Clinical features 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650449" y="2034953"/>
            <a:ext cx="10916240" cy="33289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charset="0"/>
              <a:buNone/>
            </a:pPr>
            <a:r>
              <a:rPr lang="en-US" b="1" dirty="0" err="1">
                <a:solidFill>
                  <a:srgbClr val="6600CC"/>
                </a:solidFill>
                <a:latin typeface="Arial" charset="0"/>
                <a:cs typeface="Arial" charset="0"/>
              </a:rPr>
              <a:t>Ano</a:t>
            </a:r>
            <a:r>
              <a:rPr lang="en-US" b="1" dirty="0">
                <a:solidFill>
                  <a:srgbClr val="7B3D17"/>
                </a:solidFill>
                <a:latin typeface="Arial" charset="0"/>
                <a:cs typeface="Arial" charset="0"/>
              </a:rPr>
              <a:t>-</a:t>
            </a: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genital</a:t>
            </a:r>
            <a:r>
              <a:rPr lang="en-US" b="1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warts</a:t>
            </a:r>
            <a:r>
              <a:rPr lang="en-US" b="1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condyloma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acuminata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Are gray in color that grow in mucous membranes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Vary in size from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small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shiny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papules</a:t>
            </a:r>
            <a:r>
              <a:rPr lang="en-US" dirty="0">
                <a:latin typeface="Arial" charset="0"/>
                <a:cs typeface="Arial" charset="0"/>
              </a:rPr>
              <a:t>, to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large</a:t>
            </a:r>
            <a:r>
              <a:rPr lang="en-US" dirty="0">
                <a:latin typeface="Arial" charset="0"/>
                <a:cs typeface="Arial" charset="0"/>
              </a:rPr>
              <a:t> lesions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Can extend internally into the vagina and cervix, the rectal area, and inside the urethra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Are painless, but there can be itching and burning</a:t>
            </a:r>
          </a:p>
          <a:p>
            <a:pPr>
              <a:lnSpc>
                <a:spcPct val="16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160000"/>
              </a:lnSpc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Diagnosis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Is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clinically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No specific investigation is done 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C8B47C-8FA7-A248-9D77-B4B80FDE0D9E}" type="slidenum">
              <a:rPr lang="ar-EG" sz="1200">
                <a:latin typeface="Arial Black" charset="0"/>
              </a:rPr>
              <a:pPr eaLnBrk="1" hangingPunct="1"/>
              <a:t>11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D947E2-8986-E648-961E-C4E6298DE3C3}" type="slidenum">
              <a:rPr lang="ar-EG" sz="1200">
                <a:latin typeface="Arial Black" charset="0"/>
              </a:rPr>
              <a:pPr eaLnBrk="1" hangingPunct="1"/>
              <a:t>12</a:t>
            </a:fld>
            <a:endParaRPr lang="en-GB" sz="1200">
              <a:latin typeface="Arial Black" charset="0"/>
            </a:endParaRPr>
          </a:p>
        </p:txBody>
      </p:sp>
      <p:sp>
        <p:nvSpPr>
          <p:cNvPr id="89092" name="Content Placeholder 5"/>
          <p:cNvSpPr>
            <a:spLocks noGrp="1"/>
          </p:cNvSpPr>
          <p:nvPr>
            <p:ph idx="1"/>
          </p:nvPr>
        </p:nvSpPr>
        <p:spPr>
          <a:xfrm>
            <a:off x="395925" y="1734346"/>
            <a:ext cx="10605155" cy="275281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Common warts, especially in children, have a high rate of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spontaneous</a:t>
            </a:r>
            <a:r>
              <a:rPr lang="en-US" dirty="0">
                <a:latin typeface="Arial" charset="0"/>
                <a:cs typeface="Arial" charset="0"/>
              </a:rPr>
              <a:t> remission, but without treatment, spread can occur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Treatment is by </a:t>
            </a: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physical</a:t>
            </a:r>
            <a:r>
              <a:rPr lang="en-US" b="1" dirty="0">
                <a:latin typeface="Arial" charset="0"/>
                <a:cs typeface="Arial" charset="0"/>
              </a:rPr>
              <a:t> or </a:t>
            </a: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chemical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destruction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of the lesion</a:t>
            </a:r>
          </a:p>
        </p:txBody>
      </p:sp>
    </p:spTree>
    <p:extLst>
      <p:ext uri="{BB962C8B-B14F-4D97-AF65-F5344CB8AC3E}">
        <p14:creationId xmlns:p14="http://schemas.microsoft.com/office/powerpoint/2010/main" val="40758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1) Physical destruction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: </a:t>
            </a:r>
            <a:b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C8F064-272D-FD48-BEAE-08B60346B23C}" type="slidenum">
              <a:rPr lang="ar-EG" sz="1200">
                <a:latin typeface="Arial Black" charset="0"/>
              </a:rPr>
              <a:pPr eaLnBrk="1" hangingPunct="1"/>
              <a:t>13</a:t>
            </a:fld>
            <a:endParaRPr lang="en-GB" sz="1200">
              <a:latin typeface="Arial Black" charset="0"/>
            </a:endParaRPr>
          </a:p>
        </p:txBody>
      </p:sp>
      <p:sp>
        <p:nvSpPr>
          <p:cNvPr id="91140" name="Content Placeholder 5"/>
          <p:cNvSpPr>
            <a:spLocks noGrp="1"/>
          </p:cNvSpPr>
          <p:nvPr>
            <p:ph idx="1"/>
          </p:nvPr>
        </p:nvSpPr>
        <p:spPr>
          <a:xfrm>
            <a:off x="405354" y="2061404"/>
            <a:ext cx="11019935" cy="3839776"/>
          </a:xfrm>
        </p:spPr>
        <p:txBody>
          <a:bodyPr>
            <a:normAutofit fontScale="92500"/>
          </a:bodyPr>
          <a:lstStyle/>
          <a:p>
            <a:pPr marL="514338" indent="-514338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Curettage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cs typeface="Arial" charset="0"/>
              </a:rPr>
              <a:t> warts are anesthetized and then scraped with a curette</a:t>
            </a:r>
          </a:p>
          <a:p>
            <a:pPr marL="514338" indent="-514338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Cautery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cs typeface="Arial" charset="0"/>
              </a:rPr>
              <a:t> electrical burning of lesions</a:t>
            </a:r>
          </a:p>
          <a:p>
            <a:pPr marL="514338" indent="-514338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Cryotherapy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by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Liquid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nitrogen</a:t>
            </a:r>
            <a:endParaRPr lang="en-US" dirty="0">
              <a:latin typeface="Arial" charset="0"/>
              <a:cs typeface="Arial" charset="0"/>
            </a:endParaRPr>
          </a:p>
          <a:p>
            <a:pPr marL="514338" indent="-514338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Surgical</a:t>
            </a:r>
            <a:r>
              <a:rPr lang="en-US" dirty="0">
                <a:latin typeface="Arial" charset="0"/>
                <a:cs typeface="Arial" charset="0"/>
              </a:rPr>
              <a:t> removal or excision</a:t>
            </a:r>
          </a:p>
          <a:p>
            <a:pPr marL="514338" indent="-514338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LASER</a:t>
            </a:r>
            <a:r>
              <a:rPr lang="en-US" dirty="0">
                <a:latin typeface="Arial" charset="0"/>
                <a:cs typeface="Arial" charset="0"/>
              </a:rPr>
              <a:t> is used also for removal of warts</a:t>
            </a:r>
          </a:p>
        </p:txBody>
      </p:sp>
    </p:spTree>
    <p:extLst>
      <p:ext uri="{BB962C8B-B14F-4D97-AF65-F5344CB8AC3E}">
        <p14:creationId xmlns:p14="http://schemas.microsoft.com/office/powerpoint/2010/main" val="3481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38" indent="-514338"/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2) Chemicals destruction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93188" name="Content Placeholder 5"/>
          <p:cNvSpPr>
            <a:spLocks noGrp="1"/>
          </p:cNvSpPr>
          <p:nvPr>
            <p:ph idx="1"/>
          </p:nvPr>
        </p:nvSpPr>
        <p:spPr>
          <a:xfrm>
            <a:off x="433634" y="1662336"/>
            <a:ext cx="10803119" cy="3635528"/>
          </a:xfrm>
        </p:spPr>
        <p:txBody>
          <a:bodyPr/>
          <a:lstStyle/>
          <a:p>
            <a:pPr marL="514338" indent="-514338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6600CC"/>
                </a:solidFill>
                <a:latin typeface="Arial" charset="0"/>
                <a:cs typeface="Arial" charset="0"/>
              </a:rPr>
              <a:t>Podophyllin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 marL="914377" lvl="1" indent="-514338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Used for mucous membranes especially genital warts ,should be used cautiously as it is toxic.</a:t>
            </a:r>
          </a:p>
          <a:p>
            <a:pPr marL="514338" indent="-514338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Salicylic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acid</a:t>
            </a:r>
            <a:r>
              <a:rPr lang="en-US" dirty="0">
                <a:latin typeface="Arial" charset="0"/>
                <a:cs typeface="Arial" charset="0"/>
              </a:rPr>
              <a:t> in high concentrations</a:t>
            </a:r>
          </a:p>
          <a:p>
            <a:pPr marL="514338" indent="-514338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Silver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nitrate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in form of pencils</a:t>
            </a:r>
          </a:p>
        </p:txBody>
      </p:sp>
    </p:spTree>
    <p:extLst>
      <p:ext uri="{BB962C8B-B14F-4D97-AF65-F5344CB8AC3E}">
        <p14:creationId xmlns:p14="http://schemas.microsoft.com/office/powerpoint/2010/main" val="13566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3CACFC-8769-6343-84F2-734416316BC8}" type="slidenum">
              <a:rPr lang="ar-EG" sz="1200">
                <a:latin typeface="Arial Black" charset="0"/>
              </a:rPr>
              <a:pPr eaLnBrk="1" hangingPunct="1"/>
              <a:t>15</a:t>
            </a:fld>
            <a:endParaRPr lang="en-GB" sz="1200">
              <a:latin typeface="Arial Black" charset="0"/>
            </a:endParaRPr>
          </a:p>
        </p:txBody>
      </p:sp>
      <p:pic>
        <p:nvPicPr>
          <p:cNvPr id="9523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44" y="358219"/>
            <a:ext cx="914400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5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99331" name="Content Placeholder 5" descr="DSC0059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165304"/>
          </a:xfrm>
        </p:spPr>
      </p:pic>
      <p:sp>
        <p:nvSpPr>
          <p:cNvPr id="993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71828D-8AB7-DB49-B841-9E72795E6A31}" type="slidenum">
              <a:rPr lang="ar-EG" sz="1200">
                <a:latin typeface="Arial Black" charset="0"/>
              </a:rPr>
              <a:pPr eaLnBrk="1" hangingPunct="1"/>
              <a:t>16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1379" name="Content Placeholder 5" descr="DSC0217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1451" y="566505"/>
            <a:ext cx="9144000" cy="619268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8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84" y="2149311"/>
            <a:ext cx="3878913" cy="29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30" y="2102177"/>
            <a:ext cx="4053527" cy="30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2177"/>
            <a:ext cx="3190763" cy="30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6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Cryotherpy</a:t>
            </a: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32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Common viral infections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717249" y="1968631"/>
            <a:ext cx="8077200" cy="4343400"/>
          </a:xfrm>
        </p:spPr>
        <p:txBody>
          <a:bodyPr/>
          <a:lstStyle/>
          <a:p>
            <a:pPr marL="514338" indent="-514338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Viral warts</a:t>
            </a:r>
          </a:p>
          <a:p>
            <a:pPr marL="514338" indent="-514338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Molluscum contagiosum</a:t>
            </a:r>
          </a:p>
          <a:p>
            <a:pPr marL="514338" indent="-514338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Chicken pox</a:t>
            </a:r>
          </a:p>
          <a:p>
            <a:pPr marL="514338" indent="-514338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Herpes zoster</a:t>
            </a:r>
          </a:p>
          <a:p>
            <a:pPr marL="514338" indent="-514338">
              <a:spcAft>
                <a:spcPts val="1800"/>
              </a:spcAft>
              <a:buFont typeface="+mj-lt"/>
              <a:buAutoNum type="arabicPeriod"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5980B3-AAD9-4844-8FE7-FDFDF7D17974}" type="slidenum">
              <a:rPr lang="ar-EG" sz="1200">
                <a:latin typeface="Arial Black" charset="0"/>
              </a:rPr>
              <a:pPr eaLnBrk="1" hangingPunct="1"/>
              <a:t>2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0" y="1808697"/>
            <a:ext cx="9483365" cy="481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9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CC"/>
                </a:solidFill>
                <a:latin typeface="Arial" charset="0"/>
                <a:cs typeface="Arial" charset="0"/>
              </a:rPr>
              <a:t>2- Molluscum</a:t>
            </a:r>
            <a:r>
              <a:rPr lang="en-GB" dirty="0">
                <a:latin typeface="Arial" charset="0"/>
                <a:cs typeface="Arial" charset="0"/>
              </a:rPr>
              <a:t>  </a:t>
            </a:r>
            <a:r>
              <a:rPr lang="en-GB" dirty="0">
                <a:solidFill>
                  <a:srgbClr val="6600CC"/>
                </a:solidFill>
                <a:latin typeface="Arial" charset="0"/>
                <a:cs typeface="Arial" charset="0"/>
              </a:rPr>
              <a:t>Contagiosum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11620" name="Content Placeholder 6"/>
          <p:cNvSpPr>
            <a:spLocks noGrp="1"/>
          </p:cNvSpPr>
          <p:nvPr>
            <p:ph idx="1"/>
          </p:nvPr>
        </p:nvSpPr>
        <p:spPr>
          <a:xfrm>
            <a:off x="754145" y="1994555"/>
            <a:ext cx="10727703" cy="20966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Molluscum contagiosum is a benign viral infection of the skin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Most commonly affects children.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May also occurs in adults particularly immunocompromised.</a:t>
            </a:r>
          </a:p>
        </p:txBody>
      </p:sp>
    </p:spTree>
    <p:extLst>
      <p:ext uri="{BB962C8B-B14F-4D97-AF65-F5344CB8AC3E}">
        <p14:creationId xmlns:p14="http://schemas.microsoft.com/office/powerpoint/2010/main" val="31026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Cause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536909"/>
            <a:ext cx="11085923" cy="319534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Is caused by a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poxvirus (largest virus)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It is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transmitted</a:t>
            </a:r>
            <a:r>
              <a:rPr lang="en-US" dirty="0">
                <a:latin typeface="Arial" charset="0"/>
                <a:cs typeface="Arial" charset="0"/>
              </a:rPr>
              <a:t> by: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Person-to-person contact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Through casual contact with contaminated objects (towels, sports equipment)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Sexually transmitted in adults</a:t>
            </a:r>
            <a:endParaRPr lang="en-US" dirty="0"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Auto infection by scratching the lesions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9963A0-66FD-3146-B8E0-C44653F37EDC}" type="slidenum">
              <a:rPr lang="ar-EG" sz="1200">
                <a:latin typeface="Arial Black" charset="0"/>
              </a:rPr>
              <a:pPr eaLnBrk="1" hangingPunct="1"/>
              <a:t>22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61" y="1501816"/>
            <a:ext cx="10737131" cy="286279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Lesions begin as tiny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papules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Increase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in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size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, </a:t>
            </a:r>
            <a:r>
              <a:rPr lang="en-US" dirty="0">
                <a:latin typeface="Arial" charset="0"/>
                <a:cs typeface="Arial" charset="0"/>
              </a:rPr>
              <a:t>reach an average size of 6 mm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Are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smooth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shiny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skin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colored</a:t>
            </a:r>
            <a:r>
              <a:rPr lang="en-US" dirty="0">
                <a:latin typeface="Arial" charset="0"/>
                <a:cs typeface="Arial" charset="0"/>
              </a:rPr>
              <a:t> with a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central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depression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Usually appear in groups. </a:t>
            </a:r>
          </a:p>
          <a:p>
            <a:pPr>
              <a:lnSpc>
                <a:spcPct val="150000"/>
              </a:lnSpc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108" y="1674021"/>
            <a:ext cx="9573557" cy="15593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The lesions are distinctive and clinical diagnosis is typical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201C85-FFAA-0E48-8CC9-BF86DEA4E834}" type="slidenum">
              <a:rPr lang="ar-EG" sz="1200">
                <a:latin typeface="Arial Black" charset="0"/>
              </a:rPr>
              <a:pPr eaLnBrk="1" hangingPunct="1"/>
              <a:t>24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In children, the infection is usually self-limiting and often resolves in about a year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Treatment is by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physical</a:t>
            </a:r>
            <a:r>
              <a:rPr lang="en-US" dirty="0">
                <a:latin typeface="Arial" charset="0"/>
                <a:cs typeface="Arial" charset="0"/>
              </a:rPr>
              <a:t> or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chemical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destruction</a:t>
            </a:r>
            <a:r>
              <a:rPr lang="en-US" dirty="0">
                <a:latin typeface="Arial" charset="0"/>
                <a:cs typeface="Arial" charset="0"/>
              </a:rPr>
              <a:t> of the lesion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Treatment is similar to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Viral warts </a:t>
            </a:r>
            <a:r>
              <a:rPr lang="en-US" dirty="0">
                <a:latin typeface="Arial" charset="0"/>
                <a:cs typeface="Arial" charset="0"/>
              </a:rPr>
              <a:t>mentioned previously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D4BA16-E8E0-6F4A-B23C-C538257575AB}" type="slidenum">
              <a:rPr lang="ar-EG" sz="1200">
                <a:latin typeface="Arial Black" charset="0"/>
              </a:rPr>
              <a:pPr eaLnBrk="1" hangingPunct="1"/>
              <a:t>25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342EC2-7FC0-034C-AF27-2E903F2A15F9}" type="slidenum">
              <a:rPr lang="ar-EG" sz="1200">
                <a:latin typeface="Arial Black" charset="0"/>
              </a:rPr>
              <a:pPr eaLnBrk="1" hangingPunct="1"/>
              <a:t>26</a:t>
            </a:fld>
            <a:endParaRPr lang="en-GB" sz="1200">
              <a:latin typeface="Arial Black" charset="0"/>
            </a:endParaRPr>
          </a:p>
        </p:txBody>
      </p:sp>
      <p:pic>
        <p:nvPicPr>
          <p:cNvPr id="121859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19830"/>
          <a:stretch/>
        </p:blipFill>
        <p:spPr bwMode="auto">
          <a:xfrm>
            <a:off x="1744134" y="139824"/>
            <a:ext cx="477520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"/>
          <a:stretch/>
        </p:blipFill>
        <p:spPr bwMode="auto">
          <a:xfrm>
            <a:off x="5221644" y="2812504"/>
            <a:ext cx="526684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3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0" b="25000"/>
          <a:stretch/>
        </p:blipFill>
        <p:spPr bwMode="auto">
          <a:xfrm>
            <a:off x="1775520" y="188641"/>
            <a:ext cx="3810000" cy="292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2"/>
          <a:stretch/>
        </p:blipFill>
        <p:spPr bwMode="auto">
          <a:xfrm>
            <a:off x="5613753" y="1016496"/>
            <a:ext cx="4874737" cy="51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2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BC878BD-9592-B444-89E0-593F95BB74AC}" type="slidenum">
              <a:rPr lang="ar-EG" sz="1200">
                <a:latin typeface="Arial Black" charset="0"/>
              </a:rPr>
              <a:pPr eaLnBrk="1" hangingPunct="1"/>
              <a:t>28</a:t>
            </a:fld>
            <a:endParaRPr lang="en-GB" sz="1200">
              <a:latin typeface="Arial Black" charset="0"/>
            </a:endParaRPr>
          </a:p>
        </p:txBody>
      </p:sp>
      <p:pic>
        <p:nvPicPr>
          <p:cNvPr id="12595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66395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67200" y="304800"/>
            <a:ext cx="838200" cy="1981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0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3C5BA1-93AF-7B49-B259-43852ED0E8F7}" type="slidenum">
              <a:rPr lang="ar-EG" sz="1200">
                <a:latin typeface="Arial Black" charset="0"/>
              </a:rPr>
              <a:pPr eaLnBrk="1" hangingPunct="1"/>
              <a:t>29</a:t>
            </a:fld>
            <a:endParaRPr lang="en-GB" sz="1200">
              <a:latin typeface="Arial Black" charset="0"/>
            </a:endParaRPr>
          </a:p>
        </p:txBody>
      </p:sp>
      <p:pic>
        <p:nvPicPr>
          <p:cNvPr id="12800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4" y="188640"/>
            <a:ext cx="643296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3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157" y="605672"/>
            <a:ext cx="7526983" cy="75212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600CC"/>
                </a:solidFill>
                <a:latin typeface="Arial" charset="0"/>
                <a:cs typeface="Arial" charset="0"/>
              </a:rPr>
              <a:t>1- Viral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>
                <a:solidFill>
                  <a:srgbClr val="6600CC"/>
                </a:solidFill>
                <a:latin typeface="Arial" charset="0"/>
                <a:cs typeface="Arial" charset="0"/>
              </a:rPr>
              <a:t>Warts</a:t>
            </a:r>
            <a:endParaRPr lang="ar-EG" sz="4000" b="1" dirty="0">
              <a:solidFill>
                <a:srgbClr val="6600CC"/>
              </a:solidFill>
              <a:latin typeface="Arial" charset="0"/>
              <a:cs typeface="Arial" charset="0"/>
            </a:endParaRPr>
          </a:p>
        </p:txBody>
      </p:sp>
      <p:sp>
        <p:nvSpPr>
          <p:cNvPr id="72707" name="Content Placeholder 3"/>
          <p:cNvSpPr>
            <a:spLocks noGrp="1"/>
          </p:cNvSpPr>
          <p:nvPr>
            <p:ph idx="1"/>
          </p:nvPr>
        </p:nvSpPr>
        <p:spPr>
          <a:xfrm>
            <a:off x="461914" y="1889448"/>
            <a:ext cx="11368727" cy="2324333"/>
          </a:xfrm>
        </p:spPr>
        <p:txBody>
          <a:bodyPr>
            <a:normAutofit/>
          </a:bodyPr>
          <a:lstStyle/>
          <a:p>
            <a:pPr algn="just">
              <a:spcAft>
                <a:spcPts val="3000"/>
              </a:spcAft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Warts (or verrucae), are benign growths on the skin or mucous membranes that cause cosmetic problems and discomfort.</a:t>
            </a:r>
          </a:p>
          <a:p>
            <a:pPr algn="just"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seen in all ages but commonly appear in children and teenagers.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6E666B-C8CD-884A-8825-1C52F8266B98}" type="slidenum">
              <a:rPr lang="ar-EG" sz="1200">
                <a:latin typeface="Arial Black" charset="0"/>
              </a:rPr>
              <a:pPr eaLnBrk="1" hangingPunct="1"/>
              <a:t>3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525" y="2012475"/>
            <a:ext cx="136398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49" y="1820487"/>
            <a:ext cx="3926241" cy="261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8" y="1820487"/>
            <a:ext cx="4075383" cy="261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074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3- Chicken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Pox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499622" y="1825625"/>
            <a:ext cx="11067068" cy="435133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Chickenpox</a:t>
            </a:r>
            <a:r>
              <a:rPr lang="en-US" dirty="0">
                <a:latin typeface="Arial" charset="0"/>
                <a:cs typeface="Arial" charset="0"/>
              </a:rPr>
              <a:t> (varicella) and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herpes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zoster</a:t>
            </a:r>
            <a:r>
              <a:rPr lang="en-US" dirty="0">
                <a:latin typeface="Arial" charset="0"/>
                <a:cs typeface="Arial" charset="0"/>
              </a:rPr>
              <a:t> (shingles ) are distinct diseases caused by the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varicella-zoster virus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Chickenpox is a bollus (blister disease).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Chickenpox is a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highly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contagious</a:t>
            </a:r>
            <a:r>
              <a:rPr lang="en-US" dirty="0">
                <a:latin typeface="Arial" charset="0"/>
                <a:cs typeface="Arial" charset="0"/>
              </a:rPr>
              <a:t> disease that usually occurs in childhood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It is the manifestation of a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primary</a:t>
            </a:r>
            <a:r>
              <a:rPr lang="en-US" dirty="0">
                <a:latin typeface="Arial" charset="0"/>
                <a:cs typeface="Arial" charset="0"/>
              </a:rPr>
              <a:t> infection with varicella-zoster virus  </a:t>
            </a:r>
          </a:p>
          <a:p>
            <a:pPr>
              <a:lnSpc>
                <a:spcPct val="150000"/>
              </a:lnSpc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0271FAF-023F-FA45-B865-43749F2CA68A}" type="slidenum">
              <a:rPr lang="ar-EG" sz="1200">
                <a:latin typeface="Arial Black" charset="0"/>
              </a:rPr>
              <a:pPr eaLnBrk="1" hangingPunct="1"/>
              <a:t>31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Transmission 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556182" y="1686947"/>
            <a:ext cx="11010508" cy="347894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Approximately 90% of chickenpox cases occur in children under 10 years of age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The infection is transmitted by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airborne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droplets</a:t>
            </a:r>
            <a:r>
              <a:rPr lang="en-US" dirty="0">
                <a:latin typeface="Arial" charset="0"/>
                <a:cs typeface="Arial" charset="0"/>
              </a:rPr>
              <a:t> containing the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virus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Incubation</a:t>
            </a:r>
            <a:r>
              <a:rPr lang="en-US" dirty="0">
                <a:latin typeface="Arial" charset="0"/>
                <a:cs typeface="Arial" charset="0"/>
              </a:rPr>
              <a:t> period is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2 weeks </a:t>
            </a:r>
            <a:r>
              <a:rPr lang="en-US" dirty="0">
                <a:latin typeface="Arial" charset="0"/>
                <a:cs typeface="Arial" charset="0"/>
              </a:rPr>
              <a:t>after exposure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The patient is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contagious</a:t>
            </a:r>
            <a:r>
              <a:rPr lang="en-US" dirty="0">
                <a:latin typeface="Arial" charset="0"/>
                <a:cs typeface="Arial" charset="0"/>
              </a:rPr>
              <a:t> some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few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days</a:t>
            </a:r>
            <a:r>
              <a:rPr lang="en-US" dirty="0">
                <a:latin typeface="Arial" charset="0"/>
                <a:cs typeface="Arial" charset="0"/>
              </a:rPr>
              <a:t> before the rash appears</a:t>
            </a:r>
          </a:p>
        </p:txBody>
      </p:sp>
    </p:spTree>
    <p:extLst>
      <p:ext uri="{BB962C8B-B14F-4D97-AF65-F5344CB8AC3E}">
        <p14:creationId xmlns:p14="http://schemas.microsoft.com/office/powerpoint/2010/main" val="10164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Clinical features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>
          <a:xfrm>
            <a:off x="537329" y="2212125"/>
            <a:ext cx="11048215" cy="2359876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Befo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re skin lesions 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2 or 3 days) :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Young children have a low-grade fever, and general malaise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Adults have fever, chills, malaise, headache, and possibly, sore throat appear before the rash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CAE370-6F5C-B94E-9871-498F96EB3EBA}" type="slidenum">
              <a:rPr lang="ar-EG" sz="1200">
                <a:latin typeface="Arial Black" charset="0"/>
              </a:rPr>
              <a:pPr eaLnBrk="1" hangingPunct="1"/>
              <a:t>33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Clinical features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292231" y="2026311"/>
            <a:ext cx="11510128" cy="34318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Blisters </a:t>
            </a:r>
            <a:r>
              <a:rPr lang="en-US" dirty="0">
                <a:latin typeface="Arial" charset="0"/>
                <a:cs typeface="Arial" charset="0"/>
              </a:rPr>
              <a:t>appear first on the face and scalp, then on the trunk, and then on the arms and legs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Itchy blisters initially appear on erythematous base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Blisters are typically with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central punctum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They resolve in 1 to 3 weeks, usually without scarring.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Once all the lesions are crusted over, patient is no longer contagious. 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315C3FA-5B6C-7B40-867C-91F672B3B7D5}" type="slidenum">
              <a:rPr lang="ar-EG" sz="1200">
                <a:latin typeface="Arial Black" charset="0"/>
              </a:rPr>
              <a:pPr eaLnBrk="1" hangingPunct="1"/>
              <a:t>34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Treatment 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>
          <a:xfrm>
            <a:off x="650449" y="1630440"/>
            <a:ext cx="10944520" cy="382768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No specific treatment is required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Symptomatic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relief</a:t>
            </a:r>
            <a:r>
              <a:rPr lang="en-US" dirty="0">
                <a:latin typeface="Arial" charset="0"/>
                <a:cs typeface="Arial" charset="0"/>
              </a:rPr>
              <a:t> from itching an important part of treatment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Calamine lotion </a:t>
            </a:r>
            <a:r>
              <a:rPr lang="en-US" dirty="0">
                <a:latin typeface="Arial" charset="0"/>
                <a:cs typeface="Arial" charset="0"/>
              </a:rPr>
              <a:t>can be applied, the cool sensation helps control the itching</a:t>
            </a:r>
          </a:p>
          <a:p>
            <a:pPr algn="just"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Systemic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antibiotics</a:t>
            </a:r>
            <a:r>
              <a:rPr lang="en-US" dirty="0">
                <a:latin typeface="Arial" charset="0"/>
                <a:cs typeface="Arial" charset="0"/>
              </a:rPr>
              <a:t> is given in some cases to prevent secondary bacterial infection (but should not be a routine for all cases)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59" y="1863333"/>
            <a:ext cx="5178808" cy="38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billal\Desktop\chikenpoxinchildre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8" y="2038548"/>
            <a:ext cx="4559431" cy="34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353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F73C914-9543-E94E-BBD8-2889D167E138}" type="slidenum">
              <a:rPr lang="ar-EG" sz="1200">
                <a:latin typeface="Arial Black" charset="0"/>
              </a:rPr>
              <a:pPr eaLnBrk="1" hangingPunct="1"/>
              <a:t>37</a:t>
            </a:fld>
            <a:endParaRPr lang="en-GB" sz="1200">
              <a:latin typeface="Arial Black" charset="0"/>
            </a:endParaRPr>
          </a:p>
        </p:txBody>
      </p:sp>
      <p:pic>
        <p:nvPicPr>
          <p:cNvPr id="142340" name="Content Placeholder 5" descr="Picture 0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1"/>
            <a:ext cx="44958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Content Placeholder 5" descr="Picture 02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1"/>
            <a:ext cx="4495800" cy="6743700"/>
          </a:xfrm>
        </p:spPr>
      </p:pic>
    </p:spTree>
    <p:extLst>
      <p:ext uri="{BB962C8B-B14F-4D97-AF65-F5344CB8AC3E}">
        <p14:creationId xmlns:p14="http://schemas.microsoft.com/office/powerpoint/2010/main" val="122723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600CC"/>
                </a:solidFill>
                <a:latin typeface="Arial" charset="0"/>
                <a:cs typeface="Arial" charset="0"/>
              </a:rPr>
              <a:t>4- Herpes</a:t>
            </a:r>
            <a:r>
              <a:rPr lang="en-US" sz="4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 err="1">
                <a:solidFill>
                  <a:srgbClr val="6600CC"/>
                </a:solidFill>
                <a:latin typeface="Arial" charset="0"/>
                <a:cs typeface="Arial" charset="0"/>
              </a:rPr>
              <a:t>zooster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329" y="1777667"/>
            <a:ext cx="10897385" cy="40292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Herpes zoster is a localized, unilateral eruption</a:t>
            </a: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Varicella-zoster virus </a:t>
            </a:r>
            <a:r>
              <a:rPr lang="en-US" dirty="0">
                <a:latin typeface="Arial" charset="0"/>
                <a:cs typeface="Arial" charset="0"/>
              </a:rPr>
              <a:t>is found in the posterior root ganglia of all people who experience a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chickenpox</a:t>
            </a:r>
            <a:r>
              <a:rPr lang="en-US" dirty="0">
                <a:latin typeface="Arial" charset="0"/>
                <a:cs typeface="Arial" charset="0"/>
              </a:rPr>
              <a:t> infection in the past</a:t>
            </a: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When the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immunity</a:t>
            </a:r>
            <a:r>
              <a:rPr lang="en-US" dirty="0">
                <a:latin typeface="Arial" charset="0"/>
                <a:cs typeface="Arial" charset="0"/>
              </a:rPr>
              <a:t> of the individual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decreases</a:t>
            </a:r>
            <a:r>
              <a:rPr lang="en-US" dirty="0">
                <a:latin typeface="Arial" charset="0"/>
                <a:cs typeface="Arial" charset="0"/>
              </a:rPr>
              <a:t> for any reason, the virus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reactivated</a:t>
            </a:r>
            <a:r>
              <a:rPr lang="en-US" dirty="0">
                <a:latin typeface="Arial" charset="0"/>
                <a:cs typeface="Arial" charset="0"/>
              </a:rPr>
              <a:t> itself. </a:t>
            </a:r>
          </a:p>
          <a:p>
            <a:pPr algn="just">
              <a:lnSpc>
                <a:spcPct val="15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HZ is a result of the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reactivation of a dormant </a:t>
            </a:r>
            <a:r>
              <a:rPr lang="en-US" dirty="0">
                <a:latin typeface="Arial" charset="0"/>
                <a:cs typeface="Arial" charset="0"/>
              </a:rPr>
              <a:t>varicella-zoster virus </a:t>
            </a:r>
          </a:p>
          <a:p>
            <a:pPr>
              <a:lnSpc>
                <a:spcPct val="15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HZ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cannot</a:t>
            </a:r>
            <a:r>
              <a:rPr lang="en-US" dirty="0">
                <a:latin typeface="Arial" charset="0"/>
                <a:cs typeface="Arial" charset="0"/>
              </a:rPr>
              <a:t> be acquired from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another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person</a:t>
            </a:r>
          </a:p>
        </p:txBody>
      </p:sp>
    </p:spTree>
    <p:extLst>
      <p:ext uri="{BB962C8B-B14F-4D97-AF65-F5344CB8AC3E}">
        <p14:creationId xmlns:p14="http://schemas.microsoft.com/office/powerpoint/2010/main" val="39889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7" y="2362995"/>
            <a:ext cx="9916999" cy="38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2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279578" y="260648"/>
            <a:ext cx="7583487" cy="685800"/>
          </a:xfrm>
        </p:spPr>
        <p:txBody>
          <a:bodyPr/>
          <a:lstStyle/>
          <a:p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2743" y="1601417"/>
            <a:ext cx="11095349" cy="32345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Viral warts (verruca) are due to infection of the skin and mucus membranes by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human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papilloma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virus (HPV)</a:t>
            </a:r>
            <a:r>
              <a:rPr lang="en-US" b="1" dirty="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More than 80 different types of HPV are identified.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 Have affinity for different tissues of the body as type 36 &amp; 38 for the skin and usually they are benign.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 While type 16 &amp; 18 have affinity to mucus membranes and can change into cancer 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0BCA0E-A005-5446-A5C1-F2E23880A4E1}" type="slidenum">
              <a:rPr lang="ar-EG" sz="1200">
                <a:latin typeface="Arial Black" charset="0"/>
              </a:rPr>
              <a:pPr eaLnBrk="1" hangingPunct="1"/>
              <a:t>4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Clinical features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>
          <a:xfrm>
            <a:off x="546757" y="1627084"/>
            <a:ext cx="10699423" cy="4462633"/>
          </a:xfrm>
        </p:spPr>
        <p:txBody>
          <a:bodyPr>
            <a:normAutofit fontScale="85000" lnSpcReduction="10000"/>
          </a:bodyPr>
          <a:lstStyle/>
          <a:p>
            <a:pPr marL="514338" indent="-514338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Prodromal phase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700" dirty="0">
                <a:latin typeface="Arial" charset="0"/>
                <a:cs typeface="Arial" charset="0"/>
              </a:rPr>
              <a:t>Is dominated by constitutional symptoms:</a:t>
            </a:r>
          </a:p>
          <a:p>
            <a:pPr marL="971526" lvl="1" indent="-514338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 Pain, burning, and discomfort in the area of nerve distribution </a:t>
            </a:r>
          </a:p>
          <a:p>
            <a:pPr marL="971526" lvl="1" indent="-514338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Headache, photophobia, fever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2. Skin lesions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700" dirty="0">
                <a:latin typeface="Arial" charset="0"/>
                <a:cs typeface="Arial" charset="0"/>
              </a:rPr>
              <a:t>The lesion is usually seen as a </a:t>
            </a: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band like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eruption</a:t>
            </a:r>
            <a:r>
              <a:rPr lang="en-US" sz="2700" dirty="0">
                <a:latin typeface="Arial" charset="0"/>
                <a:cs typeface="Arial" charset="0"/>
              </a:rPr>
              <a:t> on </a:t>
            </a: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one side </a:t>
            </a:r>
            <a:r>
              <a:rPr lang="en-US" sz="2700" dirty="0">
                <a:latin typeface="Arial" charset="0"/>
                <a:cs typeface="Arial" charset="0"/>
              </a:rPr>
              <a:t>of the body (dermatomal) mid line cut off.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3. Erythema</a:t>
            </a:r>
            <a:r>
              <a:rPr lang="en-US" sz="2700" dirty="0">
                <a:latin typeface="Arial" charset="0"/>
                <a:cs typeface="Arial" charset="0"/>
              </a:rPr>
              <a:t> (redness) is </a:t>
            </a: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first</a:t>
            </a:r>
            <a:r>
              <a:rPr lang="en-US" sz="2700" dirty="0">
                <a:latin typeface="Arial" charset="0"/>
                <a:cs typeface="Arial" charset="0"/>
              </a:rPr>
              <a:t> seen in the area </a:t>
            </a: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followed</a:t>
            </a:r>
            <a:r>
              <a:rPr lang="en-US" sz="2700" dirty="0">
                <a:latin typeface="Arial" charset="0"/>
                <a:cs typeface="Arial" charset="0"/>
              </a:rPr>
              <a:t> by </a:t>
            </a: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papules</a:t>
            </a:r>
            <a:r>
              <a:rPr lang="en-US" sz="2700" dirty="0">
                <a:latin typeface="Arial" charset="0"/>
                <a:cs typeface="Arial" charset="0"/>
              </a:rPr>
              <a:t> that rapidly </a:t>
            </a:r>
            <a:r>
              <a:rPr lang="en-US" sz="2700" dirty="0">
                <a:solidFill>
                  <a:srgbClr val="6600CC"/>
                </a:solidFill>
                <a:latin typeface="Arial" charset="0"/>
                <a:cs typeface="Arial" charset="0"/>
              </a:rPr>
              <a:t>blister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2F70D35-6A17-A44A-A859-F05004F34220}" type="slidenum">
              <a:rPr lang="ar-EG" sz="1200">
                <a:latin typeface="Arial Black" charset="0"/>
              </a:rPr>
              <a:pPr eaLnBrk="1" hangingPunct="1"/>
              <a:t>40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28600"/>
            <a:ext cx="878497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b="1">
                <a:solidFill>
                  <a:srgbClr val="6600CC"/>
                </a:solidFill>
              </a:rPr>
              <a:t>Dermatology</a:t>
            </a:r>
            <a:r>
              <a:rPr lang="en-US"/>
              <a:t> (C) </a:t>
            </a:r>
            <a:r>
              <a:rPr lang="en-US" b="1"/>
              <a:t>MahdiShamad</a:t>
            </a:r>
            <a:r>
              <a:rPr lang="en-US"/>
              <a:t> @ </a:t>
            </a:r>
            <a:r>
              <a:rPr lang="en-US">
                <a:solidFill>
                  <a:srgbClr val="6600CC"/>
                </a:solidFill>
              </a:rPr>
              <a:t>2018</a:t>
            </a:r>
            <a:endParaRPr lang="en-US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82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5" y="1995307"/>
            <a:ext cx="7645139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35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37" y="1826896"/>
            <a:ext cx="6044792" cy="395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37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64867" name="Content Placeholder 5" descr="DSC0329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52400"/>
            <a:ext cx="9097963" cy="5105400"/>
          </a:xfrm>
        </p:spPr>
      </p:pic>
      <p:sp>
        <p:nvSpPr>
          <p:cNvPr id="1648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0C165D0-AECD-1E42-874C-CDF5C8517AE4}" type="slidenum">
              <a:rPr lang="ar-EG" sz="1200">
                <a:latin typeface="Arial Black" charset="0"/>
              </a:rPr>
              <a:pPr eaLnBrk="1" hangingPunct="1"/>
              <a:t>44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52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66915" name="Content Placeholder 5" descr="DSC0328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76200"/>
            <a:ext cx="9097963" cy="5105400"/>
          </a:xfrm>
        </p:spPr>
      </p:pic>
      <p:sp>
        <p:nvSpPr>
          <p:cNvPr id="166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AEDDF4-8E09-6B44-B230-306E4B67CB6D}" type="slidenum">
              <a:rPr lang="ar-EG" sz="1200">
                <a:latin typeface="Arial Black" charset="0"/>
              </a:rPr>
              <a:pPr eaLnBrk="1" hangingPunct="1"/>
              <a:t>45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79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056D91-E44D-4446-B9B1-BC7185F6983B}" type="slidenum">
              <a:rPr lang="ar-EG" sz="1200">
                <a:latin typeface="Arial Black" charset="0"/>
              </a:rPr>
              <a:pPr eaLnBrk="1" hangingPunct="1"/>
              <a:t>46</a:t>
            </a:fld>
            <a:endParaRPr lang="en-GB" sz="1200">
              <a:latin typeface="Arial Black" charset="0"/>
            </a:endParaRPr>
          </a:p>
        </p:txBody>
      </p:sp>
      <p:pic>
        <p:nvPicPr>
          <p:cNvPr id="17101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7" y="152400"/>
            <a:ext cx="9217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94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73059" name="Content Placeholder 5" descr="5.HZost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8588" y="245097"/>
            <a:ext cx="9217025" cy="61722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86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Complication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>
          <a:xfrm>
            <a:off x="405352" y="2039927"/>
            <a:ext cx="11180189" cy="291857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Post-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herpetic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neuralgia</a:t>
            </a:r>
            <a:r>
              <a:rPr lang="en-US" dirty="0">
                <a:latin typeface="Arial" charset="0"/>
                <a:cs typeface="Arial" charset="0"/>
              </a:rPr>
              <a:t> is a possible complication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PHN is a persistent, severe pain after the rash has subsided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Occurs in 10% to 15% of cases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Is common in extreme ages especially the elderly.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5D132B-0399-F548-A171-59DE062B1B56}" type="slidenum">
              <a:rPr lang="ar-EG" sz="1200">
                <a:latin typeface="Arial Black" charset="0"/>
              </a:rPr>
              <a:pPr eaLnBrk="1" hangingPunct="1"/>
              <a:t>48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Topical or systemic antiviral (acyclovir)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Initiating oral treatment within 72 hours of the onset of HZ can minimize pain and shorten the course of the outbreak.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Sometimes pain killer medication is prescribed</a:t>
            </a: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0771C6-372F-F041-9E5D-EF1977F1FF0E}" type="slidenum">
              <a:rPr lang="ar-EG" sz="1200">
                <a:latin typeface="Arial Black" charset="0"/>
              </a:rPr>
              <a:pPr eaLnBrk="1" hangingPunct="1"/>
              <a:t>49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types of viral warts (Verrucae)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832184" cy="349109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1.  Skin Infections:</a:t>
            </a:r>
          </a:p>
          <a:p>
            <a:pPr marL="571486" indent="-571486">
              <a:lnSpc>
                <a:spcPct val="150000"/>
              </a:lnSpc>
              <a:spcBef>
                <a:spcPts val="600"/>
              </a:spcBef>
              <a:buAutoNum type="romanLcPeriod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Common warts (verruca vulgaris),</a:t>
            </a:r>
          </a:p>
          <a:p>
            <a:pPr marL="571486" indent="-571486">
              <a:lnSpc>
                <a:spcPct val="150000"/>
              </a:lnSpc>
              <a:spcBef>
                <a:spcPts val="600"/>
              </a:spcBef>
              <a:buAutoNum type="romanLcPeriod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Flat warts (verruca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plana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571486" indent="-571486">
              <a:lnSpc>
                <a:spcPct val="150000"/>
              </a:lnSpc>
              <a:spcBef>
                <a:spcPts val="600"/>
              </a:spcBef>
              <a:buAutoNum type="romanLcPeriod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Plantar or foot warts (verruca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plantaris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2. Mucous membranes infection: 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Ano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-genital warts (condyloma acuminata).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279578" y="260648"/>
            <a:ext cx="7583487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Pathogenesis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9" y="1587451"/>
            <a:ext cx="11274457" cy="38612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Incubation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period</a:t>
            </a:r>
            <a:r>
              <a:rPr lang="en-US" dirty="0">
                <a:latin typeface="Arial" charset="0"/>
                <a:cs typeface="Arial" charset="0"/>
              </a:rPr>
              <a:t> is 2 - 9 months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Excessive proliferation of skin growth slowly develops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More than 50% disappear within 2 years without treatment.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HPV is passed from person to person by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direct</a:t>
            </a:r>
            <a:r>
              <a:rPr lang="en-US" dirty="0">
                <a:latin typeface="Arial" charset="0"/>
                <a:cs typeface="Arial" charset="0"/>
              </a:rPr>
              <a:t> or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indirect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contact</a:t>
            </a:r>
            <a:r>
              <a:rPr lang="en-US" dirty="0">
                <a:latin typeface="Arial" charset="0"/>
                <a:cs typeface="Arial" charset="0"/>
              </a:rPr>
              <a:t>, and from one body location to another on the same person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The virus enters the body through: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Area of skin that is moist, peeling, or cracked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Sexually transmitted as in Condyloma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acuminta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B798CC-A5EB-8D40-8D21-5656A0FF25C4}" type="slidenum">
              <a:rPr lang="ar-EG" sz="1200">
                <a:latin typeface="Arial Black" charset="0"/>
              </a:rPr>
              <a:pPr eaLnBrk="1" hangingPunct="1"/>
              <a:t>6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Skin viral warts – Clinical features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82804" y="2043974"/>
            <a:ext cx="11274459" cy="36121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1- Common</a:t>
            </a:r>
            <a:r>
              <a:rPr lang="en-US" b="1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warts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Appear most often on tops of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fingers</a:t>
            </a:r>
            <a:r>
              <a:rPr lang="en-US" dirty="0">
                <a:latin typeface="Arial" charset="0"/>
                <a:cs typeface="Arial" charset="0"/>
              </a:rPr>
              <a:t> and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hands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As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rough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thick</a:t>
            </a:r>
            <a:r>
              <a:rPr lang="en-US" dirty="0">
                <a:solidFill>
                  <a:srgbClr val="7B3D17"/>
                </a:solidFill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papules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Develop as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solitarily</a:t>
            </a:r>
            <a:r>
              <a:rPr lang="en-US" dirty="0">
                <a:latin typeface="Arial" charset="0"/>
                <a:cs typeface="Arial" charset="0"/>
              </a:rPr>
              <a:t> or in large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numbers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Small satellite warts may surround the original lesion (because the virus is usually present in a one-centimeter radius surrounding the wart)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BE5B53-8242-FF40-B7B1-14710E08A091}" type="slidenum">
              <a:rPr lang="ar-EG" sz="1200">
                <a:latin typeface="Arial Black" charset="0"/>
              </a:rPr>
              <a:pPr eaLnBrk="1" hangingPunct="1"/>
              <a:t>7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Skin viral warts – Clinical features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48794" y="1533503"/>
            <a:ext cx="10916239" cy="5119464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2- Flat</a:t>
            </a:r>
            <a:r>
              <a:rPr lang="en-US" b="1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warts</a:t>
            </a:r>
            <a:endParaRPr lang="en-US" dirty="0">
              <a:solidFill>
                <a:srgbClr val="6600CC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Are small, slightly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elevated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flat</a:t>
            </a:r>
            <a:r>
              <a:rPr lang="en-US" dirty="0">
                <a:latin typeface="Arial" charset="0"/>
                <a:cs typeface="Arial" charset="0"/>
              </a:rPr>
              <a:t>-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topped</a:t>
            </a:r>
            <a:r>
              <a:rPr lang="en-US" dirty="0">
                <a:latin typeface="Arial" charset="0"/>
                <a:cs typeface="Arial" charset="0"/>
              </a:rPr>
              <a:t>, pink or tan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papules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Are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smoother</a:t>
            </a:r>
            <a:r>
              <a:rPr lang="en-US" dirty="0">
                <a:latin typeface="Arial" charset="0"/>
                <a:cs typeface="Arial" charset="0"/>
              </a:rPr>
              <a:t> than the common wart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They occur primarily on the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face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arms</a:t>
            </a:r>
            <a:r>
              <a:rPr lang="en-US" dirty="0">
                <a:latin typeface="Arial" charset="0"/>
                <a:cs typeface="Arial" charset="0"/>
              </a:rPr>
              <a:t>, and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legs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A person can have several, even hundreds of them</a:t>
            </a:r>
          </a:p>
        </p:txBody>
      </p:sp>
    </p:spTree>
    <p:extLst>
      <p:ext uri="{BB962C8B-B14F-4D97-AF65-F5344CB8AC3E}">
        <p14:creationId xmlns:p14="http://schemas.microsoft.com/office/powerpoint/2010/main" val="4062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Skin viral warts – Clinical features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12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charset="0"/>
              <a:buNone/>
            </a:pP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3- Plantar</a:t>
            </a:r>
            <a:r>
              <a:rPr lang="en-US" b="1" dirty="0">
                <a:solidFill>
                  <a:srgbClr val="7B3D17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6600CC"/>
                </a:solidFill>
                <a:latin typeface="Arial" charset="0"/>
                <a:cs typeface="Arial" charset="0"/>
              </a:rPr>
              <a:t>warts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Occur on the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soles</a:t>
            </a:r>
            <a:r>
              <a:rPr lang="en-US" dirty="0">
                <a:latin typeface="Arial" charset="0"/>
                <a:cs typeface="Arial" charset="0"/>
              </a:rPr>
              <a:t> of the feet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Often thick and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callused</a:t>
            </a:r>
            <a:r>
              <a:rPr lang="en-US" dirty="0">
                <a:latin typeface="Arial" charset="0"/>
                <a:cs typeface="Arial" charset="0"/>
              </a:rPr>
              <a:t>, grow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inward</a:t>
            </a:r>
            <a:r>
              <a:rPr lang="en-US" dirty="0">
                <a:latin typeface="Arial" charset="0"/>
                <a:cs typeface="Arial" charset="0"/>
              </a:rPr>
              <a:t>,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Can be </a:t>
            </a:r>
            <a:r>
              <a:rPr lang="en-US" dirty="0">
                <a:solidFill>
                  <a:srgbClr val="6600CC"/>
                </a:solidFill>
                <a:latin typeface="Arial" charset="0"/>
                <a:cs typeface="Arial" charset="0"/>
              </a:rPr>
              <a:t>painful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0777" indent="-37473588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0CE0D6-A25D-8D48-A6E7-3FA2A8465E43}" type="slidenum">
              <a:rPr lang="ar-EG" sz="1200">
                <a:latin typeface="Arial Black" charset="0"/>
              </a:rPr>
              <a:pPr eaLnBrk="1" hangingPunct="1"/>
              <a:t>9</a:t>
            </a:fld>
            <a:endParaRPr lang="en-GB" sz="1200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1198</Words>
  <Application>Microsoft Office PowerPoint</Application>
  <PresentationFormat>Widescreen</PresentationFormat>
  <Paragraphs>172</Paragraphs>
  <Slides>49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Times New Roman</vt:lpstr>
      <vt:lpstr>Trebuchet MS</vt:lpstr>
      <vt:lpstr>Wingdings</vt:lpstr>
      <vt:lpstr>Office Theme</vt:lpstr>
      <vt:lpstr>Cutaneous Viral Infections</vt:lpstr>
      <vt:lpstr>Common viral infections</vt:lpstr>
      <vt:lpstr>1- Viral Warts</vt:lpstr>
      <vt:lpstr>PowerPoint Presentation</vt:lpstr>
      <vt:lpstr>Clinical types of viral warts (Verrucae)</vt:lpstr>
      <vt:lpstr>Pathogenesis </vt:lpstr>
      <vt:lpstr>Skin viral warts – Clinical features </vt:lpstr>
      <vt:lpstr>Skin viral warts – Clinical features </vt:lpstr>
      <vt:lpstr>Skin viral warts – Clinical features </vt:lpstr>
      <vt:lpstr>Mucosal viral warts – Clinical features </vt:lpstr>
      <vt:lpstr>Diagnosis</vt:lpstr>
      <vt:lpstr>Treatment</vt:lpstr>
      <vt:lpstr>1) Physical destruction:  </vt:lpstr>
      <vt:lpstr>2) Chemicals destruction: </vt:lpstr>
      <vt:lpstr>PowerPoint Presentation</vt:lpstr>
      <vt:lpstr>PowerPoint Presentation</vt:lpstr>
      <vt:lpstr>PowerPoint Presentation</vt:lpstr>
      <vt:lpstr>PowerPoint Presentation</vt:lpstr>
      <vt:lpstr>Cryotherpy </vt:lpstr>
      <vt:lpstr>PowerPoint Presentation</vt:lpstr>
      <vt:lpstr>2- Molluscum  Contagiosum</vt:lpstr>
      <vt:lpstr>Cause </vt:lpstr>
      <vt:lpstr>Clinical features</vt:lpstr>
      <vt:lpstr>Diagnosis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Chicken Pox</vt:lpstr>
      <vt:lpstr>Transmission </vt:lpstr>
      <vt:lpstr>Clinical features</vt:lpstr>
      <vt:lpstr>Clinical features</vt:lpstr>
      <vt:lpstr>Treatment </vt:lpstr>
      <vt:lpstr>PowerPoint Presentation</vt:lpstr>
      <vt:lpstr>PowerPoint Presentation</vt:lpstr>
      <vt:lpstr>4- Herpes zooster</vt:lpstr>
      <vt:lpstr>PowerPoint Presentation</vt:lpstr>
      <vt:lpstr>Clinical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 of The Skin </dc:title>
  <dc:creator>Abo Doha billal</dc:creator>
  <cp:lastModifiedBy>Sami Fatehi</cp:lastModifiedBy>
  <cp:revision>20</cp:revision>
  <dcterms:created xsi:type="dcterms:W3CDTF">2018-09-01T11:14:59Z</dcterms:created>
  <dcterms:modified xsi:type="dcterms:W3CDTF">2020-04-01T13:23:30Z</dcterms:modified>
</cp:coreProperties>
</file>