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91" r:id="rId2"/>
    <p:sldId id="259" r:id="rId3"/>
    <p:sldId id="260" r:id="rId4"/>
    <p:sldId id="261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5" r:id="rId17"/>
    <p:sldId id="277" r:id="rId18"/>
    <p:sldId id="278" r:id="rId19"/>
    <p:sldId id="279" r:id="rId20"/>
    <p:sldId id="280" r:id="rId21"/>
    <p:sldId id="281" r:id="rId22"/>
    <p:sldId id="289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3D4EA1-79E6-494A-BEF1-EB0C6DFBDB86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A6AE0B-AA29-4483-9207-9A4ED76893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176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Ultraviolet A 320 to 400nm range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3251904-72C3-2741-AD81-27E45B711E56}" type="slidenum">
              <a:rPr lang="en-GB" smtClean="0"/>
              <a:pPr>
                <a:defRPr/>
              </a:pPr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0138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BB0C-692A-4E5E-81D0-EFED266FCEB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1377-ABCD-4F0A-A8C5-0B13235C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140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BB0C-692A-4E5E-81D0-EFED266FCEB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1377-ABCD-4F0A-A8C5-0B13235C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18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BB0C-692A-4E5E-81D0-EFED266FCEB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1377-ABCD-4F0A-A8C5-0B13235C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419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BB0C-692A-4E5E-81D0-EFED266FCEB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1377-ABCD-4F0A-A8C5-0B13235C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11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BB0C-692A-4E5E-81D0-EFED266FCEB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1377-ABCD-4F0A-A8C5-0B13235C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718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BB0C-692A-4E5E-81D0-EFED266FCEB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1377-ABCD-4F0A-A8C5-0B13235C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492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BB0C-692A-4E5E-81D0-EFED266FCEB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1377-ABCD-4F0A-A8C5-0B13235C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39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BB0C-692A-4E5E-81D0-EFED266FCEB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1377-ABCD-4F0A-A8C5-0B13235C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9706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BB0C-692A-4E5E-81D0-EFED266FCEB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1377-ABCD-4F0A-A8C5-0B13235C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217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BB0C-692A-4E5E-81D0-EFED266FCEB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1377-ABCD-4F0A-A8C5-0B13235C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62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BBB0C-692A-4E5E-81D0-EFED266FCEB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61377-ABCD-4F0A-A8C5-0B13235C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463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BBB0C-692A-4E5E-81D0-EFED266FCEB2}" type="datetimeFigureOut">
              <a:rPr lang="en-US" smtClean="0"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61377-ABCD-4F0A-A8C5-0B13235C8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3083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B72E5-D40D-42B9-AECA-E0B0FDCD0F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25104" y="2686639"/>
            <a:ext cx="8942895" cy="823324"/>
          </a:xfrm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br>
              <a:rPr lang="en-US" dirty="0">
                <a:latin typeface="Arial" charset="0"/>
                <a:cs typeface="Arial" charset="0"/>
              </a:rPr>
            </a:br>
            <a:br>
              <a:rPr lang="en-US" dirty="0">
                <a:latin typeface="Arial" charset="0"/>
                <a:cs typeface="Arial" charset="0"/>
              </a:rPr>
            </a:br>
            <a:br>
              <a:rPr lang="en-US" dirty="0">
                <a:latin typeface="Arial" charset="0"/>
                <a:cs typeface="Arial" charset="0"/>
              </a:rPr>
            </a:br>
            <a:br>
              <a:rPr lang="en-US" dirty="0">
                <a:latin typeface="Arial" charset="0"/>
                <a:cs typeface="Arial" charset="0"/>
              </a:rPr>
            </a:br>
            <a:br>
              <a:rPr lang="en-US" dirty="0">
                <a:latin typeface="Arial" charset="0"/>
                <a:cs typeface="Arial" charset="0"/>
              </a:rPr>
            </a:br>
            <a:br>
              <a:rPr lang="en-US" b="1" dirty="0">
                <a:solidFill>
                  <a:srgbClr val="6600CC"/>
                </a:solidFill>
                <a:latin typeface="Trebuchet MS" charset="0"/>
              </a:rPr>
            </a:br>
            <a:r>
              <a:rPr lang="en-US" b="1" dirty="0">
                <a:solidFill>
                  <a:srgbClr val="6600CC"/>
                </a:solidFill>
                <a:latin typeface="Trebuchet MS" charset="0"/>
              </a:rPr>
              <a:t>Vitiligo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8AF2D4-563A-4093-A052-CC26B17FFB9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800" b="1" dirty="0"/>
              <a:t>Dr Sami </a:t>
            </a:r>
            <a:r>
              <a:rPr lang="en-US" sz="2800" b="1" dirty="0" err="1"/>
              <a:t>Aldaham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25411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Clinical </a:t>
            </a:r>
            <a:r>
              <a:rPr lang="en-US" b="1" dirty="0"/>
              <a:t>types ...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800"/>
              </a:spcBef>
              <a:buNone/>
            </a:pPr>
            <a:r>
              <a:rPr lang="en-GB" dirty="0">
                <a:solidFill>
                  <a:srgbClr val="6600CC"/>
                </a:solidFill>
              </a:rPr>
              <a:t>4.Acro-facial vitiligo</a:t>
            </a:r>
          </a:p>
          <a:p>
            <a:pPr>
              <a:spcBef>
                <a:spcPts val="800"/>
              </a:spcBef>
            </a:pPr>
            <a:r>
              <a:rPr lang="en-GB" dirty="0"/>
              <a:t>Affects distal end of </a:t>
            </a:r>
            <a:r>
              <a:rPr lang="en-GB" dirty="0">
                <a:solidFill>
                  <a:srgbClr val="6600CC"/>
                </a:solidFill>
              </a:rPr>
              <a:t>fingers</a:t>
            </a:r>
            <a:r>
              <a:rPr lang="en-GB" dirty="0"/>
              <a:t> and </a:t>
            </a:r>
            <a:r>
              <a:rPr lang="en-GB" dirty="0">
                <a:solidFill>
                  <a:srgbClr val="6600CC"/>
                </a:solidFill>
              </a:rPr>
              <a:t>facial</a:t>
            </a:r>
            <a:r>
              <a:rPr lang="en-GB" dirty="0"/>
              <a:t> orifices. 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GB" dirty="0"/>
              <a:t>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GB" dirty="0">
                <a:solidFill>
                  <a:srgbClr val="6600CC"/>
                </a:solidFill>
              </a:rPr>
              <a:t>5.Universal Vitiligo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Implies loss of pigment over the </a:t>
            </a:r>
            <a:r>
              <a:rPr lang="en-GB" dirty="0">
                <a:solidFill>
                  <a:srgbClr val="6600CC"/>
                </a:solidFill>
              </a:rPr>
              <a:t>entire</a:t>
            </a:r>
            <a:r>
              <a:rPr lang="en-GB" dirty="0"/>
              <a:t> body surface area with </a:t>
            </a:r>
            <a:r>
              <a:rPr lang="en-GB" dirty="0">
                <a:solidFill>
                  <a:srgbClr val="6600CC"/>
                </a:solidFill>
              </a:rPr>
              <a:t>only</a:t>
            </a:r>
            <a:r>
              <a:rPr lang="en-GB" dirty="0"/>
              <a:t> </a:t>
            </a:r>
            <a:r>
              <a:rPr lang="en-GB" dirty="0">
                <a:solidFill>
                  <a:srgbClr val="6600CC"/>
                </a:solidFill>
              </a:rPr>
              <a:t>isolated</a:t>
            </a:r>
            <a:r>
              <a:rPr lang="en-GB" dirty="0"/>
              <a:t> </a:t>
            </a:r>
            <a:r>
              <a:rPr lang="en-GB" dirty="0">
                <a:solidFill>
                  <a:srgbClr val="6600CC"/>
                </a:solidFill>
              </a:rPr>
              <a:t>islands</a:t>
            </a:r>
            <a:r>
              <a:rPr lang="en-GB" dirty="0"/>
              <a:t> of normal pigmentation remaining. </a:t>
            </a:r>
          </a:p>
          <a:p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8256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/>
              <a:t>Associated diseases</a:t>
            </a: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600"/>
              </a:spcBef>
            </a:pPr>
            <a:r>
              <a:rPr lang="en-GB" dirty="0"/>
              <a:t>Patients with vitiligo have an increased risk of developing autoimmune diseases like: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Alopecia </a:t>
            </a:r>
            <a:r>
              <a:rPr lang="en-GB" dirty="0" err="1"/>
              <a:t>areata</a:t>
            </a:r>
            <a:r>
              <a:rPr lang="en-GB" dirty="0"/>
              <a:t>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Thyroid diseases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Addison's disease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Pernicious anaemia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GB" dirty="0"/>
              <a:t>Insulin-dependent diabetes mellitus.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69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4000" b="1"/>
              <a:t>Psychosocial impact of vitiligo</a:t>
            </a:r>
            <a:r>
              <a:rPr lang="en-GB" sz="4000"/>
              <a:t>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GB" dirty="0"/>
              <a:t>Although vitiligo by itself is </a:t>
            </a:r>
            <a:r>
              <a:rPr lang="en-GB" dirty="0">
                <a:solidFill>
                  <a:srgbClr val="6600CC"/>
                </a:solidFill>
              </a:rPr>
              <a:t>asymptomatic</a:t>
            </a:r>
            <a:r>
              <a:rPr lang="en-GB" dirty="0"/>
              <a:t> and does </a:t>
            </a:r>
            <a:r>
              <a:rPr lang="en-GB" dirty="0">
                <a:solidFill>
                  <a:srgbClr val="6600CC"/>
                </a:solidFill>
              </a:rPr>
              <a:t>not</a:t>
            </a:r>
            <a:r>
              <a:rPr lang="en-GB" dirty="0"/>
              <a:t> cause any </a:t>
            </a:r>
            <a:r>
              <a:rPr lang="en-GB" dirty="0">
                <a:solidFill>
                  <a:srgbClr val="6600CC"/>
                </a:solidFill>
              </a:rPr>
              <a:t>physical</a:t>
            </a:r>
            <a:r>
              <a:rPr lang="en-GB" dirty="0"/>
              <a:t> discomfort or disability.</a:t>
            </a:r>
          </a:p>
          <a:p>
            <a:pPr algn="just"/>
            <a:r>
              <a:rPr lang="en-GB" dirty="0"/>
              <a:t>It may be associated with devastating </a:t>
            </a:r>
            <a:r>
              <a:rPr lang="en-GB" dirty="0">
                <a:solidFill>
                  <a:srgbClr val="6600CC"/>
                </a:solidFill>
              </a:rPr>
              <a:t>psychological</a:t>
            </a:r>
            <a:r>
              <a:rPr lang="en-GB" dirty="0"/>
              <a:t> and </a:t>
            </a:r>
            <a:r>
              <a:rPr lang="en-GB" dirty="0">
                <a:solidFill>
                  <a:srgbClr val="6600CC"/>
                </a:solidFill>
              </a:rPr>
              <a:t>social</a:t>
            </a:r>
            <a:r>
              <a:rPr lang="en-GB" dirty="0"/>
              <a:t> consequences. </a:t>
            </a:r>
          </a:p>
          <a:p>
            <a:pPr algn="just"/>
            <a:r>
              <a:rPr lang="en-GB" dirty="0"/>
              <a:t>Feeling of </a:t>
            </a:r>
            <a:r>
              <a:rPr lang="en-GB" dirty="0">
                <a:solidFill>
                  <a:srgbClr val="6600CC"/>
                </a:solidFill>
              </a:rPr>
              <a:t>stress</a:t>
            </a:r>
            <a:r>
              <a:rPr lang="en-GB" dirty="0"/>
              <a:t> and embarrassment on social contacts, </a:t>
            </a:r>
            <a:r>
              <a:rPr lang="en-GB" dirty="0">
                <a:solidFill>
                  <a:srgbClr val="6600CC"/>
                </a:solidFill>
              </a:rPr>
              <a:t>lowered</a:t>
            </a:r>
            <a:r>
              <a:rPr lang="en-GB" dirty="0"/>
              <a:t> </a:t>
            </a:r>
            <a:r>
              <a:rPr lang="en-GB" dirty="0">
                <a:solidFill>
                  <a:srgbClr val="6600CC"/>
                </a:solidFill>
              </a:rPr>
              <a:t>self-esteem</a:t>
            </a:r>
            <a:r>
              <a:rPr lang="en-GB" dirty="0"/>
              <a:t> may be detrimental to the</a:t>
            </a:r>
            <a:r>
              <a:rPr lang="en-GB" i="1" dirty="0"/>
              <a:t> </a:t>
            </a:r>
            <a:r>
              <a:rPr lang="en-GB" dirty="0"/>
              <a:t>patients, particularly when the lesions are on visible area of the body.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463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Treatment</a:t>
            </a:r>
            <a:r>
              <a:rPr lang="en-GB" dirty="0"/>
              <a:t>  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36977" y="1535795"/>
            <a:ext cx="8591872" cy="4975448"/>
          </a:xfrm>
        </p:spPr>
        <p:txBody>
          <a:bodyPr/>
          <a:lstStyle/>
          <a:p>
            <a:pPr algn="just">
              <a:spcBef>
                <a:spcPts val="800"/>
              </a:spcBef>
            </a:pPr>
            <a:r>
              <a:rPr lang="en-GB" dirty="0"/>
              <a:t>With treatment, re-pigmentation occurs </a:t>
            </a:r>
            <a:r>
              <a:rPr lang="en-GB" dirty="0">
                <a:solidFill>
                  <a:srgbClr val="6600CC"/>
                </a:solidFill>
              </a:rPr>
              <a:t>around</a:t>
            </a:r>
            <a:r>
              <a:rPr lang="en-GB" dirty="0"/>
              <a:t> the </a:t>
            </a:r>
            <a:r>
              <a:rPr lang="en-GB" dirty="0">
                <a:solidFill>
                  <a:srgbClr val="6600CC"/>
                </a:solidFill>
              </a:rPr>
              <a:t>hair</a:t>
            </a:r>
            <a:r>
              <a:rPr lang="en-GB" dirty="0"/>
              <a:t> </a:t>
            </a:r>
            <a:r>
              <a:rPr lang="en-GB" dirty="0">
                <a:solidFill>
                  <a:srgbClr val="6600CC"/>
                </a:solidFill>
              </a:rPr>
              <a:t>follicles</a:t>
            </a:r>
            <a:r>
              <a:rPr lang="en-GB" dirty="0"/>
              <a:t>, which is achieved by </a:t>
            </a:r>
            <a:r>
              <a:rPr lang="en-GB" dirty="0">
                <a:solidFill>
                  <a:srgbClr val="6600CC"/>
                </a:solidFill>
              </a:rPr>
              <a:t>stimulation</a:t>
            </a:r>
            <a:r>
              <a:rPr lang="en-GB" dirty="0"/>
              <a:t> and </a:t>
            </a:r>
            <a:r>
              <a:rPr lang="en-GB" dirty="0">
                <a:solidFill>
                  <a:srgbClr val="6600CC"/>
                </a:solidFill>
              </a:rPr>
              <a:t>migration</a:t>
            </a:r>
            <a:r>
              <a:rPr lang="en-GB" dirty="0"/>
              <a:t> of </a:t>
            </a:r>
            <a:r>
              <a:rPr lang="en-GB" dirty="0">
                <a:solidFill>
                  <a:srgbClr val="6600CC"/>
                </a:solidFill>
              </a:rPr>
              <a:t>follicular</a:t>
            </a:r>
            <a:r>
              <a:rPr lang="en-GB" dirty="0"/>
              <a:t> </a:t>
            </a:r>
            <a:r>
              <a:rPr lang="en-GB" dirty="0">
                <a:solidFill>
                  <a:srgbClr val="6600CC"/>
                </a:solidFill>
              </a:rPr>
              <a:t>melanocytes</a:t>
            </a:r>
            <a:r>
              <a:rPr lang="en-GB" dirty="0"/>
              <a:t>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Spread of pigmentation </a:t>
            </a:r>
            <a:r>
              <a:rPr lang="en-GB" dirty="0">
                <a:solidFill>
                  <a:srgbClr val="6600CC"/>
                </a:solidFill>
              </a:rPr>
              <a:t>from</a:t>
            </a:r>
            <a:r>
              <a:rPr lang="en-GB" dirty="0"/>
              <a:t> </a:t>
            </a:r>
            <a:r>
              <a:rPr lang="en-GB" dirty="0">
                <a:solidFill>
                  <a:srgbClr val="6600CC"/>
                </a:solidFill>
              </a:rPr>
              <a:t>the</a:t>
            </a:r>
            <a:r>
              <a:rPr lang="en-GB" dirty="0"/>
              <a:t> </a:t>
            </a:r>
            <a:r>
              <a:rPr lang="en-GB" dirty="0">
                <a:solidFill>
                  <a:srgbClr val="6600CC"/>
                </a:solidFill>
              </a:rPr>
              <a:t>margin</a:t>
            </a:r>
            <a:r>
              <a:rPr lang="en-GB" dirty="0"/>
              <a:t> of the patch can </a:t>
            </a:r>
            <a:r>
              <a:rPr lang="en-GB" dirty="0">
                <a:solidFill>
                  <a:srgbClr val="6600CC"/>
                </a:solidFill>
              </a:rPr>
              <a:t>also</a:t>
            </a:r>
            <a:r>
              <a:rPr lang="en-GB" dirty="0"/>
              <a:t> </a:t>
            </a:r>
            <a:r>
              <a:rPr lang="en-GB" dirty="0">
                <a:solidFill>
                  <a:srgbClr val="6600CC"/>
                </a:solidFill>
              </a:rPr>
              <a:t>occur</a:t>
            </a:r>
            <a:r>
              <a:rPr lang="en-GB" dirty="0"/>
              <a:t>. 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Whatever the mode of therapy, patient </a:t>
            </a:r>
            <a:r>
              <a:rPr lang="en-GB" dirty="0">
                <a:solidFill>
                  <a:srgbClr val="6600CC"/>
                </a:solidFill>
              </a:rPr>
              <a:t>education</a:t>
            </a:r>
            <a:r>
              <a:rPr lang="en-GB" dirty="0"/>
              <a:t> and </a:t>
            </a:r>
            <a:r>
              <a:rPr lang="en-GB" dirty="0">
                <a:solidFill>
                  <a:srgbClr val="6600CC"/>
                </a:solidFill>
              </a:rPr>
              <a:t>reassurance</a:t>
            </a:r>
            <a:r>
              <a:rPr lang="en-GB" dirty="0"/>
              <a:t> is very importance.</a:t>
            </a:r>
          </a:p>
          <a:p>
            <a:pPr algn="just">
              <a:spcBef>
                <a:spcPts val="800"/>
              </a:spcBef>
            </a:pPr>
            <a:r>
              <a:rPr lang="en-GB" dirty="0">
                <a:solidFill>
                  <a:srgbClr val="6600CC"/>
                </a:solidFill>
              </a:rPr>
              <a:t>Explanation</a:t>
            </a:r>
            <a:r>
              <a:rPr lang="en-GB" dirty="0"/>
              <a:t> of the </a:t>
            </a:r>
            <a:r>
              <a:rPr lang="en-GB" dirty="0">
                <a:solidFill>
                  <a:srgbClr val="6600CC"/>
                </a:solidFill>
              </a:rPr>
              <a:t>benign</a:t>
            </a:r>
            <a:r>
              <a:rPr lang="en-GB" dirty="0"/>
              <a:t> </a:t>
            </a:r>
            <a:r>
              <a:rPr lang="en-GB" dirty="0">
                <a:solidFill>
                  <a:srgbClr val="6600CC"/>
                </a:solidFill>
              </a:rPr>
              <a:t>nature</a:t>
            </a:r>
            <a:r>
              <a:rPr lang="en-GB" dirty="0"/>
              <a:t> of the disease and psychological support is needed in all patients.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6157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Treatment</a:t>
            </a:r>
            <a:r>
              <a:rPr lang="en-GB" dirty="0"/>
              <a:t>  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0328" y="1563464"/>
            <a:ext cx="8591872" cy="4975448"/>
          </a:xfrm>
        </p:spPr>
        <p:txBody>
          <a:bodyPr/>
          <a:lstStyle/>
          <a:p>
            <a:pPr marL="0" indent="0" algn="just">
              <a:spcBef>
                <a:spcPts val="800"/>
              </a:spcBef>
              <a:buNone/>
            </a:pPr>
            <a:r>
              <a:rPr lang="en-GB" dirty="0">
                <a:solidFill>
                  <a:srgbClr val="6600CC"/>
                </a:solidFill>
              </a:rPr>
              <a:t>1- Topical steroids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Are effective in the management of disease limited to small area.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Lesions on face and neck respond better than other parts or the body. Hydrocortisone is the topical agent of choice.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More potent steroids can also be used intermittently.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755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Treatment </a:t>
            </a:r>
            <a:r>
              <a:rPr lang="en-US" dirty="0"/>
              <a:t>.</a:t>
            </a:r>
            <a:r>
              <a:rPr lang="en-US" b="1" dirty="0"/>
              <a:t>..</a:t>
            </a:r>
            <a:r>
              <a:rPr lang="en-GB" dirty="0"/>
              <a:t>  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90328" y="1535795"/>
            <a:ext cx="8591872" cy="4975448"/>
          </a:xfrm>
        </p:spPr>
        <p:txBody>
          <a:bodyPr/>
          <a:lstStyle/>
          <a:p>
            <a:pPr marL="0" indent="0" algn="just">
              <a:spcBef>
                <a:spcPts val="800"/>
              </a:spcBef>
              <a:buNone/>
            </a:pPr>
            <a:r>
              <a:rPr lang="en-GB" dirty="0">
                <a:solidFill>
                  <a:srgbClr val="6600CC"/>
                </a:solidFill>
              </a:rPr>
              <a:t>2- PUVA therapy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PUVA therapy (</a:t>
            </a:r>
            <a:r>
              <a:rPr lang="en-GB" dirty="0" err="1"/>
              <a:t>Psoralen</a:t>
            </a:r>
            <a:r>
              <a:rPr lang="en-GB" dirty="0"/>
              <a:t> + Ultraviolet A) is the mainstay of management of vitiligo.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Topical PUVA involves painting the area with </a:t>
            </a:r>
            <a:r>
              <a:rPr lang="en-GB" dirty="0" err="1"/>
              <a:t>psoralen</a:t>
            </a:r>
            <a:r>
              <a:rPr lang="en-GB" dirty="0"/>
              <a:t> solution and exposing the area to UVA.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Patients with limited involvement are best suited for this mode of therapy. 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Is used in patients with extensive vitiligo.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Is avoided in children below the age of 12.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It is contraindicated in pregnancy and lactation.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30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24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Treatment </a:t>
            </a:r>
            <a:r>
              <a:rPr lang="en-US" dirty="0"/>
              <a:t>...</a:t>
            </a:r>
            <a:r>
              <a:rPr lang="en-GB" dirty="0"/>
              <a:t> </a:t>
            </a:r>
            <a:endParaRPr lang="en-US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08289" y="1440924"/>
            <a:ext cx="8784976" cy="4615408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800"/>
              </a:spcBef>
              <a:buNone/>
            </a:pPr>
            <a:r>
              <a:rPr lang="en-GB" sz="4000" dirty="0">
                <a:solidFill>
                  <a:srgbClr val="6600CC"/>
                </a:solidFill>
              </a:rPr>
              <a:t>2-Surgical treatment</a:t>
            </a:r>
          </a:p>
          <a:p>
            <a:pPr algn="just">
              <a:spcBef>
                <a:spcPts val="0"/>
              </a:spcBef>
            </a:pPr>
            <a:r>
              <a:rPr lang="en-GB" sz="4000" dirty="0"/>
              <a:t>When topical steroids or PUVA  therapy fails to </a:t>
            </a:r>
            <a:r>
              <a:rPr lang="en-GB" sz="4000" dirty="0" err="1"/>
              <a:t>repigment</a:t>
            </a:r>
            <a:r>
              <a:rPr lang="en-GB" sz="4000" dirty="0"/>
              <a:t>, surgical treatment may be undertaken.</a:t>
            </a:r>
          </a:p>
          <a:p>
            <a:pPr algn="just">
              <a:spcBef>
                <a:spcPts val="0"/>
              </a:spcBef>
            </a:pPr>
            <a:r>
              <a:rPr lang="en-GB" sz="4000" dirty="0"/>
              <a:t>Best suited for segmental and localized </a:t>
            </a:r>
            <a:r>
              <a:rPr lang="en-GB" sz="4000" dirty="0" err="1"/>
              <a:t>vitiligo</a:t>
            </a:r>
            <a:r>
              <a:rPr lang="en-GB" sz="4000" dirty="0"/>
              <a:t>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412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Treatment </a:t>
            </a:r>
            <a:r>
              <a:rPr lang="en-US" dirty="0"/>
              <a:t>...</a:t>
            </a:r>
            <a:r>
              <a:rPr lang="en-GB" dirty="0"/>
              <a:t> 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algn="just">
              <a:spcBef>
                <a:spcPts val="800"/>
              </a:spcBef>
              <a:buNone/>
            </a:pPr>
            <a:r>
              <a:rPr lang="en-GB" dirty="0">
                <a:solidFill>
                  <a:srgbClr val="6600CC"/>
                </a:solidFill>
              </a:rPr>
              <a:t>3</a:t>
            </a:r>
            <a:r>
              <a:rPr lang="en-GB">
                <a:solidFill>
                  <a:srgbClr val="6600CC"/>
                </a:solidFill>
              </a:rPr>
              <a:t>- </a:t>
            </a:r>
            <a:r>
              <a:rPr lang="en-GB" dirty="0">
                <a:solidFill>
                  <a:srgbClr val="6600CC"/>
                </a:solidFill>
              </a:rPr>
              <a:t>Depigmentation 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In patients with extensive vitiligo.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Depigmentation of  the remaining islands of normal skin may be more cosmetically acceptable.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To achieve this, hydroquinone in a concentration of 20% is applied twice a day on the pigmented skin.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It may take months to establish depigmentation, which is usually permanent.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9049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  <p:pic>
        <p:nvPicPr>
          <p:cNvPr id="8" name="Content Placeholder 7" descr="Vit1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27" r="10107"/>
          <a:stretch/>
        </p:blipFill>
        <p:spPr>
          <a:xfrm>
            <a:off x="2057196" y="1895835"/>
            <a:ext cx="5033701" cy="4255368"/>
          </a:xfrm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800"/>
              </a:spcBef>
            </a:pPr>
            <a:r>
              <a:rPr lang="en-GB" sz="2400" dirty="0">
                <a:solidFill>
                  <a:srgbClr val="000000"/>
                </a:solidFill>
              </a:rPr>
              <a:t>Focal vitiligo</a:t>
            </a:r>
          </a:p>
        </p:txBody>
      </p:sp>
    </p:spTree>
    <p:extLst>
      <p:ext uri="{BB962C8B-B14F-4D97-AF65-F5344CB8AC3E}">
        <p14:creationId xmlns:p14="http://schemas.microsoft.com/office/powerpoint/2010/main" val="15805422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528" y="4653136"/>
            <a:ext cx="3096344" cy="720080"/>
          </a:xfrm>
        </p:spPr>
        <p:txBody>
          <a:bodyPr/>
          <a:lstStyle/>
          <a:p>
            <a:pPr marL="0" indent="0">
              <a:spcBef>
                <a:spcPts val="800"/>
              </a:spcBef>
              <a:buNone/>
            </a:pPr>
            <a:r>
              <a:rPr lang="en-GB" dirty="0">
                <a:solidFill>
                  <a:schemeClr val="tx1"/>
                </a:solidFill>
              </a:rPr>
              <a:t>Segmental vitiligo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pic>
        <p:nvPicPr>
          <p:cNvPr id="4" name="Picture 3" descr="vit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896" y="2708920"/>
            <a:ext cx="5256584" cy="3456384"/>
          </a:xfrm>
          <a:prstGeom prst="rect">
            <a:avLst/>
          </a:prstGeom>
        </p:spPr>
      </p:pic>
      <p:pic>
        <p:nvPicPr>
          <p:cNvPr id="6" name="Picture 5" descr="vit2.jpe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9" t="32295"/>
          <a:stretch/>
        </p:blipFill>
        <p:spPr>
          <a:xfrm>
            <a:off x="5132864" y="188640"/>
            <a:ext cx="5315624" cy="2448272"/>
          </a:xfrm>
          <a:prstGeom prst="rect">
            <a:avLst/>
          </a:prstGeom>
        </p:spPr>
      </p:pic>
      <p:pic>
        <p:nvPicPr>
          <p:cNvPr id="7" name="Picture 6" descr="Vit4.jpg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35609"/>
          <a:stretch/>
        </p:blipFill>
        <p:spPr>
          <a:xfrm>
            <a:off x="1703512" y="764705"/>
            <a:ext cx="3236976" cy="3214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2669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800"/>
              </a:spcBef>
            </a:pPr>
            <a:r>
              <a:rPr lang="en-GB" sz="3600" dirty="0"/>
              <a:t>Vitiligo is a common acquired disorder.</a:t>
            </a:r>
          </a:p>
          <a:p>
            <a:pPr algn="just">
              <a:spcBef>
                <a:spcPts val="800"/>
              </a:spcBef>
            </a:pPr>
            <a:r>
              <a:rPr lang="en-GB" sz="3600" dirty="0"/>
              <a:t>Characterized by well-</a:t>
            </a:r>
            <a:r>
              <a:rPr lang="en-GB" sz="3600" dirty="0" err="1"/>
              <a:t>marginated</a:t>
            </a:r>
            <a:r>
              <a:rPr lang="en-GB" sz="3600" dirty="0"/>
              <a:t> white spots resulting from loss of melanocytes.</a:t>
            </a:r>
          </a:p>
          <a:p>
            <a:pPr algn="just">
              <a:spcBef>
                <a:spcPts val="800"/>
              </a:spcBef>
            </a:pPr>
            <a:r>
              <a:rPr lang="en-GB" sz="3600" dirty="0"/>
              <a:t>Vitiligo is associated with some autoimmune disorders. </a:t>
            </a:r>
          </a:p>
          <a:p>
            <a:pPr algn="just">
              <a:spcBef>
                <a:spcPts val="800"/>
              </a:spcBef>
            </a:pPr>
            <a:r>
              <a:rPr lang="en-GB" sz="3600" dirty="0"/>
              <a:t>Is associated with social stigma.</a:t>
            </a:r>
          </a:p>
          <a:p>
            <a:pPr algn="just">
              <a:spcBef>
                <a:spcPts val="800"/>
              </a:spcBef>
            </a:pPr>
            <a:r>
              <a:rPr lang="en-GB" sz="3600" dirty="0"/>
              <a:t>Confusion with leprosy is partly responsible for this.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29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03512" y="5589240"/>
            <a:ext cx="3695328" cy="504056"/>
          </a:xfrm>
        </p:spPr>
        <p:txBody>
          <a:bodyPr/>
          <a:lstStyle/>
          <a:p>
            <a:pPr marL="0" indent="0">
              <a:spcBef>
                <a:spcPts val="800"/>
              </a:spcBef>
              <a:buNone/>
            </a:pPr>
            <a:r>
              <a:rPr lang="en-GB" dirty="0"/>
              <a:t>Generalized vitiligo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5" name="Picture 4" descr="VIT 6.jpe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607"/>
          <a:stretch/>
        </p:blipFill>
        <p:spPr>
          <a:xfrm>
            <a:off x="1775520" y="223228"/>
            <a:ext cx="3816424" cy="5344823"/>
          </a:xfrm>
          <a:prstGeom prst="rect">
            <a:avLst/>
          </a:prstGeom>
        </p:spPr>
      </p:pic>
      <p:pic>
        <p:nvPicPr>
          <p:cNvPr id="6" name="Picture 5" descr="VIT5.jpe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5960" y="3284985"/>
            <a:ext cx="4752528" cy="3042686"/>
          </a:xfrm>
          <a:prstGeom prst="rect">
            <a:avLst/>
          </a:prstGeom>
        </p:spPr>
      </p:pic>
      <p:pic>
        <p:nvPicPr>
          <p:cNvPr id="7" name="Picture 6" descr="VIT 7.jpe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5960" y="188640"/>
            <a:ext cx="4752528" cy="3024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70027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47528" y="5085184"/>
            <a:ext cx="3619128" cy="625624"/>
          </a:xfrm>
        </p:spPr>
        <p:txBody>
          <a:bodyPr/>
          <a:lstStyle/>
          <a:p>
            <a:pPr marL="0" indent="0">
              <a:spcBef>
                <a:spcPts val="800"/>
              </a:spcBef>
              <a:buNone/>
            </a:pPr>
            <a:r>
              <a:rPr lang="en-GB" dirty="0" err="1"/>
              <a:t>Acro</a:t>
            </a:r>
            <a:r>
              <a:rPr lang="en-GB" dirty="0"/>
              <a:t>-facial vitiligo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5" name="Picture 4" descr="vit10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3912" y="3014204"/>
            <a:ext cx="5169768" cy="3141352"/>
          </a:xfrm>
          <a:prstGeom prst="rect">
            <a:avLst/>
          </a:prstGeom>
        </p:spPr>
      </p:pic>
      <p:pic>
        <p:nvPicPr>
          <p:cNvPr id="6" name="Picture 5" descr="vit 9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1" y="260649"/>
            <a:ext cx="3779912" cy="2853463"/>
          </a:xfrm>
          <a:prstGeom prst="rect">
            <a:avLst/>
          </a:prstGeom>
        </p:spPr>
      </p:pic>
      <p:pic>
        <p:nvPicPr>
          <p:cNvPr id="7" name="Picture 6" descr="vit 8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5863" y="188640"/>
            <a:ext cx="5184577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7681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title"/>
          </p:nvPr>
        </p:nvSpPr>
        <p:spPr>
          <a:xfrm>
            <a:off x="1828800" y="2590800"/>
            <a:ext cx="8077200" cy="20574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sz="5400" i="1" dirty="0">
                <a:latin typeface="Times New Roman" charset="0"/>
                <a:ea typeface="ＭＳ Ｐゴシック" charset="0"/>
                <a:cs typeface="Times New Roman" charset="0"/>
              </a:rPr>
              <a:t>Thank you</a:t>
            </a:r>
            <a:br>
              <a:rPr lang="en-US" sz="5400" i="1" dirty="0">
                <a:solidFill>
                  <a:srgbClr val="3366FF"/>
                </a:solidFill>
                <a:latin typeface="Times New Roman" charset="0"/>
                <a:ea typeface="ＭＳ Ｐゴシック" charset="0"/>
                <a:cs typeface="Times New Roman" charset="0"/>
              </a:rPr>
            </a:br>
            <a:br>
              <a:rPr lang="en-US" sz="5400" i="1" dirty="0">
                <a:solidFill>
                  <a:srgbClr val="3366FF"/>
                </a:solidFill>
                <a:latin typeface="Times New Roman" charset="0"/>
                <a:ea typeface="ＭＳ Ｐゴシック" charset="0"/>
                <a:cs typeface="Times New Roman" charset="0"/>
              </a:rPr>
            </a:br>
            <a:endParaRPr lang="en-US" sz="5400" i="1" dirty="0">
              <a:solidFill>
                <a:srgbClr val="6600CC"/>
              </a:solidFill>
              <a:latin typeface="Times New Roman" charset="0"/>
              <a:ea typeface="ＭＳ Ｐゴシック" charset="0"/>
              <a:cs typeface="Times New Roman" charset="0"/>
            </a:endParaRPr>
          </a:p>
        </p:txBody>
      </p:sp>
      <p:sp>
        <p:nvSpPr>
          <p:cNvPr id="102402" name="Rectangle 2"/>
          <p:cNvSpPr>
            <a:spLocks noChangeArrowheads="1"/>
          </p:cNvSpPr>
          <p:nvPr/>
        </p:nvSpPr>
        <p:spPr bwMode="auto">
          <a:xfrm>
            <a:off x="7038975" y="1638301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20000"/>
              </a:spcBef>
              <a:buClr>
                <a:schemeClr val="hlink"/>
              </a:buClr>
              <a:buSzPct val="70000"/>
              <a:buFont typeface="Wingdings" charset="0"/>
              <a:buNone/>
              <a:defRPr/>
            </a:pPr>
            <a:endParaRPr lang="en-US">
              <a:effectLst>
                <a:outerShdw blurRad="38100" dist="38100" dir="2700000" algn="tl">
                  <a:srgbClr val="DDDDDD"/>
                </a:outerShdw>
              </a:effectLst>
              <a:latin typeface="Tahoma" charset="0"/>
            </a:endParaRPr>
          </a:p>
        </p:txBody>
      </p:sp>
      <p:sp>
        <p:nvSpPr>
          <p:cNvPr id="78851" name="Slide Number Placeholder 6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AA9FFA1-1D3E-0D42-8DD0-5243E386CA57}" type="slidenum">
              <a:rPr lang="en-US" sz="1200">
                <a:solidFill>
                  <a:schemeClr val="tx2"/>
                </a:solidFill>
              </a:rPr>
              <a:pPr eaLnBrk="1" hangingPunct="1"/>
              <a:t>22</a:t>
            </a:fld>
            <a:endParaRPr lang="en-US" sz="12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353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61111E-6 3.33333E-6  C 0.06892 3.33333E-6  0.125 0.02847  0.125 0.06389  C 0.125 0.09907  0.06892 0.12777  3.61111E-6 0.12777  C -0.0691 0.12777  -0.125 0.09907  -0.125 0.06389  C -0.125 0.02847  -0.0691 3.33333E-6  3.61111E-6 3.33333E-6  Z " pathEditMode="relative">
                                      <p:cBhvr>
                                        <p:cTn id="6" dur="2000" fill="hold"/>
                                        <p:tgtEl>
                                          <p:spTgt spid="10240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0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Aetiology &amp; Pathogenesis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08101" y="1690688"/>
            <a:ext cx="8663880" cy="4975448"/>
          </a:xfrm>
        </p:spPr>
        <p:txBody>
          <a:bodyPr/>
          <a:lstStyle/>
          <a:p>
            <a:pPr algn="just">
              <a:spcBef>
                <a:spcPts val="800"/>
              </a:spcBef>
            </a:pPr>
            <a:r>
              <a:rPr lang="en-GB" dirty="0"/>
              <a:t>Susceptibility to the disease may be inherited</a:t>
            </a:r>
            <a:r>
              <a:rPr lang="ar-SA" dirty="0"/>
              <a:t>.</a:t>
            </a:r>
          </a:p>
          <a:p>
            <a:pPr algn="just">
              <a:spcBef>
                <a:spcPts val="800"/>
              </a:spcBef>
            </a:pPr>
            <a:r>
              <a:rPr lang="en-US" dirty="0"/>
              <a:t>1/4 </a:t>
            </a:r>
            <a:r>
              <a:rPr lang="en-GB" dirty="0"/>
              <a:t>to 1/3 of patients have family members affected with the disease.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A multifactorial pattern of inheritance is revealed in most studies. </a:t>
            </a:r>
          </a:p>
          <a:p>
            <a:pPr>
              <a:spcBef>
                <a:spcPts val="800"/>
              </a:spcBef>
            </a:pPr>
            <a:r>
              <a:rPr lang="en-GB" dirty="0"/>
              <a:t>There are </a:t>
            </a:r>
            <a:r>
              <a:rPr lang="en-GB" dirty="0">
                <a:solidFill>
                  <a:srgbClr val="6600CC"/>
                </a:solidFill>
              </a:rPr>
              <a:t>three</a:t>
            </a:r>
            <a:r>
              <a:rPr lang="en-GB" dirty="0"/>
              <a:t> possible mechanisms that may cause destruction of melanocytes.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However, multiple mechanisms may be responsible for the causation of vitiligo in an individual.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64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>
                <a:solidFill>
                  <a:srgbClr val="6600CC"/>
                </a:solidFill>
              </a:rPr>
              <a:t>The three</a:t>
            </a:r>
            <a:r>
              <a:rPr lang="en-GB" dirty="0"/>
              <a:t> possible mechanisms of vitiligo </a:t>
            </a:r>
            <a:endParaRPr lang="en-GB" b="1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18320" y="1783735"/>
            <a:ext cx="8663880" cy="4975448"/>
          </a:xfrm>
        </p:spPr>
        <p:txBody>
          <a:bodyPr>
            <a:normAutofit lnSpcReduction="10000"/>
          </a:bodyPr>
          <a:lstStyle/>
          <a:p>
            <a:pPr marL="0" indent="0">
              <a:spcBef>
                <a:spcPts val="800"/>
              </a:spcBef>
              <a:buNone/>
            </a:pPr>
            <a:r>
              <a:rPr lang="en-GB" dirty="0">
                <a:solidFill>
                  <a:srgbClr val="6600CC"/>
                </a:solidFill>
              </a:rPr>
              <a:t>1. The autoimmune hypothesis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Originated from the observation that vitiligo is associated with some autoimmune diseases.</a:t>
            </a:r>
          </a:p>
          <a:p>
            <a:pPr>
              <a:spcBef>
                <a:spcPts val="800"/>
              </a:spcBef>
            </a:pPr>
            <a:r>
              <a:rPr lang="en-GB" dirty="0" err="1"/>
              <a:t>Suggets</a:t>
            </a:r>
            <a:r>
              <a:rPr lang="en-GB" dirty="0"/>
              <a:t> that there is an autoimmune damage to melanocytes.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GB" dirty="0">
                <a:solidFill>
                  <a:srgbClr val="6600CC"/>
                </a:solidFill>
              </a:rPr>
              <a:t>2. The </a:t>
            </a:r>
            <a:r>
              <a:rPr lang="en-GB" dirty="0" err="1">
                <a:solidFill>
                  <a:srgbClr val="6600CC"/>
                </a:solidFill>
              </a:rPr>
              <a:t>autocytotoxic</a:t>
            </a:r>
            <a:r>
              <a:rPr lang="en-GB" dirty="0">
                <a:solidFill>
                  <a:srgbClr val="6600CC"/>
                </a:solidFill>
              </a:rPr>
              <a:t> or self-destruct hypothesis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Suggests that some toxic molecules produced during the biosynthesis of melanin are responsible for melanocyte damage in susceptible individuals. 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GB" dirty="0">
                <a:solidFill>
                  <a:srgbClr val="6600CC"/>
                </a:solidFill>
              </a:rPr>
              <a:t>3. The neural hypothesis </a:t>
            </a:r>
          </a:p>
          <a:p>
            <a:pPr>
              <a:spcBef>
                <a:spcPts val="800"/>
              </a:spcBef>
            </a:pPr>
            <a:r>
              <a:rPr lang="en-GB" dirty="0"/>
              <a:t>Postulates that neurochemicals liberated from nerve endings are toxic to melanocytes. </a:t>
            </a:r>
          </a:p>
          <a:p>
            <a:pPr>
              <a:spcBef>
                <a:spcPts val="800"/>
              </a:spcBef>
            </a:pPr>
            <a:endParaRPr lang="en-GB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340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0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Clinical Features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spcBef>
                <a:spcPts val="800"/>
              </a:spcBef>
            </a:pPr>
            <a:r>
              <a:rPr lang="en-GB" dirty="0"/>
              <a:t>Vitiligo affects all races with an average frequency of 1% to 2% of the population. </a:t>
            </a:r>
          </a:p>
          <a:p>
            <a:pPr>
              <a:spcBef>
                <a:spcPts val="800"/>
              </a:spcBef>
            </a:pPr>
            <a:r>
              <a:rPr lang="en-GB" dirty="0"/>
              <a:t>Both sexes are affected equally. </a:t>
            </a:r>
          </a:p>
          <a:p>
            <a:pPr>
              <a:spcBef>
                <a:spcPts val="800"/>
              </a:spcBef>
            </a:pPr>
            <a:r>
              <a:rPr lang="en-GB" dirty="0"/>
              <a:t>The disease may develop at any age, the peak age of onset is between 10 and 30 years.</a:t>
            </a:r>
          </a:p>
          <a:p>
            <a:pPr>
              <a:spcBef>
                <a:spcPts val="800"/>
              </a:spcBef>
            </a:pPr>
            <a:r>
              <a:rPr lang="en-GB" dirty="0"/>
              <a:t>Stressful life events or physical trauma can often precipitate the onset of disease.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257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Clinical Features </a:t>
            </a:r>
            <a:r>
              <a:rPr lang="en-US" b="1" dirty="0"/>
              <a:t>...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</a:pPr>
            <a:r>
              <a:rPr lang="en-GB" dirty="0"/>
              <a:t>Typically, macule of vitiligo is well-circumscribed depigmented of varying sizes. </a:t>
            </a:r>
          </a:p>
          <a:p>
            <a:pPr algn="just">
              <a:spcBef>
                <a:spcPts val="600"/>
              </a:spcBef>
            </a:pPr>
            <a:r>
              <a:rPr lang="en-GB" dirty="0"/>
              <a:t>The hairs on the patch may turn grey.</a:t>
            </a:r>
          </a:p>
          <a:p>
            <a:pPr algn="just">
              <a:spcBef>
                <a:spcPts val="600"/>
              </a:spcBef>
            </a:pPr>
            <a:r>
              <a:rPr lang="en-GB" dirty="0"/>
              <a:t>There may be a single or numerous depigmented macules distributed all over the body.</a:t>
            </a:r>
          </a:p>
          <a:p>
            <a:pPr algn="just">
              <a:spcBef>
                <a:spcPts val="600"/>
              </a:spcBef>
            </a:pPr>
            <a:r>
              <a:rPr lang="en-GB" dirty="0"/>
              <a:t>With time, the macules may enlarge and coalesce to produce extensive pigment loss.</a:t>
            </a:r>
          </a:p>
          <a:p>
            <a:pPr algn="just">
              <a:spcBef>
                <a:spcPts val="600"/>
              </a:spcBef>
            </a:pPr>
            <a:r>
              <a:rPr lang="en-GB" dirty="0"/>
              <a:t>The lesions are asymptomatic.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07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Clinical </a:t>
            </a:r>
            <a:r>
              <a:rPr lang="en-US" b="1" dirty="0"/>
              <a:t>types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just">
              <a:spcBef>
                <a:spcPts val="600"/>
              </a:spcBef>
            </a:pPr>
            <a:r>
              <a:rPr lang="en-GB" dirty="0"/>
              <a:t>According to: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dirty="0"/>
              <a:t>The extent of involvement</a:t>
            </a:r>
          </a:p>
          <a:p>
            <a:pPr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GB" dirty="0"/>
              <a:t>Pattern of distribution</a:t>
            </a:r>
          </a:p>
          <a:p>
            <a:pPr algn="just">
              <a:spcBef>
                <a:spcPts val="600"/>
              </a:spcBef>
            </a:pPr>
            <a:r>
              <a:rPr lang="en-GB" dirty="0"/>
              <a:t>Is </a:t>
            </a:r>
            <a:r>
              <a:rPr lang="en-GB" dirty="0">
                <a:solidFill>
                  <a:srgbClr val="6600CC"/>
                </a:solidFill>
              </a:rPr>
              <a:t>clinically</a:t>
            </a:r>
            <a:r>
              <a:rPr lang="en-GB" dirty="0"/>
              <a:t> </a:t>
            </a:r>
            <a:r>
              <a:rPr lang="en-GB" dirty="0">
                <a:solidFill>
                  <a:srgbClr val="6600CC"/>
                </a:solidFill>
              </a:rPr>
              <a:t>categorized</a:t>
            </a:r>
            <a:r>
              <a:rPr lang="en-GB" dirty="0"/>
              <a:t> into the following types:</a:t>
            </a:r>
          </a:p>
          <a:p>
            <a:pPr marL="514350" indent="-514350" algn="just"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Focal</a:t>
            </a:r>
          </a:p>
          <a:p>
            <a:pPr marL="514350" indent="-514350" algn="just"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Segmental</a:t>
            </a:r>
          </a:p>
          <a:p>
            <a:pPr marL="514350" indent="-514350" algn="just"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Generalized</a:t>
            </a:r>
          </a:p>
          <a:p>
            <a:pPr marL="514350" indent="-514350" algn="just">
              <a:spcBef>
                <a:spcPts val="600"/>
              </a:spcBef>
              <a:buFont typeface="+mj-lt"/>
              <a:buAutoNum type="arabicPeriod"/>
            </a:pPr>
            <a:r>
              <a:rPr lang="en-GB" dirty="0" err="1"/>
              <a:t>Acrofacial</a:t>
            </a:r>
            <a:endParaRPr lang="en-GB" dirty="0"/>
          </a:p>
          <a:p>
            <a:pPr marL="514350" indent="-514350" algn="just">
              <a:spcBef>
                <a:spcPts val="600"/>
              </a:spcBef>
              <a:buFont typeface="+mj-lt"/>
              <a:buAutoNum type="arabicPeriod"/>
            </a:pPr>
            <a:r>
              <a:rPr lang="en-GB" dirty="0"/>
              <a:t>Universal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9558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Clinical </a:t>
            </a:r>
            <a:r>
              <a:rPr lang="en-US" b="1" dirty="0"/>
              <a:t>types ...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spcBef>
                <a:spcPts val="800"/>
              </a:spcBef>
              <a:buNone/>
            </a:pPr>
            <a:r>
              <a:rPr lang="en-GB" dirty="0">
                <a:solidFill>
                  <a:srgbClr val="6600CC"/>
                </a:solidFill>
              </a:rPr>
              <a:t>1.Focal vitiligo</a:t>
            </a:r>
          </a:p>
          <a:p>
            <a:pPr>
              <a:spcBef>
                <a:spcPts val="800"/>
              </a:spcBef>
            </a:pPr>
            <a:r>
              <a:rPr lang="en-GB" dirty="0"/>
              <a:t>Is an isolated macule or a few macules in a localized </a:t>
            </a:r>
            <a:r>
              <a:rPr lang="en-GB" dirty="0">
                <a:solidFill>
                  <a:srgbClr val="6600CC"/>
                </a:solidFill>
              </a:rPr>
              <a:t>non</a:t>
            </a:r>
            <a:r>
              <a:rPr lang="en-GB" dirty="0"/>
              <a:t>-</a:t>
            </a:r>
            <a:r>
              <a:rPr lang="en-GB" dirty="0" err="1">
                <a:solidFill>
                  <a:srgbClr val="6600CC"/>
                </a:solidFill>
              </a:rPr>
              <a:t>dermatomal</a:t>
            </a:r>
            <a:r>
              <a:rPr lang="en-GB" dirty="0"/>
              <a:t> distribution. </a:t>
            </a:r>
          </a:p>
          <a:p>
            <a:pPr marL="0" indent="0">
              <a:spcBef>
                <a:spcPts val="800"/>
              </a:spcBef>
              <a:buNone/>
            </a:pPr>
            <a:r>
              <a:rPr lang="en-GB" dirty="0">
                <a:solidFill>
                  <a:srgbClr val="6600CC"/>
                </a:solidFill>
              </a:rPr>
              <a:t>2.Segmental vitiligo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Is characterized by macules in a unilateral </a:t>
            </a:r>
            <a:r>
              <a:rPr lang="en-GB" dirty="0" err="1">
                <a:solidFill>
                  <a:srgbClr val="6600CC"/>
                </a:solidFill>
              </a:rPr>
              <a:t>dermatomal</a:t>
            </a:r>
            <a:r>
              <a:rPr lang="en-GB" dirty="0"/>
              <a:t> distribution.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626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Clinical </a:t>
            </a:r>
            <a:r>
              <a:rPr lang="en-US" b="1" dirty="0"/>
              <a:t>types ...</a:t>
            </a:r>
            <a:endParaRPr lang="en-GB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371600" y="1624641"/>
            <a:ext cx="8610600" cy="3721968"/>
          </a:xfrm>
        </p:spPr>
        <p:txBody>
          <a:bodyPr/>
          <a:lstStyle/>
          <a:p>
            <a:pPr marL="0" indent="0">
              <a:spcBef>
                <a:spcPts val="800"/>
              </a:spcBef>
              <a:buNone/>
            </a:pPr>
            <a:r>
              <a:rPr lang="en-GB" dirty="0">
                <a:solidFill>
                  <a:srgbClr val="6600CC"/>
                </a:solidFill>
              </a:rPr>
              <a:t>3.Generalized vitiligo 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Is the most common type showing macules in a </a:t>
            </a:r>
            <a:r>
              <a:rPr lang="en-GB" dirty="0">
                <a:solidFill>
                  <a:srgbClr val="6600CC"/>
                </a:solidFill>
              </a:rPr>
              <a:t>generalized</a:t>
            </a:r>
            <a:r>
              <a:rPr lang="en-GB" dirty="0"/>
              <a:t> </a:t>
            </a:r>
            <a:r>
              <a:rPr lang="en-GB" dirty="0">
                <a:solidFill>
                  <a:srgbClr val="6600CC"/>
                </a:solidFill>
              </a:rPr>
              <a:t>widespread</a:t>
            </a:r>
            <a:r>
              <a:rPr lang="en-GB" dirty="0"/>
              <a:t> distribution.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There is often </a:t>
            </a:r>
            <a:r>
              <a:rPr lang="en-GB" dirty="0">
                <a:solidFill>
                  <a:srgbClr val="6600CC"/>
                </a:solidFill>
              </a:rPr>
              <a:t>symmetry</a:t>
            </a:r>
            <a:r>
              <a:rPr lang="en-GB" dirty="0"/>
              <a:t>  of affection.</a:t>
            </a:r>
          </a:p>
          <a:p>
            <a:pPr algn="just">
              <a:spcBef>
                <a:spcPts val="800"/>
              </a:spcBef>
            </a:pPr>
            <a:r>
              <a:rPr lang="en-GB" dirty="0"/>
              <a:t>Sites: Face (particularly around the orifices), neck, bony prominences of hands, legs, axillae and mucosal surfaces are particularly affected.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0C4E9A-FDA4-9340-8BCF-1289D9837BC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8065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878</Words>
  <Application>Microsoft Office PowerPoint</Application>
  <PresentationFormat>شاشة عريضة</PresentationFormat>
  <Paragraphs>127</Paragraphs>
  <Slides>22</Slides>
  <Notes>1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7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22</vt:i4>
      </vt:variant>
    </vt:vector>
  </HeadingPairs>
  <TitlesOfParts>
    <vt:vector size="30" baseType="lpstr">
      <vt:lpstr>Arial</vt:lpstr>
      <vt:lpstr>Calibri</vt:lpstr>
      <vt:lpstr>Calibri Light</vt:lpstr>
      <vt:lpstr>Tahoma</vt:lpstr>
      <vt:lpstr>Times New Roman</vt:lpstr>
      <vt:lpstr>Trebuchet MS</vt:lpstr>
      <vt:lpstr>Wingdings</vt:lpstr>
      <vt:lpstr>Office Theme</vt:lpstr>
      <vt:lpstr>                Vitiligo</vt:lpstr>
      <vt:lpstr>Introduction</vt:lpstr>
      <vt:lpstr>Aetiology &amp; Pathogenesis</vt:lpstr>
      <vt:lpstr>The three possible mechanisms of vitiligo </vt:lpstr>
      <vt:lpstr>Clinical Features</vt:lpstr>
      <vt:lpstr>Clinical Features ...</vt:lpstr>
      <vt:lpstr>Clinical types</vt:lpstr>
      <vt:lpstr>Clinical types ...</vt:lpstr>
      <vt:lpstr>Clinical types ...</vt:lpstr>
      <vt:lpstr>Clinical types ...</vt:lpstr>
      <vt:lpstr>Associated diseases</vt:lpstr>
      <vt:lpstr>Psychosocial impact of vitiligo </vt:lpstr>
      <vt:lpstr>Treatment  </vt:lpstr>
      <vt:lpstr>Treatment  </vt:lpstr>
      <vt:lpstr>Treatment ...  </vt:lpstr>
      <vt:lpstr>Treatment ... </vt:lpstr>
      <vt:lpstr>Treatment ... </vt:lpstr>
      <vt:lpstr>Focal vitiligo</vt:lpstr>
      <vt:lpstr>عرض تقديمي في PowerPoint</vt:lpstr>
      <vt:lpstr>عرض تقديمي في PowerPoint</vt:lpstr>
      <vt:lpstr>عرض تقديمي في PowerPoint</vt:lpstr>
      <vt:lpstr>Thank you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Abo Doha billal</dc:creator>
  <cp:lastModifiedBy>سامي عبدالرحمن محمد الدهام</cp:lastModifiedBy>
  <cp:revision>16</cp:revision>
  <dcterms:created xsi:type="dcterms:W3CDTF">2018-09-01T10:39:09Z</dcterms:created>
  <dcterms:modified xsi:type="dcterms:W3CDTF">2024-09-02T17:49:32Z</dcterms:modified>
</cp:coreProperties>
</file>