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107"/>
  </p:notesMasterIdLst>
  <p:handoutMasterIdLst>
    <p:handoutMasterId r:id="rId108"/>
  </p:handoutMasterIdLst>
  <p:sldIdLst>
    <p:sldId id="320" r:id="rId2"/>
    <p:sldId id="258" r:id="rId3"/>
    <p:sldId id="309" r:id="rId4"/>
    <p:sldId id="317" r:id="rId5"/>
    <p:sldId id="312" r:id="rId6"/>
    <p:sldId id="310" r:id="rId7"/>
    <p:sldId id="311" r:id="rId8"/>
    <p:sldId id="318" r:id="rId9"/>
    <p:sldId id="319" r:id="rId10"/>
    <p:sldId id="281" r:id="rId11"/>
    <p:sldId id="282" r:id="rId12"/>
    <p:sldId id="268" r:id="rId13"/>
    <p:sldId id="269" r:id="rId14"/>
    <p:sldId id="277" r:id="rId15"/>
    <p:sldId id="270" r:id="rId16"/>
    <p:sldId id="279" r:id="rId17"/>
    <p:sldId id="313" r:id="rId18"/>
    <p:sldId id="283" r:id="rId19"/>
    <p:sldId id="2171" r:id="rId20"/>
    <p:sldId id="285" r:id="rId21"/>
    <p:sldId id="286" r:id="rId22"/>
    <p:sldId id="287" r:id="rId23"/>
    <p:sldId id="288" r:id="rId24"/>
    <p:sldId id="289" r:id="rId25"/>
    <p:sldId id="260" r:id="rId26"/>
    <p:sldId id="292" r:id="rId27"/>
    <p:sldId id="293" r:id="rId28"/>
    <p:sldId id="294" r:id="rId29"/>
    <p:sldId id="315" r:id="rId30"/>
    <p:sldId id="316" r:id="rId31"/>
    <p:sldId id="295" r:id="rId32"/>
    <p:sldId id="296" r:id="rId33"/>
    <p:sldId id="297" r:id="rId34"/>
    <p:sldId id="298" r:id="rId35"/>
    <p:sldId id="299" r:id="rId36"/>
    <p:sldId id="300" r:id="rId37"/>
    <p:sldId id="301" r:id="rId38"/>
    <p:sldId id="302" r:id="rId39"/>
    <p:sldId id="303" r:id="rId40"/>
    <p:sldId id="307" r:id="rId41"/>
    <p:sldId id="271" r:id="rId42"/>
    <p:sldId id="314" r:id="rId43"/>
    <p:sldId id="272" r:id="rId44"/>
    <p:sldId id="273" r:id="rId45"/>
    <p:sldId id="274" r:id="rId46"/>
    <p:sldId id="275" r:id="rId47"/>
    <p:sldId id="304" r:id="rId48"/>
    <p:sldId id="290" r:id="rId49"/>
    <p:sldId id="291" r:id="rId50"/>
    <p:sldId id="2170" r:id="rId51"/>
    <p:sldId id="321" r:id="rId52"/>
    <p:sldId id="322" r:id="rId53"/>
    <p:sldId id="390" r:id="rId54"/>
    <p:sldId id="266" r:id="rId55"/>
    <p:sldId id="267" r:id="rId56"/>
    <p:sldId id="391" r:id="rId57"/>
    <p:sldId id="392" r:id="rId58"/>
    <p:sldId id="393" r:id="rId59"/>
    <p:sldId id="394" r:id="rId60"/>
    <p:sldId id="349" r:id="rId61"/>
    <p:sldId id="395" r:id="rId62"/>
    <p:sldId id="352" r:id="rId63"/>
    <p:sldId id="396" r:id="rId64"/>
    <p:sldId id="356" r:id="rId65"/>
    <p:sldId id="357" r:id="rId66"/>
    <p:sldId id="323" r:id="rId67"/>
    <p:sldId id="371" r:id="rId68"/>
    <p:sldId id="324" r:id="rId69"/>
    <p:sldId id="363" r:id="rId70"/>
    <p:sldId id="365" r:id="rId71"/>
    <p:sldId id="366" r:id="rId72"/>
    <p:sldId id="372" r:id="rId73"/>
    <p:sldId id="325" r:id="rId74"/>
    <p:sldId id="327" r:id="rId75"/>
    <p:sldId id="373" r:id="rId76"/>
    <p:sldId id="374" r:id="rId77"/>
    <p:sldId id="381" r:id="rId78"/>
    <p:sldId id="382" r:id="rId79"/>
    <p:sldId id="383" r:id="rId80"/>
    <p:sldId id="375" r:id="rId81"/>
    <p:sldId id="376" r:id="rId82"/>
    <p:sldId id="386" r:id="rId83"/>
    <p:sldId id="387" r:id="rId84"/>
    <p:sldId id="388" r:id="rId85"/>
    <p:sldId id="389" r:id="rId86"/>
    <p:sldId id="377" r:id="rId87"/>
    <p:sldId id="378" r:id="rId88"/>
    <p:sldId id="379" r:id="rId89"/>
    <p:sldId id="380" r:id="rId90"/>
    <p:sldId id="331" r:id="rId91"/>
    <p:sldId id="332" r:id="rId92"/>
    <p:sldId id="337" r:id="rId93"/>
    <p:sldId id="338" r:id="rId94"/>
    <p:sldId id="339" r:id="rId95"/>
    <p:sldId id="340" r:id="rId96"/>
    <p:sldId id="341" r:id="rId97"/>
    <p:sldId id="398" r:id="rId98"/>
    <p:sldId id="2156" r:id="rId99"/>
    <p:sldId id="342" r:id="rId100"/>
    <p:sldId id="344" r:id="rId101"/>
    <p:sldId id="397" r:id="rId102"/>
    <p:sldId id="2167" r:id="rId103"/>
    <p:sldId id="2168" r:id="rId104"/>
    <p:sldId id="2169" r:id="rId105"/>
    <p:sldId id="370"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99" autoAdjust="0"/>
    <p:restoredTop sz="94582" autoAdjust="0"/>
  </p:normalViewPr>
  <p:slideViewPr>
    <p:cSldViewPr snapToGrid="0" snapToObjects="1">
      <p:cViewPr varScale="1">
        <p:scale>
          <a:sx n="61" d="100"/>
          <a:sy n="61" d="100"/>
        </p:scale>
        <p:origin x="216" y="1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lk F" userId="0ce5ef93c6cc7083" providerId="LiveId" clId="{D5F6FAE1-84A6-1E45-A311-C3A37D2C42B7}"/>
    <pc:docChg chg="undo custSel modSld">
      <pc:chgData name="Dralk F" userId="0ce5ef93c6cc7083" providerId="LiveId" clId="{D5F6FAE1-84A6-1E45-A311-C3A37D2C42B7}" dt="2025-03-18T09:02:40.452" v="11" actId="14100"/>
      <pc:docMkLst>
        <pc:docMk/>
      </pc:docMkLst>
      <pc:sldChg chg="modSp mod">
        <pc:chgData name="Dralk F" userId="0ce5ef93c6cc7083" providerId="LiveId" clId="{D5F6FAE1-84A6-1E45-A311-C3A37D2C42B7}" dt="2025-03-18T08:43:07.793" v="5" actId="1076"/>
        <pc:sldMkLst>
          <pc:docMk/>
          <pc:sldMk cId="0" sldId="283"/>
        </pc:sldMkLst>
        <pc:picChg chg="mod">
          <ac:chgData name="Dralk F" userId="0ce5ef93c6cc7083" providerId="LiveId" clId="{D5F6FAE1-84A6-1E45-A311-C3A37D2C42B7}" dt="2025-03-18T08:43:07.793" v="5" actId="1076"/>
          <ac:picMkLst>
            <pc:docMk/>
            <pc:sldMk cId="0" sldId="283"/>
            <ac:picMk id="25604" creationId="{00000000-0000-0000-0000-000000000000}"/>
          </ac:picMkLst>
        </pc:picChg>
      </pc:sldChg>
      <pc:sldChg chg="modSp mod">
        <pc:chgData name="Dralk F" userId="0ce5ef93c6cc7083" providerId="LiveId" clId="{D5F6FAE1-84A6-1E45-A311-C3A37D2C42B7}" dt="2025-03-18T09:02:40.452" v="11" actId="14100"/>
        <pc:sldMkLst>
          <pc:docMk/>
          <pc:sldMk cId="0" sldId="290"/>
        </pc:sldMkLst>
        <pc:picChg chg="mod">
          <ac:chgData name="Dralk F" userId="0ce5ef93c6cc7083" providerId="LiveId" clId="{D5F6FAE1-84A6-1E45-A311-C3A37D2C42B7}" dt="2025-03-18T09:02:40.452" v="11" actId="14100"/>
          <ac:picMkLst>
            <pc:docMk/>
            <pc:sldMk cId="0" sldId="290"/>
            <ac:picMk id="29701" creationId="{00000000-0000-0000-0000-000000000000}"/>
          </ac:picMkLst>
        </pc:picChg>
      </pc:sldChg>
      <pc:sldChg chg="addSp delSp modSp mod">
        <pc:chgData name="Dralk F" userId="0ce5ef93c6cc7083" providerId="LiveId" clId="{D5F6FAE1-84A6-1E45-A311-C3A37D2C42B7}" dt="2025-03-18T09:02:40.291" v="10" actId="14100"/>
        <pc:sldMkLst>
          <pc:docMk/>
          <pc:sldMk cId="3240386354" sldId="374"/>
        </pc:sldMkLst>
        <pc:spChg chg="add del mod">
          <ac:chgData name="Dralk F" userId="0ce5ef93c6cc7083" providerId="LiveId" clId="{D5F6FAE1-84A6-1E45-A311-C3A37D2C42B7}" dt="2025-03-18T09:02:40.101" v="9" actId="21"/>
          <ac:spMkLst>
            <pc:docMk/>
            <pc:sldMk cId="3240386354" sldId="374"/>
            <ac:spMk id="5" creationId="{24913C42-DB6C-C97B-79C3-9F492027F945}"/>
          </ac:spMkLst>
        </pc:spChg>
        <pc:picChg chg="add del mod">
          <ac:chgData name="Dralk F" userId="0ce5ef93c6cc7083" providerId="LiveId" clId="{D5F6FAE1-84A6-1E45-A311-C3A37D2C42B7}" dt="2025-03-18T09:02:40.291" v="10" actId="14100"/>
          <ac:picMkLst>
            <pc:docMk/>
            <pc:sldMk cId="3240386354" sldId="374"/>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A18004-7395-45B8-8CFA-8B8BAC51877B}" type="datetimeFigureOut">
              <a:rPr lang="en-US" smtClean="0"/>
              <a:pPr/>
              <a:t>3/18/25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E91569-43D0-4DE8-963E-46AE27954022}" type="slidenum">
              <a:rPr lang="en-US" smtClean="0"/>
              <a:pPr/>
              <a:t>‹#›</a:t>
            </a:fld>
            <a:endParaRPr lang="en-US"/>
          </a:p>
        </p:txBody>
      </p:sp>
    </p:spTree>
    <p:extLst>
      <p:ext uri="{BB962C8B-B14F-4D97-AF65-F5344CB8AC3E}">
        <p14:creationId xmlns:p14="http://schemas.microsoft.com/office/powerpoint/2010/main" val="206099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2EBAB-3859-4E5B-94F8-EFD561F6A674}" type="datetimeFigureOut">
              <a:rPr lang="en-GB" smtClean="0"/>
              <a:pPr/>
              <a:t>18/03/2025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DF7DC-2555-4347-9F0B-F4F569756F6B}" type="slidenum">
              <a:rPr lang="en-GB" smtClean="0"/>
              <a:pPr/>
              <a:t>‹#›</a:t>
            </a:fld>
            <a:endParaRPr lang="en-GB"/>
          </a:p>
        </p:txBody>
      </p:sp>
    </p:spTree>
    <p:extLst>
      <p:ext uri="{BB962C8B-B14F-4D97-AF65-F5344CB8AC3E}">
        <p14:creationId xmlns:p14="http://schemas.microsoft.com/office/powerpoint/2010/main" val="355269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F7DF7DC-2555-4347-9F0B-F4F569756F6B}" type="slidenum">
              <a:rPr lang="en-GB" smtClean="0"/>
              <a:pPr/>
              <a:t>2</a:t>
            </a:fld>
            <a:endParaRPr lang="en-GB"/>
          </a:p>
        </p:txBody>
      </p:sp>
    </p:spTree>
    <p:extLst>
      <p:ext uri="{BB962C8B-B14F-4D97-AF65-F5344CB8AC3E}">
        <p14:creationId xmlns:p14="http://schemas.microsoft.com/office/powerpoint/2010/main" val="148027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Assess oesophagitis and hiatal hernia by endoscopy. If there is oesophagitis or Barrett’s oesophagus reflux is confirmed</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esophageal </a:t>
            </a:r>
            <a:r>
              <a:rPr lang="en-CA" dirty="0" err="1"/>
              <a:t>manometry</a:t>
            </a:r>
            <a:r>
              <a:rPr lang="en-CA" dirty="0"/>
              <a:t> : (study of esophageal motility)</a:t>
            </a:r>
            <a:r>
              <a:rPr lang="en-US" baseline="0" dirty="0"/>
              <a:t> </a:t>
            </a:r>
            <a:r>
              <a:rPr lang="en-CA" sz="1200" b="0" i="0" u="none" strike="noStrike" kern="1200" baseline="0" dirty="0">
                <a:solidFill>
                  <a:schemeClr val="tx1"/>
                </a:solidFill>
                <a:latin typeface="+mn-lt"/>
                <a:ea typeface="+mn-ea"/>
                <a:cs typeface="+mn-cs"/>
              </a:rPr>
              <a:t>diagnose abnormal peristalsis and/or decreased LES tone</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24-h pH monitoring: most accurate test, but rarely required or performed</a:t>
            </a:r>
          </a:p>
          <a:p>
            <a:endParaRPr lang="en-CA" dirty="0"/>
          </a:p>
        </p:txBody>
      </p:sp>
      <p:sp>
        <p:nvSpPr>
          <p:cNvPr id="4" name="Slide Number Placeholder 3"/>
          <p:cNvSpPr>
            <a:spLocks noGrp="1"/>
          </p:cNvSpPr>
          <p:nvPr>
            <p:ph type="sldNum" sz="quarter" idx="10"/>
          </p:nvPr>
        </p:nvSpPr>
        <p:spPr/>
        <p:txBody>
          <a:bodyPr/>
          <a:lstStyle/>
          <a:p>
            <a:fld id="{8F0DC067-3DEA-43E0-862D-C0319EC1E89B}" type="slidenum">
              <a:rPr lang="en-CA" smtClean="0"/>
              <a:pPr/>
              <a:t>71</a:t>
            </a:fld>
            <a:endParaRPr lang="en-CA"/>
          </a:p>
        </p:txBody>
      </p:sp>
    </p:spTree>
    <p:extLst>
      <p:ext uri="{BB962C8B-B14F-4D97-AF65-F5344CB8AC3E}">
        <p14:creationId xmlns:p14="http://schemas.microsoft.com/office/powerpoint/2010/main" val="26199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5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1983931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5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222001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6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149250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a:t>The term ‘peptic ulcer’ refers to an ulcer in the lower </a:t>
            </a:r>
            <a:r>
              <a:rPr lang="en-US" sz="1200" u="none" dirty="0" err="1"/>
              <a:t>oesophagus</a:t>
            </a:r>
            <a:r>
              <a:rPr lang="en-US" sz="1200" u="none" dirty="0"/>
              <a:t>, stomach or duodenum, in the jejunum after surgical anastomosis to the stomach or, rarely, in the ileum adjacent to a Meckel’s diverticulum.</a:t>
            </a:r>
          </a:p>
        </p:txBody>
      </p:sp>
      <p:sp>
        <p:nvSpPr>
          <p:cNvPr id="4" name="Slide Number Placeholder 3"/>
          <p:cNvSpPr>
            <a:spLocks noGrp="1"/>
          </p:cNvSpPr>
          <p:nvPr>
            <p:ph type="sldNum" sz="quarter" idx="10"/>
          </p:nvPr>
        </p:nvSpPr>
        <p:spPr/>
        <p:txBody>
          <a:bodyPr/>
          <a:lstStyle/>
          <a:p>
            <a:fld id="{653FFCD7-E5F3-4689-AF10-243E549E00B6}" type="slidenum">
              <a:rPr lang="en-US" smtClean="0"/>
              <a:pPr/>
              <a:t>75</a:t>
            </a:fld>
            <a:endParaRPr lang="en-US"/>
          </a:p>
        </p:txBody>
      </p:sp>
    </p:spTree>
    <p:extLst>
      <p:ext uri="{BB962C8B-B14F-4D97-AF65-F5344CB8AC3E}">
        <p14:creationId xmlns:p14="http://schemas.microsoft.com/office/powerpoint/2010/main" val="40599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86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554977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Odynophagia</a:t>
            </a:r>
            <a:r>
              <a:rPr lang="en-CA" sz="1200" kern="1200" dirty="0">
                <a:solidFill>
                  <a:schemeClr val="tx1"/>
                </a:solidFill>
                <a:effectLst/>
                <a:latin typeface="+mn-lt"/>
                <a:ea typeface="+mn-ea"/>
                <a:cs typeface="+mn-cs"/>
              </a:rPr>
              <a:t> (from the Greek roots </a:t>
            </a:r>
            <a:r>
              <a:rPr lang="en-CA" sz="1200" kern="1200" dirty="0" err="1">
                <a:solidFill>
                  <a:schemeClr val="tx1"/>
                </a:solidFill>
                <a:effectLst/>
                <a:latin typeface="+mn-lt"/>
                <a:ea typeface="+mn-ea"/>
                <a:cs typeface="+mn-cs"/>
              </a:rPr>
              <a:t>odyno</a:t>
            </a:r>
            <a:r>
              <a:rPr lang="en-CA" sz="1200" kern="1200" dirty="0">
                <a:solidFill>
                  <a:schemeClr val="tx1"/>
                </a:solidFill>
                <a:effectLst/>
                <a:latin typeface="+mn-lt"/>
                <a:ea typeface="+mn-ea"/>
                <a:cs typeface="+mn-cs"/>
              </a:rPr>
              <a:t>-, pain + -</a:t>
            </a:r>
            <a:r>
              <a:rPr lang="en-CA" sz="1200" kern="1200" dirty="0" err="1">
                <a:solidFill>
                  <a:schemeClr val="tx1"/>
                </a:solidFill>
                <a:effectLst/>
                <a:latin typeface="+mn-lt"/>
                <a:ea typeface="+mn-ea"/>
                <a:cs typeface="+mn-cs"/>
              </a:rPr>
              <a:t>phagia</a:t>
            </a:r>
            <a:r>
              <a:rPr lang="en-CA" sz="1200" kern="1200" dirty="0">
                <a:solidFill>
                  <a:schemeClr val="tx1"/>
                </a:solidFill>
                <a:effectLst/>
                <a:latin typeface="+mn-lt"/>
                <a:ea typeface="+mn-ea"/>
                <a:cs typeface="+mn-cs"/>
              </a:rPr>
              <a:t>, from </a:t>
            </a:r>
            <a:r>
              <a:rPr lang="en-CA" sz="1200" kern="1200" dirty="0" err="1">
                <a:solidFill>
                  <a:schemeClr val="tx1"/>
                </a:solidFill>
                <a:effectLst/>
                <a:latin typeface="+mn-lt"/>
                <a:ea typeface="+mn-ea"/>
                <a:cs typeface="+mn-cs"/>
              </a:rPr>
              <a:t>phagein</a:t>
            </a:r>
            <a:r>
              <a:rPr lang="en-CA" sz="1200" kern="1200" dirty="0">
                <a:solidFill>
                  <a:schemeClr val="tx1"/>
                </a:solidFill>
                <a:effectLst/>
                <a:latin typeface="+mn-lt"/>
                <a:ea typeface="+mn-ea"/>
                <a:cs typeface="+mn-cs"/>
              </a:rPr>
              <a:t>, to eat) is painful swallowing, in the mouth</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(raise suspicion of gastric malignancy):</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F0DC067-3DEA-43E0-862D-C0319EC1E89B}" type="slidenum">
              <a:rPr lang="en-CA" smtClean="0"/>
              <a:pPr/>
              <a:t>78</a:t>
            </a:fld>
            <a:endParaRPr lang="en-CA"/>
          </a:p>
        </p:txBody>
      </p:sp>
    </p:spTree>
    <p:extLst>
      <p:ext uri="{BB962C8B-B14F-4D97-AF65-F5344CB8AC3E}">
        <p14:creationId xmlns:p14="http://schemas.microsoft.com/office/powerpoint/2010/main" val="187044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7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2201718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89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2008860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096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356662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1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2833535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0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348163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50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2303016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patients who are </a:t>
            </a:r>
            <a:r>
              <a:rPr lang="en-US" i="1" dirty="0" err="1"/>
              <a:t>H.pylori</a:t>
            </a:r>
            <a:r>
              <a:rPr lang="en-US" i="1" dirty="0"/>
              <a:t>-</a:t>
            </a:r>
            <a:r>
              <a:rPr lang="en-US" dirty="0"/>
              <a:t>positive: eradication as primary therapy.</a:t>
            </a:r>
          </a:p>
          <a:p>
            <a:r>
              <a:rPr lang="en-US" dirty="0"/>
              <a:t>PPI taken simultaneously with two antibiotics (from amoxicillin, </a:t>
            </a:r>
            <a:r>
              <a:rPr lang="en-US" dirty="0" err="1"/>
              <a:t>clarithromycinand</a:t>
            </a:r>
            <a:r>
              <a:rPr lang="en-US" dirty="0"/>
              <a:t> metronidazole) for 7 days.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First-line therapy is a proton pump inhibitor (12-hourly), clarithromycin 500 mg 12-hourly, and amoxicillin 1 g 12-hourly or metronidazole 400 mg 12-hourly, for 7 days.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baseline="0" dirty="0">
                <a:solidFill>
                  <a:schemeClr val="tx1"/>
                </a:solidFill>
                <a:latin typeface="+mn-lt"/>
                <a:ea typeface="+mn-ea"/>
                <a:cs typeface="+mn-cs"/>
              </a:rPr>
              <a:t>Second-line therapy should be offered to those patients who remain infected after initial therapy once the reasons for failure of first-line therapy have been established. For those who are still </a:t>
            </a:r>
            <a:r>
              <a:rPr lang="en-US" sz="1200" b="0" i="0" u="none" strike="noStrike" kern="1200" baseline="0" dirty="0" err="1">
                <a:solidFill>
                  <a:schemeClr val="tx1"/>
                </a:solidFill>
                <a:latin typeface="+mn-lt"/>
                <a:ea typeface="+mn-ea"/>
                <a:cs typeface="+mn-cs"/>
              </a:rPr>
              <a:t>colonised</a:t>
            </a:r>
            <a:r>
              <a:rPr lang="en-US" sz="1200" b="0" i="0" u="none" strike="noStrike" kern="1200" baseline="0" dirty="0">
                <a:solidFill>
                  <a:schemeClr val="tx1"/>
                </a:solidFill>
                <a:latin typeface="+mn-lt"/>
                <a:ea typeface="+mn-ea"/>
                <a:cs typeface="+mn-cs"/>
              </a:rPr>
              <a:t> after two treatments, the choice lies between a third attempt with quadruple therapy (bismuth, PPI and two antibiotics) or long-term maintenance therapy with acid suppression.</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Success is achieved in over 90% of patients, although compliance, side-effects and metronidazole resistance influence the success of therapy.</a:t>
            </a:r>
          </a:p>
          <a:p>
            <a:endParaRPr lang="en-US" dirty="0"/>
          </a:p>
        </p:txBody>
      </p:sp>
      <p:sp>
        <p:nvSpPr>
          <p:cNvPr id="4" name="Slide Number Placeholder 3"/>
          <p:cNvSpPr>
            <a:spLocks noGrp="1"/>
          </p:cNvSpPr>
          <p:nvPr>
            <p:ph type="sldNum" sz="quarter" idx="10"/>
          </p:nvPr>
        </p:nvSpPr>
        <p:spPr/>
        <p:txBody>
          <a:bodyPr/>
          <a:lstStyle/>
          <a:p>
            <a:fld id="{653FFCD7-E5F3-4689-AF10-243E549E00B6}" type="slidenum">
              <a:rPr lang="en-US" smtClean="0"/>
              <a:pPr/>
              <a:t>87</a:t>
            </a:fld>
            <a:endParaRPr lang="en-US"/>
          </a:p>
        </p:txBody>
      </p:sp>
    </p:spTree>
    <p:extLst>
      <p:ext uri="{BB962C8B-B14F-4D97-AF65-F5344CB8AC3E}">
        <p14:creationId xmlns:p14="http://schemas.microsoft.com/office/powerpoint/2010/main" val="972712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000" dirty="0"/>
              <a:t>Patients who are </a:t>
            </a:r>
            <a:r>
              <a:rPr lang="en-US" sz="2000" b="1" dirty="0"/>
              <a:t>not</a:t>
            </a:r>
            <a:r>
              <a:rPr lang="en-US" sz="2000" dirty="0"/>
              <a:t> allergic to penicillin and have not previously received a macrolide</a:t>
            </a:r>
          </a:p>
          <a:p>
            <a:pPr lvl="1"/>
            <a:r>
              <a:rPr lang="en-US" sz="1600" dirty="0"/>
              <a:t>Standard dose PPI</a:t>
            </a:r>
            <a:r>
              <a:rPr lang="en-US" sz="1600" baseline="0" dirty="0"/>
              <a:t> (</a:t>
            </a:r>
            <a:r>
              <a:rPr lang="en-US" sz="1200" b="0" i="0" kern="1200" dirty="0">
                <a:solidFill>
                  <a:schemeClr val="tx1"/>
                </a:solidFill>
                <a:effectLst/>
                <a:latin typeface="+mn-lt"/>
                <a:ea typeface="+mn-ea"/>
                <a:cs typeface="+mn-cs"/>
              </a:rPr>
              <a:t>Lansoprazole 30 mg twice daily, omeprazole 20 mg twice daily, pantoprazole 40 mg twice daily, or </a:t>
            </a:r>
            <a:r>
              <a:rPr lang="en-US" sz="1200" b="0" i="0" kern="1200" dirty="0" err="1">
                <a:solidFill>
                  <a:schemeClr val="tx1"/>
                </a:solidFill>
                <a:effectLst/>
                <a:latin typeface="+mn-lt"/>
                <a:ea typeface="+mn-ea"/>
                <a:cs typeface="+mn-cs"/>
              </a:rPr>
              <a:t>rabeprazole</a:t>
            </a:r>
            <a:r>
              <a:rPr lang="en-US" sz="1200" b="0" i="0" kern="1200" dirty="0">
                <a:solidFill>
                  <a:schemeClr val="tx1"/>
                </a:solidFill>
                <a:effectLst/>
                <a:latin typeface="+mn-lt"/>
                <a:ea typeface="+mn-ea"/>
                <a:cs typeface="+mn-cs"/>
              </a:rPr>
              <a:t> 20 mg twice daily)</a:t>
            </a:r>
            <a:r>
              <a:rPr lang="en-US" sz="1200" b="0" i="0" kern="1200" baseline="0" dirty="0">
                <a:solidFill>
                  <a:schemeClr val="tx1"/>
                </a:solidFill>
                <a:effectLst/>
                <a:latin typeface="+mn-lt"/>
                <a:ea typeface="+mn-ea"/>
                <a:cs typeface="+mn-cs"/>
              </a:rPr>
              <a:t> </a:t>
            </a:r>
            <a:r>
              <a:rPr lang="en-US" sz="1600" dirty="0"/>
              <a:t>twice daily (or esomeprazole 40 mg once daily) plus clarithromycin 500 mg twice daily, and amoxicillin 1000 mg twice daily for 10-14 days</a:t>
            </a:r>
            <a:r>
              <a:rPr lang="en-US" sz="1600" baseline="30000" dirty="0"/>
              <a:t>¶</a:t>
            </a:r>
            <a:endParaRPr lang="en-US" sz="1600" dirty="0"/>
          </a:p>
          <a:p>
            <a:r>
              <a:rPr lang="en-US" sz="2000" dirty="0"/>
              <a:t>Patients who are allergic to penicillin, and who have not previously received a macrolide or metronidazole or are unable to tolerate bismuth quadruple therapy</a:t>
            </a:r>
          </a:p>
          <a:p>
            <a:pPr lvl="1"/>
            <a:r>
              <a:rPr lang="en-US" sz="1600" dirty="0"/>
              <a:t>Standard dose PPI twice daily, clarithromycin 500 mg twice daily, metronidazole 500 mg twice daily for 10-14 days</a:t>
            </a:r>
            <a:endParaRPr lang="en-US" sz="1600" baseline="30000" dirty="0"/>
          </a:p>
          <a:p>
            <a:r>
              <a:rPr lang="en-US" sz="2000" dirty="0"/>
              <a:t>Patients who are allergic to penicillin or failed one course (above) of </a:t>
            </a:r>
            <a:r>
              <a:rPr lang="en-US" sz="2000" i="1" dirty="0"/>
              <a:t>H. pylori</a:t>
            </a:r>
            <a:r>
              <a:rPr lang="en-US" sz="2000" dirty="0"/>
              <a:t> treatment</a:t>
            </a:r>
          </a:p>
          <a:p>
            <a:pPr lvl="1" fontAlgn="t"/>
            <a:r>
              <a:rPr lang="en-US" sz="1600" dirty="0"/>
              <a:t>Bismuth subsalicylate 525 mg four times daily, metronidazole 250 mg four times daily, tetracycline 500 mg four times daily, standard dose PPI* twice daily for 10-14 days</a:t>
            </a:r>
            <a:r>
              <a:rPr lang="el-GR" sz="1600" baseline="30000" dirty="0"/>
              <a:t>Δ</a:t>
            </a:r>
            <a:endParaRPr lang="en-US" sz="1600" dirty="0"/>
          </a:p>
          <a:p>
            <a:pPr lvl="1" fontAlgn="t"/>
            <a:r>
              <a:rPr lang="en-US" sz="1600" dirty="0"/>
              <a:t>Bismuth </a:t>
            </a:r>
            <a:r>
              <a:rPr lang="en-US" sz="1600" dirty="0" err="1"/>
              <a:t>subcitrate</a:t>
            </a:r>
            <a:r>
              <a:rPr lang="en-US" sz="1600" dirty="0"/>
              <a:t> 420 mg four times daily, metronidazole 375 mg four times daily, tetracycline 375 mg four times daily</a:t>
            </a:r>
            <a:r>
              <a:rPr lang="en-US" sz="1600" baseline="30000" dirty="0"/>
              <a:t>◊</a:t>
            </a:r>
            <a:r>
              <a:rPr lang="en-US" sz="1600" dirty="0"/>
              <a:t>, standard dose PPI* twice daily for 10-14 days</a:t>
            </a:r>
            <a:endParaRPr lang="el-GR" sz="1600" dirty="0"/>
          </a:p>
        </p:txBody>
      </p:sp>
      <p:sp>
        <p:nvSpPr>
          <p:cNvPr id="4" name="Slide Number Placeholder 3"/>
          <p:cNvSpPr>
            <a:spLocks noGrp="1"/>
          </p:cNvSpPr>
          <p:nvPr>
            <p:ph type="sldNum" sz="quarter" idx="10"/>
          </p:nvPr>
        </p:nvSpPr>
        <p:spPr/>
        <p:txBody>
          <a:bodyPr/>
          <a:lstStyle/>
          <a:p>
            <a:fld id="{653FFCD7-E5F3-4689-AF10-243E549E00B6}" type="slidenum">
              <a:rPr lang="en-US" smtClean="0"/>
              <a:pPr/>
              <a:t>88</a:t>
            </a:fld>
            <a:endParaRPr lang="en-US"/>
          </a:p>
        </p:txBody>
      </p:sp>
    </p:spTree>
    <p:extLst>
      <p:ext uri="{BB962C8B-B14F-4D97-AF65-F5344CB8AC3E}">
        <p14:creationId xmlns:p14="http://schemas.microsoft.com/office/powerpoint/2010/main" val="77299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48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231629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68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3748485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71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273938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22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3838685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42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1560026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283405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1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41394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2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20536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22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205421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43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143223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84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366465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4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66303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Drugs – </a:t>
            </a:r>
            <a:r>
              <a:rPr lang="en-CA" dirty="0" err="1"/>
              <a:t>antimuscarinic</a:t>
            </a:r>
            <a:r>
              <a:rPr lang="en-CA" dirty="0"/>
              <a:t>, calcium-channel blockers, nitrates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8F0DC067-3DEA-43E0-862D-C0319EC1E89B}" type="slidenum">
              <a:rPr lang="en-CA" smtClean="0"/>
              <a:pPr/>
              <a:t>69</a:t>
            </a:fld>
            <a:endParaRPr lang="en-CA"/>
          </a:p>
        </p:txBody>
      </p:sp>
    </p:spTree>
    <p:extLst>
      <p:ext uri="{BB962C8B-B14F-4D97-AF65-F5344CB8AC3E}">
        <p14:creationId xmlns:p14="http://schemas.microsoft.com/office/powerpoint/2010/main" val="116439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2800"/>
            </a:lvl1pPr>
          </a:lstStyle>
          <a:p>
            <a:r>
              <a:rPr lang="en-US" dirty="0"/>
              <a:t>Click to edit Master title style</a:t>
            </a:r>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F7D3E11-B429-1444-82BB-BE3AB315F431}" type="datetimeFigureOut">
              <a:rPr lang="en-US" smtClean="0"/>
              <a:pPr/>
              <a:t>3/18/25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154089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D3E11-B429-1444-82BB-BE3AB315F431}" type="datetimeFigureOut">
              <a:rPr lang="en-US" smtClean="0"/>
              <a:pPr/>
              <a:t>3/18/25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400397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D3E11-B429-1444-82BB-BE3AB315F431}" type="datetimeFigureOut">
              <a:rPr lang="en-US" smtClean="0"/>
              <a:pPr/>
              <a:t>3/18/25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C8BBD62-552A-2142-90F0-7252045D82D7}"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30135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F7D3E11-B429-1444-82BB-BE3AB315F431}" type="datetimeFigureOut">
              <a:rPr lang="en-US" smtClean="0"/>
              <a:pPr/>
              <a:t>3/18/25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3400680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F7D3E11-B429-1444-82BB-BE3AB315F431}" type="datetimeFigureOut">
              <a:rPr lang="en-US" smtClean="0"/>
              <a:pPr/>
              <a:t>3/18/25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8BBD62-552A-2142-90F0-7252045D82D7}"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095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F7D3E11-B429-1444-82BB-BE3AB315F431}" type="datetimeFigureOut">
              <a:rPr lang="en-US" smtClean="0"/>
              <a:pPr/>
              <a:t>3/18/25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422534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D3E11-B429-1444-82BB-BE3AB315F431}" type="datetimeFigureOut">
              <a:rPr lang="en-US" smtClean="0"/>
              <a:pPr/>
              <a:t>3/18/25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297016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D3E11-B429-1444-82BB-BE3AB315F431}" type="datetimeFigureOut">
              <a:rPr lang="en-US" smtClean="0"/>
              <a:pPr/>
              <a:t>3/18/25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68200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a:t>Click to edit Master title style</a:t>
            </a:r>
          </a:p>
        </p:txBody>
      </p:sp>
      <p:sp>
        <p:nvSpPr>
          <p:cNvPr id="3" name="ClipArt Placeholder 2"/>
          <p:cNvSpPr>
            <a:spLocks noGrp="1"/>
          </p:cNvSpPr>
          <p:nvPr>
            <p:ph type="clipArt" sz="half" idx="1"/>
          </p:nvPr>
        </p:nvSpPr>
        <p:spPr>
          <a:xfrm>
            <a:off x="228600" y="1981200"/>
            <a:ext cx="3695700" cy="4114800"/>
          </a:xfrm>
        </p:spPr>
        <p:txBody>
          <a:bodyPr/>
          <a:lstStyle/>
          <a:p>
            <a:endParaRPr lang="en-US"/>
          </a:p>
        </p:txBody>
      </p:sp>
      <p:sp>
        <p:nvSpPr>
          <p:cNvPr id="4" name="Text Placeholder 3"/>
          <p:cNvSpPr>
            <a:spLocks noGrp="1"/>
          </p:cNvSpPr>
          <p:nvPr>
            <p:ph type="body" sz="half" idx="2"/>
          </p:nvPr>
        </p:nvSpPr>
        <p:spPr>
          <a:xfrm>
            <a:off x="40767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28600" y="6248400"/>
            <a:ext cx="1600200" cy="457200"/>
          </a:xfrm>
        </p:spPr>
        <p:txBody>
          <a:bodyPr/>
          <a:lstStyle>
            <a:lvl1pPr>
              <a:defRPr/>
            </a:lvl1pPr>
          </a:lstStyle>
          <a:p>
            <a:r>
              <a:rPr lang="en-GB"/>
              <a:t>Sept 2001</a:t>
            </a:r>
          </a:p>
        </p:txBody>
      </p:sp>
      <p:sp>
        <p:nvSpPr>
          <p:cNvPr id="6" name="Footer Placeholder 5"/>
          <p:cNvSpPr>
            <a:spLocks noGrp="1"/>
          </p:cNvSpPr>
          <p:nvPr>
            <p:ph type="ftr" sz="quarter" idx="11"/>
          </p:nvPr>
        </p:nvSpPr>
        <p:spPr>
          <a:xfrm>
            <a:off x="2209800" y="6248400"/>
            <a:ext cx="3505200" cy="457200"/>
          </a:xfrm>
        </p:spPr>
        <p:txBody>
          <a:bodyPr/>
          <a:lstStyle>
            <a:lvl1pPr>
              <a:defRPr/>
            </a:lvl1pPr>
          </a:lstStyle>
          <a:p>
            <a:r>
              <a:rPr lang="en-GB"/>
              <a:t>Bruce Davies</a:t>
            </a:r>
          </a:p>
        </p:txBody>
      </p:sp>
      <p:sp>
        <p:nvSpPr>
          <p:cNvPr id="7" name="Slide Number Placeholder 6"/>
          <p:cNvSpPr>
            <a:spLocks noGrp="1"/>
          </p:cNvSpPr>
          <p:nvPr>
            <p:ph type="sldNum" sz="quarter" idx="12"/>
          </p:nvPr>
        </p:nvSpPr>
        <p:spPr>
          <a:xfrm>
            <a:off x="6248400" y="6248400"/>
            <a:ext cx="1524000" cy="457200"/>
          </a:xfrm>
        </p:spPr>
        <p:txBody>
          <a:bodyPr/>
          <a:lstStyle>
            <a:lvl1pPr>
              <a:defRPr/>
            </a:lvl1pPr>
          </a:lstStyle>
          <a:p>
            <a:fld id="{2E4A0C05-1A39-4DB4-B90F-1581864E3FDC}" type="slidenum">
              <a:rPr lang="en-GB"/>
              <a:pPr/>
              <a:t>‹#›</a:t>
            </a:fld>
            <a:endParaRPr lang="en-GB"/>
          </a:p>
        </p:txBody>
      </p:sp>
    </p:spTree>
    <p:extLst>
      <p:ext uri="{BB962C8B-B14F-4D97-AF65-F5344CB8AC3E}">
        <p14:creationId xmlns:p14="http://schemas.microsoft.com/office/powerpoint/2010/main" val="423335887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a:t>Click to edit Master title style</a:t>
            </a:r>
          </a:p>
        </p:txBody>
      </p:sp>
      <p:sp>
        <p:nvSpPr>
          <p:cNvPr id="3" name="Text Placeholder 2"/>
          <p:cNvSpPr>
            <a:spLocks noGrp="1"/>
          </p:cNvSpPr>
          <p:nvPr>
            <p:ph type="body" sz="half" idx="1"/>
          </p:nvPr>
        </p:nvSpPr>
        <p:spPr>
          <a:xfrm>
            <a:off x="2286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076700" y="1981200"/>
            <a:ext cx="3695700" cy="4114800"/>
          </a:xfrm>
        </p:spPr>
        <p:txBody>
          <a:bodyPr/>
          <a:lstStyle/>
          <a:p>
            <a:endParaRPr lang="en-US"/>
          </a:p>
        </p:txBody>
      </p:sp>
      <p:sp>
        <p:nvSpPr>
          <p:cNvPr id="5" name="Date Placeholder 4"/>
          <p:cNvSpPr>
            <a:spLocks noGrp="1"/>
          </p:cNvSpPr>
          <p:nvPr>
            <p:ph type="dt" sz="half" idx="10"/>
          </p:nvPr>
        </p:nvSpPr>
        <p:spPr>
          <a:xfrm>
            <a:off x="228600" y="6248400"/>
            <a:ext cx="1600200" cy="457200"/>
          </a:xfrm>
        </p:spPr>
        <p:txBody>
          <a:bodyPr/>
          <a:lstStyle>
            <a:lvl1pPr>
              <a:defRPr/>
            </a:lvl1pPr>
          </a:lstStyle>
          <a:p>
            <a:r>
              <a:rPr lang="en-GB"/>
              <a:t>Sept 2001</a:t>
            </a:r>
          </a:p>
        </p:txBody>
      </p:sp>
      <p:sp>
        <p:nvSpPr>
          <p:cNvPr id="6" name="Footer Placeholder 5"/>
          <p:cNvSpPr>
            <a:spLocks noGrp="1"/>
          </p:cNvSpPr>
          <p:nvPr>
            <p:ph type="ftr" sz="quarter" idx="11"/>
          </p:nvPr>
        </p:nvSpPr>
        <p:spPr>
          <a:xfrm>
            <a:off x="2209800" y="6248400"/>
            <a:ext cx="3505200" cy="457200"/>
          </a:xfrm>
        </p:spPr>
        <p:txBody>
          <a:bodyPr/>
          <a:lstStyle>
            <a:lvl1pPr>
              <a:defRPr/>
            </a:lvl1pPr>
          </a:lstStyle>
          <a:p>
            <a:r>
              <a:rPr lang="en-GB"/>
              <a:t>Bruce Davies</a:t>
            </a:r>
          </a:p>
        </p:txBody>
      </p:sp>
      <p:sp>
        <p:nvSpPr>
          <p:cNvPr id="7" name="Slide Number Placeholder 6"/>
          <p:cNvSpPr>
            <a:spLocks noGrp="1"/>
          </p:cNvSpPr>
          <p:nvPr>
            <p:ph type="sldNum" sz="quarter" idx="12"/>
          </p:nvPr>
        </p:nvSpPr>
        <p:spPr>
          <a:xfrm>
            <a:off x="6248400" y="6248400"/>
            <a:ext cx="1524000" cy="457200"/>
          </a:xfrm>
        </p:spPr>
        <p:txBody>
          <a:bodyPr/>
          <a:lstStyle>
            <a:lvl1pPr>
              <a:defRPr/>
            </a:lvl1pPr>
          </a:lstStyle>
          <a:p>
            <a:fld id="{29C3CB0F-BE40-42DD-80F1-D781176A3EDF}" type="slidenum">
              <a:rPr lang="en-GB"/>
              <a:pPr/>
              <a:t>‹#›</a:t>
            </a:fld>
            <a:endParaRPr lang="en-GB"/>
          </a:p>
        </p:txBody>
      </p:sp>
    </p:spTree>
    <p:extLst>
      <p:ext uri="{BB962C8B-B14F-4D97-AF65-F5344CB8AC3E}">
        <p14:creationId xmlns:p14="http://schemas.microsoft.com/office/powerpoint/2010/main" val="7125108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dirty="0"/>
              <a:t>Click to edit Master title style</a:t>
            </a:r>
          </a:p>
        </p:txBody>
      </p:sp>
      <p:sp>
        <p:nvSpPr>
          <p:cNvPr id="3" name="Content Placeholder 2"/>
          <p:cNvSpPr>
            <a:spLocks noGrp="1"/>
          </p:cNvSpPr>
          <p:nvPr>
            <p:ph idx="1"/>
          </p:nvPr>
        </p:nvSpPr>
        <p:spPr>
          <a:xfrm>
            <a:off x="1942415" y="2133600"/>
            <a:ext cx="6591985" cy="37776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7D3E11-B429-1444-82BB-BE3AB315F431}" type="datetimeFigureOut">
              <a:rPr lang="en-US" smtClean="0"/>
              <a:pPr/>
              <a:t>3/18/25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424843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D3E11-B429-1444-82BB-BE3AB315F431}" type="datetimeFigureOut">
              <a:rPr lang="en-US" smtClean="0"/>
              <a:pPr/>
              <a:t>3/18/25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340856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D3E11-B429-1444-82BB-BE3AB315F431}" type="datetimeFigureOut">
              <a:rPr lang="en-US" smtClean="0"/>
              <a:pPr/>
              <a:t>3/18/25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61402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D3E11-B429-1444-82BB-BE3AB315F431}" type="datetimeFigureOut">
              <a:rPr lang="en-US" smtClean="0"/>
              <a:pPr/>
              <a:t>3/18/25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390560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D3E11-B429-1444-82BB-BE3AB315F431}" type="datetimeFigureOut">
              <a:rPr lang="en-US" smtClean="0"/>
              <a:pPr/>
              <a:t>3/18/25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286263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D3E11-B429-1444-82BB-BE3AB315F431}" type="datetimeFigureOut">
              <a:rPr lang="en-US" smtClean="0"/>
              <a:pPr/>
              <a:t>3/18/25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151724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D3E11-B429-1444-82BB-BE3AB315F431}" type="datetimeFigureOut">
              <a:rPr lang="en-US" smtClean="0"/>
              <a:pPr/>
              <a:t>3/18/25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306913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D3E11-B429-1444-82BB-BE3AB315F431}" type="datetimeFigureOut">
              <a:rPr lang="en-US" smtClean="0"/>
              <a:pPr/>
              <a:t>3/18/25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8BBD62-552A-2142-90F0-7252045D82D7}" type="slidenum">
              <a:rPr lang="en-US" smtClean="0"/>
              <a:pPr/>
              <a:t>‹#›</a:t>
            </a:fld>
            <a:endParaRPr lang="en-US"/>
          </a:p>
        </p:txBody>
      </p:sp>
    </p:spTree>
    <p:extLst>
      <p:ext uri="{BB962C8B-B14F-4D97-AF65-F5344CB8AC3E}">
        <p14:creationId xmlns:p14="http://schemas.microsoft.com/office/powerpoint/2010/main" val="415334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F7D3E11-B429-1444-82BB-BE3AB315F431}" type="datetimeFigureOut">
              <a:rPr lang="en-US" smtClean="0"/>
              <a:pPr/>
              <a:t>3/18/25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C8BBD62-552A-2142-90F0-7252045D82D7}" type="slidenum">
              <a:rPr lang="en-US" smtClean="0"/>
              <a:pPr/>
              <a:t>‹#›</a:t>
            </a:fld>
            <a:endParaRPr lang="en-US"/>
          </a:p>
        </p:txBody>
      </p:sp>
    </p:spTree>
    <p:extLst>
      <p:ext uri="{BB962C8B-B14F-4D97-AF65-F5344CB8AC3E}">
        <p14:creationId xmlns:p14="http://schemas.microsoft.com/office/powerpoint/2010/main" val="286316406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Lst>
  <p:txStyles>
    <p:titleStyle>
      <a:lvl1pPr algn="l" defTabSz="457200" rtl="0" eaLnBrk="1" latinLnBrk="0" hangingPunct="1">
        <a:spcBef>
          <a:spcPct val="0"/>
        </a:spcBef>
        <a:buNone/>
        <a:defRPr sz="4400" kern="1200">
          <a:solidFill>
            <a:schemeClr val="accent2">
              <a:lumMod val="75000"/>
            </a:schemeClr>
          </a:solidFill>
          <a:latin typeface="Times New Roman" panose="02020603050405020304"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ts val="1000"/>
        </a:spcBef>
        <a:spcAft>
          <a:spcPts val="0"/>
        </a:spcAft>
        <a:buClr>
          <a:schemeClr val="accent1"/>
        </a:buClr>
        <a:buFont typeface="Wingdings 3" charset="2"/>
        <a:buChar char=""/>
        <a:defRPr sz="2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ts val="1000"/>
        </a:spcBef>
        <a:spcAft>
          <a:spcPts val="0"/>
        </a:spcAft>
        <a:buClr>
          <a:schemeClr val="accent1"/>
        </a:buClr>
        <a:buFont typeface="Wingdings 3" charset="2"/>
        <a:buChar char=""/>
        <a:defRPr sz="2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ts val="1000"/>
        </a:spcBef>
        <a:spcAft>
          <a:spcPts val="0"/>
        </a:spcAft>
        <a:buClr>
          <a:schemeClr val="accent1"/>
        </a:buClr>
        <a:buFont typeface="Wingdings 3" charset="2"/>
        <a:buChar char=""/>
        <a:defRPr sz="2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bmj.com/content/vol323/issue7324/images/large/upgich10.f8.jpe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http://bmj.com/content/vol323/issue7324/images/medium/upgich10.f8.gif" TargetMode="Externa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1B6E-4D68-7803-B23A-E49A0FE56ED7}"/>
              </a:ext>
            </a:extLst>
          </p:cNvPr>
          <p:cNvSpPr>
            <a:spLocks noGrp="1"/>
          </p:cNvSpPr>
          <p:nvPr>
            <p:ph type="title"/>
          </p:nvPr>
        </p:nvSpPr>
        <p:spPr/>
        <p:txBody>
          <a:bodyPr/>
          <a:lstStyle/>
          <a:p>
            <a:r>
              <a:rPr lang="en-GB" dirty="0">
                <a:solidFill>
                  <a:srgbClr val="002060"/>
                </a:solidFill>
              </a:rPr>
              <a:t>Approach to Patient with Abdominal pain</a:t>
            </a:r>
          </a:p>
        </p:txBody>
      </p:sp>
      <p:sp>
        <p:nvSpPr>
          <p:cNvPr id="3" name="Content Placeholder 2">
            <a:extLst>
              <a:ext uri="{FF2B5EF4-FFF2-40B4-BE49-F238E27FC236}">
                <a16:creationId xmlns:a16="http://schemas.microsoft.com/office/drawing/2014/main" id="{46E11F4E-F5E1-1970-77A2-2AD50CBF8F7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8945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36172" y="102084"/>
            <a:ext cx="7467600" cy="762000"/>
          </a:xfrm>
        </p:spPr>
        <p:txBody>
          <a:bodyPr>
            <a:normAutofit/>
          </a:bodyPr>
          <a:lstStyle/>
          <a:p>
            <a:pPr marL="342900" indent="-342900" algn="ctr">
              <a:spcBef>
                <a:spcPts val="1000"/>
              </a:spcBef>
              <a:buClr>
                <a:schemeClr val="accent1"/>
              </a:buClr>
            </a:pPr>
            <a:r>
              <a:rPr lang="en-GB" b="1" dirty="0"/>
              <a:t>Irritable Bowel Syndrome</a:t>
            </a:r>
          </a:p>
        </p:txBody>
      </p:sp>
      <p:sp>
        <p:nvSpPr>
          <p:cNvPr id="22531" name="Rectangle 3"/>
          <p:cNvSpPr>
            <a:spLocks noGrp="1" noChangeArrowheads="1"/>
          </p:cNvSpPr>
          <p:nvPr>
            <p:ph idx="1"/>
          </p:nvPr>
        </p:nvSpPr>
        <p:spPr>
          <a:xfrm>
            <a:off x="803717" y="1337259"/>
            <a:ext cx="9144000" cy="5254609"/>
          </a:xfrm>
        </p:spPr>
        <p:txBody>
          <a:bodyPr>
            <a:normAutofit/>
          </a:bodyPr>
          <a:lstStyle/>
          <a:p>
            <a:pPr marL="457200" lvl="1" indent="-457200">
              <a:buFont typeface="Wingdings" panose="05000000000000000000" pitchFamily="2" charset="2"/>
              <a:buChar char="Ø"/>
            </a:pPr>
            <a:endParaRPr lang="en-GB" dirty="0"/>
          </a:p>
          <a:p>
            <a:pPr marL="457200" lvl="1" indent="-457200">
              <a:buFont typeface="Wingdings" panose="05000000000000000000" pitchFamily="2" charset="2"/>
              <a:buChar char="Ø"/>
            </a:pPr>
            <a:r>
              <a:rPr lang="en-GB" dirty="0"/>
              <a:t>First described in 1771.</a:t>
            </a:r>
          </a:p>
          <a:p>
            <a:pPr marL="457200" lvl="1" indent="-457200">
              <a:buFont typeface="Wingdings" panose="05000000000000000000" pitchFamily="2" charset="2"/>
              <a:buChar char="Ø"/>
            </a:pPr>
            <a:r>
              <a:rPr lang="en-GB" dirty="0"/>
              <a:t>50% of patients present &lt;35 years old.</a:t>
            </a:r>
          </a:p>
          <a:p>
            <a:pPr marL="457200" lvl="1" indent="-457200">
              <a:buFont typeface="Wingdings" panose="05000000000000000000" pitchFamily="2" charset="2"/>
              <a:buChar char="Ø"/>
            </a:pPr>
            <a:r>
              <a:rPr lang="en-GB" dirty="0"/>
              <a:t>70% of sufferers are symptom free after 5 years.</a:t>
            </a:r>
          </a:p>
          <a:p>
            <a:pPr marL="457200" lvl="1" indent="-457200">
              <a:buFont typeface="Wingdings" panose="05000000000000000000" pitchFamily="2" charset="2"/>
              <a:buChar char="Ø"/>
            </a:pPr>
            <a:r>
              <a:rPr lang="en-GB" dirty="0"/>
              <a:t>Family physician (FPs) will diagnose one new case per week.</a:t>
            </a:r>
          </a:p>
          <a:p>
            <a:pPr marL="457200" lvl="1" indent="-457200">
              <a:buFont typeface="Wingdings" panose="05000000000000000000" pitchFamily="2" charset="2"/>
              <a:buChar char="Ø"/>
            </a:pPr>
            <a:r>
              <a:rPr lang="en-GB" dirty="0"/>
              <a:t>FPs will see 4-5 patients a week with IBS.</a:t>
            </a:r>
          </a:p>
          <a:p>
            <a:pPr marL="457200" lvl="1" indent="-457200">
              <a:buFont typeface="Wingdings" panose="05000000000000000000" pitchFamily="2" charset="2"/>
              <a:buChar char="Ø"/>
            </a:pPr>
            <a:r>
              <a:rPr lang="en-GB" dirty="0"/>
              <a:t>Point prevalence of 40-50 patients per 2000 patients.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 calcmode="lin" valueType="num">
                                      <p:cBhvr additive="base">
                                        <p:cTn id="21" dur="500" fill="hold"/>
                                        <p:tgtEl>
                                          <p:spTgt spid="2253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253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2531">
                                            <p:txEl>
                                              <p:pRg st="5" end="5"/>
                                            </p:txEl>
                                          </p:spTgt>
                                        </p:tgtEl>
                                        <p:attrNameLst>
                                          <p:attrName>style.visibility</p:attrName>
                                        </p:attrNameLst>
                                      </p:cBhvr>
                                      <p:to>
                                        <p:strVal val="visible"/>
                                      </p:to>
                                    </p:set>
                                    <p:anim calcmode="lin" valueType="num">
                                      <p:cBhvr additive="base">
                                        <p:cTn id="29" dur="500" fill="hold"/>
                                        <p:tgtEl>
                                          <p:spTgt spid="2253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253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2531">
                                            <p:txEl>
                                              <p:pRg st="6" end="6"/>
                                            </p:txEl>
                                          </p:spTgt>
                                        </p:tgtEl>
                                        <p:attrNameLst>
                                          <p:attrName>style.visibility</p:attrName>
                                        </p:attrNameLst>
                                      </p:cBhvr>
                                      <p:to>
                                        <p:strVal val="visible"/>
                                      </p:to>
                                    </p:set>
                                    <p:anim calcmode="lin" valueType="num">
                                      <p:cBhvr additive="base">
                                        <p:cTn id="33" dur="500" fill="hold"/>
                                        <p:tgtEl>
                                          <p:spTgt spid="22531">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5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61924" y="361950"/>
            <a:ext cx="8658225" cy="609600"/>
          </a:xfrm>
        </p:spPr>
        <p:txBody>
          <a:bodyPr>
            <a:normAutofit/>
          </a:bodyPr>
          <a:lstStyle/>
          <a:p>
            <a:pPr algn="ctr"/>
            <a:endParaRPr lang="en-US" sz="2400" b="1" dirty="0">
              <a:solidFill>
                <a:srgbClr val="FF0000"/>
              </a:solidFill>
              <a:latin typeface="Arial Black" pitchFamily="34" charset="0"/>
            </a:endParaRPr>
          </a:p>
        </p:txBody>
      </p:sp>
      <p:sp>
        <p:nvSpPr>
          <p:cNvPr id="57347" name="Rectangle 3"/>
          <p:cNvSpPr>
            <a:spLocks noGrp="1" noChangeArrowheads="1"/>
          </p:cNvSpPr>
          <p:nvPr>
            <p:ph idx="1"/>
          </p:nvPr>
        </p:nvSpPr>
        <p:spPr>
          <a:xfrm>
            <a:off x="364670" y="971550"/>
            <a:ext cx="8888187" cy="4876800"/>
          </a:xfrm>
        </p:spPr>
        <p:txBody>
          <a:bodyPr>
            <a:noAutofit/>
          </a:bodyPr>
          <a:lstStyle/>
          <a:p>
            <a:pPr lvl="1">
              <a:lnSpc>
                <a:spcPct val="150000"/>
              </a:lnSpc>
              <a:buFontTx/>
              <a:buNone/>
            </a:pPr>
            <a:r>
              <a:rPr lang="en-US" sz="2800" b="1" dirty="0">
                <a:solidFill>
                  <a:schemeClr val="tx1"/>
                </a:solidFill>
                <a:latin typeface="Times New Roman" panose="02020603050405020304" pitchFamily="18" charset="0"/>
                <a:cs typeface="Times New Roman" panose="02020603050405020304" pitchFamily="18" charset="0"/>
              </a:rPr>
              <a:t>A. Alarm features – absent:</a:t>
            </a:r>
          </a:p>
          <a:p>
            <a:pPr lvl="1">
              <a:lnSpc>
                <a:spcPct val="150000"/>
              </a:lnSpc>
              <a:buFontTx/>
              <a:buNone/>
            </a:pPr>
            <a:r>
              <a:rPr lang="en-US" sz="2800" b="1" dirty="0">
                <a:solidFill>
                  <a:schemeClr val="tx1"/>
                </a:solidFill>
                <a:latin typeface="Times New Roman" panose="02020603050405020304" pitchFamily="18" charset="0"/>
                <a:cs typeface="Times New Roman" panose="02020603050405020304" pitchFamily="18" charset="0"/>
              </a:rPr>
              <a:t>          Two approaches are acceptable:</a:t>
            </a:r>
          </a:p>
          <a:p>
            <a:pPr lvl="1">
              <a:lnSpc>
                <a:spcPct val="150000"/>
              </a:lnSpc>
              <a:buFontTx/>
              <a:buNone/>
            </a:pPr>
            <a:r>
              <a:rPr lang="en-US" sz="2800" b="1" dirty="0">
                <a:solidFill>
                  <a:schemeClr val="tx1"/>
                </a:solidFill>
                <a:latin typeface="Times New Roman" panose="02020603050405020304" pitchFamily="18" charset="0"/>
                <a:cs typeface="Times New Roman" panose="02020603050405020304" pitchFamily="18" charset="0"/>
              </a:rPr>
              <a:t>         1. Test for </a:t>
            </a:r>
            <a:r>
              <a:rPr lang="en-US" sz="2800" b="1" i="1" dirty="0">
                <a:solidFill>
                  <a:schemeClr val="tx1"/>
                </a:solidFill>
                <a:latin typeface="Times New Roman" panose="02020603050405020304" pitchFamily="18" charset="0"/>
                <a:cs typeface="Times New Roman" panose="02020603050405020304" pitchFamily="18" charset="0"/>
              </a:rPr>
              <a:t>H. pylori </a:t>
            </a:r>
            <a:r>
              <a:rPr lang="en-US" sz="2800" b="1" dirty="0">
                <a:solidFill>
                  <a:schemeClr val="tx1"/>
                </a:solidFill>
                <a:latin typeface="Times New Roman" panose="02020603050405020304" pitchFamily="18" charset="0"/>
                <a:cs typeface="Times New Roman" panose="02020603050405020304" pitchFamily="18" charset="0"/>
              </a:rPr>
              <a:t>infection      </a:t>
            </a:r>
            <a:r>
              <a:rPr lang="ar-SA" sz="2800" b="1"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a:p>
            <a:pPr lvl="1">
              <a:lnSpc>
                <a:spcPct val="150000"/>
              </a:lnSpc>
              <a:buNone/>
            </a:pPr>
            <a:r>
              <a:rPr lang="en-US" sz="2800" b="1" dirty="0">
                <a:solidFill>
                  <a:schemeClr val="tx1"/>
                </a:solidFill>
                <a:latin typeface="Times New Roman" panose="02020603050405020304" pitchFamily="18" charset="0"/>
                <a:cs typeface="Times New Roman" panose="02020603050405020304" pitchFamily="18" charset="0"/>
              </a:rPr>
              <a:t>          2. Empiric Therapy </a:t>
            </a:r>
          </a:p>
          <a:p>
            <a:pPr lvl="1">
              <a:lnSpc>
                <a:spcPct val="150000"/>
              </a:lnSpc>
              <a:buNone/>
            </a:pPr>
            <a:r>
              <a:rPr lang="en-US" sz="2800" b="1" dirty="0">
                <a:solidFill>
                  <a:schemeClr val="tx1"/>
                </a:solidFill>
                <a:latin typeface="Times New Roman" panose="02020603050405020304" pitchFamily="18" charset="0"/>
                <a:cs typeface="Times New Roman" panose="02020603050405020304" pitchFamily="18" charset="0"/>
              </a:rPr>
              <a:t>             A 4-week course a histamine-2 receptor </a:t>
            </a:r>
          </a:p>
          <a:p>
            <a:pPr lvl="1">
              <a:lnSpc>
                <a:spcPct val="150000"/>
              </a:lnSpc>
              <a:buNone/>
            </a:pPr>
            <a:r>
              <a:rPr lang="en-US" sz="2800" b="1" dirty="0">
                <a:solidFill>
                  <a:schemeClr val="tx1"/>
                </a:solidFill>
                <a:latin typeface="Times New Roman" panose="02020603050405020304" pitchFamily="18" charset="0"/>
                <a:cs typeface="Times New Roman" panose="02020603050405020304" pitchFamily="18" charset="0"/>
              </a:rPr>
              <a:t>             antagonist or PPI</a:t>
            </a:r>
          </a:p>
          <a:p>
            <a:pPr lvl="1">
              <a:lnSpc>
                <a:spcPct val="150000"/>
              </a:lnSpc>
              <a:buFontTx/>
              <a:buNone/>
            </a:pPr>
            <a:r>
              <a:rPr lang="en-US" sz="2800" b="1" dirty="0">
                <a:solidFill>
                  <a:schemeClr val="tx1"/>
                </a:solidFill>
                <a:latin typeface="Times New Roman" panose="02020603050405020304" pitchFamily="18" charset="0"/>
                <a:cs typeface="Times New Roman" panose="02020603050405020304" pitchFamily="18" charset="0"/>
              </a:rPr>
              <a:t>**Failure to respond to treatment justifies further  investigation and/or referral</a:t>
            </a:r>
          </a:p>
          <a:p>
            <a:pPr lvl="1">
              <a:lnSpc>
                <a:spcPct val="90000"/>
              </a:lnSpc>
              <a:buFontTx/>
              <a:buNone/>
            </a:pPr>
            <a:endParaRPr lang="en-US" sz="2800" b="1" dirty="0">
              <a:solidFill>
                <a:schemeClr val="tx1"/>
              </a:solidFill>
              <a:latin typeface="Times New Roman" panose="02020603050405020304" pitchFamily="18" charset="0"/>
              <a:cs typeface="Times New Roman" panose="02020603050405020304" pitchFamily="18" charset="0"/>
            </a:endParaRPr>
          </a:p>
          <a:p>
            <a:pPr lvl="1">
              <a:lnSpc>
                <a:spcPct val="90000"/>
              </a:lnSpc>
              <a:buFontTx/>
              <a:buNone/>
            </a:pPr>
            <a:r>
              <a:rPr lang="en-US" sz="2800" b="1" dirty="0">
                <a:solidFill>
                  <a:schemeClr val="tx1"/>
                </a:solidFill>
                <a:latin typeface="Times New Roman" panose="02020603050405020304" pitchFamily="18" charset="0"/>
                <a:cs typeface="Times New Roman" panose="02020603050405020304" pitchFamily="18" charset="0"/>
              </a:rPr>
              <a:t>          </a:t>
            </a:r>
          </a:p>
          <a:p>
            <a:pPr lvl="1">
              <a:lnSpc>
                <a:spcPct val="90000"/>
              </a:lnSpc>
              <a:buFontTx/>
              <a:buNone/>
            </a:pPr>
            <a:endParaRPr 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4" y="322263"/>
            <a:ext cx="8524875" cy="11430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Non-drug treatment </a:t>
            </a:r>
            <a:endParaRPr lang="en-CA" sz="4400" b="1" dirty="0">
              <a:solidFill>
                <a:schemeClr val="accent3">
                  <a:lumMod val="75000"/>
                </a:schemeClr>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228600" y="1752600"/>
            <a:ext cx="7772400" cy="4572000"/>
          </a:xfrm>
        </p:spPr>
        <p:txBody>
          <a:bodyPr>
            <a:normAutofit/>
          </a:bodyPr>
          <a:lstStyle/>
          <a:p>
            <a:r>
              <a:rPr lang="en-CA" sz="2800" b="1" dirty="0">
                <a:latin typeface="Times New Roman" panose="02020603050405020304" pitchFamily="18" charset="0"/>
                <a:cs typeface="Times New Roman" panose="02020603050405020304" pitchFamily="18" charset="0"/>
              </a:rPr>
              <a:t>Cigarette smoking</a:t>
            </a:r>
            <a:r>
              <a:rPr lang="ar-SA"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cessation </a:t>
            </a:r>
            <a:endParaRPr lang="ar-SA" sz="2800" b="1" dirty="0">
              <a:latin typeface="Times New Roman" panose="02020603050405020304" pitchFamily="18" charset="0"/>
              <a:cs typeface="Times New Roman" panose="02020603050405020304" pitchFamily="18" charset="0"/>
            </a:endParaRPr>
          </a:p>
          <a:p>
            <a:endParaRPr lang="ar-SA" sz="2800" b="1" dirty="0">
              <a:latin typeface="Times New Roman" panose="02020603050405020304" pitchFamily="18" charset="0"/>
              <a:cs typeface="Times New Roman" panose="02020603050405020304" pitchFamily="18" charset="0"/>
            </a:endParaRPr>
          </a:p>
          <a:p>
            <a:r>
              <a:rPr lang="en-CA" sz="2800" b="1" dirty="0">
                <a:latin typeface="Times New Roman" panose="02020603050405020304" pitchFamily="18" charset="0"/>
                <a:cs typeface="Times New Roman" panose="02020603050405020304" pitchFamily="18" charset="0"/>
              </a:rPr>
              <a:t>Aspirin and NSAIDS should be</a:t>
            </a:r>
            <a:r>
              <a:rPr lang="ar-SA" sz="2800" b="1" dirty="0">
                <a:latin typeface="Times New Roman" panose="02020603050405020304" pitchFamily="18" charset="0"/>
                <a:cs typeface="Times New Roman" panose="02020603050405020304" pitchFamily="18" charset="0"/>
              </a:rPr>
              <a:t> </a:t>
            </a:r>
            <a:r>
              <a:rPr lang="en-CA" sz="2800" b="1" dirty="0">
                <a:latin typeface="Times New Roman" panose="02020603050405020304" pitchFamily="18" charset="0"/>
                <a:cs typeface="Times New Roman" panose="02020603050405020304" pitchFamily="18" charset="0"/>
              </a:rPr>
              <a:t>avoided</a:t>
            </a:r>
            <a:endParaRPr lang="ar-SA" sz="2800" b="1" dirty="0">
              <a:latin typeface="Times New Roman" panose="02020603050405020304" pitchFamily="18" charset="0"/>
              <a:cs typeface="Times New Roman" panose="02020603050405020304" pitchFamily="18" charset="0"/>
            </a:endParaRPr>
          </a:p>
          <a:p>
            <a:endParaRPr lang="ar-SA" sz="2800" b="1" dirty="0">
              <a:latin typeface="Times New Roman" panose="02020603050405020304" pitchFamily="18" charset="0"/>
              <a:cs typeface="Times New Roman" panose="02020603050405020304" pitchFamily="18" charset="0"/>
            </a:endParaRPr>
          </a:p>
          <a:p>
            <a:r>
              <a:rPr lang="en-CA" sz="2800" b="1" dirty="0">
                <a:latin typeface="Times New Roman" panose="02020603050405020304" pitchFamily="18" charset="0"/>
                <a:cs typeface="Times New Roman" panose="02020603050405020304" pitchFamily="18" charset="0"/>
              </a:rPr>
              <a:t>Alcohol consumption to be stopped </a:t>
            </a:r>
            <a:endParaRPr lang="ar-SA" sz="2800" b="1" dirty="0">
              <a:latin typeface="Times New Roman" panose="02020603050405020304" pitchFamily="18" charset="0"/>
              <a:cs typeface="Times New Roman" panose="02020603050405020304" pitchFamily="18" charset="0"/>
            </a:endParaRPr>
          </a:p>
          <a:p>
            <a:endParaRPr lang="ar-SA" sz="2800" b="1" dirty="0">
              <a:latin typeface="Times New Roman" panose="02020603050405020304" pitchFamily="18" charset="0"/>
              <a:cs typeface="Times New Roman" panose="02020603050405020304" pitchFamily="18" charset="0"/>
            </a:endParaRPr>
          </a:p>
          <a:p>
            <a:r>
              <a:rPr lang="en-CA" sz="2800" b="1" dirty="0">
                <a:latin typeface="Times New Roman" panose="02020603050405020304" pitchFamily="18" charset="0"/>
                <a:cs typeface="Times New Roman" panose="02020603050405020304" pitchFamily="18" charset="0"/>
              </a:rPr>
              <a:t>No</a:t>
            </a:r>
            <a:r>
              <a:rPr lang="ar-SA" sz="2800" b="1" dirty="0">
                <a:latin typeface="Times New Roman" panose="02020603050405020304" pitchFamily="18" charset="0"/>
                <a:cs typeface="Times New Roman" panose="02020603050405020304" pitchFamily="18" charset="0"/>
              </a:rPr>
              <a:t> </a:t>
            </a:r>
            <a:r>
              <a:rPr lang="en-CA" sz="2800" b="1" dirty="0">
                <a:latin typeface="Times New Roman" panose="02020603050405020304" pitchFamily="18" charset="0"/>
                <a:cs typeface="Times New Roman" panose="02020603050405020304" pitchFamily="18" charset="0"/>
              </a:rPr>
              <a:t>special dietary advice is required</a:t>
            </a:r>
          </a:p>
        </p:txBody>
      </p:sp>
    </p:spTree>
    <p:extLst>
      <p:ext uri="{BB962C8B-B14F-4D97-AF65-F5344CB8AC3E}">
        <p14:creationId xmlns:p14="http://schemas.microsoft.com/office/powerpoint/2010/main" val="159993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7A154-6844-57F7-C835-60BAEB69BADE}"/>
              </a:ext>
            </a:extLst>
          </p:cNvPr>
          <p:cNvSpPr>
            <a:spLocks noGrp="1"/>
          </p:cNvSpPr>
          <p:nvPr>
            <p:ph type="title"/>
          </p:nvPr>
        </p:nvSpPr>
        <p:spPr>
          <a:xfrm>
            <a:off x="1196789" y="624110"/>
            <a:ext cx="7337612" cy="821449"/>
          </a:xfrm>
        </p:spPr>
        <p:txBody>
          <a:bodyPr/>
          <a:lstStyle/>
          <a:p>
            <a:pPr algn="l"/>
            <a:r>
              <a:rPr lang="en-GB" b="1" dirty="0">
                <a:solidFill>
                  <a:srgbClr val="002060"/>
                </a:solidFill>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15355954-4F8C-199E-0572-1F68AF2ECDA3}"/>
              </a:ext>
            </a:extLst>
          </p:cNvPr>
          <p:cNvSpPr>
            <a:spLocks noGrp="1"/>
          </p:cNvSpPr>
          <p:nvPr>
            <p:ph idx="1"/>
          </p:nvPr>
        </p:nvSpPr>
        <p:spPr>
          <a:xfrm>
            <a:off x="699247" y="1600199"/>
            <a:ext cx="7835153" cy="5042647"/>
          </a:xfrm>
        </p:spPr>
        <p:txBody>
          <a:bodyPr>
            <a:normAutofit/>
          </a:bodyPr>
          <a:lstStyle/>
          <a:p>
            <a:pPr marL="342900" lvl="0" indent="-342900" algn="justLow" rtl="0">
              <a:lnSpc>
                <a:spcPct val="115000"/>
              </a:lnSpc>
              <a:spcAft>
                <a:spcPts val="0"/>
              </a:spcAft>
              <a:buFont typeface="Calibri" panose="020F0502020204030204" pitchFamily="34" charset="0"/>
              <a:buChar char="-"/>
            </a:pPr>
            <a:r>
              <a:rPr lang="en-US"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Initial treatment for dyspepsia (See the algorithm)</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0"/>
              </a:spcAft>
              <a:buFont typeface="Calibri" panose="020F0502020204030204" pitchFamily="34" charset="0"/>
              <a:buChar char="-"/>
            </a:pPr>
            <a:r>
              <a:rPr lang="en-US" dirty="0">
                <a:solidFill>
                  <a:srgbClr val="002060"/>
                </a:solidFill>
                <a:effectLst/>
                <a:latin typeface="Times New Roman" panose="02020603050405020304" pitchFamily="18" charset="0"/>
                <a:ea typeface="MyriadPro-Regular"/>
                <a:cs typeface="Arial" panose="020B0604020202020204" pitchFamily="34" charset="0"/>
              </a:rPr>
              <a:t>Probabilities to diagnose GERD clinically</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0"/>
              </a:spcAft>
              <a:buFont typeface="Calibri" panose="020F0502020204030204" pitchFamily="34" charset="0"/>
              <a:buChar char="-"/>
            </a:pPr>
            <a:r>
              <a:rPr lang="en-GB"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ROME III criteria</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0"/>
              </a:spcAft>
              <a:buFont typeface="Calibri" panose="020F0502020204030204" pitchFamily="34" charset="0"/>
              <a:buChar char="-"/>
            </a:pPr>
            <a:r>
              <a:rPr lang="en-US"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Urgent specialist referral for endoscopy</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0"/>
              </a:spcAft>
              <a:buFont typeface="Calibri" panose="020F0502020204030204" pitchFamily="34" charset="0"/>
              <a:buChar char="-"/>
            </a:pPr>
            <a:r>
              <a:rPr lang="en-US"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Common cause of dyspepsia</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0"/>
              </a:spcAft>
              <a:buFont typeface="Calibri" panose="020F0502020204030204" pitchFamily="34" charset="0"/>
              <a:buChar char="-"/>
            </a:pPr>
            <a:r>
              <a:rPr lang="en-US"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Red flags for dyspepsia</a:t>
            </a:r>
            <a:endParaRPr lang="en-GB"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756551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CED3-13AE-DE14-1FE9-EB53DC15D3C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B202910-0B2D-1787-137B-859C295AFE56}"/>
              </a:ext>
            </a:extLst>
          </p:cNvPr>
          <p:cNvSpPr>
            <a:spLocks noGrp="1"/>
          </p:cNvSpPr>
          <p:nvPr>
            <p:ph idx="1"/>
          </p:nvPr>
        </p:nvSpPr>
        <p:spPr>
          <a:xfrm>
            <a:off x="609601" y="624109"/>
            <a:ext cx="7924800" cy="5904437"/>
          </a:xfrm>
        </p:spPr>
        <p:txBody>
          <a:bodyPr>
            <a:normAutofit/>
          </a:bodyPr>
          <a:lstStyle/>
          <a:p>
            <a:pPr marL="342900" lvl="0" indent="-342900" algn="justLow">
              <a:lnSpc>
                <a:spcPct val="115000"/>
              </a:lnSpc>
              <a:spcAft>
                <a:spcPts val="0"/>
              </a:spcAft>
              <a:buFont typeface="Calibri" panose="020F0502020204030204" pitchFamily="34" charset="0"/>
              <a:buChar char="-"/>
            </a:pPr>
            <a:r>
              <a:rPr lang="en-US" sz="32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Importance of good explanation for IBS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0"/>
              </a:spcAft>
              <a:buFont typeface="Calibri" panose="020F0502020204030204" pitchFamily="34" charset="0"/>
              <a:buChar char="-"/>
            </a:pPr>
            <a:r>
              <a:rPr lang="en-US" sz="32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Drug of choice for IBS pain &amp; diarrhea</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0"/>
              </a:spcAft>
              <a:buFont typeface="Calibri" panose="020F0502020204030204" pitchFamily="34" charset="0"/>
              <a:buChar char="-"/>
            </a:pPr>
            <a:r>
              <a:rPr lang="en-US" sz="32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Complications of long standing GERD</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0"/>
              </a:spcAft>
              <a:buFont typeface="Calibri" panose="020F0502020204030204" pitchFamily="34" charset="0"/>
              <a:buChar char="-"/>
            </a:pPr>
            <a:r>
              <a:rPr lang="en-US" sz="3200" u="sng"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Celiac disease</a:t>
            </a:r>
            <a:r>
              <a:rPr lang="en-US" sz="3200" b="1" u="sng"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should be considered in patients with diarrhea-predominant or mixed presentation IBS.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0"/>
              </a:spcAft>
              <a:buFont typeface="Calibri" panose="020F0502020204030204" pitchFamily="34" charset="0"/>
              <a:buChar char="-"/>
            </a:pPr>
            <a:r>
              <a:rPr lang="en-GB" sz="32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H-pylori - Link/ Diagnosis/ Eradication</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0"/>
              </a:spcAft>
              <a:buFont typeface="Calibri" panose="020F0502020204030204" pitchFamily="34" charset="0"/>
              <a:buChar char="-"/>
            </a:pPr>
            <a:r>
              <a:rPr lang="en-GB" sz="32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See (Assessment of dyspepsia) in The BMJ Best Practice –PDF – Page 11.</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1139515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FB43-7CA0-CB1C-1FD9-3AE4182D143F}"/>
              </a:ext>
            </a:extLst>
          </p:cNvPr>
          <p:cNvSpPr>
            <a:spLocks noGrp="1"/>
          </p:cNvSpPr>
          <p:nvPr>
            <p:ph type="title"/>
          </p:nvPr>
        </p:nvSpPr>
        <p:spPr>
          <a:xfrm>
            <a:off x="1945201" y="624110"/>
            <a:ext cx="6589199" cy="61690"/>
          </a:xfrm>
        </p:spPr>
        <p:txBody>
          <a:bodyPr/>
          <a:lstStyle/>
          <a:p>
            <a:endParaRPr lang="en-GB" dirty="0"/>
          </a:p>
        </p:txBody>
      </p:sp>
      <p:sp>
        <p:nvSpPr>
          <p:cNvPr id="3" name="Content Placeholder 2">
            <a:extLst>
              <a:ext uri="{FF2B5EF4-FFF2-40B4-BE49-F238E27FC236}">
                <a16:creationId xmlns:a16="http://schemas.microsoft.com/office/drawing/2014/main" id="{8EA9F112-AC25-E3D1-19B0-E79A9379D4BC}"/>
              </a:ext>
            </a:extLst>
          </p:cNvPr>
          <p:cNvSpPr>
            <a:spLocks noGrp="1"/>
          </p:cNvSpPr>
          <p:nvPr>
            <p:ph idx="1"/>
          </p:nvPr>
        </p:nvSpPr>
        <p:spPr>
          <a:xfrm>
            <a:off x="410135" y="887506"/>
            <a:ext cx="8390965" cy="5654488"/>
          </a:xfrm>
        </p:spPr>
        <p:txBody>
          <a:bodyPr>
            <a:normAutofit/>
          </a:bodyPr>
          <a:lstStyle/>
          <a:p>
            <a:pPr marL="342900" lvl="0" indent="-342900" rtl="0">
              <a:lnSpc>
                <a:spcPct val="115000"/>
              </a:lnSpc>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A 30-year-old businessman, who is complaining of dyspepsia for the last two years. He had received H-Pylori eradication therapy one year ago.</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57150" indent="171450">
              <a:lnSpc>
                <a:spcPct val="115000"/>
              </a:lnSpc>
            </a:pPr>
            <a:r>
              <a:rPr lang="en-US" sz="2000" dirty="0">
                <a:effectLst/>
                <a:latin typeface="Times New Roman" panose="02020603050405020304" pitchFamily="18" charset="0"/>
                <a:ea typeface="Calibri" panose="020F0502020204030204" pitchFamily="34" charset="0"/>
                <a:cs typeface="Arial" panose="020B0604020202020204" pitchFamily="34" charset="0"/>
              </a:rPr>
              <a:t>Now he is on PPI 20 mg/day. He has stressful work conditions and he is heavy smoker. Today he is insisting to refer him for urgent endoscopy.</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57150" indent="171450">
              <a:lnSpc>
                <a:spcPct val="115000"/>
              </a:lnSpc>
            </a:pPr>
            <a:r>
              <a:rPr lang="en-US" sz="2000" b="1" dirty="0">
                <a:effectLst/>
                <a:latin typeface="Times New Roman" panose="02020603050405020304" pitchFamily="18" charset="0"/>
                <a:ea typeface="Calibri" panose="020F0502020204030204" pitchFamily="34" charset="0"/>
                <a:cs typeface="Arial" panose="020B0604020202020204" pitchFamily="34" charset="0"/>
              </a:rPr>
              <a:t>You are going to discuss with the patient that the urgent specialist referral for endoscopy (to be seen within two Weeks) is indicated for patients of any who fulfill which one of the following criteria? </a:t>
            </a:r>
          </a:p>
          <a:p>
            <a:pPr marL="57150" indent="0">
              <a:lnSpc>
                <a:spcPct val="115000"/>
              </a:lnSpc>
              <a:buNone/>
            </a:pP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lphaU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Epigastric discomfort of more than one year</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lphaU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Failed H-Pylori eradication</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lphaU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Significant acute gastrointestinal bleeding</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lphaU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Progressive unintentional weight loss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0076010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sz="5400"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endParaRPr lang="en-US" sz="5400"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
        <p:nvSpPr>
          <p:cNvPr id="219139"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sz="5400"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19138"/>
                                        </p:tgtEl>
                                        <p:attrNameLst>
                                          <p:attrName>style.visibility</p:attrName>
                                        </p:attrNameLst>
                                      </p:cBhvr>
                                      <p:to>
                                        <p:strVal val="visible"/>
                                      </p:to>
                                    </p:set>
                                    <p:anim calcmode="lin" valueType="num">
                                      <p:cBhvr>
                                        <p:cTn id="7" dur="500" fill="hold"/>
                                        <p:tgtEl>
                                          <p:spTgt spid="219138"/>
                                        </p:tgtEl>
                                        <p:attrNameLst>
                                          <p:attrName>ppt_w</p:attrName>
                                        </p:attrNameLst>
                                      </p:cBhvr>
                                      <p:tavLst>
                                        <p:tav tm="0">
                                          <p:val>
                                            <p:fltVal val="0"/>
                                          </p:val>
                                        </p:tav>
                                        <p:tav tm="100000">
                                          <p:val>
                                            <p:strVal val="#ppt_w"/>
                                          </p:val>
                                        </p:tav>
                                      </p:tavLst>
                                    </p:anim>
                                    <p:anim calcmode="lin" valueType="num">
                                      <p:cBhvr>
                                        <p:cTn id="8" dur="500" fill="hold"/>
                                        <p:tgtEl>
                                          <p:spTgt spid="21913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19139"/>
                                        </p:tgtEl>
                                        <p:attrNameLst>
                                          <p:attrName>style.visibility</p:attrName>
                                        </p:attrNameLst>
                                      </p:cBhvr>
                                      <p:to>
                                        <p:strVal val="visible"/>
                                      </p:to>
                                    </p:set>
                                    <p:anim calcmode="lin" valueType="num">
                                      <p:cBhvr>
                                        <p:cTn id="12" dur="500" fill="hold"/>
                                        <p:tgtEl>
                                          <p:spTgt spid="219139"/>
                                        </p:tgtEl>
                                        <p:attrNameLst>
                                          <p:attrName>ppt_w</p:attrName>
                                        </p:attrNameLst>
                                      </p:cBhvr>
                                      <p:tavLst>
                                        <p:tav tm="0">
                                          <p:val>
                                            <p:fltVal val="0"/>
                                          </p:val>
                                        </p:tav>
                                        <p:tav tm="100000">
                                          <p:val>
                                            <p:strVal val="#ppt_w"/>
                                          </p:val>
                                        </p:tav>
                                      </p:tavLst>
                                    </p:anim>
                                    <p:anim calcmode="lin" valueType="num">
                                      <p:cBhvr>
                                        <p:cTn id="13" dur="500" fill="hold"/>
                                        <p:tgtEl>
                                          <p:spTgt spid="2191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animBg="1"/>
      <p:bldP spid="21913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467600" cy="762000"/>
          </a:xfrm>
        </p:spPr>
        <p:txBody>
          <a:bodyPr>
            <a:normAutofit/>
          </a:bodyPr>
          <a:lstStyle/>
          <a:p>
            <a:pPr marL="342900" indent="-342900" algn="ctr">
              <a:spcBef>
                <a:spcPts val="1000"/>
              </a:spcBef>
              <a:buClr>
                <a:schemeClr val="accent1"/>
              </a:buClr>
            </a:pPr>
            <a:r>
              <a:rPr lang="en-GB" b="1" dirty="0"/>
              <a:t>What Is IBS?</a:t>
            </a:r>
          </a:p>
        </p:txBody>
      </p:sp>
      <p:pic>
        <p:nvPicPr>
          <p:cNvPr id="24581" name="Picture 5" descr="C:\Program Files\Common Files\Microsoft Shared\Clipart\cagcat50\bd00028_.wmf"/>
          <p:cNvPicPr>
            <a:picLocks noGrp="1" noChangeAspect="1" noChangeArrowheads="1"/>
          </p:cNvPicPr>
          <p:nvPr>
            <p:ph type="clipArt" sz="half" idx="1"/>
          </p:nvPr>
        </p:nvPicPr>
        <p:blipFill>
          <a:blip r:embed="rId2"/>
          <a:srcRect/>
          <a:stretch>
            <a:fillRect/>
          </a:stretch>
        </p:blipFill>
        <p:spPr>
          <a:xfrm>
            <a:off x="407709" y="1470581"/>
            <a:ext cx="3200400" cy="3135313"/>
          </a:xfrm>
        </p:spPr>
      </p:pic>
      <p:sp>
        <p:nvSpPr>
          <p:cNvPr id="24580" name="Rectangle 4"/>
          <p:cNvSpPr>
            <a:spLocks noGrp="1" noChangeArrowheads="1"/>
          </p:cNvSpPr>
          <p:nvPr>
            <p:ph type="body" sz="half" idx="2"/>
          </p:nvPr>
        </p:nvSpPr>
        <p:spPr>
          <a:xfrm>
            <a:off x="4076699" y="1154113"/>
            <a:ext cx="4746789" cy="4114800"/>
          </a:xfrm>
        </p:spPr>
        <p:txBody>
          <a:bodyPr/>
          <a:lstStyle/>
          <a:p>
            <a:pPr>
              <a:lnSpc>
                <a:spcPct val="90000"/>
              </a:lnSpc>
            </a:pPr>
            <a:r>
              <a:rPr lang="en-GB" b="1" dirty="0"/>
              <a:t>A syndrome.</a:t>
            </a:r>
          </a:p>
          <a:p>
            <a:pPr>
              <a:lnSpc>
                <a:spcPct val="90000"/>
              </a:lnSpc>
            </a:pPr>
            <a:r>
              <a:rPr lang="en-GB" b="1" dirty="0"/>
              <a:t>One man’s constipation is another man’s diarrhoea.</a:t>
            </a:r>
          </a:p>
          <a:p>
            <a:pPr>
              <a:lnSpc>
                <a:spcPct val="90000"/>
              </a:lnSpc>
            </a:pPr>
            <a:r>
              <a:rPr lang="en-GB" b="1" dirty="0"/>
              <a:t>Cause unknown.</a:t>
            </a:r>
          </a:p>
          <a:p>
            <a:pPr>
              <a:lnSpc>
                <a:spcPct val="90000"/>
              </a:lnSpc>
            </a:pPr>
            <a:r>
              <a:rPr lang="en-GB" b="1" dirty="0"/>
              <a:t>20% seem to start after an episode of gastroenteritis.</a:t>
            </a:r>
            <a:endParaRPr lang="en-GB" sz="2800" dirty="0"/>
          </a:p>
        </p:txBody>
      </p:sp>
      <p:sp>
        <p:nvSpPr>
          <p:cNvPr id="7" name="Slide Number Placeholder 6"/>
          <p:cNvSpPr>
            <a:spLocks noGrp="1"/>
          </p:cNvSpPr>
          <p:nvPr>
            <p:ph type="sldNum" sz="quarter" idx="12"/>
          </p:nvPr>
        </p:nvSpPr>
        <p:spPr/>
        <p:txBody>
          <a:bodyPr/>
          <a:lstStyle/>
          <a:p>
            <a:fld id="{765442C9-1BEA-44E2-A241-1192F4BE178E}" type="slidenum">
              <a:rPr lang="en-GB"/>
              <a:pPr/>
              <a:t>11</a:t>
            </a:fld>
            <a:endParaRPr lang="en-GB"/>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5000" fill="hold"/>
                                        <p:tgtEl>
                                          <p:spTgt spid="24581"/>
                                        </p:tgtEl>
                                        <p:attrNameLst>
                                          <p:attrName>ppt_w</p:attrName>
                                        </p:attrNameLst>
                                      </p:cBhvr>
                                      <p:tavLst>
                                        <p:tav tm="0" fmla="#ppt_w*sin(2.5*pi*$)">
                                          <p:val>
                                            <p:fltVal val="0"/>
                                          </p:val>
                                        </p:tav>
                                        <p:tav tm="100000">
                                          <p:val>
                                            <p:fltVal val="1"/>
                                          </p:val>
                                        </p:tav>
                                      </p:tavLst>
                                    </p:anim>
                                    <p:anim calcmode="lin" valueType="num">
                                      <p:cBhvr>
                                        <p:cTn id="8" dur="5000" fill="hold"/>
                                        <p:tgtEl>
                                          <p:spTgt spid="24581"/>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458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0">
                                            <p:txEl>
                                              <p:pRg st="0" end="0"/>
                                            </p:txEl>
                                          </p:spTgt>
                                        </p:tgtEl>
                                        <p:attrNameLst>
                                          <p:attrName>style.visibility</p:attrName>
                                        </p:attrNameLst>
                                      </p:cBhvr>
                                      <p:to>
                                        <p:strVal val="visible"/>
                                      </p:to>
                                    </p:set>
                                    <p:anim calcmode="lin" valueType="num">
                                      <p:cBhvr additive="base">
                                        <p:cTn id="13" dur="5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0">
                                            <p:txEl>
                                              <p:pRg st="1" end="1"/>
                                            </p:txEl>
                                          </p:spTgt>
                                        </p:tgtEl>
                                        <p:attrNameLst>
                                          <p:attrName>style.visibility</p:attrName>
                                        </p:attrNameLst>
                                      </p:cBhvr>
                                      <p:to>
                                        <p:strVal val="visible"/>
                                      </p:to>
                                    </p:set>
                                    <p:anim calcmode="lin" valueType="num">
                                      <p:cBhvr additive="base">
                                        <p:cTn id="19" dur="500" fill="hold"/>
                                        <p:tgtEl>
                                          <p:spTgt spid="2458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80">
                                            <p:txEl>
                                              <p:pRg st="2" end="2"/>
                                            </p:txEl>
                                          </p:spTgt>
                                        </p:tgtEl>
                                        <p:attrNameLst>
                                          <p:attrName>style.visibility</p:attrName>
                                        </p:attrNameLst>
                                      </p:cBhvr>
                                      <p:to>
                                        <p:strVal val="visible"/>
                                      </p:to>
                                    </p:set>
                                    <p:anim calcmode="lin" valueType="num">
                                      <p:cBhvr additive="base">
                                        <p:cTn id="25" dur="500" fill="hold"/>
                                        <p:tgtEl>
                                          <p:spTgt spid="2458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80">
                                            <p:txEl>
                                              <p:pRg st="3" end="3"/>
                                            </p:txEl>
                                          </p:spTgt>
                                        </p:tgtEl>
                                        <p:attrNameLst>
                                          <p:attrName>style.visibility</p:attrName>
                                        </p:attrNameLst>
                                      </p:cBhvr>
                                      <p:to>
                                        <p:strVal val="visible"/>
                                      </p:to>
                                    </p:set>
                                    <p:anim calcmode="lin" valueType="num">
                                      <p:cBhvr additive="base">
                                        <p:cTn id="31" dur="500" fill="hold"/>
                                        <p:tgtEl>
                                          <p:spTgt spid="2458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8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38657" y="79824"/>
            <a:ext cx="6589199" cy="1280890"/>
          </a:xfrm>
        </p:spPr>
        <p:txBody>
          <a:bodyPr/>
          <a:lstStyle/>
          <a:p>
            <a:pPr marL="342900" indent="-342900" algn="ctr">
              <a:spcBef>
                <a:spcPts val="1000"/>
              </a:spcBef>
              <a:buClr>
                <a:schemeClr val="accent1"/>
              </a:buClr>
            </a:pPr>
            <a:r>
              <a:rPr lang="en-US" b="1" dirty="0"/>
              <a:t>Epidemiology</a:t>
            </a:r>
          </a:p>
        </p:txBody>
      </p:sp>
      <p:sp>
        <p:nvSpPr>
          <p:cNvPr id="3" name="Content Placeholder 2"/>
          <p:cNvSpPr>
            <a:spLocks noGrp="1"/>
          </p:cNvSpPr>
          <p:nvPr>
            <p:ph idx="1"/>
          </p:nvPr>
        </p:nvSpPr>
        <p:spPr>
          <a:xfrm>
            <a:off x="261257" y="1264555"/>
            <a:ext cx="9144000" cy="4786830"/>
          </a:xfrm>
        </p:spPr>
        <p:txBody>
          <a:bodyPr>
            <a:normAutofit/>
          </a:bodyPr>
          <a:lstStyle/>
          <a:p>
            <a:r>
              <a:rPr lang="en-US" b="1" dirty="0"/>
              <a:t>IBS: chronic, relapsing and often life‑long disorder.</a:t>
            </a:r>
          </a:p>
          <a:p>
            <a:r>
              <a:rPr lang="en-US" b="1" dirty="0"/>
              <a:t> Characterized by the presence of abdominal pain or discomfort.</a:t>
            </a:r>
          </a:p>
          <a:p>
            <a:r>
              <a:rPr lang="en-US" b="1" dirty="0"/>
              <a:t>People with IBS present to primary care with a wide range of symptoms.</a:t>
            </a:r>
          </a:p>
          <a:p>
            <a:r>
              <a:rPr lang="en-US" b="1" dirty="0"/>
              <a:t>Usually between 20 and 30 year of age.</a:t>
            </a:r>
          </a:p>
          <a:p>
            <a:r>
              <a:rPr lang="en-US" b="1" dirty="0"/>
              <a:t>Twice as common in women as in men, </a:t>
            </a:r>
          </a:p>
          <a:p>
            <a:r>
              <a:rPr lang="en-US" b="1" dirty="0"/>
              <a:t>IBS diagnosis should be a consideration when an older person presents with unexplained abdominal symptoms.</a:t>
            </a:r>
          </a:p>
        </p:txBody>
      </p:sp>
    </p:spTree>
    <p:extLst>
      <p:ext uri="{BB962C8B-B14F-4D97-AF65-F5344CB8AC3E}">
        <p14:creationId xmlns:p14="http://schemas.microsoft.com/office/powerpoint/2010/main" val="189559347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122"/>
            <a:ext cx="9144000" cy="1143000"/>
          </a:xfrm>
        </p:spPr>
        <p:txBody>
          <a:bodyPr/>
          <a:lstStyle/>
          <a:p>
            <a:pPr marL="342900" indent="-342900" algn="ctr">
              <a:spcBef>
                <a:spcPts val="1000"/>
              </a:spcBef>
              <a:buClr>
                <a:schemeClr val="accent1"/>
              </a:buClr>
            </a:pPr>
            <a:r>
              <a:rPr lang="fr-FR" b="1" dirty="0"/>
              <a:t>Causes</a:t>
            </a:r>
            <a:endParaRPr lang="en-US" b="1" dirty="0"/>
          </a:p>
        </p:txBody>
      </p:sp>
      <p:sp>
        <p:nvSpPr>
          <p:cNvPr id="3" name="Content Placeholder 2"/>
          <p:cNvSpPr>
            <a:spLocks noGrp="1"/>
          </p:cNvSpPr>
          <p:nvPr>
            <p:ph idx="1"/>
          </p:nvPr>
        </p:nvSpPr>
        <p:spPr>
          <a:xfrm>
            <a:off x="315685" y="1471313"/>
            <a:ext cx="9144000" cy="4525963"/>
          </a:xfrm>
        </p:spPr>
        <p:txBody>
          <a:bodyPr>
            <a:normAutofit/>
          </a:bodyPr>
          <a:lstStyle/>
          <a:p>
            <a:r>
              <a:rPr lang="en-US" b="1" dirty="0"/>
              <a:t>The exact cause of IBS not known. </a:t>
            </a:r>
          </a:p>
          <a:p>
            <a:endParaRPr lang="en-US" b="1" dirty="0"/>
          </a:p>
          <a:p>
            <a:r>
              <a:rPr lang="en-US" b="1" dirty="0"/>
              <a:t>Faulty communication between the brain and the intestinal tract is one cause of symptoms. </a:t>
            </a:r>
          </a:p>
          <a:p>
            <a:endParaRPr lang="en-US" b="1" dirty="0"/>
          </a:p>
          <a:p>
            <a:r>
              <a:rPr lang="en-US" b="1" dirty="0"/>
              <a:t>Miscommunication causes abnormal muscle contractions or spasms, which often cause cramping pain.</a:t>
            </a:r>
          </a:p>
          <a:p>
            <a:endParaRPr lang="en-US" b="1" dirty="0"/>
          </a:p>
          <a:p>
            <a:endParaRPr lang="en-US" b="1" dirty="0"/>
          </a:p>
          <a:p>
            <a:endParaRPr lang="en-US" b="1" dirty="0"/>
          </a:p>
        </p:txBody>
      </p:sp>
    </p:spTree>
    <p:extLst>
      <p:ext uri="{BB962C8B-B14F-4D97-AF65-F5344CB8AC3E}">
        <p14:creationId xmlns:p14="http://schemas.microsoft.com/office/powerpoint/2010/main" val="2783298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lgn="ctr">
              <a:spcBef>
                <a:spcPts val="1000"/>
              </a:spcBef>
              <a:buClr>
                <a:schemeClr val="accent1"/>
              </a:buClr>
            </a:pPr>
            <a:r>
              <a:rPr lang="en-US" b="1" dirty="0"/>
              <a:t>Cont.</a:t>
            </a:r>
          </a:p>
        </p:txBody>
      </p:sp>
      <p:sp>
        <p:nvSpPr>
          <p:cNvPr id="3" name="Content Placeholder 2"/>
          <p:cNvSpPr>
            <a:spLocks noGrp="1"/>
          </p:cNvSpPr>
          <p:nvPr>
            <p:ph idx="1"/>
          </p:nvPr>
        </p:nvSpPr>
        <p:spPr>
          <a:xfrm>
            <a:off x="0" y="1417638"/>
            <a:ext cx="9144000" cy="4525963"/>
          </a:xfrm>
        </p:spPr>
        <p:txBody>
          <a:bodyPr/>
          <a:lstStyle/>
          <a:p>
            <a:r>
              <a:rPr lang="en-US" b="1" dirty="0"/>
              <a:t>Many people who have IBS seem to have unusually sensitive intestines.</a:t>
            </a:r>
          </a:p>
          <a:p>
            <a:endParaRPr lang="en-US" b="1" dirty="0"/>
          </a:p>
          <a:p>
            <a:r>
              <a:rPr lang="en-US" b="1" dirty="0"/>
              <a:t> It isn't known why their intestines are more likely to react strongly to the elements that contribute to IBS.</a:t>
            </a:r>
          </a:p>
          <a:p>
            <a:endParaRPr lang="en-US" dirty="0"/>
          </a:p>
          <a:p>
            <a:endParaRPr lang="en-US" dirty="0"/>
          </a:p>
        </p:txBody>
      </p:sp>
    </p:spTree>
    <p:extLst>
      <p:ext uri="{BB962C8B-B14F-4D97-AF65-F5344CB8AC3E}">
        <p14:creationId xmlns:p14="http://schemas.microsoft.com/office/powerpoint/2010/main" val="323743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6038"/>
            <a:ext cx="9144000" cy="1143000"/>
          </a:xfrm>
        </p:spPr>
        <p:txBody>
          <a:bodyPr>
            <a:noAutofit/>
          </a:bodyPr>
          <a:lstStyle/>
          <a:p>
            <a:pPr marL="342900" indent="-342900" algn="ctr">
              <a:spcBef>
                <a:spcPts val="1000"/>
              </a:spcBef>
              <a:buClr>
                <a:schemeClr val="accent1"/>
              </a:buClr>
            </a:pPr>
            <a:r>
              <a:rPr lang="en-US" b="1" dirty="0"/>
              <a:t>Contributing factors:</a:t>
            </a:r>
          </a:p>
        </p:txBody>
      </p:sp>
      <p:sp>
        <p:nvSpPr>
          <p:cNvPr id="3" name="Content Placeholder 2"/>
          <p:cNvSpPr>
            <a:spLocks noGrp="1"/>
          </p:cNvSpPr>
          <p:nvPr>
            <p:ph idx="1"/>
          </p:nvPr>
        </p:nvSpPr>
        <p:spPr>
          <a:xfrm>
            <a:off x="555171" y="1230984"/>
            <a:ext cx="8229600" cy="4525963"/>
          </a:xfrm>
        </p:spPr>
        <p:txBody>
          <a:bodyPr>
            <a:noAutofit/>
          </a:bodyPr>
          <a:lstStyle/>
          <a:p>
            <a:r>
              <a:rPr lang="en-US" b="1" dirty="0"/>
              <a:t>Eating (though no particular foods ).</a:t>
            </a:r>
          </a:p>
          <a:p>
            <a:r>
              <a:rPr lang="en-US" b="1" dirty="0"/>
              <a:t>Stress and psychological issues, such as anxiety and depression.</a:t>
            </a:r>
          </a:p>
          <a:p>
            <a:r>
              <a:rPr lang="en-US" b="1" dirty="0"/>
              <a:t>Hormonal changes, such as during the menstrual cycle.</a:t>
            </a:r>
          </a:p>
          <a:p>
            <a:r>
              <a:rPr lang="en-US" b="1" dirty="0"/>
              <a:t>Some medicines, such as antibiotics.</a:t>
            </a:r>
          </a:p>
          <a:p>
            <a:r>
              <a:rPr lang="en-US" b="1" dirty="0"/>
              <a:t>Infection of digestive tract, such as salmonella.</a:t>
            </a:r>
          </a:p>
          <a:p>
            <a:r>
              <a:rPr lang="en-US" b="1" dirty="0"/>
              <a:t>Genetics: IBS may be more likely to occur in people who have a family history of the disorder.</a:t>
            </a:r>
          </a:p>
        </p:txBody>
      </p:sp>
    </p:spTree>
    <p:extLst>
      <p:ext uri="{BB962C8B-B14F-4D97-AF65-F5344CB8AC3E}">
        <p14:creationId xmlns:p14="http://schemas.microsoft.com/office/powerpoint/2010/main" val="184057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93193"/>
            <a:ext cx="8077200" cy="923544"/>
          </a:xfrm>
        </p:spPr>
        <p:txBody>
          <a:bodyPr/>
          <a:lstStyle/>
          <a:p>
            <a:r>
              <a:rPr lang="en-US" b="1" dirty="0">
                <a:solidFill>
                  <a:srgbClr val="002060"/>
                </a:solidFill>
              </a:rPr>
              <a:t>       </a:t>
            </a:r>
            <a:r>
              <a:rPr lang="en-US" b="1" dirty="0" err="1">
                <a:solidFill>
                  <a:srgbClr val="002060"/>
                </a:solidFill>
              </a:rPr>
              <a:t>Pathophysiology</a:t>
            </a:r>
            <a:r>
              <a:rPr lang="en-US" b="1" dirty="0">
                <a:solidFill>
                  <a:srgbClr val="002060"/>
                </a:solidFill>
              </a:rPr>
              <a:t> </a:t>
            </a:r>
          </a:p>
        </p:txBody>
      </p:sp>
      <p:sp>
        <p:nvSpPr>
          <p:cNvPr id="3" name="Content Placeholder 2"/>
          <p:cNvSpPr>
            <a:spLocks noGrp="1"/>
          </p:cNvSpPr>
          <p:nvPr>
            <p:ph idx="1"/>
          </p:nvPr>
        </p:nvSpPr>
        <p:spPr>
          <a:xfrm>
            <a:off x="457200" y="1774209"/>
            <a:ext cx="8229600" cy="4169392"/>
          </a:xfrm>
        </p:spPr>
        <p:txBody>
          <a:bodyPr>
            <a:noAutofit/>
          </a:bodyPr>
          <a:lstStyle/>
          <a:p>
            <a:endParaRPr lang="en-US" b="1" dirty="0">
              <a:solidFill>
                <a:srgbClr val="002060"/>
              </a:solidFill>
            </a:endParaRPr>
          </a:p>
          <a:p>
            <a:r>
              <a:rPr lang="en-US" b="1" dirty="0">
                <a:solidFill>
                  <a:srgbClr val="002060"/>
                </a:solidFill>
              </a:rPr>
              <a:t>Gastrointestinal motility</a:t>
            </a:r>
          </a:p>
          <a:p>
            <a:r>
              <a:rPr lang="en-US" b="1" dirty="0">
                <a:solidFill>
                  <a:srgbClr val="002060"/>
                </a:solidFill>
              </a:rPr>
              <a:t>Visceral hypersensitivity</a:t>
            </a:r>
          </a:p>
          <a:p>
            <a:r>
              <a:rPr lang="en-US" b="1" dirty="0">
                <a:solidFill>
                  <a:srgbClr val="002060"/>
                </a:solidFill>
              </a:rPr>
              <a:t>Intestinal inflammation</a:t>
            </a:r>
          </a:p>
          <a:p>
            <a:r>
              <a:rPr lang="en-US" b="1" dirty="0">
                <a:solidFill>
                  <a:srgbClr val="002060"/>
                </a:solidFill>
              </a:rPr>
              <a:t>Post infectious </a:t>
            </a:r>
          </a:p>
          <a:p>
            <a:r>
              <a:rPr lang="en-US" b="1" dirty="0">
                <a:solidFill>
                  <a:srgbClr val="002060"/>
                </a:solidFill>
              </a:rPr>
              <a:t>Bacterial overgrowth</a:t>
            </a:r>
          </a:p>
          <a:p>
            <a:r>
              <a:rPr lang="en-US" b="1" dirty="0">
                <a:solidFill>
                  <a:srgbClr val="002060"/>
                </a:solidFill>
              </a:rPr>
              <a:t>Food sensitivity</a:t>
            </a:r>
          </a:p>
        </p:txBody>
      </p:sp>
    </p:spTree>
    <p:extLst>
      <p:ext uri="{BB962C8B-B14F-4D97-AF65-F5344CB8AC3E}">
        <p14:creationId xmlns:p14="http://schemas.microsoft.com/office/powerpoint/2010/main" val="1188336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28600"/>
            <a:ext cx="9144000" cy="762000"/>
          </a:xfrm>
        </p:spPr>
        <p:txBody>
          <a:bodyPr>
            <a:noAutofit/>
          </a:bodyPr>
          <a:lstStyle/>
          <a:p>
            <a:r>
              <a:rPr lang="en-GB" b="1" dirty="0">
                <a:solidFill>
                  <a:srgbClr val="002060"/>
                </a:solidFill>
              </a:rPr>
              <a:t>         Diagnostic Criteria</a:t>
            </a:r>
          </a:p>
        </p:txBody>
      </p:sp>
      <p:sp>
        <p:nvSpPr>
          <p:cNvPr id="25603" name="Rectangle 3"/>
          <p:cNvSpPr>
            <a:spLocks noGrp="1" noChangeArrowheads="1"/>
          </p:cNvSpPr>
          <p:nvPr>
            <p:ph idx="1"/>
          </p:nvPr>
        </p:nvSpPr>
        <p:spPr>
          <a:xfrm>
            <a:off x="417672" y="1401762"/>
            <a:ext cx="8229600" cy="4525963"/>
          </a:xfrm>
        </p:spPr>
        <p:txBody>
          <a:bodyPr>
            <a:normAutofit/>
          </a:bodyPr>
          <a:lstStyle/>
          <a:p>
            <a:pPr>
              <a:buNone/>
            </a:pPr>
            <a:endParaRPr lang="en-GB" dirty="0">
              <a:solidFill>
                <a:srgbClr val="002060"/>
              </a:solidFill>
            </a:endParaRPr>
          </a:p>
          <a:p>
            <a:pPr>
              <a:buNone/>
            </a:pPr>
            <a:r>
              <a:rPr lang="en-GB" dirty="0">
                <a:solidFill>
                  <a:srgbClr val="002060"/>
                </a:solidFill>
              </a:rPr>
              <a:t>Consider IBS when following symptoms for six months:</a:t>
            </a:r>
          </a:p>
          <a:p>
            <a:pPr>
              <a:buNone/>
            </a:pPr>
            <a:endParaRPr lang="en-GB" dirty="0">
              <a:solidFill>
                <a:srgbClr val="002060"/>
              </a:solidFill>
            </a:endParaRPr>
          </a:p>
          <a:p>
            <a:r>
              <a:rPr lang="en-US" dirty="0">
                <a:solidFill>
                  <a:srgbClr val="002060"/>
                </a:solidFill>
              </a:rPr>
              <a:t>Abdominal pain or discomfort</a:t>
            </a:r>
          </a:p>
          <a:p>
            <a:r>
              <a:rPr lang="en-US" dirty="0">
                <a:solidFill>
                  <a:srgbClr val="002060"/>
                </a:solidFill>
              </a:rPr>
              <a:t>Bloating</a:t>
            </a:r>
          </a:p>
          <a:p>
            <a:r>
              <a:rPr lang="en-US" dirty="0">
                <a:solidFill>
                  <a:srgbClr val="002060"/>
                </a:solidFill>
              </a:rPr>
              <a:t>Change in bowel habit</a:t>
            </a:r>
            <a:endParaRPr lang="en-GB" dirty="0">
              <a:solidFill>
                <a:srgbClr val="002060"/>
              </a:solidFill>
            </a:endParaRPr>
          </a:p>
          <a:p>
            <a:endParaRPr lang="en-GB" b="1" dirty="0">
              <a:solidFill>
                <a:schemeClr val="tx1"/>
              </a:solidFill>
            </a:endParaRPr>
          </a:p>
          <a:p>
            <a:endParaRPr lang="en-GB"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calcmode="lin" valueType="num">
                                      <p:cBhvr additive="base">
                                        <p:cTn id="7"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anim calcmode="lin" valueType="num">
                                      <p:cBhvr additive="base">
                                        <p:cTn id="13"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 calcmode="lin" valueType="num">
                                      <p:cBhvr additive="base">
                                        <p:cTn id="19"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5" end="5"/>
                                            </p:txEl>
                                          </p:spTgt>
                                        </p:tgtEl>
                                        <p:attrNameLst>
                                          <p:attrName>style.visibility</p:attrName>
                                        </p:attrNameLst>
                                      </p:cBhvr>
                                      <p:to>
                                        <p:strVal val="visible"/>
                                      </p:to>
                                    </p:set>
                                    <p:anim calcmode="lin" valueType="num">
                                      <p:cBhvr additive="base">
                                        <p:cTn id="25" dur="500" fill="hold"/>
                                        <p:tgtEl>
                                          <p:spTgt spid="2560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28600"/>
            <a:ext cx="9144000" cy="762000"/>
          </a:xfrm>
        </p:spPr>
        <p:txBody>
          <a:bodyPr>
            <a:noAutofit/>
          </a:bodyPr>
          <a:lstStyle/>
          <a:p>
            <a:r>
              <a:rPr lang="en-GB" b="1" dirty="0">
                <a:solidFill>
                  <a:srgbClr val="002060"/>
                </a:solidFill>
              </a:rPr>
              <a:t>         Diagnostic Criteria</a:t>
            </a:r>
          </a:p>
        </p:txBody>
      </p:sp>
      <p:sp>
        <p:nvSpPr>
          <p:cNvPr id="25603" name="Rectangle 3"/>
          <p:cNvSpPr>
            <a:spLocks noGrp="1" noChangeArrowheads="1"/>
          </p:cNvSpPr>
          <p:nvPr>
            <p:ph idx="1"/>
          </p:nvPr>
        </p:nvSpPr>
        <p:spPr>
          <a:xfrm>
            <a:off x="417672" y="1401762"/>
            <a:ext cx="8229600" cy="4525963"/>
          </a:xfrm>
        </p:spPr>
        <p:txBody>
          <a:bodyPr>
            <a:normAutofit/>
          </a:bodyPr>
          <a:lstStyle/>
          <a:p>
            <a:endParaRPr lang="en-GB" dirty="0">
              <a:solidFill>
                <a:srgbClr val="002060"/>
              </a:solidFill>
            </a:endParaRPr>
          </a:p>
          <a:p>
            <a:r>
              <a:rPr lang="en-GB" dirty="0">
                <a:solidFill>
                  <a:srgbClr val="002060"/>
                </a:solidFill>
              </a:rPr>
              <a:t>Rome’s Diagnostic criteria.</a:t>
            </a:r>
          </a:p>
          <a:p>
            <a:endParaRPr lang="en-GB" dirty="0">
              <a:solidFill>
                <a:srgbClr val="002060"/>
              </a:solidFill>
            </a:endParaRPr>
          </a:p>
          <a:p>
            <a:r>
              <a:rPr lang="en-GB" dirty="0">
                <a:solidFill>
                  <a:srgbClr val="002060"/>
                </a:solidFill>
              </a:rPr>
              <a:t>Manning’s Criteria.</a:t>
            </a:r>
          </a:p>
        </p:txBody>
      </p:sp>
      <p:pic>
        <p:nvPicPr>
          <p:cNvPr id="25604" name="Picture 4" descr="C:\Program Files\Microsoft Office\Clipart\Pub60Cor\bd00146_.wmf"/>
          <p:cNvPicPr>
            <a:picLocks noChangeAspect="1" noChangeArrowheads="1"/>
          </p:cNvPicPr>
          <p:nvPr/>
        </p:nvPicPr>
        <p:blipFill>
          <a:blip r:embed="rId2"/>
          <a:srcRect/>
          <a:stretch>
            <a:fillRect/>
          </a:stretch>
        </p:blipFill>
        <p:spPr bwMode="auto">
          <a:xfrm>
            <a:off x="2745556" y="3596325"/>
            <a:ext cx="3702377" cy="18129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 calcmode="lin" valueType="num">
                                      <p:cBhvr additive="base">
                                        <p:cTn id="12"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 calcmode="lin" valueType="num">
                                      <p:cBhvr additive="base">
                                        <p:cTn id="18"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EF85-B66C-807D-9353-3D7C43BEED68}"/>
              </a:ext>
            </a:extLst>
          </p:cNvPr>
          <p:cNvSpPr>
            <a:spLocks noGrp="1"/>
          </p:cNvSpPr>
          <p:nvPr>
            <p:ph type="title"/>
          </p:nvPr>
        </p:nvSpPr>
        <p:spPr>
          <a:xfrm>
            <a:off x="1364877" y="624110"/>
            <a:ext cx="7169524" cy="1280890"/>
          </a:xfrm>
        </p:spPr>
        <p:txBody>
          <a:bodyPr/>
          <a:lstStyle/>
          <a:p>
            <a:r>
              <a:rPr lang="en-GB" sz="4400" b="1" kern="1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Rome’s Diagnostic Criteria</a:t>
            </a:r>
            <a:br>
              <a:rPr lang="en-GB" sz="3200" kern="1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9CC32B74-E424-5E70-8E3C-2AEED17BCEA1}"/>
              </a:ext>
            </a:extLst>
          </p:cNvPr>
          <p:cNvSpPr>
            <a:spLocks noGrp="1"/>
          </p:cNvSpPr>
          <p:nvPr>
            <p:ph idx="1"/>
          </p:nvPr>
        </p:nvSpPr>
        <p:spPr>
          <a:xfrm>
            <a:off x="477371" y="1519518"/>
            <a:ext cx="8498541" cy="4995582"/>
          </a:xfrm>
        </p:spPr>
        <p:txBody>
          <a:bodyPr>
            <a:normAutofit fontScale="70000" lnSpcReduction="20000"/>
          </a:bodyPr>
          <a:lstStyle/>
          <a:p>
            <a:pPr algn="just">
              <a:lnSpc>
                <a:spcPct val="107000"/>
              </a:lnSpc>
              <a:spcAft>
                <a:spcPts val="800"/>
              </a:spcAft>
              <a:buNone/>
            </a:pPr>
            <a:r>
              <a:rPr lang="en-GB" sz="1400" kern="100" dirty="0">
                <a:solidFill>
                  <a:srgbClr val="002465"/>
                </a:solidFill>
                <a:effectLst/>
                <a:latin typeface="Times New Roman" panose="02020603050405020304" pitchFamily="18" charset="0"/>
                <a:ea typeface="Calibri" panose="020F0502020204030204" pitchFamily="34" charset="0"/>
                <a:cs typeface="Arial" panose="020B0604020202020204" pitchFamily="34" charset="0"/>
              </a:rPr>
              <a:t> </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4000" kern="100" dirty="0">
                <a:solidFill>
                  <a:srgbClr val="002465"/>
                </a:solidFill>
                <a:effectLst/>
                <a:latin typeface="Times New Roman" panose="02020603050405020304" pitchFamily="18" charset="0"/>
                <a:ea typeface="Calibri" panose="020F0502020204030204" pitchFamily="34" charset="0"/>
                <a:cs typeface="Times New Roman" panose="02020603050405020304" pitchFamily="18" charset="0"/>
              </a:rPr>
              <a:t>At least 12 weeks history, which need not be consecutive in the last 12 months of abdominal discomfort or pain that has 2 or more of the following:</a:t>
            </a:r>
            <a:endParaRPr lang="en-GB"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buNone/>
            </a:pPr>
            <a:r>
              <a:rPr lang="en-GB" sz="4000" kern="100" dirty="0">
                <a:solidFill>
                  <a:srgbClr val="002465"/>
                </a:solidFill>
                <a:effectLst/>
                <a:latin typeface="Times New Roman" panose="02020603050405020304" pitchFamily="18" charset="0"/>
                <a:ea typeface="Calibri" panose="020F0502020204030204" pitchFamily="34" charset="0"/>
                <a:cs typeface="Arial" panose="020B0604020202020204" pitchFamily="34" charset="0"/>
              </a:rPr>
              <a:t> </a:t>
            </a:r>
            <a:endParaRPr lang="en-GB" sz="4000" kern="100" dirty="0">
              <a:effectLst/>
              <a:latin typeface="Calibri" panose="020F0502020204030204" pitchFamily="34" charset="0"/>
              <a:ea typeface="Calibri" panose="020F0502020204030204" pitchFamily="34" charset="0"/>
              <a:cs typeface="Arial" panose="020B0604020202020204" pitchFamily="34" charset="0"/>
            </a:endParaRPr>
          </a:p>
          <a:p>
            <a:pPr marL="1143000" lvl="2" indent="-228600" algn="just">
              <a:lnSpc>
                <a:spcPct val="107000"/>
              </a:lnSpc>
              <a:spcAft>
                <a:spcPts val="800"/>
              </a:spcAft>
              <a:buFont typeface="Arial" panose="020B0604020202020204" pitchFamily="34" charset="0"/>
              <a:buChar char="•"/>
              <a:tabLst>
                <a:tab pos="1371600" algn="l"/>
              </a:tabLst>
            </a:pPr>
            <a:r>
              <a:rPr lang="en-GB" sz="4000" kern="100" dirty="0">
                <a:solidFill>
                  <a:srgbClr val="002465"/>
                </a:solidFill>
                <a:effectLst/>
                <a:latin typeface="Times New Roman" panose="02020603050405020304" pitchFamily="18" charset="0"/>
                <a:ea typeface="Calibri" panose="020F0502020204030204" pitchFamily="34" charset="0"/>
                <a:cs typeface="Times New Roman" panose="02020603050405020304" pitchFamily="18" charset="0"/>
              </a:rPr>
              <a:t>Relieved by defecation.</a:t>
            </a:r>
            <a:endParaRPr lang="en-GB"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spcAft>
                <a:spcPts val="800"/>
              </a:spcAft>
              <a:buFont typeface="Arial" panose="020B0604020202020204" pitchFamily="34" charset="0"/>
              <a:buChar char="•"/>
              <a:tabLst>
                <a:tab pos="1371600" algn="l"/>
              </a:tabLst>
            </a:pPr>
            <a:r>
              <a:rPr lang="en-GB" sz="4000" kern="100" dirty="0">
                <a:solidFill>
                  <a:srgbClr val="002465"/>
                </a:solidFill>
                <a:effectLst/>
                <a:latin typeface="Times New Roman" panose="02020603050405020304" pitchFamily="18" charset="0"/>
                <a:ea typeface="Calibri" panose="020F0502020204030204" pitchFamily="34" charset="0"/>
                <a:cs typeface="Times New Roman" panose="02020603050405020304" pitchFamily="18" charset="0"/>
              </a:rPr>
              <a:t>Onset associated with change in stool frequency.</a:t>
            </a:r>
            <a:endParaRPr lang="en-GB"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spcAft>
                <a:spcPts val="800"/>
              </a:spcAft>
              <a:buFont typeface="Arial" panose="020B0604020202020204" pitchFamily="34" charset="0"/>
              <a:buChar char="•"/>
              <a:tabLst>
                <a:tab pos="1371600" algn="l"/>
              </a:tabLst>
            </a:pPr>
            <a:r>
              <a:rPr lang="en-GB" sz="4000" kern="100" dirty="0">
                <a:solidFill>
                  <a:srgbClr val="002465"/>
                </a:solidFill>
                <a:effectLst/>
                <a:latin typeface="Times New Roman" panose="02020603050405020304" pitchFamily="18" charset="0"/>
                <a:ea typeface="Calibri" panose="020F0502020204030204" pitchFamily="34" charset="0"/>
                <a:cs typeface="Times New Roman" panose="02020603050405020304" pitchFamily="18" charset="0"/>
              </a:rPr>
              <a:t>Onset associated with change in form of the stool</a:t>
            </a:r>
            <a:endParaRPr lang="en-GB"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6788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728" y="980389"/>
            <a:ext cx="8439345" cy="3496078"/>
          </a:xfrm>
        </p:spPr>
        <p:txBody>
          <a:bodyPr>
            <a:noAutofit/>
          </a:bodyPr>
          <a:lstStyle/>
          <a:p>
            <a:pPr algn="ctr"/>
            <a:r>
              <a:rPr lang="en-US" sz="6000" b="1" dirty="0">
                <a:ln>
                  <a:solidFill>
                    <a:srgbClr val="FF0000"/>
                  </a:solidFill>
                </a:ln>
              </a:rPr>
              <a:t>Approach to Patient with</a:t>
            </a:r>
            <a:br>
              <a:rPr lang="en-US" sz="6000" b="1" dirty="0">
                <a:ln>
                  <a:solidFill>
                    <a:srgbClr val="FF0000"/>
                  </a:solidFill>
                </a:ln>
              </a:rPr>
            </a:br>
            <a:r>
              <a:rPr lang="en-US" sz="6000" b="1" dirty="0">
                <a:ln>
                  <a:solidFill>
                    <a:srgbClr val="FF0000"/>
                  </a:solidFill>
                </a:ln>
              </a:rPr>
              <a:t> </a:t>
            </a:r>
            <a:r>
              <a:rPr lang="en-US" sz="6000" b="1" dirty="0">
                <a:ln>
                  <a:solidFill>
                    <a:srgbClr val="FF0000"/>
                  </a:solidFill>
                </a:ln>
                <a:solidFill>
                  <a:srgbClr val="C00000"/>
                </a:solidFill>
              </a:rPr>
              <a:t>IRRITABLE BOWEL SYNDROME</a:t>
            </a:r>
          </a:p>
        </p:txBody>
      </p:sp>
    </p:spTree>
    <p:extLst>
      <p:ext uri="{BB962C8B-B14F-4D97-AF65-F5344CB8AC3E}">
        <p14:creationId xmlns:p14="http://schemas.microsoft.com/office/powerpoint/2010/main" val="238683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4171" y="174171"/>
            <a:ext cx="9144000" cy="762000"/>
          </a:xfrm>
        </p:spPr>
        <p:txBody>
          <a:bodyPr>
            <a:normAutofit/>
          </a:bodyPr>
          <a:lstStyle/>
          <a:p>
            <a:r>
              <a:rPr lang="en-GB" b="1" dirty="0">
                <a:solidFill>
                  <a:srgbClr val="002060"/>
                </a:solidFill>
              </a:rPr>
              <a:t>       Rome’s Diagnostic Criteria.</a:t>
            </a:r>
          </a:p>
        </p:txBody>
      </p:sp>
      <p:sp>
        <p:nvSpPr>
          <p:cNvPr id="44035" name="Rectangle 3"/>
          <p:cNvSpPr>
            <a:spLocks noGrp="1" noChangeArrowheads="1"/>
          </p:cNvSpPr>
          <p:nvPr>
            <p:ph idx="1"/>
          </p:nvPr>
        </p:nvSpPr>
        <p:spPr>
          <a:xfrm>
            <a:off x="76199" y="1371600"/>
            <a:ext cx="8588829" cy="5486400"/>
          </a:xfrm>
        </p:spPr>
        <p:txBody>
          <a:bodyPr>
            <a:noAutofit/>
          </a:bodyPr>
          <a:lstStyle/>
          <a:p>
            <a:pPr>
              <a:buNone/>
            </a:pPr>
            <a:r>
              <a:rPr lang="en-GB" dirty="0">
                <a:solidFill>
                  <a:srgbClr val="002060"/>
                </a:solidFill>
              </a:rPr>
              <a:t>Supportive symptoms:</a:t>
            </a:r>
          </a:p>
          <a:p>
            <a:pPr lvl="1">
              <a:buFont typeface="Wingdings" pitchFamily="2" charset="2"/>
              <a:buChar char="Ø"/>
            </a:pPr>
            <a:r>
              <a:rPr lang="en-GB" dirty="0">
                <a:solidFill>
                  <a:srgbClr val="002060"/>
                </a:solidFill>
              </a:rPr>
              <a:t>Constipation predominant: one or more of:</a:t>
            </a:r>
          </a:p>
          <a:p>
            <a:pPr lvl="3"/>
            <a:r>
              <a:rPr lang="en-GB" dirty="0">
                <a:solidFill>
                  <a:srgbClr val="002060"/>
                </a:solidFill>
              </a:rPr>
              <a:t>Bowel movements less than 3 times a week.</a:t>
            </a:r>
          </a:p>
          <a:p>
            <a:pPr lvl="3"/>
            <a:r>
              <a:rPr lang="en-GB" dirty="0">
                <a:solidFill>
                  <a:srgbClr val="002060"/>
                </a:solidFill>
              </a:rPr>
              <a:t>Hard or lumpy stools.</a:t>
            </a:r>
          </a:p>
          <a:p>
            <a:pPr lvl="3"/>
            <a:r>
              <a:rPr lang="en-GB" dirty="0">
                <a:solidFill>
                  <a:srgbClr val="002060"/>
                </a:solidFill>
              </a:rPr>
              <a:t>Straining during a bowel movement.</a:t>
            </a:r>
          </a:p>
          <a:p>
            <a:pPr lvl="1">
              <a:buFont typeface="Wingdings" pitchFamily="2" charset="2"/>
              <a:buChar char="Ø"/>
            </a:pPr>
            <a:r>
              <a:rPr lang="en-GB" dirty="0">
                <a:solidFill>
                  <a:srgbClr val="002060"/>
                </a:solidFill>
              </a:rPr>
              <a:t>Diarrhoea predominant: one or more of:</a:t>
            </a:r>
          </a:p>
          <a:p>
            <a:pPr lvl="3"/>
            <a:r>
              <a:rPr lang="en-GB" dirty="0">
                <a:solidFill>
                  <a:srgbClr val="002060"/>
                </a:solidFill>
              </a:rPr>
              <a:t>More than 3 bowel movements per day.</a:t>
            </a:r>
          </a:p>
          <a:p>
            <a:pPr lvl="3"/>
            <a:r>
              <a:rPr lang="en-GB" dirty="0">
                <a:solidFill>
                  <a:srgbClr val="002060"/>
                </a:solidFill>
              </a:rPr>
              <a:t>Loose [mushy] or watery stools.</a:t>
            </a:r>
          </a:p>
          <a:p>
            <a:pPr lvl="3"/>
            <a:r>
              <a:rPr lang="en-GB" dirty="0">
                <a:solidFill>
                  <a:srgbClr val="002060"/>
                </a:solidFill>
              </a:rPr>
              <a:t>Urgency.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 calcmode="lin" valueType="num">
                                      <p:cBhvr additive="base">
                                        <p:cTn id="11"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0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 calcmode="lin" valueType="num">
                                      <p:cBhvr additive="base">
                                        <p:cTn id="15"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403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 calcmode="lin" valueType="num">
                                      <p:cBhvr additive="base">
                                        <p:cTn id="19"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 calcmode="lin" valueType="num">
                                      <p:cBhvr additive="base">
                                        <p:cTn id="23"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403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anim calcmode="lin" valueType="num">
                                      <p:cBhvr additive="base">
                                        <p:cTn id="27" dur="500" fill="hold"/>
                                        <p:tgtEl>
                                          <p:spTgt spid="4403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403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4035">
                                            <p:txEl>
                                              <p:pRg st="6" end="6"/>
                                            </p:txEl>
                                          </p:spTgt>
                                        </p:tgtEl>
                                        <p:attrNameLst>
                                          <p:attrName>style.visibility</p:attrName>
                                        </p:attrNameLst>
                                      </p:cBhvr>
                                      <p:to>
                                        <p:strVal val="visible"/>
                                      </p:to>
                                    </p:set>
                                    <p:anim calcmode="lin" valueType="num">
                                      <p:cBhvr additive="base">
                                        <p:cTn id="31" dur="500" fill="hold"/>
                                        <p:tgtEl>
                                          <p:spTgt spid="4403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035">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4035">
                                            <p:txEl>
                                              <p:pRg st="7" end="7"/>
                                            </p:txEl>
                                          </p:spTgt>
                                        </p:tgtEl>
                                        <p:attrNameLst>
                                          <p:attrName>style.visibility</p:attrName>
                                        </p:attrNameLst>
                                      </p:cBhvr>
                                      <p:to>
                                        <p:strVal val="visible"/>
                                      </p:to>
                                    </p:set>
                                    <p:anim calcmode="lin" valueType="num">
                                      <p:cBhvr additive="base">
                                        <p:cTn id="35" dur="500" fill="hold"/>
                                        <p:tgtEl>
                                          <p:spTgt spid="4403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4035">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4035">
                                            <p:txEl>
                                              <p:pRg st="8" end="8"/>
                                            </p:txEl>
                                          </p:spTgt>
                                        </p:tgtEl>
                                        <p:attrNameLst>
                                          <p:attrName>style.visibility</p:attrName>
                                        </p:attrNameLst>
                                      </p:cBhvr>
                                      <p:to>
                                        <p:strVal val="visible"/>
                                      </p:to>
                                    </p:set>
                                    <p:anim calcmode="lin" valueType="num">
                                      <p:cBhvr additive="base">
                                        <p:cTn id="39" dur="500" fill="hold"/>
                                        <p:tgtEl>
                                          <p:spTgt spid="4403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403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165755"/>
            <a:ext cx="9144000" cy="762000"/>
          </a:xfrm>
        </p:spPr>
        <p:txBody>
          <a:bodyPr>
            <a:normAutofit/>
          </a:bodyPr>
          <a:lstStyle/>
          <a:p>
            <a:r>
              <a:rPr lang="en-GB" b="1" dirty="0">
                <a:solidFill>
                  <a:srgbClr val="002060"/>
                </a:solidFill>
              </a:rPr>
              <a:t>       Rome’s Diagnostic Criteria</a:t>
            </a:r>
          </a:p>
        </p:txBody>
      </p:sp>
      <p:sp>
        <p:nvSpPr>
          <p:cNvPr id="45059" name="Rectangle 3"/>
          <p:cNvSpPr>
            <a:spLocks noGrp="1" noChangeArrowheads="1"/>
          </p:cNvSpPr>
          <p:nvPr>
            <p:ph idx="1"/>
          </p:nvPr>
        </p:nvSpPr>
        <p:spPr>
          <a:xfrm>
            <a:off x="146116" y="1611984"/>
            <a:ext cx="8229600" cy="4525963"/>
          </a:xfrm>
        </p:spPr>
        <p:txBody>
          <a:bodyPr>
            <a:normAutofit/>
          </a:bodyPr>
          <a:lstStyle/>
          <a:p>
            <a:pPr lvl="1">
              <a:buNone/>
            </a:pPr>
            <a:r>
              <a:rPr lang="en-GB" dirty="0">
                <a:solidFill>
                  <a:srgbClr val="002060"/>
                </a:solidFill>
              </a:rPr>
              <a:t>General:</a:t>
            </a:r>
          </a:p>
          <a:p>
            <a:pPr lvl="1">
              <a:buNone/>
            </a:pPr>
            <a:endParaRPr lang="en-GB" dirty="0">
              <a:solidFill>
                <a:srgbClr val="002060"/>
              </a:solidFill>
            </a:endParaRPr>
          </a:p>
          <a:p>
            <a:pPr lvl="2">
              <a:buFont typeface="Wingdings" pitchFamily="2" charset="2"/>
              <a:buChar char="§"/>
            </a:pPr>
            <a:r>
              <a:rPr lang="en-GB" dirty="0">
                <a:solidFill>
                  <a:srgbClr val="002060"/>
                </a:solidFill>
              </a:rPr>
              <a:t>Feeling of incomplete evacuation.</a:t>
            </a:r>
          </a:p>
          <a:p>
            <a:pPr lvl="2">
              <a:buFont typeface="Wingdings" pitchFamily="2" charset="2"/>
              <a:buChar char="§"/>
            </a:pPr>
            <a:r>
              <a:rPr lang="en-GB" dirty="0">
                <a:solidFill>
                  <a:srgbClr val="002060"/>
                </a:solidFill>
              </a:rPr>
              <a:t>Passing mucus per rectum.</a:t>
            </a:r>
          </a:p>
          <a:p>
            <a:pPr lvl="2">
              <a:buFont typeface="Wingdings" pitchFamily="2" charset="2"/>
              <a:buChar char="§"/>
            </a:pPr>
            <a:r>
              <a:rPr lang="en-GB" dirty="0">
                <a:solidFill>
                  <a:srgbClr val="002060"/>
                </a:solidFill>
              </a:rPr>
              <a:t>Abdominal fullness, bloating or swelling.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anim calcmode="lin" valueType="num">
                                      <p:cBhvr additive="base">
                                        <p:cTn id="11"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05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anim calcmode="lin" valueType="num">
                                      <p:cBhvr additive="base">
                                        <p:cTn id="15"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5059">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 calcmode="lin" valueType="num">
                                      <p:cBhvr additive="base">
                                        <p:cTn id="19"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81000"/>
            <a:ext cx="9144000" cy="762000"/>
          </a:xfrm>
        </p:spPr>
        <p:txBody>
          <a:bodyPr/>
          <a:lstStyle/>
          <a:p>
            <a:r>
              <a:rPr lang="en-GB" b="1" dirty="0">
                <a:solidFill>
                  <a:srgbClr val="002060"/>
                </a:solidFill>
              </a:rPr>
              <a:t>          Manning’s Criteria </a:t>
            </a:r>
          </a:p>
        </p:txBody>
      </p:sp>
      <p:sp>
        <p:nvSpPr>
          <p:cNvPr id="27651" name="Rectangle 3"/>
          <p:cNvSpPr>
            <a:spLocks noGrp="1" noChangeArrowheads="1"/>
          </p:cNvSpPr>
          <p:nvPr>
            <p:ph idx="1"/>
          </p:nvPr>
        </p:nvSpPr>
        <p:spPr>
          <a:xfrm>
            <a:off x="119742" y="1414021"/>
            <a:ext cx="9024257" cy="5300678"/>
          </a:xfrm>
        </p:spPr>
        <p:txBody>
          <a:bodyPr>
            <a:noAutofit/>
          </a:bodyPr>
          <a:lstStyle/>
          <a:p>
            <a:pPr>
              <a:buNone/>
            </a:pPr>
            <a:r>
              <a:rPr lang="en-GB" dirty="0">
                <a:solidFill>
                  <a:srgbClr val="002060"/>
                </a:solidFill>
              </a:rPr>
              <a:t>Three or more features should have been present for at least 6 months:</a:t>
            </a:r>
          </a:p>
          <a:p>
            <a:pPr>
              <a:buNone/>
            </a:pPr>
            <a:endParaRPr lang="en-GB" i="1" dirty="0">
              <a:solidFill>
                <a:srgbClr val="002060"/>
              </a:solidFill>
            </a:endParaRPr>
          </a:p>
          <a:p>
            <a:pPr lvl="2">
              <a:buFont typeface="Wingdings" pitchFamily="2" charset="2"/>
              <a:buChar char="Ø"/>
            </a:pPr>
            <a:r>
              <a:rPr lang="en-GB" dirty="0">
                <a:solidFill>
                  <a:srgbClr val="002060"/>
                </a:solidFill>
              </a:rPr>
              <a:t>Pain relieved by defecation.</a:t>
            </a:r>
          </a:p>
          <a:p>
            <a:pPr lvl="2">
              <a:buFont typeface="Wingdings" pitchFamily="2" charset="2"/>
              <a:buChar char="Ø"/>
            </a:pPr>
            <a:r>
              <a:rPr lang="en-GB" dirty="0">
                <a:solidFill>
                  <a:srgbClr val="002060"/>
                </a:solidFill>
              </a:rPr>
              <a:t>Pain onset associated with more frequent stools.</a:t>
            </a:r>
          </a:p>
          <a:p>
            <a:pPr lvl="2">
              <a:buFont typeface="Wingdings" pitchFamily="2" charset="2"/>
              <a:buChar char="Ø"/>
            </a:pPr>
            <a:r>
              <a:rPr lang="en-GB" dirty="0">
                <a:solidFill>
                  <a:srgbClr val="002060"/>
                </a:solidFill>
              </a:rPr>
              <a:t>Looser stools with pain onset.</a:t>
            </a:r>
          </a:p>
          <a:p>
            <a:pPr lvl="2">
              <a:buFont typeface="Wingdings" pitchFamily="2" charset="2"/>
              <a:buChar char="Ø"/>
            </a:pPr>
            <a:r>
              <a:rPr lang="en-GB" dirty="0">
                <a:solidFill>
                  <a:srgbClr val="002060"/>
                </a:solidFill>
              </a:rPr>
              <a:t>Abdominal distension.</a:t>
            </a:r>
          </a:p>
          <a:p>
            <a:pPr lvl="2">
              <a:buFont typeface="Wingdings" pitchFamily="2" charset="2"/>
              <a:buChar char="Ø"/>
            </a:pPr>
            <a:r>
              <a:rPr lang="en-GB" dirty="0">
                <a:solidFill>
                  <a:srgbClr val="002060"/>
                </a:solidFill>
              </a:rPr>
              <a:t>Mucus in the stool.</a:t>
            </a:r>
          </a:p>
          <a:p>
            <a:pPr lvl="2">
              <a:buFont typeface="Wingdings" pitchFamily="2" charset="2"/>
              <a:buChar char="Ø"/>
            </a:pPr>
            <a:r>
              <a:rPr lang="en-GB" dirty="0">
                <a:solidFill>
                  <a:srgbClr val="002060"/>
                </a:solidFill>
              </a:rPr>
              <a:t>A feeling of incomplete evacuation after defecation.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 calcmode="lin" valueType="num">
                                      <p:cBhvr additive="base">
                                        <p:cTn id="11"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 calcmode="lin" valueType="num">
                                      <p:cBhvr additive="base">
                                        <p:cTn id="1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7651">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anim calcmode="lin" valueType="num">
                                      <p:cBhvr additive="base">
                                        <p:cTn id="23"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7651">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 calcmode="lin" valueType="num">
                                      <p:cBhvr additive="base">
                                        <p:cTn id="27"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7651">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7651">
                                            <p:txEl>
                                              <p:pRg st="7" end="7"/>
                                            </p:txEl>
                                          </p:spTgt>
                                        </p:tgtEl>
                                        <p:attrNameLst>
                                          <p:attrName>style.visibility</p:attrName>
                                        </p:attrNameLst>
                                      </p:cBhvr>
                                      <p:to>
                                        <p:strVal val="visible"/>
                                      </p:to>
                                    </p:set>
                                    <p:anim calcmode="lin" valueType="num">
                                      <p:cBhvr additive="base">
                                        <p:cTn id="31" dur="5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414779"/>
            <a:ext cx="9144000" cy="762000"/>
          </a:xfrm>
        </p:spPr>
        <p:txBody>
          <a:bodyPr/>
          <a:lstStyle/>
          <a:p>
            <a:r>
              <a:rPr lang="en-GB" b="1" dirty="0">
                <a:solidFill>
                  <a:srgbClr val="002060"/>
                </a:solidFill>
              </a:rPr>
              <a:t>          Associated Symptoms</a:t>
            </a:r>
          </a:p>
        </p:txBody>
      </p:sp>
      <p:sp>
        <p:nvSpPr>
          <p:cNvPr id="28675" name="Rectangle 3"/>
          <p:cNvSpPr>
            <a:spLocks noGrp="1" noChangeArrowheads="1"/>
          </p:cNvSpPr>
          <p:nvPr>
            <p:ph idx="1"/>
          </p:nvPr>
        </p:nvSpPr>
        <p:spPr>
          <a:xfrm>
            <a:off x="0" y="1338606"/>
            <a:ext cx="9144000" cy="5403388"/>
          </a:xfrm>
        </p:spPr>
        <p:txBody>
          <a:bodyPr>
            <a:noAutofit/>
          </a:bodyPr>
          <a:lstStyle/>
          <a:p>
            <a:pPr>
              <a:lnSpc>
                <a:spcPct val="90000"/>
              </a:lnSpc>
              <a:buFont typeface="Wingdings" pitchFamily="2" charset="2"/>
              <a:buChar char="Ø"/>
            </a:pPr>
            <a:r>
              <a:rPr lang="en-GB" dirty="0">
                <a:solidFill>
                  <a:srgbClr val="002060"/>
                </a:solidFill>
              </a:rPr>
              <a:t>In people with IBS in OPD.</a:t>
            </a:r>
          </a:p>
          <a:p>
            <a:pPr lvl="2">
              <a:lnSpc>
                <a:spcPct val="90000"/>
              </a:lnSpc>
              <a:buFont typeface="Arial" pitchFamily="34" charset="0"/>
              <a:buChar char="•"/>
            </a:pPr>
            <a:r>
              <a:rPr lang="en-GB" dirty="0">
                <a:solidFill>
                  <a:srgbClr val="002060"/>
                </a:solidFill>
              </a:rPr>
              <a:t>25% have depression.</a:t>
            </a:r>
          </a:p>
          <a:p>
            <a:pPr lvl="2">
              <a:lnSpc>
                <a:spcPct val="90000"/>
              </a:lnSpc>
              <a:buFont typeface="Arial" pitchFamily="34" charset="0"/>
              <a:buChar char="•"/>
            </a:pPr>
            <a:r>
              <a:rPr lang="en-GB" dirty="0">
                <a:solidFill>
                  <a:srgbClr val="002060"/>
                </a:solidFill>
              </a:rPr>
              <a:t>25% have anxiety.</a:t>
            </a:r>
          </a:p>
          <a:p>
            <a:pPr lvl="2">
              <a:lnSpc>
                <a:spcPct val="90000"/>
              </a:lnSpc>
              <a:buNone/>
            </a:pPr>
            <a:endParaRPr lang="en-GB" dirty="0">
              <a:solidFill>
                <a:srgbClr val="002060"/>
              </a:solidFill>
            </a:endParaRPr>
          </a:p>
          <a:p>
            <a:pPr>
              <a:lnSpc>
                <a:spcPct val="90000"/>
              </a:lnSpc>
              <a:buFont typeface="Wingdings" pitchFamily="2" charset="2"/>
              <a:buChar char="Ø"/>
            </a:pPr>
            <a:r>
              <a:rPr lang="en-GB" dirty="0">
                <a:solidFill>
                  <a:srgbClr val="002060"/>
                </a:solidFill>
              </a:rPr>
              <a:t>Patients with IBS symptoms who do not consult doctors have identical psychological health to general population.</a:t>
            </a:r>
          </a:p>
          <a:p>
            <a:pPr>
              <a:lnSpc>
                <a:spcPct val="90000"/>
              </a:lnSpc>
              <a:buNone/>
            </a:pPr>
            <a:endParaRPr lang="en-GB" dirty="0">
              <a:solidFill>
                <a:srgbClr val="002060"/>
              </a:solidFill>
            </a:endParaRPr>
          </a:p>
          <a:p>
            <a:pPr>
              <a:lnSpc>
                <a:spcPct val="90000"/>
              </a:lnSpc>
              <a:buFont typeface="Wingdings" pitchFamily="2" charset="2"/>
              <a:buChar char="Ø"/>
            </a:pPr>
            <a:r>
              <a:rPr lang="en-GB" dirty="0">
                <a:solidFill>
                  <a:srgbClr val="002060"/>
                </a:solidFill>
              </a:rPr>
              <a:t>In one study 70% of women IBS sufferers have dyspareunia.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 calcmode="lin" valueType="num">
                                      <p:cBhvr additive="base">
                                        <p:cTn id="11" dur="5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86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rbrake.wav"/>
                                        </p:tgtEl>
                                      </p:cMediaNode>
                                    </p:audio>
                                  </p:subTnLst>
                                </p:cTn>
                              </p:par>
                              <p:par>
                                <p:cTn id="13" presetID="2" presetClass="entr" presetSubtype="2" fill="hold" grpId="0"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 calcmode="lin" valueType="num">
                                      <p:cBhvr additive="base">
                                        <p:cTn id="15" dur="5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86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rbrake.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anim calcmode="lin" valueType="num">
                                      <p:cBhvr additive="base">
                                        <p:cTn id="21" dur="500" fill="hold"/>
                                        <p:tgtEl>
                                          <p:spTgt spid="2867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86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arbrake.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675">
                                            <p:txEl>
                                              <p:pRg st="6" end="6"/>
                                            </p:txEl>
                                          </p:spTgt>
                                        </p:tgtEl>
                                        <p:attrNameLst>
                                          <p:attrName>style.visibility</p:attrName>
                                        </p:attrNameLst>
                                      </p:cBhvr>
                                      <p:to>
                                        <p:strVal val="visible"/>
                                      </p:to>
                                    </p:set>
                                    <p:anim calcmode="lin" valueType="num">
                                      <p:cBhvr additive="base">
                                        <p:cTn id="27" dur="500" fill="hold"/>
                                        <p:tgtEl>
                                          <p:spTgt spid="2867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86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443060"/>
            <a:ext cx="9144000" cy="762000"/>
          </a:xfrm>
        </p:spPr>
        <p:txBody>
          <a:bodyPr/>
          <a:lstStyle/>
          <a:p>
            <a:r>
              <a:rPr lang="en-GB" b="1" dirty="0">
                <a:solidFill>
                  <a:srgbClr val="002060"/>
                </a:solidFill>
              </a:rPr>
              <a:t>          Associated Symptoms</a:t>
            </a:r>
          </a:p>
        </p:txBody>
      </p:sp>
      <p:sp>
        <p:nvSpPr>
          <p:cNvPr id="47107" name="Rectangle 3"/>
          <p:cNvSpPr>
            <a:spLocks noGrp="1" noChangeArrowheads="1"/>
          </p:cNvSpPr>
          <p:nvPr>
            <p:ph idx="1"/>
          </p:nvPr>
        </p:nvSpPr>
        <p:spPr>
          <a:xfrm>
            <a:off x="391886" y="1480008"/>
            <a:ext cx="8752114" cy="4525963"/>
          </a:xfrm>
        </p:spPr>
        <p:txBody>
          <a:bodyPr>
            <a:normAutofit/>
          </a:bodyPr>
          <a:lstStyle/>
          <a:p>
            <a:pPr>
              <a:buFont typeface="Wingdings" pitchFamily="2" charset="2"/>
              <a:buChar char="Ø"/>
            </a:pPr>
            <a:endParaRPr lang="en-GB" dirty="0">
              <a:solidFill>
                <a:srgbClr val="002060"/>
              </a:solidFill>
            </a:endParaRPr>
          </a:p>
          <a:p>
            <a:pPr>
              <a:buFont typeface="Wingdings" pitchFamily="2" charset="2"/>
              <a:buChar char="Ø"/>
            </a:pPr>
            <a:r>
              <a:rPr lang="en-GB" dirty="0">
                <a:solidFill>
                  <a:srgbClr val="002060"/>
                </a:solidFill>
              </a:rPr>
              <a:t>Stressful life events are associated.</a:t>
            </a:r>
          </a:p>
          <a:p>
            <a:pPr>
              <a:buNone/>
            </a:pPr>
            <a:endParaRPr lang="en-GB" dirty="0">
              <a:solidFill>
                <a:srgbClr val="002060"/>
              </a:solidFill>
            </a:endParaRPr>
          </a:p>
          <a:p>
            <a:pPr>
              <a:buFont typeface="Wingdings" pitchFamily="2" charset="2"/>
              <a:buChar char="Ø"/>
            </a:pPr>
            <a:r>
              <a:rPr lang="en-GB" dirty="0">
                <a:solidFill>
                  <a:srgbClr val="002060"/>
                </a:solidFill>
              </a:rPr>
              <a:t>Compared with controls, people with IBS are less well educated and have poorer general health.</a:t>
            </a:r>
          </a:p>
          <a:p>
            <a:pPr>
              <a:buNone/>
            </a:pPr>
            <a:endParaRPr lang="en-GB" dirty="0">
              <a:solidFill>
                <a:srgbClr val="002060"/>
              </a:solidFill>
            </a:endParaRPr>
          </a:p>
          <a:p>
            <a:pPr>
              <a:buFont typeface="Wingdings" pitchFamily="2" charset="2"/>
              <a:buChar char="Ø"/>
            </a:pPr>
            <a:r>
              <a:rPr lang="en-GB" dirty="0">
                <a:solidFill>
                  <a:srgbClr val="002060"/>
                </a:solidFill>
              </a:rPr>
              <a:t>Women: Men = 3:1.</a:t>
            </a:r>
          </a:p>
          <a:p>
            <a:endParaRPr lang="en-GB" b="1" dirty="0"/>
          </a:p>
          <a:p>
            <a:endParaRPr lang="en-GB" b="1" dirty="0"/>
          </a:p>
        </p:txBody>
      </p:sp>
      <p:sp>
        <p:nvSpPr>
          <p:cNvPr id="4" name="Date Placeholder 3"/>
          <p:cNvSpPr>
            <a:spLocks noGrp="1"/>
          </p:cNvSpPr>
          <p:nvPr>
            <p:ph type="dt" sz="half" idx="10"/>
          </p:nvPr>
        </p:nvSpPr>
        <p:spPr/>
        <p:txBody>
          <a:bodyPr/>
          <a:lstStyle/>
          <a:p>
            <a:r>
              <a:rPr lang="en-GB"/>
              <a:t>Sept 2001</a:t>
            </a:r>
          </a:p>
        </p:txBody>
      </p:sp>
      <p:sp>
        <p:nvSpPr>
          <p:cNvPr id="5" name="Footer Placeholder 4"/>
          <p:cNvSpPr>
            <a:spLocks noGrp="1"/>
          </p:cNvSpPr>
          <p:nvPr>
            <p:ph type="ftr" sz="quarter" idx="11"/>
          </p:nvPr>
        </p:nvSpPr>
        <p:spPr/>
        <p:txBody>
          <a:bodyPr/>
          <a:lstStyle/>
          <a:p>
            <a:r>
              <a:rPr lang="en-GB"/>
              <a:t>Bruce Davies</a:t>
            </a:r>
          </a:p>
        </p:txBody>
      </p:sp>
      <p:sp>
        <p:nvSpPr>
          <p:cNvPr id="6" name="Slide Number Placeholder 5"/>
          <p:cNvSpPr>
            <a:spLocks noGrp="1"/>
          </p:cNvSpPr>
          <p:nvPr>
            <p:ph type="sldNum" sz="quarter" idx="12"/>
          </p:nvPr>
        </p:nvSpPr>
        <p:spPr/>
        <p:txBody>
          <a:bodyPr/>
          <a:lstStyle/>
          <a:p>
            <a:fld id="{4728CD0F-F7F9-482E-A88F-431E205F179F}" type="slidenum">
              <a:rPr lang="en-GB"/>
              <a:pPr/>
              <a:t>24</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additive="base">
                                        <p:cTn id="7" dur="500" fill="hold"/>
                                        <p:tgtEl>
                                          <p:spTgt spid="4710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1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anim calcmode="lin" valueType="num">
                                      <p:cBhvr additive="base">
                                        <p:cTn id="13" dur="500" fill="hold"/>
                                        <p:tgtEl>
                                          <p:spTgt spid="4710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1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anim calcmode="lin" valueType="num">
                                      <p:cBhvr additive="base">
                                        <p:cTn id="19" dur="500" fill="hold"/>
                                        <p:tgtEl>
                                          <p:spTgt spid="47107">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71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 y="-16335"/>
            <a:ext cx="7533349" cy="1280890"/>
          </a:xfrm>
        </p:spPr>
        <p:txBody>
          <a:bodyPr>
            <a:normAutofit fontScale="90000"/>
          </a:bodyPr>
          <a:lstStyle/>
          <a:p>
            <a:pPr algn="ctr"/>
            <a:r>
              <a:rPr lang="en-US" sz="4900" b="1" dirty="0">
                <a:solidFill>
                  <a:srgbClr val="002060"/>
                </a:solidFill>
              </a:rPr>
              <a:t>Onset of IBS Symptoms </a:t>
            </a:r>
            <a:br>
              <a:rPr lang="en-US" b="1" u="sng" dirty="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a:xfrm>
            <a:off x="446314" y="1291472"/>
            <a:ext cx="8697686" cy="5566528"/>
          </a:xfrm>
        </p:spPr>
        <p:txBody>
          <a:bodyPr>
            <a:noAutofit/>
          </a:bodyPr>
          <a:lstStyle/>
          <a:p>
            <a:r>
              <a:rPr lang="en-US" dirty="0">
                <a:solidFill>
                  <a:srgbClr val="002060"/>
                </a:solidFill>
              </a:rPr>
              <a:t>Symptoms usually occurs after infection – post infection, bile salt malabsorption</a:t>
            </a:r>
          </a:p>
          <a:p>
            <a:endParaRPr lang="en-US" dirty="0">
              <a:solidFill>
                <a:srgbClr val="002060"/>
              </a:solidFill>
            </a:endParaRPr>
          </a:p>
          <a:p>
            <a:r>
              <a:rPr lang="en-US" dirty="0">
                <a:solidFill>
                  <a:srgbClr val="002060"/>
                </a:solidFill>
              </a:rPr>
              <a:t>Use of antibiotic </a:t>
            </a:r>
          </a:p>
          <a:p>
            <a:endParaRPr lang="en-US" dirty="0">
              <a:solidFill>
                <a:srgbClr val="002060"/>
              </a:solidFill>
            </a:endParaRPr>
          </a:p>
          <a:p>
            <a:r>
              <a:rPr lang="en-US" dirty="0">
                <a:solidFill>
                  <a:srgbClr val="002060"/>
                </a:solidFill>
              </a:rPr>
              <a:t>Alteration in immune system</a:t>
            </a:r>
          </a:p>
          <a:p>
            <a:endParaRPr lang="en-US" dirty="0">
              <a:solidFill>
                <a:srgbClr val="002060"/>
              </a:solidFill>
            </a:endParaRPr>
          </a:p>
          <a:p>
            <a:r>
              <a:rPr lang="en-US" dirty="0">
                <a:solidFill>
                  <a:srgbClr val="002060"/>
                </a:solidFill>
              </a:rPr>
              <a:t>Emotions, depression, anxiety can affect GIT function </a:t>
            </a:r>
          </a:p>
          <a:p>
            <a:endParaRPr lang="en-US" dirty="0">
              <a:solidFill>
                <a:srgbClr val="002060"/>
              </a:solidFill>
            </a:endParaRPr>
          </a:p>
          <a:p>
            <a:r>
              <a:rPr lang="en-US" dirty="0">
                <a:solidFill>
                  <a:srgbClr val="002060"/>
                </a:solidFill>
              </a:rPr>
              <a:t>Psychological stress can increase GIT symptoms</a:t>
            </a:r>
          </a:p>
          <a:p>
            <a:endParaRPr lang="en-US" dirty="0"/>
          </a:p>
        </p:txBody>
      </p:sp>
    </p:spTree>
    <p:extLst>
      <p:ext uri="{BB962C8B-B14F-4D97-AF65-F5344CB8AC3E}">
        <p14:creationId xmlns:p14="http://schemas.microsoft.com/office/powerpoint/2010/main" val="3866155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480767"/>
            <a:ext cx="9144000" cy="762000"/>
          </a:xfrm>
        </p:spPr>
        <p:txBody>
          <a:bodyPr/>
          <a:lstStyle/>
          <a:p>
            <a:r>
              <a:rPr lang="en-GB" b="1" dirty="0">
                <a:solidFill>
                  <a:srgbClr val="002060"/>
                </a:solidFill>
              </a:rPr>
              <a:t>          Subtypes</a:t>
            </a:r>
          </a:p>
        </p:txBody>
      </p:sp>
      <p:sp>
        <p:nvSpPr>
          <p:cNvPr id="33795" name="Rectangle 3"/>
          <p:cNvSpPr>
            <a:spLocks noGrp="1" noChangeArrowheads="1"/>
          </p:cNvSpPr>
          <p:nvPr>
            <p:ph idx="1"/>
          </p:nvPr>
        </p:nvSpPr>
        <p:spPr>
          <a:xfrm>
            <a:off x="391886" y="1640264"/>
            <a:ext cx="8621146" cy="4114800"/>
          </a:xfrm>
        </p:spPr>
        <p:txBody>
          <a:bodyPr/>
          <a:lstStyle/>
          <a:p>
            <a:pPr>
              <a:lnSpc>
                <a:spcPct val="200000"/>
              </a:lnSpc>
              <a:buFont typeface="Wingdings" pitchFamily="2" charset="2"/>
              <a:buChar char="v"/>
            </a:pPr>
            <a:r>
              <a:rPr lang="en-GB" dirty="0">
                <a:solidFill>
                  <a:srgbClr val="002060"/>
                </a:solidFill>
              </a:rPr>
              <a:t>   Diarrhoea predominant.</a:t>
            </a:r>
          </a:p>
          <a:p>
            <a:pPr>
              <a:lnSpc>
                <a:spcPct val="200000"/>
              </a:lnSpc>
              <a:buFont typeface="Wingdings" pitchFamily="2" charset="2"/>
              <a:buChar char="v"/>
            </a:pPr>
            <a:r>
              <a:rPr lang="en-GB" dirty="0">
                <a:solidFill>
                  <a:srgbClr val="002060"/>
                </a:solidFill>
              </a:rPr>
              <a:t>   Constipation predominant.</a:t>
            </a:r>
          </a:p>
          <a:p>
            <a:pPr>
              <a:lnSpc>
                <a:spcPct val="200000"/>
              </a:lnSpc>
              <a:buFont typeface="Wingdings" pitchFamily="2" charset="2"/>
              <a:buChar char="v"/>
            </a:pPr>
            <a:r>
              <a:rPr lang="en-GB" dirty="0">
                <a:solidFill>
                  <a:srgbClr val="002060"/>
                </a:solidFill>
              </a:rPr>
              <a:t>   Pain predominant</a:t>
            </a:r>
            <a:r>
              <a:rPr lang="en-GB" b="1" dirty="0"/>
              <a:t>.</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heckerboard(across)">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checkerboard(across)">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checkerboard(across)">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81000"/>
            <a:ext cx="9144000" cy="762000"/>
          </a:xfrm>
        </p:spPr>
        <p:txBody>
          <a:bodyPr/>
          <a:lstStyle/>
          <a:p>
            <a:r>
              <a:rPr lang="en-GB" b="1" dirty="0">
                <a:solidFill>
                  <a:srgbClr val="002060"/>
                </a:solidFill>
              </a:rPr>
              <a:t>          Differential Diagnosis</a:t>
            </a:r>
          </a:p>
        </p:txBody>
      </p:sp>
      <p:sp>
        <p:nvSpPr>
          <p:cNvPr id="30723" name="Rectangle 3"/>
          <p:cNvSpPr>
            <a:spLocks noGrp="1" noChangeArrowheads="1"/>
          </p:cNvSpPr>
          <p:nvPr>
            <p:ph idx="1"/>
          </p:nvPr>
        </p:nvSpPr>
        <p:spPr>
          <a:xfrm>
            <a:off x="228600" y="1524000"/>
            <a:ext cx="8915400" cy="4712208"/>
          </a:xfrm>
        </p:spPr>
        <p:txBody>
          <a:bodyPr/>
          <a:lstStyle/>
          <a:p>
            <a:pPr>
              <a:lnSpc>
                <a:spcPct val="90000"/>
              </a:lnSpc>
            </a:pPr>
            <a:endParaRPr lang="en-GB" dirty="0">
              <a:solidFill>
                <a:srgbClr val="002060"/>
              </a:solidFill>
            </a:endParaRPr>
          </a:p>
          <a:p>
            <a:pPr>
              <a:lnSpc>
                <a:spcPct val="90000"/>
              </a:lnSpc>
            </a:pPr>
            <a:r>
              <a:rPr lang="en-GB" dirty="0">
                <a:solidFill>
                  <a:srgbClr val="002060"/>
                </a:solidFill>
              </a:rPr>
              <a:t>Inflammatory bowel disease.</a:t>
            </a:r>
          </a:p>
          <a:p>
            <a:pPr>
              <a:lnSpc>
                <a:spcPct val="90000"/>
              </a:lnSpc>
            </a:pPr>
            <a:r>
              <a:rPr lang="en-GB" dirty="0">
                <a:solidFill>
                  <a:srgbClr val="002060"/>
                </a:solidFill>
              </a:rPr>
              <a:t>Cancer.</a:t>
            </a:r>
          </a:p>
          <a:p>
            <a:pPr>
              <a:lnSpc>
                <a:spcPct val="90000"/>
              </a:lnSpc>
            </a:pPr>
            <a:r>
              <a:rPr lang="en-GB" dirty="0">
                <a:solidFill>
                  <a:srgbClr val="002060"/>
                </a:solidFill>
              </a:rPr>
              <a:t>Diverticulosis.</a:t>
            </a:r>
          </a:p>
          <a:p>
            <a:pPr>
              <a:lnSpc>
                <a:spcPct val="90000"/>
              </a:lnSpc>
            </a:pPr>
            <a:r>
              <a:rPr lang="en-GB" dirty="0">
                <a:solidFill>
                  <a:srgbClr val="002060"/>
                </a:solidFill>
              </a:rPr>
              <a:t>Endometriosis.</a:t>
            </a:r>
          </a:p>
          <a:p>
            <a:pPr>
              <a:lnSpc>
                <a:spcPct val="90000"/>
              </a:lnSpc>
              <a:buNone/>
            </a:pPr>
            <a:endParaRPr lang="en-GB" dirty="0">
              <a:solidFill>
                <a:srgbClr val="002060"/>
              </a:solidFill>
            </a:endParaRPr>
          </a:p>
          <a:p>
            <a:pPr>
              <a:lnSpc>
                <a:spcPct val="90000"/>
              </a:lnSpc>
            </a:pPr>
            <a:r>
              <a:rPr lang="en-GB" dirty="0">
                <a:solidFill>
                  <a:srgbClr val="002060"/>
                </a:solidFill>
              </a:rPr>
              <a:t>A positive diagnosis, based on Manning’s criteria may provoke less anxiety than extensive tests.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checkerboard(across)">
                                      <p:cBhvr>
                                        <p:cTn id="17" dur="5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Effect transition="in" filter="checkerboard(across)">
                                      <p:cBhvr>
                                        <p:cTn id="22" dur="500"/>
                                        <p:tgtEl>
                                          <p:spTgt spid="307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723">
                                            <p:txEl>
                                              <p:pRg st="6" end="6"/>
                                            </p:txEl>
                                          </p:spTgt>
                                        </p:tgtEl>
                                        <p:attrNameLst>
                                          <p:attrName>style.visibility</p:attrName>
                                        </p:attrNameLst>
                                      </p:cBhvr>
                                      <p:to>
                                        <p:strVal val="visible"/>
                                      </p:to>
                                    </p:set>
                                    <p:animEffect transition="in" filter="checkerboard(across)">
                                      <p:cBhvr>
                                        <p:cTn id="27"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04800"/>
            <a:ext cx="9144000" cy="762000"/>
          </a:xfrm>
        </p:spPr>
        <p:txBody>
          <a:bodyPr/>
          <a:lstStyle/>
          <a:p>
            <a:r>
              <a:rPr lang="en-GB" b="1" dirty="0">
                <a:solidFill>
                  <a:srgbClr val="002060"/>
                </a:solidFill>
              </a:rPr>
              <a:t>    Examination</a:t>
            </a:r>
          </a:p>
        </p:txBody>
      </p:sp>
      <p:sp>
        <p:nvSpPr>
          <p:cNvPr id="31747" name="Rectangle 3"/>
          <p:cNvSpPr>
            <a:spLocks noGrp="1" noChangeArrowheads="1"/>
          </p:cNvSpPr>
          <p:nvPr>
            <p:ph type="body" sz="half" idx="1"/>
          </p:nvPr>
        </p:nvSpPr>
        <p:spPr>
          <a:xfrm>
            <a:off x="190499" y="1460310"/>
            <a:ext cx="6531865" cy="4788090"/>
          </a:xfrm>
        </p:spPr>
        <p:txBody>
          <a:bodyPr>
            <a:normAutofit/>
          </a:bodyPr>
          <a:lstStyle/>
          <a:p>
            <a:endParaRPr lang="en-GB" sz="2800" dirty="0">
              <a:solidFill>
                <a:srgbClr val="002060"/>
              </a:solidFill>
            </a:endParaRPr>
          </a:p>
          <a:p>
            <a:r>
              <a:rPr lang="en-GB" sz="2800" dirty="0">
                <a:solidFill>
                  <a:srgbClr val="002060"/>
                </a:solidFill>
              </a:rPr>
              <a:t>Results should be normal or non-specific.</a:t>
            </a:r>
          </a:p>
          <a:p>
            <a:r>
              <a:rPr lang="en-GB" sz="2800" dirty="0">
                <a:solidFill>
                  <a:srgbClr val="002060"/>
                </a:solidFill>
              </a:rPr>
              <a:t>Abdomen and rectal examination.</a:t>
            </a:r>
          </a:p>
          <a:p>
            <a:r>
              <a:rPr lang="en-GB" sz="2800" dirty="0">
                <a:solidFill>
                  <a:srgbClr val="002060"/>
                </a:solidFill>
              </a:rPr>
              <a:t>CBC, CRP.</a:t>
            </a:r>
          </a:p>
          <a:p>
            <a:r>
              <a:rPr lang="en-GB" sz="2800" dirty="0">
                <a:solidFill>
                  <a:srgbClr val="002060"/>
                </a:solidFill>
              </a:rPr>
              <a:t>No consensus as to whether faecal occult blood (FOBs) or sigmoidoscopy is needed.</a:t>
            </a:r>
          </a:p>
        </p:txBody>
      </p:sp>
      <p:pic>
        <p:nvPicPr>
          <p:cNvPr id="31749" name="Picture 5" descr="D:\clipart\ED00204_.WMF"/>
          <p:cNvPicPr>
            <a:picLocks noGrp="1" noChangeAspect="1" noChangeArrowheads="1"/>
          </p:cNvPicPr>
          <p:nvPr>
            <p:ph type="clipArt" sz="half" idx="2"/>
          </p:nvPr>
        </p:nvPicPr>
        <p:blipFill>
          <a:blip r:embed="rId2"/>
          <a:stretch>
            <a:fillRect/>
          </a:stretch>
        </p:blipFill>
        <p:spPr>
          <a:xfrm>
            <a:off x="6722364" y="1659118"/>
            <a:ext cx="2091698" cy="2480282"/>
          </a:xfrm>
        </p:spPr>
      </p:pic>
      <p:sp>
        <p:nvSpPr>
          <p:cNvPr id="7" name="Slide Number Placeholder 6"/>
          <p:cNvSpPr>
            <a:spLocks noGrp="1"/>
          </p:cNvSpPr>
          <p:nvPr>
            <p:ph type="sldNum" sz="quarter" idx="12"/>
          </p:nvPr>
        </p:nvSpPr>
        <p:spPr/>
        <p:txBody>
          <a:bodyPr/>
          <a:lstStyle/>
          <a:p>
            <a:fld id="{FE9D91C7-5365-43C4-B700-D5DE4C29E1B2}" type="slidenum">
              <a:rPr lang="en-GB"/>
              <a:pPr/>
              <a:t>28</a:t>
            </a:fld>
            <a:endParaRPr lang="en-GB"/>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additive="base">
                                        <p:cTn id="25"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975"/>
            <a:ext cx="9144000" cy="1150916"/>
          </a:xfrm>
        </p:spPr>
        <p:txBody>
          <a:bodyPr/>
          <a:lstStyle/>
          <a:p>
            <a:pPr algn="ctr"/>
            <a:r>
              <a:rPr lang="en-US" b="1" dirty="0">
                <a:solidFill>
                  <a:srgbClr val="002060"/>
                </a:solidFill>
              </a:rPr>
              <a:t>  Investigations</a:t>
            </a:r>
            <a:r>
              <a:rPr lang="en-US" sz="3200" b="1" dirty="0">
                <a:solidFill>
                  <a:srgbClr val="002060"/>
                </a:solidFill>
              </a:rPr>
              <a:t>(Not recommended as routine)</a:t>
            </a:r>
            <a:endParaRPr lang="en-US" sz="2400" b="1" dirty="0">
              <a:solidFill>
                <a:srgbClr val="002060"/>
              </a:solidFill>
            </a:endParaRPr>
          </a:p>
        </p:txBody>
      </p:sp>
      <p:sp>
        <p:nvSpPr>
          <p:cNvPr id="3" name="Content Placeholder 2"/>
          <p:cNvSpPr>
            <a:spLocks noGrp="1"/>
          </p:cNvSpPr>
          <p:nvPr>
            <p:ph idx="1"/>
          </p:nvPr>
        </p:nvSpPr>
        <p:spPr>
          <a:xfrm>
            <a:off x="990600" y="1417638"/>
            <a:ext cx="8153400" cy="4525963"/>
          </a:xfrm>
        </p:spPr>
        <p:txBody>
          <a:bodyPr>
            <a:normAutofit/>
          </a:bodyPr>
          <a:lstStyle/>
          <a:p>
            <a:endParaRPr lang="en-US" b="1" dirty="0"/>
          </a:p>
          <a:p>
            <a:r>
              <a:rPr lang="en-US" dirty="0">
                <a:solidFill>
                  <a:srgbClr val="002060"/>
                </a:solidFill>
              </a:rPr>
              <a:t>CBC</a:t>
            </a:r>
          </a:p>
          <a:p>
            <a:r>
              <a:rPr lang="en-US" dirty="0">
                <a:solidFill>
                  <a:srgbClr val="002060"/>
                </a:solidFill>
              </a:rPr>
              <a:t>ESR</a:t>
            </a:r>
          </a:p>
          <a:p>
            <a:r>
              <a:rPr lang="en-US" dirty="0">
                <a:solidFill>
                  <a:srgbClr val="002060"/>
                </a:solidFill>
              </a:rPr>
              <a:t>C-reactive protein (CRP)</a:t>
            </a:r>
          </a:p>
          <a:p>
            <a:r>
              <a:rPr lang="en-US" dirty="0">
                <a:solidFill>
                  <a:srgbClr val="002060"/>
                </a:solidFill>
              </a:rPr>
              <a:t>Antibody testing for coeliac disease </a:t>
            </a:r>
          </a:p>
          <a:p>
            <a:pPr lvl="1"/>
            <a:r>
              <a:rPr lang="en-US" dirty="0">
                <a:solidFill>
                  <a:srgbClr val="002060"/>
                </a:solidFill>
              </a:rPr>
              <a:t>Routine testing for </a:t>
            </a:r>
            <a:r>
              <a:rPr lang="en-US" b="1" u="sng" dirty="0">
                <a:solidFill>
                  <a:srgbClr val="002060"/>
                </a:solidFill>
              </a:rPr>
              <a:t>celiac disease </a:t>
            </a:r>
            <a:r>
              <a:rPr lang="en-US" dirty="0">
                <a:solidFill>
                  <a:srgbClr val="002060"/>
                </a:solidFill>
              </a:rPr>
              <a:t>should be considered in patients with diarrhea-predominant or mixed presentation IBS.</a:t>
            </a:r>
          </a:p>
          <a:p>
            <a:pPr lvl="1"/>
            <a:endParaRPr lang="en-US" b="1" dirty="0"/>
          </a:p>
          <a:p>
            <a:endParaRPr lang="en-US" dirty="0"/>
          </a:p>
        </p:txBody>
      </p:sp>
    </p:spTree>
    <p:extLst>
      <p:ext uri="{BB962C8B-B14F-4D97-AF65-F5344CB8AC3E}">
        <p14:creationId xmlns:p14="http://schemas.microsoft.com/office/powerpoint/2010/main" val="253467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9568" y="25783"/>
            <a:ext cx="8784432" cy="762000"/>
          </a:xfrm>
        </p:spPr>
        <p:txBody>
          <a:bodyPr>
            <a:normAutofit/>
          </a:bodyPr>
          <a:lstStyle/>
          <a:p>
            <a:pPr algn="ctr"/>
            <a:r>
              <a:rPr lang="en-US" b="1" u="sng" dirty="0"/>
              <a:t>Learning Objectives: </a:t>
            </a:r>
            <a:endParaRPr lang="en-US" dirty="0"/>
          </a:p>
        </p:txBody>
      </p:sp>
      <p:sp>
        <p:nvSpPr>
          <p:cNvPr id="22531" name="Rectangle 3"/>
          <p:cNvSpPr>
            <a:spLocks noGrp="1" noChangeArrowheads="1"/>
          </p:cNvSpPr>
          <p:nvPr>
            <p:ph idx="1"/>
          </p:nvPr>
        </p:nvSpPr>
        <p:spPr>
          <a:xfrm>
            <a:off x="76200" y="1371600"/>
            <a:ext cx="8936832" cy="4876800"/>
          </a:xfrm>
        </p:spPr>
        <p:txBody>
          <a:bodyPr>
            <a:noAutofit/>
          </a:bodyPr>
          <a:lstStyle/>
          <a:p>
            <a:pPr algn="ctr">
              <a:buNone/>
            </a:pPr>
            <a:r>
              <a:rPr lang="en-US" b="1" i="1" dirty="0">
                <a:solidFill>
                  <a:srgbClr val="00B0F0"/>
                </a:solidFill>
              </a:rPr>
              <a:t>At the end of this session the student will be able to:</a:t>
            </a:r>
          </a:p>
          <a:p>
            <a:pPr>
              <a:buNone/>
            </a:pPr>
            <a:endParaRPr lang="en-US" b="1" i="1" dirty="0">
              <a:solidFill>
                <a:srgbClr val="FF0000"/>
              </a:solidFill>
            </a:endParaRPr>
          </a:p>
          <a:p>
            <a:pPr marL="514350" lvl="0" indent="-514350">
              <a:buFont typeface="+mj-lt"/>
              <a:buAutoNum type="arabicPeriod"/>
            </a:pPr>
            <a:r>
              <a:rPr lang="en-US" b="1" dirty="0"/>
              <a:t>Review the epidemiology of IBS.</a:t>
            </a:r>
          </a:p>
          <a:p>
            <a:pPr marL="514350" lvl="0" indent="-514350">
              <a:buFont typeface="+mj-lt"/>
              <a:buAutoNum type="arabicPeriod"/>
            </a:pPr>
            <a:r>
              <a:rPr lang="en-US" b="1" dirty="0"/>
              <a:t>Describe possible causes of IBS while appreciating the uncertainties.</a:t>
            </a:r>
          </a:p>
          <a:p>
            <a:pPr marL="514350" lvl="0" indent="-514350">
              <a:buFont typeface="+mj-lt"/>
              <a:buAutoNum type="arabicPeriod"/>
            </a:pPr>
            <a:r>
              <a:rPr lang="en-US" b="1" dirty="0"/>
              <a:t>Recognize the symptoms and accurately diagnose patients who have IBS on the basis of history and physical examination.</a:t>
            </a:r>
          </a:p>
          <a:p>
            <a:pPr marL="514350" lvl="0" indent="-514350">
              <a:buFont typeface="+mj-lt"/>
              <a:buAutoNum type="arabicPeriod"/>
            </a:pPr>
            <a:r>
              <a:rPr lang="en-US" b="1" dirty="0"/>
              <a:t>Recognize the symptoms that differentiate chronic constipation from IBS according to the Rome’s and  </a:t>
            </a:r>
            <a:r>
              <a:rPr lang="en-GB" b="1" dirty="0"/>
              <a:t>Manning’s </a:t>
            </a:r>
            <a:r>
              <a:rPr lang="en-US" b="1" dirty="0"/>
              <a:t>criteria</a:t>
            </a:r>
          </a:p>
        </p:txBody>
      </p:sp>
      <p:sp>
        <p:nvSpPr>
          <p:cNvPr id="7" name="Slide Number Placeholder 5"/>
          <p:cNvSpPr>
            <a:spLocks noGrp="1"/>
          </p:cNvSpPr>
          <p:nvPr>
            <p:ph type="sldNum" sz="quarter" idx="12"/>
          </p:nvPr>
        </p:nvSpPr>
        <p:spPr/>
        <p:txBody>
          <a:bodyPr/>
          <a:lstStyle/>
          <a:p>
            <a:fld id="{0E2B6794-5E55-4122-A677-40AFEADC943B}" type="slidenum">
              <a:rPr lang="en-GB"/>
              <a:pPr/>
              <a:t>3</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975"/>
            <a:ext cx="9144000" cy="1143000"/>
          </a:xfrm>
        </p:spPr>
        <p:txBody>
          <a:bodyPr/>
          <a:lstStyle/>
          <a:p>
            <a:pPr algn="ctr"/>
            <a:r>
              <a:rPr lang="en-US" b="1" dirty="0">
                <a:solidFill>
                  <a:srgbClr val="002060"/>
                </a:solidFill>
              </a:rPr>
              <a:t>Investigations (Not confirmatory)</a:t>
            </a:r>
          </a:p>
        </p:txBody>
      </p:sp>
      <p:sp>
        <p:nvSpPr>
          <p:cNvPr id="3" name="Content Placeholder 2"/>
          <p:cNvSpPr>
            <a:spLocks noGrp="1"/>
          </p:cNvSpPr>
          <p:nvPr>
            <p:ph idx="1"/>
          </p:nvPr>
        </p:nvSpPr>
        <p:spPr>
          <a:xfrm>
            <a:off x="576942" y="1417638"/>
            <a:ext cx="8567057" cy="4525963"/>
          </a:xfrm>
        </p:spPr>
        <p:txBody>
          <a:bodyPr>
            <a:normAutofit/>
          </a:bodyPr>
          <a:lstStyle/>
          <a:p>
            <a:endParaRPr lang="en-US" dirty="0">
              <a:latin typeface="Times" pitchFamily="18" charset="0"/>
            </a:endParaRPr>
          </a:p>
          <a:p>
            <a:r>
              <a:rPr lang="en-US" dirty="0">
                <a:solidFill>
                  <a:srgbClr val="002060"/>
                </a:solidFill>
                <a:latin typeface="Times" pitchFamily="18" charset="0"/>
              </a:rPr>
              <a:t>Ultrasound</a:t>
            </a:r>
          </a:p>
          <a:p>
            <a:r>
              <a:rPr lang="en-US" dirty="0">
                <a:solidFill>
                  <a:srgbClr val="002060"/>
                </a:solidFill>
                <a:latin typeface="Times" pitchFamily="18" charset="0"/>
              </a:rPr>
              <a:t>Rigid/flexible sigmoidoscopy</a:t>
            </a:r>
          </a:p>
          <a:p>
            <a:r>
              <a:rPr lang="en-US" dirty="0">
                <a:solidFill>
                  <a:srgbClr val="002060"/>
                </a:solidFill>
                <a:latin typeface="Times" pitchFamily="18" charset="0"/>
              </a:rPr>
              <a:t>Colonoscopy; barium enema</a:t>
            </a:r>
          </a:p>
          <a:p>
            <a:r>
              <a:rPr lang="en-US" dirty="0">
                <a:solidFill>
                  <a:srgbClr val="002060"/>
                </a:solidFill>
                <a:latin typeface="Times" pitchFamily="18" charset="0"/>
              </a:rPr>
              <a:t>Thyroid function test</a:t>
            </a:r>
          </a:p>
          <a:p>
            <a:r>
              <a:rPr lang="en-US" dirty="0">
                <a:solidFill>
                  <a:srgbClr val="002060"/>
                </a:solidFill>
                <a:latin typeface="Times" pitchFamily="18" charset="0"/>
              </a:rPr>
              <a:t>Faecal ova and parasite test</a:t>
            </a:r>
          </a:p>
          <a:p>
            <a:r>
              <a:rPr lang="en-US" dirty="0">
                <a:solidFill>
                  <a:srgbClr val="002060"/>
                </a:solidFill>
                <a:latin typeface="Times" pitchFamily="18" charset="0"/>
              </a:rPr>
              <a:t>Faecal occult blood</a:t>
            </a:r>
          </a:p>
        </p:txBody>
      </p:sp>
    </p:spTree>
    <p:extLst>
      <p:ext uri="{BB962C8B-B14F-4D97-AF65-F5344CB8AC3E}">
        <p14:creationId xmlns:p14="http://schemas.microsoft.com/office/powerpoint/2010/main" val="2534675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86499"/>
            <a:ext cx="9144000" cy="762000"/>
          </a:xfrm>
        </p:spPr>
        <p:txBody>
          <a:bodyPr/>
          <a:lstStyle/>
          <a:p>
            <a:r>
              <a:rPr lang="en-GB" b="1" dirty="0">
                <a:solidFill>
                  <a:srgbClr val="002060"/>
                </a:solidFill>
              </a:rPr>
              <a:t>     Treatment</a:t>
            </a:r>
          </a:p>
        </p:txBody>
      </p:sp>
      <p:sp>
        <p:nvSpPr>
          <p:cNvPr id="32772" name="Rectangle 4"/>
          <p:cNvSpPr>
            <a:spLocks noGrp="1" noChangeArrowheads="1"/>
          </p:cNvSpPr>
          <p:nvPr>
            <p:ph type="body" sz="half" idx="2"/>
          </p:nvPr>
        </p:nvSpPr>
        <p:spPr>
          <a:xfrm>
            <a:off x="1280160" y="3063240"/>
            <a:ext cx="7186092" cy="3642359"/>
          </a:xfrm>
        </p:spPr>
        <p:txBody>
          <a:bodyPr>
            <a:noAutofit/>
          </a:bodyPr>
          <a:lstStyle/>
          <a:p>
            <a:r>
              <a:rPr lang="en-GB" sz="3200" dirty="0"/>
              <a:t>Three steps approach</a:t>
            </a:r>
          </a:p>
          <a:p>
            <a:pPr lvl="2"/>
            <a:r>
              <a:rPr lang="en-GB" sz="3200" dirty="0"/>
              <a:t>Patients’ concerns</a:t>
            </a:r>
          </a:p>
          <a:p>
            <a:pPr lvl="2"/>
            <a:r>
              <a:rPr lang="en-GB" sz="3200" dirty="0"/>
              <a:t>Explanation.</a:t>
            </a:r>
          </a:p>
          <a:p>
            <a:pPr lvl="2"/>
            <a:r>
              <a:rPr lang="en-GB" sz="3200" dirty="0"/>
              <a:t>Treatment approaches</a:t>
            </a:r>
          </a:p>
        </p:txBody>
      </p:sp>
      <p:sp>
        <p:nvSpPr>
          <p:cNvPr id="7" name="Slide Number Placeholder 6"/>
          <p:cNvSpPr>
            <a:spLocks noGrp="1"/>
          </p:cNvSpPr>
          <p:nvPr>
            <p:ph type="sldNum" sz="quarter" idx="12"/>
          </p:nvPr>
        </p:nvSpPr>
        <p:spPr/>
        <p:txBody>
          <a:bodyPr/>
          <a:lstStyle/>
          <a:p>
            <a:fld id="{C8492C9C-DD11-4F40-AC7B-CB292C8D439A}" type="slidenum">
              <a:rPr lang="en-GB"/>
              <a:pPr/>
              <a:t>31</a:t>
            </a:fld>
            <a:endParaRPr lang="en-GB"/>
          </a:p>
        </p:txBody>
      </p:sp>
      <p:sp>
        <p:nvSpPr>
          <p:cNvPr id="4" name="Rectangle 3"/>
          <p:cNvSpPr/>
          <p:nvPr/>
        </p:nvSpPr>
        <p:spPr>
          <a:xfrm>
            <a:off x="402336" y="1473921"/>
            <a:ext cx="8467344" cy="954107"/>
          </a:xfrm>
          <a:prstGeom prst="rect">
            <a:avLst/>
          </a:prstGeom>
        </p:spPr>
        <p:txBody>
          <a:bodyPr wrap="square">
            <a:spAutoFit/>
          </a:bodyPr>
          <a:lstStyle/>
          <a:p>
            <a:r>
              <a:rPr lang="en-US" sz="2800" b="1" dirty="0">
                <a:solidFill>
                  <a:srgbClr val="C00000"/>
                </a:solidFill>
                <a:latin typeface="Times New Roman" panose="02020603050405020304" pitchFamily="18" charset="0"/>
                <a:cs typeface="Times New Roman" panose="02020603050405020304" pitchFamily="18" charset="0"/>
              </a:rPr>
              <a:t>Treatment of IBS can be difficult because symptoms often are recurrent and resistant to therapy.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additive="base">
                                        <p:cTn id="7" dur="500" fill="hold"/>
                                        <p:tgtEl>
                                          <p:spTgt spid="327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anim calcmode="lin" valueType="num">
                                      <p:cBhvr additive="base">
                                        <p:cTn id="11" dur="500" fill="hold"/>
                                        <p:tgtEl>
                                          <p:spTgt spid="3277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77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anim calcmode="lin" valueType="num">
                                      <p:cBhvr additive="base">
                                        <p:cTn id="15" dur="500" fill="hold"/>
                                        <p:tgtEl>
                                          <p:spTgt spid="3277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277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772">
                                            <p:txEl>
                                              <p:pRg st="3" end="3"/>
                                            </p:txEl>
                                          </p:spTgt>
                                        </p:tgtEl>
                                        <p:attrNameLst>
                                          <p:attrName>style.visibility</p:attrName>
                                        </p:attrNameLst>
                                      </p:cBhvr>
                                      <p:to>
                                        <p:strVal val="visible"/>
                                      </p:to>
                                    </p:set>
                                    <p:anim calcmode="lin" valueType="num">
                                      <p:cBhvr additive="base">
                                        <p:cTn id="19" dur="500" fill="hold"/>
                                        <p:tgtEl>
                                          <p:spTgt spid="3277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395926"/>
            <a:ext cx="9144000" cy="762000"/>
          </a:xfrm>
        </p:spPr>
        <p:txBody>
          <a:bodyPr/>
          <a:lstStyle/>
          <a:p>
            <a:r>
              <a:rPr lang="en-GB" b="1" dirty="0">
                <a:solidFill>
                  <a:srgbClr val="002060"/>
                </a:solidFill>
              </a:rPr>
              <a:t>         Patients’ Concerns</a:t>
            </a:r>
          </a:p>
        </p:txBody>
      </p:sp>
      <p:sp>
        <p:nvSpPr>
          <p:cNvPr id="34819" name="Rectangle 3"/>
          <p:cNvSpPr>
            <a:spLocks noGrp="1" noChangeArrowheads="1"/>
          </p:cNvSpPr>
          <p:nvPr>
            <p:ph idx="1"/>
          </p:nvPr>
        </p:nvSpPr>
        <p:spPr>
          <a:xfrm>
            <a:off x="620486" y="1481328"/>
            <a:ext cx="8523514" cy="4525963"/>
          </a:xfrm>
        </p:spPr>
        <p:txBody>
          <a:bodyPr/>
          <a:lstStyle/>
          <a:p>
            <a:pPr>
              <a:lnSpc>
                <a:spcPct val="150000"/>
              </a:lnSpc>
            </a:pPr>
            <a:endParaRPr lang="en-GB" b="1" dirty="0">
              <a:solidFill>
                <a:srgbClr val="002060"/>
              </a:solidFill>
            </a:endParaRPr>
          </a:p>
          <a:p>
            <a:pPr>
              <a:lnSpc>
                <a:spcPct val="150000"/>
              </a:lnSpc>
            </a:pPr>
            <a:r>
              <a:rPr lang="en-GB" dirty="0">
                <a:solidFill>
                  <a:srgbClr val="002060"/>
                </a:solidFill>
              </a:rPr>
              <a:t>Usually very concerned about a serious cause for their symptoms.</a:t>
            </a:r>
          </a:p>
          <a:p>
            <a:pPr>
              <a:lnSpc>
                <a:spcPct val="150000"/>
              </a:lnSpc>
            </a:pPr>
            <a:r>
              <a:rPr lang="en-GB" dirty="0">
                <a:solidFill>
                  <a:srgbClr val="002060"/>
                </a:solidFill>
              </a:rPr>
              <a:t>Take time to explore the patients agenda.</a:t>
            </a:r>
          </a:p>
          <a:p>
            <a:pPr>
              <a:lnSpc>
                <a:spcPct val="150000"/>
              </a:lnSpc>
            </a:pPr>
            <a:r>
              <a:rPr lang="en-GB" dirty="0">
                <a:solidFill>
                  <a:srgbClr val="002060"/>
                </a:solidFill>
              </a:rPr>
              <a:t>Remember that investigations may heighten anxiety.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 calcmode="lin" valueType="num">
                                      <p:cBhvr additive="base">
                                        <p:cTn id="7"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anim calcmode="lin" valueType="num">
                                      <p:cBhvr additive="base">
                                        <p:cTn id="19"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81000"/>
            <a:ext cx="9144000" cy="762000"/>
          </a:xfrm>
        </p:spPr>
        <p:txBody>
          <a:bodyPr/>
          <a:lstStyle/>
          <a:p>
            <a:r>
              <a:rPr lang="en-GB" b="1" dirty="0"/>
              <a:t>         </a:t>
            </a:r>
            <a:r>
              <a:rPr lang="en-GB" b="1" dirty="0">
                <a:solidFill>
                  <a:srgbClr val="002060"/>
                </a:solidFill>
              </a:rPr>
              <a:t>Explanation</a:t>
            </a:r>
          </a:p>
        </p:txBody>
      </p:sp>
      <p:sp>
        <p:nvSpPr>
          <p:cNvPr id="35843" name="Rectangle 3"/>
          <p:cNvSpPr>
            <a:spLocks noGrp="1" noChangeArrowheads="1"/>
          </p:cNvSpPr>
          <p:nvPr>
            <p:ph idx="1"/>
          </p:nvPr>
        </p:nvSpPr>
        <p:spPr>
          <a:xfrm>
            <a:off x="511228" y="1371600"/>
            <a:ext cx="8632772" cy="4114800"/>
          </a:xfrm>
        </p:spPr>
        <p:txBody>
          <a:bodyPr>
            <a:normAutofit fontScale="92500" lnSpcReduction="10000"/>
          </a:bodyPr>
          <a:lstStyle/>
          <a:p>
            <a:pPr>
              <a:lnSpc>
                <a:spcPct val="150000"/>
              </a:lnSpc>
            </a:pPr>
            <a:endParaRPr lang="en-GB" sz="2800" dirty="0">
              <a:solidFill>
                <a:srgbClr val="002060"/>
              </a:solidFill>
            </a:endParaRPr>
          </a:p>
          <a:p>
            <a:pPr>
              <a:lnSpc>
                <a:spcPct val="150000"/>
              </a:lnSpc>
            </a:pPr>
            <a:r>
              <a:rPr lang="en-GB" sz="2800" dirty="0">
                <a:solidFill>
                  <a:srgbClr val="002060"/>
                </a:solidFill>
              </a:rPr>
              <a:t>Must offer a plausible reason for symptoms.</a:t>
            </a:r>
          </a:p>
          <a:p>
            <a:pPr>
              <a:lnSpc>
                <a:spcPct val="150000"/>
              </a:lnSpc>
            </a:pPr>
            <a:r>
              <a:rPr lang="en-GB" sz="2800" dirty="0">
                <a:solidFill>
                  <a:srgbClr val="002060"/>
                </a:solidFill>
              </a:rPr>
              <a:t>Even if cause is unknown, patients require some explanation.</a:t>
            </a:r>
          </a:p>
          <a:p>
            <a:pPr>
              <a:lnSpc>
                <a:spcPct val="150000"/>
              </a:lnSpc>
            </a:pPr>
            <a:r>
              <a:rPr lang="en-GB" sz="2800" dirty="0">
                <a:solidFill>
                  <a:srgbClr val="002060"/>
                </a:solidFill>
              </a:rPr>
              <a:t>Drawing a parallel with baby colic may help.</a:t>
            </a:r>
          </a:p>
          <a:p>
            <a:pPr>
              <a:lnSpc>
                <a:spcPct val="150000"/>
              </a:lnSpc>
            </a:pPr>
            <a:r>
              <a:rPr lang="en-GB" sz="2800" dirty="0">
                <a:solidFill>
                  <a:srgbClr val="002060"/>
                </a:solidFill>
              </a:rPr>
              <a:t>Stress is currently a socially acceptable explanation for many symptoms in life.</a:t>
            </a:r>
          </a:p>
          <a:p>
            <a:pPr>
              <a:lnSpc>
                <a:spcPct val="150000"/>
              </a:lnSpc>
            </a:pPr>
            <a:endParaRPr lang="en-GB"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calcmode="lin" valueType="num">
                                      <p:cBhvr additive="base">
                                        <p:cTn id="7"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 calcmode="lin" valueType="num">
                                      <p:cBhvr additive="base">
                                        <p:cTn id="13"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 calcmode="lin" valueType="num">
                                      <p:cBhvr additive="base">
                                        <p:cTn id="19"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4" end="4"/>
                                            </p:txEl>
                                          </p:spTgt>
                                        </p:tgtEl>
                                        <p:attrNameLst>
                                          <p:attrName>style.visibility</p:attrName>
                                        </p:attrNameLst>
                                      </p:cBhvr>
                                      <p:to>
                                        <p:strVal val="visible"/>
                                      </p:to>
                                    </p:set>
                                    <p:anim calcmode="lin" valueType="num">
                                      <p:cBhvr additive="base">
                                        <p:cTn id="25"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09600"/>
            <a:ext cx="9144000" cy="762000"/>
          </a:xfrm>
        </p:spPr>
        <p:txBody>
          <a:bodyPr/>
          <a:lstStyle/>
          <a:p>
            <a:r>
              <a:rPr lang="en-GB" b="1" dirty="0">
                <a:solidFill>
                  <a:srgbClr val="002060"/>
                </a:solidFill>
              </a:rPr>
              <a:t>          Treatment Approaches</a:t>
            </a:r>
          </a:p>
        </p:txBody>
      </p:sp>
      <p:sp>
        <p:nvSpPr>
          <p:cNvPr id="36867" name="Rectangle 3"/>
          <p:cNvSpPr>
            <a:spLocks noGrp="1" noChangeArrowheads="1"/>
          </p:cNvSpPr>
          <p:nvPr>
            <p:ph idx="1"/>
          </p:nvPr>
        </p:nvSpPr>
        <p:spPr>
          <a:xfrm>
            <a:off x="511228" y="1602557"/>
            <a:ext cx="8632772" cy="4114800"/>
          </a:xfrm>
        </p:spPr>
        <p:txBody>
          <a:bodyPr/>
          <a:lstStyle/>
          <a:p>
            <a:pPr>
              <a:lnSpc>
                <a:spcPct val="200000"/>
              </a:lnSpc>
            </a:pPr>
            <a:r>
              <a:rPr lang="en-GB" dirty="0">
                <a:solidFill>
                  <a:srgbClr val="002060"/>
                </a:solidFill>
              </a:rPr>
              <a:t>Placebo effect of up to 70% in all IBS treatments.</a:t>
            </a:r>
          </a:p>
          <a:p>
            <a:pPr>
              <a:lnSpc>
                <a:spcPct val="200000"/>
              </a:lnSpc>
            </a:pPr>
            <a:r>
              <a:rPr lang="en-GB" dirty="0">
                <a:solidFill>
                  <a:srgbClr val="002060"/>
                </a:solidFill>
              </a:rPr>
              <a:t>Treatment should depend on symptom sub-type.</a:t>
            </a:r>
          </a:p>
          <a:p>
            <a:pPr>
              <a:lnSpc>
                <a:spcPct val="200000"/>
              </a:lnSpc>
            </a:pPr>
            <a:r>
              <a:rPr lang="en-GB" dirty="0">
                <a:solidFill>
                  <a:srgbClr val="002060"/>
                </a:solidFill>
              </a:rPr>
              <a:t>Often considerable overlap between sub-groups.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checkerboard(across)">
                                      <p:cBhvr>
                                        <p:cTn id="1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609600"/>
            <a:ext cx="9144000" cy="762000"/>
          </a:xfrm>
        </p:spPr>
        <p:txBody>
          <a:bodyPr/>
          <a:lstStyle/>
          <a:p>
            <a:r>
              <a:rPr lang="en-GB" b="1" dirty="0">
                <a:solidFill>
                  <a:srgbClr val="002060"/>
                </a:solidFill>
              </a:rPr>
              <a:t>          Antidepressants</a:t>
            </a:r>
          </a:p>
        </p:txBody>
      </p:sp>
      <p:sp>
        <p:nvSpPr>
          <p:cNvPr id="37891" name="Rectangle 3"/>
          <p:cNvSpPr>
            <a:spLocks noGrp="1" noChangeArrowheads="1"/>
          </p:cNvSpPr>
          <p:nvPr>
            <p:ph idx="1"/>
          </p:nvPr>
        </p:nvSpPr>
        <p:spPr>
          <a:xfrm>
            <a:off x="664028" y="1630837"/>
            <a:ext cx="8479971" cy="4114800"/>
          </a:xfrm>
        </p:spPr>
        <p:txBody>
          <a:bodyPr>
            <a:normAutofit/>
          </a:bodyPr>
          <a:lstStyle/>
          <a:p>
            <a:pPr>
              <a:lnSpc>
                <a:spcPct val="200000"/>
              </a:lnSpc>
              <a:buNone/>
            </a:pPr>
            <a:endParaRPr lang="en-GB" dirty="0">
              <a:solidFill>
                <a:srgbClr val="002060"/>
              </a:solidFill>
            </a:endParaRPr>
          </a:p>
          <a:p>
            <a:pPr>
              <a:lnSpc>
                <a:spcPct val="200000"/>
              </a:lnSpc>
            </a:pPr>
            <a:r>
              <a:rPr lang="en-GB" dirty="0">
                <a:solidFill>
                  <a:srgbClr val="002060"/>
                </a:solidFill>
              </a:rPr>
              <a:t>Poor evidence for efficacy.</a:t>
            </a:r>
          </a:p>
          <a:p>
            <a:pPr>
              <a:lnSpc>
                <a:spcPct val="200000"/>
              </a:lnSpc>
            </a:pPr>
            <a:r>
              <a:rPr lang="en-GB" dirty="0">
                <a:solidFill>
                  <a:srgbClr val="002060"/>
                </a:solidFill>
              </a:rPr>
              <a:t>Better evidence for </a:t>
            </a:r>
            <a:r>
              <a:rPr lang="en-GB" dirty="0" err="1">
                <a:solidFill>
                  <a:srgbClr val="002060"/>
                </a:solidFill>
              </a:rPr>
              <a:t>tricyclics</a:t>
            </a:r>
            <a:r>
              <a:rPr lang="en-GB" dirty="0">
                <a:solidFill>
                  <a:srgbClr val="002060"/>
                </a:solidFill>
              </a:rPr>
              <a:t>.</a:t>
            </a:r>
          </a:p>
          <a:p>
            <a:pPr>
              <a:lnSpc>
                <a:spcPct val="200000"/>
              </a:lnSpc>
            </a:pPr>
            <a:r>
              <a:rPr lang="en-GB" dirty="0">
                <a:solidFill>
                  <a:srgbClr val="002060"/>
                </a:solidFill>
              </a:rPr>
              <a:t>Very little evidence for SSRIs</a:t>
            </a:r>
            <a:r>
              <a:rPr lang="en-GB" b="1" dirty="0"/>
              <a:t>.</a:t>
            </a:r>
          </a:p>
          <a:p>
            <a:pPr>
              <a:lnSpc>
                <a:spcPct val="200000"/>
              </a:lnSpc>
            </a:pPr>
            <a:endParaRPr lang="en-GB" b="1" dirty="0"/>
          </a:p>
          <a:p>
            <a:pPr>
              <a:lnSpc>
                <a:spcPct val="200000"/>
              </a:lnSpc>
            </a:pPr>
            <a:endParaRPr lang="en-GB"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dissolve">
                                      <p:cBhvr>
                                        <p:cTn id="7" dur="500"/>
                                        <p:tgtEl>
                                          <p:spTgt spid="37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dissolve">
                                      <p:cBhvr>
                                        <p:cTn id="12" dur="5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dissolve">
                                      <p:cBhvr>
                                        <p:cTn id="17"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28600"/>
            <a:ext cx="9144000" cy="762000"/>
          </a:xfrm>
        </p:spPr>
        <p:txBody>
          <a:bodyPr/>
          <a:lstStyle/>
          <a:p>
            <a:pPr algn="ctr"/>
            <a:r>
              <a:rPr lang="en-GB" b="1" dirty="0">
                <a:solidFill>
                  <a:srgbClr val="002060"/>
                </a:solidFill>
              </a:rPr>
              <a:t>Diarrhoea Predominant.</a:t>
            </a:r>
          </a:p>
        </p:txBody>
      </p:sp>
      <p:sp>
        <p:nvSpPr>
          <p:cNvPr id="48131" name="Rectangle 3"/>
          <p:cNvSpPr>
            <a:spLocks noGrp="1" noChangeArrowheads="1"/>
          </p:cNvSpPr>
          <p:nvPr>
            <p:ph idx="1"/>
          </p:nvPr>
        </p:nvSpPr>
        <p:spPr>
          <a:xfrm>
            <a:off x="707570" y="1187777"/>
            <a:ext cx="8436429" cy="4525963"/>
          </a:xfrm>
        </p:spPr>
        <p:txBody>
          <a:bodyPr>
            <a:normAutofit/>
          </a:bodyPr>
          <a:lstStyle/>
          <a:p>
            <a:pPr>
              <a:lnSpc>
                <a:spcPct val="200000"/>
              </a:lnSpc>
            </a:pPr>
            <a:r>
              <a:rPr lang="en-GB" dirty="0">
                <a:solidFill>
                  <a:srgbClr val="002060"/>
                </a:solidFill>
              </a:rPr>
              <a:t>Increasing dietary fibre is sensible advice.</a:t>
            </a:r>
          </a:p>
          <a:p>
            <a:pPr>
              <a:lnSpc>
                <a:spcPct val="200000"/>
              </a:lnSpc>
            </a:pPr>
            <a:r>
              <a:rPr lang="en-GB" dirty="0">
                <a:solidFill>
                  <a:srgbClr val="002060"/>
                </a:solidFill>
              </a:rPr>
              <a:t>Fibre varies, 55% of patients will get worse with bran.</a:t>
            </a:r>
          </a:p>
          <a:p>
            <a:pPr>
              <a:lnSpc>
                <a:spcPct val="200000"/>
              </a:lnSpc>
            </a:pPr>
            <a:r>
              <a:rPr lang="en-GB" dirty="0">
                <a:solidFill>
                  <a:srgbClr val="002060"/>
                </a:solidFill>
              </a:rPr>
              <a:t>“Medical fibre” adds to placebo effect.</a:t>
            </a:r>
          </a:p>
          <a:p>
            <a:pPr>
              <a:lnSpc>
                <a:spcPct val="200000"/>
              </a:lnSpc>
            </a:pPr>
            <a:r>
              <a:rPr lang="en-GB" dirty="0">
                <a:solidFill>
                  <a:srgbClr val="002060"/>
                </a:solidFill>
              </a:rPr>
              <a:t>Loperamide may help.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48130"/>
                                        </p:tgtEl>
                                        <p:attrNameLst>
                                          <p:attrName>style.visibility</p:attrName>
                                        </p:attrNameLst>
                                      </p:cBhvr>
                                      <p:to>
                                        <p:strVal val="visible"/>
                                      </p:to>
                                    </p:set>
                                    <p:animEffect transition="in" filter="checkerboard(across)">
                                      <p:cBhvr>
                                        <p:cTn id="31"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457200"/>
            <a:ext cx="9144000" cy="762000"/>
          </a:xfrm>
        </p:spPr>
        <p:txBody>
          <a:bodyPr/>
          <a:lstStyle/>
          <a:p>
            <a:pPr algn="ctr"/>
            <a:r>
              <a:rPr lang="en-GB" b="1" dirty="0">
                <a:solidFill>
                  <a:srgbClr val="002060"/>
                </a:solidFill>
              </a:rPr>
              <a:t>Constipation Predominant</a:t>
            </a:r>
          </a:p>
        </p:txBody>
      </p:sp>
      <p:sp>
        <p:nvSpPr>
          <p:cNvPr id="49155" name="Rectangle 3"/>
          <p:cNvSpPr>
            <a:spLocks noGrp="1" noChangeArrowheads="1"/>
          </p:cNvSpPr>
          <p:nvPr>
            <p:ph idx="1"/>
          </p:nvPr>
        </p:nvSpPr>
        <p:spPr>
          <a:xfrm>
            <a:off x="381000" y="1357460"/>
            <a:ext cx="8763000" cy="4114800"/>
          </a:xfrm>
        </p:spPr>
        <p:txBody>
          <a:bodyPr>
            <a:normAutofit/>
          </a:bodyPr>
          <a:lstStyle/>
          <a:p>
            <a:pPr>
              <a:lnSpc>
                <a:spcPct val="200000"/>
              </a:lnSpc>
            </a:pPr>
            <a:r>
              <a:rPr lang="en-GB" dirty="0">
                <a:solidFill>
                  <a:srgbClr val="002060"/>
                </a:solidFill>
              </a:rPr>
              <a:t>Increased fibre.</a:t>
            </a:r>
          </a:p>
          <a:p>
            <a:pPr>
              <a:lnSpc>
                <a:spcPct val="200000"/>
              </a:lnSpc>
            </a:pPr>
            <a:r>
              <a:rPr lang="en-GB" dirty="0">
                <a:solidFill>
                  <a:srgbClr val="002060"/>
                </a:solidFill>
              </a:rPr>
              <a:t>Osmotic laxatives helpful. Ispaghula husk is one.</a:t>
            </a:r>
          </a:p>
          <a:p>
            <a:pPr>
              <a:lnSpc>
                <a:spcPct val="200000"/>
              </a:lnSpc>
            </a:pPr>
            <a:r>
              <a:rPr lang="en-GB" dirty="0">
                <a:solidFill>
                  <a:srgbClr val="002060"/>
                </a:solidFill>
              </a:rPr>
              <a:t>Stimulant laxatives make symptoms worse.</a:t>
            </a:r>
          </a:p>
          <a:p>
            <a:pPr>
              <a:lnSpc>
                <a:spcPct val="200000"/>
              </a:lnSpc>
            </a:pPr>
            <a:r>
              <a:rPr lang="en-GB" dirty="0">
                <a:solidFill>
                  <a:srgbClr val="002060"/>
                </a:solidFill>
              </a:rPr>
              <a:t>Lactulose may aggravate distension and flatulence.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49154"/>
                                        </p:tgtEl>
                                        <p:attrNameLst>
                                          <p:attrName>style.visibility</p:attrName>
                                        </p:attrNameLst>
                                      </p:cBhvr>
                                      <p:to>
                                        <p:strVal val="visible"/>
                                      </p:to>
                                    </p:set>
                                    <p:animEffect transition="in" filter="checkerboard(across)">
                                      <p:cBhvr>
                                        <p:cTn id="31"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457200"/>
            <a:ext cx="9144000" cy="762000"/>
          </a:xfrm>
        </p:spPr>
        <p:txBody>
          <a:bodyPr/>
          <a:lstStyle/>
          <a:p>
            <a:r>
              <a:rPr lang="en-GB" b="1" dirty="0">
                <a:solidFill>
                  <a:srgbClr val="002060"/>
                </a:solidFill>
              </a:rPr>
              <a:t>          Pain Predominant</a:t>
            </a:r>
          </a:p>
        </p:txBody>
      </p:sp>
      <p:sp>
        <p:nvSpPr>
          <p:cNvPr id="50179" name="Rectangle 3"/>
          <p:cNvSpPr>
            <a:spLocks noGrp="1" noChangeArrowheads="1"/>
          </p:cNvSpPr>
          <p:nvPr>
            <p:ph idx="1"/>
          </p:nvPr>
        </p:nvSpPr>
        <p:spPr>
          <a:xfrm>
            <a:off x="642256" y="1423446"/>
            <a:ext cx="8501743" cy="5113831"/>
          </a:xfrm>
        </p:spPr>
        <p:txBody>
          <a:bodyPr>
            <a:noAutofit/>
          </a:bodyPr>
          <a:lstStyle/>
          <a:p>
            <a:pPr>
              <a:lnSpc>
                <a:spcPct val="200000"/>
              </a:lnSpc>
            </a:pPr>
            <a:r>
              <a:rPr lang="en-GB" dirty="0">
                <a:solidFill>
                  <a:srgbClr val="002060"/>
                </a:solidFill>
              </a:rPr>
              <a:t>Antispasmodics will help 66%.</a:t>
            </a:r>
          </a:p>
          <a:p>
            <a:pPr>
              <a:lnSpc>
                <a:spcPct val="200000"/>
              </a:lnSpc>
            </a:pPr>
            <a:r>
              <a:rPr lang="en-GB" dirty="0">
                <a:solidFill>
                  <a:srgbClr val="002060"/>
                </a:solidFill>
              </a:rPr>
              <a:t>Mebeverine is probably first choice.</a:t>
            </a:r>
          </a:p>
          <a:p>
            <a:pPr>
              <a:lnSpc>
                <a:spcPct val="200000"/>
              </a:lnSpc>
            </a:pPr>
            <a:r>
              <a:rPr lang="en-GB" dirty="0">
                <a:solidFill>
                  <a:srgbClr val="002060"/>
                </a:solidFill>
              </a:rPr>
              <a:t>Hyoscine 10mg </a:t>
            </a:r>
            <a:r>
              <a:rPr lang="en-GB" dirty="0" err="1">
                <a:solidFill>
                  <a:srgbClr val="002060"/>
                </a:solidFill>
              </a:rPr>
              <a:t>qid</a:t>
            </a:r>
            <a:r>
              <a:rPr lang="en-GB" dirty="0">
                <a:solidFill>
                  <a:srgbClr val="002060"/>
                </a:solidFill>
              </a:rPr>
              <a:t> can be added.</a:t>
            </a:r>
          </a:p>
          <a:p>
            <a:pPr>
              <a:lnSpc>
                <a:spcPct val="200000"/>
              </a:lnSpc>
            </a:pPr>
            <a:r>
              <a:rPr lang="en-GB" dirty="0">
                <a:solidFill>
                  <a:srgbClr val="002060"/>
                </a:solidFill>
              </a:rPr>
              <a:t>Bloating may be helped by peppermint oil.</a:t>
            </a:r>
          </a:p>
          <a:p>
            <a:pPr>
              <a:lnSpc>
                <a:spcPct val="200000"/>
              </a:lnSpc>
            </a:pPr>
            <a:r>
              <a:rPr lang="en-GB" dirty="0">
                <a:solidFill>
                  <a:srgbClr val="002060"/>
                </a:solidFill>
              </a:rPr>
              <a:t>Nausea may require metoclopramide.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0178"/>
                                        </p:tgtEl>
                                        <p:attrNameLst>
                                          <p:attrName>style.visibility</p:attrName>
                                        </p:attrNameLst>
                                      </p:cBhvr>
                                      <p:to>
                                        <p:strVal val="visible"/>
                                      </p:to>
                                    </p:set>
                                    <p:animEffect transition="in" filter="checkerboard(across)">
                                      <p:cBhvr>
                                        <p:cTn id="3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67645"/>
            <a:ext cx="9013032" cy="762000"/>
          </a:xfrm>
        </p:spPr>
        <p:txBody>
          <a:bodyPr/>
          <a:lstStyle/>
          <a:p>
            <a:r>
              <a:rPr lang="en-GB" b="1" dirty="0">
                <a:solidFill>
                  <a:srgbClr val="002060"/>
                </a:solidFill>
              </a:rPr>
              <a:t>          Diet</a:t>
            </a:r>
          </a:p>
        </p:txBody>
      </p:sp>
      <p:sp>
        <p:nvSpPr>
          <p:cNvPr id="38915" name="Rectangle 3"/>
          <p:cNvSpPr>
            <a:spLocks noGrp="1" noChangeArrowheads="1"/>
          </p:cNvSpPr>
          <p:nvPr>
            <p:ph idx="1"/>
          </p:nvPr>
        </p:nvSpPr>
        <p:spPr>
          <a:xfrm>
            <a:off x="849086" y="1423447"/>
            <a:ext cx="8294914" cy="4525963"/>
          </a:xfrm>
        </p:spPr>
        <p:txBody>
          <a:bodyPr/>
          <a:lstStyle/>
          <a:p>
            <a:pPr>
              <a:lnSpc>
                <a:spcPct val="200000"/>
              </a:lnSpc>
            </a:pPr>
            <a:r>
              <a:rPr lang="en-GB" dirty="0">
                <a:solidFill>
                  <a:srgbClr val="002060"/>
                </a:solidFill>
              </a:rPr>
              <a:t>Dietary manipulation may help.</a:t>
            </a:r>
          </a:p>
          <a:p>
            <a:pPr>
              <a:lnSpc>
                <a:spcPct val="200000"/>
              </a:lnSpc>
            </a:pPr>
            <a:r>
              <a:rPr lang="en-GB" dirty="0">
                <a:solidFill>
                  <a:srgbClr val="002060"/>
                </a:solidFill>
              </a:rPr>
              <a:t>Food intolerance is common food allergy is rare.</a:t>
            </a:r>
          </a:p>
          <a:p>
            <a:pPr>
              <a:lnSpc>
                <a:spcPct val="200000"/>
              </a:lnSpc>
            </a:pPr>
            <a:r>
              <a:rPr lang="en-GB" dirty="0">
                <a:solidFill>
                  <a:srgbClr val="002060"/>
                </a:solidFill>
              </a:rPr>
              <a:t>Relaxation therapies may be useful adjunct.</a:t>
            </a:r>
          </a:p>
          <a:p>
            <a:pPr>
              <a:lnSpc>
                <a:spcPct val="200000"/>
              </a:lnSpc>
            </a:pPr>
            <a:endParaRPr lang="en-GB"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17"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609600"/>
            <a:ext cx="7881258" cy="4898851"/>
          </a:xfrm>
        </p:spPr>
        <p:txBody>
          <a:bodyPr>
            <a:normAutofit fontScale="85000" lnSpcReduction="20000"/>
          </a:bodyPr>
          <a:lstStyle/>
          <a:p>
            <a:pPr marL="514350" lvl="0" indent="-514350">
              <a:lnSpc>
                <a:spcPct val="150000"/>
              </a:lnSpc>
              <a:buFont typeface="+mj-lt"/>
              <a:buAutoNum type="arabicPeriod"/>
            </a:pPr>
            <a:endParaRPr lang="en-US" b="1" dirty="0"/>
          </a:p>
          <a:p>
            <a:pPr marL="0" lvl="0" indent="0">
              <a:lnSpc>
                <a:spcPct val="150000"/>
              </a:lnSpc>
              <a:buNone/>
            </a:pPr>
            <a:r>
              <a:rPr lang="en-US" b="1" dirty="0"/>
              <a:t>5. Identify alarming red flag features that indicate the need for further investigations and referral.</a:t>
            </a:r>
          </a:p>
          <a:p>
            <a:pPr marL="0" lvl="0" indent="0">
              <a:lnSpc>
                <a:spcPct val="150000"/>
              </a:lnSpc>
              <a:buNone/>
            </a:pPr>
            <a:r>
              <a:rPr lang="en-US" b="1" dirty="0"/>
              <a:t>6. Distinguish which aspect of its multi-factorial pathophysiology might prompt the development of IBS in a given patient.</a:t>
            </a:r>
          </a:p>
          <a:p>
            <a:pPr marL="0" lvl="0" indent="0">
              <a:lnSpc>
                <a:spcPct val="150000"/>
              </a:lnSpc>
              <a:buNone/>
            </a:pPr>
            <a:r>
              <a:rPr lang="en-US" b="1" dirty="0"/>
              <a:t>7. Initiate treatment, including dietary modifications and pharmacological treatment.</a:t>
            </a:r>
          </a:p>
          <a:p>
            <a:pPr marL="0" lvl="0" indent="0">
              <a:lnSpc>
                <a:spcPct val="150000"/>
              </a:lnSpc>
              <a:buNone/>
            </a:pPr>
            <a:r>
              <a:rPr lang="en-US" b="1" dirty="0"/>
              <a:t>8. Advise patients on the prognosis of the condition</a:t>
            </a:r>
            <a:endParaRPr lang="en-US" dirty="0"/>
          </a:p>
        </p:txBody>
      </p:sp>
    </p:spTree>
    <p:extLst>
      <p:ext uri="{BB962C8B-B14F-4D97-AF65-F5344CB8AC3E}">
        <p14:creationId xmlns:p14="http://schemas.microsoft.com/office/powerpoint/2010/main" val="4174073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lstStyle/>
          <a:p>
            <a:pPr algn="ctr"/>
            <a:r>
              <a:rPr lang="en-GB" b="1" dirty="0">
                <a:solidFill>
                  <a:srgbClr val="002060"/>
                </a:solidFill>
              </a:rPr>
              <a:t>Psychological Thoughts</a:t>
            </a:r>
          </a:p>
        </p:txBody>
      </p:sp>
      <p:sp>
        <p:nvSpPr>
          <p:cNvPr id="43011" name="Rectangle 3"/>
          <p:cNvSpPr>
            <a:spLocks noGrp="1" noChangeArrowheads="1"/>
          </p:cNvSpPr>
          <p:nvPr>
            <p:ph idx="1"/>
          </p:nvPr>
        </p:nvSpPr>
        <p:spPr>
          <a:xfrm>
            <a:off x="116264" y="1545996"/>
            <a:ext cx="9027736" cy="4114800"/>
          </a:xfrm>
        </p:spPr>
        <p:txBody>
          <a:bodyPr>
            <a:normAutofit/>
          </a:bodyPr>
          <a:lstStyle/>
          <a:p>
            <a:pPr>
              <a:lnSpc>
                <a:spcPct val="200000"/>
              </a:lnSpc>
            </a:pPr>
            <a:r>
              <a:rPr lang="en-GB" dirty="0">
                <a:solidFill>
                  <a:srgbClr val="002060"/>
                </a:solidFill>
              </a:rPr>
              <a:t>Should a mental health assessment always be done?</a:t>
            </a:r>
          </a:p>
          <a:p>
            <a:pPr>
              <a:lnSpc>
                <a:spcPct val="200000"/>
              </a:lnSpc>
            </a:pPr>
            <a:r>
              <a:rPr lang="en-GB" dirty="0">
                <a:solidFill>
                  <a:srgbClr val="002060"/>
                </a:solidFill>
              </a:rPr>
              <a:t>Should all therapy be directed at psychological causes?</a:t>
            </a:r>
          </a:p>
          <a:p>
            <a:pPr>
              <a:lnSpc>
                <a:spcPct val="200000"/>
              </a:lnSpc>
            </a:pPr>
            <a:r>
              <a:rPr lang="en-GB" dirty="0">
                <a:solidFill>
                  <a:srgbClr val="002060"/>
                </a:solidFill>
              </a:rPr>
              <a:t>Is IBS a physical or a somatisation disorder?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3010"/>
                                        </p:tgtEl>
                                        <p:attrNameLst>
                                          <p:attrName>style.visibility</p:attrName>
                                        </p:attrNameLst>
                                      </p:cBhvr>
                                      <p:to>
                                        <p:strVal val="visible"/>
                                      </p:to>
                                    </p:set>
                                    <p:animEffect transition="in" filter="checkerboard(across)">
                                      <p:cBhvr>
                                        <p:cTn id="25"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a:solidFill>
                  <a:srgbClr val="002060"/>
                </a:solidFill>
              </a:rPr>
              <a:t>         IBS red flags:</a:t>
            </a:r>
          </a:p>
        </p:txBody>
      </p:sp>
      <p:sp>
        <p:nvSpPr>
          <p:cNvPr id="3" name="Content Placeholder 2"/>
          <p:cNvSpPr>
            <a:spLocks noGrp="1"/>
          </p:cNvSpPr>
          <p:nvPr>
            <p:ph idx="1"/>
          </p:nvPr>
        </p:nvSpPr>
        <p:spPr>
          <a:xfrm>
            <a:off x="805542" y="1883390"/>
            <a:ext cx="8338457" cy="4749421"/>
          </a:xfrm>
        </p:spPr>
        <p:txBody>
          <a:bodyPr>
            <a:normAutofit/>
          </a:bodyPr>
          <a:lstStyle/>
          <a:p>
            <a:pPr>
              <a:buNone/>
            </a:pPr>
            <a:r>
              <a:rPr lang="en-US" b="1" dirty="0"/>
              <a:t>Evaluated for:</a:t>
            </a:r>
          </a:p>
          <a:p>
            <a:pPr>
              <a:buNone/>
            </a:pPr>
            <a:endParaRPr lang="en-US" dirty="0"/>
          </a:p>
          <a:p>
            <a:r>
              <a:rPr lang="en-US" dirty="0">
                <a:solidFill>
                  <a:srgbClr val="002060"/>
                </a:solidFill>
              </a:rPr>
              <a:t>Anaemia</a:t>
            </a:r>
          </a:p>
          <a:p>
            <a:r>
              <a:rPr lang="en-US" dirty="0">
                <a:solidFill>
                  <a:srgbClr val="002060"/>
                </a:solidFill>
              </a:rPr>
              <a:t>Abdominal masses</a:t>
            </a:r>
          </a:p>
          <a:p>
            <a:r>
              <a:rPr lang="en-US" dirty="0">
                <a:solidFill>
                  <a:srgbClr val="002060"/>
                </a:solidFill>
              </a:rPr>
              <a:t>Rectal masses</a:t>
            </a:r>
          </a:p>
          <a:p>
            <a:r>
              <a:rPr lang="en-US" dirty="0">
                <a:solidFill>
                  <a:srgbClr val="002060"/>
                </a:solidFill>
              </a:rPr>
              <a:t>Inflammatory bowel disease.</a:t>
            </a:r>
          </a:p>
          <a:p>
            <a:r>
              <a:rPr lang="en-US" dirty="0">
                <a:solidFill>
                  <a:srgbClr val="002060"/>
                </a:solidFill>
              </a:rPr>
              <a:t>Measure serum CA125 in primary care in women with symptoms that suggest ovarian cancer.</a:t>
            </a:r>
          </a:p>
        </p:txBody>
      </p:sp>
    </p:spTree>
    <p:extLst>
      <p:ext uri="{BB962C8B-B14F-4D97-AF65-F5344CB8AC3E}">
        <p14:creationId xmlns:p14="http://schemas.microsoft.com/office/powerpoint/2010/main" val="1906203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a:solidFill>
                  <a:srgbClr val="002060"/>
                </a:solidFill>
              </a:rPr>
              <a:t>          IBS red flags:</a:t>
            </a:r>
          </a:p>
        </p:txBody>
      </p:sp>
      <p:sp>
        <p:nvSpPr>
          <p:cNvPr id="3" name="Content Placeholder 2"/>
          <p:cNvSpPr>
            <a:spLocks noGrp="1"/>
          </p:cNvSpPr>
          <p:nvPr>
            <p:ph idx="1"/>
          </p:nvPr>
        </p:nvSpPr>
        <p:spPr>
          <a:xfrm>
            <a:off x="511628" y="1417638"/>
            <a:ext cx="8632371" cy="5215174"/>
          </a:xfrm>
        </p:spPr>
        <p:txBody>
          <a:bodyPr/>
          <a:lstStyle/>
          <a:p>
            <a:r>
              <a:rPr lang="en-US" dirty="0">
                <a:solidFill>
                  <a:srgbClr val="002060"/>
                </a:solidFill>
              </a:rPr>
              <a:t>Unintentional/unexplained weight loss</a:t>
            </a:r>
          </a:p>
          <a:p>
            <a:endParaRPr lang="en-US" dirty="0">
              <a:solidFill>
                <a:srgbClr val="002060"/>
              </a:solidFill>
            </a:endParaRPr>
          </a:p>
          <a:p>
            <a:r>
              <a:rPr lang="en-US" dirty="0">
                <a:solidFill>
                  <a:srgbClr val="002060"/>
                </a:solidFill>
              </a:rPr>
              <a:t>Rectal bleeding </a:t>
            </a:r>
          </a:p>
          <a:p>
            <a:endParaRPr lang="en-US" dirty="0">
              <a:solidFill>
                <a:srgbClr val="002060"/>
              </a:solidFill>
            </a:endParaRPr>
          </a:p>
          <a:p>
            <a:r>
              <a:rPr lang="en-US" dirty="0">
                <a:solidFill>
                  <a:srgbClr val="002060"/>
                </a:solidFill>
              </a:rPr>
              <a:t>Family history of bowel or ovarian cancer </a:t>
            </a:r>
          </a:p>
          <a:p>
            <a:pPr marL="0" indent="0">
              <a:buNone/>
            </a:pPr>
            <a:endParaRPr lang="en-US" dirty="0">
              <a:solidFill>
                <a:srgbClr val="002060"/>
              </a:solidFill>
            </a:endParaRPr>
          </a:p>
          <a:p>
            <a:r>
              <a:rPr lang="en-US" dirty="0">
                <a:solidFill>
                  <a:srgbClr val="002060"/>
                </a:solidFill>
              </a:rPr>
              <a:t>In people aged &gt;60,change in bowel habit   	lasting more than 6 weeks </a:t>
            </a:r>
          </a:p>
          <a:p>
            <a:endParaRPr lang="en-US" dirty="0"/>
          </a:p>
        </p:txBody>
      </p:sp>
    </p:spTree>
    <p:extLst>
      <p:ext uri="{BB962C8B-B14F-4D97-AF65-F5344CB8AC3E}">
        <p14:creationId xmlns:p14="http://schemas.microsoft.com/office/powerpoint/2010/main" val="1906203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a:solidFill>
                  <a:srgbClr val="002060"/>
                </a:solidFill>
              </a:rPr>
              <a:t>         Diet advice:</a:t>
            </a:r>
          </a:p>
        </p:txBody>
      </p:sp>
      <p:sp>
        <p:nvSpPr>
          <p:cNvPr id="3" name="Content Placeholder 2"/>
          <p:cNvSpPr>
            <a:spLocks noGrp="1"/>
          </p:cNvSpPr>
          <p:nvPr>
            <p:ph idx="1"/>
          </p:nvPr>
        </p:nvSpPr>
        <p:spPr>
          <a:xfrm>
            <a:off x="549334" y="1481328"/>
            <a:ext cx="9144000" cy="5376672"/>
          </a:xfrm>
        </p:spPr>
        <p:txBody>
          <a:bodyPr>
            <a:normAutofit/>
          </a:bodyPr>
          <a:lstStyle/>
          <a:p>
            <a:pPr>
              <a:lnSpc>
                <a:spcPct val="150000"/>
              </a:lnSpc>
              <a:buNone/>
            </a:pPr>
            <a:r>
              <a:rPr lang="en-US" dirty="0">
                <a:solidFill>
                  <a:srgbClr val="002060"/>
                </a:solidFill>
              </a:rPr>
              <a:t>A. Having regular meals </a:t>
            </a:r>
          </a:p>
          <a:p>
            <a:pPr>
              <a:lnSpc>
                <a:spcPct val="150000"/>
              </a:lnSpc>
              <a:buNone/>
            </a:pPr>
            <a:r>
              <a:rPr lang="en-US" dirty="0">
                <a:solidFill>
                  <a:srgbClr val="002060"/>
                </a:solidFill>
              </a:rPr>
              <a:t>B. Avoid leaving long gaps</a:t>
            </a:r>
          </a:p>
          <a:p>
            <a:pPr>
              <a:lnSpc>
                <a:spcPct val="150000"/>
              </a:lnSpc>
              <a:buNone/>
            </a:pPr>
            <a:r>
              <a:rPr lang="en-US" dirty="0">
                <a:solidFill>
                  <a:srgbClr val="002060"/>
                </a:solidFill>
              </a:rPr>
              <a:t>C. Drink at least 8 cups of fluid a day (non-caffeinated)</a:t>
            </a:r>
          </a:p>
          <a:p>
            <a:pPr>
              <a:lnSpc>
                <a:spcPct val="150000"/>
              </a:lnSpc>
              <a:buNone/>
            </a:pPr>
            <a:r>
              <a:rPr lang="en-US" dirty="0">
                <a:solidFill>
                  <a:srgbClr val="002060"/>
                </a:solidFill>
              </a:rPr>
              <a:t>D.limit that intake of high fiber food</a:t>
            </a:r>
          </a:p>
          <a:p>
            <a:pPr>
              <a:lnSpc>
                <a:spcPct val="150000"/>
              </a:lnSpc>
              <a:buNone/>
            </a:pPr>
            <a:r>
              <a:rPr lang="en-US" dirty="0">
                <a:solidFill>
                  <a:srgbClr val="002060"/>
                </a:solidFill>
              </a:rPr>
              <a:t>E.limit fresh fruit to 3 portions per day</a:t>
            </a:r>
          </a:p>
          <a:p>
            <a:pPr>
              <a:lnSpc>
                <a:spcPct val="150000"/>
              </a:lnSpc>
              <a:buNone/>
            </a:pPr>
            <a:r>
              <a:rPr lang="en-US" dirty="0">
                <a:solidFill>
                  <a:srgbClr val="002060"/>
                </a:solidFill>
              </a:rPr>
              <a:t>F. Reduce the intake of resistant starch</a:t>
            </a:r>
          </a:p>
        </p:txBody>
      </p:sp>
    </p:spTree>
    <p:extLst>
      <p:ext uri="{BB962C8B-B14F-4D97-AF65-F5344CB8AC3E}">
        <p14:creationId xmlns:p14="http://schemas.microsoft.com/office/powerpoint/2010/main" val="2266845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328"/>
            <a:ext cx="9144000" cy="1143000"/>
          </a:xfrm>
        </p:spPr>
        <p:txBody>
          <a:bodyPr/>
          <a:lstStyle/>
          <a:p>
            <a:pPr algn="ctr"/>
            <a:r>
              <a:rPr lang="en-US" b="1" dirty="0">
                <a:solidFill>
                  <a:srgbClr val="002060"/>
                </a:solidFill>
              </a:rPr>
              <a:t>IBS management( first line)</a:t>
            </a:r>
          </a:p>
        </p:txBody>
      </p:sp>
      <p:sp>
        <p:nvSpPr>
          <p:cNvPr id="3" name="Content Placeholder 2"/>
          <p:cNvSpPr>
            <a:spLocks noGrp="1"/>
          </p:cNvSpPr>
          <p:nvPr>
            <p:ph idx="1"/>
          </p:nvPr>
        </p:nvSpPr>
        <p:spPr/>
        <p:txBody>
          <a:bodyPr/>
          <a:lstStyle/>
          <a:p>
            <a:pPr>
              <a:lnSpc>
                <a:spcPct val="200000"/>
              </a:lnSpc>
            </a:pPr>
            <a:r>
              <a:rPr lang="en-US" dirty="0">
                <a:solidFill>
                  <a:srgbClr val="002060"/>
                </a:solidFill>
              </a:rPr>
              <a:t>Antispasmodic agents </a:t>
            </a:r>
          </a:p>
          <a:p>
            <a:pPr>
              <a:lnSpc>
                <a:spcPct val="200000"/>
              </a:lnSpc>
            </a:pPr>
            <a:r>
              <a:rPr lang="en-US" dirty="0">
                <a:solidFill>
                  <a:srgbClr val="002060"/>
                </a:solidFill>
              </a:rPr>
              <a:t>Laxatives for constipation </a:t>
            </a:r>
          </a:p>
          <a:p>
            <a:pPr>
              <a:lnSpc>
                <a:spcPct val="200000"/>
              </a:lnSpc>
            </a:pPr>
            <a:r>
              <a:rPr lang="en-US" dirty="0">
                <a:solidFill>
                  <a:srgbClr val="002060"/>
                </a:solidFill>
              </a:rPr>
              <a:t>Loperamide as antimotility agent for diarrhoea</a:t>
            </a:r>
          </a:p>
          <a:p>
            <a:endParaRPr lang="en-US" dirty="0"/>
          </a:p>
        </p:txBody>
      </p:sp>
    </p:spTree>
    <p:extLst>
      <p:ext uri="{BB962C8B-B14F-4D97-AF65-F5344CB8AC3E}">
        <p14:creationId xmlns:p14="http://schemas.microsoft.com/office/powerpoint/2010/main" val="1912408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328"/>
            <a:ext cx="9144000" cy="1143000"/>
          </a:xfrm>
        </p:spPr>
        <p:txBody>
          <a:bodyPr/>
          <a:lstStyle/>
          <a:p>
            <a:pPr algn="ctr"/>
            <a:r>
              <a:rPr lang="en-US" b="1" dirty="0">
                <a:solidFill>
                  <a:srgbClr val="002060"/>
                </a:solidFill>
              </a:rPr>
              <a:t>      IBS management (second line)</a:t>
            </a:r>
          </a:p>
        </p:txBody>
      </p:sp>
      <p:sp>
        <p:nvSpPr>
          <p:cNvPr id="3" name="Content Placeholder 2"/>
          <p:cNvSpPr>
            <a:spLocks noGrp="1"/>
          </p:cNvSpPr>
          <p:nvPr>
            <p:ph idx="1"/>
          </p:nvPr>
        </p:nvSpPr>
        <p:spPr>
          <a:xfrm>
            <a:off x="202677" y="1800520"/>
            <a:ext cx="8229600" cy="4525963"/>
          </a:xfrm>
        </p:spPr>
        <p:txBody>
          <a:bodyPr>
            <a:normAutofit/>
          </a:bodyPr>
          <a:lstStyle/>
          <a:p>
            <a:pPr>
              <a:lnSpc>
                <a:spcPct val="200000"/>
              </a:lnSpc>
            </a:pPr>
            <a:endParaRPr lang="en-US" sz="2800" dirty="0"/>
          </a:p>
          <a:p>
            <a:pPr>
              <a:lnSpc>
                <a:spcPct val="200000"/>
              </a:lnSpc>
            </a:pPr>
            <a:r>
              <a:rPr lang="en-US" sz="2800" dirty="0">
                <a:solidFill>
                  <a:srgbClr val="002060"/>
                </a:solidFill>
              </a:rPr>
              <a:t>Laxatives </a:t>
            </a:r>
          </a:p>
          <a:p>
            <a:pPr>
              <a:lnSpc>
                <a:spcPct val="200000"/>
              </a:lnSpc>
            </a:pPr>
            <a:r>
              <a:rPr lang="en-US" sz="2800" dirty="0">
                <a:solidFill>
                  <a:srgbClr val="002060"/>
                </a:solidFill>
              </a:rPr>
              <a:t>TCA's and SSRI's</a:t>
            </a:r>
          </a:p>
        </p:txBody>
      </p:sp>
    </p:spTree>
    <p:extLst>
      <p:ext uri="{BB962C8B-B14F-4D97-AF65-F5344CB8AC3E}">
        <p14:creationId xmlns:p14="http://schemas.microsoft.com/office/powerpoint/2010/main" val="2034968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a:solidFill>
                  <a:srgbClr val="002060"/>
                </a:solidFill>
              </a:rPr>
              <a:t>         Prognosis of IBS:</a:t>
            </a:r>
          </a:p>
        </p:txBody>
      </p:sp>
      <p:sp>
        <p:nvSpPr>
          <p:cNvPr id="3" name="Content Placeholder 2"/>
          <p:cNvSpPr>
            <a:spLocks noGrp="1"/>
          </p:cNvSpPr>
          <p:nvPr>
            <p:ph idx="1"/>
          </p:nvPr>
        </p:nvSpPr>
        <p:spPr>
          <a:xfrm>
            <a:off x="212103" y="1659118"/>
            <a:ext cx="8229600" cy="4525963"/>
          </a:xfrm>
        </p:spPr>
        <p:txBody>
          <a:bodyPr>
            <a:normAutofit/>
          </a:bodyPr>
          <a:lstStyle/>
          <a:p>
            <a:pPr>
              <a:lnSpc>
                <a:spcPct val="150000"/>
              </a:lnSpc>
            </a:pPr>
            <a:r>
              <a:rPr lang="en-US" dirty="0">
                <a:solidFill>
                  <a:srgbClr val="002060"/>
                </a:solidFill>
              </a:rPr>
              <a:t>IBS does not increase the mortality or the risk of inflammatory bowel cancer</a:t>
            </a:r>
          </a:p>
          <a:p>
            <a:pPr>
              <a:lnSpc>
                <a:spcPct val="150000"/>
              </a:lnSpc>
              <a:buNone/>
            </a:pPr>
            <a:endParaRPr lang="en-US" dirty="0">
              <a:solidFill>
                <a:srgbClr val="002060"/>
              </a:solidFill>
            </a:endParaRPr>
          </a:p>
          <a:p>
            <a:pPr>
              <a:lnSpc>
                <a:spcPct val="150000"/>
              </a:lnSpc>
            </a:pPr>
            <a:r>
              <a:rPr lang="en-US" dirty="0">
                <a:solidFill>
                  <a:srgbClr val="002060"/>
                </a:solidFill>
              </a:rPr>
              <a:t>Patient with IBS may carry an increased risk of ectopic pregnancy and miscarriage </a:t>
            </a:r>
          </a:p>
        </p:txBody>
      </p:sp>
    </p:spTree>
    <p:extLst>
      <p:ext uri="{BB962C8B-B14F-4D97-AF65-F5344CB8AC3E}">
        <p14:creationId xmlns:p14="http://schemas.microsoft.com/office/powerpoint/2010/main" val="2119559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8600"/>
            <a:ext cx="9144000" cy="762000"/>
          </a:xfrm>
        </p:spPr>
        <p:txBody>
          <a:bodyPr/>
          <a:lstStyle/>
          <a:p>
            <a:r>
              <a:rPr lang="en-GB" b="1" dirty="0">
                <a:solidFill>
                  <a:srgbClr val="002060"/>
                </a:solidFill>
              </a:rPr>
              <a:t>         Referral</a:t>
            </a:r>
          </a:p>
        </p:txBody>
      </p:sp>
      <p:sp>
        <p:nvSpPr>
          <p:cNvPr id="39939" name="Rectangle 3"/>
          <p:cNvSpPr>
            <a:spLocks noGrp="1" noChangeArrowheads="1"/>
          </p:cNvSpPr>
          <p:nvPr>
            <p:ph idx="1"/>
          </p:nvPr>
        </p:nvSpPr>
        <p:spPr>
          <a:xfrm>
            <a:off x="381000" y="1282045"/>
            <a:ext cx="8763000" cy="4525963"/>
          </a:xfrm>
        </p:spPr>
        <p:txBody>
          <a:bodyPr/>
          <a:lstStyle/>
          <a:p>
            <a:pPr>
              <a:lnSpc>
                <a:spcPct val="150000"/>
              </a:lnSpc>
            </a:pPr>
            <a:endParaRPr lang="en-GB" dirty="0"/>
          </a:p>
          <a:p>
            <a:pPr>
              <a:lnSpc>
                <a:spcPct val="150000"/>
              </a:lnSpc>
            </a:pPr>
            <a:r>
              <a:rPr lang="en-GB" dirty="0">
                <a:solidFill>
                  <a:srgbClr val="002060"/>
                </a:solidFill>
              </a:rPr>
              <a:t>About 15% of patients seen by GPs with IBS are referred.</a:t>
            </a:r>
          </a:p>
          <a:p>
            <a:pPr>
              <a:lnSpc>
                <a:spcPct val="200000"/>
              </a:lnSpc>
            </a:pPr>
            <a:r>
              <a:rPr lang="en-GB" dirty="0">
                <a:solidFill>
                  <a:srgbClr val="002060"/>
                </a:solidFill>
              </a:rPr>
              <a:t>Gastroenterology – Mainly upper GI symptoms.</a:t>
            </a:r>
          </a:p>
          <a:p>
            <a:pPr>
              <a:lnSpc>
                <a:spcPct val="200000"/>
              </a:lnSpc>
            </a:pPr>
            <a:r>
              <a:rPr lang="en-GB" dirty="0">
                <a:solidFill>
                  <a:srgbClr val="002060"/>
                </a:solidFill>
              </a:rPr>
              <a:t>General Surgical – Lower GI symptoms.</a:t>
            </a:r>
          </a:p>
          <a:p>
            <a:pPr>
              <a:lnSpc>
                <a:spcPct val="200000"/>
              </a:lnSpc>
            </a:pPr>
            <a:endParaRPr lang="en-GB"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additive="base">
                                        <p:cTn id="7"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calcmode="lin" valueType="num">
                                      <p:cBhvr additive="base">
                                        <p:cTn id="19"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304800"/>
            <a:ext cx="9144000" cy="762000"/>
          </a:xfrm>
        </p:spPr>
        <p:txBody>
          <a:bodyPr/>
          <a:lstStyle/>
          <a:p>
            <a:r>
              <a:rPr lang="en-GB" b="1" dirty="0">
                <a:solidFill>
                  <a:srgbClr val="002060"/>
                </a:solidFill>
              </a:rPr>
              <a:t>     Reasons to Refer</a:t>
            </a:r>
          </a:p>
        </p:txBody>
      </p:sp>
      <p:sp>
        <p:nvSpPr>
          <p:cNvPr id="29699" name="Rectangle 3"/>
          <p:cNvSpPr>
            <a:spLocks noGrp="1" noChangeArrowheads="1"/>
          </p:cNvSpPr>
          <p:nvPr>
            <p:ph type="body" sz="half" idx="1"/>
          </p:nvPr>
        </p:nvSpPr>
        <p:spPr>
          <a:xfrm>
            <a:off x="867265" y="1524000"/>
            <a:ext cx="5137750" cy="5334000"/>
          </a:xfrm>
        </p:spPr>
        <p:txBody>
          <a:bodyPr>
            <a:normAutofit/>
          </a:bodyPr>
          <a:lstStyle/>
          <a:p>
            <a:pPr>
              <a:lnSpc>
                <a:spcPct val="160000"/>
              </a:lnSpc>
            </a:pPr>
            <a:r>
              <a:rPr lang="en-GB" sz="2800" dirty="0"/>
              <a:t>Age &gt; 50 years at onset.</a:t>
            </a:r>
          </a:p>
          <a:p>
            <a:pPr>
              <a:lnSpc>
                <a:spcPct val="160000"/>
              </a:lnSpc>
            </a:pPr>
            <a:r>
              <a:rPr lang="en-GB" sz="2800" dirty="0"/>
              <a:t>Family history of bowel cancer.</a:t>
            </a:r>
          </a:p>
          <a:p>
            <a:pPr>
              <a:lnSpc>
                <a:spcPct val="160000"/>
              </a:lnSpc>
            </a:pPr>
            <a:r>
              <a:rPr lang="en-GB" sz="2800" dirty="0"/>
              <a:t>Failure of primary care management.</a:t>
            </a:r>
          </a:p>
          <a:p>
            <a:pPr>
              <a:lnSpc>
                <a:spcPct val="160000"/>
              </a:lnSpc>
            </a:pPr>
            <a:r>
              <a:rPr lang="en-GB" sz="2800" dirty="0"/>
              <a:t>Uncertainty of diagnosis.</a:t>
            </a:r>
          </a:p>
          <a:p>
            <a:pPr>
              <a:lnSpc>
                <a:spcPct val="160000"/>
              </a:lnSpc>
            </a:pPr>
            <a:r>
              <a:rPr lang="en-GB" sz="2800" dirty="0"/>
              <a:t>Abnormality on examination or investigation.</a:t>
            </a:r>
            <a:endParaRPr lang="en-GB" sz="2400" dirty="0"/>
          </a:p>
        </p:txBody>
      </p:sp>
      <p:pic>
        <p:nvPicPr>
          <p:cNvPr id="29701" name="Picture 5" descr="D:\clipart\SY00860_.WMF"/>
          <p:cNvPicPr>
            <a:picLocks noGrp="1" noChangeAspect="1" noChangeArrowheads="1"/>
          </p:cNvPicPr>
          <p:nvPr>
            <p:ph type="clipArt" sz="half" idx="2"/>
          </p:nvPr>
        </p:nvPicPr>
        <p:blipFill>
          <a:blip r:embed="rId2"/>
          <a:srcRect/>
          <a:stretch>
            <a:fillRect/>
          </a:stretch>
        </p:blipFill>
        <p:spPr>
          <a:xfrm>
            <a:off x="6248400" y="1524000"/>
            <a:ext cx="2040118" cy="3657600"/>
          </a:xfrm>
        </p:spPr>
      </p:pic>
      <p:sp>
        <p:nvSpPr>
          <p:cNvPr id="7" name="Slide Number Placeholder 6"/>
          <p:cNvSpPr>
            <a:spLocks noGrp="1"/>
          </p:cNvSpPr>
          <p:nvPr>
            <p:ph type="sldNum" sz="quarter" idx="12"/>
          </p:nvPr>
        </p:nvSpPr>
        <p:spPr/>
        <p:txBody>
          <a:bodyPr/>
          <a:lstStyle/>
          <a:p>
            <a:fld id="{45A8B461-DCDF-4561-90FF-A0ED699AA6E4}" type="slidenum">
              <a:rPr lang="en-GB"/>
              <a:pPr/>
              <a:t>48</a:t>
            </a:fld>
            <a:endParaRPr lang="en-GB"/>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ssolve">
                                      <p:cBhvr>
                                        <p:cTn id="7" dur="500"/>
                                        <p:tgtEl>
                                          <p:spTgt spid="297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9698"/>
                                        </p:tgtEl>
                                        <p:attrNameLst>
                                          <p:attrName>style.visibility</p:attrName>
                                        </p:attrNameLst>
                                      </p:cBhvr>
                                      <p:to>
                                        <p:strVal val="visible"/>
                                      </p:to>
                                    </p:set>
                                    <p:anim calcmode="lin" valueType="num">
                                      <p:cBhvr additive="base">
                                        <p:cTn id="12" dur="500" fill="hold"/>
                                        <p:tgtEl>
                                          <p:spTgt spid="29698"/>
                                        </p:tgtEl>
                                        <p:attrNameLst>
                                          <p:attrName>ppt_x</p:attrName>
                                        </p:attrNameLst>
                                      </p:cBhvr>
                                      <p:tavLst>
                                        <p:tav tm="0">
                                          <p:val>
                                            <p:strVal val="0-#ppt_w/2"/>
                                          </p:val>
                                        </p:tav>
                                        <p:tav tm="100000">
                                          <p:val>
                                            <p:strVal val="#ppt_x"/>
                                          </p:val>
                                        </p:tav>
                                      </p:tavLst>
                                    </p:anim>
                                    <p:anim calcmode="lin" valueType="num">
                                      <p:cBhvr additive="base">
                                        <p:cTn id="13"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9699">
                                            <p:txEl>
                                              <p:pRg st="0" end="0"/>
                                            </p:txEl>
                                          </p:spTgt>
                                        </p:tgtEl>
                                        <p:attrNameLst>
                                          <p:attrName>style.visibility</p:attrName>
                                        </p:attrNameLst>
                                      </p:cBhvr>
                                      <p:to>
                                        <p:strVal val="visible"/>
                                      </p:to>
                                    </p:set>
                                    <p:anim calcmode="lin" valueType="num">
                                      <p:cBhvr additive="base">
                                        <p:cTn id="18"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9699">
                                            <p:txEl>
                                              <p:pRg st="1" end="1"/>
                                            </p:txEl>
                                          </p:spTgt>
                                        </p:tgtEl>
                                        <p:attrNameLst>
                                          <p:attrName>style.visibility</p:attrName>
                                        </p:attrNameLst>
                                      </p:cBhvr>
                                      <p:to>
                                        <p:strVal val="visible"/>
                                      </p:to>
                                    </p:set>
                                    <p:anim calcmode="lin" valueType="num">
                                      <p:cBhvr additive="base">
                                        <p:cTn id="24"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9699">
                                            <p:txEl>
                                              <p:pRg st="2" end="2"/>
                                            </p:txEl>
                                          </p:spTgt>
                                        </p:tgtEl>
                                        <p:attrNameLst>
                                          <p:attrName>style.visibility</p:attrName>
                                        </p:attrNameLst>
                                      </p:cBhvr>
                                      <p:to>
                                        <p:strVal val="visible"/>
                                      </p:to>
                                    </p:set>
                                    <p:anim calcmode="lin" valueType="num">
                                      <p:cBhvr additive="base">
                                        <p:cTn id="30"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9699">
                                            <p:txEl>
                                              <p:pRg st="3" end="3"/>
                                            </p:txEl>
                                          </p:spTgt>
                                        </p:tgtEl>
                                        <p:attrNameLst>
                                          <p:attrName>style.visibility</p:attrName>
                                        </p:attrNameLst>
                                      </p:cBhvr>
                                      <p:to>
                                        <p:strVal val="visible"/>
                                      </p:to>
                                    </p:set>
                                    <p:anim calcmode="lin" valueType="num">
                                      <p:cBhvr additive="base">
                                        <p:cTn id="36"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9699">
                                            <p:txEl>
                                              <p:pRg st="4" end="4"/>
                                            </p:txEl>
                                          </p:spTgt>
                                        </p:tgtEl>
                                        <p:attrNameLst>
                                          <p:attrName>style.visibility</p:attrName>
                                        </p:attrNameLst>
                                      </p:cBhvr>
                                      <p:to>
                                        <p:strVal val="visible"/>
                                      </p:to>
                                    </p:set>
                                    <p:anim calcmode="lin" valueType="num">
                                      <p:cBhvr additive="base">
                                        <p:cTn id="42"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04800"/>
            <a:ext cx="9144000" cy="762000"/>
          </a:xfrm>
        </p:spPr>
        <p:txBody>
          <a:bodyPr/>
          <a:lstStyle/>
          <a:p>
            <a:r>
              <a:rPr lang="en-GB" b="1" dirty="0">
                <a:solidFill>
                  <a:srgbClr val="002060"/>
                </a:solidFill>
              </a:rPr>
              <a:t>    Urgent Referral</a:t>
            </a:r>
          </a:p>
        </p:txBody>
      </p:sp>
      <p:pic>
        <p:nvPicPr>
          <p:cNvPr id="46085" name="Picture 5" descr="D:\clipart\SY00860_.WMF"/>
          <p:cNvPicPr>
            <a:picLocks noGrp="1" noChangeAspect="1" noChangeArrowheads="1"/>
          </p:cNvPicPr>
          <p:nvPr>
            <p:ph type="clipArt" sz="half" idx="1"/>
          </p:nvPr>
        </p:nvPicPr>
        <p:blipFill>
          <a:blip r:embed="rId2"/>
          <a:srcRect/>
          <a:stretch>
            <a:fillRect/>
          </a:stretch>
        </p:blipFill>
        <p:spPr>
          <a:xfrm>
            <a:off x="595313" y="1600200"/>
            <a:ext cx="2816628" cy="3326642"/>
          </a:xfrm>
          <a:ln/>
        </p:spPr>
      </p:pic>
      <p:sp>
        <p:nvSpPr>
          <p:cNvPr id="46084" name="Rectangle 4"/>
          <p:cNvSpPr>
            <a:spLocks noGrp="1" noChangeArrowheads="1"/>
          </p:cNvSpPr>
          <p:nvPr>
            <p:ph type="body" sz="half" idx="2"/>
          </p:nvPr>
        </p:nvSpPr>
        <p:spPr>
          <a:xfrm>
            <a:off x="3867150" y="1480008"/>
            <a:ext cx="4343596" cy="5377992"/>
          </a:xfrm>
        </p:spPr>
        <p:txBody>
          <a:bodyPr>
            <a:normAutofit/>
          </a:bodyPr>
          <a:lstStyle/>
          <a:p>
            <a:pPr>
              <a:lnSpc>
                <a:spcPct val="150000"/>
              </a:lnSpc>
            </a:pPr>
            <a:endParaRPr lang="en-GB" sz="2800" dirty="0"/>
          </a:p>
          <a:p>
            <a:pPr>
              <a:lnSpc>
                <a:spcPct val="150000"/>
              </a:lnSpc>
            </a:pPr>
            <a:r>
              <a:rPr lang="en-GB" sz="2800" dirty="0">
                <a:solidFill>
                  <a:srgbClr val="002060"/>
                </a:solidFill>
              </a:rPr>
              <a:t>Constant abdominal pain.</a:t>
            </a:r>
          </a:p>
          <a:p>
            <a:pPr>
              <a:lnSpc>
                <a:spcPct val="150000"/>
              </a:lnSpc>
            </a:pPr>
            <a:r>
              <a:rPr lang="en-GB" sz="2800" dirty="0">
                <a:solidFill>
                  <a:srgbClr val="002060"/>
                </a:solidFill>
              </a:rPr>
              <a:t>Constant diarrhoea.</a:t>
            </a:r>
          </a:p>
          <a:p>
            <a:pPr>
              <a:lnSpc>
                <a:spcPct val="150000"/>
              </a:lnSpc>
            </a:pPr>
            <a:r>
              <a:rPr lang="en-GB" sz="2800" dirty="0">
                <a:solidFill>
                  <a:srgbClr val="002060"/>
                </a:solidFill>
              </a:rPr>
              <a:t>Constant distension.</a:t>
            </a:r>
          </a:p>
          <a:p>
            <a:pPr>
              <a:lnSpc>
                <a:spcPct val="150000"/>
              </a:lnSpc>
            </a:pPr>
            <a:r>
              <a:rPr lang="en-GB" sz="2800" dirty="0">
                <a:solidFill>
                  <a:srgbClr val="002060"/>
                </a:solidFill>
              </a:rPr>
              <a:t>Rectal bleeding.</a:t>
            </a:r>
          </a:p>
          <a:p>
            <a:pPr>
              <a:lnSpc>
                <a:spcPct val="150000"/>
              </a:lnSpc>
            </a:pPr>
            <a:r>
              <a:rPr lang="en-GB" sz="2800" dirty="0">
                <a:solidFill>
                  <a:srgbClr val="002060"/>
                </a:solidFill>
              </a:rPr>
              <a:t>Weight loss or malaise</a:t>
            </a:r>
            <a:r>
              <a:rPr lang="en-GB" sz="2800" b="1" dirty="0">
                <a:solidFill>
                  <a:srgbClr val="002060"/>
                </a:solidFill>
              </a:rPr>
              <a:t>.</a:t>
            </a:r>
            <a:endParaRPr lang="en-GB" sz="2800" dirty="0">
              <a:solidFill>
                <a:srgbClr val="002060"/>
              </a:solidFill>
            </a:endParaRPr>
          </a:p>
        </p:txBody>
      </p:sp>
      <p:sp>
        <p:nvSpPr>
          <p:cNvPr id="7" name="Slide Number Placeholder 6"/>
          <p:cNvSpPr>
            <a:spLocks noGrp="1"/>
          </p:cNvSpPr>
          <p:nvPr>
            <p:ph type="sldNum" sz="quarter" idx="12"/>
          </p:nvPr>
        </p:nvSpPr>
        <p:spPr/>
        <p:txBody>
          <a:bodyPr/>
          <a:lstStyle/>
          <a:p>
            <a:fld id="{5FD0A211-84D6-4C4E-AB81-18202058B3D7}" type="slidenum">
              <a:rPr lang="en-GB"/>
              <a:pPr/>
              <a:t>49</a:t>
            </a:fld>
            <a:endParaRPr lang="en-GB"/>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dissolve">
                                      <p:cBhvr>
                                        <p:cTn id="7" dur="500"/>
                                        <p:tgtEl>
                                          <p:spTgt spid="460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6082"/>
                                        </p:tgtEl>
                                        <p:attrNameLst>
                                          <p:attrName>style.visibility</p:attrName>
                                        </p:attrNameLst>
                                      </p:cBhvr>
                                      <p:to>
                                        <p:strVal val="visible"/>
                                      </p:to>
                                    </p:set>
                                    <p:anim calcmode="lin" valueType="num">
                                      <p:cBhvr additive="base">
                                        <p:cTn id="12" dur="500" fill="hold"/>
                                        <p:tgtEl>
                                          <p:spTgt spid="46082"/>
                                        </p:tgtEl>
                                        <p:attrNameLst>
                                          <p:attrName>ppt_x</p:attrName>
                                        </p:attrNameLst>
                                      </p:cBhvr>
                                      <p:tavLst>
                                        <p:tav tm="0">
                                          <p:val>
                                            <p:strVal val="0-#ppt_w/2"/>
                                          </p:val>
                                        </p:tav>
                                        <p:tav tm="100000">
                                          <p:val>
                                            <p:strVal val="#ppt_x"/>
                                          </p:val>
                                        </p:tav>
                                      </p:tavLst>
                                    </p:anim>
                                    <p:anim calcmode="lin" valueType="num">
                                      <p:cBhvr additive="base">
                                        <p:cTn id="13"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084">
                                            <p:txEl>
                                              <p:pRg st="1" end="1"/>
                                            </p:txEl>
                                          </p:spTgt>
                                        </p:tgtEl>
                                        <p:attrNameLst>
                                          <p:attrName>style.visibility</p:attrName>
                                        </p:attrNameLst>
                                      </p:cBhvr>
                                      <p:to>
                                        <p:strVal val="visible"/>
                                      </p:to>
                                    </p:set>
                                    <p:anim calcmode="lin" valueType="num">
                                      <p:cBhvr additive="base">
                                        <p:cTn id="18" dur="500" fill="hold"/>
                                        <p:tgtEl>
                                          <p:spTgt spid="4608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0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6084">
                                            <p:txEl>
                                              <p:pRg st="2" end="2"/>
                                            </p:txEl>
                                          </p:spTgt>
                                        </p:tgtEl>
                                        <p:attrNameLst>
                                          <p:attrName>style.visibility</p:attrName>
                                        </p:attrNameLst>
                                      </p:cBhvr>
                                      <p:to>
                                        <p:strVal val="visible"/>
                                      </p:to>
                                    </p:set>
                                    <p:anim calcmode="lin" valueType="num">
                                      <p:cBhvr additive="base">
                                        <p:cTn id="24" dur="500" fill="hold"/>
                                        <p:tgtEl>
                                          <p:spTgt spid="4608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60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6084">
                                            <p:txEl>
                                              <p:pRg st="3" end="3"/>
                                            </p:txEl>
                                          </p:spTgt>
                                        </p:tgtEl>
                                        <p:attrNameLst>
                                          <p:attrName>style.visibility</p:attrName>
                                        </p:attrNameLst>
                                      </p:cBhvr>
                                      <p:to>
                                        <p:strVal val="visible"/>
                                      </p:to>
                                    </p:set>
                                    <p:anim calcmode="lin" valueType="num">
                                      <p:cBhvr additive="base">
                                        <p:cTn id="30" dur="500" fill="hold"/>
                                        <p:tgtEl>
                                          <p:spTgt spid="4608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60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6084">
                                            <p:txEl>
                                              <p:pRg st="4" end="4"/>
                                            </p:txEl>
                                          </p:spTgt>
                                        </p:tgtEl>
                                        <p:attrNameLst>
                                          <p:attrName>style.visibility</p:attrName>
                                        </p:attrNameLst>
                                      </p:cBhvr>
                                      <p:to>
                                        <p:strVal val="visible"/>
                                      </p:to>
                                    </p:set>
                                    <p:anim calcmode="lin" valueType="num">
                                      <p:cBhvr additive="base">
                                        <p:cTn id="36" dur="500" fill="hold"/>
                                        <p:tgtEl>
                                          <p:spTgt spid="46084">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60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6084">
                                            <p:txEl>
                                              <p:pRg st="5" end="5"/>
                                            </p:txEl>
                                          </p:spTgt>
                                        </p:tgtEl>
                                        <p:attrNameLst>
                                          <p:attrName>style.visibility</p:attrName>
                                        </p:attrNameLst>
                                      </p:cBhvr>
                                      <p:to>
                                        <p:strVal val="visible"/>
                                      </p:to>
                                    </p:set>
                                    <p:anim calcmode="lin" valueType="num">
                                      <p:cBhvr additive="base">
                                        <p:cTn id="42" dur="500" fill="hold"/>
                                        <p:tgtEl>
                                          <p:spTgt spid="46084">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608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02443" y="301658"/>
            <a:ext cx="8571072" cy="5653489"/>
          </a:xfrm>
        </p:spPr>
        <p:txBody>
          <a:bodyPr>
            <a:normAutofit/>
          </a:bodyPr>
          <a:lstStyle/>
          <a:p>
            <a:pPr algn="ctr">
              <a:buNone/>
            </a:pPr>
            <a:r>
              <a:rPr lang="en-US" sz="4400" b="1" dirty="0">
                <a:solidFill>
                  <a:schemeClr val="accent2">
                    <a:lumMod val="75000"/>
                  </a:schemeClr>
                </a:solidFill>
                <a:ea typeface="+mj-ea"/>
              </a:rPr>
              <a:t>CASE SCENARIO</a:t>
            </a:r>
          </a:p>
          <a:p>
            <a:pPr algn="ctr">
              <a:buNone/>
            </a:pPr>
            <a:endParaRPr lang="en-US" i="1" u="sng" dirty="0">
              <a:solidFill>
                <a:srgbClr val="FF0000"/>
              </a:solidFill>
            </a:endParaRPr>
          </a:p>
          <a:p>
            <a:pPr>
              <a:buNone/>
            </a:pPr>
            <a:r>
              <a:rPr lang="en-US" dirty="0"/>
              <a:t>Fatima a 30-year-old teacher presents to you with H/O hard pellet-like stools and difficulty evacuating her bowel. She states that she constantly feels bloated but sometimes abdominal cramps. Her symptoms started when she was in her late teens and were tolerable until about 6 months ago. She attributes the worsening symptoms to increased stress at work and her recent appointment as the school principal. </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 calcmode="lin" valueType="num">
                                      <p:cBhvr additive="base">
                                        <p:cTn id="7" dur="500" fill="hold"/>
                                        <p:tgtEl>
                                          <p:spTgt spid="2253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DE2D-AA99-6C04-5D70-01016B15E92B}"/>
              </a:ext>
            </a:extLst>
          </p:cNvPr>
          <p:cNvSpPr>
            <a:spLocks noGrp="1"/>
          </p:cNvSpPr>
          <p:nvPr>
            <p:ph type="title"/>
          </p:nvPr>
        </p:nvSpPr>
        <p:spPr/>
        <p:txBody>
          <a:bodyPr/>
          <a:lstStyle/>
          <a:p>
            <a:endParaRPr lang="en-GB"/>
          </a:p>
        </p:txBody>
      </p:sp>
      <p:sp>
        <p:nvSpPr>
          <p:cNvPr id="3" name="Online Image Placeholder 2">
            <a:extLst>
              <a:ext uri="{FF2B5EF4-FFF2-40B4-BE49-F238E27FC236}">
                <a16:creationId xmlns:a16="http://schemas.microsoft.com/office/drawing/2014/main" id="{8B6BF218-D73B-625F-A04E-E80FE94C9AFF}"/>
              </a:ext>
            </a:extLst>
          </p:cNvPr>
          <p:cNvSpPr>
            <a:spLocks noGrp="1"/>
          </p:cNvSpPr>
          <p:nvPr>
            <p:ph type="clipArt" sz="half" idx="1"/>
          </p:nvPr>
        </p:nvSpPr>
        <p:spPr/>
        <p:txBody>
          <a:bodyPr/>
          <a:lstStyle/>
          <a:p>
            <a:endParaRPr lang="en-US"/>
          </a:p>
        </p:txBody>
      </p:sp>
      <p:sp>
        <p:nvSpPr>
          <p:cNvPr id="4" name="Text Placeholder 3">
            <a:extLst>
              <a:ext uri="{FF2B5EF4-FFF2-40B4-BE49-F238E27FC236}">
                <a16:creationId xmlns:a16="http://schemas.microsoft.com/office/drawing/2014/main" id="{0C757A24-1D85-DE18-EEEE-EADD819851AC}"/>
              </a:ext>
            </a:extLst>
          </p:cNvPr>
          <p:cNvSpPr>
            <a:spLocks noGrp="1"/>
          </p:cNvSpPr>
          <p:nvPr>
            <p:ph type="body" sz="half" idx="2"/>
          </p:nvPr>
        </p:nvSpPr>
        <p:spPr/>
        <p:txBody>
          <a:bodyPr/>
          <a:lstStyle/>
          <a:p>
            <a:endParaRPr lang="en-GB"/>
          </a:p>
        </p:txBody>
      </p:sp>
      <p:sp>
        <p:nvSpPr>
          <p:cNvPr id="6" name="TextBox 5">
            <a:extLst>
              <a:ext uri="{FF2B5EF4-FFF2-40B4-BE49-F238E27FC236}">
                <a16:creationId xmlns:a16="http://schemas.microsoft.com/office/drawing/2014/main" id="{7C91F021-6DEF-F0E1-C4B3-361AA3AC51E8}"/>
              </a:ext>
            </a:extLst>
          </p:cNvPr>
          <p:cNvSpPr txBox="1"/>
          <p:nvPr/>
        </p:nvSpPr>
        <p:spPr>
          <a:xfrm>
            <a:off x="376518" y="847904"/>
            <a:ext cx="7395882" cy="5586979"/>
          </a:xfrm>
          <a:prstGeom prst="rect">
            <a:avLst/>
          </a:prstGeom>
          <a:noFill/>
        </p:spPr>
        <p:txBody>
          <a:bodyPr wrap="square">
            <a:spAutoFit/>
          </a:bodyPr>
          <a:lstStyle/>
          <a:p>
            <a:pPr marL="342900" lvl="0" indent="-342900" rtl="0">
              <a:lnSpc>
                <a:spcPct val="115000"/>
              </a:lnSpc>
              <a:buFont typeface="+mj-lt"/>
              <a:buAutoNum type="arabicPeriod"/>
            </a:pPr>
            <a:r>
              <a:rPr lang="en-GB" sz="2400" dirty="0">
                <a:effectLst/>
                <a:latin typeface="Times New Roman" panose="02020603050405020304" pitchFamily="18" charset="0"/>
                <a:ea typeface="Calibri" panose="020F0502020204030204" pitchFamily="34" charset="0"/>
                <a:cs typeface="Arial" panose="020B0604020202020204" pitchFamily="34" charset="0"/>
              </a:rPr>
              <a:t>A 48- year –old hairdresser has been troubled with an altered bowel habit and abdominal discomfort for five months. She was told that she has irritable bowel syndrome and that no further investigation is deemed necessary.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571500">
              <a:lnSpc>
                <a:spcPct val="115000"/>
              </a:lnSpc>
            </a:pPr>
            <a:r>
              <a:rPr lang="en-GB" sz="2400" dirty="0">
                <a:effectLst/>
                <a:latin typeface="Times New Roman" panose="02020603050405020304" pitchFamily="18" charset="0"/>
                <a:ea typeface="Calibri" panose="020F0502020204030204" pitchFamily="34" charset="0"/>
                <a:cs typeface="Arial" panose="020B0604020202020204" pitchFamily="34" charset="0"/>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571500">
              <a:lnSpc>
                <a:spcPct val="115000"/>
              </a:lnSpc>
            </a:pPr>
            <a:r>
              <a:rPr lang="en-GB" sz="2400" b="1" dirty="0">
                <a:effectLst/>
                <a:latin typeface="Times New Roman" panose="02020603050405020304" pitchFamily="18" charset="0"/>
                <a:ea typeface="Calibri" panose="020F0502020204030204" pitchFamily="34" charset="0"/>
                <a:cs typeface="Arial" panose="020B0604020202020204" pitchFamily="34" charset="0"/>
              </a:rPr>
              <a:t>The development of which one of the following symptoms warrants further evaluation?</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571500">
              <a:lnSpc>
                <a:spcPct val="115000"/>
              </a:lnSpc>
            </a:pPr>
            <a:r>
              <a:rPr lang="en-GB" sz="2400" dirty="0">
                <a:effectLst/>
                <a:latin typeface="Times New Roman" panose="02020603050405020304" pitchFamily="18" charset="0"/>
                <a:ea typeface="Calibri" panose="020F0502020204030204" pitchFamily="34" charset="0"/>
                <a:cs typeface="Arial" panose="020B0604020202020204" pitchFamily="34" charset="0"/>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15000"/>
              </a:lnSpc>
            </a:pPr>
            <a:r>
              <a:rPr lang="en-GB" sz="2400" dirty="0">
                <a:effectLst/>
                <a:latin typeface="Times New Roman" panose="02020603050405020304" pitchFamily="18" charset="0"/>
                <a:ea typeface="Calibri" panose="020F0502020204030204" pitchFamily="34" charset="0"/>
                <a:cs typeface="Arial" panose="020B0604020202020204" pitchFamily="34" charset="0"/>
              </a:rPr>
              <a:t>A- Recent onset of nausea.</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15000"/>
              </a:lnSpc>
            </a:pPr>
            <a:r>
              <a:rPr lang="en-GB" sz="2400" dirty="0">
                <a:effectLst/>
                <a:latin typeface="Times New Roman" panose="02020603050405020304" pitchFamily="18" charset="0"/>
                <a:ea typeface="Calibri" panose="020F0502020204030204" pitchFamily="34" charset="0"/>
                <a:cs typeface="Arial" panose="020B0604020202020204" pitchFamily="34" charset="0"/>
              </a:rPr>
              <a:t>B- Diarrhoea with mucus discharge.</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15000"/>
              </a:lnSpc>
            </a:pPr>
            <a:r>
              <a:rPr lang="en-GB" sz="2400" dirty="0">
                <a:effectLst/>
                <a:latin typeface="Times New Roman" panose="02020603050405020304" pitchFamily="18" charset="0"/>
                <a:ea typeface="Calibri" panose="020F0502020204030204" pitchFamily="34" charset="0"/>
                <a:cs typeface="Arial" panose="020B0604020202020204" pitchFamily="34" charset="0"/>
              </a:rPr>
              <a:t>C- Persistence of symptoms for 24 weeks.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15000"/>
              </a:lnSpc>
              <a:spcAft>
                <a:spcPts val="1000"/>
              </a:spcAft>
            </a:pPr>
            <a:r>
              <a:rPr lang="en-GB" sz="2400" dirty="0">
                <a:effectLst/>
                <a:latin typeface="Times New Roman" panose="02020603050405020304" pitchFamily="18" charset="0"/>
                <a:ea typeface="Calibri" panose="020F0502020204030204" pitchFamily="34" charset="0"/>
                <a:cs typeface="Arial" panose="020B0604020202020204" pitchFamily="34" charset="0"/>
              </a:rPr>
              <a:t>D - Weight loss.</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03485"/>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6525" y="4140308"/>
            <a:ext cx="8229600" cy="1389289"/>
          </a:xfrm>
        </p:spPr>
        <p:txBody>
          <a:bodyPr>
            <a:normAutofit fontScale="90000"/>
          </a:bodyPr>
          <a:lstStyle/>
          <a:p>
            <a:pPr algn="ctr"/>
            <a:r>
              <a:rPr lang="en-US" sz="8800" b="1" dirty="0">
                <a:solidFill>
                  <a:srgbClr val="C00000"/>
                </a:solidFill>
                <a:latin typeface="Castellar" panose="020A0402060406010301" pitchFamily="18" charset="0"/>
                <a:cs typeface="Times New Roman" panose="02020603050405020304" pitchFamily="18" charset="0"/>
              </a:rPr>
              <a:t>Approach to patient with Dyspepsia </a:t>
            </a:r>
            <a:endParaRPr lang="en-CA" sz="8800" b="1" dirty="0">
              <a:solidFill>
                <a:srgbClr val="C00000"/>
              </a:solidFill>
              <a:latin typeface="Castellar" panose="020A0402060406010301" pitchFamily="18" charset="0"/>
              <a:cs typeface="Times New Roman" panose="02020603050405020304" pitchFamily="18" charset="0"/>
            </a:endParaRPr>
          </a:p>
        </p:txBody>
      </p:sp>
    </p:spTree>
    <p:extLst>
      <p:ext uri="{BB962C8B-B14F-4D97-AF65-F5344CB8AC3E}">
        <p14:creationId xmlns:p14="http://schemas.microsoft.com/office/powerpoint/2010/main" val="2418412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402116"/>
            <a:ext cx="8820150" cy="6455884"/>
          </a:xfrm>
        </p:spPr>
        <p:txBody>
          <a:bodyPr>
            <a:noAutofit/>
          </a:bodyPr>
          <a:lstStyle/>
          <a:p>
            <a:pPr algn="ctr">
              <a:buNone/>
            </a:pPr>
            <a:r>
              <a:rPr lang="en-US" sz="4400" b="1" u="sng" dirty="0">
                <a:solidFill>
                  <a:schemeClr val="accent3">
                    <a:lumMod val="75000"/>
                  </a:schemeClr>
                </a:solidFill>
                <a:latin typeface="Times New Roman" panose="02020603050405020304" pitchFamily="18" charset="0"/>
                <a:cs typeface="Times New Roman" panose="02020603050405020304" pitchFamily="18" charset="0"/>
              </a:rPr>
              <a:t>OBJECTIVES OF THE SESSION:</a:t>
            </a:r>
            <a:endParaRPr lang="en-US" sz="4400" dirty="0">
              <a:solidFill>
                <a:schemeClr val="accent3">
                  <a:lumMod val="75000"/>
                </a:schemeClr>
              </a:solidFill>
              <a:latin typeface="Times New Roman" panose="02020603050405020304" pitchFamily="18" charset="0"/>
              <a:cs typeface="Times New Roman" panose="02020603050405020304" pitchFamily="18" charset="0"/>
            </a:endParaRPr>
          </a:p>
          <a:p>
            <a:pPr algn="ctr">
              <a:buNone/>
            </a:pPr>
            <a:r>
              <a:rPr lang="en-US" sz="2800" dirty="0">
                <a:solidFill>
                  <a:schemeClr val="accent2">
                    <a:lumMod val="75000"/>
                  </a:schemeClr>
                </a:solidFill>
                <a:latin typeface="Times New Roman" panose="02020603050405020304" pitchFamily="18" charset="0"/>
                <a:cs typeface="Times New Roman" panose="02020603050405020304" pitchFamily="18" charset="0"/>
              </a:rPr>
              <a:t>At the end of this session, students will be able to:</a:t>
            </a:r>
          </a:p>
          <a:p>
            <a:pPr marL="457200" lvl="0" indent="-457200">
              <a:buFont typeface="+mj-lt"/>
              <a:buAutoNum type="arabicPeriod"/>
            </a:pPr>
            <a:r>
              <a:rPr lang="en-US" sz="2800" b="1" dirty="0">
                <a:latin typeface="Times New Roman" panose="02020603050405020304" pitchFamily="18" charset="0"/>
                <a:cs typeface="Times New Roman" panose="02020603050405020304" pitchFamily="18" charset="0"/>
              </a:rPr>
              <a:t>Identify </a:t>
            </a:r>
            <a:r>
              <a:rPr lang="en-US" sz="2800" b="1" dirty="0">
                <a:solidFill>
                  <a:schemeClr val="accent2">
                    <a:lumMod val="75000"/>
                  </a:schemeClr>
                </a:solidFill>
                <a:latin typeface="Times New Roman" panose="02020603050405020304" pitchFamily="18" charset="0"/>
                <a:cs typeface="Times New Roman" panose="02020603050405020304" pitchFamily="18" charset="0"/>
              </a:rPr>
              <a:t>differential diagnosis </a:t>
            </a:r>
            <a:r>
              <a:rPr lang="en-US" sz="2800" b="1" dirty="0">
                <a:latin typeface="Times New Roman" panose="02020603050405020304" pitchFamily="18" charset="0"/>
                <a:cs typeface="Times New Roman" panose="02020603050405020304" pitchFamily="18" charset="0"/>
              </a:rPr>
              <a:t>of a case presented with the symptoms of dyspepsia.</a:t>
            </a:r>
            <a:endParaRPr lang="en-US" sz="28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800" b="1" dirty="0">
                <a:latin typeface="Times New Roman" panose="02020603050405020304" pitchFamily="18" charset="0"/>
                <a:cs typeface="Times New Roman" panose="02020603050405020304" pitchFamily="18" charset="0"/>
              </a:rPr>
              <a:t>Differentiate between different </a:t>
            </a:r>
            <a:r>
              <a:rPr lang="en-US" sz="2800" b="1" dirty="0">
                <a:solidFill>
                  <a:schemeClr val="accent2">
                    <a:lumMod val="75000"/>
                  </a:schemeClr>
                </a:solidFill>
                <a:latin typeface="Times New Roman" panose="02020603050405020304" pitchFamily="18" charset="0"/>
                <a:cs typeface="Times New Roman" panose="02020603050405020304" pitchFamily="18" charset="0"/>
              </a:rPr>
              <a:t>causes of dyspepsia.</a:t>
            </a:r>
            <a:endParaRPr lang="en-US" sz="2800" dirty="0">
              <a:solidFill>
                <a:schemeClr val="accent2">
                  <a:lumMod val="75000"/>
                </a:schemeClr>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800" b="1" dirty="0">
                <a:latin typeface="Times New Roman" panose="02020603050405020304" pitchFamily="18" charset="0"/>
                <a:cs typeface="Times New Roman" panose="02020603050405020304" pitchFamily="18" charset="0"/>
              </a:rPr>
              <a:t> Identify </a:t>
            </a:r>
            <a:r>
              <a:rPr lang="en-US" sz="2800" b="1" dirty="0">
                <a:solidFill>
                  <a:schemeClr val="accent2">
                    <a:lumMod val="75000"/>
                  </a:schemeClr>
                </a:solidFill>
                <a:latin typeface="Times New Roman" panose="02020603050405020304" pitchFamily="18" charset="0"/>
                <a:cs typeface="Times New Roman" panose="02020603050405020304" pitchFamily="18" charset="0"/>
              </a:rPr>
              <a:t>non-ulcer dyspepsia.</a:t>
            </a:r>
            <a:endParaRPr lang="en-US" sz="2800" dirty="0">
              <a:solidFill>
                <a:schemeClr val="accent2">
                  <a:lumMod val="75000"/>
                </a:schemeClr>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800" b="1" dirty="0">
                <a:latin typeface="Times New Roman" panose="02020603050405020304" pitchFamily="18" charset="0"/>
                <a:cs typeface="Times New Roman" panose="02020603050405020304" pitchFamily="18" charset="0"/>
              </a:rPr>
              <a:t>Discuss briefly about </a:t>
            </a:r>
            <a:r>
              <a:rPr lang="en-US" sz="2800" b="1" dirty="0">
                <a:solidFill>
                  <a:schemeClr val="accent2">
                    <a:lumMod val="75000"/>
                  </a:schemeClr>
                </a:solidFill>
                <a:latin typeface="Times New Roman" panose="02020603050405020304" pitchFamily="18" charset="0"/>
                <a:cs typeface="Times New Roman" panose="02020603050405020304" pitchFamily="18" charset="0"/>
              </a:rPr>
              <a:t>Gastro-esophageal reflux </a:t>
            </a:r>
            <a:r>
              <a:rPr lang="en-US" sz="2800" b="1" dirty="0">
                <a:latin typeface="Times New Roman" panose="02020603050405020304" pitchFamily="18" charset="0"/>
                <a:cs typeface="Times New Roman" panose="02020603050405020304" pitchFamily="18" charset="0"/>
              </a:rPr>
              <a:t>disease (GERD).</a:t>
            </a:r>
          </a:p>
          <a:p>
            <a:pPr marL="457200" lvl="0" indent="-457200">
              <a:buFont typeface="+mj-lt"/>
              <a:buAutoNum type="arabicPeriod"/>
            </a:pPr>
            <a:r>
              <a:rPr lang="en-US" sz="2800" b="1" dirty="0">
                <a:latin typeface="Times New Roman" panose="02020603050405020304" pitchFamily="18" charset="0"/>
                <a:cs typeface="Times New Roman" panose="02020603050405020304" pitchFamily="18" charset="0"/>
              </a:rPr>
              <a:t>Describe </a:t>
            </a:r>
            <a:r>
              <a:rPr lang="en-US" sz="2800" b="1" dirty="0">
                <a:solidFill>
                  <a:schemeClr val="accent2">
                    <a:lumMod val="75000"/>
                  </a:schemeClr>
                </a:solidFill>
                <a:latin typeface="Times New Roman" panose="02020603050405020304" pitchFamily="18" charset="0"/>
                <a:cs typeface="Times New Roman" panose="02020603050405020304" pitchFamily="18" charset="0"/>
              </a:rPr>
              <a:t>peptic ulcer diseases</a:t>
            </a:r>
            <a:r>
              <a:rPr lang="en-US" sz="2800" b="1" dirty="0">
                <a:latin typeface="Times New Roman" panose="02020603050405020304" pitchFamily="18" charset="0"/>
                <a:cs typeface="Times New Roman" panose="02020603050405020304" pitchFamily="18" charset="0"/>
              </a:rPr>
              <a:t>.</a:t>
            </a:r>
            <a:endParaRPr lang="en-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442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344" y="598714"/>
            <a:ext cx="8207828" cy="3777622"/>
          </a:xfrm>
        </p:spPr>
        <p:txBody>
          <a:bodyPr>
            <a:noAutofit/>
          </a:bodyPr>
          <a:lstStyle/>
          <a:p>
            <a:pPr marL="457200" lvl="0" indent="-457200">
              <a:buFont typeface="+mj-lt"/>
              <a:buAutoNum type="arabicPeriod"/>
            </a:pPr>
            <a:endParaRPr lang="en-US" sz="2800" dirty="0">
              <a:latin typeface="Times New Roman" panose="02020603050405020304" pitchFamily="18" charset="0"/>
              <a:cs typeface="Times New Roman" panose="02020603050405020304" pitchFamily="18" charset="0"/>
            </a:endParaRPr>
          </a:p>
          <a:p>
            <a:pPr marL="0" lvl="0" indent="0">
              <a:buNone/>
            </a:pPr>
            <a:r>
              <a:rPr lang="en-US" sz="2800" b="1" dirty="0">
                <a:latin typeface="Times New Roman" panose="02020603050405020304" pitchFamily="18" charset="0"/>
                <a:cs typeface="Times New Roman" panose="02020603050405020304" pitchFamily="18" charset="0"/>
              </a:rPr>
              <a:t>6. Identify importance of </a:t>
            </a:r>
            <a:r>
              <a:rPr lang="en-US" sz="2800" b="1" dirty="0">
                <a:solidFill>
                  <a:schemeClr val="accent2">
                    <a:lumMod val="75000"/>
                  </a:schemeClr>
                </a:solidFill>
                <a:latin typeface="Times New Roman" panose="02020603050405020304" pitchFamily="18" charset="0"/>
                <a:cs typeface="Times New Roman" panose="02020603050405020304" pitchFamily="18" charset="0"/>
              </a:rPr>
              <a:t>ALARM signs </a:t>
            </a:r>
            <a:r>
              <a:rPr lang="en-US" sz="2800" b="1" dirty="0">
                <a:latin typeface="Times New Roman" panose="02020603050405020304" pitchFamily="18" charset="0"/>
                <a:cs typeface="Times New Roman" panose="02020603050405020304" pitchFamily="18" charset="0"/>
              </a:rPr>
              <a:t>and symptoms in patients with dyspepsia.</a:t>
            </a:r>
            <a:endParaRPr lang="en-US" sz="2800" dirty="0">
              <a:latin typeface="Times New Roman" panose="02020603050405020304" pitchFamily="18" charset="0"/>
              <a:cs typeface="Times New Roman" panose="02020603050405020304" pitchFamily="18" charset="0"/>
            </a:endParaRPr>
          </a:p>
          <a:p>
            <a:pPr marL="0" lvl="0" indent="0">
              <a:buNone/>
            </a:pPr>
            <a:r>
              <a:rPr lang="en-US" sz="2800" b="1" dirty="0">
                <a:solidFill>
                  <a:schemeClr val="tx1"/>
                </a:solidFill>
                <a:latin typeface="Times New Roman" panose="02020603050405020304" pitchFamily="18" charset="0"/>
                <a:cs typeface="Times New Roman" panose="02020603050405020304" pitchFamily="18" charset="0"/>
              </a:rPr>
              <a:t>7. </a:t>
            </a:r>
            <a:r>
              <a:rPr lang="en-US" sz="2800" b="1" dirty="0">
                <a:solidFill>
                  <a:schemeClr val="accent2">
                    <a:lumMod val="75000"/>
                  </a:schemeClr>
                </a:solidFill>
                <a:latin typeface="Times New Roman" panose="02020603050405020304" pitchFamily="18" charset="0"/>
                <a:cs typeface="Times New Roman" panose="02020603050405020304" pitchFamily="18" charset="0"/>
              </a:rPr>
              <a:t>Investigate</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appropriately a patient with dyspepsia.</a:t>
            </a:r>
            <a:endParaRPr lang="en-US" sz="2800" dirty="0">
              <a:latin typeface="Times New Roman" panose="02020603050405020304" pitchFamily="18" charset="0"/>
              <a:cs typeface="Times New Roman" panose="02020603050405020304" pitchFamily="18" charset="0"/>
            </a:endParaRPr>
          </a:p>
          <a:p>
            <a:pPr marL="0" lvl="0" indent="0">
              <a:buNone/>
            </a:pPr>
            <a:r>
              <a:rPr lang="en-US" sz="2800" b="1" dirty="0">
                <a:latin typeface="Times New Roman" panose="02020603050405020304" pitchFamily="18" charset="0"/>
                <a:cs typeface="Times New Roman" panose="02020603050405020304" pitchFamily="18" charset="0"/>
              </a:rPr>
              <a:t>8. Advice </a:t>
            </a:r>
            <a:r>
              <a:rPr lang="en-US" sz="2800" b="1" dirty="0">
                <a:solidFill>
                  <a:schemeClr val="accent2">
                    <a:lumMod val="75000"/>
                  </a:schemeClr>
                </a:solidFill>
                <a:latin typeface="Times New Roman" panose="02020603050405020304" pitchFamily="18" charset="0"/>
                <a:cs typeface="Times New Roman" panose="02020603050405020304" pitchFamily="18" charset="0"/>
              </a:rPr>
              <a:t>initial management </a:t>
            </a:r>
            <a:r>
              <a:rPr lang="en-US" sz="2800" b="1" dirty="0">
                <a:latin typeface="Times New Roman" panose="02020603050405020304" pitchFamily="18" charset="0"/>
                <a:cs typeface="Times New Roman" panose="02020603050405020304" pitchFamily="18" charset="0"/>
              </a:rPr>
              <a:t>plan for a patient with dyspepsia.</a:t>
            </a:r>
            <a:endParaRPr lang="en-US" sz="2800" dirty="0">
              <a:latin typeface="Times New Roman" panose="02020603050405020304" pitchFamily="18" charset="0"/>
              <a:cs typeface="Times New Roman" panose="02020603050405020304" pitchFamily="18" charset="0"/>
            </a:endParaRPr>
          </a:p>
          <a:p>
            <a:pPr marL="0" lvl="0" indent="0">
              <a:buNone/>
            </a:pPr>
            <a:r>
              <a:rPr lang="en-US" sz="2800" b="1" dirty="0">
                <a:latin typeface="Times New Roman" panose="02020603050405020304" pitchFamily="18" charset="0"/>
                <a:cs typeface="Times New Roman" panose="02020603050405020304" pitchFamily="18" charset="0"/>
              </a:rPr>
              <a:t>9. Discuss </a:t>
            </a:r>
            <a:r>
              <a:rPr lang="en-US" sz="2800" b="1" dirty="0">
                <a:solidFill>
                  <a:schemeClr val="accent2">
                    <a:lumMod val="75000"/>
                  </a:schemeClr>
                </a:solidFill>
                <a:latin typeface="Times New Roman" panose="02020603050405020304" pitchFamily="18" charset="0"/>
                <a:cs typeface="Times New Roman" panose="02020603050405020304" pitchFamily="18" charset="0"/>
              </a:rPr>
              <a:t>non-drug management of GERD</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lvl="0" indent="0">
              <a:buNone/>
            </a:pPr>
            <a:r>
              <a:rPr lang="en-US" sz="2800" b="1" dirty="0">
                <a:latin typeface="Times New Roman" panose="02020603050405020304" pitchFamily="18" charset="0"/>
                <a:cs typeface="Times New Roman" panose="02020603050405020304" pitchFamily="18" charset="0"/>
              </a:rPr>
              <a:t>10. Identify long term </a:t>
            </a:r>
            <a:r>
              <a:rPr lang="en-US" sz="2800" b="1" dirty="0">
                <a:solidFill>
                  <a:schemeClr val="accent2">
                    <a:lumMod val="75000"/>
                  </a:schemeClr>
                </a:solidFill>
                <a:latin typeface="Times New Roman" panose="02020603050405020304" pitchFamily="18" charset="0"/>
                <a:cs typeface="Times New Roman" panose="02020603050405020304" pitchFamily="18" charset="0"/>
              </a:rPr>
              <a:t>complications of dyspepsia.</a:t>
            </a:r>
            <a:endParaRPr lang="en-US" sz="2800" dirty="0">
              <a:solidFill>
                <a:schemeClr val="accent2">
                  <a:lumMod val="75000"/>
                </a:schemeClr>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accent2">
                  <a:lumMod val="75000"/>
                </a:schemeClr>
              </a:solidFill>
            </a:endParaRPr>
          </a:p>
        </p:txBody>
      </p:sp>
    </p:spTree>
    <p:extLst>
      <p:ext uri="{BB962C8B-B14F-4D97-AF65-F5344CB8AC3E}">
        <p14:creationId xmlns:p14="http://schemas.microsoft.com/office/powerpoint/2010/main" val="733905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4" y="402116"/>
            <a:ext cx="8753476" cy="6455884"/>
          </a:xfrm>
        </p:spPr>
        <p:txBody>
          <a:bodyPr>
            <a:noAutofit/>
          </a:bodyPr>
          <a:lstStyle/>
          <a:p>
            <a:pPr marL="0" indent="0" algn="ctr">
              <a:buNone/>
            </a:pPr>
            <a:r>
              <a:rPr lang="en-CA" sz="4400" b="1" dirty="0">
                <a:solidFill>
                  <a:schemeClr val="accent3">
                    <a:lumMod val="75000"/>
                  </a:schemeClr>
                </a:solidFill>
                <a:latin typeface="Times New Roman" panose="02020603050405020304" pitchFamily="18" charset="0"/>
                <a:cs typeface="Times New Roman" panose="02020603050405020304" pitchFamily="18" charset="0"/>
              </a:rPr>
              <a:t>Case Scenario:</a:t>
            </a:r>
          </a:p>
          <a:p>
            <a:pPr marL="0" indent="0" algn="just">
              <a:buNone/>
            </a:pPr>
            <a:r>
              <a:rPr lang="en-CA" sz="2800" dirty="0">
                <a:solidFill>
                  <a:schemeClr val="tx1"/>
                </a:solidFill>
                <a:latin typeface="Times New Roman" panose="02020603050405020304" pitchFamily="18" charset="0"/>
                <a:cs typeface="Times New Roman" panose="02020603050405020304" pitchFamily="18" charset="0"/>
              </a:rPr>
              <a:t>A 43-year-old man, who works as a taxi driver for long time, has presented to the clinic today with the complaint of indigestion and upper abdominal pain. These complaints initiated for last 3 months. Pain and indigestion are usually felt after heavy meals. His bowel movements are normal. He does not use NSAID, but he is smoker, 10-20 cigarettes per day. No history of hematemesis or melena. No history of  recent weight loss or generalized weakness. He is not known to have any other chronic illness.</a:t>
            </a:r>
          </a:p>
          <a:p>
            <a:pPr marL="0" indent="0" algn="just">
              <a:buNone/>
            </a:pPr>
            <a:r>
              <a:rPr lang="en-CA" sz="2800" dirty="0">
                <a:solidFill>
                  <a:schemeClr val="tx1"/>
                </a:solidFill>
                <a:latin typeface="Times New Roman" panose="02020603050405020304" pitchFamily="18" charset="0"/>
                <a:cs typeface="Times New Roman" panose="02020603050405020304" pitchFamily="18" charset="0"/>
              </a:rPr>
              <a:t>Initially, he could manage this problem taking antacid brought over the counter, but during the last week he could not get relief by the antacid and has vomited 2-3 times</a:t>
            </a:r>
          </a:p>
          <a:p>
            <a:pPr marL="0" indent="0" algn="just">
              <a:buNone/>
            </a:pPr>
            <a:endParaRPr lang="en-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549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5" y="0"/>
            <a:ext cx="8020050" cy="6724650"/>
          </a:xfrm>
        </p:spPr>
        <p:txBody>
          <a:bodyPr>
            <a:normAutofit lnSpcReduction="10000"/>
          </a:bodyPr>
          <a:lstStyle/>
          <a:p>
            <a:endParaRPr lang="en-US" dirty="0"/>
          </a:p>
          <a:p>
            <a:pPr marL="0" indent="0" algn="ctr">
              <a:buNone/>
            </a:pPr>
            <a:r>
              <a:rPr lang="en-CA" sz="4400" b="1" dirty="0">
                <a:solidFill>
                  <a:schemeClr val="accent3">
                    <a:lumMod val="75000"/>
                  </a:schemeClr>
                </a:solidFill>
                <a:latin typeface="Times New Roman" panose="02020603050405020304" pitchFamily="18" charset="0"/>
                <a:cs typeface="Times New Roman" panose="02020603050405020304" pitchFamily="18" charset="0"/>
              </a:rPr>
              <a:t>On examination: </a:t>
            </a:r>
          </a:p>
          <a:p>
            <a:pPr marL="0" indent="0" algn="ctr">
              <a:buNone/>
            </a:pPr>
            <a:endParaRPr lang="en-CA" sz="2800" b="1" dirty="0">
              <a:solidFill>
                <a:srgbClr val="C00000"/>
              </a:solidFill>
              <a:latin typeface="Arial Black" pitchFamily="34" charset="0"/>
            </a:endParaRPr>
          </a:p>
          <a:p>
            <a:pPr>
              <a:lnSpc>
                <a:spcPct val="150000"/>
              </a:lnSpc>
            </a:pPr>
            <a:r>
              <a:rPr lang="en-CA" sz="2800" dirty="0">
                <a:solidFill>
                  <a:schemeClr val="tx1"/>
                </a:solidFill>
                <a:latin typeface="Times New Roman" panose="02020603050405020304" pitchFamily="18" charset="0"/>
                <a:cs typeface="Times New Roman" panose="02020603050405020304" pitchFamily="18" charset="0"/>
              </a:rPr>
              <a:t>Look well, not in pain, not pale or jaundiced </a:t>
            </a:r>
          </a:p>
          <a:p>
            <a:pPr>
              <a:lnSpc>
                <a:spcPct val="150000"/>
              </a:lnSpc>
            </a:pPr>
            <a:r>
              <a:rPr lang="en-CA" sz="2800" dirty="0">
                <a:solidFill>
                  <a:schemeClr val="tx1"/>
                </a:solidFill>
                <a:latin typeface="Times New Roman" panose="02020603050405020304" pitchFamily="18" charset="0"/>
                <a:cs typeface="Times New Roman" panose="02020603050405020304" pitchFamily="18" charset="0"/>
              </a:rPr>
              <a:t>Abdominal examination was normal, apart from tenderness in the upper abdomen; in the gastric region </a:t>
            </a:r>
          </a:p>
          <a:p>
            <a:pPr>
              <a:lnSpc>
                <a:spcPct val="150000"/>
              </a:lnSpc>
            </a:pPr>
            <a:r>
              <a:rPr lang="en-CA" sz="4400" b="1" dirty="0">
                <a:solidFill>
                  <a:schemeClr val="accent2">
                    <a:lumMod val="75000"/>
                  </a:schemeClr>
                </a:solidFill>
                <a:latin typeface="Arial" pitchFamily="34" charset="0"/>
                <a:cs typeface="Arial" pitchFamily="34" charset="0"/>
              </a:rPr>
              <a:t>Please, summarize the case on a piece of paper.</a:t>
            </a:r>
            <a:endParaRPr lang="en-CA" sz="3200" b="1" dirty="0">
              <a:solidFill>
                <a:schemeClr val="accent2">
                  <a:lumMod val="75000"/>
                </a:schemeClr>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2038933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11" y="557212"/>
            <a:ext cx="8344178" cy="5743576"/>
          </a:xfrm>
          <a:prstGeom prst="rect">
            <a:avLst/>
          </a:prstGeom>
        </p:spPr>
      </p:pic>
      <p:sp>
        <p:nvSpPr>
          <p:cNvPr id="5" name="Oval 4"/>
          <p:cNvSpPr/>
          <p:nvPr/>
        </p:nvSpPr>
        <p:spPr>
          <a:xfrm>
            <a:off x="3529012" y="971550"/>
            <a:ext cx="1643063" cy="1643063"/>
          </a:xfrm>
          <a:prstGeom prst="ellipse">
            <a:avLst/>
          </a:prstGeom>
          <a:noFill/>
          <a:ln w="762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131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295275"/>
            <a:ext cx="9144000" cy="9144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What is Dyspepsia?</a:t>
            </a:r>
          </a:p>
        </p:txBody>
      </p:sp>
      <p:sp>
        <p:nvSpPr>
          <p:cNvPr id="175107" name="Rectangle 3"/>
          <p:cNvSpPr>
            <a:spLocks noGrp="1" noChangeArrowheads="1"/>
          </p:cNvSpPr>
          <p:nvPr>
            <p:ph idx="1"/>
          </p:nvPr>
        </p:nvSpPr>
        <p:spPr>
          <a:xfrm>
            <a:off x="142874" y="1228725"/>
            <a:ext cx="8867775" cy="4876800"/>
          </a:xfrm>
        </p:spPr>
        <p:txBody>
          <a:bodyPr/>
          <a:lstStyle/>
          <a:p>
            <a:pPr>
              <a:buFontTx/>
              <a:buNone/>
            </a:pPr>
            <a:r>
              <a:rPr lang="en-US" sz="4000" b="1" dirty="0">
                <a:solidFill>
                  <a:schemeClr val="accent1">
                    <a:lumMod val="75000"/>
                  </a:schemeClr>
                </a:solidFill>
                <a:latin typeface="Aria"/>
              </a:rPr>
              <a:t>Definition ?</a:t>
            </a:r>
            <a:r>
              <a:rPr lang="en-US" sz="4000" b="1" dirty="0">
                <a:latin typeface="Aria"/>
              </a:rPr>
              <a:t>	</a:t>
            </a:r>
          </a:p>
          <a:p>
            <a:pPr>
              <a:buFontTx/>
              <a:buNone/>
            </a:pPr>
            <a:r>
              <a:rPr lang="en-US" sz="4000" b="1" dirty="0">
                <a:latin typeface="Aria"/>
              </a:rPr>
              <a:t>  </a:t>
            </a:r>
            <a:r>
              <a:rPr lang="en-US" sz="2800" dirty="0">
                <a:solidFill>
                  <a:schemeClr val="tx1"/>
                </a:solidFill>
                <a:latin typeface="Times New Roman" panose="02020603050405020304" pitchFamily="18" charset="0"/>
                <a:cs typeface="Times New Roman" panose="02020603050405020304" pitchFamily="18" charset="0"/>
              </a:rPr>
              <a:t>Group of symptoms consist of:</a:t>
            </a:r>
          </a:p>
          <a:p>
            <a:r>
              <a:rPr lang="en-US" sz="2800" dirty="0">
                <a:solidFill>
                  <a:schemeClr val="tx1"/>
                </a:solidFill>
                <a:latin typeface="Times New Roman" panose="02020603050405020304" pitchFamily="18" charset="0"/>
                <a:cs typeface="Times New Roman" panose="02020603050405020304" pitchFamily="18" charset="0"/>
              </a:rPr>
              <a:t>upper abdominal /epigastric pain</a:t>
            </a:r>
          </a:p>
          <a:p>
            <a:r>
              <a:rPr lang="en-US" sz="2800" dirty="0">
                <a:solidFill>
                  <a:schemeClr val="tx1"/>
                </a:solidFill>
                <a:latin typeface="Times New Roman" panose="02020603050405020304" pitchFamily="18" charset="0"/>
                <a:cs typeface="Times New Roman" panose="02020603050405020304" pitchFamily="18" charset="0"/>
              </a:rPr>
              <a:t> or discomfort, heartburn,</a:t>
            </a:r>
          </a:p>
          <a:p>
            <a:r>
              <a:rPr lang="en-US" sz="2800" dirty="0">
                <a:solidFill>
                  <a:schemeClr val="tx1"/>
                </a:solidFill>
                <a:latin typeface="Times New Roman" panose="02020603050405020304" pitchFamily="18" charset="0"/>
                <a:cs typeface="Times New Roman" panose="02020603050405020304" pitchFamily="18" charset="0"/>
              </a:rPr>
              <a:t> or acid regurgitation.</a:t>
            </a:r>
          </a:p>
          <a:p>
            <a:pPr>
              <a:buFontTx/>
              <a:buNone/>
            </a:pPr>
            <a:r>
              <a:rPr lang="en-US" sz="2800" dirty="0">
                <a:solidFill>
                  <a:schemeClr val="tx1"/>
                </a:solidFill>
                <a:latin typeface="Times New Roman" panose="02020603050405020304" pitchFamily="18" charset="0"/>
                <a:cs typeface="Times New Roman" panose="02020603050405020304" pitchFamily="18" charset="0"/>
              </a:rPr>
              <a:t>	Often associated with belching, bloating,  nausea or vomiting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5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59253" y="391886"/>
            <a:ext cx="9020176" cy="109526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FIVE COMMON DIAGNOSIS</a:t>
            </a:r>
          </a:p>
        </p:txBody>
      </p:sp>
      <p:sp>
        <p:nvSpPr>
          <p:cNvPr id="178179" name="Rectangle 3"/>
          <p:cNvSpPr>
            <a:spLocks noGrp="1" noChangeArrowheads="1"/>
          </p:cNvSpPr>
          <p:nvPr>
            <p:ph idx="1"/>
          </p:nvPr>
        </p:nvSpPr>
        <p:spPr>
          <a:xfrm>
            <a:off x="152400" y="1762125"/>
            <a:ext cx="8782049" cy="4343400"/>
          </a:xfrm>
        </p:spPr>
        <p:txBody>
          <a:bodyPr>
            <a:normAutofit/>
          </a:bodyPr>
          <a:lstStyle/>
          <a:p>
            <a:pPr marL="1827213">
              <a:lnSpc>
                <a:spcPct val="90000"/>
              </a:lnSpc>
              <a:buFontTx/>
              <a:buNone/>
              <a:defRPr/>
            </a:pPr>
            <a:r>
              <a:rPr lang="en-US" b="1" dirty="0">
                <a:latin typeface="Times" pitchFamily="18" charset="0"/>
              </a:rPr>
              <a:t>	</a:t>
            </a:r>
            <a:r>
              <a:rPr lang="en-US" sz="2800" dirty="0">
                <a:solidFill>
                  <a:schemeClr val="tx1"/>
                </a:solidFill>
                <a:latin typeface="Times New Roman" panose="02020603050405020304" pitchFamily="18" charset="0"/>
                <a:cs typeface="Times New Roman" panose="02020603050405020304" pitchFamily="18" charset="0"/>
              </a:rPr>
              <a:t>1.	NUD 60-70%</a:t>
            </a:r>
          </a:p>
          <a:p>
            <a:pPr marL="1827213">
              <a:lnSpc>
                <a:spcPct val="90000"/>
              </a:lnSpc>
              <a:buFontTx/>
              <a:buNone/>
              <a:defRPr/>
            </a:pPr>
            <a:r>
              <a:rPr lang="en-US" sz="2800" dirty="0">
                <a:solidFill>
                  <a:schemeClr val="tx1"/>
                </a:solidFill>
                <a:latin typeface="Times New Roman" panose="02020603050405020304" pitchFamily="18" charset="0"/>
                <a:cs typeface="Times New Roman" panose="02020603050405020304" pitchFamily="18" charset="0"/>
              </a:rPr>
              <a:t>	2.	GERD 15-20 %</a:t>
            </a:r>
          </a:p>
          <a:p>
            <a:pPr marL="1827213">
              <a:lnSpc>
                <a:spcPct val="90000"/>
              </a:lnSpc>
              <a:buFontTx/>
              <a:buNone/>
              <a:defRPr/>
            </a:pPr>
            <a:r>
              <a:rPr lang="en-US" sz="2800" dirty="0">
                <a:solidFill>
                  <a:schemeClr val="tx1"/>
                </a:solidFill>
                <a:latin typeface="Times New Roman" panose="02020603050405020304" pitchFamily="18" charset="0"/>
                <a:cs typeface="Times New Roman" panose="02020603050405020304" pitchFamily="18" charset="0"/>
              </a:rPr>
              <a:t>	3.	Gastritis</a:t>
            </a:r>
          </a:p>
          <a:p>
            <a:pPr marL="1827213">
              <a:lnSpc>
                <a:spcPct val="90000"/>
              </a:lnSpc>
              <a:buFontTx/>
              <a:buNone/>
              <a:defRPr/>
            </a:pPr>
            <a:r>
              <a:rPr lang="en-US" sz="2800" dirty="0">
                <a:solidFill>
                  <a:schemeClr val="tx1"/>
                </a:solidFill>
                <a:latin typeface="Times New Roman" panose="02020603050405020304" pitchFamily="18" charset="0"/>
                <a:cs typeface="Times New Roman" panose="02020603050405020304" pitchFamily="18" charset="0"/>
              </a:rPr>
              <a:t>	4.	Gastric Ulcer</a:t>
            </a:r>
          </a:p>
          <a:p>
            <a:pPr marL="1827213">
              <a:lnSpc>
                <a:spcPct val="90000"/>
              </a:lnSpc>
              <a:buFontTx/>
              <a:buNone/>
              <a:defRPr/>
            </a:pPr>
            <a:r>
              <a:rPr lang="en-US" sz="2800" dirty="0">
                <a:solidFill>
                  <a:schemeClr val="tx1"/>
                </a:solidFill>
                <a:latin typeface="Times New Roman" panose="02020603050405020304" pitchFamily="18" charset="0"/>
                <a:cs typeface="Times New Roman" panose="02020603050405020304" pitchFamily="18" charset="0"/>
              </a:rPr>
              <a:t>	5.	Duodenal Ulcer</a:t>
            </a:r>
          </a:p>
          <a:p>
            <a:pPr marL="1827213">
              <a:lnSpc>
                <a:spcPct val="90000"/>
              </a:lnSpc>
              <a:buFontTx/>
              <a:buNone/>
              <a:defRPr/>
            </a:pPr>
            <a:r>
              <a:rPr lang="en-US" sz="2800" dirty="0">
                <a:solidFill>
                  <a:schemeClr val="tx1"/>
                </a:solidFill>
                <a:latin typeface="Times New Roman" panose="02020603050405020304" pitchFamily="18" charset="0"/>
                <a:cs typeface="Times New Roman" panose="02020603050405020304" pitchFamily="18" charset="0"/>
              </a:rPr>
              <a:t>** Rare causes??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8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7162" y="0"/>
            <a:ext cx="8886825" cy="1219200"/>
          </a:xfrm>
        </p:spPr>
        <p:txBody>
          <a:bodyPr>
            <a:noAutofit/>
          </a:bodyPr>
          <a:lstStyle/>
          <a:p>
            <a:pPr algn="ct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DRUGS ASSOCIATED WITH DYSPEPSIA</a:t>
            </a:r>
          </a:p>
        </p:txBody>
      </p:sp>
      <p:sp>
        <p:nvSpPr>
          <p:cNvPr id="9219" name="Rectangle 3"/>
          <p:cNvSpPr>
            <a:spLocks noGrp="1" noChangeArrowheads="1"/>
          </p:cNvSpPr>
          <p:nvPr>
            <p:ph idx="1"/>
          </p:nvPr>
        </p:nvSpPr>
        <p:spPr>
          <a:xfrm>
            <a:off x="276225" y="1752600"/>
            <a:ext cx="8648700" cy="5105400"/>
          </a:xfrm>
        </p:spPr>
        <p:txBody>
          <a:bodyPr>
            <a:noAutofit/>
          </a:bodyPr>
          <a:lstStyle/>
          <a:p>
            <a:pPr>
              <a:lnSpc>
                <a:spcPct val="90000"/>
              </a:lnSpc>
              <a:buClr>
                <a:schemeClr val="tx1"/>
              </a:buClr>
              <a:buFontTx/>
              <a:buNone/>
            </a:pPr>
            <a:r>
              <a:rPr lang="en-US" sz="2800" b="1" dirty="0">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NSAID			*Antibiotic</a:t>
            </a:r>
          </a:p>
          <a:p>
            <a:pPr>
              <a:lnSpc>
                <a:spcPct val="90000"/>
              </a:lnSpc>
              <a:buFontTx/>
              <a:buNone/>
            </a:pPr>
            <a:r>
              <a:rPr lang="en-US" sz="2800" dirty="0">
                <a:solidFill>
                  <a:schemeClr val="tx1"/>
                </a:solidFill>
                <a:latin typeface="Times New Roman" panose="02020603050405020304" pitchFamily="18" charset="0"/>
                <a:cs typeface="Times New Roman" panose="02020603050405020304" pitchFamily="18" charset="0"/>
              </a:rPr>
              <a:t>*  Iron 			     *</a:t>
            </a:r>
            <a:r>
              <a:rPr lang="en-US" sz="2800" dirty="0" err="1">
                <a:solidFill>
                  <a:schemeClr val="tx1"/>
                </a:solidFill>
                <a:latin typeface="Times New Roman" panose="02020603050405020304" pitchFamily="18" charset="0"/>
                <a:cs typeface="Times New Roman" panose="02020603050405020304" pitchFamily="18" charset="0"/>
              </a:rPr>
              <a:t>Orlistat</a:t>
            </a:r>
            <a:endParaRPr lang="en-US" sz="2800" dirty="0">
              <a:solidFill>
                <a:schemeClr val="tx1"/>
              </a:solidFill>
              <a:latin typeface="Times New Roman" panose="02020603050405020304" pitchFamily="18" charset="0"/>
              <a:cs typeface="Times New Roman" panose="02020603050405020304" pitchFamily="18" charset="0"/>
            </a:endParaRPr>
          </a:p>
          <a:p>
            <a:pPr>
              <a:lnSpc>
                <a:spcPct val="90000"/>
              </a:lnSpc>
              <a:buFontTx/>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Metformin</a:t>
            </a:r>
            <a:r>
              <a:rPr lang="en-US" sz="2800" dirty="0">
                <a:solidFill>
                  <a:schemeClr val="tx1"/>
                </a:solidFill>
                <a:latin typeface="Times New Roman" panose="02020603050405020304" pitchFamily="18" charset="0"/>
                <a:cs typeface="Times New Roman" panose="02020603050405020304" pitchFamily="18" charset="0"/>
              </a:rPr>
              <a:t>		*Corticosteroid</a:t>
            </a:r>
          </a:p>
          <a:p>
            <a:pPr>
              <a:lnSpc>
                <a:spcPct val="90000"/>
              </a:lnSpc>
              <a:buFontTx/>
              <a:buNone/>
            </a:pPr>
            <a:r>
              <a:rPr lang="en-US" sz="2800" dirty="0">
                <a:solidFill>
                  <a:schemeClr val="tx1"/>
                </a:solidFill>
                <a:latin typeface="Times New Roman" panose="02020603050405020304" pitchFamily="18" charset="0"/>
                <a:cs typeface="Times New Roman" panose="02020603050405020304" pitchFamily="18" charset="0"/>
              </a:rPr>
              <a:t>*  Codeine		     *</a:t>
            </a:r>
            <a:r>
              <a:rPr lang="en-US" sz="2800" dirty="0" err="1">
                <a:solidFill>
                  <a:schemeClr val="tx1"/>
                </a:solidFill>
                <a:latin typeface="Times New Roman" panose="02020603050405020304" pitchFamily="18" charset="0"/>
                <a:cs typeface="Times New Roman" panose="02020603050405020304" pitchFamily="18" charset="0"/>
              </a:rPr>
              <a:t>Theophyllin</a:t>
            </a:r>
            <a:endParaRPr lang="en-US" sz="2800" dirty="0">
              <a:solidFill>
                <a:schemeClr val="tx1"/>
              </a:solidFill>
              <a:latin typeface="Times New Roman" panose="02020603050405020304" pitchFamily="18" charset="0"/>
              <a:cs typeface="Times New Roman" panose="02020603050405020304" pitchFamily="18" charset="0"/>
            </a:endParaRPr>
          </a:p>
          <a:p>
            <a:pPr>
              <a:buClr>
                <a:schemeClr val="tx1"/>
              </a:buClr>
              <a:buFontTx/>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Digoxin</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Quinidine</a:t>
            </a:r>
            <a:endParaRPr lang="en-US" sz="2800" dirty="0">
              <a:solidFill>
                <a:schemeClr val="tx1"/>
              </a:solidFill>
              <a:latin typeface="Times New Roman" panose="02020603050405020304" pitchFamily="18" charset="0"/>
              <a:cs typeface="Times New Roman" panose="02020603050405020304" pitchFamily="18" charset="0"/>
            </a:endParaRPr>
          </a:p>
          <a:p>
            <a:pPr>
              <a:buFontTx/>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Colchicine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Gemfibrozil</a:t>
            </a:r>
            <a:endParaRPr lang="en-US" sz="2800" dirty="0">
              <a:solidFill>
                <a:schemeClr val="tx1"/>
              </a:solidFill>
              <a:latin typeface="Times New Roman" panose="02020603050405020304" pitchFamily="18" charset="0"/>
              <a:cs typeface="Times New Roman" panose="02020603050405020304" pitchFamily="18" charset="0"/>
            </a:endParaRPr>
          </a:p>
          <a:p>
            <a:pPr>
              <a:buFontTx/>
              <a:buNone/>
            </a:pPr>
            <a:r>
              <a:rPr lang="en-US" sz="2800" dirty="0">
                <a:solidFill>
                  <a:schemeClr val="tx1"/>
                </a:solidFill>
                <a:latin typeface="Times New Roman" panose="02020603050405020304" pitchFamily="18" charset="0"/>
                <a:cs typeface="Times New Roman" panose="02020603050405020304" pitchFamily="18" charset="0"/>
              </a:rPr>
              <a:t>*  Alendronate 	     *Ca Antagonist</a:t>
            </a:r>
          </a:p>
          <a:p>
            <a:pPr>
              <a:buFontTx/>
              <a:buNone/>
            </a:pPr>
            <a:r>
              <a:rPr lang="en-US" sz="2800" dirty="0">
                <a:solidFill>
                  <a:schemeClr val="tx1"/>
                </a:solidFill>
                <a:latin typeface="Times New Roman" panose="02020603050405020304" pitchFamily="18" charset="0"/>
                <a:cs typeface="Times New Roman" panose="02020603050405020304" pitchFamily="18" charset="0"/>
              </a:rPr>
              <a:t>*   Nitrates</a:t>
            </a:r>
          </a:p>
          <a:p>
            <a:pPr>
              <a:buFontTx/>
              <a:buNone/>
            </a:pPr>
            <a:r>
              <a:rPr lang="en-US" sz="2800" dirty="0">
                <a:solidFill>
                  <a:schemeClr val="tx1"/>
                </a:solidFill>
                <a:latin typeface="Times New Roman" panose="02020603050405020304" pitchFamily="18" charset="0"/>
                <a:cs typeface="Times New Roman" panose="02020603050405020304" pitchFamily="18" charset="0"/>
              </a:rPr>
              <a:t>	</a:t>
            </a:r>
          </a:p>
          <a:p>
            <a:pPr>
              <a:lnSpc>
                <a:spcPct val="90000"/>
              </a:lnSpc>
            </a:pPr>
            <a:endParaRPr lang="en-US" sz="2800" b="1" dirty="0">
              <a:latin typeface="Times New Roman" panose="02020603050405020304" pitchFamily="18" charset="0"/>
              <a:cs typeface="Times New Roman" panose="02020603050405020304" pitchFamily="18" charset="0"/>
            </a:endParaRPr>
          </a:p>
          <a:p>
            <a:pPr>
              <a:lnSpc>
                <a:spcPct val="90000"/>
              </a:lnSpc>
              <a:buFontTx/>
              <a:buNone/>
            </a:pPr>
            <a:r>
              <a:rPr lang="en-US" sz="2800" b="1" dirty="0">
                <a:latin typeface="Times New Roman" panose="02020603050405020304" pitchFamily="18" charset="0"/>
                <a:cs typeface="Times New Roman" panose="02020603050405020304" pitchFamily="18" charset="0"/>
              </a:rPr>
              <a:t>	  				</a:t>
            </a:r>
          </a:p>
          <a:p>
            <a:pPr>
              <a:lnSpc>
                <a:spcPct val="90000"/>
              </a:lnSpc>
              <a:buFontTx/>
              <a:buNone/>
            </a:pPr>
            <a:r>
              <a:rPr lang="en-US" sz="2800" b="1" dirty="0">
                <a:latin typeface="Times New Roman" panose="02020603050405020304" pitchFamily="18" charset="0"/>
                <a:cs typeface="Times New Roman" panose="02020603050405020304" pitchFamily="18" charset="0"/>
              </a:rPr>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02443" y="301658"/>
            <a:ext cx="8571072" cy="5653489"/>
          </a:xfrm>
        </p:spPr>
        <p:txBody>
          <a:bodyPr>
            <a:normAutofit/>
          </a:bodyPr>
          <a:lstStyle/>
          <a:p>
            <a:pPr algn="ctr">
              <a:buNone/>
            </a:pPr>
            <a:r>
              <a:rPr lang="en-US" sz="4400" b="1" dirty="0">
                <a:solidFill>
                  <a:schemeClr val="accent2">
                    <a:lumMod val="75000"/>
                  </a:schemeClr>
                </a:solidFill>
                <a:ea typeface="+mj-ea"/>
              </a:rPr>
              <a:t>CASE SCENARIO</a:t>
            </a:r>
          </a:p>
          <a:p>
            <a:pPr algn="ctr">
              <a:buNone/>
            </a:pPr>
            <a:endParaRPr lang="en-US" sz="2800" b="1" i="1" u="sng" dirty="0">
              <a:solidFill>
                <a:srgbClr val="FF0000"/>
              </a:solidFill>
              <a:latin typeface="Arial Black" pitchFamily="34" charset="0"/>
            </a:endParaRPr>
          </a:p>
          <a:p>
            <a:pPr>
              <a:buNone/>
            </a:pPr>
            <a:r>
              <a:rPr lang="en-US" dirty="0"/>
              <a:t>She complains of abdominal pain and bloating almost continuously throughout the day for the past 2 months, although her symptoms are somewhat alleviated by passing stool. She tried taking laxative powder but could not stand the taste and wasn’t sure how much it was helping.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 calcmode="lin" valueType="num">
                                      <p:cBhvr additive="base">
                                        <p:cTn id="7" dur="500" fill="hold"/>
                                        <p:tgtEl>
                                          <p:spTgt spid="2253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0"/>
            <a:ext cx="8810624" cy="1143000"/>
          </a:xfrm>
        </p:spPr>
        <p:txBody>
          <a:bodyPr>
            <a:noAutofit/>
          </a:bodyPr>
          <a:lstStyle/>
          <a:p>
            <a:pPr algn="ct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1. Functional Dyspepsia (non-ulcer)</a:t>
            </a:r>
          </a:p>
        </p:txBody>
      </p:sp>
      <p:sp>
        <p:nvSpPr>
          <p:cNvPr id="3" name="Content Placeholder 2"/>
          <p:cNvSpPr>
            <a:spLocks noGrp="1"/>
          </p:cNvSpPr>
          <p:nvPr>
            <p:ph idx="1"/>
          </p:nvPr>
        </p:nvSpPr>
        <p:spPr>
          <a:xfrm>
            <a:off x="219075" y="1425575"/>
            <a:ext cx="8572500" cy="4718050"/>
          </a:xfrm>
        </p:spPr>
        <p:txBody>
          <a:bodyPr>
            <a:noAutofit/>
          </a:bodyPr>
          <a:lstStyle/>
          <a:p>
            <a:pPr algn="just">
              <a:lnSpc>
                <a:spcPct val="150000"/>
              </a:lnSpc>
              <a:buFont typeface="Wingdings" pitchFamily="2" charset="2"/>
              <a:buChar char="Ø"/>
            </a:pPr>
            <a:r>
              <a:rPr lang="en-US" sz="2800" b="1" dirty="0">
                <a:latin typeface="Times" panose="02020603050405020304" pitchFamily="18" charset="0"/>
                <a:cs typeface="Times" panose="02020603050405020304" pitchFamily="18" charset="0"/>
              </a:rPr>
              <a:t> Most common functional gastrointestinal disorder.</a:t>
            </a:r>
          </a:p>
          <a:p>
            <a:pPr algn="just">
              <a:lnSpc>
                <a:spcPct val="150000"/>
              </a:lnSpc>
              <a:buFont typeface="Wingdings" pitchFamily="2" charset="2"/>
              <a:buChar char="Ø"/>
            </a:pPr>
            <a:r>
              <a:rPr lang="en-US" sz="2800" b="1" dirty="0">
                <a:latin typeface="Times" panose="02020603050405020304" pitchFamily="18" charset="0"/>
                <a:cs typeface="Times" panose="02020603050405020304" pitchFamily="18" charset="0"/>
              </a:rPr>
              <a:t>Epigastric pain or discomfort, postprandial fullness, and early satiety</a:t>
            </a:r>
            <a:r>
              <a:rPr lang="ar-SA" sz="2800" b="1" dirty="0">
                <a:latin typeface="Times" panose="02020603050405020304" pitchFamily="18" charset="0"/>
                <a:cs typeface="Times" panose="02020603050405020304" pitchFamily="18" charset="0"/>
              </a:rPr>
              <a:t> </a:t>
            </a:r>
            <a:r>
              <a:rPr lang="en-US" sz="2800" b="1" dirty="0">
                <a:latin typeface="Times" panose="02020603050405020304" pitchFamily="18" charset="0"/>
                <a:cs typeface="Times" panose="02020603050405020304" pitchFamily="18" charset="0"/>
              </a:rPr>
              <a:t>within the last 3 months with symptom onset at least 6 months earlier</a:t>
            </a:r>
          </a:p>
          <a:p>
            <a:pPr algn="just">
              <a:lnSpc>
                <a:spcPct val="150000"/>
              </a:lnSpc>
              <a:buFont typeface="Wingdings" pitchFamily="2" charset="2"/>
              <a:buChar char="Ø"/>
            </a:pPr>
            <a:r>
              <a:rPr lang="en-US" sz="2800" b="1" dirty="0">
                <a:latin typeface="Times" panose="02020603050405020304" pitchFamily="18" charset="0"/>
                <a:cs typeface="Times" panose="02020603050405020304" pitchFamily="18" charset="0"/>
              </a:rPr>
              <a:t>Patients cannot have any evidence of structural disease to explain symptoms and predominant symptoms. </a:t>
            </a:r>
          </a:p>
        </p:txBody>
      </p:sp>
    </p:spTree>
    <p:extLst>
      <p:ext uri="{BB962C8B-B14F-4D97-AF65-F5344CB8AC3E}">
        <p14:creationId xmlns:p14="http://schemas.microsoft.com/office/powerpoint/2010/main" val="126724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6700" y="0"/>
            <a:ext cx="8810625" cy="990600"/>
          </a:xfrm>
        </p:spPr>
        <p:txBody>
          <a:bodyPr>
            <a:noAutofit/>
          </a:bodyPr>
          <a:lstStyle/>
          <a:p>
            <a:pPr algn="ct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1. Functional Dyspepsia (non-ulcer)</a:t>
            </a:r>
          </a:p>
        </p:txBody>
      </p:sp>
      <p:sp>
        <p:nvSpPr>
          <p:cNvPr id="11267" name="Rectangle 3"/>
          <p:cNvSpPr>
            <a:spLocks noGrp="1" noChangeArrowheads="1"/>
          </p:cNvSpPr>
          <p:nvPr>
            <p:ph idx="1"/>
          </p:nvPr>
        </p:nvSpPr>
        <p:spPr>
          <a:xfrm>
            <a:off x="266700" y="1533525"/>
            <a:ext cx="8382000" cy="5181600"/>
          </a:xfrm>
        </p:spPr>
        <p:txBody>
          <a:bodyPr>
            <a:normAutofit/>
          </a:bodyPr>
          <a:lstStyle/>
          <a:p>
            <a:pPr marL="0" indent="0">
              <a:buNone/>
            </a:pP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Younger age group more than later life   </a:t>
            </a:r>
          </a:p>
          <a:p>
            <a:r>
              <a:rPr lang="en-US" sz="2800" b="1" dirty="0">
                <a:solidFill>
                  <a:schemeClr val="tx1"/>
                </a:solidFill>
                <a:latin typeface="Times New Roman" panose="02020603050405020304" pitchFamily="18" charset="0"/>
                <a:cs typeface="Times New Roman" panose="02020603050405020304" pitchFamily="18" charset="0"/>
              </a:rPr>
              <a:t>Causes? </a:t>
            </a:r>
          </a:p>
          <a:p>
            <a:r>
              <a:rPr lang="en-US" sz="2800" b="1" dirty="0">
                <a:solidFill>
                  <a:schemeClr val="tx1"/>
                </a:solidFill>
                <a:latin typeface="Times New Roman" panose="02020603050405020304" pitchFamily="18" charset="0"/>
                <a:cs typeface="Times New Roman" panose="02020603050405020304" pitchFamily="18" charset="0"/>
              </a:rPr>
              <a:t>GI motility?</a:t>
            </a:r>
          </a:p>
          <a:p>
            <a:r>
              <a:rPr lang="en-US" sz="2800" b="1" dirty="0">
                <a:solidFill>
                  <a:schemeClr val="tx1"/>
                </a:solidFill>
                <a:latin typeface="Times New Roman" panose="02020603050405020304" pitchFamily="18" charset="0"/>
                <a:cs typeface="Times New Roman" panose="02020603050405020304" pitchFamily="18" charset="0"/>
              </a:rPr>
              <a:t>Gastric secretion          normal</a:t>
            </a:r>
          </a:p>
          <a:p>
            <a:r>
              <a:rPr lang="en-US" sz="2800" b="1" dirty="0">
                <a:solidFill>
                  <a:schemeClr val="tx1"/>
                </a:solidFill>
                <a:latin typeface="Times New Roman" panose="02020603050405020304" pitchFamily="18" charset="0"/>
                <a:cs typeface="Times New Roman" panose="02020603050405020304" pitchFamily="18" charset="0"/>
              </a:rPr>
              <a:t>Presence of H-Pylori</a:t>
            </a:r>
          </a:p>
          <a:p>
            <a:r>
              <a:rPr lang="en-US" sz="2800" b="1" dirty="0">
                <a:solidFill>
                  <a:schemeClr val="tx1"/>
                </a:solidFill>
                <a:latin typeface="Times New Roman" panose="02020603050405020304" pitchFamily="18" charset="0"/>
                <a:cs typeface="Times New Roman" panose="02020603050405020304" pitchFamily="18" charset="0"/>
              </a:rPr>
              <a:t>Incidence decrease with advancing age</a:t>
            </a:r>
          </a:p>
        </p:txBody>
      </p:sp>
      <p:sp>
        <p:nvSpPr>
          <p:cNvPr id="11268" name="AutoShape 4"/>
          <p:cNvSpPr>
            <a:spLocks noChangeArrowheads="1"/>
          </p:cNvSpPr>
          <p:nvPr/>
        </p:nvSpPr>
        <p:spPr bwMode="auto">
          <a:xfrm>
            <a:off x="3371168" y="3841296"/>
            <a:ext cx="685800" cy="381000"/>
          </a:xfrm>
          <a:prstGeom prst="rightArrow">
            <a:avLst>
              <a:gd name="adj1" fmla="val 50000"/>
              <a:gd name="adj2" fmla="val 45000"/>
            </a:avLst>
          </a:prstGeom>
          <a:solidFill>
            <a:schemeClr val="accent1"/>
          </a:solidFill>
          <a:ln w="12700">
            <a:solidFill>
              <a:schemeClr val="tx1"/>
            </a:solidFill>
            <a:miter lim="800000"/>
            <a:headEnd type="none" w="sm" len="sm"/>
            <a:tailEnd type="none" w="sm" len="sm"/>
          </a:ln>
        </p:spPr>
        <p:txBody>
          <a:bodyPr wrap="none" anchor="ctr"/>
          <a:lstStyle/>
          <a:p>
            <a:pPr rtl="1"/>
            <a:endParaRPr lang="en-US"/>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4" y="126321"/>
            <a:ext cx="8848725" cy="1143000"/>
          </a:xfrm>
        </p:spPr>
        <p:txBody>
          <a:bodyPr>
            <a:normAutofit/>
          </a:bodyPr>
          <a:lstStyle/>
          <a:p>
            <a:pPr algn="ctr" fontAlgn="base"/>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Possible explanations of FD</a:t>
            </a:r>
            <a:endParaRPr lang="en-CA" sz="4400" b="1" dirty="0">
              <a:solidFill>
                <a:schemeClr val="accent3">
                  <a:lumMod val="75000"/>
                </a:schemeClr>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333374" y="1819275"/>
            <a:ext cx="8620125" cy="4572000"/>
          </a:xfrm>
        </p:spPr>
        <p:txBody>
          <a:bodyPr>
            <a:normAutofit/>
          </a:bodyPr>
          <a:lstStyle/>
          <a:p>
            <a:r>
              <a:rPr lang="en-US" sz="2800" b="1" dirty="0">
                <a:solidFill>
                  <a:schemeClr val="tx1"/>
                </a:solidFill>
                <a:latin typeface="Times New Roman" panose="02020603050405020304" pitchFamily="18" charset="0"/>
                <a:cs typeface="Times New Roman" panose="02020603050405020304" pitchFamily="18" charset="0"/>
              </a:rPr>
              <a:t>Motility abnormalities</a:t>
            </a:r>
          </a:p>
          <a:p>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Visceral sensory abnormalities</a:t>
            </a:r>
          </a:p>
          <a:p>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Psychological factors </a:t>
            </a:r>
            <a:endParaRPr lang="en-CA"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97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hlinkClick r:id="rId3"/>
          </p:cNvPr>
          <p:cNvSpPr>
            <a:spLocks noChangeArrowheads="1"/>
          </p:cNvSpPr>
          <p:nvPr/>
        </p:nvSpPr>
        <p:spPr bwMode="auto">
          <a:xfrm>
            <a:off x="2171700" y="342900"/>
            <a:ext cx="9144000" cy="0"/>
          </a:xfrm>
          <a:prstGeom prst="rect">
            <a:avLst/>
          </a:prstGeom>
          <a:noFill/>
          <a:ln w="12700">
            <a:noFill/>
            <a:miter lim="800000"/>
            <a:headEnd type="none" w="sm" len="sm"/>
            <a:tailEnd type="none" w="sm" len="sm"/>
          </a:ln>
        </p:spPr>
        <p:txBody>
          <a:bodyPr>
            <a:spAutoFit/>
          </a:bodyPr>
          <a:lstStyle/>
          <a:p>
            <a:pPr rtl="1"/>
            <a:endParaRPr lang="en-US"/>
          </a:p>
        </p:txBody>
      </p:sp>
      <p:pic>
        <p:nvPicPr>
          <p:cNvPr id="13315" name="Picture 3" descr="http://bmj.com/content/vol323/issue7324/images/medium/upgich10.f8.gif">
            <a:hlinkClick r:id="rId3"/>
          </p:cNvPr>
          <p:cNvPicPr>
            <a:picLocks noChangeAspect="1" noChangeArrowheads="1"/>
          </p:cNvPicPr>
          <p:nvPr/>
        </p:nvPicPr>
        <p:blipFill>
          <a:blip r:embed="rId4" r:link="rId5" cstate="print"/>
          <a:srcRect/>
          <a:stretch>
            <a:fillRect/>
          </a:stretch>
        </p:blipFill>
        <p:spPr bwMode="auto">
          <a:xfrm>
            <a:off x="657224" y="302131"/>
            <a:ext cx="7839075" cy="6250987"/>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334"/>
            <a:ext cx="9144000" cy="1143000"/>
          </a:xfrm>
        </p:spPr>
        <p:txBody>
          <a:bodyPr>
            <a:normAutofit/>
          </a:bodyPr>
          <a:lstStyle/>
          <a:p>
            <a:pPr algn="ct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Diagnosis</a:t>
            </a:r>
          </a:p>
        </p:txBody>
      </p:sp>
      <p:sp>
        <p:nvSpPr>
          <p:cNvPr id="3" name="Content Placeholder 2"/>
          <p:cNvSpPr>
            <a:spLocks noGrp="1"/>
          </p:cNvSpPr>
          <p:nvPr>
            <p:ph idx="1"/>
          </p:nvPr>
        </p:nvSpPr>
        <p:spPr>
          <a:xfrm>
            <a:off x="171450" y="1549399"/>
            <a:ext cx="8763000" cy="4589463"/>
          </a:xfrm>
        </p:spPr>
        <p:txBody>
          <a:bodyPr>
            <a:noAutofit/>
          </a:bodyPr>
          <a:lstStyle/>
          <a:p>
            <a:pPr marL="0" indent="0">
              <a:buNone/>
            </a:pPr>
            <a:r>
              <a:rPr lang="en-US" sz="2800" b="1" dirty="0">
                <a:solidFill>
                  <a:schemeClr val="tx1"/>
                </a:solidFill>
                <a:latin typeface="Times New Roman" panose="02020603050405020304" pitchFamily="18" charset="0"/>
                <a:cs typeface="Times New Roman" panose="02020603050405020304" pitchFamily="18" charset="0"/>
              </a:rPr>
              <a:t>When there is no evidence of structural disease and there have been at least three months of one or more of the following (with onset at least six months earlier):</a:t>
            </a:r>
          </a:p>
          <a:p>
            <a:pPr lvl="1"/>
            <a:r>
              <a:rPr lang="en-US" sz="2800" b="1" dirty="0">
                <a:solidFill>
                  <a:schemeClr val="tx1"/>
                </a:solidFill>
                <a:latin typeface="Times New Roman" panose="02020603050405020304" pitchFamily="18" charset="0"/>
                <a:cs typeface="Times New Roman" panose="02020603050405020304" pitchFamily="18" charset="0"/>
              </a:rPr>
              <a:t>bothersome post-meal (postprandial) fullness</a:t>
            </a:r>
          </a:p>
          <a:p>
            <a:pPr lvl="1"/>
            <a:r>
              <a:rPr lang="en-US" sz="2800" b="1" dirty="0">
                <a:solidFill>
                  <a:schemeClr val="tx1"/>
                </a:solidFill>
                <a:latin typeface="Times New Roman" panose="02020603050405020304" pitchFamily="18" charset="0"/>
                <a:cs typeface="Times New Roman" panose="02020603050405020304" pitchFamily="18" charset="0"/>
              </a:rPr>
              <a:t>early satiation</a:t>
            </a:r>
          </a:p>
          <a:p>
            <a:pPr lvl="1"/>
            <a:r>
              <a:rPr lang="sv-SE" sz="2800" b="1" dirty="0" err="1">
                <a:solidFill>
                  <a:schemeClr val="tx1"/>
                </a:solidFill>
                <a:latin typeface="Times New Roman" panose="02020603050405020304" pitchFamily="18" charset="0"/>
                <a:cs typeface="Times New Roman" panose="02020603050405020304" pitchFamily="18" charset="0"/>
              </a:rPr>
              <a:t>epigastric</a:t>
            </a:r>
            <a:r>
              <a:rPr lang="sv-SE" sz="2800" b="1" dirty="0">
                <a:solidFill>
                  <a:schemeClr val="tx1"/>
                </a:solidFill>
                <a:latin typeface="Times New Roman" panose="02020603050405020304" pitchFamily="18" charset="0"/>
                <a:cs typeface="Times New Roman" panose="02020603050405020304" pitchFamily="18" charset="0"/>
              </a:rPr>
              <a:t> pain</a:t>
            </a:r>
          </a:p>
          <a:p>
            <a:pPr lvl="1"/>
            <a:r>
              <a:rPr lang="sv-SE" sz="2800" b="1" dirty="0">
                <a:solidFill>
                  <a:schemeClr val="tx1"/>
                </a:solidFill>
                <a:latin typeface="Times New Roman" panose="02020603050405020304" pitchFamily="18" charset="0"/>
                <a:cs typeface="Times New Roman" panose="02020603050405020304" pitchFamily="18" charset="0"/>
              </a:rPr>
              <a:t>epigastric burning</a:t>
            </a:r>
          </a:p>
        </p:txBody>
      </p:sp>
    </p:spTree>
    <p:extLst>
      <p:ext uri="{BB962C8B-B14F-4D97-AF65-F5344CB8AC3E}">
        <p14:creationId xmlns:p14="http://schemas.microsoft.com/office/powerpoint/2010/main" val="1252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8905876" cy="1143000"/>
          </a:xfrm>
        </p:spPr>
        <p:txBody>
          <a:bodyPr>
            <a:normAutofit/>
          </a:bodyPr>
          <a:lstStyle/>
          <a:p>
            <a:pPr algn="ct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Management</a:t>
            </a:r>
          </a:p>
        </p:txBody>
      </p:sp>
      <p:sp>
        <p:nvSpPr>
          <p:cNvPr id="3" name="Content Placeholder 2"/>
          <p:cNvSpPr>
            <a:spLocks noGrp="1"/>
          </p:cNvSpPr>
          <p:nvPr>
            <p:ph idx="1"/>
          </p:nvPr>
        </p:nvSpPr>
        <p:spPr>
          <a:xfrm>
            <a:off x="247649" y="1476375"/>
            <a:ext cx="8524875" cy="4572000"/>
          </a:xfrm>
        </p:spPr>
        <p:txBody>
          <a:bodyPr>
            <a:normAutofit/>
          </a:bodyPr>
          <a:lstStyle/>
          <a:p>
            <a:pPr marL="514350" indent="-514350">
              <a:buFont typeface="Wingdings 3" charset="2"/>
              <a:buNone/>
            </a:pPr>
            <a:r>
              <a:rPr lang="en-US" sz="2800" b="1" dirty="0">
                <a:solidFill>
                  <a:schemeClr val="tx1"/>
                </a:solidFill>
                <a:latin typeface="Times New Roman" panose="02020603050405020304" pitchFamily="18" charset="0"/>
                <a:cs typeface="Times New Roman" panose="02020603050405020304" pitchFamily="18" charset="0"/>
              </a:rPr>
              <a:t>A. Dietary and Lifestyle Modifications:</a:t>
            </a:r>
          </a:p>
          <a:p>
            <a:pPr marL="514350" indent="-514350">
              <a:buFont typeface="Wingdings 3" charset="2"/>
              <a:buNone/>
            </a:pPr>
            <a:endParaRPr lang="en-US" sz="2800" b="1" dirty="0">
              <a:solidFill>
                <a:schemeClr val="tx1"/>
              </a:solidFill>
              <a:latin typeface="Times New Roman" panose="02020603050405020304" pitchFamily="18" charset="0"/>
              <a:cs typeface="Times New Roman" panose="02020603050405020304" pitchFamily="18" charset="0"/>
            </a:endParaRPr>
          </a:p>
          <a:p>
            <a:pPr lvl="1"/>
            <a:r>
              <a:rPr lang="en-US" sz="2800" b="1" dirty="0">
                <a:solidFill>
                  <a:schemeClr val="tx1"/>
                </a:solidFill>
                <a:latin typeface="Times New Roman" panose="02020603050405020304" pitchFamily="18" charset="0"/>
                <a:cs typeface="Times New Roman" panose="02020603050405020304" pitchFamily="18" charset="0"/>
              </a:rPr>
              <a:t>Avoiding large portions at mealtime and eating smaller, more frequent meals is important to normalize upper gut motility</a:t>
            </a:r>
          </a:p>
          <a:p>
            <a:pPr lvl="1"/>
            <a:endParaRPr lang="en-US" sz="2800" b="1" dirty="0">
              <a:solidFill>
                <a:schemeClr val="tx1"/>
              </a:solidFill>
              <a:latin typeface="Times New Roman" panose="02020603050405020304" pitchFamily="18" charset="0"/>
              <a:cs typeface="Times New Roman" panose="02020603050405020304" pitchFamily="18" charset="0"/>
            </a:endParaRPr>
          </a:p>
          <a:p>
            <a:pPr lvl="1"/>
            <a:r>
              <a:rPr lang="en-US" sz="2800" b="1" dirty="0">
                <a:solidFill>
                  <a:schemeClr val="tx1"/>
                </a:solidFill>
                <a:latin typeface="Times New Roman" panose="02020603050405020304" pitchFamily="18" charset="0"/>
                <a:cs typeface="Times New Roman" panose="02020603050405020304" pitchFamily="18" charset="0"/>
              </a:rPr>
              <a:t>Overweight individuals might find relief when they lose weight</a:t>
            </a:r>
          </a:p>
          <a:p>
            <a:pPr lvl="1"/>
            <a:r>
              <a:rPr lang="en-US" sz="2800" b="1" dirty="0">
                <a:solidFill>
                  <a:schemeClr val="tx1"/>
                </a:solidFill>
                <a:latin typeface="Times New Roman" panose="02020603050405020304" pitchFamily="18" charset="0"/>
                <a:cs typeface="Times New Roman" panose="02020603050405020304" pitchFamily="18" charset="0"/>
              </a:rPr>
              <a:t> Quit smoking advise if available.</a:t>
            </a:r>
          </a:p>
        </p:txBody>
      </p:sp>
    </p:spTree>
    <p:extLst>
      <p:ext uri="{BB962C8B-B14F-4D97-AF65-F5344CB8AC3E}">
        <p14:creationId xmlns:p14="http://schemas.microsoft.com/office/powerpoint/2010/main" val="412621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5186" y="0"/>
            <a:ext cx="8572500" cy="1143000"/>
          </a:xfrm>
        </p:spPr>
        <p:txBody>
          <a:bodyPr>
            <a:noAutofit/>
          </a:bodyPr>
          <a:lstStyle/>
          <a:p>
            <a:pPr algn="ctr"/>
            <a:r>
              <a:rPr lang="en-US" sz="4400" b="1" u="sng" dirty="0">
                <a:solidFill>
                  <a:schemeClr val="accent3">
                    <a:lumMod val="75000"/>
                  </a:schemeClr>
                </a:solidFill>
                <a:latin typeface="Times New Roman" panose="02020603050405020304" pitchFamily="18" charset="0"/>
                <a:ea typeface="+mn-ea"/>
                <a:cs typeface="Times New Roman" panose="02020603050405020304" pitchFamily="18" charset="0"/>
              </a:rPr>
              <a:t>Treatment for functional dyspepsia(cont)</a:t>
            </a:r>
          </a:p>
        </p:txBody>
      </p:sp>
      <p:sp>
        <p:nvSpPr>
          <p:cNvPr id="17411" name="Rectangle 3"/>
          <p:cNvSpPr>
            <a:spLocks noGrp="1" noChangeArrowheads="1"/>
          </p:cNvSpPr>
          <p:nvPr>
            <p:ph idx="1"/>
          </p:nvPr>
        </p:nvSpPr>
        <p:spPr>
          <a:xfrm>
            <a:off x="400050" y="1304925"/>
            <a:ext cx="8743950" cy="4572000"/>
          </a:xfrm>
        </p:spPr>
        <p:txBody>
          <a:bodyPr>
            <a:normAutofit lnSpcReduction="10000"/>
          </a:bodyPr>
          <a:lstStyle/>
          <a:p>
            <a:pPr>
              <a:buFont typeface="Wingdings 3" charset="2"/>
              <a:buNone/>
            </a:pPr>
            <a:r>
              <a:rPr lang="en-US" sz="2800" b="1" dirty="0">
                <a:solidFill>
                  <a:schemeClr val="tx1"/>
                </a:solidFill>
                <a:latin typeface="Times New Roman" panose="02020603050405020304" pitchFamily="18" charset="0"/>
                <a:cs typeface="Times New Roman" panose="02020603050405020304" pitchFamily="18" charset="0"/>
              </a:rPr>
              <a:t>Resistant cases (failed initial treatment) :</a:t>
            </a:r>
          </a:p>
          <a:p>
            <a:r>
              <a:rPr lang="en-US" sz="2800" b="1" dirty="0">
                <a:solidFill>
                  <a:schemeClr val="tx1"/>
                </a:solidFill>
                <a:latin typeface="Times New Roman" panose="02020603050405020304" pitchFamily="18" charset="0"/>
                <a:cs typeface="Times New Roman" panose="02020603050405020304" pitchFamily="18" charset="0"/>
              </a:rPr>
              <a:t>Antacid</a:t>
            </a:r>
          </a:p>
          <a:p>
            <a:r>
              <a:rPr lang="en-US" sz="2800" b="1" dirty="0">
                <a:solidFill>
                  <a:schemeClr val="tx1"/>
                </a:solidFill>
                <a:latin typeface="Times New Roman" panose="02020603050405020304" pitchFamily="18" charset="0"/>
                <a:cs typeface="Times New Roman" panose="02020603050405020304" pitchFamily="18" charset="0"/>
              </a:rPr>
              <a:t>Antispasmodic agent (such as </a:t>
            </a:r>
            <a:r>
              <a:rPr lang="en-US" sz="2800" b="1" dirty="0" err="1">
                <a:solidFill>
                  <a:schemeClr val="tx1"/>
                </a:solidFill>
                <a:latin typeface="Times New Roman" panose="02020603050405020304" pitchFamily="18" charset="0"/>
                <a:cs typeface="Times New Roman" panose="02020603050405020304" pitchFamily="18" charset="0"/>
              </a:rPr>
              <a:t>mebeverine</a:t>
            </a:r>
            <a:r>
              <a:rPr lang="en-US" sz="2800" b="1" dirty="0">
                <a:solidFill>
                  <a:schemeClr val="tx1"/>
                </a:solidFill>
                <a:latin typeface="Times New Roman" panose="02020603050405020304" pitchFamily="18" charset="0"/>
                <a:cs typeface="Times New Roman" panose="02020603050405020304" pitchFamily="18" charset="0"/>
              </a:rPr>
              <a:t>) </a:t>
            </a:r>
          </a:p>
          <a:p>
            <a:r>
              <a:rPr lang="en-US" sz="2800" b="1" dirty="0">
                <a:solidFill>
                  <a:schemeClr val="tx1"/>
                </a:solidFill>
                <a:latin typeface="Times New Roman" panose="02020603050405020304" pitchFamily="18" charset="0"/>
                <a:cs typeface="Times New Roman" panose="02020603050405020304" pitchFamily="18" charset="0"/>
              </a:rPr>
              <a:t>H2 blocker or PPI</a:t>
            </a:r>
          </a:p>
          <a:p>
            <a:r>
              <a:rPr lang="en-US" sz="2800" b="1" dirty="0">
                <a:solidFill>
                  <a:schemeClr val="tx1"/>
                </a:solidFill>
                <a:latin typeface="Times New Roman" panose="02020603050405020304" pitchFamily="18" charset="0"/>
                <a:cs typeface="Times New Roman" panose="02020603050405020304" pitchFamily="18" charset="0"/>
              </a:rPr>
              <a:t>Antidepressant (such as SSRI or </a:t>
            </a:r>
            <a:r>
              <a:rPr lang="en-US" sz="2800" b="1" dirty="0" err="1">
                <a:solidFill>
                  <a:schemeClr val="tx1"/>
                </a:solidFill>
                <a:latin typeface="Times New Roman" panose="02020603050405020304" pitchFamily="18" charset="0"/>
                <a:cs typeface="Times New Roman" panose="02020603050405020304" pitchFamily="18" charset="0"/>
              </a:rPr>
              <a:t>tricyclic</a:t>
            </a:r>
            <a:r>
              <a:rPr lang="en-US" sz="2800" b="1" dirty="0">
                <a:solidFill>
                  <a:schemeClr val="tx1"/>
                </a:solidFill>
                <a:latin typeface="Times New Roman" panose="02020603050405020304" pitchFamily="18" charset="0"/>
                <a:cs typeface="Times New Roman" panose="02020603050405020304" pitchFamily="18" charset="0"/>
              </a:rPr>
              <a:t> drug) </a:t>
            </a:r>
          </a:p>
          <a:p>
            <a:r>
              <a:rPr lang="en-US" sz="2800" b="1" dirty="0">
                <a:solidFill>
                  <a:schemeClr val="tx1"/>
                </a:solidFill>
                <a:latin typeface="Times New Roman" panose="02020603050405020304" pitchFamily="18" charset="0"/>
                <a:cs typeface="Times New Roman" panose="02020603050405020304" pitchFamily="18" charset="0"/>
              </a:rPr>
              <a:t>Behavioral therapy or psychotherapy </a:t>
            </a:r>
          </a:p>
          <a:p>
            <a:r>
              <a:rPr lang="en-US" sz="2800" b="1" dirty="0">
                <a:solidFill>
                  <a:schemeClr val="tx1"/>
                </a:solidFill>
                <a:latin typeface="Times New Roman" panose="02020603050405020304" pitchFamily="18" charset="0"/>
                <a:cs typeface="Times New Roman" panose="02020603050405020304" pitchFamily="18" charset="0"/>
              </a:rPr>
              <a:t>H pylori eradication</a:t>
            </a:r>
          </a:p>
          <a:p>
            <a:r>
              <a:rPr lang="en-US" sz="2800" b="1" dirty="0">
                <a:solidFill>
                  <a:schemeClr val="tx1"/>
                </a:solidFill>
                <a:latin typeface="Times New Roman" panose="02020603050405020304" pitchFamily="18" charset="0"/>
                <a:cs typeface="Times New Roman" panose="02020603050405020304" pitchFamily="18" charset="0"/>
              </a:rPr>
              <a:t>No treatment is proved to be fully beneficial in these patients</a:t>
            </a:r>
          </a:p>
          <a:p>
            <a:endParaRPr lang="en-US" sz="2800"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284163"/>
            <a:ext cx="8858250" cy="1143000"/>
          </a:xfrm>
        </p:spPr>
        <p:txBody>
          <a:bodyPr>
            <a:noAutofit/>
          </a:bodyPr>
          <a:lstStyle/>
          <a:p>
            <a:pPr algn="ctr"/>
            <a:r>
              <a:rPr lang="en-CA" sz="4400" b="1" dirty="0">
                <a:solidFill>
                  <a:schemeClr val="accent3">
                    <a:lumMod val="75000"/>
                  </a:schemeClr>
                </a:solidFill>
                <a:latin typeface="Times New Roman" panose="02020603050405020304" pitchFamily="18" charset="0"/>
                <a:ea typeface="+mn-ea"/>
                <a:cs typeface="Times New Roman" panose="02020603050405020304" pitchFamily="18" charset="0"/>
              </a:rPr>
              <a:t>2.Gastro-esophageal reflux disease (GERD) </a:t>
            </a:r>
          </a:p>
        </p:txBody>
      </p:sp>
      <p:sp>
        <p:nvSpPr>
          <p:cNvPr id="3" name="Content Placeholder 2"/>
          <p:cNvSpPr>
            <a:spLocks noGrp="1"/>
          </p:cNvSpPr>
          <p:nvPr>
            <p:ph idx="1"/>
          </p:nvPr>
        </p:nvSpPr>
        <p:spPr>
          <a:xfrm>
            <a:off x="390525" y="1666875"/>
            <a:ext cx="8382000" cy="4572000"/>
          </a:xfrm>
        </p:spPr>
        <p:txBody>
          <a:bodyPr>
            <a:normAutofit/>
          </a:bodyPr>
          <a:lstStyle/>
          <a:p>
            <a:endParaRPr lang="en-CA" sz="2800" b="1" dirty="0">
              <a:latin typeface="Arial" pitchFamily="34" charset="0"/>
              <a:cs typeface="Arial" pitchFamily="34" charset="0"/>
            </a:endParaRPr>
          </a:p>
          <a:p>
            <a:r>
              <a:rPr lang="en-CA" sz="2800" b="1" dirty="0">
                <a:latin typeface="Arial" pitchFamily="34" charset="0"/>
                <a:cs typeface="Arial" pitchFamily="34" charset="0"/>
              </a:rPr>
              <a:t>A condition in which the stomach contents leak backwards from the stomach into the esophagus</a:t>
            </a:r>
          </a:p>
          <a:p>
            <a:endParaRPr lang="en-CA" sz="2800" b="1" dirty="0">
              <a:latin typeface="Arial" pitchFamily="34" charset="0"/>
              <a:cs typeface="Arial" pitchFamily="34" charset="0"/>
            </a:endParaRPr>
          </a:p>
          <a:p>
            <a:r>
              <a:rPr lang="en-CA" sz="2800" b="1" dirty="0">
                <a:latin typeface="Arial" pitchFamily="34" charset="0"/>
                <a:cs typeface="Arial" pitchFamily="34" charset="0"/>
              </a:rPr>
              <a:t>Common which affects approximately 30% of the general population</a:t>
            </a:r>
          </a:p>
        </p:txBody>
      </p:sp>
    </p:spTree>
    <p:extLst>
      <p:ext uri="{BB962C8B-B14F-4D97-AF65-F5344CB8AC3E}">
        <p14:creationId xmlns:p14="http://schemas.microsoft.com/office/powerpoint/2010/main" val="292901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47649" y="361950"/>
            <a:ext cx="8696325" cy="8382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2. GERD</a:t>
            </a:r>
          </a:p>
        </p:txBody>
      </p:sp>
      <p:sp>
        <p:nvSpPr>
          <p:cNvPr id="19459" name="Rectangle 3"/>
          <p:cNvSpPr>
            <a:spLocks noGrp="1" noChangeArrowheads="1"/>
          </p:cNvSpPr>
          <p:nvPr>
            <p:ph idx="1"/>
          </p:nvPr>
        </p:nvSpPr>
        <p:spPr>
          <a:xfrm>
            <a:off x="381000" y="1371600"/>
            <a:ext cx="8382000" cy="5181600"/>
          </a:xfrm>
        </p:spPr>
        <p:txBody>
          <a:bodyPr>
            <a:normAutofit/>
          </a:bodyPr>
          <a:lstStyle/>
          <a:p>
            <a:pPr>
              <a:lnSpc>
                <a:spcPct val="90000"/>
              </a:lnSpc>
            </a:pPr>
            <a:r>
              <a:rPr lang="en-US" sz="2800" b="1" dirty="0">
                <a:solidFill>
                  <a:schemeClr val="tx1"/>
                </a:solidFill>
                <a:latin typeface="Times New Roman" panose="02020603050405020304" pitchFamily="18" charset="0"/>
                <a:cs typeface="Times New Roman" panose="02020603050405020304" pitchFamily="18" charset="0"/>
              </a:rPr>
              <a:t>Presents with:</a:t>
            </a:r>
          </a:p>
          <a:p>
            <a:pPr lvl="1">
              <a:lnSpc>
                <a:spcPct val="90000"/>
              </a:lnSpc>
            </a:pPr>
            <a:r>
              <a:rPr lang="en-US" sz="2800" b="1" dirty="0">
                <a:solidFill>
                  <a:schemeClr val="tx1"/>
                </a:solidFill>
                <a:latin typeface="Times New Roman" panose="02020603050405020304" pitchFamily="18" charset="0"/>
                <a:cs typeface="Times New Roman" panose="02020603050405020304" pitchFamily="18" charset="0"/>
              </a:rPr>
              <a:t>Heartburn , Sharp stabbing sub-</a:t>
            </a:r>
            <a:r>
              <a:rPr lang="en-US" sz="2800" b="1" dirty="0" err="1">
                <a:solidFill>
                  <a:schemeClr val="tx1"/>
                </a:solidFill>
                <a:latin typeface="Times New Roman" panose="02020603050405020304" pitchFamily="18" charset="0"/>
                <a:cs typeface="Times New Roman" panose="02020603050405020304" pitchFamily="18" charset="0"/>
              </a:rPr>
              <a:t>sternal</a:t>
            </a:r>
            <a:r>
              <a:rPr lang="en-US" sz="2800" b="1" dirty="0">
                <a:solidFill>
                  <a:schemeClr val="tx1"/>
                </a:solidFill>
                <a:latin typeface="Times New Roman" panose="02020603050405020304" pitchFamily="18" charset="0"/>
                <a:cs typeface="Times New Roman" panose="02020603050405020304" pitchFamily="18" charset="0"/>
              </a:rPr>
              <a:t> pain(probability :89%)</a:t>
            </a:r>
          </a:p>
          <a:p>
            <a:pPr lvl="1">
              <a:lnSpc>
                <a:spcPct val="90000"/>
              </a:lnSpc>
            </a:pPr>
            <a:r>
              <a:rPr lang="en-US" sz="2800" b="1" dirty="0">
                <a:solidFill>
                  <a:schemeClr val="tx1"/>
                </a:solidFill>
                <a:latin typeface="Times New Roman" panose="02020603050405020304" pitchFamily="18" charset="0"/>
                <a:cs typeface="Times New Roman" panose="02020603050405020304" pitchFamily="18" charset="0"/>
              </a:rPr>
              <a:t>Regurgitation (probability :95%) </a:t>
            </a:r>
          </a:p>
          <a:p>
            <a:pPr lvl="1">
              <a:lnSpc>
                <a:spcPct val="90000"/>
              </a:lnSpc>
            </a:pPr>
            <a:r>
              <a:rPr lang="en-US" sz="2800" b="1" dirty="0">
                <a:solidFill>
                  <a:schemeClr val="tx1"/>
                </a:solidFill>
                <a:latin typeface="Times New Roman" panose="02020603050405020304" pitchFamily="18" charset="0"/>
                <a:cs typeface="Times New Roman" panose="02020603050405020304" pitchFamily="18" charset="0"/>
              </a:rPr>
              <a:t>At night or after heavy meal</a:t>
            </a:r>
          </a:p>
          <a:p>
            <a:pPr lvl="1">
              <a:lnSpc>
                <a:spcPct val="90000"/>
              </a:lnSpc>
            </a:pPr>
            <a:r>
              <a:rPr lang="en-US" sz="2800" b="1" dirty="0">
                <a:solidFill>
                  <a:schemeClr val="tx1"/>
                </a:solidFill>
                <a:latin typeface="Times New Roman" panose="02020603050405020304" pitchFamily="18" charset="0"/>
                <a:cs typeface="Times New Roman" panose="02020603050405020304" pitchFamily="18" charset="0"/>
              </a:rPr>
              <a:t>Chronic cough, asthma like wheezing</a:t>
            </a:r>
          </a:p>
          <a:p>
            <a:pPr lvl="1">
              <a:lnSpc>
                <a:spcPct val="90000"/>
              </a:lnSpc>
            </a:pPr>
            <a:r>
              <a:rPr lang="en-US" sz="2800" b="1" dirty="0">
                <a:solidFill>
                  <a:schemeClr val="tx1"/>
                </a:solidFill>
                <a:latin typeface="Times New Roman" panose="02020603050405020304" pitchFamily="18" charset="0"/>
                <a:cs typeface="Times New Roman" panose="02020603050405020304" pitchFamily="18" charset="0"/>
              </a:rPr>
              <a:t>MI ??</a:t>
            </a:r>
          </a:p>
        </p:txBody>
      </p:sp>
    </p:spTree>
  </p:cSld>
  <p:clrMapOvr>
    <a:masterClrMapping/>
  </p:clrMapOvr>
  <p:transition>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b="10579"/>
          <a:stretch/>
        </p:blipFill>
        <p:spPr>
          <a:xfrm>
            <a:off x="2169268" y="651907"/>
            <a:ext cx="4494180" cy="5505703"/>
          </a:xfrm>
          <a:prstGeom prst="rect">
            <a:avLst/>
          </a:prstGeom>
        </p:spPr>
      </p:pic>
      <p:sp>
        <p:nvSpPr>
          <p:cNvPr id="6" name="Content Placeholder 5"/>
          <p:cNvSpPr>
            <a:spLocks noGrp="1"/>
          </p:cNvSpPr>
          <p:nvPr>
            <p:ph idx="1"/>
          </p:nvPr>
        </p:nvSpPr>
        <p:spPr>
          <a:xfrm>
            <a:off x="661786" y="4293072"/>
            <a:ext cx="3871913" cy="4351338"/>
          </a:xfrm>
        </p:spPr>
        <p:txBody>
          <a:bodyPr>
            <a:normAutofit/>
          </a:bodyPr>
          <a:lstStyle/>
          <a:p>
            <a:pPr marL="0" indent="0">
              <a:buNone/>
            </a:pPr>
            <a:endParaRPr lang="en-CA" sz="2000" b="1" dirty="0">
              <a:latin typeface="Arial" pitchFamily="34" charset="0"/>
              <a:cs typeface="Arial" pitchFamily="34" charset="0"/>
            </a:endParaRPr>
          </a:p>
          <a:p>
            <a:pPr marL="0" indent="0">
              <a:lnSpc>
                <a:spcPct val="100000"/>
              </a:lnSpc>
              <a:buNone/>
            </a:pPr>
            <a:r>
              <a:rPr lang="en-CA" sz="2000" b="1" dirty="0">
                <a:latin typeface="Arial" pitchFamily="34" charset="0"/>
                <a:cs typeface="Arial" pitchFamily="34" charset="0"/>
              </a:rPr>
              <a:t>Pregnancy </a:t>
            </a:r>
            <a:br>
              <a:rPr lang="en-CA" sz="2000" b="1" dirty="0">
                <a:latin typeface="Arial" pitchFamily="34" charset="0"/>
                <a:cs typeface="Arial" pitchFamily="34" charset="0"/>
              </a:rPr>
            </a:br>
            <a:r>
              <a:rPr lang="en-CA" sz="2000" b="1" dirty="0">
                <a:latin typeface="Arial" pitchFamily="34" charset="0"/>
                <a:cs typeface="Arial" pitchFamily="34" charset="0"/>
              </a:rPr>
              <a:t>Smoking</a:t>
            </a:r>
            <a:br>
              <a:rPr lang="en-CA" sz="2000" b="1" dirty="0">
                <a:latin typeface="Arial" pitchFamily="34" charset="0"/>
                <a:cs typeface="Arial" pitchFamily="34" charset="0"/>
              </a:rPr>
            </a:br>
            <a:r>
              <a:rPr lang="en-CA" sz="2000" b="1" dirty="0">
                <a:latin typeface="Arial" pitchFamily="34" charset="0"/>
                <a:cs typeface="Arial" pitchFamily="34" charset="0"/>
              </a:rPr>
              <a:t>Drugs </a:t>
            </a:r>
          </a:p>
          <a:p>
            <a:pPr marL="0" indent="0">
              <a:buNone/>
            </a:pPr>
            <a:endParaRPr lang="en-CA" sz="2000" b="1" dirty="0">
              <a:latin typeface="Arial" pitchFamily="34" charset="0"/>
              <a:cs typeface="Arial" pitchFamily="34" charset="0"/>
            </a:endParaRPr>
          </a:p>
        </p:txBody>
      </p:sp>
      <p:sp>
        <p:nvSpPr>
          <p:cNvPr id="10" name="TextBox 9"/>
          <p:cNvSpPr txBox="1"/>
          <p:nvPr/>
        </p:nvSpPr>
        <p:spPr>
          <a:xfrm>
            <a:off x="6854024" y="696016"/>
            <a:ext cx="3360019" cy="1908215"/>
          </a:xfrm>
          <a:prstGeom prst="rect">
            <a:avLst/>
          </a:prstGeom>
          <a:noFill/>
        </p:spPr>
        <p:txBody>
          <a:bodyPr wrap="square" rtlCol="0">
            <a:spAutoFit/>
          </a:bodyPr>
          <a:lstStyle/>
          <a:p>
            <a:r>
              <a:rPr lang="en-CA" sz="2000" b="1" dirty="0">
                <a:latin typeface="Arial "/>
              </a:rPr>
              <a:t>Fat</a:t>
            </a:r>
          </a:p>
          <a:p>
            <a:r>
              <a:rPr lang="en-CA" sz="2000" b="1" dirty="0">
                <a:latin typeface="Arial "/>
              </a:rPr>
              <a:t>Chocolate</a:t>
            </a:r>
          </a:p>
          <a:p>
            <a:r>
              <a:rPr lang="en-CA" sz="2000" b="1" dirty="0">
                <a:latin typeface="Arial "/>
              </a:rPr>
              <a:t>Coffee </a:t>
            </a:r>
          </a:p>
          <a:p>
            <a:r>
              <a:rPr lang="en-CA" sz="2000" b="1" dirty="0">
                <a:latin typeface="Arial "/>
              </a:rPr>
              <a:t>Alcohol ingestion</a:t>
            </a:r>
          </a:p>
          <a:p>
            <a:r>
              <a:rPr lang="en-CA" sz="2000" b="1" dirty="0">
                <a:latin typeface="Arial "/>
              </a:rPr>
              <a:t>Large meals</a:t>
            </a:r>
          </a:p>
          <a:p>
            <a:endParaRPr lang="en-CA" b="1" dirty="0">
              <a:latin typeface="Arial "/>
            </a:endParaRPr>
          </a:p>
        </p:txBody>
      </p:sp>
    </p:spTree>
    <p:extLst>
      <p:ext uri="{BB962C8B-B14F-4D97-AF65-F5344CB8AC3E}">
        <p14:creationId xmlns:p14="http://schemas.microsoft.com/office/powerpoint/2010/main" val="43587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24543" y="612966"/>
            <a:ext cx="9144000" cy="5653489"/>
          </a:xfrm>
        </p:spPr>
        <p:txBody>
          <a:bodyPr>
            <a:normAutofit/>
          </a:bodyPr>
          <a:lstStyle/>
          <a:p>
            <a:pPr lvl="0" algn="ctr">
              <a:buNone/>
            </a:pPr>
            <a:r>
              <a:rPr lang="en-GB" sz="4400" b="1" dirty="0">
                <a:solidFill>
                  <a:schemeClr val="accent2">
                    <a:lumMod val="75000"/>
                  </a:schemeClr>
                </a:solidFill>
                <a:ea typeface="+mj-ea"/>
              </a:rPr>
              <a:t>Physical examination</a:t>
            </a:r>
            <a:endParaRPr lang="en-US" sz="4400" b="1" dirty="0">
              <a:solidFill>
                <a:schemeClr val="accent2">
                  <a:lumMod val="75000"/>
                </a:schemeClr>
              </a:solidFill>
              <a:ea typeface="+mj-ea"/>
            </a:endParaRPr>
          </a:p>
          <a:p>
            <a:pPr marL="342900" lvl="1" indent="-342900">
              <a:buNone/>
            </a:pPr>
            <a:r>
              <a:rPr lang="en-GB" dirty="0"/>
              <a:t>BP 126/84 mmHg </a:t>
            </a:r>
            <a:endParaRPr lang="en-US" dirty="0"/>
          </a:p>
          <a:p>
            <a:pPr marL="342900" lvl="1" indent="-342900">
              <a:buNone/>
            </a:pPr>
            <a:r>
              <a:rPr lang="en-GB" dirty="0"/>
              <a:t>Weight 68 kg, Height 170 cm,  WC  74 cm</a:t>
            </a:r>
            <a:endParaRPr lang="en-US" dirty="0"/>
          </a:p>
          <a:p>
            <a:pPr marL="342900" lvl="1" indent="-342900">
              <a:buNone/>
            </a:pPr>
            <a:r>
              <a:rPr lang="en-GB" dirty="0"/>
              <a:t>Abdomen resonant on percussion with slight tenderness LIF</a:t>
            </a:r>
            <a:endParaRPr lang="en-US" dirty="0"/>
          </a:p>
          <a:p>
            <a:pPr marL="342900" lvl="1" indent="-342900">
              <a:buNone/>
            </a:pPr>
            <a:r>
              <a:rPr lang="en-GB" dirty="0"/>
              <a:t>No abdominal or rectal masses, bowels sound normal</a:t>
            </a:r>
            <a:endParaRPr lang="en-US" dirty="0"/>
          </a:p>
          <a:p>
            <a:pPr lvl="0">
              <a:buNone/>
            </a:pPr>
            <a:r>
              <a:rPr lang="en-GB" dirty="0"/>
              <a:t>Additional examinations:</a:t>
            </a:r>
            <a:endParaRPr lang="en-US" dirty="0"/>
          </a:p>
          <a:p>
            <a:pPr marL="342900" lvl="1" indent="-342900">
              <a:buNone/>
            </a:pPr>
            <a:r>
              <a:rPr lang="en-GB" dirty="0"/>
              <a:t>Abdominal x-rays, abdomen ultrasound (2 months ago) both were normal</a:t>
            </a:r>
            <a:br>
              <a:rPr lang="en-GB" dirty="0"/>
            </a:br>
            <a:r>
              <a:rPr lang="en-GB" dirty="0">
                <a:solidFill>
                  <a:schemeClr val="accent2">
                    <a:lumMod val="75000"/>
                  </a:schemeClr>
                </a:solidFill>
              </a:rPr>
              <a:t>Please, summarize the case, and some thoughts, what could be done??</a:t>
            </a:r>
          </a:p>
          <a:p>
            <a:pPr lvl="1"/>
            <a:endParaRPr lang="en-US" b="1" dirty="0">
              <a:latin typeface="Arial" pitchFamily="34" charset="0"/>
              <a:cs typeface="Arial" pitchFamily="34"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 y="246063"/>
            <a:ext cx="8648700" cy="11430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Diagnosis of GERD</a:t>
            </a:r>
            <a:endParaRPr lang="en-CA" sz="4400" b="1" dirty="0">
              <a:solidFill>
                <a:schemeClr val="accent3">
                  <a:lumMod val="75000"/>
                </a:schemeClr>
              </a:solidFill>
              <a:latin typeface="Times New Roman" panose="02020603050405020304" pitchFamily="18" charset="0"/>
              <a:ea typeface="+mn-ea"/>
              <a:cs typeface="Times New Roman" panose="02020603050405020304" pitchFamily="18" charset="0"/>
            </a:endParaRPr>
          </a:p>
        </p:txBody>
      </p:sp>
      <p:sp>
        <p:nvSpPr>
          <p:cNvPr id="6" name="Content Placeholder 5"/>
          <p:cNvSpPr>
            <a:spLocks noGrp="1"/>
          </p:cNvSpPr>
          <p:nvPr>
            <p:ph idx="1"/>
          </p:nvPr>
        </p:nvSpPr>
        <p:spPr>
          <a:xfrm>
            <a:off x="180975" y="1562100"/>
            <a:ext cx="8648700" cy="4572000"/>
          </a:xfrm>
        </p:spPr>
        <p:txBody>
          <a:bodyPr>
            <a:normAutofit/>
          </a:bodyPr>
          <a:lstStyle/>
          <a:p>
            <a:r>
              <a:rPr lang="en-CA" sz="2800" b="1" dirty="0">
                <a:solidFill>
                  <a:srgbClr val="0070C0"/>
                </a:solidFill>
                <a:latin typeface="Times New Roman" panose="02020603050405020304" pitchFamily="18" charset="0"/>
                <a:cs typeface="Times New Roman" panose="02020603050405020304" pitchFamily="18" charset="0"/>
              </a:rPr>
              <a:t>Young</a:t>
            </a:r>
            <a:r>
              <a:rPr lang="en-CA" sz="2800" b="1" dirty="0">
                <a:latin typeface="Times New Roman" panose="02020603050405020304" pitchFamily="18" charset="0"/>
                <a:cs typeface="Times New Roman" panose="02020603050405020304" pitchFamily="18" charset="0"/>
              </a:rPr>
              <a:t> patients who present with typical symptoms of gastro-oesophageal reflux</a:t>
            </a:r>
          </a:p>
          <a:p>
            <a:endParaRPr lang="en-CA" sz="2800" b="1" dirty="0">
              <a:latin typeface="Times New Roman" panose="02020603050405020304" pitchFamily="18" charset="0"/>
              <a:cs typeface="Times New Roman" panose="02020603050405020304" pitchFamily="18" charset="0"/>
            </a:endParaRPr>
          </a:p>
          <a:p>
            <a:r>
              <a:rPr lang="en-CA" sz="2800" b="1" dirty="0">
                <a:solidFill>
                  <a:srgbClr val="0070C0"/>
                </a:solidFill>
                <a:latin typeface="Times New Roman" panose="02020603050405020304" pitchFamily="18" charset="0"/>
                <a:cs typeface="Times New Roman" panose="02020603050405020304" pitchFamily="18" charset="0"/>
              </a:rPr>
              <a:t>Without</a:t>
            </a:r>
            <a:r>
              <a:rPr lang="en-CA" sz="2800" b="1" dirty="0">
                <a:latin typeface="Times New Roman" panose="02020603050405020304" pitchFamily="18" charset="0"/>
                <a:cs typeface="Times New Roman" panose="02020603050405020304" pitchFamily="18" charset="0"/>
              </a:rPr>
              <a:t> worrying features such as dysphagia, Weight loss or anaemia</a:t>
            </a:r>
          </a:p>
          <a:p>
            <a:endParaRPr lang="en-CA" sz="2800" b="1" dirty="0">
              <a:latin typeface="Times New Roman" panose="02020603050405020304" pitchFamily="18" charset="0"/>
              <a:cs typeface="Times New Roman" panose="02020603050405020304" pitchFamily="18" charset="0"/>
            </a:endParaRPr>
          </a:p>
          <a:p>
            <a:r>
              <a:rPr lang="en-CA" sz="2800" b="1" dirty="0">
                <a:latin typeface="Times New Roman" panose="02020603050405020304" pitchFamily="18" charset="0"/>
                <a:cs typeface="Times New Roman" panose="02020603050405020304" pitchFamily="18" charset="0"/>
              </a:rPr>
              <a:t>Can be </a:t>
            </a:r>
            <a:r>
              <a:rPr lang="en-CA" sz="2800" b="1" dirty="0">
                <a:solidFill>
                  <a:srgbClr val="0070C0"/>
                </a:solidFill>
                <a:latin typeface="Times New Roman" panose="02020603050405020304" pitchFamily="18" charset="0"/>
                <a:cs typeface="Times New Roman" panose="02020603050405020304" pitchFamily="18" charset="0"/>
              </a:rPr>
              <a:t>treated</a:t>
            </a:r>
            <a:r>
              <a:rPr lang="en-CA" sz="2800" b="1" dirty="0">
                <a:latin typeface="Times New Roman" panose="02020603050405020304" pitchFamily="18" charset="0"/>
                <a:cs typeface="Times New Roman" panose="02020603050405020304" pitchFamily="18" charset="0"/>
              </a:rPr>
              <a:t> empirically </a:t>
            </a:r>
            <a:r>
              <a:rPr lang="en-CA" sz="2800" b="1" dirty="0">
                <a:solidFill>
                  <a:srgbClr val="0070C0"/>
                </a:solidFill>
                <a:latin typeface="Times New Roman" panose="02020603050405020304" pitchFamily="18" charset="0"/>
                <a:cs typeface="Times New Roman" panose="02020603050405020304" pitchFamily="18" charset="0"/>
              </a:rPr>
              <a:t>without investigation</a:t>
            </a:r>
          </a:p>
          <a:p>
            <a:endParaRPr lang="en-CA"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23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anim calcmode="lin" valueType="num">
                                      <p:cBhvr>
                                        <p:cTn id="1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236538"/>
            <a:ext cx="8763000" cy="11430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Diagnosis of GERD</a:t>
            </a:r>
            <a:endParaRPr lang="en-CA" sz="4400" b="1" dirty="0">
              <a:solidFill>
                <a:schemeClr val="accent3">
                  <a:lumMod val="75000"/>
                </a:schemeClr>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209549" y="1682750"/>
            <a:ext cx="8772525" cy="4789488"/>
          </a:xfrm>
        </p:spPr>
        <p:txBody>
          <a:bodyPr>
            <a:normAutofit/>
          </a:bodyPr>
          <a:lstStyle/>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I</a:t>
            </a:r>
            <a:r>
              <a:rPr lang="en-CA" sz="2800" b="1" dirty="0">
                <a:latin typeface="Times New Roman" panose="02020603050405020304" pitchFamily="18" charset="0"/>
                <a:cs typeface="Times New Roman" panose="02020603050405020304" pitchFamily="18" charset="0"/>
              </a:rPr>
              <a:t>f patients present in </a:t>
            </a:r>
            <a:r>
              <a:rPr lang="en-CA" sz="2800" b="1" dirty="0">
                <a:solidFill>
                  <a:schemeClr val="accent2">
                    <a:lumMod val="75000"/>
                  </a:schemeClr>
                </a:solidFill>
                <a:latin typeface="Times New Roman" panose="02020603050405020304" pitchFamily="18" charset="0"/>
                <a:cs typeface="Times New Roman" panose="02020603050405020304" pitchFamily="18" charset="0"/>
              </a:rPr>
              <a:t>middle or late age</a:t>
            </a:r>
          </a:p>
          <a:p>
            <a:pPr>
              <a:buFont typeface="Wingdings" panose="05000000000000000000" pitchFamily="2" charset="2"/>
              <a:buChar char="v"/>
            </a:pPr>
            <a:r>
              <a:rPr lang="en-CA" sz="2800" b="1" dirty="0">
                <a:latin typeface="Times New Roman" panose="02020603050405020304" pitchFamily="18" charset="0"/>
                <a:cs typeface="Times New Roman" panose="02020603050405020304" pitchFamily="18" charset="0"/>
              </a:rPr>
              <a:t>If symptoms are </a:t>
            </a:r>
            <a:r>
              <a:rPr lang="en-CA" sz="2800" b="1" dirty="0">
                <a:solidFill>
                  <a:schemeClr val="accent2">
                    <a:lumMod val="75000"/>
                  </a:schemeClr>
                </a:solidFill>
                <a:latin typeface="Times New Roman" panose="02020603050405020304" pitchFamily="18" charset="0"/>
                <a:cs typeface="Times New Roman" panose="02020603050405020304" pitchFamily="18" charset="0"/>
              </a:rPr>
              <a:t>atypical</a:t>
            </a:r>
            <a:r>
              <a:rPr lang="en-CA" sz="2800" b="1" dirty="0">
                <a:latin typeface="Times New Roman" panose="02020603050405020304" pitchFamily="18" charset="0"/>
                <a:cs typeface="Times New Roman" panose="02020603050405020304" pitchFamily="18" charset="0"/>
              </a:rPr>
              <a:t>, or</a:t>
            </a:r>
          </a:p>
          <a:p>
            <a:pPr>
              <a:buFont typeface="Wingdings" panose="05000000000000000000" pitchFamily="2" charset="2"/>
              <a:buChar char="v"/>
            </a:pPr>
            <a:r>
              <a:rPr lang="en-CA" sz="2800" b="1" dirty="0">
                <a:latin typeface="Times New Roman" panose="02020603050405020304" pitchFamily="18" charset="0"/>
                <a:cs typeface="Times New Roman" panose="02020603050405020304" pitchFamily="18" charset="0"/>
              </a:rPr>
              <a:t>If a </a:t>
            </a:r>
            <a:r>
              <a:rPr lang="en-CA" sz="2800" b="1" dirty="0">
                <a:solidFill>
                  <a:schemeClr val="accent2">
                    <a:lumMod val="75000"/>
                  </a:schemeClr>
                </a:solidFill>
                <a:latin typeface="Times New Roman" panose="02020603050405020304" pitchFamily="18" charset="0"/>
                <a:cs typeface="Times New Roman" panose="02020603050405020304" pitchFamily="18" charset="0"/>
              </a:rPr>
              <a:t>complication</a:t>
            </a:r>
            <a:r>
              <a:rPr lang="en-CA" sz="2800" b="1" dirty="0">
                <a:solidFill>
                  <a:srgbClr val="C00000"/>
                </a:solidFill>
                <a:latin typeface="Times New Roman" panose="02020603050405020304" pitchFamily="18" charset="0"/>
                <a:cs typeface="Times New Roman" panose="02020603050405020304" pitchFamily="18" charset="0"/>
              </a:rPr>
              <a:t> </a:t>
            </a:r>
            <a:r>
              <a:rPr lang="en-CA" sz="2800" b="1" dirty="0">
                <a:latin typeface="Times New Roman" panose="02020603050405020304" pitchFamily="18" charset="0"/>
                <a:cs typeface="Times New Roman" panose="02020603050405020304" pitchFamily="18" charset="0"/>
              </a:rPr>
              <a:t>is suspected</a:t>
            </a:r>
            <a:endParaRPr lang="ar-SA" sz="2800" b="1" dirty="0">
              <a:latin typeface="Times New Roman" panose="02020603050405020304" pitchFamily="18" charset="0"/>
              <a:cs typeface="Times New Roman" panose="02020603050405020304" pitchFamily="18" charset="0"/>
            </a:endParaRPr>
          </a:p>
          <a:p>
            <a:endParaRPr lang="en-CA"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CA" sz="2800" b="1" dirty="0">
                <a:latin typeface="Times New Roman" panose="02020603050405020304" pitchFamily="18" charset="0"/>
                <a:cs typeface="Times New Roman" panose="02020603050405020304" pitchFamily="18" charset="0"/>
              </a:rPr>
              <a:t>Endoscopy is the investigation of choice</a:t>
            </a:r>
          </a:p>
          <a:p>
            <a:pPr>
              <a:buFont typeface="Wingdings" panose="05000000000000000000" pitchFamily="2" charset="2"/>
              <a:buChar char="Ø"/>
            </a:pPr>
            <a:r>
              <a:rPr lang="en-CA" sz="2800" b="1" dirty="0">
                <a:latin typeface="Times New Roman" panose="02020603050405020304" pitchFamily="18" charset="0"/>
                <a:cs typeface="Times New Roman" panose="02020603050405020304" pitchFamily="18" charset="0"/>
              </a:rPr>
              <a:t>Esophageal </a:t>
            </a:r>
            <a:r>
              <a:rPr lang="en-CA" sz="2800" b="1" dirty="0" err="1">
                <a:latin typeface="Times New Roman" panose="02020603050405020304" pitchFamily="18" charset="0"/>
                <a:cs typeface="Times New Roman" panose="02020603050405020304" pitchFamily="18" charset="0"/>
              </a:rPr>
              <a:t>manometry</a:t>
            </a:r>
            <a:endParaRPr lang="en-CA"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CA" sz="2800" b="1" dirty="0">
                <a:latin typeface="Times New Roman" panose="02020603050405020304" pitchFamily="18" charset="0"/>
                <a:cs typeface="Times New Roman" panose="02020603050405020304" pitchFamily="18" charset="0"/>
              </a:rPr>
              <a:t>24-h pH monitoring</a:t>
            </a:r>
          </a:p>
        </p:txBody>
      </p:sp>
    </p:spTree>
    <p:extLst>
      <p:ext uri="{BB962C8B-B14F-4D97-AF65-F5344CB8AC3E}">
        <p14:creationId xmlns:p14="http://schemas.microsoft.com/office/powerpoint/2010/main" val="325308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1449" y="0"/>
            <a:ext cx="8810625" cy="1219200"/>
          </a:xfrm>
        </p:spPr>
        <p:txBody>
          <a:bodyPr>
            <a:normAutofit/>
          </a:bodyPr>
          <a:lstStyle/>
          <a:p>
            <a:pPr algn="ctr">
              <a:defRPr/>
            </a:pPr>
            <a:r>
              <a:rPr lang="en-US" sz="4400" b="1" dirty="0" err="1">
                <a:solidFill>
                  <a:schemeClr val="accent3">
                    <a:lumMod val="75000"/>
                  </a:schemeClr>
                </a:solidFill>
                <a:latin typeface="Times New Roman" panose="02020603050405020304" pitchFamily="18" charset="0"/>
                <a:ea typeface="+mn-ea"/>
                <a:cs typeface="Times New Roman" panose="02020603050405020304" pitchFamily="18" charset="0"/>
              </a:rPr>
              <a:t>Dx</a:t>
            </a: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 &amp; Management of GERD</a:t>
            </a:r>
          </a:p>
        </p:txBody>
      </p:sp>
      <p:sp>
        <p:nvSpPr>
          <p:cNvPr id="23555" name="Rectangle 3"/>
          <p:cNvSpPr>
            <a:spLocks noGrp="1" noChangeArrowheads="1"/>
          </p:cNvSpPr>
          <p:nvPr>
            <p:ph idx="1"/>
          </p:nvPr>
        </p:nvSpPr>
        <p:spPr>
          <a:xfrm>
            <a:off x="190500" y="1371600"/>
            <a:ext cx="8724900" cy="4953000"/>
          </a:xfrm>
        </p:spPr>
        <p:txBody>
          <a:bodyPr/>
          <a:lstStyle/>
          <a:p>
            <a:r>
              <a:rPr lang="en-US" sz="2800" b="1" dirty="0" err="1">
                <a:latin typeface="Times New Roman" panose="02020603050405020304" pitchFamily="18" charset="0"/>
                <a:cs typeface="Times New Roman" panose="02020603050405020304" pitchFamily="18" charset="0"/>
              </a:rPr>
              <a:t>Dx</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Hx</a:t>
            </a:r>
            <a:r>
              <a:rPr lang="en-US" sz="2800" b="1" dirty="0">
                <a:latin typeface="Times New Roman" panose="02020603050405020304" pitchFamily="18" charset="0"/>
                <a:cs typeface="Times New Roman" panose="02020603050405020304" pitchFamily="18" charset="0"/>
              </a:rPr>
              <a:t> , PPI test , Endoscopy</a:t>
            </a:r>
          </a:p>
          <a:p>
            <a:r>
              <a:rPr lang="en-US" sz="2800" b="1" dirty="0">
                <a:latin typeface="Times New Roman" panose="02020603050405020304" pitchFamily="18" charset="0"/>
                <a:cs typeface="Times New Roman" panose="02020603050405020304" pitchFamily="18" charset="0"/>
              </a:rPr>
              <a:t>Life style modification ??</a:t>
            </a:r>
          </a:p>
          <a:p>
            <a:r>
              <a:rPr lang="en-US" sz="2800" b="1" dirty="0">
                <a:latin typeface="Times New Roman" panose="02020603050405020304" pitchFamily="18" charset="0"/>
                <a:cs typeface="Times New Roman" panose="02020603050405020304" pitchFamily="18" charset="0"/>
              </a:rPr>
              <a:t>Medication :</a:t>
            </a:r>
          </a:p>
          <a:p>
            <a:r>
              <a:rPr lang="en-US" sz="2800" b="1" dirty="0">
                <a:latin typeface="Times New Roman" panose="02020603050405020304" pitchFamily="18" charset="0"/>
                <a:cs typeface="Times New Roman" panose="02020603050405020304" pitchFamily="18" charset="0"/>
              </a:rPr>
              <a:t>Antacid</a:t>
            </a:r>
          </a:p>
          <a:p>
            <a:r>
              <a:rPr lang="en-US" sz="2800" b="1" dirty="0" err="1">
                <a:latin typeface="Times New Roman" panose="02020603050405020304" pitchFamily="18" charset="0"/>
                <a:cs typeface="Times New Roman" panose="02020603050405020304" pitchFamily="18" charset="0"/>
              </a:rPr>
              <a:t>Antisecretory</a:t>
            </a:r>
            <a:r>
              <a:rPr lang="en-US" sz="2800" b="1" dirty="0">
                <a:latin typeface="Times New Roman" panose="02020603050405020304" pitchFamily="18" charset="0"/>
                <a:cs typeface="Times New Roman" panose="02020603050405020304" pitchFamily="18" charset="0"/>
              </a:rPr>
              <a:t> drug:</a:t>
            </a:r>
          </a:p>
          <a:p>
            <a:pPr>
              <a:buFontTx/>
              <a:buNone/>
            </a:pPr>
            <a:r>
              <a:rPr lang="en-US" sz="2800" b="1" dirty="0">
                <a:latin typeface="Times New Roman" panose="02020603050405020304" pitchFamily="18" charset="0"/>
                <a:cs typeface="Times New Roman" panose="02020603050405020304" pitchFamily="18" charset="0"/>
              </a:rPr>
              <a:t>          H</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receptor blocker</a:t>
            </a:r>
          </a:p>
          <a:p>
            <a:pPr>
              <a:buFontTx/>
              <a:buNone/>
            </a:pPr>
            <a:r>
              <a:rPr lang="en-US" sz="2800" b="1" dirty="0">
                <a:latin typeface="Times New Roman" panose="02020603050405020304" pitchFamily="18" charset="0"/>
                <a:cs typeface="Times New Roman" panose="02020603050405020304" pitchFamily="18" charset="0"/>
              </a:rPr>
              <a:t>          * proton pump inhibitor (2months)</a:t>
            </a:r>
          </a:p>
          <a:p>
            <a:r>
              <a:rPr lang="en-US" sz="2800" b="1" dirty="0" err="1">
                <a:latin typeface="Times New Roman" panose="02020603050405020304" pitchFamily="18" charset="0"/>
                <a:cs typeface="Times New Roman" panose="02020603050405020304" pitchFamily="18" charset="0"/>
              </a:rPr>
              <a:t>Prokinetics</a:t>
            </a:r>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Surgery : </a:t>
            </a:r>
            <a:r>
              <a:rPr lang="en-US" sz="2800" b="1" dirty="0" err="1">
                <a:latin typeface="Times New Roman" panose="02020603050405020304" pitchFamily="18" charset="0"/>
                <a:cs typeface="Times New Roman" panose="02020603050405020304" pitchFamily="18" charset="0"/>
              </a:rPr>
              <a:t>Laproscopic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fundoplication</a:t>
            </a:r>
            <a:r>
              <a:rPr lang="en-US" sz="2800" b="1" dirty="0">
                <a:latin typeface="Times New Roman" panose="02020603050405020304" pitchFamily="18" charset="0"/>
                <a:cs typeface="Times New Roman" panose="02020603050405020304" pitchFamily="18" charset="0"/>
              </a:rPr>
              <a:t> or open ?</a:t>
            </a: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36307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81000" y="381000"/>
            <a:ext cx="8305800" cy="838200"/>
          </a:xfrm>
        </p:spPr>
        <p:txBody>
          <a:bodyPr>
            <a:no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GERD Complications</a:t>
            </a:r>
          </a:p>
        </p:txBody>
      </p:sp>
      <p:sp>
        <p:nvSpPr>
          <p:cNvPr id="21507" name="Rectangle 3"/>
          <p:cNvSpPr>
            <a:spLocks noGrp="1" noChangeArrowheads="1"/>
          </p:cNvSpPr>
          <p:nvPr>
            <p:ph idx="1"/>
          </p:nvPr>
        </p:nvSpPr>
        <p:spPr>
          <a:xfrm>
            <a:off x="209549" y="1485900"/>
            <a:ext cx="8639175" cy="4495800"/>
          </a:xfrm>
        </p:spPr>
        <p:txBody>
          <a:bodyPr>
            <a:normAutofit/>
          </a:bodyPr>
          <a:lstStyle/>
          <a:p>
            <a:pPr>
              <a:lnSpc>
                <a:spcPct val="90000"/>
              </a:lnSpc>
              <a:buFontTx/>
              <a:buNone/>
            </a:pPr>
            <a:endParaRPr lang="en-US" sz="3200" b="1" dirty="0">
              <a:latin typeface="Arial "/>
            </a:endParaRPr>
          </a:p>
          <a:p>
            <a:pPr>
              <a:lnSpc>
                <a:spcPct val="150000"/>
              </a:lnSpc>
            </a:pPr>
            <a:r>
              <a:rPr lang="en-US" sz="3200" b="1" dirty="0">
                <a:latin typeface="Arial "/>
              </a:rPr>
              <a:t> </a:t>
            </a:r>
            <a:r>
              <a:rPr lang="en-US" sz="2800" b="1" dirty="0">
                <a:latin typeface="Times New Roman" panose="02020603050405020304" pitchFamily="18" charset="0"/>
                <a:cs typeface="Times New Roman" panose="02020603050405020304" pitchFamily="18" charset="0"/>
              </a:rPr>
              <a:t>Weakness or incompetence of lower esophageal sphincter </a:t>
            </a:r>
          </a:p>
          <a:p>
            <a:pPr lvl="1">
              <a:lnSpc>
                <a:spcPct val="150000"/>
              </a:lnSpc>
            </a:pPr>
            <a:r>
              <a:rPr lang="en-US" sz="2800" b="1" dirty="0">
                <a:latin typeface="Times New Roman" panose="02020603050405020304" pitchFamily="18" charset="0"/>
                <a:cs typeface="Times New Roman" panose="02020603050405020304" pitchFamily="18" charset="0"/>
              </a:rPr>
              <a:t>Esophagitis, </a:t>
            </a:r>
          </a:p>
          <a:p>
            <a:pPr lvl="1">
              <a:lnSpc>
                <a:spcPct val="150000"/>
              </a:lnSpc>
            </a:pPr>
            <a:r>
              <a:rPr lang="en-US" sz="2800" b="1" dirty="0">
                <a:latin typeface="Times New Roman" panose="02020603050405020304" pitchFamily="18" charset="0"/>
                <a:cs typeface="Times New Roman" panose="02020603050405020304" pitchFamily="18" charset="0"/>
              </a:rPr>
              <a:t>esophageal stricture</a:t>
            </a:r>
          </a:p>
          <a:p>
            <a:pPr lvl="1">
              <a:lnSpc>
                <a:spcPct val="150000"/>
              </a:lnSpc>
            </a:pPr>
            <a:r>
              <a:rPr lang="en-US" sz="2800" b="1" dirty="0">
                <a:latin typeface="Times New Roman" panose="02020603050405020304" pitchFamily="18" charset="0"/>
                <a:cs typeface="Times New Roman" panose="02020603050405020304" pitchFamily="18" charset="0"/>
              </a:rPr>
              <a:t>Barret’s esophagus</a:t>
            </a:r>
          </a:p>
        </p:txBody>
      </p:sp>
    </p:spTree>
  </p:cSld>
  <p:clrMapOvr>
    <a:masterClrMapping/>
  </p:clrMapOvr>
  <p:transition>
    <p:zoom dir="in"/>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171450" y="342900"/>
            <a:ext cx="8763000" cy="8382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PUD</a:t>
            </a:r>
          </a:p>
        </p:txBody>
      </p:sp>
      <p:sp>
        <p:nvSpPr>
          <p:cNvPr id="257027" name="Rectangle 3"/>
          <p:cNvSpPr>
            <a:spLocks noGrp="1" noChangeArrowheads="1"/>
          </p:cNvSpPr>
          <p:nvPr>
            <p:ph idx="1"/>
          </p:nvPr>
        </p:nvSpPr>
        <p:spPr>
          <a:xfrm>
            <a:off x="276225" y="1352550"/>
            <a:ext cx="8553450" cy="5181600"/>
          </a:xfrm>
        </p:spPr>
        <p:txBody>
          <a:bodyPr>
            <a:normAutofit/>
          </a:bodyPr>
          <a:lstStyle/>
          <a:p>
            <a:pPr>
              <a:lnSpc>
                <a:spcPct val="90000"/>
              </a:lnSpc>
              <a:defRPr/>
            </a:pPr>
            <a:r>
              <a:rPr lang="en-US" sz="2800" b="1" dirty="0">
                <a:latin typeface="Times New Roman" panose="02020603050405020304" pitchFamily="18" charset="0"/>
                <a:cs typeface="Times New Roman" panose="02020603050405020304" pitchFamily="18" charset="0"/>
              </a:rPr>
              <a:t>Less than before</a:t>
            </a:r>
          </a:p>
          <a:p>
            <a:pPr>
              <a:lnSpc>
                <a:spcPct val="90000"/>
              </a:lnSpc>
              <a:defRPr/>
            </a:pPr>
            <a:r>
              <a:rPr lang="en-US" sz="2800" b="1" dirty="0">
                <a:latin typeface="Times New Roman" panose="02020603050405020304" pitchFamily="18" charset="0"/>
                <a:cs typeface="Times New Roman" panose="02020603050405020304" pitchFamily="18" charset="0"/>
              </a:rPr>
              <a:t>P/H ulcer, recurrence more likely </a:t>
            </a:r>
          </a:p>
          <a:p>
            <a:pPr>
              <a:lnSpc>
                <a:spcPct val="90000"/>
              </a:lnSpc>
              <a:defRPr/>
            </a:pPr>
            <a:r>
              <a:rPr lang="en-US" sz="2800" b="1" dirty="0">
                <a:latin typeface="Times New Roman" panose="02020603050405020304" pitchFamily="18" charset="0"/>
                <a:cs typeface="Times New Roman" panose="02020603050405020304" pitchFamily="18" charset="0"/>
              </a:rPr>
              <a:t>Risk factors include:</a:t>
            </a:r>
          </a:p>
          <a:p>
            <a:pPr>
              <a:lnSpc>
                <a:spcPct val="90000"/>
              </a:lnSpc>
              <a:buFontTx/>
              <a:buNone/>
              <a:defRPr/>
            </a:pPr>
            <a:r>
              <a:rPr lang="en-US" sz="2800" b="1" dirty="0">
                <a:latin typeface="Times New Roman" panose="02020603050405020304" pitchFamily="18" charset="0"/>
                <a:cs typeface="Times New Roman" panose="02020603050405020304" pitchFamily="18" charset="0"/>
              </a:rPr>
              <a:t>		- 	H-pylori</a:t>
            </a:r>
          </a:p>
          <a:p>
            <a:pPr>
              <a:lnSpc>
                <a:spcPct val="90000"/>
              </a:lnSpc>
              <a:buFontTx/>
              <a:buNone/>
              <a:defRPr/>
            </a:pPr>
            <a:r>
              <a:rPr lang="en-US" sz="2800" b="1" dirty="0">
                <a:latin typeface="Times New Roman" panose="02020603050405020304" pitchFamily="18" charset="0"/>
                <a:cs typeface="Times New Roman" panose="02020603050405020304" pitchFamily="18" charset="0"/>
              </a:rPr>
              <a:t>		-	Family </a:t>
            </a:r>
            <a:r>
              <a:rPr lang="en-US" sz="2800" b="1" dirty="0" err="1">
                <a:latin typeface="Times New Roman" panose="02020603050405020304" pitchFamily="18" charset="0"/>
                <a:cs typeface="Times New Roman" panose="02020603050405020304" pitchFamily="18" charset="0"/>
              </a:rPr>
              <a:t>Hx</a:t>
            </a:r>
            <a:endParaRPr lang="en-US" sz="2800" b="1" dirty="0">
              <a:latin typeface="Times New Roman" panose="02020603050405020304" pitchFamily="18" charset="0"/>
              <a:cs typeface="Times New Roman" panose="02020603050405020304" pitchFamily="18" charset="0"/>
            </a:endParaRPr>
          </a:p>
          <a:p>
            <a:pPr>
              <a:lnSpc>
                <a:spcPct val="90000"/>
              </a:lnSpc>
              <a:buFontTx/>
              <a:buNone/>
              <a:defRPr/>
            </a:pPr>
            <a:r>
              <a:rPr lang="en-US" sz="2800" b="1" dirty="0">
                <a:latin typeface="Times New Roman" panose="02020603050405020304" pitchFamily="18" charset="0"/>
                <a:cs typeface="Times New Roman" panose="02020603050405020304" pitchFamily="18" charset="0"/>
              </a:rPr>
              <a:t>		-	NSAID</a:t>
            </a:r>
          </a:p>
          <a:p>
            <a:pPr>
              <a:lnSpc>
                <a:spcPct val="90000"/>
              </a:lnSpc>
              <a:buFontTx/>
              <a:buNone/>
              <a:defRPr/>
            </a:pPr>
            <a:r>
              <a:rPr lang="en-US" sz="2800" b="1" dirty="0">
                <a:latin typeface="Times New Roman" panose="02020603050405020304" pitchFamily="18" charset="0"/>
                <a:cs typeface="Times New Roman" panose="02020603050405020304" pitchFamily="18" charset="0"/>
              </a:rPr>
              <a:t>		-	Cigarette smoking</a:t>
            </a:r>
          </a:p>
          <a:p>
            <a:pPr>
              <a:lnSpc>
                <a:spcPct val="90000"/>
              </a:lnSpc>
              <a:buFontTx/>
              <a:buNone/>
              <a:defRPr/>
            </a:pPr>
            <a:r>
              <a:rPr lang="en-US" sz="2800" b="1" dirty="0">
                <a:latin typeface="Times New Roman" panose="02020603050405020304" pitchFamily="18" charset="0"/>
                <a:cs typeface="Times New Roman" panose="02020603050405020304" pitchFamily="18" charset="0"/>
              </a:rPr>
              <a:t>		-	Chronic renal failure</a:t>
            </a:r>
          </a:p>
          <a:p>
            <a:pPr>
              <a:lnSpc>
                <a:spcPct val="90000"/>
              </a:lnSpc>
              <a:buFontTx/>
              <a:buNone/>
              <a:defRPr/>
            </a:pPr>
            <a:r>
              <a:rPr lang="en-US" sz="2800" b="1" dirty="0">
                <a:latin typeface="Times New Roman" panose="02020603050405020304" pitchFamily="18" charset="0"/>
                <a:cs typeface="Times New Roman" panose="02020603050405020304" pitchFamily="18" charset="0"/>
              </a:rPr>
              <a:t>		-	Blood group “O” </a:t>
            </a:r>
          </a:p>
        </p:txBody>
      </p:sp>
    </p:spTree>
  </p:cSld>
  <p:clrMapOvr>
    <a:masterClrMapping/>
  </p:clrMapOvr>
  <p:transition>
    <p:zoom dir="in"/>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7488"/>
            <a:ext cx="8686800" cy="1143000"/>
          </a:xfrm>
        </p:spPr>
        <p:txBody>
          <a:bodyPr>
            <a:noAutofit/>
          </a:bodyPr>
          <a:lstStyle/>
          <a:p>
            <a:pPr algn="ctr">
              <a:defRPr/>
            </a:pPr>
            <a:r>
              <a:rPr lang="ar-SA" sz="4400" b="1" dirty="0" err="1">
                <a:solidFill>
                  <a:schemeClr val="accent3">
                    <a:lumMod val="75000"/>
                  </a:schemeClr>
                </a:solidFill>
                <a:latin typeface="Times New Roman" panose="02020603050405020304" pitchFamily="18" charset="0"/>
                <a:ea typeface="+mn-ea"/>
                <a:cs typeface="Times New Roman" panose="02020603050405020304" pitchFamily="18" charset="0"/>
              </a:rPr>
              <a:t>Peptic</a:t>
            </a:r>
            <a:r>
              <a:rPr lang="ar-SA" sz="4400" b="1" dirty="0">
                <a:solidFill>
                  <a:schemeClr val="accent3">
                    <a:lumMod val="75000"/>
                  </a:schemeClr>
                </a:solidFill>
                <a:latin typeface="Times New Roman" panose="02020603050405020304" pitchFamily="18" charset="0"/>
                <a:ea typeface="+mn-ea"/>
                <a:cs typeface="Times New Roman" panose="02020603050405020304" pitchFamily="18" charset="0"/>
              </a:rPr>
              <a:t> </a:t>
            </a: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ulcer disease (PUD</a:t>
            </a:r>
            <a:r>
              <a:rPr lang="ar-SA" sz="4400" b="1" dirty="0">
                <a:solidFill>
                  <a:schemeClr val="accent3">
                    <a:lumMod val="75000"/>
                  </a:schemeClr>
                </a:solidFill>
                <a:latin typeface="Times New Roman" panose="02020603050405020304" pitchFamily="18" charset="0"/>
                <a:ea typeface="+mn-ea"/>
                <a:cs typeface="Times New Roman" panose="02020603050405020304" pitchFamily="18" charset="0"/>
              </a:rPr>
              <a:t>(</a:t>
            </a:r>
            <a:endPar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171449" y="1571625"/>
            <a:ext cx="8677275" cy="4572000"/>
          </a:xfrm>
        </p:spPr>
        <p:txBody>
          <a:bodyPr>
            <a:noAutofit/>
          </a:bodyPr>
          <a:lstStyle/>
          <a:p>
            <a:r>
              <a:rPr lang="en-US" sz="2800" b="1" dirty="0">
                <a:solidFill>
                  <a:schemeClr val="tx1"/>
                </a:solidFill>
                <a:latin typeface="Times New Roman" panose="02020603050405020304" pitchFamily="18" charset="0"/>
                <a:cs typeface="Times New Roman" panose="02020603050405020304" pitchFamily="18" charset="0"/>
              </a:rPr>
              <a:t>Refers to an ulcer in the lower </a:t>
            </a:r>
            <a:r>
              <a:rPr lang="en-US" sz="2800" b="1" dirty="0" err="1">
                <a:solidFill>
                  <a:schemeClr val="tx1"/>
                </a:solidFill>
                <a:latin typeface="Times New Roman" panose="02020603050405020304" pitchFamily="18" charset="0"/>
                <a:cs typeface="Times New Roman" panose="02020603050405020304" pitchFamily="18" charset="0"/>
              </a:rPr>
              <a:t>oesophagus</a:t>
            </a:r>
            <a:r>
              <a:rPr lang="en-US" sz="2800" b="1" dirty="0">
                <a:solidFill>
                  <a:schemeClr val="tx1"/>
                </a:solidFill>
                <a:latin typeface="Times New Roman" panose="02020603050405020304" pitchFamily="18" charset="0"/>
                <a:cs typeface="Times New Roman" panose="02020603050405020304" pitchFamily="18" charset="0"/>
              </a:rPr>
              <a:t>, stomach or duodenum.</a:t>
            </a:r>
          </a:p>
          <a:p>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Ulcers in the stomach or duodenum may be acute or chronic; both penetrate the </a:t>
            </a:r>
            <a:r>
              <a:rPr lang="en-US" sz="2800" b="1" dirty="0" err="1">
                <a:solidFill>
                  <a:schemeClr val="tx1"/>
                </a:solidFill>
                <a:latin typeface="Times New Roman" panose="02020603050405020304" pitchFamily="18" charset="0"/>
                <a:cs typeface="Times New Roman" panose="02020603050405020304" pitchFamily="18" charset="0"/>
              </a:rPr>
              <a:t>muscularis</a:t>
            </a:r>
            <a:r>
              <a:rPr lang="en-US" sz="2800" b="1" dirty="0">
                <a:solidFill>
                  <a:schemeClr val="tx1"/>
                </a:solidFill>
                <a:latin typeface="Times New Roman" panose="02020603050405020304" pitchFamily="18" charset="0"/>
                <a:cs typeface="Times New Roman" panose="02020603050405020304" pitchFamily="18" charset="0"/>
              </a:rPr>
              <a:t> mucosae but the acute ulcer shows no evidence of fibrosis.</a:t>
            </a:r>
          </a:p>
          <a:p>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Erosions do not penetrate the </a:t>
            </a:r>
            <a:r>
              <a:rPr lang="en-US" sz="2800" b="1" dirty="0" err="1">
                <a:solidFill>
                  <a:schemeClr val="tx1"/>
                </a:solidFill>
                <a:latin typeface="Times New Roman" panose="02020603050405020304" pitchFamily="18" charset="0"/>
                <a:cs typeface="Times New Roman" panose="02020603050405020304" pitchFamily="18" charset="0"/>
              </a:rPr>
              <a:t>muscularis</a:t>
            </a:r>
            <a:r>
              <a:rPr lang="en-US" sz="2800" b="1" dirty="0">
                <a:solidFill>
                  <a:schemeClr val="tx1"/>
                </a:solidFill>
                <a:latin typeface="Times New Roman" panose="02020603050405020304" pitchFamily="18" charset="0"/>
                <a:cs typeface="Times New Roman" panose="02020603050405020304" pitchFamily="18" charset="0"/>
              </a:rPr>
              <a:t> mucosae.</a:t>
            </a:r>
          </a:p>
        </p:txBody>
      </p:sp>
    </p:spTree>
    <p:extLst>
      <p:ext uri="{BB962C8B-B14F-4D97-AF65-F5344CB8AC3E}">
        <p14:creationId xmlns:p14="http://schemas.microsoft.com/office/powerpoint/2010/main" val="295931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369888"/>
            <a:ext cx="8410575" cy="1143000"/>
          </a:xfrm>
        </p:spPr>
        <p:txBody>
          <a:bodyPr>
            <a:normAutofit/>
          </a:bodyPr>
          <a:lstStyle/>
          <a:p>
            <a:pPr algn="ctr">
              <a:defRPr/>
            </a:pPr>
            <a:r>
              <a:rPr lang="ar-SA" sz="4400" b="1" dirty="0" err="1">
                <a:solidFill>
                  <a:schemeClr val="accent3">
                    <a:lumMod val="75000"/>
                  </a:schemeClr>
                </a:solidFill>
                <a:latin typeface="Times New Roman" panose="02020603050405020304" pitchFamily="18" charset="0"/>
                <a:ea typeface="+mn-ea"/>
                <a:cs typeface="Times New Roman" panose="02020603050405020304" pitchFamily="18" charset="0"/>
              </a:rPr>
              <a:t>Peptic</a:t>
            </a:r>
            <a:r>
              <a:rPr lang="ar-SA" sz="4400" b="1" dirty="0">
                <a:solidFill>
                  <a:schemeClr val="accent3">
                    <a:lumMod val="75000"/>
                  </a:schemeClr>
                </a:solidFill>
                <a:latin typeface="Times New Roman" panose="02020603050405020304" pitchFamily="18" charset="0"/>
                <a:ea typeface="+mn-ea"/>
                <a:cs typeface="Times New Roman" panose="02020603050405020304" pitchFamily="18" charset="0"/>
              </a:rPr>
              <a:t> </a:t>
            </a: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ulcer disease (PUD</a:t>
            </a:r>
            <a:r>
              <a:rPr lang="ar-SA" sz="4400" b="1" dirty="0">
                <a:solidFill>
                  <a:schemeClr val="accent3">
                    <a:lumMod val="75000"/>
                  </a:schemeClr>
                </a:solidFill>
                <a:latin typeface="Times New Roman" panose="02020603050405020304" pitchFamily="18" charset="0"/>
                <a:ea typeface="+mn-ea"/>
                <a:cs typeface="Times New Roman" panose="02020603050405020304" pitchFamily="18" charset="0"/>
              </a:rPr>
              <a:t>(</a:t>
            </a:r>
            <a:endParaRPr lang="en-CA" sz="4400" b="1" dirty="0">
              <a:solidFill>
                <a:schemeClr val="accent3">
                  <a:lumMod val="75000"/>
                </a:schemeClr>
              </a:solidFill>
              <a:latin typeface="Times New Roman" panose="02020603050405020304" pitchFamily="18" charset="0"/>
              <a:ea typeface="+mn-ea"/>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7750" y="1666875"/>
            <a:ext cx="6610349" cy="4495800"/>
          </a:xfrm>
        </p:spPr>
      </p:pic>
    </p:spTree>
    <p:extLst>
      <p:ext uri="{BB962C8B-B14F-4D97-AF65-F5344CB8AC3E}">
        <p14:creationId xmlns:p14="http://schemas.microsoft.com/office/powerpoint/2010/main" val="32403863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0025" y="333375"/>
            <a:ext cx="8705850" cy="7620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DIAGNOSTIC DIFFICULTIES</a:t>
            </a:r>
          </a:p>
        </p:txBody>
      </p:sp>
      <p:sp>
        <p:nvSpPr>
          <p:cNvPr id="27651" name="Rectangle 3"/>
          <p:cNvSpPr>
            <a:spLocks noGrp="1" noChangeArrowheads="1"/>
          </p:cNvSpPr>
          <p:nvPr>
            <p:ph idx="1"/>
          </p:nvPr>
        </p:nvSpPr>
        <p:spPr>
          <a:xfrm>
            <a:off x="361949" y="1276350"/>
            <a:ext cx="8515351" cy="5181600"/>
          </a:xfrm>
        </p:spPr>
        <p:txBody>
          <a:bodyPr>
            <a:normAutofit/>
          </a:bodyPr>
          <a:lstStyle/>
          <a:p>
            <a:pPr marL="1428750" indent="0">
              <a:lnSpc>
                <a:spcPct val="90000"/>
              </a:lnSpc>
              <a:buClr>
                <a:schemeClr val="tx1"/>
              </a:buClr>
              <a:buFontTx/>
              <a:buNone/>
            </a:pPr>
            <a:r>
              <a:rPr lang="en-US" sz="2800" b="1" dirty="0">
                <a:latin typeface="Times New Roman" panose="02020603050405020304" pitchFamily="18" charset="0"/>
                <a:cs typeface="Times New Roman" panose="02020603050405020304" pitchFamily="18" charset="0"/>
              </a:rPr>
              <a:t>* 	Not text book presentation</a:t>
            </a:r>
          </a:p>
          <a:p>
            <a:pPr marL="1428750" indent="0">
              <a:lnSpc>
                <a:spcPct val="90000"/>
              </a:lnSpc>
              <a:buFontTx/>
              <a:buNone/>
            </a:pPr>
            <a:r>
              <a:rPr lang="en-US" sz="2800" b="1" dirty="0">
                <a:latin typeface="Times New Roman" panose="02020603050405020304" pitchFamily="18" charset="0"/>
                <a:cs typeface="Times New Roman" panose="02020603050405020304" pitchFamily="18" charset="0"/>
              </a:rPr>
              <a:t>* 	Early presentation</a:t>
            </a:r>
          </a:p>
          <a:p>
            <a:pPr marL="1428750" indent="0">
              <a:lnSpc>
                <a:spcPct val="90000"/>
              </a:lnSpc>
              <a:buFontTx/>
              <a:buNone/>
            </a:pPr>
            <a:r>
              <a:rPr lang="en-US" sz="2800" b="1" dirty="0">
                <a:latin typeface="Times New Roman" panose="02020603050405020304" pitchFamily="18" charset="0"/>
                <a:cs typeface="Times New Roman" panose="02020603050405020304" pitchFamily="18" charset="0"/>
              </a:rPr>
              <a:t>* </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u="sng" dirty="0">
                <a:solidFill>
                  <a:schemeClr val="accent2">
                    <a:lumMod val="60000"/>
                    <a:lumOff val="40000"/>
                  </a:schemeClr>
                </a:solidFill>
                <a:latin typeface="Times New Roman" panose="02020603050405020304" pitchFamily="18" charset="0"/>
                <a:cs typeface="Times New Roman" panose="02020603050405020304" pitchFamily="18" charset="0"/>
              </a:rPr>
              <a:t>History:</a:t>
            </a:r>
            <a:endParaRPr lang="en-US" sz="28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1428750" indent="0">
              <a:lnSpc>
                <a:spcPct val="90000"/>
              </a:lnSpc>
              <a:buFontTx/>
              <a:buNone/>
            </a:pPr>
            <a:r>
              <a:rPr lang="en-US" sz="2800" b="1" dirty="0">
                <a:latin typeface="Times New Roman" panose="02020603050405020304" pitchFamily="18" charset="0"/>
                <a:cs typeface="Times New Roman" panose="02020603050405020304" pitchFamily="18" charset="0"/>
              </a:rPr>
              <a:t>   		1. 	</a:t>
            </a:r>
            <a:r>
              <a:rPr lang="en-US" sz="2800" b="1" dirty="0">
                <a:solidFill>
                  <a:srgbClr val="FF0000"/>
                </a:solidFill>
                <a:latin typeface="Times New Roman" panose="02020603050405020304" pitchFamily="18" charset="0"/>
                <a:cs typeface="Times New Roman" panose="02020603050405020304" pitchFamily="18" charset="0"/>
                <a:hlinkClick r:id="rId3" action="ppaction://hlinksldjump"/>
              </a:rPr>
              <a:t>ALARM</a:t>
            </a:r>
            <a:r>
              <a:rPr lang="en-US" sz="2800" b="1" dirty="0">
                <a:solidFill>
                  <a:schemeClr val="bg2"/>
                </a:solidFill>
                <a:latin typeface="Times New Roman" panose="02020603050405020304" pitchFamily="18" charset="0"/>
                <a:cs typeface="Times New Roman" panose="02020603050405020304" pitchFamily="18" charset="0"/>
                <a:hlinkClick r:id="rId3" action="ppaction://hlinksldjump"/>
              </a:rPr>
              <a:t> </a:t>
            </a:r>
            <a:r>
              <a:rPr lang="en-US" sz="2800" b="1" dirty="0">
                <a:latin typeface="Times New Roman" panose="02020603050405020304" pitchFamily="18" charset="0"/>
                <a:cs typeface="Times New Roman" panose="02020603050405020304" pitchFamily="18" charset="0"/>
              </a:rPr>
              <a:t>symptoms ??</a:t>
            </a:r>
          </a:p>
          <a:p>
            <a:pPr marL="1428750" indent="0">
              <a:lnSpc>
                <a:spcPct val="90000"/>
              </a:lnSpc>
              <a:buFontTx/>
              <a:buNone/>
            </a:pPr>
            <a:r>
              <a:rPr lang="en-US" sz="2800" b="1" dirty="0">
                <a:latin typeface="Times New Roman" panose="02020603050405020304" pitchFamily="18" charset="0"/>
                <a:cs typeface="Times New Roman" panose="02020603050405020304" pitchFamily="18" charset="0"/>
              </a:rPr>
              <a:t>		2. 	Specific symptoms </a:t>
            </a:r>
          </a:p>
          <a:p>
            <a:pPr marL="1428750" indent="0">
              <a:lnSpc>
                <a:spcPct val="90000"/>
              </a:lnSpc>
              <a:buFontTx/>
              <a:buNone/>
            </a:pPr>
            <a:r>
              <a:rPr lang="en-US" sz="2800" b="1" dirty="0">
                <a:latin typeface="Times New Roman" panose="02020603050405020304" pitchFamily="18" charset="0"/>
                <a:cs typeface="Times New Roman" panose="02020603050405020304" pitchFamily="18" charset="0"/>
              </a:rPr>
              <a:t>		3.	NUD</a:t>
            </a:r>
          </a:p>
          <a:p>
            <a:pPr marL="1428750" indent="0">
              <a:lnSpc>
                <a:spcPct val="90000"/>
              </a:lnSpc>
              <a:buFontTx/>
              <a:buNone/>
            </a:pPr>
            <a:r>
              <a:rPr lang="en-US" sz="2800" b="1" dirty="0">
                <a:latin typeface="Times New Roman" panose="02020603050405020304" pitchFamily="18" charset="0"/>
                <a:cs typeface="Times New Roman" panose="02020603050405020304" pitchFamily="18" charset="0"/>
              </a:rPr>
              <a:t>* 	MI ??</a:t>
            </a:r>
          </a:p>
          <a:p>
            <a:pPr marL="1428750" indent="0">
              <a:lnSpc>
                <a:spcPct val="90000"/>
              </a:lnSpc>
              <a:buFontTx/>
              <a:buNone/>
            </a:pPr>
            <a:r>
              <a:rPr lang="en-US" sz="2800" b="1" dirty="0">
                <a:latin typeface="Times New Roman" panose="02020603050405020304" pitchFamily="18" charset="0"/>
                <a:cs typeface="Times New Roman" panose="02020603050405020304" pitchFamily="18" charset="0"/>
              </a:rPr>
              <a:t>*	NSAID</a:t>
            </a:r>
          </a:p>
          <a:p>
            <a:pPr marL="1428750" indent="0">
              <a:lnSpc>
                <a:spcPct val="90000"/>
              </a:lnSpc>
              <a:buFontTx/>
              <a:buNone/>
            </a:pPr>
            <a:r>
              <a:rPr lang="en-US" sz="2800" b="1" dirty="0">
                <a:latin typeface="Times New Roman" panose="02020603050405020304" pitchFamily="18" charset="0"/>
                <a:cs typeface="Times New Roman" panose="02020603050405020304" pitchFamily="18" charset="0"/>
              </a:rPr>
              <a:t>*	Smoking</a:t>
            </a:r>
          </a:p>
        </p:txBody>
      </p:sp>
    </p:spTree>
    <p:extLst>
      <p:ext uri="{BB962C8B-B14F-4D97-AF65-F5344CB8AC3E}">
        <p14:creationId xmlns:p14="http://schemas.microsoft.com/office/powerpoint/2010/main" val="1840439304"/>
      </p:ext>
    </p:extLst>
  </p:cSld>
  <p:clrMapOvr>
    <a:masterClrMapping/>
  </p:clrMapOvr>
  <p:transition>
    <p:zoom dir="in"/>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6" y="0"/>
            <a:ext cx="8696324" cy="1143000"/>
          </a:xfrm>
        </p:spPr>
        <p:txBody>
          <a:bodyPr>
            <a:noAutofit/>
          </a:bodyPr>
          <a:lstStyle/>
          <a:p>
            <a:pPr algn="ctr" fontAlgn="base">
              <a:defRPr/>
            </a:pPr>
            <a:r>
              <a:rPr lang="en-CA" sz="4400" b="1" dirty="0">
                <a:solidFill>
                  <a:schemeClr val="accent3">
                    <a:lumMod val="75000"/>
                  </a:schemeClr>
                </a:solidFill>
                <a:latin typeface="Times New Roman" panose="02020603050405020304" pitchFamily="18" charset="0"/>
                <a:ea typeface="+mn-ea"/>
                <a:cs typeface="Times New Roman" panose="02020603050405020304" pitchFamily="18" charset="0"/>
              </a:rPr>
              <a:t>Red Flags of Dyspepsia </a:t>
            </a:r>
          </a:p>
        </p:txBody>
      </p:sp>
      <p:sp>
        <p:nvSpPr>
          <p:cNvPr id="3" name="Content Placeholder 2"/>
          <p:cNvSpPr>
            <a:spLocks noGrp="1"/>
          </p:cNvSpPr>
          <p:nvPr>
            <p:ph idx="1"/>
          </p:nvPr>
        </p:nvSpPr>
        <p:spPr>
          <a:xfrm>
            <a:off x="257174" y="1266825"/>
            <a:ext cx="8620125" cy="4572000"/>
          </a:xfrm>
        </p:spPr>
        <p:txBody>
          <a:bodyPr>
            <a:noAutofit/>
          </a:bodyPr>
          <a:lstStyle/>
          <a:p>
            <a:r>
              <a:rPr lang="en-CA" sz="2800" b="1" dirty="0">
                <a:solidFill>
                  <a:schemeClr val="tx1"/>
                </a:solidFill>
                <a:latin typeface="Times New Roman" panose="02020603050405020304" pitchFamily="18" charset="0"/>
                <a:cs typeface="Times New Roman" panose="02020603050405020304" pitchFamily="18" charset="0"/>
              </a:rPr>
              <a:t>Unintended weight loss</a:t>
            </a:r>
          </a:p>
          <a:p>
            <a:r>
              <a:rPr lang="en-CA" sz="2800" b="1" dirty="0">
                <a:solidFill>
                  <a:schemeClr val="tx1"/>
                </a:solidFill>
                <a:latin typeface="Times New Roman" panose="02020603050405020304" pitchFamily="18" charset="0"/>
                <a:cs typeface="Times New Roman" panose="02020603050405020304" pitchFamily="18" charset="0"/>
              </a:rPr>
              <a:t>Severe  vomiting</a:t>
            </a:r>
          </a:p>
          <a:p>
            <a:r>
              <a:rPr lang="en-CA" sz="2800" b="1" dirty="0">
                <a:solidFill>
                  <a:schemeClr val="tx1"/>
                </a:solidFill>
                <a:latin typeface="Times New Roman" panose="02020603050405020304" pitchFamily="18" charset="0"/>
                <a:cs typeface="Times New Roman" panose="02020603050405020304" pitchFamily="18" charset="0"/>
              </a:rPr>
              <a:t>Progressive dysphagia</a:t>
            </a:r>
          </a:p>
          <a:p>
            <a:r>
              <a:rPr lang="en-CA" sz="2800" b="1" dirty="0">
                <a:solidFill>
                  <a:schemeClr val="tx1"/>
                </a:solidFill>
                <a:latin typeface="Times New Roman" panose="02020603050405020304" pitchFamily="18" charset="0"/>
                <a:cs typeface="Times New Roman" panose="02020603050405020304" pitchFamily="18" charset="0"/>
              </a:rPr>
              <a:t>Odynophagia  </a:t>
            </a:r>
          </a:p>
          <a:p>
            <a:r>
              <a:rPr lang="en-CA" sz="2800" b="1" dirty="0">
                <a:solidFill>
                  <a:schemeClr val="tx1"/>
                </a:solidFill>
                <a:latin typeface="Times New Roman" panose="02020603050405020304" pitchFamily="18" charset="0"/>
                <a:cs typeface="Times New Roman" panose="02020603050405020304" pitchFamily="18" charset="0"/>
              </a:rPr>
              <a:t>Unexplained or iron deficiency anemia</a:t>
            </a:r>
          </a:p>
          <a:p>
            <a:r>
              <a:rPr lang="en-CA" sz="2800" b="1" dirty="0">
                <a:solidFill>
                  <a:schemeClr val="tx1"/>
                </a:solidFill>
                <a:latin typeface="Times New Roman" panose="02020603050405020304" pitchFamily="18" charset="0"/>
                <a:cs typeface="Times New Roman" panose="02020603050405020304" pitchFamily="18" charset="0"/>
              </a:rPr>
              <a:t>Hematemesis</a:t>
            </a:r>
          </a:p>
          <a:p>
            <a:r>
              <a:rPr lang="en-CA" sz="2800" b="1" dirty="0">
                <a:solidFill>
                  <a:schemeClr val="tx1"/>
                </a:solidFill>
                <a:latin typeface="Times New Roman" panose="02020603050405020304" pitchFamily="18" charset="0"/>
                <a:cs typeface="Times New Roman" panose="02020603050405020304" pitchFamily="18" charset="0"/>
              </a:rPr>
              <a:t>Jaundice</a:t>
            </a:r>
          </a:p>
          <a:p>
            <a:r>
              <a:rPr lang="en-CA" sz="2800" b="1" dirty="0">
                <a:solidFill>
                  <a:schemeClr val="tx1"/>
                </a:solidFill>
                <a:latin typeface="Times New Roman" panose="02020603050405020304" pitchFamily="18" charset="0"/>
                <a:cs typeface="Times New Roman" panose="02020603050405020304" pitchFamily="18" charset="0"/>
              </a:rPr>
              <a:t>Palpable abdominal mass</a:t>
            </a:r>
          </a:p>
          <a:p>
            <a:r>
              <a:rPr lang="en-CA" sz="2800" b="1" dirty="0">
                <a:solidFill>
                  <a:schemeClr val="tx1"/>
                </a:solidFill>
                <a:latin typeface="Times New Roman" panose="02020603050405020304" pitchFamily="18" charset="0"/>
                <a:cs typeface="Times New Roman" panose="02020603050405020304" pitchFamily="18" charset="0"/>
              </a:rPr>
              <a:t>lymphadenopathy</a:t>
            </a:r>
          </a:p>
          <a:p>
            <a:r>
              <a:rPr lang="en-CA" sz="2800" b="1" dirty="0">
                <a:solidFill>
                  <a:schemeClr val="tx1"/>
                </a:solidFill>
                <a:latin typeface="Times New Roman" panose="02020603050405020304" pitchFamily="18" charset="0"/>
                <a:cs typeface="Times New Roman" panose="02020603050405020304" pitchFamily="18" charset="0"/>
              </a:rPr>
              <a:t>Family history of upper GI cancer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274" y="1516307"/>
            <a:ext cx="2562225" cy="4927356"/>
          </a:xfrm>
          <a:prstGeom prst="rect">
            <a:avLst/>
          </a:prstGeom>
        </p:spPr>
      </p:pic>
    </p:spTree>
    <p:extLst>
      <p:ext uri="{BB962C8B-B14F-4D97-AF65-F5344CB8AC3E}">
        <p14:creationId xmlns:p14="http://schemas.microsoft.com/office/powerpoint/2010/main" val="94647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322263"/>
            <a:ext cx="8915400" cy="1143000"/>
          </a:xfrm>
        </p:spPr>
        <p:txBody>
          <a:bodyPr>
            <a:normAutofit/>
          </a:bodyPr>
          <a:lstStyle/>
          <a:p>
            <a:pPr algn="ct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Alarm symptoms</a:t>
            </a:r>
          </a:p>
        </p:txBody>
      </p:sp>
      <p:sp>
        <p:nvSpPr>
          <p:cNvPr id="29699" name="Rectangle 3"/>
          <p:cNvSpPr>
            <a:spLocks noGrp="1" noChangeArrowheads="1"/>
          </p:cNvSpPr>
          <p:nvPr>
            <p:ph idx="1"/>
          </p:nvPr>
        </p:nvSpPr>
        <p:spPr>
          <a:xfrm>
            <a:off x="523875" y="893763"/>
            <a:ext cx="8620125" cy="4572000"/>
          </a:xfrm>
        </p:spPr>
        <p:txBody>
          <a:bodyPr>
            <a:noAutofit/>
          </a:bodyPr>
          <a:lstStyle/>
          <a:p>
            <a:pPr marL="0" indent="0" algn="ctr" fontAlgn="base">
              <a:spcBef>
                <a:spcPct val="0"/>
              </a:spcBef>
              <a:buNone/>
              <a:defRPr/>
            </a:pPr>
            <a:endParaRPr lang="en-US" sz="4400" b="1" dirty="0">
              <a:solidFill>
                <a:schemeClr val="accent3">
                  <a:lumMod val="75000"/>
                </a:schemeClr>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Anorexia </a:t>
            </a:r>
          </a:p>
          <a:p>
            <a:r>
              <a:rPr lang="en-US" sz="2800" b="1" dirty="0">
                <a:solidFill>
                  <a:schemeClr val="tx1"/>
                </a:solidFill>
                <a:latin typeface="Times New Roman" panose="02020603050405020304" pitchFamily="18" charset="0"/>
                <a:cs typeface="Times New Roman" panose="02020603050405020304" pitchFamily="18" charset="0"/>
              </a:rPr>
              <a:t>Loss of weight (progressive &amp; unintentional)</a:t>
            </a:r>
          </a:p>
          <a:p>
            <a:r>
              <a:rPr lang="en-US" sz="2800" b="1" dirty="0" err="1">
                <a:solidFill>
                  <a:schemeClr val="tx1"/>
                </a:solidFill>
                <a:latin typeface="Times New Roman" panose="02020603050405020304" pitchFamily="18" charset="0"/>
                <a:cs typeface="Times New Roman" panose="02020603050405020304" pitchFamily="18" charset="0"/>
              </a:rPr>
              <a:t>Anaemia</a:t>
            </a:r>
            <a:r>
              <a:rPr lang="en-US" sz="2800" b="1" dirty="0">
                <a:solidFill>
                  <a:schemeClr val="tx1"/>
                </a:solidFill>
                <a:latin typeface="Times New Roman" panose="02020603050405020304" pitchFamily="18" charset="0"/>
                <a:cs typeface="Times New Roman" panose="02020603050405020304" pitchFamily="18" charset="0"/>
              </a:rPr>
              <a:t> due to iron deficiency </a:t>
            </a:r>
          </a:p>
          <a:p>
            <a:r>
              <a:rPr lang="en-US" sz="2800" b="1" dirty="0">
                <a:solidFill>
                  <a:schemeClr val="tx1"/>
                </a:solidFill>
                <a:latin typeface="Times New Roman" panose="02020603050405020304" pitchFamily="18" charset="0"/>
                <a:cs typeface="Times New Roman" panose="02020603050405020304" pitchFamily="18" charset="0"/>
              </a:rPr>
              <a:t>Recent onset of persistent symptoms :vomiting</a:t>
            </a:r>
          </a:p>
          <a:p>
            <a:r>
              <a:rPr lang="en-US" sz="2800" b="1" dirty="0" err="1">
                <a:solidFill>
                  <a:schemeClr val="tx1"/>
                </a:solidFill>
                <a:latin typeface="Times New Roman" panose="02020603050405020304" pitchFamily="18" charset="0"/>
                <a:cs typeface="Times New Roman" panose="02020603050405020304" pitchFamily="18" charset="0"/>
              </a:rPr>
              <a:t>Melaena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haematemesis</a:t>
            </a:r>
            <a:r>
              <a:rPr lang="en-US" sz="2800" b="1" dirty="0">
                <a:solidFill>
                  <a:schemeClr val="tx1"/>
                </a:solidFill>
                <a:latin typeface="Times New Roman" panose="02020603050405020304" pitchFamily="18" charset="0"/>
                <a:cs typeface="Times New Roman" panose="02020603050405020304" pitchFamily="18" charset="0"/>
              </a:rPr>
              <a:t> </a:t>
            </a:r>
          </a:p>
          <a:p>
            <a:r>
              <a:rPr lang="en-US" sz="2800" b="1" dirty="0" err="1">
                <a:solidFill>
                  <a:schemeClr val="tx1"/>
                </a:solidFill>
                <a:latin typeface="Times New Roman" panose="02020603050405020304" pitchFamily="18" charset="0"/>
                <a:cs typeface="Times New Roman" panose="02020603050405020304" pitchFamily="18" charset="0"/>
              </a:rPr>
              <a:t>Dysphagia</a:t>
            </a:r>
            <a:r>
              <a:rPr lang="en-US" sz="2800" b="1" dirty="0">
                <a:solidFill>
                  <a:schemeClr val="tx1"/>
                </a:solidFill>
                <a:latin typeface="Times New Roman" panose="02020603050405020304" pitchFamily="18" charset="0"/>
                <a:cs typeface="Times New Roman" panose="02020603050405020304" pitchFamily="18" charset="0"/>
              </a:rPr>
              <a:t> (progressive)</a:t>
            </a:r>
          </a:p>
          <a:p>
            <a:r>
              <a:rPr lang="en-US" sz="2800" b="1" dirty="0" err="1">
                <a:solidFill>
                  <a:schemeClr val="tx1"/>
                </a:solidFill>
                <a:latin typeface="Times New Roman" panose="02020603050405020304" pitchFamily="18" charset="0"/>
                <a:cs typeface="Times New Roman" panose="02020603050405020304" pitchFamily="18" charset="0"/>
              </a:rPr>
              <a:t>Epigastric</a:t>
            </a:r>
            <a:r>
              <a:rPr lang="en-US" sz="2800" b="1" dirty="0">
                <a:solidFill>
                  <a:schemeClr val="tx1"/>
                </a:solidFill>
                <a:latin typeface="Times New Roman" panose="02020603050405020304" pitchFamily="18" charset="0"/>
                <a:cs typeface="Times New Roman" panose="02020603050405020304" pitchFamily="18" charset="0"/>
              </a:rPr>
              <a:t> mass or</a:t>
            </a:r>
          </a:p>
          <a:p>
            <a:r>
              <a:rPr lang="en-US" sz="2800" b="1" dirty="0">
                <a:solidFill>
                  <a:schemeClr val="tx1"/>
                </a:solidFill>
                <a:latin typeface="Times New Roman" panose="02020603050405020304" pitchFamily="18" charset="0"/>
                <a:cs typeface="Times New Roman" panose="02020603050405020304" pitchFamily="18" charset="0"/>
              </a:rPr>
              <a:t>Suspicious barium meal.</a:t>
            </a:r>
          </a:p>
          <a:p>
            <a:pPr>
              <a:buFontTx/>
              <a:buNone/>
            </a:pPr>
            <a:endParaRPr lang="en-US" sz="2000" dirty="0">
              <a:latin typeface="Arial" pitchFamily="34" charset="0"/>
              <a:cs typeface="Arial" pitchFamily="34" charset="0"/>
            </a:endParaRPr>
          </a:p>
          <a:p>
            <a:endParaRPr lang="en-US" sz="700" b="1" dirty="0">
              <a:latin typeface="Arial" pitchFamily="34" charset="0"/>
              <a:cs typeface="Arial" pitchFamily="34" charset="0"/>
            </a:endParaRPr>
          </a:p>
          <a:p>
            <a:pPr>
              <a:buFontTx/>
              <a:buNone/>
            </a:pPr>
            <a:r>
              <a:rPr lang="en-US" sz="700" dirty="0">
                <a:latin typeface="Arial" pitchFamily="34" charset="0"/>
                <a:cs typeface="Arial" pitchFamily="34" charset="0"/>
              </a:rPr>
              <a:t> </a:t>
            </a:r>
          </a:p>
          <a:p>
            <a:endParaRPr lang="en-US" sz="700" dirty="0">
              <a:latin typeface="Arial" pitchFamily="34" charset="0"/>
              <a:cs typeface="Arial" pitchFamily="34" charset="0"/>
            </a:endParaRPr>
          </a:p>
        </p:txBody>
      </p:sp>
    </p:spTree>
    <p:extLst>
      <p:ext uri="{BB962C8B-B14F-4D97-AF65-F5344CB8AC3E}">
        <p14:creationId xmlns:p14="http://schemas.microsoft.com/office/powerpoint/2010/main" val="28702651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63773" y="612966"/>
            <a:ext cx="9404770" cy="5653489"/>
          </a:xfrm>
        </p:spPr>
        <p:txBody>
          <a:bodyPr>
            <a:normAutofit/>
          </a:bodyPr>
          <a:lstStyle/>
          <a:p>
            <a:pPr lvl="0" algn="ctr">
              <a:buNone/>
            </a:pPr>
            <a:endParaRPr lang="en-US" sz="6600" b="1" dirty="0">
              <a:solidFill>
                <a:schemeClr val="accent2">
                  <a:lumMod val="75000"/>
                </a:schemeClr>
              </a:solidFill>
              <a:ea typeface="+mj-ea"/>
            </a:endParaRPr>
          </a:p>
          <a:p>
            <a:pPr marL="571500" lvl="1" indent="-571500">
              <a:buFont typeface="Wingdings" panose="05000000000000000000" pitchFamily="2" charset="2"/>
              <a:buChar char="Ø"/>
            </a:pPr>
            <a:r>
              <a:rPr lang="en-GB" sz="4400" dirty="0">
                <a:solidFill>
                  <a:srgbClr val="002060"/>
                </a:solidFill>
              </a:rPr>
              <a:t>Please, write a short summary of the case, before you proceed further.</a:t>
            </a:r>
          </a:p>
          <a:p>
            <a:pPr marL="0" lvl="1" indent="0">
              <a:buNone/>
            </a:pPr>
            <a:endParaRPr lang="en-GB" sz="4400" dirty="0">
              <a:solidFill>
                <a:srgbClr val="002060"/>
              </a:solidFill>
            </a:endParaRPr>
          </a:p>
          <a:p>
            <a:pPr marL="571500" lvl="1" indent="-571500">
              <a:buFont typeface="Wingdings" panose="05000000000000000000" pitchFamily="2" charset="2"/>
              <a:buChar char="Ø"/>
            </a:pPr>
            <a:r>
              <a:rPr lang="en-GB" sz="4400" dirty="0">
                <a:solidFill>
                  <a:srgbClr val="002060"/>
                </a:solidFill>
              </a:rPr>
              <a:t>Write some thoughts, what could be done for this patient?</a:t>
            </a:r>
          </a:p>
          <a:p>
            <a:pPr lvl="1"/>
            <a:endParaRPr lang="en-US" sz="4400" b="1" dirty="0">
              <a:latin typeface="Arial" pitchFamily="34" charset="0"/>
              <a:cs typeface="Arial" pitchFamily="34" charset="0"/>
            </a:endParaRPr>
          </a:p>
        </p:txBody>
      </p:sp>
    </p:spTree>
    <p:extLst>
      <p:ext uri="{BB962C8B-B14F-4D97-AF65-F5344CB8AC3E}">
        <p14:creationId xmlns:p14="http://schemas.microsoft.com/office/powerpoint/2010/main" val="409851745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8629650" cy="1143000"/>
          </a:xfrm>
        </p:spPr>
        <p:txBody>
          <a:bodyPr>
            <a:noAutofit/>
          </a:bodyPr>
          <a:lstStyle/>
          <a:p>
            <a:pPr algn="ctr"/>
            <a:r>
              <a:rPr lang="ar-SA" sz="4400" b="1" dirty="0" err="1">
                <a:solidFill>
                  <a:schemeClr val="accent3">
                    <a:lumMod val="75000"/>
                  </a:schemeClr>
                </a:solidFill>
                <a:latin typeface="Times New Roman" panose="02020603050405020304" pitchFamily="18" charset="0"/>
                <a:ea typeface="+mn-ea"/>
                <a:cs typeface="Times New Roman" panose="02020603050405020304" pitchFamily="18" charset="0"/>
              </a:rPr>
              <a:t>Diagnosis</a:t>
            </a:r>
            <a:r>
              <a:rPr lang="ar-SA" sz="4400" b="1" dirty="0">
                <a:solidFill>
                  <a:schemeClr val="accent3">
                    <a:lumMod val="75000"/>
                  </a:schemeClr>
                </a:solidFill>
                <a:latin typeface="Times New Roman" panose="02020603050405020304" pitchFamily="18" charset="0"/>
                <a:ea typeface="+mn-ea"/>
                <a:cs typeface="Times New Roman" panose="02020603050405020304" pitchFamily="18" charset="0"/>
              </a:rPr>
              <a:t> </a:t>
            </a:r>
            <a:r>
              <a:rPr lang="ar-SA" sz="4400" b="1" dirty="0" err="1">
                <a:solidFill>
                  <a:schemeClr val="accent3">
                    <a:lumMod val="75000"/>
                  </a:schemeClr>
                </a:solidFill>
                <a:latin typeface="Times New Roman" panose="02020603050405020304" pitchFamily="18" charset="0"/>
                <a:ea typeface="+mn-ea"/>
                <a:cs typeface="Times New Roman" panose="02020603050405020304" pitchFamily="18" charset="0"/>
              </a:rPr>
              <a:t>of</a:t>
            </a:r>
            <a:r>
              <a:rPr lang="ar-SA" sz="4400" b="1" dirty="0">
                <a:solidFill>
                  <a:schemeClr val="accent3">
                    <a:lumMod val="75000"/>
                  </a:schemeClr>
                </a:solidFill>
                <a:latin typeface="Times New Roman" panose="02020603050405020304" pitchFamily="18" charset="0"/>
                <a:ea typeface="+mn-ea"/>
                <a:cs typeface="Times New Roman" panose="02020603050405020304" pitchFamily="18" charset="0"/>
              </a:rPr>
              <a:t> </a:t>
            </a: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peptic ulcer disease </a:t>
            </a:r>
          </a:p>
        </p:txBody>
      </p:sp>
      <p:sp>
        <p:nvSpPr>
          <p:cNvPr id="3" name="Content Placeholder 2"/>
          <p:cNvSpPr>
            <a:spLocks noGrp="1"/>
          </p:cNvSpPr>
          <p:nvPr>
            <p:ph idx="1"/>
          </p:nvPr>
        </p:nvSpPr>
        <p:spPr>
          <a:xfrm>
            <a:off x="361950" y="1178378"/>
            <a:ext cx="8486775" cy="4572000"/>
          </a:xfrm>
        </p:spPr>
        <p:txBody>
          <a:bodyPr>
            <a:noAutofit/>
          </a:bodyPr>
          <a:lstStyle/>
          <a:p>
            <a:r>
              <a:rPr lang="en-US" sz="2800" b="1" dirty="0">
                <a:solidFill>
                  <a:srgbClr val="0070C0"/>
                </a:solidFill>
                <a:latin typeface="Times New Roman" panose="02020603050405020304" pitchFamily="18" charset="0"/>
                <a:cs typeface="Times New Roman" panose="02020603050405020304" pitchFamily="18" charset="0"/>
              </a:rPr>
              <a:t>Endoscopy</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the preferred investigation</a:t>
            </a:r>
          </a:p>
          <a:p>
            <a:pPr>
              <a:buNone/>
            </a:pPr>
            <a:endParaRPr lang="en-US" sz="2800" dirty="0">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Gastric ulcers </a:t>
            </a:r>
            <a:r>
              <a:rPr lang="en-US" sz="2800" dirty="0">
                <a:latin typeface="Times New Roman" panose="02020603050405020304" pitchFamily="18" charset="0"/>
                <a:cs typeface="Times New Roman" panose="02020603050405020304" pitchFamily="18" charset="0"/>
              </a:rPr>
              <a:t>may occasionally be </a:t>
            </a:r>
            <a:r>
              <a:rPr lang="en-US" sz="2800" b="1" dirty="0">
                <a:solidFill>
                  <a:srgbClr val="0070C0"/>
                </a:solidFill>
                <a:latin typeface="Times New Roman" panose="02020603050405020304" pitchFamily="18" charset="0"/>
                <a:cs typeface="Times New Roman" panose="02020603050405020304" pitchFamily="18" charset="0"/>
              </a:rPr>
              <a:t>malignant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therefore must always be biopsied</a:t>
            </a:r>
          </a:p>
          <a:p>
            <a:pPr>
              <a:buNone/>
            </a:pPr>
            <a:endParaRPr lang="en-US" sz="1800" dirty="0">
              <a:latin typeface="Arial "/>
            </a:endParaRPr>
          </a:p>
          <a:p>
            <a:r>
              <a:rPr lang="en-US" sz="2800" b="1" dirty="0">
                <a:solidFill>
                  <a:schemeClr val="tx1"/>
                </a:solidFill>
                <a:latin typeface="Times New Roman" panose="02020603050405020304" pitchFamily="18" charset="0"/>
                <a:cs typeface="Times New Roman" panose="02020603050405020304" pitchFamily="18" charset="0"/>
              </a:rPr>
              <a:t>Patients should also be screened for H. pylori infection</a:t>
            </a:r>
          </a:p>
          <a:p>
            <a:pPr lvl="1">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Some are invasive and require endoscopy; others are non-invasive</a:t>
            </a:r>
          </a:p>
          <a:p>
            <a:pPr lvl="1">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Overall, breath tests are best because of their accuracy, simplicity and non-invasiveness</a:t>
            </a:r>
          </a:p>
        </p:txBody>
      </p:sp>
    </p:spTree>
    <p:extLst>
      <p:ext uri="{BB962C8B-B14F-4D97-AF65-F5344CB8AC3E}">
        <p14:creationId xmlns:p14="http://schemas.microsoft.com/office/powerpoint/2010/main" val="53092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96045"/>
            <a:ext cx="8467725" cy="1143000"/>
          </a:xfrm>
        </p:spPr>
        <p:txBody>
          <a:bodyPr>
            <a:noAutofit/>
          </a:bodyPr>
          <a:lstStyle/>
          <a:p>
            <a:pPr algn="ct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Helicobacter pylori (h-pylori) bacteria</a:t>
            </a:r>
          </a:p>
        </p:txBody>
      </p:sp>
      <p:sp>
        <p:nvSpPr>
          <p:cNvPr id="3" name="Content Placeholder 2"/>
          <p:cNvSpPr>
            <a:spLocks noGrp="1"/>
          </p:cNvSpPr>
          <p:nvPr>
            <p:ph idx="1"/>
          </p:nvPr>
        </p:nvSpPr>
        <p:spPr>
          <a:xfrm>
            <a:off x="314325" y="1457324"/>
            <a:ext cx="8496300" cy="4943475"/>
          </a:xfrm>
        </p:spPr>
        <p:txBody>
          <a:bodyPr>
            <a:noAutofit/>
          </a:bodyPr>
          <a:lstStyle/>
          <a:p>
            <a:r>
              <a:rPr lang="en-US" sz="2800" dirty="0">
                <a:latin typeface="Times New Roman" panose="02020603050405020304" pitchFamily="18" charset="0"/>
                <a:cs typeface="Times New Roman" panose="02020603050405020304" pitchFamily="18" charset="0"/>
              </a:rPr>
              <a:t>H. pylori is a slow-growing spiral </a:t>
            </a:r>
            <a:r>
              <a:rPr lang="en-US" sz="2800" b="1" dirty="0">
                <a:solidFill>
                  <a:srgbClr val="0070C0"/>
                </a:solidFill>
                <a:latin typeface="Times New Roman" panose="02020603050405020304" pitchFamily="18" charset="0"/>
                <a:cs typeface="Times New Roman" panose="02020603050405020304" pitchFamily="18" charset="0"/>
              </a:rPr>
              <a:t>Gram-negative</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flagellate </a:t>
            </a:r>
            <a:r>
              <a:rPr lang="en-US" sz="2800" b="1" dirty="0">
                <a:solidFill>
                  <a:srgbClr val="0070C0"/>
                </a:solidFill>
                <a:latin typeface="Times New Roman" panose="02020603050405020304" pitchFamily="18" charset="0"/>
                <a:cs typeface="Times New Roman" panose="02020603050405020304" pitchFamily="18" charset="0"/>
              </a:rPr>
              <a:t>urease-producing</a:t>
            </a:r>
            <a:r>
              <a:rPr lang="en-US" sz="2800" dirty="0">
                <a:latin typeface="Times New Roman" panose="02020603050405020304" pitchFamily="18" charset="0"/>
                <a:cs typeface="Times New Roman" panose="02020603050405020304" pitchFamily="18" charset="0"/>
              </a:rPr>
              <a:t> bacterium which plays a major role in gastritis and peptic ulcer disease</a:t>
            </a:r>
          </a:p>
          <a:p>
            <a:pPr marL="0" indent="0">
              <a:buNone/>
            </a:pPr>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a:p>
            <a:r>
              <a:rPr lang="en-US" sz="2800" dirty="0">
                <a:latin typeface="Times New Roman" panose="02020603050405020304" pitchFamily="18" charset="0"/>
                <a:cs typeface="Times New Roman" panose="02020603050405020304" pitchFamily="18" charset="0"/>
              </a:rPr>
              <a:t>It colonizes the </a:t>
            </a:r>
            <a:r>
              <a:rPr lang="en-US" sz="2800" b="1" dirty="0">
                <a:solidFill>
                  <a:srgbClr val="0070C0"/>
                </a:solidFill>
                <a:latin typeface="Times New Roman" panose="02020603050405020304" pitchFamily="18" charset="0"/>
                <a:cs typeface="Times New Roman" panose="02020603050405020304" pitchFamily="18" charset="0"/>
              </a:rPr>
              <a:t>mucous layer </a:t>
            </a:r>
            <a:r>
              <a:rPr lang="en-US" sz="2800" dirty="0">
                <a:latin typeface="Times New Roman" panose="02020603050405020304" pitchFamily="18" charset="0"/>
                <a:cs typeface="Times New Roman" panose="02020603050405020304" pitchFamily="18" charset="0"/>
              </a:rPr>
              <a:t>in the gastric </a:t>
            </a:r>
            <a:r>
              <a:rPr lang="en-US" sz="2800" dirty="0" err="1">
                <a:latin typeface="Times New Roman" panose="02020603050405020304" pitchFamily="18" charset="0"/>
                <a:cs typeface="Times New Roman" panose="02020603050405020304" pitchFamily="18" charset="0"/>
              </a:rPr>
              <a:t>antrum</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But is found in the duodenum </a:t>
            </a:r>
            <a:r>
              <a:rPr lang="en-US" sz="2800" b="1" dirty="0">
                <a:solidFill>
                  <a:srgbClr val="0070C0"/>
                </a:solidFill>
                <a:latin typeface="Times New Roman" panose="02020603050405020304" pitchFamily="18" charset="0"/>
                <a:cs typeface="Times New Roman" panose="02020603050405020304" pitchFamily="18" charset="0"/>
              </a:rPr>
              <a:t>only</a:t>
            </a:r>
            <a:r>
              <a:rPr lang="en-US" sz="2800" dirty="0">
                <a:latin typeface="Times New Roman" panose="02020603050405020304" pitchFamily="18" charset="0"/>
                <a:cs typeface="Times New Roman" panose="02020603050405020304" pitchFamily="18" charset="0"/>
              </a:rPr>
              <a:t> in areas of gastric metaplasia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724944"/>
            <a:ext cx="6134100" cy="1618456"/>
          </a:xfrm>
          <a:prstGeom prst="rect">
            <a:avLst/>
          </a:prstGeom>
        </p:spPr>
      </p:pic>
    </p:spTree>
    <p:extLst>
      <p:ext uri="{BB962C8B-B14F-4D97-AF65-F5344CB8AC3E}">
        <p14:creationId xmlns:p14="http://schemas.microsoft.com/office/powerpoint/2010/main" val="9516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0500" y="304800"/>
            <a:ext cx="8534400" cy="990600"/>
          </a:xfrm>
        </p:spPr>
        <p:txBody>
          <a:bodyPr>
            <a:normAutofit/>
          </a:bodyPr>
          <a:lstStyle/>
          <a:p>
            <a:pPr algn="ct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H-Pylori</a:t>
            </a:r>
          </a:p>
        </p:txBody>
      </p:sp>
      <p:sp>
        <p:nvSpPr>
          <p:cNvPr id="200707" name="Rectangle 3"/>
          <p:cNvSpPr>
            <a:spLocks noGrp="1" noChangeArrowheads="1"/>
          </p:cNvSpPr>
          <p:nvPr>
            <p:ph idx="1"/>
          </p:nvPr>
        </p:nvSpPr>
        <p:spPr>
          <a:xfrm>
            <a:off x="-1019176" y="1295400"/>
            <a:ext cx="9237889" cy="4876800"/>
          </a:xfrm>
        </p:spPr>
        <p:txBody>
          <a:bodyPr>
            <a:noAutofit/>
          </a:bodyPr>
          <a:lstStyle/>
          <a:p>
            <a:pPr marL="2190750">
              <a:lnSpc>
                <a:spcPct val="90000"/>
              </a:lnSpc>
              <a:defRPr/>
            </a:pPr>
            <a:r>
              <a:rPr lang="en-US" sz="2800" b="1" dirty="0">
                <a:solidFill>
                  <a:schemeClr val="tx1"/>
                </a:solidFill>
                <a:latin typeface="Times New Roman" panose="02020603050405020304" pitchFamily="18" charset="0"/>
                <a:cs typeface="Times New Roman" panose="02020603050405020304" pitchFamily="18" charset="0"/>
              </a:rPr>
              <a:t>Gram –</a:t>
            </a:r>
            <a:r>
              <a:rPr lang="en-US" sz="2800" b="1" dirty="0" err="1">
                <a:solidFill>
                  <a:schemeClr val="tx1"/>
                </a:solidFill>
                <a:latin typeface="Times New Roman" panose="02020603050405020304" pitchFamily="18" charset="0"/>
                <a:cs typeface="Times New Roman" panose="02020603050405020304" pitchFamily="18" charset="0"/>
              </a:rPr>
              <a:t>ve</a:t>
            </a:r>
            <a:r>
              <a:rPr lang="en-US" sz="2800" b="1" dirty="0">
                <a:solidFill>
                  <a:schemeClr val="tx1"/>
                </a:solidFill>
                <a:latin typeface="Times New Roman" panose="02020603050405020304" pitchFamily="18" charset="0"/>
                <a:cs typeface="Times New Roman" panose="02020603050405020304" pitchFamily="18" charset="0"/>
              </a:rPr>
              <a:t> flagellated spiral</a:t>
            </a:r>
          </a:p>
          <a:p>
            <a:pPr marL="2190750">
              <a:lnSpc>
                <a:spcPct val="90000"/>
              </a:lnSpc>
              <a:defRPr/>
            </a:pPr>
            <a:r>
              <a:rPr lang="en-US" sz="2800" b="1" dirty="0">
                <a:solidFill>
                  <a:schemeClr val="tx1"/>
                </a:solidFill>
                <a:latin typeface="Times New Roman" panose="02020603050405020304" pitchFamily="18" charset="0"/>
                <a:cs typeface="Times New Roman" panose="02020603050405020304" pitchFamily="18" charset="0"/>
              </a:rPr>
              <a:t>Casually related to:</a:t>
            </a:r>
          </a:p>
          <a:p>
            <a:pPr marL="2190750">
              <a:lnSpc>
                <a:spcPct val="90000"/>
              </a:lnSpc>
              <a:buFontTx/>
              <a:buNone/>
              <a:defRPr/>
            </a:pPr>
            <a:r>
              <a:rPr lang="en-US" sz="2800" b="1" dirty="0">
                <a:solidFill>
                  <a:schemeClr val="tx1"/>
                </a:solidFill>
                <a:latin typeface="Times New Roman" panose="02020603050405020304" pitchFamily="18" charset="0"/>
                <a:cs typeface="Times New Roman" panose="02020603050405020304" pitchFamily="18" charset="0"/>
              </a:rPr>
              <a:t>		- 	GU</a:t>
            </a:r>
          </a:p>
          <a:p>
            <a:pPr marL="2190750">
              <a:lnSpc>
                <a:spcPct val="90000"/>
              </a:lnSpc>
              <a:buFontTx/>
              <a:buNone/>
              <a:defRPr/>
            </a:pPr>
            <a:r>
              <a:rPr lang="en-US" sz="2800" b="1" dirty="0">
                <a:solidFill>
                  <a:schemeClr val="tx1"/>
                </a:solidFill>
                <a:latin typeface="Times New Roman" panose="02020603050405020304" pitchFamily="18" charset="0"/>
                <a:cs typeface="Times New Roman" panose="02020603050405020304" pitchFamily="18" charset="0"/>
              </a:rPr>
              <a:t>		-	DU</a:t>
            </a:r>
          </a:p>
          <a:p>
            <a:pPr marL="2190750">
              <a:lnSpc>
                <a:spcPct val="90000"/>
              </a:lnSpc>
              <a:buFontTx/>
              <a:buNone/>
              <a:defRPr/>
            </a:pPr>
            <a:r>
              <a:rPr lang="en-US" sz="2800" b="1" dirty="0">
                <a:solidFill>
                  <a:schemeClr val="tx1"/>
                </a:solidFill>
                <a:latin typeface="Times New Roman" panose="02020603050405020304" pitchFamily="18" charset="0"/>
                <a:cs typeface="Times New Roman" panose="02020603050405020304" pitchFamily="18" charset="0"/>
              </a:rPr>
              <a:t>		-	Gastritis</a:t>
            </a:r>
          </a:p>
          <a:p>
            <a:pPr marL="2190750">
              <a:lnSpc>
                <a:spcPct val="90000"/>
              </a:lnSpc>
              <a:buFontTx/>
              <a:buNone/>
              <a:defRPr/>
            </a:pPr>
            <a:r>
              <a:rPr lang="en-US" sz="2800" b="1" dirty="0">
                <a:solidFill>
                  <a:schemeClr val="tx1"/>
                </a:solidFill>
                <a:latin typeface="Times New Roman" panose="02020603050405020304" pitchFamily="18" charset="0"/>
                <a:cs typeface="Times New Roman" panose="02020603050405020304" pitchFamily="18" charset="0"/>
              </a:rPr>
              <a:t>		-	Gastric B – cell lymphoma</a:t>
            </a:r>
          </a:p>
          <a:p>
            <a:pPr marL="2190750">
              <a:lnSpc>
                <a:spcPct val="90000"/>
              </a:lnSpc>
              <a:buFontTx/>
              <a:buNone/>
              <a:defRPr/>
            </a:pPr>
            <a:r>
              <a:rPr lang="en-US" sz="2800" b="1" dirty="0">
                <a:solidFill>
                  <a:schemeClr val="tx1"/>
                </a:solidFill>
                <a:latin typeface="Times New Roman" panose="02020603050405020304" pitchFamily="18" charset="0"/>
                <a:cs typeface="Times New Roman" panose="02020603050405020304" pitchFamily="18" charset="0"/>
              </a:rPr>
              <a:t>		-	Gastric adenoma</a:t>
            </a:r>
          </a:p>
          <a:p>
            <a:pPr marL="2190750">
              <a:lnSpc>
                <a:spcPct val="90000"/>
              </a:lnSpc>
              <a:defRPr/>
            </a:pPr>
            <a:r>
              <a:rPr lang="en-US" sz="2800" b="1" dirty="0">
                <a:solidFill>
                  <a:schemeClr val="tx1"/>
                </a:solidFill>
                <a:latin typeface="Times New Roman" panose="02020603050405020304" pitchFamily="18" charset="0"/>
                <a:cs typeface="Times New Roman" panose="02020603050405020304" pitchFamily="18" charset="0"/>
              </a:rPr>
              <a:t>Prevalence - high</a:t>
            </a:r>
          </a:p>
          <a:p>
            <a:pPr marL="2190750">
              <a:lnSpc>
                <a:spcPct val="90000"/>
              </a:lnSpc>
              <a:defRPr/>
            </a:pPr>
            <a:r>
              <a:rPr lang="en-US" sz="2800" b="1" dirty="0">
                <a:solidFill>
                  <a:schemeClr val="tx1"/>
                </a:solidFill>
                <a:latin typeface="Times New Roman" panose="02020603050405020304" pitchFamily="18" charset="0"/>
                <a:cs typeface="Times New Roman" panose="02020603050405020304" pitchFamily="18" charset="0"/>
              </a:rPr>
              <a:t>More in developing countries</a:t>
            </a:r>
          </a:p>
          <a:p>
            <a:pPr marL="2190750">
              <a:lnSpc>
                <a:spcPct val="90000"/>
              </a:lnSpc>
              <a:defRPr/>
            </a:pPr>
            <a:r>
              <a:rPr lang="en-US" sz="2800" b="1" dirty="0">
                <a:solidFill>
                  <a:schemeClr val="tx1"/>
                </a:solidFill>
                <a:latin typeface="Times New Roman" panose="02020603050405020304" pitchFamily="18" charset="0"/>
                <a:cs typeface="Times New Roman" panose="02020603050405020304" pitchFamily="18" charset="0"/>
              </a:rPr>
              <a:t>Roughly related to age</a:t>
            </a:r>
          </a:p>
          <a:p>
            <a:pPr marL="2190750">
              <a:lnSpc>
                <a:spcPct val="90000"/>
              </a:lnSpc>
              <a:defRPr/>
            </a:pPr>
            <a:r>
              <a:rPr lang="en-US" sz="2800" b="1" dirty="0">
                <a:solidFill>
                  <a:schemeClr val="tx1"/>
                </a:solidFill>
                <a:latin typeface="Times New Roman" panose="02020603050405020304" pitchFamily="18" charset="0"/>
                <a:cs typeface="Times New Roman" panose="02020603050405020304" pitchFamily="18" charset="0"/>
              </a:rPr>
              <a:t>Saudi local study  67-89%</a:t>
            </a:r>
            <a:endParaRPr lang="en-US" sz="2800" b="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06064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81000"/>
            <a:ext cx="8382000" cy="838200"/>
          </a:xfrm>
        </p:spPr>
        <p:txBody>
          <a:bodyPr>
            <a:noAutofit/>
          </a:bodyPr>
          <a:lstStyle/>
          <a:p>
            <a:pPr algn="ct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H-Pylori testing</a:t>
            </a:r>
          </a:p>
        </p:txBody>
      </p:sp>
      <p:sp>
        <p:nvSpPr>
          <p:cNvPr id="39939" name="Rectangle 3"/>
          <p:cNvSpPr>
            <a:spLocks noGrp="1" noChangeArrowheads="1"/>
          </p:cNvSpPr>
          <p:nvPr>
            <p:ph idx="1"/>
          </p:nvPr>
        </p:nvSpPr>
        <p:spPr>
          <a:xfrm>
            <a:off x="-752476" y="1552575"/>
            <a:ext cx="8562975" cy="4267200"/>
          </a:xfrm>
        </p:spPr>
        <p:txBody>
          <a:bodyPr>
            <a:normAutofit fontScale="92500" lnSpcReduction="20000"/>
          </a:bodyPr>
          <a:lstStyle/>
          <a:p>
            <a:pPr marL="1519238">
              <a:lnSpc>
                <a:spcPct val="150000"/>
              </a:lnSpc>
            </a:pPr>
            <a:r>
              <a:rPr lang="en-US" sz="4000" b="1" dirty="0">
                <a:latin typeface="Arial" pitchFamily="34" charset="0"/>
                <a:cs typeface="Arial" pitchFamily="34" charset="0"/>
              </a:rPr>
              <a:t>Serology</a:t>
            </a:r>
          </a:p>
          <a:p>
            <a:pPr marL="1519238">
              <a:lnSpc>
                <a:spcPct val="150000"/>
              </a:lnSpc>
            </a:pPr>
            <a:r>
              <a:rPr lang="en-US" sz="4000" b="1" dirty="0">
                <a:latin typeface="Arial" pitchFamily="34" charset="0"/>
                <a:cs typeface="Arial" pitchFamily="34" charset="0"/>
              </a:rPr>
              <a:t>Urea Breath test</a:t>
            </a:r>
          </a:p>
          <a:p>
            <a:pPr marL="1519238">
              <a:lnSpc>
                <a:spcPct val="150000"/>
              </a:lnSpc>
            </a:pPr>
            <a:r>
              <a:rPr lang="en-US" sz="4000" b="1" dirty="0">
                <a:latin typeface="Arial" pitchFamily="34" charset="0"/>
                <a:cs typeface="Arial" pitchFamily="34" charset="0"/>
              </a:rPr>
              <a:t>Fecal antigen test </a:t>
            </a:r>
          </a:p>
          <a:p>
            <a:pPr marL="1519238">
              <a:lnSpc>
                <a:spcPct val="150000"/>
              </a:lnSpc>
            </a:pPr>
            <a:r>
              <a:rPr lang="en-US" sz="4000" b="1" dirty="0">
                <a:latin typeface="Arial" pitchFamily="34" charset="0"/>
                <a:cs typeface="Arial" pitchFamily="34" charset="0"/>
              </a:rPr>
              <a:t>Endoscopy</a:t>
            </a:r>
          </a:p>
          <a:p>
            <a:pPr marL="1519238">
              <a:lnSpc>
                <a:spcPct val="150000"/>
              </a:lnSpc>
            </a:pPr>
            <a:r>
              <a:rPr lang="en-US" sz="4000" b="1" dirty="0">
                <a:latin typeface="Arial" pitchFamily="34" charset="0"/>
                <a:cs typeface="Arial" pitchFamily="34" charset="0"/>
              </a:rPr>
              <a:t>Strip test</a:t>
            </a:r>
            <a:endParaRPr lang="en-US" sz="4800" b="1" dirty="0">
              <a:latin typeface="Arial" pitchFamily="34" charset="0"/>
              <a:cs typeface="Arial" pitchFamily="34" charset="0"/>
            </a:endParaRPr>
          </a:p>
        </p:txBody>
      </p:sp>
    </p:spTree>
    <p:extLst>
      <p:ext uri="{BB962C8B-B14F-4D97-AF65-F5344CB8AC3E}">
        <p14:creationId xmlns:p14="http://schemas.microsoft.com/office/powerpoint/2010/main" val="20953522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180975" y="369888"/>
            <a:ext cx="8648700" cy="11430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H-PYLORI ERADICATION</a:t>
            </a:r>
          </a:p>
        </p:txBody>
      </p:sp>
      <p:sp>
        <p:nvSpPr>
          <p:cNvPr id="41987" name="Rectangle 3"/>
          <p:cNvSpPr>
            <a:spLocks noGrp="1" noChangeArrowheads="1"/>
          </p:cNvSpPr>
          <p:nvPr>
            <p:ph idx="1"/>
          </p:nvPr>
        </p:nvSpPr>
        <p:spPr>
          <a:xfrm>
            <a:off x="200025" y="1619250"/>
            <a:ext cx="8477250" cy="4572000"/>
          </a:xfrm>
        </p:spPr>
        <p:txBody>
          <a:bodyPr/>
          <a:lstStyle/>
          <a:p>
            <a:pPr>
              <a:buFontTx/>
              <a:buNone/>
            </a:pPr>
            <a:r>
              <a:rPr lang="en-US" dirty="0">
                <a:latin typeface="Arial" pitchFamily="34" charset="0"/>
                <a:cs typeface="Arial" pitchFamily="34" charset="0"/>
              </a:rPr>
              <a:t> </a:t>
            </a:r>
            <a:r>
              <a:rPr lang="en-US" sz="4400" b="1" i="1" u="sng" dirty="0">
                <a:solidFill>
                  <a:srgbClr val="00B0F0"/>
                </a:solidFill>
                <a:latin typeface="Arial" pitchFamily="34" charset="0"/>
                <a:cs typeface="Arial" pitchFamily="34" charset="0"/>
              </a:rPr>
              <a:t>Benefits  :</a:t>
            </a:r>
          </a:p>
          <a:p>
            <a:pPr>
              <a:lnSpc>
                <a:spcPct val="150000"/>
              </a:lnSpc>
              <a:buFontTx/>
              <a:buNone/>
            </a:pPr>
            <a:r>
              <a:rPr lang="en-US" dirty="0">
                <a:latin typeface="Arial" pitchFamily="34" charset="0"/>
                <a:cs typeface="Arial" pitchFamily="34" charset="0"/>
              </a:rPr>
              <a:t>     </a:t>
            </a:r>
            <a:r>
              <a:rPr lang="en-US" sz="3200" b="1" dirty="0">
                <a:latin typeface="Arial" pitchFamily="34" charset="0"/>
                <a:cs typeface="Arial" pitchFamily="34" charset="0"/>
              </a:rPr>
              <a:t>Cure rate</a:t>
            </a:r>
          </a:p>
          <a:p>
            <a:pPr>
              <a:lnSpc>
                <a:spcPct val="150000"/>
              </a:lnSpc>
              <a:buFontTx/>
              <a:buNone/>
            </a:pPr>
            <a:r>
              <a:rPr lang="en-US" sz="3200" b="1" dirty="0">
                <a:latin typeface="Arial" pitchFamily="34" charset="0"/>
                <a:cs typeface="Arial" pitchFamily="34" charset="0"/>
              </a:rPr>
              <a:t>    Recurrence</a:t>
            </a:r>
          </a:p>
          <a:p>
            <a:pPr>
              <a:lnSpc>
                <a:spcPct val="150000"/>
              </a:lnSpc>
              <a:buFontTx/>
              <a:buNone/>
            </a:pPr>
            <a:r>
              <a:rPr lang="en-US" sz="3200" b="1" dirty="0">
                <a:latin typeface="Arial" pitchFamily="34" charset="0"/>
                <a:cs typeface="Arial" pitchFamily="34" charset="0"/>
              </a:rPr>
              <a:t>    Bleeding</a:t>
            </a:r>
          </a:p>
          <a:p>
            <a:pPr>
              <a:lnSpc>
                <a:spcPct val="150000"/>
              </a:lnSpc>
              <a:buFontTx/>
              <a:buNone/>
            </a:pPr>
            <a:r>
              <a:rPr lang="en-US" sz="3200" b="1" dirty="0">
                <a:latin typeface="Arial" pitchFamily="34" charset="0"/>
                <a:cs typeface="Arial" pitchFamily="34" charset="0"/>
              </a:rPr>
              <a:t>     **All cases of dyspepsia ??</a:t>
            </a:r>
          </a:p>
        </p:txBody>
      </p:sp>
    </p:spTree>
    <p:extLst>
      <p:ext uri="{BB962C8B-B14F-4D97-AF65-F5344CB8AC3E}">
        <p14:creationId xmlns:p14="http://schemas.microsoft.com/office/powerpoint/2010/main" val="177294353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247650"/>
            <a:ext cx="8572500" cy="1000125"/>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H-PYLORI ERADICATION</a:t>
            </a:r>
          </a:p>
        </p:txBody>
      </p:sp>
      <p:sp>
        <p:nvSpPr>
          <p:cNvPr id="44035" name="Rectangle 3"/>
          <p:cNvSpPr>
            <a:spLocks noGrp="1" noChangeArrowheads="1"/>
          </p:cNvSpPr>
          <p:nvPr>
            <p:ph idx="1"/>
          </p:nvPr>
        </p:nvSpPr>
        <p:spPr>
          <a:xfrm>
            <a:off x="295275" y="1581150"/>
            <a:ext cx="8382000" cy="4038600"/>
          </a:xfrm>
        </p:spPr>
        <p:txBody>
          <a:bodyPr>
            <a:normAutofit/>
          </a:bodyPr>
          <a:lstStyle/>
          <a:p>
            <a:pPr>
              <a:buFontTx/>
              <a:buNone/>
            </a:pPr>
            <a:r>
              <a:rPr lang="en-US" sz="4400" b="1" dirty="0">
                <a:latin typeface="Arial" pitchFamily="34" charset="0"/>
                <a:cs typeface="Arial" pitchFamily="34" charset="0"/>
              </a:rPr>
              <a:t>	Triple regimen:</a:t>
            </a:r>
          </a:p>
          <a:p>
            <a:pPr>
              <a:buFontTx/>
              <a:buNone/>
            </a:pPr>
            <a:r>
              <a:rPr lang="en-US" sz="4400" b="1" dirty="0">
                <a:latin typeface="Arial" pitchFamily="34" charset="0"/>
                <a:cs typeface="Arial" pitchFamily="34" charset="0"/>
              </a:rPr>
              <a:t>		</a:t>
            </a:r>
          </a:p>
          <a:p>
            <a:pPr>
              <a:buFontTx/>
              <a:buNone/>
            </a:pPr>
            <a:r>
              <a:rPr lang="en-US" sz="4400" b="1" dirty="0">
                <a:latin typeface="Arial" pitchFamily="34" charset="0"/>
                <a:cs typeface="Arial" pitchFamily="34" charset="0"/>
              </a:rPr>
              <a:t>		Proton pump inhibitor +</a:t>
            </a:r>
          </a:p>
          <a:p>
            <a:pPr>
              <a:buFontTx/>
              <a:buNone/>
            </a:pPr>
            <a:r>
              <a:rPr lang="en-US" sz="4400" b="1" dirty="0">
                <a:latin typeface="Arial" pitchFamily="34" charset="0"/>
                <a:cs typeface="Arial" pitchFamily="34" charset="0"/>
              </a:rPr>
              <a:t>		two antibiotics </a:t>
            </a:r>
          </a:p>
        </p:txBody>
      </p:sp>
    </p:spTree>
    <p:extLst>
      <p:ext uri="{BB962C8B-B14F-4D97-AF65-F5344CB8AC3E}">
        <p14:creationId xmlns:p14="http://schemas.microsoft.com/office/powerpoint/2010/main" val="339661853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274638"/>
            <a:ext cx="8324850" cy="1143000"/>
          </a:xfrm>
        </p:spPr>
        <p:txBody>
          <a:bodyPr>
            <a:no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Helicobacter pylori (h-pylori) bacteria</a:t>
            </a:r>
            <a:endParaRPr lang="en-CA" sz="4400" b="1" dirty="0">
              <a:solidFill>
                <a:schemeClr val="accent3">
                  <a:lumMod val="75000"/>
                </a:schemeClr>
              </a:solidFill>
              <a:latin typeface="Times New Roman" panose="02020603050405020304" pitchFamily="18" charset="0"/>
              <a:ea typeface="+mn-ea"/>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5825" y="1609725"/>
            <a:ext cx="7439025" cy="4410075"/>
          </a:xfrm>
        </p:spPr>
      </p:pic>
    </p:spTree>
    <p:extLst>
      <p:ext uri="{BB962C8B-B14F-4D97-AF65-F5344CB8AC3E}">
        <p14:creationId xmlns:p14="http://schemas.microsoft.com/office/powerpoint/2010/main" val="28018658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74638"/>
            <a:ext cx="8496300" cy="1143000"/>
          </a:xfrm>
        </p:spPr>
        <p:txBody>
          <a:bodyPr>
            <a:noAutofit/>
          </a:bodyPr>
          <a:lstStyle/>
          <a:p>
            <a:pPr algn="ctr">
              <a:defRPr/>
            </a:pPr>
            <a:r>
              <a:rPr lang="ar-SA" sz="4400" b="1" dirty="0" err="1">
                <a:solidFill>
                  <a:schemeClr val="accent3">
                    <a:lumMod val="75000"/>
                  </a:schemeClr>
                </a:solidFill>
                <a:latin typeface="Times New Roman" panose="02020603050405020304" pitchFamily="18" charset="0"/>
                <a:ea typeface="+mn-ea"/>
                <a:cs typeface="Times New Roman" panose="02020603050405020304" pitchFamily="18" charset="0"/>
              </a:rPr>
              <a:t>Treatment</a:t>
            </a:r>
            <a:r>
              <a:rPr lang="ar-SA" sz="4400" b="1" dirty="0">
                <a:solidFill>
                  <a:schemeClr val="accent3">
                    <a:lumMod val="75000"/>
                  </a:schemeClr>
                </a:solidFill>
                <a:latin typeface="Times New Roman" panose="02020603050405020304" pitchFamily="18" charset="0"/>
                <a:ea typeface="+mn-ea"/>
                <a:cs typeface="Times New Roman" panose="02020603050405020304" pitchFamily="18" charset="0"/>
              </a:rPr>
              <a:t> </a:t>
            </a:r>
            <a:r>
              <a:rPr lang="ar-SA" sz="4400" b="1" dirty="0" err="1">
                <a:solidFill>
                  <a:schemeClr val="accent3">
                    <a:lumMod val="75000"/>
                  </a:schemeClr>
                </a:solidFill>
                <a:latin typeface="Times New Roman" panose="02020603050405020304" pitchFamily="18" charset="0"/>
                <a:ea typeface="+mn-ea"/>
                <a:cs typeface="Times New Roman" panose="02020603050405020304" pitchFamily="18" charset="0"/>
              </a:rPr>
              <a:t>of</a:t>
            </a:r>
            <a:r>
              <a:rPr lang="ar-SA" sz="4400" b="1" dirty="0">
                <a:solidFill>
                  <a:schemeClr val="accent3">
                    <a:lumMod val="75000"/>
                  </a:schemeClr>
                </a:solidFill>
                <a:latin typeface="Times New Roman" panose="02020603050405020304" pitchFamily="18" charset="0"/>
                <a:ea typeface="+mn-ea"/>
                <a:cs typeface="Times New Roman" panose="02020603050405020304" pitchFamily="18" charset="0"/>
              </a:rPr>
              <a:t> </a:t>
            </a:r>
            <a:r>
              <a:rPr lang="ar-SA" sz="4400" b="1" dirty="0" err="1">
                <a:solidFill>
                  <a:schemeClr val="accent3">
                    <a:lumMod val="75000"/>
                  </a:schemeClr>
                </a:solidFill>
                <a:latin typeface="Times New Roman" panose="02020603050405020304" pitchFamily="18" charset="0"/>
                <a:ea typeface="+mn-ea"/>
                <a:cs typeface="Times New Roman" panose="02020603050405020304" pitchFamily="18" charset="0"/>
              </a:rPr>
              <a:t>Peptic</a:t>
            </a:r>
            <a:r>
              <a:rPr lang="ar-SA" sz="4400" b="1" dirty="0">
                <a:solidFill>
                  <a:schemeClr val="accent3">
                    <a:lumMod val="75000"/>
                  </a:schemeClr>
                </a:solidFill>
                <a:latin typeface="Times New Roman" panose="02020603050405020304" pitchFamily="18" charset="0"/>
                <a:ea typeface="+mn-ea"/>
                <a:cs typeface="Times New Roman" panose="02020603050405020304" pitchFamily="18" charset="0"/>
              </a:rPr>
              <a:t> </a:t>
            </a: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ulcer disease</a:t>
            </a:r>
          </a:p>
        </p:txBody>
      </p:sp>
      <p:sp>
        <p:nvSpPr>
          <p:cNvPr id="3" name="Content Placeholder 2"/>
          <p:cNvSpPr>
            <a:spLocks noGrp="1"/>
          </p:cNvSpPr>
          <p:nvPr>
            <p:ph idx="1"/>
          </p:nvPr>
        </p:nvSpPr>
        <p:spPr>
          <a:xfrm>
            <a:off x="485775" y="1495425"/>
            <a:ext cx="7772400" cy="4572000"/>
          </a:xfrm>
        </p:spPr>
        <p:txBody>
          <a:bodyPr>
            <a:normAutofit/>
          </a:bodyPr>
          <a:lstStyle/>
          <a:p>
            <a:pPr>
              <a:buNone/>
            </a:pPr>
            <a:r>
              <a:rPr lang="en-US" sz="2800" b="1" dirty="0">
                <a:latin typeface="Times New Roman" panose="02020603050405020304" pitchFamily="18" charset="0"/>
                <a:cs typeface="Times New Roman" panose="02020603050405020304" pitchFamily="18" charset="0"/>
              </a:rPr>
              <a:t>The aims of management are to </a:t>
            </a:r>
            <a:r>
              <a:rPr lang="en-US" sz="2800" b="1" dirty="0">
                <a:solidFill>
                  <a:srgbClr val="0070C0"/>
                </a:solidFill>
                <a:latin typeface="Times New Roman" panose="02020603050405020304" pitchFamily="18" charset="0"/>
                <a:cs typeface="Times New Roman" panose="02020603050405020304" pitchFamily="18" charset="0"/>
              </a:rPr>
              <a:t>relieve</a:t>
            </a:r>
            <a:r>
              <a:rPr lang="en-US" sz="2800" b="1" dirty="0">
                <a:latin typeface="Times New Roman" panose="02020603050405020304" pitchFamily="18" charset="0"/>
                <a:cs typeface="Times New Roman" panose="02020603050405020304" pitchFamily="18" charset="0"/>
              </a:rPr>
              <a:t> symptoms, </a:t>
            </a:r>
            <a:r>
              <a:rPr lang="en-US" sz="2800" b="1" dirty="0">
                <a:solidFill>
                  <a:srgbClr val="0070C0"/>
                </a:solidFill>
                <a:latin typeface="Times New Roman" panose="02020603050405020304" pitchFamily="18" charset="0"/>
                <a:cs typeface="Times New Roman" panose="02020603050405020304" pitchFamily="18" charset="0"/>
              </a:rPr>
              <a:t>induce</a:t>
            </a:r>
            <a:r>
              <a:rPr lang="en-US" sz="2800" b="1" dirty="0">
                <a:latin typeface="Times New Roman" panose="02020603050405020304" pitchFamily="18" charset="0"/>
                <a:cs typeface="Times New Roman" panose="02020603050405020304" pitchFamily="18" charset="0"/>
              </a:rPr>
              <a:t> healing and </a:t>
            </a:r>
            <a:r>
              <a:rPr lang="en-US" sz="2800" b="1" dirty="0">
                <a:solidFill>
                  <a:srgbClr val="0070C0"/>
                </a:solidFill>
                <a:latin typeface="Times New Roman" panose="02020603050405020304" pitchFamily="18" charset="0"/>
                <a:cs typeface="Times New Roman" panose="02020603050405020304" pitchFamily="18" charset="0"/>
              </a:rPr>
              <a:t>prevent</a:t>
            </a:r>
            <a:r>
              <a:rPr lang="en-US" sz="2800" b="1" dirty="0">
                <a:latin typeface="Times New Roman" panose="02020603050405020304" pitchFamily="18" charset="0"/>
                <a:cs typeface="Times New Roman" panose="02020603050405020304" pitchFamily="18" charset="0"/>
              </a:rPr>
              <a:t> recurrence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46" t="724" r="3239" b="11887"/>
          <a:stretch/>
        </p:blipFill>
        <p:spPr>
          <a:xfrm>
            <a:off x="762000" y="2900362"/>
            <a:ext cx="7619996" cy="1452563"/>
          </a:xfrm>
          <a:prstGeom prst="rect">
            <a:avLst/>
          </a:prstGeom>
        </p:spPr>
      </p:pic>
      <p:sp>
        <p:nvSpPr>
          <p:cNvPr id="6" name="TextBox 5"/>
          <p:cNvSpPr txBox="1"/>
          <p:nvPr/>
        </p:nvSpPr>
        <p:spPr>
          <a:xfrm>
            <a:off x="647700" y="4681537"/>
            <a:ext cx="8001000" cy="523220"/>
          </a:xfrm>
          <a:prstGeom prst="rect">
            <a:avLst/>
          </a:prstGeom>
          <a:noFill/>
        </p:spPr>
        <p:txBody>
          <a:bodyPr wrap="square" rtlCol="0">
            <a:spAutoFit/>
          </a:bodyPr>
          <a:lstStyle/>
          <a:p>
            <a:pPr marL="285750" indent="-285750"/>
            <a:r>
              <a:rPr lang="en-US" sz="2800" b="1" dirty="0">
                <a:latin typeface="Times New Roman" panose="02020603050405020304" pitchFamily="18" charset="0"/>
                <a:cs typeface="Times New Roman" panose="02020603050405020304" pitchFamily="18" charset="0"/>
              </a:rPr>
              <a:t>Helicobacter eradication</a:t>
            </a:r>
          </a:p>
        </p:txBody>
      </p:sp>
    </p:spTree>
    <p:extLst>
      <p:ext uri="{BB962C8B-B14F-4D97-AF65-F5344CB8AC3E}">
        <p14:creationId xmlns:p14="http://schemas.microsoft.com/office/powerpoint/2010/main" val="350317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0"/>
            <a:ext cx="8467725" cy="1143000"/>
          </a:xfrm>
        </p:spPr>
        <p:txBody>
          <a:bodyPr>
            <a:no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Eradication of H-pylori</a:t>
            </a:r>
          </a:p>
        </p:txBody>
      </p:sp>
      <p:sp>
        <p:nvSpPr>
          <p:cNvPr id="3" name="Content Placeholder 2"/>
          <p:cNvSpPr>
            <a:spLocks noGrp="1"/>
          </p:cNvSpPr>
          <p:nvPr>
            <p:ph idx="1"/>
          </p:nvPr>
        </p:nvSpPr>
        <p:spPr>
          <a:xfrm>
            <a:off x="276224" y="1476375"/>
            <a:ext cx="8954862" cy="4572000"/>
          </a:xfrm>
        </p:spPr>
        <p:txBody>
          <a:bodyPr>
            <a:noAutofit/>
          </a:bodyPr>
          <a:lstStyle/>
          <a:p>
            <a:r>
              <a:rPr lang="en-US" sz="2800" dirty="0">
                <a:latin typeface="Times New Roman" panose="02020603050405020304" pitchFamily="18" charset="0"/>
                <a:cs typeface="Times New Roman" panose="02020603050405020304" pitchFamily="18" charset="0"/>
              </a:rPr>
              <a:t>Patients who are </a:t>
            </a:r>
            <a:r>
              <a:rPr lang="en-US" sz="2800" b="1" dirty="0">
                <a:solidFill>
                  <a:srgbClr val="0070C0"/>
                </a:solidFill>
                <a:latin typeface="Times New Roman" panose="02020603050405020304" pitchFamily="18" charset="0"/>
                <a:cs typeface="Times New Roman" panose="02020603050405020304" pitchFamily="18" charset="0"/>
              </a:rPr>
              <a:t>not allergic </a:t>
            </a:r>
            <a:r>
              <a:rPr lang="en-US" sz="2800" dirty="0">
                <a:latin typeface="Times New Roman" panose="02020603050405020304" pitchFamily="18" charset="0"/>
                <a:cs typeface="Times New Roman" panose="02020603050405020304" pitchFamily="18" charset="0"/>
              </a:rPr>
              <a:t>to penicillin</a:t>
            </a:r>
          </a:p>
          <a:p>
            <a:pPr lvl="1">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Standard dose PPI, clarithromycin, and </a:t>
            </a:r>
            <a:r>
              <a:rPr lang="en-US" sz="2800" b="1" dirty="0">
                <a:latin typeface="Times New Roman" panose="02020603050405020304" pitchFamily="18" charset="0"/>
                <a:cs typeface="Times New Roman" panose="02020603050405020304" pitchFamily="18" charset="0"/>
              </a:rPr>
              <a:t>amoxicillin</a:t>
            </a:r>
            <a:r>
              <a:rPr lang="en-US" sz="2800" dirty="0">
                <a:latin typeface="Times New Roman" panose="02020603050405020304" pitchFamily="18" charset="0"/>
                <a:cs typeface="Times New Roman" panose="02020603050405020304" pitchFamily="18" charset="0"/>
              </a:rPr>
              <a:t> for 10-14 days</a:t>
            </a:r>
          </a:p>
          <a:p>
            <a:r>
              <a:rPr lang="en-US" sz="2800" dirty="0">
                <a:latin typeface="Times New Roman" panose="02020603050405020304" pitchFamily="18" charset="0"/>
                <a:cs typeface="Times New Roman" panose="02020603050405020304" pitchFamily="18" charset="0"/>
              </a:rPr>
              <a:t>Patients who are </a:t>
            </a:r>
            <a:r>
              <a:rPr lang="en-US" sz="2800" b="1" dirty="0">
                <a:solidFill>
                  <a:srgbClr val="0070C0"/>
                </a:solidFill>
                <a:latin typeface="Times New Roman" panose="02020603050405020304" pitchFamily="18" charset="0"/>
                <a:cs typeface="Times New Roman" panose="02020603050405020304" pitchFamily="18" charset="0"/>
              </a:rPr>
              <a:t>allergic</a:t>
            </a:r>
            <a:r>
              <a:rPr lang="en-US" sz="2800" dirty="0">
                <a:latin typeface="Times New Roman" panose="02020603050405020304" pitchFamily="18" charset="0"/>
                <a:cs typeface="Times New Roman" panose="02020603050405020304" pitchFamily="18" charset="0"/>
              </a:rPr>
              <a:t> to penicillin</a:t>
            </a:r>
          </a:p>
          <a:p>
            <a:pPr lvl="1">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Standard dose PPI, clarithromycin, </a:t>
            </a:r>
            <a:r>
              <a:rPr lang="en-US" sz="2800" b="1" dirty="0">
                <a:latin typeface="Times New Roman" panose="02020603050405020304" pitchFamily="18" charset="0"/>
                <a:cs typeface="Times New Roman" panose="02020603050405020304" pitchFamily="18" charset="0"/>
              </a:rPr>
              <a:t>metronidazole</a:t>
            </a:r>
            <a:r>
              <a:rPr lang="en-US" sz="2800" dirty="0">
                <a:latin typeface="Times New Roman" panose="02020603050405020304" pitchFamily="18" charset="0"/>
                <a:cs typeface="Times New Roman" panose="02020603050405020304" pitchFamily="18" charset="0"/>
              </a:rPr>
              <a:t> for 10-14 days</a:t>
            </a:r>
          </a:p>
          <a:p>
            <a:r>
              <a:rPr lang="en-US" sz="2800" dirty="0">
                <a:latin typeface="Times New Roman" panose="02020603050405020304" pitchFamily="18" charset="0"/>
                <a:cs typeface="Times New Roman" panose="02020603050405020304" pitchFamily="18" charset="0"/>
              </a:rPr>
              <a:t>Patients who are allergic to penicillin or </a:t>
            </a:r>
            <a:r>
              <a:rPr lang="en-US" sz="2800" b="1" dirty="0">
                <a:solidFill>
                  <a:srgbClr val="0070C0"/>
                </a:solidFill>
                <a:latin typeface="Times New Roman" panose="02020603050405020304" pitchFamily="18" charset="0"/>
                <a:cs typeface="Times New Roman" panose="02020603050405020304" pitchFamily="18" charset="0"/>
              </a:rPr>
              <a:t>failed</a:t>
            </a:r>
            <a:r>
              <a:rPr lang="en-US" sz="2800" dirty="0">
                <a:latin typeface="Times New Roman" panose="02020603050405020304" pitchFamily="18" charset="0"/>
                <a:cs typeface="Times New Roman" panose="02020603050405020304" pitchFamily="18" charset="0"/>
              </a:rPr>
              <a:t> one course (above) of </a:t>
            </a:r>
            <a:r>
              <a:rPr lang="en-US" sz="2800" i="1" dirty="0">
                <a:latin typeface="Times New Roman" panose="02020603050405020304" pitchFamily="18" charset="0"/>
                <a:cs typeface="Times New Roman" panose="02020603050405020304" pitchFamily="18" charset="0"/>
              </a:rPr>
              <a:t>H. pylori</a:t>
            </a:r>
            <a:r>
              <a:rPr lang="en-US" sz="2800" dirty="0">
                <a:latin typeface="Times New Roman" panose="02020603050405020304" pitchFamily="18" charset="0"/>
                <a:cs typeface="Times New Roman" panose="02020603050405020304" pitchFamily="18" charset="0"/>
              </a:rPr>
              <a:t> treatment</a:t>
            </a:r>
          </a:p>
          <a:p>
            <a:pPr lvl="1" fontAlgn="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Bismuth subsalicylate, metronidazole, tetracycline, standard dose PPI for 10-14 days</a:t>
            </a:r>
          </a:p>
        </p:txBody>
      </p:sp>
    </p:spTree>
    <p:extLst>
      <p:ext uri="{BB962C8B-B14F-4D97-AF65-F5344CB8AC3E}">
        <p14:creationId xmlns:p14="http://schemas.microsoft.com/office/powerpoint/2010/main" val="11648671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40" y="0"/>
            <a:ext cx="8620125" cy="1143000"/>
          </a:xfrm>
        </p:spPr>
        <p:txBody>
          <a:bodyPr>
            <a:noAutofit/>
          </a:bodyPr>
          <a:lstStyle/>
          <a:p>
            <a:pPr algn="ct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Importance of h-pylori eradication</a:t>
            </a:r>
          </a:p>
        </p:txBody>
      </p:sp>
      <p:sp>
        <p:nvSpPr>
          <p:cNvPr id="3" name="Content Placeholder 2"/>
          <p:cNvSpPr>
            <a:spLocks noGrp="1"/>
          </p:cNvSpPr>
          <p:nvPr>
            <p:ph idx="1"/>
          </p:nvPr>
        </p:nvSpPr>
        <p:spPr>
          <a:xfrm>
            <a:off x="238125" y="1676400"/>
            <a:ext cx="8553450" cy="4572000"/>
          </a:xfrm>
        </p:spPr>
        <p:txBody>
          <a:bodyPr>
            <a:normAutofit/>
          </a:bodyPr>
          <a:lstStyle/>
          <a:p>
            <a:r>
              <a:rPr lang="en-US" sz="2800" dirty="0">
                <a:latin typeface="Times New Roman" panose="02020603050405020304" pitchFamily="18" charset="0"/>
                <a:cs typeface="Times New Roman" panose="02020603050405020304" pitchFamily="18" charset="0"/>
              </a:rPr>
              <a:t>H. pylori eradication is the cornerstone of therapy for peptic ulcers as this will successfully </a:t>
            </a:r>
          </a:p>
          <a:p>
            <a:pPr lvl="1">
              <a:lnSpc>
                <a:spcPct val="150000"/>
              </a:lnSpc>
              <a:buFont typeface="Wingdings" panose="05000000000000000000" pitchFamily="2" charset="2"/>
              <a:buChar char="v"/>
            </a:pPr>
            <a:r>
              <a:rPr lang="en-US" sz="2800" b="1" dirty="0">
                <a:solidFill>
                  <a:srgbClr val="0070C0"/>
                </a:solidFill>
                <a:latin typeface="Times New Roman" panose="02020603050405020304" pitchFamily="18" charset="0"/>
                <a:cs typeface="Times New Roman" panose="02020603050405020304" pitchFamily="18" charset="0"/>
              </a:rPr>
              <a:t>Prevent </a:t>
            </a:r>
            <a:r>
              <a:rPr lang="en-US" sz="2800" dirty="0">
                <a:latin typeface="Times New Roman" panose="02020603050405020304" pitchFamily="18" charset="0"/>
                <a:cs typeface="Times New Roman" panose="02020603050405020304" pitchFamily="18" charset="0"/>
              </a:rPr>
              <a:t>relapse </a:t>
            </a:r>
          </a:p>
          <a:p>
            <a:pPr lvl="1">
              <a:lnSpc>
                <a:spcPct val="150000"/>
              </a:lnSpc>
              <a:buFont typeface="Wingdings" panose="05000000000000000000" pitchFamily="2" charset="2"/>
              <a:buChar char="v"/>
            </a:pPr>
            <a:r>
              <a:rPr lang="en-US" sz="2800" b="1" dirty="0">
                <a:solidFill>
                  <a:srgbClr val="0070C0"/>
                </a:solidFill>
                <a:latin typeface="Times New Roman" panose="02020603050405020304" pitchFamily="18" charset="0"/>
                <a:cs typeface="Times New Roman" panose="02020603050405020304" pitchFamily="18" charset="0"/>
              </a:rPr>
              <a:t>Eliminate</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need for long-term therapy in the majority of patients</a:t>
            </a:r>
          </a:p>
        </p:txBody>
      </p:sp>
    </p:spTree>
    <p:extLst>
      <p:ext uri="{BB962C8B-B14F-4D97-AF65-F5344CB8AC3E}">
        <p14:creationId xmlns:p14="http://schemas.microsoft.com/office/powerpoint/2010/main" val="59918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Definition</a:t>
            </a:r>
          </a:p>
        </p:txBody>
      </p:sp>
      <p:sp>
        <p:nvSpPr>
          <p:cNvPr id="3" name="Content Placeholder 2"/>
          <p:cNvSpPr>
            <a:spLocks noGrp="1"/>
          </p:cNvSpPr>
          <p:nvPr>
            <p:ph idx="1"/>
          </p:nvPr>
        </p:nvSpPr>
        <p:spPr>
          <a:xfrm>
            <a:off x="491319" y="2133600"/>
            <a:ext cx="8043081" cy="3777622"/>
          </a:xfrm>
        </p:spPr>
        <p:txBody>
          <a:bodyPr/>
          <a:lstStyle/>
          <a:p>
            <a:endParaRPr lang="en-US" dirty="0"/>
          </a:p>
          <a:p>
            <a:r>
              <a:rPr lang="en-US" dirty="0">
                <a:solidFill>
                  <a:srgbClr val="002060"/>
                </a:solidFill>
              </a:rPr>
              <a:t> </a:t>
            </a:r>
            <a:r>
              <a:rPr lang="en-US" b="1" dirty="0">
                <a:solidFill>
                  <a:srgbClr val="002060"/>
                </a:solidFill>
              </a:rPr>
              <a:t>IBS is defined as abdominal discomfort or pain associated with altered bowel habits for at least three days per month in the previous three months, with the absence of organic disease. </a:t>
            </a:r>
            <a:endParaRPr lang="en-US" dirty="0">
              <a:solidFill>
                <a:srgbClr val="002060"/>
              </a:solidFill>
            </a:endParaRPr>
          </a:p>
        </p:txBody>
      </p:sp>
    </p:spTree>
    <p:extLst>
      <p:ext uri="{BB962C8B-B14F-4D97-AF65-F5344CB8AC3E}">
        <p14:creationId xmlns:p14="http://schemas.microsoft.com/office/powerpoint/2010/main" val="36274010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9550" y="274638"/>
            <a:ext cx="8801100" cy="1143000"/>
          </a:xfrm>
        </p:spPr>
        <p:txBody>
          <a:bodyPr>
            <a:normAutofit/>
          </a:bodyPr>
          <a:lstStyle/>
          <a:p>
            <a:pPr algn="ctr"/>
            <a:r>
              <a:rPr lang="en-US" sz="4400" b="1" dirty="0" err="1">
                <a:solidFill>
                  <a:schemeClr val="accent3">
                    <a:lumMod val="75000"/>
                  </a:schemeClr>
                </a:solidFill>
                <a:latin typeface="Times New Roman" panose="02020603050405020304" pitchFamily="18" charset="0"/>
                <a:ea typeface="+mn-ea"/>
                <a:cs typeface="Times New Roman" panose="02020603050405020304" pitchFamily="18" charset="0"/>
              </a:rPr>
              <a:t>Gen.Management</a:t>
            </a:r>
            <a:endPar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endParaRPr>
          </a:p>
        </p:txBody>
      </p:sp>
      <p:sp>
        <p:nvSpPr>
          <p:cNvPr id="33795" name="Rectangle 3"/>
          <p:cNvSpPr>
            <a:spLocks noGrp="1" noChangeArrowheads="1"/>
          </p:cNvSpPr>
          <p:nvPr>
            <p:ph idx="1"/>
          </p:nvPr>
        </p:nvSpPr>
        <p:spPr>
          <a:xfrm>
            <a:off x="276224" y="1543050"/>
            <a:ext cx="8620125" cy="4572000"/>
          </a:xfrm>
        </p:spPr>
        <p:txBody>
          <a:bodyPr>
            <a:normAutofit/>
          </a:bodyPr>
          <a:lstStyle/>
          <a:p>
            <a:pPr>
              <a:lnSpc>
                <a:spcPct val="90000"/>
              </a:lnSpc>
              <a:buFontTx/>
              <a:buNone/>
            </a:pPr>
            <a:r>
              <a:rPr lang="en-US" sz="2800" b="1" dirty="0">
                <a:solidFill>
                  <a:srgbClr val="00B0F0"/>
                </a:solidFill>
                <a:latin typeface="Times New Roman" panose="02020603050405020304" pitchFamily="18" charset="0"/>
                <a:cs typeface="Times New Roman" panose="02020603050405020304" pitchFamily="18" charset="0"/>
              </a:rPr>
              <a:t>  1.Management </a:t>
            </a:r>
            <a:r>
              <a:rPr lang="en-US" sz="2800" dirty="0">
                <a:latin typeface="Times New Roman" panose="02020603050405020304" pitchFamily="18" charset="0"/>
                <a:cs typeface="Times New Roman" panose="02020603050405020304" pitchFamily="18" charset="0"/>
              </a:rPr>
              <a:t>of symptoms in </a:t>
            </a:r>
            <a:r>
              <a:rPr lang="en-US" sz="2800" b="1" dirty="0">
                <a:solidFill>
                  <a:srgbClr val="00B0F0"/>
                </a:solidFill>
                <a:latin typeface="Times New Roman" panose="02020603050405020304" pitchFamily="18" charset="0"/>
                <a:cs typeface="Times New Roman" panose="02020603050405020304" pitchFamily="18" charset="0"/>
              </a:rPr>
              <a:t>primary care </a:t>
            </a:r>
            <a:r>
              <a:rPr lang="en-US" sz="2800" dirty="0">
                <a:latin typeface="Times New Roman" panose="02020603050405020304" pitchFamily="18" charset="0"/>
                <a:cs typeface="Times New Roman" panose="02020603050405020304" pitchFamily="18" charset="0"/>
              </a:rPr>
              <a:t>is appropriate for most patients rather than routinely</a:t>
            </a:r>
          </a:p>
          <a:p>
            <a:pPr>
              <a:lnSpc>
                <a:spcPct val="90000"/>
              </a:lnSpc>
              <a:buFontTx/>
              <a:buNone/>
            </a:pPr>
            <a:r>
              <a:rPr lang="en-US" sz="2800" dirty="0">
                <a:latin typeface="Times New Roman" panose="02020603050405020304" pitchFamily="18" charset="0"/>
                <a:cs typeface="Times New Roman" panose="02020603050405020304" pitchFamily="18" charset="0"/>
              </a:rPr>
              <a:t>    seeking a pathological diagnosis.</a:t>
            </a:r>
          </a:p>
          <a:p>
            <a:pPr>
              <a:lnSpc>
                <a:spcPct val="90000"/>
              </a:lnSpc>
              <a:buFontTx/>
              <a:buNone/>
            </a:pPr>
            <a:r>
              <a:rPr lang="en-US" sz="2800" dirty="0">
                <a:latin typeface="Times New Roman" panose="02020603050405020304" pitchFamily="18" charset="0"/>
                <a:cs typeface="Times New Roman" panose="02020603050405020304" pitchFamily="18" charset="0"/>
              </a:rPr>
              <a:t>  </a:t>
            </a:r>
            <a:r>
              <a:rPr lang="en-US" sz="2800" b="1" u="sng" dirty="0">
                <a:solidFill>
                  <a:srgbClr val="00B0F0"/>
                </a:solidFill>
                <a:latin typeface="Times New Roman" panose="02020603050405020304" pitchFamily="18" charset="0"/>
                <a:cs typeface="Times New Roman" panose="02020603050405020304" pitchFamily="18" charset="0"/>
              </a:rPr>
              <a:t>2.Alarm signals</a:t>
            </a:r>
            <a:r>
              <a:rPr lang="en-US" sz="2800" b="1" dirty="0">
                <a:solidFill>
                  <a:srgbClr val="00B0F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signs are the major determinant of the need for endoscopy, not age on its own.</a:t>
            </a:r>
          </a:p>
          <a:p>
            <a:pPr>
              <a:lnSpc>
                <a:spcPct val="90000"/>
              </a:lnSpc>
              <a:buFontTx/>
              <a:buNone/>
            </a:pPr>
            <a:r>
              <a:rPr lang="en-US" sz="2800" dirty="0">
                <a:latin typeface="Times New Roman" panose="02020603050405020304" pitchFamily="18" charset="0"/>
                <a:cs typeface="Times New Roman" panose="02020603050405020304" pitchFamily="18" charset="0"/>
              </a:rPr>
              <a:t>  </a:t>
            </a:r>
            <a:r>
              <a:rPr lang="en-US" sz="2800" b="1" u="sng" dirty="0">
                <a:solidFill>
                  <a:srgbClr val="00B0F0"/>
                </a:solidFill>
                <a:latin typeface="Times New Roman" panose="02020603050405020304" pitchFamily="18" charset="0"/>
                <a:cs typeface="Times New Roman" panose="02020603050405020304" pitchFamily="18" charset="0"/>
              </a:rPr>
              <a:t>3.Long term</a:t>
            </a:r>
            <a:r>
              <a:rPr lang="en-US" sz="2800" b="1" dirty="0">
                <a:solidFill>
                  <a:srgbClr val="00B0F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care should emphasize patient empowerment with ‘on demand’ use of the lowest</a:t>
            </a:r>
          </a:p>
          <a:p>
            <a:pPr>
              <a:lnSpc>
                <a:spcPct val="90000"/>
              </a:lnSpc>
              <a:buFontTx/>
              <a:buNone/>
            </a:pPr>
            <a:r>
              <a:rPr lang="en-US" sz="2800" dirty="0">
                <a:latin typeface="Times New Roman" panose="02020603050405020304" pitchFamily="18" charset="0"/>
                <a:cs typeface="Times New Roman" panose="02020603050405020304" pitchFamily="18" charset="0"/>
              </a:rPr>
              <a:t>    effective dose PPI.</a:t>
            </a:r>
          </a:p>
          <a:p>
            <a:pPr>
              <a:lnSpc>
                <a:spcPct val="90000"/>
              </a:lnSpc>
              <a:buFontTx/>
              <a:buNone/>
            </a:pPr>
            <a:endParaRPr lang="en-US" sz="2800" dirty="0">
              <a:latin typeface="Times New Roman" panose="02020603050405020304" pitchFamily="18" charset="0"/>
              <a:cs typeface="Times New Roman" panose="02020603050405020304" pitchFamily="18" charset="0"/>
            </a:endParaRPr>
          </a:p>
          <a:p>
            <a:pPr>
              <a:lnSpc>
                <a:spcPct val="90000"/>
              </a:lnSpc>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1925" y="293688"/>
            <a:ext cx="8686800" cy="1143000"/>
          </a:xfrm>
        </p:spPr>
        <p:txBody>
          <a:bodyPr>
            <a:normAutofit/>
          </a:bodyPr>
          <a:lstStyle/>
          <a:p>
            <a:pPr algn="ctr"/>
            <a:r>
              <a:rPr lang="en-US" sz="4400" b="1" dirty="0" err="1">
                <a:solidFill>
                  <a:schemeClr val="accent3">
                    <a:lumMod val="75000"/>
                  </a:schemeClr>
                </a:solidFill>
                <a:latin typeface="Times New Roman" panose="02020603050405020304" pitchFamily="18" charset="0"/>
                <a:ea typeface="+mn-ea"/>
                <a:cs typeface="Times New Roman" panose="02020603050405020304" pitchFamily="18" charset="0"/>
              </a:rPr>
              <a:t>Gen.Management</a:t>
            </a:r>
            <a:endPar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endParaRPr>
          </a:p>
        </p:txBody>
      </p:sp>
      <p:sp>
        <p:nvSpPr>
          <p:cNvPr id="35843" name="Rectangle 3"/>
          <p:cNvSpPr>
            <a:spLocks noGrp="1" noChangeArrowheads="1"/>
          </p:cNvSpPr>
          <p:nvPr>
            <p:ph idx="1"/>
          </p:nvPr>
        </p:nvSpPr>
        <p:spPr>
          <a:xfrm>
            <a:off x="304799" y="1695450"/>
            <a:ext cx="8486775" cy="4572000"/>
          </a:xfrm>
        </p:spPr>
        <p:txBody>
          <a:bodyPr>
            <a:normAutofit/>
          </a:bodyPr>
          <a:lstStyle/>
          <a:p>
            <a:pPr>
              <a:lnSpc>
                <a:spcPct val="90000"/>
              </a:lnSpc>
            </a:pPr>
            <a:r>
              <a:rPr lang="en-US" sz="2800" b="1" dirty="0">
                <a:latin typeface="Times New Roman" panose="02020603050405020304" pitchFamily="18" charset="0"/>
                <a:cs typeface="Times New Roman" panose="02020603050405020304" pitchFamily="18" charset="0"/>
              </a:rPr>
              <a:t>Simple lifestyle advice:</a:t>
            </a:r>
          </a:p>
          <a:p>
            <a:pPr>
              <a:lnSpc>
                <a:spcPct val="90000"/>
              </a:lnSpc>
              <a:buFontTx/>
              <a:buNone/>
            </a:pPr>
            <a:r>
              <a:rPr lang="en-US" sz="2800" b="1" dirty="0">
                <a:latin typeface="Times New Roman" panose="02020603050405020304" pitchFamily="18" charset="0"/>
                <a:cs typeface="Times New Roman" panose="02020603050405020304" pitchFamily="18" charset="0"/>
              </a:rPr>
              <a:t>             healthy eating </a:t>
            </a:r>
          </a:p>
          <a:p>
            <a:pPr>
              <a:lnSpc>
                <a:spcPct val="90000"/>
              </a:lnSpc>
              <a:buFontTx/>
              <a:buNone/>
            </a:pPr>
            <a:r>
              <a:rPr lang="en-US" sz="2800" b="1" dirty="0">
                <a:latin typeface="Times New Roman" panose="02020603050405020304" pitchFamily="18" charset="0"/>
                <a:cs typeface="Times New Roman" panose="02020603050405020304" pitchFamily="18" charset="0"/>
              </a:rPr>
              <a:t>             weight reduction  </a:t>
            </a:r>
          </a:p>
          <a:p>
            <a:pPr>
              <a:lnSpc>
                <a:spcPct val="90000"/>
              </a:lnSpc>
              <a:buFontTx/>
              <a:buNone/>
            </a:pPr>
            <a:r>
              <a:rPr lang="en-US" sz="2800" b="1" dirty="0">
                <a:latin typeface="Times New Roman" panose="02020603050405020304" pitchFamily="18" charset="0"/>
                <a:cs typeface="Times New Roman" panose="02020603050405020304" pitchFamily="18" charset="0"/>
              </a:rPr>
              <a:t>             smoking cessation</a:t>
            </a:r>
          </a:p>
          <a:p>
            <a:pPr>
              <a:lnSpc>
                <a:spcPct val="90000"/>
              </a:lnSpc>
            </a:pPr>
            <a:r>
              <a:rPr lang="en-US" sz="2800" b="1" dirty="0">
                <a:latin typeface="Times New Roman" panose="02020603050405020304" pitchFamily="18" charset="0"/>
                <a:cs typeface="Times New Roman" panose="02020603050405020304" pitchFamily="18" charset="0"/>
              </a:rPr>
              <a:t>Offer empirical antacid,H2A </a:t>
            </a:r>
          </a:p>
          <a:p>
            <a:pPr>
              <a:lnSpc>
                <a:spcPct val="90000"/>
              </a:lnSpc>
              <a:buFontTx/>
              <a:buNone/>
            </a:pPr>
            <a:r>
              <a:rPr lang="en-US" sz="2800" b="1" dirty="0">
                <a:latin typeface="Times New Roman" panose="02020603050405020304" pitchFamily="18" charset="0"/>
                <a:cs typeface="Times New Roman" panose="02020603050405020304" pitchFamily="18" charset="0"/>
              </a:rPr>
              <a:t>   or therapy for one month to patients with dyspepsia.</a:t>
            </a:r>
          </a:p>
          <a:p>
            <a:pPr>
              <a:lnSpc>
                <a:spcPct val="90000"/>
              </a:lnSpc>
              <a:buFontTx/>
              <a:buNone/>
            </a:pPr>
            <a:endParaRPr lang="en-US" sz="2800" b="1" dirty="0">
              <a:latin typeface="Times New Roman" panose="02020603050405020304" pitchFamily="18" charset="0"/>
              <a:cs typeface="Times New Roman" panose="02020603050405020304" pitchFamily="18" charset="0"/>
            </a:endParaRPr>
          </a:p>
          <a:p>
            <a:pPr>
              <a:lnSpc>
                <a:spcPct val="90000"/>
              </a:lnSpc>
            </a:pP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380999" y="0"/>
            <a:ext cx="8382000" cy="8382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ENDOSCOPY</a:t>
            </a:r>
          </a:p>
        </p:txBody>
      </p:sp>
      <p:sp>
        <p:nvSpPr>
          <p:cNvPr id="46083" name="Rectangle 3"/>
          <p:cNvSpPr>
            <a:spLocks noGrp="1" noChangeArrowheads="1"/>
          </p:cNvSpPr>
          <p:nvPr>
            <p:ph idx="1"/>
          </p:nvPr>
        </p:nvSpPr>
        <p:spPr>
          <a:xfrm>
            <a:off x="380999" y="272143"/>
            <a:ext cx="8562975" cy="5415643"/>
          </a:xfrm>
        </p:spPr>
        <p:txBody>
          <a:bodyPr>
            <a:noAutofit/>
          </a:bodyPr>
          <a:lstStyle/>
          <a:p>
            <a:pPr marL="609600" indent="-609600">
              <a:lnSpc>
                <a:spcPct val="150000"/>
              </a:lnSpc>
              <a:buFontTx/>
              <a:buNone/>
            </a:pPr>
            <a:endParaRPr lang="en-US" sz="4400" b="1" dirty="0">
              <a:solidFill>
                <a:schemeClr val="accent3">
                  <a:lumMod val="75000"/>
                </a:schemeClr>
              </a:solidFill>
              <a:latin typeface="Times New Roman" panose="02020603050405020304" pitchFamily="18" charset="0"/>
              <a:cs typeface="Times New Roman" panose="02020603050405020304" pitchFamily="18" charset="0"/>
            </a:endParaRPr>
          </a:p>
          <a:p>
            <a:pPr marL="609600" indent="-609600">
              <a:lnSpc>
                <a:spcPct val="150000"/>
              </a:lnSpc>
              <a:buFontTx/>
              <a:buNone/>
            </a:pPr>
            <a:r>
              <a:rPr lang="en-US" sz="2800" b="1" dirty="0">
                <a:latin typeface="Times New Roman" panose="02020603050405020304" pitchFamily="18" charset="0"/>
                <a:cs typeface="Times New Roman" panose="02020603050405020304" pitchFamily="18" charset="0"/>
              </a:rPr>
              <a:t>Considered if :</a:t>
            </a:r>
            <a:endParaRPr lang="en-US" sz="2800" b="1" dirty="0">
              <a:solidFill>
                <a:schemeClr val="bg2"/>
              </a:solidFill>
              <a:latin typeface="Times New Roman" panose="02020603050405020304" pitchFamily="18" charset="0"/>
              <a:cs typeface="Times New Roman" panose="02020603050405020304" pitchFamily="18" charset="0"/>
            </a:endParaRPr>
          </a:p>
          <a:p>
            <a:pPr marL="609600" indent="-609600">
              <a:buFontTx/>
              <a:buAutoNum type="arabicPeriod"/>
            </a:pPr>
            <a:r>
              <a:rPr lang="en-US" sz="2800" b="1" dirty="0">
                <a:solidFill>
                  <a:srgbClr val="FF0000"/>
                </a:solidFill>
                <a:latin typeface="Times New Roman" panose="02020603050405020304" pitchFamily="18" charset="0"/>
                <a:cs typeface="Times New Roman" panose="02020603050405020304" pitchFamily="18" charset="0"/>
              </a:rPr>
              <a:t>ALARM</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signals and signs are the major determinant of the need for endoscopy, not age on its own.</a:t>
            </a:r>
          </a:p>
          <a:p>
            <a:pPr marL="609600" indent="-609600">
              <a:buFontTx/>
              <a:buAutoNum type="arabicPeriod"/>
            </a:pPr>
            <a:r>
              <a:rPr lang="en-US" sz="2800" b="1" dirty="0">
                <a:latin typeface="Times New Roman" panose="02020603050405020304" pitchFamily="18" charset="0"/>
                <a:cs typeface="Times New Roman" panose="02020603050405020304" pitchFamily="18" charset="0"/>
              </a:rPr>
              <a:t>No response to medication 7-10 days.</a:t>
            </a:r>
          </a:p>
          <a:p>
            <a:pPr marL="609600" indent="-609600">
              <a:buFontTx/>
              <a:buAutoNum type="arabicPeriod"/>
            </a:pPr>
            <a:r>
              <a:rPr lang="en-US" sz="2800" b="1" dirty="0">
                <a:latin typeface="Times New Roman" panose="02020603050405020304" pitchFamily="18" charset="0"/>
                <a:cs typeface="Times New Roman" panose="02020603050405020304" pitchFamily="18" charset="0"/>
              </a:rPr>
              <a:t>Symptoms persist after 6-8 wks</a:t>
            </a:r>
            <a:endParaRPr lang="en-US" sz="2800" b="1" dirty="0">
              <a:solidFill>
                <a:schemeClr val="bg2"/>
              </a:solidFill>
              <a:latin typeface="Times New Roman" panose="02020603050405020304" pitchFamily="18" charset="0"/>
              <a:cs typeface="Times New Roman" panose="02020603050405020304" pitchFamily="18" charset="0"/>
            </a:endParaRPr>
          </a:p>
          <a:p>
            <a:pPr marL="609600" indent="-609600">
              <a:buFontTx/>
              <a:buAutoNum type="arabicPeriod"/>
            </a:pPr>
            <a:r>
              <a:rPr lang="en-US" sz="2800" b="1" dirty="0">
                <a:latin typeface="Times New Roman" panose="02020603050405020304" pitchFamily="18" charset="0"/>
                <a:cs typeface="Times New Roman" panose="02020603050405020304" pitchFamily="18" charset="0"/>
              </a:rPr>
              <a:t>Signs of systemic illness</a:t>
            </a:r>
          </a:p>
          <a:p>
            <a:pPr marL="609600" indent="-609600">
              <a:buFontTx/>
              <a:buAutoNum type="arabicPeriod"/>
            </a:pPr>
            <a:r>
              <a:rPr lang="en-US" sz="2800" b="1" dirty="0">
                <a:latin typeface="Times New Roman" panose="02020603050405020304" pitchFamily="18" charset="0"/>
                <a:cs typeface="Times New Roman" panose="02020603050405020304" pitchFamily="18" charset="0"/>
              </a:rPr>
              <a:t>Recurrence after treatment</a:t>
            </a:r>
          </a:p>
          <a:p>
            <a:pPr marL="609600" indent="-609600">
              <a:buFontTx/>
              <a:buAutoNum type="arabicPeriod"/>
            </a:pPr>
            <a:r>
              <a:rPr lang="en-US" sz="2800" b="1" dirty="0">
                <a:latin typeface="Times New Roman" panose="02020603050405020304" pitchFamily="18" charset="0"/>
                <a:cs typeface="Times New Roman" panose="02020603050405020304" pitchFamily="18" charset="0"/>
              </a:rPr>
              <a:t>Long standing G0RD</a:t>
            </a:r>
          </a:p>
        </p:txBody>
      </p:sp>
    </p:spTree>
  </p:cSld>
  <p:clrMapOvr>
    <a:masterClrMapping/>
  </p:clrMapOvr>
  <p:transition>
    <p:zoom dir="in"/>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0499" y="236538"/>
            <a:ext cx="8582025" cy="11430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Age Consideration ??</a:t>
            </a:r>
          </a:p>
        </p:txBody>
      </p:sp>
      <p:sp>
        <p:nvSpPr>
          <p:cNvPr id="48131" name="Content Placeholder 2"/>
          <p:cNvSpPr>
            <a:spLocks noGrp="1"/>
          </p:cNvSpPr>
          <p:nvPr>
            <p:ph idx="1"/>
          </p:nvPr>
        </p:nvSpPr>
        <p:spPr>
          <a:xfrm>
            <a:off x="409574" y="1695450"/>
            <a:ext cx="8296275" cy="4572000"/>
          </a:xfrm>
        </p:spPr>
        <p:txBody>
          <a:bodyPr>
            <a:normAutofit/>
          </a:bodyPr>
          <a:lstStyle/>
          <a:p>
            <a:pPr algn="ctr">
              <a:buFontTx/>
              <a:buNone/>
            </a:pPr>
            <a:r>
              <a:rPr lang="en-US" sz="2800" b="1" i="1" dirty="0">
                <a:solidFill>
                  <a:schemeClr val="tx1"/>
                </a:solidFill>
                <a:latin typeface="Times New Roman" panose="02020603050405020304" pitchFamily="18" charset="0"/>
                <a:cs typeface="Times New Roman" panose="02020603050405020304" pitchFamily="18" charset="0"/>
              </a:rPr>
              <a:t>In patients aged </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55 years </a:t>
            </a:r>
            <a:r>
              <a:rPr lang="en-US" sz="2800" b="1" i="1" dirty="0">
                <a:solidFill>
                  <a:schemeClr val="tx1"/>
                </a:solidFill>
                <a:latin typeface="Times New Roman" panose="02020603050405020304" pitchFamily="18" charset="0"/>
                <a:cs typeface="Times New Roman" panose="02020603050405020304" pitchFamily="18" charset="0"/>
              </a:rPr>
              <a:t>and older with unexplained and </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persistent recent onset </a:t>
            </a:r>
            <a:r>
              <a:rPr lang="en-US" sz="2800" b="1" i="1" dirty="0">
                <a:solidFill>
                  <a:schemeClr val="tx1"/>
                </a:solidFill>
                <a:latin typeface="Times New Roman" panose="02020603050405020304" pitchFamily="18" charset="0"/>
                <a:cs typeface="Times New Roman" panose="02020603050405020304" pitchFamily="18" charset="0"/>
              </a:rPr>
              <a:t>dyspepsia alone, an urgent referral for endoscopy should be made.</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04799" y="120413"/>
            <a:ext cx="8610600" cy="1143000"/>
          </a:xfrm>
        </p:spPr>
        <p:txBody>
          <a:bodyPr>
            <a:normAutofit fontScale="90000"/>
          </a:bodyPr>
          <a:lstStyle/>
          <a:p>
            <a:pPr algn="ctr"/>
            <a:r>
              <a:rPr lang="en-US" sz="4900" b="1" dirty="0">
                <a:solidFill>
                  <a:schemeClr val="accent3">
                    <a:lumMod val="75000"/>
                  </a:schemeClr>
                </a:solidFill>
                <a:latin typeface="Times New Roman" panose="02020603050405020304" pitchFamily="18" charset="0"/>
                <a:ea typeface="+mn-ea"/>
                <a:cs typeface="Times New Roman" panose="02020603050405020304" pitchFamily="18" charset="0"/>
              </a:rPr>
              <a:t>Urgent Referral for Endoscopy</a:t>
            </a:r>
            <a:br>
              <a:rPr lang="en-US" sz="6000" dirty="0">
                <a:solidFill>
                  <a:schemeClr val="tx1"/>
                </a:solidFill>
                <a:latin typeface="Arial Black" pitchFamily="34" charset="0"/>
              </a:rPr>
            </a:br>
            <a:endParaRPr lang="en-US" dirty="0">
              <a:latin typeface="Arial Black" pitchFamily="34" charset="0"/>
            </a:endParaRPr>
          </a:p>
        </p:txBody>
      </p:sp>
      <p:sp>
        <p:nvSpPr>
          <p:cNvPr id="49155" name="Content Placeholder 2"/>
          <p:cNvSpPr>
            <a:spLocks noGrp="1"/>
          </p:cNvSpPr>
          <p:nvPr>
            <p:ph idx="1"/>
          </p:nvPr>
        </p:nvSpPr>
        <p:spPr>
          <a:xfrm>
            <a:off x="304799" y="1466850"/>
            <a:ext cx="8391525" cy="4724400"/>
          </a:xfrm>
        </p:spPr>
        <p:txBody>
          <a:bodyPr>
            <a:normAutofit/>
          </a:bodyPr>
          <a:lstStyle/>
          <a:p>
            <a:pPr algn="ctr">
              <a:lnSpc>
                <a:spcPct val="150000"/>
              </a:lnSpc>
              <a:buFontTx/>
              <a:buNone/>
            </a:pPr>
            <a:r>
              <a:rPr lang="en-US" sz="2800" dirty="0">
                <a:solidFill>
                  <a:schemeClr val="tx1"/>
                </a:solidFill>
                <a:latin typeface="Times New Roman" panose="02020603050405020304" pitchFamily="18" charset="0"/>
                <a:cs typeface="Times New Roman" panose="02020603050405020304" pitchFamily="18" charset="0"/>
              </a:rPr>
              <a:t>Indicated for patients with dyspepsia of any age with any of the following conditions: </a:t>
            </a:r>
          </a:p>
          <a:p>
            <a:pPr>
              <a:lnSpc>
                <a:spcPct val="150000"/>
              </a:lnSpc>
            </a:pPr>
            <a:endParaRPr lang="en-US"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30666" y="-657225"/>
            <a:ext cx="8543925" cy="762000"/>
          </a:xfrm>
        </p:spPr>
        <p:txBody>
          <a:bodyPr>
            <a:normAutofit fontScale="90000"/>
          </a:bodyPr>
          <a:lstStyle/>
          <a:p>
            <a:pPr algn="ctr"/>
            <a:br>
              <a:rPr lang="en-US" dirty="0">
                <a:solidFill>
                  <a:srgbClr val="FF0000"/>
                </a:solidFill>
                <a:latin typeface="Arial Black" pitchFamily="34" charset="0"/>
              </a:rPr>
            </a:br>
            <a:br>
              <a:rPr lang="en-US" sz="6000" dirty="0">
                <a:solidFill>
                  <a:srgbClr val="FF0000"/>
                </a:solidFill>
                <a:latin typeface="Arial Black" pitchFamily="34" charset="0"/>
              </a:rPr>
            </a:br>
            <a:r>
              <a:rPr lang="en-US" dirty="0">
                <a:solidFill>
                  <a:srgbClr val="FF0000"/>
                </a:solidFill>
                <a:latin typeface="Arial Black" pitchFamily="34" charset="0"/>
              </a:rPr>
              <a:t> </a:t>
            </a:r>
            <a:r>
              <a:rPr lang="en-US" sz="4900" b="1" dirty="0">
                <a:solidFill>
                  <a:schemeClr val="accent3">
                    <a:lumMod val="75000"/>
                  </a:schemeClr>
                </a:solidFill>
                <a:latin typeface="Times New Roman" panose="02020603050405020304" pitchFamily="18" charset="0"/>
                <a:ea typeface="+mn-ea"/>
                <a:cs typeface="Times New Roman" panose="02020603050405020304" pitchFamily="18" charset="0"/>
              </a:rPr>
              <a:t>Urgent Referral for Endoscopy</a:t>
            </a:r>
          </a:p>
        </p:txBody>
      </p:sp>
      <p:sp>
        <p:nvSpPr>
          <p:cNvPr id="50179" name="Content Placeholder 2"/>
          <p:cNvSpPr>
            <a:spLocks noGrp="1"/>
          </p:cNvSpPr>
          <p:nvPr>
            <p:ph idx="1"/>
          </p:nvPr>
        </p:nvSpPr>
        <p:spPr>
          <a:xfrm>
            <a:off x="816428" y="1676400"/>
            <a:ext cx="7772400" cy="5181600"/>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Chronic gastrointestinal bleeding,</a:t>
            </a:r>
          </a:p>
          <a:p>
            <a:r>
              <a:rPr lang="en-US" sz="2800" dirty="0">
                <a:solidFill>
                  <a:schemeClr val="tx1"/>
                </a:solidFill>
                <a:latin typeface="Times New Roman" panose="02020603050405020304" pitchFamily="18" charset="0"/>
                <a:cs typeface="Times New Roman" panose="02020603050405020304" pitchFamily="18" charset="0"/>
              </a:rPr>
              <a:t>Progressive unintentional weight loss,</a:t>
            </a:r>
          </a:p>
          <a:p>
            <a:r>
              <a:rPr lang="en-US" sz="2800" dirty="0">
                <a:solidFill>
                  <a:schemeClr val="tx1"/>
                </a:solidFill>
                <a:latin typeface="Times New Roman" panose="02020603050405020304" pitchFamily="18" charset="0"/>
                <a:cs typeface="Times New Roman" panose="02020603050405020304" pitchFamily="18" charset="0"/>
              </a:rPr>
              <a:t>Progressive difficulty swallowing,</a:t>
            </a:r>
          </a:p>
          <a:p>
            <a:r>
              <a:rPr lang="en-US" sz="2800" dirty="0">
                <a:solidFill>
                  <a:schemeClr val="tx1"/>
                </a:solidFill>
                <a:latin typeface="Times New Roman" panose="02020603050405020304" pitchFamily="18" charset="0"/>
                <a:cs typeface="Times New Roman" panose="02020603050405020304" pitchFamily="18" charset="0"/>
              </a:rPr>
              <a:t>Persistent vomiting, </a:t>
            </a:r>
          </a:p>
          <a:p>
            <a:r>
              <a:rPr lang="en-US" sz="2800" dirty="0">
                <a:solidFill>
                  <a:schemeClr val="tx1"/>
                </a:solidFill>
                <a:latin typeface="Times New Roman" panose="02020603050405020304" pitchFamily="18" charset="0"/>
                <a:cs typeface="Times New Roman" panose="02020603050405020304" pitchFamily="18" charset="0"/>
              </a:rPr>
              <a:t>Iron deficiency </a:t>
            </a:r>
            <a:r>
              <a:rPr lang="en-US" sz="2800" dirty="0" err="1">
                <a:solidFill>
                  <a:schemeClr val="tx1"/>
                </a:solidFill>
                <a:latin typeface="Times New Roman" panose="02020603050405020304" pitchFamily="18" charset="0"/>
                <a:cs typeface="Times New Roman" panose="02020603050405020304" pitchFamily="18" charset="0"/>
              </a:rPr>
              <a:t>anaemia</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err="1">
                <a:solidFill>
                  <a:schemeClr val="tx1"/>
                </a:solidFill>
                <a:latin typeface="Times New Roman" panose="02020603050405020304" pitchFamily="18" charset="0"/>
                <a:cs typeface="Times New Roman" panose="02020603050405020304" pitchFamily="18" charset="0"/>
              </a:rPr>
              <a:t>Epigastric</a:t>
            </a:r>
            <a:r>
              <a:rPr lang="en-US" sz="2800" dirty="0">
                <a:solidFill>
                  <a:schemeClr val="tx1"/>
                </a:solidFill>
                <a:latin typeface="Times New Roman" panose="02020603050405020304" pitchFamily="18" charset="0"/>
                <a:cs typeface="Times New Roman" panose="02020603050405020304" pitchFamily="18" charset="0"/>
              </a:rPr>
              <a:t> mass </a:t>
            </a:r>
          </a:p>
          <a:p>
            <a:r>
              <a:rPr lang="en-US" sz="2800" dirty="0">
                <a:solidFill>
                  <a:schemeClr val="tx1"/>
                </a:solidFill>
                <a:latin typeface="Times New Roman" panose="02020603050405020304" pitchFamily="18" charset="0"/>
                <a:cs typeface="Times New Roman" panose="02020603050405020304" pitchFamily="18" charset="0"/>
              </a:rPr>
              <a:t>Suspicious barium meal.</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381000" y="381000"/>
            <a:ext cx="8382000" cy="8382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ENDOSCOPY</a:t>
            </a:r>
          </a:p>
        </p:txBody>
      </p:sp>
      <p:sp>
        <p:nvSpPr>
          <p:cNvPr id="51203" name="Rectangle 3"/>
          <p:cNvSpPr>
            <a:spLocks noGrp="1" noChangeArrowheads="1"/>
          </p:cNvSpPr>
          <p:nvPr>
            <p:ph idx="1"/>
          </p:nvPr>
        </p:nvSpPr>
        <p:spPr>
          <a:xfrm>
            <a:off x="295275" y="1428750"/>
            <a:ext cx="8382000" cy="4953000"/>
          </a:xfrm>
        </p:spPr>
        <p:txBody>
          <a:bodyPr/>
          <a:lstStyle/>
          <a:p>
            <a:pPr marL="609600" indent="-609600" algn="ctr">
              <a:buFontTx/>
              <a:buNone/>
            </a:pPr>
            <a:r>
              <a:rPr lang="en-US" b="1" dirty="0">
                <a:latin typeface="Arial "/>
              </a:rPr>
              <a:t>   </a:t>
            </a:r>
          </a:p>
          <a:p>
            <a:pPr marL="609600" indent="-609600" algn="ctr">
              <a:buFontTx/>
              <a:buNone/>
            </a:pPr>
            <a:r>
              <a:rPr lang="en-US" b="1" dirty="0">
                <a:latin typeface="Arial "/>
              </a:rPr>
              <a:t> </a:t>
            </a:r>
            <a:r>
              <a:rPr lang="en-US" sz="2800" dirty="0">
                <a:solidFill>
                  <a:schemeClr val="tx1"/>
                </a:solidFill>
                <a:latin typeface="Times New Roman" panose="02020603050405020304" pitchFamily="18" charset="0"/>
                <a:cs typeface="Times New Roman" panose="02020603050405020304" pitchFamily="18" charset="0"/>
              </a:rPr>
              <a:t>Patients undergoing endoscopy should be </a:t>
            </a:r>
            <a:r>
              <a:rPr lang="en-US" sz="2800" dirty="0">
                <a:solidFill>
                  <a:schemeClr val="accent2">
                    <a:lumMod val="75000"/>
                  </a:schemeClr>
                </a:solidFill>
                <a:latin typeface="Times New Roman" panose="02020603050405020304" pitchFamily="18" charset="0"/>
                <a:cs typeface="Times New Roman" panose="02020603050405020304" pitchFamily="18" charset="0"/>
              </a:rPr>
              <a:t>free from medication</a:t>
            </a:r>
            <a:r>
              <a:rPr lang="en-US" sz="2800" dirty="0">
                <a:solidFill>
                  <a:schemeClr val="tx1"/>
                </a:solidFill>
                <a:latin typeface="Times New Roman" panose="02020603050405020304" pitchFamily="18" charset="0"/>
                <a:cs typeface="Times New Roman" panose="02020603050405020304" pitchFamily="18" charset="0"/>
              </a:rPr>
              <a:t> with either a PPI or an H2 receptor antagonist for a minimum of two weeks.</a:t>
            </a:r>
          </a:p>
          <a:p>
            <a:pPr marL="609600" indent="-609600" algn="ctr">
              <a:buFontTx/>
              <a:buNone/>
            </a:pPr>
            <a:endParaRPr lang="en-US" sz="4000" b="1" dirty="0">
              <a:latin typeface="Arial "/>
            </a:endParaRPr>
          </a:p>
        </p:txBody>
      </p:sp>
    </p:spTree>
  </p:cSld>
  <p:clrMapOvr>
    <a:masterClrMapping/>
  </p:clrMapOvr>
  <p:transition>
    <p:zoom dir="in"/>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3AAC-5B85-F9AD-E9DB-19A7F1AE9A67}"/>
              </a:ext>
            </a:extLst>
          </p:cNvPr>
          <p:cNvSpPr>
            <a:spLocks noGrp="1"/>
          </p:cNvSpPr>
          <p:nvPr>
            <p:ph type="title"/>
          </p:nvPr>
        </p:nvSpPr>
        <p:spPr>
          <a:xfrm>
            <a:off x="1945201" y="624110"/>
            <a:ext cx="6589199" cy="767661"/>
          </a:xfrm>
        </p:spPr>
        <p:txBody>
          <a:bodyPr/>
          <a:lstStyle/>
          <a:p>
            <a:r>
              <a:rPr lang="en-GB" dirty="0"/>
              <a:t>Assessment of Dyspepsia</a:t>
            </a:r>
          </a:p>
        </p:txBody>
      </p:sp>
      <p:sp>
        <p:nvSpPr>
          <p:cNvPr id="3" name="Content Placeholder 2">
            <a:extLst>
              <a:ext uri="{FF2B5EF4-FFF2-40B4-BE49-F238E27FC236}">
                <a16:creationId xmlns:a16="http://schemas.microsoft.com/office/drawing/2014/main" id="{555854DC-440F-60AB-6F02-999F5D048B88}"/>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8498573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DB7B1FC-EC22-C543-A316-9DE4AECBEEDF}"/>
              </a:ext>
            </a:extLst>
          </p:cNvPr>
          <p:cNvPicPr>
            <a:picLocks noGrp="1" noChangeAspect="1"/>
          </p:cNvPicPr>
          <p:nvPr>
            <p:ph idx="1"/>
          </p:nvPr>
        </p:nvPicPr>
        <p:blipFill rotWithShape="1">
          <a:blip r:embed="rId2"/>
          <a:srcRect l="26922" t="12020" r="28419" b="8653"/>
          <a:stretch/>
        </p:blipFill>
        <p:spPr bwMode="auto">
          <a:xfrm>
            <a:off x="1290918" y="625958"/>
            <a:ext cx="6306670" cy="61177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86925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5749" y="350838"/>
            <a:ext cx="8467725" cy="1143000"/>
          </a:xfrm>
        </p:spPr>
        <p:txBody>
          <a:bodyPr>
            <a:normAutofit/>
          </a:bodyPr>
          <a:lstStyle/>
          <a:p>
            <a:pPr algn="ctr">
              <a:defRPr/>
            </a:pPr>
            <a:r>
              <a:rPr lang="en-US" sz="4400" b="1" dirty="0">
                <a:solidFill>
                  <a:schemeClr val="accent3">
                    <a:lumMod val="75000"/>
                  </a:schemeClr>
                </a:solidFill>
                <a:latin typeface="Times New Roman" panose="02020603050405020304" pitchFamily="18" charset="0"/>
                <a:ea typeface="+mn-ea"/>
                <a:cs typeface="Times New Roman" panose="02020603050405020304" pitchFamily="18" charset="0"/>
              </a:rPr>
              <a:t>Reasons for referral</a:t>
            </a:r>
          </a:p>
        </p:txBody>
      </p:sp>
      <p:sp>
        <p:nvSpPr>
          <p:cNvPr id="53251" name="Rectangle 3"/>
          <p:cNvSpPr>
            <a:spLocks noGrp="1" noChangeArrowheads="1"/>
          </p:cNvSpPr>
          <p:nvPr>
            <p:ph idx="1"/>
          </p:nvPr>
        </p:nvSpPr>
        <p:spPr>
          <a:xfrm>
            <a:off x="533400" y="914400"/>
            <a:ext cx="7772400" cy="4572000"/>
          </a:xfrm>
        </p:spPr>
        <p:txBody>
          <a:bodyPr>
            <a:normAutofit/>
          </a:bodyPr>
          <a:lstStyle/>
          <a:p>
            <a:pPr>
              <a:lnSpc>
                <a:spcPct val="150000"/>
              </a:lnSpc>
              <a:buFontTx/>
              <a:buNone/>
            </a:pPr>
            <a:r>
              <a:rPr lang="en-US" sz="2800" dirty="0">
                <a:solidFill>
                  <a:srgbClr val="000000"/>
                </a:solidFill>
                <a:latin typeface="Times New Roman" panose="02020603050405020304" pitchFamily="18" charset="0"/>
                <a:cs typeface="Times New Roman" panose="02020603050405020304" pitchFamily="18" charset="0"/>
              </a:rPr>
              <a:t> </a:t>
            </a:r>
          </a:p>
          <a:p>
            <a:pPr>
              <a:lnSpc>
                <a:spcPct val="150000"/>
              </a:lnSpc>
            </a:pPr>
            <a:r>
              <a:rPr lang="en-US" sz="2800" b="1" dirty="0">
                <a:latin typeface="Times New Roman" panose="02020603050405020304" pitchFamily="18" charset="0"/>
                <a:cs typeface="Times New Roman" panose="02020603050405020304" pitchFamily="18" charset="0"/>
              </a:rPr>
              <a:t>cancer suspected or proven; </a:t>
            </a:r>
          </a:p>
          <a:p>
            <a:pPr>
              <a:lnSpc>
                <a:spcPct val="150000"/>
              </a:lnSpc>
            </a:pPr>
            <a:r>
              <a:rPr lang="en-US" sz="2800" b="1" dirty="0">
                <a:latin typeface="Times New Roman" panose="02020603050405020304" pitchFamily="18" charset="0"/>
                <a:cs typeface="Times New Roman" panose="02020603050405020304" pitchFamily="18" charset="0"/>
              </a:rPr>
              <a:t>diagnostic uncertainty; </a:t>
            </a:r>
          </a:p>
          <a:p>
            <a:pPr>
              <a:lnSpc>
                <a:spcPct val="150000"/>
              </a:lnSpc>
            </a:pPr>
            <a:r>
              <a:rPr lang="en-US" sz="2800" b="1" dirty="0">
                <a:latin typeface="Times New Roman" panose="02020603050405020304" pitchFamily="18" charset="0"/>
                <a:cs typeface="Times New Roman" panose="02020603050405020304" pitchFamily="18" charset="0"/>
              </a:rPr>
              <a:t>treatments not available  </a:t>
            </a:r>
          </a:p>
          <a:p>
            <a:pPr>
              <a:lnSpc>
                <a:spcPct val="150000"/>
              </a:lnSpc>
            </a:pPr>
            <a:r>
              <a:rPr lang="en-US" sz="2800" b="1" dirty="0">
                <a:latin typeface="Times New Roman" panose="02020603050405020304" pitchFamily="18" charset="0"/>
                <a:cs typeface="Times New Roman" panose="02020603050405020304" pitchFamily="18" charset="0"/>
              </a:rPr>
              <a:t>failure of treatment, symptoms persisting; </a:t>
            </a:r>
          </a:p>
          <a:p>
            <a:pPr>
              <a:lnSpc>
                <a:spcPct val="150000"/>
              </a:lnSpc>
            </a:pPr>
            <a:r>
              <a:rPr lang="en-US" sz="2800" b="1" dirty="0">
                <a:latin typeface="Times New Roman" panose="02020603050405020304" pitchFamily="18" charset="0"/>
                <a:cs typeface="Times New Roman" panose="02020603050405020304" pitchFamily="18" charset="0"/>
              </a:rPr>
              <a:t>patients' wishes</a:t>
            </a:r>
            <a:r>
              <a:rPr lang="en-US" sz="2800" dirty="0">
                <a:solidFill>
                  <a:srgbClr val="000000"/>
                </a:solidFill>
                <a:latin typeface="Times New Roman" panose="02020603050405020304" pitchFamily="18" charset="0"/>
                <a:cs typeface="Times New Roman" panose="02020603050405020304" pitchFamily="18" charset="0"/>
              </a:rPr>
              <a:t> </a:t>
            </a:r>
          </a:p>
          <a:p>
            <a:pPr>
              <a:lnSpc>
                <a:spcPct val="150000"/>
              </a:lnSpc>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23</TotalTime>
  <Words>4322</Words>
  <Application>Microsoft Macintosh PowerPoint</Application>
  <PresentationFormat>On-screen Show (4:3)</PresentationFormat>
  <Paragraphs>667</Paragraphs>
  <Slides>105</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105</vt:i4>
      </vt:variant>
    </vt:vector>
  </HeadingPairs>
  <TitlesOfParts>
    <vt:vector size="118" baseType="lpstr">
      <vt:lpstr>Aria</vt:lpstr>
      <vt:lpstr>Arial</vt:lpstr>
      <vt:lpstr>Arial </vt:lpstr>
      <vt:lpstr>Arial Black</vt:lpstr>
      <vt:lpstr>Calibri</vt:lpstr>
      <vt:lpstr>Castellar</vt:lpstr>
      <vt:lpstr>Century Gothic</vt:lpstr>
      <vt:lpstr>Tahoma</vt:lpstr>
      <vt:lpstr>Times</vt:lpstr>
      <vt:lpstr>Times New Roman</vt:lpstr>
      <vt:lpstr>Wingdings</vt:lpstr>
      <vt:lpstr>Wingdings 3</vt:lpstr>
      <vt:lpstr>Wisp</vt:lpstr>
      <vt:lpstr>Approach to Patient with Abdominal pain</vt:lpstr>
      <vt:lpstr>Approach to Patient with  IRRITABLE BOWEL SYNDROME</vt:lpstr>
      <vt:lpstr>Learning Objectives: </vt:lpstr>
      <vt:lpstr>PowerPoint Presentation</vt:lpstr>
      <vt:lpstr>PowerPoint Presentation</vt:lpstr>
      <vt:lpstr>PowerPoint Presentation</vt:lpstr>
      <vt:lpstr>PowerPoint Presentation</vt:lpstr>
      <vt:lpstr>PowerPoint Presentation</vt:lpstr>
      <vt:lpstr>Definition</vt:lpstr>
      <vt:lpstr>Irritable Bowel Syndrome</vt:lpstr>
      <vt:lpstr>What Is IBS?</vt:lpstr>
      <vt:lpstr>Epidemiology</vt:lpstr>
      <vt:lpstr>Causes</vt:lpstr>
      <vt:lpstr>Cont.</vt:lpstr>
      <vt:lpstr>Contributing factors:</vt:lpstr>
      <vt:lpstr>       Pathophysiology </vt:lpstr>
      <vt:lpstr>         Diagnostic Criteria</vt:lpstr>
      <vt:lpstr>         Diagnostic Criteria</vt:lpstr>
      <vt:lpstr>Rome’s Diagnostic Criteria </vt:lpstr>
      <vt:lpstr>       Rome’s Diagnostic Criteria.</vt:lpstr>
      <vt:lpstr>       Rome’s Diagnostic Criteria</vt:lpstr>
      <vt:lpstr>          Manning’s Criteria </vt:lpstr>
      <vt:lpstr>          Associated Symptoms</vt:lpstr>
      <vt:lpstr>          Associated Symptoms</vt:lpstr>
      <vt:lpstr>Onset of IBS Symptoms  </vt:lpstr>
      <vt:lpstr>          Subtypes</vt:lpstr>
      <vt:lpstr>          Differential Diagnosis</vt:lpstr>
      <vt:lpstr>    Examination</vt:lpstr>
      <vt:lpstr>  Investigations(Not recommended as routine)</vt:lpstr>
      <vt:lpstr>Investigations (Not confirmatory)</vt:lpstr>
      <vt:lpstr>     Treatment</vt:lpstr>
      <vt:lpstr>         Patients’ Concerns</vt:lpstr>
      <vt:lpstr>         Explanation</vt:lpstr>
      <vt:lpstr>          Treatment Approaches</vt:lpstr>
      <vt:lpstr>          Antidepressants</vt:lpstr>
      <vt:lpstr>Diarrhoea Predominant.</vt:lpstr>
      <vt:lpstr>Constipation Predominant</vt:lpstr>
      <vt:lpstr>          Pain Predominant</vt:lpstr>
      <vt:lpstr>          Diet</vt:lpstr>
      <vt:lpstr>Psychological Thoughts</vt:lpstr>
      <vt:lpstr>         IBS red flags:</vt:lpstr>
      <vt:lpstr>          IBS red flags:</vt:lpstr>
      <vt:lpstr>         Diet advice:</vt:lpstr>
      <vt:lpstr>IBS management( first line)</vt:lpstr>
      <vt:lpstr>      IBS management (second line)</vt:lpstr>
      <vt:lpstr>         Prognosis of IBS:</vt:lpstr>
      <vt:lpstr>         Referral</vt:lpstr>
      <vt:lpstr>     Reasons to Refer</vt:lpstr>
      <vt:lpstr>    Urgent Referral</vt:lpstr>
      <vt:lpstr>PowerPoint Presentation</vt:lpstr>
      <vt:lpstr>Approach to patient with Dyspepsia </vt:lpstr>
      <vt:lpstr>PowerPoint Presentation</vt:lpstr>
      <vt:lpstr>PowerPoint Presentation</vt:lpstr>
      <vt:lpstr>PowerPoint Presentation</vt:lpstr>
      <vt:lpstr>PowerPoint Presentation</vt:lpstr>
      <vt:lpstr>PowerPoint Presentation</vt:lpstr>
      <vt:lpstr>What is Dyspepsia?</vt:lpstr>
      <vt:lpstr>FIVE COMMON DIAGNOSIS</vt:lpstr>
      <vt:lpstr>DRUGS ASSOCIATED WITH DYSPEPSIA</vt:lpstr>
      <vt:lpstr>1. Functional Dyspepsia (non-ulcer)</vt:lpstr>
      <vt:lpstr>1. Functional Dyspepsia (non-ulcer)</vt:lpstr>
      <vt:lpstr>Possible explanations of FD</vt:lpstr>
      <vt:lpstr>PowerPoint Presentation</vt:lpstr>
      <vt:lpstr>Diagnosis</vt:lpstr>
      <vt:lpstr>Management</vt:lpstr>
      <vt:lpstr>Treatment for functional dyspepsia(cont)</vt:lpstr>
      <vt:lpstr>2.Gastro-esophageal reflux disease (GERD) </vt:lpstr>
      <vt:lpstr>2. GERD</vt:lpstr>
      <vt:lpstr>PowerPoint Presentation</vt:lpstr>
      <vt:lpstr>Diagnosis of GERD</vt:lpstr>
      <vt:lpstr>Diagnosis of GERD</vt:lpstr>
      <vt:lpstr>Dx &amp; Management of GERD</vt:lpstr>
      <vt:lpstr>GERD Complications</vt:lpstr>
      <vt:lpstr>PUD</vt:lpstr>
      <vt:lpstr>Peptic ulcer disease (PUD(</vt:lpstr>
      <vt:lpstr>Peptic ulcer disease (PUD(</vt:lpstr>
      <vt:lpstr>DIAGNOSTIC DIFFICULTIES</vt:lpstr>
      <vt:lpstr>Red Flags of Dyspepsia </vt:lpstr>
      <vt:lpstr>Alarm symptoms</vt:lpstr>
      <vt:lpstr>Diagnosis of peptic ulcer disease </vt:lpstr>
      <vt:lpstr>Helicobacter pylori (h-pylori) bacteria</vt:lpstr>
      <vt:lpstr>H-Pylori</vt:lpstr>
      <vt:lpstr>H-Pylori testing</vt:lpstr>
      <vt:lpstr>H-PYLORI ERADICATION</vt:lpstr>
      <vt:lpstr>H-PYLORI ERADICATION</vt:lpstr>
      <vt:lpstr>Helicobacter pylori (h-pylori) bacteria</vt:lpstr>
      <vt:lpstr>Treatment of Peptic ulcer disease</vt:lpstr>
      <vt:lpstr>Eradication of H-pylori</vt:lpstr>
      <vt:lpstr>Importance of h-pylori eradication</vt:lpstr>
      <vt:lpstr>Gen.Management</vt:lpstr>
      <vt:lpstr>Gen.Management</vt:lpstr>
      <vt:lpstr>ENDOSCOPY</vt:lpstr>
      <vt:lpstr>Age Consideration ??</vt:lpstr>
      <vt:lpstr>Urgent Referral for Endoscopy </vt:lpstr>
      <vt:lpstr>   Urgent Referral for Endoscopy</vt:lpstr>
      <vt:lpstr>ENDOSCOPY</vt:lpstr>
      <vt:lpstr>Assessment of Dyspepsia</vt:lpstr>
      <vt:lpstr>PowerPoint Presentation</vt:lpstr>
      <vt:lpstr>Reasons for referral</vt:lpstr>
      <vt:lpstr>PowerPoint Presentation</vt:lpstr>
      <vt:lpstr>Non-drug treatment </vt:lpstr>
      <vt:lpstr>Summary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FAISAL ALKHARJI</cp:lastModifiedBy>
  <cp:revision>80</cp:revision>
  <dcterms:created xsi:type="dcterms:W3CDTF">2016-02-20T20:56:56Z</dcterms:created>
  <dcterms:modified xsi:type="dcterms:W3CDTF">2025-03-18T09:02:49Z</dcterms:modified>
</cp:coreProperties>
</file>