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1.jpg" ContentType="image/jpeg"/>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9"/>
  </p:notesMasterIdLst>
  <p:handoutMasterIdLst>
    <p:handoutMasterId r:id="rId60"/>
  </p:handoutMasterIdLst>
  <p:sldIdLst>
    <p:sldId id="266" r:id="rId5"/>
    <p:sldId id="309" r:id="rId6"/>
    <p:sldId id="334" r:id="rId7"/>
    <p:sldId id="339" r:id="rId8"/>
    <p:sldId id="310" r:id="rId9"/>
    <p:sldId id="311" r:id="rId10"/>
    <p:sldId id="312" r:id="rId11"/>
    <p:sldId id="264" r:id="rId12"/>
    <p:sldId id="265" r:id="rId13"/>
    <p:sldId id="268" r:id="rId14"/>
    <p:sldId id="336" r:id="rId15"/>
    <p:sldId id="270" r:id="rId16"/>
    <p:sldId id="2621" r:id="rId17"/>
    <p:sldId id="271" r:id="rId18"/>
    <p:sldId id="272" r:id="rId19"/>
    <p:sldId id="315" r:id="rId20"/>
    <p:sldId id="275" r:id="rId21"/>
    <p:sldId id="276" r:id="rId22"/>
    <p:sldId id="283" r:id="rId23"/>
    <p:sldId id="335" r:id="rId24"/>
    <p:sldId id="313" r:id="rId25"/>
    <p:sldId id="314" r:id="rId26"/>
    <p:sldId id="337" r:id="rId27"/>
    <p:sldId id="316" r:id="rId28"/>
    <p:sldId id="317" r:id="rId29"/>
    <p:sldId id="318" r:id="rId30"/>
    <p:sldId id="319" r:id="rId31"/>
    <p:sldId id="320" r:id="rId32"/>
    <p:sldId id="321" r:id="rId33"/>
    <p:sldId id="322" r:id="rId34"/>
    <p:sldId id="323" r:id="rId35"/>
    <p:sldId id="258" r:id="rId36"/>
    <p:sldId id="259" r:id="rId37"/>
    <p:sldId id="260" r:id="rId38"/>
    <p:sldId id="262" r:id="rId39"/>
    <p:sldId id="263" r:id="rId40"/>
    <p:sldId id="341" r:id="rId41"/>
    <p:sldId id="267" r:id="rId42"/>
    <p:sldId id="342" r:id="rId43"/>
    <p:sldId id="343" r:id="rId44"/>
    <p:sldId id="344" r:id="rId45"/>
    <p:sldId id="345" r:id="rId46"/>
    <p:sldId id="346" r:id="rId47"/>
    <p:sldId id="324" r:id="rId48"/>
    <p:sldId id="325" r:id="rId49"/>
    <p:sldId id="326" r:id="rId50"/>
    <p:sldId id="327" r:id="rId51"/>
    <p:sldId id="328" r:id="rId52"/>
    <p:sldId id="329" r:id="rId53"/>
    <p:sldId id="330" r:id="rId54"/>
    <p:sldId id="338" r:id="rId55"/>
    <p:sldId id="331" r:id="rId56"/>
    <p:sldId id="332" r:id="rId57"/>
    <p:sldId id="333" r:id="rId58"/>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9A38B-88C5-E54D-904D-1FB3BFA2DDC0}" v="4" dt="2025-03-19T20:00:04.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67" autoAdjust="0"/>
    <p:restoredTop sz="94599" autoAdjust="0"/>
  </p:normalViewPr>
  <p:slideViewPr>
    <p:cSldViewPr snapToGrid="0">
      <p:cViewPr varScale="1">
        <p:scale>
          <a:sx n="87" d="100"/>
          <a:sy n="87" d="100"/>
        </p:scale>
        <p:origin x="200" y="736"/>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lk F" userId="0ce5ef93c6cc7083" providerId="LiveId" clId="{3059A38B-88C5-E54D-904D-1FB3BFA2DDC0}"/>
    <pc:docChg chg="undo custSel modSld">
      <pc:chgData name="Dralk F" userId="0ce5ef93c6cc7083" providerId="LiveId" clId="{3059A38B-88C5-E54D-904D-1FB3BFA2DDC0}" dt="2025-03-19T20:04:03.708" v="8" actId="1076"/>
      <pc:docMkLst>
        <pc:docMk/>
      </pc:docMkLst>
      <pc:sldChg chg="modSp mod">
        <pc:chgData name="Dralk F" userId="0ce5ef93c6cc7083" providerId="LiveId" clId="{3059A38B-88C5-E54D-904D-1FB3BFA2DDC0}" dt="2025-03-19T20:04:03.708" v="8" actId="1076"/>
        <pc:sldMkLst>
          <pc:docMk/>
          <pc:sldMk cId="1417174985" sldId="333"/>
        </pc:sldMkLst>
        <pc:spChg chg="mod">
          <ac:chgData name="Dralk F" userId="0ce5ef93c6cc7083" providerId="LiveId" clId="{3059A38B-88C5-E54D-904D-1FB3BFA2DDC0}" dt="2025-03-19T20:04:03.708" v="8" actId="1076"/>
          <ac:spMkLst>
            <pc:docMk/>
            <pc:sldMk cId="1417174985" sldId="333"/>
            <ac:spMk id="3" creationId="{A7F053F8-0445-726C-54B8-6F9807B5A326}"/>
          </ac:spMkLst>
        </pc:spChg>
      </pc:sldChg>
      <pc:sldChg chg="modSp">
        <pc:chgData name="Dralk F" userId="0ce5ef93c6cc7083" providerId="LiveId" clId="{3059A38B-88C5-E54D-904D-1FB3BFA2DDC0}" dt="2025-03-19T20:00:04.034" v="7" actId="1076"/>
        <pc:sldMkLst>
          <pc:docMk/>
          <pc:sldMk cId="866233235" sldId="341"/>
        </pc:sldMkLst>
        <pc:picChg chg="mod">
          <ac:chgData name="Dralk F" userId="0ce5ef93c6cc7083" providerId="LiveId" clId="{3059A38B-88C5-E54D-904D-1FB3BFA2DDC0}" dt="2025-03-19T20:00:04.034" v="7" actId="1076"/>
          <ac:picMkLst>
            <pc:docMk/>
            <pc:sldMk cId="866233235" sldId="341"/>
            <ac:picMk id="4" creationId="{5CCE3E90-CB5E-30E3-8630-97538C4E8FC0}"/>
          </ac:picMkLst>
        </pc:picChg>
      </pc:sldChg>
      <pc:sldChg chg="addSp delSp modSp mod">
        <pc:chgData name="Dralk F" userId="0ce5ef93c6cc7083" providerId="LiveId" clId="{3059A38B-88C5-E54D-904D-1FB3BFA2DDC0}" dt="2025-03-19T20:00:03.953" v="6" actId="14100"/>
        <pc:sldMkLst>
          <pc:docMk/>
          <pc:sldMk cId="1021536183" sldId="343"/>
        </pc:sldMkLst>
        <pc:spChg chg="add del mod">
          <ac:chgData name="Dralk F" userId="0ce5ef93c6cc7083" providerId="LiveId" clId="{3059A38B-88C5-E54D-904D-1FB3BFA2DDC0}" dt="2025-03-19T20:00:03.458" v="5" actId="21"/>
          <ac:spMkLst>
            <pc:docMk/>
            <pc:sldMk cId="1021536183" sldId="343"/>
            <ac:spMk id="4" creationId="{C7A11A29-8DB7-66C7-66EA-E2B99A698A9A}"/>
          </ac:spMkLst>
        </pc:spChg>
        <pc:picChg chg="add del mod">
          <ac:chgData name="Dralk F" userId="0ce5ef93c6cc7083" providerId="LiveId" clId="{3059A38B-88C5-E54D-904D-1FB3BFA2DDC0}" dt="2025-03-19T20:00:03.953" v="6" actId="14100"/>
          <ac:picMkLst>
            <pc:docMk/>
            <pc:sldMk cId="1021536183" sldId="343"/>
            <ac:picMk id="7" creationId="{87DA4897-91D1-EE01-48B9-CCA22DB20ED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9F403F-EF76-48B2-A4D1-6B210FA59651}" type="datetime1">
              <a:rPr lang="en-GB" smtClean="0"/>
              <a:t>19/03/2025</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84F72-582E-4200-86D7-FCF118B0865E}" type="slidenum">
              <a:rPr lang="en-GB" smtClean="0"/>
              <a:t>‹#›</a:t>
            </a:fld>
            <a:endParaRPr lang="en-GB" dirty="0"/>
          </a:p>
        </p:txBody>
      </p:sp>
    </p:spTree>
    <p:extLst>
      <p:ext uri="{BB962C8B-B14F-4D97-AF65-F5344CB8AC3E}">
        <p14:creationId xmlns:p14="http://schemas.microsoft.com/office/powerpoint/2010/main" val="11669600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DBB4B-0CB0-4B61-A9E2-D423B87EB3A6}" type="datetime1">
              <a:rPr lang="en-GB" noProof="0" smtClean="0"/>
              <a:t>19/03/2025</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5391D-6E4B-4763-9987-239636288824}" type="slidenum">
              <a:rPr lang="en-GB" noProof="0" smtClean="0"/>
              <a:t>‹#›</a:t>
            </a:fld>
            <a:endParaRPr lang="en-GB" noProof="0" dirty="0"/>
          </a:p>
        </p:txBody>
      </p:sp>
    </p:spTree>
    <p:extLst>
      <p:ext uri="{BB962C8B-B14F-4D97-AF65-F5344CB8AC3E}">
        <p14:creationId xmlns:p14="http://schemas.microsoft.com/office/powerpoint/2010/main" val="2354423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75391D-6E4B-4763-9987-239636288824}" type="slidenum">
              <a:rPr lang="en-GB" smtClean="0"/>
              <a:t>1</a:t>
            </a:fld>
            <a:endParaRPr lang="en-GB" dirty="0"/>
          </a:p>
        </p:txBody>
      </p:sp>
    </p:spTree>
    <p:extLst>
      <p:ext uri="{BB962C8B-B14F-4D97-AF65-F5344CB8AC3E}">
        <p14:creationId xmlns:p14="http://schemas.microsoft.com/office/powerpoint/2010/main" val="4055108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75391D-6E4B-4763-9987-239636288824}" type="slidenum">
              <a:rPr lang="en-GB" noProof="0" smtClean="0"/>
              <a:t>3</a:t>
            </a:fld>
            <a:endParaRPr lang="en-GB" noProof="0" dirty="0"/>
          </a:p>
        </p:txBody>
      </p:sp>
    </p:spTree>
    <p:extLst>
      <p:ext uri="{BB962C8B-B14F-4D97-AF65-F5344CB8AC3E}">
        <p14:creationId xmlns:p14="http://schemas.microsoft.com/office/powerpoint/2010/main" val="270090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75391D-6E4B-4763-9987-239636288824}" type="slidenum">
              <a:rPr lang="en-GB" noProof="0" smtClean="0"/>
              <a:t>7</a:t>
            </a:fld>
            <a:endParaRPr lang="en-GB" noProof="0" dirty="0"/>
          </a:p>
        </p:txBody>
      </p:sp>
    </p:spTree>
    <p:extLst>
      <p:ext uri="{BB962C8B-B14F-4D97-AF65-F5344CB8AC3E}">
        <p14:creationId xmlns:p14="http://schemas.microsoft.com/office/powerpoint/2010/main" val="236704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75391D-6E4B-4763-9987-239636288824}" type="slidenum">
              <a:rPr lang="en-GB" noProof="0" smtClean="0"/>
              <a:t>8</a:t>
            </a:fld>
            <a:endParaRPr lang="en-GB" noProof="0" dirty="0"/>
          </a:p>
        </p:txBody>
      </p:sp>
    </p:spTree>
    <p:extLst>
      <p:ext uri="{BB962C8B-B14F-4D97-AF65-F5344CB8AC3E}">
        <p14:creationId xmlns:p14="http://schemas.microsoft.com/office/powerpoint/2010/main" val="276819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75391D-6E4B-4763-9987-239636288824}" type="slidenum">
              <a:rPr lang="en-GB" noProof="0" smtClean="0"/>
              <a:t>11</a:t>
            </a:fld>
            <a:endParaRPr lang="en-GB" noProof="0" dirty="0"/>
          </a:p>
        </p:txBody>
      </p:sp>
    </p:spTree>
    <p:extLst>
      <p:ext uri="{BB962C8B-B14F-4D97-AF65-F5344CB8AC3E}">
        <p14:creationId xmlns:p14="http://schemas.microsoft.com/office/powerpoint/2010/main" val="204914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75391D-6E4B-4763-9987-239636288824}" type="slidenum">
              <a:rPr lang="en-GB" noProof="0" smtClean="0"/>
              <a:t>20</a:t>
            </a:fld>
            <a:endParaRPr lang="en-GB" noProof="0" dirty="0"/>
          </a:p>
        </p:txBody>
      </p:sp>
    </p:spTree>
    <p:extLst>
      <p:ext uri="{BB962C8B-B14F-4D97-AF65-F5344CB8AC3E}">
        <p14:creationId xmlns:p14="http://schemas.microsoft.com/office/powerpoint/2010/main" val="3063198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en-US" noProof="0"/>
              <a:t>Click to edit Master title style</a:t>
            </a:r>
            <a:endParaRPr lang="en-GB" noProof="0" dirty="0"/>
          </a:p>
        </p:txBody>
      </p:sp>
      <p:sp>
        <p:nvSpPr>
          <p:cNvPr id="3" name="Subtitle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n-US" noProof="0"/>
              <a:t>Click to edit Master subtitle style</a:t>
            </a:r>
            <a:endParaRPr lang="en-GB" noProof="0"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0C2704E5-4F39-456D-BCC2-3682AA110EE4}" type="datetime1">
              <a:rPr lang="en-GB" noProof="0" smtClean="0"/>
              <a:t>19/03/2025</a:t>
            </a:fld>
            <a:endParaRPr lang="en-GB"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GB"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1DBDAB5-6689-49C0-A541-77DA88E44363}" type="datetime1">
              <a:rPr lang="en-GB" noProof="0" smtClean="0"/>
              <a:t>19/03/2025</a:t>
            </a:fld>
            <a:endParaRPr lang="en-GB"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GB"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F7A9E1E1-8203-4C9F-ACF1-E800B4AF1CA2}" type="datetime1">
              <a:rPr lang="en-GB" noProof="0" smtClean="0"/>
              <a:t>19/03/2025</a:t>
            </a:fld>
            <a:endParaRPr lang="en-GB"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GB" noProof="0"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1097280" y="2120900"/>
            <a:ext cx="4639736" cy="3748193"/>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515944" y="2120900"/>
            <a:ext cx="4639736" cy="3748194"/>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8D61D606-4029-4057-B007-9BD66F056C02}" type="datetime1">
              <a:rPr lang="en-GB" noProof="0" smtClean="0"/>
              <a:t>19/03/2025</a:t>
            </a:fld>
            <a:endParaRPr lang="en-GB" noProof="0"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GB" noProof="0"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rtlCol="0"/>
          <a:lstStyle/>
          <a:p>
            <a:pPr rtl="0"/>
            <a:r>
              <a:rPr lang="en-US" noProof="0"/>
              <a:t>Click to edit Master title style</a:t>
            </a:r>
            <a:endParaRPr lang="en-GB" noProof="0" dirty="0"/>
          </a:p>
        </p:txBody>
      </p:sp>
      <p:sp>
        <p:nvSpPr>
          <p:cNvPr id="3" name="Text Placeholder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C3EB0A61-F1AF-460B-AD9B-4F654C4E2DCE}" type="datetime1">
              <a:rPr lang="en-GB" noProof="0" smtClean="0"/>
              <a:t>19/03/2025</a:t>
            </a:fld>
            <a:endParaRPr lang="en-GB"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GB"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A94DCD03-2D2D-4108-BBD8-260B692F6DE1}" type="datetime1">
              <a:rPr lang="en-GB" noProof="0" smtClean="0"/>
              <a:t>19/03/2025</a:t>
            </a:fld>
            <a:endParaRPr lang="en-GB"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GB"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C5E3E5A1-1118-4E35-9279-999A703D3551}" type="datetime1">
              <a:rPr lang="en-GB" noProof="0" smtClean="0"/>
              <a:t>19/03/2025</a:t>
            </a:fld>
            <a:endParaRPr lang="en-GB"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GB"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5458984" y="812799"/>
            <a:ext cx="5928344" cy="5294757"/>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5" name="Date Placeholder 4"/>
          <p:cNvSpPr>
            <a:spLocks noGrp="1"/>
          </p:cNvSpPr>
          <p:nvPr>
            <p:ph type="dt" sz="half" idx="10"/>
          </p:nvPr>
        </p:nvSpPr>
        <p:spPr>
          <a:xfrm>
            <a:off x="643464" y="6446520"/>
            <a:ext cx="3517568" cy="365125"/>
          </a:xfrm>
        </p:spPr>
        <p:txBody>
          <a:bodyPr rtlCol="0"/>
          <a:lstStyle>
            <a:lvl1pPr algn="l">
              <a:defRPr/>
            </a:lvl1pPr>
          </a:lstStyle>
          <a:p>
            <a:pPr rtl="0"/>
            <a:fld id="{71EA276F-12C1-47B9-B184-AB6F99175BF6}" type="datetime1">
              <a:rPr lang="en-GB" noProof="0" smtClean="0"/>
              <a:t>19/03/2025</a:t>
            </a:fld>
            <a:endParaRPr lang="en-GB" noProof="0" dirty="0"/>
          </a:p>
        </p:txBody>
      </p:sp>
      <p:sp>
        <p:nvSpPr>
          <p:cNvPr id="6" name="Footer Placeholder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GB" noProof="0" dirty="0"/>
          </a:p>
        </p:txBody>
      </p:sp>
      <p:sp>
        <p:nvSpPr>
          <p:cNvPr id="7" name="Slide Number Placehold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GB" noProof="0" smtClean="0"/>
              <a:pPr/>
              <a:t>‹#›</a:t>
            </a:fld>
            <a:endParaRPr lang="en-GB" noProof="0"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2" name="Title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en-US" noProof="0"/>
              <a:t>Click to edit Master title style</a:t>
            </a:r>
            <a:endParaRPr lang="en-GB" noProof="0" dirty="0"/>
          </a:p>
        </p:txBody>
      </p:sp>
      <p:sp>
        <p:nvSpPr>
          <p:cNvPr id="4" name="Text Placeholder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lvl1pPr>
              <a:defRPr/>
            </a:lvl1pPr>
          </a:lstStyle>
          <a:p>
            <a:pPr rtl="0"/>
            <a:fld id="{9BDE5F93-D253-439D-93F3-F4428422EC03}" type="datetime1">
              <a:rPr lang="en-GB" noProof="0" smtClean="0"/>
              <a:t>19/03/2025</a:t>
            </a:fld>
            <a:endParaRPr lang="en-GB" noProof="0" dirty="0"/>
          </a:p>
        </p:txBody>
      </p:sp>
      <p:sp>
        <p:nvSpPr>
          <p:cNvPr id="6" name="Footer Placeholder 5"/>
          <p:cNvSpPr>
            <a:spLocks noGrp="1"/>
          </p:cNvSpPr>
          <p:nvPr>
            <p:ph type="ftr" sz="quarter" idx="11"/>
          </p:nvPr>
        </p:nvSpPr>
        <p:spPr>
          <a:xfrm>
            <a:off x="1097279" y="6446838"/>
            <a:ext cx="6818262" cy="365125"/>
          </a:xfrm>
        </p:spPr>
        <p:txBody>
          <a:bodyPr rtlCol="0"/>
          <a:lstStyle/>
          <a:p>
            <a:pPr algn="l" rtl="0"/>
            <a:endParaRPr lang="en-GB" noProof="0" dirty="0"/>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Quarter level</a:t>
            </a:r>
          </a:p>
          <a:p>
            <a:pPr lvl="4" rtl="0"/>
            <a:r>
              <a:rPr lang="en-GB" noProof="0"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pPr rtl="0"/>
            <a:fld id="{047F37C8-3C73-45A6-8FAF-1E0E1F929AF7}" type="datetime1">
              <a:rPr lang="en-GB" noProof="0" smtClean="0"/>
              <a:t>19/03/2025</a:t>
            </a:fld>
            <a:endParaRPr lang="en-GB"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pPr rtl="0"/>
            <a:endParaRPr lang="en-GB"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pPr rtl="0"/>
            <a:fld id="{3A98EE3D-8CD1-4C3F-BD1C-C98C9596463C}" type="slidenum">
              <a:rPr lang="en-GB" noProof="0" smtClean="0"/>
              <a:t>‹#›</a:t>
            </a:fld>
            <a:endParaRPr lang="en-GB" noProof="0"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uptodate.com/contents/azithromycin-drug-information?source=see_link" TargetMode="External"/><Relationship Id="rId2" Type="http://schemas.openxmlformats.org/officeDocument/2006/relationships/hyperlink" Target="https://www.uptodate.com/contents/erythromycin-drug-information?source=see_link" TargetMode="External"/><Relationship Id="rId1" Type="http://schemas.openxmlformats.org/officeDocument/2006/relationships/slideLayout" Target="../slideLayouts/slideLayout2.xml"/><Relationship Id="rId4" Type="http://schemas.openxmlformats.org/officeDocument/2006/relationships/hyperlink" Target="https://www.uptodate.com/contents/metronidazole-drug-information?source=see_link"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rtlCol="0">
            <a:normAutofit/>
          </a:bodyPr>
          <a:lstStyle/>
          <a:p>
            <a:pPr rtl="0"/>
            <a:r>
              <a:rPr lang="en-GB" sz="4400" b="1" dirty="0">
                <a:solidFill>
                  <a:srgbClr val="002060"/>
                </a:solidFill>
                <a:latin typeface="Times New Roman" panose="02020603050405020304" pitchFamily="18" charset="0"/>
                <a:cs typeface="Times New Roman" panose="02020603050405020304" pitchFamily="18" charset="0"/>
              </a:rPr>
              <a:t>Routine ANC</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044453" y="4455621"/>
            <a:ext cx="5514647" cy="1238616"/>
          </a:xfrm>
        </p:spPr>
        <p:txBody>
          <a:bodyPr rtlCol="0">
            <a:normAutofit fontScale="25000" lnSpcReduction="20000"/>
          </a:bodyPr>
          <a:lstStyle/>
          <a:p>
            <a:pPr>
              <a:buFont typeface="Wingdings" panose="05000000000000000000" pitchFamily="2" charset="2"/>
              <a:buChar char="q"/>
            </a:pPr>
            <a:r>
              <a:rPr lang="en-GB" sz="6000" b="1" dirty="0">
                <a:solidFill>
                  <a:srgbClr val="002060"/>
                </a:solidFill>
                <a:latin typeface="Times New Roman" panose="02020603050405020304" pitchFamily="18" charset="0"/>
                <a:cs typeface="Times New Roman" panose="02020603050405020304" pitchFamily="18" charset="0"/>
              </a:rPr>
              <a:t> Dr. Y. E. Elgezoli.</a:t>
            </a:r>
            <a:endParaRPr lang="en-US" sz="6000" b="1" dirty="0">
              <a:solidFill>
                <a:srgbClr val="002060"/>
              </a:solidFill>
              <a:effectLst/>
              <a:latin typeface="Times New Roman" panose="02020603050405020304" pitchFamily="18" charset="0"/>
              <a:ea typeface="Times New Roman" panose="02020603050405020304" pitchFamily="18" charset="0"/>
            </a:endParaRPr>
          </a:p>
          <a:p>
            <a:pPr marL="0" indent="0">
              <a:buNone/>
            </a:pPr>
            <a:r>
              <a:rPr lang="en-US" sz="6000" b="1" dirty="0">
                <a:solidFill>
                  <a:srgbClr val="002060"/>
                </a:solidFill>
                <a:latin typeface="Times New Roman" panose="02020603050405020304" pitchFamily="18" charset="0"/>
                <a:cs typeface="Times New Roman" panose="02020603050405020304" pitchFamily="18" charset="0"/>
              </a:rPr>
              <a:t>        Consultant in Family Medicine.</a:t>
            </a:r>
          </a:p>
          <a:p>
            <a:pPr marL="0" indent="0">
              <a:buNone/>
            </a:pPr>
            <a:r>
              <a:rPr lang="en-US" sz="6000" b="1" dirty="0">
                <a:solidFill>
                  <a:srgbClr val="002060"/>
                </a:solidFill>
                <a:latin typeface="Times New Roman" panose="02020603050405020304" pitchFamily="18" charset="0"/>
                <a:cs typeface="Times New Roman" panose="02020603050405020304" pitchFamily="18" charset="0"/>
              </a:rPr>
              <a:t>        </a:t>
            </a:r>
            <a:endParaRPr lang="en-GB" sz="6000" b="1" dirty="0">
              <a:solidFill>
                <a:srgbClr val="002060"/>
              </a:solidFill>
              <a:latin typeface="Times New Roman" panose="02020603050405020304" pitchFamily="18" charset="0"/>
              <a:cs typeface="Times New Roman" panose="02020603050405020304" pitchFamily="18" charset="0"/>
            </a:endParaRPr>
          </a:p>
          <a:p>
            <a:pPr rtl="0"/>
            <a:endParaRPr lang="en-GB"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46515" y="-1437373"/>
            <a:ext cx="7554292" cy="2742206"/>
          </a:xfrm>
          <a:prstGeom prst="rect">
            <a:avLst/>
          </a:prstGeom>
        </p:spPr>
        <p:txBody>
          <a:bodyPr vert="horz" wrap="square" lIns="0" tIns="1220896" rIns="0" bIns="0" rtlCol="0" anchor="b">
            <a:spAutoFit/>
          </a:bodyPr>
          <a:lstStyle/>
          <a:p>
            <a:pPr marL="219367">
              <a:lnSpc>
                <a:spcPct val="100000"/>
              </a:lnSpc>
              <a:spcBef>
                <a:spcPts val="75"/>
              </a:spcBef>
            </a:pPr>
            <a:br>
              <a:rPr lang="en-GB" sz="2704" dirty="0">
                <a:latin typeface="Lucida Sans Unicode"/>
                <a:cs typeface="Lucida Sans Unicode"/>
              </a:rPr>
            </a:br>
            <a:r>
              <a:rPr lang="en-GB" sz="4400" dirty="0">
                <a:solidFill>
                  <a:srgbClr val="002060"/>
                </a:solidFill>
                <a:latin typeface="Lucida Sans Unicode"/>
                <a:cs typeface="Lucida Sans Unicode"/>
              </a:rPr>
              <a:t>Diagnosis of Pregnancy</a:t>
            </a:r>
            <a:br>
              <a:rPr lang="en-GB" sz="2704" dirty="0">
                <a:latin typeface="Lucida Sans Unicode"/>
                <a:cs typeface="Lucida Sans Unicode"/>
              </a:rPr>
            </a:br>
            <a:endParaRPr sz="2704" dirty="0">
              <a:latin typeface="Verdana"/>
              <a:cs typeface="Verdana"/>
            </a:endParaRPr>
          </a:p>
        </p:txBody>
      </p:sp>
      <p:sp>
        <p:nvSpPr>
          <p:cNvPr id="4" name="object 4"/>
          <p:cNvSpPr txBox="1"/>
          <p:nvPr/>
        </p:nvSpPr>
        <p:spPr>
          <a:xfrm>
            <a:off x="2104244" y="3183375"/>
            <a:ext cx="7281021" cy="2895561"/>
          </a:xfrm>
          <a:prstGeom prst="rect">
            <a:avLst/>
          </a:prstGeom>
        </p:spPr>
        <p:txBody>
          <a:bodyPr vert="horz" wrap="square" lIns="0" tIns="40538" rIns="0" bIns="0" rtlCol="0">
            <a:spAutoFit/>
          </a:bodyPr>
          <a:lstStyle/>
          <a:p>
            <a:pPr marL="523887" indent="-514350">
              <a:spcBef>
                <a:spcPts val="319"/>
              </a:spcBef>
              <a:buAutoNum type="arabicPeriod"/>
              <a:tabLst>
                <a:tab pos="437780" algn="l"/>
              </a:tabLst>
            </a:pPr>
            <a:r>
              <a:rPr lang="en-GB" sz="2400" spc="-439" dirty="0">
                <a:solidFill>
                  <a:srgbClr val="002060"/>
                </a:solidFill>
                <a:latin typeface="Times New Roman" panose="02020603050405020304" pitchFamily="18" charset="0"/>
                <a:cs typeface="Times New Roman" panose="02020603050405020304" pitchFamily="18" charset="0"/>
              </a:rPr>
              <a:t>S </a:t>
            </a:r>
            <a:r>
              <a:rPr lang="en-GB" sz="2400" dirty="0" err="1">
                <a:solidFill>
                  <a:srgbClr val="002060"/>
                </a:solidFill>
                <a:latin typeface="Times New Roman" panose="02020603050405020304" pitchFamily="18" charset="0"/>
                <a:cs typeface="Times New Roman" panose="02020603050405020304" pitchFamily="18" charset="0"/>
              </a:rPr>
              <a:t>igns</a:t>
            </a:r>
            <a:r>
              <a:rPr lang="en-GB" sz="2400" spc="-184" dirty="0">
                <a:solidFill>
                  <a:srgbClr val="002060"/>
                </a:solidFill>
                <a:latin typeface="Times New Roman" panose="02020603050405020304" pitchFamily="18" charset="0"/>
                <a:cs typeface="Times New Roman" panose="02020603050405020304" pitchFamily="18" charset="0"/>
              </a:rPr>
              <a:t> </a:t>
            </a:r>
            <a:r>
              <a:rPr lang="en-GB" sz="2400" spc="-30" dirty="0">
                <a:solidFill>
                  <a:srgbClr val="002060"/>
                </a:solidFill>
                <a:latin typeface="Times New Roman" panose="02020603050405020304" pitchFamily="18" charset="0"/>
                <a:cs typeface="Times New Roman" panose="02020603050405020304" pitchFamily="18" charset="0"/>
              </a:rPr>
              <a:t>and</a:t>
            </a:r>
            <a:r>
              <a:rPr lang="en-GB" sz="2400" spc="-109" dirty="0">
                <a:solidFill>
                  <a:srgbClr val="002060"/>
                </a:solidFill>
                <a:latin typeface="Times New Roman" panose="02020603050405020304" pitchFamily="18" charset="0"/>
                <a:cs typeface="Times New Roman" panose="02020603050405020304" pitchFamily="18" charset="0"/>
              </a:rPr>
              <a:t> </a:t>
            </a:r>
            <a:r>
              <a:rPr lang="en-GB" sz="2400" spc="-421" dirty="0">
                <a:solidFill>
                  <a:srgbClr val="002060"/>
                </a:solidFill>
                <a:latin typeface="Times New Roman" panose="02020603050405020304" pitchFamily="18" charset="0"/>
                <a:cs typeface="Times New Roman" panose="02020603050405020304" pitchFamily="18" charset="0"/>
              </a:rPr>
              <a:t>S</a:t>
            </a:r>
            <a:r>
              <a:rPr lang="en-GB" sz="2400" spc="-165" dirty="0">
                <a:solidFill>
                  <a:srgbClr val="002060"/>
                </a:solidFill>
                <a:latin typeface="Times New Roman" panose="02020603050405020304" pitchFamily="18" charset="0"/>
                <a:cs typeface="Times New Roman" panose="02020603050405020304" pitchFamily="18" charset="0"/>
              </a:rPr>
              <a:t>y</a:t>
            </a:r>
            <a:r>
              <a:rPr lang="en-GB" sz="2400" spc="-68" dirty="0">
                <a:solidFill>
                  <a:srgbClr val="002060"/>
                </a:solidFill>
                <a:latin typeface="Times New Roman" panose="02020603050405020304" pitchFamily="18" charset="0"/>
                <a:cs typeface="Times New Roman" panose="02020603050405020304" pitchFamily="18" charset="0"/>
              </a:rPr>
              <a:t>m</a:t>
            </a:r>
            <a:r>
              <a:rPr lang="en-GB" sz="2400" spc="53" dirty="0">
                <a:solidFill>
                  <a:srgbClr val="002060"/>
                </a:solidFill>
                <a:latin typeface="Times New Roman" panose="02020603050405020304" pitchFamily="18" charset="0"/>
                <a:cs typeface="Times New Roman" panose="02020603050405020304" pitchFamily="18" charset="0"/>
              </a:rPr>
              <a:t>p</a:t>
            </a:r>
            <a:r>
              <a:rPr lang="en-GB" sz="2400" spc="-79" dirty="0">
                <a:solidFill>
                  <a:srgbClr val="002060"/>
                </a:solidFill>
                <a:latin typeface="Times New Roman" panose="02020603050405020304" pitchFamily="18" charset="0"/>
                <a:cs typeface="Times New Roman" panose="02020603050405020304" pitchFamily="18" charset="0"/>
              </a:rPr>
              <a:t>t</a:t>
            </a:r>
            <a:r>
              <a:rPr lang="en-GB" sz="2400" spc="23" dirty="0">
                <a:solidFill>
                  <a:srgbClr val="002060"/>
                </a:solidFill>
                <a:latin typeface="Times New Roman" panose="02020603050405020304" pitchFamily="18" charset="0"/>
                <a:cs typeface="Times New Roman" panose="02020603050405020304" pitchFamily="18" charset="0"/>
              </a:rPr>
              <a:t>o</a:t>
            </a:r>
            <a:r>
              <a:rPr lang="en-GB" sz="2400" spc="-68" dirty="0">
                <a:solidFill>
                  <a:srgbClr val="002060"/>
                </a:solidFill>
                <a:latin typeface="Times New Roman" panose="02020603050405020304" pitchFamily="18" charset="0"/>
                <a:cs typeface="Times New Roman" panose="02020603050405020304" pitchFamily="18" charset="0"/>
              </a:rPr>
              <a:t>m</a:t>
            </a:r>
            <a:r>
              <a:rPr lang="en-GB" sz="2400" spc="11" dirty="0">
                <a:solidFill>
                  <a:srgbClr val="002060"/>
                </a:solidFill>
                <a:latin typeface="Times New Roman" panose="02020603050405020304" pitchFamily="18" charset="0"/>
                <a:cs typeface="Times New Roman" panose="02020603050405020304" pitchFamily="18" charset="0"/>
              </a:rPr>
              <a:t>s</a:t>
            </a:r>
          </a:p>
          <a:p>
            <a:pPr marL="9537">
              <a:spcBef>
                <a:spcPts val="319"/>
              </a:spcBef>
              <a:tabLst>
                <a:tab pos="437780" algn="l"/>
              </a:tabLst>
            </a:pPr>
            <a:endParaRPr lang="en-GB" sz="2400" spc="-19" dirty="0">
              <a:solidFill>
                <a:srgbClr val="002060"/>
              </a:solidFill>
              <a:latin typeface="Times New Roman" panose="02020603050405020304" pitchFamily="18" charset="0"/>
              <a:cs typeface="Times New Roman" panose="02020603050405020304" pitchFamily="18" charset="0"/>
            </a:endParaRPr>
          </a:p>
          <a:p>
            <a:pPr marL="437780" indent="-428243">
              <a:spcBef>
                <a:spcPts val="319"/>
              </a:spcBef>
              <a:buFont typeface="Lucida Sans Unicode"/>
              <a:buAutoNum type="arabicPeriod" startAt="2"/>
              <a:tabLst>
                <a:tab pos="437780" algn="l"/>
              </a:tabLst>
            </a:pPr>
            <a:r>
              <a:rPr sz="2400" spc="-19" dirty="0" err="1">
                <a:solidFill>
                  <a:srgbClr val="002060"/>
                </a:solidFill>
                <a:latin typeface="Times New Roman" panose="02020603050405020304" pitchFamily="18" charset="0"/>
                <a:cs typeface="Times New Roman" panose="02020603050405020304" pitchFamily="18" charset="0"/>
              </a:rPr>
              <a:t>hCG</a:t>
            </a:r>
            <a:endParaRPr sz="2400" dirty="0">
              <a:solidFill>
                <a:srgbClr val="002060"/>
              </a:solidFill>
              <a:latin typeface="Times New Roman" panose="02020603050405020304" pitchFamily="18" charset="0"/>
              <a:cs typeface="Times New Roman" panose="02020603050405020304" pitchFamily="18" charset="0"/>
            </a:endParaRPr>
          </a:p>
          <a:p>
            <a:pPr marL="591337" lvl="1" indent="-295669">
              <a:spcBef>
                <a:spcPts val="210"/>
              </a:spcBef>
              <a:buClr>
                <a:srgbClr val="2DA2BE"/>
              </a:buClr>
              <a:buSzPct val="96774"/>
              <a:buFont typeface="Times New Roman"/>
              <a:buChar char="◦"/>
              <a:tabLst>
                <a:tab pos="591337" algn="l"/>
              </a:tabLst>
            </a:pPr>
            <a:r>
              <a:rPr sz="2400" spc="-49" dirty="0">
                <a:solidFill>
                  <a:srgbClr val="002060"/>
                </a:solidFill>
                <a:latin typeface="Times New Roman" panose="02020603050405020304" pitchFamily="18" charset="0"/>
                <a:cs typeface="Times New Roman" panose="02020603050405020304" pitchFamily="18" charset="0"/>
              </a:rPr>
              <a:t>home</a:t>
            </a:r>
            <a:r>
              <a:rPr sz="2400" spc="-300" dirty="0">
                <a:solidFill>
                  <a:srgbClr val="002060"/>
                </a:solidFill>
                <a:latin typeface="Times New Roman" panose="02020603050405020304" pitchFamily="18" charset="0"/>
                <a:cs typeface="Times New Roman" panose="02020603050405020304" pitchFamily="18" charset="0"/>
              </a:rPr>
              <a:t> </a:t>
            </a:r>
            <a:r>
              <a:rPr sz="2400" spc="-34" dirty="0">
                <a:solidFill>
                  <a:srgbClr val="002060"/>
                </a:solidFill>
                <a:latin typeface="Times New Roman" panose="02020603050405020304" pitchFamily="18" charset="0"/>
                <a:cs typeface="Times New Roman" panose="02020603050405020304" pitchFamily="18" charset="0"/>
              </a:rPr>
              <a:t>urine</a:t>
            </a:r>
            <a:r>
              <a:rPr sz="2400" spc="-218" dirty="0">
                <a:solidFill>
                  <a:srgbClr val="002060"/>
                </a:solidFill>
                <a:latin typeface="Times New Roman" panose="02020603050405020304" pitchFamily="18" charset="0"/>
                <a:cs typeface="Times New Roman" panose="02020603050405020304" pitchFamily="18" charset="0"/>
              </a:rPr>
              <a:t> </a:t>
            </a:r>
            <a:r>
              <a:rPr sz="2400" spc="-79" dirty="0">
                <a:solidFill>
                  <a:srgbClr val="002060"/>
                </a:solidFill>
                <a:latin typeface="Times New Roman" panose="02020603050405020304" pitchFamily="18" charset="0"/>
                <a:cs typeface="Times New Roman" panose="02020603050405020304" pitchFamily="18" charset="0"/>
              </a:rPr>
              <a:t>pregnanacy</a:t>
            </a:r>
            <a:r>
              <a:rPr sz="2400" spc="-285" dirty="0">
                <a:solidFill>
                  <a:srgbClr val="002060"/>
                </a:solidFill>
                <a:latin typeface="Times New Roman" panose="02020603050405020304" pitchFamily="18" charset="0"/>
                <a:cs typeface="Times New Roman" panose="02020603050405020304" pitchFamily="18" charset="0"/>
              </a:rPr>
              <a:t> </a:t>
            </a:r>
            <a:r>
              <a:rPr sz="2400" spc="-15" dirty="0">
                <a:solidFill>
                  <a:srgbClr val="002060"/>
                </a:solidFill>
                <a:latin typeface="Times New Roman" panose="02020603050405020304" pitchFamily="18" charset="0"/>
                <a:cs typeface="Times New Roman" panose="02020603050405020304" pitchFamily="18" charset="0"/>
              </a:rPr>
              <a:t>test</a:t>
            </a:r>
            <a:endParaRPr sz="2400" dirty="0">
              <a:solidFill>
                <a:srgbClr val="002060"/>
              </a:solidFill>
              <a:latin typeface="Times New Roman" panose="02020603050405020304" pitchFamily="18" charset="0"/>
              <a:cs typeface="Times New Roman" panose="02020603050405020304" pitchFamily="18" charset="0"/>
            </a:endParaRPr>
          </a:p>
          <a:p>
            <a:pPr marL="381508">
              <a:spcBef>
                <a:spcPts val="210"/>
              </a:spcBef>
            </a:pPr>
            <a:r>
              <a:rPr sz="2400" spc="920" dirty="0">
                <a:solidFill>
                  <a:srgbClr val="002060"/>
                </a:solidFill>
                <a:latin typeface="Times New Roman" panose="02020603050405020304" pitchFamily="18" charset="0"/>
                <a:cs typeface="Times New Roman" panose="02020603050405020304" pitchFamily="18" charset="0"/>
              </a:rPr>
              <a:t>→</a:t>
            </a:r>
            <a:r>
              <a:rPr sz="2400" spc="-789" dirty="0">
                <a:solidFill>
                  <a:srgbClr val="002060"/>
                </a:solidFill>
                <a:latin typeface="Times New Roman" panose="02020603050405020304" pitchFamily="18" charset="0"/>
                <a:cs typeface="Times New Roman" panose="02020603050405020304" pitchFamily="18" charset="0"/>
              </a:rPr>
              <a:t> </a:t>
            </a:r>
            <a:r>
              <a:rPr sz="2400" spc="-49" dirty="0">
                <a:solidFill>
                  <a:srgbClr val="002060"/>
                </a:solidFill>
                <a:latin typeface="Times New Roman" panose="02020603050405020304" pitchFamily="18" charset="0"/>
                <a:cs typeface="Times New Roman" panose="02020603050405020304" pitchFamily="18" charset="0"/>
              </a:rPr>
              <a:t>confirmatory</a:t>
            </a:r>
            <a:r>
              <a:rPr sz="2400" spc="-304" dirty="0">
                <a:solidFill>
                  <a:srgbClr val="002060"/>
                </a:solidFill>
                <a:latin typeface="Times New Roman" panose="02020603050405020304" pitchFamily="18" charset="0"/>
                <a:cs typeface="Times New Roman" panose="02020603050405020304" pitchFamily="18" charset="0"/>
              </a:rPr>
              <a:t> </a:t>
            </a:r>
            <a:r>
              <a:rPr sz="2400" spc="-56" dirty="0">
                <a:solidFill>
                  <a:srgbClr val="002060"/>
                </a:solidFill>
                <a:latin typeface="Times New Roman" panose="02020603050405020304" pitchFamily="18" charset="0"/>
                <a:cs typeface="Times New Roman" panose="02020603050405020304" pitchFamily="18" charset="0"/>
              </a:rPr>
              <a:t>testing</a:t>
            </a:r>
            <a:r>
              <a:rPr sz="2400" spc="-153" dirty="0">
                <a:solidFill>
                  <a:srgbClr val="002060"/>
                </a:solidFill>
                <a:latin typeface="Times New Roman" panose="02020603050405020304" pitchFamily="18" charset="0"/>
                <a:cs typeface="Times New Roman" panose="02020603050405020304" pitchFamily="18" charset="0"/>
              </a:rPr>
              <a:t> </a:t>
            </a:r>
            <a:r>
              <a:rPr sz="2400" dirty="0">
                <a:solidFill>
                  <a:srgbClr val="002060"/>
                </a:solidFill>
                <a:latin typeface="Times New Roman" panose="02020603050405020304" pitchFamily="18" charset="0"/>
                <a:cs typeface="Times New Roman" panose="02020603050405020304" pitchFamily="18" charset="0"/>
              </a:rPr>
              <a:t>for</a:t>
            </a:r>
            <a:r>
              <a:rPr sz="2400" spc="-146" dirty="0">
                <a:solidFill>
                  <a:srgbClr val="002060"/>
                </a:solidFill>
                <a:latin typeface="Times New Roman" panose="02020603050405020304" pitchFamily="18" charset="0"/>
                <a:cs typeface="Times New Roman" panose="02020603050405020304" pitchFamily="18" charset="0"/>
              </a:rPr>
              <a:t> </a:t>
            </a:r>
            <a:r>
              <a:rPr sz="2400" spc="-41" dirty="0">
                <a:solidFill>
                  <a:srgbClr val="002060"/>
                </a:solidFill>
                <a:latin typeface="Times New Roman" panose="02020603050405020304" pitchFamily="18" charset="0"/>
                <a:cs typeface="Times New Roman" panose="02020603050405020304" pitchFamily="18" charset="0"/>
              </a:rPr>
              <a:t>hCG</a:t>
            </a:r>
            <a:r>
              <a:rPr sz="2400" spc="-285" dirty="0">
                <a:solidFill>
                  <a:srgbClr val="002060"/>
                </a:solidFill>
                <a:latin typeface="Times New Roman" panose="02020603050405020304" pitchFamily="18" charset="0"/>
                <a:cs typeface="Times New Roman" panose="02020603050405020304" pitchFamily="18" charset="0"/>
              </a:rPr>
              <a:t> </a:t>
            </a:r>
            <a:r>
              <a:rPr sz="2400" dirty="0">
                <a:solidFill>
                  <a:srgbClr val="002060"/>
                </a:solidFill>
                <a:latin typeface="Times New Roman" panose="02020603050405020304" pitchFamily="18" charset="0"/>
                <a:cs typeface="Times New Roman" panose="02020603050405020304" pitchFamily="18" charset="0"/>
              </a:rPr>
              <a:t>in</a:t>
            </a:r>
            <a:r>
              <a:rPr sz="2400" spc="-98" dirty="0">
                <a:solidFill>
                  <a:srgbClr val="002060"/>
                </a:solidFill>
                <a:latin typeface="Times New Roman" panose="02020603050405020304" pitchFamily="18" charset="0"/>
                <a:cs typeface="Times New Roman" panose="02020603050405020304" pitchFamily="18" charset="0"/>
              </a:rPr>
              <a:t> </a:t>
            </a:r>
            <a:r>
              <a:rPr sz="2400" spc="-34" dirty="0">
                <a:solidFill>
                  <a:srgbClr val="002060"/>
                </a:solidFill>
                <a:latin typeface="Times New Roman" panose="02020603050405020304" pitchFamily="18" charset="0"/>
                <a:cs typeface="Times New Roman" panose="02020603050405020304" pitchFamily="18" charset="0"/>
              </a:rPr>
              <a:t>urine</a:t>
            </a:r>
            <a:r>
              <a:rPr sz="2400" spc="-319" dirty="0">
                <a:solidFill>
                  <a:srgbClr val="002060"/>
                </a:solidFill>
                <a:latin typeface="Times New Roman" panose="02020603050405020304" pitchFamily="18" charset="0"/>
                <a:cs typeface="Times New Roman" panose="02020603050405020304" pitchFamily="18" charset="0"/>
              </a:rPr>
              <a:t> </a:t>
            </a:r>
            <a:r>
              <a:rPr sz="2400" dirty="0">
                <a:solidFill>
                  <a:srgbClr val="002060"/>
                </a:solidFill>
                <a:latin typeface="Times New Roman" panose="02020603050405020304" pitchFamily="18" charset="0"/>
                <a:cs typeface="Times New Roman" panose="02020603050405020304" pitchFamily="18" charset="0"/>
              </a:rPr>
              <a:t>or</a:t>
            </a:r>
            <a:r>
              <a:rPr sz="2400" spc="-146" dirty="0">
                <a:solidFill>
                  <a:srgbClr val="002060"/>
                </a:solidFill>
                <a:latin typeface="Times New Roman" panose="02020603050405020304" pitchFamily="18" charset="0"/>
                <a:cs typeface="Times New Roman" panose="02020603050405020304" pitchFamily="18" charset="0"/>
              </a:rPr>
              <a:t> </a:t>
            </a:r>
            <a:r>
              <a:rPr sz="2400" spc="-8" dirty="0">
                <a:solidFill>
                  <a:srgbClr val="002060"/>
                </a:solidFill>
                <a:latin typeface="Times New Roman" panose="02020603050405020304" pitchFamily="18" charset="0"/>
                <a:cs typeface="Times New Roman" panose="02020603050405020304" pitchFamily="18" charset="0"/>
              </a:rPr>
              <a:t>blood</a:t>
            </a:r>
            <a:endParaRPr sz="2400" dirty="0">
              <a:solidFill>
                <a:srgbClr val="002060"/>
              </a:solidFill>
              <a:latin typeface="Times New Roman" panose="02020603050405020304" pitchFamily="18" charset="0"/>
              <a:cs typeface="Times New Roman" panose="02020603050405020304" pitchFamily="18" charset="0"/>
            </a:endParaRPr>
          </a:p>
          <a:p>
            <a:pPr>
              <a:spcBef>
                <a:spcPts val="1134"/>
              </a:spcBef>
            </a:pPr>
            <a:endParaRPr sz="2400" dirty="0">
              <a:solidFill>
                <a:srgbClr val="002060"/>
              </a:solidFill>
              <a:latin typeface="Times New Roman" panose="02020603050405020304" pitchFamily="18" charset="0"/>
              <a:cs typeface="Times New Roman" panose="02020603050405020304" pitchFamily="18" charset="0"/>
            </a:endParaRPr>
          </a:p>
          <a:p>
            <a:pPr marL="437780" indent="-428243">
              <a:buFont typeface="Lucida Sans Unicode"/>
              <a:buAutoNum type="arabicPeriod" startAt="3"/>
              <a:tabLst>
                <a:tab pos="437780" algn="l"/>
              </a:tabLst>
            </a:pPr>
            <a:r>
              <a:rPr sz="2400" spc="-8" dirty="0">
                <a:solidFill>
                  <a:srgbClr val="002060"/>
                </a:solidFill>
                <a:latin typeface="Times New Roman" panose="02020603050405020304" pitchFamily="18" charset="0"/>
                <a:cs typeface="Times New Roman" panose="02020603050405020304" pitchFamily="18" charset="0"/>
              </a:rPr>
              <a:t>Ultrasound</a:t>
            </a:r>
            <a:endParaRPr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E69A-47A3-7355-4367-834803880051}"/>
              </a:ext>
            </a:extLst>
          </p:cNvPr>
          <p:cNvSpPr>
            <a:spLocks noGrp="1"/>
          </p:cNvSpPr>
          <p:nvPr>
            <p:ph type="title"/>
          </p:nvPr>
        </p:nvSpPr>
        <p:spPr/>
        <p:txBody>
          <a:bodyPr/>
          <a:lstStyle/>
          <a:p>
            <a:r>
              <a:rPr lang="en-GB" b="1" i="0" dirty="0">
                <a:solidFill>
                  <a:srgbClr val="002060"/>
                </a:solidFill>
                <a:effectLst/>
                <a:latin typeface="Times New Roman" panose="02020603050405020304" pitchFamily="18" charset="0"/>
                <a:cs typeface="Times New Roman" panose="02020603050405020304" pitchFamily="18" charset="0"/>
              </a:rPr>
              <a:t>What hCG level indicates pregnancy?</a:t>
            </a:r>
            <a:endParaRPr lang="en-GB"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714B53B-1BF4-AFEE-22CA-FA8CEEFCE9C9}"/>
              </a:ext>
            </a:extLst>
          </p:cNvPr>
          <p:cNvSpPr>
            <a:spLocks noGrp="1"/>
          </p:cNvSpPr>
          <p:nvPr>
            <p:ph idx="1"/>
          </p:nvPr>
        </p:nvSpPr>
        <p:spPr/>
        <p:txBody>
          <a:bodyPr>
            <a:normAutofit fontScale="92500" lnSpcReduction="10000"/>
          </a:bodyPr>
          <a:lstStyle/>
          <a:p>
            <a:r>
              <a:rPr lang="en-GB" sz="2800" b="0" i="0" dirty="0">
                <a:solidFill>
                  <a:srgbClr val="002060"/>
                </a:solidFill>
                <a:effectLst/>
                <a:latin typeface="Times New Roman" panose="02020603050405020304" pitchFamily="18" charset="0"/>
                <a:cs typeface="Times New Roman" panose="02020603050405020304" pitchFamily="18" charset="0"/>
              </a:rPr>
              <a:t>- An hCG level of less than 5 </a:t>
            </a:r>
            <a:r>
              <a:rPr lang="en-GB" sz="2800" b="0" i="0" dirty="0" err="1">
                <a:solidFill>
                  <a:srgbClr val="002060"/>
                </a:solidFill>
                <a:effectLst/>
                <a:latin typeface="Times New Roman" panose="02020603050405020304" pitchFamily="18" charset="0"/>
                <a:cs typeface="Times New Roman" panose="02020603050405020304" pitchFamily="18" charset="0"/>
              </a:rPr>
              <a:t>mIU</a:t>
            </a:r>
            <a:r>
              <a:rPr lang="en-GB" sz="2800" b="0" i="0" dirty="0">
                <a:solidFill>
                  <a:srgbClr val="002060"/>
                </a:solidFill>
                <a:effectLst/>
                <a:latin typeface="Times New Roman" panose="02020603050405020304" pitchFamily="18" charset="0"/>
                <a:cs typeface="Times New Roman" panose="02020603050405020304" pitchFamily="18" charset="0"/>
              </a:rPr>
              <a:t>/mL is considered negative for pregnancy,</a:t>
            </a:r>
          </a:p>
          <a:p>
            <a:endParaRPr lang="en-GB" sz="2800" b="0" i="0" dirty="0">
              <a:solidFill>
                <a:srgbClr val="002060"/>
              </a:solidFill>
              <a:effectLst/>
              <a:latin typeface="Times New Roman" panose="02020603050405020304" pitchFamily="18" charset="0"/>
              <a:cs typeface="Times New Roman" panose="02020603050405020304" pitchFamily="18" charset="0"/>
            </a:endParaRPr>
          </a:p>
          <a:p>
            <a:r>
              <a:rPr lang="en-GB" sz="2800" dirty="0">
                <a:solidFill>
                  <a:srgbClr val="002060"/>
                </a:solidFill>
                <a:latin typeface="Times New Roman" panose="02020603050405020304" pitchFamily="18" charset="0"/>
                <a:cs typeface="Times New Roman" panose="02020603050405020304" pitchFamily="18" charset="0"/>
              </a:rPr>
              <a:t>- A</a:t>
            </a:r>
            <a:r>
              <a:rPr lang="en-GB" sz="2800" b="0" i="0" dirty="0">
                <a:solidFill>
                  <a:srgbClr val="002060"/>
                </a:solidFill>
                <a:effectLst/>
                <a:latin typeface="Times New Roman" panose="02020603050405020304" pitchFamily="18" charset="0"/>
                <a:cs typeface="Times New Roman" panose="02020603050405020304" pitchFamily="18" charset="0"/>
              </a:rPr>
              <a:t>nything above 25 </a:t>
            </a:r>
            <a:r>
              <a:rPr lang="en-GB" sz="2800" b="0" i="0" dirty="0" err="1">
                <a:solidFill>
                  <a:srgbClr val="002060"/>
                </a:solidFill>
                <a:effectLst/>
                <a:latin typeface="Times New Roman" panose="02020603050405020304" pitchFamily="18" charset="0"/>
                <a:cs typeface="Times New Roman" panose="02020603050405020304" pitchFamily="18" charset="0"/>
              </a:rPr>
              <a:t>mIU</a:t>
            </a:r>
            <a:r>
              <a:rPr lang="en-GB" sz="2800" b="0" i="0" dirty="0">
                <a:solidFill>
                  <a:srgbClr val="002060"/>
                </a:solidFill>
                <a:effectLst/>
                <a:latin typeface="Times New Roman" panose="02020603050405020304" pitchFamily="18" charset="0"/>
                <a:cs typeface="Times New Roman" panose="02020603050405020304" pitchFamily="18" charset="0"/>
              </a:rPr>
              <a:t>/mL is considered positive for pregnancy.</a:t>
            </a:r>
          </a:p>
          <a:p>
            <a:endParaRPr lang="en-GB" sz="2800" b="0" i="0" dirty="0">
              <a:solidFill>
                <a:srgbClr val="002060"/>
              </a:solidFill>
              <a:effectLst/>
              <a:latin typeface="Times New Roman" panose="02020603050405020304" pitchFamily="18" charset="0"/>
              <a:cs typeface="Times New Roman" panose="02020603050405020304" pitchFamily="18" charset="0"/>
            </a:endParaRPr>
          </a:p>
          <a:p>
            <a:r>
              <a:rPr lang="en-GB" sz="2800" b="0" i="0" dirty="0">
                <a:solidFill>
                  <a:srgbClr val="002060"/>
                </a:solidFill>
                <a:effectLst/>
                <a:latin typeface="Times New Roman" panose="02020603050405020304" pitchFamily="18" charset="0"/>
                <a:cs typeface="Times New Roman" panose="02020603050405020304" pitchFamily="18" charset="0"/>
              </a:rPr>
              <a:t> - An hCG level between 6 and 24 </a:t>
            </a:r>
            <a:r>
              <a:rPr lang="en-GB" sz="2800" b="0" i="0" dirty="0" err="1">
                <a:solidFill>
                  <a:srgbClr val="002060"/>
                </a:solidFill>
                <a:effectLst/>
                <a:latin typeface="Times New Roman" panose="02020603050405020304" pitchFamily="18" charset="0"/>
                <a:cs typeface="Times New Roman" panose="02020603050405020304" pitchFamily="18" charset="0"/>
              </a:rPr>
              <a:t>mIU</a:t>
            </a:r>
            <a:r>
              <a:rPr lang="en-GB" sz="2800" b="0" i="0" dirty="0">
                <a:solidFill>
                  <a:srgbClr val="002060"/>
                </a:solidFill>
                <a:effectLst/>
                <a:latin typeface="Times New Roman" panose="02020603050405020304" pitchFamily="18" charset="0"/>
                <a:cs typeface="Times New Roman" panose="02020603050405020304" pitchFamily="18" charset="0"/>
              </a:rPr>
              <a:t>/mL is considered a grey area, and you'll likely need to be retested.</a:t>
            </a:r>
            <a:endParaRPr lang="en-GB"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836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3624" y="1306740"/>
            <a:ext cx="7367819" cy="4567955"/>
          </a:xfrm>
          <a:prstGeom prst="rect">
            <a:avLst/>
          </a:prstGeom>
        </p:spPr>
        <p:txBody>
          <a:bodyPr vert="horz" wrap="square" lIns="0" tIns="26707" rIns="0" bIns="0" rtlCol="0">
            <a:spAutoFit/>
          </a:bodyPr>
          <a:lstStyle/>
          <a:p>
            <a:pPr marL="267056" marR="3815" indent="-257518">
              <a:lnSpc>
                <a:spcPts val="3304"/>
              </a:lnSpc>
              <a:spcBef>
                <a:spcPts val="210"/>
              </a:spcBef>
            </a:pPr>
            <a:r>
              <a:rPr lang="en-GB" sz="3600" b="1" u="sng" dirty="0">
                <a:solidFill>
                  <a:srgbClr val="002060"/>
                </a:solidFill>
                <a:latin typeface="Times New Roman" panose="02020603050405020304" pitchFamily="18" charset="0"/>
                <a:cs typeface="Times New Roman" panose="02020603050405020304" pitchFamily="18" charset="0"/>
              </a:rPr>
              <a:t>Antenatal History</a:t>
            </a:r>
          </a:p>
          <a:p>
            <a:pPr marL="267056" marR="3815" indent="-257518">
              <a:lnSpc>
                <a:spcPts val="3304"/>
              </a:lnSpc>
              <a:spcBef>
                <a:spcPts val="210"/>
              </a:spcBef>
            </a:pPr>
            <a:r>
              <a:rPr sz="2779" dirty="0">
                <a:solidFill>
                  <a:srgbClr val="002060"/>
                </a:solidFill>
                <a:latin typeface="Times New Roman" panose="02020603050405020304" pitchFamily="18" charset="0"/>
                <a:cs typeface="Times New Roman" panose="02020603050405020304" pitchFamily="18" charset="0"/>
              </a:rPr>
              <a:t>A</a:t>
            </a:r>
            <a:r>
              <a:rPr sz="2779" spc="-11"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thorough</a:t>
            </a:r>
            <a:r>
              <a:rPr sz="2779" spc="-98" dirty="0">
                <a:solidFill>
                  <a:srgbClr val="002060"/>
                </a:solidFill>
                <a:latin typeface="Times New Roman" panose="02020603050405020304" pitchFamily="18" charset="0"/>
                <a:cs typeface="Times New Roman" panose="02020603050405020304" pitchFamily="18" charset="0"/>
              </a:rPr>
              <a:t> </a:t>
            </a:r>
            <a:r>
              <a:rPr sz="2779" spc="-79" dirty="0">
                <a:solidFill>
                  <a:srgbClr val="002060"/>
                </a:solidFill>
                <a:latin typeface="Times New Roman" panose="02020603050405020304" pitchFamily="18" charset="0"/>
                <a:cs typeface="Times New Roman" panose="02020603050405020304" pitchFamily="18" charset="0"/>
              </a:rPr>
              <a:t>antenatal</a:t>
            </a:r>
            <a:r>
              <a:rPr sz="2779" spc="-83" dirty="0">
                <a:solidFill>
                  <a:srgbClr val="002060"/>
                </a:solidFill>
                <a:latin typeface="Times New Roman" panose="02020603050405020304" pitchFamily="18" charset="0"/>
                <a:cs typeface="Times New Roman" panose="02020603050405020304" pitchFamily="18" charset="0"/>
              </a:rPr>
              <a:t> </a:t>
            </a:r>
            <a:r>
              <a:rPr sz="2779" spc="-19" dirty="0">
                <a:solidFill>
                  <a:srgbClr val="002060"/>
                </a:solidFill>
                <a:latin typeface="Times New Roman" panose="02020603050405020304" pitchFamily="18" charset="0"/>
                <a:cs typeface="Times New Roman" panose="02020603050405020304" pitchFamily="18" charset="0"/>
              </a:rPr>
              <a:t>history</a:t>
            </a:r>
            <a:r>
              <a:rPr sz="2779" spc="-289"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is</a:t>
            </a:r>
            <a:r>
              <a:rPr sz="2779" spc="-161" dirty="0">
                <a:solidFill>
                  <a:srgbClr val="002060"/>
                </a:solidFill>
                <a:latin typeface="Times New Roman" panose="02020603050405020304" pitchFamily="18" charset="0"/>
                <a:cs typeface="Times New Roman" panose="02020603050405020304" pitchFamily="18" charset="0"/>
              </a:rPr>
              <a:t> </a:t>
            </a:r>
            <a:r>
              <a:rPr sz="2779" spc="-68" dirty="0">
                <a:solidFill>
                  <a:srgbClr val="002060"/>
                </a:solidFill>
                <a:latin typeface="Times New Roman" panose="02020603050405020304" pitchFamily="18" charset="0"/>
                <a:cs typeface="Times New Roman" panose="02020603050405020304" pitchFamily="18" charset="0"/>
              </a:rPr>
              <a:t>taken</a:t>
            </a:r>
            <a:r>
              <a:rPr sz="2779" spc="-176"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in</a:t>
            </a:r>
            <a:r>
              <a:rPr sz="2779" spc="-172" dirty="0">
                <a:solidFill>
                  <a:srgbClr val="002060"/>
                </a:solidFill>
                <a:latin typeface="Times New Roman" panose="02020603050405020304" pitchFamily="18" charset="0"/>
                <a:cs typeface="Times New Roman" panose="02020603050405020304" pitchFamily="18" charset="0"/>
              </a:rPr>
              <a:t> </a:t>
            </a:r>
            <a:r>
              <a:rPr sz="2779" spc="-19" dirty="0">
                <a:solidFill>
                  <a:srgbClr val="002060"/>
                </a:solidFill>
                <a:latin typeface="Times New Roman" panose="02020603050405020304" pitchFamily="18" charset="0"/>
                <a:cs typeface="Times New Roman" panose="02020603050405020304" pitchFamily="18" charset="0"/>
              </a:rPr>
              <a:t>an </a:t>
            </a:r>
            <a:r>
              <a:rPr sz="2779" spc="-71" dirty="0">
                <a:solidFill>
                  <a:srgbClr val="002060"/>
                </a:solidFill>
                <a:latin typeface="Times New Roman" panose="02020603050405020304" pitchFamily="18" charset="0"/>
                <a:cs typeface="Times New Roman" panose="02020603050405020304" pitchFamily="18" charset="0"/>
              </a:rPr>
              <a:t>attempt</a:t>
            </a:r>
            <a:r>
              <a:rPr sz="2779" spc="-195"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to</a:t>
            </a:r>
            <a:r>
              <a:rPr sz="2779" spc="-180"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identify</a:t>
            </a:r>
            <a:r>
              <a:rPr sz="2779" spc="-372"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all</a:t>
            </a:r>
            <a:r>
              <a:rPr sz="2779" spc="-143"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existing</a:t>
            </a:r>
            <a:r>
              <a:rPr sz="2779" spc="-210"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factors </a:t>
            </a:r>
            <a:r>
              <a:rPr sz="2779" spc="-15" dirty="0">
                <a:solidFill>
                  <a:srgbClr val="002060"/>
                </a:solidFill>
                <a:latin typeface="Times New Roman" panose="02020603050405020304" pitchFamily="18" charset="0"/>
                <a:cs typeface="Times New Roman" panose="02020603050405020304" pitchFamily="18" charset="0"/>
              </a:rPr>
              <a:t>which</a:t>
            </a:r>
            <a:r>
              <a:rPr sz="2779" spc="-169" dirty="0">
                <a:solidFill>
                  <a:srgbClr val="002060"/>
                </a:solidFill>
                <a:latin typeface="Times New Roman" panose="02020603050405020304" pitchFamily="18" charset="0"/>
                <a:cs typeface="Times New Roman" panose="02020603050405020304" pitchFamily="18" charset="0"/>
              </a:rPr>
              <a:t> </a:t>
            </a:r>
            <a:r>
              <a:rPr sz="2779" spc="-101" dirty="0">
                <a:solidFill>
                  <a:srgbClr val="002060"/>
                </a:solidFill>
                <a:latin typeface="Times New Roman" panose="02020603050405020304" pitchFamily="18" charset="0"/>
                <a:cs typeface="Times New Roman" panose="02020603050405020304" pitchFamily="18" charset="0"/>
              </a:rPr>
              <a:t>may</a:t>
            </a:r>
            <a:r>
              <a:rPr sz="2779" spc="-278" dirty="0">
                <a:solidFill>
                  <a:srgbClr val="002060"/>
                </a:solidFill>
                <a:latin typeface="Times New Roman" panose="02020603050405020304" pitchFamily="18" charset="0"/>
                <a:cs typeface="Times New Roman" panose="02020603050405020304" pitchFamily="18" charset="0"/>
              </a:rPr>
              <a:t> </a:t>
            </a:r>
            <a:r>
              <a:rPr sz="2779" spc="-26" dirty="0">
                <a:solidFill>
                  <a:srgbClr val="002060"/>
                </a:solidFill>
                <a:latin typeface="Times New Roman" panose="02020603050405020304" pitchFamily="18" charset="0"/>
                <a:cs typeface="Times New Roman" panose="02020603050405020304" pitchFamily="18" charset="0"/>
              </a:rPr>
              <a:t>compromise</a:t>
            </a:r>
            <a:r>
              <a:rPr sz="2779" spc="-289"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a</a:t>
            </a:r>
            <a:r>
              <a:rPr sz="2779" spc="8" dirty="0">
                <a:solidFill>
                  <a:srgbClr val="002060"/>
                </a:solidFill>
                <a:latin typeface="Times New Roman" panose="02020603050405020304" pitchFamily="18" charset="0"/>
                <a:cs typeface="Times New Roman" panose="02020603050405020304" pitchFamily="18" charset="0"/>
              </a:rPr>
              <a:t> </a:t>
            </a:r>
            <a:r>
              <a:rPr sz="2779" spc="-53" dirty="0">
                <a:solidFill>
                  <a:srgbClr val="002060"/>
                </a:solidFill>
                <a:latin typeface="Times New Roman" panose="02020603050405020304" pitchFamily="18" charset="0"/>
                <a:cs typeface="Times New Roman" panose="02020603050405020304" pitchFamily="18" charset="0"/>
              </a:rPr>
              <a:t>healthy</a:t>
            </a:r>
            <a:r>
              <a:rPr sz="2779" spc="-282"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mother </a:t>
            </a:r>
            <a:r>
              <a:rPr sz="2779" spc="-34" dirty="0">
                <a:solidFill>
                  <a:srgbClr val="002060"/>
                </a:solidFill>
                <a:latin typeface="Times New Roman" panose="02020603050405020304" pitchFamily="18" charset="0"/>
                <a:cs typeface="Times New Roman" panose="02020603050405020304" pitchFamily="18" charset="0"/>
              </a:rPr>
              <a:t>and</a:t>
            </a:r>
            <a:r>
              <a:rPr sz="2779" spc="-203"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baby.</a:t>
            </a:r>
            <a:endParaRPr sz="2779" dirty="0">
              <a:solidFill>
                <a:srgbClr val="002060"/>
              </a:solidFill>
              <a:latin typeface="Times New Roman" panose="02020603050405020304" pitchFamily="18" charset="0"/>
              <a:cs typeface="Times New Roman" panose="02020603050405020304" pitchFamily="18" charset="0"/>
            </a:endParaRPr>
          </a:p>
          <a:p>
            <a:pPr marL="9538">
              <a:spcBef>
                <a:spcPts val="315"/>
              </a:spcBef>
            </a:pPr>
            <a:r>
              <a:rPr sz="2779" spc="-26" dirty="0">
                <a:solidFill>
                  <a:srgbClr val="002060"/>
                </a:solidFill>
                <a:latin typeface="Times New Roman" panose="02020603050405020304" pitchFamily="18" charset="0"/>
                <a:cs typeface="Times New Roman" panose="02020603050405020304" pitchFamily="18" charset="0"/>
              </a:rPr>
              <a:t>These</a:t>
            </a:r>
            <a:r>
              <a:rPr sz="2779" spc="-218"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include:</a:t>
            </a:r>
            <a:endParaRPr sz="2779" dirty="0">
              <a:solidFill>
                <a:srgbClr val="002060"/>
              </a:solidFill>
              <a:latin typeface="Times New Roman" panose="02020603050405020304" pitchFamily="18" charset="0"/>
              <a:cs typeface="Times New Roman" panose="02020603050405020304" pitchFamily="18" charset="0"/>
            </a:endParaRPr>
          </a:p>
          <a:p>
            <a:pPr marL="9538">
              <a:spcBef>
                <a:spcPts val="345"/>
              </a:spcBef>
            </a:pPr>
            <a:r>
              <a:rPr sz="2779" spc="41" dirty="0">
                <a:solidFill>
                  <a:srgbClr val="002060"/>
                </a:solidFill>
                <a:latin typeface="Times New Roman" panose="02020603050405020304" pitchFamily="18" charset="0"/>
                <a:cs typeface="Times New Roman" panose="02020603050405020304" pitchFamily="18" charset="0"/>
              </a:rPr>
              <a:t>-</a:t>
            </a:r>
            <a:r>
              <a:rPr sz="2779" spc="-8" dirty="0">
                <a:solidFill>
                  <a:srgbClr val="002060"/>
                </a:solidFill>
                <a:latin typeface="Times New Roman" panose="02020603050405020304" pitchFamily="18" charset="0"/>
                <a:cs typeface="Times New Roman" panose="02020603050405020304" pitchFamily="18" charset="0"/>
              </a:rPr>
              <a:t>medical</a:t>
            </a:r>
            <a:endParaRPr sz="2779" dirty="0">
              <a:solidFill>
                <a:srgbClr val="002060"/>
              </a:solidFill>
              <a:latin typeface="Times New Roman" panose="02020603050405020304" pitchFamily="18" charset="0"/>
              <a:cs typeface="Times New Roman" panose="02020603050405020304" pitchFamily="18" charset="0"/>
            </a:endParaRPr>
          </a:p>
          <a:p>
            <a:pPr marL="9538">
              <a:spcBef>
                <a:spcPts val="345"/>
              </a:spcBef>
            </a:pPr>
            <a:r>
              <a:rPr sz="2779" spc="41" dirty="0">
                <a:solidFill>
                  <a:srgbClr val="002060"/>
                </a:solidFill>
                <a:latin typeface="Times New Roman" panose="02020603050405020304" pitchFamily="18" charset="0"/>
                <a:cs typeface="Times New Roman" panose="02020603050405020304" pitchFamily="18" charset="0"/>
              </a:rPr>
              <a:t>-</a:t>
            </a:r>
            <a:r>
              <a:rPr sz="2779" spc="-8" dirty="0">
                <a:solidFill>
                  <a:srgbClr val="002060"/>
                </a:solidFill>
                <a:latin typeface="Times New Roman" panose="02020603050405020304" pitchFamily="18" charset="0"/>
                <a:cs typeface="Times New Roman" panose="02020603050405020304" pitchFamily="18" charset="0"/>
              </a:rPr>
              <a:t>surgical,</a:t>
            </a:r>
            <a:endParaRPr sz="2779" dirty="0">
              <a:solidFill>
                <a:srgbClr val="002060"/>
              </a:solidFill>
              <a:latin typeface="Times New Roman" panose="02020603050405020304" pitchFamily="18" charset="0"/>
              <a:cs typeface="Times New Roman" panose="02020603050405020304" pitchFamily="18" charset="0"/>
            </a:endParaRPr>
          </a:p>
          <a:p>
            <a:pPr marL="9538">
              <a:spcBef>
                <a:spcPts val="421"/>
              </a:spcBef>
            </a:pPr>
            <a:r>
              <a:rPr sz="2779" spc="41" dirty="0">
                <a:solidFill>
                  <a:srgbClr val="002060"/>
                </a:solidFill>
                <a:latin typeface="Times New Roman" panose="02020603050405020304" pitchFamily="18" charset="0"/>
                <a:cs typeface="Times New Roman" panose="02020603050405020304" pitchFamily="18" charset="0"/>
              </a:rPr>
              <a:t>-</a:t>
            </a:r>
            <a:r>
              <a:rPr sz="2779" spc="-8" dirty="0">
                <a:solidFill>
                  <a:srgbClr val="002060"/>
                </a:solidFill>
                <a:latin typeface="Times New Roman" panose="02020603050405020304" pitchFamily="18" charset="0"/>
                <a:cs typeface="Times New Roman" panose="02020603050405020304" pitchFamily="18" charset="0"/>
              </a:rPr>
              <a:t>family,</a:t>
            </a:r>
            <a:endParaRPr sz="2779" dirty="0">
              <a:solidFill>
                <a:srgbClr val="002060"/>
              </a:solidFill>
              <a:latin typeface="Times New Roman" panose="02020603050405020304" pitchFamily="18" charset="0"/>
              <a:cs typeface="Times New Roman" panose="02020603050405020304" pitchFamily="18" charset="0"/>
            </a:endParaRPr>
          </a:p>
          <a:p>
            <a:pPr marL="9538">
              <a:spcBef>
                <a:spcPts val="345"/>
              </a:spcBef>
            </a:pPr>
            <a:r>
              <a:rPr sz="2779" spc="41" dirty="0">
                <a:solidFill>
                  <a:srgbClr val="002060"/>
                </a:solidFill>
                <a:latin typeface="Times New Roman" panose="02020603050405020304" pitchFamily="18" charset="0"/>
                <a:cs typeface="Times New Roman" panose="02020603050405020304" pitchFamily="18" charset="0"/>
              </a:rPr>
              <a:t>-</a:t>
            </a:r>
            <a:r>
              <a:rPr sz="2779" spc="-8" dirty="0">
                <a:solidFill>
                  <a:srgbClr val="002060"/>
                </a:solidFill>
                <a:latin typeface="Times New Roman" panose="02020603050405020304" pitchFamily="18" charset="0"/>
                <a:cs typeface="Times New Roman" panose="02020603050405020304" pitchFamily="18" charset="0"/>
              </a:rPr>
              <a:t>gynaecological,</a:t>
            </a:r>
            <a:endParaRPr sz="2779" dirty="0">
              <a:solidFill>
                <a:srgbClr val="002060"/>
              </a:solidFill>
              <a:latin typeface="Times New Roman" panose="02020603050405020304" pitchFamily="18" charset="0"/>
              <a:cs typeface="Times New Roman" panose="02020603050405020304" pitchFamily="18" charset="0"/>
            </a:endParaRPr>
          </a:p>
          <a:p>
            <a:pPr marL="9538">
              <a:spcBef>
                <a:spcPts val="421"/>
              </a:spcBef>
            </a:pPr>
            <a:r>
              <a:rPr sz="2779" spc="41" dirty="0">
                <a:solidFill>
                  <a:srgbClr val="002060"/>
                </a:solidFill>
                <a:latin typeface="Times New Roman" panose="02020603050405020304" pitchFamily="18" charset="0"/>
                <a:cs typeface="Times New Roman" panose="02020603050405020304" pitchFamily="18" charset="0"/>
              </a:rPr>
              <a:t>-</a:t>
            </a:r>
            <a:r>
              <a:rPr sz="2779" spc="-38" dirty="0">
                <a:solidFill>
                  <a:srgbClr val="002060"/>
                </a:solidFill>
                <a:latin typeface="Times New Roman" panose="02020603050405020304" pitchFamily="18" charset="0"/>
                <a:cs typeface="Times New Roman" panose="02020603050405020304" pitchFamily="18" charset="0"/>
              </a:rPr>
              <a:t>past</a:t>
            </a:r>
            <a:r>
              <a:rPr sz="2779" spc="-180" dirty="0">
                <a:solidFill>
                  <a:srgbClr val="002060"/>
                </a:solidFill>
                <a:latin typeface="Times New Roman" panose="02020603050405020304" pitchFamily="18" charset="0"/>
                <a:cs typeface="Times New Roman" panose="02020603050405020304" pitchFamily="18" charset="0"/>
              </a:rPr>
              <a:t> </a:t>
            </a:r>
            <a:r>
              <a:rPr sz="2779" spc="-30" dirty="0">
                <a:solidFill>
                  <a:srgbClr val="002060"/>
                </a:solidFill>
                <a:latin typeface="Times New Roman" panose="02020603050405020304" pitchFamily="18" charset="0"/>
                <a:cs typeface="Times New Roman" panose="02020603050405020304" pitchFamily="18" charset="0"/>
              </a:rPr>
              <a:t>obstetric,</a:t>
            </a:r>
            <a:r>
              <a:rPr sz="2779" spc="-338" dirty="0">
                <a:solidFill>
                  <a:srgbClr val="002060"/>
                </a:solidFill>
                <a:latin typeface="Times New Roman" panose="02020603050405020304" pitchFamily="18" charset="0"/>
                <a:cs typeface="Times New Roman" panose="02020603050405020304" pitchFamily="18" charset="0"/>
              </a:rPr>
              <a:t> </a:t>
            </a:r>
            <a:r>
              <a:rPr sz="2779" spc="-30" dirty="0">
                <a:solidFill>
                  <a:srgbClr val="002060"/>
                </a:solidFill>
                <a:latin typeface="Times New Roman" panose="02020603050405020304" pitchFamily="18" charset="0"/>
                <a:cs typeface="Times New Roman" panose="02020603050405020304" pitchFamily="18" charset="0"/>
              </a:rPr>
              <a:t>present</a:t>
            </a:r>
            <a:r>
              <a:rPr sz="2779" spc="-153"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obstetric</a:t>
            </a:r>
            <a:endParaRPr sz="2779"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F64B7-39E1-D4AB-8403-0001AE5A25CF}"/>
              </a:ext>
            </a:extLst>
          </p:cNvPr>
          <p:cNvSpPr>
            <a:spLocks noGrp="1"/>
          </p:cNvSpPr>
          <p:nvPr>
            <p:ph type="title"/>
          </p:nvPr>
        </p:nvSpPr>
        <p:spPr>
          <a:xfrm>
            <a:off x="1981200" y="0"/>
            <a:ext cx="8229600" cy="1700808"/>
          </a:xfrm>
        </p:spPr>
        <p:txBody>
          <a:bodyPr>
            <a:normAutofit fontScale="90000"/>
          </a:bodyPr>
          <a:lstStyle/>
          <a:p>
            <a:pPr algn="l"/>
            <a:r>
              <a:rPr lang="en-GB" b="1" i="0" dirty="0">
                <a:solidFill>
                  <a:srgbClr val="002C77"/>
                </a:solidFill>
                <a:effectLst/>
                <a:latin typeface="Times New Roman" panose="02020603050405020304" pitchFamily="18" charset="0"/>
                <a:cs typeface="Times New Roman" panose="02020603050405020304" pitchFamily="18" charset="0"/>
              </a:rPr>
              <a:t>Calculating a Due Date (LMD &amp; EDD).</a:t>
            </a:r>
            <a:br>
              <a:rPr lang="en-GB" b="0" i="0" dirty="0">
                <a:solidFill>
                  <a:srgbClr val="002C77"/>
                </a:solidFill>
                <a:effectLst/>
                <a:latin typeface="Noto Serif" panose="02020600060500020200" pitchFamily="18" charset="0"/>
              </a:rPr>
            </a:br>
            <a:endParaRPr lang="en-GB" dirty="0"/>
          </a:p>
        </p:txBody>
      </p:sp>
      <p:sp>
        <p:nvSpPr>
          <p:cNvPr id="3" name="Content Placeholder 2">
            <a:extLst>
              <a:ext uri="{FF2B5EF4-FFF2-40B4-BE49-F238E27FC236}">
                <a16:creationId xmlns:a16="http://schemas.microsoft.com/office/drawing/2014/main" id="{8B73F8D5-26B3-EF66-7BCD-BB59C66A8572}"/>
              </a:ext>
            </a:extLst>
          </p:cNvPr>
          <p:cNvSpPr>
            <a:spLocks noGrp="1"/>
          </p:cNvSpPr>
          <p:nvPr>
            <p:ph idx="1"/>
          </p:nvPr>
        </p:nvSpPr>
        <p:spPr>
          <a:xfrm>
            <a:off x="1981200" y="1988840"/>
            <a:ext cx="8229600" cy="4608512"/>
          </a:xfrm>
        </p:spPr>
        <p:txBody>
          <a:bodyPr>
            <a:normAutofit lnSpcReduction="10000"/>
          </a:bodyPr>
          <a:lstStyle/>
          <a:p>
            <a:pPr marL="0" indent="0" fontAlgn="base">
              <a:buNone/>
            </a:pPr>
            <a:r>
              <a:rPr lang="en-GB" sz="3000" dirty="0">
                <a:solidFill>
                  <a:srgbClr val="002060"/>
                </a:solidFill>
                <a:latin typeface="Times New Roman" panose="02020603050405020304" pitchFamily="18" charset="0"/>
                <a:cs typeface="Times New Roman" panose="02020603050405020304" pitchFamily="18" charset="0"/>
              </a:rPr>
              <a:t>A typical pregnancy lasts, on average, 280 days, or 40 weeks, starting with the first day of the last normal menstrual period as day 1. An estimated due date can be calculated by following steps:-</a:t>
            </a:r>
          </a:p>
          <a:p>
            <a:pPr algn="l" fontAlgn="base">
              <a:buFont typeface="+mj-lt"/>
              <a:buAutoNum type="arabicPeriod"/>
            </a:pPr>
            <a:r>
              <a:rPr lang="en-GB" sz="3000" dirty="0">
                <a:solidFill>
                  <a:srgbClr val="002060"/>
                </a:solidFill>
                <a:latin typeface="Times New Roman" panose="02020603050405020304" pitchFamily="18" charset="0"/>
                <a:cs typeface="Times New Roman" panose="02020603050405020304" pitchFamily="18" charset="0"/>
              </a:rPr>
              <a:t>First, determine the first day of your last menstrual period.</a:t>
            </a:r>
          </a:p>
          <a:p>
            <a:pPr algn="l" fontAlgn="base">
              <a:buFont typeface="+mj-lt"/>
              <a:buAutoNum type="arabicPeriod"/>
            </a:pPr>
            <a:r>
              <a:rPr lang="en-GB" sz="3000" dirty="0">
                <a:solidFill>
                  <a:srgbClr val="002060"/>
                </a:solidFill>
                <a:latin typeface="Times New Roman" panose="02020603050405020304" pitchFamily="18" charset="0"/>
                <a:cs typeface="Times New Roman" panose="02020603050405020304" pitchFamily="18" charset="0"/>
              </a:rPr>
              <a:t>Next, count back 3 calendar months from that date.</a:t>
            </a:r>
          </a:p>
          <a:p>
            <a:pPr algn="l" fontAlgn="base">
              <a:buFont typeface="+mj-lt"/>
              <a:buAutoNum type="arabicPeriod"/>
            </a:pPr>
            <a:r>
              <a:rPr lang="en-GB" sz="3000" dirty="0">
                <a:solidFill>
                  <a:srgbClr val="002060"/>
                </a:solidFill>
                <a:latin typeface="Times New Roman" panose="02020603050405020304" pitchFamily="18" charset="0"/>
                <a:cs typeface="Times New Roman" panose="02020603050405020304" pitchFamily="18" charset="0"/>
              </a:rPr>
              <a:t>Lastly, add 1 year and 7 days to that date.</a:t>
            </a:r>
          </a:p>
          <a:p>
            <a:endParaRPr lang="en-GB" dirty="0"/>
          </a:p>
        </p:txBody>
      </p:sp>
    </p:spTree>
    <p:extLst>
      <p:ext uri="{BB962C8B-B14F-4D97-AF65-F5344CB8AC3E}">
        <p14:creationId xmlns:p14="http://schemas.microsoft.com/office/powerpoint/2010/main" val="2313731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99930" y="1549011"/>
            <a:ext cx="7238099" cy="1892901"/>
          </a:xfrm>
          <a:prstGeom prst="rect">
            <a:avLst/>
          </a:prstGeom>
        </p:spPr>
        <p:txBody>
          <a:bodyPr vert="horz" wrap="square" lIns="0" tIns="53414" rIns="0" bIns="0" rtlCol="0">
            <a:spAutoFit/>
          </a:bodyPr>
          <a:lstStyle/>
          <a:p>
            <a:pPr marL="9538">
              <a:spcBef>
                <a:spcPts val="421"/>
              </a:spcBef>
            </a:pPr>
            <a:r>
              <a:rPr sz="2779" b="1" spc="-240" dirty="0">
                <a:solidFill>
                  <a:srgbClr val="002060"/>
                </a:solidFill>
                <a:latin typeface="Times New Roman" panose="02020603050405020304" pitchFamily="18" charset="0"/>
                <a:cs typeface="Times New Roman" panose="02020603050405020304" pitchFamily="18" charset="0"/>
              </a:rPr>
              <a:t>Routine</a:t>
            </a:r>
            <a:r>
              <a:rPr sz="2779" b="1" spc="-124" dirty="0">
                <a:solidFill>
                  <a:srgbClr val="002060"/>
                </a:solidFill>
                <a:latin typeface="Times New Roman" panose="02020603050405020304" pitchFamily="18" charset="0"/>
                <a:cs typeface="Times New Roman" panose="02020603050405020304" pitchFamily="18" charset="0"/>
              </a:rPr>
              <a:t> </a:t>
            </a:r>
            <a:r>
              <a:rPr sz="2779" b="1" spc="-259" dirty="0">
                <a:solidFill>
                  <a:srgbClr val="002060"/>
                </a:solidFill>
                <a:latin typeface="Times New Roman" panose="02020603050405020304" pitchFamily="18" charset="0"/>
                <a:cs typeface="Times New Roman" panose="02020603050405020304" pitchFamily="18" charset="0"/>
              </a:rPr>
              <a:t>assessments</a:t>
            </a:r>
            <a:r>
              <a:rPr sz="2779" b="1" spc="-64" dirty="0">
                <a:solidFill>
                  <a:srgbClr val="002060"/>
                </a:solidFill>
                <a:latin typeface="Times New Roman" panose="02020603050405020304" pitchFamily="18" charset="0"/>
                <a:cs typeface="Times New Roman" panose="02020603050405020304" pitchFamily="18" charset="0"/>
              </a:rPr>
              <a:t> </a:t>
            </a:r>
            <a:r>
              <a:rPr sz="2779" b="1" spc="-68" dirty="0">
                <a:solidFill>
                  <a:srgbClr val="002060"/>
                </a:solidFill>
                <a:latin typeface="Times New Roman" panose="02020603050405020304" pitchFamily="18" charset="0"/>
                <a:cs typeface="Times New Roman" panose="02020603050405020304" pitchFamily="18" charset="0"/>
              </a:rPr>
              <a:t>include</a:t>
            </a:r>
            <a:r>
              <a:rPr sz="2779" spc="-68" dirty="0">
                <a:solidFill>
                  <a:srgbClr val="002060"/>
                </a:solidFill>
                <a:latin typeface="Times New Roman" panose="02020603050405020304" pitchFamily="18" charset="0"/>
                <a:cs typeface="Times New Roman" panose="02020603050405020304" pitchFamily="18" charset="0"/>
              </a:rPr>
              <a:t>:</a:t>
            </a:r>
            <a:endParaRPr sz="2779" dirty="0">
              <a:solidFill>
                <a:srgbClr val="002060"/>
              </a:solidFill>
              <a:latin typeface="Times New Roman" panose="02020603050405020304" pitchFamily="18" charset="0"/>
              <a:cs typeface="Times New Roman" panose="02020603050405020304" pitchFamily="18" charset="0"/>
            </a:endParaRPr>
          </a:p>
          <a:p>
            <a:pPr marL="9538">
              <a:spcBef>
                <a:spcPts val="345"/>
              </a:spcBef>
              <a:tabLst>
                <a:tab pos="571785" algn="l"/>
              </a:tabLst>
            </a:pPr>
            <a:r>
              <a:rPr sz="2779" b="1" spc="-19" dirty="0">
                <a:solidFill>
                  <a:srgbClr val="002060"/>
                </a:solidFill>
                <a:latin typeface="Times New Roman" panose="02020603050405020304" pitchFamily="18" charset="0"/>
                <a:cs typeface="Times New Roman" panose="02020603050405020304" pitchFamily="18" charset="0"/>
              </a:rPr>
              <a:t>1.</a:t>
            </a:r>
            <a:r>
              <a:rPr sz="2779" b="1" dirty="0">
                <a:solidFill>
                  <a:srgbClr val="002060"/>
                </a:solidFill>
                <a:latin typeface="Times New Roman" panose="02020603050405020304" pitchFamily="18" charset="0"/>
                <a:cs typeface="Times New Roman" panose="02020603050405020304" pitchFamily="18" charset="0"/>
              </a:rPr>
              <a:t>	</a:t>
            </a:r>
            <a:r>
              <a:rPr sz="2779" b="1" spc="-263" dirty="0">
                <a:solidFill>
                  <a:srgbClr val="002060"/>
                </a:solidFill>
                <a:latin typeface="Times New Roman" panose="02020603050405020304" pitchFamily="18" charset="0"/>
                <a:cs typeface="Times New Roman" panose="02020603050405020304" pitchFamily="18" charset="0"/>
              </a:rPr>
              <a:t>Maternal</a:t>
            </a:r>
            <a:r>
              <a:rPr sz="2779" b="1" spc="26" dirty="0">
                <a:solidFill>
                  <a:srgbClr val="002060"/>
                </a:solidFill>
                <a:latin typeface="Times New Roman" panose="02020603050405020304" pitchFamily="18" charset="0"/>
                <a:cs typeface="Times New Roman" panose="02020603050405020304" pitchFamily="18" charset="0"/>
              </a:rPr>
              <a:t> </a:t>
            </a:r>
            <a:r>
              <a:rPr sz="2779" b="1" spc="-248" dirty="0">
                <a:solidFill>
                  <a:srgbClr val="002060"/>
                </a:solidFill>
                <a:latin typeface="Times New Roman" panose="02020603050405020304" pitchFamily="18" charset="0"/>
                <a:cs typeface="Times New Roman" panose="02020603050405020304" pitchFamily="18" charset="0"/>
              </a:rPr>
              <a:t>status</a:t>
            </a:r>
            <a:r>
              <a:rPr sz="2779" b="1" spc="15" dirty="0">
                <a:solidFill>
                  <a:srgbClr val="002060"/>
                </a:solidFill>
                <a:latin typeface="Times New Roman" panose="02020603050405020304" pitchFamily="18" charset="0"/>
                <a:cs typeface="Times New Roman" panose="02020603050405020304" pitchFamily="18" charset="0"/>
              </a:rPr>
              <a:t> </a:t>
            </a:r>
            <a:r>
              <a:rPr sz="2779" b="1" dirty="0">
                <a:solidFill>
                  <a:srgbClr val="002060"/>
                </a:solidFill>
                <a:latin typeface="Times New Roman" panose="02020603050405020304" pitchFamily="18" charset="0"/>
                <a:cs typeface="Times New Roman" panose="02020603050405020304" pitchFamily="18" charset="0"/>
              </a:rPr>
              <a:t>/</a:t>
            </a:r>
            <a:r>
              <a:rPr sz="2779" b="1" spc="-4" dirty="0">
                <a:solidFill>
                  <a:srgbClr val="002060"/>
                </a:solidFill>
                <a:latin typeface="Times New Roman" panose="02020603050405020304" pitchFamily="18" charset="0"/>
                <a:cs typeface="Times New Roman" panose="02020603050405020304" pitchFamily="18" charset="0"/>
              </a:rPr>
              <a:t> </a:t>
            </a:r>
            <a:r>
              <a:rPr sz="2779" b="1" spc="-248" dirty="0">
                <a:solidFill>
                  <a:srgbClr val="002060"/>
                </a:solidFill>
                <a:latin typeface="Times New Roman" panose="02020603050405020304" pitchFamily="18" charset="0"/>
                <a:cs typeface="Times New Roman" panose="02020603050405020304" pitchFamily="18" charset="0"/>
              </a:rPr>
              <a:t>wellbeing</a:t>
            </a:r>
            <a:endParaRPr sz="2779" dirty="0">
              <a:solidFill>
                <a:srgbClr val="002060"/>
              </a:solidFill>
              <a:latin typeface="Times New Roman" panose="02020603050405020304" pitchFamily="18" charset="0"/>
              <a:cs typeface="Times New Roman" panose="02020603050405020304" pitchFamily="18" charset="0"/>
            </a:endParaRPr>
          </a:p>
          <a:p>
            <a:pPr marL="9538">
              <a:spcBef>
                <a:spcPts val="421"/>
              </a:spcBef>
              <a:tabLst>
                <a:tab pos="2889446" algn="l"/>
                <a:tab pos="4606232" algn="l"/>
              </a:tabLst>
            </a:pPr>
            <a:r>
              <a:rPr sz="2779" spc="41" dirty="0">
                <a:solidFill>
                  <a:srgbClr val="002060"/>
                </a:solidFill>
                <a:latin typeface="Times New Roman" panose="02020603050405020304" pitchFamily="18" charset="0"/>
                <a:cs typeface="Times New Roman" panose="02020603050405020304" pitchFamily="18" charset="0"/>
              </a:rPr>
              <a:t>-</a:t>
            </a:r>
            <a:r>
              <a:rPr sz="2779" spc="-49" dirty="0">
                <a:solidFill>
                  <a:srgbClr val="002060"/>
                </a:solidFill>
                <a:latin typeface="Times New Roman" panose="02020603050405020304" pitchFamily="18" charset="0"/>
                <a:cs typeface="Times New Roman" panose="02020603050405020304" pitchFamily="18" charset="0"/>
              </a:rPr>
              <a:t>general</a:t>
            </a:r>
            <a:r>
              <a:rPr sz="2779" spc="-195"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health</a:t>
            </a:r>
            <a:r>
              <a:rPr sz="2779"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(physical</a:t>
            </a:r>
            <a:r>
              <a:rPr sz="2779" dirty="0">
                <a:solidFill>
                  <a:srgbClr val="002060"/>
                </a:solidFill>
                <a:latin typeface="Times New Roman" panose="02020603050405020304" pitchFamily="18" charset="0"/>
                <a:cs typeface="Times New Roman" panose="02020603050405020304" pitchFamily="18" charset="0"/>
              </a:rPr>
              <a:t>	</a:t>
            </a:r>
            <a:r>
              <a:rPr sz="2779" spc="-34" dirty="0">
                <a:solidFill>
                  <a:srgbClr val="002060"/>
                </a:solidFill>
                <a:latin typeface="Times New Roman" panose="02020603050405020304" pitchFamily="18" charset="0"/>
                <a:cs typeface="Times New Roman" panose="02020603050405020304" pitchFamily="18" charset="0"/>
              </a:rPr>
              <a:t>and</a:t>
            </a:r>
            <a:r>
              <a:rPr sz="2779" spc="-203" dirty="0">
                <a:solidFill>
                  <a:srgbClr val="002060"/>
                </a:solidFill>
                <a:latin typeface="Times New Roman" panose="02020603050405020304" pitchFamily="18" charset="0"/>
                <a:cs typeface="Times New Roman" panose="02020603050405020304" pitchFamily="18" charset="0"/>
              </a:rPr>
              <a:t> </a:t>
            </a:r>
            <a:r>
              <a:rPr sz="2779" spc="-23" dirty="0">
                <a:solidFill>
                  <a:srgbClr val="002060"/>
                </a:solidFill>
                <a:latin typeface="Times New Roman" panose="02020603050405020304" pitchFamily="18" charset="0"/>
                <a:cs typeface="Times New Roman" panose="02020603050405020304" pitchFamily="18" charset="0"/>
              </a:rPr>
              <a:t>emotional)</a:t>
            </a:r>
            <a:endParaRPr sz="2779" dirty="0">
              <a:solidFill>
                <a:srgbClr val="002060"/>
              </a:solidFill>
              <a:latin typeface="Times New Roman" panose="02020603050405020304" pitchFamily="18" charset="0"/>
              <a:cs typeface="Times New Roman" panose="02020603050405020304" pitchFamily="18" charset="0"/>
            </a:endParaRPr>
          </a:p>
          <a:p>
            <a:pPr marL="9538">
              <a:spcBef>
                <a:spcPts val="345"/>
              </a:spcBef>
            </a:pPr>
            <a:r>
              <a:rPr sz="2779" spc="41" dirty="0">
                <a:solidFill>
                  <a:srgbClr val="002060"/>
                </a:solidFill>
                <a:latin typeface="Times New Roman" panose="02020603050405020304" pitchFamily="18" charset="0"/>
                <a:cs typeface="Times New Roman" panose="02020603050405020304" pitchFamily="18" charset="0"/>
              </a:rPr>
              <a:t>-</a:t>
            </a:r>
            <a:r>
              <a:rPr sz="2779" dirty="0">
                <a:solidFill>
                  <a:srgbClr val="002060"/>
                </a:solidFill>
                <a:latin typeface="Times New Roman" panose="02020603050405020304" pitchFamily="18" charset="0"/>
                <a:cs typeface="Times New Roman" panose="02020603050405020304" pitchFamily="18" charset="0"/>
              </a:rPr>
              <a:t>blood</a:t>
            </a:r>
            <a:r>
              <a:rPr sz="2779" spc="-64"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pressure</a:t>
            </a:r>
            <a:endParaRPr sz="2779" dirty="0">
              <a:solidFill>
                <a:srgbClr val="002060"/>
              </a:solidFill>
              <a:latin typeface="Times New Roman" panose="02020603050405020304" pitchFamily="18" charset="0"/>
              <a:cs typeface="Times New Roman" panose="02020603050405020304" pitchFamily="18" charset="0"/>
            </a:endParaRPr>
          </a:p>
        </p:txBody>
      </p:sp>
      <p:pic>
        <p:nvPicPr>
          <p:cNvPr id="3" name="object 3"/>
          <p:cNvPicPr/>
          <p:nvPr/>
        </p:nvPicPr>
        <p:blipFill>
          <a:blip r:embed="rId2" cstate="print"/>
          <a:stretch>
            <a:fillRect/>
          </a:stretch>
        </p:blipFill>
        <p:spPr>
          <a:xfrm>
            <a:off x="6520452" y="3691467"/>
            <a:ext cx="2718401" cy="241301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6515" y="288527"/>
            <a:ext cx="7554292" cy="1016305"/>
          </a:xfrm>
          <a:prstGeom prst="rect">
            <a:avLst/>
          </a:prstGeom>
        </p:spPr>
        <p:txBody>
          <a:bodyPr vert="horz" wrap="square" lIns="0" tIns="457836" rIns="0" bIns="0" rtlCol="0" anchor="b">
            <a:spAutoFit/>
          </a:bodyPr>
          <a:lstStyle/>
          <a:p>
            <a:pPr marL="286131">
              <a:lnSpc>
                <a:spcPct val="100000"/>
              </a:lnSpc>
              <a:spcBef>
                <a:spcPts val="75"/>
              </a:spcBef>
            </a:pPr>
            <a:r>
              <a:rPr sz="3600" b="1" dirty="0">
                <a:solidFill>
                  <a:srgbClr val="002060"/>
                </a:solidFill>
                <a:latin typeface="Lucida Sans Unicode"/>
                <a:cs typeface="Lucida Sans Unicode"/>
              </a:rPr>
              <a:t>-</a:t>
            </a:r>
            <a:r>
              <a:rPr lang="en-GB" sz="3600" b="1" dirty="0">
                <a:solidFill>
                  <a:srgbClr val="002060"/>
                </a:solidFill>
                <a:latin typeface="Lucida Sans Unicode"/>
                <a:cs typeface="Lucida Sans Unicode"/>
              </a:rPr>
              <a:t> </a:t>
            </a:r>
            <a:r>
              <a:rPr lang="en-GB" sz="3600" b="1" spc="-30" dirty="0">
                <a:solidFill>
                  <a:srgbClr val="002060"/>
                </a:solidFill>
                <a:latin typeface="Verdana"/>
                <a:cs typeface="Lucida Sans Unicode"/>
              </a:rPr>
              <a:t>W</a:t>
            </a:r>
            <a:r>
              <a:rPr sz="3600" b="1" spc="-30" dirty="0">
                <a:solidFill>
                  <a:srgbClr val="002060"/>
                </a:solidFill>
                <a:latin typeface="Verdana"/>
                <a:cs typeface="Verdana"/>
              </a:rPr>
              <a:t>eight</a:t>
            </a:r>
            <a:endParaRPr sz="3600" b="1" dirty="0">
              <a:solidFill>
                <a:srgbClr val="002060"/>
              </a:solidFill>
              <a:latin typeface="Verdana"/>
              <a:cs typeface="Verdana"/>
            </a:endParaRPr>
          </a:p>
        </p:txBody>
      </p:sp>
      <p:pic>
        <p:nvPicPr>
          <p:cNvPr id="3" name="object 3"/>
          <p:cNvPicPr/>
          <p:nvPr/>
        </p:nvPicPr>
        <p:blipFill>
          <a:blip r:embed="rId2" cstate="print"/>
          <a:stretch>
            <a:fillRect/>
          </a:stretch>
        </p:blipFill>
        <p:spPr>
          <a:xfrm>
            <a:off x="3353754" y="2117491"/>
            <a:ext cx="4931274" cy="2956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1CD9-8BDA-0B94-5CC7-A4AE4DB62339}"/>
              </a:ext>
            </a:extLst>
          </p:cNvPr>
          <p:cNvSpPr>
            <a:spLocks noGrp="1"/>
          </p:cNvSpPr>
          <p:nvPr>
            <p:ph type="title"/>
          </p:nvPr>
        </p:nvSpPr>
        <p:spPr/>
        <p:txBody>
          <a:bodyPr/>
          <a:lstStyle/>
          <a:p>
            <a:r>
              <a:rPr lang="en-GB" b="1" dirty="0">
                <a:solidFill>
                  <a:srgbClr val="002060"/>
                </a:solidFill>
                <a:latin typeface="Times New Roman" panose="02020603050405020304" pitchFamily="18" charset="0"/>
                <a:cs typeface="Times New Roman" panose="02020603050405020304" pitchFamily="18" charset="0"/>
              </a:rPr>
              <a:t>Nutritional counselling</a:t>
            </a:r>
          </a:p>
        </p:txBody>
      </p:sp>
      <p:sp>
        <p:nvSpPr>
          <p:cNvPr id="3" name="Content Placeholder 2">
            <a:extLst>
              <a:ext uri="{FF2B5EF4-FFF2-40B4-BE49-F238E27FC236}">
                <a16:creationId xmlns:a16="http://schemas.microsoft.com/office/drawing/2014/main" id="{654A9B22-3A09-7BAD-5A44-F22F38FE5897}"/>
              </a:ext>
            </a:extLst>
          </p:cNvPr>
          <p:cNvSpPr>
            <a:spLocks noGrp="1"/>
          </p:cNvSpPr>
          <p:nvPr>
            <p:ph idx="1"/>
          </p:nvPr>
        </p:nvSpPr>
        <p:spPr/>
        <p:txBody>
          <a:bodyPr/>
          <a:lstStyle/>
          <a:p>
            <a:r>
              <a:rPr lang="en-GB" dirty="0"/>
              <a:t>- </a:t>
            </a:r>
            <a:r>
              <a:rPr lang="en-GB" sz="2400" dirty="0">
                <a:solidFill>
                  <a:srgbClr val="002060"/>
                </a:solidFill>
                <a:latin typeface="Times New Roman" panose="02020603050405020304" pitchFamily="18" charset="0"/>
                <a:cs typeface="Times New Roman" panose="02020603050405020304" pitchFamily="18" charset="0"/>
              </a:rPr>
              <a:t>Calculate a woman’s BMI at the first antenatal visit.</a:t>
            </a:r>
          </a:p>
          <a:p>
            <a:endParaRPr lang="en-GB" dirty="0"/>
          </a:p>
        </p:txBody>
      </p:sp>
      <p:pic>
        <p:nvPicPr>
          <p:cNvPr id="5" name="Picture 4">
            <a:extLst>
              <a:ext uri="{FF2B5EF4-FFF2-40B4-BE49-F238E27FC236}">
                <a16:creationId xmlns:a16="http://schemas.microsoft.com/office/drawing/2014/main" id="{04A3B60D-8B72-EB72-D1EC-9A2BA54810CB}"/>
              </a:ext>
            </a:extLst>
          </p:cNvPr>
          <p:cNvPicPr>
            <a:picLocks noChangeAspect="1"/>
          </p:cNvPicPr>
          <p:nvPr/>
        </p:nvPicPr>
        <p:blipFill>
          <a:blip r:embed="rId2"/>
          <a:stretch>
            <a:fillRect/>
          </a:stretch>
        </p:blipFill>
        <p:spPr>
          <a:xfrm>
            <a:off x="812800" y="2533227"/>
            <a:ext cx="10342879" cy="3813386"/>
          </a:xfrm>
          <a:prstGeom prst="rect">
            <a:avLst/>
          </a:prstGeom>
        </p:spPr>
      </p:pic>
    </p:spTree>
    <p:extLst>
      <p:ext uri="{BB962C8B-B14F-4D97-AF65-F5344CB8AC3E}">
        <p14:creationId xmlns:p14="http://schemas.microsoft.com/office/powerpoint/2010/main" val="775289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47317" y="1318186"/>
            <a:ext cx="7601110" cy="4113383"/>
          </a:xfrm>
          <a:prstGeom prst="rect">
            <a:avLst/>
          </a:prstGeom>
        </p:spPr>
        <p:txBody>
          <a:bodyPr vert="horz" wrap="square" lIns="0" tIns="55322" rIns="0" bIns="0" rtlCol="0">
            <a:spAutoFit/>
          </a:bodyPr>
          <a:lstStyle/>
          <a:p>
            <a:pPr marL="9538">
              <a:spcBef>
                <a:spcPts val="436"/>
              </a:spcBef>
            </a:pPr>
            <a:r>
              <a:rPr sz="3200" b="1" spc="-267" dirty="0">
                <a:solidFill>
                  <a:srgbClr val="002060"/>
                </a:solidFill>
                <a:latin typeface="Times New Roman" panose="02020603050405020304" pitchFamily="18" charset="0"/>
                <a:cs typeface="Times New Roman" panose="02020603050405020304" pitchFamily="18" charset="0"/>
              </a:rPr>
              <a:t>Fetal</a:t>
            </a:r>
            <a:r>
              <a:rPr sz="3200" b="1" spc="-8" dirty="0">
                <a:solidFill>
                  <a:srgbClr val="002060"/>
                </a:solidFill>
                <a:latin typeface="Times New Roman" panose="02020603050405020304" pitchFamily="18" charset="0"/>
                <a:cs typeface="Times New Roman" panose="02020603050405020304" pitchFamily="18" charset="0"/>
              </a:rPr>
              <a:t> </a:t>
            </a:r>
            <a:r>
              <a:rPr sz="3200" b="1" spc="-244" dirty="0">
                <a:solidFill>
                  <a:srgbClr val="002060"/>
                </a:solidFill>
                <a:latin typeface="Times New Roman" panose="02020603050405020304" pitchFamily="18" charset="0"/>
                <a:cs typeface="Times New Roman" panose="02020603050405020304" pitchFamily="18" charset="0"/>
              </a:rPr>
              <a:t>status</a:t>
            </a:r>
            <a:r>
              <a:rPr sz="3200" b="1" spc="-75" dirty="0">
                <a:solidFill>
                  <a:srgbClr val="002060"/>
                </a:solidFill>
                <a:latin typeface="Times New Roman" panose="02020603050405020304" pitchFamily="18" charset="0"/>
                <a:cs typeface="Times New Roman" panose="02020603050405020304" pitchFamily="18" charset="0"/>
              </a:rPr>
              <a:t> </a:t>
            </a:r>
            <a:r>
              <a:rPr sz="3200" b="1" dirty="0">
                <a:solidFill>
                  <a:srgbClr val="002060"/>
                </a:solidFill>
                <a:latin typeface="Times New Roman" panose="02020603050405020304" pitchFamily="18" charset="0"/>
                <a:cs typeface="Times New Roman" panose="02020603050405020304" pitchFamily="18" charset="0"/>
              </a:rPr>
              <a:t>/</a:t>
            </a:r>
            <a:r>
              <a:rPr sz="3200" b="1" spc="-15" dirty="0">
                <a:solidFill>
                  <a:srgbClr val="002060"/>
                </a:solidFill>
                <a:latin typeface="Times New Roman" panose="02020603050405020304" pitchFamily="18" charset="0"/>
                <a:cs typeface="Times New Roman" panose="02020603050405020304" pitchFamily="18" charset="0"/>
              </a:rPr>
              <a:t> </a:t>
            </a:r>
            <a:r>
              <a:rPr sz="3200" b="1" spc="-255" dirty="0">
                <a:solidFill>
                  <a:srgbClr val="002060"/>
                </a:solidFill>
                <a:latin typeface="Times New Roman" panose="02020603050405020304" pitchFamily="18" charset="0"/>
                <a:cs typeface="Times New Roman" panose="02020603050405020304" pitchFamily="18" charset="0"/>
              </a:rPr>
              <a:t>wellbeing</a:t>
            </a:r>
            <a:endParaRPr lang="en-GB" sz="3200" b="1" spc="-255" dirty="0">
              <a:solidFill>
                <a:srgbClr val="002060"/>
              </a:solidFill>
              <a:latin typeface="Times New Roman" panose="02020603050405020304" pitchFamily="18" charset="0"/>
              <a:cs typeface="Times New Roman" panose="02020603050405020304" pitchFamily="18" charset="0"/>
            </a:endParaRPr>
          </a:p>
          <a:p>
            <a:pPr marL="9538">
              <a:spcBef>
                <a:spcPts val="436"/>
              </a:spcBef>
            </a:pPr>
            <a:endParaRPr sz="3200" dirty="0">
              <a:solidFill>
                <a:srgbClr val="002060"/>
              </a:solidFill>
              <a:latin typeface="Times New Roman" panose="02020603050405020304" pitchFamily="18" charset="0"/>
              <a:cs typeface="Times New Roman" panose="02020603050405020304" pitchFamily="18" charset="0"/>
            </a:endParaRPr>
          </a:p>
          <a:p>
            <a:pPr marL="267056" marR="3815" indent="-257518">
              <a:lnSpc>
                <a:spcPts val="3154"/>
              </a:lnSpc>
              <a:spcBef>
                <a:spcPts val="541"/>
              </a:spcBef>
            </a:pPr>
            <a:r>
              <a:rPr sz="3200" dirty="0">
                <a:solidFill>
                  <a:srgbClr val="002060"/>
                </a:solidFill>
                <a:latin typeface="Times New Roman" panose="02020603050405020304" pitchFamily="18" charset="0"/>
                <a:cs typeface="Times New Roman" panose="02020603050405020304" pitchFamily="18" charset="0"/>
              </a:rPr>
              <a:t>-</a:t>
            </a:r>
            <a:r>
              <a:rPr sz="3200" spc="-86" dirty="0">
                <a:solidFill>
                  <a:srgbClr val="002060"/>
                </a:solidFill>
                <a:latin typeface="Times New Roman" panose="02020603050405020304" pitchFamily="18" charset="0"/>
                <a:cs typeface="Times New Roman" panose="02020603050405020304" pitchFamily="18" charset="0"/>
              </a:rPr>
              <a:t> </a:t>
            </a:r>
            <a:r>
              <a:rPr lang="en-GB" sz="3200" spc="-38" dirty="0">
                <a:solidFill>
                  <a:srgbClr val="002060"/>
                </a:solidFill>
                <a:latin typeface="Times New Roman" panose="02020603050405020304" pitchFamily="18" charset="0"/>
                <a:cs typeface="Times New Roman" panose="02020603050405020304" pitchFamily="18" charset="0"/>
              </a:rPr>
              <a:t>A</a:t>
            </a:r>
            <a:r>
              <a:rPr sz="3200" spc="-38" dirty="0" err="1">
                <a:solidFill>
                  <a:srgbClr val="002060"/>
                </a:solidFill>
                <a:latin typeface="Times New Roman" panose="02020603050405020304" pitchFamily="18" charset="0"/>
                <a:cs typeface="Times New Roman" panose="02020603050405020304" pitchFamily="18" charset="0"/>
              </a:rPr>
              <a:t>bdominal</a:t>
            </a:r>
            <a:r>
              <a:rPr sz="3200" spc="-158" dirty="0">
                <a:solidFill>
                  <a:srgbClr val="002060"/>
                </a:solidFill>
                <a:latin typeface="Times New Roman" panose="02020603050405020304" pitchFamily="18" charset="0"/>
                <a:cs typeface="Times New Roman" panose="02020603050405020304" pitchFamily="18" charset="0"/>
              </a:rPr>
              <a:t> </a:t>
            </a:r>
            <a:r>
              <a:rPr sz="3200" spc="-45" dirty="0">
                <a:solidFill>
                  <a:srgbClr val="002060"/>
                </a:solidFill>
                <a:latin typeface="Times New Roman" panose="02020603050405020304" pitchFamily="18" charset="0"/>
                <a:cs typeface="Times New Roman" panose="02020603050405020304" pitchFamily="18" charset="0"/>
              </a:rPr>
              <a:t>examination</a:t>
            </a:r>
            <a:r>
              <a:rPr sz="3200" spc="-146" dirty="0">
                <a:solidFill>
                  <a:srgbClr val="002060"/>
                </a:solidFill>
                <a:latin typeface="Times New Roman" panose="02020603050405020304" pitchFamily="18" charset="0"/>
                <a:cs typeface="Times New Roman" panose="02020603050405020304" pitchFamily="18" charset="0"/>
              </a:rPr>
              <a:t> </a:t>
            </a:r>
            <a:r>
              <a:rPr sz="3200" spc="-19" dirty="0">
                <a:solidFill>
                  <a:srgbClr val="002060"/>
                </a:solidFill>
                <a:latin typeface="Times New Roman" panose="02020603050405020304" pitchFamily="18" charset="0"/>
                <a:cs typeface="Times New Roman" panose="02020603050405020304" pitchFamily="18" charset="0"/>
              </a:rPr>
              <a:t>(size,</a:t>
            </a:r>
            <a:r>
              <a:rPr sz="3200" spc="-218" dirty="0">
                <a:solidFill>
                  <a:srgbClr val="002060"/>
                </a:solidFill>
                <a:latin typeface="Times New Roman" panose="02020603050405020304" pitchFamily="18" charset="0"/>
                <a:cs typeface="Times New Roman" panose="02020603050405020304" pitchFamily="18" charset="0"/>
              </a:rPr>
              <a:t> </a:t>
            </a:r>
            <a:r>
              <a:rPr sz="3200" spc="-8" dirty="0">
                <a:solidFill>
                  <a:srgbClr val="002060"/>
                </a:solidFill>
                <a:latin typeface="Times New Roman" panose="02020603050405020304" pitchFamily="18" charset="0"/>
                <a:cs typeface="Times New Roman" panose="02020603050405020304" pitchFamily="18" charset="0"/>
              </a:rPr>
              <a:t>shape </a:t>
            </a:r>
            <a:r>
              <a:rPr sz="3200" spc="-38" dirty="0">
                <a:solidFill>
                  <a:srgbClr val="002060"/>
                </a:solidFill>
                <a:latin typeface="Times New Roman" panose="02020603050405020304" pitchFamily="18" charset="0"/>
                <a:cs typeface="Times New Roman" panose="02020603050405020304" pitchFamily="18" charset="0"/>
              </a:rPr>
              <a:t>indicates</a:t>
            </a:r>
            <a:r>
              <a:rPr sz="3200" spc="-195" dirty="0">
                <a:solidFill>
                  <a:srgbClr val="002060"/>
                </a:solidFill>
                <a:latin typeface="Times New Roman" panose="02020603050405020304" pitchFamily="18" charset="0"/>
                <a:cs typeface="Times New Roman" panose="02020603050405020304" pitchFamily="18" charset="0"/>
              </a:rPr>
              <a:t> </a:t>
            </a:r>
            <a:r>
              <a:rPr sz="3200" spc="-49" dirty="0">
                <a:solidFill>
                  <a:srgbClr val="002060"/>
                </a:solidFill>
                <a:latin typeface="Times New Roman" panose="02020603050405020304" pitchFamily="18" charset="0"/>
                <a:cs typeface="Times New Roman" panose="02020603050405020304" pitchFamily="18" charset="0"/>
              </a:rPr>
              <a:t>gestation</a:t>
            </a:r>
            <a:r>
              <a:rPr sz="3200" spc="-113"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of</a:t>
            </a:r>
            <a:r>
              <a:rPr sz="3200" spc="-109" dirty="0">
                <a:solidFill>
                  <a:srgbClr val="002060"/>
                </a:solidFill>
                <a:latin typeface="Times New Roman" panose="02020603050405020304" pitchFamily="18" charset="0"/>
                <a:cs typeface="Times New Roman" panose="02020603050405020304" pitchFamily="18" charset="0"/>
              </a:rPr>
              <a:t> </a:t>
            </a:r>
            <a:r>
              <a:rPr sz="3200" spc="-60" dirty="0">
                <a:solidFill>
                  <a:srgbClr val="002060"/>
                </a:solidFill>
                <a:latin typeface="Times New Roman" panose="02020603050405020304" pitchFamily="18" charset="0"/>
                <a:cs typeface="Times New Roman" panose="02020603050405020304" pitchFamily="18" charset="0"/>
              </a:rPr>
              <a:t>the</a:t>
            </a:r>
            <a:r>
              <a:rPr sz="3200" spc="-237" dirty="0">
                <a:solidFill>
                  <a:srgbClr val="002060"/>
                </a:solidFill>
                <a:latin typeface="Times New Roman" panose="02020603050405020304" pitchFamily="18" charset="0"/>
                <a:cs typeface="Times New Roman" panose="02020603050405020304" pitchFamily="18" charset="0"/>
              </a:rPr>
              <a:t> </a:t>
            </a:r>
            <a:r>
              <a:rPr sz="3200" spc="-49" dirty="0">
                <a:solidFill>
                  <a:srgbClr val="002060"/>
                </a:solidFill>
                <a:latin typeface="Times New Roman" panose="02020603050405020304" pitchFamily="18" charset="0"/>
                <a:cs typeface="Times New Roman" panose="02020603050405020304" pitchFamily="18" charset="0"/>
              </a:rPr>
              <a:t>pregnancy)</a:t>
            </a:r>
            <a:endParaRPr sz="3200" dirty="0">
              <a:solidFill>
                <a:srgbClr val="002060"/>
              </a:solidFill>
              <a:latin typeface="Times New Roman" panose="02020603050405020304" pitchFamily="18" charset="0"/>
              <a:cs typeface="Times New Roman" panose="02020603050405020304" pitchFamily="18" charset="0"/>
            </a:endParaRPr>
          </a:p>
          <a:p>
            <a:pPr>
              <a:spcBef>
                <a:spcPts val="586"/>
              </a:spcBef>
            </a:pPr>
            <a:endParaRPr sz="3200" dirty="0">
              <a:solidFill>
                <a:srgbClr val="002060"/>
              </a:solidFill>
              <a:latin typeface="Times New Roman" panose="02020603050405020304" pitchFamily="18" charset="0"/>
              <a:cs typeface="Times New Roman" panose="02020603050405020304" pitchFamily="18" charset="0"/>
            </a:endParaRPr>
          </a:p>
          <a:p>
            <a:pPr marL="9538">
              <a:spcBef>
                <a:spcPts val="4"/>
              </a:spcBef>
            </a:pPr>
            <a:r>
              <a:rPr sz="3200" spc="-8" dirty="0">
                <a:solidFill>
                  <a:srgbClr val="002060"/>
                </a:solidFill>
                <a:latin typeface="Times New Roman" panose="02020603050405020304" pitchFamily="18" charset="0"/>
                <a:cs typeface="Times New Roman" panose="02020603050405020304" pitchFamily="18" charset="0"/>
              </a:rPr>
              <a:t>-</a:t>
            </a:r>
            <a:r>
              <a:rPr sz="3200" dirty="0">
                <a:solidFill>
                  <a:srgbClr val="002060"/>
                </a:solidFill>
                <a:latin typeface="Times New Roman" panose="02020603050405020304" pitchFamily="18" charset="0"/>
                <a:cs typeface="Times New Roman" panose="02020603050405020304" pitchFamily="18" charset="0"/>
              </a:rPr>
              <a:t>kick</a:t>
            </a:r>
            <a:r>
              <a:rPr sz="3200" spc="-233" dirty="0">
                <a:solidFill>
                  <a:srgbClr val="002060"/>
                </a:solidFill>
                <a:latin typeface="Times New Roman" panose="02020603050405020304" pitchFamily="18" charset="0"/>
                <a:cs typeface="Times New Roman" panose="02020603050405020304" pitchFamily="18" charset="0"/>
              </a:rPr>
              <a:t> </a:t>
            </a:r>
            <a:r>
              <a:rPr sz="3200" spc="-53" dirty="0">
                <a:solidFill>
                  <a:srgbClr val="002060"/>
                </a:solidFill>
                <a:latin typeface="Times New Roman" panose="02020603050405020304" pitchFamily="18" charset="0"/>
                <a:cs typeface="Times New Roman" panose="02020603050405020304" pitchFamily="18" charset="0"/>
              </a:rPr>
              <a:t>chart</a:t>
            </a:r>
            <a:r>
              <a:rPr sz="3200" spc="-184" dirty="0">
                <a:solidFill>
                  <a:srgbClr val="002060"/>
                </a:solidFill>
                <a:latin typeface="Times New Roman" panose="02020603050405020304" pitchFamily="18" charset="0"/>
                <a:cs typeface="Times New Roman" panose="02020603050405020304" pitchFamily="18" charset="0"/>
              </a:rPr>
              <a:t> </a:t>
            </a:r>
            <a:r>
              <a:rPr sz="3200" dirty="0">
                <a:solidFill>
                  <a:srgbClr val="002060"/>
                </a:solidFill>
                <a:latin typeface="Times New Roman" panose="02020603050405020304" pitchFamily="18" charset="0"/>
                <a:cs typeface="Times New Roman" panose="02020603050405020304" pitchFamily="18" charset="0"/>
              </a:rPr>
              <a:t>/</a:t>
            </a:r>
            <a:r>
              <a:rPr sz="3200" spc="-139" dirty="0">
                <a:solidFill>
                  <a:srgbClr val="002060"/>
                </a:solidFill>
                <a:latin typeface="Times New Roman" panose="02020603050405020304" pitchFamily="18" charset="0"/>
                <a:cs typeface="Times New Roman" panose="02020603050405020304" pitchFamily="18" charset="0"/>
              </a:rPr>
              <a:t> </a:t>
            </a:r>
            <a:r>
              <a:rPr sz="3200" spc="-41" dirty="0">
                <a:solidFill>
                  <a:srgbClr val="002060"/>
                </a:solidFill>
                <a:latin typeface="Times New Roman" panose="02020603050405020304" pitchFamily="18" charset="0"/>
                <a:cs typeface="Times New Roman" panose="02020603050405020304" pitchFamily="18" charset="0"/>
              </a:rPr>
              <a:t>fetal</a:t>
            </a:r>
            <a:r>
              <a:rPr sz="3200" spc="-90" dirty="0">
                <a:solidFill>
                  <a:srgbClr val="002060"/>
                </a:solidFill>
                <a:latin typeface="Times New Roman" panose="02020603050405020304" pitchFamily="18" charset="0"/>
                <a:cs typeface="Times New Roman" panose="02020603050405020304" pitchFamily="18" charset="0"/>
              </a:rPr>
              <a:t> </a:t>
            </a:r>
            <a:r>
              <a:rPr sz="3200" spc="-94" dirty="0">
                <a:solidFill>
                  <a:srgbClr val="002060"/>
                </a:solidFill>
                <a:latin typeface="Times New Roman" panose="02020603050405020304" pitchFamily="18" charset="0"/>
                <a:cs typeface="Times New Roman" panose="02020603050405020304" pitchFamily="18" charset="0"/>
              </a:rPr>
              <a:t>movement</a:t>
            </a:r>
            <a:r>
              <a:rPr sz="3200" spc="-214" dirty="0">
                <a:solidFill>
                  <a:srgbClr val="002060"/>
                </a:solidFill>
                <a:latin typeface="Times New Roman" panose="02020603050405020304" pitchFamily="18" charset="0"/>
                <a:cs typeface="Times New Roman" panose="02020603050405020304" pitchFamily="18" charset="0"/>
              </a:rPr>
              <a:t> </a:t>
            </a:r>
            <a:r>
              <a:rPr sz="3200" spc="-8" dirty="0">
                <a:solidFill>
                  <a:srgbClr val="002060"/>
                </a:solidFill>
                <a:latin typeface="Times New Roman" panose="02020603050405020304" pitchFamily="18" charset="0"/>
                <a:cs typeface="Times New Roman" panose="02020603050405020304" pitchFamily="18" charset="0"/>
              </a:rPr>
              <a:t>chart</a:t>
            </a:r>
            <a:endParaRPr sz="3200" dirty="0">
              <a:solidFill>
                <a:srgbClr val="002060"/>
              </a:solidFill>
              <a:latin typeface="Times New Roman" panose="02020603050405020304" pitchFamily="18" charset="0"/>
              <a:cs typeface="Times New Roman" panose="02020603050405020304" pitchFamily="18" charset="0"/>
            </a:endParaRPr>
          </a:p>
          <a:p>
            <a:pPr>
              <a:spcBef>
                <a:spcPts val="676"/>
              </a:spcBef>
            </a:pPr>
            <a:endParaRPr sz="3200" dirty="0">
              <a:solidFill>
                <a:srgbClr val="002060"/>
              </a:solidFill>
              <a:latin typeface="Times New Roman" panose="02020603050405020304" pitchFamily="18" charset="0"/>
              <a:cs typeface="Times New Roman" panose="02020603050405020304" pitchFamily="18" charset="0"/>
            </a:endParaRPr>
          </a:p>
          <a:p>
            <a:pPr marL="9538">
              <a:spcBef>
                <a:spcPts val="4"/>
              </a:spcBef>
            </a:pPr>
            <a:r>
              <a:rPr sz="3200" spc="-8" dirty="0">
                <a:solidFill>
                  <a:srgbClr val="002060"/>
                </a:solidFill>
                <a:latin typeface="Times New Roman" panose="02020603050405020304" pitchFamily="18" charset="0"/>
                <a:cs typeface="Times New Roman" panose="02020603050405020304" pitchFamily="18" charset="0"/>
              </a:rPr>
              <a:t>-</a:t>
            </a:r>
            <a:r>
              <a:rPr sz="3200" spc="-56" dirty="0">
                <a:solidFill>
                  <a:srgbClr val="002060"/>
                </a:solidFill>
                <a:latin typeface="Times New Roman" panose="02020603050405020304" pitchFamily="18" charset="0"/>
                <a:cs typeface="Times New Roman" panose="02020603050405020304" pitchFamily="18" charset="0"/>
              </a:rPr>
              <a:t>fetal</a:t>
            </a:r>
            <a:r>
              <a:rPr sz="3200" spc="-158" dirty="0">
                <a:solidFill>
                  <a:srgbClr val="002060"/>
                </a:solidFill>
                <a:latin typeface="Times New Roman" panose="02020603050405020304" pitchFamily="18" charset="0"/>
                <a:cs typeface="Times New Roman" panose="02020603050405020304" pitchFamily="18" charset="0"/>
              </a:rPr>
              <a:t> </a:t>
            </a:r>
            <a:r>
              <a:rPr sz="3200" spc="-75" dirty="0">
                <a:solidFill>
                  <a:srgbClr val="002060"/>
                </a:solidFill>
                <a:latin typeface="Times New Roman" panose="02020603050405020304" pitchFamily="18" charset="0"/>
                <a:cs typeface="Times New Roman" panose="02020603050405020304" pitchFamily="18" charset="0"/>
              </a:rPr>
              <a:t>heart</a:t>
            </a:r>
            <a:r>
              <a:rPr sz="3200" spc="-214" dirty="0">
                <a:solidFill>
                  <a:srgbClr val="002060"/>
                </a:solidFill>
                <a:latin typeface="Times New Roman" panose="02020603050405020304" pitchFamily="18" charset="0"/>
                <a:cs typeface="Times New Roman" panose="02020603050405020304" pitchFamily="18" charset="0"/>
              </a:rPr>
              <a:t> </a:t>
            </a:r>
            <a:r>
              <a:rPr sz="3200" spc="-8" dirty="0">
                <a:solidFill>
                  <a:srgbClr val="002060"/>
                </a:solidFill>
                <a:latin typeface="Times New Roman" panose="02020603050405020304" pitchFamily="18" charset="0"/>
                <a:cs typeface="Times New Roman" panose="02020603050405020304" pitchFamily="18" charset="0"/>
              </a:rPr>
              <a:t>rate.</a:t>
            </a:r>
            <a:endParaRPr sz="3200" dirty="0">
              <a:solidFill>
                <a:srgbClr val="002060"/>
              </a:solidFill>
              <a:latin typeface="Times New Roman" panose="02020603050405020304" pitchFamily="18" charset="0"/>
              <a:cs typeface="Times New Roman" panose="02020603050405020304" pitchFamily="18" charset="0"/>
            </a:endParaRPr>
          </a:p>
        </p:txBody>
      </p:sp>
      <p:pic>
        <p:nvPicPr>
          <p:cNvPr id="3" name="object 3"/>
          <p:cNvPicPr/>
          <p:nvPr/>
        </p:nvPicPr>
        <p:blipFill>
          <a:blip r:embed="rId2" cstate="print"/>
          <a:stretch>
            <a:fillRect/>
          </a:stretch>
        </p:blipFill>
        <p:spPr>
          <a:xfrm>
            <a:off x="7979804" y="4358979"/>
            <a:ext cx="1478428" cy="135443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9929" y="978262"/>
            <a:ext cx="6016726" cy="502074"/>
          </a:xfrm>
          <a:prstGeom prst="rect">
            <a:avLst/>
          </a:prstGeom>
        </p:spPr>
        <p:txBody>
          <a:bodyPr vert="horz" wrap="square" lIns="0" tIns="9538" rIns="0" bIns="0" rtlCol="0" anchor="b">
            <a:spAutoFit/>
          </a:bodyPr>
          <a:lstStyle/>
          <a:p>
            <a:pPr marL="9538">
              <a:lnSpc>
                <a:spcPct val="100000"/>
              </a:lnSpc>
              <a:spcBef>
                <a:spcPts val="75"/>
              </a:spcBef>
            </a:pPr>
            <a:r>
              <a:rPr sz="3200" b="1" dirty="0">
                <a:solidFill>
                  <a:srgbClr val="002060"/>
                </a:solidFill>
                <a:latin typeface="Times New Roman" panose="02020603050405020304" pitchFamily="18" charset="0"/>
                <a:cs typeface="Times New Roman" panose="02020603050405020304" pitchFamily="18" charset="0"/>
              </a:rPr>
              <a:t></a:t>
            </a:r>
            <a:r>
              <a:rPr sz="3200" b="1" spc="-139" dirty="0">
                <a:solidFill>
                  <a:srgbClr val="002060"/>
                </a:solidFill>
                <a:latin typeface="Times New Roman" panose="02020603050405020304" pitchFamily="18" charset="0"/>
                <a:cs typeface="Times New Roman" panose="02020603050405020304" pitchFamily="18" charset="0"/>
              </a:rPr>
              <a:t> </a:t>
            </a:r>
            <a:r>
              <a:rPr sz="3200" b="1" spc="-26" dirty="0">
                <a:solidFill>
                  <a:srgbClr val="002060"/>
                </a:solidFill>
                <a:latin typeface="Times New Roman" panose="02020603050405020304" pitchFamily="18" charset="0"/>
                <a:cs typeface="Times New Roman" panose="02020603050405020304" pitchFamily="18" charset="0"/>
              </a:rPr>
              <a:t>Assessing</a:t>
            </a:r>
            <a:r>
              <a:rPr sz="3200" b="1" spc="-105" dirty="0">
                <a:solidFill>
                  <a:srgbClr val="002060"/>
                </a:solidFill>
                <a:latin typeface="Times New Roman" panose="02020603050405020304" pitchFamily="18" charset="0"/>
                <a:cs typeface="Times New Roman" panose="02020603050405020304" pitchFamily="18" charset="0"/>
              </a:rPr>
              <a:t> </a:t>
            </a:r>
            <a:r>
              <a:rPr sz="3200" b="1" spc="-60" dirty="0">
                <a:solidFill>
                  <a:srgbClr val="002060"/>
                </a:solidFill>
                <a:latin typeface="Times New Roman" panose="02020603050405020304" pitchFamily="18" charset="0"/>
                <a:cs typeface="Times New Roman" panose="02020603050405020304" pitchFamily="18" charset="0"/>
              </a:rPr>
              <a:t>the</a:t>
            </a:r>
            <a:r>
              <a:rPr sz="3200" b="1" spc="-237" dirty="0">
                <a:solidFill>
                  <a:srgbClr val="002060"/>
                </a:solidFill>
                <a:latin typeface="Times New Roman" panose="02020603050405020304" pitchFamily="18" charset="0"/>
                <a:cs typeface="Times New Roman" panose="02020603050405020304" pitchFamily="18" charset="0"/>
              </a:rPr>
              <a:t> </a:t>
            </a:r>
            <a:r>
              <a:rPr sz="3200" b="1" dirty="0">
                <a:solidFill>
                  <a:srgbClr val="002060"/>
                </a:solidFill>
                <a:latin typeface="Times New Roman" panose="02020603050405020304" pitchFamily="18" charset="0"/>
                <a:cs typeface="Times New Roman" panose="02020603050405020304" pitchFamily="18" charset="0"/>
              </a:rPr>
              <a:t>position</a:t>
            </a:r>
            <a:r>
              <a:rPr sz="3200" b="1" spc="-203" dirty="0">
                <a:solidFill>
                  <a:srgbClr val="002060"/>
                </a:solidFill>
                <a:latin typeface="Times New Roman" panose="02020603050405020304" pitchFamily="18" charset="0"/>
                <a:cs typeface="Times New Roman" panose="02020603050405020304" pitchFamily="18" charset="0"/>
              </a:rPr>
              <a:t> </a:t>
            </a:r>
            <a:r>
              <a:rPr sz="3200" b="1" dirty="0">
                <a:solidFill>
                  <a:srgbClr val="002060"/>
                </a:solidFill>
                <a:latin typeface="Times New Roman" panose="02020603050405020304" pitchFamily="18" charset="0"/>
                <a:cs typeface="Times New Roman" panose="02020603050405020304" pitchFamily="18" charset="0"/>
              </a:rPr>
              <a:t>of</a:t>
            </a:r>
            <a:r>
              <a:rPr sz="3200" b="1" spc="-49" dirty="0">
                <a:solidFill>
                  <a:srgbClr val="002060"/>
                </a:solidFill>
                <a:latin typeface="Times New Roman" panose="02020603050405020304" pitchFamily="18" charset="0"/>
                <a:cs typeface="Times New Roman" panose="02020603050405020304" pitchFamily="18" charset="0"/>
              </a:rPr>
              <a:t> </a:t>
            </a:r>
            <a:r>
              <a:rPr sz="3200" b="1" spc="-60" dirty="0">
                <a:solidFill>
                  <a:srgbClr val="002060"/>
                </a:solidFill>
                <a:latin typeface="Times New Roman" panose="02020603050405020304" pitchFamily="18" charset="0"/>
                <a:cs typeface="Times New Roman" panose="02020603050405020304" pitchFamily="18" charset="0"/>
              </a:rPr>
              <a:t>the</a:t>
            </a:r>
            <a:r>
              <a:rPr sz="3200" b="1" spc="-237" dirty="0">
                <a:solidFill>
                  <a:srgbClr val="002060"/>
                </a:solidFill>
                <a:latin typeface="Times New Roman" panose="02020603050405020304" pitchFamily="18" charset="0"/>
                <a:cs typeface="Times New Roman" panose="02020603050405020304" pitchFamily="18" charset="0"/>
              </a:rPr>
              <a:t> </a:t>
            </a:r>
            <a:r>
              <a:rPr sz="3200" b="1" spc="-8" dirty="0">
                <a:solidFill>
                  <a:srgbClr val="002060"/>
                </a:solidFill>
                <a:latin typeface="Times New Roman" panose="02020603050405020304" pitchFamily="18" charset="0"/>
                <a:cs typeface="Times New Roman" panose="02020603050405020304" pitchFamily="18" charset="0"/>
              </a:rPr>
              <a:t>fetus</a:t>
            </a:r>
            <a:endParaRPr sz="3200" b="1" dirty="0">
              <a:solidFill>
                <a:srgbClr val="002060"/>
              </a:solidFill>
              <a:latin typeface="Times New Roman" panose="02020603050405020304" pitchFamily="18" charset="0"/>
              <a:cs typeface="Times New Roman" panose="02020603050405020304" pitchFamily="18" charset="0"/>
            </a:endParaRPr>
          </a:p>
        </p:txBody>
      </p:sp>
      <p:pic>
        <p:nvPicPr>
          <p:cNvPr id="3" name="object 3"/>
          <p:cNvPicPr/>
          <p:nvPr/>
        </p:nvPicPr>
        <p:blipFill>
          <a:blip r:embed="rId2" cstate="print"/>
          <a:stretch>
            <a:fillRect/>
          </a:stretch>
        </p:blipFill>
        <p:spPr>
          <a:xfrm>
            <a:off x="2932853" y="2106507"/>
            <a:ext cx="5730240" cy="426042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2411" y="0"/>
            <a:ext cx="9147179" cy="6858000"/>
            <a:chOff x="0" y="0"/>
            <a:chExt cx="12179300" cy="9131300"/>
          </a:xfrm>
        </p:grpSpPr>
        <p:pic>
          <p:nvPicPr>
            <p:cNvPr id="3" name="object 3"/>
            <p:cNvPicPr/>
            <p:nvPr/>
          </p:nvPicPr>
          <p:blipFill>
            <a:blip r:embed="rId2" cstate="print"/>
            <a:stretch>
              <a:fillRect/>
            </a:stretch>
          </p:blipFill>
          <p:spPr>
            <a:xfrm>
              <a:off x="0" y="0"/>
              <a:ext cx="12179300" cy="9131300"/>
            </a:xfrm>
            <a:prstGeom prst="rect">
              <a:avLst/>
            </a:prstGeom>
          </p:spPr>
        </p:pic>
        <p:pic>
          <p:nvPicPr>
            <p:cNvPr id="4" name="object 4"/>
            <p:cNvPicPr/>
            <p:nvPr/>
          </p:nvPicPr>
          <p:blipFill>
            <a:blip r:embed="rId3" cstate="print"/>
            <a:stretch>
              <a:fillRect/>
            </a:stretch>
          </p:blipFill>
          <p:spPr>
            <a:xfrm>
              <a:off x="660400" y="7924800"/>
              <a:ext cx="6604000" cy="1206500"/>
            </a:xfrm>
            <a:prstGeom prst="rect">
              <a:avLst/>
            </a:prstGeom>
          </p:spPr>
        </p:pic>
        <p:pic>
          <p:nvPicPr>
            <p:cNvPr id="5" name="object 5"/>
            <p:cNvPicPr/>
            <p:nvPr/>
          </p:nvPicPr>
          <p:blipFill>
            <a:blip r:embed="rId4" cstate="print"/>
            <a:stretch>
              <a:fillRect/>
            </a:stretch>
          </p:blipFill>
          <p:spPr>
            <a:xfrm>
              <a:off x="647700" y="7912100"/>
              <a:ext cx="4927600" cy="1219200"/>
            </a:xfrm>
            <a:prstGeom prst="rect">
              <a:avLst/>
            </a:prstGeom>
          </p:spPr>
        </p:pic>
        <p:pic>
          <p:nvPicPr>
            <p:cNvPr id="6" name="object 6"/>
            <p:cNvPicPr/>
            <p:nvPr/>
          </p:nvPicPr>
          <p:blipFill>
            <a:blip r:embed="rId5" cstate="print"/>
            <a:stretch>
              <a:fillRect/>
            </a:stretch>
          </p:blipFill>
          <p:spPr>
            <a:xfrm>
              <a:off x="0" y="7721600"/>
              <a:ext cx="4521200" cy="1409700"/>
            </a:xfrm>
            <a:prstGeom prst="rect">
              <a:avLst/>
            </a:prstGeom>
          </p:spPr>
        </p:pic>
        <p:pic>
          <p:nvPicPr>
            <p:cNvPr id="7" name="object 7"/>
            <p:cNvPicPr/>
            <p:nvPr/>
          </p:nvPicPr>
          <p:blipFill>
            <a:blip r:embed="rId6" cstate="print"/>
            <a:stretch>
              <a:fillRect/>
            </a:stretch>
          </p:blipFill>
          <p:spPr>
            <a:xfrm>
              <a:off x="0" y="7696200"/>
              <a:ext cx="4533900" cy="1435100"/>
            </a:xfrm>
            <a:prstGeom prst="rect">
              <a:avLst/>
            </a:prstGeom>
          </p:spPr>
        </p:pic>
        <p:pic>
          <p:nvPicPr>
            <p:cNvPr id="8" name="object 8"/>
            <p:cNvPicPr/>
            <p:nvPr/>
          </p:nvPicPr>
          <p:blipFill>
            <a:blip r:embed="rId7" cstate="print"/>
            <a:stretch>
              <a:fillRect/>
            </a:stretch>
          </p:blipFill>
          <p:spPr>
            <a:xfrm>
              <a:off x="609600" y="368300"/>
              <a:ext cx="10960100" cy="1524000"/>
            </a:xfrm>
            <a:prstGeom prst="rect">
              <a:avLst/>
            </a:prstGeom>
          </p:spPr>
        </p:pic>
      </p:grpSp>
      <p:sp>
        <p:nvSpPr>
          <p:cNvPr id="9" name="object 9"/>
          <p:cNvSpPr txBox="1"/>
          <p:nvPr/>
        </p:nvSpPr>
        <p:spPr>
          <a:xfrm>
            <a:off x="10316674" y="6457394"/>
            <a:ext cx="138305" cy="159800"/>
          </a:xfrm>
          <a:prstGeom prst="rect">
            <a:avLst/>
          </a:prstGeom>
        </p:spPr>
        <p:txBody>
          <a:bodyPr vert="horz" wrap="square" lIns="0" tIns="9538" rIns="0" bIns="0" rtlCol="0">
            <a:spAutoFit/>
          </a:bodyPr>
          <a:lstStyle/>
          <a:p>
            <a:pPr marL="9538">
              <a:spcBef>
                <a:spcPts val="75"/>
              </a:spcBef>
            </a:pPr>
            <a:r>
              <a:rPr sz="976" spc="-19" dirty="0">
                <a:solidFill>
                  <a:srgbClr val="9DACBC"/>
                </a:solidFill>
                <a:latin typeface="Times New Roman"/>
                <a:cs typeface="Times New Roman"/>
              </a:rPr>
              <a:t>28</a:t>
            </a:r>
            <a:endParaRPr sz="976">
              <a:latin typeface="Times New Roman"/>
              <a:cs typeface="Times New Roman"/>
            </a:endParaRPr>
          </a:p>
        </p:txBody>
      </p:sp>
      <p:sp>
        <p:nvSpPr>
          <p:cNvPr id="10" name="object 10"/>
          <p:cNvSpPr txBox="1"/>
          <p:nvPr/>
        </p:nvSpPr>
        <p:spPr>
          <a:xfrm>
            <a:off x="2104243" y="1335355"/>
            <a:ext cx="6672004" cy="367871"/>
          </a:xfrm>
          <a:prstGeom prst="rect">
            <a:avLst/>
          </a:prstGeom>
        </p:spPr>
        <p:txBody>
          <a:bodyPr vert="horz" wrap="square" lIns="0" tIns="9538" rIns="0" bIns="0" rtlCol="0">
            <a:spAutoFit/>
          </a:bodyPr>
          <a:lstStyle/>
          <a:p>
            <a:pPr marL="485946" indent="-476408">
              <a:spcBef>
                <a:spcPts val="75"/>
              </a:spcBef>
              <a:buClr>
                <a:srgbClr val="2DA2BE"/>
              </a:buClr>
              <a:buFont typeface="Wingdings"/>
              <a:buChar char=""/>
              <a:tabLst>
                <a:tab pos="485946" algn="l"/>
              </a:tabLst>
            </a:pPr>
            <a:r>
              <a:rPr sz="2328" spc="-34" dirty="0">
                <a:solidFill>
                  <a:srgbClr val="FFFFFF"/>
                </a:solidFill>
                <a:latin typeface="Verdana"/>
                <a:cs typeface="Verdana"/>
              </a:rPr>
              <a:t>Look</a:t>
            </a:r>
            <a:r>
              <a:rPr sz="2328" spc="-165" dirty="0">
                <a:solidFill>
                  <a:srgbClr val="FFFFFF"/>
                </a:solidFill>
                <a:latin typeface="Verdana"/>
                <a:cs typeface="Verdana"/>
              </a:rPr>
              <a:t> </a:t>
            </a:r>
            <a:r>
              <a:rPr sz="2328" dirty="0">
                <a:solidFill>
                  <a:srgbClr val="FFFFFF"/>
                </a:solidFill>
                <a:latin typeface="Verdana"/>
                <a:cs typeface="Verdana"/>
              </a:rPr>
              <a:t>for</a:t>
            </a:r>
            <a:r>
              <a:rPr sz="2328" spc="-153" dirty="0">
                <a:solidFill>
                  <a:srgbClr val="FFFFFF"/>
                </a:solidFill>
                <a:latin typeface="Verdana"/>
                <a:cs typeface="Verdana"/>
              </a:rPr>
              <a:t> </a:t>
            </a:r>
            <a:r>
              <a:rPr sz="2328" spc="-41" dirty="0">
                <a:solidFill>
                  <a:srgbClr val="FFFFFF"/>
                </a:solidFill>
                <a:latin typeface="Verdana"/>
                <a:cs typeface="Verdana"/>
              </a:rPr>
              <a:t>problems</a:t>
            </a:r>
            <a:r>
              <a:rPr sz="2328" spc="-225" dirty="0">
                <a:solidFill>
                  <a:srgbClr val="FFFFFF"/>
                </a:solidFill>
                <a:latin typeface="Verdana"/>
                <a:cs typeface="Verdana"/>
              </a:rPr>
              <a:t> </a:t>
            </a:r>
            <a:r>
              <a:rPr sz="2328" spc="-45" dirty="0">
                <a:solidFill>
                  <a:srgbClr val="FFFFFF"/>
                </a:solidFill>
                <a:latin typeface="Verdana"/>
                <a:cs typeface="Verdana"/>
              </a:rPr>
              <a:t>requiring</a:t>
            </a:r>
            <a:r>
              <a:rPr sz="2328" spc="-161" dirty="0">
                <a:solidFill>
                  <a:srgbClr val="FFFFFF"/>
                </a:solidFill>
                <a:latin typeface="Verdana"/>
                <a:cs typeface="Verdana"/>
              </a:rPr>
              <a:t> </a:t>
            </a:r>
            <a:r>
              <a:rPr sz="2328" spc="-41" dirty="0">
                <a:solidFill>
                  <a:srgbClr val="FFFFFF"/>
                </a:solidFill>
                <a:latin typeface="Verdana"/>
                <a:cs typeface="Verdana"/>
              </a:rPr>
              <a:t>additional</a:t>
            </a:r>
            <a:r>
              <a:rPr sz="2328" spc="-101" dirty="0">
                <a:solidFill>
                  <a:srgbClr val="FFFFFF"/>
                </a:solidFill>
                <a:latin typeface="Verdana"/>
                <a:cs typeface="Verdana"/>
              </a:rPr>
              <a:t> </a:t>
            </a:r>
            <a:r>
              <a:rPr sz="2328" spc="-15" dirty="0">
                <a:solidFill>
                  <a:srgbClr val="FFFFFF"/>
                </a:solidFill>
                <a:latin typeface="Verdana"/>
                <a:cs typeface="Verdana"/>
              </a:rPr>
              <a:t>care</a:t>
            </a:r>
            <a:endParaRPr sz="2328">
              <a:latin typeface="Verdana"/>
              <a:cs typeface="Verdana"/>
            </a:endParaRPr>
          </a:p>
        </p:txBody>
      </p:sp>
      <p:pic>
        <p:nvPicPr>
          <p:cNvPr id="11" name="object 11"/>
          <p:cNvPicPr/>
          <p:nvPr/>
        </p:nvPicPr>
        <p:blipFill>
          <a:blip r:embed="rId8" cstate="print"/>
          <a:stretch>
            <a:fillRect/>
          </a:stretch>
        </p:blipFill>
        <p:spPr>
          <a:xfrm>
            <a:off x="1422400" y="1821805"/>
            <a:ext cx="9032579" cy="479538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DA00-EF4C-87EE-B748-0B764DE11104}"/>
              </a:ext>
            </a:extLst>
          </p:cNvPr>
          <p:cNvSpPr>
            <a:spLocks noGrp="1"/>
          </p:cNvSpPr>
          <p:nvPr>
            <p:ph type="title"/>
          </p:nvPr>
        </p:nvSpPr>
        <p:spPr/>
        <p:txBody>
          <a:bodyPr>
            <a:normAutofit/>
          </a:bodyPr>
          <a:lstStyle/>
          <a:p>
            <a:r>
              <a:rPr lang="en-GB" sz="4400" b="1" dirty="0">
                <a:solidFill>
                  <a:srgbClr val="002060"/>
                </a:solidFill>
                <a:latin typeface="Times New Roman" panose="02020603050405020304" pitchFamily="18" charset="0"/>
                <a:cs typeface="Times New Roman" panose="02020603050405020304" pitchFamily="18" charset="0"/>
              </a:rPr>
              <a:t>Definition</a:t>
            </a:r>
          </a:p>
        </p:txBody>
      </p:sp>
      <p:sp>
        <p:nvSpPr>
          <p:cNvPr id="3" name="Content Placeholder 2">
            <a:extLst>
              <a:ext uri="{FF2B5EF4-FFF2-40B4-BE49-F238E27FC236}">
                <a16:creationId xmlns:a16="http://schemas.microsoft.com/office/drawing/2014/main" id="{0C4B8B28-B9BC-29D6-DA64-8C20C8520E34}"/>
              </a:ext>
            </a:extLst>
          </p:cNvPr>
          <p:cNvSpPr>
            <a:spLocks noGrp="1"/>
          </p:cNvSpPr>
          <p:nvPr>
            <p:ph idx="1"/>
          </p:nvPr>
        </p:nvSpPr>
        <p:spPr/>
        <p:txBody>
          <a:bodyPr>
            <a:normAutofit/>
          </a:bodyPr>
          <a:lstStyle/>
          <a:p>
            <a:r>
              <a:rPr lang="en-GB" sz="3200" b="0" spc="-45" dirty="0">
                <a:solidFill>
                  <a:srgbClr val="002060"/>
                </a:solidFill>
                <a:latin typeface="Times New Roman" panose="02020603050405020304" pitchFamily="18" charset="0"/>
                <a:cs typeface="Times New Roman" panose="02020603050405020304" pitchFamily="18" charset="0"/>
              </a:rPr>
              <a:t>The</a:t>
            </a:r>
            <a:r>
              <a:rPr lang="en-GB" sz="3200" b="0" spc="-290" dirty="0">
                <a:solidFill>
                  <a:srgbClr val="002060"/>
                </a:solidFill>
                <a:latin typeface="Times New Roman" panose="02020603050405020304" pitchFamily="18" charset="0"/>
                <a:cs typeface="Times New Roman" panose="02020603050405020304" pitchFamily="18" charset="0"/>
              </a:rPr>
              <a:t> </a:t>
            </a:r>
            <a:r>
              <a:rPr lang="en-GB" sz="3200" b="0" spc="-120" dirty="0">
                <a:solidFill>
                  <a:srgbClr val="002060"/>
                </a:solidFill>
                <a:latin typeface="Times New Roman" panose="02020603050405020304" pitchFamily="18" charset="0"/>
                <a:cs typeface="Times New Roman" panose="02020603050405020304" pitchFamily="18" charset="0"/>
              </a:rPr>
              <a:t>systematic</a:t>
            </a:r>
            <a:r>
              <a:rPr lang="en-GB" sz="3200" b="0" spc="-220" dirty="0">
                <a:solidFill>
                  <a:srgbClr val="002060"/>
                </a:solidFill>
                <a:latin typeface="Times New Roman" panose="02020603050405020304" pitchFamily="18" charset="0"/>
                <a:cs typeface="Times New Roman" panose="02020603050405020304" pitchFamily="18" charset="0"/>
              </a:rPr>
              <a:t> </a:t>
            </a:r>
            <a:r>
              <a:rPr lang="en-GB" sz="3200" b="0" spc="-10" dirty="0">
                <a:solidFill>
                  <a:srgbClr val="002060"/>
                </a:solidFill>
                <a:latin typeface="Times New Roman" panose="02020603050405020304" pitchFamily="18" charset="0"/>
                <a:cs typeface="Times New Roman" panose="02020603050405020304" pitchFamily="18" charset="0"/>
              </a:rPr>
              <a:t>supervision </a:t>
            </a:r>
            <a:r>
              <a:rPr lang="en-GB" sz="3200" b="0" dirty="0">
                <a:solidFill>
                  <a:srgbClr val="002060"/>
                </a:solidFill>
                <a:latin typeface="Times New Roman" panose="02020603050405020304" pitchFamily="18" charset="0"/>
                <a:cs typeface="Times New Roman" panose="02020603050405020304" pitchFamily="18" charset="0"/>
              </a:rPr>
              <a:t>of</a:t>
            </a:r>
            <a:r>
              <a:rPr lang="en-GB" sz="3200" b="0" spc="-170" dirty="0">
                <a:solidFill>
                  <a:srgbClr val="002060"/>
                </a:solidFill>
                <a:latin typeface="Times New Roman" panose="02020603050405020304" pitchFamily="18" charset="0"/>
                <a:cs typeface="Times New Roman" panose="02020603050405020304" pitchFamily="18" charset="0"/>
              </a:rPr>
              <a:t> </a:t>
            </a:r>
            <a:r>
              <a:rPr lang="en-GB" sz="3200" b="0" spc="-130" dirty="0">
                <a:solidFill>
                  <a:srgbClr val="002060"/>
                </a:solidFill>
                <a:latin typeface="Times New Roman" panose="02020603050405020304" pitchFamily="18" charset="0"/>
                <a:cs typeface="Times New Roman" panose="02020603050405020304" pitchFamily="18" charset="0"/>
              </a:rPr>
              <a:t>women</a:t>
            </a:r>
            <a:r>
              <a:rPr lang="en-GB" sz="3200" b="0" spc="-250" dirty="0">
                <a:solidFill>
                  <a:srgbClr val="002060"/>
                </a:solidFill>
                <a:latin typeface="Times New Roman" panose="02020603050405020304" pitchFamily="18" charset="0"/>
                <a:cs typeface="Times New Roman" panose="02020603050405020304" pitchFamily="18" charset="0"/>
              </a:rPr>
              <a:t> </a:t>
            </a:r>
            <a:r>
              <a:rPr lang="en-GB" sz="3200" b="0" spc="-25" dirty="0">
                <a:solidFill>
                  <a:srgbClr val="002060"/>
                </a:solidFill>
                <a:latin typeface="Times New Roman" panose="02020603050405020304" pitchFamily="18" charset="0"/>
                <a:cs typeface="Times New Roman" panose="02020603050405020304" pitchFamily="18" charset="0"/>
              </a:rPr>
              <a:t>during</a:t>
            </a:r>
            <a:r>
              <a:rPr lang="en-GB" sz="3200" b="0" spc="-165" dirty="0">
                <a:solidFill>
                  <a:srgbClr val="002060"/>
                </a:solidFill>
                <a:latin typeface="Times New Roman" panose="02020603050405020304" pitchFamily="18" charset="0"/>
                <a:cs typeface="Times New Roman" panose="02020603050405020304" pitchFamily="18" charset="0"/>
              </a:rPr>
              <a:t> </a:t>
            </a:r>
            <a:r>
              <a:rPr lang="en-GB" sz="3200" b="0" spc="-90" dirty="0">
                <a:solidFill>
                  <a:srgbClr val="002060"/>
                </a:solidFill>
                <a:latin typeface="Times New Roman" panose="02020603050405020304" pitchFamily="18" charset="0"/>
                <a:cs typeface="Times New Roman" panose="02020603050405020304" pitchFamily="18" charset="0"/>
              </a:rPr>
              <a:t>pregnancy.</a:t>
            </a:r>
            <a:endParaRPr lang="en-GB" sz="3200" dirty="0">
              <a:solidFill>
                <a:srgbClr val="002060"/>
              </a:solidFill>
              <a:latin typeface="Times New Roman" panose="02020603050405020304" pitchFamily="18" charset="0"/>
              <a:cs typeface="Times New Roman" panose="02020603050405020304" pitchFamily="18" charset="0"/>
            </a:endParaRPr>
          </a:p>
          <a:p>
            <a:r>
              <a:rPr lang="en-GB" sz="2800" dirty="0">
                <a:solidFill>
                  <a:srgbClr val="002060"/>
                </a:solidFill>
                <a:latin typeface="Times New Roman" panose="02020603050405020304" pitchFamily="18" charset="0"/>
                <a:cs typeface="Times New Roman" panose="02020603050405020304" pitchFamily="18" charset="0"/>
              </a:rPr>
              <a:t>- ANC is a key component of a healthy pregnancy.</a:t>
            </a:r>
          </a:p>
          <a:p>
            <a:r>
              <a:rPr lang="en-GB" sz="2800" dirty="0">
                <a:solidFill>
                  <a:srgbClr val="002060"/>
                </a:solidFill>
                <a:latin typeface="Times New Roman" panose="02020603050405020304" pitchFamily="18" charset="0"/>
                <a:cs typeface="Times New Roman" panose="02020603050405020304" pitchFamily="18" charset="0"/>
              </a:rPr>
              <a:t>- Regular ANC helps to identify and treat complications and     promote healthy behaviours.</a:t>
            </a:r>
          </a:p>
          <a:p>
            <a:r>
              <a:rPr lang="en-GB" sz="2800" dirty="0">
                <a:solidFill>
                  <a:srgbClr val="002060"/>
                </a:solidFill>
                <a:latin typeface="Times New Roman" panose="02020603050405020304" pitchFamily="18" charset="0"/>
                <a:cs typeface="Times New Roman" panose="02020603050405020304" pitchFamily="18" charset="0"/>
              </a:rPr>
              <a:t>- In addition to medical care, antenatal care includes counselling and education.</a:t>
            </a:r>
          </a:p>
        </p:txBody>
      </p:sp>
    </p:spTree>
    <p:extLst>
      <p:ext uri="{BB962C8B-B14F-4D97-AF65-F5344CB8AC3E}">
        <p14:creationId xmlns:p14="http://schemas.microsoft.com/office/powerpoint/2010/main" val="1068670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B73D-8FFB-3897-803E-4598318CE33D}"/>
              </a:ext>
            </a:extLst>
          </p:cNvPr>
          <p:cNvSpPr>
            <a:spLocks noGrp="1"/>
          </p:cNvSpPr>
          <p:nvPr>
            <p:ph type="title"/>
          </p:nvPr>
        </p:nvSpPr>
        <p:spPr>
          <a:xfrm>
            <a:off x="1097280" y="286603"/>
            <a:ext cx="10058400" cy="587157"/>
          </a:xfrm>
        </p:spPr>
        <p:txBody>
          <a:bodyPr>
            <a:normAutofit fontScale="90000"/>
          </a:bodyPr>
          <a:lstStyle/>
          <a:p>
            <a:r>
              <a:rPr lang="en-GB" b="1" dirty="0">
                <a:solidFill>
                  <a:srgbClr val="002060"/>
                </a:solidFill>
                <a:latin typeface="Times New Roman" panose="02020603050405020304" pitchFamily="18" charset="0"/>
                <a:cs typeface="Times New Roman" panose="02020603050405020304" pitchFamily="18" charset="0"/>
              </a:rPr>
              <a:t>When to contact your doctor?</a:t>
            </a:r>
          </a:p>
        </p:txBody>
      </p:sp>
      <p:sp>
        <p:nvSpPr>
          <p:cNvPr id="3" name="Content Placeholder 2">
            <a:extLst>
              <a:ext uri="{FF2B5EF4-FFF2-40B4-BE49-F238E27FC236}">
                <a16:creationId xmlns:a16="http://schemas.microsoft.com/office/drawing/2014/main" id="{C60A4D25-A371-5229-ABF1-7E9AD88038AF}"/>
              </a:ext>
            </a:extLst>
          </p:cNvPr>
          <p:cNvSpPr>
            <a:spLocks noGrp="1"/>
          </p:cNvSpPr>
          <p:nvPr>
            <p:ph idx="1"/>
          </p:nvPr>
        </p:nvSpPr>
        <p:spPr>
          <a:xfrm>
            <a:off x="1097280" y="2108201"/>
            <a:ext cx="10058400" cy="4258732"/>
          </a:xfrm>
        </p:spPr>
        <p:txBody>
          <a:bodyPr>
            <a:normAutofit/>
          </a:bodyPr>
          <a:lstStyle/>
          <a:p>
            <a:pPr marL="12700">
              <a:lnSpc>
                <a:spcPct val="100000"/>
              </a:lnSpc>
              <a:spcBef>
                <a:spcPts val="320"/>
              </a:spcBef>
            </a:pPr>
            <a:r>
              <a:rPr lang="en-GB" sz="2800" spc="55" dirty="0">
                <a:solidFill>
                  <a:srgbClr val="002060"/>
                </a:solidFill>
                <a:latin typeface="Times New Roman" panose="02020603050405020304" pitchFamily="18" charset="0"/>
                <a:cs typeface="Times New Roman" panose="02020603050405020304" pitchFamily="18" charset="0"/>
              </a:rPr>
              <a:t>-</a:t>
            </a:r>
            <a:r>
              <a:rPr lang="en-GB" sz="2800" spc="-80" dirty="0">
                <a:solidFill>
                  <a:srgbClr val="002060"/>
                </a:solidFill>
                <a:latin typeface="Times New Roman" panose="02020603050405020304" pitchFamily="18" charset="0"/>
                <a:cs typeface="Times New Roman" panose="02020603050405020304" pitchFamily="18" charset="0"/>
              </a:rPr>
              <a:t>Vaginal</a:t>
            </a:r>
            <a:r>
              <a:rPr lang="en-GB" sz="2800" spc="-220" dirty="0">
                <a:solidFill>
                  <a:srgbClr val="002060"/>
                </a:solidFill>
                <a:latin typeface="Times New Roman" panose="02020603050405020304" pitchFamily="18" charset="0"/>
                <a:cs typeface="Times New Roman" panose="02020603050405020304" pitchFamily="18" charset="0"/>
              </a:rPr>
              <a:t> </a:t>
            </a:r>
            <a:r>
              <a:rPr lang="en-GB" sz="2800" spc="-10" dirty="0">
                <a:solidFill>
                  <a:srgbClr val="002060"/>
                </a:solidFill>
                <a:latin typeface="Times New Roman" panose="02020603050405020304" pitchFamily="18" charset="0"/>
                <a:cs typeface="Times New Roman" panose="02020603050405020304" pitchFamily="18" charset="0"/>
              </a:rPr>
              <a:t>bleeding</a:t>
            </a:r>
            <a:endParaRPr lang="en-GB" sz="2800" dirty="0">
              <a:solidFill>
                <a:srgbClr val="002060"/>
              </a:solidFill>
              <a:latin typeface="Times New Roman" panose="02020603050405020304" pitchFamily="18" charset="0"/>
              <a:cs typeface="Times New Roman" panose="02020603050405020304" pitchFamily="18" charset="0"/>
            </a:endParaRPr>
          </a:p>
          <a:p>
            <a:pPr marL="12700">
              <a:lnSpc>
                <a:spcPct val="100000"/>
              </a:lnSpc>
              <a:spcBef>
                <a:spcPts val="560"/>
              </a:spcBef>
            </a:pPr>
            <a:r>
              <a:rPr lang="en-GB" sz="2800" spc="55" dirty="0">
                <a:solidFill>
                  <a:srgbClr val="002060"/>
                </a:solidFill>
                <a:latin typeface="Times New Roman" panose="02020603050405020304" pitchFamily="18" charset="0"/>
                <a:cs typeface="Times New Roman" panose="02020603050405020304" pitchFamily="18" charset="0"/>
              </a:rPr>
              <a:t>-</a:t>
            </a:r>
            <a:r>
              <a:rPr lang="en-GB" sz="2800" spc="-90" dirty="0">
                <a:solidFill>
                  <a:srgbClr val="002060"/>
                </a:solidFill>
                <a:latin typeface="Times New Roman" panose="02020603050405020304" pitchFamily="18" charset="0"/>
                <a:cs typeface="Times New Roman" panose="02020603050405020304" pitchFamily="18" charset="0"/>
              </a:rPr>
              <a:t>Premature</a:t>
            </a:r>
            <a:r>
              <a:rPr lang="en-GB" sz="2800" spc="-275" dirty="0">
                <a:solidFill>
                  <a:srgbClr val="002060"/>
                </a:solidFill>
                <a:latin typeface="Times New Roman" panose="02020603050405020304" pitchFamily="18" charset="0"/>
                <a:cs typeface="Times New Roman" panose="02020603050405020304" pitchFamily="18" charset="0"/>
              </a:rPr>
              <a:t> </a:t>
            </a:r>
            <a:r>
              <a:rPr lang="en-GB" sz="2800" spc="-10" dirty="0">
                <a:solidFill>
                  <a:srgbClr val="002060"/>
                </a:solidFill>
                <a:latin typeface="Times New Roman" panose="02020603050405020304" pitchFamily="18" charset="0"/>
                <a:cs typeface="Times New Roman" panose="02020603050405020304" pitchFamily="18" charset="0"/>
              </a:rPr>
              <a:t>labour</a:t>
            </a:r>
            <a:endParaRPr lang="en-GB" sz="2800" dirty="0">
              <a:solidFill>
                <a:srgbClr val="002060"/>
              </a:solidFill>
              <a:latin typeface="Times New Roman" panose="02020603050405020304" pitchFamily="18" charset="0"/>
              <a:cs typeface="Times New Roman" panose="02020603050405020304" pitchFamily="18" charset="0"/>
            </a:endParaRPr>
          </a:p>
          <a:p>
            <a:pPr marL="12700">
              <a:lnSpc>
                <a:spcPct val="100000"/>
              </a:lnSpc>
              <a:spcBef>
                <a:spcPts val="459"/>
              </a:spcBef>
            </a:pPr>
            <a:r>
              <a:rPr lang="en-GB" sz="2800" spc="55" dirty="0">
                <a:solidFill>
                  <a:srgbClr val="002060"/>
                </a:solidFill>
                <a:latin typeface="Times New Roman" panose="02020603050405020304" pitchFamily="18" charset="0"/>
                <a:cs typeface="Times New Roman" panose="02020603050405020304" pitchFamily="18" charset="0"/>
              </a:rPr>
              <a:t>-</a:t>
            </a:r>
            <a:r>
              <a:rPr lang="en-GB" sz="2800" spc="-40" dirty="0">
                <a:solidFill>
                  <a:srgbClr val="002060"/>
                </a:solidFill>
                <a:latin typeface="Times New Roman" panose="02020603050405020304" pitchFamily="18" charset="0"/>
                <a:cs typeface="Times New Roman" panose="02020603050405020304" pitchFamily="18" charset="0"/>
              </a:rPr>
              <a:t>Rupture</a:t>
            </a:r>
            <a:r>
              <a:rPr lang="en-GB" sz="2800" spc="-225"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of</a:t>
            </a:r>
            <a:r>
              <a:rPr lang="en-GB" sz="2800" spc="-215" dirty="0">
                <a:solidFill>
                  <a:srgbClr val="002060"/>
                </a:solidFill>
                <a:latin typeface="Times New Roman" panose="02020603050405020304" pitchFamily="18" charset="0"/>
                <a:cs typeface="Times New Roman" panose="02020603050405020304" pitchFamily="18" charset="0"/>
              </a:rPr>
              <a:t> </a:t>
            </a:r>
            <a:r>
              <a:rPr lang="en-GB" sz="2800" spc="-40" dirty="0">
                <a:solidFill>
                  <a:srgbClr val="002060"/>
                </a:solidFill>
                <a:latin typeface="Times New Roman" panose="02020603050405020304" pitchFamily="18" charset="0"/>
                <a:cs typeface="Times New Roman" panose="02020603050405020304" pitchFamily="18" charset="0"/>
              </a:rPr>
              <a:t>the</a:t>
            </a:r>
            <a:r>
              <a:rPr lang="en-GB" sz="2800" spc="-305" dirty="0">
                <a:solidFill>
                  <a:srgbClr val="002060"/>
                </a:solidFill>
                <a:latin typeface="Times New Roman" panose="02020603050405020304" pitchFamily="18" charset="0"/>
                <a:cs typeface="Times New Roman" panose="02020603050405020304" pitchFamily="18" charset="0"/>
              </a:rPr>
              <a:t> </a:t>
            </a:r>
            <a:r>
              <a:rPr lang="en-GB" sz="2800" spc="-10" dirty="0">
                <a:solidFill>
                  <a:srgbClr val="002060"/>
                </a:solidFill>
                <a:latin typeface="Times New Roman" panose="02020603050405020304" pitchFamily="18" charset="0"/>
                <a:cs typeface="Times New Roman" panose="02020603050405020304" pitchFamily="18" charset="0"/>
              </a:rPr>
              <a:t>membranes</a:t>
            </a:r>
            <a:endParaRPr lang="en-GB" sz="2800" dirty="0">
              <a:solidFill>
                <a:srgbClr val="002060"/>
              </a:solidFill>
              <a:latin typeface="Times New Roman" panose="02020603050405020304" pitchFamily="18" charset="0"/>
              <a:cs typeface="Times New Roman" panose="02020603050405020304" pitchFamily="18" charset="0"/>
            </a:endParaRPr>
          </a:p>
          <a:p>
            <a:pPr marL="12700">
              <a:lnSpc>
                <a:spcPct val="100000"/>
              </a:lnSpc>
              <a:spcBef>
                <a:spcPts val="560"/>
              </a:spcBef>
            </a:pPr>
            <a:r>
              <a:rPr lang="en-GB" sz="2800" spc="55" dirty="0">
                <a:solidFill>
                  <a:srgbClr val="002060"/>
                </a:solidFill>
                <a:latin typeface="Times New Roman" panose="02020603050405020304" pitchFamily="18" charset="0"/>
                <a:cs typeface="Times New Roman" panose="02020603050405020304" pitchFamily="18" charset="0"/>
              </a:rPr>
              <a:t>-</a:t>
            </a:r>
            <a:r>
              <a:rPr lang="en-GB" sz="2800" spc="-75" dirty="0">
                <a:solidFill>
                  <a:srgbClr val="002060"/>
                </a:solidFill>
                <a:latin typeface="Times New Roman" panose="02020603050405020304" pitchFamily="18" charset="0"/>
                <a:cs typeface="Times New Roman" panose="02020603050405020304" pitchFamily="18" charset="0"/>
              </a:rPr>
              <a:t>Decreased</a:t>
            </a:r>
            <a:r>
              <a:rPr lang="en-GB" sz="2800" spc="-250" dirty="0">
                <a:solidFill>
                  <a:srgbClr val="002060"/>
                </a:solidFill>
                <a:latin typeface="Times New Roman" panose="02020603050405020304" pitchFamily="18" charset="0"/>
                <a:cs typeface="Times New Roman" panose="02020603050405020304" pitchFamily="18" charset="0"/>
              </a:rPr>
              <a:t> </a:t>
            </a:r>
            <a:r>
              <a:rPr lang="en-GB" sz="2800" spc="-35" dirty="0" err="1">
                <a:solidFill>
                  <a:srgbClr val="002060"/>
                </a:solidFill>
                <a:latin typeface="Times New Roman" panose="02020603050405020304" pitchFamily="18" charset="0"/>
                <a:cs typeface="Times New Roman" panose="02020603050405020304" pitchFamily="18" charset="0"/>
              </a:rPr>
              <a:t>fetal</a:t>
            </a:r>
            <a:r>
              <a:rPr lang="en-GB" sz="2800" spc="-275" dirty="0">
                <a:solidFill>
                  <a:srgbClr val="002060"/>
                </a:solidFill>
                <a:latin typeface="Times New Roman" panose="02020603050405020304" pitchFamily="18" charset="0"/>
                <a:cs typeface="Times New Roman" panose="02020603050405020304" pitchFamily="18" charset="0"/>
              </a:rPr>
              <a:t> </a:t>
            </a:r>
            <a:r>
              <a:rPr lang="en-GB" sz="2800" spc="-10" dirty="0">
                <a:solidFill>
                  <a:srgbClr val="002060"/>
                </a:solidFill>
                <a:latin typeface="Times New Roman" panose="02020603050405020304" pitchFamily="18" charset="0"/>
                <a:cs typeface="Times New Roman" panose="02020603050405020304" pitchFamily="18" charset="0"/>
              </a:rPr>
              <a:t>movements</a:t>
            </a:r>
            <a:endParaRPr lang="en-GB" sz="2800" dirty="0">
              <a:solidFill>
                <a:srgbClr val="002060"/>
              </a:solidFill>
              <a:latin typeface="Times New Roman" panose="02020603050405020304" pitchFamily="18" charset="0"/>
              <a:cs typeface="Times New Roman" panose="02020603050405020304" pitchFamily="18" charset="0"/>
            </a:endParaRPr>
          </a:p>
          <a:p>
            <a:pPr marL="12700">
              <a:lnSpc>
                <a:spcPts val="4420"/>
              </a:lnSpc>
              <a:spcBef>
                <a:spcPts val="459"/>
              </a:spcBef>
            </a:pPr>
            <a:r>
              <a:rPr lang="en-GB" sz="2800" spc="55" dirty="0">
                <a:solidFill>
                  <a:srgbClr val="002060"/>
                </a:solidFill>
                <a:latin typeface="Times New Roman" panose="02020603050405020304" pitchFamily="18" charset="0"/>
                <a:cs typeface="Times New Roman" panose="02020603050405020304" pitchFamily="18" charset="0"/>
              </a:rPr>
              <a:t>-</a:t>
            </a:r>
            <a:r>
              <a:rPr lang="en-GB" sz="2800" spc="-110" dirty="0">
                <a:solidFill>
                  <a:srgbClr val="002060"/>
                </a:solidFill>
                <a:latin typeface="Times New Roman" panose="02020603050405020304" pitchFamily="18" charset="0"/>
                <a:cs typeface="Times New Roman" panose="02020603050405020304" pitchFamily="18" charset="0"/>
              </a:rPr>
              <a:t>Severe</a:t>
            </a:r>
            <a:r>
              <a:rPr lang="en-GB" sz="2800" spc="-405" dirty="0">
                <a:solidFill>
                  <a:srgbClr val="002060"/>
                </a:solidFill>
                <a:latin typeface="Times New Roman" panose="02020603050405020304" pitchFamily="18" charset="0"/>
                <a:cs typeface="Times New Roman" panose="02020603050405020304" pitchFamily="18" charset="0"/>
              </a:rPr>
              <a:t> </a:t>
            </a:r>
            <a:r>
              <a:rPr lang="en-GB" sz="2800" spc="-85" dirty="0">
                <a:solidFill>
                  <a:srgbClr val="002060"/>
                </a:solidFill>
                <a:latin typeface="Times New Roman" panose="02020603050405020304" pitchFamily="18" charset="0"/>
                <a:cs typeface="Times New Roman" panose="02020603050405020304" pitchFamily="18" charset="0"/>
              </a:rPr>
              <a:t>headaches,</a:t>
            </a:r>
            <a:r>
              <a:rPr lang="en-GB" sz="2800" spc="-350" dirty="0">
                <a:solidFill>
                  <a:srgbClr val="002060"/>
                </a:solidFill>
                <a:latin typeface="Times New Roman" panose="02020603050405020304" pitchFamily="18" charset="0"/>
                <a:cs typeface="Times New Roman" panose="02020603050405020304" pitchFamily="18" charset="0"/>
              </a:rPr>
              <a:t> </a:t>
            </a:r>
            <a:r>
              <a:rPr lang="en-GB" sz="2800" spc="-55" dirty="0">
                <a:solidFill>
                  <a:srgbClr val="002060"/>
                </a:solidFill>
                <a:latin typeface="Times New Roman" panose="02020603050405020304" pitchFamily="18" charset="0"/>
                <a:cs typeface="Times New Roman" panose="02020603050405020304" pitchFamily="18" charset="0"/>
              </a:rPr>
              <a:t>visual</a:t>
            </a:r>
            <a:r>
              <a:rPr lang="en-GB" sz="2800" spc="-110"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blurring</a:t>
            </a:r>
            <a:r>
              <a:rPr lang="en-GB" sz="2800" spc="-145"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or</a:t>
            </a:r>
          </a:p>
          <a:p>
            <a:pPr marL="12700">
              <a:lnSpc>
                <a:spcPts val="4420"/>
              </a:lnSpc>
              <a:spcBef>
                <a:spcPts val="459"/>
              </a:spcBef>
            </a:pPr>
            <a:r>
              <a:rPr lang="en-GB" sz="2800" spc="-310" dirty="0">
                <a:solidFill>
                  <a:srgbClr val="002060"/>
                </a:solidFill>
                <a:latin typeface="Times New Roman" panose="02020603050405020304" pitchFamily="18" charset="0"/>
                <a:cs typeface="Times New Roman" panose="02020603050405020304" pitchFamily="18" charset="0"/>
              </a:rPr>
              <a:t>  </a:t>
            </a:r>
            <a:r>
              <a:rPr lang="en-GB" sz="2800" spc="1995" dirty="0">
                <a:solidFill>
                  <a:srgbClr val="002060"/>
                </a:solidFill>
                <a:latin typeface="Times New Roman" panose="02020603050405020304" pitchFamily="18" charset="0"/>
                <a:cs typeface="Times New Roman" panose="02020603050405020304" pitchFamily="18" charset="0"/>
              </a:rPr>
              <a:t>“</a:t>
            </a:r>
            <a:r>
              <a:rPr lang="en-GB" sz="2800" spc="-10" dirty="0">
                <a:solidFill>
                  <a:srgbClr val="002060"/>
                </a:solidFill>
                <a:latin typeface="Times New Roman" panose="02020603050405020304" pitchFamily="18" charset="0"/>
                <a:cs typeface="Times New Roman" panose="02020603050405020304" pitchFamily="18" charset="0"/>
              </a:rPr>
              <a:t>Spotting</a:t>
            </a:r>
            <a:r>
              <a:rPr lang="en-GB" sz="2800" spc="-305"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of</a:t>
            </a:r>
            <a:r>
              <a:rPr lang="en-GB" sz="2800" spc="-190" dirty="0">
                <a:solidFill>
                  <a:srgbClr val="002060"/>
                </a:solidFill>
                <a:latin typeface="Times New Roman" panose="02020603050405020304" pitchFamily="18" charset="0"/>
                <a:cs typeface="Times New Roman" panose="02020603050405020304" pitchFamily="18" charset="0"/>
              </a:rPr>
              <a:t> </a:t>
            </a:r>
            <a:r>
              <a:rPr lang="en-GB" sz="2800" spc="-155" dirty="0">
                <a:solidFill>
                  <a:srgbClr val="002060"/>
                </a:solidFill>
                <a:latin typeface="Times New Roman" panose="02020603050405020304" pitchFamily="18" charset="0"/>
                <a:cs typeface="Times New Roman" panose="02020603050405020304" pitchFamily="18" charset="0"/>
              </a:rPr>
              <a:t>v</a:t>
            </a:r>
            <a:r>
              <a:rPr lang="en-GB" sz="2800" spc="215" dirty="0">
                <a:solidFill>
                  <a:srgbClr val="002060"/>
                </a:solidFill>
                <a:latin typeface="Times New Roman" panose="02020603050405020304" pitchFamily="18" charset="0"/>
                <a:cs typeface="Times New Roman" panose="02020603050405020304" pitchFamily="18" charset="0"/>
              </a:rPr>
              <a:t>i</a:t>
            </a:r>
            <a:r>
              <a:rPr lang="en-GB" sz="2800" spc="105" dirty="0">
                <a:solidFill>
                  <a:srgbClr val="002060"/>
                </a:solidFill>
                <a:latin typeface="Times New Roman" panose="02020603050405020304" pitchFamily="18" charset="0"/>
                <a:cs typeface="Times New Roman" panose="02020603050405020304" pitchFamily="18" charset="0"/>
              </a:rPr>
              <a:t>s</a:t>
            </a:r>
            <a:r>
              <a:rPr lang="en-GB" sz="2800" spc="215" dirty="0">
                <a:solidFill>
                  <a:srgbClr val="002060"/>
                </a:solidFill>
                <a:latin typeface="Times New Roman" panose="02020603050405020304" pitchFamily="18" charset="0"/>
                <a:cs typeface="Times New Roman" panose="02020603050405020304" pitchFamily="18" charset="0"/>
              </a:rPr>
              <a:t>i</a:t>
            </a:r>
            <a:r>
              <a:rPr lang="en-GB" sz="2800" spc="185" dirty="0">
                <a:solidFill>
                  <a:srgbClr val="002060"/>
                </a:solidFill>
                <a:latin typeface="Times New Roman" panose="02020603050405020304" pitchFamily="18" charset="0"/>
                <a:cs typeface="Times New Roman" panose="02020603050405020304" pitchFamily="18" charset="0"/>
              </a:rPr>
              <a:t>o</a:t>
            </a:r>
            <a:r>
              <a:rPr lang="en-GB" sz="2800" spc="90" dirty="0">
                <a:solidFill>
                  <a:srgbClr val="002060"/>
                </a:solidFill>
                <a:latin typeface="Times New Roman" panose="02020603050405020304" pitchFamily="18" charset="0"/>
                <a:cs typeface="Times New Roman" panose="02020603050405020304" pitchFamily="18" charset="0"/>
              </a:rPr>
              <a:t>n</a:t>
            </a:r>
            <a:r>
              <a:rPr lang="en-GB" sz="2800" spc="-800" dirty="0">
                <a:solidFill>
                  <a:srgbClr val="002060"/>
                </a:solidFill>
                <a:latin typeface="Times New Roman" panose="02020603050405020304" pitchFamily="18" charset="0"/>
                <a:cs typeface="Times New Roman" panose="02020603050405020304" pitchFamily="18" charset="0"/>
              </a:rPr>
              <a:t>”</a:t>
            </a:r>
            <a:r>
              <a:rPr lang="en-GB" sz="2800" spc="135" dirty="0">
                <a:solidFill>
                  <a:srgbClr val="002060"/>
                </a:solidFill>
                <a:latin typeface="Times New Roman" panose="02020603050405020304" pitchFamily="18" charset="0"/>
                <a:cs typeface="Times New Roman" panose="02020603050405020304" pitchFamily="18" charset="0"/>
              </a:rPr>
              <a:t>,</a:t>
            </a:r>
            <a:endParaRPr lang="en-GB" sz="2800" dirty="0">
              <a:solidFill>
                <a:srgbClr val="002060"/>
              </a:solidFill>
              <a:latin typeface="Times New Roman" panose="02020603050405020304" pitchFamily="18" charset="0"/>
              <a:cs typeface="Times New Roman" panose="02020603050405020304" pitchFamily="18" charset="0"/>
            </a:endParaRPr>
          </a:p>
          <a:p>
            <a:pPr marL="584200">
              <a:lnSpc>
                <a:spcPct val="100000"/>
              </a:lnSpc>
              <a:spcBef>
                <a:spcPts val="560"/>
              </a:spcBef>
            </a:pPr>
            <a:endParaRPr lang="en-GB" sz="2800" dirty="0">
              <a:solidFill>
                <a:srgbClr val="002060"/>
              </a:solidFill>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665819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08C9-8CFF-EB47-1A6F-E8723AEE89CC}"/>
              </a:ext>
            </a:extLst>
          </p:cNvPr>
          <p:cNvSpPr>
            <a:spLocks noGrp="1"/>
          </p:cNvSpPr>
          <p:nvPr>
            <p:ph type="title"/>
          </p:nvPr>
        </p:nvSpPr>
        <p:spPr/>
        <p:txBody>
          <a:bodyPr/>
          <a:lstStyle/>
          <a:p>
            <a:r>
              <a:rPr lang="en-GB" b="1" dirty="0">
                <a:solidFill>
                  <a:srgbClr val="002060"/>
                </a:solidFill>
                <a:latin typeface="Times New Roman" panose="02020603050405020304" pitchFamily="18" charset="0"/>
                <a:cs typeface="Times New Roman" panose="02020603050405020304" pitchFamily="18" charset="0"/>
              </a:rPr>
              <a:t>Antenatal visits</a:t>
            </a:r>
          </a:p>
        </p:txBody>
      </p:sp>
      <p:sp>
        <p:nvSpPr>
          <p:cNvPr id="3" name="Content Placeholder 2">
            <a:extLst>
              <a:ext uri="{FF2B5EF4-FFF2-40B4-BE49-F238E27FC236}">
                <a16:creationId xmlns:a16="http://schemas.microsoft.com/office/drawing/2014/main" id="{003DC5F4-320B-7BC6-A82E-31BF3195A80E}"/>
              </a:ext>
            </a:extLst>
          </p:cNvPr>
          <p:cNvSpPr>
            <a:spLocks noGrp="1"/>
          </p:cNvSpPr>
          <p:nvPr>
            <p:ph idx="1"/>
          </p:nvPr>
        </p:nvSpPr>
        <p:spPr>
          <a:xfrm>
            <a:off x="1097280" y="2108201"/>
            <a:ext cx="10058400" cy="4211319"/>
          </a:xfrm>
        </p:spPr>
        <p:txBody>
          <a:bodyPr>
            <a:noAutofit/>
          </a:bodyPr>
          <a:lstStyle/>
          <a:p>
            <a:r>
              <a:rPr lang="en-GB" sz="2800" dirty="0">
                <a:solidFill>
                  <a:srgbClr val="002060"/>
                </a:solidFill>
                <a:latin typeface="Times New Roman" panose="02020603050405020304" pitchFamily="18" charset="0"/>
                <a:cs typeface="Times New Roman" panose="02020603050405020304" pitchFamily="18" charset="0"/>
              </a:rPr>
              <a:t>Traditional antenatal care includes a series of between 7 and 11 visits; however, the number of visits necessary for adequate care is disputed.</a:t>
            </a:r>
          </a:p>
          <a:p>
            <a:r>
              <a:rPr lang="en-GB" sz="2800" dirty="0">
                <a:solidFill>
                  <a:srgbClr val="002060"/>
                </a:solidFill>
                <a:latin typeface="Times New Roman" panose="02020603050405020304" pitchFamily="18" charset="0"/>
                <a:cs typeface="Times New Roman" panose="02020603050405020304" pitchFamily="18" charset="0"/>
              </a:rPr>
              <a:t>- The typical frequency of visits in an uncomplicated pregnancy is as follows: </a:t>
            </a:r>
          </a:p>
          <a:p>
            <a:r>
              <a:rPr lang="en-GB" sz="2800" dirty="0">
                <a:solidFill>
                  <a:srgbClr val="002060"/>
                </a:solidFill>
                <a:latin typeface="Times New Roman" panose="02020603050405020304" pitchFamily="18" charset="0"/>
                <a:cs typeface="Times New Roman" panose="02020603050405020304" pitchFamily="18" charset="0"/>
              </a:rPr>
              <a:t> ◊ Every 4 weeks for the first 28 weeks</a:t>
            </a:r>
          </a:p>
          <a:p>
            <a:r>
              <a:rPr lang="en-GB" sz="2800" dirty="0">
                <a:solidFill>
                  <a:srgbClr val="002060"/>
                </a:solidFill>
                <a:latin typeface="Times New Roman" panose="02020603050405020304" pitchFamily="18" charset="0"/>
                <a:cs typeface="Times New Roman" panose="02020603050405020304" pitchFamily="18" charset="0"/>
              </a:rPr>
              <a:t> ◊ Every 2 to 3 weeks between 28 and 36 weeks</a:t>
            </a:r>
          </a:p>
          <a:p>
            <a:r>
              <a:rPr lang="en-GB" sz="2800" dirty="0">
                <a:solidFill>
                  <a:srgbClr val="002060"/>
                </a:solidFill>
                <a:latin typeface="Times New Roman" panose="02020603050405020304" pitchFamily="18" charset="0"/>
                <a:cs typeface="Times New Roman" panose="02020603050405020304" pitchFamily="18" charset="0"/>
              </a:rPr>
              <a:t> ◊ Weekly after 36 weeks.</a:t>
            </a:r>
          </a:p>
        </p:txBody>
      </p:sp>
    </p:spTree>
    <p:extLst>
      <p:ext uri="{BB962C8B-B14F-4D97-AF65-F5344CB8AC3E}">
        <p14:creationId xmlns:p14="http://schemas.microsoft.com/office/powerpoint/2010/main" val="2679898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137B-69F1-3CB9-2046-E2426AF84606}"/>
              </a:ext>
            </a:extLst>
          </p:cNvPr>
          <p:cNvSpPr>
            <a:spLocks noGrp="1"/>
          </p:cNvSpPr>
          <p:nvPr>
            <p:ph type="title"/>
          </p:nvPr>
        </p:nvSpPr>
        <p:spPr>
          <a:xfrm>
            <a:off x="1097280" y="286604"/>
            <a:ext cx="10058400" cy="600704"/>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2338AB8B-8D02-E12E-9335-5A358F4FC8CE}"/>
              </a:ext>
            </a:extLst>
          </p:cNvPr>
          <p:cNvSpPr>
            <a:spLocks noGrp="1"/>
          </p:cNvSpPr>
          <p:nvPr>
            <p:ph idx="1"/>
          </p:nvPr>
        </p:nvSpPr>
        <p:spPr>
          <a:xfrm>
            <a:off x="1097280" y="1259841"/>
            <a:ext cx="10058400" cy="5140960"/>
          </a:xfrm>
        </p:spPr>
        <p:txBody>
          <a:bodyPr>
            <a:normAutofit/>
          </a:bodyPr>
          <a:lstStyle/>
          <a:p>
            <a:r>
              <a:rPr lang="en-GB" dirty="0">
                <a:solidFill>
                  <a:srgbClr val="002060"/>
                </a:solidFill>
                <a:latin typeface="Times New Roman" panose="02020603050405020304" pitchFamily="18" charset="0"/>
                <a:cs typeface="Times New Roman" panose="02020603050405020304" pitchFamily="18" charset="0"/>
              </a:rPr>
              <a:t> </a:t>
            </a:r>
            <a:endParaRPr lang="en-GB" sz="2400" dirty="0">
              <a:solidFill>
                <a:srgbClr val="002060"/>
              </a:solidFill>
              <a:latin typeface="Times New Roman" panose="02020603050405020304" pitchFamily="18" charset="0"/>
              <a:cs typeface="Times New Roman" panose="02020603050405020304" pitchFamily="18" charset="0"/>
            </a:endParaRPr>
          </a:p>
          <a:p>
            <a:r>
              <a:rPr lang="en-GB" sz="2800" dirty="0">
                <a:solidFill>
                  <a:srgbClr val="002060"/>
                </a:solidFill>
                <a:latin typeface="Times New Roman" panose="02020603050405020304" pitchFamily="18" charset="0"/>
                <a:cs typeface="Times New Roman" panose="02020603050405020304" pitchFamily="18" charset="0"/>
              </a:rPr>
              <a:t>- Typical visits include evaluation of BP, weight, urine for protein levels, and checking the </a:t>
            </a:r>
            <a:r>
              <a:rPr lang="en-GB" sz="2800" dirty="0" err="1">
                <a:solidFill>
                  <a:srgbClr val="002060"/>
                </a:solidFill>
                <a:latin typeface="Times New Roman" panose="02020603050405020304" pitchFamily="18" charset="0"/>
                <a:cs typeface="Times New Roman" panose="02020603050405020304" pitchFamily="18" charset="0"/>
              </a:rPr>
              <a:t>fetal</a:t>
            </a:r>
            <a:r>
              <a:rPr lang="en-GB" sz="2800" dirty="0">
                <a:solidFill>
                  <a:srgbClr val="002060"/>
                </a:solidFill>
                <a:latin typeface="Times New Roman" panose="02020603050405020304" pitchFamily="18" charset="0"/>
                <a:cs typeface="Times New Roman" panose="02020603050405020304" pitchFamily="18" charset="0"/>
              </a:rPr>
              <a:t> heart rate. Psychosocial screening at least once each trimester.</a:t>
            </a:r>
          </a:p>
          <a:p>
            <a:r>
              <a:rPr lang="en-GB" sz="2800" dirty="0">
                <a:solidFill>
                  <a:srgbClr val="002060"/>
                </a:solidFill>
                <a:latin typeface="Times New Roman" panose="02020603050405020304" pitchFamily="18" charset="0"/>
                <a:cs typeface="Times New Roman" panose="02020603050405020304" pitchFamily="18" charset="0"/>
              </a:rPr>
              <a:t>- It is recommended that pregnant women initiate antenatal care by 10 to 12 weeks' gestation.</a:t>
            </a:r>
          </a:p>
          <a:p>
            <a:r>
              <a:rPr lang="en-GB" sz="2800" dirty="0">
                <a:solidFill>
                  <a:srgbClr val="002060"/>
                </a:solidFill>
                <a:latin typeface="Times New Roman" panose="02020603050405020304" pitchFamily="18" charset="0"/>
                <a:cs typeface="Times New Roman" panose="02020603050405020304" pitchFamily="18" charset="0"/>
              </a:rPr>
              <a:t>- The first antenatal visit should include a comprehensive history, laboratory work, and education about pregnancy health. Height and weight should be recorded to calculate BMI. </a:t>
            </a:r>
          </a:p>
        </p:txBody>
      </p:sp>
    </p:spTree>
    <p:extLst>
      <p:ext uri="{BB962C8B-B14F-4D97-AF65-F5344CB8AC3E}">
        <p14:creationId xmlns:p14="http://schemas.microsoft.com/office/powerpoint/2010/main" val="918375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CF26-A8A1-092F-E270-33045016EFD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85D069E-C764-71D1-9C18-C92835040DFF}"/>
              </a:ext>
            </a:extLst>
          </p:cNvPr>
          <p:cNvSpPr>
            <a:spLocks noGrp="1"/>
          </p:cNvSpPr>
          <p:nvPr>
            <p:ph idx="1"/>
          </p:nvPr>
        </p:nvSpPr>
        <p:spPr/>
        <p:txBody>
          <a:bodyPr/>
          <a:lstStyle/>
          <a:p>
            <a:r>
              <a:rPr lang="en-GB" sz="2800" dirty="0">
                <a:solidFill>
                  <a:srgbClr val="002060"/>
                </a:solidFill>
                <a:latin typeface="Times New Roman" panose="02020603050405020304" pitchFamily="18" charset="0"/>
                <a:cs typeface="Times New Roman" panose="02020603050405020304" pitchFamily="18" charset="0"/>
              </a:rPr>
              <a:t>- At the first antenatal visit, all pregnant women should also have a blood test to check FBC, ABO blood group, Rh D status, and the presence of erythrocyte antibodies.</a:t>
            </a:r>
          </a:p>
          <a:p>
            <a:r>
              <a:rPr lang="en-GB" sz="2800" dirty="0">
                <a:solidFill>
                  <a:srgbClr val="002060"/>
                </a:solidFill>
                <a:latin typeface="Times New Roman" panose="02020603050405020304" pitchFamily="18" charset="0"/>
                <a:cs typeface="Times New Roman" panose="02020603050405020304" pitchFamily="18" charset="0"/>
              </a:rPr>
              <a:t>- Screening for depression, which is common during pregnancy and in the first 12 months after delivery, may be beneficial.</a:t>
            </a:r>
          </a:p>
          <a:p>
            <a:endParaRPr lang="en-GB" dirty="0"/>
          </a:p>
        </p:txBody>
      </p:sp>
    </p:spTree>
    <p:extLst>
      <p:ext uri="{BB962C8B-B14F-4D97-AF65-F5344CB8AC3E}">
        <p14:creationId xmlns:p14="http://schemas.microsoft.com/office/powerpoint/2010/main" val="1446063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89F4-0622-DBE5-ABA6-B705D3ED4F1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082C53-6E79-16C7-E5A1-AF4918CF8102}"/>
              </a:ext>
            </a:extLst>
          </p:cNvPr>
          <p:cNvSpPr>
            <a:spLocks noGrp="1"/>
          </p:cNvSpPr>
          <p:nvPr>
            <p:ph idx="1"/>
          </p:nvPr>
        </p:nvSpPr>
        <p:spPr>
          <a:xfrm>
            <a:off x="1097280" y="2108201"/>
            <a:ext cx="10058400" cy="4211319"/>
          </a:xfrm>
        </p:spPr>
        <p:txBody>
          <a:bodyPr>
            <a:normAutofit/>
          </a:bodyPr>
          <a:lstStyle/>
          <a:p>
            <a:r>
              <a:rPr lang="en-GB" sz="2800" dirty="0">
                <a:solidFill>
                  <a:srgbClr val="002060"/>
                </a:solidFill>
                <a:latin typeface="Times New Roman" panose="02020603050405020304" pitchFamily="18" charset="0"/>
                <a:cs typeface="Times New Roman" panose="02020603050405020304" pitchFamily="18" charset="0"/>
              </a:rPr>
              <a:t>• Diet and physical activity-based interventions in pregnancy are beneficial and can reduce gestational weight gain, as well as the rate of caesarean delivery.</a:t>
            </a:r>
          </a:p>
          <a:p>
            <a:r>
              <a:rPr lang="en-GB" sz="2800" dirty="0">
                <a:solidFill>
                  <a:srgbClr val="002060"/>
                </a:solidFill>
                <a:latin typeface="Times New Roman" panose="02020603050405020304" pitchFamily="18" charset="0"/>
                <a:cs typeface="Times New Roman" panose="02020603050405020304" pitchFamily="18" charset="0"/>
              </a:rPr>
              <a:t>• Daily antenatal vitamins containing folate (400-800 micrograms/day) are recommended as tolerated throughout pregnancy, and at least through the first 3 months of pregnancy.</a:t>
            </a:r>
          </a:p>
          <a:p>
            <a:r>
              <a:rPr lang="en-GB" sz="2800" dirty="0">
                <a:solidFill>
                  <a:srgbClr val="002060"/>
                </a:solidFill>
                <a:latin typeface="Times New Roman" panose="02020603050405020304" pitchFamily="18" charset="0"/>
                <a:cs typeface="Times New Roman" panose="02020603050405020304" pitchFamily="18" charset="0"/>
              </a:rPr>
              <a:t>- Alcohol consumption is contraindicated in pregnancy.</a:t>
            </a:r>
          </a:p>
        </p:txBody>
      </p:sp>
    </p:spTree>
    <p:extLst>
      <p:ext uri="{BB962C8B-B14F-4D97-AF65-F5344CB8AC3E}">
        <p14:creationId xmlns:p14="http://schemas.microsoft.com/office/powerpoint/2010/main" val="2469018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6CBA-3A04-04B8-4BC5-13C3EDE51470}"/>
              </a:ext>
            </a:extLst>
          </p:cNvPr>
          <p:cNvSpPr>
            <a:spLocks noGrp="1"/>
          </p:cNvSpPr>
          <p:nvPr>
            <p:ph type="title"/>
          </p:nvPr>
        </p:nvSpPr>
        <p:spPr/>
        <p:txBody>
          <a:bodyPr/>
          <a:lstStyle/>
          <a:p>
            <a:r>
              <a:rPr lang="en-GB" dirty="0"/>
              <a:t>Education</a:t>
            </a:r>
          </a:p>
        </p:txBody>
      </p:sp>
      <p:sp>
        <p:nvSpPr>
          <p:cNvPr id="3" name="Content Placeholder 2">
            <a:extLst>
              <a:ext uri="{FF2B5EF4-FFF2-40B4-BE49-F238E27FC236}">
                <a16:creationId xmlns:a16="http://schemas.microsoft.com/office/drawing/2014/main" id="{9193D883-C4ED-82FD-A749-DA7559D6A94F}"/>
              </a:ext>
            </a:extLst>
          </p:cNvPr>
          <p:cNvSpPr>
            <a:spLocks noGrp="1"/>
          </p:cNvSpPr>
          <p:nvPr>
            <p:ph idx="1"/>
          </p:nvPr>
        </p:nvSpPr>
        <p:spPr>
          <a:xfrm>
            <a:off x="1097280" y="2108201"/>
            <a:ext cx="10058400" cy="4265506"/>
          </a:xfrm>
        </p:spPr>
        <p:txBody>
          <a:bodyPr>
            <a:normAutofit lnSpcReduction="10000"/>
          </a:bodyPr>
          <a:lstStyle/>
          <a:p>
            <a:r>
              <a:rPr lang="en-GB" sz="3600" b="1" u="sng" dirty="0">
                <a:solidFill>
                  <a:srgbClr val="002060"/>
                </a:solidFill>
                <a:latin typeface="Times New Roman" panose="02020603050405020304" pitchFamily="18" charset="0"/>
                <a:cs typeface="Times New Roman" panose="02020603050405020304" pitchFamily="18" charset="0"/>
              </a:rPr>
              <a:t>- Consider these specific issues:</a:t>
            </a:r>
          </a:p>
          <a:p>
            <a:r>
              <a:rPr lang="en-GB" sz="2800" dirty="0">
                <a:solidFill>
                  <a:srgbClr val="002060"/>
                </a:solidFill>
                <a:latin typeface="Times New Roman" panose="02020603050405020304" pitchFamily="18" charset="0"/>
                <a:cs typeface="Times New Roman" panose="02020603050405020304" pitchFamily="18" charset="0"/>
              </a:rPr>
              <a:t>◊ Smoking</a:t>
            </a:r>
          </a:p>
          <a:p>
            <a:r>
              <a:rPr lang="en-GB" sz="2800" dirty="0">
                <a:solidFill>
                  <a:srgbClr val="002060"/>
                </a:solidFill>
                <a:latin typeface="Times New Roman" panose="02020603050405020304" pitchFamily="18" charset="0"/>
                <a:cs typeface="Times New Roman" panose="02020603050405020304" pitchFamily="18" charset="0"/>
              </a:rPr>
              <a:t>◊ Substance misuse:</a:t>
            </a:r>
          </a:p>
          <a:p>
            <a:r>
              <a:rPr lang="en-GB" sz="2800" dirty="0">
                <a:solidFill>
                  <a:srgbClr val="002060"/>
                </a:solidFill>
                <a:latin typeface="Times New Roman" panose="02020603050405020304" pitchFamily="18" charset="0"/>
                <a:cs typeface="Times New Roman" panose="02020603050405020304" pitchFamily="18" charset="0"/>
              </a:rPr>
              <a:t>◊ Working</a:t>
            </a:r>
          </a:p>
          <a:p>
            <a:r>
              <a:rPr lang="en-GB" sz="2800" dirty="0">
                <a:solidFill>
                  <a:srgbClr val="002060"/>
                </a:solidFill>
                <a:latin typeface="Times New Roman" panose="02020603050405020304" pitchFamily="18" charset="0"/>
                <a:cs typeface="Times New Roman" panose="02020603050405020304" pitchFamily="18" charset="0"/>
              </a:rPr>
              <a:t>◊ Air travel: women with uncomplicated pregnancies can fly safely until 36 weeks' gestation.</a:t>
            </a:r>
          </a:p>
          <a:p>
            <a:r>
              <a:rPr lang="en-GB" sz="2800" dirty="0">
                <a:solidFill>
                  <a:srgbClr val="002060"/>
                </a:solidFill>
                <a:latin typeface="Times New Roman" panose="02020603050405020304" pitchFamily="18" charset="0"/>
                <a:cs typeface="Times New Roman" panose="02020603050405020304" pitchFamily="18" charset="0"/>
              </a:rPr>
              <a:t>◊ Exercise</a:t>
            </a:r>
          </a:p>
          <a:p>
            <a:endParaRPr lang="en-GB" dirty="0"/>
          </a:p>
        </p:txBody>
      </p:sp>
    </p:spTree>
    <p:extLst>
      <p:ext uri="{BB962C8B-B14F-4D97-AF65-F5344CB8AC3E}">
        <p14:creationId xmlns:p14="http://schemas.microsoft.com/office/powerpoint/2010/main" val="1192512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828BF-090B-1F3D-0188-0F3C9239868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F09BC79-6177-C3D5-2D47-5B5E979A465E}"/>
              </a:ext>
            </a:extLst>
          </p:cNvPr>
          <p:cNvSpPr>
            <a:spLocks noGrp="1"/>
          </p:cNvSpPr>
          <p:nvPr>
            <p:ph idx="1"/>
          </p:nvPr>
        </p:nvSpPr>
        <p:spPr>
          <a:xfrm>
            <a:off x="1097280" y="2108201"/>
            <a:ext cx="10058400" cy="4333239"/>
          </a:xfrm>
        </p:spPr>
        <p:txBody>
          <a:bodyPr>
            <a:noAutofit/>
          </a:bodyPr>
          <a:lstStyle/>
          <a:p>
            <a:r>
              <a:rPr lang="en-GB" sz="2800" dirty="0">
                <a:solidFill>
                  <a:srgbClr val="002060"/>
                </a:solidFill>
                <a:latin typeface="Times New Roman" panose="02020603050405020304" pitchFamily="18" charset="0"/>
                <a:cs typeface="Times New Roman" panose="02020603050405020304" pitchFamily="18" charset="0"/>
              </a:rPr>
              <a:t>◊ Childbirth education: relative risks and benefits of home versus hospital birth, labour and delivery, pain relief options, potential obstetric complications and procedures, normal newborn care, and postnatal adjustment</a:t>
            </a:r>
          </a:p>
          <a:p>
            <a:r>
              <a:rPr lang="en-GB" sz="2800" dirty="0">
                <a:solidFill>
                  <a:srgbClr val="002060"/>
                </a:solidFill>
                <a:latin typeface="Times New Roman" panose="02020603050405020304" pitchFamily="18" charset="0"/>
                <a:cs typeface="Times New Roman" panose="02020603050405020304" pitchFamily="18" charset="0"/>
              </a:rPr>
              <a:t>◊ Breastfeeding</a:t>
            </a:r>
          </a:p>
          <a:p>
            <a:r>
              <a:rPr lang="en-GB" sz="2800" dirty="0">
                <a:solidFill>
                  <a:srgbClr val="002060"/>
                </a:solidFill>
                <a:latin typeface="Times New Roman" panose="02020603050405020304" pitchFamily="18" charset="0"/>
                <a:cs typeface="Times New Roman" panose="02020603050405020304" pitchFamily="18" charset="0"/>
              </a:rPr>
              <a:t>◊ Miscellaneous: other educational issues to discuss include dental care, nutrition, wearing a seat belt, sleep position, sexual activity, postnatal contraception, and circumcision of male infants.</a:t>
            </a:r>
          </a:p>
        </p:txBody>
      </p:sp>
    </p:spTree>
    <p:extLst>
      <p:ext uri="{BB962C8B-B14F-4D97-AF65-F5344CB8AC3E}">
        <p14:creationId xmlns:p14="http://schemas.microsoft.com/office/powerpoint/2010/main" val="3312445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B109-E280-F801-3A03-9B6832C84CBD}"/>
              </a:ext>
            </a:extLst>
          </p:cNvPr>
          <p:cNvSpPr>
            <a:spLocks noGrp="1"/>
          </p:cNvSpPr>
          <p:nvPr>
            <p:ph type="title"/>
          </p:nvPr>
        </p:nvSpPr>
        <p:spPr>
          <a:xfrm>
            <a:off x="1097280" y="286604"/>
            <a:ext cx="10058400" cy="803904"/>
          </a:xfrm>
        </p:spPr>
        <p:txBody>
          <a:bodyPr/>
          <a:lstStyle/>
          <a:p>
            <a:r>
              <a:rPr lang="en-GB" b="1" dirty="0">
                <a:solidFill>
                  <a:srgbClr val="002060"/>
                </a:solidFill>
                <a:latin typeface="Times New Roman" panose="02020603050405020304" pitchFamily="18" charset="0"/>
                <a:cs typeface="Times New Roman" panose="02020603050405020304" pitchFamily="18" charset="0"/>
              </a:rPr>
              <a:t>Routine testing</a:t>
            </a:r>
          </a:p>
        </p:txBody>
      </p:sp>
      <p:sp>
        <p:nvSpPr>
          <p:cNvPr id="3" name="Content Placeholder 2">
            <a:extLst>
              <a:ext uri="{FF2B5EF4-FFF2-40B4-BE49-F238E27FC236}">
                <a16:creationId xmlns:a16="http://schemas.microsoft.com/office/drawing/2014/main" id="{EF8C0CBA-1D73-2C94-BC7A-2DE4DC86DD92}"/>
              </a:ext>
            </a:extLst>
          </p:cNvPr>
          <p:cNvSpPr>
            <a:spLocks noGrp="1"/>
          </p:cNvSpPr>
          <p:nvPr>
            <p:ph idx="1"/>
          </p:nvPr>
        </p:nvSpPr>
        <p:spPr>
          <a:xfrm>
            <a:off x="1097280" y="1835573"/>
            <a:ext cx="10058400" cy="4558454"/>
          </a:xfrm>
        </p:spPr>
        <p:txBody>
          <a:bodyPr>
            <a:noAutofit/>
          </a:bodyPr>
          <a:lstStyle/>
          <a:p>
            <a:r>
              <a:rPr lang="en-GB" sz="2400" dirty="0">
                <a:solidFill>
                  <a:srgbClr val="002060"/>
                </a:solidFill>
                <a:latin typeface="Times New Roman" panose="02020603050405020304" pitchFamily="18" charset="0"/>
                <a:cs typeface="Times New Roman" panose="02020603050405020304" pitchFamily="18" charset="0"/>
              </a:rPr>
              <a:t>- Full blood count (FBC), </a:t>
            </a:r>
          </a:p>
          <a:p>
            <a:r>
              <a:rPr lang="en-GB" sz="2400" dirty="0">
                <a:solidFill>
                  <a:srgbClr val="002060"/>
                </a:solidFill>
                <a:latin typeface="Times New Roman" panose="02020603050405020304" pitchFamily="18" charset="0"/>
                <a:cs typeface="Times New Roman" panose="02020603050405020304" pitchFamily="18" charset="0"/>
              </a:rPr>
              <a:t>- ABO blood group, Rhesus status, presence of erythrocyte antibodies,</a:t>
            </a:r>
          </a:p>
          <a:p>
            <a:r>
              <a:rPr lang="en-GB" sz="2400" dirty="0">
                <a:solidFill>
                  <a:srgbClr val="002060"/>
                </a:solidFill>
                <a:latin typeface="Times New Roman" panose="02020603050405020304" pitchFamily="18" charset="0"/>
                <a:cs typeface="Times New Roman" panose="02020603050405020304" pitchFamily="18" charset="0"/>
              </a:rPr>
              <a:t>- Rubella status, hepatitis B screening,</a:t>
            </a:r>
          </a:p>
          <a:p>
            <a:r>
              <a:rPr lang="en-GB" sz="2400" dirty="0">
                <a:solidFill>
                  <a:srgbClr val="002060"/>
                </a:solidFill>
                <a:latin typeface="Times New Roman" panose="02020603050405020304" pitchFamily="18" charset="0"/>
                <a:cs typeface="Times New Roman" panose="02020603050405020304" pitchFamily="18" charset="0"/>
              </a:rPr>
              <a:t>- Screening for STIs (syphilis, HIV, gonorrhoea, and chlamydia),</a:t>
            </a:r>
          </a:p>
          <a:p>
            <a:r>
              <a:rPr lang="en-GB" sz="2400" dirty="0">
                <a:solidFill>
                  <a:srgbClr val="002060"/>
                </a:solidFill>
                <a:latin typeface="Times New Roman" panose="02020603050405020304" pitchFamily="18" charset="0"/>
                <a:cs typeface="Times New Roman" panose="02020603050405020304" pitchFamily="18" charset="0"/>
              </a:rPr>
              <a:t>- Urine dipstick and culture,</a:t>
            </a:r>
          </a:p>
          <a:p>
            <a:r>
              <a:rPr lang="en-GB" sz="2400" dirty="0">
                <a:solidFill>
                  <a:srgbClr val="002060"/>
                </a:solidFill>
                <a:latin typeface="Times New Roman" panose="02020603050405020304" pitchFamily="18" charset="0"/>
                <a:cs typeface="Times New Roman" panose="02020603050405020304" pitchFamily="18" charset="0"/>
              </a:rPr>
              <a:t>- BP measurement, gestational diabetes screening,</a:t>
            </a:r>
          </a:p>
          <a:p>
            <a:r>
              <a:rPr lang="en-GB" sz="2400" dirty="0">
                <a:solidFill>
                  <a:srgbClr val="002060"/>
                </a:solidFill>
                <a:latin typeface="Times New Roman" panose="02020603050405020304" pitchFamily="18" charset="0"/>
                <a:cs typeface="Times New Roman" panose="02020603050405020304" pitchFamily="18" charset="0"/>
              </a:rPr>
              <a:t>- Check of last cervical screening, and </a:t>
            </a:r>
          </a:p>
          <a:p>
            <a:r>
              <a:rPr lang="en-GB" sz="2400" dirty="0">
                <a:solidFill>
                  <a:srgbClr val="002060"/>
                </a:solidFill>
                <a:latin typeface="Times New Roman" panose="02020603050405020304" pitchFamily="18" charset="0"/>
                <a:cs typeface="Times New Roman" panose="02020603050405020304" pitchFamily="18" charset="0"/>
              </a:rPr>
              <a:t> - Ultrasound</a:t>
            </a:r>
          </a:p>
        </p:txBody>
      </p:sp>
    </p:spTree>
    <p:extLst>
      <p:ext uri="{BB962C8B-B14F-4D97-AF65-F5344CB8AC3E}">
        <p14:creationId xmlns:p14="http://schemas.microsoft.com/office/powerpoint/2010/main" val="2304838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2AB3-4F46-1AD9-CDD9-6244011F1BF3}"/>
              </a:ext>
            </a:extLst>
          </p:cNvPr>
          <p:cNvSpPr>
            <a:spLocks noGrp="1"/>
          </p:cNvSpPr>
          <p:nvPr>
            <p:ph type="title"/>
          </p:nvPr>
        </p:nvSpPr>
        <p:spPr>
          <a:xfrm>
            <a:off x="1097280" y="286604"/>
            <a:ext cx="10058400" cy="417823"/>
          </a:xfrm>
        </p:spPr>
        <p:txBody>
          <a:bodyPr>
            <a:normAutofit fontScale="90000"/>
          </a:bodyPr>
          <a:lstStyle/>
          <a:p>
            <a:endParaRPr lang="en-GB" dirty="0"/>
          </a:p>
        </p:txBody>
      </p:sp>
      <p:pic>
        <p:nvPicPr>
          <p:cNvPr id="6" name="Content Placeholder 5">
            <a:extLst>
              <a:ext uri="{FF2B5EF4-FFF2-40B4-BE49-F238E27FC236}">
                <a16:creationId xmlns:a16="http://schemas.microsoft.com/office/drawing/2014/main" id="{885103B2-163D-89A3-803D-68CB62EDB365}"/>
              </a:ext>
            </a:extLst>
          </p:cNvPr>
          <p:cNvPicPr>
            <a:picLocks noGrp="1" noChangeAspect="1"/>
          </p:cNvPicPr>
          <p:nvPr>
            <p:ph idx="1"/>
          </p:nvPr>
        </p:nvPicPr>
        <p:blipFill>
          <a:blip r:embed="rId2"/>
          <a:stretch>
            <a:fillRect/>
          </a:stretch>
        </p:blipFill>
        <p:spPr>
          <a:xfrm>
            <a:off x="1097280" y="0"/>
            <a:ext cx="10058400" cy="6346613"/>
          </a:xfrm>
        </p:spPr>
      </p:pic>
    </p:spTree>
    <p:extLst>
      <p:ext uri="{BB962C8B-B14F-4D97-AF65-F5344CB8AC3E}">
        <p14:creationId xmlns:p14="http://schemas.microsoft.com/office/powerpoint/2010/main" val="323688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6C3C-9FF3-412D-9E6C-AE0BB94006C3}"/>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901490CC-44F0-2C54-99C6-48C1973C41A5}"/>
              </a:ext>
            </a:extLst>
          </p:cNvPr>
          <p:cNvPicPr>
            <a:picLocks noGrp="1" noChangeAspect="1"/>
          </p:cNvPicPr>
          <p:nvPr>
            <p:ph idx="1"/>
          </p:nvPr>
        </p:nvPicPr>
        <p:blipFill>
          <a:blip r:embed="rId2"/>
          <a:stretch>
            <a:fillRect/>
          </a:stretch>
        </p:blipFill>
        <p:spPr>
          <a:xfrm>
            <a:off x="1097280" y="1686560"/>
            <a:ext cx="10058400" cy="4592320"/>
          </a:xfrm>
        </p:spPr>
      </p:pic>
    </p:spTree>
    <p:extLst>
      <p:ext uri="{BB962C8B-B14F-4D97-AF65-F5344CB8AC3E}">
        <p14:creationId xmlns:p14="http://schemas.microsoft.com/office/powerpoint/2010/main" val="3781231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4F88B-0DF8-9AE1-7765-94227FA297BE}"/>
              </a:ext>
            </a:extLst>
          </p:cNvPr>
          <p:cNvSpPr>
            <a:spLocks noGrp="1"/>
          </p:cNvSpPr>
          <p:nvPr>
            <p:ph type="title"/>
          </p:nvPr>
        </p:nvSpPr>
        <p:spPr/>
        <p:txBody>
          <a:bodyPr/>
          <a:lstStyle/>
          <a:p>
            <a:r>
              <a:rPr lang="en-GB" b="1" spc="-10" dirty="0">
                <a:solidFill>
                  <a:srgbClr val="002060"/>
                </a:solidFill>
                <a:latin typeface="Times New Roman" panose="02020603050405020304" pitchFamily="18" charset="0"/>
                <a:cs typeface="Times New Roman" panose="02020603050405020304" pitchFamily="18" charset="0"/>
              </a:rPr>
              <a:t>Aims:                              </a:t>
            </a:r>
            <a:br>
              <a:rPr lang="en-GB" spc="-10" dirty="0"/>
            </a:br>
            <a:endParaRPr lang="en-GB" dirty="0"/>
          </a:p>
        </p:txBody>
      </p:sp>
      <p:sp>
        <p:nvSpPr>
          <p:cNvPr id="3" name="Content Placeholder 2">
            <a:extLst>
              <a:ext uri="{FF2B5EF4-FFF2-40B4-BE49-F238E27FC236}">
                <a16:creationId xmlns:a16="http://schemas.microsoft.com/office/drawing/2014/main" id="{7630299F-E84B-FCE4-2EAE-6EEE7028665D}"/>
              </a:ext>
            </a:extLst>
          </p:cNvPr>
          <p:cNvSpPr>
            <a:spLocks noGrp="1"/>
          </p:cNvSpPr>
          <p:nvPr>
            <p:ph idx="1"/>
          </p:nvPr>
        </p:nvSpPr>
        <p:spPr/>
        <p:txBody>
          <a:bodyPr>
            <a:normAutofit fontScale="92500"/>
          </a:bodyPr>
          <a:lstStyle/>
          <a:p>
            <a:pPr marL="419100" marR="5080" indent="0">
              <a:lnSpc>
                <a:spcPts val="3800"/>
              </a:lnSpc>
              <a:spcBef>
                <a:spcPts val="260"/>
              </a:spcBef>
              <a:buNone/>
            </a:pPr>
            <a:endParaRPr lang="en-GB" sz="2800" spc="-95" dirty="0">
              <a:solidFill>
                <a:srgbClr val="002060"/>
              </a:solidFill>
              <a:latin typeface="Times New Roman" panose="02020603050405020304" pitchFamily="18" charset="0"/>
              <a:cs typeface="Times New Roman" panose="02020603050405020304" pitchFamily="18" charset="0"/>
            </a:endParaRPr>
          </a:p>
          <a:p>
            <a:pPr marL="419100" marR="5080" indent="0">
              <a:lnSpc>
                <a:spcPts val="3800"/>
              </a:lnSpc>
              <a:spcBef>
                <a:spcPts val="260"/>
              </a:spcBef>
              <a:buNone/>
            </a:pPr>
            <a:r>
              <a:rPr lang="en-GB" sz="2800" spc="-95" dirty="0">
                <a:solidFill>
                  <a:srgbClr val="002060"/>
                </a:solidFill>
                <a:latin typeface="Times New Roman" panose="02020603050405020304" pitchFamily="18" charset="0"/>
                <a:cs typeface="Times New Roman" panose="02020603050405020304" pitchFamily="18" charset="0"/>
              </a:rPr>
              <a:t>1.Promote</a:t>
            </a:r>
            <a:r>
              <a:rPr lang="en-GB" sz="2800" spc="-320" dirty="0">
                <a:solidFill>
                  <a:srgbClr val="002060"/>
                </a:solidFill>
                <a:latin typeface="Times New Roman" panose="02020603050405020304" pitchFamily="18" charset="0"/>
                <a:cs typeface="Times New Roman" panose="02020603050405020304" pitchFamily="18" charset="0"/>
              </a:rPr>
              <a:t> </a:t>
            </a:r>
            <a:r>
              <a:rPr lang="en-GB" sz="2800" spc="-65" dirty="0">
                <a:solidFill>
                  <a:srgbClr val="002060"/>
                </a:solidFill>
                <a:latin typeface="Times New Roman" panose="02020603050405020304" pitchFamily="18" charset="0"/>
                <a:cs typeface="Times New Roman" panose="02020603050405020304" pitchFamily="18" charset="0"/>
              </a:rPr>
              <a:t>and</a:t>
            </a:r>
            <a:r>
              <a:rPr lang="en-GB" sz="2800" spc="-155" dirty="0">
                <a:solidFill>
                  <a:srgbClr val="002060"/>
                </a:solidFill>
                <a:latin typeface="Times New Roman" panose="02020603050405020304" pitchFamily="18" charset="0"/>
                <a:cs typeface="Times New Roman" panose="02020603050405020304" pitchFamily="18" charset="0"/>
              </a:rPr>
              <a:t> </a:t>
            </a:r>
            <a:r>
              <a:rPr lang="en-GB" sz="2800" spc="-85" dirty="0">
                <a:solidFill>
                  <a:srgbClr val="002060"/>
                </a:solidFill>
                <a:latin typeface="Times New Roman" panose="02020603050405020304" pitchFamily="18" charset="0"/>
                <a:cs typeface="Times New Roman" panose="02020603050405020304" pitchFamily="18" charset="0"/>
              </a:rPr>
              <a:t>maintain </a:t>
            </a:r>
            <a:r>
              <a:rPr lang="en-GB" sz="2800" spc="-135" dirty="0">
                <a:solidFill>
                  <a:srgbClr val="002060"/>
                </a:solidFill>
                <a:latin typeface="Times New Roman" panose="02020603050405020304" pitchFamily="18" charset="0"/>
                <a:cs typeface="Times New Roman" panose="02020603050405020304" pitchFamily="18" charset="0"/>
              </a:rPr>
              <a:t>maternal</a:t>
            </a:r>
            <a:r>
              <a:rPr lang="en-GB" sz="2800" spc="-195" dirty="0">
                <a:solidFill>
                  <a:srgbClr val="002060"/>
                </a:solidFill>
                <a:latin typeface="Times New Roman" panose="02020603050405020304" pitchFamily="18" charset="0"/>
                <a:cs typeface="Times New Roman" panose="02020603050405020304" pitchFamily="18" charset="0"/>
              </a:rPr>
              <a:t> </a:t>
            </a:r>
            <a:r>
              <a:rPr lang="en-GB" sz="2800" spc="-65" dirty="0">
                <a:solidFill>
                  <a:srgbClr val="002060"/>
                </a:solidFill>
                <a:latin typeface="Times New Roman" panose="02020603050405020304" pitchFamily="18" charset="0"/>
                <a:cs typeface="Times New Roman" panose="02020603050405020304" pitchFamily="18" charset="0"/>
              </a:rPr>
              <a:t>and</a:t>
            </a:r>
            <a:r>
              <a:rPr lang="en-GB" sz="2800" spc="-185" dirty="0">
                <a:solidFill>
                  <a:srgbClr val="002060"/>
                </a:solidFill>
                <a:latin typeface="Times New Roman" panose="02020603050405020304" pitchFamily="18" charset="0"/>
                <a:cs typeface="Times New Roman" panose="02020603050405020304" pitchFamily="18" charset="0"/>
              </a:rPr>
              <a:t> </a:t>
            </a:r>
            <a:r>
              <a:rPr lang="en-GB" sz="2800" spc="-10" dirty="0">
                <a:solidFill>
                  <a:srgbClr val="002060"/>
                </a:solidFill>
                <a:latin typeface="Times New Roman" panose="02020603050405020304" pitchFamily="18" charset="0"/>
                <a:cs typeface="Times New Roman" panose="02020603050405020304" pitchFamily="18" charset="0"/>
              </a:rPr>
              <a:t>foetal </a:t>
            </a:r>
            <a:r>
              <a:rPr lang="en-GB" sz="2800" spc="-90" dirty="0">
                <a:solidFill>
                  <a:srgbClr val="002060"/>
                </a:solidFill>
                <a:latin typeface="Times New Roman" panose="02020603050405020304" pitchFamily="18" charset="0"/>
                <a:cs typeface="Times New Roman" panose="02020603050405020304" pitchFamily="18" charset="0"/>
              </a:rPr>
              <a:t>health</a:t>
            </a:r>
            <a:r>
              <a:rPr lang="en-GB" sz="2800" spc="-185" dirty="0">
                <a:solidFill>
                  <a:srgbClr val="002060"/>
                </a:solidFill>
                <a:latin typeface="Times New Roman" panose="02020603050405020304" pitchFamily="18" charset="0"/>
                <a:cs typeface="Times New Roman" panose="02020603050405020304" pitchFamily="18" charset="0"/>
              </a:rPr>
              <a:t> </a:t>
            </a:r>
            <a:r>
              <a:rPr lang="en-GB" sz="2800" spc="-110" dirty="0">
                <a:solidFill>
                  <a:srgbClr val="002060"/>
                </a:solidFill>
                <a:latin typeface="Times New Roman" panose="02020603050405020304" pitchFamily="18" charset="0"/>
                <a:cs typeface="Times New Roman" panose="02020603050405020304" pitchFamily="18" charset="0"/>
              </a:rPr>
              <a:t>and</a:t>
            </a:r>
            <a:r>
              <a:rPr lang="en-GB" sz="2800" spc="-215" dirty="0">
                <a:solidFill>
                  <a:srgbClr val="002060"/>
                </a:solidFill>
                <a:latin typeface="Times New Roman" panose="02020603050405020304" pitchFamily="18" charset="0"/>
                <a:cs typeface="Times New Roman" panose="02020603050405020304" pitchFamily="18" charset="0"/>
              </a:rPr>
              <a:t> </a:t>
            </a:r>
            <a:r>
              <a:rPr lang="en-GB" sz="2800" spc="-10" dirty="0">
                <a:solidFill>
                  <a:srgbClr val="002060"/>
                </a:solidFill>
                <a:latin typeface="Times New Roman" panose="02020603050405020304" pitchFamily="18" charset="0"/>
                <a:cs typeface="Times New Roman" panose="02020603050405020304" pitchFamily="18" charset="0"/>
              </a:rPr>
              <a:t>welfare.</a:t>
            </a:r>
          </a:p>
          <a:p>
            <a:pPr marL="419100" marR="5080" indent="0">
              <a:lnSpc>
                <a:spcPts val="3800"/>
              </a:lnSpc>
              <a:spcBef>
                <a:spcPts val="260"/>
              </a:spcBef>
              <a:buNone/>
            </a:pPr>
            <a:endParaRPr lang="en-GB" sz="2800" spc="-10" dirty="0">
              <a:solidFill>
                <a:srgbClr val="002060"/>
              </a:solidFill>
              <a:latin typeface="Times New Roman" panose="02020603050405020304" pitchFamily="18" charset="0"/>
              <a:cs typeface="Times New Roman" panose="02020603050405020304" pitchFamily="18" charset="0"/>
            </a:endParaRPr>
          </a:p>
          <a:p>
            <a:pPr marL="419100" marR="5080" indent="0">
              <a:lnSpc>
                <a:spcPts val="3800"/>
              </a:lnSpc>
              <a:spcBef>
                <a:spcPts val="260"/>
              </a:spcBef>
              <a:buNone/>
            </a:pPr>
            <a:r>
              <a:rPr lang="en-GB" sz="2800" spc="-10" dirty="0">
                <a:solidFill>
                  <a:srgbClr val="002060"/>
                </a:solidFill>
                <a:latin typeface="Times New Roman" panose="02020603050405020304" pitchFamily="18" charset="0"/>
                <a:cs typeface="Times New Roman" panose="02020603050405020304" pitchFamily="18" charset="0"/>
              </a:rPr>
              <a:t>2.</a:t>
            </a:r>
            <a:r>
              <a:rPr lang="en-GB" sz="2800" spc="-120" dirty="0">
                <a:solidFill>
                  <a:srgbClr val="002060"/>
                </a:solidFill>
                <a:latin typeface="Times New Roman" panose="02020603050405020304" pitchFamily="18" charset="0"/>
                <a:cs typeface="Times New Roman" panose="02020603050405020304" pitchFamily="18" charset="0"/>
              </a:rPr>
              <a:t>Detect</a:t>
            </a:r>
            <a:r>
              <a:rPr lang="en-GB" sz="2800" spc="-305" dirty="0">
                <a:solidFill>
                  <a:srgbClr val="002060"/>
                </a:solidFill>
                <a:latin typeface="Times New Roman" panose="02020603050405020304" pitchFamily="18" charset="0"/>
                <a:cs typeface="Times New Roman" panose="02020603050405020304" pitchFamily="18" charset="0"/>
              </a:rPr>
              <a:t> </a:t>
            </a:r>
            <a:r>
              <a:rPr lang="en-GB" sz="2800" spc="-110" dirty="0">
                <a:solidFill>
                  <a:srgbClr val="002060"/>
                </a:solidFill>
                <a:latin typeface="Times New Roman" panose="02020603050405020304" pitchFamily="18" charset="0"/>
                <a:cs typeface="Times New Roman" panose="02020603050405020304" pitchFamily="18" charset="0"/>
              </a:rPr>
              <a:t>early</a:t>
            </a:r>
            <a:r>
              <a:rPr lang="en-GB" sz="2800" spc="-395" dirty="0">
                <a:solidFill>
                  <a:srgbClr val="002060"/>
                </a:solidFill>
                <a:latin typeface="Times New Roman" panose="02020603050405020304" pitchFamily="18" charset="0"/>
                <a:cs typeface="Times New Roman" panose="02020603050405020304" pitchFamily="18" charset="0"/>
              </a:rPr>
              <a:t> </a:t>
            </a:r>
            <a:r>
              <a:rPr lang="en-GB" sz="2800" spc="-110" dirty="0">
                <a:solidFill>
                  <a:srgbClr val="002060"/>
                </a:solidFill>
                <a:latin typeface="Times New Roman" panose="02020603050405020304" pitchFamily="18" charset="0"/>
                <a:cs typeface="Times New Roman" panose="02020603050405020304" pitchFamily="18" charset="0"/>
              </a:rPr>
              <a:t>and</a:t>
            </a:r>
            <a:r>
              <a:rPr lang="en-GB" sz="2800" spc="-204" dirty="0">
                <a:solidFill>
                  <a:srgbClr val="002060"/>
                </a:solidFill>
                <a:latin typeface="Times New Roman" panose="02020603050405020304" pitchFamily="18" charset="0"/>
                <a:cs typeface="Times New Roman" panose="02020603050405020304" pitchFamily="18" charset="0"/>
              </a:rPr>
              <a:t> </a:t>
            </a:r>
            <a:r>
              <a:rPr lang="en-GB" sz="2800" spc="-125" dirty="0">
                <a:solidFill>
                  <a:srgbClr val="002060"/>
                </a:solidFill>
                <a:latin typeface="Times New Roman" panose="02020603050405020304" pitchFamily="18" charset="0"/>
                <a:cs typeface="Times New Roman" panose="02020603050405020304" pitchFamily="18" charset="0"/>
              </a:rPr>
              <a:t>treat</a:t>
            </a:r>
            <a:r>
              <a:rPr lang="en-GB" sz="2800" spc="-200" dirty="0">
                <a:solidFill>
                  <a:srgbClr val="002060"/>
                </a:solidFill>
                <a:latin typeface="Times New Roman" panose="02020603050405020304" pitchFamily="18" charset="0"/>
                <a:cs typeface="Times New Roman" panose="02020603050405020304" pitchFamily="18" charset="0"/>
              </a:rPr>
              <a:t> </a:t>
            </a:r>
            <a:r>
              <a:rPr lang="en-GB" sz="2800" spc="-65" dirty="0">
                <a:solidFill>
                  <a:srgbClr val="002060"/>
                </a:solidFill>
                <a:latin typeface="Times New Roman" panose="02020603050405020304" pitchFamily="18" charset="0"/>
                <a:cs typeface="Times New Roman" panose="02020603050405020304" pitchFamily="18" charset="0"/>
              </a:rPr>
              <a:t>problems</a:t>
            </a:r>
            <a:r>
              <a:rPr lang="en-GB" sz="2800" spc="-245" dirty="0">
                <a:solidFill>
                  <a:srgbClr val="002060"/>
                </a:solidFill>
                <a:latin typeface="Times New Roman" panose="02020603050405020304" pitchFamily="18" charset="0"/>
                <a:cs typeface="Times New Roman" panose="02020603050405020304" pitchFamily="18" charset="0"/>
              </a:rPr>
              <a:t> </a:t>
            </a:r>
            <a:r>
              <a:rPr lang="en-GB" sz="2800" spc="-20" dirty="0">
                <a:solidFill>
                  <a:srgbClr val="002060"/>
                </a:solidFill>
                <a:latin typeface="Times New Roman" panose="02020603050405020304" pitchFamily="18" charset="0"/>
                <a:cs typeface="Times New Roman" panose="02020603050405020304" pitchFamily="18" charset="0"/>
              </a:rPr>
              <a:t>that </a:t>
            </a:r>
            <a:r>
              <a:rPr lang="en-GB" sz="2800" spc="-10" dirty="0">
                <a:solidFill>
                  <a:srgbClr val="002060"/>
                </a:solidFill>
                <a:latin typeface="Times New Roman" panose="02020603050405020304" pitchFamily="18" charset="0"/>
                <a:cs typeface="Times New Roman" panose="02020603050405020304" pitchFamily="18" charset="0"/>
              </a:rPr>
              <a:t>occur.</a:t>
            </a:r>
          </a:p>
          <a:p>
            <a:pPr marL="419100" marR="5080" indent="0">
              <a:lnSpc>
                <a:spcPts val="3800"/>
              </a:lnSpc>
              <a:spcBef>
                <a:spcPts val="260"/>
              </a:spcBef>
              <a:buNone/>
            </a:pPr>
            <a:endParaRPr lang="en-GB" sz="2800" spc="-10" dirty="0">
              <a:solidFill>
                <a:srgbClr val="002060"/>
              </a:solidFill>
              <a:latin typeface="Times New Roman" panose="02020603050405020304" pitchFamily="18" charset="0"/>
              <a:cs typeface="Times New Roman" panose="02020603050405020304" pitchFamily="18" charset="0"/>
            </a:endParaRPr>
          </a:p>
          <a:p>
            <a:pPr marL="419100" marR="5080" indent="0">
              <a:lnSpc>
                <a:spcPts val="3800"/>
              </a:lnSpc>
              <a:spcBef>
                <a:spcPts val="260"/>
              </a:spcBef>
              <a:buNone/>
            </a:pPr>
            <a:r>
              <a:rPr lang="en-GB" sz="2800" spc="-10" dirty="0">
                <a:solidFill>
                  <a:srgbClr val="002060"/>
                </a:solidFill>
                <a:latin typeface="Times New Roman" panose="02020603050405020304" pitchFamily="18" charset="0"/>
                <a:cs typeface="Times New Roman" panose="02020603050405020304" pitchFamily="18" charset="0"/>
              </a:rPr>
              <a:t>3.</a:t>
            </a:r>
            <a:r>
              <a:rPr lang="en-GB" sz="2800" spc="-130" dirty="0">
                <a:solidFill>
                  <a:srgbClr val="002060"/>
                </a:solidFill>
                <a:latin typeface="Times New Roman" panose="02020603050405020304" pitchFamily="18" charset="0"/>
                <a:cs typeface="Times New Roman" panose="02020603050405020304" pitchFamily="18" charset="0"/>
              </a:rPr>
              <a:t>Prepare</a:t>
            </a:r>
            <a:r>
              <a:rPr lang="en-GB" sz="2800" spc="-315" dirty="0">
                <a:solidFill>
                  <a:srgbClr val="002060"/>
                </a:solidFill>
                <a:latin typeface="Times New Roman" panose="02020603050405020304" pitchFamily="18" charset="0"/>
                <a:cs typeface="Times New Roman" panose="02020603050405020304" pitchFamily="18" charset="0"/>
              </a:rPr>
              <a:t> </a:t>
            </a:r>
            <a:r>
              <a:rPr lang="en-GB" sz="2800" spc="-80" dirty="0">
                <a:solidFill>
                  <a:srgbClr val="002060"/>
                </a:solidFill>
                <a:latin typeface="Times New Roman" panose="02020603050405020304" pitchFamily="18" charset="0"/>
                <a:cs typeface="Times New Roman" panose="02020603050405020304" pitchFamily="18" charset="0"/>
              </a:rPr>
              <a:t>the</a:t>
            </a:r>
            <a:r>
              <a:rPr lang="en-GB" sz="2800" spc="-310" dirty="0">
                <a:solidFill>
                  <a:srgbClr val="002060"/>
                </a:solidFill>
                <a:latin typeface="Times New Roman" panose="02020603050405020304" pitchFamily="18" charset="0"/>
                <a:cs typeface="Times New Roman" panose="02020603050405020304" pitchFamily="18" charset="0"/>
              </a:rPr>
              <a:t> </a:t>
            </a:r>
            <a:r>
              <a:rPr lang="en-GB" sz="2800" spc="-130" dirty="0">
                <a:solidFill>
                  <a:srgbClr val="002060"/>
                </a:solidFill>
                <a:latin typeface="Times New Roman" panose="02020603050405020304" pitchFamily="18" charset="0"/>
                <a:cs typeface="Times New Roman" panose="02020603050405020304" pitchFamily="18" charset="0"/>
              </a:rPr>
              <a:t>woman</a:t>
            </a:r>
            <a:r>
              <a:rPr lang="en-GB" sz="2800" spc="-240" dirty="0">
                <a:solidFill>
                  <a:srgbClr val="002060"/>
                </a:solidFill>
                <a:latin typeface="Times New Roman" panose="02020603050405020304" pitchFamily="18" charset="0"/>
                <a:cs typeface="Times New Roman" panose="02020603050405020304" pitchFamily="18" charset="0"/>
              </a:rPr>
              <a:t> </a:t>
            </a:r>
            <a:r>
              <a:rPr lang="en-GB" sz="2800" spc="-65" dirty="0">
                <a:solidFill>
                  <a:srgbClr val="002060"/>
                </a:solidFill>
                <a:latin typeface="Times New Roman" panose="02020603050405020304" pitchFamily="18" charset="0"/>
                <a:cs typeface="Times New Roman" panose="02020603050405020304" pitchFamily="18" charset="0"/>
              </a:rPr>
              <a:t>and</a:t>
            </a:r>
            <a:r>
              <a:rPr lang="en-GB" sz="2800" spc="-100" dirty="0">
                <a:solidFill>
                  <a:srgbClr val="002060"/>
                </a:solidFill>
                <a:latin typeface="Times New Roman" panose="02020603050405020304" pitchFamily="18" charset="0"/>
                <a:cs typeface="Times New Roman" panose="02020603050405020304" pitchFamily="18" charset="0"/>
              </a:rPr>
              <a:t> </a:t>
            </a:r>
            <a:r>
              <a:rPr lang="en-GB" sz="2800" spc="-110" dirty="0">
                <a:solidFill>
                  <a:srgbClr val="002060"/>
                </a:solidFill>
                <a:latin typeface="Times New Roman" panose="02020603050405020304" pitchFamily="18" charset="0"/>
                <a:cs typeface="Times New Roman" panose="02020603050405020304" pitchFamily="18" charset="0"/>
              </a:rPr>
              <a:t>her</a:t>
            </a:r>
            <a:r>
              <a:rPr lang="en-GB" sz="2800" spc="-215" dirty="0">
                <a:solidFill>
                  <a:srgbClr val="002060"/>
                </a:solidFill>
                <a:latin typeface="Times New Roman" panose="02020603050405020304" pitchFamily="18" charset="0"/>
                <a:cs typeface="Times New Roman" panose="02020603050405020304" pitchFamily="18" charset="0"/>
              </a:rPr>
              <a:t> </a:t>
            </a:r>
            <a:r>
              <a:rPr lang="en-GB" sz="2800" spc="-60" dirty="0">
                <a:solidFill>
                  <a:srgbClr val="002060"/>
                </a:solidFill>
                <a:latin typeface="Times New Roman" panose="02020603050405020304" pitchFamily="18" charset="0"/>
                <a:cs typeface="Times New Roman" panose="02020603050405020304" pitchFamily="18" charset="0"/>
              </a:rPr>
              <a:t>family</a:t>
            </a:r>
            <a:r>
              <a:rPr lang="en-GB" sz="2800" spc="-500"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for</a:t>
            </a:r>
            <a:r>
              <a:rPr lang="en-GB" sz="2800" spc="-215" dirty="0">
                <a:solidFill>
                  <a:srgbClr val="002060"/>
                </a:solidFill>
                <a:latin typeface="Times New Roman" panose="02020603050405020304" pitchFamily="18" charset="0"/>
                <a:cs typeface="Times New Roman" panose="02020603050405020304" pitchFamily="18" charset="0"/>
              </a:rPr>
              <a:t> </a:t>
            </a:r>
            <a:r>
              <a:rPr lang="en-GB" sz="2800" spc="-25" dirty="0">
                <a:solidFill>
                  <a:srgbClr val="002060"/>
                </a:solidFill>
                <a:latin typeface="Times New Roman" panose="02020603050405020304" pitchFamily="18" charset="0"/>
                <a:cs typeface="Times New Roman" panose="02020603050405020304" pitchFamily="18" charset="0"/>
              </a:rPr>
              <a:t>the </a:t>
            </a:r>
            <a:r>
              <a:rPr lang="en-GB" sz="2800" spc="-70" dirty="0">
                <a:solidFill>
                  <a:srgbClr val="002060"/>
                </a:solidFill>
                <a:latin typeface="Times New Roman" panose="02020603050405020304" pitchFamily="18" charset="0"/>
                <a:cs typeface="Times New Roman" panose="02020603050405020304" pitchFamily="18" charset="0"/>
              </a:rPr>
              <a:t>labour,</a:t>
            </a:r>
            <a:r>
              <a:rPr lang="en-GB" sz="2800" spc="-305" dirty="0">
                <a:solidFill>
                  <a:srgbClr val="002060"/>
                </a:solidFill>
                <a:latin typeface="Times New Roman" panose="02020603050405020304" pitchFamily="18" charset="0"/>
                <a:cs typeface="Times New Roman" panose="02020603050405020304" pitchFamily="18" charset="0"/>
              </a:rPr>
              <a:t> </a:t>
            </a:r>
            <a:r>
              <a:rPr lang="en-GB" sz="2800" spc="-100" dirty="0">
                <a:solidFill>
                  <a:srgbClr val="002060"/>
                </a:solidFill>
                <a:latin typeface="Times New Roman" panose="02020603050405020304" pitchFamily="18" charset="0"/>
                <a:cs typeface="Times New Roman" panose="02020603050405020304" pitchFamily="18" charset="0"/>
              </a:rPr>
              <a:t>delivery</a:t>
            </a:r>
            <a:r>
              <a:rPr lang="en-GB" sz="2800" spc="-505" dirty="0">
                <a:solidFill>
                  <a:srgbClr val="002060"/>
                </a:solidFill>
                <a:latin typeface="Times New Roman" panose="02020603050405020304" pitchFamily="18" charset="0"/>
                <a:cs typeface="Times New Roman" panose="02020603050405020304" pitchFamily="18" charset="0"/>
              </a:rPr>
              <a:t> </a:t>
            </a:r>
            <a:r>
              <a:rPr lang="en-GB" sz="2800" spc="-65" dirty="0">
                <a:solidFill>
                  <a:srgbClr val="002060"/>
                </a:solidFill>
                <a:latin typeface="Times New Roman" panose="02020603050405020304" pitchFamily="18" charset="0"/>
                <a:cs typeface="Times New Roman" panose="02020603050405020304" pitchFamily="18" charset="0"/>
              </a:rPr>
              <a:t>and</a:t>
            </a:r>
            <a:r>
              <a:rPr lang="en-GB" sz="2800" spc="-125" dirty="0">
                <a:solidFill>
                  <a:srgbClr val="002060"/>
                </a:solidFill>
                <a:latin typeface="Times New Roman" panose="02020603050405020304" pitchFamily="18" charset="0"/>
                <a:cs typeface="Times New Roman" panose="02020603050405020304" pitchFamily="18" charset="0"/>
              </a:rPr>
              <a:t> </a:t>
            </a:r>
            <a:r>
              <a:rPr lang="en-GB" sz="2800" spc="-100" dirty="0">
                <a:solidFill>
                  <a:srgbClr val="002060"/>
                </a:solidFill>
                <a:latin typeface="Times New Roman" panose="02020603050405020304" pitchFamily="18" charset="0"/>
                <a:cs typeface="Times New Roman" panose="02020603050405020304" pitchFamily="18" charset="0"/>
              </a:rPr>
              <a:t>care</a:t>
            </a:r>
            <a:r>
              <a:rPr lang="en-GB" sz="2800" spc="-420"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of</a:t>
            </a:r>
            <a:r>
              <a:rPr lang="en-GB" sz="2800" spc="-70" dirty="0">
                <a:solidFill>
                  <a:srgbClr val="002060"/>
                </a:solidFill>
                <a:latin typeface="Times New Roman" panose="02020603050405020304" pitchFamily="18" charset="0"/>
                <a:cs typeface="Times New Roman" panose="02020603050405020304" pitchFamily="18" charset="0"/>
              </a:rPr>
              <a:t> </a:t>
            </a:r>
            <a:r>
              <a:rPr lang="en-GB" sz="2800" spc="-80" dirty="0">
                <a:solidFill>
                  <a:srgbClr val="002060"/>
                </a:solidFill>
                <a:latin typeface="Times New Roman" panose="02020603050405020304" pitchFamily="18" charset="0"/>
                <a:cs typeface="Times New Roman" panose="02020603050405020304" pitchFamily="18" charset="0"/>
              </a:rPr>
              <a:t>the</a:t>
            </a:r>
            <a:r>
              <a:rPr lang="en-GB" sz="2800" spc="-320" dirty="0">
                <a:solidFill>
                  <a:srgbClr val="002060"/>
                </a:solidFill>
                <a:latin typeface="Times New Roman" panose="02020603050405020304" pitchFamily="18" charset="0"/>
                <a:cs typeface="Times New Roman" panose="02020603050405020304" pitchFamily="18" charset="0"/>
              </a:rPr>
              <a:t> </a:t>
            </a:r>
            <a:r>
              <a:rPr lang="en-GB" sz="2800" spc="-10" dirty="0">
                <a:solidFill>
                  <a:srgbClr val="002060"/>
                </a:solidFill>
                <a:latin typeface="Times New Roman" panose="02020603050405020304" pitchFamily="18" charset="0"/>
                <a:cs typeface="Times New Roman" panose="02020603050405020304" pitchFamily="18" charset="0"/>
              </a:rPr>
              <a:t>baby.</a:t>
            </a:r>
            <a:endParaRPr lang="en-GB" sz="2800" dirty="0">
              <a:solidFill>
                <a:srgbClr val="002060"/>
              </a:solidFill>
              <a:latin typeface="Times New Roman" panose="02020603050405020304" pitchFamily="18" charset="0"/>
              <a:cs typeface="Times New Roman" panose="02020603050405020304" pitchFamily="18" charset="0"/>
            </a:endParaRPr>
          </a:p>
          <a:p>
            <a:pPr marL="812800" marR="5080" indent="-393700">
              <a:lnSpc>
                <a:spcPts val="3800"/>
              </a:lnSpc>
              <a:spcBef>
                <a:spcPts val="260"/>
              </a:spcBef>
            </a:pPr>
            <a:endParaRPr lang="en-GB" spc="-10" dirty="0"/>
          </a:p>
          <a:p>
            <a:endParaRPr lang="en-GB" dirty="0"/>
          </a:p>
        </p:txBody>
      </p:sp>
      <p:pic>
        <p:nvPicPr>
          <p:cNvPr id="4" name="object 6">
            <a:extLst>
              <a:ext uri="{FF2B5EF4-FFF2-40B4-BE49-F238E27FC236}">
                <a16:creationId xmlns:a16="http://schemas.microsoft.com/office/drawing/2014/main" id="{76BE84C2-35A1-6B58-18E1-5FFFFCDE0397}"/>
              </a:ext>
            </a:extLst>
          </p:cNvPr>
          <p:cNvPicPr/>
          <p:nvPr/>
        </p:nvPicPr>
        <p:blipFill>
          <a:blip r:embed="rId3" cstate="print"/>
          <a:stretch>
            <a:fillRect/>
          </a:stretch>
        </p:blipFill>
        <p:spPr>
          <a:xfrm>
            <a:off x="7988300" y="81280"/>
            <a:ext cx="3365500" cy="1964267"/>
          </a:xfrm>
          <a:prstGeom prst="rect">
            <a:avLst/>
          </a:prstGeom>
        </p:spPr>
      </p:pic>
    </p:spTree>
    <p:extLst>
      <p:ext uri="{BB962C8B-B14F-4D97-AF65-F5344CB8AC3E}">
        <p14:creationId xmlns:p14="http://schemas.microsoft.com/office/powerpoint/2010/main" val="2825053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4B42-AC36-8514-4B71-B1BF8ECB7935}"/>
              </a:ext>
            </a:extLst>
          </p:cNvPr>
          <p:cNvSpPr>
            <a:spLocks noGrp="1"/>
          </p:cNvSpPr>
          <p:nvPr>
            <p:ph type="title"/>
          </p:nvPr>
        </p:nvSpPr>
        <p:spPr>
          <a:xfrm>
            <a:off x="1097280" y="286603"/>
            <a:ext cx="10058400" cy="702305"/>
          </a:xfrm>
        </p:spPr>
        <p:txBody>
          <a:bodyPr>
            <a:normAutofit fontScale="90000"/>
          </a:bodyPr>
          <a:lstStyle/>
          <a:p>
            <a:r>
              <a:rPr lang="en-GB" b="1" dirty="0">
                <a:solidFill>
                  <a:srgbClr val="002060"/>
                </a:solidFill>
                <a:latin typeface="Times New Roman" panose="02020603050405020304" pitchFamily="18" charset="0"/>
                <a:cs typeface="Times New Roman" panose="02020603050405020304" pitchFamily="18" charset="0"/>
              </a:rPr>
              <a:t>Ultrasonography</a:t>
            </a:r>
          </a:p>
        </p:txBody>
      </p:sp>
      <p:sp>
        <p:nvSpPr>
          <p:cNvPr id="3" name="Content Placeholder 2">
            <a:extLst>
              <a:ext uri="{FF2B5EF4-FFF2-40B4-BE49-F238E27FC236}">
                <a16:creationId xmlns:a16="http://schemas.microsoft.com/office/drawing/2014/main" id="{2E257408-25BD-7404-A92C-90DDC47E8365}"/>
              </a:ext>
            </a:extLst>
          </p:cNvPr>
          <p:cNvSpPr>
            <a:spLocks noGrp="1"/>
          </p:cNvSpPr>
          <p:nvPr>
            <p:ph idx="1"/>
          </p:nvPr>
        </p:nvSpPr>
        <p:spPr>
          <a:xfrm>
            <a:off x="1097280" y="1889760"/>
            <a:ext cx="10058400" cy="4632959"/>
          </a:xfrm>
        </p:spPr>
        <p:txBody>
          <a:bodyPr>
            <a:noAutofit/>
          </a:bodyPr>
          <a:lstStyle/>
          <a:p>
            <a:r>
              <a:rPr lang="en-GB" dirty="0">
                <a:solidFill>
                  <a:srgbClr val="002060"/>
                </a:solidFill>
                <a:latin typeface="Times New Roman" panose="02020603050405020304" pitchFamily="18" charset="0"/>
                <a:cs typeface="Times New Roman" panose="02020603050405020304" pitchFamily="18" charset="0"/>
              </a:rPr>
              <a:t>First-trimester ultrasound screening is optimal for pregnancy dating.</a:t>
            </a:r>
          </a:p>
          <a:p>
            <a:r>
              <a:rPr lang="en-GB" dirty="0">
                <a:solidFill>
                  <a:srgbClr val="002060"/>
                </a:solidFill>
                <a:latin typeface="Times New Roman" panose="02020603050405020304" pitchFamily="18" charset="0"/>
                <a:cs typeface="Times New Roman" panose="02020603050405020304" pitchFamily="18" charset="0"/>
              </a:rPr>
              <a:t>between 11+2 weeks and 14+1 weeks' gestation.</a:t>
            </a:r>
          </a:p>
          <a:p>
            <a:r>
              <a:rPr lang="en-GB" dirty="0">
                <a:solidFill>
                  <a:srgbClr val="002060"/>
                </a:solidFill>
                <a:latin typeface="Times New Roman" panose="02020603050405020304" pitchFamily="18" charset="0"/>
                <a:cs typeface="Times New Roman" panose="02020603050405020304" pitchFamily="18" charset="0"/>
              </a:rPr>
              <a:t>Advantages of first-trimester ultrasonography include its ability to help determine the presence of an intrauterine pregnancy, gestational age, and evaluate for multiple gestation.</a:t>
            </a:r>
          </a:p>
          <a:p>
            <a:r>
              <a:rPr lang="en-GB" dirty="0">
                <a:solidFill>
                  <a:srgbClr val="002060"/>
                </a:solidFill>
                <a:latin typeface="Times New Roman" panose="02020603050405020304" pitchFamily="18" charset="0"/>
                <a:cs typeface="Times New Roman" panose="02020603050405020304" pitchFamily="18" charset="0"/>
              </a:rPr>
              <a:t>An ultrasound examination performed in the second-trimester is optimal for a survey of the </a:t>
            </a:r>
            <a:r>
              <a:rPr lang="en-GB" dirty="0" err="1">
                <a:solidFill>
                  <a:srgbClr val="002060"/>
                </a:solidFill>
                <a:latin typeface="Times New Roman" panose="02020603050405020304" pitchFamily="18" charset="0"/>
                <a:cs typeface="Times New Roman" panose="02020603050405020304" pitchFamily="18" charset="0"/>
              </a:rPr>
              <a:t>fetal</a:t>
            </a:r>
            <a:r>
              <a:rPr lang="en-GB" dirty="0">
                <a:solidFill>
                  <a:srgbClr val="002060"/>
                </a:solidFill>
                <a:latin typeface="Times New Roman" panose="02020603050405020304" pitchFamily="18" charset="0"/>
                <a:cs typeface="Times New Roman" panose="02020603050405020304" pitchFamily="18" charset="0"/>
              </a:rPr>
              <a:t> anatomy and placental location. between 18 and 22 weeks' gestation.</a:t>
            </a:r>
          </a:p>
          <a:p>
            <a:r>
              <a:rPr lang="en-GB" dirty="0">
                <a:solidFill>
                  <a:srgbClr val="002060"/>
                </a:solidFill>
                <a:latin typeface="Times New Roman" panose="02020603050405020304" pitchFamily="18" charset="0"/>
                <a:cs typeface="Times New Roman" panose="02020603050405020304" pitchFamily="18" charset="0"/>
              </a:rPr>
              <a:t>- Obese patients should be informed that their </a:t>
            </a:r>
            <a:r>
              <a:rPr lang="en-GB" dirty="0" err="1">
                <a:solidFill>
                  <a:srgbClr val="002060"/>
                </a:solidFill>
                <a:latin typeface="Times New Roman" panose="02020603050405020304" pitchFamily="18" charset="0"/>
                <a:cs typeface="Times New Roman" panose="02020603050405020304" pitchFamily="18" charset="0"/>
              </a:rPr>
              <a:t>fetus</a:t>
            </a:r>
            <a:r>
              <a:rPr lang="en-GB" dirty="0">
                <a:solidFill>
                  <a:srgbClr val="002060"/>
                </a:solidFill>
                <a:latin typeface="Times New Roman" panose="02020603050405020304" pitchFamily="18" charset="0"/>
                <a:cs typeface="Times New Roman" panose="02020603050405020304" pitchFamily="18" charset="0"/>
              </a:rPr>
              <a:t> is at increased risk for congenital anomalies, including undiagnosed anomalies. Sonographic </a:t>
            </a:r>
            <a:r>
              <a:rPr lang="en-GB" dirty="0" err="1">
                <a:solidFill>
                  <a:srgbClr val="002060"/>
                </a:solidFill>
                <a:latin typeface="Times New Roman" panose="02020603050405020304" pitchFamily="18" charset="0"/>
                <a:cs typeface="Times New Roman" panose="02020603050405020304" pitchFamily="18" charset="0"/>
              </a:rPr>
              <a:t>fetal</a:t>
            </a:r>
            <a:r>
              <a:rPr lang="en-GB" dirty="0">
                <a:solidFill>
                  <a:srgbClr val="002060"/>
                </a:solidFill>
                <a:latin typeface="Times New Roman" panose="02020603050405020304" pitchFamily="18" charset="0"/>
                <a:cs typeface="Times New Roman" panose="02020603050405020304" pitchFamily="18" charset="0"/>
              </a:rPr>
              <a:t> anatomical assessment may be better performed at 20 to 22 weeks in obese </a:t>
            </a:r>
            <a:r>
              <a:rPr lang="en-GB" sz="2400" dirty="0">
                <a:solidFill>
                  <a:srgbClr val="002060"/>
                </a:solidFill>
                <a:latin typeface="Times New Roman" panose="02020603050405020304" pitchFamily="18" charset="0"/>
                <a:cs typeface="Times New Roman" panose="02020603050405020304" pitchFamily="18" charset="0"/>
              </a:rPr>
              <a:t>patients.</a:t>
            </a:r>
          </a:p>
        </p:txBody>
      </p:sp>
    </p:spTree>
    <p:extLst>
      <p:ext uri="{BB962C8B-B14F-4D97-AF65-F5344CB8AC3E}">
        <p14:creationId xmlns:p14="http://schemas.microsoft.com/office/powerpoint/2010/main" val="2452012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EC64-5681-6066-7509-089EE64D80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30BEAED-85CA-8BD4-69C3-FFE8F4C4E752}"/>
              </a:ext>
            </a:extLst>
          </p:cNvPr>
          <p:cNvSpPr>
            <a:spLocks noGrp="1"/>
          </p:cNvSpPr>
          <p:nvPr>
            <p:ph idx="1"/>
          </p:nvPr>
        </p:nvSpPr>
        <p:spPr>
          <a:xfrm>
            <a:off x="1097280" y="2108201"/>
            <a:ext cx="10058400" cy="4292599"/>
          </a:xfrm>
        </p:spPr>
        <p:txBody>
          <a:bodyPr>
            <a:normAutofit/>
          </a:bodyPr>
          <a:lstStyle/>
          <a:p>
            <a:r>
              <a:rPr lang="en-GB" sz="2400" dirty="0">
                <a:solidFill>
                  <a:srgbClr val="002060"/>
                </a:solidFill>
                <a:latin typeface="Times New Roman" panose="02020603050405020304" pitchFamily="18" charset="0"/>
                <a:cs typeface="Times New Roman" panose="02020603050405020304" pitchFamily="18" charset="0"/>
              </a:rPr>
              <a:t> - Routine second-trimester ultrasound examination will reveal placental location and relationship to the internal cervical </a:t>
            </a:r>
            <a:r>
              <a:rPr lang="en-GB" sz="2400" dirty="0" err="1">
                <a:solidFill>
                  <a:srgbClr val="002060"/>
                </a:solidFill>
                <a:latin typeface="Times New Roman" panose="02020603050405020304" pitchFamily="18" charset="0"/>
                <a:cs typeface="Times New Roman" panose="02020603050405020304" pitchFamily="18" charset="0"/>
              </a:rPr>
              <a:t>os</a:t>
            </a:r>
            <a:r>
              <a:rPr lang="en-GB" sz="2400" dirty="0">
                <a:solidFill>
                  <a:srgbClr val="002060"/>
                </a:solidFill>
                <a:latin typeface="Times New Roman" panose="02020603050405020304" pitchFamily="18" charset="0"/>
                <a:cs typeface="Times New Roman" panose="02020603050405020304" pitchFamily="18" charset="0"/>
              </a:rPr>
              <a:t>. Placenta praevia complicates 0.3% to 0.5% of pregnancies.</a:t>
            </a:r>
          </a:p>
          <a:p>
            <a:r>
              <a:rPr lang="en-GB" sz="2400" dirty="0">
                <a:solidFill>
                  <a:srgbClr val="002060"/>
                </a:solidFill>
                <a:latin typeface="Times New Roman" panose="02020603050405020304" pitchFamily="18" charset="0"/>
                <a:cs typeface="Times New Roman" panose="02020603050405020304" pitchFamily="18" charset="0"/>
              </a:rPr>
              <a:t>- The majority (&gt;80%) of praevia cases diagnosed at 20 weeks' gestation resolve by term. Thus, a follow-up ultrasound in the third-trimester, usually around 32 weeks' gestation, is warranted.</a:t>
            </a:r>
          </a:p>
          <a:p>
            <a:r>
              <a:rPr lang="en-GB" sz="2400" dirty="0">
                <a:solidFill>
                  <a:srgbClr val="002060"/>
                </a:solidFill>
                <a:latin typeface="Times New Roman" panose="02020603050405020304" pitchFamily="18" charset="0"/>
                <a:cs typeface="Times New Roman" panose="02020603050405020304" pitchFamily="18" charset="0"/>
              </a:rPr>
              <a:t>- In women with a persistent low-lying placenta or placenta praevia at 32 weeks' gestation, a further ultrasound should be arranged at 36 weeks</a:t>
            </a:r>
          </a:p>
        </p:txBody>
      </p:sp>
    </p:spTree>
    <p:extLst>
      <p:ext uri="{BB962C8B-B14F-4D97-AF65-F5344CB8AC3E}">
        <p14:creationId xmlns:p14="http://schemas.microsoft.com/office/powerpoint/2010/main" val="1241411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AD83-34D3-071E-E124-0AF452A53CE7}"/>
              </a:ext>
            </a:extLst>
          </p:cNvPr>
          <p:cNvSpPr>
            <a:spLocks noGrp="1"/>
          </p:cNvSpPr>
          <p:nvPr>
            <p:ph type="title"/>
          </p:nvPr>
        </p:nvSpPr>
        <p:spPr/>
        <p:txBody>
          <a:bodyPr>
            <a:normAutofit/>
          </a:bodyPr>
          <a:lstStyle/>
          <a:p>
            <a:r>
              <a:rPr lang="en-GB" sz="4400" b="1" dirty="0">
                <a:solidFill>
                  <a:srgbClr val="002060"/>
                </a:solidFill>
                <a:latin typeface="Times New Roman" panose="02020603050405020304" pitchFamily="18" charset="0"/>
                <a:cs typeface="Times New Roman" panose="02020603050405020304" pitchFamily="18" charset="0"/>
              </a:rPr>
              <a:t>WHO Recommendations on ANC </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E85946B-26DD-CBBB-57F5-1A4245CA5E1A}"/>
              </a:ext>
            </a:extLst>
          </p:cNvPr>
          <p:cNvSpPr>
            <a:spLocks noGrp="1"/>
          </p:cNvSpPr>
          <p:nvPr>
            <p:ph idx="1"/>
          </p:nvPr>
        </p:nvSpPr>
        <p:spPr>
          <a:xfrm>
            <a:off x="838200" y="2245359"/>
            <a:ext cx="10515600" cy="3931603"/>
          </a:xfrm>
        </p:spPr>
        <p:txBody>
          <a:bodyPr>
            <a:normAutofit fontScale="92500" lnSpcReduction="10000"/>
          </a:bodyPr>
          <a:lstStyle/>
          <a:p>
            <a:r>
              <a:rPr lang="en-GB" sz="2800" dirty="0">
                <a:solidFill>
                  <a:srgbClr val="002060"/>
                </a:solidFill>
                <a:latin typeface="Times New Roman" panose="02020603050405020304" pitchFamily="18" charset="0"/>
                <a:cs typeface="Times New Roman" panose="02020603050405020304" pitchFamily="18" charset="0"/>
              </a:rPr>
              <a:t>49 recommendations were grouped into five topic areas:</a:t>
            </a:r>
          </a:p>
          <a:p>
            <a:pPr marL="514350" indent="-514350">
              <a:buSzPct val="100000"/>
              <a:buFont typeface="+mj-lt"/>
              <a:buAutoNum type="alphaUcPeriod"/>
            </a:pPr>
            <a:r>
              <a:rPr lang="en-GB" sz="2800" dirty="0">
                <a:solidFill>
                  <a:srgbClr val="002060"/>
                </a:solidFill>
                <a:latin typeface="Times New Roman" panose="02020603050405020304" pitchFamily="18" charset="0"/>
                <a:cs typeface="Times New Roman" panose="02020603050405020304" pitchFamily="18" charset="0"/>
              </a:rPr>
              <a:t>Nutritional interventions  (14)</a:t>
            </a:r>
          </a:p>
          <a:p>
            <a:pPr marL="514350" indent="-514350">
              <a:buSzPct val="100000"/>
              <a:buFont typeface="+mj-lt"/>
              <a:buAutoNum type="alphaUcPeriod"/>
            </a:pPr>
            <a:r>
              <a:rPr lang="en-GB" sz="2800" dirty="0">
                <a:solidFill>
                  <a:srgbClr val="002060"/>
                </a:solidFill>
                <a:latin typeface="Times New Roman" panose="02020603050405020304" pitchFamily="18" charset="0"/>
                <a:cs typeface="Times New Roman" panose="02020603050405020304" pitchFamily="18" charset="0"/>
              </a:rPr>
              <a:t>Maternal and </a:t>
            </a:r>
            <a:r>
              <a:rPr lang="en-GB" sz="2800" dirty="0" err="1">
                <a:solidFill>
                  <a:srgbClr val="002060"/>
                </a:solidFill>
                <a:latin typeface="Times New Roman" panose="02020603050405020304" pitchFamily="18" charset="0"/>
                <a:cs typeface="Times New Roman" panose="02020603050405020304" pitchFamily="18" charset="0"/>
              </a:rPr>
              <a:t>fetal</a:t>
            </a:r>
            <a:r>
              <a:rPr lang="en-GB" sz="2800" dirty="0">
                <a:solidFill>
                  <a:srgbClr val="002060"/>
                </a:solidFill>
                <a:latin typeface="Times New Roman" panose="02020603050405020304" pitchFamily="18" charset="0"/>
                <a:cs typeface="Times New Roman" panose="02020603050405020304" pitchFamily="18" charset="0"/>
              </a:rPr>
              <a:t> assessment (13)</a:t>
            </a:r>
          </a:p>
          <a:p>
            <a:pPr marL="514350" indent="-514350">
              <a:buSzPct val="100000"/>
              <a:buFont typeface="+mj-lt"/>
              <a:buAutoNum type="alphaUcPeriod"/>
            </a:pPr>
            <a:r>
              <a:rPr lang="en-GB" sz="2800" dirty="0">
                <a:solidFill>
                  <a:srgbClr val="002060"/>
                </a:solidFill>
                <a:latin typeface="Times New Roman" panose="02020603050405020304" pitchFamily="18" charset="0"/>
                <a:cs typeface="Times New Roman" panose="02020603050405020304" pitchFamily="18" charset="0"/>
              </a:rPr>
              <a:t>Preventive measures (7)</a:t>
            </a:r>
          </a:p>
          <a:p>
            <a:pPr marL="514350" indent="-514350">
              <a:buSzPct val="100000"/>
              <a:buFont typeface="+mj-lt"/>
              <a:buAutoNum type="alphaUcPeriod"/>
            </a:pPr>
            <a:r>
              <a:rPr lang="en-GB" sz="2800" dirty="0">
                <a:solidFill>
                  <a:srgbClr val="002060"/>
                </a:solidFill>
                <a:latin typeface="Times New Roman" panose="02020603050405020304" pitchFamily="18" charset="0"/>
                <a:cs typeface="Times New Roman" panose="02020603050405020304" pitchFamily="18" charset="0"/>
              </a:rPr>
              <a:t>Interventions for common physiological symptoms (6)</a:t>
            </a:r>
          </a:p>
          <a:p>
            <a:pPr marL="514350" indent="-514350">
              <a:buSzPct val="100000"/>
              <a:buFont typeface="+mj-lt"/>
              <a:buAutoNum type="alphaUcPeriod"/>
            </a:pPr>
            <a:r>
              <a:rPr lang="en-GB" sz="2800" dirty="0">
                <a:solidFill>
                  <a:srgbClr val="002060"/>
                </a:solidFill>
                <a:latin typeface="Times New Roman" panose="02020603050405020304" pitchFamily="18" charset="0"/>
                <a:cs typeface="Times New Roman" panose="02020603050405020304" pitchFamily="18" charset="0"/>
              </a:rPr>
              <a:t>Health systems interventions to improve the utilization and quality of ANC (9)</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01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2785-F48B-04A6-569E-6A635F7E8159}"/>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Nutritional assessment</a:t>
            </a:r>
          </a:p>
        </p:txBody>
      </p:sp>
      <p:pic>
        <p:nvPicPr>
          <p:cNvPr id="4" name="Picture 2">
            <a:extLst>
              <a:ext uri="{FF2B5EF4-FFF2-40B4-BE49-F238E27FC236}">
                <a16:creationId xmlns:a16="http://schemas.microsoft.com/office/drawing/2014/main" id="{A698FBFD-51F6-5589-1875-010B276A8C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 y="1802448"/>
            <a:ext cx="12192000" cy="516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tar: 5 Points 4">
            <a:extLst>
              <a:ext uri="{FF2B5EF4-FFF2-40B4-BE49-F238E27FC236}">
                <a16:creationId xmlns:a16="http://schemas.microsoft.com/office/drawing/2014/main" id="{2A8B5A70-03EB-BE4D-C3B6-3D116FC2118E}"/>
              </a:ext>
            </a:extLst>
          </p:cNvPr>
          <p:cNvSpPr/>
          <p:nvPr/>
        </p:nvSpPr>
        <p:spPr>
          <a:xfrm>
            <a:off x="10688320" y="3230880"/>
            <a:ext cx="985520" cy="436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34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4F98-5086-ECC0-D90D-9FDB0401BEE6}"/>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C796CA36-3515-E07A-7AEC-AC61B6E81D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tar: 5 Points 4">
            <a:extLst>
              <a:ext uri="{FF2B5EF4-FFF2-40B4-BE49-F238E27FC236}">
                <a16:creationId xmlns:a16="http://schemas.microsoft.com/office/drawing/2014/main" id="{445B5686-842B-2E39-CDC2-D5783AC690B2}"/>
              </a:ext>
            </a:extLst>
          </p:cNvPr>
          <p:cNvSpPr/>
          <p:nvPr/>
        </p:nvSpPr>
        <p:spPr>
          <a:xfrm>
            <a:off x="10464800" y="609600"/>
            <a:ext cx="1016000" cy="8940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51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2D79-547C-8CB5-1CAA-9A2B68C83A0E}"/>
              </a:ext>
            </a:extLst>
          </p:cNvPr>
          <p:cNvSpPr>
            <a:spLocks noGrp="1"/>
          </p:cNvSpPr>
          <p:nvPr>
            <p:ph type="title"/>
          </p:nvPr>
        </p:nvSpPr>
        <p:spPr/>
        <p:txBody>
          <a:bodyPr>
            <a:normAutofit/>
          </a:bodyPr>
          <a:lstStyle/>
          <a:p>
            <a:r>
              <a:rPr lang="en-US" sz="6000" dirty="0">
                <a:latin typeface="Times New Roman" panose="02020603050405020304" pitchFamily="18" charset="0"/>
                <a:cs typeface="Times New Roman" panose="02020603050405020304" pitchFamily="18" charset="0"/>
              </a:rPr>
              <a:t>Maternal and fetal assessment</a:t>
            </a:r>
          </a:p>
        </p:txBody>
      </p:sp>
      <p:pic>
        <p:nvPicPr>
          <p:cNvPr id="4" name="Picture 2">
            <a:extLst>
              <a:ext uri="{FF2B5EF4-FFF2-40B4-BE49-F238E27FC236}">
                <a16:creationId xmlns:a16="http://schemas.microsoft.com/office/drawing/2014/main" id="{58304B88-73FE-724A-FC95-C6D7ACAA08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 y="1818640"/>
            <a:ext cx="12192000" cy="503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431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1294-F8C7-2601-A8E9-FB803BC196AA}"/>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Anemia in pregnancy</a:t>
            </a:r>
          </a:p>
        </p:txBody>
      </p:sp>
      <p:sp>
        <p:nvSpPr>
          <p:cNvPr id="3" name="Content Placeholder 2">
            <a:extLst>
              <a:ext uri="{FF2B5EF4-FFF2-40B4-BE49-F238E27FC236}">
                <a16:creationId xmlns:a16="http://schemas.microsoft.com/office/drawing/2014/main" id="{2C731E23-BEB5-C644-FB18-6590732EB1BD}"/>
              </a:ext>
            </a:extLst>
          </p:cNvPr>
          <p:cNvSpPr>
            <a:spLocks noGrp="1"/>
          </p:cNvSpPr>
          <p:nvPr>
            <p:ph idx="1"/>
          </p:nvPr>
        </p:nvSpPr>
        <p:spPr>
          <a:xfrm>
            <a:off x="838200" y="2143759"/>
            <a:ext cx="10515600" cy="4033203"/>
          </a:xfrm>
        </p:spPr>
        <p:txBody>
          <a:bodyPr>
            <a:normAutofit lnSpcReduction="10000"/>
          </a:bodyPr>
          <a:lstStyle/>
          <a:p>
            <a:r>
              <a:rPr lang="en-US" sz="3200" dirty="0">
                <a:latin typeface="Times New Roman" panose="02020603050405020304" pitchFamily="18" charset="0"/>
                <a:cs typeface="Times New Roman" panose="02020603050405020304" pitchFamily="18" charset="0"/>
              </a:rPr>
              <a:t>First trimester: &lt; 11 mg\dl</a:t>
            </a:r>
          </a:p>
          <a:p>
            <a:r>
              <a:rPr lang="en-US" sz="3200" dirty="0">
                <a:latin typeface="Times New Roman" panose="02020603050405020304" pitchFamily="18" charset="0"/>
                <a:cs typeface="Times New Roman" panose="02020603050405020304" pitchFamily="18" charset="0"/>
              </a:rPr>
              <a:t>Second trimester: &lt; 10.5 mg\dl</a:t>
            </a:r>
          </a:p>
          <a:p>
            <a:r>
              <a:rPr lang="en-US" sz="3200" dirty="0">
                <a:latin typeface="Times New Roman" panose="02020603050405020304" pitchFamily="18" charset="0"/>
                <a:cs typeface="Times New Roman" panose="02020603050405020304" pitchFamily="18" charset="0"/>
              </a:rPr>
              <a:t>Third trimester : &lt; 11 mg\dl</a:t>
            </a:r>
          </a:p>
          <a:p>
            <a:endParaRPr lang="en-US"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Prophylactic dose: 2-4 mg\kg</a:t>
            </a: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Therapeutic dose: 6-8 mg\kg</a:t>
            </a:r>
          </a:p>
        </p:txBody>
      </p:sp>
      <p:pic>
        <p:nvPicPr>
          <p:cNvPr id="5" name="Picture 4">
            <a:extLst>
              <a:ext uri="{FF2B5EF4-FFF2-40B4-BE49-F238E27FC236}">
                <a16:creationId xmlns:a16="http://schemas.microsoft.com/office/drawing/2014/main" id="{D6182B94-6C31-4150-BAE4-5EDFEB445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400" y="0"/>
            <a:ext cx="4927600" cy="6858000"/>
          </a:xfrm>
          <a:prstGeom prst="rect">
            <a:avLst/>
          </a:prstGeom>
        </p:spPr>
      </p:pic>
    </p:spTree>
    <p:extLst>
      <p:ext uri="{BB962C8B-B14F-4D97-AF65-F5344CB8AC3E}">
        <p14:creationId xmlns:p14="http://schemas.microsoft.com/office/powerpoint/2010/main" val="333228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E0E3F-A890-6B4D-643C-B3BB2F45CE84}"/>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5CCE3E90-CB5E-30E3-8630-97538C4E8F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tar: 5 Points 4">
            <a:extLst>
              <a:ext uri="{FF2B5EF4-FFF2-40B4-BE49-F238E27FC236}">
                <a16:creationId xmlns:a16="http://schemas.microsoft.com/office/drawing/2014/main" id="{C081309C-2983-D3AE-095D-C0FDB79D1854}"/>
              </a:ext>
            </a:extLst>
          </p:cNvPr>
          <p:cNvSpPr/>
          <p:nvPr/>
        </p:nvSpPr>
        <p:spPr>
          <a:xfrm>
            <a:off x="10353040" y="924560"/>
            <a:ext cx="772160" cy="39624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A5973D01-6A32-3D57-2096-A2757736EF1B}"/>
              </a:ext>
            </a:extLst>
          </p:cNvPr>
          <p:cNvSpPr/>
          <p:nvPr/>
        </p:nvSpPr>
        <p:spPr>
          <a:xfrm>
            <a:off x="10525760" y="1838960"/>
            <a:ext cx="955040" cy="41116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ar: 5 Points 7">
            <a:extLst>
              <a:ext uri="{FF2B5EF4-FFF2-40B4-BE49-F238E27FC236}">
                <a16:creationId xmlns:a16="http://schemas.microsoft.com/office/drawing/2014/main" id="{6A57DFC9-835E-5DEF-D802-46BD0CD42C6C}"/>
              </a:ext>
            </a:extLst>
          </p:cNvPr>
          <p:cNvSpPr/>
          <p:nvPr/>
        </p:nvSpPr>
        <p:spPr>
          <a:xfrm>
            <a:off x="10525760" y="2834640"/>
            <a:ext cx="828040" cy="41116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5 Points 8">
            <a:extLst>
              <a:ext uri="{FF2B5EF4-FFF2-40B4-BE49-F238E27FC236}">
                <a16:creationId xmlns:a16="http://schemas.microsoft.com/office/drawing/2014/main" id="{B3B15623-D408-693B-EBCE-7FF646B32196}"/>
              </a:ext>
            </a:extLst>
          </p:cNvPr>
          <p:cNvSpPr/>
          <p:nvPr/>
        </p:nvSpPr>
        <p:spPr>
          <a:xfrm>
            <a:off x="10525760" y="4013200"/>
            <a:ext cx="1036320" cy="87376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23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anim calcmode="lin" valueType="num">
                                      <p:cBhvr>
                                        <p:cTn id="29" dur="2000" fill="hold"/>
                                        <p:tgtEl>
                                          <p:spTgt spid="9"/>
                                        </p:tgtEl>
                                        <p:attrNameLst>
                                          <p:attrName>ppt_w</p:attrName>
                                        </p:attrNameLst>
                                      </p:cBhvr>
                                      <p:tavLst>
                                        <p:tav tm="0" fmla="#ppt_w*sin(2.5*pi*$)">
                                          <p:val>
                                            <p:fltVal val="0"/>
                                          </p:val>
                                        </p:tav>
                                        <p:tav tm="100000">
                                          <p:val>
                                            <p:fltVal val="1"/>
                                          </p:val>
                                        </p:tav>
                                      </p:tavLst>
                                    </p:anim>
                                    <p:anim calcmode="lin" valueType="num">
                                      <p:cBhvr>
                                        <p:cTn id="30"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71119"/>
            <a:ext cx="12268199" cy="291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1" y="2946400"/>
            <a:ext cx="1226819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Point Star 5"/>
          <p:cNvSpPr/>
          <p:nvPr/>
        </p:nvSpPr>
        <p:spPr>
          <a:xfrm>
            <a:off x="10637874" y="4616728"/>
            <a:ext cx="715926" cy="609600"/>
          </a:xfrm>
          <a:prstGeom prst="star5">
            <a:avLst>
              <a:gd name="adj" fmla="val 0"/>
              <a:gd name="hf" fmla="val 105146"/>
              <a:gd name="vf" fmla="val 110557"/>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780B9F79-F9E6-831C-244A-7DE07F8BDAAB}"/>
              </a:ext>
            </a:extLst>
          </p:cNvPr>
          <p:cNvSpPr/>
          <p:nvPr/>
        </p:nvSpPr>
        <p:spPr>
          <a:xfrm>
            <a:off x="10271760" y="4616728"/>
            <a:ext cx="1209040" cy="75791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3838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EC45-77B3-6F44-47D0-F76AB6C6CC9D}"/>
              </a:ext>
            </a:extLst>
          </p:cNvPr>
          <p:cNvSpPr>
            <a:spLocks noGrp="1"/>
          </p:cNvSpPr>
          <p:nvPr>
            <p:ph type="title"/>
          </p:nvPr>
        </p:nvSpPr>
        <p:spPr/>
        <p:txBody>
          <a:bodyPr>
            <a:normAutofit/>
          </a:bodyPr>
          <a:lstStyle/>
          <a:p>
            <a:r>
              <a:rPr lang="en-US" sz="6000" dirty="0">
                <a:latin typeface="Times New Roman" panose="02020603050405020304" pitchFamily="18" charset="0"/>
                <a:cs typeface="Times New Roman" panose="02020603050405020304" pitchFamily="18" charset="0"/>
              </a:rPr>
              <a:t>Preventive measures</a:t>
            </a:r>
          </a:p>
        </p:txBody>
      </p:sp>
      <p:pic>
        <p:nvPicPr>
          <p:cNvPr id="4" name="Content Placeholder 3">
            <a:extLst>
              <a:ext uri="{FF2B5EF4-FFF2-40B4-BE49-F238E27FC236}">
                <a16:creationId xmlns:a16="http://schemas.microsoft.com/office/drawing/2014/main" id="{38AAE174-6791-12A0-D845-BAB904C744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889760"/>
            <a:ext cx="12192000" cy="496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tar: 5 Points 4">
            <a:extLst>
              <a:ext uri="{FF2B5EF4-FFF2-40B4-BE49-F238E27FC236}">
                <a16:creationId xmlns:a16="http://schemas.microsoft.com/office/drawing/2014/main" id="{A49ED42B-7F98-F88E-D9B2-D21ABFE1A0CB}"/>
              </a:ext>
            </a:extLst>
          </p:cNvPr>
          <p:cNvSpPr/>
          <p:nvPr/>
        </p:nvSpPr>
        <p:spPr>
          <a:xfrm>
            <a:off x="10332720" y="2976880"/>
            <a:ext cx="914400" cy="45212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00CA50DF-FD8E-82FD-D80D-87F74D73FEF2}"/>
              </a:ext>
            </a:extLst>
          </p:cNvPr>
          <p:cNvSpPr/>
          <p:nvPr/>
        </p:nvSpPr>
        <p:spPr>
          <a:xfrm>
            <a:off x="10414000" y="6360160"/>
            <a:ext cx="873760" cy="36576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1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57FF0-7105-C9BF-25F5-1F6DD42E78CE}"/>
              </a:ext>
            </a:extLst>
          </p:cNvPr>
          <p:cNvSpPr>
            <a:spLocks noGrp="1"/>
          </p:cNvSpPr>
          <p:nvPr>
            <p:ph type="title"/>
          </p:nvPr>
        </p:nvSpPr>
        <p:spPr>
          <a:xfrm>
            <a:off x="1097280" y="-201706"/>
            <a:ext cx="10058400" cy="2568387"/>
          </a:xfrm>
        </p:spPr>
        <p:txBody>
          <a:bodyPr>
            <a:normAutofit fontScale="90000"/>
          </a:bodyPr>
          <a:lstStyle/>
          <a:p>
            <a:br>
              <a:rPr lang="en-US" sz="3600" b="0" dirty="0">
                <a:solidFill>
                  <a:srgbClr val="002060"/>
                </a:solidFill>
                <a:latin typeface="Times New Roman" panose="02020603050405020304" pitchFamily="18" charset="0"/>
                <a:cs typeface="Times New Roman" panose="02020603050405020304" pitchFamily="18" charset="0"/>
              </a:rPr>
            </a:br>
            <a:br>
              <a:rPr lang="en-US" sz="3600" b="0" dirty="0">
                <a:solidFill>
                  <a:srgbClr val="002060"/>
                </a:solidFill>
                <a:latin typeface="Times New Roman" panose="02020603050405020304" pitchFamily="18" charset="0"/>
                <a:cs typeface="Times New Roman" panose="02020603050405020304" pitchFamily="18" charset="0"/>
              </a:rPr>
            </a:br>
            <a:br>
              <a:rPr lang="en-US" sz="3600" b="0" dirty="0">
                <a:solidFill>
                  <a:srgbClr val="002060"/>
                </a:solidFill>
                <a:latin typeface="Times New Roman" panose="02020603050405020304" pitchFamily="18" charset="0"/>
                <a:cs typeface="Times New Roman" panose="02020603050405020304" pitchFamily="18" charset="0"/>
              </a:rPr>
            </a:br>
            <a:br>
              <a:rPr lang="en-US" sz="3600" b="0" dirty="0">
                <a:solidFill>
                  <a:srgbClr val="002060"/>
                </a:solidFill>
                <a:latin typeface="Times New Roman" panose="02020603050405020304" pitchFamily="18" charset="0"/>
                <a:cs typeface="Times New Roman" panose="02020603050405020304" pitchFamily="18" charset="0"/>
              </a:rPr>
            </a:br>
            <a:br>
              <a:rPr lang="en-US" sz="3600" b="0" dirty="0">
                <a:solidFill>
                  <a:srgbClr val="002060"/>
                </a:solidFill>
                <a:latin typeface="Times New Roman" panose="02020603050405020304" pitchFamily="18" charset="0"/>
                <a:cs typeface="Times New Roman" panose="02020603050405020304" pitchFamily="18" charset="0"/>
              </a:rPr>
            </a:br>
            <a:br>
              <a:rPr lang="en-US" sz="3600" b="0" dirty="0">
                <a:solidFill>
                  <a:srgbClr val="002060"/>
                </a:solidFill>
                <a:latin typeface="Times New Roman" panose="02020603050405020304" pitchFamily="18" charset="0"/>
                <a:cs typeface="Times New Roman" panose="02020603050405020304" pitchFamily="18" charset="0"/>
              </a:rPr>
            </a:br>
            <a:br>
              <a:rPr lang="en-US" sz="3600" b="0" dirty="0">
                <a:solidFill>
                  <a:srgbClr val="002060"/>
                </a:solidFill>
                <a:latin typeface="Times New Roman" panose="02020603050405020304" pitchFamily="18" charset="0"/>
                <a:cs typeface="Times New Roman" panose="02020603050405020304" pitchFamily="18" charset="0"/>
              </a:rPr>
            </a:br>
            <a:br>
              <a:rPr lang="en-US" sz="3600" b="0" dirty="0">
                <a:solidFill>
                  <a:srgbClr val="002060"/>
                </a:solidFill>
                <a:latin typeface="Times New Roman" panose="02020603050405020304" pitchFamily="18" charset="0"/>
                <a:cs typeface="Times New Roman" panose="02020603050405020304" pitchFamily="18" charset="0"/>
              </a:rPr>
            </a:br>
            <a:br>
              <a:rPr lang="en-US" sz="3600" b="0" dirty="0">
                <a:solidFill>
                  <a:srgbClr val="002060"/>
                </a:solidFill>
                <a:latin typeface="Times New Roman" panose="02020603050405020304" pitchFamily="18" charset="0"/>
                <a:cs typeface="Times New Roman" panose="02020603050405020304" pitchFamily="18" charset="0"/>
              </a:rPr>
            </a:br>
            <a:br>
              <a:rPr lang="en-US" sz="3600" b="0" dirty="0">
                <a:solidFill>
                  <a:srgbClr val="002060"/>
                </a:solidFill>
                <a:latin typeface="Times New Roman" panose="02020603050405020304" pitchFamily="18" charset="0"/>
                <a:cs typeface="Times New Roman" panose="02020603050405020304" pitchFamily="18" charset="0"/>
              </a:rPr>
            </a:br>
            <a:br>
              <a:rPr lang="en-US" sz="3600" b="0" dirty="0">
                <a:solidFill>
                  <a:srgbClr val="002060"/>
                </a:solidFill>
                <a:latin typeface="Times New Roman" panose="02020603050405020304" pitchFamily="18" charset="0"/>
                <a:cs typeface="Times New Roman" panose="02020603050405020304" pitchFamily="18" charset="0"/>
              </a:rPr>
            </a:br>
            <a:r>
              <a:rPr lang="en-US" sz="3600" b="0" dirty="0">
                <a:solidFill>
                  <a:srgbClr val="002060"/>
                </a:solidFill>
                <a:latin typeface="Times New Roman" panose="02020603050405020304" pitchFamily="18" charset="0"/>
                <a:cs typeface="Times New Roman" panose="02020603050405020304" pitchFamily="18" charset="0"/>
              </a:rPr>
              <a:t>A 24-Year-Old Primigravida at 8 Weeks of Gestation comes to your office for her first prenatal visit. You Which of the following tests is not recommended at her initial prenatal visit?</a:t>
            </a:r>
            <a:br>
              <a:rPr lang="en-US" b="0" dirty="0">
                <a:latin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A8FCFD3E-A223-1B51-D96B-CB7D62AE71E7}"/>
              </a:ext>
            </a:extLst>
          </p:cNvPr>
          <p:cNvSpPr>
            <a:spLocks noGrp="1"/>
          </p:cNvSpPr>
          <p:nvPr>
            <p:ph idx="1"/>
          </p:nvPr>
        </p:nvSpPr>
        <p:spPr>
          <a:xfrm>
            <a:off x="1097280" y="2958353"/>
            <a:ext cx="10058400" cy="3388659"/>
          </a:xfrm>
        </p:spPr>
        <p:txBody>
          <a:bodyPr>
            <a:normAutofit/>
          </a:bodyPr>
          <a:lstStyle/>
          <a:p>
            <a:pPr marL="0" indent="0" algn="just">
              <a:buNone/>
            </a:pPr>
            <a:r>
              <a:rPr lang="en-US" sz="2400" b="0" dirty="0">
                <a:solidFill>
                  <a:srgbClr val="002060"/>
                </a:solidFill>
                <a:latin typeface="Times New Roman" panose="02020603050405020304" pitchFamily="18" charset="0"/>
                <a:cs typeface="Times New Roman" panose="02020603050405020304" pitchFamily="18" charset="0"/>
              </a:rPr>
              <a:t>A. Complete blood count (CBC) </a:t>
            </a:r>
          </a:p>
          <a:p>
            <a:pPr marL="0" indent="0" algn="just">
              <a:buNone/>
            </a:pPr>
            <a:r>
              <a:rPr lang="en-US" sz="2400" b="0" dirty="0">
                <a:solidFill>
                  <a:srgbClr val="002060"/>
                </a:solidFill>
                <a:latin typeface="Times New Roman" panose="02020603050405020304" pitchFamily="18" charset="0"/>
                <a:cs typeface="Times New Roman" panose="02020603050405020304" pitchFamily="18" charset="0"/>
              </a:rPr>
              <a:t>B. Rapid plasma </a:t>
            </a:r>
            <a:r>
              <a:rPr lang="en-US" sz="2400" b="0" dirty="0" err="1">
                <a:solidFill>
                  <a:srgbClr val="002060"/>
                </a:solidFill>
                <a:latin typeface="Times New Roman" panose="02020603050405020304" pitchFamily="18" charset="0"/>
                <a:cs typeface="Times New Roman" panose="02020603050405020304" pitchFamily="18" charset="0"/>
              </a:rPr>
              <a:t>reagin</a:t>
            </a:r>
            <a:r>
              <a:rPr lang="en-US" sz="2400" b="0" dirty="0">
                <a:solidFill>
                  <a:srgbClr val="002060"/>
                </a:solidFill>
                <a:latin typeface="Times New Roman" panose="02020603050405020304" pitchFamily="18" charset="0"/>
                <a:cs typeface="Times New Roman" panose="02020603050405020304" pitchFamily="18" charset="0"/>
              </a:rPr>
              <a:t> (screening for syphilis)</a:t>
            </a:r>
          </a:p>
          <a:p>
            <a:pPr marL="0" indent="0" algn="just">
              <a:buNone/>
            </a:pPr>
            <a:r>
              <a:rPr lang="en-US" sz="2400" b="0" dirty="0">
                <a:solidFill>
                  <a:srgbClr val="002060"/>
                </a:solidFill>
                <a:latin typeface="Times New Roman" panose="02020603050405020304" pitchFamily="18" charset="0"/>
                <a:cs typeface="Times New Roman" panose="02020603050405020304" pitchFamily="18" charset="0"/>
              </a:rPr>
              <a:t>C. Screening for gestational diabetes </a:t>
            </a:r>
          </a:p>
          <a:p>
            <a:pPr marL="0" indent="0" algn="just">
              <a:buNone/>
            </a:pPr>
            <a:r>
              <a:rPr lang="en-US" sz="2400" b="0" dirty="0">
                <a:solidFill>
                  <a:srgbClr val="002060"/>
                </a:solidFill>
                <a:latin typeface="Times New Roman" panose="02020603050405020304" pitchFamily="18" charset="0"/>
                <a:cs typeface="Times New Roman" panose="02020603050405020304" pitchFamily="18" charset="0"/>
              </a:rPr>
              <a:t>D. Hepatitis B virus screen (HBSAG)</a:t>
            </a:r>
          </a:p>
          <a:p>
            <a:pPr marL="0" indent="0" algn="just">
              <a:buNone/>
            </a:pPr>
            <a:r>
              <a:rPr lang="en-US" sz="2400" b="0" dirty="0">
                <a:solidFill>
                  <a:srgbClr val="002060"/>
                </a:solidFill>
                <a:latin typeface="Times New Roman" panose="02020603050405020304" pitchFamily="18" charset="0"/>
                <a:cs typeface="Times New Roman" panose="02020603050405020304" pitchFamily="18" charset="0"/>
              </a:rPr>
              <a:t>E. Blood typing (Rh and ABO).</a:t>
            </a:r>
          </a:p>
          <a:p>
            <a:endParaRPr lang="en-GB" dirty="0"/>
          </a:p>
        </p:txBody>
      </p:sp>
    </p:spTree>
    <p:extLst>
      <p:ext uri="{BB962C8B-B14F-4D97-AF65-F5344CB8AC3E}">
        <p14:creationId xmlns:p14="http://schemas.microsoft.com/office/powerpoint/2010/main" val="1694790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D564-6DE3-22B7-6389-91599B43DFD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FDA approved drugs</a:t>
            </a:r>
          </a:p>
        </p:txBody>
      </p:sp>
      <p:sp>
        <p:nvSpPr>
          <p:cNvPr id="5" name="Rectangle 4">
            <a:extLst>
              <a:ext uri="{FF2B5EF4-FFF2-40B4-BE49-F238E27FC236}">
                <a16:creationId xmlns:a16="http://schemas.microsoft.com/office/drawing/2014/main" id="{7024A8E7-21E0-5111-AD3B-4A6107E5F8A2}"/>
              </a:ext>
            </a:extLst>
          </p:cNvPr>
          <p:cNvSpPr/>
          <p:nvPr/>
        </p:nvSpPr>
        <p:spPr>
          <a:xfrm>
            <a:off x="4114801" y="2967335"/>
            <a:ext cx="619760"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C</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7" name="Content Placeholder 6">
            <a:extLst>
              <a:ext uri="{FF2B5EF4-FFF2-40B4-BE49-F238E27FC236}">
                <a16:creationId xmlns:a16="http://schemas.microsoft.com/office/drawing/2014/main" id="{87DA4897-91D1-EE01-48B9-CCA22DB20EDA}"/>
              </a:ext>
            </a:extLst>
          </p:cNvPr>
          <p:cNvPicPr>
            <a:picLocks noGrp="1" noChangeAspect="1"/>
          </p:cNvPicPr>
          <p:nvPr>
            <p:ph idx="1"/>
          </p:nvPr>
        </p:nvPicPr>
        <p:blipFill>
          <a:blip r:embed="rId2"/>
          <a:stretch>
            <a:fillRect/>
          </a:stretch>
        </p:blipFill>
        <p:spPr>
          <a:xfrm>
            <a:off x="838200" y="1584959"/>
            <a:ext cx="10226040" cy="4907915"/>
          </a:xfrm>
        </p:spPr>
      </p:pic>
    </p:spTree>
    <p:extLst>
      <p:ext uri="{BB962C8B-B14F-4D97-AF65-F5344CB8AC3E}">
        <p14:creationId xmlns:p14="http://schemas.microsoft.com/office/powerpoint/2010/main" val="1021536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60EE-A4E9-BEE7-4393-7AEC69728AC1}"/>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66C45082-7DFE-4C1D-346B-2F70FE3B78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119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40FB-37A9-7C74-1459-32069AD89A80}"/>
              </a:ext>
            </a:extLst>
          </p:cNvPr>
          <p:cNvSpPr>
            <a:spLocks noGrp="1"/>
          </p:cNvSpPr>
          <p:nvPr>
            <p:ph type="title"/>
          </p:nvPr>
        </p:nvSpPr>
        <p:spPr>
          <a:xfrm>
            <a:off x="838200" y="365125"/>
            <a:ext cx="10515600" cy="2286635"/>
          </a:xfrm>
        </p:spPr>
        <p:txBody>
          <a:bodyPr>
            <a:normAutofit/>
          </a:bodyPr>
          <a:lstStyle/>
          <a:p>
            <a:r>
              <a:rPr lang="en-US" sz="6000" dirty="0">
                <a:latin typeface="Times New Roman" panose="02020603050405020304" pitchFamily="18" charset="0"/>
                <a:cs typeface="Times New Roman" panose="02020603050405020304" pitchFamily="18" charset="0"/>
              </a:rPr>
              <a:t>Antibiotics</a:t>
            </a:r>
          </a:p>
        </p:txBody>
      </p:sp>
      <p:sp>
        <p:nvSpPr>
          <p:cNvPr id="3" name="Content Placeholder 2">
            <a:extLst>
              <a:ext uri="{FF2B5EF4-FFF2-40B4-BE49-F238E27FC236}">
                <a16:creationId xmlns:a16="http://schemas.microsoft.com/office/drawing/2014/main" id="{5ABB1200-8ECD-33D2-FF45-31D95CE89AAE}"/>
              </a:ext>
            </a:extLst>
          </p:cNvPr>
          <p:cNvSpPr>
            <a:spLocks noGrp="1"/>
          </p:cNvSpPr>
          <p:nvPr>
            <p:ph idx="1"/>
          </p:nvPr>
        </p:nvSpPr>
        <p:spPr>
          <a:xfrm>
            <a:off x="838200" y="2509520"/>
            <a:ext cx="10876280" cy="3667443"/>
          </a:xfrm>
        </p:spPr>
        <p:txBody>
          <a:bodyPr>
            <a:normAutofit/>
          </a:bodyPr>
          <a:lstStyle/>
          <a:p>
            <a:r>
              <a:rPr lang="en-US" sz="2800" dirty="0">
                <a:latin typeface="Times New Roman" panose="02020603050405020304" pitchFamily="18" charset="0"/>
                <a:cs typeface="Times New Roman" panose="02020603050405020304" pitchFamily="18" charset="0"/>
              </a:rPr>
              <a:t>Antibiotics without known teratogenic effects include: cephalosporins, </a:t>
            </a:r>
            <a:r>
              <a:rPr lang="en-US" sz="2800" dirty="0" err="1">
                <a:latin typeface="Times New Roman" panose="02020603050405020304" pitchFamily="18" charset="0"/>
                <a:cs typeface="Times New Roman" panose="02020603050405020304" pitchFamily="18" charset="0"/>
              </a:rPr>
              <a:t>penicillins</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erythromycin</a:t>
            </a:r>
            <a:r>
              <a:rPr lang="en-US" sz="2800"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azithromycin</a:t>
            </a:r>
            <a:r>
              <a:rPr lang="en-US" sz="28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clindamycin, </a:t>
            </a:r>
            <a:r>
              <a:rPr lang="en-US" sz="2800" dirty="0" err="1">
                <a:latin typeface="Times New Roman" panose="02020603050405020304" pitchFamily="18" charset="0"/>
                <a:cs typeface="Times New Roman" panose="02020603050405020304" pitchFamily="18" charset="0"/>
              </a:rPr>
              <a:t>augmentin</a:t>
            </a:r>
            <a:r>
              <a:rPr lang="en-US" sz="2800" dirty="0">
                <a:latin typeface="Times New Roman" panose="02020603050405020304" pitchFamily="18" charset="0"/>
                <a:cs typeface="Times New Roman" panose="02020603050405020304" pitchFamily="18" charset="0"/>
              </a:rPr>
              <a:t>, and </a:t>
            </a:r>
            <a:r>
              <a:rPr lang="en-US" sz="28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metronidazole</a:t>
            </a:r>
            <a:r>
              <a:rPr lang="en-US" sz="2800"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Fluoroquinolones: contraindicated causing premature cartilage closure.</a:t>
            </a:r>
          </a:p>
          <a:p>
            <a:r>
              <a:rPr lang="en-US" dirty="0">
                <a:latin typeface="Times New Roman" panose="02020603050405020304" pitchFamily="18" charset="0"/>
                <a:cs typeface="Times New Roman" panose="02020603050405020304" pitchFamily="18" charset="0"/>
              </a:rPr>
              <a:t>Trimethoprim: avoided in the first trimester; folic acid antagonist.</a:t>
            </a:r>
          </a:p>
          <a:p>
            <a:pPr marL="342900" indent="-342900">
              <a:buFont typeface="Arial" pitchFamily="34" charset="0"/>
              <a:buChar char="•"/>
            </a:pPr>
            <a:endParaRPr lang="en-US" dirty="0"/>
          </a:p>
        </p:txBody>
      </p:sp>
    </p:spTree>
    <p:extLst>
      <p:ext uri="{BB962C8B-B14F-4D97-AF65-F5344CB8AC3E}">
        <p14:creationId xmlns:p14="http://schemas.microsoft.com/office/powerpoint/2010/main" val="6815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EE34-EE87-2104-7C9C-B68C16BBDA88}"/>
              </a:ext>
            </a:extLst>
          </p:cNvPr>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Tetanus immunization schedule</a:t>
            </a:r>
          </a:p>
        </p:txBody>
      </p:sp>
      <p:pic>
        <p:nvPicPr>
          <p:cNvPr id="4" name="Picture 2">
            <a:extLst>
              <a:ext uri="{FF2B5EF4-FFF2-40B4-BE49-F238E27FC236}">
                <a16:creationId xmlns:a16="http://schemas.microsoft.com/office/drawing/2014/main" id="{41B5D1F3-4B31-F225-896B-3143DE3AD5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1825624"/>
            <a:ext cx="10515600" cy="486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351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E2A2-A0F1-CC34-58EC-B3AA27008432}"/>
              </a:ext>
            </a:extLst>
          </p:cNvPr>
          <p:cNvSpPr>
            <a:spLocks noGrp="1"/>
          </p:cNvSpPr>
          <p:nvPr>
            <p:ph type="title"/>
          </p:nvPr>
        </p:nvSpPr>
        <p:spPr>
          <a:xfrm>
            <a:off x="1097280" y="286603"/>
            <a:ext cx="10058400" cy="810677"/>
          </a:xfrm>
        </p:spPr>
        <p:txBody>
          <a:bodyPr/>
          <a:lstStyle/>
          <a:p>
            <a:r>
              <a:rPr lang="en-GB" b="1" dirty="0">
                <a:solidFill>
                  <a:srgbClr val="002060"/>
                </a:solidFill>
                <a:latin typeface="Times New Roman" panose="02020603050405020304" pitchFamily="18" charset="0"/>
                <a:cs typeface="Times New Roman" panose="02020603050405020304" pitchFamily="18" charset="0"/>
              </a:rPr>
              <a:t>Screening for genetic abnormalities</a:t>
            </a:r>
          </a:p>
        </p:txBody>
      </p:sp>
      <p:sp>
        <p:nvSpPr>
          <p:cNvPr id="3" name="Content Placeholder 2">
            <a:extLst>
              <a:ext uri="{FF2B5EF4-FFF2-40B4-BE49-F238E27FC236}">
                <a16:creationId xmlns:a16="http://schemas.microsoft.com/office/drawing/2014/main" id="{2443C0BD-DA4D-F6BC-0414-5016BA223873}"/>
              </a:ext>
            </a:extLst>
          </p:cNvPr>
          <p:cNvSpPr>
            <a:spLocks noGrp="1"/>
          </p:cNvSpPr>
          <p:nvPr>
            <p:ph idx="1"/>
          </p:nvPr>
        </p:nvSpPr>
        <p:spPr>
          <a:xfrm>
            <a:off x="1097280" y="1794933"/>
            <a:ext cx="10058400" cy="4504267"/>
          </a:xfrm>
        </p:spPr>
        <p:txBody>
          <a:bodyPr>
            <a:normAutofit/>
          </a:bodyPr>
          <a:lstStyle/>
          <a:p>
            <a:r>
              <a:rPr lang="en-GB" sz="2800" u="sng" dirty="0">
                <a:solidFill>
                  <a:srgbClr val="002060"/>
                </a:solidFill>
                <a:latin typeface="Times New Roman" panose="02020603050405020304" pitchFamily="18" charset="0"/>
                <a:cs typeface="Times New Roman" panose="02020603050405020304" pitchFamily="18" charset="0"/>
              </a:rPr>
              <a:t>Aneuploidy:</a:t>
            </a:r>
          </a:p>
          <a:p>
            <a:r>
              <a:rPr lang="en-GB" dirty="0">
                <a:solidFill>
                  <a:srgbClr val="002060"/>
                </a:solidFill>
                <a:latin typeface="Times New Roman" panose="02020603050405020304" pitchFamily="18" charset="0"/>
                <a:cs typeface="Times New Roman" panose="02020603050405020304" pitchFamily="18" charset="0"/>
              </a:rPr>
              <a:t>Defined as an abnormal number of chromosomes.</a:t>
            </a:r>
          </a:p>
          <a:p>
            <a:r>
              <a:rPr lang="en-GB" dirty="0">
                <a:solidFill>
                  <a:srgbClr val="002060"/>
                </a:solidFill>
                <a:latin typeface="Times New Roman" panose="02020603050405020304" pitchFamily="18" charset="0"/>
                <a:cs typeface="Times New Roman" panose="02020603050405020304" pitchFamily="18" charset="0"/>
              </a:rPr>
              <a:t>- All women, regardless of age, who present for antenatal care should be offered aneuploidy screening &amp; for invasive antenatal testing (chorionic villus sampling [CVS] or amniocentesis) for diagnosis of </a:t>
            </a:r>
            <a:r>
              <a:rPr lang="en-GB" dirty="0" err="1">
                <a:solidFill>
                  <a:srgbClr val="002060"/>
                </a:solidFill>
                <a:latin typeface="Times New Roman" panose="02020603050405020304" pitchFamily="18" charset="0"/>
                <a:cs typeface="Times New Roman" panose="02020603050405020304" pitchFamily="18" charset="0"/>
              </a:rPr>
              <a:t>fetal</a:t>
            </a:r>
            <a:r>
              <a:rPr lang="en-GB" dirty="0">
                <a:solidFill>
                  <a:srgbClr val="002060"/>
                </a:solidFill>
                <a:latin typeface="Times New Roman" panose="02020603050405020304" pitchFamily="18" charset="0"/>
                <a:cs typeface="Times New Roman" panose="02020603050405020304" pitchFamily="18" charset="0"/>
              </a:rPr>
              <a:t> aneuploidy and other genetic anomalies.</a:t>
            </a:r>
          </a:p>
          <a:p>
            <a:r>
              <a:rPr lang="en-GB" dirty="0">
                <a:solidFill>
                  <a:srgbClr val="002060"/>
                </a:solidFill>
                <a:latin typeface="Times New Roman" panose="02020603050405020304" pitchFamily="18" charset="0"/>
                <a:cs typeface="Times New Roman" panose="02020603050405020304" pitchFamily="18" charset="0"/>
              </a:rPr>
              <a:t>- First-trimester screening can generally be performed from 10 to 14 weeks' gestation &amp; second-trimester screening can generally be performed from 15 to 23 weeks' gestation.</a:t>
            </a:r>
          </a:p>
          <a:p>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Fetal</a:t>
            </a:r>
            <a:r>
              <a:rPr lang="en-GB" dirty="0">
                <a:solidFill>
                  <a:srgbClr val="002060"/>
                </a:solidFill>
                <a:latin typeface="Times New Roman" panose="02020603050405020304" pitchFamily="18" charset="0"/>
                <a:cs typeface="Times New Roman" panose="02020603050405020304" pitchFamily="18" charset="0"/>
              </a:rPr>
              <a:t> anatomical markers associated with aneuploidy include an echogenic intracardiac focus, absent nasal bone, short humerus or femur, and echogenic bowel.</a:t>
            </a:r>
          </a:p>
        </p:txBody>
      </p:sp>
    </p:spTree>
    <p:extLst>
      <p:ext uri="{BB962C8B-B14F-4D97-AF65-F5344CB8AC3E}">
        <p14:creationId xmlns:p14="http://schemas.microsoft.com/office/powerpoint/2010/main" val="3159731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6496-071B-49DA-F5EB-FB6639CF17CD}"/>
              </a:ext>
            </a:extLst>
          </p:cNvPr>
          <p:cNvSpPr>
            <a:spLocks noGrp="1"/>
          </p:cNvSpPr>
          <p:nvPr>
            <p:ph type="title"/>
          </p:nvPr>
        </p:nvSpPr>
        <p:spPr/>
        <p:txBody>
          <a:bodyPr/>
          <a:lstStyle/>
          <a:p>
            <a:r>
              <a:rPr lang="en-GB" b="1" dirty="0">
                <a:solidFill>
                  <a:srgbClr val="002060"/>
                </a:solidFill>
                <a:latin typeface="Times New Roman" panose="02020603050405020304" pitchFamily="18" charset="0"/>
                <a:cs typeface="Times New Roman" panose="02020603050405020304" pitchFamily="18" charset="0"/>
              </a:rPr>
              <a:t>Screening for neural tube defects (NTDs)</a:t>
            </a:r>
          </a:p>
        </p:txBody>
      </p:sp>
      <p:sp>
        <p:nvSpPr>
          <p:cNvPr id="3" name="Content Placeholder 2">
            <a:extLst>
              <a:ext uri="{FF2B5EF4-FFF2-40B4-BE49-F238E27FC236}">
                <a16:creationId xmlns:a16="http://schemas.microsoft.com/office/drawing/2014/main" id="{9F9B2398-4EF5-41D0-FF91-89A3C3804C68}"/>
              </a:ext>
            </a:extLst>
          </p:cNvPr>
          <p:cNvSpPr>
            <a:spLocks noGrp="1"/>
          </p:cNvSpPr>
          <p:nvPr>
            <p:ph idx="1"/>
          </p:nvPr>
        </p:nvSpPr>
        <p:spPr>
          <a:xfrm>
            <a:off x="1097280" y="2108201"/>
            <a:ext cx="10058400" cy="4157132"/>
          </a:xfrm>
        </p:spPr>
        <p:txBody>
          <a:bodyPr>
            <a:noAutofit/>
          </a:bodyPr>
          <a:lstStyle/>
          <a:p>
            <a:r>
              <a:rPr lang="en-GB" sz="2800" dirty="0">
                <a:solidFill>
                  <a:srgbClr val="002060"/>
                </a:solidFill>
                <a:latin typeface="Times New Roman" panose="02020603050405020304" pitchFamily="18" charset="0"/>
                <a:cs typeface="Times New Roman" panose="02020603050405020304" pitchFamily="18" charset="0"/>
              </a:rPr>
              <a:t>There are 2 approaches for NTD screening: </a:t>
            </a:r>
          </a:p>
          <a:p>
            <a:r>
              <a:rPr lang="en-GB" sz="2800" dirty="0">
                <a:solidFill>
                  <a:srgbClr val="002060"/>
                </a:solidFill>
                <a:latin typeface="Times New Roman" panose="02020603050405020304" pitchFamily="18" charset="0"/>
                <a:cs typeface="Times New Roman" panose="02020603050405020304" pitchFamily="18" charset="0"/>
              </a:rPr>
              <a:t>1. Maternal serum alpha-fetoprotein (MS-AFP) in the second-trimester (optimal at 15 to 18 weeks)</a:t>
            </a:r>
          </a:p>
          <a:p>
            <a:r>
              <a:rPr lang="en-GB" sz="2800" dirty="0">
                <a:solidFill>
                  <a:srgbClr val="002060"/>
                </a:solidFill>
                <a:latin typeface="Times New Roman" panose="02020603050405020304" pitchFamily="18" charset="0"/>
                <a:cs typeface="Times New Roman" panose="02020603050405020304" pitchFamily="18" charset="0"/>
              </a:rPr>
              <a:t> 2. Ultrasound (optimal at 18 to 22 weeks).</a:t>
            </a:r>
          </a:p>
          <a:p>
            <a:r>
              <a:rPr lang="en-GB" sz="2800" dirty="0">
                <a:solidFill>
                  <a:srgbClr val="002060"/>
                </a:solidFill>
                <a:latin typeface="Times New Roman" panose="02020603050405020304" pitchFamily="18" charset="0"/>
                <a:cs typeface="Times New Roman" panose="02020603050405020304" pitchFamily="18" charset="0"/>
              </a:rPr>
              <a:t>- Amniocentesis can be performed to determine if amniotic fluid AFP is elevated and acetylcholinesterase is present, which are considered diagnostic of a NTD</a:t>
            </a:r>
          </a:p>
        </p:txBody>
      </p:sp>
    </p:spTree>
    <p:extLst>
      <p:ext uri="{BB962C8B-B14F-4D97-AF65-F5344CB8AC3E}">
        <p14:creationId xmlns:p14="http://schemas.microsoft.com/office/powerpoint/2010/main" val="699721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77CF-D996-A619-F9D4-49566ECD2A26}"/>
              </a:ext>
            </a:extLst>
          </p:cNvPr>
          <p:cNvSpPr>
            <a:spLocks noGrp="1"/>
          </p:cNvSpPr>
          <p:nvPr>
            <p:ph type="title"/>
          </p:nvPr>
        </p:nvSpPr>
        <p:spPr/>
        <p:txBody>
          <a:bodyPr/>
          <a:lstStyle/>
          <a:p>
            <a:r>
              <a:rPr lang="en-GB" b="1" dirty="0">
                <a:solidFill>
                  <a:srgbClr val="002060"/>
                </a:solidFill>
                <a:latin typeface="Times New Roman" panose="02020603050405020304" pitchFamily="18" charset="0"/>
                <a:cs typeface="Times New Roman" panose="02020603050405020304" pitchFamily="18" charset="0"/>
              </a:rPr>
              <a:t>Screening for hypertensive disorders of pregnancy</a:t>
            </a:r>
          </a:p>
        </p:txBody>
      </p:sp>
      <p:sp>
        <p:nvSpPr>
          <p:cNvPr id="3" name="Content Placeholder 2">
            <a:extLst>
              <a:ext uri="{FF2B5EF4-FFF2-40B4-BE49-F238E27FC236}">
                <a16:creationId xmlns:a16="http://schemas.microsoft.com/office/drawing/2014/main" id="{4DCDDD63-DE69-DD4F-2933-6E67EA8CF45B}"/>
              </a:ext>
            </a:extLst>
          </p:cNvPr>
          <p:cNvSpPr>
            <a:spLocks noGrp="1"/>
          </p:cNvSpPr>
          <p:nvPr>
            <p:ph idx="1"/>
          </p:nvPr>
        </p:nvSpPr>
        <p:spPr>
          <a:xfrm>
            <a:off x="1097280" y="1876213"/>
            <a:ext cx="10058400" cy="4695184"/>
          </a:xfrm>
        </p:spPr>
        <p:txBody>
          <a:bodyPr>
            <a:noAutofit/>
          </a:bodyPr>
          <a:lstStyle/>
          <a:p>
            <a:r>
              <a:rPr lang="en-GB" sz="2400" dirty="0">
                <a:solidFill>
                  <a:srgbClr val="002060"/>
                </a:solidFill>
                <a:latin typeface="Times New Roman" panose="02020603050405020304" pitchFamily="18" charset="0"/>
                <a:cs typeface="Times New Roman" panose="02020603050405020304" pitchFamily="18" charset="0"/>
              </a:rPr>
              <a:t>Most pregnant women with hypertensive disorders of pregnancy (gestational hypertension, pre-eclampsia or haemolysis, elevated liver enzymes, and low platelets [HELLP] syndrome) are asymptomatic.</a:t>
            </a:r>
          </a:p>
          <a:p>
            <a:r>
              <a:rPr lang="en-GB" sz="2400" dirty="0">
                <a:solidFill>
                  <a:srgbClr val="002060"/>
                </a:solidFill>
                <a:latin typeface="Times New Roman" panose="02020603050405020304" pitchFamily="18" charset="0"/>
                <a:cs typeface="Times New Roman" panose="02020603050405020304" pitchFamily="18" charset="0"/>
              </a:rPr>
              <a:t>- all pregnant women should be screened by having their blood pressure (BP) measured and testing for the presence of protein in their urine at every routine antenatal appointment.</a:t>
            </a:r>
          </a:p>
          <a:p>
            <a:r>
              <a:rPr lang="en-GB" sz="2400" dirty="0">
                <a:solidFill>
                  <a:srgbClr val="002060"/>
                </a:solidFill>
                <a:latin typeface="Times New Roman" panose="02020603050405020304" pitchFamily="18" charset="0"/>
                <a:cs typeface="Times New Roman" panose="02020603050405020304" pitchFamily="18" charset="0"/>
              </a:rPr>
              <a:t>- If the BP reading is &gt;140/90 mmHg, a follow-up measurement must be obtained.  All women with suspected pre-eclampsia, including those with non-specific symptoms such as nausea, vomiting or malaise, should be evaluated for possible HELLP syndrome.</a:t>
            </a:r>
          </a:p>
        </p:txBody>
      </p:sp>
    </p:spTree>
    <p:extLst>
      <p:ext uri="{BB962C8B-B14F-4D97-AF65-F5344CB8AC3E}">
        <p14:creationId xmlns:p14="http://schemas.microsoft.com/office/powerpoint/2010/main" val="1984319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B0A4-6E2F-B35A-7DD7-2C87506A0F60}"/>
              </a:ext>
            </a:extLst>
          </p:cNvPr>
          <p:cNvSpPr>
            <a:spLocks noGrp="1"/>
          </p:cNvSpPr>
          <p:nvPr>
            <p:ph type="title"/>
          </p:nvPr>
        </p:nvSpPr>
        <p:spPr/>
        <p:txBody>
          <a:bodyPr/>
          <a:lstStyle/>
          <a:p>
            <a:r>
              <a:rPr lang="en-GB" b="1" dirty="0">
                <a:solidFill>
                  <a:srgbClr val="002060"/>
                </a:solidFill>
                <a:latin typeface="Times New Roman" panose="02020603050405020304" pitchFamily="18" charset="0"/>
                <a:cs typeface="Times New Roman" panose="02020603050405020304" pitchFamily="18" charset="0"/>
              </a:rPr>
              <a:t>Screening for gestational DM.</a:t>
            </a:r>
          </a:p>
        </p:txBody>
      </p:sp>
      <p:sp>
        <p:nvSpPr>
          <p:cNvPr id="3" name="Content Placeholder 2">
            <a:extLst>
              <a:ext uri="{FF2B5EF4-FFF2-40B4-BE49-F238E27FC236}">
                <a16:creationId xmlns:a16="http://schemas.microsoft.com/office/drawing/2014/main" id="{C4657348-3CBA-0105-42A5-AEDBA8D66464}"/>
              </a:ext>
            </a:extLst>
          </p:cNvPr>
          <p:cNvSpPr>
            <a:spLocks noGrp="1"/>
          </p:cNvSpPr>
          <p:nvPr>
            <p:ph idx="1"/>
          </p:nvPr>
        </p:nvSpPr>
        <p:spPr>
          <a:xfrm>
            <a:off x="1097280" y="2108201"/>
            <a:ext cx="10058400" cy="4190999"/>
          </a:xfrm>
        </p:spPr>
        <p:txBody>
          <a:bodyPr>
            <a:noAutofit/>
          </a:bodyPr>
          <a:lstStyle/>
          <a:p>
            <a:r>
              <a:rPr lang="en-GB" sz="2800" dirty="0">
                <a:solidFill>
                  <a:srgbClr val="002060"/>
                </a:solidFill>
                <a:latin typeface="Times New Roman" panose="02020603050405020304" pitchFamily="18" charset="0"/>
                <a:cs typeface="Times New Roman" panose="02020603050405020304" pitchFamily="18" charset="0"/>
              </a:rPr>
              <a:t>The following risk factors are recommended:</a:t>
            </a:r>
          </a:p>
          <a:p>
            <a:r>
              <a:rPr lang="en-GB" sz="2800" dirty="0">
                <a:solidFill>
                  <a:srgbClr val="002060"/>
                </a:solidFill>
                <a:latin typeface="Times New Roman" panose="02020603050405020304" pitchFamily="18" charset="0"/>
                <a:cs typeface="Times New Roman" panose="02020603050405020304" pitchFamily="18" charset="0"/>
              </a:rPr>
              <a:t> • BMI (kg/m²) &gt;30</a:t>
            </a:r>
          </a:p>
          <a:p>
            <a:r>
              <a:rPr lang="en-GB" sz="2800" dirty="0">
                <a:solidFill>
                  <a:srgbClr val="002060"/>
                </a:solidFill>
                <a:latin typeface="Times New Roman" panose="02020603050405020304" pitchFamily="18" charset="0"/>
                <a:cs typeface="Times New Roman" panose="02020603050405020304" pitchFamily="18" charset="0"/>
              </a:rPr>
              <a:t> • Previous </a:t>
            </a:r>
            <a:r>
              <a:rPr lang="en-GB" sz="2800" dirty="0" err="1">
                <a:solidFill>
                  <a:srgbClr val="002060"/>
                </a:solidFill>
                <a:latin typeface="Times New Roman" panose="02020603050405020304" pitchFamily="18" charset="0"/>
                <a:cs typeface="Times New Roman" panose="02020603050405020304" pitchFamily="18" charset="0"/>
              </a:rPr>
              <a:t>macrosomic</a:t>
            </a:r>
            <a:r>
              <a:rPr lang="en-GB" sz="2800" dirty="0">
                <a:solidFill>
                  <a:srgbClr val="002060"/>
                </a:solidFill>
                <a:latin typeface="Times New Roman" panose="02020603050405020304" pitchFamily="18" charset="0"/>
                <a:cs typeface="Times New Roman" panose="02020603050405020304" pitchFamily="18" charset="0"/>
              </a:rPr>
              <a:t> baby weighing ≥ 4.5 kg</a:t>
            </a:r>
          </a:p>
          <a:p>
            <a:r>
              <a:rPr lang="en-GB" sz="2800" dirty="0">
                <a:solidFill>
                  <a:srgbClr val="002060"/>
                </a:solidFill>
                <a:latin typeface="Times New Roman" panose="02020603050405020304" pitchFamily="18" charset="0"/>
                <a:cs typeface="Times New Roman" panose="02020603050405020304" pitchFamily="18" charset="0"/>
              </a:rPr>
              <a:t> • Previous pregnancy involving gestational diabetes </a:t>
            </a:r>
          </a:p>
          <a:p>
            <a:r>
              <a:rPr lang="en-GB" sz="2800" dirty="0">
                <a:solidFill>
                  <a:srgbClr val="002060"/>
                </a:solidFill>
                <a:latin typeface="Times New Roman" panose="02020603050405020304" pitchFamily="18" charset="0"/>
                <a:cs typeface="Times New Roman" panose="02020603050405020304" pitchFamily="18" charset="0"/>
              </a:rPr>
              <a:t>• Family history of diabetes in a first-degree relative</a:t>
            </a:r>
          </a:p>
          <a:p>
            <a:r>
              <a:rPr lang="en-GB" sz="2800" dirty="0">
                <a:solidFill>
                  <a:srgbClr val="002060"/>
                </a:solidFill>
                <a:latin typeface="Times New Roman" panose="02020603050405020304" pitchFamily="18" charset="0"/>
                <a:cs typeface="Times New Roman" panose="02020603050405020304" pitchFamily="18" charset="0"/>
              </a:rPr>
              <a:t> • Ethnicity with a high prevalence of diabetes.</a:t>
            </a:r>
          </a:p>
        </p:txBody>
      </p:sp>
    </p:spTree>
    <p:extLst>
      <p:ext uri="{BB962C8B-B14F-4D97-AF65-F5344CB8AC3E}">
        <p14:creationId xmlns:p14="http://schemas.microsoft.com/office/powerpoint/2010/main" val="2803428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CD6B-DFFA-B0CF-8B5D-04655CCC0264}"/>
              </a:ext>
            </a:extLst>
          </p:cNvPr>
          <p:cNvSpPr>
            <a:spLocks noGrp="1"/>
          </p:cNvSpPr>
          <p:nvPr>
            <p:ph type="title"/>
          </p:nvPr>
        </p:nvSpPr>
        <p:spPr>
          <a:xfrm>
            <a:off x="1097280" y="286604"/>
            <a:ext cx="10058400" cy="532970"/>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E59DD0C9-065C-0046-66AE-CF6AD789A042}"/>
              </a:ext>
            </a:extLst>
          </p:cNvPr>
          <p:cNvSpPr>
            <a:spLocks noGrp="1"/>
          </p:cNvSpPr>
          <p:nvPr>
            <p:ph idx="1"/>
          </p:nvPr>
        </p:nvSpPr>
        <p:spPr>
          <a:xfrm>
            <a:off x="1097280" y="819574"/>
            <a:ext cx="10058400" cy="5479625"/>
          </a:xfrm>
        </p:spPr>
        <p:txBody>
          <a:bodyPr>
            <a:noAutofit/>
          </a:bodyPr>
          <a:lstStyle/>
          <a:p>
            <a:r>
              <a:rPr lang="en-GB" sz="2800" dirty="0">
                <a:solidFill>
                  <a:srgbClr val="002060"/>
                </a:solidFill>
                <a:latin typeface="Times New Roman" panose="02020603050405020304" pitchFamily="18" charset="0"/>
                <a:cs typeface="Times New Roman" panose="02020603050405020304" pitchFamily="18" charset="0"/>
              </a:rPr>
              <a:t>- All women with at least one risk factor be tested for gestational diabetes using:</a:t>
            </a:r>
          </a:p>
          <a:p>
            <a:r>
              <a:rPr lang="en-GB" sz="2800" dirty="0">
                <a:solidFill>
                  <a:srgbClr val="002060"/>
                </a:solidFill>
                <a:latin typeface="Times New Roman" panose="02020603050405020304" pitchFamily="18" charset="0"/>
                <a:cs typeface="Times New Roman" panose="02020603050405020304" pitchFamily="18" charset="0"/>
              </a:rPr>
              <a:t>- 2-hour, 75 g oral glucose tolerance test (OGTT).</a:t>
            </a:r>
          </a:p>
          <a:p>
            <a:r>
              <a:rPr lang="en-GB" sz="2800" dirty="0">
                <a:solidFill>
                  <a:srgbClr val="002060"/>
                </a:solidFill>
                <a:latin typeface="Times New Roman" panose="02020603050405020304" pitchFamily="18" charset="0"/>
                <a:cs typeface="Times New Roman" panose="02020603050405020304" pitchFamily="18" charset="0"/>
              </a:rPr>
              <a:t>-  If the early screening test is negative, further screening with an OGTT between 24 and 28 weeks is recommended. </a:t>
            </a:r>
          </a:p>
          <a:p>
            <a:r>
              <a:rPr lang="en-GB" sz="2800" dirty="0">
                <a:solidFill>
                  <a:srgbClr val="002060"/>
                </a:solidFill>
                <a:latin typeface="Times New Roman" panose="02020603050405020304" pitchFamily="18" charset="0"/>
                <a:cs typeface="Times New Roman" panose="02020603050405020304" pitchFamily="18" charset="0"/>
              </a:rPr>
              <a:t>- For women with all other risk factors, a single OGTT at 24 to 28 weeks is recommended. </a:t>
            </a:r>
          </a:p>
          <a:p>
            <a:r>
              <a:rPr lang="en-GB" sz="2800" dirty="0">
                <a:solidFill>
                  <a:srgbClr val="002060"/>
                </a:solidFill>
                <a:latin typeface="Times New Roman" panose="02020603050405020304" pitchFamily="18" charset="0"/>
                <a:cs typeface="Times New Roman" panose="02020603050405020304" pitchFamily="18" charset="0"/>
              </a:rPr>
              <a:t>- Additionally, glycosuria of 2+ any time in pregnancy or 1+ on two or more visits should prompt further testing to exclude gestational diabetes.</a:t>
            </a:r>
          </a:p>
        </p:txBody>
      </p:sp>
    </p:spTree>
    <p:extLst>
      <p:ext uri="{BB962C8B-B14F-4D97-AF65-F5344CB8AC3E}">
        <p14:creationId xmlns:p14="http://schemas.microsoft.com/office/powerpoint/2010/main" val="54321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7561-CB07-4118-90E6-12A29F3503EA}"/>
              </a:ext>
            </a:extLst>
          </p:cNvPr>
          <p:cNvSpPr>
            <a:spLocks noGrp="1"/>
          </p:cNvSpPr>
          <p:nvPr>
            <p:ph type="title"/>
          </p:nvPr>
        </p:nvSpPr>
        <p:spPr/>
        <p:txBody>
          <a:bodyPr/>
          <a:lstStyle/>
          <a:p>
            <a:r>
              <a:rPr lang="en-GB" b="1" dirty="0">
                <a:solidFill>
                  <a:srgbClr val="002060"/>
                </a:solidFill>
                <a:latin typeface="Times New Roman" panose="02020603050405020304" pitchFamily="18" charset="0"/>
                <a:cs typeface="Times New Roman" panose="02020603050405020304" pitchFamily="18" charset="0"/>
              </a:rPr>
              <a:t>Anti-D immunoglobulin administration</a:t>
            </a:r>
          </a:p>
        </p:txBody>
      </p:sp>
      <p:sp>
        <p:nvSpPr>
          <p:cNvPr id="3" name="Content Placeholder 2">
            <a:extLst>
              <a:ext uri="{FF2B5EF4-FFF2-40B4-BE49-F238E27FC236}">
                <a16:creationId xmlns:a16="http://schemas.microsoft.com/office/drawing/2014/main" id="{75B952DF-0319-CED4-23FB-9E156306D2CB}"/>
              </a:ext>
            </a:extLst>
          </p:cNvPr>
          <p:cNvSpPr>
            <a:spLocks noGrp="1"/>
          </p:cNvSpPr>
          <p:nvPr>
            <p:ph idx="1"/>
          </p:nvPr>
        </p:nvSpPr>
        <p:spPr/>
        <p:txBody>
          <a:bodyPr>
            <a:normAutofit/>
          </a:bodyPr>
          <a:lstStyle/>
          <a:p>
            <a:r>
              <a:rPr lang="en-GB" sz="2800" dirty="0">
                <a:solidFill>
                  <a:srgbClr val="002060"/>
                </a:solidFill>
                <a:latin typeface="Times New Roman" panose="02020603050405020304" pitchFamily="18" charset="0"/>
                <a:cs typeface="Times New Roman" panose="02020603050405020304" pitchFamily="18" charset="0"/>
              </a:rPr>
              <a:t>- Rhesus (Rh)-negative women should receive anti-D immunoglobulin within 72 hours of exposure to Rh D positive </a:t>
            </a:r>
            <a:r>
              <a:rPr lang="en-GB" sz="2800" dirty="0" err="1">
                <a:solidFill>
                  <a:srgbClr val="002060"/>
                </a:solidFill>
                <a:latin typeface="Times New Roman" panose="02020603050405020304" pitchFamily="18" charset="0"/>
                <a:cs typeface="Times New Roman" panose="02020603050405020304" pitchFamily="18" charset="0"/>
              </a:rPr>
              <a:t>fetal</a:t>
            </a:r>
            <a:r>
              <a:rPr lang="en-GB" sz="2800" dirty="0">
                <a:solidFill>
                  <a:srgbClr val="002060"/>
                </a:solidFill>
                <a:latin typeface="Times New Roman" panose="02020603050405020304" pitchFamily="18" charset="0"/>
                <a:cs typeface="Times New Roman" panose="02020603050405020304" pitchFamily="18" charset="0"/>
              </a:rPr>
              <a:t> blood or </a:t>
            </a:r>
            <a:r>
              <a:rPr lang="en-GB" sz="2800" dirty="0" err="1">
                <a:solidFill>
                  <a:srgbClr val="002060"/>
                </a:solidFill>
                <a:latin typeface="Times New Roman" panose="02020603050405020304" pitchFamily="18" charset="0"/>
                <a:cs typeface="Times New Roman" panose="02020603050405020304" pitchFamily="18" charset="0"/>
              </a:rPr>
              <a:t>fetal</a:t>
            </a:r>
            <a:r>
              <a:rPr lang="en-GB" sz="2800" dirty="0">
                <a:solidFill>
                  <a:srgbClr val="002060"/>
                </a:solidFill>
                <a:latin typeface="Times New Roman" panose="02020603050405020304" pitchFamily="18" charset="0"/>
                <a:cs typeface="Times New Roman" panose="02020603050405020304" pitchFamily="18" charset="0"/>
              </a:rPr>
              <a:t> blood of unknown Rh status if they have any of the following potentially sensitising events in the first-or-second-trimester.</a:t>
            </a:r>
          </a:p>
        </p:txBody>
      </p:sp>
    </p:spTree>
    <p:extLst>
      <p:ext uri="{BB962C8B-B14F-4D97-AF65-F5344CB8AC3E}">
        <p14:creationId xmlns:p14="http://schemas.microsoft.com/office/powerpoint/2010/main" val="219329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E22C-C344-2E8D-0294-861CA8994002}"/>
              </a:ext>
            </a:extLst>
          </p:cNvPr>
          <p:cNvSpPr>
            <a:spLocks noGrp="1"/>
          </p:cNvSpPr>
          <p:nvPr>
            <p:ph type="title"/>
          </p:nvPr>
        </p:nvSpPr>
        <p:spPr>
          <a:xfrm>
            <a:off x="1097280" y="286603"/>
            <a:ext cx="10058400" cy="810677"/>
          </a:xfrm>
        </p:spPr>
        <p:txBody>
          <a:bodyPr>
            <a:normAutofit/>
          </a:bodyPr>
          <a:lstStyle/>
          <a:p>
            <a:r>
              <a:rPr lang="en-GB" sz="4400" b="1" dirty="0">
                <a:solidFill>
                  <a:srgbClr val="002060"/>
                </a:solidFill>
                <a:latin typeface="Times New Roman" panose="02020603050405020304" pitchFamily="18" charset="0"/>
                <a:cs typeface="Times New Roman" panose="02020603050405020304" pitchFamily="18" charset="0"/>
              </a:rPr>
              <a:t>Pre-conception care</a:t>
            </a:r>
          </a:p>
        </p:txBody>
      </p:sp>
      <p:sp>
        <p:nvSpPr>
          <p:cNvPr id="3" name="Content Placeholder 2">
            <a:extLst>
              <a:ext uri="{FF2B5EF4-FFF2-40B4-BE49-F238E27FC236}">
                <a16:creationId xmlns:a16="http://schemas.microsoft.com/office/drawing/2014/main" id="{DC1444CA-5DD1-1978-6614-C50E29E8C0B5}"/>
              </a:ext>
            </a:extLst>
          </p:cNvPr>
          <p:cNvSpPr>
            <a:spLocks noGrp="1"/>
          </p:cNvSpPr>
          <p:nvPr>
            <p:ph idx="1"/>
          </p:nvPr>
        </p:nvSpPr>
        <p:spPr>
          <a:xfrm>
            <a:off x="1097280" y="1361440"/>
            <a:ext cx="10058400" cy="4930987"/>
          </a:xfrm>
        </p:spPr>
        <p:txBody>
          <a:bodyPr>
            <a:normAutofit lnSpcReduction="10000"/>
          </a:bodyPr>
          <a:lstStyle/>
          <a:p>
            <a:r>
              <a:rPr lang="en-GB" sz="2400" dirty="0">
                <a:solidFill>
                  <a:srgbClr val="002060"/>
                </a:solidFill>
                <a:latin typeface="Times New Roman" panose="02020603050405020304" pitchFamily="18" charset="0"/>
                <a:cs typeface="Times New Roman" panose="02020603050405020304" pitchFamily="18" charset="0"/>
              </a:rPr>
              <a:t>Ideally, ANC begins before conception.</a:t>
            </a:r>
          </a:p>
          <a:p>
            <a:r>
              <a:rPr lang="en-GB" sz="2400" dirty="0">
                <a:solidFill>
                  <a:srgbClr val="002060"/>
                </a:solidFill>
                <a:latin typeface="Times New Roman" panose="02020603050405020304" pitchFamily="18" charset="0"/>
                <a:cs typeface="Times New Roman" panose="02020603050405020304" pitchFamily="18" charset="0"/>
              </a:rPr>
              <a:t>- Is a set of interventions to identify and modify biomedical, behavioural, and psychosocial risks to a woman's health or pregnancy outcome through prevention and management.</a:t>
            </a:r>
          </a:p>
          <a:p>
            <a:r>
              <a:rPr lang="en-GB" sz="2400" dirty="0">
                <a:solidFill>
                  <a:srgbClr val="002060"/>
                </a:solidFill>
                <a:latin typeface="Times New Roman" panose="02020603050405020304" pitchFamily="18" charset="0"/>
                <a:cs typeface="Times New Roman" panose="02020603050405020304" pitchFamily="18" charset="0"/>
              </a:rPr>
              <a:t>- e.g. healthy women should begin folic acid supplementation (400-800 micrograms/ day), ideally at least 3 months before conception and continue until at least 12 weeks' gestation.</a:t>
            </a:r>
          </a:p>
          <a:p>
            <a:r>
              <a:rPr lang="en-GB" sz="2400" dirty="0">
                <a:solidFill>
                  <a:srgbClr val="002060"/>
                </a:solidFill>
                <a:latin typeface="Times New Roman" panose="02020603050405020304" pitchFamily="18" charset="0"/>
                <a:cs typeface="Times New Roman" panose="02020603050405020304" pitchFamily="18" charset="0"/>
              </a:rPr>
              <a:t>- A history of illicit substance use, tobacco and alcohol consumption, medical conditions, medication, immunisation status, risk factors for sexually transmitted infections (STIs), psychosocial concerns (depression, domestic violence), and pregnancy spacing is required.</a:t>
            </a:r>
          </a:p>
          <a:p>
            <a:endParaRPr lang="en-GB" dirty="0"/>
          </a:p>
        </p:txBody>
      </p:sp>
    </p:spTree>
    <p:extLst>
      <p:ext uri="{BB962C8B-B14F-4D97-AF65-F5344CB8AC3E}">
        <p14:creationId xmlns:p14="http://schemas.microsoft.com/office/powerpoint/2010/main" val="2072166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64E6-FC30-E6E7-8836-FEE1914B9938}"/>
              </a:ext>
            </a:extLst>
          </p:cNvPr>
          <p:cNvSpPr>
            <a:spLocks noGrp="1"/>
          </p:cNvSpPr>
          <p:nvPr>
            <p:ph type="title"/>
          </p:nvPr>
        </p:nvSpPr>
        <p:spPr>
          <a:xfrm>
            <a:off x="1097280" y="286604"/>
            <a:ext cx="10058400" cy="560064"/>
          </a:xfrm>
        </p:spPr>
        <p:txBody>
          <a:bodyPr>
            <a:normAutofit fontScale="90000"/>
          </a:bodyPr>
          <a:lstStyle/>
          <a:p>
            <a:r>
              <a:rPr lang="en-GB" sz="4800" b="1" dirty="0">
                <a:solidFill>
                  <a:srgbClr val="002060"/>
                </a:solidFill>
                <a:latin typeface="Times New Roman" panose="02020603050405020304" pitchFamily="18" charset="0"/>
                <a:cs typeface="Times New Roman" panose="02020603050405020304" pitchFamily="18" charset="0"/>
              </a:rPr>
              <a:t> Sensitising events</a:t>
            </a:r>
            <a:endParaRPr lang="en-GB" b="1" dirty="0"/>
          </a:p>
        </p:txBody>
      </p:sp>
      <p:sp>
        <p:nvSpPr>
          <p:cNvPr id="3" name="Content Placeholder 2">
            <a:extLst>
              <a:ext uri="{FF2B5EF4-FFF2-40B4-BE49-F238E27FC236}">
                <a16:creationId xmlns:a16="http://schemas.microsoft.com/office/drawing/2014/main" id="{8DF4C631-5D67-3150-71B5-5C05EDA0DB08}"/>
              </a:ext>
            </a:extLst>
          </p:cNvPr>
          <p:cNvSpPr>
            <a:spLocks noGrp="1"/>
          </p:cNvSpPr>
          <p:nvPr>
            <p:ph idx="1"/>
          </p:nvPr>
        </p:nvSpPr>
        <p:spPr>
          <a:xfrm>
            <a:off x="1097280" y="934720"/>
            <a:ext cx="10058400" cy="5636675"/>
          </a:xfrm>
        </p:spPr>
        <p:txBody>
          <a:bodyPr>
            <a:noAutofit/>
          </a:bodyPr>
          <a:lstStyle/>
          <a:p>
            <a:pPr>
              <a:buFont typeface="Arial" panose="020B0604020202020204" pitchFamily="34" charset="0"/>
              <a:buChar char="•"/>
            </a:pPr>
            <a:endParaRPr lang="en-GB" sz="2800"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GB" sz="2800"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sz="2800" dirty="0">
                <a:solidFill>
                  <a:srgbClr val="002060"/>
                </a:solidFill>
                <a:latin typeface="Times New Roman" panose="02020603050405020304" pitchFamily="18" charset="0"/>
                <a:cs typeface="Times New Roman" panose="02020603050405020304" pitchFamily="18" charset="0"/>
              </a:rPr>
              <a:t> An ectopic pregnancy • Evacuation of molar pregnancy,</a:t>
            </a:r>
          </a:p>
          <a:p>
            <a:pPr>
              <a:buFont typeface="Arial" panose="020B0604020202020204" pitchFamily="34" charset="0"/>
              <a:buChar char="•"/>
            </a:pPr>
            <a:r>
              <a:rPr lang="en-GB" sz="2800" dirty="0">
                <a:solidFill>
                  <a:srgbClr val="002060"/>
                </a:solidFill>
                <a:latin typeface="Times New Roman" panose="02020603050405020304" pitchFamily="18" charset="0"/>
                <a:cs typeface="Times New Roman" panose="02020603050405020304" pitchFamily="18" charset="0"/>
              </a:rPr>
              <a:t> Threatened miscarriage or miscarriage,</a:t>
            </a:r>
          </a:p>
          <a:p>
            <a:pPr>
              <a:buFont typeface="Arial" panose="020B0604020202020204" pitchFamily="34" charset="0"/>
              <a:buChar char="•"/>
            </a:pPr>
            <a:r>
              <a:rPr lang="en-GB" sz="2800" dirty="0">
                <a:solidFill>
                  <a:srgbClr val="002060"/>
                </a:solidFill>
                <a:latin typeface="Times New Roman" panose="02020603050405020304" pitchFamily="18" charset="0"/>
                <a:cs typeface="Times New Roman" panose="02020603050405020304" pitchFamily="18" charset="0"/>
              </a:rPr>
              <a:t> Termination of pregnancy (medical or surgical),</a:t>
            </a:r>
          </a:p>
          <a:p>
            <a:pPr>
              <a:buFont typeface="Arial" panose="020B0604020202020204" pitchFamily="34" charset="0"/>
              <a:buChar char="•"/>
            </a:pPr>
            <a:r>
              <a:rPr lang="en-GB" sz="2800" dirty="0">
                <a:solidFill>
                  <a:srgbClr val="002060"/>
                </a:solidFill>
                <a:latin typeface="Times New Roman" panose="02020603050405020304" pitchFamily="18" charset="0"/>
                <a:cs typeface="Times New Roman" panose="02020603050405020304" pitchFamily="18" charset="0"/>
              </a:rPr>
              <a:t> Any invasive procedures (amniocentesis, chorionic villus sampling),</a:t>
            </a:r>
          </a:p>
          <a:p>
            <a:pPr>
              <a:buFont typeface="Arial" panose="020B0604020202020204" pitchFamily="34" charset="0"/>
              <a:buChar char="•"/>
            </a:pPr>
            <a:r>
              <a:rPr lang="en-GB" sz="2800" dirty="0">
                <a:solidFill>
                  <a:srgbClr val="002060"/>
                </a:solidFill>
                <a:latin typeface="Times New Roman" panose="02020603050405020304" pitchFamily="18" charset="0"/>
                <a:cs typeface="Times New Roman" panose="02020603050405020304" pitchFamily="18" charset="0"/>
              </a:rPr>
              <a:t>if the baby is Rh-positive.</a:t>
            </a:r>
          </a:p>
        </p:txBody>
      </p:sp>
    </p:spTree>
    <p:extLst>
      <p:ext uri="{BB962C8B-B14F-4D97-AF65-F5344CB8AC3E}">
        <p14:creationId xmlns:p14="http://schemas.microsoft.com/office/powerpoint/2010/main" val="55949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90519-ED7B-1CB0-0B33-412729AB62E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6AA1A5F-F333-B7E2-E963-6F8C859C097A}"/>
              </a:ext>
            </a:extLst>
          </p:cNvPr>
          <p:cNvSpPr>
            <a:spLocks noGrp="1"/>
          </p:cNvSpPr>
          <p:nvPr>
            <p:ph idx="1"/>
          </p:nvPr>
        </p:nvSpPr>
        <p:spPr>
          <a:xfrm>
            <a:off x="1097280" y="2108201"/>
            <a:ext cx="10058400" cy="4151405"/>
          </a:xfrm>
        </p:spPr>
        <p:txBody>
          <a:bodyPr>
            <a:normAutofit fontScale="92500" lnSpcReduction="10000"/>
          </a:bodyPr>
          <a:lstStyle/>
          <a:p>
            <a:pPr>
              <a:buFont typeface="Arial" panose="020B0604020202020204" pitchFamily="34" charset="0"/>
              <a:buChar char="•"/>
            </a:pPr>
            <a:r>
              <a:rPr lang="en-GB" sz="2000"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Antenatal </a:t>
            </a:r>
            <a:r>
              <a:rPr lang="en-GB" sz="2800" dirty="0" err="1">
                <a:solidFill>
                  <a:srgbClr val="002060"/>
                </a:solidFill>
                <a:latin typeface="Times New Roman" panose="02020603050405020304" pitchFamily="18" charset="0"/>
                <a:cs typeface="Times New Roman" panose="02020603050405020304" pitchFamily="18" charset="0"/>
              </a:rPr>
              <a:t>fetal</a:t>
            </a:r>
            <a:r>
              <a:rPr lang="en-GB" sz="2800" dirty="0">
                <a:solidFill>
                  <a:srgbClr val="002060"/>
                </a:solidFill>
                <a:latin typeface="Times New Roman" panose="02020603050405020304" pitchFamily="18" charset="0"/>
                <a:cs typeface="Times New Roman" panose="02020603050405020304" pitchFamily="18" charset="0"/>
              </a:rPr>
              <a:t>-maternal haemorrhage (abdominal trauma, placental abruption),</a:t>
            </a:r>
          </a:p>
          <a:p>
            <a:pPr>
              <a:buFont typeface="Arial" panose="020B0604020202020204" pitchFamily="34" charset="0"/>
              <a:buChar char="•"/>
            </a:pPr>
            <a:r>
              <a:rPr lang="en-GB" sz="2800" dirty="0">
                <a:solidFill>
                  <a:srgbClr val="002060"/>
                </a:solidFill>
                <a:latin typeface="Times New Roman" panose="02020603050405020304" pitchFamily="18" charset="0"/>
                <a:cs typeface="Times New Roman" panose="02020603050405020304" pitchFamily="18" charset="0"/>
              </a:rPr>
              <a:t> Intrauterine </a:t>
            </a:r>
            <a:r>
              <a:rPr lang="en-GB" sz="2800" dirty="0" err="1">
                <a:solidFill>
                  <a:srgbClr val="002060"/>
                </a:solidFill>
                <a:latin typeface="Times New Roman" panose="02020603050405020304" pitchFamily="18" charset="0"/>
                <a:cs typeface="Times New Roman" panose="02020603050405020304" pitchFamily="18" charset="0"/>
              </a:rPr>
              <a:t>fetal</a:t>
            </a:r>
            <a:r>
              <a:rPr lang="en-GB" sz="2800" dirty="0">
                <a:solidFill>
                  <a:srgbClr val="002060"/>
                </a:solidFill>
                <a:latin typeface="Times New Roman" panose="02020603050405020304" pitchFamily="18" charset="0"/>
                <a:cs typeface="Times New Roman" panose="02020603050405020304" pitchFamily="18" charset="0"/>
              </a:rPr>
              <a:t> death,</a:t>
            </a:r>
          </a:p>
          <a:p>
            <a:pPr>
              <a:buFont typeface="Arial" panose="020B0604020202020204" pitchFamily="34" charset="0"/>
              <a:buChar char="•"/>
            </a:pPr>
            <a:r>
              <a:rPr lang="en-GB" sz="2800" dirty="0">
                <a:solidFill>
                  <a:srgbClr val="002060"/>
                </a:solidFill>
                <a:latin typeface="Times New Roman" panose="02020603050405020304" pitchFamily="18" charset="0"/>
                <a:cs typeface="Times New Roman" panose="02020603050405020304" pitchFamily="18" charset="0"/>
              </a:rPr>
              <a:t> External cephalic version,</a:t>
            </a:r>
          </a:p>
          <a:p>
            <a:pPr>
              <a:buFont typeface="Arial" panose="020B0604020202020204" pitchFamily="34" charset="0"/>
              <a:buChar char="•"/>
            </a:pPr>
            <a:r>
              <a:rPr lang="en-GB" sz="2800" dirty="0">
                <a:solidFill>
                  <a:srgbClr val="002060"/>
                </a:solidFill>
                <a:latin typeface="Times New Roman" panose="02020603050405020304" pitchFamily="18" charset="0"/>
                <a:cs typeface="Times New Roman" panose="02020603050405020304" pitchFamily="18" charset="0"/>
              </a:rPr>
              <a:t> If they deliver a neonate who is Rh-positive.</a:t>
            </a:r>
          </a:p>
          <a:p>
            <a:pPr>
              <a:buFont typeface="Wingdings" panose="05000000000000000000" pitchFamily="2" charset="2"/>
              <a:buChar char="q"/>
            </a:pPr>
            <a:r>
              <a:rPr lang="en-GB" sz="2800" dirty="0">
                <a:solidFill>
                  <a:srgbClr val="002060"/>
                </a:solidFill>
                <a:latin typeface="Times New Roman" panose="02020603050405020304" pitchFamily="18" charset="0"/>
                <a:cs typeface="Times New Roman" panose="02020603050405020304" pitchFamily="18" charset="0"/>
              </a:rPr>
              <a:t> Rh-negative women should routinely be given a single antenatal dose of anti-D immunoglobulin at 28 weeks' gestation, followed by a second dose after delivery.</a:t>
            </a:r>
            <a:endParaRPr lang="en-GB" sz="2800" dirty="0">
              <a:solidFill>
                <a:srgbClr val="002060"/>
              </a:solidFill>
            </a:endParaRPr>
          </a:p>
        </p:txBody>
      </p:sp>
    </p:spTree>
    <p:extLst>
      <p:ext uri="{BB962C8B-B14F-4D97-AF65-F5344CB8AC3E}">
        <p14:creationId xmlns:p14="http://schemas.microsoft.com/office/powerpoint/2010/main" val="3766818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F365-ABA6-63D1-711D-87DD340DEB2E}"/>
              </a:ext>
            </a:extLst>
          </p:cNvPr>
          <p:cNvSpPr>
            <a:spLocks noGrp="1"/>
          </p:cNvSpPr>
          <p:nvPr>
            <p:ph type="title"/>
          </p:nvPr>
        </p:nvSpPr>
        <p:spPr/>
        <p:txBody>
          <a:bodyPr/>
          <a:lstStyle/>
          <a:p>
            <a:r>
              <a:rPr lang="en-GB" b="1" dirty="0">
                <a:solidFill>
                  <a:srgbClr val="002060"/>
                </a:solidFill>
                <a:latin typeface="Times New Roman" panose="02020603050405020304" pitchFamily="18" charset="0"/>
                <a:cs typeface="Times New Roman" panose="02020603050405020304" pitchFamily="18" charset="0"/>
              </a:rPr>
              <a:t>Diagnosis and treatment of anaemia in pregnancy</a:t>
            </a:r>
          </a:p>
        </p:txBody>
      </p:sp>
      <p:sp>
        <p:nvSpPr>
          <p:cNvPr id="3" name="Content Placeholder 2">
            <a:extLst>
              <a:ext uri="{FF2B5EF4-FFF2-40B4-BE49-F238E27FC236}">
                <a16:creationId xmlns:a16="http://schemas.microsoft.com/office/drawing/2014/main" id="{8FC5FC09-CAB5-ECB1-F977-439BB855AD77}"/>
              </a:ext>
            </a:extLst>
          </p:cNvPr>
          <p:cNvSpPr>
            <a:spLocks noGrp="1"/>
          </p:cNvSpPr>
          <p:nvPr>
            <p:ph idx="1"/>
          </p:nvPr>
        </p:nvSpPr>
        <p:spPr>
          <a:xfrm>
            <a:off x="1097280" y="2363893"/>
            <a:ext cx="10058400" cy="3833707"/>
          </a:xfrm>
        </p:spPr>
        <p:txBody>
          <a:bodyPr>
            <a:normAutofit/>
          </a:bodyPr>
          <a:lstStyle/>
          <a:p>
            <a:r>
              <a:rPr lang="en-GB" sz="2400" dirty="0">
                <a:solidFill>
                  <a:srgbClr val="002060"/>
                </a:solidFill>
                <a:latin typeface="Times New Roman" panose="02020603050405020304" pitchFamily="18" charset="0"/>
                <a:cs typeface="Times New Roman" panose="02020603050405020304" pitchFamily="18" charset="0"/>
              </a:rPr>
              <a:t>- Anaemia in pregnancy has been defined as Hb levels &lt;110 g/L and haematocrit (</a:t>
            </a:r>
            <a:r>
              <a:rPr lang="en-GB" sz="2400" dirty="0" err="1">
                <a:solidFill>
                  <a:srgbClr val="002060"/>
                </a:solidFill>
                <a:latin typeface="Times New Roman" panose="02020603050405020304" pitchFamily="18" charset="0"/>
                <a:cs typeface="Times New Roman" panose="02020603050405020304" pitchFamily="18" charset="0"/>
              </a:rPr>
              <a:t>Hct</a:t>
            </a:r>
            <a:r>
              <a:rPr lang="en-GB" sz="2400" dirty="0">
                <a:solidFill>
                  <a:srgbClr val="002060"/>
                </a:solidFill>
                <a:latin typeface="Times New Roman" panose="02020603050405020304" pitchFamily="18" charset="0"/>
                <a:cs typeface="Times New Roman" panose="02020603050405020304" pitchFamily="18" charset="0"/>
              </a:rPr>
              <a:t>) levels &lt;33% in first &amp; third trimester and Hb levels &lt; 105 g/l (&lt; 10.5 g/dl) – </a:t>
            </a:r>
            <a:r>
              <a:rPr lang="en-GB" sz="2400" dirty="0" err="1">
                <a:solidFill>
                  <a:srgbClr val="002060"/>
                </a:solidFill>
                <a:latin typeface="Times New Roman" panose="02020603050405020304" pitchFamily="18" charset="0"/>
                <a:cs typeface="Times New Roman" panose="02020603050405020304" pitchFamily="18" charset="0"/>
              </a:rPr>
              <a:t>Hct</a:t>
            </a:r>
            <a:r>
              <a:rPr lang="en-GB" sz="2400" dirty="0">
                <a:solidFill>
                  <a:srgbClr val="002060"/>
                </a:solidFill>
                <a:latin typeface="Times New Roman" panose="02020603050405020304" pitchFamily="18" charset="0"/>
                <a:cs typeface="Times New Roman" panose="02020603050405020304" pitchFamily="18" charset="0"/>
              </a:rPr>
              <a:t> &lt; 32% in 2</a:t>
            </a:r>
            <a:r>
              <a:rPr lang="en-GB" sz="2400" baseline="30000" dirty="0">
                <a:solidFill>
                  <a:srgbClr val="002060"/>
                </a:solidFill>
                <a:latin typeface="Times New Roman" panose="02020603050405020304" pitchFamily="18" charset="0"/>
                <a:cs typeface="Times New Roman" panose="02020603050405020304" pitchFamily="18" charset="0"/>
              </a:rPr>
              <a:t>nd</a:t>
            </a:r>
            <a:r>
              <a:rPr lang="en-GB" sz="2400" dirty="0">
                <a:solidFill>
                  <a:srgbClr val="002060"/>
                </a:solidFill>
                <a:latin typeface="Times New Roman" panose="02020603050405020304" pitchFamily="18" charset="0"/>
                <a:cs typeface="Times New Roman" panose="02020603050405020304" pitchFamily="18" charset="0"/>
              </a:rPr>
              <a:t> trimester.  </a:t>
            </a:r>
          </a:p>
          <a:p>
            <a:r>
              <a:rPr lang="en-GB" sz="2400" dirty="0">
                <a:solidFill>
                  <a:srgbClr val="002060"/>
                </a:solidFill>
                <a:latin typeface="Times New Roman" panose="02020603050405020304" pitchFamily="18" charset="0"/>
                <a:cs typeface="Times New Roman" panose="02020603050405020304" pitchFamily="18" charset="0"/>
              </a:rPr>
              <a:t>-Anaemia in pregnancy can be dilutional (physiological), due to iron, folate or other vitamin deficiency, a result of thalassemia, or result from other causes. </a:t>
            </a:r>
          </a:p>
          <a:p>
            <a:r>
              <a:rPr lang="en-GB" sz="2400" dirty="0">
                <a:solidFill>
                  <a:srgbClr val="002060"/>
                </a:solidFill>
                <a:latin typeface="Times New Roman" panose="02020603050405020304" pitchFamily="18" charset="0"/>
                <a:cs typeface="Times New Roman" panose="02020603050405020304" pitchFamily="18" charset="0"/>
              </a:rPr>
              <a:t>- Iron deficiency is the most common cause of anaemia in pregnancy, thus the risk of iron deficiency should be considered in all pregnant women.</a:t>
            </a:r>
          </a:p>
        </p:txBody>
      </p:sp>
    </p:spTree>
    <p:extLst>
      <p:ext uri="{BB962C8B-B14F-4D97-AF65-F5344CB8AC3E}">
        <p14:creationId xmlns:p14="http://schemas.microsoft.com/office/powerpoint/2010/main" val="1388057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2B60-F995-B18F-49EC-8CC6087C7A5D}"/>
              </a:ext>
            </a:extLst>
          </p:cNvPr>
          <p:cNvSpPr>
            <a:spLocks noGrp="1"/>
          </p:cNvSpPr>
          <p:nvPr>
            <p:ph type="title"/>
          </p:nvPr>
        </p:nvSpPr>
        <p:spPr>
          <a:xfrm>
            <a:off x="1097280" y="286604"/>
            <a:ext cx="10058400" cy="742944"/>
          </a:xfrm>
        </p:spPr>
        <p:txBody>
          <a:bodyPr/>
          <a:lstStyle/>
          <a:p>
            <a:r>
              <a:rPr lang="en-GB" b="1" dirty="0">
                <a:solidFill>
                  <a:srgbClr val="002060"/>
                </a:solidFill>
                <a:latin typeface="Times New Roman" panose="02020603050405020304" pitchFamily="18" charset="0"/>
                <a:cs typeface="Times New Roman" panose="02020603050405020304" pitchFamily="18" charset="0"/>
              </a:rPr>
              <a:t>Obesity</a:t>
            </a:r>
          </a:p>
        </p:txBody>
      </p:sp>
      <p:sp>
        <p:nvSpPr>
          <p:cNvPr id="3" name="Content Placeholder 2">
            <a:extLst>
              <a:ext uri="{FF2B5EF4-FFF2-40B4-BE49-F238E27FC236}">
                <a16:creationId xmlns:a16="http://schemas.microsoft.com/office/drawing/2014/main" id="{AA48A012-9660-B2D4-C98D-E698A3B0BB52}"/>
              </a:ext>
            </a:extLst>
          </p:cNvPr>
          <p:cNvSpPr>
            <a:spLocks noGrp="1"/>
          </p:cNvSpPr>
          <p:nvPr>
            <p:ph idx="1"/>
          </p:nvPr>
        </p:nvSpPr>
        <p:spPr>
          <a:xfrm>
            <a:off x="1097280" y="1977812"/>
            <a:ext cx="10058400" cy="4483947"/>
          </a:xfrm>
        </p:spPr>
        <p:txBody>
          <a:bodyPr>
            <a:noAutofit/>
          </a:bodyPr>
          <a:lstStyle/>
          <a:p>
            <a:r>
              <a:rPr lang="en-GB" sz="2400" dirty="0">
                <a:solidFill>
                  <a:srgbClr val="002060"/>
                </a:solidFill>
                <a:latin typeface="Times New Roman" panose="02020603050405020304" pitchFamily="18" charset="0"/>
                <a:cs typeface="Times New Roman" panose="02020603050405020304" pitchFamily="18" charset="0"/>
              </a:rPr>
              <a:t>- Obese women are at risk for pregnancy complications, including gestational hypertension, gestational diabetes mellitus, cardiac disease, pulmonary disease, obstructive sleep apnoea, and caesarean delivery.</a:t>
            </a:r>
          </a:p>
          <a:p>
            <a:r>
              <a:rPr lang="en-GB" sz="2400" dirty="0">
                <a:solidFill>
                  <a:srgbClr val="002060"/>
                </a:solidFill>
                <a:latin typeface="Times New Roman" panose="02020603050405020304" pitchFamily="18" charset="0"/>
                <a:cs typeface="Times New Roman" panose="02020603050405020304" pitchFamily="18" charset="0"/>
              </a:rPr>
              <a:t>- Regular aerobic exercise during pregnancy may reduce some of these risks. </a:t>
            </a:r>
          </a:p>
          <a:p>
            <a:r>
              <a:rPr lang="en-GB" sz="2400" dirty="0">
                <a:solidFill>
                  <a:srgbClr val="002060"/>
                </a:solidFill>
                <a:latin typeface="Times New Roman" panose="02020603050405020304" pitchFamily="18" charset="0"/>
                <a:cs typeface="Times New Roman" panose="02020603050405020304" pitchFamily="18" charset="0"/>
              </a:rPr>
              <a:t>- Antenatal dietary modifications in obese pregnant women can reduce maternal weight gain during pregnancy without adversely influencing neonatal birth weight.</a:t>
            </a:r>
          </a:p>
          <a:p>
            <a:r>
              <a:rPr lang="en-GB" sz="2400" dirty="0">
                <a:solidFill>
                  <a:srgbClr val="002060"/>
                </a:solidFill>
                <a:latin typeface="Times New Roman" panose="02020603050405020304" pitchFamily="18" charset="0"/>
                <a:cs typeface="Times New Roman" panose="02020603050405020304" pitchFamily="18" charset="0"/>
              </a:rPr>
              <a:t>- Obese patients may also be at increased risk for venous thromboembolism, particularly if other risk factors are present.</a:t>
            </a:r>
          </a:p>
        </p:txBody>
      </p:sp>
    </p:spTree>
    <p:extLst>
      <p:ext uri="{BB962C8B-B14F-4D97-AF65-F5344CB8AC3E}">
        <p14:creationId xmlns:p14="http://schemas.microsoft.com/office/powerpoint/2010/main" val="403380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83343-3FC6-8641-3D45-0090B94E802E}"/>
              </a:ext>
            </a:extLst>
          </p:cNvPr>
          <p:cNvSpPr>
            <a:spLocks noGrp="1"/>
          </p:cNvSpPr>
          <p:nvPr>
            <p:ph type="title"/>
          </p:nvPr>
        </p:nvSpPr>
        <p:spPr/>
        <p:txBody>
          <a:bodyPr/>
          <a:lstStyle/>
          <a:p>
            <a:r>
              <a:rPr lang="en-GB" b="1" dirty="0">
                <a:solidFill>
                  <a:srgbClr val="002060"/>
                </a:solidFill>
                <a:latin typeface="Times New Roman" panose="02020603050405020304" pitchFamily="18" charset="0"/>
                <a:cs typeface="Times New Roman" panose="02020603050405020304" pitchFamily="18" charset="0"/>
              </a:rPr>
              <a:t>Management of post-term pregnancy</a:t>
            </a:r>
          </a:p>
        </p:txBody>
      </p:sp>
      <p:sp>
        <p:nvSpPr>
          <p:cNvPr id="3" name="Content Placeholder 2">
            <a:extLst>
              <a:ext uri="{FF2B5EF4-FFF2-40B4-BE49-F238E27FC236}">
                <a16:creationId xmlns:a16="http://schemas.microsoft.com/office/drawing/2014/main" id="{A7F053F8-0445-726C-54B8-6F9807B5A326}"/>
              </a:ext>
            </a:extLst>
          </p:cNvPr>
          <p:cNvSpPr>
            <a:spLocks noGrp="1"/>
          </p:cNvSpPr>
          <p:nvPr>
            <p:ph idx="1"/>
          </p:nvPr>
        </p:nvSpPr>
        <p:spPr>
          <a:xfrm>
            <a:off x="1244764" y="1737360"/>
            <a:ext cx="10058400" cy="4218092"/>
          </a:xfrm>
        </p:spPr>
        <p:txBody>
          <a:bodyPr>
            <a:noAutofit/>
          </a:bodyPr>
          <a:lstStyle/>
          <a:p>
            <a:r>
              <a:rPr lang="en-GB" sz="2400" dirty="0">
                <a:solidFill>
                  <a:srgbClr val="002060"/>
                </a:solidFill>
                <a:latin typeface="Times New Roman" panose="02020603050405020304" pitchFamily="18" charset="0"/>
                <a:cs typeface="Times New Roman" panose="02020603050405020304" pitchFamily="18" charset="0"/>
              </a:rPr>
              <a:t>Post-term pregnancy is defined as a gestation that has extended to or beyond 42+0 weeks' gestation.</a:t>
            </a:r>
          </a:p>
          <a:p>
            <a:r>
              <a:rPr lang="en-GB" sz="2400" dirty="0">
                <a:solidFill>
                  <a:srgbClr val="002060"/>
                </a:solidFill>
                <a:latin typeface="Times New Roman" panose="02020603050405020304" pitchFamily="18" charset="0"/>
                <a:cs typeface="Times New Roman" panose="02020603050405020304" pitchFamily="18" charset="0"/>
              </a:rPr>
              <a:t>- The risks of a prolonged pregnancy should be discussed with the pregnant woman so they can make a decision between induction or waiting for spontaneous onset of labour.</a:t>
            </a:r>
          </a:p>
          <a:p>
            <a:r>
              <a:rPr lang="en-GB" sz="2400" dirty="0">
                <a:solidFill>
                  <a:srgbClr val="002060"/>
                </a:solidFill>
                <a:latin typeface="Times New Roman" panose="02020603050405020304" pitchFamily="18" charset="0"/>
                <a:cs typeface="Times New Roman" panose="02020603050405020304" pitchFamily="18" charset="0"/>
              </a:rPr>
              <a:t>- There is a significantly reduced likelihood of perinatal mortality at 41 weeks' gestation, compared with 42 weeks' gestation, with risks increasing as the length of the post-term.</a:t>
            </a:r>
          </a:p>
          <a:p>
            <a:r>
              <a:rPr lang="en-GB" sz="2400" dirty="0">
                <a:solidFill>
                  <a:srgbClr val="002060"/>
                </a:solidFill>
                <a:latin typeface="Times New Roman" panose="02020603050405020304" pitchFamily="18" charset="0"/>
                <a:cs typeface="Times New Roman" panose="02020603050405020304" pitchFamily="18" charset="0"/>
              </a:rPr>
              <a:t>- Women may be offered induction of labour by 41 weeks' gestation (late-term). gestation) to avoid risks of post-term pregnancy.</a:t>
            </a:r>
          </a:p>
        </p:txBody>
      </p:sp>
    </p:spTree>
    <p:extLst>
      <p:ext uri="{BB962C8B-B14F-4D97-AF65-F5344CB8AC3E}">
        <p14:creationId xmlns:p14="http://schemas.microsoft.com/office/powerpoint/2010/main" val="141717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11559-9196-6B52-9067-7EB6E93E663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907FE15-507B-974A-603A-F46A73B0ED20}"/>
              </a:ext>
            </a:extLst>
          </p:cNvPr>
          <p:cNvSpPr>
            <a:spLocks noGrp="1"/>
          </p:cNvSpPr>
          <p:nvPr>
            <p:ph idx="1"/>
          </p:nvPr>
        </p:nvSpPr>
        <p:spPr/>
        <p:txBody>
          <a:bodyPr/>
          <a:lstStyle/>
          <a:p>
            <a:endParaRPr lang="en-GB" dirty="0"/>
          </a:p>
          <a:p>
            <a:r>
              <a:rPr lang="en-GB" sz="2800" dirty="0">
                <a:solidFill>
                  <a:srgbClr val="002060"/>
                </a:solidFill>
                <a:latin typeface="Times New Roman" panose="02020603050405020304" pitchFamily="18" charset="0"/>
                <a:cs typeface="Times New Roman" panose="02020603050405020304" pitchFamily="18" charset="0"/>
              </a:rPr>
              <a:t>- Women with diabetes or chronic hypertension should be counselled on optimising glycaemic or blood pressure control, and pregnancy should be discouraged until control is achieved.</a:t>
            </a:r>
          </a:p>
          <a:p>
            <a:r>
              <a:rPr lang="en-GB" sz="2800" dirty="0">
                <a:solidFill>
                  <a:srgbClr val="002060"/>
                </a:solidFill>
                <a:latin typeface="Times New Roman" panose="02020603050405020304" pitchFamily="18" charset="0"/>
                <a:cs typeface="Times New Roman" panose="02020603050405020304" pitchFamily="18" charset="0"/>
              </a:rPr>
              <a:t>- relative risks and benefits of valproate use during pregnancy,</a:t>
            </a:r>
          </a:p>
          <a:p>
            <a:r>
              <a:rPr lang="en-GB" sz="2800" dirty="0">
                <a:solidFill>
                  <a:srgbClr val="002060"/>
                </a:solidFill>
                <a:latin typeface="Times New Roman" panose="02020603050405020304" pitchFamily="18" charset="0"/>
                <a:cs typeface="Times New Roman" panose="02020603050405020304" pitchFamily="18" charset="0"/>
              </a:rPr>
              <a:t>- Women should avoid pregnancy for 1 month after receiving a live attenuated vaccine (e.g., rubella or varicella),</a:t>
            </a:r>
          </a:p>
        </p:txBody>
      </p:sp>
    </p:spTree>
    <p:extLst>
      <p:ext uri="{BB962C8B-B14F-4D97-AF65-F5344CB8AC3E}">
        <p14:creationId xmlns:p14="http://schemas.microsoft.com/office/powerpoint/2010/main" val="177959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A865-6A5A-DEB2-1BE1-F492C98E0044}"/>
              </a:ext>
            </a:extLst>
          </p:cNvPr>
          <p:cNvSpPr>
            <a:spLocks noGrp="1"/>
          </p:cNvSpPr>
          <p:nvPr>
            <p:ph type="title"/>
          </p:nvPr>
        </p:nvSpPr>
        <p:spPr/>
        <p:txBody>
          <a:bodyPr/>
          <a:lstStyle/>
          <a:p>
            <a:r>
              <a:rPr lang="en-GB" b="1" dirty="0">
                <a:solidFill>
                  <a:srgbClr val="002060"/>
                </a:solidFill>
                <a:latin typeface="Times New Roman" panose="02020603050405020304" pitchFamily="18" charset="0"/>
                <a:cs typeface="Times New Roman" panose="02020603050405020304" pitchFamily="18" charset="0"/>
              </a:rPr>
              <a:t>ANC</a:t>
            </a:r>
          </a:p>
        </p:txBody>
      </p:sp>
      <p:sp>
        <p:nvSpPr>
          <p:cNvPr id="3" name="Content Placeholder 2">
            <a:extLst>
              <a:ext uri="{FF2B5EF4-FFF2-40B4-BE49-F238E27FC236}">
                <a16:creationId xmlns:a16="http://schemas.microsoft.com/office/drawing/2014/main" id="{5CF4BB1F-594D-8AA2-DB3E-BA13A9921FCE}"/>
              </a:ext>
            </a:extLst>
          </p:cNvPr>
          <p:cNvSpPr>
            <a:spLocks noGrp="1"/>
          </p:cNvSpPr>
          <p:nvPr>
            <p:ph idx="1"/>
          </p:nvPr>
        </p:nvSpPr>
        <p:spPr/>
        <p:txBody>
          <a:bodyPr>
            <a:normAutofit/>
          </a:bodyPr>
          <a:lstStyle/>
          <a:p>
            <a:r>
              <a:rPr lang="en-GB" sz="2800" dirty="0">
                <a:solidFill>
                  <a:srgbClr val="002060"/>
                </a:solidFill>
                <a:latin typeface="Times New Roman" panose="02020603050405020304" pitchFamily="18" charset="0"/>
                <a:cs typeface="Times New Roman" panose="02020603050405020304" pitchFamily="18" charset="0"/>
              </a:rPr>
              <a:t>- Early and regular ANC is recommended to improve pregnancy outcomes.</a:t>
            </a:r>
          </a:p>
          <a:p>
            <a:r>
              <a:rPr lang="en-GB" sz="2800" dirty="0">
                <a:solidFill>
                  <a:srgbClr val="002060"/>
                </a:solidFill>
                <a:latin typeface="Times New Roman" panose="02020603050405020304" pitchFamily="18" charset="0"/>
                <a:cs typeface="Times New Roman" panose="02020603050405020304" pitchFamily="18" charset="0"/>
              </a:rPr>
              <a:t>-  Recommendations include antenatal visits, nutritional care, education, and other patient-specific issues.</a:t>
            </a:r>
          </a:p>
        </p:txBody>
      </p:sp>
    </p:spTree>
    <p:extLst>
      <p:ext uri="{BB962C8B-B14F-4D97-AF65-F5344CB8AC3E}">
        <p14:creationId xmlns:p14="http://schemas.microsoft.com/office/powerpoint/2010/main" val="414545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81387" y="1774114"/>
            <a:ext cx="7834226" cy="3374333"/>
          </a:xfrm>
          <a:prstGeom prst="rect">
            <a:avLst/>
          </a:prstGeom>
        </p:spPr>
        <p:txBody>
          <a:bodyPr vert="horz" wrap="square" lIns="0" tIns="8584" rIns="0" bIns="0" rtlCol="0">
            <a:spAutoFit/>
          </a:bodyPr>
          <a:lstStyle/>
          <a:p>
            <a:pPr marL="466738" marR="274686" indent="-457200" algn="just">
              <a:lnSpc>
                <a:spcPct val="100200"/>
              </a:lnSpc>
              <a:spcBef>
                <a:spcPts val="68"/>
              </a:spcBef>
              <a:buFont typeface="Wingdings" panose="05000000000000000000" pitchFamily="2" charset="2"/>
              <a:buChar char="q"/>
            </a:pPr>
            <a:r>
              <a:rPr lang="en-GB" sz="3600" b="1" u="sng" spc="41" dirty="0">
                <a:solidFill>
                  <a:srgbClr val="002060"/>
                </a:solidFill>
                <a:latin typeface="Times New Roman" panose="02020603050405020304" pitchFamily="18" charset="0"/>
                <a:cs typeface="Times New Roman" panose="02020603050405020304" pitchFamily="18" charset="0"/>
              </a:rPr>
              <a:t>Lead Maternity Caregiver (LMC).</a:t>
            </a:r>
          </a:p>
          <a:p>
            <a:pPr marL="9538" marR="274686" algn="just">
              <a:lnSpc>
                <a:spcPct val="100200"/>
              </a:lnSpc>
              <a:spcBef>
                <a:spcPts val="68"/>
              </a:spcBef>
            </a:pPr>
            <a:endParaRPr lang="en-GB" sz="3600" b="1" u="sng" spc="41" dirty="0">
              <a:solidFill>
                <a:srgbClr val="002060"/>
              </a:solidFill>
              <a:latin typeface="Times New Roman" panose="02020603050405020304" pitchFamily="18" charset="0"/>
              <a:cs typeface="Times New Roman" panose="02020603050405020304" pitchFamily="18" charset="0"/>
            </a:endParaRPr>
          </a:p>
          <a:p>
            <a:pPr marL="267056" marR="274686" indent="-257518" algn="just">
              <a:lnSpc>
                <a:spcPct val="100200"/>
              </a:lnSpc>
              <a:spcBef>
                <a:spcPts val="68"/>
              </a:spcBef>
            </a:pPr>
            <a:r>
              <a:rPr sz="2779" spc="-49" dirty="0">
                <a:solidFill>
                  <a:srgbClr val="002060"/>
                </a:solidFill>
                <a:latin typeface="Times New Roman" panose="02020603050405020304" pitchFamily="18" charset="0"/>
                <a:cs typeface="Times New Roman" panose="02020603050405020304" pitchFamily="18" charset="0"/>
              </a:rPr>
              <a:t>Takes</a:t>
            </a:r>
            <a:r>
              <a:rPr sz="2779" spc="-195" dirty="0">
                <a:solidFill>
                  <a:srgbClr val="002060"/>
                </a:solidFill>
                <a:latin typeface="Times New Roman" panose="02020603050405020304" pitchFamily="18" charset="0"/>
                <a:cs typeface="Times New Roman" panose="02020603050405020304" pitchFamily="18" charset="0"/>
              </a:rPr>
              <a:t> </a:t>
            </a:r>
            <a:r>
              <a:rPr sz="2779" spc="-15" dirty="0">
                <a:solidFill>
                  <a:srgbClr val="002060"/>
                </a:solidFill>
                <a:latin typeface="Times New Roman" panose="02020603050405020304" pitchFamily="18" charset="0"/>
                <a:cs typeface="Times New Roman" panose="02020603050405020304" pitchFamily="18" charset="0"/>
              </a:rPr>
              <a:t>responsibility</a:t>
            </a:r>
            <a:r>
              <a:rPr sz="2779" spc="-229"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for</a:t>
            </a:r>
            <a:r>
              <a:rPr sz="2779" spc="-135" dirty="0">
                <a:solidFill>
                  <a:srgbClr val="002060"/>
                </a:solidFill>
                <a:latin typeface="Times New Roman" panose="02020603050405020304" pitchFamily="18" charset="0"/>
                <a:cs typeface="Times New Roman" panose="02020603050405020304" pitchFamily="18" charset="0"/>
              </a:rPr>
              <a:t> </a:t>
            </a:r>
            <a:r>
              <a:rPr sz="2779" spc="-79" dirty="0">
                <a:solidFill>
                  <a:srgbClr val="002060"/>
                </a:solidFill>
                <a:latin typeface="Times New Roman" panose="02020603050405020304" pitchFamily="18" charset="0"/>
                <a:cs typeface="Times New Roman" panose="02020603050405020304" pitchFamily="18" charset="0"/>
              </a:rPr>
              <a:t>the</a:t>
            </a:r>
            <a:r>
              <a:rPr sz="2779" spc="-165" dirty="0">
                <a:solidFill>
                  <a:srgbClr val="002060"/>
                </a:solidFill>
                <a:latin typeface="Times New Roman" panose="02020603050405020304" pitchFamily="18" charset="0"/>
                <a:cs typeface="Times New Roman" panose="02020603050405020304" pitchFamily="18" charset="0"/>
              </a:rPr>
              <a:t> </a:t>
            </a:r>
            <a:r>
              <a:rPr sz="2779" spc="-60" dirty="0">
                <a:solidFill>
                  <a:srgbClr val="002060"/>
                </a:solidFill>
                <a:latin typeface="Times New Roman" panose="02020603050405020304" pitchFamily="18" charset="0"/>
                <a:cs typeface="Times New Roman" panose="02020603050405020304" pitchFamily="18" charset="0"/>
              </a:rPr>
              <a:t>care</a:t>
            </a:r>
            <a:r>
              <a:rPr sz="2779" spc="-79"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of </a:t>
            </a:r>
            <a:r>
              <a:rPr sz="2779" spc="-19" dirty="0">
                <a:solidFill>
                  <a:srgbClr val="002060"/>
                </a:solidFill>
                <a:latin typeface="Times New Roman" panose="02020603050405020304" pitchFamily="18" charset="0"/>
                <a:cs typeface="Times New Roman" panose="02020603050405020304" pitchFamily="18" charset="0"/>
              </a:rPr>
              <a:t>the </a:t>
            </a:r>
            <a:r>
              <a:rPr sz="2779" spc="-79" dirty="0">
                <a:solidFill>
                  <a:srgbClr val="002060"/>
                </a:solidFill>
                <a:latin typeface="Times New Roman" panose="02020603050405020304" pitchFamily="18" charset="0"/>
                <a:cs typeface="Times New Roman" panose="02020603050405020304" pitchFamily="18" charset="0"/>
              </a:rPr>
              <a:t>woman</a:t>
            </a:r>
            <a:r>
              <a:rPr sz="2779" spc="-165"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during</a:t>
            </a:r>
            <a:r>
              <a:rPr sz="2779" spc="-131" dirty="0">
                <a:solidFill>
                  <a:srgbClr val="002060"/>
                </a:solidFill>
                <a:latin typeface="Times New Roman" panose="02020603050405020304" pitchFamily="18" charset="0"/>
                <a:cs typeface="Times New Roman" panose="02020603050405020304" pitchFamily="18" charset="0"/>
              </a:rPr>
              <a:t> </a:t>
            </a:r>
            <a:r>
              <a:rPr sz="2779" spc="-41" dirty="0">
                <a:solidFill>
                  <a:srgbClr val="002060"/>
                </a:solidFill>
                <a:latin typeface="Times New Roman" panose="02020603050405020304" pitchFamily="18" charset="0"/>
                <a:cs typeface="Times New Roman" panose="02020603050405020304" pitchFamily="18" charset="0"/>
              </a:rPr>
              <a:t>her</a:t>
            </a:r>
            <a:r>
              <a:rPr sz="2779" spc="-203" dirty="0">
                <a:solidFill>
                  <a:srgbClr val="002060"/>
                </a:solidFill>
                <a:latin typeface="Times New Roman" panose="02020603050405020304" pitchFamily="18" charset="0"/>
                <a:cs typeface="Times New Roman" panose="02020603050405020304" pitchFamily="18" charset="0"/>
              </a:rPr>
              <a:t> </a:t>
            </a:r>
            <a:r>
              <a:rPr sz="2779" spc="-60" dirty="0">
                <a:solidFill>
                  <a:srgbClr val="002060"/>
                </a:solidFill>
                <a:latin typeface="Times New Roman" panose="02020603050405020304" pitchFamily="18" charset="0"/>
                <a:cs typeface="Times New Roman" panose="02020603050405020304" pitchFamily="18" charset="0"/>
              </a:rPr>
              <a:t>pregnancy,</a:t>
            </a:r>
            <a:r>
              <a:rPr sz="2779" spc="-184"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labour, </a:t>
            </a:r>
            <a:r>
              <a:rPr sz="2779" spc="-45" dirty="0">
                <a:solidFill>
                  <a:srgbClr val="002060"/>
                </a:solidFill>
                <a:latin typeface="Times New Roman" panose="02020603050405020304" pitchFamily="18" charset="0"/>
                <a:cs typeface="Times New Roman" panose="02020603050405020304" pitchFamily="18" charset="0"/>
              </a:rPr>
              <a:t>delivery</a:t>
            </a:r>
            <a:r>
              <a:rPr sz="2779" spc="-372"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and</a:t>
            </a:r>
            <a:r>
              <a:rPr sz="2779" spc="-199" dirty="0">
                <a:solidFill>
                  <a:srgbClr val="002060"/>
                </a:solidFill>
                <a:latin typeface="Times New Roman" panose="02020603050405020304" pitchFamily="18" charset="0"/>
                <a:cs typeface="Times New Roman" panose="02020603050405020304" pitchFamily="18" charset="0"/>
              </a:rPr>
              <a:t> </a:t>
            </a:r>
            <a:r>
              <a:rPr sz="2779" spc="-38" dirty="0">
                <a:solidFill>
                  <a:srgbClr val="002060"/>
                </a:solidFill>
                <a:latin typeface="Times New Roman" panose="02020603050405020304" pitchFamily="18" charset="0"/>
                <a:cs typeface="Times New Roman" panose="02020603050405020304" pitchFamily="18" charset="0"/>
              </a:rPr>
              <a:t>postnatal</a:t>
            </a:r>
            <a:r>
              <a:rPr sz="2779" spc="-195"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period.</a:t>
            </a:r>
            <a:endParaRPr sz="2779" dirty="0">
              <a:solidFill>
                <a:srgbClr val="002060"/>
              </a:solidFill>
              <a:latin typeface="Times New Roman" panose="02020603050405020304" pitchFamily="18" charset="0"/>
              <a:cs typeface="Times New Roman" panose="02020603050405020304" pitchFamily="18" charset="0"/>
            </a:endParaRPr>
          </a:p>
          <a:p>
            <a:pPr>
              <a:spcBef>
                <a:spcPts val="781"/>
              </a:spcBef>
            </a:pPr>
            <a:endParaRPr sz="2779" dirty="0">
              <a:solidFill>
                <a:srgbClr val="002060"/>
              </a:solidFill>
              <a:latin typeface="Times New Roman" panose="02020603050405020304" pitchFamily="18" charset="0"/>
              <a:cs typeface="Times New Roman" panose="02020603050405020304" pitchFamily="18" charset="0"/>
            </a:endParaRPr>
          </a:p>
          <a:p>
            <a:pPr marL="267056" marR="3815" indent="66764">
              <a:lnSpc>
                <a:spcPts val="3304"/>
              </a:lnSpc>
              <a:spcBef>
                <a:spcPts val="4"/>
              </a:spcBef>
            </a:pPr>
            <a:r>
              <a:rPr sz="2779" spc="-26" dirty="0">
                <a:solidFill>
                  <a:srgbClr val="002060"/>
                </a:solidFill>
                <a:latin typeface="Times New Roman" panose="02020603050405020304" pitchFamily="18" charset="0"/>
                <a:cs typeface="Times New Roman" panose="02020603050405020304" pitchFamily="18" charset="0"/>
              </a:rPr>
              <a:t>(independent</a:t>
            </a:r>
            <a:r>
              <a:rPr sz="2779" spc="-180" dirty="0">
                <a:solidFill>
                  <a:srgbClr val="002060"/>
                </a:solidFill>
                <a:latin typeface="Times New Roman" panose="02020603050405020304" pitchFamily="18" charset="0"/>
                <a:cs typeface="Times New Roman" panose="02020603050405020304" pitchFamily="18" charset="0"/>
              </a:rPr>
              <a:t> </a:t>
            </a:r>
            <a:r>
              <a:rPr sz="2779" spc="-26" dirty="0">
                <a:solidFill>
                  <a:srgbClr val="002060"/>
                </a:solidFill>
                <a:latin typeface="Times New Roman" panose="02020603050405020304" pitchFamily="18" charset="0"/>
                <a:cs typeface="Times New Roman" panose="02020603050405020304" pitchFamily="18" charset="0"/>
              </a:rPr>
              <a:t>midwife,</a:t>
            </a:r>
            <a:r>
              <a:rPr sz="2779" spc="-244" dirty="0">
                <a:solidFill>
                  <a:srgbClr val="002060"/>
                </a:solidFill>
                <a:latin typeface="Times New Roman" panose="02020603050405020304" pitchFamily="18" charset="0"/>
                <a:cs typeface="Times New Roman" panose="02020603050405020304" pitchFamily="18" charset="0"/>
              </a:rPr>
              <a:t> </a:t>
            </a:r>
            <a:r>
              <a:rPr sz="2779" spc="-94" dirty="0">
                <a:solidFill>
                  <a:srgbClr val="002060"/>
                </a:solidFill>
                <a:latin typeface="Times New Roman" panose="02020603050405020304" pitchFamily="18" charset="0"/>
                <a:cs typeface="Times New Roman" panose="02020603050405020304" pitchFamily="18" charset="0"/>
              </a:rPr>
              <a:t>GP,</a:t>
            </a:r>
            <a:r>
              <a:rPr sz="2779" spc="-248" dirty="0">
                <a:solidFill>
                  <a:srgbClr val="002060"/>
                </a:solidFill>
                <a:latin typeface="Times New Roman" panose="02020603050405020304" pitchFamily="18" charset="0"/>
                <a:cs typeface="Times New Roman" panose="02020603050405020304" pitchFamily="18" charset="0"/>
              </a:rPr>
              <a:t> </a:t>
            </a:r>
            <a:r>
              <a:rPr sz="2779" spc="-19" dirty="0">
                <a:solidFill>
                  <a:srgbClr val="002060"/>
                </a:solidFill>
                <a:latin typeface="Times New Roman" panose="02020603050405020304" pitchFamily="18" charset="0"/>
                <a:cs typeface="Times New Roman" panose="02020603050405020304" pitchFamily="18" charset="0"/>
              </a:rPr>
              <a:t>obstetrician</a:t>
            </a:r>
            <a:r>
              <a:rPr lang="en-GB" sz="2779" spc="-34" dirty="0">
                <a:solidFill>
                  <a:srgbClr val="002060"/>
                </a:solidFill>
                <a:latin typeface="Times New Roman" panose="02020603050405020304" pitchFamily="18" charset="0"/>
                <a:cs typeface="Times New Roman" panose="02020603050405020304" pitchFamily="18" charset="0"/>
              </a:rPr>
              <a:t> &amp;</a:t>
            </a:r>
            <a:r>
              <a:rPr sz="2779" spc="-263" dirty="0">
                <a:solidFill>
                  <a:srgbClr val="002060"/>
                </a:solidFill>
                <a:latin typeface="Times New Roman" panose="02020603050405020304" pitchFamily="18" charset="0"/>
                <a:cs typeface="Times New Roman" panose="02020603050405020304" pitchFamily="18" charset="0"/>
              </a:rPr>
              <a:t> </a:t>
            </a:r>
            <a:r>
              <a:rPr sz="2779" spc="-94" dirty="0">
                <a:solidFill>
                  <a:srgbClr val="002060"/>
                </a:solidFill>
                <a:latin typeface="Times New Roman" panose="02020603050405020304" pitchFamily="18" charset="0"/>
                <a:cs typeface="Times New Roman" panose="02020603050405020304" pitchFamily="18" charset="0"/>
              </a:rPr>
              <a:t>team</a:t>
            </a:r>
            <a:r>
              <a:rPr sz="2779" spc="-225" dirty="0">
                <a:solidFill>
                  <a:srgbClr val="002060"/>
                </a:solidFill>
                <a:latin typeface="Times New Roman" panose="02020603050405020304" pitchFamily="18" charset="0"/>
                <a:cs typeface="Times New Roman" panose="02020603050405020304" pitchFamily="18" charset="0"/>
              </a:rPr>
              <a:t> </a:t>
            </a:r>
            <a:r>
              <a:rPr sz="2779" spc="-34" dirty="0">
                <a:solidFill>
                  <a:srgbClr val="002060"/>
                </a:solidFill>
                <a:latin typeface="Times New Roman" panose="02020603050405020304" pitchFamily="18" charset="0"/>
                <a:cs typeface="Times New Roman" panose="02020603050405020304" pitchFamily="18" charset="0"/>
              </a:rPr>
              <a:t>based</a:t>
            </a:r>
            <a:r>
              <a:rPr sz="2779" spc="-153" dirty="0">
                <a:solidFill>
                  <a:srgbClr val="002060"/>
                </a:solidFill>
                <a:latin typeface="Times New Roman" panose="02020603050405020304" pitchFamily="18" charset="0"/>
                <a:cs typeface="Times New Roman" panose="02020603050405020304" pitchFamily="18" charset="0"/>
              </a:rPr>
              <a:t> </a:t>
            </a:r>
            <a:r>
              <a:rPr sz="2779" spc="-75" dirty="0">
                <a:solidFill>
                  <a:srgbClr val="002060"/>
                </a:solidFill>
                <a:latin typeface="Times New Roman" panose="02020603050405020304" pitchFamily="18" charset="0"/>
                <a:cs typeface="Times New Roman" panose="02020603050405020304" pitchFamily="18" charset="0"/>
              </a:rPr>
              <a:t>at</a:t>
            </a:r>
            <a:r>
              <a:rPr sz="2779" spc="-146"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hospital)</a:t>
            </a:r>
            <a:endParaRPr sz="2779"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71011" y="1554734"/>
            <a:ext cx="7796564" cy="4110113"/>
          </a:xfrm>
          <a:prstGeom prst="rect">
            <a:avLst/>
          </a:prstGeom>
        </p:spPr>
        <p:txBody>
          <a:bodyPr vert="horz" wrap="square" lIns="0" tIns="9538" rIns="0" bIns="0" rtlCol="0">
            <a:spAutoFit/>
          </a:bodyPr>
          <a:lstStyle/>
          <a:p>
            <a:pPr marL="9538">
              <a:spcBef>
                <a:spcPts val="75"/>
              </a:spcBef>
            </a:pPr>
            <a:r>
              <a:rPr sz="2779" spc="-8" dirty="0">
                <a:solidFill>
                  <a:srgbClr val="002060"/>
                </a:solidFill>
                <a:latin typeface="Times New Roman" panose="02020603050405020304" pitchFamily="18" charset="0"/>
                <a:cs typeface="Times New Roman" panose="02020603050405020304" pitchFamily="18" charset="0"/>
              </a:rPr>
              <a:t>The</a:t>
            </a:r>
            <a:r>
              <a:rPr sz="2779" spc="-229"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LMC</a:t>
            </a:r>
            <a:r>
              <a:rPr sz="2779" spc="-139"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role</a:t>
            </a:r>
            <a:r>
              <a:rPr sz="2779" spc="-225"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includes:</a:t>
            </a:r>
            <a:endParaRPr sz="2779" dirty="0">
              <a:solidFill>
                <a:srgbClr val="002060"/>
              </a:solidFill>
              <a:latin typeface="Times New Roman" panose="02020603050405020304" pitchFamily="18" charset="0"/>
              <a:cs typeface="Times New Roman" panose="02020603050405020304" pitchFamily="18" charset="0"/>
            </a:endParaRPr>
          </a:p>
          <a:p>
            <a:pPr>
              <a:spcBef>
                <a:spcPts val="646"/>
              </a:spcBef>
            </a:pPr>
            <a:endParaRPr sz="2779" dirty="0">
              <a:latin typeface="Verdana"/>
              <a:cs typeface="Verdana"/>
            </a:endParaRPr>
          </a:p>
          <a:p>
            <a:pPr marL="9538"/>
            <a:r>
              <a:rPr sz="2779" spc="-195" dirty="0">
                <a:solidFill>
                  <a:srgbClr val="002060"/>
                </a:solidFill>
                <a:latin typeface="Times New Roman" panose="02020603050405020304" pitchFamily="18" charset="0"/>
                <a:cs typeface="Times New Roman" panose="02020603050405020304" pitchFamily="18" charset="0"/>
              </a:rPr>
              <a:t></a:t>
            </a:r>
            <a:r>
              <a:rPr lang="en-GB" sz="2779" spc="-195" dirty="0">
                <a:solidFill>
                  <a:srgbClr val="002060"/>
                </a:solidFill>
                <a:latin typeface="Times New Roman" panose="02020603050405020304" pitchFamily="18" charset="0"/>
                <a:cs typeface="Times New Roman" panose="02020603050405020304" pitchFamily="18" charset="0"/>
              </a:rPr>
              <a:t> A</a:t>
            </a:r>
            <a:r>
              <a:rPr sz="2779" spc="-195" dirty="0" err="1">
                <a:solidFill>
                  <a:srgbClr val="002060"/>
                </a:solidFill>
                <a:latin typeface="Times New Roman" panose="02020603050405020304" pitchFamily="18" charset="0"/>
                <a:cs typeface="Times New Roman" panose="02020603050405020304" pitchFamily="18" charset="0"/>
              </a:rPr>
              <a:t>ntenatal</a:t>
            </a:r>
            <a:r>
              <a:rPr sz="2779" spc="-90" dirty="0">
                <a:solidFill>
                  <a:srgbClr val="002060"/>
                </a:solidFill>
                <a:latin typeface="Times New Roman" panose="02020603050405020304" pitchFamily="18" charset="0"/>
                <a:cs typeface="Times New Roman" panose="02020603050405020304" pitchFamily="18" charset="0"/>
              </a:rPr>
              <a:t> </a:t>
            </a:r>
            <a:r>
              <a:rPr sz="2779" spc="-60" dirty="0">
                <a:solidFill>
                  <a:srgbClr val="002060"/>
                </a:solidFill>
                <a:latin typeface="Times New Roman" panose="02020603050405020304" pitchFamily="18" charset="0"/>
                <a:cs typeface="Times New Roman" panose="02020603050405020304" pitchFamily="18" charset="0"/>
              </a:rPr>
              <a:t>care</a:t>
            </a:r>
            <a:r>
              <a:rPr sz="2779" spc="-184"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during</a:t>
            </a:r>
            <a:r>
              <a:rPr sz="2779" spc="-131" dirty="0">
                <a:solidFill>
                  <a:srgbClr val="002060"/>
                </a:solidFill>
                <a:latin typeface="Times New Roman" panose="02020603050405020304" pitchFamily="18" charset="0"/>
                <a:cs typeface="Times New Roman" panose="02020603050405020304" pitchFamily="18" charset="0"/>
              </a:rPr>
              <a:t> </a:t>
            </a:r>
            <a:r>
              <a:rPr sz="2779" spc="-30" dirty="0">
                <a:solidFill>
                  <a:srgbClr val="002060"/>
                </a:solidFill>
                <a:latin typeface="Times New Roman" panose="02020603050405020304" pitchFamily="18" charset="0"/>
                <a:cs typeface="Times New Roman" panose="02020603050405020304" pitchFamily="18" charset="0"/>
              </a:rPr>
              <a:t>the</a:t>
            </a:r>
            <a:r>
              <a:rPr sz="2779" spc="-229"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pregnancy</a:t>
            </a:r>
            <a:endParaRPr sz="2779" dirty="0">
              <a:solidFill>
                <a:srgbClr val="002060"/>
              </a:solidFill>
              <a:latin typeface="Times New Roman" panose="02020603050405020304" pitchFamily="18" charset="0"/>
              <a:cs typeface="Times New Roman" panose="02020603050405020304" pitchFamily="18" charset="0"/>
            </a:endParaRPr>
          </a:p>
          <a:p>
            <a:pPr marL="267056" marR="236058" indent="-257518">
              <a:lnSpc>
                <a:spcPts val="3304"/>
              </a:lnSpc>
              <a:spcBef>
                <a:spcPts val="556"/>
              </a:spcBef>
            </a:pPr>
            <a:r>
              <a:rPr sz="2779" spc="-203" dirty="0">
                <a:solidFill>
                  <a:srgbClr val="002060"/>
                </a:solidFill>
                <a:latin typeface="Times New Roman" panose="02020603050405020304" pitchFamily="18" charset="0"/>
                <a:cs typeface="Times New Roman" panose="02020603050405020304" pitchFamily="18" charset="0"/>
              </a:rPr>
              <a:t></a:t>
            </a:r>
            <a:r>
              <a:rPr lang="en-GB" sz="2779" spc="-203" dirty="0">
                <a:solidFill>
                  <a:srgbClr val="002060"/>
                </a:solidFill>
                <a:latin typeface="Times New Roman" panose="02020603050405020304" pitchFamily="18" charset="0"/>
                <a:cs typeface="Times New Roman" panose="02020603050405020304" pitchFamily="18" charset="0"/>
              </a:rPr>
              <a:t> </a:t>
            </a:r>
            <a:r>
              <a:rPr sz="2779" spc="-203" dirty="0">
                <a:solidFill>
                  <a:srgbClr val="002060"/>
                </a:solidFill>
                <a:latin typeface="Times New Roman" panose="02020603050405020304" pitchFamily="18" charset="0"/>
                <a:cs typeface="Times New Roman" panose="02020603050405020304" pitchFamily="18" charset="0"/>
              </a:rPr>
              <a:t>Support</a:t>
            </a:r>
            <a:r>
              <a:rPr sz="2779" spc="-195"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during</a:t>
            </a:r>
            <a:r>
              <a:rPr sz="2779" spc="-143"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labour</a:t>
            </a:r>
            <a:r>
              <a:rPr sz="2779" spc="-180" dirty="0">
                <a:solidFill>
                  <a:srgbClr val="002060"/>
                </a:solidFill>
                <a:latin typeface="Times New Roman" panose="02020603050405020304" pitchFamily="18" charset="0"/>
                <a:cs typeface="Times New Roman" panose="02020603050405020304" pitchFamily="18" charset="0"/>
              </a:rPr>
              <a:t> </a:t>
            </a:r>
            <a:r>
              <a:rPr sz="2779" spc="-34" dirty="0">
                <a:solidFill>
                  <a:srgbClr val="002060"/>
                </a:solidFill>
                <a:latin typeface="Times New Roman" panose="02020603050405020304" pitchFamily="18" charset="0"/>
                <a:cs typeface="Times New Roman" panose="02020603050405020304" pitchFamily="18" charset="0"/>
              </a:rPr>
              <a:t>and</a:t>
            </a:r>
            <a:r>
              <a:rPr sz="2779" spc="-131" dirty="0">
                <a:solidFill>
                  <a:srgbClr val="002060"/>
                </a:solidFill>
                <a:latin typeface="Times New Roman" panose="02020603050405020304" pitchFamily="18" charset="0"/>
                <a:cs typeface="Times New Roman" panose="02020603050405020304" pitchFamily="18" charset="0"/>
              </a:rPr>
              <a:t> </a:t>
            </a:r>
            <a:r>
              <a:rPr sz="2779" spc="-30" dirty="0">
                <a:solidFill>
                  <a:srgbClr val="002060"/>
                </a:solidFill>
                <a:latin typeface="Times New Roman" panose="02020603050405020304" pitchFamily="18" charset="0"/>
                <a:cs typeface="Times New Roman" panose="02020603050405020304" pitchFamily="18" charset="0"/>
              </a:rPr>
              <a:t>the</a:t>
            </a:r>
            <a:r>
              <a:rPr sz="2779" spc="-229"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birth</a:t>
            </a:r>
            <a:r>
              <a:rPr sz="2779" spc="-153"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of</a:t>
            </a:r>
            <a:r>
              <a:rPr sz="2779" spc="-128" dirty="0">
                <a:solidFill>
                  <a:srgbClr val="002060"/>
                </a:solidFill>
                <a:latin typeface="Times New Roman" panose="02020603050405020304" pitchFamily="18" charset="0"/>
                <a:cs typeface="Times New Roman" panose="02020603050405020304" pitchFamily="18" charset="0"/>
              </a:rPr>
              <a:t> </a:t>
            </a:r>
            <a:r>
              <a:rPr sz="2779" spc="-19" dirty="0">
                <a:solidFill>
                  <a:srgbClr val="002060"/>
                </a:solidFill>
                <a:latin typeface="Times New Roman" panose="02020603050405020304" pitchFamily="18" charset="0"/>
                <a:cs typeface="Times New Roman" panose="02020603050405020304" pitchFamily="18" charset="0"/>
              </a:rPr>
              <a:t>the </a:t>
            </a:r>
            <a:r>
              <a:rPr sz="2779" spc="-38" dirty="0">
                <a:solidFill>
                  <a:srgbClr val="002060"/>
                </a:solidFill>
                <a:latin typeface="Times New Roman" panose="02020603050405020304" pitchFamily="18" charset="0"/>
                <a:cs typeface="Times New Roman" panose="02020603050405020304" pitchFamily="18" charset="0"/>
              </a:rPr>
              <a:t>baby</a:t>
            </a:r>
            <a:r>
              <a:rPr sz="2779" spc="-274"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(midwife)</a:t>
            </a:r>
            <a:endParaRPr sz="2779" dirty="0">
              <a:solidFill>
                <a:srgbClr val="002060"/>
              </a:solidFill>
              <a:latin typeface="Times New Roman" panose="02020603050405020304" pitchFamily="18" charset="0"/>
              <a:cs typeface="Times New Roman" panose="02020603050405020304" pitchFamily="18" charset="0"/>
            </a:endParaRPr>
          </a:p>
          <a:p>
            <a:pPr marL="9538">
              <a:lnSpc>
                <a:spcPts val="3319"/>
              </a:lnSpc>
              <a:spcBef>
                <a:spcPts val="240"/>
              </a:spcBef>
              <a:tabLst>
                <a:tab pos="7562919" algn="l"/>
              </a:tabLst>
            </a:pPr>
            <a:r>
              <a:rPr sz="2779" spc="-169" dirty="0">
                <a:solidFill>
                  <a:srgbClr val="002060"/>
                </a:solidFill>
                <a:latin typeface="Times New Roman" panose="02020603050405020304" pitchFamily="18" charset="0"/>
                <a:cs typeface="Times New Roman" panose="02020603050405020304" pitchFamily="18" charset="0"/>
              </a:rPr>
              <a:t></a:t>
            </a:r>
            <a:r>
              <a:rPr lang="en-GB" sz="2779" spc="-169" dirty="0">
                <a:solidFill>
                  <a:srgbClr val="002060"/>
                </a:solidFill>
                <a:latin typeface="Times New Roman" panose="02020603050405020304" pitchFamily="18" charset="0"/>
                <a:cs typeface="Times New Roman" panose="02020603050405020304" pitchFamily="18" charset="0"/>
              </a:rPr>
              <a:t> P</a:t>
            </a:r>
            <a:r>
              <a:rPr sz="2779" spc="-169" dirty="0" err="1">
                <a:solidFill>
                  <a:srgbClr val="002060"/>
                </a:solidFill>
                <a:latin typeface="Times New Roman" panose="02020603050405020304" pitchFamily="18" charset="0"/>
                <a:cs typeface="Times New Roman" panose="02020603050405020304" pitchFamily="18" charset="0"/>
              </a:rPr>
              <a:t>ostnatal</a:t>
            </a:r>
            <a:r>
              <a:rPr sz="2779" spc="-90" dirty="0">
                <a:solidFill>
                  <a:srgbClr val="002060"/>
                </a:solidFill>
                <a:latin typeface="Times New Roman" panose="02020603050405020304" pitchFamily="18" charset="0"/>
                <a:cs typeface="Times New Roman" panose="02020603050405020304" pitchFamily="18" charset="0"/>
              </a:rPr>
              <a:t> </a:t>
            </a:r>
            <a:r>
              <a:rPr sz="2779" spc="-60" dirty="0">
                <a:solidFill>
                  <a:srgbClr val="002060"/>
                </a:solidFill>
                <a:latin typeface="Times New Roman" panose="02020603050405020304" pitchFamily="18" charset="0"/>
                <a:cs typeface="Times New Roman" panose="02020603050405020304" pitchFamily="18" charset="0"/>
              </a:rPr>
              <a:t>care</a:t>
            </a:r>
            <a:r>
              <a:rPr sz="2779" spc="-184"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from</a:t>
            </a:r>
            <a:r>
              <a:rPr sz="2779" spc="-244" dirty="0">
                <a:solidFill>
                  <a:srgbClr val="002060"/>
                </a:solidFill>
                <a:latin typeface="Times New Roman" panose="02020603050405020304" pitchFamily="18" charset="0"/>
                <a:cs typeface="Times New Roman" panose="02020603050405020304" pitchFamily="18" charset="0"/>
              </a:rPr>
              <a:t> </a:t>
            </a:r>
            <a:r>
              <a:rPr sz="2779" spc="-30" dirty="0">
                <a:solidFill>
                  <a:srgbClr val="002060"/>
                </a:solidFill>
                <a:latin typeface="Times New Roman" panose="02020603050405020304" pitchFamily="18" charset="0"/>
                <a:cs typeface="Times New Roman" panose="02020603050405020304" pitchFamily="18" charset="0"/>
              </a:rPr>
              <a:t>the</a:t>
            </a:r>
            <a:r>
              <a:rPr sz="2779" spc="-229" dirty="0">
                <a:solidFill>
                  <a:srgbClr val="002060"/>
                </a:solidFill>
                <a:latin typeface="Times New Roman" panose="02020603050405020304" pitchFamily="18" charset="0"/>
                <a:cs typeface="Times New Roman" panose="02020603050405020304" pitchFamily="18" charset="0"/>
              </a:rPr>
              <a:t> </a:t>
            </a:r>
            <a:r>
              <a:rPr sz="2779" spc="116" dirty="0">
                <a:solidFill>
                  <a:srgbClr val="002060"/>
                </a:solidFill>
                <a:latin typeface="Times New Roman" panose="02020603050405020304" pitchFamily="18" charset="0"/>
                <a:cs typeface="Times New Roman" panose="02020603050405020304" pitchFamily="18" charset="0"/>
              </a:rPr>
              <a:t>b</a:t>
            </a:r>
            <a:r>
              <a:rPr sz="2779" spc="-49" dirty="0">
                <a:solidFill>
                  <a:srgbClr val="002060"/>
                </a:solidFill>
                <a:latin typeface="Times New Roman" panose="02020603050405020304" pitchFamily="18" charset="0"/>
                <a:cs typeface="Times New Roman" panose="02020603050405020304" pitchFamily="18" charset="0"/>
              </a:rPr>
              <a:t>a</a:t>
            </a:r>
            <a:r>
              <a:rPr sz="2779" spc="191" dirty="0">
                <a:solidFill>
                  <a:srgbClr val="002060"/>
                </a:solidFill>
                <a:latin typeface="Times New Roman" panose="02020603050405020304" pitchFamily="18" charset="0"/>
                <a:cs typeface="Times New Roman" panose="02020603050405020304" pitchFamily="18" charset="0"/>
              </a:rPr>
              <a:t>b</a:t>
            </a:r>
            <a:r>
              <a:rPr sz="2779" spc="-94" dirty="0">
                <a:solidFill>
                  <a:srgbClr val="002060"/>
                </a:solidFill>
                <a:latin typeface="Times New Roman" panose="02020603050405020304" pitchFamily="18" charset="0"/>
                <a:cs typeface="Times New Roman" panose="02020603050405020304" pitchFamily="18" charset="0"/>
              </a:rPr>
              <a:t>y</a:t>
            </a:r>
            <a:r>
              <a:rPr sz="2779" spc="-507" dirty="0">
                <a:solidFill>
                  <a:srgbClr val="002060"/>
                </a:solidFill>
                <a:latin typeface="Times New Roman" panose="02020603050405020304" pitchFamily="18" charset="0"/>
                <a:cs typeface="Times New Roman" panose="02020603050405020304" pitchFamily="18" charset="0"/>
              </a:rPr>
              <a:t>’</a:t>
            </a:r>
            <a:r>
              <a:rPr sz="2779" spc="124" dirty="0">
                <a:solidFill>
                  <a:srgbClr val="002060"/>
                </a:solidFill>
                <a:latin typeface="Times New Roman" panose="02020603050405020304" pitchFamily="18" charset="0"/>
                <a:cs typeface="Times New Roman" panose="02020603050405020304" pitchFamily="18" charset="0"/>
              </a:rPr>
              <a:t>s</a:t>
            </a:r>
            <a:r>
              <a:rPr sz="2779" spc="-68"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birth</a:t>
            </a:r>
            <a:r>
              <a:rPr sz="2779" spc="-214"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until</a:t>
            </a:r>
            <a:r>
              <a:rPr sz="2779" dirty="0">
                <a:solidFill>
                  <a:srgbClr val="002060"/>
                </a:solidFill>
                <a:latin typeface="Times New Roman" panose="02020603050405020304" pitchFamily="18" charset="0"/>
                <a:cs typeface="Times New Roman" panose="02020603050405020304" pitchFamily="18" charset="0"/>
              </a:rPr>
              <a:t>	</a:t>
            </a:r>
          </a:p>
          <a:p>
            <a:pPr marL="267056">
              <a:lnSpc>
                <a:spcPts val="3319"/>
              </a:lnSpc>
            </a:pPr>
            <a:r>
              <a:rPr sz="2779" dirty="0">
                <a:solidFill>
                  <a:srgbClr val="002060"/>
                </a:solidFill>
                <a:latin typeface="Times New Roman" panose="02020603050405020304" pitchFamily="18" charset="0"/>
                <a:cs typeface="Times New Roman" panose="02020603050405020304" pitchFamily="18" charset="0"/>
              </a:rPr>
              <a:t>6 </a:t>
            </a:r>
            <a:r>
              <a:rPr sz="2779" spc="-68" dirty="0">
                <a:solidFill>
                  <a:srgbClr val="002060"/>
                </a:solidFill>
                <a:latin typeface="Times New Roman" panose="02020603050405020304" pitchFamily="18" charset="0"/>
                <a:cs typeface="Times New Roman" panose="02020603050405020304" pitchFamily="18" charset="0"/>
              </a:rPr>
              <a:t>weeks</a:t>
            </a:r>
            <a:r>
              <a:rPr sz="2779" spc="-161" dirty="0">
                <a:solidFill>
                  <a:srgbClr val="002060"/>
                </a:solidFill>
                <a:latin typeface="Times New Roman" panose="02020603050405020304" pitchFamily="18" charset="0"/>
                <a:cs typeface="Times New Roman" panose="02020603050405020304" pitchFamily="18" charset="0"/>
              </a:rPr>
              <a:t> </a:t>
            </a:r>
            <a:r>
              <a:rPr sz="2779" spc="-56" dirty="0">
                <a:solidFill>
                  <a:srgbClr val="002060"/>
                </a:solidFill>
                <a:latin typeface="Times New Roman" panose="02020603050405020304" pitchFamily="18" charset="0"/>
                <a:cs typeface="Times New Roman" panose="02020603050405020304" pitchFamily="18" charset="0"/>
              </a:rPr>
              <a:t>after</a:t>
            </a:r>
            <a:r>
              <a:rPr sz="2779" spc="-199" dirty="0">
                <a:solidFill>
                  <a:srgbClr val="002060"/>
                </a:solidFill>
                <a:latin typeface="Times New Roman" panose="02020603050405020304" pitchFamily="18" charset="0"/>
                <a:cs typeface="Times New Roman" panose="02020603050405020304" pitchFamily="18" charset="0"/>
              </a:rPr>
              <a:t> </a:t>
            </a:r>
            <a:r>
              <a:rPr sz="2779" spc="-30" dirty="0">
                <a:solidFill>
                  <a:srgbClr val="002060"/>
                </a:solidFill>
                <a:latin typeface="Times New Roman" panose="02020603050405020304" pitchFamily="18" charset="0"/>
                <a:cs typeface="Times New Roman" panose="02020603050405020304" pitchFamily="18" charset="0"/>
              </a:rPr>
              <a:t>the</a:t>
            </a:r>
            <a:r>
              <a:rPr sz="2779" spc="-218"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birth.</a:t>
            </a:r>
            <a:endParaRPr sz="2779" dirty="0">
              <a:solidFill>
                <a:srgbClr val="002060"/>
              </a:solidFill>
              <a:latin typeface="Times New Roman" panose="02020603050405020304" pitchFamily="18" charset="0"/>
              <a:cs typeface="Times New Roman" panose="02020603050405020304" pitchFamily="18" charset="0"/>
            </a:endParaRPr>
          </a:p>
          <a:p>
            <a:pPr>
              <a:spcBef>
                <a:spcPts val="725"/>
              </a:spcBef>
            </a:pPr>
            <a:endParaRPr sz="2779" dirty="0">
              <a:solidFill>
                <a:srgbClr val="002060"/>
              </a:solidFill>
              <a:latin typeface="Times New Roman" panose="02020603050405020304" pitchFamily="18" charset="0"/>
              <a:cs typeface="Times New Roman" panose="02020603050405020304" pitchFamily="18" charset="0"/>
            </a:endParaRPr>
          </a:p>
          <a:p>
            <a:pPr marL="9538">
              <a:tabLst>
                <a:tab pos="428720" algn="l"/>
              </a:tabLst>
            </a:pPr>
            <a:r>
              <a:rPr sz="2779" spc="-38" dirty="0">
                <a:solidFill>
                  <a:srgbClr val="002060"/>
                </a:solidFill>
                <a:latin typeface="Times New Roman" panose="02020603050405020304" pitchFamily="18" charset="0"/>
                <a:cs typeface="Times New Roman" panose="02020603050405020304" pitchFamily="18" charset="0"/>
              </a:rPr>
              <a:t>-</a:t>
            </a:r>
            <a:r>
              <a:rPr sz="2779" dirty="0">
                <a:solidFill>
                  <a:srgbClr val="002060"/>
                </a:solidFill>
                <a:latin typeface="Times New Roman" panose="02020603050405020304" pitchFamily="18" charset="0"/>
                <a:cs typeface="Times New Roman" panose="02020603050405020304" pitchFamily="18" charset="0"/>
              </a:rPr>
              <a:t>	</a:t>
            </a:r>
            <a:r>
              <a:rPr lang="en-GB" sz="2779" spc="-30" dirty="0">
                <a:solidFill>
                  <a:srgbClr val="002060"/>
                </a:solidFill>
                <a:latin typeface="Times New Roman" panose="02020603050405020304" pitchFamily="18" charset="0"/>
                <a:cs typeface="Times New Roman" panose="02020603050405020304" pitchFamily="18" charset="0"/>
              </a:rPr>
              <a:t>R</a:t>
            </a:r>
            <a:r>
              <a:rPr sz="2779" spc="-30" dirty="0" err="1">
                <a:solidFill>
                  <a:srgbClr val="002060"/>
                </a:solidFill>
                <a:latin typeface="Times New Roman" panose="02020603050405020304" pitchFamily="18" charset="0"/>
                <a:cs typeface="Times New Roman" panose="02020603050405020304" pitchFamily="18" charset="0"/>
              </a:rPr>
              <a:t>efers</a:t>
            </a:r>
            <a:r>
              <a:rPr sz="2779" spc="-172"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to</a:t>
            </a:r>
            <a:r>
              <a:rPr sz="2779" spc="-113" dirty="0">
                <a:solidFill>
                  <a:srgbClr val="002060"/>
                </a:solidFill>
                <a:latin typeface="Times New Roman" panose="02020603050405020304" pitchFamily="18" charset="0"/>
                <a:cs typeface="Times New Roman" panose="02020603050405020304" pitchFamily="18" charset="0"/>
              </a:rPr>
              <a:t> </a:t>
            </a:r>
            <a:r>
              <a:rPr sz="2779" spc="-360" dirty="0">
                <a:solidFill>
                  <a:srgbClr val="002060"/>
                </a:solidFill>
                <a:latin typeface="Times New Roman" panose="02020603050405020304" pitchFamily="18" charset="0"/>
                <a:cs typeface="Times New Roman" panose="02020603050405020304" pitchFamily="18" charset="0"/>
              </a:rPr>
              <a:t>W</a:t>
            </a:r>
            <a:r>
              <a:rPr sz="2779" spc="-90" dirty="0">
                <a:solidFill>
                  <a:srgbClr val="002060"/>
                </a:solidFill>
                <a:latin typeface="Times New Roman" panose="02020603050405020304" pitchFamily="18" charset="0"/>
                <a:cs typeface="Times New Roman" panose="02020603050405020304" pitchFamily="18" charset="0"/>
              </a:rPr>
              <a:t>e</a:t>
            </a:r>
            <a:r>
              <a:rPr sz="2779" spc="49" dirty="0">
                <a:solidFill>
                  <a:srgbClr val="002060"/>
                </a:solidFill>
                <a:latin typeface="Times New Roman" panose="02020603050405020304" pitchFamily="18" charset="0"/>
                <a:cs typeface="Times New Roman" panose="02020603050405020304" pitchFamily="18" charset="0"/>
              </a:rPr>
              <a:t>l</a:t>
            </a:r>
            <a:r>
              <a:rPr sz="2779" spc="-11" dirty="0">
                <a:solidFill>
                  <a:srgbClr val="002060"/>
                </a:solidFill>
                <a:latin typeface="Times New Roman" panose="02020603050405020304" pitchFamily="18" charset="0"/>
                <a:cs typeface="Times New Roman" panose="02020603050405020304" pitchFamily="18" charset="0"/>
              </a:rPr>
              <a:t>l</a:t>
            </a:r>
            <a:r>
              <a:rPr sz="2779" spc="-165" dirty="0">
                <a:solidFill>
                  <a:srgbClr val="002060"/>
                </a:solidFill>
                <a:latin typeface="Times New Roman" panose="02020603050405020304" pitchFamily="18" charset="0"/>
                <a:cs typeface="Times New Roman" panose="02020603050405020304" pitchFamily="18" charset="0"/>
              </a:rPr>
              <a:t> </a:t>
            </a:r>
            <a:r>
              <a:rPr sz="2779" dirty="0">
                <a:solidFill>
                  <a:srgbClr val="002060"/>
                </a:solidFill>
                <a:latin typeface="Times New Roman" panose="02020603050405020304" pitchFamily="18" charset="0"/>
                <a:cs typeface="Times New Roman" panose="02020603050405020304" pitchFamily="18" charset="0"/>
              </a:rPr>
              <a:t>Child</a:t>
            </a:r>
            <a:r>
              <a:rPr sz="2779" spc="-158" dirty="0">
                <a:solidFill>
                  <a:srgbClr val="002060"/>
                </a:solidFill>
                <a:latin typeface="Times New Roman" panose="02020603050405020304" pitchFamily="18" charset="0"/>
                <a:cs typeface="Times New Roman" panose="02020603050405020304" pitchFamily="18" charset="0"/>
              </a:rPr>
              <a:t> </a:t>
            </a:r>
            <a:r>
              <a:rPr sz="2779" spc="-8" dirty="0">
                <a:solidFill>
                  <a:srgbClr val="002060"/>
                </a:solidFill>
                <a:latin typeface="Times New Roman" panose="02020603050405020304" pitchFamily="18" charset="0"/>
                <a:cs typeface="Times New Roman" panose="02020603050405020304" pitchFamily="18" charset="0"/>
              </a:rPr>
              <a:t>provider.</a:t>
            </a:r>
            <a:endParaRPr sz="2779" dirty="0">
              <a:solidFill>
                <a:srgbClr val="002060"/>
              </a:solidFill>
              <a:latin typeface="Times New Roman" panose="02020603050405020304" pitchFamily="18" charset="0"/>
              <a:cs typeface="Times New Roman" panose="02020603050405020304" pitchFamily="18" charset="0"/>
            </a:endParaRPr>
          </a:p>
        </p:txBody>
      </p:sp>
      <p:pic>
        <p:nvPicPr>
          <p:cNvPr id="5" name="object 5"/>
          <p:cNvPicPr/>
          <p:nvPr/>
        </p:nvPicPr>
        <p:blipFill>
          <a:blip r:embed="rId2" cstate="print"/>
          <a:stretch>
            <a:fillRect/>
          </a:stretch>
        </p:blipFill>
        <p:spPr>
          <a:xfrm>
            <a:off x="8266377" y="171001"/>
            <a:ext cx="2449037" cy="178365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5.2"/>
</p:tagLst>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996_TF11437505.potx" id="{4572CED6-D00F-436A-9834-2268BF9FC2BD}" vid="{2652C404-73AB-4259-9066-4903527560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{BB636760-45DF-416B-B7D0-210EA43121CF}tf11437505_win32</Template>
  <TotalTime>22</TotalTime>
  <Words>2553</Words>
  <Application>Microsoft Macintosh PowerPoint</Application>
  <PresentationFormat>Widescreen</PresentationFormat>
  <Paragraphs>227</Paragraphs>
  <Slides>54</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Georgia Pro Cond Light</vt:lpstr>
      <vt:lpstr>Lucida Sans Unicode</vt:lpstr>
      <vt:lpstr>Noto Serif</vt:lpstr>
      <vt:lpstr>Speak Pro</vt:lpstr>
      <vt:lpstr>Times New Roman</vt:lpstr>
      <vt:lpstr>Verdana</vt:lpstr>
      <vt:lpstr>Wingdings</vt:lpstr>
      <vt:lpstr>RetrospectVTI</vt:lpstr>
      <vt:lpstr>Routine ANC</vt:lpstr>
      <vt:lpstr>Definition</vt:lpstr>
      <vt:lpstr>Aims:                               </vt:lpstr>
      <vt:lpstr>           A 24-Year-Old Primigravida at 8 Weeks of Gestation comes to your office for her first prenatal visit. You Which of the following tests is not recommended at her initial prenatal visit? </vt:lpstr>
      <vt:lpstr>Pre-conception care</vt:lpstr>
      <vt:lpstr>PowerPoint Presentation</vt:lpstr>
      <vt:lpstr>ANC</vt:lpstr>
      <vt:lpstr>PowerPoint Presentation</vt:lpstr>
      <vt:lpstr>PowerPoint Presentation</vt:lpstr>
      <vt:lpstr> Diagnosis of Pregnancy </vt:lpstr>
      <vt:lpstr>What hCG level indicates pregnancy?</vt:lpstr>
      <vt:lpstr>PowerPoint Presentation</vt:lpstr>
      <vt:lpstr>Calculating a Due Date (LMD &amp; EDD). </vt:lpstr>
      <vt:lpstr>PowerPoint Presentation</vt:lpstr>
      <vt:lpstr>- Weight</vt:lpstr>
      <vt:lpstr>Nutritional counselling</vt:lpstr>
      <vt:lpstr>PowerPoint Presentation</vt:lpstr>
      <vt:lpstr> Assessing the position of the fetus</vt:lpstr>
      <vt:lpstr>PowerPoint Presentation</vt:lpstr>
      <vt:lpstr>When to contact your doctor?</vt:lpstr>
      <vt:lpstr>Antenatal visits</vt:lpstr>
      <vt:lpstr>PowerPoint Presentation</vt:lpstr>
      <vt:lpstr>PowerPoint Presentation</vt:lpstr>
      <vt:lpstr>PowerPoint Presentation</vt:lpstr>
      <vt:lpstr>Education</vt:lpstr>
      <vt:lpstr>PowerPoint Presentation</vt:lpstr>
      <vt:lpstr>Routine testing</vt:lpstr>
      <vt:lpstr>PowerPoint Presentation</vt:lpstr>
      <vt:lpstr>PowerPoint Presentation</vt:lpstr>
      <vt:lpstr>Ultrasonography</vt:lpstr>
      <vt:lpstr>PowerPoint Presentation</vt:lpstr>
      <vt:lpstr>WHO Recommendations on ANC </vt:lpstr>
      <vt:lpstr>Nutritional assessment</vt:lpstr>
      <vt:lpstr>PowerPoint Presentation</vt:lpstr>
      <vt:lpstr>Maternal and fetal assessment</vt:lpstr>
      <vt:lpstr>Anemia in pregnancy</vt:lpstr>
      <vt:lpstr>PowerPoint Presentation</vt:lpstr>
      <vt:lpstr>PowerPoint Presentation</vt:lpstr>
      <vt:lpstr>Preventive measures</vt:lpstr>
      <vt:lpstr>FDA approved drugs</vt:lpstr>
      <vt:lpstr>PowerPoint Presentation</vt:lpstr>
      <vt:lpstr>Antibiotics</vt:lpstr>
      <vt:lpstr>Tetanus immunization schedule</vt:lpstr>
      <vt:lpstr>Screening for genetic abnormalities</vt:lpstr>
      <vt:lpstr>Screening for neural tube defects (NTDs)</vt:lpstr>
      <vt:lpstr>Screening for hypertensive disorders of pregnancy</vt:lpstr>
      <vt:lpstr>Screening for gestational DM.</vt:lpstr>
      <vt:lpstr>PowerPoint Presentation</vt:lpstr>
      <vt:lpstr>Anti-D immunoglobulin administration</vt:lpstr>
      <vt:lpstr> Sensitising events</vt:lpstr>
      <vt:lpstr>PowerPoint Presentation</vt:lpstr>
      <vt:lpstr>Diagnosis and treatment of anaemia in pregnancy</vt:lpstr>
      <vt:lpstr>Obesity</vt:lpstr>
      <vt:lpstr>Management of post-term pregnancy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MOHAMED ELGEZOLI</dc:creator>
  <cp:lastModifiedBy>FAISAL ALKHARJI</cp:lastModifiedBy>
  <cp:revision>9</cp:revision>
  <dcterms:created xsi:type="dcterms:W3CDTF">2024-09-02T20:22:31Z</dcterms:created>
  <dcterms:modified xsi:type="dcterms:W3CDTF">2025-03-19T20:04:13Z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