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7.jpg" ContentType="image/jpeg"/>
  <Override PartName="/ppt/media/image21.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99" r:id="rId3"/>
    <p:sldId id="258" r:id="rId4"/>
    <p:sldId id="259" r:id="rId5"/>
    <p:sldId id="317" r:id="rId6"/>
    <p:sldId id="260" r:id="rId7"/>
    <p:sldId id="261" r:id="rId8"/>
    <p:sldId id="262" r:id="rId9"/>
    <p:sldId id="263" r:id="rId10"/>
    <p:sldId id="318" r:id="rId11"/>
    <p:sldId id="320" r:id="rId12"/>
    <p:sldId id="337" r:id="rId13"/>
    <p:sldId id="322" r:id="rId14"/>
    <p:sldId id="323" r:id="rId15"/>
    <p:sldId id="324" r:id="rId16"/>
    <p:sldId id="325" r:id="rId17"/>
    <p:sldId id="326" r:id="rId18"/>
    <p:sldId id="327" r:id="rId19"/>
    <p:sldId id="284" r:id="rId20"/>
    <p:sldId id="285" r:id="rId21"/>
    <p:sldId id="286" r:id="rId22"/>
    <p:sldId id="287" r:id="rId23"/>
    <p:sldId id="288" r:id="rId24"/>
    <p:sldId id="289" r:id="rId25"/>
    <p:sldId id="290" r:id="rId26"/>
    <p:sldId id="291" r:id="rId27"/>
    <p:sldId id="329" r:id="rId28"/>
    <p:sldId id="266" r:id="rId29"/>
    <p:sldId id="267" r:id="rId30"/>
    <p:sldId id="331" r:id="rId31"/>
    <p:sldId id="265" r:id="rId32"/>
    <p:sldId id="332" r:id="rId33"/>
    <p:sldId id="340" r:id="rId34"/>
    <p:sldId id="341" r:id="rId35"/>
    <p:sldId id="333" r:id="rId36"/>
    <p:sldId id="279" r:id="rId37"/>
    <p:sldId id="335" r:id="rId38"/>
    <p:sldId id="300" r:id="rId39"/>
    <p:sldId id="338" r:id="rId40"/>
    <p:sldId id="339" r:id="rId41"/>
    <p:sldId id="301"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293" r:id="rId56"/>
    <p:sldId id="294" r:id="rId57"/>
    <p:sldId id="295" r:id="rId58"/>
    <p:sldId id="297" r:id="rId59"/>
  </p:sldIdLst>
  <p:sldSz cx="9118600" cy="6832600"/>
  <p:notesSz cx="9118600" cy="6832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36" y="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1288"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65725" y="0"/>
            <a:ext cx="3951288" cy="342900"/>
          </a:xfrm>
          <a:prstGeom prst="rect">
            <a:avLst/>
          </a:prstGeom>
        </p:spPr>
        <p:txBody>
          <a:bodyPr vert="horz" lIns="91440" tIns="45720" rIns="91440" bIns="45720" rtlCol="0"/>
          <a:lstStyle>
            <a:lvl1pPr algn="r">
              <a:defRPr sz="1200"/>
            </a:lvl1pPr>
          </a:lstStyle>
          <a:p>
            <a:fld id="{ECA6411E-33A5-4D17-868A-748718F343D5}" type="datetimeFigureOut">
              <a:rPr lang="en-GB" smtClean="0"/>
              <a:t>06/11/2024</a:t>
            </a:fld>
            <a:endParaRPr lang="en-GB"/>
          </a:p>
        </p:txBody>
      </p:sp>
      <p:sp>
        <p:nvSpPr>
          <p:cNvPr id="4" name="Slide Image Placeholder 3"/>
          <p:cNvSpPr>
            <a:spLocks noGrp="1" noRot="1" noChangeAspect="1"/>
          </p:cNvSpPr>
          <p:nvPr>
            <p:ph type="sldImg" idx="2"/>
          </p:nvPr>
        </p:nvSpPr>
        <p:spPr>
          <a:xfrm>
            <a:off x="3019425" y="854075"/>
            <a:ext cx="3079750" cy="2306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1225" y="3287713"/>
            <a:ext cx="7296150" cy="269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89700"/>
            <a:ext cx="3951288"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65725" y="6489700"/>
            <a:ext cx="3951288" cy="342900"/>
          </a:xfrm>
          <a:prstGeom prst="rect">
            <a:avLst/>
          </a:prstGeom>
        </p:spPr>
        <p:txBody>
          <a:bodyPr vert="horz" lIns="91440" tIns="45720" rIns="91440" bIns="45720" rtlCol="0" anchor="b"/>
          <a:lstStyle>
            <a:lvl1pPr algn="r">
              <a:defRPr sz="1200"/>
            </a:lvl1pPr>
          </a:lstStyle>
          <a:p>
            <a:fld id="{EC5FBE2E-4598-4512-BC51-D5C23D39B723}" type="slidenum">
              <a:rPr lang="en-GB" smtClean="0"/>
              <a:t>‹#›</a:t>
            </a:fld>
            <a:endParaRPr lang="en-GB"/>
          </a:p>
        </p:txBody>
      </p:sp>
    </p:spTree>
    <p:extLst>
      <p:ext uri="{BB962C8B-B14F-4D97-AF65-F5344CB8AC3E}">
        <p14:creationId xmlns:p14="http://schemas.microsoft.com/office/powerpoint/2010/main" val="350280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45</a:t>
            </a:fld>
            <a:endParaRPr lang="en-GB"/>
          </a:p>
        </p:txBody>
      </p:sp>
    </p:spTree>
    <p:extLst>
      <p:ext uri="{BB962C8B-B14F-4D97-AF65-F5344CB8AC3E}">
        <p14:creationId xmlns:p14="http://schemas.microsoft.com/office/powerpoint/2010/main" val="45237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54</a:t>
            </a:fld>
            <a:endParaRPr lang="en-GB"/>
          </a:p>
        </p:txBody>
      </p:sp>
    </p:spTree>
    <p:extLst>
      <p:ext uri="{BB962C8B-B14F-4D97-AF65-F5344CB8AC3E}">
        <p14:creationId xmlns:p14="http://schemas.microsoft.com/office/powerpoint/2010/main" val="133096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46</a:t>
            </a:fld>
            <a:endParaRPr lang="en-GB"/>
          </a:p>
        </p:txBody>
      </p:sp>
    </p:spTree>
    <p:extLst>
      <p:ext uri="{BB962C8B-B14F-4D97-AF65-F5344CB8AC3E}">
        <p14:creationId xmlns:p14="http://schemas.microsoft.com/office/powerpoint/2010/main" val="205750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47</a:t>
            </a:fld>
            <a:endParaRPr lang="en-GB"/>
          </a:p>
        </p:txBody>
      </p:sp>
    </p:spTree>
    <p:extLst>
      <p:ext uri="{BB962C8B-B14F-4D97-AF65-F5344CB8AC3E}">
        <p14:creationId xmlns:p14="http://schemas.microsoft.com/office/powerpoint/2010/main" val="369977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48</a:t>
            </a:fld>
            <a:endParaRPr lang="en-GB"/>
          </a:p>
        </p:txBody>
      </p:sp>
    </p:spTree>
    <p:extLst>
      <p:ext uri="{BB962C8B-B14F-4D97-AF65-F5344CB8AC3E}">
        <p14:creationId xmlns:p14="http://schemas.microsoft.com/office/powerpoint/2010/main" val="199833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49</a:t>
            </a:fld>
            <a:endParaRPr lang="en-GB"/>
          </a:p>
        </p:txBody>
      </p:sp>
    </p:spTree>
    <p:extLst>
      <p:ext uri="{BB962C8B-B14F-4D97-AF65-F5344CB8AC3E}">
        <p14:creationId xmlns:p14="http://schemas.microsoft.com/office/powerpoint/2010/main" val="421764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50</a:t>
            </a:fld>
            <a:endParaRPr lang="en-GB"/>
          </a:p>
        </p:txBody>
      </p:sp>
    </p:spTree>
    <p:extLst>
      <p:ext uri="{BB962C8B-B14F-4D97-AF65-F5344CB8AC3E}">
        <p14:creationId xmlns:p14="http://schemas.microsoft.com/office/powerpoint/2010/main" val="174481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51</a:t>
            </a:fld>
            <a:endParaRPr lang="en-GB"/>
          </a:p>
        </p:txBody>
      </p:sp>
    </p:spTree>
    <p:extLst>
      <p:ext uri="{BB962C8B-B14F-4D97-AF65-F5344CB8AC3E}">
        <p14:creationId xmlns:p14="http://schemas.microsoft.com/office/powerpoint/2010/main" val="354978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52</a:t>
            </a:fld>
            <a:endParaRPr lang="en-GB"/>
          </a:p>
        </p:txBody>
      </p:sp>
    </p:spTree>
    <p:extLst>
      <p:ext uri="{BB962C8B-B14F-4D97-AF65-F5344CB8AC3E}">
        <p14:creationId xmlns:p14="http://schemas.microsoft.com/office/powerpoint/2010/main" val="42884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FBE2E-4598-4512-BC51-D5C23D39B723}" type="slidenum">
              <a:rPr lang="en-GB" smtClean="0"/>
              <a:t>53</a:t>
            </a:fld>
            <a:endParaRPr lang="en-GB"/>
          </a:p>
        </p:txBody>
      </p:sp>
    </p:spTree>
    <p:extLst>
      <p:ext uri="{BB962C8B-B14F-4D97-AF65-F5344CB8AC3E}">
        <p14:creationId xmlns:p14="http://schemas.microsoft.com/office/powerpoint/2010/main" val="20101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3895" y="2118106"/>
            <a:ext cx="7750810" cy="1434846"/>
          </a:xfrm>
          <a:prstGeom prst="rect">
            <a:avLst/>
          </a:prstGeom>
        </p:spPr>
        <p:txBody>
          <a:bodyPr wrap="square" lIns="0" tIns="0" rIns="0" bIns="0">
            <a:spAutoFit/>
          </a:bodyPr>
          <a:lstStyle>
            <a:lvl1pPr>
              <a:defRPr sz="4400" b="0" i="0">
                <a:solidFill>
                  <a:srgbClr val="33659A"/>
                </a:solidFill>
                <a:latin typeface="Arial"/>
                <a:cs typeface="Arial"/>
              </a:defRPr>
            </a:lvl1pPr>
          </a:lstStyle>
          <a:p>
            <a:endParaRPr/>
          </a:p>
        </p:txBody>
      </p:sp>
      <p:sp>
        <p:nvSpPr>
          <p:cNvPr id="3" name="Holder 3"/>
          <p:cNvSpPr>
            <a:spLocks noGrp="1"/>
          </p:cNvSpPr>
          <p:nvPr>
            <p:ph type="subTitle" idx="4"/>
          </p:nvPr>
        </p:nvSpPr>
        <p:spPr>
          <a:xfrm>
            <a:off x="1367790" y="3826256"/>
            <a:ext cx="6383020" cy="1708150"/>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645"/>
              </a:lnSpc>
            </a:pPr>
            <a:r>
              <a:rPr spc="-10" dirty="0"/>
              <a:t>6/3/2010</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659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645"/>
              </a:lnSpc>
            </a:pPr>
            <a:r>
              <a:rPr spc="-10" dirty="0"/>
              <a:t>6/3/2010</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659A"/>
                </a:solidFill>
                <a:latin typeface="Arial"/>
                <a:cs typeface="Arial"/>
              </a:defRPr>
            </a:lvl1pPr>
          </a:lstStyle>
          <a:p>
            <a:endParaRPr/>
          </a:p>
        </p:txBody>
      </p:sp>
      <p:sp>
        <p:nvSpPr>
          <p:cNvPr id="3" name="Holder 3"/>
          <p:cNvSpPr>
            <a:spLocks noGrp="1"/>
          </p:cNvSpPr>
          <p:nvPr>
            <p:ph sz="half" idx="2"/>
          </p:nvPr>
        </p:nvSpPr>
        <p:spPr>
          <a:xfrm>
            <a:off x="455930" y="1571498"/>
            <a:ext cx="3966591" cy="450951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1498"/>
            <a:ext cx="3966591" cy="450951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645"/>
              </a:lnSpc>
            </a:pPr>
            <a:r>
              <a:rPr spc="-10" dirty="0"/>
              <a:t>6/3/2010</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659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645"/>
              </a:lnSpc>
            </a:pPr>
            <a:r>
              <a:rPr spc="-10" dirty="0"/>
              <a:t>6/3/2010</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1400" b="0" i="0">
                <a:solidFill>
                  <a:schemeClr val="tx1"/>
                </a:solidFill>
                <a:latin typeface="Arial"/>
                <a:cs typeface="Arial"/>
              </a:defRPr>
            </a:lvl1pPr>
          </a:lstStyle>
          <a:p>
            <a:pPr marL="12700">
              <a:lnSpc>
                <a:spcPts val="1645"/>
              </a:lnSpc>
            </a:pPr>
            <a:r>
              <a:rPr spc="-10" dirty="0"/>
              <a:t>6/3/2010</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3908" y="500380"/>
            <a:ext cx="8050783" cy="695960"/>
          </a:xfrm>
          <a:prstGeom prst="rect">
            <a:avLst/>
          </a:prstGeom>
        </p:spPr>
        <p:txBody>
          <a:bodyPr wrap="square" lIns="0" tIns="0" rIns="0" bIns="0">
            <a:spAutoFit/>
          </a:bodyPr>
          <a:lstStyle>
            <a:lvl1pPr>
              <a:defRPr sz="4400" b="0" i="0">
                <a:solidFill>
                  <a:srgbClr val="33659A"/>
                </a:solidFill>
                <a:latin typeface="Arial"/>
                <a:cs typeface="Arial"/>
              </a:defRPr>
            </a:lvl1pPr>
          </a:lstStyle>
          <a:p>
            <a:endParaRPr/>
          </a:p>
        </p:txBody>
      </p:sp>
      <p:sp>
        <p:nvSpPr>
          <p:cNvPr id="3" name="Holder 3"/>
          <p:cNvSpPr>
            <a:spLocks noGrp="1"/>
          </p:cNvSpPr>
          <p:nvPr>
            <p:ph type="body" idx="1"/>
          </p:nvPr>
        </p:nvSpPr>
        <p:spPr>
          <a:xfrm>
            <a:off x="524001" y="1570227"/>
            <a:ext cx="7876540" cy="4222115"/>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0324" y="6354318"/>
            <a:ext cx="2917952" cy="3416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24001" y="6276394"/>
            <a:ext cx="714375" cy="224154"/>
          </a:xfrm>
          <a:prstGeom prst="rect">
            <a:avLst/>
          </a:prstGeom>
        </p:spPr>
        <p:txBody>
          <a:bodyPr wrap="square" lIns="0" tIns="0" rIns="0" bIns="0">
            <a:spAutoFit/>
          </a:bodyPr>
          <a:lstStyle>
            <a:lvl1pPr>
              <a:defRPr sz="1400" b="0" i="0">
                <a:solidFill>
                  <a:schemeClr val="tx1"/>
                </a:solidFill>
                <a:latin typeface="Arial"/>
                <a:cs typeface="Arial"/>
              </a:defRPr>
            </a:lvl1pPr>
          </a:lstStyle>
          <a:p>
            <a:pPr marL="12700">
              <a:lnSpc>
                <a:spcPts val="1645"/>
              </a:lnSpc>
            </a:pPr>
            <a:r>
              <a:rPr spc="-10" dirty="0"/>
              <a:t>6/3/2010</a:t>
            </a:r>
          </a:p>
        </p:txBody>
      </p:sp>
      <p:sp>
        <p:nvSpPr>
          <p:cNvPr id="6" name="Holder 6"/>
          <p:cNvSpPr>
            <a:spLocks noGrp="1"/>
          </p:cNvSpPr>
          <p:nvPr>
            <p:ph type="sldNum" sz="quarter" idx="7"/>
          </p:nvPr>
        </p:nvSpPr>
        <p:spPr>
          <a:xfrm>
            <a:off x="6565392" y="6354318"/>
            <a:ext cx="2097278" cy="3416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ebmd.com/hw-popup/hearing-tests" TargetMode="External"/><Relationship Id="rId2" Type="http://schemas.openxmlformats.org/officeDocument/2006/relationships/hyperlink" Target="http://www.webmd.com/hw-popup/reflex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children.webmd.com/vaccines/tc/immunizations-adult-immunization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immunisationhandbook.health.gov.au/technical-terms#anaphylax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528320">
              <a:lnSpc>
                <a:spcPct val="100000"/>
              </a:lnSpc>
              <a:spcBef>
                <a:spcPts val="95"/>
              </a:spcBef>
            </a:pPr>
            <a:r>
              <a:rPr lang="en-GB" b="1" dirty="0">
                <a:solidFill>
                  <a:srgbClr val="002060"/>
                </a:solidFill>
                <a:latin typeface="Times New Roman" panose="02020603050405020304" pitchFamily="18" charset="0"/>
                <a:cs typeface="Times New Roman" panose="02020603050405020304" pitchFamily="18" charset="0"/>
              </a:rPr>
              <a:t>W</a:t>
            </a:r>
            <a:r>
              <a:rPr b="1" dirty="0">
                <a:solidFill>
                  <a:srgbClr val="002060"/>
                </a:solidFill>
                <a:latin typeface="Times New Roman" panose="02020603050405020304" pitchFamily="18" charset="0"/>
                <a:cs typeface="Times New Roman" panose="02020603050405020304" pitchFamily="18" charset="0"/>
              </a:rPr>
              <a:t>ell</a:t>
            </a:r>
            <a:r>
              <a:rPr b="1" spc="-85" dirty="0">
                <a:solidFill>
                  <a:srgbClr val="002060"/>
                </a:solidFill>
                <a:latin typeface="Times New Roman" panose="02020603050405020304" pitchFamily="18" charset="0"/>
                <a:cs typeface="Times New Roman" panose="02020603050405020304" pitchFamily="18" charset="0"/>
              </a:rPr>
              <a:t> </a:t>
            </a:r>
            <a:r>
              <a:rPr b="1" dirty="0">
                <a:solidFill>
                  <a:srgbClr val="002060"/>
                </a:solidFill>
                <a:latin typeface="Times New Roman" panose="02020603050405020304" pitchFamily="18" charset="0"/>
                <a:cs typeface="Times New Roman" panose="02020603050405020304" pitchFamily="18" charset="0"/>
              </a:rPr>
              <a:t>baby</a:t>
            </a:r>
            <a:r>
              <a:rPr b="1" spc="-75" dirty="0">
                <a:solidFill>
                  <a:srgbClr val="002060"/>
                </a:solidFill>
                <a:latin typeface="Times New Roman" panose="02020603050405020304" pitchFamily="18" charset="0"/>
                <a:cs typeface="Times New Roman" panose="02020603050405020304" pitchFamily="18" charset="0"/>
              </a:rPr>
              <a:t> </a:t>
            </a:r>
            <a:r>
              <a:rPr b="1" spc="-10" dirty="0">
                <a:solidFill>
                  <a:srgbClr val="002060"/>
                </a:solidFill>
                <a:latin typeface="Times New Roman" panose="02020603050405020304" pitchFamily="18" charset="0"/>
                <a:cs typeface="Times New Roman" panose="02020603050405020304" pitchFamily="18" charset="0"/>
              </a:rPr>
              <a:t>clinic</a:t>
            </a:r>
          </a:p>
        </p:txBody>
      </p:sp>
      <p:pic>
        <p:nvPicPr>
          <p:cNvPr id="4" name="object 4"/>
          <p:cNvPicPr/>
          <p:nvPr/>
        </p:nvPicPr>
        <p:blipFill>
          <a:blip r:embed="rId2" cstate="print"/>
          <a:stretch>
            <a:fillRect/>
          </a:stretch>
        </p:blipFill>
        <p:spPr>
          <a:xfrm>
            <a:off x="1435100" y="1739900"/>
            <a:ext cx="5181599" cy="4191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76EF-343C-2A68-9D6B-ECDB8C0F51C1}"/>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DD8ED4EF-14AC-8856-1C3F-A676967AF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 y="444500"/>
            <a:ext cx="8750300" cy="5887720"/>
          </a:xfrm>
        </p:spPr>
      </p:pic>
    </p:spTree>
    <p:extLst>
      <p:ext uri="{BB962C8B-B14F-4D97-AF65-F5344CB8AC3E}">
        <p14:creationId xmlns:p14="http://schemas.microsoft.com/office/powerpoint/2010/main" val="103524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4877-9C14-08D1-72C2-3238232A3F7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FAD1330-E138-FF8E-509C-36A34D78BF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0380"/>
            <a:ext cx="9118600" cy="5735320"/>
          </a:xfrm>
        </p:spPr>
      </p:pic>
      <p:sp>
        <p:nvSpPr>
          <p:cNvPr id="7" name="Rectangle 6">
            <a:extLst>
              <a:ext uri="{FF2B5EF4-FFF2-40B4-BE49-F238E27FC236}">
                <a16:creationId xmlns:a16="http://schemas.microsoft.com/office/drawing/2014/main" id="{41288A80-1816-BF34-7A65-42D87299B0B1}"/>
              </a:ext>
            </a:extLst>
          </p:cNvPr>
          <p:cNvSpPr/>
          <p:nvPr/>
        </p:nvSpPr>
        <p:spPr>
          <a:xfrm>
            <a:off x="1679342" y="4179983"/>
            <a:ext cx="7066915" cy="12006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01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FCF2-FDDC-E8B1-2AFD-6F254A5AE170}"/>
              </a:ext>
            </a:extLst>
          </p:cNvPr>
          <p:cNvSpPr>
            <a:spLocks noGrp="1"/>
          </p:cNvSpPr>
          <p:nvPr>
            <p:ph type="title"/>
          </p:nvPr>
        </p:nvSpPr>
        <p:spPr/>
        <p:txBody>
          <a:bodyPr/>
          <a:lstStyle/>
          <a:p>
            <a:r>
              <a:rPr lang="en-GB" dirty="0"/>
              <a:t> </a:t>
            </a:r>
            <a:r>
              <a:rPr lang="en-GB" b="1" dirty="0">
                <a:latin typeface="Times New Roman" panose="02020603050405020304" pitchFamily="18" charset="0"/>
                <a:cs typeface="Times New Roman" panose="02020603050405020304" pitchFamily="18" charset="0"/>
              </a:rPr>
              <a:t>Definition of Z-Score Curves</a:t>
            </a:r>
            <a:endParaRPr lang="en-GB" dirty="0"/>
          </a:p>
        </p:txBody>
      </p:sp>
      <p:sp>
        <p:nvSpPr>
          <p:cNvPr id="3" name="Text Placeholder 2">
            <a:extLst>
              <a:ext uri="{FF2B5EF4-FFF2-40B4-BE49-F238E27FC236}">
                <a16:creationId xmlns:a16="http://schemas.microsoft.com/office/drawing/2014/main" id="{05F4846F-24C1-2E83-6EC1-90471730856F}"/>
              </a:ext>
            </a:extLst>
          </p:cNvPr>
          <p:cNvSpPr>
            <a:spLocks noGrp="1"/>
          </p:cNvSpPr>
          <p:nvPr>
            <p:ph type="body" idx="1"/>
          </p:nvPr>
        </p:nvSpPr>
        <p:spPr/>
        <p:txBody>
          <a:bodyPr/>
          <a:lstStyle/>
          <a:p>
            <a:endParaRPr lang="en-GB" dirty="0"/>
          </a:p>
        </p:txBody>
      </p:sp>
      <p:graphicFrame>
        <p:nvGraphicFramePr>
          <p:cNvPr id="4" name="Table 3">
            <a:extLst>
              <a:ext uri="{FF2B5EF4-FFF2-40B4-BE49-F238E27FC236}">
                <a16:creationId xmlns:a16="http://schemas.microsoft.com/office/drawing/2014/main" id="{FA72A268-3254-E385-5BAE-B2FB309E5E4B}"/>
              </a:ext>
            </a:extLst>
          </p:cNvPr>
          <p:cNvGraphicFramePr>
            <a:graphicFrameLocks noGrp="1"/>
          </p:cNvGraphicFramePr>
          <p:nvPr>
            <p:extLst>
              <p:ext uri="{D42A27DB-BD31-4B8C-83A1-F6EECF244321}">
                <p14:modId xmlns:p14="http://schemas.microsoft.com/office/powerpoint/2010/main" val="2531257041"/>
              </p:ext>
            </p:extLst>
          </p:nvPr>
        </p:nvGraphicFramePr>
        <p:xfrm>
          <a:off x="524000" y="1435100"/>
          <a:ext cx="7921500" cy="4734664"/>
        </p:xfrm>
        <a:graphic>
          <a:graphicData uri="http://schemas.openxmlformats.org/drawingml/2006/table">
            <a:tbl>
              <a:tblPr firstRow="1" bandRow="1">
                <a:tableStyleId>{5C22544A-7EE6-4342-B048-85BDC9FD1C3A}</a:tableStyleId>
              </a:tblPr>
              <a:tblGrid>
                <a:gridCol w="3960750">
                  <a:extLst>
                    <a:ext uri="{9D8B030D-6E8A-4147-A177-3AD203B41FA5}">
                      <a16:colId xmlns:a16="http://schemas.microsoft.com/office/drawing/2014/main" val="3933494341"/>
                    </a:ext>
                  </a:extLst>
                </a:gridCol>
                <a:gridCol w="3960750">
                  <a:extLst>
                    <a:ext uri="{9D8B030D-6E8A-4147-A177-3AD203B41FA5}">
                      <a16:colId xmlns:a16="http://schemas.microsoft.com/office/drawing/2014/main" val="2968121976"/>
                    </a:ext>
                  </a:extLst>
                </a:gridCol>
              </a:tblGrid>
              <a:tr h="949908">
                <a:tc>
                  <a:txBody>
                    <a:bodyPr/>
                    <a:lstStyle/>
                    <a:p>
                      <a:pPr algn="l" fontAlgn="t"/>
                      <a:r>
                        <a:rPr lang="en-GB" sz="2800" b="0">
                          <a:solidFill>
                            <a:srgbClr val="002060"/>
                          </a:solidFill>
                          <a:effectLst/>
                          <a:latin typeface="Times New Roman" panose="02020603050405020304" pitchFamily="18" charset="0"/>
                          <a:cs typeface="Times New Roman" panose="02020603050405020304" pitchFamily="18" charset="0"/>
                        </a:rPr>
                        <a:t>Above 2,3</a:t>
                      </a:r>
                    </a:p>
                  </a:txBody>
                  <a:tcPr marR="63500" marT="50800" marB="50800"/>
                </a:tc>
                <a:tc>
                  <a:txBody>
                    <a:bodyPr/>
                    <a:lstStyle/>
                    <a:p>
                      <a:pPr algn="l" fontAlgn="t"/>
                      <a:r>
                        <a:rPr lang="en-GB" sz="2800" b="0" dirty="0">
                          <a:solidFill>
                            <a:srgbClr val="002060"/>
                          </a:solidFill>
                          <a:effectLst/>
                          <a:latin typeface="Times New Roman" panose="02020603050405020304" pitchFamily="18" charset="0"/>
                          <a:cs typeface="Times New Roman" panose="02020603050405020304" pitchFamily="18" charset="0"/>
                        </a:rPr>
                        <a:t>Significantly &gt; average</a:t>
                      </a:r>
                    </a:p>
                  </a:txBody>
                  <a:tcPr marL="63500" marR="63500" marT="50800" marB="50800"/>
                </a:tc>
                <a:extLst>
                  <a:ext uri="{0D108BD9-81ED-4DB2-BD59-A6C34878D82A}">
                    <a16:rowId xmlns:a16="http://schemas.microsoft.com/office/drawing/2014/main" val="1093095208"/>
                  </a:ext>
                </a:extLst>
              </a:tr>
              <a:tr h="949908">
                <a:tc>
                  <a:txBody>
                    <a:bodyPr/>
                    <a:lstStyle/>
                    <a:p>
                      <a:r>
                        <a:rPr lang="en-GB" sz="2800" b="0" dirty="0">
                          <a:solidFill>
                            <a:srgbClr val="002060"/>
                          </a:solidFill>
                          <a:effectLst/>
                          <a:latin typeface="Times New Roman" panose="02020603050405020304" pitchFamily="18" charset="0"/>
                          <a:cs typeface="Times New Roman" panose="02020603050405020304" pitchFamily="18" charset="0"/>
                        </a:rPr>
                        <a:t>Above 1</a:t>
                      </a:r>
                    </a:p>
                  </a:txBody>
                  <a:tcPr marR="63500" marT="50800" marB="50800" anchor="ctr"/>
                </a:tc>
                <a:tc>
                  <a:txBody>
                    <a:bodyPr/>
                    <a:lstStyle/>
                    <a:p>
                      <a:r>
                        <a:rPr lang="en-GB" sz="2800" b="0" dirty="0">
                          <a:solidFill>
                            <a:srgbClr val="002060"/>
                          </a:solidFill>
                          <a:effectLst/>
                          <a:latin typeface="Times New Roman" panose="02020603050405020304" pitchFamily="18" charset="0"/>
                          <a:cs typeface="Times New Roman" panose="02020603050405020304" pitchFamily="18" charset="0"/>
                        </a:rPr>
                        <a:t>Moderately &gt; than average</a:t>
                      </a:r>
                    </a:p>
                  </a:txBody>
                  <a:tcPr marL="63500" marR="63500" marT="50800" marB="50800" anchor="ctr"/>
                </a:tc>
                <a:extLst>
                  <a:ext uri="{0D108BD9-81ED-4DB2-BD59-A6C34878D82A}">
                    <a16:rowId xmlns:a16="http://schemas.microsoft.com/office/drawing/2014/main" val="4119937593"/>
                  </a:ext>
                </a:extLst>
              </a:tr>
              <a:tr h="924768">
                <a:tc>
                  <a:txBody>
                    <a:bodyPr/>
                    <a:lstStyle/>
                    <a:p>
                      <a:r>
                        <a:rPr lang="en-GB" sz="2800" b="0">
                          <a:solidFill>
                            <a:srgbClr val="002060"/>
                          </a:solidFill>
                          <a:effectLst/>
                          <a:latin typeface="Times New Roman" panose="02020603050405020304" pitchFamily="18" charset="0"/>
                          <a:cs typeface="Times New Roman" panose="02020603050405020304" pitchFamily="18" charset="0"/>
                        </a:rPr>
                        <a:t>Above 0</a:t>
                      </a:r>
                    </a:p>
                  </a:txBody>
                  <a:tcPr marR="63500" marT="50800" marB="50800" anchor="ctr"/>
                </a:tc>
                <a:tc>
                  <a:txBody>
                    <a:bodyPr/>
                    <a:lstStyle/>
                    <a:p>
                      <a:r>
                        <a:rPr lang="en-GB" sz="2800" b="0">
                          <a:solidFill>
                            <a:srgbClr val="002060"/>
                          </a:solidFill>
                          <a:effectLst/>
                          <a:latin typeface="Times New Roman" panose="02020603050405020304" pitchFamily="18" charset="0"/>
                          <a:cs typeface="Times New Roman" panose="02020603050405020304" pitchFamily="18" charset="0"/>
                        </a:rPr>
                        <a:t>Average</a:t>
                      </a:r>
                    </a:p>
                  </a:txBody>
                  <a:tcPr marL="63500" marR="63500" marT="50800" marB="50800" anchor="ctr"/>
                </a:tc>
                <a:extLst>
                  <a:ext uri="{0D108BD9-81ED-4DB2-BD59-A6C34878D82A}">
                    <a16:rowId xmlns:a16="http://schemas.microsoft.com/office/drawing/2014/main" val="2249464983"/>
                  </a:ext>
                </a:extLst>
              </a:tr>
              <a:tr h="949908">
                <a:tc>
                  <a:txBody>
                    <a:bodyPr/>
                    <a:lstStyle/>
                    <a:p>
                      <a:r>
                        <a:rPr lang="en-GB" sz="2800" b="0" dirty="0">
                          <a:solidFill>
                            <a:srgbClr val="002060"/>
                          </a:solidFill>
                          <a:effectLst/>
                          <a:latin typeface="Times New Roman" panose="02020603050405020304" pitchFamily="18" charset="0"/>
                          <a:cs typeface="Times New Roman" panose="02020603050405020304" pitchFamily="18" charset="0"/>
                        </a:rPr>
                        <a:t>Below -1</a:t>
                      </a:r>
                    </a:p>
                  </a:txBody>
                  <a:tcPr marR="63500" marT="50800" marB="50800" anchor="ctr"/>
                </a:tc>
                <a:tc>
                  <a:txBody>
                    <a:bodyPr/>
                    <a:lstStyle/>
                    <a:p>
                      <a:r>
                        <a:rPr lang="en-GB" sz="2800" b="0" dirty="0">
                          <a:solidFill>
                            <a:srgbClr val="002060"/>
                          </a:solidFill>
                          <a:effectLst/>
                          <a:latin typeface="Times New Roman" panose="02020603050405020304" pitchFamily="18" charset="0"/>
                          <a:cs typeface="Times New Roman" panose="02020603050405020304" pitchFamily="18" charset="0"/>
                        </a:rPr>
                        <a:t>Moderately &lt; than the average</a:t>
                      </a:r>
                    </a:p>
                  </a:txBody>
                  <a:tcPr marL="63500" marR="63500" marT="50800" marB="50800" anchor="ctr"/>
                </a:tc>
                <a:extLst>
                  <a:ext uri="{0D108BD9-81ED-4DB2-BD59-A6C34878D82A}">
                    <a16:rowId xmlns:a16="http://schemas.microsoft.com/office/drawing/2014/main" val="142399517"/>
                  </a:ext>
                </a:extLst>
              </a:tr>
              <a:tr h="949908">
                <a:tc>
                  <a:txBody>
                    <a:bodyPr/>
                    <a:lstStyle/>
                    <a:p>
                      <a:r>
                        <a:rPr lang="en-GB" sz="2800" b="0" dirty="0">
                          <a:solidFill>
                            <a:srgbClr val="002060"/>
                          </a:solidFill>
                          <a:effectLst/>
                          <a:latin typeface="Times New Roman" panose="02020603050405020304" pitchFamily="18" charset="0"/>
                          <a:cs typeface="Times New Roman" panose="02020603050405020304" pitchFamily="18" charset="0"/>
                        </a:rPr>
                        <a:t>Below -2, -3</a:t>
                      </a:r>
                    </a:p>
                  </a:txBody>
                  <a:tcPr marR="63500" marT="50800" marB="50800" anchor="ctr"/>
                </a:tc>
                <a:tc>
                  <a:txBody>
                    <a:bodyPr/>
                    <a:lstStyle/>
                    <a:p>
                      <a:r>
                        <a:rPr lang="en-GB" sz="2800" b="0" dirty="0">
                          <a:solidFill>
                            <a:srgbClr val="002060"/>
                          </a:solidFill>
                          <a:effectLst/>
                          <a:latin typeface="Times New Roman" panose="02020603050405020304" pitchFamily="18" charset="0"/>
                          <a:cs typeface="Times New Roman" panose="02020603050405020304" pitchFamily="18" charset="0"/>
                        </a:rPr>
                        <a:t>Significantly &lt; than average</a:t>
                      </a:r>
                    </a:p>
                  </a:txBody>
                  <a:tcPr marL="63500" marR="63500" marT="50800" marB="50800" anchor="ctr"/>
                </a:tc>
                <a:extLst>
                  <a:ext uri="{0D108BD9-81ED-4DB2-BD59-A6C34878D82A}">
                    <a16:rowId xmlns:a16="http://schemas.microsoft.com/office/drawing/2014/main" val="4038833211"/>
                  </a:ext>
                </a:extLst>
              </a:tr>
            </a:tbl>
          </a:graphicData>
        </a:graphic>
      </p:graphicFrame>
    </p:spTree>
    <p:extLst>
      <p:ext uri="{BB962C8B-B14F-4D97-AF65-F5344CB8AC3E}">
        <p14:creationId xmlns:p14="http://schemas.microsoft.com/office/powerpoint/2010/main" val="311730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757E-AEEA-4001-9999-9AA0BD4C01E4}"/>
              </a:ext>
            </a:extLst>
          </p:cNvPr>
          <p:cNvSpPr>
            <a:spLocks noGrp="1"/>
          </p:cNvSpPr>
          <p:nvPr>
            <p:ph type="title"/>
          </p:nvPr>
        </p:nvSpPr>
        <p:spPr>
          <a:xfrm>
            <a:off x="533908" y="500380"/>
            <a:ext cx="8050783" cy="1163320"/>
          </a:xfrm>
        </p:spPr>
        <p:txBody>
          <a:bodyPr/>
          <a:lstStyle/>
          <a:p>
            <a:pPr marL="0" marR="0" lvl="0" indent="0" defTabSz="914400" rtl="0" eaLnBrk="0" fontAlgn="base" latinLnBrk="0" hangingPunct="0">
              <a:lnSpc>
                <a:spcPct val="100000"/>
              </a:lnSpc>
              <a:spcBef>
                <a:spcPct val="0"/>
              </a:spcBef>
              <a:spcAft>
                <a:spcPct val="0"/>
              </a:spcAft>
              <a:tabLst/>
            </a:pPr>
            <a:r>
              <a:rPr kumimoji="0" lang="en-US" altLang="en-US" sz="24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 woman known of gestational DM brought her child for routine immunization: your nurse brought the girl immunization card, with this information:</a:t>
            </a:r>
            <a:br>
              <a:rPr kumimoji="0" lang="en-GB" altLang="en-US" sz="800" b="0" i="0" u="none" strike="noStrike" cap="none" normalizeH="0" baseline="0" dirty="0">
                <a:ln>
                  <a:noFill/>
                </a:ln>
                <a:solidFill>
                  <a:schemeClr val="tx1"/>
                </a:solidFill>
                <a:effectLst/>
              </a:rPr>
            </a:br>
            <a:endParaRPr lang="en-GB" dirty="0"/>
          </a:p>
        </p:txBody>
      </p:sp>
      <p:graphicFrame>
        <p:nvGraphicFramePr>
          <p:cNvPr id="4" name="Table 3">
            <a:extLst>
              <a:ext uri="{FF2B5EF4-FFF2-40B4-BE49-F238E27FC236}">
                <a16:creationId xmlns:a16="http://schemas.microsoft.com/office/drawing/2014/main" id="{EF419530-10EC-BB97-375E-9E0B404066DC}"/>
              </a:ext>
            </a:extLst>
          </p:cNvPr>
          <p:cNvGraphicFramePr>
            <a:graphicFrameLocks noGrp="1"/>
          </p:cNvGraphicFramePr>
          <p:nvPr>
            <p:extLst>
              <p:ext uri="{D42A27DB-BD31-4B8C-83A1-F6EECF244321}">
                <p14:modId xmlns:p14="http://schemas.microsoft.com/office/powerpoint/2010/main" val="2893346338"/>
              </p:ext>
            </p:extLst>
          </p:nvPr>
        </p:nvGraphicFramePr>
        <p:xfrm>
          <a:off x="749300" y="1816100"/>
          <a:ext cx="7543800" cy="4566330"/>
        </p:xfrm>
        <a:graphic>
          <a:graphicData uri="http://schemas.openxmlformats.org/drawingml/2006/table">
            <a:tbl>
              <a:tblPr firstRow="1" firstCol="1" bandRow="1">
                <a:tableStyleId>{5C22544A-7EE6-4342-B048-85BDC9FD1C3A}</a:tableStyleId>
              </a:tblPr>
              <a:tblGrid>
                <a:gridCol w="2101775">
                  <a:extLst>
                    <a:ext uri="{9D8B030D-6E8A-4147-A177-3AD203B41FA5}">
                      <a16:colId xmlns:a16="http://schemas.microsoft.com/office/drawing/2014/main" val="1272882940"/>
                    </a:ext>
                  </a:extLst>
                </a:gridCol>
                <a:gridCol w="5442025">
                  <a:extLst>
                    <a:ext uri="{9D8B030D-6E8A-4147-A177-3AD203B41FA5}">
                      <a16:colId xmlns:a16="http://schemas.microsoft.com/office/drawing/2014/main" val="589761391"/>
                    </a:ext>
                  </a:extLst>
                </a:gridCol>
              </a:tblGrid>
              <a:tr h="491067">
                <a:tc>
                  <a:txBody>
                    <a:bodyPr/>
                    <a:lstStyle/>
                    <a:p>
                      <a:pPr>
                        <a:lnSpc>
                          <a:spcPct val="107000"/>
                        </a:lnSpc>
                        <a:spcAft>
                          <a:spcPts val="800"/>
                        </a:spcAft>
                      </a:pPr>
                      <a:r>
                        <a:rPr lang="en-US" sz="2000" kern="100">
                          <a:effectLst/>
                        </a:rPr>
                        <a:t>Name</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Sara Khalid</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006067"/>
                  </a:ext>
                </a:extLst>
              </a:tr>
              <a:tr h="491067">
                <a:tc>
                  <a:txBody>
                    <a:bodyPr/>
                    <a:lstStyle/>
                    <a:p>
                      <a:pPr>
                        <a:lnSpc>
                          <a:spcPct val="107000"/>
                        </a:lnSpc>
                        <a:spcAft>
                          <a:spcPts val="800"/>
                        </a:spcAft>
                      </a:pPr>
                      <a:r>
                        <a:rPr lang="en-US" sz="2000" kern="100">
                          <a:effectLst/>
                        </a:rPr>
                        <a:t>Age</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12 Months</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913833"/>
                  </a:ext>
                </a:extLst>
              </a:tr>
              <a:tr h="491067">
                <a:tc>
                  <a:txBody>
                    <a:bodyPr/>
                    <a:lstStyle/>
                    <a:p>
                      <a:pPr>
                        <a:lnSpc>
                          <a:spcPct val="107000"/>
                        </a:lnSpc>
                        <a:spcAft>
                          <a:spcPts val="800"/>
                        </a:spcAft>
                      </a:pPr>
                      <a:r>
                        <a:rPr lang="en-US" sz="2000" kern="100">
                          <a:effectLst/>
                        </a:rPr>
                        <a:t>File number</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2500-7-01</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9674639"/>
                  </a:ext>
                </a:extLst>
              </a:tr>
              <a:tr h="491067">
                <a:tc>
                  <a:txBody>
                    <a:bodyPr/>
                    <a:lstStyle/>
                    <a:p>
                      <a:pPr>
                        <a:lnSpc>
                          <a:spcPct val="107000"/>
                        </a:lnSpc>
                        <a:spcAft>
                          <a:spcPts val="800"/>
                        </a:spcAft>
                      </a:pPr>
                      <a:r>
                        <a:rPr lang="en-US" sz="2000" kern="100">
                          <a:effectLst/>
                        </a:rPr>
                        <a:t>Date</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25/09/2019</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5127871"/>
                  </a:ext>
                </a:extLst>
              </a:tr>
              <a:tr h="491067">
                <a:tc>
                  <a:txBody>
                    <a:bodyPr/>
                    <a:lstStyle/>
                    <a:p>
                      <a:pPr>
                        <a:lnSpc>
                          <a:spcPct val="107000"/>
                        </a:lnSpc>
                        <a:spcAft>
                          <a:spcPts val="800"/>
                        </a:spcAft>
                      </a:pPr>
                      <a:r>
                        <a:rPr lang="en-US" sz="2000" kern="100">
                          <a:effectLst/>
                        </a:rPr>
                        <a:t>Department</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Almaarifa paediatric clinic</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0496675"/>
                  </a:ext>
                </a:extLst>
              </a:tr>
              <a:tr h="491067">
                <a:tc>
                  <a:txBody>
                    <a:bodyPr/>
                    <a:lstStyle/>
                    <a:p>
                      <a:pPr>
                        <a:lnSpc>
                          <a:spcPct val="107000"/>
                        </a:lnSpc>
                        <a:spcAft>
                          <a:spcPts val="800"/>
                        </a:spcAft>
                      </a:pPr>
                      <a:r>
                        <a:rPr lang="en-US" sz="2000" kern="100">
                          <a:effectLst/>
                        </a:rPr>
                        <a:t>Code</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6822</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2161582"/>
                  </a:ext>
                </a:extLst>
              </a:tr>
              <a:tr h="491067">
                <a:tc>
                  <a:txBody>
                    <a:bodyPr/>
                    <a:lstStyle/>
                    <a:p>
                      <a:pPr>
                        <a:lnSpc>
                          <a:spcPct val="107000"/>
                        </a:lnSpc>
                        <a:spcAft>
                          <a:spcPts val="800"/>
                        </a:spcAft>
                      </a:pPr>
                      <a:r>
                        <a:rPr lang="en-US" sz="2000" kern="100">
                          <a:effectLst/>
                        </a:rPr>
                        <a:t>Consultant name</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Write your name</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98508446"/>
                  </a:ext>
                </a:extLst>
              </a:tr>
              <a:tr h="491067">
                <a:tc>
                  <a:txBody>
                    <a:bodyPr/>
                    <a:lstStyle/>
                    <a:p>
                      <a:pPr>
                        <a:lnSpc>
                          <a:spcPct val="107000"/>
                        </a:lnSpc>
                        <a:spcAft>
                          <a:spcPts val="800"/>
                        </a:spcAft>
                      </a:pPr>
                      <a:r>
                        <a:rPr lang="en-US" sz="2000" kern="100">
                          <a:effectLst/>
                        </a:rPr>
                        <a:t>Consultant Number</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a:effectLst/>
                        </a:rPr>
                        <a:t>3178</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93579240"/>
                  </a:ext>
                </a:extLst>
              </a:tr>
              <a:tr h="491067">
                <a:tc>
                  <a:txBody>
                    <a:bodyPr/>
                    <a:lstStyle/>
                    <a:p>
                      <a:pPr>
                        <a:lnSpc>
                          <a:spcPct val="107000"/>
                        </a:lnSpc>
                        <a:spcAft>
                          <a:spcPts val="800"/>
                        </a:spcAft>
                      </a:pPr>
                      <a:r>
                        <a:rPr lang="en-US" sz="2000" kern="100">
                          <a:effectLst/>
                        </a:rPr>
                        <a:t>Beep</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000" kern="100" dirty="0">
                          <a:effectLst/>
                        </a:rPr>
                        <a:t>3070</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0111687"/>
                  </a:ext>
                </a:extLst>
              </a:tr>
            </a:tbl>
          </a:graphicData>
        </a:graphic>
      </p:graphicFrame>
      <p:sp>
        <p:nvSpPr>
          <p:cNvPr id="5" name="Rectangle 1">
            <a:extLst>
              <a:ext uri="{FF2B5EF4-FFF2-40B4-BE49-F238E27FC236}">
                <a16:creationId xmlns:a16="http://schemas.microsoft.com/office/drawing/2014/main" id="{11BFB0A0-18B4-42CA-7AA0-A888F5D777B2}"/>
              </a:ext>
            </a:extLst>
          </p:cNvPr>
          <p:cNvSpPr>
            <a:spLocks noGrp="1" noChangeArrowheads="1"/>
          </p:cNvSpPr>
          <p:nvPr>
            <p:ph type="body" idx="1"/>
          </p:nvPr>
        </p:nvSpPr>
        <p:spPr bwMode="auto">
          <a:xfrm>
            <a:off x="524001" y="3496618"/>
            <a:ext cx="3064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l" rtl="0" eaLnBrk="0" fontAlgn="base" hangingPunct="0">
              <a:spcBef>
                <a:spcPct val="0"/>
              </a:spcBef>
              <a:spcAft>
                <a:spcPct val="0"/>
              </a:spcAft>
            </a:pPr>
            <a:r>
              <a:rPr lang="en-US" altLang="en-US" sz="1800" dirty="0">
                <a:latin typeface="Calibri" panose="020F0502020204030204" pitchFamily="34" charset="0"/>
                <a:ea typeface="Calibri" panose="020F0502020204030204" pitchFamily="34" charset="0"/>
                <a:cs typeface="Arial" panose="020B0604020202020204" pitchFamily="34" charset="0"/>
              </a:rPr>
              <a:t>n</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829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4A91E5-2C6B-476C-B78E-2623A289699E}"/>
              </a:ext>
            </a:extLst>
          </p:cNvPr>
          <p:cNvSpPr>
            <a:spLocks noGrp="1"/>
          </p:cNvSpPr>
          <p:nvPr>
            <p:ph type="body" idx="1"/>
          </p:nvPr>
        </p:nvSpPr>
        <p:spPr>
          <a:xfrm>
            <a:off x="524001" y="1570228"/>
            <a:ext cx="7876540" cy="2368362"/>
          </a:xfrm>
        </p:spPr>
        <p:txBody>
          <a:bodyPr/>
          <a:lstStyle/>
          <a:p>
            <a:pPr marL="342900" lvl="0" indent="-342900" rtl="0">
              <a:lnSpc>
                <a:spcPct val="107000"/>
              </a:lnSpc>
              <a:spcAft>
                <a:spcPts val="800"/>
              </a:spcAft>
              <a:buFont typeface="+mj-lt"/>
              <a:buAutoNum type="romanU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Fill the form provided</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romanU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What you are going to tell her mum about your findings: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The head circumference is: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Her length is: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Her body weight is: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graphicFrame>
        <p:nvGraphicFramePr>
          <p:cNvPr id="11" name="Table 10">
            <a:extLst>
              <a:ext uri="{FF2B5EF4-FFF2-40B4-BE49-F238E27FC236}">
                <a16:creationId xmlns:a16="http://schemas.microsoft.com/office/drawing/2014/main" id="{8142C608-10C8-7FD0-312F-5C921ACB8478}"/>
              </a:ext>
            </a:extLst>
          </p:cNvPr>
          <p:cNvGraphicFramePr>
            <a:graphicFrameLocks noGrp="1"/>
          </p:cNvGraphicFramePr>
          <p:nvPr>
            <p:extLst>
              <p:ext uri="{D42A27DB-BD31-4B8C-83A1-F6EECF244321}">
                <p14:modId xmlns:p14="http://schemas.microsoft.com/office/powerpoint/2010/main" val="2544548815"/>
              </p:ext>
            </p:extLst>
          </p:nvPr>
        </p:nvGraphicFramePr>
        <p:xfrm>
          <a:off x="533908" y="1570227"/>
          <a:ext cx="7866633" cy="2368362"/>
        </p:xfrm>
        <a:graphic>
          <a:graphicData uri="http://schemas.openxmlformats.org/drawingml/2006/table">
            <a:tbl>
              <a:tblPr firstRow="1" firstCol="1" bandRow="1">
                <a:tableStyleId>{5C22544A-7EE6-4342-B048-85BDC9FD1C3A}</a:tableStyleId>
              </a:tblPr>
              <a:tblGrid>
                <a:gridCol w="2494606">
                  <a:extLst>
                    <a:ext uri="{9D8B030D-6E8A-4147-A177-3AD203B41FA5}">
                      <a16:colId xmlns:a16="http://schemas.microsoft.com/office/drawing/2014/main" val="1007455746"/>
                    </a:ext>
                  </a:extLst>
                </a:gridCol>
                <a:gridCol w="5372027">
                  <a:extLst>
                    <a:ext uri="{9D8B030D-6E8A-4147-A177-3AD203B41FA5}">
                      <a16:colId xmlns:a16="http://schemas.microsoft.com/office/drawing/2014/main" val="2393726655"/>
                    </a:ext>
                  </a:extLst>
                </a:gridCol>
              </a:tblGrid>
              <a:tr h="789454">
                <a:tc>
                  <a:txBody>
                    <a:bodyPr/>
                    <a:lstStyle/>
                    <a:p>
                      <a:pPr>
                        <a:lnSpc>
                          <a:spcPct val="107000"/>
                        </a:lnSpc>
                        <a:spcAft>
                          <a:spcPts val="800"/>
                        </a:spcAft>
                      </a:pPr>
                      <a:r>
                        <a:rPr lang="en-US" sz="2000" kern="100">
                          <a:solidFill>
                            <a:srgbClr val="FFFF00"/>
                          </a:solidFill>
                          <a:effectLst/>
                          <a:latin typeface="Times New Roman" panose="02020603050405020304" pitchFamily="18" charset="0"/>
                          <a:cs typeface="Times New Roman" panose="02020603050405020304" pitchFamily="18" charset="0"/>
                        </a:rPr>
                        <a:t>Head circumference</a:t>
                      </a:r>
                      <a:endParaRPr lang="en-GB" sz="2000" kern="1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a:solidFill>
                            <a:srgbClr val="002060"/>
                          </a:solidFill>
                          <a:effectLst/>
                          <a:latin typeface="Times New Roman" panose="02020603050405020304" pitchFamily="18" charset="0"/>
                          <a:cs typeface="Times New Roman" panose="02020603050405020304" pitchFamily="18" charset="0"/>
                        </a:rPr>
                        <a:t>46 cm</a:t>
                      </a:r>
                      <a:endParaRPr lang="en-GB"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930231"/>
                  </a:ext>
                </a:extLst>
              </a:tr>
              <a:tr h="789454">
                <a:tc>
                  <a:txBody>
                    <a:bodyPr/>
                    <a:lstStyle/>
                    <a:p>
                      <a:pPr>
                        <a:lnSpc>
                          <a:spcPct val="107000"/>
                        </a:lnSpc>
                        <a:spcAft>
                          <a:spcPts val="800"/>
                        </a:spcAft>
                      </a:pPr>
                      <a:r>
                        <a:rPr lang="en-US" sz="2000" kern="100">
                          <a:solidFill>
                            <a:srgbClr val="FFFF00"/>
                          </a:solidFill>
                          <a:effectLst/>
                          <a:latin typeface="Times New Roman" panose="02020603050405020304" pitchFamily="18" charset="0"/>
                          <a:cs typeface="Times New Roman" panose="02020603050405020304" pitchFamily="18" charset="0"/>
                        </a:rPr>
                        <a:t>Body weight</a:t>
                      </a:r>
                      <a:endParaRPr lang="en-GB" sz="2000" kern="1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dirty="0">
                          <a:solidFill>
                            <a:srgbClr val="002060"/>
                          </a:solidFill>
                          <a:effectLst/>
                          <a:latin typeface="Times New Roman" panose="02020603050405020304" pitchFamily="18" charset="0"/>
                          <a:cs typeface="Times New Roman" panose="02020603050405020304" pitchFamily="18" charset="0"/>
                        </a:rPr>
                        <a:t>10 Kg</a:t>
                      </a:r>
                      <a:endParaRPr lang="en-GB" sz="20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790799"/>
                  </a:ext>
                </a:extLst>
              </a:tr>
              <a:tr h="789454">
                <a:tc>
                  <a:txBody>
                    <a:bodyPr/>
                    <a:lstStyle/>
                    <a:p>
                      <a:pPr>
                        <a:lnSpc>
                          <a:spcPct val="107000"/>
                        </a:lnSpc>
                        <a:spcAft>
                          <a:spcPts val="800"/>
                        </a:spcAft>
                      </a:pPr>
                      <a:r>
                        <a:rPr lang="en-US" sz="2000" kern="100" dirty="0">
                          <a:solidFill>
                            <a:srgbClr val="FFFF00"/>
                          </a:solidFill>
                          <a:effectLst/>
                          <a:latin typeface="Times New Roman" panose="02020603050405020304" pitchFamily="18" charset="0"/>
                          <a:cs typeface="Times New Roman" panose="02020603050405020304" pitchFamily="18" charset="0"/>
                        </a:rPr>
                        <a:t>Length</a:t>
                      </a:r>
                      <a:endParaRPr lang="en-GB" sz="2000"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kern="100" dirty="0">
                          <a:solidFill>
                            <a:srgbClr val="002060"/>
                          </a:solidFill>
                          <a:effectLst/>
                          <a:latin typeface="Times New Roman" panose="02020603050405020304" pitchFamily="18" charset="0"/>
                          <a:cs typeface="Times New Roman" panose="02020603050405020304" pitchFamily="18" charset="0"/>
                        </a:rPr>
                        <a:t>74 cm</a:t>
                      </a:r>
                      <a:endParaRPr lang="en-GB" sz="20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8240456"/>
                  </a:ext>
                </a:extLst>
              </a:tr>
            </a:tbl>
          </a:graphicData>
        </a:graphic>
      </p:graphicFrame>
      <p:sp>
        <p:nvSpPr>
          <p:cNvPr id="12" name="Rectangle 3">
            <a:extLst>
              <a:ext uri="{FF2B5EF4-FFF2-40B4-BE49-F238E27FC236}">
                <a16:creationId xmlns:a16="http://schemas.microsoft.com/office/drawing/2014/main" id="{E422283F-214A-7C40-2A09-7029B07AE0BF}"/>
              </a:ext>
            </a:extLst>
          </p:cNvPr>
          <p:cNvSpPr>
            <a:spLocks noGrp="1" noChangeArrowheads="1"/>
          </p:cNvSpPr>
          <p:nvPr>
            <p:ph type="title"/>
          </p:nvPr>
        </p:nvSpPr>
        <p:spPr bwMode="auto">
          <a:xfrm>
            <a:off x="533908" y="617527"/>
            <a:ext cx="2534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Clinical Findings:</a:t>
            </a:r>
            <a:endPar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17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B656-E91D-1E33-3DF3-08939484DE5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07CFA31-9BC0-C939-1FD6-3C6E42EDF6AA}"/>
              </a:ext>
            </a:extLst>
          </p:cNvPr>
          <p:cNvSpPr>
            <a:spLocks noGrp="1"/>
          </p:cNvSpPr>
          <p:nvPr>
            <p:ph type="body" idx="1"/>
          </p:nvPr>
        </p:nvSpPr>
        <p:spPr>
          <a:xfrm>
            <a:off x="524001" y="1130300"/>
            <a:ext cx="7876540" cy="5433535"/>
          </a:xfrm>
        </p:spPr>
        <p:txBody>
          <a:bodyPr/>
          <a:lstStyle/>
          <a:p>
            <a:pPr marL="342900" lvl="0" indent="-342900" rtl="0">
              <a:lnSpc>
                <a:spcPct val="107000"/>
              </a:lnSpc>
              <a:spcAft>
                <a:spcPts val="800"/>
              </a:spcAft>
              <a:buFont typeface="+mj-lt"/>
              <a:buAutoNum type="romanUcPeriod"/>
            </a:pPr>
            <a:r>
              <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Fill the form provided</a:t>
            </a:r>
          </a:p>
          <a:p>
            <a:pPr marL="342900" lvl="0" indent="-342900" rtl="0">
              <a:lnSpc>
                <a:spcPct val="107000"/>
              </a:lnSpc>
              <a:spcAft>
                <a:spcPts val="800"/>
              </a:spcAft>
              <a:buFont typeface="+mj-lt"/>
              <a:buAutoNum type="romanUcPeriod"/>
            </a:pPr>
            <a:r>
              <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What you are going to tell her mum about your finding?</a:t>
            </a:r>
          </a:p>
          <a:p>
            <a:pPr marL="342900" lvl="0" indent="-342900" rtl="0">
              <a:lnSpc>
                <a:spcPct val="107000"/>
              </a:lnSpc>
              <a:spcAft>
                <a:spcPts val="800"/>
              </a:spcAft>
              <a:buFont typeface="+mj-lt"/>
              <a:buAutoNum type="romanUcPeriod"/>
            </a:pPr>
            <a:r>
              <a:rPr lang="en-GB"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What is your explanation to the abnormal finding?</a:t>
            </a:r>
            <a:endPar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head circumference is: ----------------------------------------</a:t>
            </a:r>
            <a:endParaRPr lang="en-GB"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Her length is: --------------------------------------------------------</a:t>
            </a:r>
            <a:endParaRPr lang="en-GB"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Her body weight is: -------------------------------------------------</a:t>
            </a:r>
          </a:p>
          <a:p>
            <a:pPr marL="342900" lvl="0" indent="-342900">
              <a:lnSpc>
                <a:spcPct val="107000"/>
              </a:lnSpc>
              <a:spcAft>
                <a:spcPts val="800"/>
              </a:spcAft>
              <a:buFont typeface="Times New Roman" panose="02020603050405020304" pitchFamily="18" charset="0"/>
              <a:buChar char="-"/>
            </a:pPr>
            <a:endParaRPr lang="en-US" sz="2400"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Your explanation: -----------------------------------------------------------------------------------------------------------------------.</a:t>
            </a:r>
            <a:endParaRPr lang="en-GB"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8206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2484-DCAC-B549-5574-95E8ACCBDFF1}"/>
              </a:ext>
            </a:extLst>
          </p:cNvPr>
          <p:cNvSpPr>
            <a:spLocks noGrp="1"/>
          </p:cNvSpPr>
          <p:nvPr>
            <p:ph type="title"/>
          </p:nvPr>
        </p:nvSpPr>
        <p:spPr>
          <a:xfrm>
            <a:off x="533908" y="500380"/>
            <a:ext cx="8050783" cy="677108"/>
          </a:xfrm>
        </p:spPr>
        <p:txBody>
          <a:bodyPr/>
          <a:lstStyle/>
          <a:p>
            <a:r>
              <a:rPr lang="en-GB" b="1" dirty="0">
                <a:solidFill>
                  <a:srgbClr val="002060"/>
                </a:solidFill>
                <a:latin typeface="Times New Roman" panose="02020603050405020304" pitchFamily="18" charset="0"/>
                <a:cs typeface="Times New Roman" panose="02020603050405020304" pitchFamily="18" charset="0"/>
              </a:rPr>
              <a:t>Developmental Milestones</a:t>
            </a:r>
          </a:p>
        </p:txBody>
      </p:sp>
      <p:sp>
        <p:nvSpPr>
          <p:cNvPr id="3" name="Text Placeholder 2">
            <a:extLst>
              <a:ext uri="{FF2B5EF4-FFF2-40B4-BE49-F238E27FC236}">
                <a16:creationId xmlns:a16="http://schemas.microsoft.com/office/drawing/2014/main" id="{DD78D0F6-4B5B-FA3F-F0EC-B8C27D1D2429}"/>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59ACD0C-1619-C13D-019B-F5F54C2D8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206500"/>
            <a:ext cx="8050783" cy="5243936"/>
          </a:xfrm>
          <a:prstGeom prst="rect">
            <a:avLst/>
          </a:prstGeom>
        </p:spPr>
      </p:pic>
    </p:spTree>
    <p:extLst>
      <p:ext uri="{BB962C8B-B14F-4D97-AF65-F5344CB8AC3E}">
        <p14:creationId xmlns:p14="http://schemas.microsoft.com/office/powerpoint/2010/main" val="176311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AFB7-329B-AC68-24B4-A3472382125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A00DB36-7D7E-4D8E-A043-579A93EF0C7B}"/>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3BD91A25-6260-A92C-7C3F-A58AB8775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09" y="500380"/>
            <a:ext cx="7876540" cy="6269188"/>
          </a:xfrm>
          <a:prstGeom prst="rect">
            <a:avLst/>
          </a:prstGeom>
        </p:spPr>
      </p:pic>
    </p:spTree>
    <p:extLst>
      <p:ext uri="{BB962C8B-B14F-4D97-AF65-F5344CB8AC3E}">
        <p14:creationId xmlns:p14="http://schemas.microsoft.com/office/powerpoint/2010/main" val="406474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552C-07E4-7D81-4292-5CC4F79A0BD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6C55207-6B14-4CC6-F3E7-2EDC26A1FD53}"/>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C41528C4-F324-07E1-3530-1FA58B44A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08" y="444500"/>
            <a:ext cx="7911592" cy="5347842"/>
          </a:xfrm>
          <a:prstGeom prst="rect">
            <a:avLst/>
          </a:prstGeom>
        </p:spPr>
      </p:pic>
    </p:spTree>
    <p:extLst>
      <p:ext uri="{BB962C8B-B14F-4D97-AF65-F5344CB8AC3E}">
        <p14:creationId xmlns:p14="http://schemas.microsoft.com/office/powerpoint/2010/main" val="11723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962785">
              <a:lnSpc>
                <a:spcPct val="100000"/>
              </a:lnSpc>
              <a:spcBef>
                <a:spcPts val="100"/>
              </a:spcBef>
            </a:pPr>
            <a:r>
              <a:rPr sz="4000" dirty="0"/>
              <a:t>Gross</a:t>
            </a:r>
            <a:r>
              <a:rPr sz="4000" spc="-105" dirty="0"/>
              <a:t> </a:t>
            </a:r>
            <a:r>
              <a:rPr sz="4000" dirty="0"/>
              <a:t>Motor</a:t>
            </a:r>
            <a:r>
              <a:rPr sz="4000" spc="-105" dirty="0"/>
              <a:t> </a:t>
            </a:r>
            <a:r>
              <a:rPr sz="4000" spc="-10" dirty="0"/>
              <a:t>Skills</a:t>
            </a:r>
            <a:endParaRPr sz="4000"/>
          </a:p>
        </p:txBody>
      </p:sp>
      <p:sp>
        <p:nvSpPr>
          <p:cNvPr id="3" name="object 3"/>
          <p:cNvSpPr txBox="1"/>
          <p:nvPr/>
        </p:nvSpPr>
        <p:spPr>
          <a:xfrm>
            <a:off x="524001" y="1609851"/>
            <a:ext cx="7764145" cy="3500754"/>
          </a:xfrm>
          <a:prstGeom prst="rect">
            <a:avLst/>
          </a:prstGeom>
        </p:spPr>
        <p:txBody>
          <a:bodyPr vert="horz" wrap="square" lIns="0" tIns="12065" rIns="0" bIns="0" rtlCol="0">
            <a:spAutoFit/>
          </a:bodyPr>
          <a:lstStyle/>
          <a:p>
            <a:pPr marL="354965" marR="252729" indent="-342900">
              <a:lnSpc>
                <a:spcPct val="100000"/>
              </a:lnSpc>
              <a:spcBef>
                <a:spcPts val="95"/>
              </a:spcBef>
              <a:buClr>
                <a:srgbClr val="33339A"/>
              </a:buClr>
              <a:buChar char="■"/>
              <a:tabLst>
                <a:tab pos="354965" algn="l"/>
              </a:tabLst>
            </a:pPr>
            <a:r>
              <a:rPr sz="3200" dirty="0">
                <a:latin typeface="Arial"/>
                <a:cs typeface="Arial"/>
              </a:rPr>
              <a:t>The</a:t>
            </a:r>
            <a:r>
              <a:rPr sz="3200" spc="-30" dirty="0">
                <a:latin typeface="Arial"/>
                <a:cs typeface="Arial"/>
              </a:rPr>
              <a:t> </a:t>
            </a:r>
            <a:r>
              <a:rPr sz="3200" dirty="0">
                <a:latin typeface="Arial"/>
                <a:cs typeface="Arial"/>
              </a:rPr>
              <a:t>acquisition</a:t>
            </a:r>
            <a:r>
              <a:rPr sz="3200" spc="-25" dirty="0">
                <a:latin typeface="Arial"/>
                <a:cs typeface="Arial"/>
              </a:rPr>
              <a:t> </a:t>
            </a:r>
            <a:r>
              <a:rPr sz="3200" dirty="0">
                <a:latin typeface="Arial"/>
                <a:cs typeface="Arial"/>
              </a:rPr>
              <a:t>of</a:t>
            </a:r>
            <a:r>
              <a:rPr sz="3200" spc="-25" dirty="0">
                <a:latin typeface="Arial"/>
                <a:cs typeface="Arial"/>
              </a:rPr>
              <a:t> </a:t>
            </a:r>
            <a:r>
              <a:rPr sz="3200" dirty="0">
                <a:latin typeface="Arial"/>
                <a:cs typeface="Arial"/>
              </a:rPr>
              <a:t>gross</a:t>
            </a:r>
            <a:r>
              <a:rPr sz="3200" spc="-25" dirty="0">
                <a:latin typeface="Arial"/>
                <a:cs typeface="Arial"/>
              </a:rPr>
              <a:t> </a:t>
            </a:r>
            <a:r>
              <a:rPr sz="3200" dirty="0">
                <a:latin typeface="Arial"/>
                <a:cs typeface="Arial"/>
              </a:rPr>
              <a:t>motor</a:t>
            </a:r>
            <a:r>
              <a:rPr sz="3200" spc="-25" dirty="0">
                <a:latin typeface="Arial"/>
                <a:cs typeface="Arial"/>
              </a:rPr>
              <a:t> </a:t>
            </a:r>
            <a:r>
              <a:rPr sz="3200" spc="-10" dirty="0">
                <a:latin typeface="Arial"/>
                <a:cs typeface="Arial"/>
              </a:rPr>
              <a:t>skills </a:t>
            </a:r>
            <a:r>
              <a:rPr sz="3200" dirty="0">
                <a:latin typeface="Arial"/>
                <a:cs typeface="Arial"/>
              </a:rPr>
              <a:t>precedes</a:t>
            </a:r>
            <a:r>
              <a:rPr sz="3200" spc="-30" dirty="0">
                <a:latin typeface="Arial"/>
                <a:cs typeface="Arial"/>
              </a:rPr>
              <a:t> </a:t>
            </a:r>
            <a:r>
              <a:rPr sz="3200" dirty="0">
                <a:latin typeface="Arial"/>
                <a:cs typeface="Arial"/>
              </a:rPr>
              <a:t>the</a:t>
            </a:r>
            <a:r>
              <a:rPr sz="3200" spc="-30" dirty="0">
                <a:latin typeface="Arial"/>
                <a:cs typeface="Arial"/>
              </a:rPr>
              <a:t> </a:t>
            </a:r>
            <a:r>
              <a:rPr sz="3200" dirty="0">
                <a:latin typeface="Arial"/>
                <a:cs typeface="Arial"/>
              </a:rPr>
              <a:t>development</a:t>
            </a:r>
            <a:r>
              <a:rPr sz="3200" spc="-25" dirty="0">
                <a:latin typeface="Arial"/>
                <a:cs typeface="Arial"/>
              </a:rPr>
              <a:t> </a:t>
            </a:r>
            <a:r>
              <a:rPr sz="3200" dirty="0">
                <a:latin typeface="Arial"/>
                <a:cs typeface="Arial"/>
              </a:rPr>
              <a:t>of</a:t>
            </a:r>
            <a:r>
              <a:rPr sz="3200" spc="-30" dirty="0">
                <a:latin typeface="Arial"/>
                <a:cs typeface="Arial"/>
              </a:rPr>
              <a:t> </a:t>
            </a:r>
            <a:r>
              <a:rPr sz="3200" dirty="0">
                <a:latin typeface="Arial"/>
                <a:cs typeface="Arial"/>
              </a:rPr>
              <a:t>fine</a:t>
            </a:r>
            <a:r>
              <a:rPr sz="3200" spc="-25" dirty="0">
                <a:latin typeface="Arial"/>
                <a:cs typeface="Arial"/>
              </a:rPr>
              <a:t> </a:t>
            </a:r>
            <a:r>
              <a:rPr sz="3200" spc="-20" dirty="0">
                <a:latin typeface="Arial"/>
                <a:cs typeface="Arial"/>
              </a:rPr>
              <a:t>motor </a:t>
            </a:r>
            <a:r>
              <a:rPr sz="3200" spc="-10" dirty="0">
                <a:latin typeface="Arial"/>
                <a:cs typeface="Arial"/>
              </a:rPr>
              <a:t>skills</a:t>
            </a:r>
            <a:endParaRPr sz="3200">
              <a:latin typeface="Arial"/>
              <a:cs typeface="Arial"/>
            </a:endParaRPr>
          </a:p>
          <a:p>
            <a:pPr marL="354965" marR="5080" indent="-342900">
              <a:lnSpc>
                <a:spcPct val="100000"/>
              </a:lnSpc>
              <a:spcBef>
                <a:spcPts val="760"/>
              </a:spcBef>
              <a:buClr>
                <a:srgbClr val="33339A"/>
              </a:buClr>
              <a:buChar char="■"/>
              <a:tabLst>
                <a:tab pos="354965" algn="l"/>
              </a:tabLst>
            </a:pPr>
            <a:r>
              <a:rPr sz="3200" dirty="0">
                <a:latin typeface="Arial"/>
                <a:cs typeface="Arial"/>
              </a:rPr>
              <a:t>Both</a:t>
            </a:r>
            <a:r>
              <a:rPr sz="3200" spc="-25" dirty="0">
                <a:latin typeface="Arial"/>
                <a:cs typeface="Arial"/>
              </a:rPr>
              <a:t> </a:t>
            </a:r>
            <a:r>
              <a:rPr sz="3200" dirty="0">
                <a:latin typeface="Arial"/>
                <a:cs typeface="Arial"/>
              </a:rPr>
              <a:t>processes</a:t>
            </a:r>
            <a:r>
              <a:rPr sz="3200" spc="-20" dirty="0">
                <a:latin typeface="Arial"/>
                <a:cs typeface="Arial"/>
              </a:rPr>
              <a:t> </a:t>
            </a:r>
            <a:r>
              <a:rPr sz="3200" dirty="0">
                <a:latin typeface="Arial"/>
                <a:cs typeface="Arial"/>
              </a:rPr>
              <a:t>occur</a:t>
            </a:r>
            <a:r>
              <a:rPr sz="3200" spc="-20" dirty="0">
                <a:latin typeface="Arial"/>
                <a:cs typeface="Arial"/>
              </a:rPr>
              <a:t> </a:t>
            </a:r>
            <a:r>
              <a:rPr sz="3200" dirty="0">
                <a:latin typeface="Arial"/>
                <a:cs typeface="Arial"/>
              </a:rPr>
              <a:t>in</a:t>
            </a:r>
            <a:r>
              <a:rPr sz="3200" spc="-20" dirty="0">
                <a:latin typeface="Arial"/>
                <a:cs typeface="Arial"/>
              </a:rPr>
              <a:t> </a:t>
            </a:r>
            <a:r>
              <a:rPr sz="3200" dirty="0">
                <a:latin typeface="Arial"/>
                <a:cs typeface="Arial"/>
              </a:rPr>
              <a:t>a</a:t>
            </a:r>
            <a:r>
              <a:rPr sz="3200" spc="-20" dirty="0">
                <a:latin typeface="Arial"/>
                <a:cs typeface="Arial"/>
              </a:rPr>
              <a:t> </a:t>
            </a:r>
            <a:r>
              <a:rPr sz="3200" spc="-10" dirty="0">
                <a:latin typeface="Arial"/>
                <a:cs typeface="Arial"/>
              </a:rPr>
              <a:t>cephalocaudal fashion</a:t>
            </a:r>
            <a:endParaRPr sz="3200">
              <a:latin typeface="Arial"/>
              <a:cs typeface="Arial"/>
            </a:endParaRPr>
          </a:p>
          <a:p>
            <a:pPr marL="755650" marR="113030" indent="-285750">
              <a:lnSpc>
                <a:spcPct val="100000"/>
              </a:lnSpc>
              <a:spcBef>
                <a:spcPts val="680"/>
              </a:spcBef>
            </a:pPr>
            <a:r>
              <a:rPr sz="2800" dirty="0">
                <a:latin typeface="Arial"/>
                <a:cs typeface="Arial"/>
              </a:rPr>
              <a:t>–</a:t>
            </a:r>
            <a:r>
              <a:rPr sz="2800" spc="-145" dirty="0">
                <a:latin typeface="Arial"/>
                <a:cs typeface="Arial"/>
              </a:rPr>
              <a:t> </a:t>
            </a:r>
            <a:r>
              <a:rPr sz="2800" dirty="0">
                <a:latin typeface="Arial"/>
                <a:cs typeface="Arial"/>
              </a:rPr>
              <a:t>Head</a:t>
            </a:r>
            <a:r>
              <a:rPr sz="2800" spc="-60" dirty="0">
                <a:latin typeface="Arial"/>
                <a:cs typeface="Arial"/>
              </a:rPr>
              <a:t> </a:t>
            </a:r>
            <a:r>
              <a:rPr sz="2800" dirty="0">
                <a:latin typeface="Arial"/>
                <a:cs typeface="Arial"/>
              </a:rPr>
              <a:t>control</a:t>
            </a:r>
            <a:r>
              <a:rPr sz="2800" spc="-60" dirty="0">
                <a:latin typeface="Arial"/>
                <a:cs typeface="Arial"/>
              </a:rPr>
              <a:t> </a:t>
            </a:r>
            <a:r>
              <a:rPr sz="2800" dirty="0">
                <a:latin typeface="Arial"/>
                <a:cs typeface="Arial"/>
              </a:rPr>
              <a:t>preceding</a:t>
            </a:r>
            <a:r>
              <a:rPr sz="2800" spc="-55" dirty="0">
                <a:latin typeface="Arial"/>
                <a:cs typeface="Arial"/>
              </a:rPr>
              <a:t> </a:t>
            </a:r>
            <a:r>
              <a:rPr sz="2800" dirty="0">
                <a:latin typeface="Arial"/>
                <a:cs typeface="Arial"/>
              </a:rPr>
              <a:t>arm</a:t>
            </a:r>
            <a:r>
              <a:rPr sz="2800" spc="-60" dirty="0">
                <a:latin typeface="Arial"/>
                <a:cs typeface="Arial"/>
              </a:rPr>
              <a:t> </a:t>
            </a:r>
            <a:r>
              <a:rPr sz="2800" dirty="0">
                <a:latin typeface="Arial"/>
                <a:cs typeface="Arial"/>
              </a:rPr>
              <a:t>&amp;</a:t>
            </a:r>
            <a:r>
              <a:rPr sz="2800" spc="-60" dirty="0">
                <a:latin typeface="Arial"/>
                <a:cs typeface="Arial"/>
              </a:rPr>
              <a:t> </a:t>
            </a:r>
            <a:r>
              <a:rPr sz="2800" dirty="0">
                <a:latin typeface="Arial"/>
                <a:cs typeface="Arial"/>
              </a:rPr>
              <a:t>hand</a:t>
            </a:r>
            <a:r>
              <a:rPr sz="2800" spc="-60" dirty="0">
                <a:latin typeface="Arial"/>
                <a:cs typeface="Arial"/>
              </a:rPr>
              <a:t> </a:t>
            </a:r>
            <a:r>
              <a:rPr sz="2800" spc="-10" dirty="0">
                <a:latin typeface="Arial"/>
                <a:cs typeface="Arial"/>
              </a:rPr>
              <a:t>control, </a:t>
            </a:r>
            <a:r>
              <a:rPr sz="2800" dirty="0">
                <a:latin typeface="Arial"/>
                <a:cs typeface="Arial"/>
              </a:rPr>
              <a:t>Followed</a:t>
            </a:r>
            <a:r>
              <a:rPr sz="2800" spc="-55" dirty="0">
                <a:latin typeface="Arial"/>
                <a:cs typeface="Arial"/>
              </a:rPr>
              <a:t> </a:t>
            </a:r>
            <a:r>
              <a:rPr sz="2800" dirty="0">
                <a:latin typeface="Arial"/>
                <a:cs typeface="Arial"/>
              </a:rPr>
              <a:t>by</a:t>
            </a:r>
            <a:r>
              <a:rPr sz="2800" spc="-55" dirty="0">
                <a:latin typeface="Arial"/>
                <a:cs typeface="Arial"/>
              </a:rPr>
              <a:t> </a:t>
            </a:r>
            <a:r>
              <a:rPr sz="2800" dirty="0">
                <a:latin typeface="Arial"/>
                <a:cs typeface="Arial"/>
              </a:rPr>
              <a:t>leg</a:t>
            </a:r>
            <a:r>
              <a:rPr sz="2800" spc="-55" dirty="0">
                <a:latin typeface="Arial"/>
                <a:cs typeface="Arial"/>
              </a:rPr>
              <a:t> </a:t>
            </a:r>
            <a:r>
              <a:rPr sz="2800" dirty="0">
                <a:latin typeface="Arial"/>
                <a:cs typeface="Arial"/>
              </a:rPr>
              <a:t>and</a:t>
            </a:r>
            <a:r>
              <a:rPr sz="2800" spc="-55" dirty="0">
                <a:latin typeface="Arial"/>
                <a:cs typeface="Arial"/>
              </a:rPr>
              <a:t> </a:t>
            </a:r>
            <a:r>
              <a:rPr sz="2800" dirty="0">
                <a:latin typeface="Arial"/>
                <a:cs typeface="Arial"/>
              </a:rPr>
              <a:t>foot</a:t>
            </a:r>
            <a:r>
              <a:rPr sz="2800" spc="-55" dirty="0">
                <a:latin typeface="Arial"/>
                <a:cs typeface="Arial"/>
              </a:rPr>
              <a:t> </a:t>
            </a:r>
            <a:r>
              <a:rPr sz="2800" spc="-10" dirty="0">
                <a:latin typeface="Arial"/>
                <a:cs typeface="Arial"/>
              </a:rPr>
              <a:t>control</a:t>
            </a:r>
            <a:endParaRPr sz="2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CBF8-0316-06C9-1F84-D9B18B0EB03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1AA3231-158C-24F1-F0E1-1204C8524D9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D4AAFEE9-0A12-86ED-70F1-C179F0F6B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1" y="0"/>
            <a:ext cx="8915400" cy="6921500"/>
          </a:xfrm>
          <a:prstGeom prst="rect">
            <a:avLst/>
          </a:prstGeom>
        </p:spPr>
      </p:pic>
    </p:spTree>
    <p:extLst>
      <p:ext uri="{BB962C8B-B14F-4D97-AF65-F5344CB8AC3E}">
        <p14:creationId xmlns:p14="http://schemas.microsoft.com/office/powerpoint/2010/main" val="370186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77440">
              <a:lnSpc>
                <a:spcPct val="100000"/>
              </a:lnSpc>
              <a:spcBef>
                <a:spcPts val="95"/>
              </a:spcBef>
            </a:pPr>
            <a:r>
              <a:rPr dirty="0"/>
              <a:t>Head</a:t>
            </a:r>
            <a:r>
              <a:rPr spc="-105" dirty="0"/>
              <a:t> </a:t>
            </a:r>
            <a:r>
              <a:rPr spc="-10" dirty="0"/>
              <a:t>Control</a:t>
            </a:r>
          </a:p>
        </p:txBody>
      </p:sp>
      <p:pic>
        <p:nvPicPr>
          <p:cNvPr id="3" name="object 3"/>
          <p:cNvPicPr/>
          <p:nvPr/>
        </p:nvPicPr>
        <p:blipFill>
          <a:blip r:embed="rId2" cstate="print"/>
          <a:stretch>
            <a:fillRect/>
          </a:stretch>
        </p:blipFill>
        <p:spPr>
          <a:xfrm>
            <a:off x="444500" y="1968499"/>
            <a:ext cx="4572000" cy="4190999"/>
          </a:xfrm>
          <a:prstGeom prst="rect">
            <a:avLst/>
          </a:prstGeom>
        </p:spPr>
      </p:pic>
      <p:pic>
        <p:nvPicPr>
          <p:cNvPr id="4" name="object 4"/>
          <p:cNvPicPr/>
          <p:nvPr/>
        </p:nvPicPr>
        <p:blipFill>
          <a:blip r:embed="rId3" cstate="print"/>
          <a:stretch>
            <a:fillRect/>
          </a:stretch>
        </p:blipFill>
        <p:spPr>
          <a:xfrm>
            <a:off x="5092700" y="1968499"/>
            <a:ext cx="3886199" cy="4190999"/>
          </a:xfrm>
          <a:prstGeom prst="rect">
            <a:avLst/>
          </a:prstGeom>
        </p:spPr>
      </p:pic>
      <p:sp>
        <p:nvSpPr>
          <p:cNvPr id="5" name="object 5"/>
          <p:cNvSpPr txBox="1"/>
          <p:nvPr/>
        </p:nvSpPr>
        <p:spPr>
          <a:xfrm>
            <a:off x="1346200" y="5613398"/>
            <a:ext cx="122999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ahoma"/>
                <a:cs typeface="Tahoma"/>
              </a:rPr>
              <a:t>Newborn</a:t>
            </a:r>
            <a:endParaRPr sz="2400">
              <a:latin typeface="Tahoma"/>
              <a:cs typeface="Tahoma"/>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6" name="object 6"/>
          <p:cNvSpPr txBox="1"/>
          <p:nvPr/>
        </p:nvSpPr>
        <p:spPr>
          <a:xfrm>
            <a:off x="5689600" y="5689598"/>
            <a:ext cx="18935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ahoma"/>
                <a:cs typeface="Tahoma"/>
              </a:rPr>
              <a:t>Age</a:t>
            </a:r>
            <a:r>
              <a:rPr sz="2400" spc="-15" dirty="0">
                <a:latin typeface="Tahoma"/>
                <a:cs typeface="Tahoma"/>
              </a:rPr>
              <a:t> </a:t>
            </a:r>
            <a:r>
              <a:rPr sz="2400" dirty="0">
                <a:latin typeface="Tahoma"/>
                <a:cs typeface="Tahoma"/>
              </a:rPr>
              <a:t>6</a:t>
            </a:r>
            <a:r>
              <a:rPr sz="2400" spc="-10" dirty="0">
                <a:latin typeface="Tahoma"/>
                <a:cs typeface="Tahoma"/>
              </a:rPr>
              <a:t> months</a:t>
            </a:r>
            <a:endParaRPr sz="2400">
              <a:latin typeface="Tahoma"/>
              <a:cs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922905">
              <a:lnSpc>
                <a:spcPct val="100000"/>
              </a:lnSpc>
              <a:spcBef>
                <a:spcPts val="100"/>
              </a:spcBef>
            </a:pPr>
            <a:r>
              <a:rPr sz="4000" dirty="0"/>
              <a:t>Sitting</a:t>
            </a:r>
            <a:r>
              <a:rPr sz="4000" spc="-35" dirty="0"/>
              <a:t> </a:t>
            </a:r>
            <a:r>
              <a:rPr sz="4000" spc="-25" dirty="0"/>
              <a:t>Up</a:t>
            </a:r>
            <a:endParaRPr sz="4000"/>
          </a:p>
        </p:txBody>
      </p:sp>
      <p:pic>
        <p:nvPicPr>
          <p:cNvPr id="3" name="object 3"/>
          <p:cNvPicPr/>
          <p:nvPr/>
        </p:nvPicPr>
        <p:blipFill>
          <a:blip r:embed="rId2" cstate="print"/>
          <a:stretch>
            <a:fillRect/>
          </a:stretch>
        </p:blipFill>
        <p:spPr>
          <a:xfrm>
            <a:off x="596900" y="1968499"/>
            <a:ext cx="3886199" cy="4190999"/>
          </a:xfrm>
          <a:prstGeom prst="rect">
            <a:avLst/>
          </a:prstGeom>
        </p:spPr>
      </p:pic>
      <p:pic>
        <p:nvPicPr>
          <p:cNvPr id="4" name="object 4"/>
          <p:cNvPicPr/>
          <p:nvPr/>
        </p:nvPicPr>
        <p:blipFill>
          <a:blip r:embed="rId3" cstate="print"/>
          <a:stretch>
            <a:fillRect/>
          </a:stretch>
        </p:blipFill>
        <p:spPr>
          <a:xfrm>
            <a:off x="5092700" y="1663700"/>
            <a:ext cx="3428999" cy="4724400"/>
          </a:xfrm>
          <a:prstGeom prst="rect">
            <a:avLst/>
          </a:prstGeom>
        </p:spPr>
      </p:pic>
      <p:sp>
        <p:nvSpPr>
          <p:cNvPr id="5" name="object 5"/>
          <p:cNvSpPr txBox="1"/>
          <p:nvPr/>
        </p:nvSpPr>
        <p:spPr>
          <a:xfrm>
            <a:off x="1498600" y="5613398"/>
            <a:ext cx="18935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ahoma"/>
                <a:cs typeface="Tahoma"/>
              </a:rPr>
              <a:t>Age</a:t>
            </a:r>
            <a:r>
              <a:rPr sz="2400" spc="-15" dirty="0">
                <a:latin typeface="Tahoma"/>
                <a:cs typeface="Tahoma"/>
              </a:rPr>
              <a:t> </a:t>
            </a:r>
            <a:r>
              <a:rPr sz="2400" dirty="0">
                <a:latin typeface="Tahoma"/>
                <a:cs typeface="Tahoma"/>
              </a:rPr>
              <a:t>2</a:t>
            </a:r>
            <a:r>
              <a:rPr sz="2400" spc="-10" dirty="0">
                <a:latin typeface="Tahoma"/>
                <a:cs typeface="Tahoma"/>
              </a:rPr>
              <a:t> months</a:t>
            </a:r>
            <a:endParaRPr sz="2400">
              <a:latin typeface="Tahoma"/>
              <a:cs typeface="Tahoma"/>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6" name="object 6"/>
          <p:cNvSpPr txBox="1"/>
          <p:nvPr/>
        </p:nvSpPr>
        <p:spPr>
          <a:xfrm>
            <a:off x="5533897" y="5735828"/>
            <a:ext cx="2051685" cy="457200"/>
          </a:xfrm>
          <a:prstGeom prst="rect">
            <a:avLst/>
          </a:prstGeom>
          <a:solidFill>
            <a:srgbClr val="FFFFFF"/>
          </a:solidFill>
        </p:spPr>
        <p:txBody>
          <a:bodyPr vert="horz" wrap="square" lIns="0" tIns="42545" rIns="0" bIns="0" rtlCol="0">
            <a:spAutoFit/>
          </a:bodyPr>
          <a:lstStyle/>
          <a:p>
            <a:pPr marL="92075">
              <a:lnSpc>
                <a:spcPct val="100000"/>
              </a:lnSpc>
              <a:spcBef>
                <a:spcPts val="335"/>
              </a:spcBef>
            </a:pPr>
            <a:r>
              <a:rPr sz="2400" dirty="0">
                <a:latin typeface="Tahoma"/>
                <a:cs typeface="Tahoma"/>
              </a:rPr>
              <a:t>Age</a:t>
            </a:r>
            <a:r>
              <a:rPr sz="2400" spc="-15" dirty="0">
                <a:latin typeface="Tahoma"/>
                <a:cs typeface="Tahoma"/>
              </a:rPr>
              <a:t> </a:t>
            </a:r>
            <a:r>
              <a:rPr sz="2400" dirty="0">
                <a:latin typeface="Tahoma"/>
                <a:cs typeface="Tahoma"/>
              </a:rPr>
              <a:t>8</a:t>
            </a:r>
            <a:r>
              <a:rPr sz="2400" spc="-10" dirty="0">
                <a:latin typeface="Tahoma"/>
                <a:cs typeface="Tahoma"/>
              </a:rPr>
              <a:t> months</a:t>
            </a:r>
            <a:endParaRPr sz="2400">
              <a:latin typeface="Tahoma"/>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753995">
              <a:lnSpc>
                <a:spcPct val="100000"/>
              </a:lnSpc>
              <a:spcBef>
                <a:spcPts val="100"/>
              </a:spcBef>
            </a:pPr>
            <a:r>
              <a:rPr sz="4000" spc="-10" dirty="0"/>
              <a:t>Ambulation</a:t>
            </a:r>
            <a:endParaRPr sz="4000"/>
          </a:p>
        </p:txBody>
      </p:sp>
      <p:pic>
        <p:nvPicPr>
          <p:cNvPr id="3" name="object 3"/>
          <p:cNvPicPr/>
          <p:nvPr/>
        </p:nvPicPr>
        <p:blipFill>
          <a:blip r:embed="rId2" cstate="print"/>
          <a:stretch>
            <a:fillRect/>
          </a:stretch>
        </p:blipFill>
        <p:spPr>
          <a:xfrm>
            <a:off x="4483100" y="1282699"/>
            <a:ext cx="3200399" cy="4572000"/>
          </a:xfrm>
          <a:prstGeom prst="rect">
            <a:avLst/>
          </a:prstGeom>
        </p:spPr>
      </p:pic>
      <p:sp>
        <p:nvSpPr>
          <p:cNvPr id="4" name="object 4"/>
          <p:cNvSpPr txBox="1"/>
          <p:nvPr/>
        </p:nvSpPr>
        <p:spPr>
          <a:xfrm>
            <a:off x="5152897" y="5278628"/>
            <a:ext cx="1973580" cy="457200"/>
          </a:xfrm>
          <a:prstGeom prst="rect">
            <a:avLst/>
          </a:prstGeom>
          <a:solidFill>
            <a:srgbClr val="FFFFFF"/>
          </a:solidFill>
        </p:spPr>
        <p:txBody>
          <a:bodyPr vert="horz" wrap="square" lIns="0" tIns="42545" rIns="0" bIns="0" rtlCol="0">
            <a:spAutoFit/>
          </a:bodyPr>
          <a:lstStyle/>
          <a:p>
            <a:pPr marL="92075">
              <a:lnSpc>
                <a:spcPct val="100000"/>
              </a:lnSpc>
              <a:spcBef>
                <a:spcPts val="335"/>
              </a:spcBef>
            </a:pPr>
            <a:r>
              <a:rPr sz="2400" dirty="0">
                <a:latin typeface="Tahoma"/>
                <a:cs typeface="Tahoma"/>
              </a:rPr>
              <a:t>13</a:t>
            </a:r>
            <a:r>
              <a:rPr sz="2400" spc="-35" dirty="0">
                <a:latin typeface="Tahoma"/>
                <a:cs typeface="Tahoma"/>
              </a:rPr>
              <a:t> </a:t>
            </a:r>
            <a:r>
              <a:rPr sz="2400" dirty="0">
                <a:latin typeface="Tahoma"/>
                <a:cs typeface="Tahoma"/>
              </a:rPr>
              <a:t>month</a:t>
            </a:r>
            <a:r>
              <a:rPr sz="2400" spc="-30" dirty="0">
                <a:latin typeface="Tahoma"/>
                <a:cs typeface="Tahoma"/>
              </a:rPr>
              <a:t> </a:t>
            </a:r>
            <a:r>
              <a:rPr sz="2400" spc="-25" dirty="0">
                <a:latin typeface="Tahoma"/>
                <a:cs typeface="Tahoma"/>
              </a:rPr>
              <a:t>old</a:t>
            </a:r>
            <a:endParaRPr sz="2400">
              <a:latin typeface="Tahoma"/>
              <a:cs typeface="Tahoma"/>
            </a:endParaRPr>
          </a:p>
        </p:txBody>
      </p:sp>
      <p:pic>
        <p:nvPicPr>
          <p:cNvPr id="5" name="object 5"/>
          <p:cNvPicPr/>
          <p:nvPr/>
        </p:nvPicPr>
        <p:blipFill>
          <a:blip r:embed="rId3" cstate="print"/>
          <a:stretch>
            <a:fillRect/>
          </a:stretch>
        </p:blipFill>
        <p:spPr>
          <a:xfrm>
            <a:off x="673100" y="1435099"/>
            <a:ext cx="3219449" cy="4495800"/>
          </a:xfrm>
          <a:prstGeom prst="rect">
            <a:avLst/>
          </a:prstGeom>
        </p:spPr>
      </p:pic>
      <p:sp>
        <p:nvSpPr>
          <p:cNvPr id="6" name="object 6"/>
          <p:cNvSpPr txBox="1"/>
          <p:nvPr/>
        </p:nvSpPr>
        <p:spPr>
          <a:xfrm>
            <a:off x="977900" y="5321300"/>
            <a:ext cx="2687955" cy="457200"/>
          </a:xfrm>
          <a:prstGeom prst="rect">
            <a:avLst/>
          </a:prstGeom>
          <a:solidFill>
            <a:srgbClr val="FFFFFF"/>
          </a:solidFill>
        </p:spPr>
        <p:txBody>
          <a:bodyPr vert="horz" wrap="square" lIns="0" tIns="43180" rIns="0" bIns="0" rtlCol="0">
            <a:spAutoFit/>
          </a:bodyPr>
          <a:lstStyle/>
          <a:p>
            <a:pPr marL="92075">
              <a:lnSpc>
                <a:spcPct val="100000"/>
              </a:lnSpc>
              <a:spcBef>
                <a:spcPts val="340"/>
              </a:spcBef>
            </a:pPr>
            <a:r>
              <a:rPr sz="2400" dirty="0">
                <a:latin typeface="Tahoma"/>
                <a:cs typeface="Tahoma"/>
              </a:rPr>
              <a:t>Nine to</a:t>
            </a:r>
            <a:r>
              <a:rPr sz="2400" spc="5" dirty="0">
                <a:latin typeface="Tahoma"/>
                <a:cs typeface="Tahoma"/>
              </a:rPr>
              <a:t> </a:t>
            </a:r>
            <a:r>
              <a:rPr sz="2400" spc="-25" dirty="0">
                <a:latin typeface="Tahoma"/>
                <a:cs typeface="Tahoma"/>
              </a:rPr>
              <a:t>12-</a:t>
            </a:r>
            <a:r>
              <a:rPr sz="2400" spc="-10" dirty="0">
                <a:latin typeface="Tahoma"/>
                <a:cs typeface="Tahoma"/>
              </a:rPr>
              <a:t>months</a:t>
            </a:r>
            <a:endParaRPr sz="2400">
              <a:latin typeface="Tahoma"/>
              <a:cs typeface="Tahoma"/>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285240">
              <a:lnSpc>
                <a:spcPct val="100000"/>
              </a:lnSpc>
              <a:spcBef>
                <a:spcPts val="100"/>
              </a:spcBef>
            </a:pPr>
            <a:r>
              <a:rPr sz="4000" dirty="0"/>
              <a:t>Fine</a:t>
            </a:r>
            <a:r>
              <a:rPr sz="4000" spc="-60" dirty="0"/>
              <a:t> </a:t>
            </a:r>
            <a:r>
              <a:rPr sz="4000" dirty="0"/>
              <a:t>motor</a:t>
            </a:r>
            <a:r>
              <a:rPr sz="4000" spc="-60" dirty="0"/>
              <a:t> </a:t>
            </a:r>
            <a:r>
              <a:rPr sz="4000" spc="-10" dirty="0"/>
              <a:t>development</a:t>
            </a:r>
            <a:endParaRPr sz="4000"/>
          </a:p>
        </p:txBody>
      </p:sp>
      <p:sp>
        <p:nvSpPr>
          <p:cNvPr id="3" name="object 3"/>
          <p:cNvSpPr txBox="1"/>
          <p:nvPr/>
        </p:nvSpPr>
        <p:spPr>
          <a:xfrm>
            <a:off x="524001" y="1522047"/>
            <a:ext cx="6973570" cy="3808729"/>
          </a:xfrm>
          <a:prstGeom prst="rect">
            <a:avLst/>
          </a:prstGeom>
        </p:spPr>
        <p:txBody>
          <a:bodyPr vert="horz" wrap="square" lIns="0" tIns="60325" rIns="0" bIns="0" rtlCol="0">
            <a:spAutoFit/>
          </a:bodyPr>
          <a:lstStyle/>
          <a:p>
            <a:pPr marL="354965" indent="-342265">
              <a:lnSpc>
                <a:spcPct val="100000"/>
              </a:lnSpc>
              <a:spcBef>
                <a:spcPts val="475"/>
              </a:spcBef>
              <a:buClr>
                <a:srgbClr val="33339A"/>
              </a:buClr>
              <a:buChar char="■"/>
              <a:tabLst>
                <a:tab pos="354965" algn="l"/>
              </a:tabLst>
            </a:pPr>
            <a:r>
              <a:rPr sz="3200" dirty="0">
                <a:latin typeface="Arial"/>
                <a:cs typeface="Arial"/>
              </a:rPr>
              <a:t>Newborn</a:t>
            </a:r>
            <a:r>
              <a:rPr sz="3200" spc="-25" dirty="0">
                <a:latin typeface="Arial"/>
                <a:cs typeface="Arial"/>
              </a:rPr>
              <a:t> </a:t>
            </a:r>
            <a:r>
              <a:rPr sz="3200" dirty="0">
                <a:latin typeface="Arial"/>
                <a:cs typeface="Arial"/>
              </a:rPr>
              <a:t>has</a:t>
            </a:r>
            <a:r>
              <a:rPr sz="3200" spc="-25" dirty="0">
                <a:latin typeface="Arial"/>
                <a:cs typeface="Arial"/>
              </a:rPr>
              <a:t> </a:t>
            </a:r>
            <a:r>
              <a:rPr sz="3200" dirty="0">
                <a:latin typeface="Arial"/>
                <a:cs typeface="Arial"/>
              </a:rPr>
              <a:t>very</a:t>
            </a:r>
            <a:r>
              <a:rPr sz="3200" spc="-25" dirty="0">
                <a:latin typeface="Arial"/>
                <a:cs typeface="Arial"/>
              </a:rPr>
              <a:t> </a:t>
            </a:r>
            <a:r>
              <a:rPr sz="3200" dirty="0">
                <a:latin typeface="Arial"/>
                <a:cs typeface="Arial"/>
              </a:rPr>
              <a:t>little</a:t>
            </a:r>
            <a:r>
              <a:rPr sz="3200" spc="-25" dirty="0">
                <a:latin typeface="Arial"/>
                <a:cs typeface="Arial"/>
              </a:rPr>
              <a:t> </a:t>
            </a:r>
            <a:r>
              <a:rPr sz="3200" spc="-10" dirty="0">
                <a:latin typeface="Arial"/>
                <a:cs typeface="Arial"/>
              </a:rPr>
              <a:t>control</a:t>
            </a:r>
            <a:endParaRPr sz="3200">
              <a:latin typeface="Arial"/>
              <a:cs typeface="Arial"/>
            </a:endParaRPr>
          </a:p>
          <a:p>
            <a:pPr marL="754380" marR="212725" lvl="1" indent="-284480">
              <a:lnSpc>
                <a:spcPts val="3020"/>
              </a:lnSpc>
              <a:spcBef>
                <a:spcPts val="720"/>
              </a:spcBef>
              <a:buChar char="–"/>
              <a:tabLst>
                <a:tab pos="755650" algn="l"/>
              </a:tabLst>
            </a:pPr>
            <a:r>
              <a:rPr sz="2800" dirty="0">
                <a:latin typeface="Arial"/>
                <a:cs typeface="Arial"/>
              </a:rPr>
              <a:t>Objects</a:t>
            </a:r>
            <a:r>
              <a:rPr sz="2800" spc="-80" dirty="0">
                <a:latin typeface="Arial"/>
                <a:cs typeface="Arial"/>
              </a:rPr>
              <a:t> </a:t>
            </a:r>
            <a:r>
              <a:rPr sz="2800" dirty="0">
                <a:latin typeface="Arial"/>
                <a:cs typeface="Arial"/>
              </a:rPr>
              <a:t>will</a:t>
            </a:r>
            <a:r>
              <a:rPr sz="2800" spc="-80" dirty="0">
                <a:latin typeface="Arial"/>
                <a:cs typeface="Arial"/>
              </a:rPr>
              <a:t> </a:t>
            </a:r>
            <a:r>
              <a:rPr sz="2800" dirty="0">
                <a:latin typeface="Arial"/>
                <a:cs typeface="Arial"/>
              </a:rPr>
              <a:t>be</a:t>
            </a:r>
            <a:r>
              <a:rPr sz="2800" spc="-80" dirty="0">
                <a:latin typeface="Arial"/>
                <a:cs typeface="Arial"/>
              </a:rPr>
              <a:t> </a:t>
            </a:r>
            <a:r>
              <a:rPr sz="2800" dirty="0">
                <a:latin typeface="Arial"/>
                <a:cs typeface="Arial"/>
              </a:rPr>
              <a:t>involuntarily</a:t>
            </a:r>
            <a:r>
              <a:rPr sz="2800" spc="-80" dirty="0">
                <a:latin typeface="Arial"/>
                <a:cs typeface="Arial"/>
              </a:rPr>
              <a:t> </a:t>
            </a:r>
            <a:r>
              <a:rPr sz="2800" dirty="0">
                <a:latin typeface="Arial"/>
                <a:cs typeface="Arial"/>
              </a:rPr>
              <a:t>grasped</a:t>
            </a:r>
            <a:r>
              <a:rPr sz="2800" spc="-80" dirty="0">
                <a:latin typeface="Arial"/>
                <a:cs typeface="Arial"/>
              </a:rPr>
              <a:t> </a:t>
            </a:r>
            <a:r>
              <a:rPr sz="2800" spc="-50" dirty="0">
                <a:latin typeface="Arial"/>
                <a:cs typeface="Arial"/>
              </a:rPr>
              <a:t>&amp; 	</a:t>
            </a:r>
            <a:r>
              <a:rPr sz="2800" dirty="0">
                <a:latin typeface="Arial"/>
                <a:cs typeface="Arial"/>
              </a:rPr>
              <a:t>dropped</a:t>
            </a:r>
            <a:r>
              <a:rPr sz="2800" spc="-100" dirty="0">
                <a:latin typeface="Arial"/>
                <a:cs typeface="Arial"/>
              </a:rPr>
              <a:t> </a:t>
            </a:r>
            <a:r>
              <a:rPr sz="2800" dirty="0">
                <a:latin typeface="Arial"/>
                <a:cs typeface="Arial"/>
              </a:rPr>
              <a:t>without</a:t>
            </a:r>
            <a:r>
              <a:rPr sz="2800" spc="-95" dirty="0">
                <a:latin typeface="Arial"/>
                <a:cs typeface="Arial"/>
              </a:rPr>
              <a:t> </a:t>
            </a:r>
            <a:r>
              <a:rPr sz="2800" spc="-10" dirty="0">
                <a:latin typeface="Arial"/>
                <a:cs typeface="Arial"/>
              </a:rPr>
              <a:t>notice</a:t>
            </a:r>
            <a:endParaRPr sz="2800">
              <a:latin typeface="Arial"/>
              <a:cs typeface="Arial"/>
            </a:endParaRPr>
          </a:p>
          <a:p>
            <a:pPr marL="354965" indent="-342265">
              <a:lnSpc>
                <a:spcPct val="100000"/>
              </a:lnSpc>
              <a:spcBef>
                <a:spcPts val="340"/>
              </a:spcBef>
              <a:buClr>
                <a:srgbClr val="33339A"/>
              </a:buClr>
              <a:buChar char="■"/>
              <a:tabLst>
                <a:tab pos="354965" algn="l"/>
              </a:tabLst>
            </a:pPr>
            <a:r>
              <a:rPr sz="3200" dirty="0">
                <a:latin typeface="Arial"/>
                <a:cs typeface="Arial"/>
              </a:rPr>
              <a:t>6</a:t>
            </a:r>
            <a:r>
              <a:rPr sz="3200" spc="-20" dirty="0">
                <a:latin typeface="Arial"/>
                <a:cs typeface="Arial"/>
              </a:rPr>
              <a:t> </a:t>
            </a:r>
            <a:r>
              <a:rPr sz="3200" dirty="0">
                <a:latin typeface="Arial"/>
                <a:cs typeface="Arial"/>
              </a:rPr>
              <a:t>month</a:t>
            </a:r>
            <a:r>
              <a:rPr sz="3200" spc="-20" dirty="0">
                <a:latin typeface="Arial"/>
                <a:cs typeface="Arial"/>
              </a:rPr>
              <a:t> </a:t>
            </a:r>
            <a:r>
              <a:rPr sz="3200" dirty="0">
                <a:latin typeface="Arial"/>
                <a:cs typeface="Arial"/>
              </a:rPr>
              <a:t>old:</a:t>
            </a:r>
            <a:r>
              <a:rPr sz="3200" spc="-20" dirty="0">
                <a:latin typeface="Arial"/>
                <a:cs typeface="Arial"/>
              </a:rPr>
              <a:t> </a:t>
            </a:r>
            <a:r>
              <a:rPr sz="3200" dirty="0">
                <a:latin typeface="Arial"/>
                <a:cs typeface="Arial"/>
              </a:rPr>
              <a:t>palmar</a:t>
            </a:r>
            <a:r>
              <a:rPr sz="3200" spc="-20" dirty="0">
                <a:latin typeface="Arial"/>
                <a:cs typeface="Arial"/>
              </a:rPr>
              <a:t> </a:t>
            </a:r>
            <a:r>
              <a:rPr sz="3200" spc="-10" dirty="0">
                <a:latin typeface="Arial"/>
                <a:cs typeface="Arial"/>
              </a:rPr>
              <a:t>grasp</a:t>
            </a:r>
            <a:endParaRPr sz="3200">
              <a:latin typeface="Arial"/>
              <a:cs typeface="Arial"/>
            </a:endParaRPr>
          </a:p>
          <a:p>
            <a:pPr marL="765810" lvl="1" indent="-295910">
              <a:lnSpc>
                <a:spcPct val="100000"/>
              </a:lnSpc>
              <a:spcBef>
                <a:spcPts val="334"/>
              </a:spcBef>
              <a:buChar char="–"/>
              <a:tabLst>
                <a:tab pos="765810" algn="l"/>
              </a:tabLst>
            </a:pPr>
            <a:r>
              <a:rPr sz="2800" dirty="0">
                <a:latin typeface="Arial"/>
                <a:cs typeface="Arial"/>
              </a:rPr>
              <a:t>uses</a:t>
            </a:r>
            <a:r>
              <a:rPr sz="2800" spc="-50" dirty="0">
                <a:latin typeface="Arial"/>
                <a:cs typeface="Arial"/>
              </a:rPr>
              <a:t> </a:t>
            </a:r>
            <a:r>
              <a:rPr sz="2800" dirty="0">
                <a:latin typeface="Arial"/>
                <a:cs typeface="Arial"/>
              </a:rPr>
              <a:t>entire</a:t>
            </a:r>
            <a:r>
              <a:rPr sz="2800" spc="-45" dirty="0">
                <a:latin typeface="Arial"/>
                <a:cs typeface="Arial"/>
              </a:rPr>
              <a:t> </a:t>
            </a:r>
            <a:r>
              <a:rPr sz="2800" dirty="0">
                <a:latin typeface="Arial"/>
                <a:cs typeface="Arial"/>
              </a:rPr>
              <a:t>hand</a:t>
            </a:r>
            <a:r>
              <a:rPr sz="2800" spc="-50" dirty="0">
                <a:latin typeface="Arial"/>
                <a:cs typeface="Arial"/>
              </a:rPr>
              <a:t> </a:t>
            </a:r>
            <a:r>
              <a:rPr sz="2800" dirty="0">
                <a:latin typeface="Arial"/>
                <a:cs typeface="Arial"/>
              </a:rPr>
              <a:t>to</a:t>
            </a:r>
            <a:r>
              <a:rPr sz="2800" spc="-45" dirty="0">
                <a:latin typeface="Arial"/>
                <a:cs typeface="Arial"/>
              </a:rPr>
              <a:t> </a:t>
            </a:r>
            <a:r>
              <a:rPr sz="2800" dirty="0">
                <a:latin typeface="Arial"/>
                <a:cs typeface="Arial"/>
              </a:rPr>
              <a:t>pick</a:t>
            </a:r>
            <a:r>
              <a:rPr sz="2800" spc="-45" dirty="0">
                <a:latin typeface="Arial"/>
                <a:cs typeface="Arial"/>
              </a:rPr>
              <a:t> </a:t>
            </a:r>
            <a:r>
              <a:rPr sz="2800" dirty="0">
                <a:latin typeface="Arial"/>
                <a:cs typeface="Arial"/>
              </a:rPr>
              <a:t>up</a:t>
            </a:r>
            <a:r>
              <a:rPr sz="2800" spc="-50" dirty="0">
                <a:latin typeface="Arial"/>
                <a:cs typeface="Arial"/>
              </a:rPr>
              <a:t> </a:t>
            </a:r>
            <a:r>
              <a:rPr sz="2800" dirty="0">
                <a:latin typeface="Arial"/>
                <a:cs typeface="Arial"/>
              </a:rPr>
              <a:t>an</a:t>
            </a:r>
            <a:r>
              <a:rPr sz="2800" spc="-45" dirty="0">
                <a:latin typeface="Arial"/>
                <a:cs typeface="Arial"/>
              </a:rPr>
              <a:t> </a:t>
            </a:r>
            <a:r>
              <a:rPr sz="2800" spc="-10" dirty="0">
                <a:latin typeface="Arial"/>
                <a:cs typeface="Arial"/>
              </a:rPr>
              <a:t>object</a:t>
            </a:r>
            <a:endParaRPr sz="2800">
              <a:latin typeface="Arial"/>
              <a:cs typeface="Arial"/>
            </a:endParaRPr>
          </a:p>
          <a:p>
            <a:pPr marL="354965" indent="-342265">
              <a:lnSpc>
                <a:spcPct val="100000"/>
              </a:lnSpc>
              <a:spcBef>
                <a:spcPts val="380"/>
              </a:spcBef>
              <a:buClr>
                <a:srgbClr val="33339A"/>
              </a:buClr>
              <a:buChar char="■"/>
              <a:tabLst>
                <a:tab pos="354965" algn="l"/>
              </a:tabLst>
            </a:pPr>
            <a:r>
              <a:rPr sz="3200" dirty="0">
                <a:latin typeface="Arial"/>
                <a:cs typeface="Arial"/>
              </a:rPr>
              <a:t>9</a:t>
            </a:r>
            <a:r>
              <a:rPr sz="3200" spc="-20" dirty="0">
                <a:latin typeface="Arial"/>
                <a:cs typeface="Arial"/>
              </a:rPr>
              <a:t> </a:t>
            </a:r>
            <a:r>
              <a:rPr sz="3200" dirty="0">
                <a:latin typeface="Arial"/>
                <a:cs typeface="Arial"/>
              </a:rPr>
              <a:t>month</a:t>
            </a:r>
            <a:r>
              <a:rPr sz="3200" spc="-20" dirty="0">
                <a:latin typeface="Arial"/>
                <a:cs typeface="Arial"/>
              </a:rPr>
              <a:t> </a:t>
            </a:r>
            <a:r>
              <a:rPr sz="3200" dirty="0">
                <a:latin typeface="Arial"/>
                <a:cs typeface="Arial"/>
              </a:rPr>
              <a:t>old:</a:t>
            </a:r>
            <a:r>
              <a:rPr sz="3200" spc="-20" dirty="0">
                <a:latin typeface="Arial"/>
                <a:cs typeface="Arial"/>
              </a:rPr>
              <a:t> </a:t>
            </a:r>
            <a:r>
              <a:rPr sz="3200" dirty="0">
                <a:latin typeface="Arial"/>
                <a:cs typeface="Arial"/>
              </a:rPr>
              <a:t>pincer</a:t>
            </a:r>
            <a:r>
              <a:rPr sz="3200" spc="-20" dirty="0">
                <a:latin typeface="Arial"/>
                <a:cs typeface="Arial"/>
              </a:rPr>
              <a:t> </a:t>
            </a:r>
            <a:r>
              <a:rPr sz="3200" spc="-10" dirty="0">
                <a:latin typeface="Arial"/>
                <a:cs typeface="Arial"/>
              </a:rPr>
              <a:t>grasp</a:t>
            </a:r>
            <a:endParaRPr sz="3200">
              <a:latin typeface="Arial"/>
              <a:cs typeface="Arial"/>
            </a:endParaRPr>
          </a:p>
          <a:p>
            <a:pPr marL="755650" marR="5080" lvl="1" indent="-187325">
              <a:lnSpc>
                <a:spcPts val="3020"/>
              </a:lnSpc>
              <a:spcBef>
                <a:spcPts val="715"/>
              </a:spcBef>
              <a:buChar char="–"/>
              <a:tabLst>
                <a:tab pos="755650" algn="l"/>
                <a:tab pos="863600" algn="l"/>
              </a:tabLst>
            </a:pPr>
            <a:r>
              <a:rPr sz="2800" dirty="0">
                <a:latin typeface="Arial"/>
                <a:cs typeface="Arial"/>
              </a:rPr>
              <a:t>	can</a:t>
            </a:r>
            <a:r>
              <a:rPr sz="2800" spc="-70" dirty="0">
                <a:latin typeface="Arial"/>
                <a:cs typeface="Arial"/>
              </a:rPr>
              <a:t> </a:t>
            </a:r>
            <a:r>
              <a:rPr sz="2800" dirty="0">
                <a:latin typeface="Arial"/>
                <a:cs typeface="Arial"/>
              </a:rPr>
              <a:t>grasp</a:t>
            </a:r>
            <a:r>
              <a:rPr sz="2800" spc="-65" dirty="0">
                <a:latin typeface="Arial"/>
                <a:cs typeface="Arial"/>
              </a:rPr>
              <a:t> </a:t>
            </a:r>
            <a:r>
              <a:rPr sz="2800" dirty="0">
                <a:latin typeface="Arial"/>
                <a:cs typeface="Arial"/>
              </a:rPr>
              <a:t>small</a:t>
            </a:r>
            <a:r>
              <a:rPr sz="2800" spc="-70" dirty="0">
                <a:latin typeface="Arial"/>
                <a:cs typeface="Arial"/>
              </a:rPr>
              <a:t> </a:t>
            </a:r>
            <a:r>
              <a:rPr sz="2800" dirty="0">
                <a:latin typeface="Arial"/>
                <a:cs typeface="Arial"/>
              </a:rPr>
              <a:t>objects</a:t>
            </a:r>
            <a:r>
              <a:rPr sz="2800" spc="-65" dirty="0">
                <a:latin typeface="Arial"/>
                <a:cs typeface="Arial"/>
              </a:rPr>
              <a:t> </a:t>
            </a:r>
            <a:r>
              <a:rPr sz="2800" dirty="0">
                <a:latin typeface="Arial"/>
                <a:cs typeface="Arial"/>
              </a:rPr>
              <a:t>using</a:t>
            </a:r>
            <a:r>
              <a:rPr sz="2800" spc="-65" dirty="0">
                <a:latin typeface="Arial"/>
                <a:cs typeface="Arial"/>
              </a:rPr>
              <a:t> </a:t>
            </a:r>
            <a:r>
              <a:rPr sz="2800" dirty="0">
                <a:latin typeface="Arial"/>
                <a:cs typeface="Arial"/>
              </a:rPr>
              <a:t>thumb</a:t>
            </a:r>
            <a:r>
              <a:rPr sz="2800" spc="-70" dirty="0">
                <a:latin typeface="Arial"/>
                <a:cs typeface="Arial"/>
              </a:rPr>
              <a:t> </a:t>
            </a:r>
            <a:r>
              <a:rPr sz="2800" spc="-50" dirty="0">
                <a:latin typeface="Arial"/>
                <a:cs typeface="Arial"/>
              </a:rPr>
              <a:t>&amp; </a:t>
            </a:r>
            <a:r>
              <a:rPr sz="2800" spc="-10" dirty="0">
                <a:latin typeface="Arial"/>
                <a:cs typeface="Arial"/>
              </a:rPr>
              <a:t>forefinger</a:t>
            </a:r>
            <a:endParaRPr sz="2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43330">
              <a:lnSpc>
                <a:spcPct val="100000"/>
              </a:lnSpc>
              <a:spcBef>
                <a:spcPts val="100"/>
              </a:spcBef>
            </a:pPr>
            <a:r>
              <a:rPr sz="4000" dirty="0"/>
              <a:t>Fine</a:t>
            </a:r>
            <a:r>
              <a:rPr sz="4000" spc="-60" dirty="0"/>
              <a:t> </a:t>
            </a:r>
            <a:r>
              <a:rPr sz="4000" dirty="0"/>
              <a:t>Motor</a:t>
            </a:r>
            <a:r>
              <a:rPr sz="4000" spc="-60" dirty="0"/>
              <a:t> </a:t>
            </a:r>
            <a:r>
              <a:rPr sz="4000" spc="-10" dirty="0"/>
              <a:t>Development</a:t>
            </a:r>
            <a:endParaRPr sz="4000"/>
          </a:p>
        </p:txBody>
      </p:sp>
      <p:pic>
        <p:nvPicPr>
          <p:cNvPr id="3" name="object 3"/>
          <p:cNvPicPr/>
          <p:nvPr/>
        </p:nvPicPr>
        <p:blipFill>
          <a:blip r:embed="rId2" cstate="print"/>
          <a:stretch>
            <a:fillRect/>
          </a:stretch>
        </p:blipFill>
        <p:spPr>
          <a:xfrm>
            <a:off x="292100" y="2120899"/>
            <a:ext cx="3505199" cy="2743199"/>
          </a:xfrm>
          <a:prstGeom prst="rect">
            <a:avLst/>
          </a:prstGeom>
        </p:spPr>
      </p:pic>
      <p:pic>
        <p:nvPicPr>
          <p:cNvPr id="4" name="object 4"/>
          <p:cNvPicPr/>
          <p:nvPr/>
        </p:nvPicPr>
        <p:blipFill>
          <a:blip r:embed="rId3" cstate="print"/>
          <a:stretch>
            <a:fillRect/>
          </a:stretch>
        </p:blipFill>
        <p:spPr>
          <a:xfrm>
            <a:off x="4787900" y="2120900"/>
            <a:ext cx="3581399" cy="3276599"/>
          </a:xfrm>
          <a:prstGeom prst="rect">
            <a:avLst/>
          </a:prstGeom>
        </p:spPr>
      </p:pic>
      <p:sp>
        <p:nvSpPr>
          <p:cNvPr id="5" name="object 5"/>
          <p:cNvSpPr txBox="1"/>
          <p:nvPr/>
        </p:nvSpPr>
        <p:spPr>
          <a:xfrm>
            <a:off x="885697" y="4288028"/>
            <a:ext cx="1838960" cy="457200"/>
          </a:xfrm>
          <a:prstGeom prst="rect">
            <a:avLst/>
          </a:prstGeom>
          <a:solidFill>
            <a:srgbClr val="FFFFFF"/>
          </a:solidFill>
        </p:spPr>
        <p:txBody>
          <a:bodyPr vert="horz" wrap="square" lIns="0" tIns="42545" rIns="0" bIns="0" rtlCol="0">
            <a:spAutoFit/>
          </a:bodyPr>
          <a:lstStyle/>
          <a:p>
            <a:pPr marL="92075">
              <a:lnSpc>
                <a:spcPct val="100000"/>
              </a:lnSpc>
              <a:spcBef>
                <a:spcPts val="335"/>
              </a:spcBef>
            </a:pPr>
            <a:r>
              <a:rPr sz="2400" spc="-25" dirty="0">
                <a:latin typeface="Tahoma"/>
                <a:cs typeface="Tahoma"/>
              </a:rPr>
              <a:t>6-</a:t>
            </a:r>
            <a:r>
              <a:rPr sz="2400" spc="-10" dirty="0">
                <a:latin typeface="Tahoma"/>
                <a:cs typeface="Tahoma"/>
              </a:rPr>
              <a:t>month-</a:t>
            </a:r>
            <a:r>
              <a:rPr sz="2400" spc="-25" dirty="0">
                <a:latin typeface="Tahoma"/>
                <a:cs typeface="Tahoma"/>
              </a:rPr>
              <a:t>old</a:t>
            </a:r>
            <a:endParaRPr sz="2400">
              <a:latin typeface="Tahoma"/>
              <a:cs typeface="Tahoma"/>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6" name="object 6"/>
          <p:cNvSpPr txBox="1"/>
          <p:nvPr/>
        </p:nvSpPr>
        <p:spPr>
          <a:xfrm>
            <a:off x="5381497" y="4897628"/>
            <a:ext cx="2005330" cy="457200"/>
          </a:xfrm>
          <a:prstGeom prst="rect">
            <a:avLst/>
          </a:prstGeom>
          <a:solidFill>
            <a:srgbClr val="FFFFFF"/>
          </a:solidFill>
        </p:spPr>
        <p:txBody>
          <a:bodyPr vert="horz" wrap="square" lIns="0" tIns="42545" rIns="0" bIns="0" rtlCol="0">
            <a:spAutoFit/>
          </a:bodyPr>
          <a:lstStyle/>
          <a:p>
            <a:pPr marL="92075">
              <a:lnSpc>
                <a:spcPct val="100000"/>
              </a:lnSpc>
              <a:spcBef>
                <a:spcPts val="335"/>
              </a:spcBef>
            </a:pPr>
            <a:r>
              <a:rPr sz="2400" spc="-25" dirty="0">
                <a:latin typeface="Tahoma"/>
                <a:cs typeface="Tahoma"/>
              </a:rPr>
              <a:t>12-</a:t>
            </a:r>
            <a:r>
              <a:rPr sz="2400" spc="-10" dirty="0">
                <a:latin typeface="Tahoma"/>
                <a:cs typeface="Tahoma"/>
              </a:rPr>
              <a:t>month-</a:t>
            </a:r>
            <a:r>
              <a:rPr sz="2400" spc="-25" dirty="0">
                <a:latin typeface="Tahoma"/>
                <a:cs typeface="Tahoma"/>
              </a:rPr>
              <a:t>old</a:t>
            </a:r>
            <a:endParaRPr sz="2400">
              <a:latin typeface="Tahom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1663064">
              <a:lnSpc>
                <a:spcPct val="100000"/>
              </a:lnSpc>
              <a:spcBef>
                <a:spcPts val="95"/>
              </a:spcBef>
            </a:pPr>
            <a:r>
              <a:rPr dirty="0"/>
              <a:t>Speech</a:t>
            </a:r>
            <a:r>
              <a:rPr spc="-150" dirty="0"/>
              <a:t> </a:t>
            </a:r>
            <a:r>
              <a:rPr spc="-10" dirty="0"/>
              <a:t>milestones</a:t>
            </a:r>
          </a:p>
        </p:txBody>
      </p:sp>
      <p:sp>
        <p:nvSpPr>
          <p:cNvPr id="3" name="object 3"/>
          <p:cNvSpPr txBox="1"/>
          <p:nvPr/>
        </p:nvSpPr>
        <p:spPr>
          <a:xfrm>
            <a:off x="524001" y="1541272"/>
            <a:ext cx="7852409" cy="4039235"/>
          </a:xfrm>
          <a:prstGeom prst="rect">
            <a:avLst/>
          </a:prstGeom>
        </p:spPr>
        <p:txBody>
          <a:bodyPr vert="horz" wrap="square" lIns="0" tIns="12700" rIns="0" bIns="0" rtlCol="0">
            <a:spAutoFit/>
          </a:bodyPr>
          <a:lstStyle/>
          <a:p>
            <a:pPr marL="355600" indent="-342900">
              <a:lnSpc>
                <a:spcPct val="100000"/>
              </a:lnSpc>
              <a:spcBef>
                <a:spcPts val="100"/>
              </a:spcBef>
              <a:buClr>
                <a:srgbClr val="33339A"/>
              </a:buClr>
              <a:buChar char="■"/>
              <a:tabLst>
                <a:tab pos="355600" algn="l"/>
              </a:tabLst>
            </a:pPr>
            <a:r>
              <a:rPr sz="2800" spc="-20" dirty="0">
                <a:latin typeface="Arial"/>
                <a:cs typeface="Arial"/>
              </a:rPr>
              <a:t>1-</a:t>
            </a:r>
            <a:r>
              <a:rPr sz="2800" dirty="0">
                <a:latin typeface="Arial"/>
                <a:cs typeface="Arial"/>
              </a:rPr>
              <a:t>2</a:t>
            </a:r>
            <a:r>
              <a:rPr sz="2800" spc="-55" dirty="0">
                <a:latin typeface="Arial"/>
                <a:cs typeface="Arial"/>
              </a:rPr>
              <a:t> </a:t>
            </a:r>
            <a:r>
              <a:rPr sz="2800" dirty="0">
                <a:latin typeface="Arial"/>
                <a:cs typeface="Arial"/>
              </a:rPr>
              <a:t>months:</a:t>
            </a:r>
            <a:r>
              <a:rPr sz="2800" spc="-50" dirty="0">
                <a:latin typeface="Arial"/>
                <a:cs typeface="Arial"/>
              </a:rPr>
              <a:t> </a:t>
            </a:r>
            <a:r>
              <a:rPr sz="2800" spc="-20" dirty="0">
                <a:latin typeface="Arial"/>
                <a:cs typeface="Arial"/>
              </a:rPr>
              <a:t>coos</a:t>
            </a:r>
            <a:endParaRPr sz="2800">
              <a:latin typeface="Arial"/>
              <a:cs typeface="Arial"/>
            </a:endParaRPr>
          </a:p>
          <a:p>
            <a:pPr marL="355600" indent="-342900">
              <a:lnSpc>
                <a:spcPct val="100000"/>
              </a:lnSpc>
              <a:spcBef>
                <a:spcPts val="5"/>
              </a:spcBef>
              <a:buClr>
                <a:srgbClr val="33339A"/>
              </a:buClr>
              <a:buChar char="■"/>
              <a:tabLst>
                <a:tab pos="355600" algn="l"/>
              </a:tabLst>
            </a:pPr>
            <a:r>
              <a:rPr sz="2800" spc="-20" dirty="0">
                <a:latin typeface="Arial"/>
                <a:cs typeface="Arial"/>
              </a:rPr>
              <a:t>2-</a:t>
            </a:r>
            <a:r>
              <a:rPr sz="2800" dirty="0">
                <a:latin typeface="Arial"/>
                <a:cs typeface="Arial"/>
              </a:rPr>
              <a:t>6</a:t>
            </a:r>
            <a:r>
              <a:rPr sz="2800" spc="-55" dirty="0">
                <a:latin typeface="Arial"/>
                <a:cs typeface="Arial"/>
              </a:rPr>
              <a:t> </a:t>
            </a:r>
            <a:r>
              <a:rPr sz="2800" dirty="0">
                <a:latin typeface="Arial"/>
                <a:cs typeface="Arial"/>
              </a:rPr>
              <a:t>months:</a:t>
            </a:r>
            <a:r>
              <a:rPr sz="2800" spc="-50" dirty="0">
                <a:latin typeface="Arial"/>
                <a:cs typeface="Arial"/>
              </a:rPr>
              <a:t> </a:t>
            </a:r>
            <a:r>
              <a:rPr sz="2800" spc="-10" dirty="0">
                <a:latin typeface="Arial"/>
                <a:cs typeface="Arial"/>
              </a:rPr>
              <a:t>laughs</a:t>
            </a:r>
            <a:endParaRPr sz="2800">
              <a:latin typeface="Arial"/>
              <a:cs typeface="Arial"/>
            </a:endParaRPr>
          </a:p>
          <a:p>
            <a:pPr marL="355600" indent="-342900">
              <a:lnSpc>
                <a:spcPct val="100000"/>
              </a:lnSpc>
              <a:buClr>
                <a:srgbClr val="33339A"/>
              </a:buClr>
              <a:buChar char="■"/>
              <a:tabLst>
                <a:tab pos="355600" algn="l"/>
              </a:tabLst>
            </a:pPr>
            <a:r>
              <a:rPr sz="2800" spc="-20" dirty="0">
                <a:latin typeface="Arial"/>
                <a:cs typeface="Arial"/>
              </a:rPr>
              <a:t>8-</a:t>
            </a:r>
            <a:r>
              <a:rPr sz="2800" dirty="0">
                <a:latin typeface="Arial"/>
                <a:cs typeface="Arial"/>
              </a:rPr>
              <a:t>9</a:t>
            </a:r>
            <a:r>
              <a:rPr sz="2800" spc="-80" dirty="0">
                <a:latin typeface="Arial"/>
                <a:cs typeface="Arial"/>
              </a:rPr>
              <a:t> </a:t>
            </a:r>
            <a:r>
              <a:rPr sz="2800" dirty="0">
                <a:latin typeface="Arial"/>
                <a:cs typeface="Arial"/>
              </a:rPr>
              <a:t>months</a:t>
            </a:r>
            <a:r>
              <a:rPr sz="2800" spc="-75" dirty="0">
                <a:latin typeface="Arial"/>
                <a:cs typeface="Arial"/>
              </a:rPr>
              <a:t> </a:t>
            </a:r>
            <a:r>
              <a:rPr sz="2800" dirty="0">
                <a:latin typeface="Arial"/>
                <a:cs typeface="Arial"/>
              </a:rPr>
              <a:t>babbles:</a:t>
            </a:r>
            <a:r>
              <a:rPr sz="2800" spc="-75" dirty="0">
                <a:latin typeface="Arial"/>
                <a:cs typeface="Arial"/>
              </a:rPr>
              <a:t> </a:t>
            </a:r>
            <a:r>
              <a:rPr sz="2800" dirty="0">
                <a:latin typeface="Arial"/>
                <a:cs typeface="Arial"/>
              </a:rPr>
              <a:t>mama/dada</a:t>
            </a:r>
            <a:r>
              <a:rPr sz="2800" spc="-75" dirty="0">
                <a:latin typeface="Arial"/>
                <a:cs typeface="Arial"/>
              </a:rPr>
              <a:t> </a:t>
            </a:r>
            <a:r>
              <a:rPr sz="2800" dirty="0">
                <a:latin typeface="Arial"/>
                <a:cs typeface="Arial"/>
              </a:rPr>
              <a:t>as</a:t>
            </a:r>
            <a:r>
              <a:rPr sz="2800" spc="-75" dirty="0">
                <a:latin typeface="Arial"/>
                <a:cs typeface="Arial"/>
              </a:rPr>
              <a:t> </a:t>
            </a:r>
            <a:r>
              <a:rPr sz="2800" spc="-10" dirty="0">
                <a:latin typeface="Arial"/>
                <a:cs typeface="Arial"/>
              </a:rPr>
              <a:t>sounds</a:t>
            </a:r>
            <a:endParaRPr sz="2800">
              <a:latin typeface="Arial"/>
              <a:cs typeface="Arial"/>
            </a:endParaRPr>
          </a:p>
          <a:p>
            <a:pPr marL="355600" indent="-342900">
              <a:lnSpc>
                <a:spcPct val="100000"/>
              </a:lnSpc>
              <a:spcBef>
                <a:spcPts val="5"/>
              </a:spcBef>
              <a:buClr>
                <a:srgbClr val="33339A"/>
              </a:buClr>
              <a:buChar char="■"/>
              <a:tabLst>
                <a:tab pos="355600" algn="l"/>
              </a:tabLst>
            </a:pPr>
            <a:r>
              <a:rPr sz="2800" spc="-20" dirty="0">
                <a:latin typeface="Arial"/>
                <a:cs typeface="Arial"/>
              </a:rPr>
              <a:t>10-</a:t>
            </a:r>
            <a:r>
              <a:rPr sz="2800" dirty="0">
                <a:latin typeface="Arial"/>
                <a:cs typeface="Arial"/>
              </a:rPr>
              <a:t>12</a:t>
            </a:r>
            <a:r>
              <a:rPr sz="2800" spc="-90" dirty="0">
                <a:latin typeface="Arial"/>
                <a:cs typeface="Arial"/>
              </a:rPr>
              <a:t> </a:t>
            </a:r>
            <a:r>
              <a:rPr sz="2800" dirty="0">
                <a:latin typeface="Arial"/>
                <a:cs typeface="Arial"/>
              </a:rPr>
              <a:t>months:</a:t>
            </a:r>
            <a:r>
              <a:rPr sz="2800" spc="-90" dirty="0">
                <a:latin typeface="Arial"/>
                <a:cs typeface="Arial"/>
              </a:rPr>
              <a:t> </a:t>
            </a:r>
            <a:r>
              <a:rPr sz="2800" dirty="0">
                <a:latin typeface="Arial"/>
                <a:cs typeface="Arial"/>
              </a:rPr>
              <a:t>“mama/dada</a:t>
            </a:r>
            <a:r>
              <a:rPr sz="2800" spc="-90" dirty="0">
                <a:latin typeface="Arial"/>
                <a:cs typeface="Arial"/>
              </a:rPr>
              <a:t> </a:t>
            </a:r>
            <a:r>
              <a:rPr sz="2800" spc="-10" dirty="0">
                <a:latin typeface="Arial"/>
                <a:cs typeface="Arial"/>
              </a:rPr>
              <a:t>specific</a:t>
            </a:r>
            <a:endParaRPr sz="2800">
              <a:latin typeface="Arial"/>
              <a:cs typeface="Arial"/>
            </a:endParaRPr>
          </a:p>
          <a:p>
            <a:pPr marL="355600" marR="144145" indent="-343535">
              <a:lnSpc>
                <a:spcPct val="80000"/>
              </a:lnSpc>
              <a:spcBef>
                <a:spcPts val="675"/>
              </a:spcBef>
              <a:buClr>
                <a:srgbClr val="33339A"/>
              </a:buClr>
              <a:buChar char="■"/>
              <a:tabLst>
                <a:tab pos="355600" algn="l"/>
              </a:tabLst>
            </a:pPr>
            <a:r>
              <a:rPr sz="2800" spc="-20" dirty="0">
                <a:latin typeface="Arial"/>
                <a:cs typeface="Arial"/>
              </a:rPr>
              <a:t>18-</a:t>
            </a:r>
            <a:r>
              <a:rPr sz="2800" dirty="0">
                <a:latin typeface="Arial"/>
                <a:cs typeface="Arial"/>
              </a:rPr>
              <a:t>20</a:t>
            </a:r>
            <a:r>
              <a:rPr sz="2800" spc="-50" dirty="0">
                <a:latin typeface="Arial"/>
                <a:cs typeface="Arial"/>
              </a:rPr>
              <a:t> </a:t>
            </a:r>
            <a:r>
              <a:rPr sz="2800" dirty="0">
                <a:latin typeface="Arial"/>
                <a:cs typeface="Arial"/>
              </a:rPr>
              <a:t>months:</a:t>
            </a:r>
            <a:r>
              <a:rPr sz="2800" spc="-45" dirty="0">
                <a:latin typeface="Arial"/>
                <a:cs typeface="Arial"/>
              </a:rPr>
              <a:t> </a:t>
            </a:r>
            <a:r>
              <a:rPr sz="2800" dirty="0">
                <a:latin typeface="Arial"/>
                <a:cs typeface="Arial"/>
              </a:rPr>
              <a:t>20</a:t>
            </a:r>
            <a:r>
              <a:rPr sz="2800" spc="-45" dirty="0">
                <a:latin typeface="Arial"/>
                <a:cs typeface="Arial"/>
              </a:rPr>
              <a:t> </a:t>
            </a:r>
            <a:r>
              <a:rPr sz="2800" dirty="0">
                <a:latin typeface="Arial"/>
                <a:cs typeface="Arial"/>
              </a:rPr>
              <a:t>-</a:t>
            </a:r>
            <a:r>
              <a:rPr sz="2800" spc="-50" dirty="0">
                <a:latin typeface="Arial"/>
                <a:cs typeface="Arial"/>
              </a:rPr>
              <a:t> </a:t>
            </a:r>
            <a:r>
              <a:rPr sz="2800" dirty="0">
                <a:latin typeface="Arial"/>
                <a:cs typeface="Arial"/>
              </a:rPr>
              <a:t>30</a:t>
            </a:r>
            <a:r>
              <a:rPr sz="2800" spc="-45" dirty="0">
                <a:latin typeface="Arial"/>
                <a:cs typeface="Arial"/>
              </a:rPr>
              <a:t> </a:t>
            </a:r>
            <a:r>
              <a:rPr sz="2800" dirty="0">
                <a:latin typeface="Arial"/>
                <a:cs typeface="Arial"/>
              </a:rPr>
              <a:t>words</a:t>
            </a:r>
            <a:r>
              <a:rPr sz="2800" spc="-45" dirty="0">
                <a:latin typeface="Arial"/>
                <a:cs typeface="Arial"/>
              </a:rPr>
              <a:t> </a:t>
            </a:r>
            <a:r>
              <a:rPr sz="2800" dirty="0">
                <a:latin typeface="Arial"/>
                <a:cs typeface="Arial"/>
              </a:rPr>
              <a:t>(50%</a:t>
            </a:r>
            <a:r>
              <a:rPr sz="2800" spc="-45" dirty="0">
                <a:latin typeface="Arial"/>
                <a:cs typeface="Arial"/>
              </a:rPr>
              <a:t> </a:t>
            </a:r>
            <a:r>
              <a:rPr sz="2800" spc="-10" dirty="0">
                <a:latin typeface="Arial"/>
                <a:cs typeface="Arial"/>
              </a:rPr>
              <a:t>understood </a:t>
            </a:r>
            <a:r>
              <a:rPr sz="2800" dirty="0">
                <a:latin typeface="Arial"/>
                <a:cs typeface="Arial"/>
              </a:rPr>
              <a:t>by</a:t>
            </a:r>
            <a:r>
              <a:rPr sz="2800" spc="-35" dirty="0">
                <a:latin typeface="Arial"/>
                <a:cs typeface="Arial"/>
              </a:rPr>
              <a:t> </a:t>
            </a:r>
            <a:r>
              <a:rPr sz="2800" spc="-10" dirty="0">
                <a:latin typeface="Arial"/>
                <a:cs typeface="Arial"/>
              </a:rPr>
              <a:t>strangers)</a:t>
            </a:r>
            <a:endParaRPr sz="2800">
              <a:latin typeface="Arial"/>
              <a:cs typeface="Arial"/>
            </a:endParaRPr>
          </a:p>
          <a:p>
            <a:pPr marL="355600" marR="16510" indent="-343535">
              <a:lnSpc>
                <a:spcPct val="80000"/>
              </a:lnSpc>
              <a:spcBef>
                <a:spcPts val="670"/>
              </a:spcBef>
              <a:buClr>
                <a:srgbClr val="33339A"/>
              </a:buClr>
              <a:buChar char="■"/>
              <a:tabLst>
                <a:tab pos="355600" algn="l"/>
              </a:tabLst>
            </a:pPr>
            <a:r>
              <a:rPr sz="2800" spc="-20" dirty="0">
                <a:latin typeface="Arial"/>
                <a:cs typeface="Arial"/>
              </a:rPr>
              <a:t>22-</a:t>
            </a:r>
            <a:r>
              <a:rPr sz="2800" dirty="0">
                <a:latin typeface="Arial"/>
                <a:cs typeface="Arial"/>
              </a:rPr>
              <a:t>24</a:t>
            </a:r>
            <a:r>
              <a:rPr sz="2800" spc="-70" dirty="0">
                <a:latin typeface="Arial"/>
                <a:cs typeface="Arial"/>
              </a:rPr>
              <a:t> </a:t>
            </a:r>
            <a:r>
              <a:rPr sz="2800" dirty="0">
                <a:latin typeface="Arial"/>
                <a:cs typeface="Arial"/>
              </a:rPr>
              <a:t>months:</a:t>
            </a:r>
            <a:r>
              <a:rPr sz="2800" spc="-65" dirty="0">
                <a:latin typeface="Arial"/>
                <a:cs typeface="Arial"/>
              </a:rPr>
              <a:t> </a:t>
            </a:r>
            <a:r>
              <a:rPr sz="2800" dirty="0">
                <a:latin typeface="Arial"/>
                <a:cs typeface="Arial"/>
              </a:rPr>
              <a:t>two</a:t>
            </a:r>
            <a:r>
              <a:rPr sz="2800" spc="-65" dirty="0">
                <a:latin typeface="Arial"/>
                <a:cs typeface="Arial"/>
              </a:rPr>
              <a:t> </a:t>
            </a:r>
            <a:r>
              <a:rPr sz="2800" dirty="0">
                <a:latin typeface="Arial"/>
                <a:cs typeface="Arial"/>
              </a:rPr>
              <a:t>word</a:t>
            </a:r>
            <a:r>
              <a:rPr sz="2800" spc="-70" dirty="0">
                <a:latin typeface="Arial"/>
                <a:cs typeface="Arial"/>
              </a:rPr>
              <a:t> </a:t>
            </a:r>
            <a:r>
              <a:rPr sz="2800" dirty="0">
                <a:latin typeface="Arial"/>
                <a:cs typeface="Arial"/>
              </a:rPr>
              <a:t>sentences,</a:t>
            </a:r>
            <a:r>
              <a:rPr sz="2800" spc="-65" dirty="0">
                <a:latin typeface="Arial"/>
                <a:cs typeface="Arial"/>
              </a:rPr>
              <a:t> </a:t>
            </a:r>
            <a:r>
              <a:rPr sz="2800" dirty="0">
                <a:latin typeface="Arial"/>
                <a:cs typeface="Arial"/>
              </a:rPr>
              <a:t>&gt;50</a:t>
            </a:r>
            <a:r>
              <a:rPr sz="2800" spc="-65" dirty="0">
                <a:latin typeface="Arial"/>
                <a:cs typeface="Arial"/>
              </a:rPr>
              <a:t> </a:t>
            </a:r>
            <a:r>
              <a:rPr sz="2800" spc="-10" dirty="0">
                <a:latin typeface="Arial"/>
                <a:cs typeface="Arial"/>
              </a:rPr>
              <a:t>words, </a:t>
            </a:r>
            <a:r>
              <a:rPr sz="2800" dirty="0">
                <a:latin typeface="Arial"/>
                <a:cs typeface="Arial"/>
              </a:rPr>
              <a:t>75%</a:t>
            </a:r>
            <a:r>
              <a:rPr sz="2800" spc="-80" dirty="0">
                <a:latin typeface="Arial"/>
                <a:cs typeface="Arial"/>
              </a:rPr>
              <a:t> </a:t>
            </a:r>
            <a:r>
              <a:rPr sz="2800" dirty="0">
                <a:latin typeface="Arial"/>
                <a:cs typeface="Arial"/>
              </a:rPr>
              <a:t>understood</a:t>
            </a:r>
            <a:r>
              <a:rPr sz="2800" spc="-75" dirty="0">
                <a:latin typeface="Arial"/>
                <a:cs typeface="Arial"/>
              </a:rPr>
              <a:t> </a:t>
            </a:r>
            <a:r>
              <a:rPr sz="2800" dirty="0">
                <a:latin typeface="Arial"/>
                <a:cs typeface="Arial"/>
              </a:rPr>
              <a:t>by</a:t>
            </a:r>
            <a:r>
              <a:rPr sz="2800" spc="-75" dirty="0">
                <a:latin typeface="Arial"/>
                <a:cs typeface="Arial"/>
              </a:rPr>
              <a:t> </a:t>
            </a:r>
            <a:r>
              <a:rPr sz="2800" spc="-10" dirty="0">
                <a:latin typeface="Arial"/>
                <a:cs typeface="Arial"/>
              </a:rPr>
              <a:t>strangers</a:t>
            </a:r>
            <a:endParaRPr sz="2800">
              <a:latin typeface="Arial"/>
              <a:cs typeface="Arial"/>
            </a:endParaRPr>
          </a:p>
          <a:p>
            <a:pPr marL="355600" marR="5080" indent="-343535">
              <a:lnSpc>
                <a:spcPct val="80000"/>
              </a:lnSpc>
              <a:spcBef>
                <a:spcPts val="680"/>
              </a:spcBef>
              <a:buClr>
                <a:srgbClr val="33339A"/>
              </a:buClr>
              <a:buChar char="■"/>
              <a:tabLst>
                <a:tab pos="355600" algn="l"/>
              </a:tabLst>
            </a:pPr>
            <a:r>
              <a:rPr sz="2800" spc="-20" dirty="0">
                <a:latin typeface="Arial"/>
                <a:cs typeface="Arial"/>
              </a:rPr>
              <a:t>30-</a:t>
            </a:r>
            <a:r>
              <a:rPr sz="2800" dirty="0">
                <a:latin typeface="Arial"/>
                <a:cs typeface="Arial"/>
              </a:rPr>
              <a:t>36</a:t>
            </a:r>
            <a:r>
              <a:rPr sz="2800" spc="-80" dirty="0">
                <a:latin typeface="Arial"/>
                <a:cs typeface="Arial"/>
              </a:rPr>
              <a:t> </a:t>
            </a:r>
            <a:r>
              <a:rPr sz="2800" dirty="0">
                <a:latin typeface="Arial"/>
                <a:cs typeface="Arial"/>
              </a:rPr>
              <a:t>months:</a:t>
            </a:r>
            <a:r>
              <a:rPr sz="2800" spc="-75" dirty="0">
                <a:latin typeface="Arial"/>
                <a:cs typeface="Arial"/>
              </a:rPr>
              <a:t> </a:t>
            </a:r>
            <a:r>
              <a:rPr sz="2800" dirty="0">
                <a:latin typeface="Arial"/>
                <a:cs typeface="Arial"/>
              </a:rPr>
              <a:t>almost</a:t>
            </a:r>
            <a:r>
              <a:rPr sz="2800" spc="-75" dirty="0">
                <a:latin typeface="Arial"/>
                <a:cs typeface="Arial"/>
              </a:rPr>
              <a:t> </a:t>
            </a:r>
            <a:r>
              <a:rPr sz="2800" dirty="0">
                <a:latin typeface="Arial"/>
                <a:cs typeface="Arial"/>
              </a:rPr>
              <a:t>all</a:t>
            </a:r>
            <a:r>
              <a:rPr sz="2800" spc="-75" dirty="0">
                <a:latin typeface="Arial"/>
                <a:cs typeface="Arial"/>
              </a:rPr>
              <a:t> </a:t>
            </a:r>
            <a:r>
              <a:rPr sz="2800" dirty="0">
                <a:latin typeface="Arial"/>
                <a:cs typeface="Arial"/>
              </a:rPr>
              <a:t>speech</a:t>
            </a:r>
            <a:r>
              <a:rPr sz="2800" spc="-75" dirty="0">
                <a:latin typeface="Arial"/>
                <a:cs typeface="Arial"/>
              </a:rPr>
              <a:t> </a:t>
            </a:r>
            <a:r>
              <a:rPr sz="2800" dirty="0">
                <a:latin typeface="Arial"/>
                <a:cs typeface="Arial"/>
              </a:rPr>
              <a:t>understood</a:t>
            </a:r>
            <a:r>
              <a:rPr sz="2800" spc="-75" dirty="0">
                <a:latin typeface="Arial"/>
                <a:cs typeface="Arial"/>
              </a:rPr>
              <a:t> </a:t>
            </a:r>
            <a:r>
              <a:rPr sz="2800" spc="-25" dirty="0">
                <a:latin typeface="Arial"/>
                <a:cs typeface="Arial"/>
              </a:rPr>
              <a:t>by </a:t>
            </a:r>
            <a:r>
              <a:rPr sz="2800" spc="-10" dirty="0">
                <a:latin typeface="Arial"/>
                <a:cs typeface="Arial"/>
              </a:rPr>
              <a:t>strangers</a:t>
            </a:r>
            <a:endParaRPr sz="2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3046095">
              <a:lnSpc>
                <a:spcPct val="100000"/>
              </a:lnSpc>
              <a:spcBef>
                <a:spcPts val="95"/>
              </a:spcBef>
            </a:pPr>
            <a:r>
              <a:rPr spc="-10" dirty="0"/>
              <a:t>Hearing</a:t>
            </a:r>
          </a:p>
        </p:txBody>
      </p:sp>
      <p:sp>
        <p:nvSpPr>
          <p:cNvPr id="3" name="object 3"/>
          <p:cNvSpPr txBox="1">
            <a:spLocks noGrp="1"/>
          </p:cNvSpPr>
          <p:nvPr>
            <p:ph type="body" idx="1"/>
          </p:nvPr>
        </p:nvSpPr>
        <p:spPr>
          <a:prstGeom prst="rect">
            <a:avLst/>
          </a:prstGeom>
        </p:spPr>
        <p:txBody>
          <a:bodyPr vert="horz" wrap="square" lIns="0" tIns="55244" rIns="0" bIns="0" rtlCol="0">
            <a:spAutoFit/>
          </a:bodyPr>
          <a:lstStyle/>
          <a:p>
            <a:pPr marL="355600" indent="-342900">
              <a:lnSpc>
                <a:spcPct val="100000"/>
              </a:lnSpc>
              <a:spcBef>
                <a:spcPts val="434"/>
              </a:spcBef>
              <a:buClr>
                <a:srgbClr val="33339A"/>
              </a:buClr>
              <a:buChar char="■"/>
              <a:tabLst>
                <a:tab pos="355600" algn="l"/>
              </a:tabLst>
            </a:pPr>
            <a:r>
              <a:rPr sz="2800" dirty="0"/>
              <a:t>BAER</a:t>
            </a:r>
            <a:r>
              <a:rPr sz="2800" spc="-45" dirty="0"/>
              <a:t> </a:t>
            </a:r>
            <a:r>
              <a:rPr sz="2800" dirty="0"/>
              <a:t>hearing</a:t>
            </a:r>
            <a:r>
              <a:rPr sz="2800" spc="-45" dirty="0"/>
              <a:t> </a:t>
            </a:r>
            <a:r>
              <a:rPr sz="2800" dirty="0"/>
              <a:t>test</a:t>
            </a:r>
            <a:r>
              <a:rPr sz="2800" spc="-45" dirty="0"/>
              <a:t> </a:t>
            </a:r>
            <a:r>
              <a:rPr sz="2800" dirty="0"/>
              <a:t>done</a:t>
            </a:r>
            <a:r>
              <a:rPr sz="2800" spc="-45" dirty="0"/>
              <a:t> </a:t>
            </a:r>
            <a:r>
              <a:rPr sz="2800" dirty="0"/>
              <a:t>at</a:t>
            </a:r>
            <a:r>
              <a:rPr sz="2800" spc="-45" dirty="0"/>
              <a:t> </a:t>
            </a:r>
            <a:r>
              <a:rPr sz="2800" spc="-10" dirty="0"/>
              <a:t>birth</a:t>
            </a:r>
            <a:endParaRPr sz="2800"/>
          </a:p>
          <a:p>
            <a:pPr marL="355600" marR="315595" indent="-343535">
              <a:lnSpc>
                <a:spcPts val="3020"/>
              </a:lnSpc>
              <a:spcBef>
                <a:spcPts val="720"/>
              </a:spcBef>
              <a:buClr>
                <a:srgbClr val="33339A"/>
              </a:buClr>
              <a:buChar char="■"/>
              <a:tabLst>
                <a:tab pos="355600" algn="l"/>
              </a:tabLst>
            </a:pPr>
            <a:r>
              <a:rPr sz="2800" dirty="0"/>
              <a:t>Ability</a:t>
            </a:r>
            <a:r>
              <a:rPr sz="2800" spc="-55" dirty="0"/>
              <a:t> </a:t>
            </a:r>
            <a:r>
              <a:rPr sz="2800" dirty="0"/>
              <a:t>to</a:t>
            </a:r>
            <a:r>
              <a:rPr sz="2800" spc="-55" dirty="0"/>
              <a:t> </a:t>
            </a:r>
            <a:r>
              <a:rPr sz="2800" dirty="0"/>
              <a:t>hear</a:t>
            </a:r>
            <a:r>
              <a:rPr sz="2800" spc="-55" dirty="0"/>
              <a:t> </a:t>
            </a:r>
            <a:r>
              <a:rPr sz="2800" dirty="0"/>
              <a:t>correlates</a:t>
            </a:r>
            <a:r>
              <a:rPr sz="2800" spc="-55" dirty="0"/>
              <a:t> </a:t>
            </a:r>
            <a:r>
              <a:rPr sz="2800" dirty="0"/>
              <a:t>with</a:t>
            </a:r>
            <a:r>
              <a:rPr sz="2800" spc="-55" dirty="0"/>
              <a:t> </a:t>
            </a:r>
            <a:r>
              <a:rPr sz="2800" dirty="0"/>
              <a:t>ability</a:t>
            </a:r>
            <a:r>
              <a:rPr sz="2800" spc="-50" dirty="0"/>
              <a:t> </a:t>
            </a:r>
            <a:r>
              <a:rPr sz="2800" spc="-10" dirty="0"/>
              <a:t>enunciate </a:t>
            </a:r>
            <a:r>
              <a:rPr sz="2800" dirty="0"/>
              <a:t>words</a:t>
            </a:r>
            <a:r>
              <a:rPr sz="2800" spc="-70" dirty="0"/>
              <a:t> </a:t>
            </a:r>
            <a:r>
              <a:rPr sz="2800" spc="-10" dirty="0"/>
              <a:t>properly</a:t>
            </a:r>
            <a:endParaRPr sz="2800"/>
          </a:p>
          <a:p>
            <a:pPr marL="355600" marR="396875" indent="-343535">
              <a:lnSpc>
                <a:spcPts val="3020"/>
              </a:lnSpc>
              <a:spcBef>
                <a:spcPts val="685"/>
              </a:spcBef>
              <a:buClr>
                <a:srgbClr val="33339A"/>
              </a:buClr>
              <a:buChar char="■"/>
              <a:tabLst>
                <a:tab pos="355600" algn="l"/>
              </a:tabLst>
            </a:pPr>
            <a:r>
              <a:rPr sz="2800" dirty="0"/>
              <a:t>Always</a:t>
            </a:r>
            <a:r>
              <a:rPr sz="2800" spc="-50" dirty="0"/>
              <a:t> </a:t>
            </a:r>
            <a:r>
              <a:rPr sz="2800" dirty="0"/>
              <a:t>ask</a:t>
            </a:r>
            <a:r>
              <a:rPr sz="2800" spc="-45" dirty="0"/>
              <a:t> </a:t>
            </a:r>
            <a:r>
              <a:rPr sz="2800" dirty="0"/>
              <a:t>about</a:t>
            </a:r>
            <a:r>
              <a:rPr sz="2800" spc="-45" dirty="0"/>
              <a:t> </a:t>
            </a:r>
            <a:r>
              <a:rPr sz="2800" dirty="0"/>
              <a:t>history</a:t>
            </a:r>
            <a:r>
              <a:rPr sz="2800" spc="-45" dirty="0"/>
              <a:t> </a:t>
            </a:r>
            <a:r>
              <a:rPr sz="2800" dirty="0"/>
              <a:t>of</a:t>
            </a:r>
            <a:r>
              <a:rPr sz="2800" spc="-50" dirty="0"/>
              <a:t> </a:t>
            </a:r>
            <a:r>
              <a:rPr sz="2800" dirty="0"/>
              <a:t>otitis</a:t>
            </a:r>
            <a:r>
              <a:rPr sz="2800" spc="-45" dirty="0"/>
              <a:t> </a:t>
            </a:r>
            <a:r>
              <a:rPr sz="2800" dirty="0"/>
              <a:t>media</a:t>
            </a:r>
            <a:r>
              <a:rPr sz="2800" spc="-45" dirty="0"/>
              <a:t> </a:t>
            </a:r>
            <a:r>
              <a:rPr sz="2800" dirty="0"/>
              <a:t>–</a:t>
            </a:r>
            <a:r>
              <a:rPr sz="2800" spc="-45" dirty="0"/>
              <a:t> </a:t>
            </a:r>
            <a:r>
              <a:rPr sz="2800" spc="-25" dirty="0"/>
              <a:t>ear </a:t>
            </a:r>
            <a:r>
              <a:rPr sz="2800" dirty="0"/>
              <a:t>infection,</a:t>
            </a:r>
            <a:r>
              <a:rPr sz="2800" spc="-55" dirty="0"/>
              <a:t> </a:t>
            </a:r>
            <a:r>
              <a:rPr sz="2800" dirty="0"/>
              <a:t>placement</a:t>
            </a:r>
            <a:r>
              <a:rPr sz="2800" spc="-55" dirty="0"/>
              <a:t> </a:t>
            </a:r>
            <a:r>
              <a:rPr sz="2800" dirty="0"/>
              <a:t>of</a:t>
            </a:r>
            <a:r>
              <a:rPr sz="2800" spc="-50" dirty="0"/>
              <a:t> </a:t>
            </a:r>
            <a:r>
              <a:rPr sz="2800" dirty="0"/>
              <a:t>PET</a:t>
            </a:r>
            <a:r>
              <a:rPr sz="2800" spc="-55" dirty="0"/>
              <a:t> </a:t>
            </a:r>
            <a:r>
              <a:rPr sz="2800" dirty="0"/>
              <a:t>–</a:t>
            </a:r>
            <a:r>
              <a:rPr sz="2800" spc="-55" dirty="0"/>
              <a:t> </a:t>
            </a:r>
            <a:r>
              <a:rPr sz="2800" dirty="0"/>
              <a:t>tubes</a:t>
            </a:r>
            <a:r>
              <a:rPr sz="2800" spc="-55" dirty="0"/>
              <a:t> </a:t>
            </a:r>
            <a:r>
              <a:rPr sz="2800" dirty="0"/>
              <a:t>in</a:t>
            </a:r>
            <a:r>
              <a:rPr sz="2800" spc="-50" dirty="0"/>
              <a:t> </a:t>
            </a:r>
            <a:r>
              <a:rPr sz="2800" spc="-25" dirty="0"/>
              <a:t>ear</a:t>
            </a:r>
            <a:endParaRPr sz="2800"/>
          </a:p>
          <a:p>
            <a:pPr marL="355600" marR="5080" indent="-343535">
              <a:lnSpc>
                <a:spcPts val="3020"/>
              </a:lnSpc>
              <a:spcBef>
                <a:spcPts val="685"/>
              </a:spcBef>
              <a:buClr>
                <a:srgbClr val="33339A"/>
              </a:buClr>
              <a:buChar char="■"/>
              <a:tabLst>
                <a:tab pos="355600" algn="l"/>
              </a:tabLst>
            </a:pPr>
            <a:r>
              <a:rPr sz="2800" dirty="0"/>
              <a:t>Early</a:t>
            </a:r>
            <a:r>
              <a:rPr sz="2800" spc="-55" dirty="0"/>
              <a:t> </a:t>
            </a:r>
            <a:r>
              <a:rPr sz="2800" dirty="0"/>
              <a:t>referral</a:t>
            </a:r>
            <a:r>
              <a:rPr sz="2800" spc="-55" dirty="0"/>
              <a:t> </a:t>
            </a:r>
            <a:r>
              <a:rPr sz="2800" dirty="0"/>
              <a:t>to</a:t>
            </a:r>
            <a:r>
              <a:rPr sz="2800" spc="-50" dirty="0"/>
              <a:t> </a:t>
            </a:r>
            <a:r>
              <a:rPr sz="2800" dirty="0"/>
              <a:t>ENT</a:t>
            </a:r>
            <a:r>
              <a:rPr sz="2800" spc="-55" dirty="0"/>
              <a:t> </a:t>
            </a:r>
            <a:r>
              <a:rPr sz="2800" dirty="0"/>
              <a:t>to</a:t>
            </a:r>
            <a:r>
              <a:rPr sz="2800" spc="-50" dirty="0"/>
              <a:t> </a:t>
            </a:r>
            <a:r>
              <a:rPr sz="2800" dirty="0"/>
              <a:t>assess</a:t>
            </a:r>
            <a:r>
              <a:rPr sz="2800" spc="-55" dirty="0"/>
              <a:t> </a:t>
            </a:r>
            <a:r>
              <a:rPr sz="2800" dirty="0"/>
              <a:t>for</a:t>
            </a:r>
            <a:r>
              <a:rPr sz="2800" spc="-50" dirty="0"/>
              <a:t> </a:t>
            </a:r>
            <a:r>
              <a:rPr sz="2800" dirty="0"/>
              <a:t>possible</a:t>
            </a:r>
            <a:r>
              <a:rPr sz="2800" spc="-55" dirty="0"/>
              <a:t> </a:t>
            </a:r>
            <a:r>
              <a:rPr sz="2800" spc="-10" dirty="0"/>
              <a:t>fluid </a:t>
            </a:r>
            <a:r>
              <a:rPr sz="2800" dirty="0"/>
              <a:t>in</a:t>
            </a:r>
            <a:r>
              <a:rPr sz="2800" spc="-65" dirty="0"/>
              <a:t> </a:t>
            </a:r>
            <a:r>
              <a:rPr sz="2800" dirty="0"/>
              <a:t>ears</a:t>
            </a:r>
            <a:r>
              <a:rPr sz="2800" spc="-60" dirty="0"/>
              <a:t> </a:t>
            </a:r>
            <a:r>
              <a:rPr sz="2800" dirty="0"/>
              <a:t>(effusion)</a:t>
            </a:r>
            <a:r>
              <a:rPr sz="2800" spc="-65" dirty="0"/>
              <a:t> </a:t>
            </a:r>
            <a:r>
              <a:rPr sz="2800" dirty="0"/>
              <a:t>to</a:t>
            </a:r>
            <a:r>
              <a:rPr sz="2800" spc="-60" dirty="0"/>
              <a:t> </a:t>
            </a:r>
            <a:r>
              <a:rPr sz="2800" dirty="0"/>
              <a:t>avoid</a:t>
            </a:r>
            <a:r>
              <a:rPr sz="2800" spc="-65" dirty="0"/>
              <a:t> </a:t>
            </a:r>
            <a:r>
              <a:rPr sz="2800" dirty="0"/>
              <a:t>speech</a:t>
            </a:r>
            <a:r>
              <a:rPr sz="2800" spc="-60" dirty="0"/>
              <a:t> </a:t>
            </a:r>
            <a:r>
              <a:rPr sz="2800" spc="-10" dirty="0"/>
              <a:t>delay</a:t>
            </a:r>
            <a:endParaRPr sz="2800"/>
          </a:p>
          <a:p>
            <a:pPr marL="355600" indent="-342900">
              <a:lnSpc>
                <a:spcPct val="100000"/>
              </a:lnSpc>
              <a:spcBef>
                <a:spcPts val="305"/>
              </a:spcBef>
              <a:buClr>
                <a:srgbClr val="33339A"/>
              </a:buClr>
              <a:buChar char="■"/>
              <a:tabLst>
                <a:tab pos="355600" algn="l"/>
              </a:tabLst>
            </a:pPr>
            <a:r>
              <a:rPr sz="2800" dirty="0"/>
              <a:t>Repeat</a:t>
            </a:r>
            <a:r>
              <a:rPr sz="2800" spc="-105" dirty="0"/>
              <a:t> </a:t>
            </a:r>
            <a:r>
              <a:rPr sz="2800" dirty="0"/>
              <a:t>hearing</a:t>
            </a:r>
            <a:r>
              <a:rPr sz="2800" spc="-100" dirty="0"/>
              <a:t> </a:t>
            </a:r>
            <a:r>
              <a:rPr sz="2800" dirty="0"/>
              <a:t>screening</a:t>
            </a:r>
            <a:r>
              <a:rPr sz="2800" spc="-105" dirty="0"/>
              <a:t> </a:t>
            </a:r>
            <a:r>
              <a:rPr sz="2800" spc="-20" dirty="0"/>
              <a:t>test</a:t>
            </a:r>
            <a:endParaRPr sz="2800"/>
          </a:p>
          <a:p>
            <a:pPr marL="355600" indent="-342900">
              <a:lnSpc>
                <a:spcPct val="100000"/>
              </a:lnSpc>
              <a:spcBef>
                <a:spcPts val="335"/>
              </a:spcBef>
              <a:buClr>
                <a:srgbClr val="33339A"/>
              </a:buClr>
              <a:buChar char="■"/>
              <a:tabLst>
                <a:tab pos="355600" algn="l"/>
              </a:tabLst>
            </a:pPr>
            <a:r>
              <a:rPr sz="2800" dirty="0"/>
              <a:t>Speech</a:t>
            </a:r>
            <a:r>
              <a:rPr sz="2800" spc="-80" dirty="0"/>
              <a:t> </a:t>
            </a:r>
            <a:r>
              <a:rPr sz="2800" dirty="0"/>
              <a:t>therapist</a:t>
            </a:r>
            <a:r>
              <a:rPr sz="2800" spc="-75" dirty="0"/>
              <a:t> </a:t>
            </a:r>
            <a:r>
              <a:rPr sz="2800" dirty="0"/>
              <a:t>as</a:t>
            </a:r>
            <a:r>
              <a:rPr sz="2800" spc="-80" dirty="0"/>
              <a:t> </a:t>
            </a:r>
            <a:r>
              <a:rPr sz="2800" spc="-10" dirty="0"/>
              <a:t>needed</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DD44-EEB4-6D0E-3D8C-0BA3105103F0}"/>
              </a:ext>
            </a:extLst>
          </p:cNvPr>
          <p:cNvSpPr>
            <a:spLocks noGrp="1"/>
          </p:cNvSpPr>
          <p:nvPr>
            <p:ph type="title"/>
          </p:nvPr>
        </p:nvSpPr>
        <p:spPr/>
        <p:txBody>
          <a:bodyPr>
            <a:normAutofit/>
          </a:bodyPr>
          <a:lstStyle/>
          <a:p>
            <a:r>
              <a:rPr lang="en-GB" b="1" dirty="0">
                <a:solidFill>
                  <a:srgbClr val="C00000"/>
                </a:solidFill>
                <a:latin typeface="Times New Roman" panose="02020603050405020304" pitchFamily="18" charset="0"/>
                <a:cs typeface="Times New Roman" panose="02020603050405020304" pitchFamily="18" charset="0"/>
              </a:rPr>
              <a:t>Red</a:t>
            </a:r>
            <a:r>
              <a:rPr lang="en-GB" b="1" spc="-80" dirty="0">
                <a:solidFill>
                  <a:srgbClr val="C00000"/>
                </a:solidFill>
                <a:latin typeface="Times New Roman" panose="02020603050405020304" pitchFamily="18" charset="0"/>
                <a:cs typeface="Times New Roman" panose="02020603050405020304" pitchFamily="18" charset="0"/>
              </a:rPr>
              <a:t> </a:t>
            </a:r>
            <a:r>
              <a:rPr lang="en-GB" b="1" dirty="0">
                <a:solidFill>
                  <a:srgbClr val="C00000"/>
                </a:solidFill>
                <a:latin typeface="Times New Roman" panose="02020603050405020304" pitchFamily="18" charset="0"/>
                <a:cs typeface="Times New Roman" panose="02020603050405020304" pitchFamily="18" charset="0"/>
              </a:rPr>
              <a:t>Flags</a:t>
            </a:r>
            <a:r>
              <a:rPr lang="en-GB" b="1" spc="-80" dirty="0">
                <a:solidFill>
                  <a:srgbClr val="C00000"/>
                </a:solidFill>
                <a:latin typeface="Times New Roman" panose="02020603050405020304" pitchFamily="18" charset="0"/>
                <a:cs typeface="Times New Roman" panose="02020603050405020304" pitchFamily="18" charset="0"/>
              </a:rPr>
              <a:t> </a:t>
            </a:r>
            <a:r>
              <a:rPr lang="en-GB" b="1" dirty="0">
                <a:solidFill>
                  <a:srgbClr val="C00000"/>
                </a:solidFill>
                <a:latin typeface="Times New Roman" panose="02020603050405020304" pitchFamily="18" charset="0"/>
                <a:cs typeface="Times New Roman" panose="02020603050405020304" pitchFamily="18" charset="0"/>
              </a:rPr>
              <a:t>in</a:t>
            </a:r>
            <a:r>
              <a:rPr lang="en-GB" b="1" spc="-75" dirty="0">
                <a:solidFill>
                  <a:srgbClr val="C00000"/>
                </a:solidFill>
                <a:latin typeface="Times New Roman" panose="02020603050405020304" pitchFamily="18" charset="0"/>
                <a:cs typeface="Times New Roman" panose="02020603050405020304" pitchFamily="18" charset="0"/>
              </a:rPr>
              <a:t> </a:t>
            </a:r>
            <a:r>
              <a:rPr lang="en-GB" b="1" dirty="0">
                <a:solidFill>
                  <a:srgbClr val="C00000"/>
                </a:solidFill>
                <a:latin typeface="Times New Roman" panose="02020603050405020304" pitchFamily="18" charset="0"/>
                <a:cs typeface="Times New Roman" panose="02020603050405020304" pitchFamily="18" charset="0"/>
              </a:rPr>
              <a:t>infant</a:t>
            </a:r>
            <a:r>
              <a:rPr lang="en-GB" b="1" spc="-80" dirty="0">
                <a:solidFill>
                  <a:srgbClr val="C00000"/>
                </a:solidFill>
                <a:latin typeface="Times New Roman" panose="02020603050405020304" pitchFamily="18" charset="0"/>
                <a:cs typeface="Times New Roman" panose="02020603050405020304" pitchFamily="18" charset="0"/>
              </a:rPr>
              <a:t> </a:t>
            </a:r>
            <a:r>
              <a:rPr lang="en-GB" b="1" spc="-10" dirty="0">
                <a:solidFill>
                  <a:srgbClr val="C00000"/>
                </a:solidFill>
                <a:latin typeface="Times New Roman" panose="02020603050405020304" pitchFamily="18" charset="0"/>
                <a:cs typeface="Times New Roman" panose="02020603050405020304" pitchFamily="18" charset="0"/>
              </a:rPr>
              <a:t>development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53BCE34-1CBB-F51C-DC31-2C2098D2A3BA}"/>
              </a:ext>
            </a:extLst>
          </p:cNvPr>
          <p:cNvSpPr>
            <a:spLocks noGrp="1"/>
          </p:cNvSpPr>
          <p:nvPr>
            <p:ph idx="1"/>
          </p:nvPr>
        </p:nvSpPr>
        <p:spPr>
          <a:xfrm>
            <a:off x="626904" y="1196340"/>
            <a:ext cx="7864793" cy="5039360"/>
          </a:xfrm>
        </p:spPr>
        <p:txBody>
          <a:bodyPr>
            <a:normAutofit/>
          </a:bodyPr>
          <a:lstStyle/>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Loss of developmental skills at any age</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Parental or professional concerns about vision</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Hearing loss at any age</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Asymmetry of movements or other suggestive features of cerebral palsy</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Not rolling, Not reaching for &amp; holding toys, Not starting to babble by 6 months</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Not siting unsupported, Can’t move toy from one hand to another, by 9 months</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Not walking without support, No clear words, not saying dada, mama or other names, not following one-step direction by 18 months</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Not pointing to pictures or body parts when named, Unable to run, Not use two-word phrases by 2 years</a:t>
            </a:r>
          </a:p>
          <a:p>
            <a:pPr marL="342900" indent="-342900" algn="l">
              <a:buFont typeface="Wingdings" panose="05000000000000000000" pitchFamily="2" charset="2"/>
              <a:buChar char="ü"/>
            </a:pPr>
            <a:r>
              <a:rPr lang="en-US" sz="2000" dirty="0">
                <a:solidFill>
                  <a:srgbClr val="002060"/>
                </a:solidFill>
                <a:latin typeface="Times New Roman" panose="02020603050405020304" pitchFamily="18" charset="0"/>
                <a:cs typeface="Times New Roman" panose="02020603050405020304" pitchFamily="18" charset="0"/>
              </a:rPr>
              <a:t>Not running well or walking up or down stairs, Not following two-step direction by 3 years</a:t>
            </a:r>
          </a:p>
        </p:txBody>
      </p:sp>
    </p:spTree>
    <p:extLst>
      <p:ext uri="{BB962C8B-B14F-4D97-AF65-F5344CB8AC3E}">
        <p14:creationId xmlns:p14="http://schemas.microsoft.com/office/powerpoint/2010/main" val="16862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908" y="500380"/>
            <a:ext cx="8050783" cy="628377"/>
          </a:xfrm>
          <a:prstGeom prst="rect">
            <a:avLst/>
          </a:prstGeom>
        </p:spPr>
        <p:txBody>
          <a:bodyPr vert="horz" wrap="square" lIns="0" tIns="12700" rIns="0" bIns="0" rtlCol="0">
            <a:spAutoFit/>
          </a:bodyPr>
          <a:lstStyle/>
          <a:p>
            <a:pPr marL="139700">
              <a:lnSpc>
                <a:spcPct val="100000"/>
              </a:lnSpc>
              <a:spcBef>
                <a:spcPts val="100"/>
              </a:spcBef>
            </a:pPr>
            <a:r>
              <a:rPr lang="en-GB" sz="4000" b="1" dirty="0">
                <a:solidFill>
                  <a:srgbClr val="002060"/>
                </a:solidFill>
                <a:latin typeface="Times New Roman" panose="02020603050405020304" pitchFamily="18" charset="0"/>
                <a:cs typeface="Times New Roman" panose="02020603050405020304" pitchFamily="18" charset="0"/>
              </a:rPr>
              <a:t>B</a:t>
            </a:r>
            <a:r>
              <a:rPr sz="4000" b="1" dirty="0" err="1">
                <a:solidFill>
                  <a:srgbClr val="002060"/>
                </a:solidFill>
                <a:latin typeface="Times New Roman" panose="02020603050405020304" pitchFamily="18" charset="0"/>
                <a:cs typeface="Times New Roman" panose="02020603050405020304" pitchFamily="18" charset="0"/>
              </a:rPr>
              <a:t>enefits</a:t>
            </a:r>
            <a:r>
              <a:rPr sz="4000" b="1" spc="-15" dirty="0">
                <a:solidFill>
                  <a:srgbClr val="002060"/>
                </a:solidFill>
                <a:latin typeface="Times New Roman" panose="02020603050405020304" pitchFamily="18" charset="0"/>
                <a:cs typeface="Times New Roman" panose="02020603050405020304" pitchFamily="18" charset="0"/>
              </a:rPr>
              <a:t> </a:t>
            </a:r>
            <a:r>
              <a:rPr sz="4000" b="1" dirty="0">
                <a:solidFill>
                  <a:srgbClr val="002060"/>
                </a:solidFill>
                <a:latin typeface="Times New Roman" panose="02020603050405020304" pitchFamily="18" charset="0"/>
                <a:cs typeface="Times New Roman" panose="02020603050405020304" pitchFamily="18" charset="0"/>
              </a:rPr>
              <a:t>of</a:t>
            </a:r>
            <a:r>
              <a:rPr sz="4000" b="1" spc="-15" dirty="0">
                <a:solidFill>
                  <a:srgbClr val="002060"/>
                </a:solidFill>
                <a:latin typeface="Times New Roman" panose="02020603050405020304" pitchFamily="18" charset="0"/>
                <a:cs typeface="Times New Roman" panose="02020603050405020304" pitchFamily="18" charset="0"/>
              </a:rPr>
              <a:t> </a:t>
            </a:r>
            <a:r>
              <a:rPr sz="4000" b="1" spc="-10" dirty="0">
                <a:solidFill>
                  <a:srgbClr val="002060"/>
                </a:solidFill>
                <a:latin typeface="Times New Roman" panose="02020603050405020304" pitchFamily="18" charset="0"/>
                <a:cs typeface="Times New Roman" panose="02020603050405020304" pitchFamily="18" charset="0"/>
              </a:rPr>
              <a:t>breastfeeding</a:t>
            </a:r>
            <a:r>
              <a:rPr lang="en-GB" sz="4000" b="1" spc="-10" dirty="0">
                <a:solidFill>
                  <a:srgbClr val="002060"/>
                </a:solidFill>
                <a:latin typeface="Times New Roman" panose="02020603050405020304" pitchFamily="18" charset="0"/>
                <a:cs typeface="Times New Roman" panose="02020603050405020304" pitchFamily="18" charset="0"/>
              </a:rPr>
              <a:t>:-</a:t>
            </a:r>
            <a:endParaRPr sz="4000" b="1" dirty="0">
              <a:solidFill>
                <a:srgbClr val="002060"/>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524001" y="1581658"/>
            <a:ext cx="7691120" cy="3867725"/>
          </a:xfrm>
          <a:prstGeom prst="rect">
            <a:avLst/>
          </a:prstGeom>
        </p:spPr>
        <p:txBody>
          <a:bodyPr vert="horz" wrap="square" lIns="0" tIns="12700" rIns="0" bIns="0" rtlCol="0">
            <a:spAutoFit/>
          </a:bodyPr>
          <a:lstStyle/>
          <a:p>
            <a:pPr marL="354965" indent="-342265">
              <a:lnSpc>
                <a:spcPct val="100000"/>
              </a:lnSpc>
              <a:spcBef>
                <a:spcPts val="5"/>
              </a:spcBef>
              <a:buClr>
                <a:srgbClr val="33339A"/>
              </a:buClr>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Provides</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all</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essential</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energy</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and</a:t>
            </a:r>
            <a:r>
              <a:rPr sz="2800" spc="-6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nutrients</a:t>
            </a:r>
            <a:endParaRPr sz="2800" dirty="0">
              <a:solidFill>
                <a:srgbClr val="002060"/>
              </a:solidFill>
              <a:latin typeface="Times New Roman" panose="02020603050405020304" pitchFamily="18" charset="0"/>
              <a:cs typeface="Times New Roman" panose="02020603050405020304" pitchFamily="18" charset="0"/>
            </a:endParaRPr>
          </a:p>
          <a:p>
            <a:pPr marL="354965" indent="-342265">
              <a:lnSpc>
                <a:spcPct val="100000"/>
              </a:lnSpc>
              <a:spcBef>
                <a:spcPts val="280"/>
              </a:spcBef>
              <a:buClr>
                <a:srgbClr val="33339A"/>
              </a:buClr>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Protection</a:t>
            </a:r>
            <a:r>
              <a:rPr sz="2800" spc="-10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against</a:t>
            </a:r>
            <a:r>
              <a:rPr sz="2800" spc="-9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infectious</a:t>
            </a:r>
            <a:r>
              <a:rPr sz="2800" spc="-9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diseases</a:t>
            </a:r>
            <a:endParaRPr sz="2800" dirty="0">
              <a:solidFill>
                <a:srgbClr val="002060"/>
              </a:solidFill>
              <a:latin typeface="Times New Roman" panose="02020603050405020304" pitchFamily="18" charset="0"/>
              <a:cs typeface="Times New Roman" panose="02020603050405020304" pitchFamily="18" charset="0"/>
            </a:endParaRPr>
          </a:p>
          <a:p>
            <a:pPr marL="354965" indent="-342265">
              <a:lnSpc>
                <a:spcPct val="100000"/>
              </a:lnSpc>
              <a:spcBef>
                <a:spcPts val="280"/>
              </a:spcBef>
              <a:buClr>
                <a:srgbClr val="33339A"/>
              </a:buClr>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Decreases</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rates</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infant</a:t>
            </a:r>
            <a:r>
              <a:rPr sz="2800" spc="-6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mortality</a:t>
            </a:r>
            <a:endParaRPr sz="2800" dirty="0">
              <a:solidFill>
                <a:srgbClr val="002060"/>
              </a:solidFill>
              <a:latin typeface="Times New Roman" panose="02020603050405020304" pitchFamily="18" charset="0"/>
              <a:cs typeface="Times New Roman" panose="02020603050405020304" pitchFamily="18" charset="0"/>
            </a:endParaRPr>
          </a:p>
          <a:p>
            <a:pPr marL="354965" indent="-342265">
              <a:lnSpc>
                <a:spcPct val="100000"/>
              </a:lnSpc>
              <a:spcBef>
                <a:spcPts val="285"/>
              </a:spcBef>
              <a:buClr>
                <a:srgbClr val="33339A"/>
              </a:buClr>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Decreases</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rates</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other</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health</a:t>
            </a:r>
            <a:r>
              <a:rPr sz="2800" spc="-6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outcomes</a:t>
            </a:r>
            <a:endParaRPr sz="2800" dirty="0">
              <a:solidFill>
                <a:srgbClr val="002060"/>
              </a:solidFill>
              <a:latin typeface="Times New Roman" panose="02020603050405020304" pitchFamily="18" charset="0"/>
              <a:cs typeface="Times New Roman" panose="02020603050405020304" pitchFamily="18" charset="0"/>
            </a:endParaRPr>
          </a:p>
          <a:p>
            <a:pPr marL="354965" indent="-342265">
              <a:lnSpc>
                <a:spcPct val="100000"/>
              </a:lnSpc>
              <a:spcBef>
                <a:spcPts val="280"/>
              </a:spcBef>
              <a:buClr>
                <a:srgbClr val="33339A"/>
              </a:buClr>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Enhances</a:t>
            </a:r>
            <a:r>
              <a:rPr sz="2800" spc="-10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cognitive</a:t>
            </a:r>
            <a:r>
              <a:rPr sz="2800" spc="-10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development</a:t>
            </a:r>
            <a:endParaRPr sz="2800" dirty="0">
              <a:solidFill>
                <a:srgbClr val="002060"/>
              </a:solidFill>
              <a:latin typeface="Times New Roman" panose="02020603050405020304" pitchFamily="18" charset="0"/>
              <a:cs typeface="Times New Roman" panose="02020603050405020304" pitchFamily="18" charset="0"/>
            </a:endParaRPr>
          </a:p>
          <a:p>
            <a:pPr marL="354965" indent="-342265">
              <a:lnSpc>
                <a:spcPct val="100000"/>
              </a:lnSpc>
              <a:spcBef>
                <a:spcPts val="284"/>
              </a:spcBef>
              <a:buClr>
                <a:srgbClr val="33339A"/>
              </a:buClr>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Enhances</a:t>
            </a:r>
            <a:r>
              <a:rPr sz="2800" spc="-11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normal</a:t>
            </a:r>
            <a:r>
              <a:rPr sz="2800" spc="-10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psychosocial</a:t>
            </a:r>
            <a:r>
              <a:rPr sz="2800" spc="-10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behaviors</a:t>
            </a:r>
            <a:endParaRPr sz="2800" dirty="0">
              <a:solidFill>
                <a:srgbClr val="002060"/>
              </a:solidFill>
              <a:latin typeface="Times New Roman" panose="02020603050405020304" pitchFamily="18" charset="0"/>
              <a:cs typeface="Times New Roman" panose="02020603050405020304" pitchFamily="18" charset="0"/>
            </a:endParaRPr>
          </a:p>
          <a:p>
            <a:pPr marL="354965" indent="-342265">
              <a:lnSpc>
                <a:spcPts val="2735"/>
              </a:lnSpc>
              <a:spcBef>
                <a:spcPts val="280"/>
              </a:spcBef>
              <a:buClr>
                <a:srgbClr val="33339A"/>
              </a:buClr>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Reduces</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risk</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development</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autoimmune</a:t>
            </a:r>
            <a:r>
              <a:rPr sz="2800" spc="-7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diseases</a:t>
            </a:r>
            <a:endParaRPr sz="2800" dirty="0">
              <a:solidFill>
                <a:srgbClr val="002060"/>
              </a:solidFill>
              <a:latin typeface="Times New Roman" panose="02020603050405020304" pitchFamily="18" charset="0"/>
              <a:cs typeface="Times New Roman" panose="02020603050405020304" pitchFamily="18" charset="0"/>
            </a:endParaRPr>
          </a:p>
          <a:p>
            <a:pPr marL="355600">
              <a:lnSpc>
                <a:spcPts val="2735"/>
              </a:lnSpc>
            </a:pPr>
            <a:r>
              <a:rPr sz="2800" dirty="0">
                <a:solidFill>
                  <a:srgbClr val="002060"/>
                </a:solidFill>
                <a:latin typeface="Times New Roman" panose="02020603050405020304" pitchFamily="18" charset="0"/>
                <a:cs typeface="Times New Roman" panose="02020603050405020304" pitchFamily="18" charset="0"/>
              </a:rPr>
              <a:t>e.g.</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type</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1</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DM</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allergic</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diseases</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later</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on</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life</a:t>
            </a:r>
            <a:r>
              <a:rPr sz="2800" spc="-4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a:t>
            </a:r>
            <a:endParaRPr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278130">
              <a:lnSpc>
                <a:spcPct val="100000"/>
              </a:lnSpc>
              <a:spcBef>
                <a:spcPts val="95"/>
              </a:spcBef>
            </a:pPr>
            <a:r>
              <a:rPr b="1" dirty="0">
                <a:solidFill>
                  <a:srgbClr val="002060"/>
                </a:solidFill>
                <a:latin typeface="Times New Roman" panose="02020603050405020304" pitchFamily="18" charset="0"/>
                <a:cs typeface="Times New Roman" panose="02020603050405020304" pitchFamily="18" charset="0"/>
              </a:rPr>
              <a:t>Breastfeeding</a:t>
            </a:r>
            <a:r>
              <a:rPr b="1" spc="-275" dirty="0">
                <a:solidFill>
                  <a:srgbClr val="002060"/>
                </a:solidFill>
                <a:latin typeface="Times New Roman" panose="02020603050405020304" pitchFamily="18" charset="0"/>
                <a:cs typeface="Times New Roman" panose="02020603050405020304" pitchFamily="18" charset="0"/>
              </a:rPr>
              <a:t> </a:t>
            </a:r>
            <a:r>
              <a:rPr b="1" spc="-10" dirty="0">
                <a:solidFill>
                  <a:srgbClr val="002060"/>
                </a:solidFill>
                <a:latin typeface="Times New Roman" panose="02020603050405020304" pitchFamily="18" charset="0"/>
                <a:cs typeface="Times New Roman" panose="02020603050405020304" pitchFamily="18" charset="0"/>
              </a:rPr>
              <a:t>encouragement</a:t>
            </a:r>
          </a:p>
        </p:txBody>
      </p:sp>
      <p:sp>
        <p:nvSpPr>
          <p:cNvPr id="3" name="object 3"/>
          <p:cNvSpPr txBox="1"/>
          <p:nvPr/>
        </p:nvSpPr>
        <p:spPr>
          <a:xfrm>
            <a:off x="498594" y="1686051"/>
            <a:ext cx="8018145" cy="3233578"/>
          </a:xfrm>
          <a:prstGeom prst="rect">
            <a:avLst/>
          </a:prstGeom>
        </p:spPr>
        <p:txBody>
          <a:bodyPr vert="horz" wrap="square" lIns="0" tIns="12065" rIns="0" bIns="0" rtlCol="0">
            <a:spAutoFit/>
          </a:bodyPr>
          <a:lstStyle/>
          <a:p>
            <a:pPr marL="380365" marR="527050" indent="-342900">
              <a:lnSpc>
                <a:spcPct val="100000"/>
              </a:lnSpc>
              <a:spcBef>
                <a:spcPts val="95"/>
              </a:spcBef>
              <a:buClr>
                <a:srgbClr val="33339A"/>
              </a:buClr>
              <a:buChar char="■"/>
              <a:tabLst>
                <a:tab pos="380365" algn="l"/>
              </a:tabLst>
            </a:pPr>
            <a:r>
              <a:rPr sz="2800" dirty="0">
                <a:solidFill>
                  <a:srgbClr val="002060"/>
                </a:solidFill>
                <a:latin typeface="Times New Roman" panose="02020603050405020304" pitchFamily="18" charset="0"/>
                <a:cs typeface="Times New Roman" panose="02020603050405020304" pitchFamily="18" charset="0"/>
              </a:rPr>
              <a:t>Please</a:t>
            </a:r>
            <a:r>
              <a:rPr sz="2800" spc="-3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avoid</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adding</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formula</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feeding</a:t>
            </a:r>
            <a:r>
              <a:rPr sz="2800" spc="-3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as </a:t>
            </a:r>
            <a:r>
              <a:rPr sz="2800" dirty="0">
                <a:solidFill>
                  <a:srgbClr val="002060"/>
                </a:solidFill>
                <a:latin typeface="Times New Roman" panose="02020603050405020304" pitchFamily="18" charset="0"/>
                <a:cs typeface="Times New Roman" panose="02020603050405020304" pitchFamily="18" charset="0"/>
              </a:rPr>
              <a:t>much</a:t>
            </a:r>
            <a:r>
              <a:rPr sz="2800" spc="-3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as</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possible</a:t>
            </a:r>
            <a:r>
              <a:rPr sz="2800" spc="-2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a:t>
            </a:r>
            <a:endParaRPr sz="2800" dirty="0">
              <a:solidFill>
                <a:srgbClr val="002060"/>
              </a:solidFill>
              <a:latin typeface="Times New Roman" panose="02020603050405020304" pitchFamily="18" charset="0"/>
              <a:cs typeface="Times New Roman" panose="02020603050405020304" pitchFamily="18" charset="0"/>
            </a:endParaRPr>
          </a:p>
          <a:p>
            <a:pPr marL="380365" marR="572770" indent="-342900">
              <a:lnSpc>
                <a:spcPct val="100000"/>
              </a:lnSpc>
              <a:spcBef>
                <a:spcPts val="760"/>
              </a:spcBef>
              <a:buClr>
                <a:srgbClr val="33339A"/>
              </a:buClr>
              <a:buChar char="■"/>
              <a:tabLst>
                <a:tab pos="380365" algn="l"/>
              </a:tabLst>
            </a:pPr>
            <a:r>
              <a:rPr sz="2800" dirty="0">
                <a:solidFill>
                  <a:srgbClr val="002060"/>
                </a:solidFill>
                <a:latin typeface="Times New Roman" panose="02020603050405020304" pitchFamily="18" charset="0"/>
                <a:cs typeface="Times New Roman" panose="02020603050405020304" pitchFamily="18" charset="0"/>
              </a:rPr>
              <a:t>Age</a:t>
            </a:r>
            <a:r>
              <a:rPr sz="2800" spc="-3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introduction</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solid</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food</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a:t>
            </a:r>
            <a:r>
              <a:rPr sz="2800" spc="-2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six </a:t>
            </a:r>
            <a:r>
              <a:rPr sz="2800" dirty="0">
                <a:solidFill>
                  <a:srgbClr val="002060"/>
                </a:solidFill>
                <a:latin typeface="Times New Roman" panose="02020603050405020304" pitchFamily="18" charset="0"/>
                <a:cs typeface="Times New Roman" panose="02020603050405020304" pitchFamily="18" charset="0"/>
              </a:rPr>
              <a:t>months</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age</a:t>
            </a:r>
            <a:r>
              <a:rPr sz="2800" spc="-1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not</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4</a:t>
            </a:r>
            <a:r>
              <a:rPr sz="2800" baseline="26455" dirty="0">
                <a:solidFill>
                  <a:srgbClr val="002060"/>
                </a:solidFill>
                <a:latin typeface="Times New Roman" panose="02020603050405020304" pitchFamily="18" charset="0"/>
                <a:cs typeface="Times New Roman" panose="02020603050405020304" pitchFamily="18" charset="0"/>
              </a:rPr>
              <a:t>th</a:t>
            </a:r>
            <a:r>
              <a:rPr sz="2800" dirty="0">
                <a:solidFill>
                  <a:srgbClr val="002060"/>
                </a:solidFill>
                <a:latin typeface="Times New Roman" panose="02020603050405020304" pitchFamily="18" charset="0"/>
                <a:cs typeface="Times New Roman" panose="02020603050405020304" pitchFamily="18" charset="0"/>
              </a:rPr>
              <a:t>.</a:t>
            </a:r>
            <a:r>
              <a:rPr sz="2800" spc="-1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Months</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1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age</a:t>
            </a:r>
            <a:endParaRPr sz="2800" dirty="0">
              <a:solidFill>
                <a:srgbClr val="002060"/>
              </a:solidFill>
              <a:latin typeface="Times New Roman" panose="02020603050405020304" pitchFamily="18" charset="0"/>
              <a:cs typeface="Times New Roman" panose="02020603050405020304" pitchFamily="18" charset="0"/>
            </a:endParaRPr>
          </a:p>
          <a:p>
            <a:pPr marL="380365" marR="30480" indent="-342900">
              <a:lnSpc>
                <a:spcPct val="100000"/>
              </a:lnSpc>
              <a:spcBef>
                <a:spcPts val="760"/>
              </a:spcBef>
              <a:buClr>
                <a:srgbClr val="33339A"/>
              </a:buClr>
              <a:buChar char="■"/>
              <a:tabLst>
                <a:tab pos="380365" algn="l"/>
              </a:tabLst>
            </a:pPr>
            <a:r>
              <a:rPr sz="2800" dirty="0">
                <a:solidFill>
                  <a:srgbClr val="002060"/>
                </a:solidFill>
                <a:latin typeface="Times New Roman" panose="02020603050405020304" pitchFamily="18" charset="0"/>
                <a:cs typeface="Times New Roman" panose="02020603050405020304" pitchFamily="18" charset="0"/>
              </a:rPr>
              <a:t>Iron</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vitamin</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supplements</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for</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breast</a:t>
            </a:r>
            <a:r>
              <a:rPr sz="2800" spc="-30" dirty="0">
                <a:solidFill>
                  <a:srgbClr val="002060"/>
                </a:solidFill>
                <a:latin typeface="Times New Roman" panose="02020603050405020304" pitchFamily="18" charset="0"/>
                <a:cs typeface="Times New Roman" panose="02020603050405020304" pitchFamily="18" charset="0"/>
              </a:rPr>
              <a:t> </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fed</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babies</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prevent</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common</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diseases</a:t>
            </a:r>
            <a:r>
              <a:rPr sz="2800" spc="-25" dirty="0">
                <a:solidFill>
                  <a:srgbClr val="002060"/>
                </a:solidFill>
                <a:latin typeface="Times New Roman" panose="02020603050405020304" pitchFamily="18" charset="0"/>
                <a:cs typeface="Times New Roman" panose="02020603050405020304" pitchFamily="18" charset="0"/>
              </a:rPr>
              <a:t> in </a:t>
            </a:r>
            <a:r>
              <a:rPr sz="2800" dirty="0">
                <a:solidFill>
                  <a:srgbClr val="002060"/>
                </a:solidFill>
                <a:latin typeface="Times New Roman" panose="02020603050405020304" pitchFamily="18" charset="0"/>
                <a:cs typeface="Times New Roman" panose="02020603050405020304" pitchFamily="18" charset="0"/>
              </a:rPr>
              <a:t>our</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community</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e.g.</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rickets</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3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IDA</a:t>
            </a:r>
            <a:endParaRPr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0201" y="1324102"/>
            <a:ext cx="7828915" cy="3527632"/>
          </a:xfrm>
          <a:prstGeom prst="rect">
            <a:avLst/>
          </a:prstGeom>
        </p:spPr>
        <p:txBody>
          <a:bodyPr vert="horz" wrap="square" lIns="0" tIns="12700" rIns="0" bIns="0" rtlCol="0">
            <a:spAutoFit/>
          </a:bodyPr>
          <a:lstStyle/>
          <a:p>
            <a:pPr marL="621665" indent="-608965">
              <a:lnSpc>
                <a:spcPts val="2590"/>
              </a:lnSpc>
              <a:spcBef>
                <a:spcPts val="100"/>
              </a:spcBef>
              <a:buClr>
                <a:srgbClr val="33339A"/>
              </a:buClr>
              <a:buAutoNum type="arabicPeriod"/>
              <a:tabLst>
                <a:tab pos="621665" algn="l"/>
              </a:tabLst>
            </a:pPr>
            <a:endParaRPr lang="en-GB" sz="2800" dirty="0">
              <a:solidFill>
                <a:srgbClr val="002060"/>
              </a:solidFill>
              <a:latin typeface="Times New Roman" panose="02020603050405020304" pitchFamily="18" charset="0"/>
              <a:cs typeface="Times New Roman" panose="02020603050405020304" pitchFamily="18" charset="0"/>
            </a:endParaRPr>
          </a:p>
          <a:p>
            <a:pPr marL="621665" indent="-608965">
              <a:lnSpc>
                <a:spcPts val="2590"/>
              </a:lnSpc>
              <a:spcBef>
                <a:spcPts val="100"/>
              </a:spcBef>
              <a:buClr>
                <a:srgbClr val="33339A"/>
              </a:buClr>
              <a:buAutoNum type="arabicPeriod"/>
              <a:tabLst>
                <a:tab pos="621665" algn="l"/>
              </a:tabLst>
            </a:pPr>
            <a:r>
              <a:rPr sz="2800" dirty="0">
                <a:solidFill>
                  <a:srgbClr val="002060"/>
                </a:solidFill>
                <a:latin typeface="Times New Roman" panose="02020603050405020304" pitchFamily="18" charset="0"/>
                <a:cs typeface="Times New Roman" panose="02020603050405020304" pitchFamily="18" charset="0"/>
              </a:rPr>
              <a:t>Growth</a:t>
            </a:r>
            <a:r>
              <a:rPr sz="2800" spc="-8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assessments</a:t>
            </a:r>
            <a:endParaRPr lang="en-GB" sz="2800" dirty="0">
              <a:solidFill>
                <a:srgbClr val="002060"/>
              </a:solidFill>
              <a:latin typeface="Times New Roman" panose="02020603050405020304" pitchFamily="18" charset="0"/>
              <a:cs typeface="Times New Roman" panose="02020603050405020304" pitchFamily="18" charset="0"/>
            </a:endParaRPr>
          </a:p>
          <a:p>
            <a:pPr marL="621665" indent="-608965">
              <a:lnSpc>
                <a:spcPts val="2590"/>
              </a:lnSpc>
              <a:spcBef>
                <a:spcPts val="100"/>
              </a:spcBef>
              <a:buClr>
                <a:srgbClr val="33339A"/>
              </a:buClr>
              <a:buAutoNum type="arabicPeriod"/>
              <a:tabLst>
                <a:tab pos="621665" algn="l"/>
              </a:tabLst>
            </a:pPr>
            <a:r>
              <a:rPr sz="2800" spc="-4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Primary </a:t>
            </a:r>
            <a:r>
              <a:rPr sz="2800" dirty="0">
                <a:solidFill>
                  <a:srgbClr val="002060"/>
                </a:solidFill>
                <a:latin typeface="Times New Roman" panose="02020603050405020304" pitchFamily="18" charset="0"/>
                <a:cs typeface="Times New Roman" panose="02020603050405020304" pitchFamily="18" charset="0"/>
              </a:rPr>
              <a:t>Prevention</a:t>
            </a:r>
            <a:r>
              <a:rPr sz="2800" spc="-8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Family</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Education</a:t>
            </a:r>
            <a:r>
              <a:rPr lang="en-GB" sz="2800" dirty="0">
                <a:solidFill>
                  <a:srgbClr val="002060"/>
                </a:solidFill>
                <a:latin typeface="Times New Roman" panose="02020603050405020304" pitchFamily="18" charset="0"/>
                <a:cs typeface="Times New Roman" panose="02020603050405020304" pitchFamily="18" charset="0"/>
              </a:rPr>
              <a:t>.</a:t>
            </a:r>
            <a:endParaRPr sz="2800" dirty="0">
              <a:solidFill>
                <a:srgbClr val="002060"/>
              </a:solidFill>
              <a:latin typeface="Times New Roman" panose="02020603050405020304" pitchFamily="18" charset="0"/>
              <a:cs typeface="Times New Roman" panose="02020603050405020304" pitchFamily="18" charset="0"/>
            </a:endParaRPr>
          </a:p>
          <a:p>
            <a:pPr marL="621665" indent="-608965">
              <a:lnSpc>
                <a:spcPts val="2360"/>
              </a:lnSpc>
              <a:buClr>
                <a:srgbClr val="33339A"/>
              </a:buClr>
              <a:buAutoNum type="arabicPeriod"/>
              <a:tabLst>
                <a:tab pos="621665" algn="l"/>
              </a:tabLst>
            </a:pPr>
            <a:r>
              <a:rPr sz="2800" spc="-10" dirty="0">
                <a:solidFill>
                  <a:srgbClr val="002060"/>
                </a:solidFill>
                <a:latin typeface="Times New Roman" panose="02020603050405020304" pitchFamily="18" charset="0"/>
                <a:cs typeface="Times New Roman" panose="02020603050405020304" pitchFamily="18" charset="0"/>
              </a:rPr>
              <a:t>Immunization</a:t>
            </a:r>
            <a:r>
              <a:rPr lang="en-GB" sz="2800" spc="-10" dirty="0">
                <a:solidFill>
                  <a:srgbClr val="002060"/>
                </a:solidFill>
                <a:latin typeface="Times New Roman" panose="02020603050405020304" pitchFamily="18" charset="0"/>
                <a:cs typeface="Times New Roman" panose="02020603050405020304" pitchFamily="18" charset="0"/>
              </a:rPr>
              <a:t>.</a:t>
            </a:r>
          </a:p>
          <a:p>
            <a:pPr marL="12065" marR="936625">
              <a:lnSpc>
                <a:spcPct val="80000"/>
              </a:lnSpc>
              <a:spcBef>
                <a:spcPts val="340"/>
              </a:spcBef>
              <a:buClr>
                <a:srgbClr val="33339A"/>
              </a:buClr>
              <a:tabLst>
                <a:tab pos="622300" algn="l"/>
              </a:tabLst>
            </a:pPr>
            <a:r>
              <a:rPr lang="en-GB" sz="2800" dirty="0">
                <a:solidFill>
                  <a:srgbClr val="002060"/>
                </a:solidFill>
                <a:latin typeface="Times New Roman" panose="02020603050405020304" pitchFamily="18" charset="0"/>
                <a:cs typeface="Times New Roman" panose="02020603050405020304" pitchFamily="18" charset="0"/>
              </a:rPr>
              <a:t>4. Assessments</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of</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the</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baby's</a:t>
            </a:r>
            <a:r>
              <a:rPr lang="en-GB" sz="2800" spc="-50" dirty="0">
                <a:solidFill>
                  <a:srgbClr val="002060"/>
                </a:solidFill>
                <a:latin typeface="Times New Roman" panose="02020603050405020304" pitchFamily="18" charset="0"/>
                <a:cs typeface="Times New Roman" panose="02020603050405020304" pitchFamily="18" charset="0"/>
              </a:rPr>
              <a:t> </a:t>
            </a:r>
            <a:r>
              <a:rPr lang="en-GB" sz="2800" u="sng" dirty="0">
                <a:solidFill>
                  <a:srgbClr val="002060"/>
                </a:solidFill>
                <a:uFill>
                  <a:solidFill>
                    <a:srgbClr val="009A9A"/>
                  </a:solidFill>
                </a:u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reflexes</a:t>
            </a:r>
            <a:r>
              <a:rPr lang="en-GB" sz="2800" u="none" spc="-50" dirty="0">
                <a:solidFill>
                  <a:srgbClr val="002060"/>
                </a:solidFill>
                <a:latin typeface="Times New Roman" panose="02020603050405020304" pitchFamily="18" charset="0"/>
                <a:cs typeface="Times New Roman" panose="02020603050405020304" pitchFamily="18" charset="0"/>
              </a:rPr>
              <a:t> </a:t>
            </a:r>
            <a:r>
              <a:rPr lang="en-GB" sz="2800" spc="-25" dirty="0">
                <a:solidFill>
                  <a:srgbClr val="002060"/>
                </a:solidFill>
                <a:latin typeface="Times New Roman" panose="02020603050405020304" pitchFamily="18" charset="0"/>
                <a:cs typeface="Times New Roman" panose="02020603050405020304" pitchFamily="18" charset="0"/>
              </a:rPr>
              <a:t>&amp;</a:t>
            </a:r>
            <a:r>
              <a:rPr lang="en-GB" sz="2800" u="none" spc="-25" dirty="0">
                <a:solidFill>
                  <a:srgbClr val="002060"/>
                </a:solidFill>
                <a:latin typeface="Times New Roman" panose="02020603050405020304" pitchFamily="18" charset="0"/>
                <a:cs typeface="Times New Roman" panose="02020603050405020304" pitchFamily="18" charset="0"/>
              </a:rPr>
              <a:t> neurological </a:t>
            </a:r>
            <a:r>
              <a:rPr lang="en-GB" sz="2800" u="none" spc="-10" dirty="0">
                <a:solidFill>
                  <a:srgbClr val="002060"/>
                </a:solidFill>
                <a:latin typeface="Times New Roman" panose="02020603050405020304" pitchFamily="18" charset="0"/>
                <a:cs typeface="Times New Roman" panose="02020603050405020304" pitchFamily="18" charset="0"/>
              </a:rPr>
              <a:t>developments</a:t>
            </a:r>
          </a:p>
          <a:p>
            <a:pPr marL="12700">
              <a:lnSpc>
                <a:spcPts val="2865"/>
              </a:lnSpc>
              <a:buClr>
                <a:srgbClr val="33339A"/>
              </a:buClr>
              <a:tabLst>
                <a:tab pos="621665" algn="l"/>
              </a:tabLst>
            </a:pPr>
            <a:r>
              <a:rPr lang="en-GB" sz="2800" dirty="0">
                <a:solidFill>
                  <a:srgbClr val="002060"/>
                </a:solidFill>
                <a:latin typeface="Times New Roman" panose="02020603050405020304" pitchFamily="18" charset="0"/>
                <a:cs typeface="Times New Roman" panose="02020603050405020304" pitchFamily="18" charset="0"/>
              </a:rPr>
              <a:t>5. Visual</a:t>
            </a:r>
            <a:r>
              <a:rPr lang="en-GB" sz="2800" spc="-2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&amp;</a:t>
            </a:r>
            <a:r>
              <a:rPr lang="en-GB" sz="2800" spc="-25" dirty="0">
                <a:solidFill>
                  <a:srgbClr val="002060"/>
                </a:solidFill>
                <a:latin typeface="Times New Roman" panose="02020603050405020304" pitchFamily="18" charset="0"/>
                <a:cs typeface="Times New Roman" panose="02020603050405020304" pitchFamily="18" charset="0"/>
              </a:rPr>
              <a:t> </a:t>
            </a:r>
            <a:r>
              <a:rPr lang="en-GB" sz="2800" u="sng" dirty="0">
                <a:solidFill>
                  <a:srgbClr val="002060"/>
                </a:solidFill>
                <a:uFill>
                  <a:solidFill>
                    <a:srgbClr val="009A9A"/>
                  </a:solidFill>
                </a:u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hearing</a:t>
            </a:r>
            <a:r>
              <a:rPr lang="en-GB" sz="2800" u="sng" spc="-15" dirty="0">
                <a:solidFill>
                  <a:srgbClr val="002060"/>
                </a:solidFill>
                <a:uFill>
                  <a:solidFill>
                    <a:srgbClr val="009A9A"/>
                  </a:solidFill>
                </a:u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2800" u="sng" spc="-10" dirty="0">
                <a:solidFill>
                  <a:srgbClr val="002060"/>
                </a:solidFill>
                <a:uFill>
                  <a:solidFill>
                    <a:srgbClr val="009A9A"/>
                  </a:solidFill>
                </a:u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assessment</a:t>
            </a:r>
            <a:endParaRPr lang="en-GB" sz="2800" u="sng" spc="-10" dirty="0">
              <a:solidFill>
                <a:srgbClr val="002060"/>
              </a:solidFill>
              <a:uFill>
                <a:solidFill>
                  <a:srgbClr val="009A9A"/>
                </a:solidFill>
              </a:uFill>
              <a:latin typeface="Times New Roman" panose="02020603050405020304" pitchFamily="18" charset="0"/>
              <a:cs typeface="Times New Roman" panose="02020603050405020304" pitchFamily="18" charset="0"/>
            </a:endParaRPr>
          </a:p>
          <a:p>
            <a:pPr marL="12700" marR="859790">
              <a:lnSpc>
                <a:spcPct val="79800"/>
              </a:lnSpc>
              <a:spcBef>
                <a:spcPts val="580"/>
              </a:spcBef>
              <a:buClr>
                <a:srgbClr val="33339A"/>
              </a:buClr>
              <a:tabLst>
                <a:tab pos="622300" algn="l"/>
              </a:tabLst>
            </a:pPr>
            <a:r>
              <a:rPr lang="en-GB" sz="2800" dirty="0">
                <a:solidFill>
                  <a:srgbClr val="002060"/>
                </a:solidFill>
                <a:latin typeface="Times New Roman" panose="02020603050405020304" pitchFamily="18" charset="0"/>
                <a:cs typeface="Times New Roman" panose="02020603050405020304" pitchFamily="18" charset="0"/>
              </a:rPr>
              <a:t>6. Systemic</a:t>
            </a:r>
            <a:r>
              <a:rPr lang="en-GB" sz="2800" spc="-6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examinations</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to</a:t>
            </a:r>
            <a:r>
              <a:rPr lang="en-GB" sz="2800" spc="-6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detect</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any</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childhood </a:t>
            </a:r>
            <a:r>
              <a:rPr lang="en-GB" sz="2800" dirty="0">
                <a:solidFill>
                  <a:srgbClr val="002060"/>
                </a:solidFill>
                <a:latin typeface="Times New Roman" panose="02020603050405020304" pitchFamily="18" charset="0"/>
                <a:cs typeface="Times New Roman" panose="02020603050405020304" pitchFamily="18" charset="0"/>
              </a:rPr>
              <a:t>diseases</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from</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earlier</a:t>
            </a:r>
            <a:r>
              <a:rPr lang="en-GB" sz="2800" spc="-55"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stages.</a:t>
            </a:r>
            <a:endParaRPr lang="en-GB" sz="2800" dirty="0">
              <a:solidFill>
                <a:srgbClr val="002060"/>
              </a:solidFill>
              <a:latin typeface="Times New Roman" panose="02020603050405020304" pitchFamily="18" charset="0"/>
              <a:cs typeface="Times New Roman" panose="02020603050405020304" pitchFamily="18" charset="0"/>
            </a:endParaRPr>
          </a:p>
          <a:p>
            <a:pPr marL="621665" indent="-608965">
              <a:lnSpc>
                <a:spcPts val="2360"/>
              </a:lnSpc>
              <a:buClr>
                <a:srgbClr val="33339A"/>
              </a:buClr>
              <a:buAutoNum type="arabicPeriod"/>
              <a:tabLst>
                <a:tab pos="621665" algn="l"/>
              </a:tabLst>
            </a:pPr>
            <a:endParaRPr sz="2800" dirty="0">
              <a:solidFill>
                <a:srgbClr val="002060"/>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13485" algn="l">
              <a:lnSpc>
                <a:spcPct val="100000"/>
              </a:lnSpc>
              <a:spcBef>
                <a:spcPts val="95"/>
              </a:spcBef>
            </a:pPr>
            <a:r>
              <a:rPr b="1" dirty="0">
                <a:solidFill>
                  <a:srgbClr val="002060"/>
                </a:solidFill>
                <a:latin typeface="Times New Roman" panose="02020603050405020304" pitchFamily="18" charset="0"/>
                <a:cs typeface="Times New Roman" panose="02020603050405020304" pitchFamily="18" charset="0"/>
              </a:rPr>
              <a:t>Well</a:t>
            </a:r>
            <a:r>
              <a:rPr b="1" spc="-35" dirty="0">
                <a:solidFill>
                  <a:srgbClr val="002060"/>
                </a:solidFill>
                <a:latin typeface="Times New Roman" panose="02020603050405020304" pitchFamily="18" charset="0"/>
                <a:cs typeface="Times New Roman" panose="02020603050405020304" pitchFamily="18" charset="0"/>
              </a:rPr>
              <a:t> </a:t>
            </a:r>
            <a:r>
              <a:rPr b="1" dirty="0">
                <a:solidFill>
                  <a:srgbClr val="002060"/>
                </a:solidFill>
                <a:latin typeface="Times New Roman" panose="02020603050405020304" pitchFamily="18" charset="0"/>
                <a:cs typeface="Times New Roman" panose="02020603050405020304" pitchFamily="18" charset="0"/>
              </a:rPr>
              <a:t>baby</a:t>
            </a:r>
            <a:r>
              <a:rPr b="1" spc="-30" dirty="0">
                <a:solidFill>
                  <a:srgbClr val="002060"/>
                </a:solidFill>
                <a:latin typeface="Times New Roman" panose="02020603050405020304" pitchFamily="18" charset="0"/>
                <a:cs typeface="Times New Roman" panose="02020603050405020304" pitchFamily="18" charset="0"/>
              </a:rPr>
              <a:t> </a:t>
            </a:r>
            <a:r>
              <a:rPr b="1" dirty="0">
                <a:solidFill>
                  <a:srgbClr val="002060"/>
                </a:solidFill>
                <a:latin typeface="Times New Roman" panose="02020603050405020304" pitchFamily="18" charset="0"/>
                <a:cs typeface="Times New Roman" panose="02020603050405020304" pitchFamily="18" charset="0"/>
              </a:rPr>
              <a:t>clinic’s</a:t>
            </a:r>
            <a:r>
              <a:rPr b="1" spc="-35" dirty="0">
                <a:solidFill>
                  <a:srgbClr val="002060"/>
                </a:solidFill>
                <a:latin typeface="Times New Roman" panose="02020603050405020304" pitchFamily="18" charset="0"/>
                <a:cs typeface="Times New Roman" panose="02020603050405020304" pitchFamily="18" charset="0"/>
              </a:rPr>
              <a:t> </a:t>
            </a:r>
            <a:r>
              <a:rPr b="1" spc="-10" dirty="0">
                <a:solidFill>
                  <a:srgbClr val="002060"/>
                </a:solidFill>
                <a:latin typeface="Times New Roman" panose="02020603050405020304" pitchFamily="18" charset="0"/>
                <a:cs typeface="Times New Roman" panose="02020603050405020304" pitchFamily="18" charset="0"/>
              </a:rPr>
              <a:t>rules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4158-F071-03C6-B707-EAD77904C339}"/>
              </a:ext>
            </a:extLst>
          </p:cNvPr>
          <p:cNvSpPr>
            <a:spLocks noGrp="1"/>
          </p:cNvSpPr>
          <p:nvPr>
            <p:ph type="title"/>
          </p:nvPr>
        </p:nvSpPr>
        <p:spPr/>
        <p:txBody>
          <a:bodyPr>
            <a:normAutofit/>
          </a:bodyPr>
          <a:lstStyle/>
          <a:p>
            <a:r>
              <a:rPr lang="en-US" b="1" dirty="0">
                <a:solidFill>
                  <a:srgbClr val="002060"/>
                </a:solidFill>
                <a:latin typeface="Times New Roman" panose="02020603050405020304" pitchFamily="18" charset="0"/>
                <a:cs typeface="Times New Roman" panose="02020603050405020304" pitchFamily="18" charset="0"/>
              </a:rPr>
              <a:t>Newborn screening</a:t>
            </a:r>
          </a:p>
        </p:txBody>
      </p:sp>
      <p:graphicFrame>
        <p:nvGraphicFramePr>
          <p:cNvPr id="4" name="Table 4">
            <a:extLst>
              <a:ext uri="{FF2B5EF4-FFF2-40B4-BE49-F238E27FC236}">
                <a16:creationId xmlns:a16="http://schemas.microsoft.com/office/drawing/2014/main" id="{9E61F361-BBC3-9F75-C2ED-C1A88B7AD08F}"/>
              </a:ext>
            </a:extLst>
          </p:cNvPr>
          <p:cNvGraphicFramePr>
            <a:graphicFrameLocks noGrp="1"/>
          </p:cNvGraphicFramePr>
          <p:nvPr>
            <p:ph idx="1"/>
            <p:extLst>
              <p:ext uri="{D42A27DB-BD31-4B8C-83A1-F6EECF244321}">
                <p14:modId xmlns:p14="http://schemas.microsoft.com/office/powerpoint/2010/main" val="1577393992"/>
              </p:ext>
            </p:extLst>
          </p:nvPr>
        </p:nvGraphicFramePr>
        <p:xfrm>
          <a:off x="626904" y="1196340"/>
          <a:ext cx="8050782" cy="5135879"/>
        </p:xfrm>
        <a:graphic>
          <a:graphicData uri="http://schemas.openxmlformats.org/drawingml/2006/table">
            <a:tbl>
              <a:tblPr firstRow="1" bandRow="1">
                <a:tableStyleId>{5C22544A-7EE6-4342-B048-85BDC9FD1C3A}</a:tableStyleId>
              </a:tblPr>
              <a:tblGrid>
                <a:gridCol w="2150764">
                  <a:extLst>
                    <a:ext uri="{9D8B030D-6E8A-4147-A177-3AD203B41FA5}">
                      <a16:colId xmlns:a16="http://schemas.microsoft.com/office/drawing/2014/main" val="4254095251"/>
                    </a:ext>
                  </a:extLst>
                </a:gridCol>
                <a:gridCol w="5900018">
                  <a:extLst>
                    <a:ext uri="{9D8B030D-6E8A-4147-A177-3AD203B41FA5}">
                      <a16:colId xmlns:a16="http://schemas.microsoft.com/office/drawing/2014/main" val="1857160007"/>
                    </a:ext>
                  </a:extLst>
                </a:gridCol>
              </a:tblGrid>
              <a:tr h="672320">
                <a:tc>
                  <a:txBody>
                    <a:bodyPr/>
                    <a:lstStyle/>
                    <a:p>
                      <a:r>
                        <a:rPr lang="en-US" sz="2800" dirty="0">
                          <a:solidFill>
                            <a:srgbClr val="FFFF00"/>
                          </a:solidFill>
                          <a:latin typeface="Times New Roman" panose="02020603050405020304" pitchFamily="18" charset="0"/>
                          <a:cs typeface="Times New Roman" panose="02020603050405020304" pitchFamily="18" charset="0"/>
                        </a:rPr>
                        <a:t>screening</a:t>
                      </a:r>
                    </a:p>
                  </a:txBody>
                  <a:tcPr marL="68390" marR="68390" marT="34195" marB="34195"/>
                </a:tc>
                <a:tc>
                  <a:txBody>
                    <a:bodyPr/>
                    <a:lstStyle/>
                    <a:p>
                      <a:r>
                        <a:rPr lang="en-US" sz="2800" dirty="0">
                          <a:solidFill>
                            <a:srgbClr val="FFFF00"/>
                          </a:solidFill>
                          <a:latin typeface="Times New Roman" panose="02020603050405020304" pitchFamily="18" charset="0"/>
                          <a:cs typeface="Times New Roman" panose="02020603050405020304" pitchFamily="18" charset="0"/>
                        </a:rPr>
                        <a:t>Technique</a:t>
                      </a:r>
                    </a:p>
                  </a:txBody>
                  <a:tcPr marL="68390" marR="68390" marT="34195" marB="34195"/>
                </a:tc>
                <a:extLst>
                  <a:ext uri="{0D108BD9-81ED-4DB2-BD59-A6C34878D82A}">
                    <a16:rowId xmlns:a16="http://schemas.microsoft.com/office/drawing/2014/main" val="2501238902"/>
                  </a:ext>
                </a:extLst>
              </a:tr>
              <a:tr h="1798238">
                <a:tc>
                  <a:txBody>
                    <a:bodyPr/>
                    <a:lstStyle/>
                    <a:p>
                      <a:r>
                        <a:rPr lang="en-US" sz="2000" dirty="0">
                          <a:solidFill>
                            <a:schemeClr val="tx1"/>
                          </a:solidFill>
                          <a:latin typeface="Times New Roman" panose="02020603050405020304" pitchFamily="18" charset="0"/>
                          <a:cs typeface="Times New Roman" panose="02020603050405020304" pitchFamily="18" charset="0"/>
                        </a:rPr>
                        <a:t>Hypothyroidism</a:t>
                      </a:r>
                    </a:p>
                  </a:txBody>
                  <a:tcPr marL="68390" marR="68390" marT="34195" marB="341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a:solidFill>
                            <a:schemeClr val="tx1"/>
                          </a:solidFill>
                          <a:effectLst/>
                          <a:latin typeface="Times New Roman" panose="02020603050405020304" pitchFamily="18" charset="0"/>
                          <a:ea typeface="+mn-ea"/>
                          <a:cs typeface="Times New Roman" panose="02020603050405020304" pitchFamily="18" charset="0"/>
                        </a:rPr>
                        <a:t>For full-term infants ( 2-7 days), </a:t>
                      </a:r>
                      <a:r>
                        <a:rPr lang="en-US" sz="2000" dirty="0">
                          <a:solidFill>
                            <a:schemeClr val="tx1"/>
                          </a:solidFill>
                          <a:latin typeface="Times New Roman" panose="02020603050405020304" pitchFamily="18" charset="0"/>
                          <a:cs typeface="Times New Roman" panose="02020603050405020304" pitchFamily="18" charset="0"/>
                        </a:rPr>
                        <a:t>i</a:t>
                      </a:r>
                      <a:r>
                        <a:rPr kumimoji="0" lang="en-US" sz="2000" b="0" i="0" kern="1200" dirty="0">
                          <a:solidFill>
                            <a:schemeClr val="tx1"/>
                          </a:solidFill>
                          <a:effectLst/>
                          <a:latin typeface="Times New Roman" panose="02020603050405020304" pitchFamily="18" charset="0"/>
                          <a:ea typeface="+mn-ea"/>
                          <a:cs typeface="Times New Roman" panose="02020603050405020304" pitchFamily="18" charset="0"/>
                        </a:rPr>
                        <a:t>nitial (T4) assay, with follow-up [TSH]) assay if the blood T4 value is 10th percentile</a:t>
                      </a:r>
                    </a:p>
                  </a:txBody>
                  <a:tcPr marL="68390" marR="68390" marT="34195" marB="34195"/>
                </a:tc>
                <a:extLst>
                  <a:ext uri="{0D108BD9-81ED-4DB2-BD59-A6C34878D82A}">
                    <a16:rowId xmlns:a16="http://schemas.microsoft.com/office/drawing/2014/main" val="949762512"/>
                  </a:ext>
                </a:extLst>
              </a:tr>
              <a:tr h="1310511">
                <a:tc>
                  <a:txBody>
                    <a:bodyPr/>
                    <a:lstStyle/>
                    <a:p>
                      <a:r>
                        <a:rPr kumimoji="0"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Phenylketonuria </a:t>
                      </a:r>
                      <a:endParaRPr lang="en-US" sz="2000" dirty="0">
                        <a:solidFill>
                          <a:schemeClr val="tx1"/>
                        </a:solidFill>
                        <a:latin typeface="Times New Roman" panose="02020603050405020304" pitchFamily="18" charset="0"/>
                        <a:cs typeface="Times New Roman" panose="02020603050405020304" pitchFamily="18" charset="0"/>
                      </a:endParaRPr>
                    </a:p>
                  </a:txBody>
                  <a:tcPr marL="68390" marR="68390" marT="34195" marB="34195"/>
                </a:tc>
                <a:tc>
                  <a:txBody>
                    <a:bodyPr/>
                    <a:lstStyle/>
                    <a:p>
                      <a:r>
                        <a:rPr kumimoji="0"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AAFP </a:t>
                      </a:r>
                      <a:r>
                        <a:rPr kumimoji="0" lang="en-US" sz="2000" b="0" i="1" u="none" strike="noStrike" kern="1200" baseline="0" dirty="0">
                          <a:solidFill>
                            <a:schemeClr val="tx1"/>
                          </a:solidFill>
                          <a:latin typeface="Times New Roman" panose="02020603050405020304" pitchFamily="18" charset="0"/>
                          <a:ea typeface="+mn-ea"/>
                          <a:cs typeface="Times New Roman" panose="02020603050405020304" pitchFamily="18" charset="0"/>
                        </a:rPr>
                        <a:t>recommends </a:t>
                      </a:r>
                      <a:r>
                        <a:rPr kumimoji="0"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ordering screening test for Phenylketonuria in neonates. </a:t>
                      </a:r>
                      <a:endParaRPr lang="en-US" sz="2000" dirty="0">
                        <a:solidFill>
                          <a:schemeClr val="tx1"/>
                        </a:solidFill>
                        <a:latin typeface="Times New Roman" panose="02020603050405020304" pitchFamily="18" charset="0"/>
                        <a:cs typeface="Times New Roman" panose="02020603050405020304" pitchFamily="18" charset="0"/>
                      </a:endParaRPr>
                    </a:p>
                  </a:txBody>
                  <a:tcPr marL="68390" marR="68390" marT="34195" marB="34195"/>
                </a:tc>
                <a:extLst>
                  <a:ext uri="{0D108BD9-81ED-4DB2-BD59-A6C34878D82A}">
                    <a16:rowId xmlns:a16="http://schemas.microsoft.com/office/drawing/2014/main" val="3343958830"/>
                  </a:ext>
                </a:extLst>
              </a:tr>
              <a:tr h="1354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Critical congenital heart defect</a:t>
                      </a:r>
                    </a:p>
                  </a:txBody>
                  <a:tcPr marL="68390" marR="68390" marT="34195" marB="341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dirty="0">
                          <a:solidFill>
                            <a:schemeClr val="tx1"/>
                          </a:solidFill>
                          <a:latin typeface="Times New Roman" panose="02020603050405020304" pitchFamily="18" charset="0"/>
                          <a:cs typeface="Times New Roman" panose="02020603050405020304" pitchFamily="18" charset="0"/>
                        </a:rPr>
                        <a:t>&gt;</a:t>
                      </a:r>
                      <a:r>
                        <a:rPr lang="en-US" sz="2000" u="none" dirty="0">
                          <a:solidFill>
                            <a:schemeClr val="tx1"/>
                          </a:solidFill>
                          <a:latin typeface="Times New Roman" panose="02020603050405020304" pitchFamily="18" charset="0"/>
                          <a:cs typeface="Times New Roman" panose="02020603050405020304" pitchFamily="18" charset="0"/>
                        </a:rPr>
                        <a:t>   4 hour of age  or before discharge, </a:t>
                      </a:r>
                      <a:r>
                        <a:rPr lang="en-US" sz="2000" dirty="0">
                          <a:solidFill>
                            <a:schemeClr val="tx1"/>
                          </a:solidFill>
                          <a:latin typeface="Times New Roman" panose="02020603050405020304" pitchFamily="18" charset="0"/>
                          <a:cs typeface="Times New Roman" panose="02020603050405020304" pitchFamily="18" charset="0"/>
                        </a:rPr>
                        <a:t>Pulse oximetry</a:t>
                      </a:r>
                      <a:endParaRPr lang="en-US" sz="2000" u="sng"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txBody>
                  <a:tcPr marL="68390" marR="68390" marT="34195" marB="34195"/>
                </a:tc>
                <a:extLst>
                  <a:ext uri="{0D108BD9-81ED-4DB2-BD59-A6C34878D82A}">
                    <a16:rowId xmlns:a16="http://schemas.microsoft.com/office/drawing/2014/main" val="2456351289"/>
                  </a:ext>
                </a:extLst>
              </a:tr>
            </a:tbl>
          </a:graphicData>
        </a:graphic>
      </p:graphicFrame>
    </p:spTree>
    <p:extLst>
      <p:ext uri="{BB962C8B-B14F-4D97-AF65-F5344CB8AC3E}">
        <p14:creationId xmlns:p14="http://schemas.microsoft.com/office/powerpoint/2010/main" val="31104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285C-706D-1E46-8E32-D91BC2CA9635}"/>
              </a:ext>
            </a:extLst>
          </p:cNvPr>
          <p:cNvSpPr>
            <a:spLocks noGrp="1"/>
          </p:cNvSpPr>
          <p:nvPr>
            <p:ph type="title"/>
          </p:nvPr>
        </p:nvSpPr>
        <p:spPr/>
        <p:txBody>
          <a:bodyPr/>
          <a:lstStyle/>
          <a:p>
            <a:r>
              <a:rPr lang="en-US" b="1" dirty="0">
                <a:solidFill>
                  <a:srgbClr val="002060"/>
                </a:solidFill>
                <a:latin typeface="Times New Roman" panose="02020603050405020304" pitchFamily="18" charset="0"/>
                <a:cs typeface="Times New Roman" panose="02020603050405020304" pitchFamily="18" charset="0"/>
              </a:rPr>
              <a:t>Infant and children screening</a:t>
            </a:r>
          </a:p>
        </p:txBody>
      </p:sp>
      <p:graphicFrame>
        <p:nvGraphicFramePr>
          <p:cNvPr id="4" name="Table 4">
            <a:extLst>
              <a:ext uri="{FF2B5EF4-FFF2-40B4-BE49-F238E27FC236}">
                <a16:creationId xmlns:a16="http://schemas.microsoft.com/office/drawing/2014/main" id="{27306B76-3E9C-E2CC-F007-FD57B1A5A84E}"/>
              </a:ext>
            </a:extLst>
          </p:cNvPr>
          <p:cNvGraphicFramePr>
            <a:graphicFrameLocks noGrp="1"/>
          </p:cNvGraphicFramePr>
          <p:nvPr>
            <p:ph idx="1"/>
            <p:extLst>
              <p:ext uri="{D42A27DB-BD31-4B8C-83A1-F6EECF244321}">
                <p14:modId xmlns:p14="http://schemas.microsoft.com/office/powerpoint/2010/main" val="1455229846"/>
              </p:ext>
            </p:extLst>
          </p:nvPr>
        </p:nvGraphicFramePr>
        <p:xfrm>
          <a:off x="626904" y="1511301"/>
          <a:ext cx="7864792" cy="3687802"/>
        </p:xfrm>
        <a:graphic>
          <a:graphicData uri="http://schemas.openxmlformats.org/drawingml/2006/table">
            <a:tbl>
              <a:tblPr firstRow="1" bandRow="1">
                <a:tableStyleId>{5C22544A-7EE6-4342-B048-85BDC9FD1C3A}</a:tableStyleId>
              </a:tblPr>
              <a:tblGrid>
                <a:gridCol w="2298647">
                  <a:extLst>
                    <a:ext uri="{9D8B030D-6E8A-4147-A177-3AD203B41FA5}">
                      <a16:colId xmlns:a16="http://schemas.microsoft.com/office/drawing/2014/main" val="3120019625"/>
                    </a:ext>
                  </a:extLst>
                </a:gridCol>
                <a:gridCol w="5566145">
                  <a:extLst>
                    <a:ext uri="{9D8B030D-6E8A-4147-A177-3AD203B41FA5}">
                      <a16:colId xmlns:a16="http://schemas.microsoft.com/office/drawing/2014/main" val="2747822309"/>
                    </a:ext>
                  </a:extLst>
                </a:gridCol>
              </a:tblGrid>
              <a:tr h="368984">
                <a:tc>
                  <a:txBody>
                    <a:bodyPr/>
                    <a:lstStyle/>
                    <a:p>
                      <a:r>
                        <a:rPr lang="en-US" sz="2400" dirty="0">
                          <a:solidFill>
                            <a:srgbClr val="002060"/>
                          </a:solidFill>
                          <a:latin typeface="Times New Roman" panose="02020603050405020304" pitchFamily="18" charset="0"/>
                          <a:cs typeface="Times New Roman" panose="02020603050405020304" pitchFamily="18" charset="0"/>
                        </a:rPr>
                        <a:t>Screening</a:t>
                      </a:r>
                    </a:p>
                  </a:txBody>
                  <a:tcPr marL="68390" marR="68390" marT="34195" marB="34195"/>
                </a:tc>
                <a:tc>
                  <a:txBody>
                    <a:bodyPr/>
                    <a:lstStyle/>
                    <a:p>
                      <a:r>
                        <a:rPr lang="en-US" sz="2400" dirty="0">
                          <a:solidFill>
                            <a:srgbClr val="002060"/>
                          </a:solidFill>
                          <a:latin typeface="Times New Roman" panose="02020603050405020304" pitchFamily="18" charset="0"/>
                          <a:cs typeface="Times New Roman" panose="02020603050405020304" pitchFamily="18" charset="0"/>
                        </a:rPr>
                        <a:t>Technique</a:t>
                      </a:r>
                    </a:p>
                  </a:txBody>
                  <a:tcPr marL="68390" marR="68390" marT="34195" marB="34195"/>
                </a:tc>
                <a:extLst>
                  <a:ext uri="{0D108BD9-81ED-4DB2-BD59-A6C34878D82A}">
                    <a16:rowId xmlns:a16="http://schemas.microsoft.com/office/drawing/2014/main" val="933395389"/>
                  </a:ext>
                </a:extLst>
              </a:tr>
              <a:tr h="990702">
                <a:tc>
                  <a:txBody>
                    <a:bodyPr/>
                    <a:lstStyle/>
                    <a:p>
                      <a:r>
                        <a:rPr kumimoji="0" lang="en-US" sz="24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Hip Dysplasia </a:t>
                      </a:r>
                      <a:endParaRPr lang="en-US" sz="2400" dirty="0">
                        <a:solidFill>
                          <a:srgbClr val="002060"/>
                        </a:solidFill>
                        <a:latin typeface="Times New Roman" panose="02020603050405020304" pitchFamily="18" charset="0"/>
                        <a:cs typeface="Times New Roman" panose="02020603050405020304" pitchFamily="18" charset="0"/>
                      </a:endParaRPr>
                    </a:p>
                  </a:txBody>
                  <a:tcPr marL="68390" marR="68390" marT="34195" marB="34195"/>
                </a:tc>
                <a:tc>
                  <a:txBody>
                    <a:bodyPr/>
                    <a:lstStyle/>
                    <a:p>
                      <a:r>
                        <a:rPr kumimoji="0" lang="en-US" sz="24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Barlow and Ortolani tests </a:t>
                      </a:r>
                      <a:endParaRPr lang="en-US" sz="2400" dirty="0">
                        <a:solidFill>
                          <a:srgbClr val="002060"/>
                        </a:solidFill>
                        <a:latin typeface="Times New Roman" panose="02020603050405020304" pitchFamily="18" charset="0"/>
                        <a:cs typeface="Times New Roman" panose="02020603050405020304" pitchFamily="18" charset="0"/>
                      </a:endParaRPr>
                    </a:p>
                  </a:txBody>
                  <a:tcPr marL="68390" marR="68390" marT="34195" marB="34195"/>
                </a:tc>
                <a:extLst>
                  <a:ext uri="{0D108BD9-81ED-4DB2-BD59-A6C34878D82A}">
                    <a16:rowId xmlns:a16="http://schemas.microsoft.com/office/drawing/2014/main" val="2620920919"/>
                  </a:ext>
                </a:extLst>
              </a:tr>
              <a:tr h="1840713">
                <a:tc>
                  <a:txBody>
                    <a:bodyPr/>
                    <a:lstStyle/>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Vision screening</a:t>
                      </a:r>
                    </a:p>
                  </a:txBody>
                  <a:tcPr marL="68390" marR="68390" marT="34195" marB="34195"/>
                </a:tc>
                <a:tc>
                  <a:txBody>
                    <a:bodyPr/>
                    <a:lstStyle/>
                    <a:p>
                      <a:r>
                        <a:rPr lang="en-US" sz="2400" dirty="0">
                          <a:solidFill>
                            <a:srgbClr val="002060"/>
                          </a:solidFill>
                          <a:latin typeface="Times New Roman" panose="02020603050405020304" pitchFamily="18" charset="0"/>
                          <a:cs typeface="Times New Roman" panose="02020603050405020304" pitchFamily="18" charset="0"/>
                        </a:rPr>
                        <a:t>1 mon.- 1.5 years: red reflex</a:t>
                      </a: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1.5year – 3 years:</a:t>
                      </a:r>
                    </a:p>
                    <a:p>
                      <a:endParaRPr lang="en-US" sz="24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itchFamily="34" charset="0"/>
                        <a:buChar char="•"/>
                      </a:pPr>
                      <a:r>
                        <a:rPr kumimoji="0" lang="en-US" sz="2400" b="0" i="0" kern="1200" dirty="0">
                          <a:solidFill>
                            <a:srgbClr val="002060"/>
                          </a:solidFill>
                          <a:effectLst/>
                          <a:latin typeface="Times New Roman" panose="02020603050405020304" pitchFamily="18" charset="0"/>
                          <a:ea typeface="+mn-ea"/>
                          <a:cs typeface="Times New Roman" panose="02020603050405020304" pitchFamily="18" charset="0"/>
                        </a:rPr>
                        <a:t>Infants and young toddlers: Fixate and follow response</a:t>
                      </a:r>
                    </a:p>
                  </a:txBody>
                  <a:tcPr marL="68390" marR="68390" marT="34195" marB="34195"/>
                </a:tc>
                <a:extLst>
                  <a:ext uri="{0D108BD9-81ED-4DB2-BD59-A6C34878D82A}">
                    <a16:rowId xmlns:a16="http://schemas.microsoft.com/office/drawing/2014/main" val="3726345689"/>
                  </a:ext>
                </a:extLst>
              </a:tr>
            </a:tbl>
          </a:graphicData>
        </a:graphic>
      </p:graphicFrame>
    </p:spTree>
    <p:extLst>
      <p:ext uri="{BB962C8B-B14F-4D97-AF65-F5344CB8AC3E}">
        <p14:creationId xmlns:p14="http://schemas.microsoft.com/office/powerpoint/2010/main" val="3876423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A3CC-79EB-F419-7E5A-A25E14FBE3A5}"/>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401078DF-45A6-CB75-6064-F6A917AEC3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00380"/>
            <a:ext cx="9118600" cy="60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92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5376-5221-F765-1BA0-91464468F6FF}"/>
              </a:ext>
            </a:extLst>
          </p:cNvPr>
          <p:cNvSpPr>
            <a:spLocks noGrp="1"/>
          </p:cNvSpPr>
          <p:nvPr>
            <p:ph type="title"/>
          </p:nvPr>
        </p:nvSpPr>
        <p:spPr>
          <a:xfrm>
            <a:off x="533908" y="500380"/>
            <a:ext cx="8050783" cy="1396344"/>
          </a:xfrm>
        </p:spPr>
        <p:txBody>
          <a:bodyPr/>
          <a:lstStyle/>
          <a:p>
            <a:r>
              <a:rPr lang="en-GB" dirty="0"/>
              <a:t> </a:t>
            </a:r>
            <a:r>
              <a:rPr lang="en-GB" sz="4400" b="1" kern="100" dirty="0">
                <a:solidFill>
                  <a:srgbClr val="002465"/>
                </a:solidFill>
                <a:effectLst/>
                <a:latin typeface="Times New Roman" panose="02020603050405020304" pitchFamily="18" charset="0"/>
                <a:ea typeface="Calibri" panose="020F0502020204030204" pitchFamily="34" charset="0"/>
                <a:cs typeface="Arial" panose="020B0604020202020204" pitchFamily="34" charset="0"/>
              </a:rPr>
              <a:t>Barlow's Test</a:t>
            </a:r>
            <a:br>
              <a:rPr lang="en-GB" sz="44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0092F674-2B61-B51C-B5FD-363E71C8EC32}"/>
              </a:ext>
            </a:extLst>
          </p:cNvPr>
          <p:cNvSpPr>
            <a:spLocks noGrp="1"/>
          </p:cNvSpPr>
          <p:nvPr>
            <p:ph type="body" idx="1"/>
          </p:nvPr>
        </p:nvSpPr>
        <p:spPr>
          <a:xfrm>
            <a:off x="533907" y="2120900"/>
            <a:ext cx="7866633" cy="4343400"/>
          </a:xfrm>
        </p:spPr>
        <p:txBody>
          <a:bodyPr/>
          <a:lstStyle/>
          <a:p>
            <a:pPr>
              <a:lnSpc>
                <a:spcPct val="107000"/>
              </a:lnSpc>
              <a:spcAft>
                <a:spcPts val="800"/>
              </a:spcAft>
            </a:pP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Adduct the hip, then apply a downward pressure over the knee with your thumb. If the hip is unstable, the femoral head will slip out of the acetabulum, producing the palpable sensation of the hip dislocating. If the hip is </a:t>
            </a:r>
            <a:r>
              <a:rPr lang="en-GB"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dislocatable</a:t>
            </a: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then Barlow's test is positive.</a:t>
            </a:r>
          </a:p>
          <a:p>
            <a:endParaRPr lang="en-GB" dirty="0"/>
          </a:p>
        </p:txBody>
      </p:sp>
    </p:spTree>
    <p:extLst>
      <p:ext uri="{BB962C8B-B14F-4D97-AF65-F5344CB8AC3E}">
        <p14:creationId xmlns:p14="http://schemas.microsoft.com/office/powerpoint/2010/main" val="341876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ABCD-27FF-ED76-5AAD-C19A430D97E7}"/>
              </a:ext>
            </a:extLst>
          </p:cNvPr>
          <p:cNvSpPr>
            <a:spLocks noGrp="1"/>
          </p:cNvSpPr>
          <p:nvPr>
            <p:ph type="title"/>
          </p:nvPr>
        </p:nvSpPr>
        <p:spPr>
          <a:xfrm>
            <a:off x="533908" y="500380"/>
            <a:ext cx="8050783" cy="1396344"/>
          </a:xfrm>
        </p:spPr>
        <p:txBody>
          <a:bodyPr/>
          <a:lstStyle/>
          <a:p>
            <a:r>
              <a:rPr lang="en-GB" dirty="0"/>
              <a:t> </a:t>
            </a:r>
            <a:r>
              <a:rPr lang="en-GB" sz="4400" b="1" kern="100" dirty="0">
                <a:solidFill>
                  <a:srgbClr val="002465"/>
                </a:solidFill>
                <a:effectLst/>
                <a:latin typeface="Times New Roman" panose="02020603050405020304" pitchFamily="18" charset="0"/>
                <a:ea typeface="Calibri" panose="020F0502020204030204" pitchFamily="34" charset="0"/>
                <a:cs typeface="Arial" panose="020B0604020202020204" pitchFamily="34" charset="0"/>
              </a:rPr>
              <a:t>The Ortolani Test:</a:t>
            </a:r>
            <a:br>
              <a:rPr lang="en-GB" sz="44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D4C705CB-AFDB-621F-5DB2-9FA55B7EF067}"/>
              </a:ext>
            </a:extLst>
          </p:cNvPr>
          <p:cNvSpPr>
            <a:spLocks noGrp="1"/>
          </p:cNvSpPr>
          <p:nvPr>
            <p:ph type="body" idx="1"/>
          </p:nvPr>
        </p:nvSpPr>
        <p:spPr>
          <a:xfrm>
            <a:off x="524001" y="2044700"/>
            <a:ext cx="7876540" cy="4343400"/>
          </a:xfrm>
        </p:spPr>
        <p:txBody>
          <a:bodyPr/>
          <a:lstStyle/>
          <a:p>
            <a:pPr>
              <a:lnSpc>
                <a:spcPct val="107000"/>
              </a:lnSpc>
              <a:spcAft>
                <a:spcPts val="800"/>
              </a:spcAft>
            </a:pPr>
            <a:r>
              <a:rPr lang="en-GB" sz="2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The examiner's hands are placed over the child’s   knees with his/her thumbs on the medial thigh and the fingers placing a gentle upward stress on the lateral thigh and greater trochanter area. With slow abduction, a dislocated and reducible hip will reduce with a described palpable “clunk.”</a:t>
            </a:r>
          </a:p>
          <a:p>
            <a:endParaRPr lang="en-GB" dirty="0"/>
          </a:p>
        </p:txBody>
      </p:sp>
    </p:spTree>
    <p:extLst>
      <p:ext uri="{BB962C8B-B14F-4D97-AF65-F5344CB8AC3E}">
        <p14:creationId xmlns:p14="http://schemas.microsoft.com/office/powerpoint/2010/main" val="312771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B1D1-0491-E288-E042-5A80693C6C83}"/>
              </a:ext>
            </a:extLst>
          </p:cNvPr>
          <p:cNvSpPr>
            <a:spLocks noGrp="1"/>
          </p:cNvSpPr>
          <p:nvPr>
            <p:ph type="title"/>
          </p:nvPr>
        </p:nvSpPr>
        <p:spPr/>
        <p:txBody>
          <a:bodyPr/>
          <a:lstStyle/>
          <a:p>
            <a:endParaRPr lang="en-US" dirty="0"/>
          </a:p>
        </p:txBody>
      </p:sp>
      <p:graphicFrame>
        <p:nvGraphicFramePr>
          <p:cNvPr id="4" name="Table 4">
            <a:extLst>
              <a:ext uri="{FF2B5EF4-FFF2-40B4-BE49-F238E27FC236}">
                <a16:creationId xmlns:a16="http://schemas.microsoft.com/office/drawing/2014/main" id="{78482B6E-243A-EF78-DF09-3F4D7ECBE28C}"/>
              </a:ext>
            </a:extLst>
          </p:cNvPr>
          <p:cNvGraphicFramePr>
            <a:graphicFrameLocks noGrp="1"/>
          </p:cNvGraphicFramePr>
          <p:nvPr>
            <p:ph idx="1"/>
            <p:extLst>
              <p:ext uri="{D42A27DB-BD31-4B8C-83A1-F6EECF244321}">
                <p14:modId xmlns:p14="http://schemas.microsoft.com/office/powerpoint/2010/main" val="2395328143"/>
              </p:ext>
            </p:extLst>
          </p:nvPr>
        </p:nvGraphicFramePr>
        <p:xfrm>
          <a:off x="520701" y="500380"/>
          <a:ext cx="8063990" cy="5993508"/>
        </p:xfrm>
        <a:graphic>
          <a:graphicData uri="http://schemas.openxmlformats.org/drawingml/2006/table">
            <a:tbl>
              <a:tblPr firstRow="1" bandRow="1">
                <a:tableStyleId>{5C22544A-7EE6-4342-B048-85BDC9FD1C3A}</a:tableStyleId>
              </a:tblPr>
              <a:tblGrid>
                <a:gridCol w="2489318">
                  <a:extLst>
                    <a:ext uri="{9D8B030D-6E8A-4147-A177-3AD203B41FA5}">
                      <a16:colId xmlns:a16="http://schemas.microsoft.com/office/drawing/2014/main" val="3287883082"/>
                    </a:ext>
                  </a:extLst>
                </a:gridCol>
                <a:gridCol w="5574672">
                  <a:extLst>
                    <a:ext uri="{9D8B030D-6E8A-4147-A177-3AD203B41FA5}">
                      <a16:colId xmlns:a16="http://schemas.microsoft.com/office/drawing/2014/main" val="833517316"/>
                    </a:ext>
                  </a:extLst>
                </a:gridCol>
              </a:tblGrid>
              <a:tr h="2172400">
                <a:tc>
                  <a:txBody>
                    <a:bodyPr/>
                    <a:lstStyle/>
                    <a:p>
                      <a:r>
                        <a:rPr lang="en-US" sz="2000" dirty="0">
                          <a:solidFill>
                            <a:srgbClr val="002060"/>
                          </a:solidFill>
                          <a:latin typeface="Times New Roman" panose="02020603050405020304" pitchFamily="18" charset="0"/>
                          <a:cs typeface="Times New Roman" panose="02020603050405020304" pitchFamily="18" charset="0"/>
                        </a:rPr>
                        <a:t>Hearing screening</a:t>
                      </a:r>
                    </a:p>
                  </a:txBody>
                  <a:tcPr marL="68390" marR="68390" marT="34195" marB="34195"/>
                </a:tc>
                <a:tc>
                  <a:txBody>
                    <a:bodyPr/>
                    <a:lstStyle/>
                    <a:p>
                      <a:pPr marL="285750" indent="-285750">
                        <a:buFont typeface="Arial" panose="020B0604020202020204" pitchFamily="34" charset="0"/>
                        <a:buChar char="•"/>
                      </a:pPr>
                      <a:r>
                        <a:rPr kumimoji="0" lang="en-US" sz="2000" b="0" i="0" kern="1200" dirty="0">
                          <a:solidFill>
                            <a:srgbClr val="002060"/>
                          </a:solidFill>
                          <a:effectLst/>
                          <a:latin typeface="Times New Roman" panose="02020603050405020304" pitchFamily="18" charset="0"/>
                          <a:ea typeface="+mn-ea"/>
                          <a:cs typeface="Times New Roman" panose="02020603050405020304" pitchFamily="18" charset="0"/>
                        </a:rPr>
                        <a:t>At all health maintenance visits and periodic hearing screening at 4, 5, 6, 7, 8 and 10 years of 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kern="1200" dirty="0">
                          <a:solidFill>
                            <a:srgbClr val="002060"/>
                          </a:solidFill>
                          <a:effectLst/>
                          <a:latin typeface="Times New Roman" panose="02020603050405020304" pitchFamily="18" charset="0"/>
                          <a:ea typeface="+mn-ea"/>
                          <a:cs typeface="Times New Roman" panose="02020603050405020304" pitchFamily="18" charset="0"/>
                        </a:rPr>
                        <a:t>Audiometry screening that includes 6000 and 8000 hertz frequencies is recommended once between 11 and 14 years, once between 15 and 17 years, and once between 18 and 21 years. </a:t>
                      </a:r>
                      <a:endParaRPr lang="en-US" sz="2000" dirty="0">
                        <a:solidFill>
                          <a:srgbClr val="002060"/>
                        </a:solidFill>
                        <a:latin typeface="Times New Roman" panose="02020603050405020304" pitchFamily="18" charset="0"/>
                        <a:cs typeface="Times New Roman" panose="02020603050405020304" pitchFamily="18" charset="0"/>
                      </a:endParaRPr>
                    </a:p>
                  </a:txBody>
                  <a:tcPr marL="68390" marR="68390" marT="34195" marB="34195"/>
                </a:tc>
                <a:extLst>
                  <a:ext uri="{0D108BD9-81ED-4DB2-BD59-A6C34878D82A}">
                    <a16:rowId xmlns:a16="http://schemas.microsoft.com/office/drawing/2014/main" val="3791581212"/>
                  </a:ext>
                </a:extLst>
              </a:tr>
              <a:tr h="826202">
                <a:tc>
                  <a:txBody>
                    <a:bodyPr/>
                    <a:lstStyle/>
                    <a:p>
                      <a:r>
                        <a:rPr lang="en-US" sz="2000" dirty="0">
                          <a:solidFill>
                            <a:srgbClr val="002060"/>
                          </a:solidFill>
                          <a:latin typeface="Times New Roman" panose="02020603050405020304" pitchFamily="18" charset="0"/>
                          <a:cs typeface="Times New Roman" panose="02020603050405020304" pitchFamily="18" charset="0"/>
                        </a:rPr>
                        <a:t>Behavior screening</a:t>
                      </a:r>
                    </a:p>
                  </a:txBody>
                  <a:tcPr marL="68390" marR="68390" marT="34195" marB="341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a:solidFill>
                            <a:srgbClr val="002060"/>
                          </a:solidFill>
                          <a:effectLst/>
                          <a:latin typeface="Times New Roman" panose="02020603050405020304" pitchFamily="18" charset="0"/>
                          <a:ea typeface="+mn-ea"/>
                          <a:cs typeface="Times New Roman" panose="02020603050405020304" pitchFamily="18" charset="0"/>
                        </a:rPr>
                        <a:t>At 18 and 24 months of age .</a:t>
                      </a:r>
                      <a:endParaRPr lang="en-US" sz="2000" dirty="0">
                        <a:solidFill>
                          <a:srgbClr val="002060"/>
                        </a:solidFill>
                        <a:latin typeface="Times New Roman" panose="02020603050405020304" pitchFamily="18" charset="0"/>
                        <a:cs typeface="Times New Roman" panose="02020603050405020304" pitchFamily="18" charset="0"/>
                      </a:endParaRPr>
                    </a:p>
                  </a:txBody>
                  <a:tcPr marL="68390" marR="68390" marT="34195" marB="34195"/>
                </a:tc>
                <a:extLst>
                  <a:ext uri="{0D108BD9-81ED-4DB2-BD59-A6C34878D82A}">
                    <a16:rowId xmlns:a16="http://schemas.microsoft.com/office/drawing/2014/main" val="3414097485"/>
                  </a:ext>
                </a:extLst>
              </a:tr>
              <a:tr h="1827529">
                <a:tc>
                  <a:txBody>
                    <a:bodyPr/>
                    <a:lstStyle/>
                    <a:p>
                      <a:r>
                        <a:rPr lang="en-US" sz="2000" dirty="0">
                          <a:solidFill>
                            <a:srgbClr val="002060"/>
                          </a:solidFill>
                          <a:latin typeface="Times New Roman" panose="02020603050405020304" pitchFamily="18" charset="0"/>
                          <a:cs typeface="Times New Roman" panose="02020603050405020304" pitchFamily="18" charset="0"/>
                        </a:rPr>
                        <a:t>IDA</a:t>
                      </a:r>
                    </a:p>
                  </a:txBody>
                  <a:tcPr marL="68390" marR="68390" marT="34195" marB="34195"/>
                </a:tc>
                <a:tc>
                  <a:txBody>
                    <a:bodyPr/>
                    <a:lstStyle/>
                    <a:p>
                      <a:r>
                        <a:rPr kumimoji="0" lang="en-US" sz="2000" b="0" i="0" kern="1200" dirty="0">
                          <a:solidFill>
                            <a:srgbClr val="002060"/>
                          </a:solidFill>
                          <a:effectLst/>
                          <a:latin typeface="Times New Roman" panose="02020603050405020304" pitchFamily="18" charset="0"/>
                          <a:ea typeface="+mn-ea"/>
                          <a:cs typeface="Times New Roman" panose="02020603050405020304" pitchFamily="18" charset="0"/>
                        </a:rPr>
                        <a:t>At four months of age and measurement of hemoglobin or hematocrit at 12 months of age and repeat risk assessment at 15, 18, 24, 30, and 36 months of age and annually thereafter.</a:t>
                      </a:r>
                    </a:p>
                  </a:txBody>
                  <a:tcPr marL="68390" marR="68390" marT="34195" marB="34195"/>
                </a:tc>
                <a:extLst>
                  <a:ext uri="{0D108BD9-81ED-4DB2-BD59-A6C34878D82A}">
                    <a16:rowId xmlns:a16="http://schemas.microsoft.com/office/drawing/2014/main" val="2928363467"/>
                  </a:ext>
                </a:extLst>
              </a:tr>
              <a:tr h="1137787">
                <a:tc>
                  <a:txBody>
                    <a:bodyPr/>
                    <a:lstStyle/>
                    <a:p>
                      <a:r>
                        <a:rPr lang="en-US" sz="2000" dirty="0">
                          <a:solidFill>
                            <a:srgbClr val="002060"/>
                          </a:solidFill>
                          <a:latin typeface="Times New Roman" panose="02020603050405020304" pitchFamily="18" charset="0"/>
                          <a:cs typeface="Times New Roman" panose="02020603050405020304" pitchFamily="18" charset="0"/>
                        </a:rPr>
                        <a:t>Vit D </a:t>
                      </a:r>
                    </a:p>
                  </a:txBody>
                  <a:tcPr marL="68390" marR="68390" marT="34195" marB="34195"/>
                </a:tc>
                <a:tc>
                  <a:txBody>
                    <a:bodyPr/>
                    <a:lstStyle/>
                    <a:p>
                      <a:pPr marL="285750" indent="-285750">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Recommends 400 IU of vitamin D daily for all children</a:t>
                      </a:r>
                    </a:p>
                  </a:txBody>
                  <a:tcPr marL="68390" marR="68390" marT="34195" marB="34195"/>
                </a:tc>
                <a:extLst>
                  <a:ext uri="{0D108BD9-81ED-4DB2-BD59-A6C34878D82A}">
                    <a16:rowId xmlns:a16="http://schemas.microsoft.com/office/drawing/2014/main" val="1840812579"/>
                  </a:ext>
                </a:extLst>
              </a:tr>
            </a:tbl>
          </a:graphicData>
        </a:graphic>
      </p:graphicFrame>
    </p:spTree>
    <p:extLst>
      <p:ext uri="{BB962C8B-B14F-4D97-AF65-F5344CB8AC3E}">
        <p14:creationId xmlns:p14="http://schemas.microsoft.com/office/powerpoint/2010/main" val="3161989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2221865" algn="l">
              <a:lnSpc>
                <a:spcPct val="100000"/>
              </a:lnSpc>
              <a:spcBef>
                <a:spcPts val="95"/>
              </a:spcBef>
            </a:pPr>
            <a:r>
              <a:rPr b="1" u="sng" spc="-10" dirty="0">
                <a:solidFill>
                  <a:srgbClr val="002060"/>
                </a:solidFill>
                <a:uFill>
                  <a:solidFill>
                    <a:srgbClr val="009A9A"/>
                  </a:solidFill>
                </a:u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Immunizations</a:t>
            </a:r>
          </a:p>
        </p:txBody>
      </p:sp>
      <p:sp>
        <p:nvSpPr>
          <p:cNvPr id="3" name="object 3"/>
          <p:cNvSpPr txBox="1"/>
          <p:nvPr/>
        </p:nvSpPr>
        <p:spPr>
          <a:xfrm>
            <a:off x="524001" y="1576324"/>
            <a:ext cx="7970520" cy="4191531"/>
          </a:xfrm>
          <a:prstGeom prst="rect">
            <a:avLst/>
          </a:prstGeom>
        </p:spPr>
        <p:txBody>
          <a:bodyPr vert="horz" wrap="square" lIns="0" tIns="61594" rIns="0" bIns="0" rtlCol="0">
            <a:spAutoFit/>
          </a:bodyPr>
          <a:lstStyle/>
          <a:p>
            <a:pPr marL="355600" marR="5080" indent="-343535">
              <a:lnSpc>
                <a:spcPts val="3020"/>
              </a:lnSpc>
              <a:spcBef>
                <a:spcPts val="484"/>
              </a:spcBef>
              <a:buClr>
                <a:srgbClr val="33339A"/>
              </a:buClr>
              <a:buChar char="■"/>
              <a:tabLst>
                <a:tab pos="355600" algn="l"/>
              </a:tabLst>
            </a:pPr>
            <a:r>
              <a:rPr sz="2800" dirty="0">
                <a:solidFill>
                  <a:srgbClr val="002060"/>
                </a:solidFill>
                <a:latin typeface="Times New Roman" panose="02020603050405020304" pitchFamily="18" charset="0"/>
                <a:cs typeface="Times New Roman" panose="02020603050405020304" pitchFamily="18" charset="0"/>
              </a:rPr>
              <a:t>Individual</a:t>
            </a:r>
            <a:r>
              <a:rPr sz="2800" spc="-8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8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series</a:t>
            </a:r>
            <a:r>
              <a:rPr sz="2800" spc="-8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immunizations</a:t>
            </a:r>
            <a:r>
              <a:rPr sz="2800" spc="-8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are</a:t>
            </a:r>
            <a:r>
              <a:rPr sz="2800" spc="-8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started</a:t>
            </a:r>
            <a:r>
              <a:rPr sz="2800" spc="-80" dirty="0">
                <a:solidFill>
                  <a:srgbClr val="002060"/>
                </a:solidFill>
                <a:latin typeface="Times New Roman" panose="02020603050405020304" pitchFamily="18" charset="0"/>
                <a:cs typeface="Times New Roman" panose="02020603050405020304" pitchFamily="18" charset="0"/>
              </a:rPr>
              <a:t> </a:t>
            </a:r>
            <a:r>
              <a:rPr lang="en-GB" sz="2800" spc="-25" dirty="0">
                <a:solidFill>
                  <a:srgbClr val="002060"/>
                </a:solidFill>
                <a:latin typeface="Times New Roman" panose="02020603050405020304" pitchFamily="18" charset="0"/>
                <a:cs typeface="Times New Roman" panose="02020603050405020304" pitchFamily="18" charset="0"/>
              </a:rPr>
              <a:t>&amp;</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continued</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a:t>
            </a:r>
            <a:r>
              <a:rPr sz="2800" spc="-50" dirty="0">
                <a:solidFill>
                  <a:srgbClr val="002060"/>
                </a:solidFill>
                <a:latin typeface="Times New Roman" panose="02020603050405020304" pitchFamily="18" charset="0"/>
                <a:cs typeface="Times New Roman" panose="02020603050405020304" pitchFamily="18" charset="0"/>
              </a:rPr>
              <a:t> </a:t>
            </a:r>
            <a:r>
              <a:rPr sz="2800" spc="-20" dirty="0">
                <a:solidFill>
                  <a:srgbClr val="002060"/>
                </a:solidFill>
                <a:latin typeface="Times New Roman" panose="02020603050405020304" pitchFamily="18" charset="0"/>
                <a:cs typeface="Times New Roman" panose="02020603050405020304" pitchFamily="18" charset="0"/>
              </a:rPr>
              <a:t>well-</a:t>
            </a:r>
            <a:r>
              <a:rPr sz="2800" dirty="0">
                <a:solidFill>
                  <a:srgbClr val="002060"/>
                </a:solidFill>
                <a:latin typeface="Times New Roman" panose="02020603050405020304" pitchFamily="18" charset="0"/>
                <a:cs typeface="Times New Roman" panose="02020603050405020304" pitchFamily="18" charset="0"/>
              </a:rPr>
              <a:t>child</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visits</a:t>
            </a:r>
            <a:r>
              <a:rPr lang="en-GB" sz="2800" dirty="0">
                <a:solidFill>
                  <a:srgbClr val="002060"/>
                </a:solidFill>
                <a:latin typeface="Times New Roman" panose="02020603050405020304" pitchFamily="18" charset="0"/>
                <a:cs typeface="Times New Roman" panose="02020603050405020304" pitchFamily="18" charset="0"/>
              </a:rPr>
              <a:t>.</a:t>
            </a:r>
          </a:p>
          <a:p>
            <a:pPr marL="12065" marR="5080">
              <a:lnSpc>
                <a:spcPts val="3020"/>
              </a:lnSpc>
              <a:spcBef>
                <a:spcPts val="484"/>
              </a:spcBef>
              <a:buClr>
                <a:srgbClr val="33339A"/>
              </a:buClr>
              <a:tabLst>
                <a:tab pos="355600" algn="l"/>
              </a:tabLst>
            </a:pPr>
            <a:endParaRPr lang="en-GB" sz="2800" dirty="0">
              <a:solidFill>
                <a:srgbClr val="002060"/>
              </a:solidFill>
              <a:latin typeface="Times New Roman" panose="02020603050405020304" pitchFamily="18" charset="0"/>
              <a:cs typeface="Times New Roman" panose="02020603050405020304" pitchFamily="18" charset="0"/>
            </a:endParaRPr>
          </a:p>
          <a:p>
            <a:pPr marL="355600" marR="5080" indent="-343535">
              <a:lnSpc>
                <a:spcPts val="3020"/>
              </a:lnSpc>
              <a:spcBef>
                <a:spcPts val="484"/>
              </a:spcBef>
              <a:buClr>
                <a:srgbClr val="33339A"/>
              </a:buClr>
              <a:buChar char="■"/>
              <a:tabLst>
                <a:tab pos="355600" algn="l"/>
              </a:tabLst>
            </a:pP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Family</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should</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be</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provided</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with</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schedule</a:t>
            </a:r>
            <a:r>
              <a:rPr sz="2800" spc="-7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so </a:t>
            </a:r>
            <a:r>
              <a:rPr sz="2800" dirty="0">
                <a:solidFill>
                  <a:srgbClr val="002060"/>
                </a:solidFill>
                <a:latin typeface="Times New Roman" panose="02020603050405020304" pitchFamily="18" charset="0"/>
                <a:cs typeface="Times New Roman" panose="02020603050405020304" pitchFamily="18" charset="0"/>
              </a:rPr>
              <a:t>that</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they</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know</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how</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many</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injections</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expect</a:t>
            </a:r>
            <a:r>
              <a:rPr sz="2800" spc="-6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at </a:t>
            </a:r>
            <a:r>
              <a:rPr sz="2800" dirty="0">
                <a:solidFill>
                  <a:srgbClr val="002060"/>
                </a:solidFill>
                <a:latin typeface="Times New Roman" panose="02020603050405020304" pitchFamily="18" charset="0"/>
                <a:cs typeface="Times New Roman" panose="02020603050405020304" pitchFamily="18" charset="0"/>
              </a:rPr>
              <a:t>each</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visit</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as</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well</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additional</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optional</a:t>
            </a:r>
            <a:r>
              <a:rPr sz="2800" spc="-6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vaccines</a:t>
            </a:r>
            <a:r>
              <a:rPr lang="en-GB" sz="2800" spc="-10" dirty="0">
                <a:solidFill>
                  <a:srgbClr val="002060"/>
                </a:solidFill>
                <a:latin typeface="Times New Roman" panose="02020603050405020304" pitchFamily="18" charset="0"/>
                <a:cs typeface="Times New Roman" panose="02020603050405020304" pitchFamily="18" charset="0"/>
              </a:rPr>
              <a:t>.</a:t>
            </a:r>
          </a:p>
          <a:p>
            <a:pPr marL="12065" marR="5080">
              <a:lnSpc>
                <a:spcPts val="3020"/>
              </a:lnSpc>
              <a:spcBef>
                <a:spcPts val="484"/>
              </a:spcBef>
              <a:buClr>
                <a:srgbClr val="33339A"/>
              </a:buClr>
              <a:tabLst>
                <a:tab pos="355600" algn="l"/>
              </a:tabLst>
            </a:pPr>
            <a:endParaRPr sz="2800" dirty="0">
              <a:solidFill>
                <a:srgbClr val="002060"/>
              </a:solidFill>
              <a:latin typeface="Times New Roman" panose="02020603050405020304" pitchFamily="18" charset="0"/>
              <a:cs typeface="Times New Roman" panose="02020603050405020304" pitchFamily="18" charset="0"/>
            </a:endParaRPr>
          </a:p>
          <a:p>
            <a:pPr marL="354965" marR="46355" indent="-342900">
              <a:lnSpc>
                <a:spcPts val="3020"/>
              </a:lnSpc>
              <a:spcBef>
                <a:spcPts val="690"/>
              </a:spcBef>
              <a:buClr>
                <a:srgbClr val="33339A"/>
              </a:buClr>
              <a:buChar char="■"/>
              <a:tabLst>
                <a:tab pos="354965" algn="l"/>
              </a:tabLst>
            </a:pPr>
            <a:r>
              <a:rPr lang="en-GB" sz="2800" dirty="0">
                <a:solidFill>
                  <a:srgbClr val="002060"/>
                </a:solidFill>
                <a:uFill>
                  <a:solidFill>
                    <a:srgbClr val="009A9A"/>
                  </a:solidFill>
                </a:uFill>
                <a:latin typeface="Times New Roman" panose="02020603050405020304" pitchFamily="18" charset="0"/>
                <a:cs typeface="Times New Roman" panose="02020603050405020304" pitchFamily="18" charset="0"/>
              </a:rPr>
              <a:t>A</a:t>
            </a:r>
            <a:r>
              <a:rPr sz="2800" dirty="0" err="1">
                <a:solidFill>
                  <a:srgbClr val="002060"/>
                </a:solidFill>
                <a:uFill>
                  <a:solidFill>
                    <a:srgbClr val="009A9A"/>
                  </a:solidFill>
                </a:uFill>
                <a:latin typeface="Times New Roman" panose="02020603050405020304" pitchFamily="18" charset="0"/>
                <a:cs typeface="Times New Roman" panose="02020603050405020304" pitchFamily="18" charset="0"/>
              </a:rPr>
              <a:t>sk</a:t>
            </a:r>
            <a:r>
              <a:rPr sz="2800" spc="-60" dirty="0">
                <a:solidFill>
                  <a:srgbClr val="002060"/>
                </a:solidFill>
                <a:uFill>
                  <a:solidFill>
                    <a:srgbClr val="009A9A"/>
                  </a:solidFill>
                </a:uFill>
                <a:latin typeface="Times New Roman" panose="02020603050405020304" pitchFamily="18" charset="0"/>
                <a:cs typeface="Times New Roman" panose="02020603050405020304" pitchFamily="18" charset="0"/>
              </a:rPr>
              <a:t> </a:t>
            </a:r>
            <a:r>
              <a:rPr sz="2800" dirty="0">
                <a:solidFill>
                  <a:srgbClr val="002060"/>
                </a:solidFill>
                <a:uFill>
                  <a:solidFill>
                    <a:srgbClr val="009A9A"/>
                  </a:solidFill>
                </a:uFill>
                <a:latin typeface="Times New Roman" panose="02020603050405020304" pitchFamily="18" charset="0"/>
                <a:cs typeface="Times New Roman" panose="02020603050405020304" pitchFamily="18" charset="0"/>
              </a:rPr>
              <a:t>history</a:t>
            </a:r>
            <a:r>
              <a:rPr sz="2800" spc="-65" dirty="0">
                <a:solidFill>
                  <a:srgbClr val="002060"/>
                </a:solidFill>
                <a:uFill>
                  <a:solidFill>
                    <a:srgbClr val="009A9A"/>
                  </a:solidFill>
                </a:uFill>
                <a:latin typeface="Times New Roman" panose="02020603050405020304" pitchFamily="18" charset="0"/>
                <a:cs typeface="Times New Roman" panose="02020603050405020304" pitchFamily="18" charset="0"/>
              </a:rPr>
              <a:t> </a:t>
            </a:r>
            <a:r>
              <a:rPr sz="2800" dirty="0">
                <a:solidFill>
                  <a:srgbClr val="002060"/>
                </a:solidFill>
                <a:uFill>
                  <a:solidFill>
                    <a:srgbClr val="009A9A"/>
                  </a:solidFill>
                </a:uFill>
                <a:latin typeface="Times New Roman" panose="02020603050405020304" pitchFamily="18" charset="0"/>
                <a:cs typeface="Times New Roman" panose="02020603050405020304" pitchFamily="18" charset="0"/>
              </a:rPr>
              <a:t>of</a:t>
            </a:r>
            <a:r>
              <a:rPr sz="2800" spc="-60" dirty="0">
                <a:solidFill>
                  <a:srgbClr val="002060"/>
                </a:solidFill>
                <a:uFill>
                  <a:solidFill>
                    <a:srgbClr val="009A9A"/>
                  </a:solidFill>
                </a:uFill>
                <a:latin typeface="Times New Roman" panose="02020603050405020304" pitchFamily="18" charset="0"/>
                <a:cs typeface="Times New Roman" panose="02020603050405020304" pitchFamily="18" charset="0"/>
              </a:rPr>
              <a:t> </a:t>
            </a:r>
            <a:r>
              <a:rPr sz="2800" dirty="0">
                <a:solidFill>
                  <a:srgbClr val="002060"/>
                </a:solidFill>
                <a:uFill>
                  <a:solidFill>
                    <a:srgbClr val="009A9A"/>
                  </a:solidFill>
                </a:uFill>
                <a:latin typeface="Times New Roman" panose="02020603050405020304" pitchFamily="18" charset="0"/>
                <a:cs typeface="Times New Roman" panose="02020603050405020304" pitchFamily="18" charset="0"/>
              </a:rPr>
              <a:t>medications</a:t>
            </a:r>
            <a:r>
              <a:rPr sz="2800" spc="-6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e.g.</a:t>
            </a:r>
            <a:r>
              <a:rPr sz="2800" u="none" spc="-6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steroid</a:t>
            </a:r>
            <a:r>
              <a:rPr sz="2800" u="none" spc="-65" dirty="0">
                <a:solidFill>
                  <a:srgbClr val="002060"/>
                </a:solidFill>
                <a:latin typeface="Times New Roman" panose="02020603050405020304" pitchFamily="18" charset="0"/>
                <a:cs typeface="Times New Roman" panose="02020603050405020304" pitchFamily="18" charset="0"/>
              </a:rPr>
              <a:t> </a:t>
            </a:r>
            <a:r>
              <a:rPr sz="2800" u="none" spc="-25" dirty="0">
                <a:solidFill>
                  <a:srgbClr val="002060"/>
                </a:solidFill>
                <a:latin typeface="Times New Roman" panose="02020603050405020304" pitchFamily="18" charset="0"/>
                <a:cs typeface="Times New Roman" panose="02020603050405020304" pitchFamily="18" charset="0"/>
              </a:rPr>
              <a:t>or </a:t>
            </a:r>
            <a:r>
              <a:rPr sz="2800" u="none" dirty="0">
                <a:solidFill>
                  <a:srgbClr val="002060"/>
                </a:solidFill>
                <a:latin typeface="Times New Roman" panose="02020603050405020304" pitchFamily="18" charset="0"/>
                <a:cs typeface="Times New Roman" panose="02020603050405020304" pitchFamily="18" charset="0"/>
              </a:rPr>
              <a:t>history</a:t>
            </a:r>
            <a:r>
              <a:rPr sz="2800" u="none" spc="-55"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of</a:t>
            </a:r>
            <a:r>
              <a:rPr sz="2800" u="none" spc="-50" dirty="0">
                <a:solidFill>
                  <a:srgbClr val="002060"/>
                </a:solidFill>
                <a:latin typeface="Times New Roman" panose="02020603050405020304" pitchFamily="18" charset="0"/>
                <a:cs typeface="Times New Roman" panose="02020603050405020304" pitchFamily="18" charset="0"/>
              </a:rPr>
              <a:t> </a:t>
            </a:r>
            <a:r>
              <a:rPr sz="2800" u="none" spc="-10" dirty="0">
                <a:solidFill>
                  <a:srgbClr val="002060"/>
                </a:solidFill>
                <a:latin typeface="Times New Roman" panose="02020603050405020304" pitchFamily="18" charset="0"/>
                <a:cs typeface="Times New Roman" panose="02020603050405020304" pitchFamily="18" charset="0"/>
              </a:rPr>
              <a:t>immunodeficiency</a:t>
            </a:r>
            <a:r>
              <a:rPr sz="2800" u="none" spc="-5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prior</a:t>
            </a:r>
            <a:r>
              <a:rPr sz="2800" u="none" spc="-5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of</a:t>
            </a:r>
            <a:r>
              <a:rPr sz="2800" u="none" spc="-50" dirty="0">
                <a:solidFill>
                  <a:srgbClr val="002060"/>
                </a:solidFill>
                <a:latin typeface="Times New Roman" panose="02020603050405020304" pitchFamily="18" charset="0"/>
                <a:cs typeface="Times New Roman" panose="02020603050405020304" pitchFamily="18" charset="0"/>
              </a:rPr>
              <a:t> </a:t>
            </a:r>
            <a:r>
              <a:rPr sz="2800" u="none" spc="-10" dirty="0">
                <a:solidFill>
                  <a:srgbClr val="002060"/>
                </a:solidFill>
                <a:latin typeface="Times New Roman" panose="02020603050405020304" pitchFamily="18" charset="0"/>
                <a:cs typeface="Times New Roman" panose="02020603050405020304" pitchFamily="18" charset="0"/>
              </a:rPr>
              <a:t>introduction </a:t>
            </a:r>
            <a:r>
              <a:rPr sz="2800" u="none" dirty="0">
                <a:solidFill>
                  <a:srgbClr val="002060"/>
                </a:solidFill>
                <a:latin typeface="Times New Roman" panose="02020603050405020304" pitchFamily="18" charset="0"/>
                <a:cs typeface="Times New Roman" panose="02020603050405020304" pitchFamily="18" charset="0"/>
              </a:rPr>
              <a:t>of</a:t>
            </a:r>
            <a:r>
              <a:rPr sz="2800" u="none" spc="-6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live</a:t>
            </a:r>
            <a:r>
              <a:rPr sz="2800" u="none" spc="-6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a:t>
            </a:r>
            <a:r>
              <a:rPr sz="2800" u="none" spc="-6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attenuated</a:t>
            </a:r>
            <a:r>
              <a:rPr sz="2800" u="none" spc="-60"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vaccines</a:t>
            </a:r>
            <a:r>
              <a:rPr sz="2800" u="none" spc="-55" dirty="0">
                <a:solidFill>
                  <a:srgbClr val="002060"/>
                </a:solidFill>
                <a:latin typeface="Times New Roman" panose="02020603050405020304" pitchFamily="18" charset="0"/>
                <a:cs typeface="Times New Roman" panose="02020603050405020304" pitchFamily="18" charset="0"/>
              </a:rPr>
              <a:t> </a:t>
            </a:r>
            <a:r>
              <a:rPr sz="2800" u="none" dirty="0">
                <a:solidFill>
                  <a:srgbClr val="002060"/>
                </a:solidFill>
                <a:latin typeface="Times New Roman" panose="02020603050405020304" pitchFamily="18" charset="0"/>
                <a:cs typeface="Times New Roman" panose="02020603050405020304" pitchFamily="18" charset="0"/>
              </a:rPr>
              <a:t>to</a:t>
            </a:r>
            <a:r>
              <a:rPr sz="2800" u="none" spc="-60" dirty="0">
                <a:solidFill>
                  <a:srgbClr val="002060"/>
                </a:solidFill>
                <a:latin typeface="Times New Roman" panose="02020603050405020304" pitchFamily="18" charset="0"/>
                <a:cs typeface="Times New Roman" panose="02020603050405020304" pitchFamily="18" charset="0"/>
              </a:rPr>
              <a:t> </a:t>
            </a:r>
            <a:r>
              <a:rPr sz="2800" u="none" spc="-10" dirty="0">
                <a:solidFill>
                  <a:srgbClr val="002060"/>
                </a:solidFill>
                <a:latin typeface="Times New Roman" panose="02020603050405020304" pitchFamily="18" charset="0"/>
                <a:cs typeface="Times New Roman" panose="02020603050405020304" pitchFamily="18" charset="0"/>
              </a:rPr>
              <a:t>avoid complications</a:t>
            </a:r>
            <a:endParaRPr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D7F7-9892-2E75-31C3-C6F5BB1DC433}"/>
              </a:ext>
            </a:extLst>
          </p:cNvPr>
          <p:cNvSpPr>
            <a:spLocks noGrp="1"/>
          </p:cNvSpPr>
          <p:nvPr>
            <p:ph type="title"/>
          </p:nvPr>
        </p:nvSpPr>
        <p:spPr>
          <a:xfrm>
            <a:off x="626904" y="444501"/>
            <a:ext cx="7864793" cy="761999"/>
          </a:xfrm>
        </p:spPr>
        <p:txBody>
          <a:bodyPr>
            <a:normAutofit/>
          </a:bodyPr>
          <a:lstStyle/>
          <a:p>
            <a:pPr algn="l"/>
            <a:r>
              <a:rPr lang="en-US" b="1" dirty="0">
                <a:solidFill>
                  <a:srgbClr val="002060"/>
                </a:solidFill>
                <a:latin typeface="Times New Roman" panose="02020603050405020304" pitchFamily="18" charset="0"/>
                <a:cs typeface="Times New Roman" panose="02020603050405020304" pitchFamily="18" charset="0"/>
              </a:rPr>
              <a:t>Immunization</a:t>
            </a:r>
          </a:p>
        </p:txBody>
      </p:sp>
      <p:pic>
        <p:nvPicPr>
          <p:cNvPr id="5" name="Content Placeholder 4">
            <a:extLst>
              <a:ext uri="{FF2B5EF4-FFF2-40B4-BE49-F238E27FC236}">
                <a16:creationId xmlns:a16="http://schemas.microsoft.com/office/drawing/2014/main" id="{49F0EFF6-C967-67BF-9C26-67213DA453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6500"/>
            <a:ext cx="9118600" cy="4865592"/>
          </a:xfrm>
        </p:spPr>
      </p:pic>
    </p:spTree>
    <p:extLst>
      <p:ext uri="{BB962C8B-B14F-4D97-AF65-F5344CB8AC3E}">
        <p14:creationId xmlns:p14="http://schemas.microsoft.com/office/powerpoint/2010/main" val="285266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5E1A-BB9E-77F4-80B2-251E8EA734F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A03BAEC-B629-6B44-D83F-981B45F4349A}"/>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458B2500-022C-C86D-F34A-5B36BB81E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0380"/>
            <a:ext cx="9118600" cy="6268720"/>
          </a:xfrm>
          <a:prstGeom prst="rect">
            <a:avLst/>
          </a:prstGeom>
        </p:spPr>
      </p:pic>
    </p:spTree>
    <p:extLst>
      <p:ext uri="{BB962C8B-B14F-4D97-AF65-F5344CB8AC3E}">
        <p14:creationId xmlns:p14="http://schemas.microsoft.com/office/powerpoint/2010/main" val="2136622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6CF0-55C3-6B0E-97C5-128700288BDE}"/>
              </a:ext>
            </a:extLst>
          </p:cNvPr>
          <p:cNvSpPr>
            <a:spLocks noGrp="1"/>
          </p:cNvSpPr>
          <p:nvPr>
            <p:ph type="title"/>
          </p:nvPr>
        </p:nvSpPr>
        <p:spPr>
          <a:xfrm>
            <a:off x="533908" y="500380"/>
            <a:ext cx="8050783" cy="677108"/>
          </a:xfrm>
        </p:spPr>
        <p:txBody>
          <a:bodyPr/>
          <a:lstStyle/>
          <a:p>
            <a:r>
              <a:rPr lang="en-GB" b="1" dirty="0">
                <a:solidFill>
                  <a:srgbClr val="002465"/>
                </a:solidFill>
                <a:effectLst/>
                <a:latin typeface="Times New Roman" panose="02020603050405020304" pitchFamily="18" charset="0"/>
                <a:ea typeface="Calibri" panose="020F0502020204030204" pitchFamily="34" charset="0"/>
                <a:cs typeface="Arial" panose="020B0604020202020204" pitchFamily="34" charset="0"/>
              </a:rPr>
              <a:t>Contraindications to vaccination</a:t>
            </a:r>
            <a:endParaRPr lang="en-GB" dirty="0"/>
          </a:p>
        </p:txBody>
      </p:sp>
      <p:sp>
        <p:nvSpPr>
          <p:cNvPr id="3" name="Text Placeholder 2">
            <a:extLst>
              <a:ext uri="{FF2B5EF4-FFF2-40B4-BE49-F238E27FC236}">
                <a16:creationId xmlns:a16="http://schemas.microsoft.com/office/drawing/2014/main" id="{893E9173-01C5-B96F-17C3-C0E38C244672}"/>
              </a:ext>
            </a:extLst>
          </p:cNvPr>
          <p:cNvSpPr>
            <a:spLocks noGrp="1"/>
          </p:cNvSpPr>
          <p:nvPr>
            <p:ph type="body" idx="1"/>
          </p:nvPr>
        </p:nvSpPr>
        <p:spPr>
          <a:xfrm>
            <a:off x="524001" y="1570226"/>
            <a:ext cx="7876540" cy="3474669"/>
          </a:xfrm>
        </p:spPr>
        <p:txBody>
          <a:bodyPr/>
          <a:lstStyle/>
          <a:p>
            <a:pPr>
              <a:lnSpc>
                <a:spcPct val="107000"/>
              </a:lnSpc>
              <a:spcAft>
                <a:spcPts val="800"/>
              </a:spcAft>
            </a:pPr>
            <a:r>
              <a:rPr lang="en-GB" sz="2800" kern="100" dirty="0">
                <a:solidFill>
                  <a:srgbClr val="002465"/>
                </a:solidFill>
                <a:effectLst/>
                <a:latin typeface="Times New Roman" panose="02020603050405020304" pitchFamily="18" charset="0"/>
                <a:ea typeface="Calibri" panose="020F0502020204030204" pitchFamily="34" charset="0"/>
                <a:cs typeface="Arial" panose="020B0604020202020204" pitchFamily="34" charset="0"/>
              </a:rPr>
              <a:t> - </a:t>
            </a:r>
            <a:r>
              <a:rPr lang="en-GB" sz="2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Only 2 absolute contraindications apply to </a:t>
            </a:r>
            <a:r>
              <a:rPr lang="en-GB" sz="28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all</a:t>
            </a:r>
            <a:r>
              <a:rPr lang="en-GB" sz="2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vaccines:</a:t>
            </a:r>
          </a:p>
          <a:p>
            <a:pPr>
              <a:lnSpc>
                <a:spcPct val="107000"/>
              </a:lnSpc>
              <a:spcAft>
                <a:spcPts val="800"/>
              </a:spcAft>
            </a:pPr>
            <a:endParaRPr lang="en-GB" sz="2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2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1. Anaphylaxis</a:t>
            </a:r>
            <a:r>
              <a:rPr lang="en-GB" sz="2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following a previous dose of the relevant vaccine</a:t>
            </a:r>
          </a:p>
          <a:p>
            <a:r>
              <a:rPr lang="en-GB"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2. Anaphylaxis</a:t>
            </a:r>
            <a:r>
              <a:rPr lang="en-GB"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following any component of the relevant vaccine. </a:t>
            </a:r>
            <a:endParaRPr lang="en-GB"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90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807" y="753678"/>
            <a:ext cx="4771390" cy="635635"/>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002060"/>
                </a:solidFill>
                <a:latin typeface="Times New Roman" panose="02020603050405020304" pitchFamily="18" charset="0"/>
                <a:cs typeface="Times New Roman" panose="02020603050405020304" pitchFamily="18" charset="0"/>
              </a:rPr>
              <a:t>Growth</a:t>
            </a:r>
            <a:r>
              <a:rPr sz="4000" spc="-170" dirty="0">
                <a:solidFill>
                  <a:srgbClr val="002060"/>
                </a:solidFill>
                <a:latin typeface="Times New Roman" panose="02020603050405020304" pitchFamily="18" charset="0"/>
                <a:cs typeface="Times New Roman" panose="02020603050405020304" pitchFamily="18" charset="0"/>
              </a:rPr>
              <a:t> </a:t>
            </a:r>
            <a:r>
              <a:rPr sz="4000" spc="-10" dirty="0">
                <a:solidFill>
                  <a:srgbClr val="002060"/>
                </a:solidFill>
                <a:latin typeface="Times New Roman" panose="02020603050405020304" pitchFamily="18" charset="0"/>
                <a:cs typeface="Times New Roman" panose="02020603050405020304" pitchFamily="18" charset="0"/>
              </a:rPr>
              <a:t>assessments</a:t>
            </a:r>
            <a:endParaRPr sz="4000" dirty="0">
              <a:solidFill>
                <a:srgbClr val="002060"/>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413989" y="2188972"/>
            <a:ext cx="8125459" cy="3572132"/>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5600" algn="l"/>
                <a:tab pos="1458595" algn="l"/>
              </a:tabLst>
            </a:pPr>
            <a:r>
              <a:rPr sz="2800" spc="-10" dirty="0">
                <a:solidFill>
                  <a:srgbClr val="002060"/>
                </a:solidFill>
                <a:latin typeface="Times New Roman" panose="02020603050405020304" pitchFamily="18" charset="0"/>
                <a:cs typeface="Times New Roman" panose="02020603050405020304" pitchFamily="18" charset="0"/>
              </a:rPr>
              <a:t>Using</a:t>
            </a:r>
            <a:r>
              <a:rPr sz="2800" dirty="0">
                <a:solidFill>
                  <a:srgbClr val="002060"/>
                </a:solidFill>
                <a:latin typeface="Times New Roman" panose="02020603050405020304" pitchFamily="18" charset="0"/>
                <a:cs typeface="Times New Roman" panose="02020603050405020304" pitchFamily="18" charset="0"/>
              </a:rPr>
              <a:t>	height‐for‐age</a:t>
            </a:r>
            <a:r>
              <a:rPr sz="2800" spc="-1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measurement</a:t>
            </a:r>
            <a:r>
              <a:rPr sz="2800" spc="-114"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12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monitor </a:t>
            </a:r>
            <a:r>
              <a:rPr sz="2800" dirty="0">
                <a:solidFill>
                  <a:srgbClr val="002060"/>
                </a:solidFill>
                <a:latin typeface="Times New Roman" panose="02020603050405020304" pitchFamily="18" charset="0"/>
                <a:cs typeface="Times New Roman" panose="02020603050405020304" pitchFamily="18" charset="0"/>
              </a:rPr>
              <a:t>growth</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as</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w</a:t>
            </a:r>
            <a:r>
              <a:rPr lang="en-GB" sz="2800" dirty="0">
                <a:solidFill>
                  <a:srgbClr val="002060"/>
                </a:solidFill>
                <a:latin typeface="Times New Roman" panose="02020603050405020304" pitchFamily="18" charset="0"/>
                <a:cs typeface="Times New Roman" panose="02020603050405020304" pitchFamily="18" charset="0"/>
              </a:rPr>
              <a:t>ell</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as</a:t>
            </a:r>
            <a:r>
              <a:rPr sz="2800" spc="-4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weight‐for‐age</a:t>
            </a:r>
            <a:endParaRPr sz="2800" dirty="0">
              <a:solidFill>
                <a:srgbClr val="002060"/>
              </a:solidFill>
              <a:latin typeface="Times New Roman" panose="02020603050405020304" pitchFamily="18" charset="0"/>
              <a:cs typeface="Times New Roman" panose="02020603050405020304" pitchFamily="18" charset="0"/>
            </a:endParaRPr>
          </a:p>
          <a:p>
            <a:pPr marL="354965" indent="-342265">
              <a:lnSpc>
                <a:spcPts val="3835"/>
              </a:lnSpc>
              <a:buFont typeface="Arial"/>
              <a:buChar char="■"/>
              <a:tabLst>
                <a:tab pos="354965" algn="l"/>
              </a:tabLst>
            </a:pPr>
            <a:r>
              <a:rPr sz="2800" dirty="0">
                <a:solidFill>
                  <a:srgbClr val="002060"/>
                </a:solidFill>
                <a:latin typeface="Times New Roman" panose="02020603050405020304" pitchFamily="18" charset="0"/>
                <a:cs typeface="Times New Roman" panose="02020603050405020304" pitchFamily="18" charset="0"/>
              </a:rPr>
              <a:t>Use</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CDC</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chart</a:t>
            </a:r>
            <a:r>
              <a:rPr sz="2800" spc="-3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for</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this</a:t>
            </a:r>
            <a:r>
              <a:rPr sz="2800" spc="-2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purpose</a:t>
            </a:r>
            <a:endParaRPr sz="2800" dirty="0">
              <a:solidFill>
                <a:srgbClr val="002060"/>
              </a:solidFill>
              <a:latin typeface="Times New Roman" panose="02020603050405020304" pitchFamily="18" charset="0"/>
              <a:cs typeface="Times New Roman" panose="02020603050405020304" pitchFamily="18" charset="0"/>
            </a:endParaRPr>
          </a:p>
          <a:p>
            <a:pPr marL="354330" marR="645795" indent="-342265">
              <a:lnSpc>
                <a:spcPct val="100000"/>
              </a:lnSpc>
              <a:buFont typeface="Arial"/>
              <a:buChar char="■"/>
              <a:tabLst>
                <a:tab pos="356235" algn="l"/>
              </a:tabLst>
            </a:pPr>
            <a:r>
              <a:rPr sz="2800" dirty="0">
                <a:solidFill>
                  <a:srgbClr val="002060"/>
                </a:solidFill>
                <a:latin typeface="Times New Roman" panose="02020603050405020304" pitchFamily="18" charset="0"/>
                <a:cs typeface="Times New Roman" panose="02020603050405020304" pitchFamily="18" charset="0"/>
              </a:rPr>
              <a:t>Refer</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specialist</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clinic</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as</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early</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as</a:t>
            </a:r>
            <a:r>
              <a:rPr sz="2800" spc="-4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possible 	</a:t>
            </a:r>
            <a:r>
              <a:rPr sz="2800" dirty="0">
                <a:solidFill>
                  <a:srgbClr val="002060"/>
                </a:solidFill>
                <a:latin typeface="Times New Roman" panose="02020603050405020304" pitchFamily="18" charset="0"/>
                <a:cs typeface="Times New Roman" panose="02020603050405020304" pitchFamily="18" charset="0"/>
              </a:rPr>
              <a:t>when</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child's</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growth</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curve</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is</a:t>
            </a:r>
            <a:r>
              <a:rPr sz="2800" spc="-6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abnormal</a:t>
            </a:r>
            <a:endParaRPr sz="2800" dirty="0">
              <a:solidFill>
                <a:srgbClr val="002060"/>
              </a:solidFill>
              <a:latin typeface="Times New Roman" panose="02020603050405020304" pitchFamily="18" charset="0"/>
              <a:cs typeface="Times New Roman" panose="02020603050405020304" pitchFamily="18" charset="0"/>
            </a:endParaRPr>
          </a:p>
          <a:p>
            <a:pPr marL="354330" indent="-342265">
              <a:lnSpc>
                <a:spcPts val="3835"/>
              </a:lnSpc>
              <a:buFont typeface="Arial"/>
              <a:buChar char="■"/>
              <a:tabLst>
                <a:tab pos="354330" algn="l"/>
                <a:tab pos="355600" algn="l"/>
              </a:tabLst>
            </a:pPr>
            <a:r>
              <a:rPr sz="2800" dirty="0">
                <a:solidFill>
                  <a:srgbClr val="002060"/>
                </a:solidFill>
                <a:latin typeface="Times New Roman" panose="02020603050405020304" pitchFamily="18" charset="0"/>
                <a:cs typeface="Times New Roman" panose="02020603050405020304" pitchFamily="18" charset="0"/>
              </a:rPr>
              <a:t>Encourage</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parents</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come</a:t>
            </a:r>
            <a:r>
              <a:rPr sz="2800" spc="-7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for</a:t>
            </a:r>
            <a:r>
              <a:rPr sz="2800" spc="-7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growth</a:t>
            </a:r>
            <a:endParaRPr sz="2800" dirty="0">
              <a:solidFill>
                <a:srgbClr val="002060"/>
              </a:solidFill>
              <a:latin typeface="Times New Roman" panose="02020603050405020304" pitchFamily="18" charset="0"/>
              <a:cs typeface="Times New Roman" panose="02020603050405020304" pitchFamily="18" charset="0"/>
            </a:endParaRPr>
          </a:p>
          <a:p>
            <a:pPr marL="354965" marR="1247140" indent="635">
              <a:lnSpc>
                <a:spcPct val="100000"/>
              </a:lnSpc>
            </a:pPr>
            <a:r>
              <a:rPr sz="2800" dirty="0">
                <a:solidFill>
                  <a:srgbClr val="002060"/>
                </a:solidFill>
                <a:latin typeface="Times New Roman" panose="02020603050405020304" pitchFamily="18" charset="0"/>
                <a:cs typeface="Times New Roman" panose="02020603050405020304" pitchFamily="18" charset="0"/>
              </a:rPr>
              <a:t>monitoring</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as</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they</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are</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dealing</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with</a:t>
            </a:r>
            <a:r>
              <a:rPr sz="2800" spc="-4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the </a:t>
            </a:r>
            <a:r>
              <a:rPr sz="2800" dirty="0">
                <a:solidFill>
                  <a:srgbClr val="002060"/>
                </a:solidFill>
                <a:latin typeface="Times New Roman" panose="02020603050405020304" pitchFamily="18" charset="0"/>
                <a:cs typeface="Times New Roman" panose="02020603050405020304" pitchFamily="18" charset="0"/>
              </a:rPr>
              <a:t>vaccination</a:t>
            </a:r>
            <a:r>
              <a:rPr sz="2800" spc="-13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program</a:t>
            </a:r>
            <a:endParaRPr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5274-BA8A-2E24-58B5-51C8620243A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9B89F71-7BB6-9A52-DEC1-7069DC332CF4}"/>
              </a:ext>
            </a:extLst>
          </p:cNvPr>
          <p:cNvSpPr>
            <a:spLocks noGrp="1"/>
          </p:cNvSpPr>
          <p:nvPr>
            <p:ph type="body" idx="1"/>
          </p:nvPr>
        </p:nvSpPr>
        <p:spPr>
          <a:xfrm>
            <a:off x="524001" y="1196341"/>
            <a:ext cx="7876540" cy="5118324"/>
          </a:xfrm>
        </p:spPr>
        <p:txBody>
          <a:bodyPr/>
          <a:lstStyle/>
          <a:p>
            <a:pPr>
              <a:lnSpc>
                <a:spcPct val="107000"/>
              </a:lnSpc>
              <a:spcAft>
                <a:spcPts val="800"/>
              </a:spcAft>
            </a:pPr>
            <a:r>
              <a:rPr lang="en-GB" dirty="0">
                <a:solidFill>
                  <a:srgbClr val="002060"/>
                </a:solidFill>
                <a:latin typeface="Times New Roman" panose="02020603050405020304" pitchFamily="18" charset="0"/>
                <a:cs typeface="Times New Roman" panose="02020603050405020304" pitchFamily="18" charset="0"/>
              </a:rPr>
              <a:t> - </a:t>
            </a: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further CIs. apply to live vaccines:-</a:t>
            </a:r>
          </a:p>
          <a:p>
            <a:pPr lvl="0">
              <a:lnSpc>
                <a:spcPct val="107000"/>
              </a:lnSpc>
              <a:spcAft>
                <a:spcPts val="800"/>
              </a:spcAft>
              <a:buSzPts val="1000"/>
              <a:tabLst>
                <a:tab pos="457200" algn="l"/>
              </a:tabLst>
            </a:pP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 People who are significantly immunocompromised should not receive live vaccines. </a:t>
            </a:r>
          </a:p>
          <a:p>
            <a:pPr lvl="0">
              <a:lnSpc>
                <a:spcPct val="107000"/>
              </a:lnSpc>
              <a:spcAft>
                <a:spcPts val="800"/>
              </a:spcAft>
              <a:buSzPts val="1000"/>
              <a:tabLst>
                <a:tab pos="457200" algn="l"/>
              </a:tabLst>
            </a:pPr>
            <a:r>
              <a:rPr lang="en-GB"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 </a:t>
            </a: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Pregnant women should not receive live vaccines, in general. </a:t>
            </a:r>
          </a:p>
          <a:p>
            <a:pPr lvl="0">
              <a:lnSpc>
                <a:spcPct val="107000"/>
              </a:lnSpc>
              <a:spcAft>
                <a:spcPts val="800"/>
              </a:spcAft>
              <a:buSzPts val="1000"/>
              <a:tabLst>
                <a:tab pos="457200" algn="l"/>
              </a:tabLst>
            </a:pPr>
            <a:r>
              <a:rPr lang="en-GB"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Women should be advised not to become pregnant within 28 days of receiving</a:t>
            </a:r>
          </a:p>
          <a:p>
            <a:endParaRPr lang="en-GB" dirty="0"/>
          </a:p>
        </p:txBody>
      </p:sp>
    </p:spTree>
    <p:extLst>
      <p:ext uri="{BB962C8B-B14F-4D97-AF65-F5344CB8AC3E}">
        <p14:creationId xmlns:p14="http://schemas.microsoft.com/office/powerpoint/2010/main" val="1643738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E017-6C5D-0462-D414-1B0E7A56EB34}"/>
              </a:ext>
            </a:extLst>
          </p:cNvPr>
          <p:cNvSpPr>
            <a:spLocks noGrp="1"/>
          </p:cNvSpPr>
          <p:nvPr>
            <p:ph type="title"/>
          </p:nvPr>
        </p:nvSpPr>
        <p:spPr>
          <a:xfrm>
            <a:off x="533908" y="500380"/>
            <a:ext cx="8050783" cy="1107996"/>
          </a:xfrm>
        </p:spPr>
        <p:txBody>
          <a:bodyPr/>
          <a:lstStyle/>
          <a:p>
            <a:r>
              <a:rPr lang="en-GB" sz="1800" b="1" dirty="0">
                <a:latin typeface="SourceSansPro-Bold"/>
              </a:rPr>
              <a:t> </a:t>
            </a:r>
            <a:r>
              <a:rPr lang="en-GB" sz="4000" b="1" dirty="0">
                <a:solidFill>
                  <a:srgbClr val="002060"/>
                </a:solidFill>
                <a:latin typeface="Times New Roman" panose="02020603050405020304" pitchFamily="18" charset="0"/>
                <a:cs typeface="Times New Roman" panose="02020603050405020304" pitchFamily="18" charset="0"/>
              </a:rPr>
              <a:t>S</a:t>
            </a:r>
            <a:r>
              <a:rPr lang="en-GB" sz="4000" b="1" i="0" u="none" strike="noStrike" baseline="0" dirty="0">
                <a:solidFill>
                  <a:srgbClr val="002060"/>
                </a:solidFill>
                <a:latin typeface="Times New Roman" panose="02020603050405020304" pitchFamily="18" charset="0"/>
                <a:cs typeface="Times New Roman" panose="02020603050405020304" pitchFamily="18" charset="0"/>
              </a:rPr>
              <a:t>chedule for well-care visits.</a:t>
            </a:r>
            <a:br>
              <a:rPr lang="en-GB" sz="4000" b="1" i="0" u="none" strike="noStrike" baseline="0" dirty="0">
                <a:solidFill>
                  <a:srgbClr val="002060"/>
                </a:solidFill>
                <a:latin typeface="Times New Roman" panose="02020603050405020304" pitchFamily="18" charset="0"/>
                <a:cs typeface="Times New Roman" panose="02020603050405020304" pitchFamily="18" charset="0"/>
              </a:rPr>
            </a:br>
            <a:r>
              <a:rPr lang="en-GB" sz="3200" b="1" i="0" u="none" strike="noStrike" baseline="0" dirty="0">
                <a:solidFill>
                  <a:srgbClr val="002060"/>
                </a:solidFill>
                <a:latin typeface="Times New Roman" panose="02020603050405020304" pitchFamily="18" charset="0"/>
                <a:cs typeface="Times New Roman" panose="02020603050405020304" pitchFamily="18" charset="0"/>
              </a:rPr>
              <a:t>At birth and within 24 h.</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356DC80-CFD0-E8EB-F7FB-A7269C022A20}"/>
              </a:ext>
            </a:extLst>
          </p:cNvPr>
          <p:cNvSpPr>
            <a:spLocks noGrp="1"/>
          </p:cNvSpPr>
          <p:nvPr>
            <p:ph type="body" idx="1"/>
          </p:nvPr>
        </p:nvSpPr>
        <p:spPr/>
        <p:txBody>
          <a:bodyPr/>
          <a:lstStyle/>
          <a:p>
            <a:endParaRPr lang="en-GB" dirty="0"/>
          </a:p>
        </p:txBody>
      </p:sp>
      <p:graphicFrame>
        <p:nvGraphicFramePr>
          <p:cNvPr id="4" name="Table 3">
            <a:extLst>
              <a:ext uri="{FF2B5EF4-FFF2-40B4-BE49-F238E27FC236}">
                <a16:creationId xmlns:a16="http://schemas.microsoft.com/office/drawing/2014/main" id="{D2E29C76-BA12-C956-B317-B0B887267D6E}"/>
              </a:ext>
            </a:extLst>
          </p:cNvPr>
          <p:cNvGraphicFramePr>
            <a:graphicFrameLocks noGrp="1"/>
          </p:cNvGraphicFramePr>
          <p:nvPr>
            <p:extLst>
              <p:ext uri="{D42A27DB-BD31-4B8C-83A1-F6EECF244321}">
                <p14:modId xmlns:p14="http://schemas.microsoft.com/office/powerpoint/2010/main" val="183193568"/>
              </p:ext>
            </p:extLst>
          </p:nvPr>
        </p:nvGraphicFramePr>
        <p:xfrm>
          <a:off x="533907" y="1608376"/>
          <a:ext cx="7866634" cy="5224224"/>
        </p:xfrm>
        <a:graphic>
          <a:graphicData uri="http://schemas.openxmlformats.org/drawingml/2006/table">
            <a:tbl>
              <a:tblPr firstRow="1" bandRow="1">
                <a:tableStyleId>{5C22544A-7EE6-4342-B048-85BDC9FD1C3A}</a:tableStyleId>
              </a:tblPr>
              <a:tblGrid>
                <a:gridCol w="3933317">
                  <a:extLst>
                    <a:ext uri="{9D8B030D-6E8A-4147-A177-3AD203B41FA5}">
                      <a16:colId xmlns:a16="http://schemas.microsoft.com/office/drawing/2014/main" val="2900543430"/>
                    </a:ext>
                  </a:extLst>
                </a:gridCol>
                <a:gridCol w="3933317">
                  <a:extLst>
                    <a:ext uri="{9D8B030D-6E8A-4147-A177-3AD203B41FA5}">
                      <a16:colId xmlns:a16="http://schemas.microsoft.com/office/drawing/2014/main" val="3419153640"/>
                    </a:ext>
                  </a:extLst>
                </a:gridCol>
              </a:tblGrid>
              <a:tr h="1286856">
                <a:tc>
                  <a:txBody>
                    <a:bodyPr/>
                    <a:lstStyle/>
                    <a:p>
                      <a:r>
                        <a:rPr lang="en-GB" sz="2800" b="1" i="0" u="none" strike="noStrike" baseline="0" dirty="0">
                          <a:solidFill>
                            <a:srgbClr val="FFFF00"/>
                          </a:solidFill>
                          <a:latin typeface="Times New Roman" panose="02020603050405020304" pitchFamily="18" charset="0"/>
                          <a:ea typeface="+mn-ea"/>
                          <a:cs typeface="Times New Roman" panose="02020603050405020304" pitchFamily="18" charset="0"/>
                        </a:rPr>
                        <a:t>Assessment and monitoring of health,</a:t>
                      </a:r>
                      <a:endParaRPr lang="en-GB" sz="2800" dirty="0">
                        <a:solidFill>
                          <a:srgbClr val="FFFF00"/>
                        </a:solidFill>
                        <a:latin typeface="Times New Roman" panose="02020603050405020304" pitchFamily="18" charset="0"/>
                        <a:cs typeface="Times New Roman" panose="02020603050405020304" pitchFamily="18" charset="0"/>
                      </a:endParaRPr>
                    </a:p>
                  </a:txBody>
                  <a:tcPr/>
                </a:tc>
                <a:tc>
                  <a:txBody>
                    <a:bodyPr/>
                    <a:lstStyle/>
                    <a:p>
                      <a:r>
                        <a:rPr lang="en-GB" sz="2800" b="1" i="0" u="none" strike="noStrike" baseline="0" dirty="0">
                          <a:solidFill>
                            <a:srgbClr val="FFFF00"/>
                          </a:solidFill>
                          <a:latin typeface="Times New Roman" panose="02020603050405020304" pitchFamily="18" charset="0"/>
                          <a:ea typeface="+mn-ea"/>
                          <a:cs typeface="Times New Roman" panose="02020603050405020304" pitchFamily="18" charset="0"/>
                        </a:rPr>
                        <a:t>Prevention and protection</a:t>
                      </a:r>
                      <a:endParaRPr lang="en-GB" sz="280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347645"/>
                  </a:ext>
                </a:extLst>
              </a:tr>
              <a:tr h="2474917">
                <a:tc>
                  <a:txBody>
                    <a:bodyPr/>
                    <a:lstStyle/>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Measurement and plotting of wt., H &amp; HC</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Signs of birth trauma, alertness, congenital anomalies or skin lesions or jaundice</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assessment of breastfeeding</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hip dislocation</a:t>
                      </a:r>
                      <a:endParaRPr lang="en-GB"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Immunization</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BCG vaccine</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hepatitis B</a:t>
                      </a:r>
                    </a:p>
                    <a:p>
                      <a:endParaRPr lang="en-GB" sz="24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524128835"/>
                  </a:ext>
                </a:extLst>
              </a:tr>
              <a:tr h="1462451">
                <a:tc>
                  <a:txBody>
                    <a:bodyPr/>
                    <a:lstStyle/>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Screening for eye abnormalities </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hearing screening</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neonatal hyperbilirubinemia</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congenital heart disease</a:t>
                      </a:r>
                      <a:endParaRPr lang="en-GB"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rgbClr val="002060"/>
                          </a:solidFill>
                          <a:latin typeface="Times New Roman" panose="02020603050405020304" pitchFamily="18" charset="0"/>
                          <a:ea typeface="+mn-ea"/>
                          <a:cs typeface="Times New Roman" panose="02020603050405020304" pitchFamily="18" charset="0"/>
                        </a:rPr>
                        <a:t>Supplementation</a:t>
                      </a:r>
                    </a:p>
                    <a:p>
                      <a:endParaRPr lang="en-GB" sz="1800" b="1" i="0" u="none" strike="noStrike" baseline="0" dirty="0">
                        <a:solidFill>
                          <a:srgbClr val="002060"/>
                        </a:solidFill>
                        <a:latin typeface="Times New Roman" panose="02020603050405020304" pitchFamily="18" charset="0"/>
                        <a:ea typeface="+mn-ea"/>
                        <a:cs typeface="Times New Roman" panose="02020603050405020304" pitchFamily="18" charset="0"/>
                      </a:endParaRP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vitamin K supplementation</a:t>
                      </a:r>
                      <a:endParaRPr lang="en-GB"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8448749"/>
                  </a:ext>
                </a:extLst>
              </a:tr>
            </a:tbl>
          </a:graphicData>
        </a:graphic>
      </p:graphicFrame>
    </p:spTree>
    <p:extLst>
      <p:ext uri="{BB962C8B-B14F-4D97-AF65-F5344CB8AC3E}">
        <p14:creationId xmlns:p14="http://schemas.microsoft.com/office/powerpoint/2010/main" val="3032707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1 week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3893303969"/>
              </p:ext>
            </p:extLst>
          </p:nvPr>
        </p:nvGraphicFramePr>
        <p:xfrm>
          <a:off x="1054100" y="1389944"/>
          <a:ext cx="6781800" cy="5302956"/>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3238624954"/>
                    </a:ext>
                  </a:extLst>
                </a:gridCol>
                <a:gridCol w="3390900">
                  <a:extLst>
                    <a:ext uri="{9D8B030D-6E8A-4147-A177-3AD203B41FA5}">
                      <a16:colId xmlns:a16="http://schemas.microsoft.com/office/drawing/2014/main" val="2478542575"/>
                    </a:ext>
                  </a:extLst>
                </a:gridCol>
              </a:tblGrid>
              <a:tr h="2882041">
                <a:tc>
                  <a:txBody>
                    <a:bodyPr/>
                    <a:lstStyle/>
                    <a:p>
                      <a:r>
                        <a:rPr lang="en-GB" sz="2000" b="0" i="0" u="none" strike="noStrike" baseline="0" dirty="0">
                          <a:solidFill>
                            <a:schemeClr val="lt1"/>
                          </a:solidFill>
                          <a:latin typeface="+mn-lt"/>
                          <a:ea typeface="+mn-ea"/>
                          <a:cs typeface="+mn-cs"/>
                        </a:rPr>
                        <a:t>Assessment of danger signs</a:t>
                      </a:r>
                    </a:p>
                    <a:p>
                      <a:r>
                        <a:rPr lang="en-GB" sz="2000" b="0" i="0" u="none" strike="noStrike" baseline="0" dirty="0">
                          <a:solidFill>
                            <a:schemeClr val="lt1"/>
                          </a:solidFill>
                          <a:latin typeface="+mn-lt"/>
                          <a:ea typeface="+mn-ea"/>
                          <a:cs typeface="+mn-cs"/>
                        </a:rPr>
                        <a:t>• measurement and plotting of wt., H &amp; HC.</a:t>
                      </a:r>
                    </a:p>
                    <a:p>
                      <a:r>
                        <a:rPr lang="en-GB" sz="2000" b="0" i="0" u="none" strike="noStrike" baseline="0" dirty="0">
                          <a:solidFill>
                            <a:schemeClr val="lt1"/>
                          </a:solidFill>
                          <a:latin typeface="+mn-lt"/>
                          <a:ea typeface="+mn-ea"/>
                          <a:cs typeface="+mn-cs"/>
                        </a:rPr>
                        <a:t>•  Signs of birth trauma, alertness, congenital anomalies, skin lesions or jaundice</a:t>
                      </a:r>
                    </a:p>
                    <a:p>
                      <a:r>
                        <a:rPr lang="en-GB" sz="2000" b="0" i="0" u="none" strike="noStrike" baseline="0" dirty="0">
                          <a:solidFill>
                            <a:schemeClr val="lt1"/>
                          </a:solidFill>
                          <a:latin typeface="+mn-lt"/>
                          <a:ea typeface="+mn-ea"/>
                          <a:cs typeface="+mn-cs"/>
                        </a:rPr>
                        <a:t>• Assessment of breastfeeding</a:t>
                      </a:r>
                    </a:p>
                    <a:p>
                      <a:r>
                        <a:rPr lang="en-GB" sz="2000" b="0" i="0" u="none" strike="noStrike" baseline="0" dirty="0">
                          <a:solidFill>
                            <a:schemeClr val="lt1"/>
                          </a:solidFill>
                          <a:latin typeface="+mn-lt"/>
                          <a:ea typeface="+mn-ea"/>
                          <a:cs typeface="+mn-cs"/>
                        </a:rPr>
                        <a:t>• Hip dislocation</a:t>
                      </a:r>
                      <a:endParaRPr lang="en-GB" sz="2000" dirty="0"/>
                    </a:p>
                  </a:txBody>
                  <a:tcPr/>
                </a:tc>
                <a:tc>
                  <a:txBody>
                    <a:bodyPr/>
                    <a:lstStyle/>
                    <a:p>
                      <a:r>
                        <a:rPr lang="en-GB" sz="2000" b="1" i="0" u="none" strike="noStrike" baseline="0" dirty="0">
                          <a:solidFill>
                            <a:schemeClr val="lt1"/>
                          </a:solidFill>
                          <a:latin typeface="+mn-lt"/>
                          <a:ea typeface="+mn-ea"/>
                          <a:cs typeface="+mn-cs"/>
                        </a:rPr>
                        <a:t>• Immunization</a:t>
                      </a:r>
                    </a:p>
                    <a:p>
                      <a:r>
                        <a:rPr lang="en-GB" sz="2000" b="0" i="0" u="none" strike="noStrike" baseline="0" dirty="0">
                          <a:solidFill>
                            <a:schemeClr val="lt1"/>
                          </a:solidFill>
                          <a:latin typeface="+mn-lt"/>
                          <a:ea typeface="+mn-ea"/>
                          <a:cs typeface="+mn-cs"/>
                        </a:rPr>
                        <a:t>• Catch up for missed at birth vaccines</a:t>
                      </a:r>
                      <a:endParaRPr lang="en-GB" sz="2000" dirty="0"/>
                    </a:p>
                  </a:txBody>
                  <a:tcPr/>
                </a:tc>
                <a:extLst>
                  <a:ext uri="{0D108BD9-81ED-4DB2-BD59-A6C34878D82A}">
                    <a16:rowId xmlns:a16="http://schemas.microsoft.com/office/drawing/2014/main" val="3214481307"/>
                  </a:ext>
                </a:extLst>
              </a:tr>
              <a:tr h="2420915">
                <a:tc>
                  <a:txBody>
                    <a:bodyPr/>
                    <a:lstStyle/>
                    <a:p>
                      <a:r>
                        <a:rPr lang="en-GB" sz="2400" b="1" i="0" u="none" strike="noStrike" baseline="0" dirty="0">
                          <a:solidFill>
                            <a:srgbClr val="002060"/>
                          </a:solidFill>
                          <a:latin typeface="+mn-lt"/>
                          <a:ea typeface="+mn-ea"/>
                          <a:cs typeface="+mn-cs"/>
                        </a:rPr>
                        <a:t>Newborn screening</a:t>
                      </a:r>
                    </a:p>
                    <a:p>
                      <a:r>
                        <a:rPr lang="en-GB" sz="2400" b="0" i="0" u="none" strike="noStrike" baseline="0" dirty="0">
                          <a:solidFill>
                            <a:srgbClr val="002060"/>
                          </a:solidFill>
                          <a:latin typeface="+mn-lt"/>
                          <a:ea typeface="+mn-ea"/>
                          <a:cs typeface="+mn-cs"/>
                        </a:rPr>
                        <a:t>• abnormalities of the eye</a:t>
                      </a:r>
                    </a:p>
                    <a:p>
                      <a:r>
                        <a:rPr lang="en-GB" sz="2400" b="0" i="0" u="none" strike="noStrike" baseline="0" dirty="0">
                          <a:solidFill>
                            <a:srgbClr val="002060"/>
                          </a:solidFill>
                          <a:latin typeface="+mn-lt"/>
                          <a:ea typeface="+mn-ea"/>
                          <a:cs typeface="+mn-cs"/>
                        </a:rPr>
                        <a:t>• hearing and vision screening</a:t>
                      </a:r>
                      <a:endParaRPr lang="en-GB" sz="2400" dirty="0">
                        <a:solidFill>
                          <a:srgbClr val="002060"/>
                        </a:solidFill>
                      </a:endParaRPr>
                    </a:p>
                  </a:txBody>
                  <a:tcPr/>
                </a:tc>
                <a:tc>
                  <a:txBody>
                    <a:bodyPr/>
                    <a:lstStyle/>
                    <a:p>
                      <a:endParaRPr lang="en-GB" dirty="0"/>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3467448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2 weeks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1652922402"/>
              </p:ext>
            </p:extLst>
          </p:nvPr>
        </p:nvGraphicFramePr>
        <p:xfrm>
          <a:off x="825500" y="1389945"/>
          <a:ext cx="7467600" cy="5210305"/>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3238624954"/>
                    </a:ext>
                  </a:extLst>
                </a:gridCol>
                <a:gridCol w="3733800">
                  <a:extLst>
                    <a:ext uri="{9D8B030D-6E8A-4147-A177-3AD203B41FA5}">
                      <a16:colId xmlns:a16="http://schemas.microsoft.com/office/drawing/2014/main" val="2478542575"/>
                    </a:ext>
                  </a:extLst>
                </a:gridCol>
              </a:tblGrid>
              <a:tr h="2975608">
                <a:tc>
                  <a:txBody>
                    <a:bodyPr/>
                    <a:lstStyle/>
                    <a:p>
                      <a:r>
                        <a:rPr lang="en-GB" sz="2000" b="1" i="0" u="none" strike="noStrike" baseline="0" dirty="0">
                          <a:solidFill>
                            <a:schemeClr val="lt1"/>
                          </a:solidFill>
                          <a:latin typeface="+mn-lt"/>
                          <a:ea typeface="+mn-ea"/>
                          <a:cs typeface="+mn-cs"/>
                        </a:rPr>
                        <a:t>Breast feeding assessment</a:t>
                      </a:r>
                    </a:p>
                    <a:p>
                      <a:r>
                        <a:rPr lang="en-GB" sz="1800" b="0" i="0" u="none" strike="noStrike" baseline="0" dirty="0">
                          <a:solidFill>
                            <a:schemeClr val="lt1"/>
                          </a:solidFill>
                          <a:latin typeface="+mn-lt"/>
                          <a:ea typeface="+mn-ea"/>
                          <a:cs typeface="+mn-cs"/>
                        </a:rPr>
                        <a:t>• Breastfeeding frequency</a:t>
                      </a:r>
                    </a:p>
                    <a:p>
                      <a:r>
                        <a:rPr lang="en-GB" sz="1800" b="0" i="0" u="none" strike="noStrike" baseline="0" dirty="0">
                          <a:solidFill>
                            <a:schemeClr val="lt1"/>
                          </a:solidFill>
                          <a:latin typeface="+mn-lt"/>
                          <a:ea typeface="+mn-ea"/>
                          <a:cs typeface="+mn-cs"/>
                        </a:rPr>
                        <a:t>• Breastfeeding positioning and attachment</a:t>
                      </a:r>
                    </a:p>
                    <a:p>
                      <a:r>
                        <a:rPr lang="en-GB" sz="1800" b="0" i="0" u="none" strike="noStrike" baseline="0" dirty="0">
                          <a:solidFill>
                            <a:schemeClr val="lt1"/>
                          </a:solidFill>
                          <a:latin typeface="+mn-lt"/>
                          <a:ea typeface="+mn-ea"/>
                          <a:cs typeface="+mn-cs"/>
                        </a:rPr>
                        <a:t>• Other foods or fluids</a:t>
                      </a:r>
                    </a:p>
                    <a:p>
                      <a:r>
                        <a:rPr lang="en-GB" sz="1800" b="1" i="0" u="none" strike="noStrike" baseline="0" dirty="0">
                          <a:solidFill>
                            <a:schemeClr val="lt1"/>
                          </a:solidFill>
                          <a:latin typeface="+mn-lt"/>
                          <a:ea typeface="+mn-ea"/>
                          <a:cs typeface="+mn-cs"/>
                        </a:rPr>
                        <a:t>• Complete physical examination</a:t>
                      </a:r>
                    </a:p>
                    <a:p>
                      <a:r>
                        <a:rPr lang="en-GB" sz="1800" b="0" i="0" u="none" strike="noStrike" baseline="0" dirty="0">
                          <a:solidFill>
                            <a:schemeClr val="lt1"/>
                          </a:solidFill>
                          <a:latin typeface="+mn-lt"/>
                          <a:ea typeface="+mn-ea"/>
                          <a:cs typeface="+mn-cs"/>
                        </a:rPr>
                        <a:t>• Assessment of danger signs</a:t>
                      </a:r>
                    </a:p>
                    <a:p>
                      <a:r>
                        <a:rPr lang="en-GB" sz="1800" b="0" i="0" u="none" strike="noStrike" baseline="0" dirty="0">
                          <a:solidFill>
                            <a:schemeClr val="lt1"/>
                          </a:solidFill>
                          <a:latin typeface="+mn-lt"/>
                          <a:ea typeface="+mn-ea"/>
                          <a:cs typeface="+mn-cs"/>
                        </a:rPr>
                        <a:t>• Measurement and plotting of wt., H &amp; HC .</a:t>
                      </a:r>
                    </a:p>
                    <a:p>
                      <a:r>
                        <a:rPr lang="en-GB" sz="1800" b="0" i="0" u="none" strike="noStrike" baseline="0" dirty="0">
                          <a:solidFill>
                            <a:schemeClr val="lt1"/>
                          </a:solidFill>
                          <a:latin typeface="+mn-lt"/>
                          <a:ea typeface="+mn-ea"/>
                          <a:cs typeface="+mn-cs"/>
                        </a:rPr>
                        <a:t>• Observation for signs of</a:t>
                      </a:r>
                    </a:p>
                    <a:p>
                      <a:r>
                        <a:rPr lang="en-GB" sz="1800" b="0" i="0" u="none" strike="noStrike" baseline="0" dirty="0">
                          <a:solidFill>
                            <a:schemeClr val="lt1"/>
                          </a:solidFill>
                          <a:latin typeface="+mn-lt"/>
                          <a:ea typeface="+mn-ea"/>
                          <a:cs typeface="+mn-cs"/>
                        </a:rPr>
                        <a:t>congenital anomalies</a:t>
                      </a:r>
                      <a:endParaRPr lang="en-GB" sz="2000" dirty="0"/>
                    </a:p>
                  </a:txBody>
                  <a:tcPr/>
                </a:tc>
                <a:tc>
                  <a:txBody>
                    <a:bodyPr/>
                    <a:lstStyle/>
                    <a:p>
                      <a:r>
                        <a:rPr lang="en-GB" sz="2000" b="1" i="0" u="none" strike="noStrike" baseline="0" dirty="0">
                          <a:solidFill>
                            <a:schemeClr val="lt1"/>
                          </a:solidFill>
                          <a:latin typeface="+mn-lt"/>
                          <a:ea typeface="+mn-ea"/>
                          <a:cs typeface="+mn-cs"/>
                        </a:rPr>
                        <a:t>Immunization</a:t>
                      </a:r>
                    </a:p>
                    <a:p>
                      <a:r>
                        <a:rPr lang="en-GB" sz="2000" b="0" i="0" u="none" strike="noStrike" baseline="0" dirty="0">
                          <a:solidFill>
                            <a:schemeClr val="lt1"/>
                          </a:solidFill>
                          <a:latin typeface="+mn-lt"/>
                          <a:ea typeface="+mn-ea"/>
                          <a:cs typeface="+mn-cs"/>
                        </a:rPr>
                        <a:t>• Check immunization status as per latest WHO or country recommendations.</a:t>
                      </a:r>
                    </a:p>
                    <a:p>
                      <a:endParaRPr lang="en-GB" sz="2000" b="0" i="0" u="none" strike="noStrike" baseline="0" dirty="0">
                        <a:solidFill>
                          <a:schemeClr val="lt1"/>
                        </a:solidFill>
                        <a:latin typeface="+mn-lt"/>
                        <a:ea typeface="+mn-ea"/>
                        <a:cs typeface="+mn-cs"/>
                      </a:endParaRPr>
                    </a:p>
                    <a:p>
                      <a:r>
                        <a:rPr lang="en-GB" sz="2000" b="0" i="0" u="none" strike="noStrike" baseline="0" dirty="0">
                          <a:solidFill>
                            <a:schemeClr val="lt1"/>
                          </a:solidFill>
                          <a:latin typeface="+mn-lt"/>
                          <a:ea typeface="+mn-ea"/>
                          <a:cs typeface="+mn-cs"/>
                        </a:rPr>
                        <a:t>• Give catch up missed vaccines as appropriate</a:t>
                      </a:r>
                      <a:endParaRPr lang="en-GB" sz="2000" dirty="0"/>
                    </a:p>
                  </a:txBody>
                  <a:tcPr/>
                </a:tc>
                <a:extLst>
                  <a:ext uri="{0D108BD9-81ED-4DB2-BD59-A6C34878D82A}">
                    <a16:rowId xmlns:a16="http://schemas.microsoft.com/office/drawing/2014/main" val="3214481307"/>
                  </a:ext>
                </a:extLst>
              </a:tr>
              <a:tr h="2070865">
                <a:tc>
                  <a:txBody>
                    <a:bodyPr/>
                    <a:lstStyle/>
                    <a:p>
                      <a:r>
                        <a:rPr lang="en-GB" sz="2400" b="1" i="0" u="none" strike="noStrike" baseline="0" dirty="0">
                          <a:solidFill>
                            <a:srgbClr val="002060"/>
                          </a:solidFill>
                          <a:latin typeface="Times New Roman" panose="02020603050405020304" pitchFamily="18" charset="0"/>
                          <a:ea typeface="+mn-ea"/>
                          <a:cs typeface="Times New Roman" panose="02020603050405020304" pitchFamily="18" charset="0"/>
                        </a:rPr>
                        <a:t>Newborn screening</a:t>
                      </a:r>
                    </a:p>
                    <a:p>
                      <a:r>
                        <a:rPr lang="en-GB" sz="2400" b="0" i="0" u="none" strike="noStrike" baseline="0" dirty="0">
                          <a:solidFill>
                            <a:srgbClr val="002060"/>
                          </a:solidFill>
                          <a:latin typeface="Times New Roman" panose="02020603050405020304" pitchFamily="18" charset="0"/>
                          <a:ea typeface="+mn-ea"/>
                          <a:cs typeface="Times New Roman" panose="02020603050405020304" pitchFamily="18" charset="0"/>
                        </a:rPr>
                        <a:t>• vision screening</a:t>
                      </a:r>
                      <a:endParaRPr lang="en-GB"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GB" dirty="0"/>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191371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731520"/>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6 weeks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711522320"/>
              </p:ext>
            </p:extLst>
          </p:nvPr>
        </p:nvGraphicFramePr>
        <p:xfrm>
          <a:off x="825500" y="1130300"/>
          <a:ext cx="7467600" cy="5928925"/>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3238624954"/>
                    </a:ext>
                  </a:extLst>
                </a:gridCol>
                <a:gridCol w="3733800">
                  <a:extLst>
                    <a:ext uri="{9D8B030D-6E8A-4147-A177-3AD203B41FA5}">
                      <a16:colId xmlns:a16="http://schemas.microsoft.com/office/drawing/2014/main" val="2478542575"/>
                    </a:ext>
                  </a:extLst>
                </a:gridCol>
              </a:tblGrid>
              <a:tr h="3538229">
                <a:tc>
                  <a:txBody>
                    <a:bodyPr/>
                    <a:lstStyle/>
                    <a:p>
                      <a:r>
                        <a:rPr lang="en-GB" sz="1800" b="1" i="0" u="none" strike="noStrike" baseline="0" dirty="0">
                          <a:solidFill>
                            <a:schemeClr val="lt1"/>
                          </a:solidFill>
                          <a:latin typeface="Times New Roman" panose="02020603050405020304" pitchFamily="18" charset="0"/>
                          <a:ea typeface="+mn-ea"/>
                          <a:cs typeface="Times New Roman" panose="02020603050405020304" pitchFamily="18" charset="0"/>
                        </a:rPr>
                        <a:t>- Exclusive breast feeding assessment</a:t>
                      </a:r>
                    </a:p>
                    <a:p>
                      <a:r>
                        <a:rPr lang="en-GB" sz="1800" b="0" i="0" u="none" strike="noStrike" baseline="0" dirty="0">
                          <a:solidFill>
                            <a:schemeClr val="lt1"/>
                          </a:solidFill>
                          <a:latin typeface="Times New Roman" panose="02020603050405020304" pitchFamily="18" charset="0"/>
                          <a:ea typeface="+mn-ea"/>
                          <a:cs typeface="Times New Roman" panose="02020603050405020304" pitchFamily="18" charset="0"/>
                        </a:rPr>
                        <a:t>• other foods or fluids</a:t>
                      </a:r>
                    </a:p>
                    <a:p>
                      <a:r>
                        <a:rPr lang="en-GB" sz="1800" b="1" i="0" u="none" strike="noStrike" baseline="0" dirty="0">
                          <a:solidFill>
                            <a:schemeClr val="lt1"/>
                          </a:solidFill>
                          <a:latin typeface="Times New Roman" panose="02020603050405020304" pitchFamily="18" charset="0"/>
                          <a:ea typeface="+mn-ea"/>
                          <a:cs typeface="Times New Roman" panose="02020603050405020304" pitchFamily="18" charset="0"/>
                        </a:rPr>
                        <a:t>- Physical examination and growth monitoring</a:t>
                      </a:r>
                    </a:p>
                    <a:p>
                      <a:r>
                        <a:rPr lang="en-GB" sz="1800" b="0" i="0" u="none" strike="noStrike" baseline="0" dirty="0">
                          <a:solidFill>
                            <a:schemeClr val="lt1"/>
                          </a:solidFill>
                          <a:latin typeface="Times New Roman" panose="02020603050405020304" pitchFamily="18" charset="0"/>
                          <a:ea typeface="+mn-ea"/>
                          <a:cs typeface="Times New Roman" panose="02020603050405020304" pitchFamily="18" charset="0"/>
                        </a:rPr>
                        <a:t>• assessment of danger signs</a:t>
                      </a:r>
                    </a:p>
                    <a:p>
                      <a:r>
                        <a:rPr lang="en-GB" sz="1800" b="0" i="0" u="none" strike="noStrike" baseline="0" dirty="0">
                          <a:solidFill>
                            <a:schemeClr val="lt1"/>
                          </a:solidFill>
                          <a:latin typeface="Times New Roman" panose="02020603050405020304" pitchFamily="18" charset="0"/>
                          <a:ea typeface="+mn-ea"/>
                          <a:cs typeface="Times New Roman" panose="02020603050405020304" pitchFamily="18" charset="0"/>
                        </a:rPr>
                        <a:t>• measurement and plotting of wt., H</a:t>
                      </a:r>
                    </a:p>
                    <a:p>
                      <a:r>
                        <a:rPr lang="en-GB" sz="1800" b="0" i="0" u="none" strike="noStrike" baseline="0" dirty="0">
                          <a:solidFill>
                            <a:schemeClr val="lt1"/>
                          </a:solidFill>
                          <a:latin typeface="Times New Roman" panose="02020603050405020304" pitchFamily="18" charset="0"/>
                          <a:ea typeface="+mn-ea"/>
                          <a:cs typeface="Times New Roman" panose="02020603050405020304" pitchFamily="18" charset="0"/>
                        </a:rPr>
                        <a:t>&amp; HC.</a:t>
                      </a:r>
                    </a:p>
                    <a:p>
                      <a:r>
                        <a:rPr lang="en-GB" sz="1800" b="0" i="0" u="none" strike="noStrike" baseline="0" dirty="0">
                          <a:solidFill>
                            <a:schemeClr val="lt1"/>
                          </a:solidFill>
                          <a:latin typeface="Times New Roman" panose="02020603050405020304" pitchFamily="18" charset="0"/>
                          <a:ea typeface="+mn-ea"/>
                          <a:cs typeface="Times New Roman" panose="02020603050405020304" pitchFamily="18" charset="0"/>
                        </a:rPr>
                        <a:t>• Signs of physical</a:t>
                      </a:r>
                    </a:p>
                    <a:p>
                      <a:r>
                        <a:rPr lang="en-GB" sz="1800" b="0" i="0" u="none" strike="noStrike" baseline="0" dirty="0">
                          <a:solidFill>
                            <a:schemeClr val="lt1"/>
                          </a:solidFill>
                          <a:latin typeface="Times New Roman" panose="02020603050405020304" pitchFamily="18" charset="0"/>
                          <a:ea typeface="+mn-ea"/>
                          <a:cs typeface="Times New Roman" panose="02020603050405020304" pitchFamily="18" charset="0"/>
                        </a:rPr>
                        <a:t>anomalies or skin lesions, neurologic tone, strength, and symmetry of movements.</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Immunization</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Check immunization status.</a:t>
                      </a:r>
                    </a:p>
                    <a:p>
                      <a:endPar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Routine vaccination against: polio,</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hepatitis B, diphtheria, pertussis,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tetanus, Haemophilus influenzae type B, pneumococci and rotavirus.</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4481307"/>
                  </a:ext>
                </a:extLst>
              </a:tr>
              <a:tr h="2390696">
                <a:tc>
                  <a:txBody>
                    <a:bodyPr/>
                    <a:lstStyle/>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-Verbal and social language signs (e.g., looks in parent eyes, smiles, makes brief sounds)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and fine motor development (e.g., moves both arms and legs together and slightly</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opens fingers)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sleep and waking patterns.</a:t>
                      </a:r>
                      <a:endParaRPr lang="en-GB"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GB" dirty="0"/>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341448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10 weeks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3009194200"/>
              </p:ext>
            </p:extLst>
          </p:nvPr>
        </p:nvGraphicFramePr>
        <p:xfrm>
          <a:off x="825500" y="1130300"/>
          <a:ext cx="7391400" cy="5669280"/>
        </p:xfrm>
        <a:graphic>
          <a:graphicData uri="http://schemas.openxmlformats.org/drawingml/2006/table">
            <a:tbl>
              <a:tblPr firstRow="1" bandRow="1">
                <a:tableStyleId>{5C22544A-7EE6-4342-B048-85BDC9FD1C3A}</a:tableStyleId>
              </a:tblPr>
              <a:tblGrid>
                <a:gridCol w="3695700">
                  <a:extLst>
                    <a:ext uri="{9D8B030D-6E8A-4147-A177-3AD203B41FA5}">
                      <a16:colId xmlns:a16="http://schemas.microsoft.com/office/drawing/2014/main" val="3238624954"/>
                    </a:ext>
                  </a:extLst>
                </a:gridCol>
                <a:gridCol w="3695700">
                  <a:extLst>
                    <a:ext uri="{9D8B030D-6E8A-4147-A177-3AD203B41FA5}">
                      <a16:colId xmlns:a16="http://schemas.microsoft.com/office/drawing/2014/main" val="2478542575"/>
                    </a:ext>
                  </a:extLst>
                </a:gridCol>
              </a:tblGrid>
              <a:tr h="2743200">
                <a:tc>
                  <a:txBody>
                    <a:bodyPr/>
                    <a:lstStyle/>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Exclusive breast feeding assessment</a:t>
                      </a:r>
                    </a:p>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Physical examination and growth monitoring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assessment of danger signs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measurement and plotting of wt., H &amp; HC.</a:t>
                      </a:r>
                    </a:p>
                    <a:p>
                      <a:r>
                        <a:rPr lang="en-GB" sz="1800" b="0" i="0" u="none" strike="noStrike" baseline="0" dirty="0">
                          <a:solidFill>
                            <a:schemeClr val="lt1"/>
                          </a:solidFill>
                          <a:latin typeface="+mn-lt"/>
                          <a:ea typeface="+mn-ea"/>
                          <a:cs typeface="+mn-cs"/>
                        </a:rPr>
                        <a:t>• </a:t>
                      </a: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Signs of neglect or abuse</a:t>
                      </a:r>
                    </a:p>
                    <a:p>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a:t>
                      </a: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Routine vaccination against: polio, hepatitis B, diphtheria, pertussis, </a:t>
                      </a:r>
                      <a:r>
                        <a:rPr lang="fr-FR" sz="2000" b="0" i="0" u="none" strike="noStrike" baseline="0" dirty="0" err="1">
                          <a:solidFill>
                            <a:schemeClr val="lt1"/>
                          </a:solidFill>
                          <a:latin typeface="Times New Roman" panose="02020603050405020304" pitchFamily="18" charset="0"/>
                          <a:ea typeface="+mn-ea"/>
                          <a:cs typeface="Times New Roman" panose="02020603050405020304" pitchFamily="18" charset="0"/>
                        </a:rPr>
                        <a:t>tetanus</a:t>
                      </a:r>
                      <a:r>
                        <a:rPr lang="fr-FR" sz="2000" b="0" i="0" u="none" strike="noStrike" baseline="0" dirty="0">
                          <a:solidFill>
                            <a:schemeClr val="lt1"/>
                          </a:solidFill>
                          <a:latin typeface="Times New Roman" panose="02020603050405020304" pitchFamily="18" charset="0"/>
                          <a:ea typeface="+mn-ea"/>
                          <a:cs typeface="Times New Roman" panose="02020603050405020304" pitchFamily="18" charset="0"/>
                        </a:rPr>
                        <a:t>, Haemophilus influenzae type B, </a:t>
                      </a: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pneumococci and rotavirus</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4481307"/>
                  </a:ext>
                </a:extLst>
              </a:tr>
              <a:tr h="2390696">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progress and milestones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and fine motor development (e.g., lists head and chest, keeps head stead, can bring hands together)</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signs (e.g., makes short cooing, smiles when happy or cries when upset).</a:t>
                      </a:r>
                      <a:endParaRPr lang="en-GB"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GB" dirty="0"/>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841277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14 weeks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1646232851"/>
              </p:ext>
            </p:extLst>
          </p:nvPr>
        </p:nvGraphicFramePr>
        <p:xfrm>
          <a:off x="596899" y="1130300"/>
          <a:ext cx="7803641" cy="594360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Exclusive breast feeding assessment</a:t>
                      </a:r>
                    </a:p>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Physical examination and growth monitoring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assessment of danger signs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measurement and plotting of wt., H &amp; HC.</a:t>
                      </a:r>
                    </a:p>
                    <a:p>
                      <a:r>
                        <a:rPr lang="en-GB" sz="1800" b="0" i="0" u="none" strike="noStrike" baseline="0" dirty="0">
                          <a:solidFill>
                            <a:schemeClr val="lt1"/>
                          </a:solidFill>
                          <a:latin typeface="+mn-lt"/>
                          <a:ea typeface="+mn-ea"/>
                          <a:cs typeface="+mn-cs"/>
                        </a:rPr>
                        <a:t>• </a:t>
                      </a: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Signs of neglect or abuse</a:t>
                      </a:r>
                    </a:p>
                    <a:p>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 Immunization</a:t>
                      </a:r>
                    </a:p>
                    <a:p>
                      <a:r>
                        <a:rPr lang="en-GB" sz="1800" b="0" i="0" u="none" strike="noStrike" baseline="0" dirty="0">
                          <a:solidFill>
                            <a:schemeClr val="lt1"/>
                          </a:solidFill>
                          <a:latin typeface="+mn-lt"/>
                          <a:ea typeface="+mn-ea"/>
                          <a:cs typeface="+mn-cs"/>
                        </a:rPr>
                        <a:t>• Routine vaccination against: polio,</a:t>
                      </a:r>
                    </a:p>
                    <a:p>
                      <a:r>
                        <a:rPr lang="en-GB" sz="1800" b="0" i="0" u="none" strike="noStrike" baseline="0" dirty="0">
                          <a:solidFill>
                            <a:schemeClr val="lt1"/>
                          </a:solidFill>
                          <a:latin typeface="+mn-lt"/>
                          <a:ea typeface="+mn-ea"/>
                          <a:cs typeface="+mn-cs"/>
                        </a:rPr>
                        <a:t>hepatitis B, diphtheria, pertussis,</a:t>
                      </a:r>
                    </a:p>
                    <a:p>
                      <a:r>
                        <a:rPr lang="fr-FR" sz="1800" b="0" i="0" u="none" strike="noStrike" baseline="0" dirty="0" err="1">
                          <a:solidFill>
                            <a:schemeClr val="lt1"/>
                          </a:solidFill>
                          <a:latin typeface="+mn-lt"/>
                          <a:ea typeface="+mn-ea"/>
                          <a:cs typeface="+mn-cs"/>
                        </a:rPr>
                        <a:t>tetanus</a:t>
                      </a:r>
                      <a:r>
                        <a:rPr lang="fr-FR" sz="1800" b="0" i="0" u="none" strike="noStrike" baseline="0" dirty="0">
                          <a:solidFill>
                            <a:schemeClr val="lt1"/>
                          </a:solidFill>
                          <a:latin typeface="+mn-lt"/>
                          <a:ea typeface="+mn-ea"/>
                          <a:cs typeface="+mn-cs"/>
                        </a:rPr>
                        <a:t>, Haemophilus influenzae type B,</a:t>
                      </a:r>
                    </a:p>
                    <a:p>
                      <a:r>
                        <a:rPr lang="en-GB" sz="1800" b="0" i="0" u="none" strike="noStrike" baseline="0" dirty="0">
                          <a:solidFill>
                            <a:schemeClr val="lt1"/>
                          </a:solidFill>
                          <a:latin typeface="+mn-lt"/>
                          <a:ea typeface="+mn-ea"/>
                          <a:cs typeface="+mn-cs"/>
                        </a:rPr>
                        <a:t>pneumococci and rotavirus.</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4481307"/>
                  </a:ext>
                </a:extLst>
              </a:tr>
              <a:tr h="2390696">
                <a:tc>
                  <a:txBody>
                    <a:bodyPr/>
                    <a:lstStyle/>
                    <a:p>
                      <a:r>
                        <a:rPr lang="en-GB" sz="18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progress and milestones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and fine motor development (e.g., supports self on elbows and writs, can roll over from stomach to back).</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signs (e.g. laughs, responds more strongly, smiles on seeing faces, vocalizes and turns to voices, stays calm with a soothing lullaby).</a:t>
                      </a:r>
                      <a:endParaRPr lang="en-GB"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GB" dirty="0"/>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3397285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6 Months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717576687"/>
              </p:ext>
            </p:extLst>
          </p:nvPr>
        </p:nvGraphicFramePr>
        <p:xfrm>
          <a:off x="596899" y="1130300"/>
          <a:ext cx="7803641" cy="594360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Exclusive breast feeding assessment</a:t>
                      </a:r>
                    </a:p>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Physical examination and growth monitoring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assessment of danger signs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measurement and plotting of </a:t>
                      </a:r>
                      <a:r>
                        <a:rPr lang="en-GB" sz="2000" b="0" i="0" u="none" strike="noStrike" baseline="0" dirty="0" err="1">
                          <a:solidFill>
                            <a:schemeClr val="lt1"/>
                          </a:solidFill>
                          <a:latin typeface="Times New Roman" panose="02020603050405020304" pitchFamily="18" charset="0"/>
                          <a:ea typeface="+mn-ea"/>
                          <a:cs typeface="Times New Roman" panose="02020603050405020304" pitchFamily="18" charset="0"/>
                        </a:rPr>
                        <a:t>wt</a:t>
                      </a: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for Length Z-Scores.</a:t>
                      </a:r>
                    </a:p>
                    <a:p>
                      <a:r>
                        <a:rPr lang="en-GB" sz="1800" b="0" i="0" u="none" strike="noStrike" baseline="0" dirty="0">
                          <a:solidFill>
                            <a:schemeClr val="lt1"/>
                          </a:solidFill>
                          <a:latin typeface="+mn-lt"/>
                          <a:ea typeface="+mn-ea"/>
                          <a:cs typeface="+mn-cs"/>
                        </a:rPr>
                        <a:t>• </a:t>
                      </a: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Signs of neglect or abuse</a:t>
                      </a:r>
                    </a:p>
                    <a:p>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Immunization</a:t>
                      </a:r>
                    </a:p>
                    <a:p>
                      <a:endParaRPr lang="en-GB" sz="1800" b="1" i="0" u="none" strike="noStrike" baseline="0" dirty="0">
                        <a:solidFill>
                          <a:schemeClr val="lt1"/>
                        </a:solidFill>
                        <a:latin typeface="+mn-lt"/>
                        <a:ea typeface="+mn-ea"/>
                        <a:cs typeface="+mn-cs"/>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Check immunization status.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Give catch up missed vaccines as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Appropriate.</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4481307"/>
                  </a:ext>
                </a:extLst>
              </a:tr>
              <a:tr h="2390696">
                <a:tc>
                  <a:txBody>
                    <a:bodyPr/>
                    <a:lstStyle/>
                    <a:p>
                      <a:r>
                        <a:rPr lang="en-GB" sz="18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progress and milestones.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look for signs of physical or skin anomalies; pupil opacification or red reflex, heart murmurs.</a:t>
                      </a:r>
                    </a:p>
                  </a:txBody>
                  <a:tcPr/>
                </a:tc>
                <a:tc>
                  <a:txBody>
                    <a:bodyPr/>
                    <a:lstStyle/>
                    <a:p>
                      <a:r>
                        <a:rPr lang="en-GB" sz="18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(lifts head, sits with</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support, rolls from back to stomach)</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(laughs aloud, vocalizes vowels “aa” or “</a:t>
                      </a:r>
                      <a:r>
                        <a:rPr lang="en-GB" sz="1800" b="0" i="0" u="none" strike="noStrike" baseline="0" dirty="0" err="1">
                          <a:solidFill>
                            <a:srgbClr val="002060"/>
                          </a:solidFill>
                          <a:latin typeface="Times New Roman" panose="02020603050405020304" pitchFamily="18" charset="0"/>
                          <a:ea typeface="+mn-ea"/>
                          <a:cs typeface="Times New Roman" panose="02020603050405020304" pitchFamily="18" charset="0"/>
                        </a:rPr>
                        <a:t>uu</a:t>
                      </a:r>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or “ma” or “</a:t>
                      </a:r>
                      <a:r>
                        <a:rPr lang="en-GB" sz="1800" b="0" i="0" u="none" strike="noStrike" baseline="0" dirty="0" err="1">
                          <a:solidFill>
                            <a:srgbClr val="002060"/>
                          </a:solidFill>
                          <a:latin typeface="Times New Roman" panose="02020603050405020304" pitchFamily="18" charset="0"/>
                          <a:ea typeface="+mn-ea"/>
                          <a:cs typeface="Times New Roman" panose="02020603050405020304" pitchFamily="18" charset="0"/>
                        </a:rPr>
                        <a:t>ba</a:t>
                      </a:r>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and looks when name called).</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recognizes and engages by smiling to faces, makes sounds in response to play, brings objects to mouth).</a:t>
                      </a:r>
                      <a:endParaRPr lang="en-GB"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3701599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9 Months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2744672911"/>
              </p:ext>
            </p:extLst>
          </p:nvPr>
        </p:nvGraphicFramePr>
        <p:xfrm>
          <a:off x="596899" y="1130300"/>
          <a:ext cx="7803641" cy="539496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Exclusive breast feeding assessment</a:t>
                      </a:r>
                    </a:p>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Physical examination and growth monitoring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assessment of danger signs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measurement and plotting of wt. for Length Z-Scores.</a:t>
                      </a:r>
                    </a:p>
                    <a:p>
                      <a:r>
                        <a:rPr lang="en-GB" sz="1800" b="0" i="0" u="none" strike="noStrike" baseline="0" dirty="0">
                          <a:solidFill>
                            <a:schemeClr val="lt1"/>
                          </a:solidFill>
                          <a:latin typeface="+mn-lt"/>
                          <a:ea typeface="+mn-ea"/>
                          <a:cs typeface="+mn-cs"/>
                        </a:rPr>
                        <a:t>• </a:t>
                      </a:r>
                      <a:r>
                        <a:rPr lang="en-GB" sz="2000" b="0" i="0" u="none" strike="noStrike" baseline="0" dirty="0">
                          <a:solidFill>
                            <a:schemeClr val="lt1"/>
                          </a:solidFill>
                          <a:latin typeface="+mn-lt"/>
                          <a:ea typeface="+mn-ea"/>
                          <a:cs typeface="+mn-cs"/>
                        </a:rPr>
                        <a:t>Oral health screening</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Immunization</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Check immunization.</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Routine vaccination against measles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containing vaccine (MCV1) and rubella</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containing vaccine (RCV).</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Give catch up missed vaccines as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Appropriate.</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14481307"/>
                  </a:ext>
                </a:extLst>
              </a:tr>
              <a:tr h="2390696">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 Developmental monitoring and milestones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(sits without support, pulls self to stand, crawls)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Fine motor (picks small objects with finger and thumb and food to eat).</a:t>
                      </a:r>
                    </a:p>
                  </a:txBody>
                  <a:tcPr/>
                </a:tc>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(uses basic gestures, looks for dropped objects, non specific words “Dada” or “Mama”, copies sounds)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relating and play (reaches out to be picked, plays hide and appear games, waves bye bye).</a:t>
                      </a: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3311979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12 Months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356278421"/>
              </p:ext>
            </p:extLst>
          </p:nvPr>
        </p:nvGraphicFramePr>
        <p:xfrm>
          <a:off x="596899" y="1130300"/>
          <a:ext cx="7803641" cy="566928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r>
                        <a:rPr lang="en-GB" sz="1800" b="1" i="0" u="none" strike="noStrike" baseline="0" dirty="0">
                          <a:solidFill>
                            <a:schemeClr val="lt1"/>
                          </a:solidFill>
                          <a:latin typeface="+mn-lt"/>
                          <a:ea typeface="+mn-ea"/>
                          <a:cs typeface="+mn-cs"/>
                        </a:rPr>
                        <a:t>Breastfeeding and family foods assessment</a:t>
                      </a:r>
                    </a:p>
                    <a:p>
                      <a:r>
                        <a:rPr lang="en-GB" sz="1800" b="0" i="0" u="none" strike="noStrike" baseline="0" dirty="0">
                          <a:solidFill>
                            <a:schemeClr val="lt1"/>
                          </a:solidFill>
                          <a:latin typeface="+mn-lt"/>
                          <a:ea typeface="+mn-ea"/>
                          <a:cs typeface="+mn-cs"/>
                        </a:rPr>
                        <a:t>• breastfeeding as child wants</a:t>
                      </a:r>
                    </a:p>
                    <a:p>
                      <a:r>
                        <a:rPr lang="en-GB" sz="1800" b="0" i="0" u="none" strike="noStrike" baseline="0" dirty="0">
                          <a:solidFill>
                            <a:schemeClr val="lt1"/>
                          </a:solidFill>
                          <a:latin typeface="+mn-lt"/>
                          <a:ea typeface="+mn-ea"/>
                          <a:cs typeface="+mn-cs"/>
                        </a:rPr>
                        <a:t>• transition to nutritious family foods</a:t>
                      </a:r>
                    </a:p>
                    <a:p>
                      <a:r>
                        <a:rPr lang="en-GB" sz="1800" b="1" i="0" u="none" strike="noStrike" baseline="0" dirty="0">
                          <a:solidFill>
                            <a:schemeClr val="lt1"/>
                          </a:solidFill>
                          <a:latin typeface="+mn-lt"/>
                          <a:ea typeface="+mn-ea"/>
                          <a:cs typeface="+mn-cs"/>
                        </a:rPr>
                        <a:t>Screening</a:t>
                      </a:r>
                    </a:p>
                    <a:p>
                      <a:r>
                        <a:rPr lang="en-GB" sz="1800" b="0" i="0" u="none" strike="noStrike" baseline="0" dirty="0">
                          <a:solidFill>
                            <a:schemeClr val="lt1"/>
                          </a:solidFill>
                          <a:latin typeface="+mn-lt"/>
                          <a:ea typeface="+mn-ea"/>
                          <a:cs typeface="+mn-cs"/>
                        </a:rPr>
                        <a:t>• dental care and check up</a:t>
                      </a:r>
                    </a:p>
                    <a:p>
                      <a:r>
                        <a:rPr lang="en-GB" sz="1800" b="0" i="0" u="none" strike="noStrike" baseline="0" dirty="0">
                          <a:solidFill>
                            <a:schemeClr val="lt1"/>
                          </a:solidFill>
                          <a:latin typeface="+mn-lt"/>
                          <a:ea typeface="+mn-ea"/>
                          <a:cs typeface="+mn-cs"/>
                        </a:rPr>
                        <a:t>• vision screening</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 Immunization</a:t>
                      </a:r>
                    </a:p>
                    <a:p>
                      <a:endParaRPr lang="en-GB" sz="1800" b="0" i="0" u="none" strike="noStrike" baseline="0" dirty="0">
                        <a:solidFill>
                          <a:schemeClr val="lt1"/>
                        </a:solidFill>
                        <a:latin typeface="+mn-lt"/>
                        <a:ea typeface="+mn-ea"/>
                        <a:cs typeface="+mn-cs"/>
                      </a:endParaRPr>
                    </a:p>
                    <a:p>
                      <a:r>
                        <a:rPr lang="en-GB" sz="1800" b="0" i="0" u="none" strike="noStrike" baseline="0" dirty="0">
                          <a:solidFill>
                            <a:schemeClr val="lt1"/>
                          </a:solidFill>
                          <a:latin typeface="+mn-lt"/>
                          <a:ea typeface="+mn-ea"/>
                          <a:cs typeface="+mn-cs"/>
                        </a:rPr>
                        <a:t>- </a:t>
                      </a: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Booster doses of diphtheria-, tetanus and pertussis-containing vaccine, or</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Pneumococcal.</a:t>
                      </a:r>
                    </a:p>
                  </a:txBody>
                  <a:tcPr/>
                </a:tc>
                <a:extLst>
                  <a:ext uri="{0D108BD9-81ED-4DB2-BD59-A6C34878D82A}">
                    <a16:rowId xmlns:a16="http://schemas.microsoft.com/office/drawing/2014/main" val="3214481307"/>
                  </a:ext>
                </a:extLst>
              </a:tr>
              <a:tr h="2390696">
                <a:tc>
                  <a:txBody>
                    <a:bodyPr/>
                    <a:lstStyle/>
                    <a:p>
                      <a:r>
                        <a:rPr lang="en-GB" sz="18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(stands without support, takes initial walking steps)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fine motor (picks food to eat)</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(responds to gestures, says at least 1 word or name)</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relating and play (plays hide and appear games, follows directions with gestures).</a:t>
                      </a:r>
                      <a:endPar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txBody>
                  <a:tcPr/>
                </a:tc>
                <a:tc>
                  <a:txBody>
                    <a:bodyPr/>
                    <a:lstStyle/>
                    <a:p>
                      <a:endPar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227016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07ED-1926-C1BB-4E60-1E3B0DD869BD}"/>
              </a:ext>
            </a:extLst>
          </p:cNvPr>
          <p:cNvSpPr>
            <a:spLocks noGrp="1"/>
          </p:cNvSpPr>
          <p:nvPr>
            <p:ph type="title"/>
          </p:nvPr>
        </p:nvSpPr>
        <p:spPr/>
        <p:txBody>
          <a:bodyPr>
            <a:normAutofit/>
          </a:bodyPr>
          <a:lstStyle/>
          <a:p>
            <a:r>
              <a:rPr lang="en-US" b="1" dirty="0">
                <a:solidFill>
                  <a:srgbClr val="002060"/>
                </a:solidFill>
                <a:latin typeface="Times New Roman" panose="02020603050405020304" pitchFamily="18" charset="0"/>
                <a:cs typeface="Times New Roman" panose="02020603050405020304" pitchFamily="18" charset="0"/>
              </a:rPr>
              <a:t>Growth and development</a:t>
            </a:r>
          </a:p>
        </p:txBody>
      </p:sp>
      <p:sp>
        <p:nvSpPr>
          <p:cNvPr id="3" name="Content Placeholder 2">
            <a:extLst>
              <a:ext uri="{FF2B5EF4-FFF2-40B4-BE49-F238E27FC236}">
                <a16:creationId xmlns:a16="http://schemas.microsoft.com/office/drawing/2014/main" id="{A7ED1BEE-EB20-6FC0-755C-0937EB65EB32}"/>
              </a:ext>
            </a:extLst>
          </p:cNvPr>
          <p:cNvSpPr>
            <a:spLocks noGrp="1"/>
          </p:cNvSpPr>
          <p:nvPr>
            <p:ph idx="1"/>
          </p:nvPr>
        </p:nvSpPr>
        <p:spPr>
          <a:xfrm>
            <a:off x="626904" y="1511300"/>
            <a:ext cx="7864793" cy="4648200"/>
          </a:xfrm>
        </p:spPr>
        <p:txBody>
          <a:bodyPr>
            <a:noAutofit/>
          </a:bodyPr>
          <a:lstStyle/>
          <a:p>
            <a:pPr marL="285750" indent="-285750">
              <a:buFont typeface="Wingdings" panose="05000000000000000000" pitchFamily="2" charset="2"/>
              <a:buChar char="q"/>
            </a:pPr>
            <a:endParaRPr lang="en-US" sz="2800"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800" dirty="0">
                <a:solidFill>
                  <a:srgbClr val="002060"/>
                </a:solidFill>
                <a:latin typeface="Times New Roman" panose="02020603050405020304" pitchFamily="18" charset="0"/>
                <a:cs typeface="Times New Roman" panose="02020603050405020304" pitchFamily="18" charset="0"/>
              </a:rPr>
              <a:t>Growth is an increase in the size of the body &amp; its organs. </a:t>
            </a:r>
          </a:p>
          <a:p>
            <a:pPr marL="285750" indent="-285750">
              <a:buFont typeface="Wingdings" panose="05000000000000000000" pitchFamily="2" charset="2"/>
              <a:buChar char="q"/>
            </a:pPr>
            <a:r>
              <a:rPr lang="en-US" sz="2800" dirty="0">
                <a:solidFill>
                  <a:srgbClr val="002060"/>
                </a:solidFill>
                <a:latin typeface="Times New Roman" panose="02020603050405020304" pitchFamily="18" charset="0"/>
                <a:cs typeface="Times New Roman" panose="02020603050405020304" pitchFamily="18" charset="0"/>
              </a:rPr>
              <a:t>Growth &amp; development monitoring are essential component of WBC.</a:t>
            </a:r>
          </a:p>
          <a:p>
            <a:pPr marL="285750" indent="-285750">
              <a:buFont typeface="Wingdings" panose="05000000000000000000" pitchFamily="2" charset="2"/>
              <a:buChar char="q"/>
            </a:pPr>
            <a:r>
              <a:rPr lang="en-US" sz="2800" dirty="0">
                <a:solidFill>
                  <a:srgbClr val="002060"/>
                </a:solidFill>
                <a:latin typeface="Times New Roman" panose="02020603050405020304" pitchFamily="18" charset="0"/>
                <a:cs typeface="Times New Roman" panose="02020603050405020304" pitchFamily="18" charset="0"/>
              </a:rPr>
              <a:t>Growth can be monitored by growth charts.</a:t>
            </a:r>
          </a:p>
          <a:p>
            <a:pPr marL="285750" indent="-285750">
              <a:buFont typeface="Wingdings" panose="05000000000000000000" pitchFamily="2" charset="2"/>
              <a:buChar char="q"/>
            </a:pPr>
            <a:r>
              <a:rPr lang="en-US" sz="2800" dirty="0">
                <a:solidFill>
                  <a:srgbClr val="002060"/>
                </a:solidFill>
                <a:latin typeface="Times New Roman" panose="02020603050405020304" pitchFamily="18" charset="0"/>
                <a:cs typeface="Times New Roman" panose="02020603050405020304" pitchFamily="18" charset="0"/>
              </a:rPr>
              <a:t> Development can be monitored by developmental milestones checklist &amp;</a:t>
            </a:r>
          </a:p>
          <a:p>
            <a:pPr marL="285750" indent="-285750">
              <a:buFont typeface="Wingdings" panose="05000000000000000000" pitchFamily="2" charset="2"/>
              <a:buChar char="q"/>
            </a:pPr>
            <a:r>
              <a:rPr lang="en-US" sz="2800" dirty="0">
                <a:solidFill>
                  <a:srgbClr val="002060"/>
                </a:solidFill>
                <a:latin typeface="Times New Roman" panose="02020603050405020304" pitchFamily="18" charset="0"/>
                <a:cs typeface="Times New Roman" panose="02020603050405020304" pitchFamily="18" charset="0"/>
              </a:rPr>
              <a:t>  By risk assessment &amp; eliciting parents concerns for growth &amp; development.</a:t>
            </a:r>
          </a:p>
        </p:txBody>
      </p:sp>
    </p:spTree>
    <p:extLst>
      <p:ext uri="{BB962C8B-B14F-4D97-AF65-F5344CB8AC3E}">
        <p14:creationId xmlns:p14="http://schemas.microsoft.com/office/powerpoint/2010/main" val="312819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18 Months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1870424452"/>
              </p:ext>
            </p:extLst>
          </p:nvPr>
        </p:nvGraphicFramePr>
        <p:xfrm>
          <a:off x="596899" y="1130300"/>
          <a:ext cx="7803641" cy="569976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r>
                        <a:rPr lang="en-GB" sz="2000" b="1" i="0" u="none" strike="noStrike" baseline="0" dirty="0">
                          <a:solidFill>
                            <a:srgbClr val="FFFF00"/>
                          </a:solidFill>
                          <a:latin typeface="+mn-lt"/>
                          <a:ea typeface="+mn-ea"/>
                          <a:cs typeface="+mn-cs"/>
                        </a:rPr>
                        <a:t>• Nutrition and feeding practices assessment.</a:t>
                      </a:r>
                    </a:p>
                    <a:p>
                      <a:r>
                        <a:rPr lang="en-GB" sz="1800" b="0" i="0" u="none" strike="noStrike" baseline="0" dirty="0">
                          <a:solidFill>
                            <a:schemeClr val="lt1"/>
                          </a:solidFill>
                          <a:latin typeface="+mn-lt"/>
                          <a:ea typeface="+mn-ea"/>
                          <a:cs typeface="+mn-cs"/>
                        </a:rPr>
                        <a:t>• Breastfeeding as child wants</a:t>
                      </a:r>
                    </a:p>
                    <a:p>
                      <a:r>
                        <a:rPr lang="en-GB" sz="1800" b="0" i="0" u="none" strike="noStrike" baseline="0" dirty="0">
                          <a:solidFill>
                            <a:schemeClr val="lt1"/>
                          </a:solidFill>
                          <a:latin typeface="+mn-lt"/>
                          <a:ea typeface="+mn-ea"/>
                          <a:cs typeface="+mn-cs"/>
                        </a:rPr>
                        <a:t>• Nutritious family foods and snacks</a:t>
                      </a:r>
                    </a:p>
                    <a:p>
                      <a:r>
                        <a:rPr lang="en-GB" sz="1800" b="0" i="0" u="none" strike="noStrike" baseline="0" dirty="0">
                          <a:solidFill>
                            <a:schemeClr val="lt1"/>
                          </a:solidFill>
                          <a:latin typeface="+mn-lt"/>
                          <a:ea typeface="+mn-ea"/>
                          <a:cs typeface="+mn-cs"/>
                        </a:rPr>
                        <a:t>• Self feeding independence.</a:t>
                      </a:r>
                    </a:p>
                    <a:p>
                      <a:r>
                        <a:rPr lang="en-GB" sz="1800" b="1" i="0" u="none" strike="noStrike" baseline="0" dirty="0">
                          <a:solidFill>
                            <a:schemeClr val="lt1"/>
                          </a:solidFill>
                          <a:latin typeface="+mn-lt"/>
                          <a:ea typeface="+mn-ea"/>
                          <a:cs typeface="+mn-cs"/>
                        </a:rPr>
                        <a:t>• Screening</a:t>
                      </a:r>
                    </a:p>
                    <a:p>
                      <a:r>
                        <a:rPr lang="en-GB" sz="1800" b="0" i="0" u="none" strike="noStrike" baseline="0" dirty="0">
                          <a:solidFill>
                            <a:schemeClr val="lt1"/>
                          </a:solidFill>
                          <a:latin typeface="+mn-lt"/>
                          <a:ea typeface="+mn-ea"/>
                          <a:cs typeface="+mn-cs"/>
                        </a:rPr>
                        <a:t>• Developmental screening</a:t>
                      </a:r>
                    </a:p>
                    <a:p>
                      <a:r>
                        <a:rPr lang="en-GB" sz="1800" b="0" i="0" u="none" strike="noStrike" baseline="0" dirty="0">
                          <a:solidFill>
                            <a:schemeClr val="lt1"/>
                          </a:solidFill>
                          <a:latin typeface="+mn-lt"/>
                          <a:ea typeface="+mn-ea"/>
                          <a:cs typeface="+mn-cs"/>
                        </a:rPr>
                        <a:t>• Hearing or vision screening</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 </a:t>
                      </a:r>
                      <a:r>
                        <a:rPr lang="en-GB" sz="2400" b="1" i="0" u="none" strike="noStrike" baseline="0" dirty="0">
                          <a:solidFill>
                            <a:srgbClr val="FFFF00"/>
                          </a:solidFill>
                          <a:latin typeface="Times New Roman" panose="02020603050405020304" pitchFamily="18" charset="0"/>
                          <a:ea typeface="+mn-ea"/>
                          <a:cs typeface="Times New Roman" panose="02020603050405020304" pitchFamily="18" charset="0"/>
                        </a:rPr>
                        <a:t>Immunization</a:t>
                      </a:r>
                    </a:p>
                    <a:p>
                      <a:endParaRPr lang="en-GB" sz="1800" b="1" i="0" u="none" strike="noStrike" baseline="0" dirty="0">
                        <a:solidFill>
                          <a:schemeClr val="lt1"/>
                        </a:solidFill>
                        <a:latin typeface="+mn-lt"/>
                        <a:ea typeface="+mn-ea"/>
                        <a:cs typeface="+mn-cs"/>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Booster doses: measles vaccine</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(MCV2) and diphtheria-,tetanus- and pertussis containing vaccine, or</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pneumococcal conjugate Vaccine.</a:t>
                      </a:r>
                    </a:p>
                  </a:txBody>
                  <a:tcPr/>
                </a:tc>
                <a:extLst>
                  <a:ext uri="{0D108BD9-81ED-4DB2-BD59-A6C34878D82A}">
                    <a16:rowId xmlns:a16="http://schemas.microsoft.com/office/drawing/2014/main" val="3214481307"/>
                  </a:ext>
                </a:extLst>
              </a:tr>
              <a:tr h="2390696">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endPar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endParaRP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(walks without support, carries toys, sits upright)</a:t>
                      </a:r>
                    </a:p>
                    <a:p>
                      <a:endPar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Fine motor (throws small objects while standing, scribbles).</a:t>
                      </a:r>
                    </a:p>
                  </a:txBody>
                  <a:tcPr/>
                </a:tc>
                <a:tc>
                  <a:txBody>
                    <a:bodyPr/>
                    <a:lstStyle/>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(names familiar people, objects or body part, helps dress and undress, uses words to ask for help).</a:t>
                      </a:r>
                    </a:p>
                    <a:p>
                      <a:endPar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Relating and play (engages with others in play, points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at objects or pictures to draw attention).</a:t>
                      </a:r>
                      <a:endParaRPr lang="en-GB" sz="24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p>
                      <a:endPar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2710738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2 Years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507500659"/>
              </p:ext>
            </p:extLst>
          </p:nvPr>
        </p:nvGraphicFramePr>
        <p:xfrm>
          <a:off x="596899" y="1130300"/>
          <a:ext cx="7803641" cy="6136763"/>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717677">
                <a:tc>
                  <a:txBody>
                    <a:bodyPr/>
                    <a:lstStyle/>
                    <a:p>
                      <a:r>
                        <a:rPr lang="en-GB" sz="2000" b="1" i="0" u="none" strike="noStrike" baseline="0" dirty="0">
                          <a:solidFill>
                            <a:srgbClr val="FFFF00"/>
                          </a:solidFill>
                          <a:latin typeface="Times New Roman" panose="02020603050405020304" pitchFamily="18" charset="0"/>
                          <a:ea typeface="+mn-ea"/>
                          <a:cs typeface="Times New Roman" panose="02020603050405020304" pitchFamily="18" charset="0"/>
                        </a:rPr>
                        <a:t>Nutrition and feeding:-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nutritious family foods and snacks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self feeding independence.</a:t>
                      </a:r>
                    </a:p>
                    <a:p>
                      <a:r>
                        <a:rPr lang="en-GB" sz="2000" b="1" i="0" u="none" strike="noStrike" baseline="0" dirty="0">
                          <a:solidFill>
                            <a:srgbClr val="FFFF00"/>
                          </a:solidFill>
                          <a:latin typeface="Times New Roman" panose="02020603050405020304" pitchFamily="18" charset="0"/>
                          <a:ea typeface="+mn-ea"/>
                          <a:cs typeface="Times New Roman" panose="02020603050405020304" pitchFamily="18" charset="0"/>
                        </a:rPr>
                        <a:t>Assessment, physical examination and growth monitoring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assessment of health problems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measurement of wt. and H.</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 </a:t>
                      </a:r>
                      <a:r>
                        <a:rPr lang="en-GB" sz="2400" b="1" i="0" u="none" strike="noStrike" baseline="0" dirty="0">
                          <a:solidFill>
                            <a:srgbClr val="FFFF00"/>
                          </a:solidFill>
                          <a:latin typeface="+mn-lt"/>
                          <a:ea typeface="+mn-ea"/>
                          <a:cs typeface="+mn-cs"/>
                        </a:rPr>
                        <a:t>Immunization</a:t>
                      </a:r>
                    </a:p>
                    <a:p>
                      <a:endParaRPr lang="en-GB" sz="2400" b="1" i="0" u="none" strike="noStrike" baseline="0" dirty="0">
                        <a:solidFill>
                          <a:srgbClr val="FFFF00"/>
                        </a:solidFill>
                        <a:latin typeface="+mn-lt"/>
                        <a:ea typeface="+mn-ea"/>
                        <a:cs typeface="+mn-cs"/>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check immunization status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as per latest WHO or country</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recommendations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catch up missed vaccines as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appropriate</a:t>
                      </a:r>
                    </a:p>
                  </a:txBody>
                  <a:tcPr/>
                </a:tc>
                <a:extLst>
                  <a:ext uri="{0D108BD9-81ED-4DB2-BD59-A6C34878D82A}">
                    <a16:rowId xmlns:a16="http://schemas.microsoft.com/office/drawing/2014/main" val="3214481307"/>
                  </a:ext>
                </a:extLst>
              </a:tr>
              <a:tr h="3302123">
                <a:tc>
                  <a:txBody>
                    <a:bodyPr/>
                    <a:lstStyle/>
                    <a:p>
                      <a:r>
                        <a:rPr lang="en-GB" sz="18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observe and assess for running, scribbling, and ability to follow commands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(walks, runs and jumps, kicks a ball, climbs)</a:t>
                      </a:r>
                    </a:p>
                    <a:p>
                      <a:r>
                        <a:rPr lang="en-GB" sz="1800" b="0" i="0" u="none" strike="noStrike" baseline="0" dirty="0">
                          <a:solidFill>
                            <a:srgbClr val="002060"/>
                          </a:solidFill>
                          <a:latin typeface="Times New Roman" panose="02020603050405020304" pitchFamily="18" charset="0"/>
                          <a:ea typeface="+mn-ea"/>
                          <a:cs typeface="Times New Roman" panose="02020603050405020304" pitchFamily="18" charset="0"/>
                        </a:rPr>
                        <a:t>• fine motor (holds pencil or stick, scribbles on ground or paper).</a:t>
                      </a:r>
                    </a:p>
                  </a:txBody>
                  <a:tcPr/>
                </a:tc>
                <a:tc>
                  <a:txBody>
                    <a:bodyPr/>
                    <a:lstStyle/>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(combines at least 2 words, responds to command, names body parts).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Relating and play (imitates and initiates play alongside others, checks how objects or toys work,)</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Self help activities or autonomy (uses finger or spoon for feeding, takes off clothing).</a:t>
                      </a:r>
                      <a:endParaRPr lang="en-GB" sz="24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p>
                      <a:endPar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697744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3 Years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2991176960"/>
              </p:ext>
            </p:extLst>
          </p:nvPr>
        </p:nvGraphicFramePr>
        <p:xfrm>
          <a:off x="596899" y="1130300"/>
          <a:ext cx="7803641" cy="536448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r>
                        <a:rPr lang="en-GB" sz="2000" b="1" i="0" u="none" strike="noStrike" baseline="0" dirty="0">
                          <a:solidFill>
                            <a:srgbClr val="FFFF00"/>
                          </a:solidFill>
                          <a:latin typeface="Times New Roman" panose="02020603050405020304" pitchFamily="18" charset="0"/>
                          <a:ea typeface="+mn-ea"/>
                          <a:cs typeface="Times New Roman" panose="02020603050405020304" pitchFamily="18" charset="0"/>
                        </a:rPr>
                        <a:t>• Nutrition and feeding practices assessment.</a:t>
                      </a:r>
                    </a:p>
                    <a:p>
                      <a:endParaRPr lang="en-GB" sz="2000" b="1" i="0" u="none" strike="noStrike" baseline="0" dirty="0">
                        <a:solidFill>
                          <a:srgbClr val="FFFF00"/>
                        </a:solidFill>
                        <a:latin typeface="Times New Roman" panose="02020603050405020304" pitchFamily="18" charset="0"/>
                        <a:ea typeface="+mn-ea"/>
                        <a:cs typeface="Times New Roman" panose="02020603050405020304" pitchFamily="18" charset="0"/>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Nutritious family foods and snacks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Self feeding independence</a:t>
                      </a:r>
                    </a:p>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Screening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vision screening and eye exam.</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Blood pressure.</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 </a:t>
                      </a:r>
                      <a:r>
                        <a:rPr lang="en-GB" sz="2400" b="1" i="0" u="none" strike="noStrike" baseline="0" dirty="0">
                          <a:solidFill>
                            <a:srgbClr val="FFFF00"/>
                          </a:solidFill>
                          <a:latin typeface="Times New Roman" panose="02020603050405020304" pitchFamily="18" charset="0"/>
                          <a:ea typeface="+mn-ea"/>
                          <a:cs typeface="Times New Roman" panose="02020603050405020304" pitchFamily="18" charset="0"/>
                        </a:rPr>
                        <a:t>Immunization</a:t>
                      </a:r>
                    </a:p>
                    <a:p>
                      <a:endParaRPr lang="en-GB" sz="1800" b="1" i="0" u="none" strike="noStrike" baseline="0" dirty="0">
                        <a:solidFill>
                          <a:schemeClr val="lt1"/>
                        </a:solidFill>
                        <a:latin typeface="+mn-lt"/>
                        <a:ea typeface="+mn-ea"/>
                        <a:cs typeface="+mn-cs"/>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Catch up on missed vaccines as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Appropriate.</a:t>
                      </a:r>
                    </a:p>
                  </a:txBody>
                  <a:tcPr/>
                </a:tc>
                <a:extLst>
                  <a:ext uri="{0D108BD9-81ED-4DB2-BD59-A6C34878D82A}">
                    <a16:rowId xmlns:a16="http://schemas.microsoft.com/office/drawing/2014/main" val="3214481307"/>
                  </a:ext>
                </a:extLst>
              </a:tr>
              <a:tr h="2390696">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(climbs on and off, jumps off a sofa, pedals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a tricycle)</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Fine motor (precise 3 finger grip, manipulates small objects, draws a circle).</a:t>
                      </a:r>
                    </a:p>
                  </a:txBody>
                  <a:tcPr/>
                </a:tc>
                <a:tc>
                  <a:txBody>
                    <a:bodyPr/>
                    <a:lstStyle/>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Uses 3-word sentence &amp; pronouns like “I”, “me” or “you”, tells a story).</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Relating and play (warm interaction with people, engages in imaginary play and involves others, shares)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Self help activities or autonomy (feeds self, takes off clothing, washes hands with assistance).</a:t>
                      </a: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1189682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4 Years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3661309413"/>
              </p:ext>
            </p:extLst>
          </p:nvPr>
        </p:nvGraphicFramePr>
        <p:xfrm>
          <a:off x="596899" y="1130300"/>
          <a:ext cx="7803641" cy="539496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r>
                        <a:rPr lang="en-GB" sz="2400" b="1" i="0" u="none" strike="noStrike" baseline="0" dirty="0">
                          <a:solidFill>
                            <a:srgbClr val="FFFF00"/>
                          </a:solidFill>
                          <a:latin typeface="Times New Roman" panose="02020603050405020304" pitchFamily="18" charset="0"/>
                          <a:ea typeface="+mn-ea"/>
                          <a:cs typeface="Times New Roman" panose="02020603050405020304" pitchFamily="18" charset="0"/>
                        </a:rPr>
                        <a:t>• Screening</a:t>
                      </a:r>
                    </a:p>
                    <a:p>
                      <a:endParaRPr lang="en-GB" sz="1800" b="1" i="0" u="none" strike="noStrike" baseline="0" dirty="0">
                        <a:solidFill>
                          <a:schemeClr val="lt1"/>
                        </a:solidFill>
                        <a:latin typeface="+mn-lt"/>
                        <a:ea typeface="+mn-ea"/>
                        <a:cs typeface="+mn-cs"/>
                      </a:endParaRPr>
                    </a:p>
                    <a:p>
                      <a:r>
                        <a:rPr lang="en-GB" sz="2400" b="0" i="0" u="none" strike="noStrike" baseline="0" dirty="0">
                          <a:solidFill>
                            <a:schemeClr val="lt1"/>
                          </a:solidFill>
                          <a:latin typeface="Times New Roman" panose="02020603050405020304" pitchFamily="18" charset="0"/>
                          <a:ea typeface="+mn-ea"/>
                          <a:cs typeface="Times New Roman" panose="02020603050405020304" pitchFamily="18" charset="0"/>
                        </a:rPr>
                        <a:t>• Vision screening</a:t>
                      </a:r>
                    </a:p>
                    <a:p>
                      <a:r>
                        <a:rPr lang="en-GB" sz="2400" b="0" i="0" u="none" strike="noStrike" baseline="0" dirty="0">
                          <a:solidFill>
                            <a:schemeClr val="lt1"/>
                          </a:solidFill>
                          <a:latin typeface="Times New Roman" panose="02020603050405020304" pitchFamily="18" charset="0"/>
                          <a:ea typeface="+mn-ea"/>
                          <a:cs typeface="Times New Roman" panose="02020603050405020304" pitchFamily="18" charset="0"/>
                        </a:rPr>
                        <a:t>• Hearing screening</a:t>
                      </a:r>
                    </a:p>
                    <a:p>
                      <a:r>
                        <a:rPr lang="en-GB" sz="2400" b="0" i="0" u="none" strike="noStrike" baseline="0" dirty="0">
                          <a:solidFill>
                            <a:schemeClr val="lt1"/>
                          </a:solidFill>
                          <a:latin typeface="Times New Roman" panose="02020603050405020304" pitchFamily="18" charset="0"/>
                          <a:ea typeface="+mn-ea"/>
                          <a:cs typeface="Times New Roman" panose="02020603050405020304" pitchFamily="18" charset="0"/>
                        </a:rPr>
                        <a:t>• Dental screening</a:t>
                      </a:r>
                      <a:endParaRPr lang="en-GB" sz="24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 </a:t>
                      </a:r>
                      <a:r>
                        <a:rPr lang="en-GB" sz="2400" b="1" i="0" u="none" strike="noStrike" baseline="0" dirty="0">
                          <a:solidFill>
                            <a:srgbClr val="FFFF00"/>
                          </a:solidFill>
                          <a:latin typeface="Times New Roman" panose="02020603050405020304" pitchFamily="18" charset="0"/>
                          <a:ea typeface="+mn-ea"/>
                          <a:cs typeface="Times New Roman" panose="02020603050405020304" pitchFamily="18" charset="0"/>
                        </a:rPr>
                        <a:t>Immunization</a:t>
                      </a:r>
                    </a:p>
                    <a:p>
                      <a:endParaRPr lang="en-GB" sz="1800" b="1" i="0" u="none" strike="noStrike" baseline="0" dirty="0">
                        <a:solidFill>
                          <a:schemeClr val="lt1"/>
                        </a:solidFill>
                        <a:latin typeface="+mn-lt"/>
                        <a:ea typeface="+mn-ea"/>
                        <a:cs typeface="+mn-cs"/>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Booster dose with Td/DT-containing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vaccines as per national schedule</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(4 years between booster doses).</a:t>
                      </a:r>
                    </a:p>
                  </a:txBody>
                  <a:tcPr/>
                </a:tc>
                <a:extLst>
                  <a:ext uri="{0D108BD9-81ED-4DB2-BD59-A6C34878D82A}">
                    <a16:rowId xmlns:a16="http://schemas.microsoft.com/office/drawing/2014/main" val="3214481307"/>
                  </a:ext>
                </a:extLst>
              </a:tr>
              <a:tr h="2390696">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(hops over pieces of paper, climbs stairs)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fine motor (holds a pencil properly with 3 fingers, draws a simple cross, unbuttons)</a:t>
                      </a:r>
                    </a:p>
                    <a:p>
                      <a:endPar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endParaRPr>
                    </a:p>
                  </a:txBody>
                  <a:tcPr/>
                </a:tc>
                <a:tc>
                  <a:txBody>
                    <a:bodyPr/>
                    <a:lstStyle/>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verbal and social language (asks “why”, “how” or “where”, uses 4-word sentences, tells story in logical</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sequence)</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relating and play (plays with others, role play, follows rules)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Dresses and undresses with little help, brushes teeth, uses toilet by self).</a:t>
                      </a: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2190629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2DA5-E9DC-2EAA-4C94-BE6D88C172B1}"/>
              </a:ext>
            </a:extLst>
          </p:cNvPr>
          <p:cNvSpPr>
            <a:spLocks noGrp="1"/>
          </p:cNvSpPr>
          <p:nvPr>
            <p:ph type="title"/>
          </p:nvPr>
        </p:nvSpPr>
        <p:spPr>
          <a:xfrm>
            <a:off x="533908" y="215900"/>
            <a:ext cx="8050783" cy="677108"/>
          </a:xfrm>
        </p:spPr>
        <p:txBody>
          <a:bodyPr/>
          <a:lstStyle/>
          <a:p>
            <a:r>
              <a:rPr lang="en-GB" dirty="0"/>
              <a:t> </a:t>
            </a:r>
            <a:r>
              <a:rPr lang="en-GB" b="1" dirty="0">
                <a:solidFill>
                  <a:srgbClr val="002060"/>
                </a:solidFill>
                <a:latin typeface="Times New Roman" panose="02020603050405020304" pitchFamily="18" charset="0"/>
                <a:cs typeface="Times New Roman" panose="02020603050405020304" pitchFamily="18" charset="0"/>
              </a:rPr>
              <a:t>A</a:t>
            </a:r>
            <a:r>
              <a:rPr lang="en-GB" b="1" i="0" u="none" strike="noStrike" baseline="0" dirty="0">
                <a:solidFill>
                  <a:srgbClr val="002060"/>
                </a:solidFill>
                <a:latin typeface="Times New Roman" panose="02020603050405020304" pitchFamily="18" charset="0"/>
                <a:cs typeface="Times New Roman" panose="02020603050405020304" pitchFamily="18" charset="0"/>
              </a:rPr>
              <a:t>t 5-6 Years of age</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5CA43-E052-1139-8F6A-E1402B517510}"/>
              </a:ext>
            </a:extLst>
          </p:cNvPr>
          <p:cNvSpPr>
            <a:spLocks noGrp="1"/>
          </p:cNvSpPr>
          <p:nvPr>
            <p:ph type="body" idx="1"/>
          </p:nvPr>
        </p:nvSpPr>
        <p:spPr>
          <a:xfrm>
            <a:off x="524001" y="1570227"/>
            <a:ext cx="7876540" cy="5046473"/>
          </a:xfrm>
        </p:spPr>
        <p:txBody>
          <a:bodyPr/>
          <a:lstStyle/>
          <a:p>
            <a:r>
              <a:rPr lang="en-GB" dirty="0"/>
              <a:t> </a:t>
            </a:r>
          </a:p>
        </p:txBody>
      </p:sp>
      <p:graphicFrame>
        <p:nvGraphicFramePr>
          <p:cNvPr id="4" name="Table 3">
            <a:extLst>
              <a:ext uri="{FF2B5EF4-FFF2-40B4-BE49-F238E27FC236}">
                <a16:creationId xmlns:a16="http://schemas.microsoft.com/office/drawing/2014/main" id="{2D276418-04A0-2ACA-9DBD-28742D019444}"/>
              </a:ext>
            </a:extLst>
          </p:cNvPr>
          <p:cNvGraphicFramePr>
            <a:graphicFrameLocks noGrp="1"/>
          </p:cNvGraphicFramePr>
          <p:nvPr>
            <p:extLst>
              <p:ext uri="{D42A27DB-BD31-4B8C-83A1-F6EECF244321}">
                <p14:modId xmlns:p14="http://schemas.microsoft.com/office/powerpoint/2010/main" val="2324570247"/>
              </p:ext>
            </p:extLst>
          </p:nvPr>
        </p:nvGraphicFramePr>
        <p:xfrm>
          <a:off x="596899" y="1130300"/>
          <a:ext cx="7803641" cy="5090160"/>
        </p:xfrm>
        <a:graphic>
          <a:graphicData uri="http://schemas.openxmlformats.org/drawingml/2006/table">
            <a:tbl>
              <a:tblPr firstRow="1" bandRow="1">
                <a:tableStyleId>{5C22544A-7EE6-4342-B048-85BDC9FD1C3A}</a:tableStyleId>
              </a:tblPr>
              <a:tblGrid>
                <a:gridCol w="3781146">
                  <a:extLst>
                    <a:ext uri="{9D8B030D-6E8A-4147-A177-3AD203B41FA5}">
                      <a16:colId xmlns:a16="http://schemas.microsoft.com/office/drawing/2014/main" val="3238624954"/>
                    </a:ext>
                  </a:extLst>
                </a:gridCol>
                <a:gridCol w="4022495">
                  <a:extLst>
                    <a:ext uri="{9D8B030D-6E8A-4147-A177-3AD203B41FA5}">
                      <a16:colId xmlns:a16="http://schemas.microsoft.com/office/drawing/2014/main" val="2478542575"/>
                    </a:ext>
                  </a:extLst>
                </a:gridCol>
              </a:tblGrid>
              <a:tr h="2560320">
                <a:tc>
                  <a:txBody>
                    <a:bodyPr/>
                    <a:lstStyle/>
                    <a:p>
                      <a:pPr marL="285750" indent="-285750">
                        <a:buFontTx/>
                        <a:buChar char="-"/>
                      </a:pPr>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Measurement and plotting of weight, height &amp; body mass index (BMI).</a:t>
                      </a:r>
                    </a:p>
                    <a:p>
                      <a:r>
                        <a:rPr lang="en-GB" sz="2000" b="1" i="0" u="none" strike="noStrike" baseline="0" dirty="0">
                          <a:solidFill>
                            <a:schemeClr val="lt1"/>
                          </a:solidFill>
                          <a:latin typeface="Times New Roman" panose="02020603050405020304" pitchFamily="18" charset="0"/>
                          <a:ea typeface="+mn-ea"/>
                          <a:cs typeface="Times New Roman" panose="02020603050405020304" pitchFamily="18" charset="0"/>
                        </a:rPr>
                        <a:t>• </a:t>
                      </a:r>
                      <a:r>
                        <a:rPr lang="en-GB" sz="2000" b="1" i="0" u="none" strike="noStrike" baseline="0" dirty="0">
                          <a:solidFill>
                            <a:srgbClr val="FFFF00"/>
                          </a:solidFill>
                          <a:latin typeface="Times New Roman" panose="02020603050405020304" pitchFamily="18" charset="0"/>
                          <a:ea typeface="+mn-ea"/>
                          <a:cs typeface="Times New Roman" panose="02020603050405020304" pitchFamily="18" charset="0"/>
                        </a:rPr>
                        <a:t>Screening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vision screening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hearing screening</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oral health screening</a:t>
                      </a:r>
                      <a:endParaRPr lang="en-GB" sz="2000" dirty="0">
                        <a:latin typeface="Times New Roman" panose="02020603050405020304" pitchFamily="18" charset="0"/>
                        <a:cs typeface="Times New Roman" panose="02020603050405020304" pitchFamily="18" charset="0"/>
                      </a:endParaRPr>
                    </a:p>
                  </a:txBody>
                  <a:tcPr/>
                </a:tc>
                <a:tc>
                  <a:txBody>
                    <a:bodyPr/>
                    <a:lstStyle/>
                    <a:p>
                      <a:r>
                        <a:rPr lang="en-GB" sz="1800" b="1" i="0" u="none" strike="noStrike" baseline="0" dirty="0">
                          <a:solidFill>
                            <a:schemeClr val="lt1"/>
                          </a:solidFill>
                          <a:latin typeface="+mn-lt"/>
                          <a:ea typeface="+mn-ea"/>
                          <a:cs typeface="+mn-cs"/>
                        </a:rPr>
                        <a:t>• </a:t>
                      </a:r>
                      <a:r>
                        <a:rPr lang="en-GB" sz="2400" b="1" i="0" u="none" strike="noStrike" baseline="0" dirty="0">
                          <a:solidFill>
                            <a:srgbClr val="FFFF00"/>
                          </a:solidFill>
                          <a:latin typeface="Times New Roman" panose="02020603050405020304" pitchFamily="18" charset="0"/>
                          <a:ea typeface="+mn-ea"/>
                          <a:cs typeface="Times New Roman" panose="02020603050405020304" pitchFamily="18" charset="0"/>
                        </a:rPr>
                        <a:t>Immunization</a:t>
                      </a:r>
                    </a:p>
                    <a:p>
                      <a:endParaRPr lang="en-GB" sz="1800" b="1" i="0" u="none" strike="noStrike" baseline="0" dirty="0">
                        <a:solidFill>
                          <a:schemeClr val="lt1"/>
                        </a:solidFill>
                        <a:latin typeface="+mn-lt"/>
                        <a:ea typeface="+mn-ea"/>
                        <a:cs typeface="+mn-cs"/>
                      </a:endParaRP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Check vaccination status as per latest</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WHO or country recommendations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 Catch up on missed vaccines as</a:t>
                      </a:r>
                    </a:p>
                    <a:p>
                      <a:r>
                        <a:rPr lang="en-GB" sz="2000" b="0" i="0" u="none" strike="noStrike" baseline="0" dirty="0">
                          <a:solidFill>
                            <a:schemeClr val="lt1"/>
                          </a:solidFill>
                          <a:latin typeface="Times New Roman" panose="02020603050405020304" pitchFamily="18" charset="0"/>
                          <a:ea typeface="+mn-ea"/>
                          <a:cs typeface="Times New Roman" panose="02020603050405020304" pitchFamily="18" charset="0"/>
                        </a:rPr>
                        <a:t>appropriate</a:t>
                      </a:r>
                    </a:p>
                  </a:txBody>
                  <a:tcPr/>
                </a:tc>
                <a:extLst>
                  <a:ext uri="{0D108BD9-81ED-4DB2-BD59-A6C34878D82A}">
                    <a16:rowId xmlns:a16="http://schemas.microsoft.com/office/drawing/2014/main" val="3214481307"/>
                  </a:ext>
                </a:extLst>
              </a:tr>
              <a:tr h="2390696">
                <a:tc>
                  <a:txBody>
                    <a:bodyPr/>
                    <a:lstStyle/>
                    <a:p>
                      <a:r>
                        <a:rPr lang="en-GB" sz="2000" b="1" i="0" u="none" strike="noStrike" baseline="0" dirty="0">
                          <a:solidFill>
                            <a:srgbClr val="002060"/>
                          </a:solidFill>
                          <a:latin typeface="Times New Roman" panose="02020603050405020304" pitchFamily="18" charset="0"/>
                          <a:ea typeface="+mn-ea"/>
                          <a:cs typeface="Times New Roman" panose="02020603050405020304" pitchFamily="18" charset="0"/>
                        </a:rPr>
                        <a:t>Developmental monitoring and milestones.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Gross motor (jumps and stands on one leg,</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hops and skips)</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Fine motor (holds a pen like an adult, writes letters and numbers, can draw a person with body parts)</a:t>
                      </a:r>
                    </a:p>
                  </a:txBody>
                  <a:tcPr/>
                </a:tc>
                <a:tc>
                  <a:txBody>
                    <a:bodyPr/>
                    <a:lstStyle/>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Verbal and social language (good articulation &amp; language skills, counts up to 10).</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relating and play (plays with others, willing to share in role playing, tolerates mild disappointment)</a:t>
                      </a:r>
                    </a:p>
                    <a:p>
                      <a:r>
                        <a:rPr lang="en-GB" sz="2000" b="0" i="0" u="none" strike="noStrike" baseline="0" dirty="0">
                          <a:solidFill>
                            <a:srgbClr val="002060"/>
                          </a:solidFill>
                          <a:latin typeface="Times New Roman" panose="02020603050405020304" pitchFamily="18" charset="0"/>
                          <a:ea typeface="+mn-ea"/>
                          <a:cs typeface="Times New Roman" panose="02020603050405020304" pitchFamily="18" charset="0"/>
                        </a:rPr>
                        <a:t>• Dresses and undresses without help, follows directions).</a:t>
                      </a:r>
                    </a:p>
                  </a:txBody>
                  <a:tcPr/>
                </a:tc>
                <a:extLst>
                  <a:ext uri="{0D108BD9-81ED-4DB2-BD59-A6C34878D82A}">
                    <a16:rowId xmlns:a16="http://schemas.microsoft.com/office/drawing/2014/main" val="583136984"/>
                  </a:ext>
                </a:extLst>
              </a:tr>
            </a:tbl>
          </a:graphicData>
        </a:graphic>
      </p:graphicFrame>
    </p:spTree>
    <p:extLst>
      <p:ext uri="{BB962C8B-B14F-4D97-AF65-F5344CB8AC3E}">
        <p14:creationId xmlns:p14="http://schemas.microsoft.com/office/powerpoint/2010/main" val="151345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1228090" algn="l">
              <a:lnSpc>
                <a:spcPct val="100000"/>
              </a:lnSpc>
              <a:spcBef>
                <a:spcPts val="95"/>
              </a:spcBef>
            </a:pPr>
            <a:r>
              <a:rPr dirty="0">
                <a:solidFill>
                  <a:srgbClr val="002060"/>
                </a:solidFill>
                <a:latin typeface="Times New Roman" panose="02020603050405020304" pitchFamily="18" charset="0"/>
                <a:cs typeface="Times New Roman" panose="02020603050405020304" pitchFamily="18" charset="0"/>
              </a:rPr>
              <a:t>Take</a:t>
            </a:r>
            <a:r>
              <a:rPr spc="-11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Home</a:t>
            </a:r>
            <a:r>
              <a:rPr spc="-110" dirty="0">
                <a:solidFill>
                  <a:srgbClr val="002060"/>
                </a:solidFill>
                <a:latin typeface="Times New Roman" panose="02020603050405020304" pitchFamily="18" charset="0"/>
                <a:cs typeface="Times New Roman" panose="02020603050405020304" pitchFamily="18" charset="0"/>
              </a:rPr>
              <a:t> </a:t>
            </a:r>
            <a:r>
              <a:rPr spc="-10" dirty="0">
                <a:solidFill>
                  <a:srgbClr val="002060"/>
                </a:solidFill>
                <a:latin typeface="Times New Roman" panose="02020603050405020304" pitchFamily="18" charset="0"/>
                <a:cs typeface="Times New Roman" panose="02020603050405020304" pitchFamily="18" charset="0"/>
              </a:rPr>
              <a:t>messages</a:t>
            </a:r>
          </a:p>
        </p:txBody>
      </p:sp>
      <p:sp>
        <p:nvSpPr>
          <p:cNvPr id="3" name="object 3"/>
          <p:cNvSpPr txBox="1"/>
          <p:nvPr/>
        </p:nvSpPr>
        <p:spPr>
          <a:xfrm>
            <a:off x="524001" y="1570227"/>
            <a:ext cx="7986395" cy="4498026"/>
          </a:xfrm>
          <a:prstGeom prst="rect">
            <a:avLst/>
          </a:prstGeom>
        </p:spPr>
        <p:txBody>
          <a:bodyPr vert="horz" wrap="square" lIns="0" tIns="67945" rIns="0" bIns="0" rtlCol="0">
            <a:spAutoFit/>
          </a:bodyPr>
          <a:lstStyle/>
          <a:p>
            <a:pPr marL="622300" marR="1872614" indent="-610235">
              <a:lnSpc>
                <a:spcPts val="3450"/>
              </a:lnSpc>
              <a:spcBef>
                <a:spcPts val="535"/>
              </a:spcBef>
              <a:buClr>
                <a:srgbClr val="33339A"/>
              </a:buClr>
              <a:buAutoNum type="arabicParenR"/>
              <a:tabLst>
                <a:tab pos="622300" algn="l"/>
              </a:tabLst>
            </a:pPr>
            <a:r>
              <a:rPr sz="3200" dirty="0">
                <a:solidFill>
                  <a:srgbClr val="002060"/>
                </a:solidFill>
                <a:latin typeface="Times New Roman" panose="02020603050405020304" pitchFamily="18" charset="0"/>
                <a:cs typeface="Times New Roman" panose="02020603050405020304" pitchFamily="18" charset="0"/>
              </a:rPr>
              <a:t>Well</a:t>
            </a:r>
            <a:r>
              <a:rPr sz="3200" spc="-4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baby</a:t>
            </a:r>
            <a:r>
              <a:rPr sz="3200" spc="-3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clinic</a:t>
            </a:r>
            <a:r>
              <a:rPr sz="3200" spc="-30" dirty="0">
                <a:solidFill>
                  <a:srgbClr val="002060"/>
                </a:solidFill>
                <a:latin typeface="Times New Roman" panose="02020603050405020304" pitchFamily="18" charset="0"/>
                <a:cs typeface="Times New Roman" panose="02020603050405020304" pitchFamily="18" charset="0"/>
              </a:rPr>
              <a:t> </a:t>
            </a:r>
            <a:r>
              <a:rPr sz="3200" u="sng" dirty="0">
                <a:solidFill>
                  <a:srgbClr val="002060"/>
                </a:solidFill>
                <a:uFill>
                  <a:solidFill>
                    <a:srgbClr val="33659A"/>
                  </a:solidFill>
                </a:uFill>
                <a:latin typeface="Times New Roman" panose="02020603050405020304" pitchFamily="18" charset="0"/>
                <a:cs typeface="Times New Roman" panose="02020603050405020304" pitchFamily="18" charset="0"/>
              </a:rPr>
              <a:t>IS</a:t>
            </a:r>
            <a:r>
              <a:rPr sz="3200" u="sng" spc="-35" dirty="0">
                <a:solidFill>
                  <a:srgbClr val="002060"/>
                </a:solidFill>
                <a:uFill>
                  <a:solidFill>
                    <a:srgbClr val="33659A"/>
                  </a:solidFill>
                </a:uFill>
                <a:latin typeface="Times New Roman" panose="02020603050405020304" pitchFamily="18" charset="0"/>
                <a:cs typeface="Times New Roman" panose="02020603050405020304" pitchFamily="18" charset="0"/>
              </a:rPr>
              <a:t> </a:t>
            </a:r>
            <a:r>
              <a:rPr sz="3200" u="sng" dirty="0">
                <a:solidFill>
                  <a:srgbClr val="002060"/>
                </a:solidFill>
                <a:uFill>
                  <a:solidFill>
                    <a:srgbClr val="33659A"/>
                  </a:solidFill>
                </a:uFill>
                <a:latin typeface="Times New Roman" panose="02020603050405020304" pitchFamily="18" charset="0"/>
                <a:cs typeface="Times New Roman" panose="02020603050405020304" pitchFamily="18" charset="0"/>
              </a:rPr>
              <a:t>Not</a:t>
            </a:r>
            <a:r>
              <a:rPr sz="3200" u="none" spc="-35" dirty="0">
                <a:solidFill>
                  <a:srgbClr val="002060"/>
                </a:solidFill>
                <a:latin typeface="Times New Roman" panose="02020603050405020304" pitchFamily="18" charset="0"/>
                <a:cs typeface="Times New Roman" panose="02020603050405020304" pitchFamily="18" charset="0"/>
              </a:rPr>
              <a:t> </a:t>
            </a:r>
            <a:r>
              <a:rPr sz="3200" u="none" dirty="0">
                <a:solidFill>
                  <a:srgbClr val="002060"/>
                </a:solidFill>
                <a:latin typeface="Times New Roman" panose="02020603050405020304" pitchFamily="18" charset="0"/>
                <a:cs typeface="Times New Roman" panose="02020603050405020304" pitchFamily="18" charset="0"/>
              </a:rPr>
              <a:t>only</a:t>
            </a:r>
            <a:r>
              <a:rPr sz="3200" u="none" spc="-35" dirty="0">
                <a:solidFill>
                  <a:srgbClr val="002060"/>
                </a:solidFill>
                <a:latin typeface="Times New Roman" panose="02020603050405020304" pitchFamily="18" charset="0"/>
                <a:cs typeface="Times New Roman" panose="02020603050405020304" pitchFamily="18" charset="0"/>
              </a:rPr>
              <a:t> </a:t>
            </a:r>
            <a:r>
              <a:rPr sz="3200" u="none" spc="-25" dirty="0">
                <a:solidFill>
                  <a:srgbClr val="002060"/>
                </a:solidFill>
                <a:latin typeface="Times New Roman" panose="02020603050405020304" pitchFamily="18" charset="0"/>
                <a:cs typeface="Times New Roman" panose="02020603050405020304" pitchFamily="18" charset="0"/>
              </a:rPr>
              <a:t>for </a:t>
            </a:r>
            <a:r>
              <a:rPr sz="3200" u="none" spc="-10" dirty="0">
                <a:solidFill>
                  <a:srgbClr val="002060"/>
                </a:solidFill>
                <a:latin typeface="Times New Roman" panose="02020603050405020304" pitchFamily="18" charset="0"/>
                <a:cs typeface="Times New Roman" panose="02020603050405020304" pitchFamily="18" charset="0"/>
              </a:rPr>
              <a:t>vaccinations</a:t>
            </a:r>
            <a:endParaRPr sz="3200" dirty="0">
              <a:solidFill>
                <a:srgbClr val="002060"/>
              </a:solidFill>
              <a:latin typeface="Times New Roman" panose="02020603050405020304" pitchFamily="18" charset="0"/>
              <a:cs typeface="Times New Roman" panose="02020603050405020304" pitchFamily="18" charset="0"/>
            </a:endParaRPr>
          </a:p>
          <a:p>
            <a:pPr marL="622300" marR="184150" indent="-610235">
              <a:lnSpc>
                <a:spcPts val="3450"/>
              </a:lnSpc>
              <a:spcBef>
                <a:spcPts val="770"/>
              </a:spcBef>
              <a:buClr>
                <a:srgbClr val="33339A"/>
              </a:buClr>
              <a:buAutoNum type="arabicParenR"/>
              <a:tabLst>
                <a:tab pos="622300" algn="l"/>
              </a:tabLst>
            </a:pPr>
            <a:r>
              <a:rPr sz="3200" dirty="0">
                <a:solidFill>
                  <a:srgbClr val="002060"/>
                </a:solidFill>
                <a:latin typeface="Times New Roman" panose="02020603050405020304" pitchFamily="18" charset="0"/>
                <a:cs typeface="Times New Roman" panose="02020603050405020304" pitchFamily="18" charset="0"/>
              </a:rPr>
              <a:t>Growth</a:t>
            </a:r>
            <a:r>
              <a:rPr sz="3200" spc="-4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assessments</a:t>
            </a:r>
            <a:r>
              <a:rPr sz="3200" spc="-3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are</a:t>
            </a:r>
            <a:r>
              <a:rPr sz="3200" spc="-3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very</a:t>
            </a:r>
            <a:r>
              <a:rPr sz="3200" spc="-30" dirty="0">
                <a:solidFill>
                  <a:srgbClr val="002060"/>
                </a:solidFill>
                <a:latin typeface="Times New Roman" panose="02020603050405020304" pitchFamily="18" charset="0"/>
                <a:cs typeface="Times New Roman" panose="02020603050405020304" pitchFamily="18" charset="0"/>
              </a:rPr>
              <a:t> </a:t>
            </a:r>
            <a:r>
              <a:rPr sz="3200" spc="-10" dirty="0">
                <a:solidFill>
                  <a:srgbClr val="002060"/>
                </a:solidFill>
                <a:latin typeface="Times New Roman" panose="02020603050405020304" pitchFamily="18" charset="0"/>
                <a:cs typeface="Times New Roman" panose="02020603050405020304" pitchFamily="18" charset="0"/>
              </a:rPr>
              <a:t>important </a:t>
            </a:r>
            <a:r>
              <a:rPr sz="3200" dirty="0">
                <a:solidFill>
                  <a:srgbClr val="002060"/>
                </a:solidFill>
                <a:latin typeface="Times New Roman" panose="02020603050405020304" pitchFamily="18" charset="0"/>
                <a:cs typeface="Times New Roman" panose="02020603050405020304" pitchFamily="18" charset="0"/>
              </a:rPr>
              <a:t>in</a:t>
            </a:r>
            <a:r>
              <a:rPr sz="3200" spc="-2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every</a:t>
            </a:r>
            <a:r>
              <a:rPr sz="3200" spc="-15" dirty="0">
                <a:solidFill>
                  <a:srgbClr val="002060"/>
                </a:solidFill>
                <a:latin typeface="Times New Roman" panose="02020603050405020304" pitchFamily="18" charset="0"/>
                <a:cs typeface="Times New Roman" panose="02020603050405020304" pitchFamily="18" charset="0"/>
              </a:rPr>
              <a:t> </a:t>
            </a:r>
            <a:r>
              <a:rPr sz="3200" spc="-10" dirty="0">
                <a:solidFill>
                  <a:srgbClr val="002060"/>
                </a:solidFill>
                <a:latin typeface="Times New Roman" panose="02020603050405020304" pitchFamily="18" charset="0"/>
                <a:cs typeface="Times New Roman" panose="02020603050405020304" pitchFamily="18" charset="0"/>
              </a:rPr>
              <a:t>visit</a:t>
            </a:r>
            <a:endParaRPr sz="3200" dirty="0">
              <a:solidFill>
                <a:srgbClr val="002060"/>
              </a:solidFill>
              <a:latin typeface="Times New Roman" panose="02020603050405020304" pitchFamily="18" charset="0"/>
              <a:cs typeface="Times New Roman" panose="02020603050405020304" pitchFamily="18" charset="0"/>
            </a:endParaRPr>
          </a:p>
          <a:p>
            <a:pPr marL="621665" indent="-608965">
              <a:lnSpc>
                <a:spcPct val="100000"/>
              </a:lnSpc>
              <a:spcBef>
                <a:spcPts val="320"/>
              </a:spcBef>
              <a:buClr>
                <a:srgbClr val="33339A"/>
              </a:buClr>
              <a:buAutoNum type="arabicParenR"/>
              <a:tabLst>
                <a:tab pos="621665" algn="l"/>
              </a:tabLst>
            </a:pPr>
            <a:r>
              <a:rPr sz="3200" dirty="0">
                <a:solidFill>
                  <a:srgbClr val="002060"/>
                </a:solidFill>
                <a:latin typeface="Times New Roman" panose="02020603050405020304" pitchFamily="18" charset="0"/>
                <a:cs typeface="Times New Roman" panose="02020603050405020304" pitchFamily="18" charset="0"/>
              </a:rPr>
              <a:t>Use</a:t>
            </a:r>
            <a:r>
              <a:rPr sz="3200" spc="-4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CDC</a:t>
            </a:r>
            <a:r>
              <a:rPr sz="3200" spc="-4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chart</a:t>
            </a:r>
            <a:r>
              <a:rPr sz="3200" spc="-4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or</a:t>
            </a:r>
            <a:r>
              <a:rPr sz="3200" spc="-4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Saudi</a:t>
            </a:r>
            <a:r>
              <a:rPr sz="3200" spc="-4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local</a:t>
            </a:r>
            <a:r>
              <a:rPr sz="3200" spc="-40" dirty="0">
                <a:solidFill>
                  <a:srgbClr val="002060"/>
                </a:solidFill>
                <a:latin typeface="Times New Roman" panose="02020603050405020304" pitchFamily="18" charset="0"/>
                <a:cs typeface="Times New Roman" panose="02020603050405020304" pitchFamily="18" charset="0"/>
              </a:rPr>
              <a:t> </a:t>
            </a:r>
            <a:r>
              <a:rPr sz="3200" spc="-10" dirty="0">
                <a:solidFill>
                  <a:srgbClr val="002060"/>
                </a:solidFill>
                <a:latin typeface="Times New Roman" panose="02020603050405020304" pitchFamily="18" charset="0"/>
                <a:cs typeface="Times New Roman" panose="02020603050405020304" pitchFamily="18" charset="0"/>
              </a:rPr>
              <a:t>charts</a:t>
            </a:r>
            <a:endParaRPr sz="3200" dirty="0">
              <a:solidFill>
                <a:srgbClr val="002060"/>
              </a:solidFill>
              <a:latin typeface="Times New Roman" panose="02020603050405020304" pitchFamily="18" charset="0"/>
              <a:cs typeface="Times New Roman" panose="02020603050405020304" pitchFamily="18" charset="0"/>
            </a:endParaRPr>
          </a:p>
          <a:p>
            <a:pPr marL="622300" marR="5080" indent="-610235">
              <a:lnSpc>
                <a:spcPts val="3450"/>
              </a:lnSpc>
              <a:spcBef>
                <a:spcPts val="815"/>
              </a:spcBef>
              <a:buClr>
                <a:srgbClr val="33339A"/>
              </a:buClr>
              <a:buAutoNum type="arabicParenR"/>
              <a:tabLst>
                <a:tab pos="622300" algn="l"/>
              </a:tabLst>
            </a:pPr>
            <a:r>
              <a:rPr sz="3200" dirty="0">
                <a:solidFill>
                  <a:srgbClr val="002060"/>
                </a:solidFill>
                <a:latin typeface="Times New Roman" panose="02020603050405020304" pitchFamily="18" charset="0"/>
                <a:cs typeface="Times New Roman" panose="02020603050405020304" pitchFamily="18" charset="0"/>
              </a:rPr>
              <a:t>Growth</a:t>
            </a:r>
            <a:r>
              <a:rPr sz="3200" spc="-3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Charts</a:t>
            </a:r>
            <a:r>
              <a:rPr sz="3200" spc="-2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are</a:t>
            </a:r>
            <a:r>
              <a:rPr sz="3200" spc="-2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very</a:t>
            </a:r>
            <a:r>
              <a:rPr sz="3200" spc="-3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important</a:t>
            </a:r>
            <a:r>
              <a:rPr sz="3200" spc="-2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tool</a:t>
            </a:r>
            <a:r>
              <a:rPr sz="3200" spc="-25" dirty="0">
                <a:solidFill>
                  <a:srgbClr val="002060"/>
                </a:solidFill>
                <a:latin typeface="Times New Roman" panose="02020603050405020304" pitchFamily="18" charset="0"/>
                <a:cs typeface="Times New Roman" panose="02020603050405020304" pitchFamily="18" charset="0"/>
              </a:rPr>
              <a:t> for </a:t>
            </a:r>
            <a:r>
              <a:rPr sz="3200" dirty="0">
                <a:solidFill>
                  <a:srgbClr val="002060"/>
                </a:solidFill>
                <a:latin typeface="Times New Roman" panose="02020603050405020304" pitchFamily="18" charset="0"/>
                <a:cs typeface="Times New Roman" panose="02020603050405020304" pitchFamily="18" charset="0"/>
              </a:rPr>
              <a:t>detection</a:t>
            </a:r>
            <a:r>
              <a:rPr sz="3200" spc="-3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any</a:t>
            </a:r>
            <a:r>
              <a:rPr sz="3200" spc="-3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growth</a:t>
            </a:r>
            <a:r>
              <a:rPr sz="3200" spc="-30" dirty="0">
                <a:solidFill>
                  <a:srgbClr val="002060"/>
                </a:solidFill>
                <a:latin typeface="Times New Roman" panose="02020603050405020304" pitchFamily="18" charset="0"/>
                <a:cs typeface="Times New Roman" panose="02020603050405020304" pitchFamily="18" charset="0"/>
              </a:rPr>
              <a:t> </a:t>
            </a:r>
            <a:r>
              <a:rPr sz="3200" spc="-10" dirty="0">
                <a:solidFill>
                  <a:srgbClr val="002060"/>
                </a:solidFill>
                <a:latin typeface="Times New Roman" panose="02020603050405020304" pitchFamily="18" charset="0"/>
                <a:cs typeface="Times New Roman" panose="02020603050405020304" pitchFamily="18" charset="0"/>
              </a:rPr>
              <a:t>disorders</a:t>
            </a:r>
            <a:endParaRPr sz="3200" dirty="0">
              <a:solidFill>
                <a:srgbClr val="002060"/>
              </a:solidFill>
              <a:latin typeface="Times New Roman" panose="02020603050405020304" pitchFamily="18" charset="0"/>
              <a:cs typeface="Times New Roman" panose="02020603050405020304" pitchFamily="18" charset="0"/>
            </a:endParaRPr>
          </a:p>
          <a:p>
            <a:pPr marL="622300" marR="204470" indent="-610235">
              <a:lnSpc>
                <a:spcPts val="3450"/>
              </a:lnSpc>
              <a:spcBef>
                <a:spcPts val="760"/>
              </a:spcBef>
              <a:buClr>
                <a:srgbClr val="33339A"/>
              </a:buClr>
              <a:buAutoNum type="arabicParenR"/>
              <a:tabLst>
                <a:tab pos="622300" algn="l"/>
              </a:tabLst>
            </a:pPr>
            <a:r>
              <a:rPr sz="3200" dirty="0">
                <a:solidFill>
                  <a:srgbClr val="002060"/>
                </a:solidFill>
                <a:latin typeface="Times New Roman" panose="02020603050405020304" pitchFamily="18" charset="0"/>
                <a:cs typeface="Times New Roman" panose="02020603050405020304" pitchFamily="18" charset="0"/>
              </a:rPr>
              <a:t>Well</a:t>
            </a:r>
            <a:r>
              <a:rPr sz="3200" spc="-5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baby</a:t>
            </a:r>
            <a:r>
              <a:rPr sz="3200" spc="-4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clinic</a:t>
            </a:r>
            <a:r>
              <a:rPr sz="3200" spc="-4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is</a:t>
            </a:r>
            <a:r>
              <a:rPr sz="3200" spc="-4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an</a:t>
            </a:r>
            <a:r>
              <a:rPr sz="3200" spc="-4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excellent</a:t>
            </a:r>
            <a:r>
              <a:rPr sz="3200" spc="-4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place</a:t>
            </a:r>
            <a:r>
              <a:rPr sz="3200" spc="-45" dirty="0">
                <a:solidFill>
                  <a:srgbClr val="002060"/>
                </a:solidFill>
                <a:latin typeface="Times New Roman" panose="02020603050405020304" pitchFamily="18" charset="0"/>
                <a:cs typeface="Times New Roman" panose="02020603050405020304" pitchFamily="18" charset="0"/>
              </a:rPr>
              <a:t> </a:t>
            </a:r>
            <a:r>
              <a:rPr sz="3200" spc="-25" dirty="0">
                <a:solidFill>
                  <a:srgbClr val="002060"/>
                </a:solidFill>
                <a:latin typeface="Times New Roman" panose="02020603050405020304" pitchFamily="18" charset="0"/>
                <a:cs typeface="Times New Roman" panose="02020603050405020304" pitchFamily="18" charset="0"/>
              </a:rPr>
              <a:t>for </a:t>
            </a:r>
            <a:r>
              <a:rPr sz="3200" dirty="0">
                <a:solidFill>
                  <a:srgbClr val="002060"/>
                </a:solidFill>
                <a:latin typeface="Times New Roman" panose="02020603050405020304" pitchFamily="18" charset="0"/>
                <a:cs typeface="Times New Roman" panose="02020603050405020304" pitchFamily="18" charset="0"/>
              </a:rPr>
              <a:t>primary</a:t>
            </a:r>
            <a:r>
              <a:rPr sz="3200" spc="-40"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prevention</a:t>
            </a:r>
            <a:r>
              <a:rPr sz="3200" spc="-3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&amp;</a:t>
            </a:r>
            <a:r>
              <a:rPr sz="3200" spc="-35"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family</a:t>
            </a:r>
            <a:r>
              <a:rPr sz="3200" spc="-35" dirty="0">
                <a:solidFill>
                  <a:srgbClr val="002060"/>
                </a:solidFill>
                <a:latin typeface="Times New Roman" panose="02020603050405020304" pitchFamily="18" charset="0"/>
                <a:cs typeface="Times New Roman" panose="02020603050405020304" pitchFamily="18" charset="0"/>
              </a:rPr>
              <a:t> </a:t>
            </a:r>
            <a:r>
              <a:rPr sz="3200" spc="-10" dirty="0">
                <a:solidFill>
                  <a:srgbClr val="002060"/>
                </a:solidFill>
                <a:latin typeface="Times New Roman" panose="02020603050405020304" pitchFamily="18" charset="0"/>
                <a:cs typeface="Times New Roman" panose="02020603050405020304" pitchFamily="18" charset="0"/>
              </a:rPr>
              <a:t>Education</a:t>
            </a:r>
            <a:endParaRPr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1228090">
              <a:lnSpc>
                <a:spcPct val="100000"/>
              </a:lnSpc>
              <a:spcBef>
                <a:spcPts val="95"/>
              </a:spcBef>
            </a:pPr>
            <a:r>
              <a:rPr dirty="0">
                <a:solidFill>
                  <a:srgbClr val="002060"/>
                </a:solidFill>
                <a:latin typeface="Times New Roman" panose="02020603050405020304" pitchFamily="18" charset="0"/>
                <a:cs typeface="Times New Roman" panose="02020603050405020304" pitchFamily="18" charset="0"/>
              </a:rPr>
              <a:t>Take</a:t>
            </a:r>
            <a:r>
              <a:rPr spc="-11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Home</a:t>
            </a:r>
            <a:r>
              <a:rPr spc="-110" dirty="0">
                <a:solidFill>
                  <a:srgbClr val="002060"/>
                </a:solidFill>
                <a:latin typeface="Times New Roman" panose="02020603050405020304" pitchFamily="18" charset="0"/>
                <a:cs typeface="Times New Roman" panose="02020603050405020304" pitchFamily="18" charset="0"/>
              </a:rPr>
              <a:t> </a:t>
            </a:r>
            <a:r>
              <a:rPr spc="-10" dirty="0">
                <a:solidFill>
                  <a:srgbClr val="002060"/>
                </a:solidFill>
                <a:latin typeface="Times New Roman" panose="02020603050405020304" pitchFamily="18" charset="0"/>
                <a:cs typeface="Times New Roman" panose="02020603050405020304" pitchFamily="18" charset="0"/>
              </a:rPr>
              <a:t>messages</a:t>
            </a:r>
          </a:p>
        </p:txBody>
      </p:sp>
      <p:sp>
        <p:nvSpPr>
          <p:cNvPr id="3" name="object 3"/>
          <p:cNvSpPr txBox="1"/>
          <p:nvPr/>
        </p:nvSpPr>
        <p:spPr>
          <a:xfrm>
            <a:off x="524001" y="1611375"/>
            <a:ext cx="7841615" cy="3613150"/>
          </a:xfrm>
          <a:prstGeom prst="rect">
            <a:avLst/>
          </a:prstGeom>
        </p:spPr>
        <p:txBody>
          <a:bodyPr vert="horz" wrap="square" lIns="0" tIns="12700" rIns="0" bIns="0" rtlCol="0">
            <a:spAutoFit/>
          </a:bodyPr>
          <a:lstStyle/>
          <a:p>
            <a:pPr marL="621665" marR="5080" indent="-609600">
              <a:lnSpc>
                <a:spcPct val="100000"/>
              </a:lnSpc>
              <a:spcBef>
                <a:spcPts val="100"/>
              </a:spcBef>
              <a:buClr>
                <a:srgbClr val="33339A"/>
              </a:buClr>
              <a:buAutoNum type="arabicParenR" startAt="6"/>
              <a:tabLst>
                <a:tab pos="621665" algn="l"/>
              </a:tabLst>
            </a:pPr>
            <a:r>
              <a:rPr sz="2800" dirty="0">
                <a:solidFill>
                  <a:srgbClr val="002060"/>
                </a:solidFill>
                <a:latin typeface="Times New Roman" panose="02020603050405020304" pitchFamily="18" charset="0"/>
                <a:cs typeface="Times New Roman" panose="02020603050405020304" pitchFamily="18" charset="0"/>
              </a:rPr>
              <a:t>To</a:t>
            </a:r>
            <a:r>
              <a:rPr sz="2800" spc="-10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encourage</a:t>
            </a:r>
            <a:r>
              <a:rPr sz="2800" spc="-9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exclusive</a:t>
            </a:r>
            <a:r>
              <a:rPr sz="2800" spc="-10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breastfeeding</a:t>
            </a:r>
            <a:r>
              <a:rPr sz="2800" spc="-9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for</a:t>
            </a:r>
            <a:r>
              <a:rPr sz="2800" spc="-9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first </a:t>
            </a:r>
            <a:r>
              <a:rPr sz="2800" dirty="0">
                <a:solidFill>
                  <a:srgbClr val="002060"/>
                </a:solidFill>
                <a:latin typeface="Times New Roman" panose="02020603050405020304" pitchFamily="18" charset="0"/>
                <a:cs typeface="Times New Roman" panose="02020603050405020304" pitchFamily="18" charset="0"/>
              </a:rPr>
              <a:t>six</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months</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life</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with</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emphasis</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on</a:t>
            </a:r>
            <a:r>
              <a:rPr sz="2800" spc="-6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mother’s </a:t>
            </a:r>
            <a:r>
              <a:rPr sz="2800" dirty="0">
                <a:solidFill>
                  <a:srgbClr val="002060"/>
                </a:solidFill>
                <a:latin typeface="Times New Roman" panose="02020603050405020304" pitchFamily="18" charset="0"/>
                <a:cs typeface="Times New Roman" panose="02020603050405020304" pitchFamily="18" charset="0"/>
              </a:rPr>
              <a:t>iron</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calcium</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good</a:t>
            </a:r>
            <a:r>
              <a:rPr sz="2800" spc="-5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intake</a:t>
            </a:r>
            <a:endParaRPr sz="2800" dirty="0">
              <a:solidFill>
                <a:srgbClr val="002060"/>
              </a:solidFill>
              <a:latin typeface="Times New Roman" panose="02020603050405020304" pitchFamily="18" charset="0"/>
              <a:cs typeface="Times New Roman" panose="02020603050405020304" pitchFamily="18" charset="0"/>
            </a:endParaRPr>
          </a:p>
          <a:p>
            <a:pPr marL="621665" indent="-608965">
              <a:lnSpc>
                <a:spcPct val="100000"/>
              </a:lnSpc>
              <a:spcBef>
                <a:spcPts val="685"/>
              </a:spcBef>
              <a:buClr>
                <a:srgbClr val="33339A"/>
              </a:buClr>
              <a:buAutoNum type="arabicParenR" startAt="6"/>
              <a:tabLst>
                <a:tab pos="621665" algn="l"/>
              </a:tabLst>
            </a:pPr>
            <a:r>
              <a:rPr sz="2800" dirty="0">
                <a:solidFill>
                  <a:srgbClr val="002060"/>
                </a:solidFill>
                <a:latin typeface="Times New Roman" panose="02020603050405020304" pitchFamily="18" charset="0"/>
                <a:cs typeface="Times New Roman" panose="02020603050405020304" pitchFamily="18" charset="0"/>
              </a:rPr>
              <a:t>Not</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introduce</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cow’s</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milk</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in</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first</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year</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45" dirty="0">
                <a:solidFill>
                  <a:srgbClr val="002060"/>
                </a:solidFill>
                <a:latin typeface="Times New Roman" panose="02020603050405020304" pitchFamily="18" charset="0"/>
                <a:cs typeface="Times New Roman" panose="02020603050405020304" pitchFamily="18" charset="0"/>
              </a:rPr>
              <a:t> </a:t>
            </a:r>
            <a:r>
              <a:rPr sz="2800" spc="-20" dirty="0">
                <a:solidFill>
                  <a:srgbClr val="002060"/>
                </a:solidFill>
                <a:latin typeface="Times New Roman" panose="02020603050405020304" pitchFamily="18" charset="0"/>
                <a:cs typeface="Times New Roman" panose="02020603050405020304" pitchFamily="18" charset="0"/>
              </a:rPr>
              <a:t>life</a:t>
            </a:r>
            <a:endParaRPr sz="2800" dirty="0">
              <a:solidFill>
                <a:srgbClr val="002060"/>
              </a:solidFill>
              <a:latin typeface="Times New Roman" panose="02020603050405020304" pitchFamily="18" charset="0"/>
              <a:cs typeface="Times New Roman" panose="02020603050405020304" pitchFamily="18" charset="0"/>
            </a:endParaRPr>
          </a:p>
          <a:p>
            <a:pPr marL="621665" marR="182880" indent="-609600">
              <a:lnSpc>
                <a:spcPct val="100000"/>
              </a:lnSpc>
              <a:spcBef>
                <a:spcPts val="675"/>
              </a:spcBef>
              <a:buClr>
                <a:srgbClr val="33339A"/>
              </a:buClr>
              <a:buAutoNum type="arabicParenR" startAt="6"/>
              <a:tabLst>
                <a:tab pos="621665" algn="l"/>
              </a:tabLst>
            </a:pPr>
            <a:r>
              <a:rPr sz="2800" dirty="0">
                <a:solidFill>
                  <a:srgbClr val="002060"/>
                </a:solidFill>
                <a:latin typeface="Times New Roman" panose="02020603050405020304" pitchFamily="18" charset="0"/>
                <a:cs typeface="Times New Roman" panose="02020603050405020304" pitchFamily="18" charset="0"/>
              </a:rPr>
              <a:t>Prevention</a:t>
            </a:r>
            <a:r>
              <a:rPr sz="2800" spc="-8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8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education</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will</a:t>
            </a:r>
            <a:r>
              <a:rPr sz="2800" spc="-8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prevent</a:t>
            </a:r>
            <a:r>
              <a:rPr sz="2800" spc="-7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common </a:t>
            </a:r>
            <a:r>
              <a:rPr sz="2800" dirty="0">
                <a:solidFill>
                  <a:srgbClr val="002060"/>
                </a:solidFill>
                <a:latin typeface="Times New Roman" panose="02020603050405020304" pitchFamily="18" charset="0"/>
                <a:cs typeface="Times New Roman" panose="02020603050405020304" pitchFamily="18" charset="0"/>
              </a:rPr>
              <a:t>nutritional</a:t>
            </a:r>
            <a:r>
              <a:rPr sz="2800" spc="-10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diseases</a:t>
            </a:r>
            <a:r>
              <a:rPr sz="2800" spc="-9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in</a:t>
            </a:r>
            <a:r>
              <a:rPr sz="2800" spc="-10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community</a:t>
            </a:r>
            <a:r>
              <a:rPr sz="2800" spc="-9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especially </a:t>
            </a:r>
            <a:r>
              <a:rPr sz="2800" dirty="0">
                <a:solidFill>
                  <a:srgbClr val="002060"/>
                </a:solidFill>
                <a:latin typeface="Times New Roman" panose="02020603050405020304" pitchFamily="18" charset="0"/>
                <a:cs typeface="Times New Roman" panose="02020603050405020304" pitchFamily="18" charset="0"/>
              </a:rPr>
              <a:t>iron</a:t>
            </a:r>
            <a:r>
              <a:rPr sz="2800" spc="-8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deficiency</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anemia</a:t>
            </a:r>
            <a:r>
              <a:rPr sz="2800" spc="-8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&amp;</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rickets</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(common</a:t>
            </a:r>
            <a:r>
              <a:rPr sz="2800" spc="-8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in </a:t>
            </a:r>
            <a:r>
              <a:rPr sz="2800" dirty="0">
                <a:solidFill>
                  <a:srgbClr val="002060"/>
                </a:solidFill>
                <a:latin typeface="Times New Roman" panose="02020603050405020304" pitchFamily="18" charset="0"/>
                <a:cs typeface="Times New Roman" panose="02020603050405020304" pitchFamily="18" charset="0"/>
              </a:rPr>
              <a:t>Saudi</a:t>
            </a:r>
            <a:r>
              <a:rPr sz="2800" spc="-7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Arabia)</a:t>
            </a:r>
            <a:r>
              <a:rPr lang="en-GB" sz="2800" spc="-10" dirty="0">
                <a:solidFill>
                  <a:srgbClr val="002060"/>
                </a:solidFill>
                <a:latin typeface="Times New Roman" panose="02020603050405020304" pitchFamily="18" charset="0"/>
                <a:cs typeface="Times New Roman" panose="02020603050405020304" pitchFamily="18" charset="0"/>
              </a:rPr>
              <a:t>.</a:t>
            </a:r>
            <a:endParaRPr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1645"/>
              </a:lnSpc>
            </a:pPr>
            <a:r>
              <a:rPr spc="-10" dirty="0"/>
              <a:t>6/3/2010</a:t>
            </a:r>
          </a:p>
        </p:txBody>
      </p:sp>
      <p:sp>
        <p:nvSpPr>
          <p:cNvPr id="2" name="object 2"/>
          <p:cNvSpPr txBox="1">
            <a:spLocks noGrp="1"/>
          </p:cNvSpPr>
          <p:nvPr>
            <p:ph type="title"/>
          </p:nvPr>
        </p:nvSpPr>
        <p:spPr>
          <a:prstGeom prst="rect">
            <a:avLst/>
          </a:prstGeom>
        </p:spPr>
        <p:txBody>
          <a:bodyPr vert="horz" wrap="square" lIns="0" tIns="12065" rIns="0" bIns="0" rtlCol="0">
            <a:spAutoFit/>
          </a:bodyPr>
          <a:lstStyle/>
          <a:p>
            <a:pPr marL="1228090">
              <a:lnSpc>
                <a:spcPct val="100000"/>
              </a:lnSpc>
              <a:spcBef>
                <a:spcPts val="95"/>
              </a:spcBef>
            </a:pPr>
            <a:r>
              <a:rPr dirty="0">
                <a:solidFill>
                  <a:srgbClr val="002060"/>
                </a:solidFill>
                <a:latin typeface="Times New Roman" panose="02020603050405020304" pitchFamily="18" charset="0"/>
                <a:cs typeface="Times New Roman" panose="02020603050405020304" pitchFamily="18" charset="0"/>
              </a:rPr>
              <a:t>Take</a:t>
            </a:r>
            <a:r>
              <a:rPr spc="-11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Home</a:t>
            </a:r>
            <a:r>
              <a:rPr spc="-110" dirty="0">
                <a:solidFill>
                  <a:srgbClr val="002060"/>
                </a:solidFill>
                <a:latin typeface="Times New Roman" panose="02020603050405020304" pitchFamily="18" charset="0"/>
                <a:cs typeface="Times New Roman" panose="02020603050405020304" pitchFamily="18" charset="0"/>
              </a:rPr>
              <a:t> </a:t>
            </a:r>
            <a:r>
              <a:rPr spc="-10" dirty="0">
                <a:solidFill>
                  <a:srgbClr val="002060"/>
                </a:solidFill>
                <a:latin typeface="Times New Roman" panose="02020603050405020304" pitchFamily="18" charset="0"/>
                <a:cs typeface="Times New Roman" panose="02020603050405020304" pitchFamily="18" charset="0"/>
              </a:rPr>
              <a:t>messages</a:t>
            </a:r>
          </a:p>
        </p:txBody>
      </p:sp>
      <p:sp>
        <p:nvSpPr>
          <p:cNvPr id="3" name="object 3"/>
          <p:cNvSpPr txBox="1">
            <a:spLocks noGrp="1"/>
          </p:cNvSpPr>
          <p:nvPr>
            <p:ph type="body" idx="1"/>
          </p:nvPr>
        </p:nvSpPr>
        <p:spPr>
          <a:xfrm>
            <a:off x="524001" y="1570227"/>
            <a:ext cx="7876540" cy="4274888"/>
          </a:xfrm>
          <a:prstGeom prst="rect">
            <a:avLst/>
          </a:prstGeom>
        </p:spPr>
        <p:txBody>
          <a:bodyPr vert="horz" wrap="square" lIns="0" tIns="67945" rIns="0" bIns="0" rtlCol="0">
            <a:spAutoFit/>
          </a:bodyPr>
          <a:lstStyle/>
          <a:p>
            <a:pPr marL="622300" marR="477520" indent="-610235">
              <a:lnSpc>
                <a:spcPts val="3450"/>
              </a:lnSpc>
              <a:spcBef>
                <a:spcPts val="535"/>
              </a:spcBef>
              <a:buClr>
                <a:srgbClr val="33339A"/>
              </a:buClr>
              <a:buAutoNum type="arabicParenR" startAt="9"/>
              <a:tabLst>
                <a:tab pos="622300" algn="l"/>
              </a:tabLst>
            </a:pPr>
            <a:r>
              <a:rPr dirty="0">
                <a:solidFill>
                  <a:srgbClr val="002060"/>
                </a:solidFill>
                <a:latin typeface="Times New Roman" panose="02020603050405020304" pitchFamily="18" charset="0"/>
                <a:cs typeface="Times New Roman" panose="02020603050405020304" pitchFamily="18" charset="0"/>
              </a:rPr>
              <a:t>Prevention</a:t>
            </a:r>
            <a:r>
              <a:rPr spc="-3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3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iron</a:t>
            </a:r>
            <a:r>
              <a:rPr spc="-3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deficiency</a:t>
            </a:r>
            <a:r>
              <a:rPr spc="-3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&amp;</a:t>
            </a:r>
            <a:r>
              <a:rPr spc="-30" dirty="0">
                <a:solidFill>
                  <a:srgbClr val="002060"/>
                </a:solidFill>
                <a:latin typeface="Times New Roman" panose="02020603050405020304" pitchFamily="18" charset="0"/>
                <a:cs typeface="Times New Roman" panose="02020603050405020304" pitchFamily="18" charset="0"/>
              </a:rPr>
              <a:t> </a:t>
            </a:r>
            <a:r>
              <a:rPr spc="-10" dirty="0">
                <a:solidFill>
                  <a:srgbClr val="002060"/>
                </a:solidFill>
                <a:latin typeface="Times New Roman" panose="02020603050405020304" pitchFamily="18" charset="0"/>
                <a:cs typeface="Times New Roman" panose="02020603050405020304" pitchFamily="18" charset="0"/>
              </a:rPr>
              <a:t>rickets </a:t>
            </a:r>
            <a:r>
              <a:rPr dirty="0">
                <a:solidFill>
                  <a:srgbClr val="002060"/>
                </a:solidFill>
                <a:latin typeface="Times New Roman" panose="02020603050405020304" pitchFamily="18" charset="0"/>
                <a:cs typeface="Times New Roman" panose="02020603050405020304" pitchFamily="18" charset="0"/>
              </a:rPr>
              <a:t>should</a:t>
            </a:r>
            <a:r>
              <a:rPr spc="-3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be</a:t>
            </a:r>
            <a:r>
              <a:rPr spc="-2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2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paramount</a:t>
            </a:r>
            <a:r>
              <a:rPr spc="-2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effort</a:t>
            </a:r>
            <a:r>
              <a:rPr spc="-2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for</a:t>
            </a:r>
            <a:r>
              <a:rPr spc="-20" dirty="0">
                <a:solidFill>
                  <a:srgbClr val="002060"/>
                </a:solidFill>
                <a:latin typeface="Times New Roman" panose="02020603050405020304" pitchFamily="18" charset="0"/>
                <a:cs typeface="Times New Roman" panose="02020603050405020304" pitchFamily="18" charset="0"/>
              </a:rPr>
              <a:t> </a:t>
            </a:r>
            <a:r>
              <a:rPr spc="-25" dirty="0">
                <a:solidFill>
                  <a:srgbClr val="002060"/>
                </a:solidFill>
                <a:latin typeface="Times New Roman" panose="02020603050405020304" pitchFamily="18" charset="0"/>
                <a:cs typeface="Times New Roman" panose="02020603050405020304" pitchFamily="18" charset="0"/>
              </a:rPr>
              <a:t>all </a:t>
            </a:r>
            <a:r>
              <a:rPr dirty="0">
                <a:solidFill>
                  <a:srgbClr val="002060"/>
                </a:solidFill>
                <a:latin typeface="Times New Roman" panose="02020603050405020304" pitchFamily="18" charset="0"/>
                <a:cs typeface="Times New Roman" panose="02020603050405020304" pitchFamily="18" charset="0"/>
              </a:rPr>
              <a:t>parties</a:t>
            </a:r>
            <a:r>
              <a:rPr spc="-4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caring</a:t>
            </a:r>
            <a:r>
              <a:rPr spc="-3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for</a:t>
            </a:r>
            <a:r>
              <a:rPr spc="-3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healthy</a:t>
            </a:r>
            <a:r>
              <a:rPr spc="-3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childhood</a:t>
            </a:r>
            <a:r>
              <a:rPr spc="-30" dirty="0">
                <a:solidFill>
                  <a:srgbClr val="002060"/>
                </a:solidFill>
                <a:latin typeface="Times New Roman" panose="02020603050405020304" pitchFamily="18" charset="0"/>
                <a:cs typeface="Times New Roman" panose="02020603050405020304" pitchFamily="18" charset="0"/>
              </a:rPr>
              <a:t> </a:t>
            </a:r>
            <a:r>
              <a:rPr spc="-25" dirty="0">
                <a:solidFill>
                  <a:srgbClr val="002060"/>
                </a:solidFill>
                <a:latin typeface="Times New Roman" panose="02020603050405020304" pitchFamily="18" charset="0"/>
                <a:cs typeface="Times New Roman" panose="02020603050405020304" pitchFamily="18" charset="0"/>
              </a:rPr>
              <a:t>!!</a:t>
            </a:r>
          </a:p>
          <a:p>
            <a:pPr marL="621030" indent="-608330">
              <a:lnSpc>
                <a:spcPct val="100000"/>
              </a:lnSpc>
              <a:spcBef>
                <a:spcPts val="330"/>
              </a:spcBef>
              <a:buClr>
                <a:srgbClr val="33339A"/>
              </a:buClr>
              <a:buAutoNum type="arabicParenR" startAt="9"/>
              <a:tabLst>
                <a:tab pos="621030" algn="l"/>
              </a:tabLst>
            </a:pPr>
            <a:r>
              <a:rPr dirty="0">
                <a:solidFill>
                  <a:srgbClr val="002060"/>
                </a:solidFill>
                <a:latin typeface="Times New Roman" panose="02020603050405020304" pitchFamily="18" charset="0"/>
                <a:cs typeface="Times New Roman" panose="02020603050405020304" pitchFamily="18" charset="0"/>
              </a:rPr>
              <a:t>For</a:t>
            </a:r>
            <a:r>
              <a:rPr spc="-3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exclusive</a:t>
            </a:r>
            <a:r>
              <a:rPr spc="-15" dirty="0">
                <a:solidFill>
                  <a:srgbClr val="002060"/>
                </a:solidFill>
                <a:latin typeface="Times New Roman" panose="02020603050405020304" pitchFamily="18" charset="0"/>
                <a:cs typeface="Times New Roman" panose="02020603050405020304" pitchFamily="18" charset="0"/>
              </a:rPr>
              <a:t> </a:t>
            </a:r>
            <a:r>
              <a:rPr spc="-10" dirty="0">
                <a:solidFill>
                  <a:srgbClr val="002060"/>
                </a:solidFill>
                <a:latin typeface="Times New Roman" panose="02020603050405020304" pitchFamily="18" charset="0"/>
                <a:cs typeface="Times New Roman" panose="02020603050405020304" pitchFamily="18" charset="0"/>
              </a:rPr>
              <a:t>breast-feeding:</a:t>
            </a:r>
          </a:p>
          <a:p>
            <a:pPr marL="1003300" marR="254000" lvl="1" indent="-534035">
              <a:lnSpc>
                <a:spcPts val="3020"/>
              </a:lnSpc>
              <a:spcBef>
                <a:spcPts val="710"/>
              </a:spcBef>
              <a:buChar char="–"/>
              <a:tabLst>
                <a:tab pos="1003300" algn="l"/>
              </a:tabLst>
            </a:pPr>
            <a:r>
              <a:rPr sz="2800" dirty="0">
                <a:solidFill>
                  <a:srgbClr val="002060"/>
                </a:solidFill>
                <a:latin typeface="Times New Roman" panose="02020603050405020304" pitchFamily="18" charset="0"/>
                <a:cs typeface="Times New Roman" panose="02020603050405020304" pitchFamily="18" charset="0"/>
              </a:rPr>
              <a:t>Vitamin</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a:t>
            </a:r>
            <a:r>
              <a:rPr sz="2800" spc="-4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supplementation</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400-</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800</a:t>
            </a:r>
            <a:r>
              <a:rPr sz="2800" spc="-4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IU </a:t>
            </a:r>
            <a:r>
              <a:rPr sz="2800" spc="-10" dirty="0">
                <a:solidFill>
                  <a:srgbClr val="002060"/>
                </a:solidFill>
                <a:latin typeface="Times New Roman" panose="02020603050405020304" pitchFamily="18" charset="0"/>
                <a:cs typeface="Times New Roman" panose="02020603050405020304" pitchFamily="18" charset="0"/>
              </a:rPr>
              <a:t>daily</a:t>
            </a:r>
            <a:endParaRPr sz="2800" dirty="0">
              <a:solidFill>
                <a:srgbClr val="002060"/>
              </a:solidFill>
              <a:latin typeface="Times New Roman" panose="02020603050405020304" pitchFamily="18" charset="0"/>
              <a:cs typeface="Times New Roman" panose="02020603050405020304" pitchFamily="18" charset="0"/>
            </a:endParaRPr>
          </a:p>
          <a:p>
            <a:pPr marL="1002665" lvl="1" indent="-532765">
              <a:lnSpc>
                <a:spcPct val="100000"/>
              </a:lnSpc>
              <a:spcBef>
                <a:spcPts val="305"/>
              </a:spcBef>
              <a:buChar char="–"/>
              <a:tabLst>
                <a:tab pos="1002665" algn="l"/>
              </a:tabLst>
            </a:pPr>
            <a:r>
              <a:rPr sz="2800" dirty="0">
                <a:solidFill>
                  <a:srgbClr val="002060"/>
                </a:solidFill>
                <a:latin typeface="Times New Roman" panose="02020603050405020304" pitchFamily="18" charset="0"/>
                <a:cs typeface="Times New Roman" panose="02020603050405020304" pitchFamily="18" charset="0"/>
              </a:rPr>
              <a:t>Iron</a:t>
            </a:r>
            <a:r>
              <a:rPr sz="2800" spc="-3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drops</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30" dirty="0">
                <a:solidFill>
                  <a:srgbClr val="002060"/>
                </a:solidFill>
                <a:latin typeface="Times New Roman" panose="02020603050405020304" pitchFamily="18" charset="0"/>
                <a:cs typeface="Times New Roman" panose="02020603050405020304" pitchFamily="18" charset="0"/>
              </a:rPr>
              <a:t> </a:t>
            </a:r>
            <a:r>
              <a:rPr sz="2800" spc="-20" dirty="0">
                <a:solidFill>
                  <a:srgbClr val="002060"/>
                </a:solidFill>
                <a:latin typeface="Times New Roman" panose="02020603050405020304" pitchFamily="18" charset="0"/>
                <a:cs typeface="Times New Roman" panose="02020603050405020304" pitchFamily="18" charset="0"/>
              </a:rPr>
              <a:t>2-</a:t>
            </a:r>
            <a:r>
              <a:rPr sz="2800" dirty="0">
                <a:solidFill>
                  <a:srgbClr val="002060"/>
                </a:solidFill>
                <a:latin typeface="Times New Roman" panose="02020603050405020304" pitchFamily="18" charset="0"/>
                <a:cs typeface="Times New Roman" panose="02020603050405020304" pitchFamily="18" charset="0"/>
              </a:rPr>
              <a:t>3</a:t>
            </a:r>
            <a:r>
              <a:rPr sz="2800" spc="-3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mg/</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kg/</a:t>
            </a:r>
            <a:r>
              <a:rPr sz="2800" spc="-3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day</a:t>
            </a:r>
            <a:endParaRPr sz="2800" dirty="0">
              <a:solidFill>
                <a:srgbClr val="002060"/>
              </a:solidFill>
              <a:latin typeface="Times New Roman" panose="02020603050405020304" pitchFamily="18" charset="0"/>
              <a:cs typeface="Times New Roman" panose="02020603050405020304" pitchFamily="18" charset="0"/>
            </a:endParaRPr>
          </a:p>
          <a:p>
            <a:pPr marL="620395" marR="5080" indent="-608330">
              <a:lnSpc>
                <a:spcPts val="3450"/>
              </a:lnSpc>
              <a:spcBef>
                <a:spcPts val="819"/>
              </a:spcBef>
              <a:buClr>
                <a:srgbClr val="33339A"/>
              </a:buClr>
              <a:buAutoNum type="arabicParenR" startAt="9"/>
              <a:tabLst>
                <a:tab pos="622300" algn="l"/>
              </a:tabLst>
            </a:pPr>
            <a:r>
              <a:rPr dirty="0">
                <a:solidFill>
                  <a:srgbClr val="002060"/>
                </a:solidFill>
                <a:latin typeface="Times New Roman" panose="02020603050405020304" pitchFamily="18" charset="0"/>
                <a:cs typeface="Times New Roman" panose="02020603050405020304" pitchFamily="18" charset="0"/>
              </a:rPr>
              <a:t>Development</a:t>
            </a:r>
            <a:r>
              <a:rPr spc="-4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assessment</a:t>
            </a:r>
            <a:r>
              <a:rPr spc="-4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is</a:t>
            </a:r>
            <a:r>
              <a:rPr spc="-4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very</a:t>
            </a:r>
            <a:r>
              <a:rPr spc="-40" dirty="0">
                <a:solidFill>
                  <a:srgbClr val="002060"/>
                </a:solidFill>
                <a:latin typeface="Times New Roman" panose="02020603050405020304" pitchFamily="18" charset="0"/>
                <a:cs typeface="Times New Roman" panose="02020603050405020304" pitchFamily="18" charset="0"/>
              </a:rPr>
              <a:t> </a:t>
            </a:r>
            <a:r>
              <a:rPr spc="-10" dirty="0">
                <a:solidFill>
                  <a:srgbClr val="002060"/>
                </a:solidFill>
                <a:latin typeface="Times New Roman" panose="02020603050405020304" pitchFamily="18" charset="0"/>
                <a:cs typeface="Times New Roman" panose="02020603050405020304" pitchFamily="18" charset="0"/>
              </a:rPr>
              <a:t>crucial 	</a:t>
            </a:r>
            <a:r>
              <a:rPr dirty="0">
                <a:solidFill>
                  <a:srgbClr val="002060"/>
                </a:solidFill>
                <a:latin typeface="Times New Roman" panose="02020603050405020304" pitchFamily="18" charset="0"/>
                <a:cs typeface="Times New Roman" panose="02020603050405020304" pitchFamily="18" charset="0"/>
              </a:rPr>
              <a:t>in</a:t>
            </a:r>
            <a:r>
              <a:rPr spc="-3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a:t>
            </a:r>
            <a:r>
              <a:rPr spc="-1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first</a:t>
            </a:r>
            <a:r>
              <a:rPr spc="-2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five</a:t>
            </a:r>
            <a:r>
              <a:rPr spc="-1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years</a:t>
            </a:r>
            <a:r>
              <a:rPr spc="-2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15" dirty="0">
                <a:solidFill>
                  <a:srgbClr val="002060"/>
                </a:solidFill>
                <a:latin typeface="Times New Roman" panose="02020603050405020304" pitchFamily="18" charset="0"/>
                <a:cs typeface="Times New Roman" panose="02020603050405020304" pitchFamily="18" charset="0"/>
              </a:rPr>
              <a:t> </a:t>
            </a:r>
            <a:r>
              <a:rPr spc="-20" dirty="0">
                <a:solidFill>
                  <a:srgbClr val="002060"/>
                </a:solidFill>
                <a:latin typeface="Times New Roman" panose="02020603050405020304" pitchFamily="18" charset="0"/>
                <a:cs typeface="Times New Roman" panose="02020603050405020304" pitchFamily="18" charset="0"/>
              </a:rPr>
              <a:t>life</a:t>
            </a:r>
            <a:r>
              <a:rPr lang="en-GB" spc="-20" dirty="0">
                <a:solidFill>
                  <a:srgbClr val="002060"/>
                </a:solidFill>
                <a:latin typeface="Times New Roman" panose="02020603050405020304" pitchFamily="18" charset="0"/>
                <a:cs typeface="Times New Roman" panose="02020603050405020304" pitchFamily="18" charset="0"/>
              </a:rPr>
              <a:t>.</a:t>
            </a:r>
            <a:endParaRPr spc="-2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72929" y="296885"/>
            <a:ext cx="3097530" cy="1244600"/>
          </a:xfrm>
          <a:prstGeom prst="rect">
            <a:avLst/>
          </a:prstGeom>
        </p:spPr>
        <p:txBody>
          <a:bodyPr vert="horz" wrap="square" lIns="0" tIns="12065" rIns="0" bIns="0" rtlCol="0">
            <a:spAutoFit/>
          </a:bodyPr>
          <a:lstStyle/>
          <a:p>
            <a:pPr marL="12700">
              <a:lnSpc>
                <a:spcPct val="100000"/>
              </a:lnSpc>
              <a:spcBef>
                <a:spcPts val="95"/>
              </a:spcBef>
            </a:pPr>
            <a:r>
              <a:rPr sz="8000" i="1" dirty="0">
                <a:solidFill>
                  <a:srgbClr val="000000"/>
                </a:solidFill>
                <a:latin typeface="Monotype Corsiva"/>
                <a:cs typeface="Monotype Corsiva"/>
              </a:rPr>
              <a:t>The</a:t>
            </a:r>
            <a:r>
              <a:rPr sz="8000" i="1" spc="-90" dirty="0">
                <a:solidFill>
                  <a:srgbClr val="000000"/>
                </a:solidFill>
                <a:latin typeface="Monotype Corsiva"/>
                <a:cs typeface="Monotype Corsiva"/>
              </a:rPr>
              <a:t> </a:t>
            </a:r>
            <a:r>
              <a:rPr sz="8000" i="1" spc="-25" dirty="0">
                <a:solidFill>
                  <a:srgbClr val="000000"/>
                </a:solidFill>
                <a:latin typeface="Monotype Corsiva"/>
                <a:cs typeface="Monotype Corsiva"/>
              </a:rPr>
              <a:t>End</a:t>
            </a:r>
            <a:endParaRPr sz="8000">
              <a:latin typeface="Monotype Corsiva"/>
              <a:cs typeface="Monotype Corsiva"/>
            </a:endParaRPr>
          </a:p>
        </p:txBody>
      </p:sp>
      <p:pic>
        <p:nvPicPr>
          <p:cNvPr id="4" name="object 4"/>
          <p:cNvPicPr/>
          <p:nvPr/>
        </p:nvPicPr>
        <p:blipFill>
          <a:blip r:embed="rId2" cstate="print"/>
          <a:stretch>
            <a:fillRect/>
          </a:stretch>
        </p:blipFill>
        <p:spPr>
          <a:xfrm>
            <a:off x="0" y="2803651"/>
            <a:ext cx="9118600" cy="542544"/>
          </a:xfrm>
          <a:prstGeom prst="rect">
            <a:avLst/>
          </a:prstGeom>
        </p:spPr>
      </p:pic>
      <p:sp>
        <p:nvSpPr>
          <p:cNvPr id="5" name="object 5"/>
          <p:cNvSpPr txBox="1"/>
          <p:nvPr/>
        </p:nvSpPr>
        <p:spPr>
          <a:xfrm>
            <a:off x="3035554" y="3376929"/>
            <a:ext cx="3731895" cy="939800"/>
          </a:xfrm>
          <a:prstGeom prst="rect">
            <a:avLst/>
          </a:prstGeom>
        </p:spPr>
        <p:txBody>
          <a:bodyPr vert="horz" wrap="square" lIns="0" tIns="12700" rIns="0" bIns="0" rtlCol="0">
            <a:spAutoFit/>
          </a:bodyPr>
          <a:lstStyle/>
          <a:p>
            <a:pPr marL="12700">
              <a:lnSpc>
                <a:spcPct val="100000"/>
              </a:lnSpc>
              <a:spcBef>
                <a:spcPts val="100"/>
              </a:spcBef>
              <a:tabLst>
                <a:tab pos="2363470" algn="l"/>
              </a:tabLst>
            </a:pPr>
            <a:r>
              <a:rPr sz="6000" b="1" spc="-10" dirty="0">
                <a:solidFill>
                  <a:srgbClr val="9A0000"/>
                </a:solidFill>
                <a:latin typeface="Times New Roman"/>
                <a:cs typeface="Times New Roman"/>
              </a:rPr>
              <a:t>Thank</a:t>
            </a:r>
            <a:r>
              <a:rPr sz="6000" b="1" dirty="0">
                <a:solidFill>
                  <a:srgbClr val="9A0000"/>
                </a:solidFill>
                <a:latin typeface="Times New Roman"/>
                <a:cs typeface="Times New Roman"/>
              </a:rPr>
              <a:t>	</a:t>
            </a:r>
            <a:r>
              <a:rPr sz="6000" b="1" spc="-25" dirty="0">
                <a:solidFill>
                  <a:srgbClr val="9A0000"/>
                </a:solidFill>
                <a:latin typeface="Times New Roman"/>
                <a:cs typeface="Times New Roman"/>
              </a:rPr>
              <a:t>You</a:t>
            </a:r>
            <a:endParaRPr sz="6000">
              <a:latin typeface="Times New Roman"/>
              <a:cs typeface="Times New Roman"/>
            </a:endParaRPr>
          </a:p>
        </p:txBody>
      </p:sp>
      <p:pic>
        <p:nvPicPr>
          <p:cNvPr id="6" name="object 6"/>
          <p:cNvPicPr/>
          <p:nvPr/>
        </p:nvPicPr>
        <p:blipFill>
          <a:blip r:embed="rId3" cstate="print"/>
          <a:stretch>
            <a:fillRect/>
          </a:stretch>
        </p:blipFill>
        <p:spPr>
          <a:xfrm>
            <a:off x="6731960" y="66357"/>
            <a:ext cx="2230504" cy="24773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908" y="500380"/>
            <a:ext cx="8050783" cy="566822"/>
          </a:xfrm>
          <a:prstGeom prst="rect">
            <a:avLst/>
          </a:prstGeom>
        </p:spPr>
        <p:txBody>
          <a:bodyPr vert="horz" wrap="square" lIns="0" tIns="12700" rIns="0" bIns="0" rtlCol="0">
            <a:spAutoFit/>
          </a:bodyPr>
          <a:lstStyle/>
          <a:p>
            <a:pPr marL="316230">
              <a:lnSpc>
                <a:spcPct val="100000"/>
              </a:lnSpc>
              <a:spcBef>
                <a:spcPts val="100"/>
              </a:spcBef>
            </a:pPr>
            <a:r>
              <a:rPr sz="3600" b="1" dirty="0">
                <a:solidFill>
                  <a:srgbClr val="002060"/>
                </a:solidFill>
                <a:latin typeface="Times New Roman" panose="02020603050405020304" pitchFamily="18" charset="0"/>
                <a:cs typeface="Times New Roman" panose="02020603050405020304" pitchFamily="18" charset="0"/>
              </a:rPr>
              <a:t>Early</a:t>
            </a:r>
            <a:r>
              <a:rPr sz="3600" b="1" spc="-35" dirty="0">
                <a:solidFill>
                  <a:srgbClr val="002060"/>
                </a:solidFill>
                <a:latin typeface="Times New Roman" panose="02020603050405020304" pitchFamily="18" charset="0"/>
                <a:cs typeface="Times New Roman" panose="02020603050405020304" pitchFamily="18" charset="0"/>
              </a:rPr>
              <a:t> </a:t>
            </a:r>
            <a:r>
              <a:rPr sz="3600" b="1" dirty="0">
                <a:solidFill>
                  <a:srgbClr val="002060"/>
                </a:solidFill>
                <a:latin typeface="Times New Roman" panose="02020603050405020304" pitchFamily="18" charset="0"/>
                <a:cs typeface="Times New Roman" panose="02020603050405020304" pitchFamily="18" charset="0"/>
              </a:rPr>
              <a:t>detection</a:t>
            </a:r>
            <a:r>
              <a:rPr sz="3600" b="1" spc="-30" dirty="0">
                <a:solidFill>
                  <a:srgbClr val="002060"/>
                </a:solidFill>
                <a:latin typeface="Times New Roman" panose="02020603050405020304" pitchFamily="18" charset="0"/>
                <a:cs typeface="Times New Roman" panose="02020603050405020304" pitchFamily="18" charset="0"/>
              </a:rPr>
              <a:t> </a:t>
            </a:r>
            <a:r>
              <a:rPr sz="3600" b="1" dirty="0">
                <a:solidFill>
                  <a:srgbClr val="002060"/>
                </a:solidFill>
                <a:latin typeface="Times New Roman" panose="02020603050405020304" pitchFamily="18" charset="0"/>
                <a:cs typeface="Times New Roman" panose="02020603050405020304" pitchFamily="18" charset="0"/>
              </a:rPr>
              <a:t>of</a:t>
            </a:r>
            <a:r>
              <a:rPr sz="3600" b="1" spc="-30" dirty="0">
                <a:solidFill>
                  <a:srgbClr val="002060"/>
                </a:solidFill>
                <a:latin typeface="Times New Roman" panose="02020603050405020304" pitchFamily="18" charset="0"/>
                <a:cs typeface="Times New Roman" panose="02020603050405020304" pitchFamily="18" charset="0"/>
              </a:rPr>
              <a:t> </a:t>
            </a:r>
            <a:r>
              <a:rPr sz="3600" b="1" dirty="0">
                <a:solidFill>
                  <a:srgbClr val="002060"/>
                </a:solidFill>
                <a:latin typeface="Times New Roman" panose="02020603050405020304" pitchFamily="18" charset="0"/>
                <a:cs typeface="Times New Roman" panose="02020603050405020304" pitchFamily="18" charset="0"/>
              </a:rPr>
              <a:t>growth</a:t>
            </a:r>
            <a:r>
              <a:rPr sz="3600" b="1" spc="-30" dirty="0">
                <a:solidFill>
                  <a:srgbClr val="002060"/>
                </a:solidFill>
                <a:latin typeface="Times New Roman" panose="02020603050405020304" pitchFamily="18" charset="0"/>
                <a:cs typeface="Times New Roman" panose="02020603050405020304" pitchFamily="18" charset="0"/>
              </a:rPr>
              <a:t> </a:t>
            </a:r>
            <a:r>
              <a:rPr sz="3600" b="1" dirty="0">
                <a:solidFill>
                  <a:srgbClr val="002060"/>
                </a:solidFill>
                <a:latin typeface="Times New Roman" panose="02020603050405020304" pitchFamily="18" charset="0"/>
                <a:cs typeface="Times New Roman" panose="02020603050405020304" pitchFamily="18" charset="0"/>
              </a:rPr>
              <a:t>disorders</a:t>
            </a:r>
            <a:r>
              <a:rPr sz="3600" b="1" spc="-30" dirty="0">
                <a:solidFill>
                  <a:srgbClr val="002060"/>
                </a:solidFill>
                <a:latin typeface="Times New Roman" panose="02020603050405020304" pitchFamily="18" charset="0"/>
                <a:cs typeface="Times New Roman" panose="02020603050405020304" pitchFamily="18" charset="0"/>
              </a:rPr>
              <a:t> </a:t>
            </a:r>
            <a:r>
              <a:rPr sz="3600" b="1" spc="-25" dirty="0">
                <a:solidFill>
                  <a:srgbClr val="002060"/>
                </a:solidFill>
                <a:latin typeface="Times New Roman" panose="02020603050405020304" pitchFamily="18" charset="0"/>
                <a:cs typeface="Times New Roman" panose="02020603050405020304" pitchFamily="18" charset="0"/>
              </a:rPr>
              <a:t>!!</a:t>
            </a:r>
            <a:endParaRPr sz="3600" b="1" dirty="0">
              <a:solidFill>
                <a:srgbClr val="002060"/>
              </a:solidFill>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2821177" y="1663700"/>
            <a:ext cx="3476244" cy="5168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25755">
              <a:lnSpc>
                <a:spcPct val="100000"/>
              </a:lnSpc>
              <a:spcBef>
                <a:spcPts val="95"/>
              </a:spcBef>
            </a:pPr>
            <a:r>
              <a:rPr lang="en-GB" b="1" dirty="0">
                <a:solidFill>
                  <a:srgbClr val="002060"/>
                </a:solidFill>
                <a:latin typeface="Times New Roman" panose="02020603050405020304" pitchFamily="18" charset="0"/>
                <a:cs typeface="Times New Roman" panose="02020603050405020304" pitchFamily="18" charset="0"/>
              </a:rPr>
              <a:t>N</a:t>
            </a:r>
            <a:r>
              <a:rPr b="1" dirty="0" err="1">
                <a:solidFill>
                  <a:srgbClr val="002060"/>
                </a:solidFill>
                <a:latin typeface="Times New Roman" panose="02020603050405020304" pitchFamily="18" charset="0"/>
                <a:cs typeface="Times New Roman" panose="02020603050405020304" pitchFamily="18" charset="0"/>
              </a:rPr>
              <a:t>orma</a:t>
            </a:r>
            <a:r>
              <a:rPr lang="en-GB" b="1" dirty="0">
                <a:solidFill>
                  <a:srgbClr val="002060"/>
                </a:solidFill>
                <a:latin typeface="Times New Roman" panose="02020603050405020304" pitchFamily="18" charset="0"/>
                <a:cs typeface="Times New Roman" panose="02020603050405020304" pitchFamily="18" charset="0"/>
              </a:rPr>
              <a:t>l</a:t>
            </a:r>
            <a:r>
              <a:rPr b="1" spc="-80" dirty="0">
                <a:solidFill>
                  <a:srgbClr val="002060"/>
                </a:solidFill>
                <a:latin typeface="Times New Roman" panose="02020603050405020304" pitchFamily="18" charset="0"/>
                <a:cs typeface="Times New Roman" panose="02020603050405020304" pitchFamily="18" charset="0"/>
              </a:rPr>
              <a:t> </a:t>
            </a:r>
            <a:r>
              <a:rPr b="1" dirty="0">
                <a:solidFill>
                  <a:srgbClr val="002060"/>
                </a:solidFill>
                <a:latin typeface="Times New Roman" panose="02020603050405020304" pitchFamily="18" charset="0"/>
                <a:cs typeface="Times New Roman" panose="02020603050405020304" pitchFamily="18" charset="0"/>
              </a:rPr>
              <a:t>infant</a:t>
            </a:r>
            <a:r>
              <a:rPr b="1" spc="-80" dirty="0">
                <a:solidFill>
                  <a:srgbClr val="002060"/>
                </a:solidFill>
                <a:latin typeface="Times New Roman" panose="02020603050405020304" pitchFamily="18" charset="0"/>
                <a:cs typeface="Times New Roman" panose="02020603050405020304" pitchFamily="18" charset="0"/>
              </a:rPr>
              <a:t> </a:t>
            </a:r>
            <a:r>
              <a:rPr b="1" spc="-10" dirty="0">
                <a:solidFill>
                  <a:srgbClr val="002060"/>
                </a:solidFill>
                <a:latin typeface="Times New Roman" panose="02020603050405020304" pitchFamily="18" charset="0"/>
                <a:cs typeface="Times New Roman" panose="02020603050405020304" pitchFamily="18" charset="0"/>
              </a:rPr>
              <a:t>growth</a:t>
            </a:r>
          </a:p>
        </p:txBody>
      </p:sp>
      <p:sp>
        <p:nvSpPr>
          <p:cNvPr id="3" name="object 3"/>
          <p:cNvSpPr txBox="1"/>
          <p:nvPr/>
        </p:nvSpPr>
        <p:spPr>
          <a:xfrm>
            <a:off x="524001" y="1525579"/>
            <a:ext cx="3886200" cy="4323620"/>
          </a:xfrm>
          <a:prstGeom prst="rect">
            <a:avLst/>
          </a:prstGeom>
        </p:spPr>
        <p:txBody>
          <a:bodyPr vert="horz" wrap="square" lIns="0" tIns="98425" rIns="0" bIns="0" rtlCol="0">
            <a:spAutoFit/>
          </a:bodyPr>
          <a:lstStyle/>
          <a:p>
            <a:pPr marL="545465" indent="-532765">
              <a:lnSpc>
                <a:spcPct val="100000"/>
              </a:lnSpc>
              <a:spcBef>
                <a:spcPts val="775"/>
              </a:spcBef>
              <a:buClr>
                <a:srgbClr val="33339A"/>
              </a:buClr>
              <a:buAutoNum type="arabicPeriod"/>
              <a:tabLst>
                <a:tab pos="545465" algn="l"/>
              </a:tabLst>
            </a:pPr>
            <a:r>
              <a:rPr sz="2800" b="1" u="sng" dirty="0">
                <a:solidFill>
                  <a:srgbClr val="002060"/>
                </a:solidFill>
                <a:latin typeface="Times New Roman" panose="02020603050405020304" pitchFamily="18" charset="0"/>
                <a:cs typeface="Times New Roman" panose="02020603050405020304" pitchFamily="18" charset="0"/>
              </a:rPr>
              <a:t>Head</a:t>
            </a:r>
            <a:r>
              <a:rPr sz="2800" b="1" u="sng" spc="-70" dirty="0">
                <a:solidFill>
                  <a:srgbClr val="002060"/>
                </a:solidFill>
                <a:latin typeface="Times New Roman" panose="02020603050405020304" pitchFamily="18" charset="0"/>
                <a:cs typeface="Times New Roman" panose="02020603050405020304" pitchFamily="18" charset="0"/>
              </a:rPr>
              <a:t> </a:t>
            </a:r>
            <a:r>
              <a:rPr sz="2800" b="1" u="sng" spc="-10" dirty="0">
                <a:solidFill>
                  <a:srgbClr val="002060"/>
                </a:solidFill>
                <a:latin typeface="Times New Roman" panose="02020603050405020304" pitchFamily="18" charset="0"/>
                <a:cs typeface="Times New Roman" panose="02020603050405020304" pitchFamily="18" charset="0"/>
              </a:rPr>
              <a:t>circumference</a:t>
            </a:r>
            <a:r>
              <a:rPr lang="en-GB" sz="2800" b="1" u="sng" spc="-10" dirty="0">
                <a:solidFill>
                  <a:srgbClr val="002060"/>
                </a:solidFill>
                <a:latin typeface="Times New Roman" panose="02020603050405020304" pitchFamily="18" charset="0"/>
                <a:cs typeface="Times New Roman" panose="02020603050405020304" pitchFamily="18" charset="0"/>
              </a:rPr>
              <a:t> (HC).</a:t>
            </a:r>
            <a:endParaRPr sz="2800" b="1" u="sng" dirty="0">
              <a:solidFill>
                <a:srgbClr val="002060"/>
              </a:solidFill>
              <a:latin typeface="Times New Roman" panose="02020603050405020304" pitchFamily="18" charset="0"/>
              <a:cs typeface="Times New Roman" panose="02020603050405020304" pitchFamily="18" charset="0"/>
            </a:endParaRPr>
          </a:p>
          <a:p>
            <a:pPr marL="546100" marR="5080" lvl="1" indent="-534035">
              <a:lnSpc>
                <a:spcPct val="100000"/>
              </a:lnSpc>
              <a:spcBef>
                <a:spcPts val="680"/>
              </a:spcBef>
              <a:buClr>
                <a:srgbClr val="33339A"/>
              </a:buClr>
              <a:buChar char="■"/>
              <a:tabLst>
                <a:tab pos="546100" algn="l"/>
              </a:tabLst>
            </a:pPr>
            <a:r>
              <a:rPr sz="2800" dirty="0">
                <a:solidFill>
                  <a:srgbClr val="002060"/>
                </a:solidFill>
                <a:latin typeface="Times New Roman" panose="02020603050405020304" pitchFamily="18" charset="0"/>
                <a:cs typeface="Times New Roman" panose="02020603050405020304" pitchFamily="18" charset="0"/>
              </a:rPr>
              <a:t>Approximately</a:t>
            </a:r>
            <a:r>
              <a:rPr sz="2800" spc="-10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35</a:t>
            </a:r>
            <a:r>
              <a:rPr sz="2800" spc="-10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cm </a:t>
            </a:r>
            <a:r>
              <a:rPr sz="2800" dirty="0">
                <a:solidFill>
                  <a:srgbClr val="002060"/>
                </a:solidFill>
                <a:latin typeface="Times New Roman" panose="02020603050405020304" pitchFamily="18" charset="0"/>
                <a:cs typeface="Times New Roman" panose="02020603050405020304" pitchFamily="18" charset="0"/>
              </a:rPr>
              <a:t>at</a:t>
            </a:r>
            <a:r>
              <a:rPr sz="2800" spc="-2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birth</a:t>
            </a:r>
            <a:endParaRPr sz="2800" dirty="0">
              <a:solidFill>
                <a:srgbClr val="002060"/>
              </a:solidFill>
              <a:latin typeface="Times New Roman" panose="02020603050405020304" pitchFamily="18" charset="0"/>
              <a:cs typeface="Times New Roman" panose="02020603050405020304" pitchFamily="18" charset="0"/>
            </a:endParaRPr>
          </a:p>
          <a:p>
            <a:pPr marL="546100" marR="5080" lvl="1" indent="-534035">
              <a:lnSpc>
                <a:spcPct val="100000"/>
              </a:lnSpc>
              <a:spcBef>
                <a:spcPts val="675"/>
              </a:spcBef>
              <a:buClr>
                <a:srgbClr val="33339A"/>
              </a:buClr>
              <a:buChar char="■"/>
              <a:tabLst>
                <a:tab pos="546100" algn="l"/>
              </a:tabLst>
            </a:pPr>
            <a:r>
              <a:rPr sz="2800" dirty="0">
                <a:solidFill>
                  <a:srgbClr val="002060"/>
                </a:solidFill>
                <a:latin typeface="Times New Roman" panose="02020603050405020304" pitchFamily="18" charset="0"/>
                <a:cs typeface="Times New Roman" panose="02020603050405020304" pitchFamily="18" charset="0"/>
              </a:rPr>
              <a:t>Approximately</a:t>
            </a:r>
            <a:r>
              <a:rPr sz="2800" spc="-10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47</a:t>
            </a:r>
            <a:r>
              <a:rPr sz="2800" spc="-10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cm </a:t>
            </a:r>
            <a:r>
              <a:rPr sz="2800" dirty="0">
                <a:solidFill>
                  <a:srgbClr val="002060"/>
                </a:solidFill>
                <a:latin typeface="Times New Roman" panose="02020603050405020304" pitchFamily="18" charset="0"/>
                <a:cs typeface="Times New Roman" panose="02020603050405020304" pitchFamily="18" charset="0"/>
              </a:rPr>
              <a:t>at</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1</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year</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of</a:t>
            </a:r>
            <a:r>
              <a:rPr sz="2800" spc="-3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age</a:t>
            </a:r>
            <a:endParaRPr sz="2800" dirty="0">
              <a:solidFill>
                <a:srgbClr val="002060"/>
              </a:solidFill>
              <a:latin typeface="Times New Roman" panose="02020603050405020304" pitchFamily="18" charset="0"/>
              <a:cs typeface="Times New Roman" panose="02020603050405020304" pitchFamily="18" charset="0"/>
            </a:endParaRPr>
          </a:p>
          <a:p>
            <a:pPr marL="546100" marR="168910" lvl="1" indent="-534035">
              <a:lnSpc>
                <a:spcPct val="100000"/>
              </a:lnSpc>
              <a:spcBef>
                <a:spcPts val="680"/>
              </a:spcBef>
              <a:buClr>
                <a:srgbClr val="33339A"/>
              </a:buClr>
              <a:buChar char="■"/>
              <a:tabLst>
                <a:tab pos="546100" algn="l"/>
              </a:tabLst>
            </a:pPr>
            <a:r>
              <a:rPr sz="2800" dirty="0">
                <a:solidFill>
                  <a:srgbClr val="002060"/>
                </a:solidFill>
                <a:latin typeface="Times New Roman" panose="02020603050405020304" pitchFamily="18" charset="0"/>
                <a:cs typeface="Times New Roman" panose="02020603050405020304" pitchFamily="18" charset="0"/>
              </a:rPr>
              <a:t>Use</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charts</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6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detect </a:t>
            </a:r>
            <a:r>
              <a:rPr sz="2800" dirty="0">
                <a:solidFill>
                  <a:srgbClr val="002060"/>
                </a:solidFill>
                <a:latin typeface="Times New Roman" panose="02020603050405020304" pitchFamily="18" charset="0"/>
                <a:cs typeface="Times New Roman" panose="02020603050405020304" pitchFamily="18" charset="0"/>
              </a:rPr>
              <a:t>any</a:t>
            </a:r>
            <a:r>
              <a:rPr sz="2800" spc="-5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abnormalities:</a:t>
            </a:r>
            <a:endParaRPr sz="2800" dirty="0">
              <a:solidFill>
                <a:srgbClr val="002060"/>
              </a:solidFill>
              <a:latin typeface="Times New Roman" panose="02020603050405020304" pitchFamily="18" charset="0"/>
              <a:cs typeface="Times New Roman" panose="02020603050405020304" pitchFamily="18" charset="0"/>
            </a:endParaRPr>
          </a:p>
          <a:p>
            <a:pPr marL="469900">
              <a:lnSpc>
                <a:spcPct val="100000"/>
              </a:lnSpc>
              <a:spcBef>
                <a:spcPts val="580"/>
              </a:spcBef>
              <a:tabLst>
                <a:tab pos="926465" algn="l"/>
              </a:tabLst>
            </a:pPr>
            <a:r>
              <a:rPr sz="2800" spc="-50" dirty="0">
                <a:solidFill>
                  <a:srgbClr val="002060"/>
                </a:solidFill>
                <a:latin typeface="Times New Roman" panose="02020603050405020304" pitchFamily="18" charset="0"/>
                <a:cs typeface="Times New Roman" panose="02020603050405020304" pitchFamily="18" charset="0"/>
              </a:rPr>
              <a:t>–</a:t>
            </a:r>
            <a:r>
              <a:rPr sz="2800" dirty="0">
                <a:solidFill>
                  <a:srgbClr val="002060"/>
                </a:solidFill>
                <a:latin typeface="Times New Roman" panose="02020603050405020304" pitchFamily="18" charset="0"/>
                <a:cs typeface="Times New Roman" panose="02020603050405020304" pitchFamily="18" charset="0"/>
              </a:rPr>
              <a:t>	Large</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or</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small</a:t>
            </a:r>
            <a:r>
              <a:rPr sz="2800" spc="-45" dirty="0">
                <a:solidFill>
                  <a:srgbClr val="002060"/>
                </a:solidFill>
                <a:latin typeface="Times New Roman" panose="02020603050405020304" pitchFamily="18" charset="0"/>
                <a:cs typeface="Times New Roman" panose="02020603050405020304" pitchFamily="18" charset="0"/>
              </a:rPr>
              <a:t> </a:t>
            </a:r>
            <a:r>
              <a:rPr sz="2800" spc="-20" dirty="0">
                <a:solidFill>
                  <a:srgbClr val="002060"/>
                </a:solidFill>
                <a:latin typeface="Times New Roman" panose="02020603050405020304" pitchFamily="18" charset="0"/>
                <a:cs typeface="Times New Roman" panose="02020603050405020304" pitchFamily="18" charset="0"/>
              </a:rPr>
              <a:t>head</a:t>
            </a:r>
            <a:endParaRPr sz="2800" dirty="0">
              <a:solidFill>
                <a:srgbClr val="002060"/>
              </a:solidFill>
              <a:latin typeface="Times New Roman" panose="02020603050405020304" pitchFamily="18" charset="0"/>
              <a:cs typeface="Times New Roman" panose="02020603050405020304" pitchFamily="18" charset="0"/>
            </a:endParaRPr>
          </a:p>
        </p:txBody>
      </p:sp>
      <p:pic>
        <p:nvPicPr>
          <p:cNvPr id="4" name="object 4"/>
          <p:cNvPicPr/>
          <p:nvPr/>
        </p:nvPicPr>
        <p:blipFill>
          <a:blip r:embed="rId2" cstate="print"/>
          <a:stretch>
            <a:fillRect/>
          </a:stretch>
        </p:blipFill>
        <p:spPr>
          <a:xfrm>
            <a:off x="4559300" y="1819147"/>
            <a:ext cx="4559300" cy="30419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25755">
              <a:lnSpc>
                <a:spcPct val="100000"/>
              </a:lnSpc>
              <a:spcBef>
                <a:spcPts val="95"/>
              </a:spcBef>
            </a:pPr>
            <a:r>
              <a:rPr lang="en-GB" b="1" dirty="0">
                <a:solidFill>
                  <a:srgbClr val="002060"/>
                </a:solidFill>
                <a:latin typeface="Times New Roman" panose="02020603050405020304" pitchFamily="18" charset="0"/>
                <a:cs typeface="Times New Roman" panose="02020603050405020304" pitchFamily="18" charset="0"/>
              </a:rPr>
              <a:t>N</a:t>
            </a:r>
            <a:r>
              <a:rPr b="1" dirty="0" err="1">
                <a:solidFill>
                  <a:srgbClr val="002060"/>
                </a:solidFill>
                <a:latin typeface="Times New Roman" panose="02020603050405020304" pitchFamily="18" charset="0"/>
                <a:cs typeface="Times New Roman" panose="02020603050405020304" pitchFamily="18" charset="0"/>
              </a:rPr>
              <a:t>orma</a:t>
            </a:r>
            <a:r>
              <a:rPr lang="en-GB" b="1" dirty="0">
                <a:solidFill>
                  <a:srgbClr val="002060"/>
                </a:solidFill>
                <a:latin typeface="Times New Roman" panose="02020603050405020304" pitchFamily="18" charset="0"/>
                <a:cs typeface="Times New Roman" panose="02020603050405020304" pitchFamily="18" charset="0"/>
              </a:rPr>
              <a:t>l</a:t>
            </a:r>
            <a:r>
              <a:rPr b="1" spc="-80" dirty="0">
                <a:solidFill>
                  <a:srgbClr val="002060"/>
                </a:solidFill>
                <a:latin typeface="Times New Roman" panose="02020603050405020304" pitchFamily="18" charset="0"/>
                <a:cs typeface="Times New Roman" panose="02020603050405020304" pitchFamily="18" charset="0"/>
              </a:rPr>
              <a:t> </a:t>
            </a:r>
            <a:r>
              <a:rPr b="1" dirty="0">
                <a:solidFill>
                  <a:srgbClr val="002060"/>
                </a:solidFill>
                <a:latin typeface="Times New Roman" panose="02020603050405020304" pitchFamily="18" charset="0"/>
                <a:cs typeface="Times New Roman" panose="02020603050405020304" pitchFamily="18" charset="0"/>
              </a:rPr>
              <a:t>infant</a:t>
            </a:r>
            <a:r>
              <a:rPr b="1" spc="-80" dirty="0">
                <a:solidFill>
                  <a:srgbClr val="002060"/>
                </a:solidFill>
                <a:latin typeface="Times New Roman" panose="02020603050405020304" pitchFamily="18" charset="0"/>
                <a:cs typeface="Times New Roman" panose="02020603050405020304" pitchFamily="18" charset="0"/>
              </a:rPr>
              <a:t> </a:t>
            </a:r>
            <a:r>
              <a:rPr b="1" spc="-10" dirty="0">
                <a:solidFill>
                  <a:srgbClr val="002060"/>
                </a:solidFill>
                <a:latin typeface="Times New Roman" panose="02020603050405020304" pitchFamily="18" charset="0"/>
                <a:cs typeface="Times New Roman" panose="02020603050405020304" pitchFamily="18" charset="0"/>
              </a:rPr>
              <a:t>growth</a:t>
            </a:r>
          </a:p>
        </p:txBody>
      </p:sp>
      <p:sp>
        <p:nvSpPr>
          <p:cNvPr id="3" name="object 3"/>
          <p:cNvSpPr txBox="1"/>
          <p:nvPr/>
        </p:nvSpPr>
        <p:spPr>
          <a:xfrm>
            <a:off x="524001" y="1507566"/>
            <a:ext cx="3857625" cy="4393510"/>
          </a:xfrm>
          <a:prstGeom prst="rect">
            <a:avLst/>
          </a:prstGeom>
        </p:spPr>
        <p:txBody>
          <a:bodyPr vert="horz" wrap="square" lIns="0" tIns="68580" rIns="0" bIns="0" rtlCol="0">
            <a:spAutoFit/>
          </a:bodyPr>
          <a:lstStyle/>
          <a:p>
            <a:pPr marL="469265" indent="-456565">
              <a:lnSpc>
                <a:spcPct val="100000"/>
              </a:lnSpc>
              <a:spcBef>
                <a:spcPts val="540"/>
              </a:spcBef>
              <a:buClr>
                <a:srgbClr val="33339A"/>
              </a:buClr>
              <a:buAutoNum type="arabicPeriod" startAt="2"/>
              <a:tabLst>
                <a:tab pos="469265" algn="l"/>
              </a:tabLst>
            </a:pPr>
            <a:r>
              <a:rPr sz="2800" b="1" u="sng" dirty="0">
                <a:solidFill>
                  <a:srgbClr val="002060"/>
                </a:solidFill>
                <a:latin typeface="Arial"/>
                <a:cs typeface="Arial"/>
              </a:rPr>
              <a:t>Length/</a:t>
            </a:r>
            <a:r>
              <a:rPr sz="2800" b="1" u="sng" spc="-30" dirty="0">
                <a:solidFill>
                  <a:srgbClr val="002060"/>
                </a:solidFill>
                <a:latin typeface="Arial"/>
                <a:cs typeface="Arial"/>
              </a:rPr>
              <a:t> </a:t>
            </a:r>
            <a:r>
              <a:rPr sz="2800" b="1" u="sng" spc="-10" dirty="0">
                <a:solidFill>
                  <a:srgbClr val="002060"/>
                </a:solidFill>
                <a:latin typeface="Arial"/>
                <a:cs typeface="Arial"/>
              </a:rPr>
              <a:t>height</a:t>
            </a:r>
            <a:r>
              <a:rPr lang="en-GB" sz="2800" b="1" u="sng" spc="-10" dirty="0">
                <a:solidFill>
                  <a:srgbClr val="002060"/>
                </a:solidFill>
                <a:latin typeface="Arial"/>
                <a:cs typeface="Arial"/>
              </a:rPr>
              <a:t> (H).</a:t>
            </a:r>
            <a:endParaRPr sz="2800" b="1" u="sng" dirty="0">
              <a:solidFill>
                <a:srgbClr val="002060"/>
              </a:solidFill>
              <a:latin typeface="Arial"/>
              <a:cs typeface="Arial"/>
            </a:endParaRPr>
          </a:p>
          <a:p>
            <a:pPr marL="469900" marR="90805" lvl="1" indent="-457834">
              <a:lnSpc>
                <a:spcPts val="3020"/>
              </a:lnSpc>
              <a:spcBef>
                <a:spcPts val="725"/>
              </a:spcBef>
              <a:buClr>
                <a:srgbClr val="33339A"/>
              </a:buClr>
              <a:buChar char="■"/>
              <a:tabLst>
                <a:tab pos="469900" algn="l"/>
              </a:tabLst>
            </a:pPr>
            <a:r>
              <a:rPr sz="2800" dirty="0">
                <a:solidFill>
                  <a:srgbClr val="002060"/>
                </a:solidFill>
                <a:latin typeface="Times New Roman" panose="02020603050405020304" pitchFamily="18" charset="0"/>
                <a:cs typeface="Times New Roman" panose="02020603050405020304" pitchFamily="18" charset="0"/>
              </a:rPr>
              <a:t>Length</a:t>
            </a:r>
            <a:r>
              <a:rPr sz="2800" spc="-5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a:t>
            </a:r>
            <a:r>
              <a:rPr sz="2800" spc="-55" dirty="0">
                <a:solidFill>
                  <a:srgbClr val="002060"/>
                </a:solidFill>
                <a:latin typeface="Times New Roman" panose="02020603050405020304" pitchFamily="18" charset="0"/>
                <a:cs typeface="Times New Roman" panose="02020603050405020304" pitchFamily="18" charset="0"/>
              </a:rPr>
              <a:t> </a:t>
            </a:r>
            <a:r>
              <a:rPr sz="2800" spc="-20" dirty="0">
                <a:solidFill>
                  <a:srgbClr val="002060"/>
                </a:solidFill>
                <a:latin typeface="Times New Roman" panose="02020603050405020304" pitchFamily="18" charset="0"/>
                <a:cs typeface="Times New Roman" panose="02020603050405020304" pitchFamily="18" charset="0"/>
              </a:rPr>
              <a:t>birth </a:t>
            </a:r>
            <a:r>
              <a:rPr sz="2800" dirty="0">
                <a:solidFill>
                  <a:srgbClr val="002060"/>
                </a:solidFill>
                <a:latin typeface="Times New Roman" panose="02020603050405020304" pitchFamily="18" charset="0"/>
                <a:cs typeface="Times New Roman" panose="02020603050405020304" pitchFamily="18" charset="0"/>
              </a:rPr>
              <a:t>approximately</a:t>
            </a:r>
            <a:r>
              <a:rPr sz="2800" spc="-10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50</a:t>
            </a:r>
            <a:r>
              <a:rPr sz="2800" spc="-10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cm</a:t>
            </a:r>
            <a:endParaRPr sz="2800" dirty="0">
              <a:solidFill>
                <a:srgbClr val="002060"/>
              </a:solidFill>
              <a:latin typeface="Times New Roman" panose="02020603050405020304" pitchFamily="18" charset="0"/>
              <a:cs typeface="Times New Roman" panose="02020603050405020304" pitchFamily="18" charset="0"/>
            </a:endParaRPr>
          </a:p>
          <a:p>
            <a:pPr marL="469900" marR="5080" lvl="1" indent="-457834">
              <a:lnSpc>
                <a:spcPts val="3020"/>
              </a:lnSpc>
              <a:spcBef>
                <a:spcPts val="685"/>
              </a:spcBef>
              <a:buClr>
                <a:srgbClr val="33339A"/>
              </a:buClr>
              <a:buChar char="■"/>
              <a:tabLst>
                <a:tab pos="469900" algn="l"/>
              </a:tabLst>
            </a:pPr>
            <a:r>
              <a:rPr sz="2800" dirty="0">
                <a:solidFill>
                  <a:srgbClr val="002060"/>
                </a:solidFill>
                <a:latin typeface="Times New Roman" panose="02020603050405020304" pitchFamily="18" charset="0"/>
                <a:cs typeface="Times New Roman" panose="02020603050405020304" pitchFamily="18" charset="0"/>
              </a:rPr>
              <a:t>Length</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1</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year</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
            </a:r>
            <a:r>
              <a:rPr sz="2800" spc="-4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75 cm</a:t>
            </a:r>
            <a:endParaRPr sz="2800" dirty="0">
              <a:solidFill>
                <a:srgbClr val="002060"/>
              </a:solidFill>
              <a:latin typeface="Times New Roman" panose="02020603050405020304" pitchFamily="18" charset="0"/>
              <a:cs typeface="Times New Roman" panose="02020603050405020304" pitchFamily="18" charset="0"/>
            </a:endParaRPr>
          </a:p>
          <a:p>
            <a:pPr marL="469900" marR="231775" lvl="1" indent="-457834">
              <a:lnSpc>
                <a:spcPts val="3020"/>
              </a:lnSpc>
              <a:spcBef>
                <a:spcPts val="690"/>
              </a:spcBef>
              <a:buClr>
                <a:srgbClr val="33339A"/>
              </a:buClr>
              <a:buChar char="■"/>
              <a:tabLst>
                <a:tab pos="469900" algn="l"/>
              </a:tabLst>
            </a:pPr>
            <a:r>
              <a:rPr sz="2800" dirty="0">
                <a:solidFill>
                  <a:srgbClr val="002060"/>
                </a:solidFill>
                <a:latin typeface="Times New Roman" panose="02020603050405020304" pitchFamily="18" charset="0"/>
                <a:cs typeface="Times New Roman" panose="02020603050405020304" pitchFamily="18" charset="0"/>
              </a:rPr>
              <a:t>Double</a:t>
            </a:r>
            <a:r>
              <a:rPr sz="2800" spc="-7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birth</a:t>
            </a:r>
            <a:r>
              <a:rPr sz="2800" spc="-7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length </a:t>
            </a:r>
            <a:r>
              <a:rPr sz="2800" dirty="0">
                <a:solidFill>
                  <a:srgbClr val="002060"/>
                </a:solidFill>
                <a:latin typeface="Times New Roman" panose="02020603050405020304" pitchFamily="18" charset="0"/>
                <a:cs typeface="Times New Roman" panose="02020603050405020304" pitchFamily="18" charset="0"/>
              </a:rPr>
              <a:t>by</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4</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years</a:t>
            </a:r>
            <a:r>
              <a:rPr sz="2800" spc="-4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(100</a:t>
            </a:r>
            <a:r>
              <a:rPr sz="2800" spc="-4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cm)</a:t>
            </a:r>
            <a:endParaRPr sz="2800" dirty="0">
              <a:solidFill>
                <a:srgbClr val="002060"/>
              </a:solidFill>
              <a:latin typeface="Times New Roman" panose="02020603050405020304" pitchFamily="18" charset="0"/>
              <a:cs typeface="Times New Roman" panose="02020603050405020304" pitchFamily="18" charset="0"/>
            </a:endParaRPr>
          </a:p>
          <a:p>
            <a:pPr marL="469900" marR="215900" lvl="1" indent="-457834">
              <a:lnSpc>
                <a:spcPts val="3020"/>
              </a:lnSpc>
              <a:spcBef>
                <a:spcPts val="685"/>
              </a:spcBef>
              <a:buClr>
                <a:srgbClr val="33339A"/>
              </a:buClr>
              <a:buChar char="■"/>
              <a:tabLst>
                <a:tab pos="469900" algn="l"/>
              </a:tabLst>
            </a:pPr>
            <a:r>
              <a:rPr sz="2800" dirty="0">
                <a:solidFill>
                  <a:srgbClr val="002060"/>
                </a:solidFill>
                <a:latin typeface="Times New Roman" panose="02020603050405020304" pitchFamily="18" charset="0"/>
                <a:cs typeface="Times New Roman" panose="02020603050405020304" pitchFamily="18" charset="0"/>
              </a:rPr>
              <a:t>Use</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charts</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to</a:t>
            </a:r>
            <a:r>
              <a:rPr sz="2800" spc="-6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detect </a:t>
            </a:r>
            <a:r>
              <a:rPr sz="2800" dirty="0">
                <a:solidFill>
                  <a:srgbClr val="002060"/>
                </a:solidFill>
                <a:latin typeface="Times New Roman" panose="02020603050405020304" pitchFamily="18" charset="0"/>
                <a:cs typeface="Times New Roman" panose="02020603050405020304" pitchFamily="18" charset="0"/>
              </a:rPr>
              <a:t>any</a:t>
            </a:r>
            <a:r>
              <a:rPr sz="2800" spc="-5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abnormalities:</a:t>
            </a:r>
            <a:endParaRPr sz="2800" dirty="0">
              <a:solidFill>
                <a:srgbClr val="002060"/>
              </a:solidFill>
              <a:latin typeface="Times New Roman" panose="02020603050405020304" pitchFamily="18" charset="0"/>
              <a:cs typeface="Times New Roman" panose="02020603050405020304" pitchFamily="18" charset="0"/>
            </a:endParaRPr>
          </a:p>
          <a:p>
            <a:pPr marL="469900">
              <a:lnSpc>
                <a:spcPct val="100000"/>
              </a:lnSpc>
              <a:spcBef>
                <a:spcPts val="240"/>
              </a:spcBef>
              <a:tabLst>
                <a:tab pos="850265" algn="l"/>
              </a:tabLst>
            </a:pPr>
            <a:r>
              <a:rPr sz="2800" spc="-50" dirty="0">
                <a:solidFill>
                  <a:srgbClr val="002060"/>
                </a:solidFill>
                <a:latin typeface="Times New Roman" panose="02020603050405020304" pitchFamily="18" charset="0"/>
                <a:cs typeface="Times New Roman" panose="02020603050405020304" pitchFamily="18" charset="0"/>
              </a:rPr>
              <a:t>–</a:t>
            </a:r>
            <a:r>
              <a:rPr sz="2800" dirty="0">
                <a:solidFill>
                  <a:srgbClr val="002060"/>
                </a:solidFill>
                <a:latin typeface="Times New Roman" panose="02020603050405020304" pitchFamily="18" charset="0"/>
                <a:cs typeface="Times New Roman" panose="02020603050405020304" pitchFamily="18" charset="0"/>
              </a:rPr>
              <a:t>	Under/</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over</a:t>
            </a:r>
            <a:r>
              <a:rPr sz="2800" spc="-60"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growth</a:t>
            </a:r>
            <a:endParaRPr sz="2800" dirty="0">
              <a:solidFill>
                <a:srgbClr val="002060"/>
              </a:solidFill>
              <a:latin typeface="Times New Roman" panose="02020603050405020304" pitchFamily="18" charset="0"/>
              <a:cs typeface="Times New Roman" panose="02020603050405020304" pitchFamily="18" charset="0"/>
            </a:endParaRPr>
          </a:p>
        </p:txBody>
      </p:sp>
      <p:pic>
        <p:nvPicPr>
          <p:cNvPr id="4" name="object 4"/>
          <p:cNvPicPr/>
          <p:nvPr/>
        </p:nvPicPr>
        <p:blipFill>
          <a:blip r:embed="rId2" cstate="print"/>
          <a:stretch>
            <a:fillRect/>
          </a:stretch>
        </p:blipFill>
        <p:spPr>
          <a:xfrm>
            <a:off x="4864100" y="1576069"/>
            <a:ext cx="3733799" cy="36781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25755">
              <a:lnSpc>
                <a:spcPct val="100000"/>
              </a:lnSpc>
              <a:spcBef>
                <a:spcPts val="95"/>
              </a:spcBef>
            </a:pPr>
            <a:r>
              <a:rPr lang="en-GB" b="1" dirty="0">
                <a:solidFill>
                  <a:srgbClr val="002060"/>
                </a:solidFill>
                <a:latin typeface="Times New Roman" panose="02020603050405020304" pitchFamily="18" charset="0"/>
                <a:cs typeface="Times New Roman" panose="02020603050405020304" pitchFamily="18" charset="0"/>
              </a:rPr>
              <a:t>N</a:t>
            </a:r>
            <a:r>
              <a:rPr b="1" dirty="0" err="1">
                <a:solidFill>
                  <a:srgbClr val="002060"/>
                </a:solidFill>
                <a:latin typeface="Times New Roman" panose="02020603050405020304" pitchFamily="18" charset="0"/>
                <a:cs typeface="Times New Roman" panose="02020603050405020304" pitchFamily="18" charset="0"/>
              </a:rPr>
              <a:t>ormal</a:t>
            </a:r>
            <a:r>
              <a:rPr b="1" spc="-80" dirty="0">
                <a:solidFill>
                  <a:srgbClr val="002060"/>
                </a:solidFill>
                <a:latin typeface="Times New Roman" panose="02020603050405020304" pitchFamily="18" charset="0"/>
                <a:cs typeface="Times New Roman" panose="02020603050405020304" pitchFamily="18" charset="0"/>
              </a:rPr>
              <a:t> </a:t>
            </a:r>
            <a:r>
              <a:rPr b="1" dirty="0">
                <a:solidFill>
                  <a:srgbClr val="002060"/>
                </a:solidFill>
                <a:latin typeface="Times New Roman" panose="02020603050405020304" pitchFamily="18" charset="0"/>
                <a:cs typeface="Times New Roman" panose="02020603050405020304" pitchFamily="18" charset="0"/>
              </a:rPr>
              <a:t>infant</a:t>
            </a:r>
            <a:r>
              <a:rPr b="1" spc="-80" dirty="0">
                <a:solidFill>
                  <a:srgbClr val="002060"/>
                </a:solidFill>
                <a:latin typeface="Times New Roman" panose="02020603050405020304" pitchFamily="18" charset="0"/>
                <a:cs typeface="Times New Roman" panose="02020603050405020304" pitchFamily="18" charset="0"/>
              </a:rPr>
              <a:t> </a:t>
            </a:r>
            <a:r>
              <a:rPr b="1" spc="-10" dirty="0">
                <a:solidFill>
                  <a:srgbClr val="002060"/>
                </a:solidFill>
                <a:latin typeface="Times New Roman" panose="02020603050405020304" pitchFamily="18" charset="0"/>
                <a:cs typeface="Times New Roman" panose="02020603050405020304" pitchFamily="18" charset="0"/>
              </a:rPr>
              <a:t>growth</a:t>
            </a:r>
          </a:p>
        </p:txBody>
      </p:sp>
      <p:sp>
        <p:nvSpPr>
          <p:cNvPr id="3" name="object 3"/>
          <p:cNvSpPr txBox="1"/>
          <p:nvPr/>
        </p:nvSpPr>
        <p:spPr>
          <a:xfrm>
            <a:off x="524000" y="1534867"/>
            <a:ext cx="4797299" cy="4571123"/>
          </a:xfrm>
          <a:prstGeom prst="rect">
            <a:avLst/>
          </a:prstGeom>
        </p:spPr>
        <p:txBody>
          <a:bodyPr vert="horz" wrap="square" lIns="0" tIns="53975" rIns="0" bIns="0" rtlCol="0">
            <a:spAutoFit/>
          </a:bodyPr>
          <a:lstStyle/>
          <a:p>
            <a:pPr marL="545465" indent="-532765">
              <a:lnSpc>
                <a:spcPct val="100000"/>
              </a:lnSpc>
              <a:spcBef>
                <a:spcPts val="425"/>
              </a:spcBef>
              <a:buClr>
                <a:srgbClr val="33339A"/>
              </a:buClr>
              <a:buAutoNum type="arabicPeriod" startAt="3"/>
              <a:tabLst>
                <a:tab pos="545465" algn="l"/>
              </a:tabLst>
            </a:pPr>
            <a:r>
              <a:rPr sz="3200" b="1" u="sng" spc="-10" dirty="0">
                <a:solidFill>
                  <a:srgbClr val="002060"/>
                </a:solidFill>
                <a:latin typeface="Arial"/>
                <a:cs typeface="Arial"/>
              </a:rPr>
              <a:t>Weight</a:t>
            </a:r>
            <a:r>
              <a:rPr lang="en-GB" sz="3200" b="1" u="sng" spc="-10" dirty="0">
                <a:solidFill>
                  <a:srgbClr val="002060"/>
                </a:solidFill>
                <a:latin typeface="Arial"/>
                <a:cs typeface="Arial"/>
              </a:rPr>
              <a:t> (wt.)</a:t>
            </a:r>
            <a:endParaRPr sz="3200" b="1" u="sng" dirty="0">
              <a:solidFill>
                <a:srgbClr val="002060"/>
              </a:solidFill>
              <a:latin typeface="Arial"/>
              <a:cs typeface="Arial"/>
            </a:endParaRPr>
          </a:p>
          <a:p>
            <a:pPr marL="546100" marR="167640" lvl="1" indent="-533400">
              <a:lnSpc>
                <a:spcPts val="2580"/>
              </a:lnSpc>
              <a:spcBef>
                <a:spcPts val="620"/>
              </a:spcBef>
              <a:buClr>
                <a:srgbClr val="33339A"/>
              </a:buClr>
              <a:buChar char="■"/>
              <a:tabLst>
                <a:tab pos="546100" algn="l"/>
              </a:tabLst>
            </a:pPr>
            <a:r>
              <a:rPr sz="2800" dirty="0">
                <a:solidFill>
                  <a:srgbClr val="002060"/>
                </a:solidFill>
                <a:latin typeface="Times New Roman" panose="02020603050405020304" pitchFamily="18" charset="0"/>
                <a:cs typeface="Times New Roman" panose="02020603050405020304" pitchFamily="18" charset="0"/>
              </a:rPr>
              <a:t>Weight</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birth</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
            </a:r>
            <a:r>
              <a:rPr sz="2800" spc="-5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2.5</a:t>
            </a:r>
            <a:r>
              <a:rPr sz="2800" spc="-45" dirty="0">
                <a:solidFill>
                  <a:srgbClr val="002060"/>
                </a:solidFill>
                <a:latin typeface="Times New Roman" panose="02020603050405020304" pitchFamily="18" charset="0"/>
                <a:cs typeface="Times New Roman" panose="02020603050405020304" pitchFamily="18" charset="0"/>
              </a:rPr>
              <a:t> </a:t>
            </a:r>
            <a:r>
              <a:rPr sz="2800" spc="-20" dirty="0">
                <a:solidFill>
                  <a:srgbClr val="002060"/>
                </a:solidFill>
                <a:latin typeface="Times New Roman" panose="02020603050405020304" pitchFamily="18" charset="0"/>
                <a:cs typeface="Times New Roman" panose="02020603050405020304" pitchFamily="18" charset="0"/>
              </a:rPr>
              <a:t>-</a:t>
            </a:r>
            <a:r>
              <a:rPr sz="2800" spc="-50" dirty="0">
                <a:solidFill>
                  <a:srgbClr val="002060"/>
                </a:solidFill>
                <a:latin typeface="Times New Roman" panose="02020603050405020304" pitchFamily="18" charset="0"/>
                <a:cs typeface="Times New Roman" panose="02020603050405020304" pitchFamily="18" charset="0"/>
              </a:rPr>
              <a:t>4 </a:t>
            </a:r>
            <a:r>
              <a:rPr sz="2800" spc="-25" dirty="0">
                <a:solidFill>
                  <a:srgbClr val="002060"/>
                </a:solidFill>
                <a:latin typeface="Times New Roman" panose="02020603050405020304" pitchFamily="18" charset="0"/>
                <a:cs typeface="Times New Roman" panose="02020603050405020304" pitchFamily="18" charset="0"/>
              </a:rPr>
              <a:t>kg</a:t>
            </a:r>
            <a:endParaRPr sz="2800" dirty="0">
              <a:solidFill>
                <a:srgbClr val="002060"/>
              </a:solidFill>
              <a:latin typeface="Times New Roman" panose="02020603050405020304" pitchFamily="18" charset="0"/>
              <a:cs typeface="Times New Roman" panose="02020603050405020304" pitchFamily="18" charset="0"/>
            </a:endParaRPr>
          </a:p>
          <a:p>
            <a:pPr marL="546100" marR="5080" lvl="1" indent="-533400">
              <a:lnSpc>
                <a:spcPts val="2580"/>
              </a:lnSpc>
              <a:spcBef>
                <a:spcPts val="585"/>
              </a:spcBef>
              <a:buClr>
                <a:srgbClr val="33339A"/>
              </a:buClr>
              <a:buChar char="■"/>
              <a:tabLst>
                <a:tab pos="546100" algn="l"/>
              </a:tabLst>
            </a:pPr>
            <a:r>
              <a:rPr sz="2800" spc="-20" dirty="0">
                <a:solidFill>
                  <a:srgbClr val="002060"/>
                </a:solidFill>
                <a:latin typeface="Times New Roman" panose="02020603050405020304" pitchFamily="18" charset="0"/>
                <a:cs typeface="Times New Roman" panose="02020603050405020304" pitchFamily="18" charset="0"/>
              </a:rPr>
              <a:t>4-</a:t>
            </a:r>
            <a:r>
              <a:rPr sz="2800" dirty="0">
                <a:solidFill>
                  <a:srgbClr val="002060"/>
                </a:solidFill>
                <a:latin typeface="Times New Roman" panose="02020603050405020304" pitchFamily="18" charset="0"/>
                <a:cs typeface="Times New Roman" panose="02020603050405020304" pitchFamily="18" charset="0"/>
              </a:rPr>
              <a:t>6</a:t>
            </a:r>
            <a:r>
              <a:rPr sz="2800" spc="-3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months:</a:t>
            </a:r>
            <a:r>
              <a:rPr sz="2800" spc="-2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birth</a:t>
            </a:r>
            <a:r>
              <a:rPr sz="2800" spc="-2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weight doubles</a:t>
            </a:r>
            <a:endParaRPr sz="2800" dirty="0">
              <a:solidFill>
                <a:srgbClr val="002060"/>
              </a:solidFill>
              <a:latin typeface="Times New Roman" panose="02020603050405020304" pitchFamily="18" charset="0"/>
              <a:cs typeface="Times New Roman" panose="02020603050405020304" pitchFamily="18" charset="0"/>
            </a:endParaRPr>
          </a:p>
          <a:p>
            <a:pPr marL="546100" marR="445770" lvl="1" indent="-533400">
              <a:lnSpc>
                <a:spcPts val="2590"/>
              </a:lnSpc>
              <a:spcBef>
                <a:spcPts val="580"/>
              </a:spcBef>
              <a:buClr>
                <a:srgbClr val="33339A"/>
              </a:buClr>
              <a:buChar char="■"/>
              <a:tabLst>
                <a:tab pos="546100" algn="l"/>
              </a:tabLst>
            </a:pPr>
            <a:r>
              <a:rPr sz="2800" dirty="0">
                <a:solidFill>
                  <a:srgbClr val="002060"/>
                </a:solidFill>
                <a:latin typeface="Times New Roman" panose="02020603050405020304" pitchFamily="18" charset="0"/>
                <a:cs typeface="Times New Roman" panose="02020603050405020304" pitchFamily="18" charset="0"/>
              </a:rPr>
              <a:t>1st</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year:</a:t>
            </a:r>
            <a:r>
              <a:rPr sz="2800" spc="-4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birth</a:t>
            </a:r>
            <a:r>
              <a:rPr sz="2800" spc="-4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weight triples</a:t>
            </a:r>
            <a:endParaRPr sz="2800" dirty="0">
              <a:solidFill>
                <a:srgbClr val="002060"/>
              </a:solidFill>
              <a:latin typeface="Times New Roman" panose="02020603050405020304" pitchFamily="18" charset="0"/>
              <a:cs typeface="Times New Roman" panose="02020603050405020304" pitchFamily="18" charset="0"/>
            </a:endParaRPr>
          </a:p>
          <a:p>
            <a:pPr marL="546100" marR="343535" lvl="1" indent="-533400">
              <a:lnSpc>
                <a:spcPts val="2580"/>
              </a:lnSpc>
              <a:spcBef>
                <a:spcPts val="585"/>
              </a:spcBef>
              <a:buClr>
                <a:srgbClr val="33339A"/>
              </a:buClr>
              <a:buChar char="■"/>
              <a:tabLst>
                <a:tab pos="546100" algn="l"/>
              </a:tabLst>
            </a:pPr>
            <a:r>
              <a:rPr sz="2800" dirty="0">
                <a:solidFill>
                  <a:srgbClr val="002060"/>
                </a:solidFill>
                <a:latin typeface="Times New Roman" panose="02020603050405020304" pitchFamily="18" charset="0"/>
                <a:cs typeface="Times New Roman" panose="02020603050405020304" pitchFamily="18" charset="0"/>
              </a:rPr>
              <a:t>2nd</a:t>
            </a:r>
            <a:r>
              <a:rPr sz="2800" spc="-6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year:</a:t>
            </a:r>
            <a:r>
              <a:rPr sz="2800" spc="-6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birth</a:t>
            </a:r>
            <a:r>
              <a:rPr sz="2800" spc="-6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weight quadruples</a:t>
            </a:r>
            <a:endParaRPr sz="2800" dirty="0">
              <a:solidFill>
                <a:srgbClr val="002060"/>
              </a:solidFill>
              <a:latin typeface="Times New Roman" panose="02020603050405020304" pitchFamily="18" charset="0"/>
              <a:cs typeface="Times New Roman" panose="02020603050405020304" pitchFamily="18" charset="0"/>
            </a:endParaRPr>
          </a:p>
          <a:p>
            <a:pPr marL="545465" lvl="1" indent="-532765">
              <a:lnSpc>
                <a:spcPct val="100000"/>
              </a:lnSpc>
              <a:spcBef>
                <a:spcPts val="250"/>
              </a:spcBef>
              <a:buClr>
                <a:srgbClr val="33339A"/>
              </a:buClr>
              <a:buChar char="■"/>
              <a:tabLst>
                <a:tab pos="545465" algn="l"/>
              </a:tabLst>
            </a:pPr>
            <a:r>
              <a:rPr sz="2800" dirty="0">
                <a:solidFill>
                  <a:srgbClr val="002060"/>
                </a:solidFill>
                <a:latin typeface="Times New Roman" panose="02020603050405020304" pitchFamily="18" charset="0"/>
                <a:cs typeface="Times New Roman" panose="02020603050405020304" pitchFamily="18" charset="0"/>
              </a:rPr>
              <a:t>Gain</a:t>
            </a:r>
            <a:r>
              <a:rPr sz="2800" spc="-75" dirty="0">
                <a:solidFill>
                  <a:srgbClr val="002060"/>
                </a:solidFill>
                <a:latin typeface="Times New Roman" panose="02020603050405020304" pitchFamily="18" charset="0"/>
                <a:cs typeface="Times New Roman" panose="02020603050405020304" pitchFamily="18" charset="0"/>
              </a:rPr>
              <a:t> </a:t>
            </a:r>
            <a:r>
              <a:rPr sz="2800" spc="-10" dirty="0">
                <a:solidFill>
                  <a:srgbClr val="002060"/>
                </a:solidFill>
                <a:latin typeface="Times New Roman" panose="02020603050405020304" pitchFamily="18" charset="0"/>
                <a:cs typeface="Times New Roman" panose="02020603050405020304" pitchFamily="18" charset="0"/>
              </a:rPr>
              <a:t>rate:</a:t>
            </a:r>
            <a:endParaRPr sz="2800" dirty="0">
              <a:solidFill>
                <a:srgbClr val="002060"/>
              </a:solidFill>
              <a:latin typeface="Times New Roman" panose="02020603050405020304" pitchFamily="18" charset="0"/>
              <a:cs typeface="Times New Roman" panose="02020603050405020304" pitchFamily="18" charset="0"/>
            </a:endParaRPr>
          </a:p>
          <a:p>
            <a:pPr marL="926465" lvl="2" indent="-456565">
              <a:lnSpc>
                <a:spcPct val="100000"/>
              </a:lnSpc>
              <a:spcBef>
                <a:spcPts val="245"/>
              </a:spcBef>
              <a:buChar char="–"/>
              <a:tabLst>
                <a:tab pos="926465" algn="l"/>
              </a:tabLst>
            </a:pPr>
            <a:r>
              <a:rPr sz="2800" dirty="0">
                <a:solidFill>
                  <a:srgbClr val="002060"/>
                </a:solidFill>
                <a:latin typeface="Times New Roman" panose="02020603050405020304" pitchFamily="18" charset="0"/>
                <a:cs typeface="Times New Roman" panose="02020603050405020304" pitchFamily="18" charset="0"/>
              </a:rPr>
              <a:t>1st</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month:</a:t>
            </a:r>
            <a:r>
              <a:rPr sz="2800" spc="-15" dirty="0">
                <a:solidFill>
                  <a:srgbClr val="002060"/>
                </a:solidFill>
                <a:latin typeface="Times New Roman" panose="02020603050405020304" pitchFamily="18" charset="0"/>
                <a:cs typeface="Times New Roman" panose="02020603050405020304" pitchFamily="18" charset="0"/>
              </a:rPr>
              <a:t> </a:t>
            </a:r>
            <a:r>
              <a:rPr sz="2800" spc="-20" dirty="0">
                <a:solidFill>
                  <a:srgbClr val="002060"/>
                </a:solidFill>
                <a:latin typeface="Times New Roman" panose="02020603050405020304" pitchFamily="18" charset="0"/>
                <a:cs typeface="Times New Roman" panose="02020603050405020304" pitchFamily="18" charset="0"/>
              </a:rPr>
              <a:t>20-</a:t>
            </a:r>
            <a:r>
              <a:rPr sz="2800" dirty="0">
                <a:solidFill>
                  <a:srgbClr val="002060"/>
                </a:solidFill>
                <a:latin typeface="Times New Roman" panose="02020603050405020304" pitchFamily="18" charset="0"/>
                <a:cs typeface="Times New Roman" panose="02020603050405020304" pitchFamily="18" charset="0"/>
              </a:rPr>
              <a:t>30</a:t>
            </a:r>
            <a:r>
              <a:rPr sz="2800" spc="-1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g</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
            </a:r>
            <a:r>
              <a:rPr sz="2800" spc="-15"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day</a:t>
            </a:r>
            <a:endParaRPr sz="2800" dirty="0">
              <a:solidFill>
                <a:srgbClr val="002060"/>
              </a:solidFill>
              <a:latin typeface="Times New Roman" panose="02020603050405020304" pitchFamily="18" charset="0"/>
              <a:cs typeface="Times New Roman" panose="02020603050405020304" pitchFamily="18" charset="0"/>
            </a:endParaRPr>
          </a:p>
          <a:p>
            <a:pPr marL="926465" lvl="2" indent="-456565">
              <a:lnSpc>
                <a:spcPct val="100000"/>
              </a:lnSpc>
              <a:spcBef>
                <a:spcPts val="234"/>
              </a:spcBef>
              <a:buChar char="–"/>
              <a:tabLst>
                <a:tab pos="926465" algn="l"/>
              </a:tabLst>
            </a:pPr>
            <a:r>
              <a:rPr sz="2800" dirty="0">
                <a:solidFill>
                  <a:srgbClr val="002060"/>
                </a:solidFill>
                <a:latin typeface="Times New Roman" panose="02020603050405020304" pitchFamily="18" charset="0"/>
                <a:cs typeface="Times New Roman" panose="02020603050405020304" pitchFamily="18" charset="0"/>
              </a:rPr>
              <a:t>1st</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year:</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10</a:t>
            </a:r>
            <a:r>
              <a:rPr sz="2800" spc="-20"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g</a:t>
            </a:r>
            <a:r>
              <a:rPr sz="2800" spc="-15" dirty="0">
                <a:solidFill>
                  <a:srgbClr val="002060"/>
                </a:solidFill>
                <a:latin typeface="Times New Roman" panose="02020603050405020304" pitchFamily="18" charset="0"/>
                <a:cs typeface="Times New Roman" panose="02020603050405020304" pitchFamily="18" charset="0"/>
              </a:rPr>
              <a:t> </a:t>
            </a:r>
            <a:r>
              <a:rPr sz="2800" dirty="0">
                <a:solidFill>
                  <a:srgbClr val="002060"/>
                </a:solidFill>
                <a:latin typeface="Times New Roman" panose="02020603050405020304" pitchFamily="18" charset="0"/>
                <a:cs typeface="Times New Roman" panose="02020603050405020304" pitchFamily="18" charset="0"/>
              </a:rPr>
              <a:t>/</a:t>
            </a:r>
            <a:r>
              <a:rPr sz="2800" spc="-20" dirty="0">
                <a:solidFill>
                  <a:srgbClr val="002060"/>
                </a:solidFill>
                <a:latin typeface="Times New Roman" panose="02020603050405020304" pitchFamily="18" charset="0"/>
                <a:cs typeface="Times New Roman" panose="02020603050405020304" pitchFamily="18" charset="0"/>
              </a:rPr>
              <a:t> </a:t>
            </a:r>
            <a:r>
              <a:rPr sz="2800" spc="-25" dirty="0">
                <a:solidFill>
                  <a:srgbClr val="002060"/>
                </a:solidFill>
                <a:latin typeface="Times New Roman" panose="02020603050405020304" pitchFamily="18" charset="0"/>
                <a:cs typeface="Times New Roman" panose="02020603050405020304" pitchFamily="18" charset="0"/>
              </a:rPr>
              <a:t>day</a:t>
            </a:r>
            <a:endParaRPr sz="2800" dirty="0">
              <a:solidFill>
                <a:srgbClr val="002060"/>
              </a:solidFill>
              <a:latin typeface="Times New Roman" panose="02020603050405020304" pitchFamily="18" charset="0"/>
              <a:cs typeface="Times New Roman" panose="02020603050405020304" pitchFamily="18" charset="0"/>
            </a:endParaRPr>
          </a:p>
        </p:txBody>
      </p:sp>
      <p:pic>
        <p:nvPicPr>
          <p:cNvPr id="4" name="object 4"/>
          <p:cNvPicPr/>
          <p:nvPr/>
        </p:nvPicPr>
        <p:blipFill>
          <a:blip r:embed="rId2" cstate="print"/>
          <a:stretch>
            <a:fillRect/>
          </a:stretch>
        </p:blipFill>
        <p:spPr>
          <a:xfrm>
            <a:off x="4864100" y="1754377"/>
            <a:ext cx="3886199" cy="38861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3416</Words>
  <Application>Microsoft Office PowerPoint</Application>
  <PresentationFormat>Custom</PresentationFormat>
  <Paragraphs>503</Paragraphs>
  <Slides>58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Monotype Corsiva</vt:lpstr>
      <vt:lpstr>SourceSansPro-Bold</vt:lpstr>
      <vt:lpstr>Tahoma</vt:lpstr>
      <vt:lpstr>Times New Roman</vt:lpstr>
      <vt:lpstr>Wingdings</vt:lpstr>
      <vt:lpstr>Office Theme</vt:lpstr>
      <vt:lpstr>Well baby clinic</vt:lpstr>
      <vt:lpstr>PowerPoint Presentation</vt:lpstr>
      <vt:lpstr>Well baby clinic’s rules</vt:lpstr>
      <vt:lpstr>Growth assessments</vt:lpstr>
      <vt:lpstr>Growth and development</vt:lpstr>
      <vt:lpstr>Early detection of growth disorders !!</vt:lpstr>
      <vt:lpstr>Normal infant growth</vt:lpstr>
      <vt:lpstr>Normal infant growth</vt:lpstr>
      <vt:lpstr>Normal infant growth</vt:lpstr>
      <vt:lpstr>PowerPoint Presentation</vt:lpstr>
      <vt:lpstr>PowerPoint Presentation</vt:lpstr>
      <vt:lpstr> Definition of Z-Score Curves</vt:lpstr>
      <vt:lpstr>A woman known of gestational DM brought her child for routine immunization: your nurse brought the girl immunization card, with this information: </vt:lpstr>
      <vt:lpstr>Clinical Findings:</vt:lpstr>
      <vt:lpstr>PowerPoint Presentation</vt:lpstr>
      <vt:lpstr>Developmental Milestones</vt:lpstr>
      <vt:lpstr>PowerPoint Presentation</vt:lpstr>
      <vt:lpstr>PowerPoint Presentation</vt:lpstr>
      <vt:lpstr>Gross Motor Skills</vt:lpstr>
      <vt:lpstr>Head Control</vt:lpstr>
      <vt:lpstr>Sitting Up</vt:lpstr>
      <vt:lpstr>Ambulation</vt:lpstr>
      <vt:lpstr>Fine motor development</vt:lpstr>
      <vt:lpstr>Fine Motor Development</vt:lpstr>
      <vt:lpstr>Speech milestones</vt:lpstr>
      <vt:lpstr>Hearing</vt:lpstr>
      <vt:lpstr>Red Flags in infant development</vt:lpstr>
      <vt:lpstr>Benefits of breastfeeding:-</vt:lpstr>
      <vt:lpstr>Breastfeeding encouragement</vt:lpstr>
      <vt:lpstr>Newborn screening</vt:lpstr>
      <vt:lpstr>Infant and children screening</vt:lpstr>
      <vt:lpstr>PowerPoint Presentation</vt:lpstr>
      <vt:lpstr> Barlow's Test </vt:lpstr>
      <vt:lpstr> The Ortolani Test: </vt:lpstr>
      <vt:lpstr>PowerPoint Presentation</vt:lpstr>
      <vt:lpstr>Immunizations</vt:lpstr>
      <vt:lpstr>Immunization</vt:lpstr>
      <vt:lpstr>PowerPoint Presentation</vt:lpstr>
      <vt:lpstr>Contraindications to vaccination</vt:lpstr>
      <vt:lpstr>PowerPoint Presentation</vt:lpstr>
      <vt:lpstr> Schedule for well-care visits. At birth and within 24 h.</vt:lpstr>
      <vt:lpstr> At 1 week of age</vt:lpstr>
      <vt:lpstr> At 2 weeks of age</vt:lpstr>
      <vt:lpstr> At 6 weeks of age</vt:lpstr>
      <vt:lpstr> At 10 weeks of age</vt:lpstr>
      <vt:lpstr> At 14 weeks of age</vt:lpstr>
      <vt:lpstr> At 6 Months of age</vt:lpstr>
      <vt:lpstr> At 9 Months of age</vt:lpstr>
      <vt:lpstr> At 12 Months of age</vt:lpstr>
      <vt:lpstr> At 18 Months of age</vt:lpstr>
      <vt:lpstr> At 2 Years of age</vt:lpstr>
      <vt:lpstr> At 3 Years of age</vt:lpstr>
      <vt:lpstr> At 4 Years of age</vt:lpstr>
      <vt:lpstr> At 5-6 Years of age</vt:lpstr>
      <vt:lpstr>Take Home messages</vt:lpstr>
      <vt:lpstr>Take Home messages</vt:lpstr>
      <vt:lpstr>Take Home messages</vt:lpstr>
      <vt:lpstr>The End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ebgh</dc:creator>
  <dc:description/>
  <cp:lastModifiedBy>MOHAMED ELGEZOLI</cp:lastModifiedBy>
  <cp:revision>16</cp:revision>
  <dcterms:created xsi:type="dcterms:W3CDTF">2024-09-04T16:43:59Z</dcterms:created>
  <dcterms:modified xsi:type="dcterms:W3CDTF">2024-11-06T13:08:02Z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2010-06-03T00:00:00Z</vt:filetime>
  </property>
  <property fmtid="{D5CDD505-2E9C-101B-9397-08002B2CF9AE}" pid="3" name="Creator">
    <vt:lpwstr>Acrobat PDFMaker 7.0 for PowerPoint</vt:lpwstr>
  </property>
  <property fmtid="{D5CDD505-2E9C-101B-9397-08002B2CF9AE}" pid="4" name="LastSaved">
    <vt:filetime>2024-09-04T00:00:00Z</vt:filetime>
  </property>
  <property fmtid="{D5CDD505-2E9C-101B-9397-08002B2CF9AE}" pid="5" name="Producer">
    <vt:lpwstr>Acrobat Distiller 7.0 (Windows)</vt:lpwstr>
  </property>
</Properties>
</file>