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60"/>
  </p:notesMasterIdLst>
  <p:sldIdLst>
    <p:sldId id="257" r:id="rId2"/>
    <p:sldId id="375" r:id="rId3"/>
    <p:sldId id="370" r:id="rId4"/>
    <p:sldId id="371" r:id="rId5"/>
    <p:sldId id="373" r:id="rId6"/>
    <p:sldId id="374" r:id="rId7"/>
    <p:sldId id="258" r:id="rId8"/>
    <p:sldId id="368" r:id="rId9"/>
    <p:sldId id="369" r:id="rId10"/>
    <p:sldId id="362" r:id="rId11"/>
    <p:sldId id="262" r:id="rId12"/>
    <p:sldId id="363" r:id="rId13"/>
    <p:sldId id="344" r:id="rId14"/>
    <p:sldId id="364" r:id="rId15"/>
    <p:sldId id="379" r:id="rId16"/>
    <p:sldId id="260" r:id="rId17"/>
    <p:sldId id="274" r:id="rId18"/>
    <p:sldId id="275" r:id="rId19"/>
    <p:sldId id="376" r:id="rId20"/>
    <p:sldId id="266" r:id="rId21"/>
    <p:sldId id="333" r:id="rId22"/>
    <p:sldId id="271" r:id="rId23"/>
    <p:sldId id="334" r:id="rId24"/>
    <p:sldId id="273" r:id="rId25"/>
    <p:sldId id="356" r:id="rId26"/>
    <p:sldId id="276" r:id="rId27"/>
    <p:sldId id="277" r:id="rId28"/>
    <p:sldId id="278" r:id="rId29"/>
    <p:sldId id="335" r:id="rId30"/>
    <p:sldId id="380" r:id="rId31"/>
    <p:sldId id="284" r:id="rId32"/>
    <p:sldId id="285" r:id="rId33"/>
    <p:sldId id="382" r:id="rId34"/>
    <p:sldId id="386" r:id="rId35"/>
    <p:sldId id="387" r:id="rId36"/>
    <p:sldId id="388" r:id="rId37"/>
    <p:sldId id="286" r:id="rId38"/>
    <p:sldId id="288" r:id="rId39"/>
    <p:sldId id="289" r:id="rId40"/>
    <p:sldId id="290" r:id="rId41"/>
    <p:sldId id="291" r:id="rId42"/>
    <p:sldId id="292" r:id="rId43"/>
    <p:sldId id="389" r:id="rId44"/>
    <p:sldId id="293" r:id="rId45"/>
    <p:sldId id="294" r:id="rId46"/>
    <p:sldId id="295" r:id="rId47"/>
    <p:sldId id="304" r:id="rId48"/>
    <p:sldId id="305" r:id="rId49"/>
    <p:sldId id="315" r:id="rId50"/>
    <p:sldId id="320" r:id="rId51"/>
    <p:sldId id="339" r:id="rId52"/>
    <p:sldId id="349" r:id="rId53"/>
    <p:sldId id="351" r:id="rId54"/>
    <p:sldId id="350" r:id="rId55"/>
    <p:sldId id="352" r:id="rId56"/>
    <p:sldId id="355" r:id="rId57"/>
    <p:sldId id="353" r:id="rId58"/>
    <p:sldId id="332"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51" autoAdjust="0"/>
    <p:restoredTop sz="92280" autoAdjust="0"/>
  </p:normalViewPr>
  <p:slideViewPr>
    <p:cSldViewPr>
      <p:cViewPr varScale="1">
        <p:scale>
          <a:sx n="96" d="100"/>
          <a:sy n="96" d="100"/>
        </p:scale>
        <p:origin x="10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D15F9-088F-304E-A2A4-29AE7DE0BA58}" type="doc">
      <dgm:prSet loTypeId="urn:microsoft.com/office/officeart/2005/8/layout/process1" loCatId="" qsTypeId="urn:microsoft.com/office/officeart/2005/8/quickstyle/3D2" qsCatId="3D" csTypeId="urn:microsoft.com/office/officeart/2005/8/colors/colorful1#1" csCatId="colorful" phldr="1"/>
      <dgm:spPr/>
      <dgm:t>
        <a:bodyPr/>
        <a:lstStyle/>
        <a:p>
          <a:endParaRPr lang="en-US"/>
        </a:p>
      </dgm:t>
    </dgm:pt>
    <dgm:pt modelId="{A60DA091-A1EF-2A49-AA4E-6B741811B317}">
      <dgm:prSet phldrT="[Text]"/>
      <dgm:spPr/>
      <dgm:t>
        <a:bodyPr/>
        <a:lstStyle/>
        <a:p>
          <a:r>
            <a:rPr lang="en-US" b="1" dirty="0"/>
            <a:t>look</a:t>
          </a:r>
        </a:p>
      </dgm:t>
    </dgm:pt>
    <dgm:pt modelId="{2DD2B7A5-5672-A84A-969A-9771C120B86A}" type="parTrans" cxnId="{D36D22A7-8956-ED41-9EE5-E4F3507A3BF8}">
      <dgm:prSet/>
      <dgm:spPr/>
      <dgm:t>
        <a:bodyPr/>
        <a:lstStyle/>
        <a:p>
          <a:endParaRPr lang="en-US"/>
        </a:p>
      </dgm:t>
    </dgm:pt>
    <dgm:pt modelId="{B661BDAB-62EA-594A-8343-A4629631142B}" type="sibTrans" cxnId="{D36D22A7-8956-ED41-9EE5-E4F3507A3BF8}">
      <dgm:prSet/>
      <dgm:spPr/>
      <dgm:t>
        <a:bodyPr/>
        <a:lstStyle/>
        <a:p>
          <a:endParaRPr lang="en-US"/>
        </a:p>
      </dgm:t>
    </dgm:pt>
    <dgm:pt modelId="{C16F212E-8894-E746-817A-7CA30FAF2E8A}">
      <dgm:prSet phldrT="[Text]"/>
      <dgm:spPr/>
      <dgm:t>
        <a:bodyPr/>
        <a:lstStyle/>
        <a:p>
          <a:r>
            <a:rPr lang="en-US" b="1" dirty="0"/>
            <a:t>feel</a:t>
          </a:r>
        </a:p>
      </dgm:t>
    </dgm:pt>
    <dgm:pt modelId="{2A817425-6FA7-BA46-9678-87A3D77223CB}" type="parTrans" cxnId="{814913A0-1CB1-A648-91DC-D639C83896F5}">
      <dgm:prSet/>
      <dgm:spPr/>
      <dgm:t>
        <a:bodyPr/>
        <a:lstStyle/>
        <a:p>
          <a:endParaRPr lang="en-US"/>
        </a:p>
      </dgm:t>
    </dgm:pt>
    <dgm:pt modelId="{CECA5E7E-CEE0-2342-8769-12F6B6228BC9}" type="sibTrans" cxnId="{814913A0-1CB1-A648-91DC-D639C83896F5}">
      <dgm:prSet/>
      <dgm:spPr/>
      <dgm:t>
        <a:bodyPr/>
        <a:lstStyle/>
        <a:p>
          <a:endParaRPr lang="en-US"/>
        </a:p>
      </dgm:t>
    </dgm:pt>
    <dgm:pt modelId="{DA5F587E-A2E4-FC4D-BB9D-9DED2B012A91}">
      <dgm:prSet phldrT="[Text]"/>
      <dgm:spPr/>
      <dgm:t>
        <a:bodyPr/>
        <a:lstStyle/>
        <a:p>
          <a:r>
            <a:rPr lang="en-US" b="1" dirty="0"/>
            <a:t>movement</a:t>
          </a:r>
        </a:p>
      </dgm:t>
    </dgm:pt>
    <dgm:pt modelId="{B06F99B6-6DEB-CA4A-B45C-4B6565DB4206}" type="parTrans" cxnId="{7B1556BC-4CFB-D348-BD8E-ED6663DC6162}">
      <dgm:prSet/>
      <dgm:spPr/>
      <dgm:t>
        <a:bodyPr/>
        <a:lstStyle/>
        <a:p>
          <a:endParaRPr lang="en-US"/>
        </a:p>
      </dgm:t>
    </dgm:pt>
    <dgm:pt modelId="{08AA35C5-41B9-CA42-AE8C-44D6001EB4F6}" type="sibTrans" cxnId="{7B1556BC-4CFB-D348-BD8E-ED6663DC6162}">
      <dgm:prSet/>
      <dgm:spPr/>
      <dgm:t>
        <a:bodyPr/>
        <a:lstStyle/>
        <a:p>
          <a:endParaRPr lang="en-US"/>
        </a:p>
      </dgm:t>
    </dgm:pt>
    <dgm:pt modelId="{256032A8-C6DB-1242-91B6-DB1CB392303C}">
      <dgm:prSet phldrT="[Text]"/>
      <dgm:spPr/>
      <dgm:t>
        <a:bodyPr/>
        <a:lstStyle/>
        <a:p>
          <a:r>
            <a:rPr lang="en-US" b="1" dirty="0"/>
            <a:t>Neurological test</a:t>
          </a:r>
        </a:p>
      </dgm:t>
    </dgm:pt>
    <dgm:pt modelId="{BECFD288-37BE-E147-B7B4-0025FA11EE27}" type="parTrans" cxnId="{C015B1B7-24CE-6748-88B8-EFFAE8B848E8}">
      <dgm:prSet/>
      <dgm:spPr/>
      <dgm:t>
        <a:bodyPr/>
        <a:lstStyle/>
        <a:p>
          <a:endParaRPr lang="en-US"/>
        </a:p>
      </dgm:t>
    </dgm:pt>
    <dgm:pt modelId="{21E2CE0D-826F-4345-8642-B653027945A9}" type="sibTrans" cxnId="{C015B1B7-24CE-6748-88B8-EFFAE8B848E8}">
      <dgm:prSet/>
      <dgm:spPr/>
      <dgm:t>
        <a:bodyPr/>
        <a:lstStyle/>
        <a:p>
          <a:endParaRPr lang="en-US"/>
        </a:p>
      </dgm:t>
    </dgm:pt>
    <dgm:pt modelId="{826B2D10-0353-4F4B-8878-8A9BD82B77AC}" type="pres">
      <dgm:prSet presAssocID="{EE3D15F9-088F-304E-A2A4-29AE7DE0BA58}" presName="Name0" presStyleCnt="0">
        <dgm:presLayoutVars>
          <dgm:dir/>
          <dgm:resizeHandles val="exact"/>
        </dgm:presLayoutVars>
      </dgm:prSet>
      <dgm:spPr/>
    </dgm:pt>
    <dgm:pt modelId="{12FC5B10-19B6-914B-841E-C001405E5D8D}" type="pres">
      <dgm:prSet presAssocID="{A60DA091-A1EF-2A49-AA4E-6B741811B317}" presName="node" presStyleLbl="node1" presStyleIdx="0" presStyleCnt="4" custScaleY="246873">
        <dgm:presLayoutVars>
          <dgm:bulletEnabled val="1"/>
        </dgm:presLayoutVars>
      </dgm:prSet>
      <dgm:spPr/>
    </dgm:pt>
    <dgm:pt modelId="{DBABEE68-B666-CF48-B19F-85389574479A}" type="pres">
      <dgm:prSet presAssocID="{B661BDAB-62EA-594A-8343-A4629631142B}" presName="sibTrans" presStyleLbl="sibTrans2D1" presStyleIdx="0" presStyleCnt="3"/>
      <dgm:spPr/>
    </dgm:pt>
    <dgm:pt modelId="{D8A8E14A-A235-904F-A116-221AE97677F3}" type="pres">
      <dgm:prSet presAssocID="{B661BDAB-62EA-594A-8343-A4629631142B}" presName="connectorText" presStyleLbl="sibTrans2D1" presStyleIdx="0" presStyleCnt="3"/>
      <dgm:spPr/>
    </dgm:pt>
    <dgm:pt modelId="{96C203F7-109D-4A4A-902C-1BB36D1948C5}" type="pres">
      <dgm:prSet presAssocID="{C16F212E-8894-E746-817A-7CA30FAF2E8A}" presName="node" presStyleLbl="node1" presStyleIdx="1" presStyleCnt="4" custScaleY="230215">
        <dgm:presLayoutVars>
          <dgm:bulletEnabled val="1"/>
        </dgm:presLayoutVars>
      </dgm:prSet>
      <dgm:spPr/>
    </dgm:pt>
    <dgm:pt modelId="{97745E94-1E04-DA49-AF6F-F50051A0B403}" type="pres">
      <dgm:prSet presAssocID="{CECA5E7E-CEE0-2342-8769-12F6B6228BC9}" presName="sibTrans" presStyleLbl="sibTrans2D1" presStyleIdx="1" presStyleCnt="3"/>
      <dgm:spPr/>
    </dgm:pt>
    <dgm:pt modelId="{0A5EFCF4-0735-7B48-ACD6-5F8542FC2CD4}" type="pres">
      <dgm:prSet presAssocID="{CECA5E7E-CEE0-2342-8769-12F6B6228BC9}" presName="connectorText" presStyleLbl="sibTrans2D1" presStyleIdx="1" presStyleCnt="3"/>
      <dgm:spPr/>
    </dgm:pt>
    <dgm:pt modelId="{A24BBEDA-1C25-144C-B17E-BE933427FEE5}" type="pres">
      <dgm:prSet presAssocID="{DA5F587E-A2E4-FC4D-BB9D-9DED2B012A91}" presName="node" presStyleLbl="node1" presStyleIdx="2" presStyleCnt="4" custScaleY="230215">
        <dgm:presLayoutVars>
          <dgm:bulletEnabled val="1"/>
        </dgm:presLayoutVars>
      </dgm:prSet>
      <dgm:spPr/>
    </dgm:pt>
    <dgm:pt modelId="{377AF364-3941-0B4B-8255-E6C6129BFF39}" type="pres">
      <dgm:prSet presAssocID="{08AA35C5-41B9-CA42-AE8C-44D6001EB4F6}" presName="sibTrans" presStyleLbl="sibTrans2D1" presStyleIdx="2" presStyleCnt="3"/>
      <dgm:spPr/>
    </dgm:pt>
    <dgm:pt modelId="{65F14DFA-8B03-2049-B5C4-D786A825A8B4}" type="pres">
      <dgm:prSet presAssocID="{08AA35C5-41B9-CA42-AE8C-44D6001EB4F6}" presName="connectorText" presStyleLbl="sibTrans2D1" presStyleIdx="2" presStyleCnt="3"/>
      <dgm:spPr/>
    </dgm:pt>
    <dgm:pt modelId="{AB6AD691-6674-3E40-8D75-0CF1526E502E}" type="pres">
      <dgm:prSet presAssocID="{256032A8-C6DB-1242-91B6-DB1CB392303C}" presName="node" presStyleLbl="node1" presStyleIdx="3" presStyleCnt="4" custScaleY="230215">
        <dgm:presLayoutVars>
          <dgm:bulletEnabled val="1"/>
        </dgm:presLayoutVars>
      </dgm:prSet>
      <dgm:spPr/>
    </dgm:pt>
  </dgm:ptLst>
  <dgm:cxnLst>
    <dgm:cxn modelId="{5C472B02-9E11-48BD-B3B5-9921CDAD7348}" type="presOf" srcId="{256032A8-C6DB-1242-91B6-DB1CB392303C}" destId="{AB6AD691-6674-3E40-8D75-0CF1526E502E}" srcOrd="0" destOrd="0" presId="urn:microsoft.com/office/officeart/2005/8/layout/process1"/>
    <dgm:cxn modelId="{6F516118-603F-4EB7-9CEA-9A79E9AFA650}" type="presOf" srcId="{DA5F587E-A2E4-FC4D-BB9D-9DED2B012A91}" destId="{A24BBEDA-1C25-144C-B17E-BE933427FEE5}" srcOrd="0" destOrd="0" presId="urn:microsoft.com/office/officeart/2005/8/layout/process1"/>
    <dgm:cxn modelId="{72F2B52E-F2F9-4973-AE68-A546DFC4A8BD}" type="presOf" srcId="{B661BDAB-62EA-594A-8343-A4629631142B}" destId="{DBABEE68-B666-CF48-B19F-85389574479A}" srcOrd="0" destOrd="0" presId="urn:microsoft.com/office/officeart/2005/8/layout/process1"/>
    <dgm:cxn modelId="{CF167362-F735-497D-8E2F-0AC5646DDEA2}" type="presOf" srcId="{B661BDAB-62EA-594A-8343-A4629631142B}" destId="{D8A8E14A-A235-904F-A116-221AE97677F3}" srcOrd="1" destOrd="0" presId="urn:microsoft.com/office/officeart/2005/8/layout/process1"/>
    <dgm:cxn modelId="{DF770D53-1919-4DA9-92FC-32B6B1F2629E}" type="presOf" srcId="{C16F212E-8894-E746-817A-7CA30FAF2E8A}" destId="{96C203F7-109D-4A4A-902C-1BB36D1948C5}" srcOrd="0" destOrd="0" presId="urn:microsoft.com/office/officeart/2005/8/layout/process1"/>
    <dgm:cxn modelId="{BE1C7C80-3213-466E-B3FD-3A0FFA3D0944}" type="presOf" srcId="{A60DA091-A1EF-2A49-AA4E-6B741811B317}" destId="{12FC5B10-19B6-914B-841E-C001405E5D8D}" srcOrd="0" destOrd="0" presId="urn:microsoft.com/office/officeart/2005/8/layout/process1"/>
    <dgm:cxn modelId="{2701B899-2487-4A48-8A1C-605215AB9BDE}" type="presOf" srcId="{CECA5E7E-CEE0-2342-8769-12F6B6228BC9}" destId="{97745E94-1E04-DA49-AF6F-F50051A0B403}" srcOrd="0" destOrd="0" presId="urn:microsoft.com/office/officeart/2005/8/layout/process1"/>
    <dgm:cxn modelId="{814913A0-1CB1-A648-91DC-D639C83896F5}" srcId="{EE3D15F9-088F-304E-A2A4-29AE7DE0BA58}" destId="{C16F212E-8894-E746-817A-7CA30FAF2E8A}" srcOrd="1" destOrd="0" parTransId="{2A817425-6FA7-BA46-9678-87A3D77223CB}" sibTransId="{CECA5E7E-CEE0-2342-8769-12F6B6228BC9}"/>
    <dgm:cxn modelId="{D36D22A7-8956-ED41-9EE5-E4F3507A3BF8}" srcId="{EE3D15F9-088F-304E-A2A4-29AE7DE0BA58}" destId="{A60DA091-A1EF-2A49-AA4E-6B741811B317}" srcOrd="0" destOrd="0" parTransId="{2DD2B7A5-5672-A84A-969A-9771C120B86A}" sibTransId="{B661BDAB-62EA-594A-8343-A4629631142B}"/>
    <dgm:cxn modelId="{C015B1B7-24CE-6748-88B8-EFFAE8B848E8}" srcId="{EE3D15F9-088F-304E-A2A4-29AE7DE0BA58}" destId="{256032A8-C6DB-1242-91B6-DB1CB392303C}" srcOrd="3" destOrd="0" parTransId="{BECFD288-37BE-E147-B7B4-0025FA11EE27}" sibTransId="{21E2CE0D-826F-4345-8642-B653027945A9}"/>
    <dgm:cxn modelId="{7B1556BC-4CFB-D348-BD8E-ED6663DC6162}" srcId="{EE3D15F9-088F-304E-A2A4-29AE7DE0BA58}" destId="{DA5F587E-A2E4-FC4D-BB9D-9DED2B012A91}" srcOrd="2" destOrd="0" parTransId="{B06F99B6-6DEB-CA4A-B45C-4B6565DB4206}" sibTransId="{08AA35C5-41B9-CA42-AE8C-44D6001EB4F6}"/>
    <dgm:cxn modelId="{1D08BCC9-21BD-42CF-8C40-0A6AE9C4BFB0}" type="presOf" srcId="{EE3D15F9-088F-304E-A2A4-29AE7DE0BA58}" destId="{826B2D10-0353-4F4B-8878-8A9BD82B77AC}" srcOrd="0" destOrd="0" presId="urn:microsoft.com/office/officeart/2005/8/layout/process1"/>
    <dgm:cxn modelId="{1666C4CF-D494-482A-9D1C-5252CA4FE02B}" type="presOf" srcId="{08AA35C5-41B9-CA42-AE8C-44D6001EB4F6}" destId="{65F14DFA-8B03-2049-B5C4-D786A825A8B4}" srcOrd="1" destOrd="0" presId="urn:microsoft.com/office/officeart/2005/8/layout/process1"/>
    <dgm:cxn modelId="{50DFE6E2-A0E4-4306-8A36-A6F2C102C6F3}" type="presOf" srcId="{08AA35C5-41B9-CA42-AE8C-44D6001EB4F6}" destId="{377AF364-3941-0B4B-8255-E6C6129BFF39}" srcOrd="0" destOrd="0" presId="urn:microsoft.com/office/officeart/2005/8/layout/process1"/>
    <dgm:cxn modelId="{BEAE9BF5-7DBC-4C31-A960-982BD7DCF259}" type="presOf" srcId="{CECA5E7E-CEE0-2342-8769-12F6B6228BC9}" destId="{0A5EFCF4-0735-7B48-ACD6-5F8542FC2CD4}" srcOrd="1" destOrd="0" presId="urn:microsoft.com/office/officeart/2005/8/layout/process1"/>
    <dgm:cxn modelId="{6ECA0CC8-6D7B-4E62-AD8C-F53FAE84C068}" type="presParOf" srcId="{826B2D10-0353-4F4B-8878-8A9BD82B77AC}" destId="{12FC5B10-19B6-914B-841E-C001405E5D8D}" srcOrd="0" destOrd="0" presId="urn:microsoft.com/office/officeart/2005/8/layout/process1"/>
    <dgm:cxn modelId="{8D1FE6A8-C68F-42C0-B0AE-C48FCB252639}" type="presParOf" srcId="{826B2D10-0353-4F4B-8878-8A9BD82B77AC}" destId="{DBABEE68-B666-CF48-B19F-85389574479A}" srcOrd="1" destOrd="0" presId="urn:microsoft.com/office/officeart/2005/8/layout/process1"/>
    <dgm:cxn modelId="{0EC09165-32FF-4A48-B34F-37EBBC4601CE}" type="presParOf" srcId="{DBABEE68-B666-CF48-B19F-85389574479A}" destId="{D8A8E14A-A235-904F-A116-221AE97677F3}" srcOrd="0" destOrd="0" presId="urn:microsoft.com/office/officeart/2005/8/layout/process1"/>
    <dgm:cxn modelId="{265A24D3-C6DA-4798-8F5A-2036AFE89508}" type="presParOf" srcId="{826B2D10-0353-4F4B-8878-8A9BD82B77AC}" destId="{96C203F7-109D-4A4A-902C-1BB36D1948C5}" srcOrd="2" destOrd="0" presId="urn:microsoft.com/office/officeart/2005/8/layout/process1"/>
    <dgm:cxn modelId="{69CEA894-4B29-46C6-BCA3-B8E1A1129E85}" type="presParOf" srcId="{826B2D10-0353-4F4B-8878-8A9BD82B77AC}" destId="{97745E94-1E04-DA49-AF6F-F50051A0B403}" srcOrd="3" destOrd="0" presId="urn:microsoft.com/office/officeart/2005/8/layout/process1"/>
    <dgm:cxn modelId="{59C783FA-490A-490B-8865-038F2A41CC40}" type="presParOf" srcId="{97745E94-1E04-DA49-AF6F-F50051A0B403}" destId="{0A5EFCF4-0735-7B48-ACD6-5F8542FC2CD4}" srcOrd="0" destOrd="0" presId="urn:microsoft.com/office/officeart/2005/8/layout/process1"/>
    <dgm:cxn modelId="{93CB940B-C7BB-441D-9DB2-CED99B6BA3BB}" type="presParOf" srcId="{826B2D10-0353-4F4B-8878-8A9BD82B77AC}" destId="{A24BBEDA-1C25-144C-B17E-BE933427FEE5}" srcOrd="4" destOrd="0" presId="urn:microsoft.com/office/officeart/2005/8/layout/process1"/>
    <dgm:cxn modelId="{2B39E66C-F053-4145-9B93-5C505D71D7F7}" type="presParOf" srcId="{826B2D10-0353-4F4B-8878-8A9BD82B77AC}" destId="{377AF364-3941-0B4B-8255-E6C6129BFF39}" srcOrd="5" destOrd="0" presId="urn:microsoft.com/office/officeart/2005/8/layout/process1"/>
    <dgm:cxn modelId="{1EFDC9DA-11F3-4796-B5DF-6FE365A3F0A7}" type="presParOf" srcId="{377AF364-3941-0B4B-8255-E6C6129BFF39}" destId="{65F14DFA-8B03-2049-B5C4-D786A825A8B4}" srcOrd="0" destOrd="0" presId="urn:microsoft.com/office/officeart/2005/8/layout/process1"/>
    <dgm:cxn modelId="{9898DD69-F144-4154-893E-520448DCC661}" type="presParOf" srcId="{826B2D10-0353-4F4B-8878-8A9BD82B77AC}" destId="{AB6AD691-6674-3E40-8D75-0CF1526E502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3E37B-FF42-4724-9BC4-50AFE6FA7A8A}"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pPr rtl="1"/>
          <a:endParaRPr lang="ar-SA"/>
        </a:p>
      </dgm:t>
    </dgm:pt>
    <dgm:pt modelId="{C8C1E3AF-E384-4C1E-BCAB-5DC3CCF6EEE4}" type="asst">
      <dgm:prSet phldrT="[Text]"/>
      <dgm:spPr/>
      <dgm:t>
        <a:bodyPr/>
        <a:lstStyle/>
        <a:p>
          <a:pPr rtl="1"/>
          <a:r>
            <a:rPr lang="en-US" dirty="0"/>
            <a:t>Pharmacological </a:t>
          </a:r>
          <a:endParaRPr lang="ar-SA" dirty="0"/>
        </a:p>
      </dgm:t>
    </dgm:pt>
    <dgm:pt modelId="{9B1C0BE8-E964-42DD-A933-3B194D570C09}" type="parTrans" cxnId="{D7558773-A5F3-49F6-B618-5E04DBCCFF5C}">
      <dgm:prSet/>
      <dgm:spPr/>
      <dgm:t>
        <a:bodyPr/>
        <a:lstStyle/>
        <a:p>
          <a:pPr rtl="1"/>
          <a:endParaRPr lang="ar-SA"/>
        </a:p>
      </dgm:t>
    </dgm:pt>
    <dgm:pt modelId="{2C80ACD0-BDDE-4890-9B9C-C8E0209EB0A5}" type="sibTrans" cxnId="{D7558773-A5F3-49F6-B618-5E04DBCCFF5C}">
      <dgm:prSet/>
      <dgm:spPr/>
      <dgm:t>
        <a:bodyPr/>
        <a:lstStyle/>
        <a:p>
          <a:pPr rtl="1"/>
          <a:endParaRPr lang="ar-SA"/>
        </a:p>
      </dgm:t>
    </dgm:pt>
    <dgm:pt modelId="{9F9E4B03-D1C8-4ACC-9789-830FF242FE41}">
      <dgm:prSet phldrT="[Text]"/>
      <dgm:spPr/>
      <dgm:t>
        <a:bodyPr/>
        <a:lstStyle/>
        <a:p>
          <a:pPr rtl="1"/>
          <a:r>
            <a:rPr lang="en-US" dirty="0"/>
            <a:t>Oral drugs</a:t>
          </a:r>
          <a:endParaRPr lang="ar-SA" dirty="0"/>
        </a:p>
      </dgm:t>
    </dgm:pt>
    <dgm:pt modelId="{8A72EF8F-D623-4272-981A-79434586F6FC}" type="parTrans" cxnId="{87B5D194-CAD8-428B-AB3C-85D0C99CD292}">
      <dgm:prSet/>
      <dgm:spPr/>
      <dgm:t>
        <a:bodyPr/>
        <a:lstStyle/>
        <a:p>
          <a:pPr rtl="1"/>
          <a:endParaRPr lang="ar-SA"/>
        </a:p>
      </dgm:t>
    </dgm:pt>
    <dgm:pt modelId="{58C2224E-78C2-4E70-8B93-280DBA2EE8D0}" type="sibTrans" cxnId="{87B5D194-CAD8-428B-AB3C-85D0C99CD292}">
      <dgm:prSet/>
      <dgm:spPr/>
      <dgm:t>
        <a:bodyPr/>
        <a:lstStyle/>
        <a:p>
          <a:pPr rtl="1"/>
          <a:endParaRPr lang="ar-SA"/>
        </a:p>
      </dgm:t>
    </dgm:pt>
    <dgm:pt modelId="{3201733B-B19B-4697-8E55-00EA40F3E69E}">
      <dgm:prSet phldrT="[Text]"/>
      <dgm:spPr/>
      <dgm:t>
        <a:bodyPr/>
        <a:lstStyle/>
        <a:p>
          <a:pPr rtl="1"/>
          <a:r>
            <a:rPr lang="en-US" dirty="0"/>
            <a:t>Local injection</a:t>
          </a:r>
          <a:endParaRPr lang="ar-SA" dirty="0"/>
        </a:p>
      </dgm:t>
    </dgm:pt>
    <dgm:pt modelId="{34170E18-363B-4A6D-BEDB-76E56563660F}" type="parTrans" cxnId="{50BF0954-5410-4DB8-AB08-A087591599B6}">
      <dgm:prSet/>
      <dgm:spPr/>
      <dgm:t>
        <a:bodyPr/>
        <a:lstStyle/>
        <a:p>
          <a:pPr rtl="1"/>
          <a:endParaRPr lang="ar-SA"/>
        </a:p>
      </dgm:t>
    </dgm:pt>
    <dgm:pt modelId="{AA034299-C039-4D71-8D7D-D86C07D61C4A}" type="sibTrans" cxnId="{50BF0954-5410-4DB8-AB08-A087591599B6}">
      <dgm:prSet/>
      <dgm:spPr/>
      <dgm:t>
        <a:bodyPr/>
        <a:lstStyle/>
        <a:p>
          <a:pPr rtl="1"/>
          <a:endParaRPr lang="ar-SA"/>
        </a:p>
      </dgm:t>
    </dgm:pt>
    <dgm:pt modelId="{A962713D-2B93-4A4F-93C3-F1741DABE607}">
      <dgm:prSet phldrT="[Text]"/>
      <dgm:spPr/>
      <dgm:t>
        <a:bodyPr/>
        <a:lstStyle/>
        <a:p>
          <a:pPr rtl="1"/>
          <a:r>
            <a:rPr lang="en-US" dirty="0"/>
            <a:t>Non-drug</a:t>
          </a:r>
          <a:endParaRPr lang="ar-SA" dirty="0"/>
        </a:p>
      </dgm:t>
    </dgm:pt>
    <dgm:pt modelId="{D82C6481-D272-4543-8368-789E324258A3}" type="parTrans" cxnId="{FFDDF64E-A27D-49E8-A85E-01044B441486}">
      <dgm:prSet/>
      <dgm:spPr/>
      <dgm:t>
        <a:bodyPr/>
        <a:lstStyle/>
        <a:p>
          <a:pPr rtl="1"/>
          <a:endParaRPr lang="ar-SA"/>
        </a:p>
      </dgm:t>
    </dgm:pt>
    <dgm:pt modelId="{243B06BB-6BA0-4D57-BC9C-6406A820F1BA}" type="sibTrans" cxnId="{FFDDF64E-A27D-49E8-A85E-01044B441486}">
      <dgm:prSet/>
      <dgm:spPr/>
      <dgm:t>
        <a:bodyPr/>
        <a:lstStyle/>
        <a:p>
          <a:pPr rtl="1"/>
          <a:endParaRPr lang="ar-SA"/>
        </a:p>
      </dgm:t>
    </dgm:pt>
    <dgm:pt modelId="{403356CC-7F22-4193-9D2C-B6E61A189C8D}" type="pres">
      <dgm:prSet presAssocID="{7563E37B-FF42-4724-9BC4-50AFE6FA7A8A}" presName="hierChild1" presStyleCnt="0">
        <dgm:presLayoutVars>
          <dgm:orgChart val="1"/>
          <dgm:chPref val="1"/>
          <dgm:dir/>
          <dgm:animOne val="branch"/>
          <dgm:animLvl val="lvl"/>
          <dgm:resizeHandles/>
        </dgm:presLayoutVars>
      </dgm:prSet>
      <dgm:spPr/>
    </dgm:pt>
    <dgm:pt modelId="{02187692-1DCE-49A6-BDB5-58B4D1531140}" type="pres">
      <dgm:prSet presAssocID="{C8C1E3AF-E384-4C1E-BCAB-5DC3CCF6EEE4}" presName="hierRoot1" presStyleCnt="0">
        <dgm:presLayoutVars>
          <dgm:hierBranch val="init"/>
        </dgm:presLayoutVars>
      </dgm:prSet>
      <dgm:spPr/>
    </dgm:pt>
    <dgm:pt modelId="{C3A79085-FF05-4419-B26F-E6247858685B}" type="pres">
      <dgm:prSet presAssocID="{C8C1E3AF-E384-4C1E-BCAB-5DC3CCF6EEE4}" presName="rootComposite1" presStyleCnt="0"/>
      <dgm:spPr/>
    </dgm:pt>
    <dgm:pt modelId="{3206E3A3-A795-4009-86AB-78ADD9755EB0}" type="pres">
      <dgm:prSet presAssocID="{C8C1E3AF-E384-4C1E-BCAB-5DC3CCF6EEE4}" presName="rootText1" presStyleLbl="node0" presStyleIdx="0" presStyleCnt="1">
        <dgm:presLayoutVars>
          <dgm:chPref val="3"/>
        </dgm:presLayoutVars>
      </dgm:prSet>
      <dgm:spPr/>
    </dgm:pt>
    <dgm:pt modelId="{7AE7A5E1-8775-49B1-8179-A384E8CE8859}" type="pres">
      <dgm:prSet presAssocID="{C8C1E3AF-E384-4C1E-BCAB-5DC3CCF6EEE4}" presName="rootConnector1" presStyleLbl="asst0" presStyleIdx="0" presStyleCnt="0"/>
      <dgm:spPr/>
    </dgm:pt>
    <dgm:pt modelId="{7C6F4BC7-C004-4CF5-BBAE-589EB09F8923}" type="pres">
      <dgm:prSet presAssocID="{C8C1E3AF-E384-4C1E-BCAB-5DC3CCF6EEE4}" presName="hierChild2" presStyleCnt="0"/>
      <dgm:spPr/>
    </dgm:pt>
    <dgm:pt modelId="{F0230AE8-0137-45E3-9C60-C32872D47BD2}" type="pres">
      <dgm:prSet presAssocID="{8A72EF8F-D623-4272-981A-79434586F6FC}" presName="Name37" presStyleLbl="parChTrans1D2" presStyleIdx="0" presStyleCnt="3"/>
      <dgm:spPr/>
    </dgm:pt>
    <dgm:pt modelId="{314162E4-0AD7-46F0-8BA0-5A7EC89C72B5}" type="pres">
      <dgm:prSet presAssocID="{9F9E4B03-D1C8-4ACC-9789-830FF242FE41}" presName="hierRoot2" presStyleCnt="0">
        <dgm:presLayoutVars>
          <dgm:hierBranch val="init"/>
        </dgm:presLayoutVars>
      </dgm:prSet>
      <dgm:spPr/>
    </dgm:pt>
    <dgm:pt modelId="{8DE33A7C-567F-47D9-8AB4-8429C4CC8A9B}" type="pres">
      <dgm:prSet presAssocID="{9F9E4B03-D1C8-4ACC-9789-830FF242FE41}" presName="rootComposite" presStyleCnt="0"/>
      <dgm:spPr/>
    </dgm:pt>
    <dgm:pt modelId="{CB861F0C-3D3E-434A-902A-497536C01DAC}" type="pres">
      <dgm:prSet presAssocID="{9F9E4B03-D1C8-4ACC-9789-830FF242FE41}" presName="rootText" presStyleLbl="node2" presStyleIdx="0" presStyleCnt="3">
        <dgm:presLayoutVars>
          <dgm:chPref val="3"/>
        </dgm:presLayoutVars>
      </dgm:prSet>
      <dgm:spPr/>
    </dgm:pt>
    <dgm:pt modelId="{AF828B96-EE02-41D4-95EB-BF0EF4D4E618}" type="pres">
      <dgm:prSet presAssocID="{9F9E4B03-D1C8-4ACC-9789-830FF242FE41}" presName="rootConnector" presStyleLbl="node2" presStyleIdx="0" presStyleCnt="3"/>
      <dgm:spPr/>
    </dgm:pt>
    <dgm:pt modelId="{14B527DE-9912-4D69-8534-9DA03B9FFADD}" type="pres">
      <dgm:prSet presAssocID="{9F9E4B03-D1C8-4ACC-9789-830FF242FE41}" presName="hierChild4" presStyleCnt="0"/>
      <dgm:spPr/>
    </dgm:pt>
    <dgm:pt modelId="{B868CE66-B219-4FA1-888B-DE8F215258B3}" type="pres">
      <dgm:prSet presAssocID="{9F9E4B03-D1C8-4ACC-9789-830FF242FE41}" presName="hierChild5" presStyleCnt="0"/>
      <dgm:spPr/>
    </dgm:pt>
    <dgm:pt modelId="{B8A7576F-010A-4914-9CBE-2EA4E0819124}" type="pres">
      <dgm:prSet presAssocID="{34170E18-363B-4A6D-BEDB-76E56563660F}" presName="Name37" presStyleLbl="parChTrans1D2" presStyleIdx="1" presStyleCnt="3"/>
      <dgm:spPr/>
    </dgm:pt>
    <dgm:pt modelId="{8257353C-21F5-4B16-980E-FC00374C403D}" type="pres">
      <dgm:prSet presAssocID="{3201733B-B19B-4697-8E55-00EA40F3E69E}" presName="hierRoot2" presStyleCnt="0">
        <dgm:presLayoutVars>
          <dgm:hierBranch val="init"/>
        </dgm:presLayoutVars>
      </dgm:prSet>
      <dgm:spPr/>
    </dgm:pt>
    <dgm:pt modelId="{ECA8EAB0-942C-4E54-BFDF-E6DB36E8E14B}" type="pres">
      <dgm:prSet presAssocID="{3201733B-B19B-4697-8E55-00EA40F3E69E}" presName="rootComposite" presStyleCnt="0"/>
      <dgm:spPr/>
    </dgm:pt>
    <dgm:pt modelId="{4037FBA5-EB48-4CB6-ACAD-3AF967129F01}" type="pres">
      <dgm:prSet presAssocID="{3201733B-B19B-4697-8E55-00EA40F3E69E}" presName="rootText" presStyleLbl="node2" presStyleIdx="1" presStyleCnt="3">
        <dgm:presLayoutVars>
          <dgm:chPref val="3"/>
        </dgm:presLayoutVars>
      </dgm:prSet>
      <dgm:spPr/>
    </dgm:pt>
    <dgm:pt modelId="{B33EAF17-BECA-464B-B09B-3F6267E90328}" type="pres">
      <dgm:prSet presAssocID="{3201733B-B19B-4697-8E55-00EA40F3E69E}" presName="rootConnector" presStyleLbl="node2" presStyleIdx="1" presStyleCnt="3"/>
      <dgm:spPr/>
    </dgm:pt>
    <dgm:pt modelId="{F2A63C93-58A6-4A70-87B8-8E2B7932115B}" type="pres">
      <dgm:prSet presAssocID="{3201733B-B19B-4697-8E55-00EA40F3E69E}" presName="hierChild4" presStyleCnt="0"/>
      <dgm:spPr/>
    </dgm:pt>
    <dgm:pt modelId="{52A80688-503B-4F86-8AE5-A9CD05F6C863}" type="pres">
      <dgm:prSet presAssocID="{3201733B-B19B-4697-8E55-00EA40F3E69E}" presName="hierChild5" presStyleCnt="0"/>
      <dgm:spPr/>
    </dgm:pt>
    <dgm:pt modelId="{B592CF34-E33E-4FA7-BAE0-4ECD2AB3D544}" type="pres">
      <dgm:prSet presAssocID="{D82C6481-D272-4543-8368-789E324258A3}" presName="Name37" presStyleLbl="parChTrans1D2" presStyleIdx="2" presStyleCnt="3"/>
      <dgm:spPr/>
    </dgm:pt>
    <dgm:pt modelId="{3C719D68-80C9-44C0-AC19-C3C7D73926FE}" type="pres">
      <dgm:prSet presAssocID="{A962713D-2B93-4A4F-93C3-F1741DABE607}" presName="hierRoot2" presStyleCnt="0">
        <dgm:presLayoutVars>
          <dgm:hierBranch val="init"/>
        </dgm:presLayoutVars>
      </dgm:prSet>
      <dgm:spPr/>
    </dgm:pt>
    <dgm:pt modelId="{D7838F57-F889-4401-8E05-C12CB2DF0937}" type="pres">
      <dgm:prSet presAssocID="{A962713D-2B93-4A4F-93C3-F1741DABE607}" presName="rootComposite" presStyleCnt="0"/>
      <dgm:spPr/>
    </dgm:pt>
    <dgm:pt modelId="{268C842B-11E7-4A7C-8359-439AB99A1D17}" type="pres">
      <dgm:prSet presAssocID="{A962713D-2B93-4A4F-93C3-F1741DABE607}" presName="rootText" presStyleLbl="node2" presStyleIdx="2" presStyleCnt="3">
        <dgm:presLayoutVars>
          <dgm:chPref val="3"/>
        </dgm:presLayoutVars>
      </dgm:prSet>
      <dgm:spPr/>
    </dgm:pt>
    <dgm:pt modelId="{55DE34F6-0618-40FA-B5C1-C861A0699312}" type="pres">
      <dgm:prSet presAssocID="{A962713D-2B93-4A4F-93C3-F1741DABE607}" presName="rootConnector" presStyleLbl="node2" presStyleIdx="2" presStyleCnt="3"/>
      <dgm:spPr/>
    </dgm:pt>
    <dgm:pt modelId="{A193FB52-ABB1-40C0-BA4D-E0C8A8CFDDE5}" type="pres">
      <dgm:prSet presAssocID="{A962713D-2B93-4A4F-93C3-F1741DABE607}" presName="hierChild4" presStyleCnt="0"/>
      <dgm:spPr/>
    </dgm:pt>
    <dgm:pt modelId="{59FCC41D-E46C-4372-B2B8-CED1B9385CFE}" type="pres">
      <dgm:prSet presAssocID="{A962713D-2B93-4A4F-93C3-F1741DABE607}" presName="hierChild5" presStyleCnt="0"/>
      <dgm:spPr/>
    </dgm:pt>
    <dgm:pt modelId="{048310CA-B5EF-422E-B297-5EEE9D245284}" type="pres">
      <dgm:prSet presAssocID="{C8C1E3AF-E384-4C1E-BCAB-5DC3CCF6EEE4}" presName="hierChild3" presStyleCnt="0"/>
      <dgm:spPr/>
    </dgm:pt>
  </dgm:ptLst>
  <dgm:cxnLst>
    <dgm:cxn modelId="{2F3A0500-0D2C-4F9D-B229-9936EB96C793}" type="presOf" srcId="{9F9E4B03-D1C8-4ACC-9789-830FF242FE41}" destId="{CB861F0C-3D3E-434A-902A-497536C01DAC}" srcOrd="0" destOrd="0" presId="urn:microsoft.com/office/officeart/2005/8/layout/orgChart1"/>
    <dgm:cxn modelId="{B3F92D09-FFD0-4BA6-A455-083B79E83151}" type="presOf" srcId="{C8C1E3AF-E384-4C1E-BCAB-5DC3CCF6EEE4}" destId="{7AE7A5E1-8775-49B1-8179-A384E8CE8859}" srcOrd="1" destOrd="0" presId="urn:microsoft.com/office/officeart/2005/8/layout/orgChart1"/>
    <dgm:cxn modelId="{6E13C01A-CA5E-4910-82BF-E198233AC862}" type="presOf" srcId="{A962713D-2B93-4A4F-93C3-F1741DABE607}" destId="{55DE34F6-0618-40FA-B5C1-C861A0699312}" srcOrd="1" destOrd="0" presId="urn:microsoft.com/office/officeart/2005/8/layout/orgChart1"/>
    <dgm:cxn modelId="{E4EFB523-DCEE-4CFA-BB54-0A7B3460C264}" type="presOf" srcId="{7563E37B-FF42-4724-9BC4-50AFE6FA7A8A}" destId="{403356CC-7F22-4193-9D2C-B6E61A189C8D}" srcOrd="0" destOrd="0" presId="urn:microsoft.com/office/officeart/2005/8/layout/orgChart1"/>
    <dgm:cxn modelId="{89E49A2E-D053-44F6-905C-3D7B5B5F4EE5}" type="presOf" srcId="{3201733B-B19B-4697-8E55-00EA40F3E69E}" destId="{B33EAF17-BECA-464B-B09B-3F6267E90328}" srcOrd="1" destOrd="0" presId="urn:microsoft.com/office/officeart/2005/8/layout/orgChart1"/>
    <dgm:cxn modelId="{FFDDF64E-A27D-49E8-A85E-01044B441486}" srcId="{C8C1E3AF-E384-4C1E-BCAB-5DC3CCF6EEE4}" destId="{A962713D-2B93-4A4F-93C3-F1741DABE607}" srcOrd="2" destOrd="0" parTransId="{D82C6481-D272-4543-8368-789E324258A3}" sibTransId="{243B06BB-6BA0-4D57-BC9C-6406A820F1BA}"/>
    <dgm:cxn modelId="{D7558773-A5F3-49F6-B618-5E04DBCCFF5C}" srcId="{7563E37B-FF42-4724-9BC4-50AFE6FA7A8A}" destId="{C8C1E3AF-E384-4C1E-BCAB-5DC3CCF6EEE4}" srcOrd="0" destOrd="0" parTransId="{9B1C0BE8-E964-42DD-A933-3B194D570C09}" sibTransId="{2C80ACD0-BDDE-4890-9B9C-C8E0209EB0A5}"/>
    <dgm:cxn modelId="{50BF0954-5410-4DB8-AB08-A087591599B6}" srcId="{C8C1E3AF-E384-4C1E-BCAB-5DC3CCF6EEE4}" destId="{3201733B-B19B-4697-8E55-00EA40F3E69E}" srcOrd="1" destOrd="0" parTransId="{34170E18-363B-4A6D-BEDB-76E56563660F}" sibTransId="{AA034299-C039-4D71-8D7D-D86C07D61C4A}"/>
    <dgm:cxn modelId="{9E52BD77-A495-4DBE-9450-B90594720CE8}" type="presOf" srcId="{C8C1E3AF-E384-4C1E-BCAB-5DC3CCF6EEE4}" destId="{3206E3A3-A795-4009-86AB-78ADD9755EB0}" srcOrd="0" destOrd="0" presId="urn:microsoft.com/office/officeart/2005/8/layout/orgChart1"/>
    <dgm:cxn modelId="{87B5D194-CAD8-428B-AB3C-85D0C99CD292}" srcId="{C8C1E3AF-E384-4C1E-BCAB-5DC3CCF6EEE4}" destId="{9F9E4B03-D1C8-4ACC-9789-830FF242FE41}" srcOrd="0" destOrd="0" parTransId="{8A72EF8F-D623-4272-981A-79434586F6FC}" sibTransId="{58C2224E-78C2-4E70-8B93-280DBA2EE8D0}"/>
    <dgm:cxn modelId="{6775CC98-A28E-4981-B957-12779906F747}" type="presOf" srcId="{D82C6481-D272-4543-8368-789E324258A3}" destId="{B592CF34-E33E-4FA7-BAE0-4ECD2AB3D544}" srcOrd="0" destOrd="0" presId="urn:microsoft.com/office/officeart/2005/8/layout/orgChart1"/>
    <dgm:cxn modelId="{518FC8A4-6CCA-401F-B9F5-DF02A0CF7E37}" type="presOf" srcId="{34170E18-363B-4A6D-BEDB-76E56563660F}" destId="{B8A7576F-010A-4914-9CBE-2EA4E0819124}" srcOrd="0" destOrd="0" presId="urn:microsoft.com/office/officeart/2005/8/layout/orgChart1"/>
    <dgm:cxn modelId="{9F2964C5-9FA4-44D4-ADAA-E636CD813CC5}" type="presOf" srcId="{9F9E4B03-D1C8-4ACC-9789-830FF242FE41}" destId="{AF828B96-EE02-41D4-95EB-BF0EF4D4E618}" srcOrd="1" destOrd="0" presId="urn:microsoft.com/office/officeart/2005/8/layout/orgChart1"/>
    <dgm:cxn modelId="{AF9178C9-F683-4471-BC7E-BDDCB4353DCB}" type="presOf" srcId="{3201733B-B19B-4697-8E55-00EA40F3E69E}" destId="{4037FBA5-EB48-4CB6-ACAD-3AF967129F01}" srcOrd="0" destOrd="0" presId="urn:microsoft.com/office/officeart/2005/8/layout/orgChart1"/>
    <dgm:cxn modelId="{5DCCA5D2-4039-4D77-9B5F-5EAADDA2A6A1}" type="presOf" srcId="{8A72EF8F-D623-4272-981A-79434586F6FC}" destId="{F0230AE8-0137-45E3-9C60-C32872D47BD2}" srcOrd="0" destOrd="0" presId="urn:microsoft.com/office/officeart/2005/8/layout/orgChart1"/>
    <dgm:cxn modelId="{8B409CFC-2BD4-4920-8880-59D1083EB427}" type="presOf" srcId="{A962713D-2B93-4A4F-93C3-F1741DABE607}" destId="{268C842B-11E7-4A7C-8359-439AB99A1D17}" srcOrd="0" destOrd="0" presId="urn:microsoft.com/office/officeart/2005/8/layout/orgChart1"/>
    <dgm:cxn modelId="{2BA7212D-5ABB-4449-B051-8F46EDD8C8D5}" type="presParOf" srcId="{403356CC-7F22-4193-9D2C-B6E61A189C8D}" destId="{02187692-1DCE-49A6-BDB5-58B4D1531140}" srcOrd="0" destOrd="0" presId="urn:microsoft.com/office/officeart/2005/8/layout/orgChart1"/>
    <dgm:cxn modelId="{5D24BB81-4F26-4BD2-AB31-66EE146A009F}" type="presParOf" srcId="{02187692-1DCE-49A6-BDB5-58B4D1531140}" destId="{C3A79085-FF05-4419-B26F-E6247858685B}" srcOrd="0" destOrd="0" presId="urn:microsoft.com/office/officeart/2005/8/layout/orgChart1"/>
    <dgm:cxn modelId="{B1393C47-1827-4E88-8BD9-9472870D590C}" type="presParOf" srcId="{C3A79085-FF05-4419-B26F-E6247858685B}" destId="{3206E3A3-A795-4009-86AB-78ADD9755EB0}" srcOrd="0" destOrd="0" presId="urn:microsoft.com/office/officeart/2005/8/layout/orgChart1"/>
    <dgm:cxn modelId="{0D2BBF8A-2950-4723-93B4-835ED8EBCB3C}" type="presParOf" srcId="{C3A79085-FF05-4419-B26F-E6247858685B}" destId="{7AE7A5E1-8775-49B1-8179-A384E8CE8859}" srcOrd="1" destOrd="0" presId="urn:microsoft.com/office/officeart/2005/8/layout/orgChart1"/>
    <dgm:cxn modelId="{CA6B014E-1CFF-4FE6-84E6-F7F092F82E9B}" type="presParOf" srcId="{02187692-1DCE-49A6-BDB5-58B4D1531140}" destId="{7C6F4BC7-C004-4CF5-BBAE-589EB09F8923}" srcOrd="1" destOrd="0" presId="urn:microsoft.com/office/officeart/2005/8/layout/orgChart1"/>
    <dgm:cxn modelId="{718C0D4D-2882-4702-81A9-158EBE039E5C}" type="presParOf" srcId="{7C6F4BC7-C004-4CF5-BBAE-589EB09F8923}" destId="{F0230AE8-0137-45E3-9C60-C32872D47BD2}" srcOrd="0" destOrd="0" presId="urn:microsoft.com/office/officeart/2005/8/layout/orgChart1"/>
    <dgm:cxn modelId="{02C5F2F5-9DB8-4D15-838E-1725DAF3D132}" type="presParOf" srcId="{7C6F4BC7-C004-4CF5-BBAE-589EB09F8923}" destId="{314162E4-0AD7-46F0-8BA0-5A7EC89C72B5}" srcOrd="1" destOrd="0" presId="urn:microsoft.com/office/officeart/2005/8/layout/orgChart1"/>
    <dgm:cxn modelId="{12AC830D-3A57-4CF8-95FE-7B0955E0D158}" type="presParOf" srcId="{314162E4-0AD7-46F0-8BA0-5A7EC89C72B5}" destId="{8DE33A7C-567F-47D9-8AB4-8429C4CC8A9B}" srcOrd="0" destOrd="0" presId="urn:microsoft.com/office/officeart/2005/8/layout/orgChart1"/>
    <dgm:cxn modelId="{5F92EF40-3A49-474E-85C2-BF35B17F5A9D}" type="presParOf" srcId="{8DE33A7C-567F-47D9-8AB4-8429C4CC8A9B}" destId="{CB861F0C-3D3E-434A-902A-497536C01DAC}" srcOrd="0" destOrd="0" presId="urn:microsoft.com/office/officeart/2005/8/layout/orgChart1"/>
    <dgm:cxn modelId="{19D92D00-0034-4C90-8D56-E4F1C60B81F4}" type="presParOf" srcId="{8DE33A7C-567F-47D9-8AB4-8429C4CC8A9B}" destId="{AF828B96-EE02-41D4-95EB-BF0EF4D4E618}" srcOrd="1" destOrd="0" presId="urn:microsoft.com/office/officeart/2005/8/layout/orgChart1"/>
    <dgm:cxn modelId="{041DE0D3-E78F-413B-9FA6-81C8C7F2D160}" type="presParOf" srcId="{314162E4-0AD7-46F0-8BA0-5A7EC89C72B5}" destId="{14B527DE-9912-4D69-8534-9DA03B9FFADD}" srcOrd="1" destOrd="0" presId="urn:microsoft.com/office/officeart/2005/8/layout/orgChart1"/>
    <dgm:cxn modelId="{EE516719-2E71-4318-B12C-E010992C10DE}" type="presParOf" srcId="{314162E4-0AD7-46F0-8BA0-5A7EC89C72B5}" destId="{B868CE66-B219-4FA1-888B-DE8F215258B3}" srcOrd="2" destOrd="0" presId="urn:microsoft.com/office/officeart/2005/8/layout/orgChart1"/>
    <dgm:cxn modelId="{1F58F573-283F-471B-899F-88D09D06EDA1}" type="presParOf" srcId="{7C6F4BC7-C004-4CF5-BBAE-589EB09F8923}" destId="{B8A7576F-010A-4914-9CBE-2EA4E0819124}" srcOrd="2" destOrd="0" presId="urn:microsoft.com/office/officeart/2005/8/layout/orgChart1"/>
    <dgm:cxn modelId="{B0F19262-D5D5-460B-AEFE-7D60935D4493}" type="presParOf" srcId="{7C6F4BC7-C004-4CF5-BBAE-589EB09F8923}" destId="{8257353C-21F5-4B16-980E-FC00374C403D}" srcOrd="3" destOrd="0" presId="urn:microsoft.com/office/officeart/2005/8/layout/orgChart1"/>
    <dgm:cxn modelId="{2A373A84-DDD9-4297-9DD0-7D6AE7C0EB21}" type="presParOf" srcId="{8257353C-21F5-4B16-980E-FC00374C403D}" destId="{ECA8EAB0-942C-4E54-BFDF-E6DB36E8E14B}" srcOrd="0" destOrd="0" presId="urn:microsoft.com/office/officeart/2005/8/layout/orgChart1"/>
    <dgm:cxn modelId="{676F92BF-D0A1-4836-8091-C781F09ECE3F}" type="presParOf" srcId="{ECA8EAB0-942C-4E54-BFDF-E6DB36E8E14B}" destId="{4037FBA5-EB48-4CB6-ACAD-3AF967129F01}" srcOrd="0" destOrd="0" presId="urn:microsoft.com/office/officeart/2005/8/layout/orgChart1"/>
    <dgm:cxn modelId="{6D556FC5-982A-439E-A579-82AF57E1C19B}" type="presParOf" srcId="{ECA8EAB0-942C-4E54-BFDF-E6DB36E8E14B}" destId="{B33EAF17-BECA-464B-B09B-3F6267E90328}" srcOrd="1" destOrd="0" presId="urn:microsoft.com/office/officeart/2005/8/layout/orgChart1"/>
    <dgm:cxn modelId="{84106036-B22D-47DA-969F-5BD602FAA219}" type="presParOf" srcId="{8257353C-21F5-4B16-980E-FC00374C403D}" destId="{F2A63C93-58A6-4A70-87B8-8E2B7932115B}" srcOrd="1" destOrd="0" presId="urn:microsoft.com/office/officeart/2005/8/layout/orgChart1"/>
    <dgm:cxn modelId="{F97D9230-9541-4715-BEC4-93E5FAD11E0D}" type="presParOf" srcId="{8257353C-21F5-4B16-980E-FC00374C403D}" destId="{52A80688-503B-4F86-8AE5-A9CD05F6C863}" srcOrd="2" destOrd="0" presId="urn:microsoft.com/office/officeart/2005/8/layout/orgChart1"/>
    <dgm:cxn modelId="{55AA872B-9967-4D6C-A84B-82605D7D6446}" type="presParOf" srcId="{7C6F4BC7-C004-4CF5-BBAE-589EB09F8923}" destId="{B592CF34-E33E-4FA7-BAE0-4ECD2AB3D544}" srcOrd="4" destOrd="0" presId="urn:microsoft.com/office/officeart/2005/8/layout/orgChart1"/>
    <dgm:cxn modelId="{6F2650D9-86CC-4768-BA96-F7B16ED18BD1}" type="presParOf" srcId="{7C6F4BC7-C004-4CF5-BBAE-589EB09F8923}" destId="{3C719D68-80C9-44C0-AC19-C3C7D73926FE}" srcOrd="5" destOrd="0" presId="urn:microsoft.com/office/officeart/2005/8/layout/orgChart1"/>
    <dgm:cxn modelId="{39E7E2CB-662E-4600-A07D-89C01D33E4FD}" type="presParOf" srcId="{3C719D68-80C9-44C0-AC19-C3C7D73926FE}" destId="{D7838F57-F889-4401-8E05-C12CB2DF0937}" srcOrd="0" destOrd="0" presId="urn:microsoft.com/office/officeart/2005/8/layout/orgChart1"/>
    <dgm:cxn modelId="{0D7EEFAA-01AD-4BD8-8693-A2A493DDDDB6}" type="presParOf" srcId="{D7838F57-F889-4401-8E05-C12CB2DF0937}" destId="{268C842B-11E7-4A7C-8359-439AB99A1D17}" srcOrd="0" destOrd="0" presId="urn:microsoft.com/office/officeart/2005/8/layout/orgChart1"/>
    <dgm:cxn modelId="{05408B74-3B1E-4699-82A6-E2EE60AD5DA2}" type="presParOf" srcId="{D7838F57-F889-4401-8E05-C12CB2DF0937}" destId="{55DE34F6-0618-40FA-B5C1-C861A0699312}" srcOrd="1" destOrd="0" presId="urn:microsoft.com/office/officeart/2005/8/layout/orgChart1"/>
    <dgm:cxn modelId="{68F9BEBF-47B7-41B6-8F9C-F6E280578F30}" type="presParOf" srcId="{3C719D68-80C9-44C0-AC19-C3C7D73926FE}" destId="{A193FB52-ABB1-40C0-BA4D-E0C8A8CFDDE5}" srcOrd="1" destOrd="0" presId="urn:microsoft.com/office/officeart/2005/8/layout/orgChart1"/>
    <dgm:cxn modelId="{A09BA263-7157-49D1-9642-DE16FBA3242B}" type="presParOf" srcId="{3C719D68-80C9-44C0-AC19-C3C7D73926FE}" destId="{59FCC41D-E46C-4372-B2B8-CED1B9385CFE}" srcOrd="2" destOrd="0" presId="urn:microsoft.com/office/officeart/2005/8/layout/orgChart1"/>
    <dgm:cxn modelId="{5B477EE6-7E82-4AB6-8991-9FA0B280CC6F}" type="presParOf" srcId="{02187692-1DCE-49A6-BDB5-58B4D1531140}" destId="{048310CA-B5EF-422E-B297-5EEE9D24528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C5B10-19B6-914B-841E-C001405E5D8D}">
      <dsp:nvSpPr>
        <dsp:cNvPr id="0" name=""/>
        <dsp:cNvSpPr/>
      </dsp:nvSpPr>
      <dsp:spPr>
        <a:xfrm>
          <a:off x="3295" y="1333130"/>
          <a:ext cx="1440915" cy="2134338"/>
        </a:xfrm>
        <a:prstGeom prst="roundRect">
          <a:avLst>
            <a:gd name="adj" fmla="val 10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look</a:t>
          </a:r>
        </a:p>
      </dsp:txBody>
      <dsp:txXfrm>
        <a:off x="45498" y="1375333"/>
        <a:ext cx="1356509" cy="2049932"/>
      </dsp:txXfrm>
    </dsp:sp>
    <dsp:sp modelId="{DBABEE68-B666-CF48-B19F-85389574479A}">
      <dsp:nvSpPr>
        <dsp:cNvPr id="0" name=""/>
        <dsp:cNvSpPr/>
      </dsp:nvSpPr>
      <dsp:spPr>
        <a:xfrm>
          <a:off x="1588302" y="2221626"/>
          <a:ext cx="305474" cy="357346"/>
        </a:xfrm>
        <a:prstGeom prst="rightArrow">
          <a:avLst>
            <a:gd name="adj1" fmla="val 60000"/>
            <a:gd name="adj2" fmla="val 50000"/>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88302" y="2293095"/>
        <a:ext cx="213832" cy="214408"/>
      </dsp:txXfrm>
    </dsp:sp>
    <dsp:sp modelId="{96C203F7-109D-4A4A-902C-1BB36D1948C5}">
      <dsp:nvSpPr>
        <dsp:cNvPr id="0" name=""/>
        <dsp:cNvSpPr/>
      </dsp:nvSpPr>
      <dsp:spPr>
        <a:xfrm>
          <a:off x="2020576" y="1405139"/>
          <a:ext cx="1440915" cy="1990321"/>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feel</a:t>
          </a:r>
        </a:p>
      </dsp:txBody>
      <dsp:txXfrm>
        <a:off x="2062779" y="1447342"/>
        <a:ext cx="1356509" cy="1905915"/>
      </dsp:txXfrm>
    </dsp:sp>
    <dsp:sp modelId="{97745E94-1E04-DA49-AF6F-F50051A0B403}">
      <dsp:nvSpPr>
        <dsp:cNvPr id="0" name=""/>
        <dsp:cNvSpPr/>
      </dsp:nvSpPr>
      <dsp:spPr>
        <a:xfrm>
          <a:off x="3605583" y="2221626"/>
          <a:ext cx="305474" cy="357346"/>
        </a:xfrm>
        <a:prstGeom prst="rightArrow">
          <a:avLst>
            <a:gd name="adj1" fmla="val 60000"/>
            <a:gd name="adj2" fmla="val 5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05583" y="2293095"/>
        <a:ext cx="213832" cy="214408"/>
      </dsp:txXfrm>
    </dsp:sp>
    <dsp:sp modelId="{A24BBEDA-1C25-144C-B17E-BE933427FEE5}">
      <dsp:nvSpPr>
        <dsp:cNvPr id="0" name=""/>
        <dsp:cNvSpPr/>
      </dsp:nvSpPr>
      <dsp:spPr>
        <a:xfrm>
          <a:off x="4037858" y="1405139"/>
          <a:ext cx="1440915" cy="1990321"/>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movement</a:t>
          </a:r>
        </a:p>
      </dsp:txBody>
      <dsp:txXfrm>
        <a:off x="4080061" y="1447342"/>
        <a:ext cx="1356509" cy="1905915"/>
      </dsp:txXfrm>
    </dsp:sp>
    <dsp:sp modelId="{377AF364-3941-0B4B-8255-E6C6129BFF39}">
      <dsp:nvSpPr>
        <dsp:cNvPr id="0" name=""/>
        <dsp:cNvSpPr/>
      </dsp:nvSpPr>
      <dsp:spPr>
        <a:xfrm>
          <a:off x="5622864" y="2221626"/>
          <a:ext cx="305474" cy="357346"/>
        </a:xfrm>
        <a:prstGeom prst="rightArrow">
          <a:avLst>
            <a:gd name="adj1" fmla="val 60000"/>
            <a:gd name="adj2" fmla="val 50000"/>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622864" y="2293095"/>
        <a:ext cx="213832" cy="214408"/>
      </dsp:txXfrm>
    </dsp:sp>
    <dsp:sp modelId="{AB6AD691-6674-3E40-8D75-0CF1526E502E}">
      <dsp:nvSpPr>
        <dsp:cNvPr id="0" name=""/>
        <dsp:cNvSpPr/>
      </dsp:nvSpPr>
      <dsp:spPr>
        <a:xfrm>
          <a:off x="6055139" y="1405139"/>
          <a:ext cx="1440915" cy="1990321"/>
        </a:xfrm>
        <a:prstGeom prst="roundRect">
          <a:avLst>
            <a:gd name="adj" fmla="val 1000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Neurological test</a:t>
          </a:r>
        </a:p>
      </dsp:txBody>
      <dsp:txXfrm>
        <a:off x="6097342" y="1447342"/>
        <a:ext cx="1356509" cy="190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2CF34-E33E-4FA7-BAE0-4ECD2AB3D544}">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7576F-010A-4914-9CBE-2EA4E0819124}">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30AE8-0137-45E3-9C60-C32872D47BD2}">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E3A3-A795-4009-86AB-78ADD9755EB0}">
      <dsp:nvSpPr>
        <dsp:cNvPr id="0" name=""/>
        <dsp:cNvSpPr/>
      </dsp:nvSpPr>
      <dsp:spPr>
        <a:xfrm>
          <a:off x="2911803" y="807355"/>
          <a:ext cx="2405992" cy="120299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en-US" sz="2700" kern="1200" dirty="0"/>
            <a:t>Pharmacological </a:t>
          </a:r>
          <a:endParaRPr lang="ar-SA" sz="2700" kern="1200" dirty="0"/>
        </a:p>
      </dsp:txBody>
      <dsp:txXfrm>
        <a:off x="2911803" y="807355"/>
        <a:ext cx="2405992" cy="1202996"/>
      </dsp:txXfrm>
    </dsp:sp>
    <dsp:sp modelId="{CB861F0C-3D3E-434A-902A-497536C01DAC}">
      <dsp:nvSpPr>
        <dsp:cNvPr id="0" name=""/>
        <dsp:cNvSpPr/>
      </dsp:nvSpPr>
      <dsp:spPr>
        <a:xfrm>
          <a:off x="552"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en-US" sz="2700" kern="1200" dirty="0"/>
            <a:t>Oral drugs</a:t>
          </a:r>
          <a:endParaRPr lang="ar-SA" sz="2700" kern="1200" dirty="0"/>
        </a:p>
      </dsp:txBody>
      <dsp:txXfrm>
        <a:off x="552" y="2515610"/>
        <a:ext cx="2405992" cy="1202996"/>
      </dsp:txXfrm>
    </dsp:sp>
    <dsp:sp modelId="{4037FBA5-EB48-4CB6-ACAD-3AF967129F01}">
      <dsp:nvSpPr>
        <dsp:cNvPr id="0" name=""/>
        <dsp:cNvSpPr/>
      </dsp:nvSpPr>
      <dsp:spPr>
        <a:xfrm>
          <a:off x="2911803"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en-US" sz="2700" kern="1200" dirty="0"/>
            <a:t>Local injection</a:t>
          </a:r>
          <a:endParaRPr lang="ar-SA" sz="2700" kern="1200" dirty="0"/>
        </a:p>
      </dsp:txBody>
      <dsp:txXfrm>
        <a:off x="2911803" y="2515610"/>
        <a:ext cx="2405992" cy="1202996"/>
      </dsp:txXfrm>
    </dsp:sp>
    <dsp:sp modelId="{268C842B-11E7-4A7C-8359-439AB99A1D17}">
      <dsp:nvSpPr>
        <dsp:cNvPr id="0" name=""/>
        <dsp:cNvSpPr/>
      </dsp:nvSpPr>
      <dsp:spPr>
        <a:xfrm>
          <a:off x="5823054" y="2515610"/>
          <a:ext cx="2405992" cy="1202996"/>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en-US" sz="2700" kern="1200" dirty="0"/>
            <a:t>Non-drug</a:t>
          </a:r>
          <a:endParaRPr lang="ar-SA" sz="2700" kern="1200" dirty="0"/>
        </a:p>
      </dsp:txBody>
      <dsp:txXfrm>
        <a:off x="5823054" y="251561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7FACDC-43F7-4AB0-A7F4-BD4AB4124F18}" type="datetimeFigureOut">
              <a:rPr lang="ar-SA" smtClean="0"/>
              <a:pPr/>
              <a:t>19/03/1446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C06E1D-3E92-49F3-9F86-CFDF34BCCBBB}" type="slidenum">
              <a:rPr lang="ar-SA" smtClean="0"/>
              <a:pPr/>
              <a:t>‹#›</a:t>
            </a:fld>
            <a:endParaRPr lang="ar-SA"/>
          </a:p>
        </p:txBody>
      </p:sp>
    </p:spTree>
    <p:extLst>
      <p:ext uri="{BB962C8B-B14F-4D97-AF65-F5344CB8AC3E}">
        <p14:creationId xmlns:p14="http://schemas.microsoft.com/office/powerpoint/2010/main" val="14633028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lvl="0" algn="just" rtl="0"/>
            <a:r>
              <a:rPr lang="en-US" sz="1200" b="1" kern="1200" dirty="0">
                <a:solidFill>
                  <a:schemeClr val="tx1"/>
                </a:solidFill>
                <a:effectLst/>
                <a:latin typeface="+mn-lt"/>
                <a:ea typeface="+mn-ea"/>
                <a:cs typeface="+mn-cs"/>
              </a:rPr>
              <a:t>Heat therapy:</a:t>
            </a:r>
            <a:r>
              <a:rPr lang="en-US" sz="1200" kern="1200" dirty="0">
                <a:solidFill>
                  <a:schemeClr val="tx1"/>
                </a:solidFill>
                <a:effectLst/>
                <a:latin typeface="+mn-lt"/>
                <a:ea typeface="+mn-ea"/>
                <a:cs typeface="+mn-cs"/>
              </a:rPr>
              <a:t> it dilates the blood vessels of the muscles surrounding the lumbar spine. Heat application facilitates stretching the soft tissues around the spine, including muscles, connective tissue, and adhesions, decrease in stiffness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well as injury, with an increase in flexibility and overall feeling of comfort.</a:t>
            </a:r>
          </a:p>
          <a:p>
            <a:pPr algn="just"/>
            <a:r>
              <a:rPr lang="en-US" sz="1200" kern="1200" dirty="0">
                <a:solidFill>
                  <a:schemeClr val="tx1"/>
                </a:solidFill>
                <a:effectLst/>
                <a:latin typeface="+mn-lt"/>
                <a:ea typeface="+mn-ea"/>
                <a:cs typeface="+mn-cs"/>
              </a:rPr>
              <a:t> </a:t>
            </a:r>
          </a:p>
          <a:p>
            <a:pPr lvl="0" algn="just"/>
            <a:r>
              <a:rPr lang="en-US" sz="1200" b="1" kern="1200" dirty="0">
                <a:solidFill>
                  <a:schemeClr val="tx1"/>
                </a:solidFill>
                <a:effectLst/>
                <a:latin typeface="+mn-lt"/>
                <a:ea typeface="+mn-ea"/>
                <a:cs typeface="+mn-cs"/>
              </a:rPr>
              <a:t>Acupuncture:</a:t>
            </a:r>
            <a:r>
              <a:rPr lang="en-US" sz="1200" kern="1200" dirty="0">
                <a:solidFill>
                  <a:schemeClr val="tx1"/>
                </a:solidFill>
                <a:effectLst/>
                <a:latin typeface="+mn-lt"/>
                <a:ea typeface="+mn-ea"/>
                <a:cs typeface="+mn-cs"/>
              </a:rPr>
              <a:t> For back pain, it involves inserting very thin needles to various depths into strategic points on the body. Acupuncture is generally recognized as safe if done by a competent, certified acupuncture practitioner. Possible side effects and complications can occur, which include soreness, bleeding, infection or bruising at the needle sites.</a:t>
            </a:r>
          </a:p>
          <a:p>
            <a:pPr algn="just" rtl="0"/>
            <a:endParaRPr lang="ar-SA" dirty="0"/>
          </a:p>
        </p:txBody>
      </p:sp>
      <p:sp>
        <p:nvSpPr>
          <p:cNvPr id="4" name="عنصر نائب لرقم الشريحة 3"/>
          <p:cNvSpPr>
            <a:spLocks noGrp="1"/>
          </p:cNvSpPr>
          <p:nvPr>
            <p:ph type="sldNum" sz="quarter" idx="10"/>
          </p:nvPr>
        </p:nvSpPr>
        <p:spPr/>
        <p:txBody>
          <a:bodyPr/>
          <a:lstStyle/>
          <a:p>
            <a:fld id="{3AC06E1D-3E92-49F3-9F86-CFDF34BCCBBB}" type="slidenum">
              <a:rPr lang="ar-SA" smtClean="0"/>
              <a:pPr/>
              <a:t>46</a:t>
            </a:fld>
            <a:endParaRPr lang="ar-SA"/>
          </a:p>
        </p:txBody>
      </p:sp>
    </p:spTree>
    <p:extLst>
      <p:ext uri="{BB962C8B-B14F-4D97-AF65-F5344CB8AC3E}">
        <p14:creationId xmlns:p14="http://schemas.microsoft.com/office/powerpoint/2010/main" val="250449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E72BF9-2214-4B8D-966F-9703A069CCAA}" type="slidenum">
              <a:rPr lang="en-US" smtClean="0"/>
              <a:pPr/>
              <a:t>48</a:t>
            </a:fld>
            <a:endParaRPr lang="en-US"/>
          </a:p>
        </p:txBody>
      </p:sp>
    </p:spTree>
    <p:extLst>
      <p:ext uri="{BB962C8B-B14F-4D97-AF65-F5344CB8AC3E}">
        <p14:creationId xmlns:p14="http://schemas.microsoft.com/office/powerpoint/2010/main" val="398024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D5CBF187-DF8F-481F-8615-FD521C3D1903}"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fld id="{B4E22A5B-3F5A-7240-BDA6-41CF4BFD554F}" type="slidenum">
              <a:rPr lang="en-US" altLang="en-US"/>
              <a:pPr/>
              <a:t>‹#›</a:t>
            </a:fld>
            <a:endParaRPr lang="en-US" alt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203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D3C06499-05B6-7F4F-BCE6-89962DEA496B}"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5CBF187-DF8F-481F-8615-FD521C3D1903}"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5CBF187-DF8F-481F-8615-FD521C3D1903}"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CBF187-DF8F-481F-8615-FD521C3D190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406D79C-FE67-4169-8ED4-593C0053A270}" type="datetimeFigureOut">
              <a:rPr lang="ar-SA" smtClean="0"/>
              <a:pPr/>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5CBF187-DF8F-481F-8615-FD521C3D1903}"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06D79C-FE67-4169-8ED4-593C0053A270}" type="datetimeFigureOut">
              <a:rPr lang="ar-SA" smtClean="0"/>
              <a:pPr/>
              <a:t>19/03/1446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CBF187-DF8F-481F-8615-FD521C3D1903}"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123728" y="3371428"/>
            <a:ext cx="5544616" cy="2217812"/>
          </a:xfrm>
          <a:ln/>
        </p:spPr>
        <p:txBody>
          <a:bodyPr>
            <a:noAutofit/>
          </a:bodyPr>
          <a:lstStyle/>
          <a:p>
            <a:pPr algn="ctr" rtl="0">
              <a:buNone/>
            </a:pPr>
            <a:r>
              <a:rPr lang="en-US" sz="2400" b="1"/>
              <a:t>              </a:t>
            </a:r>
            <a:endParaRPr lang="en-US" sz="2400" b="1" dirty="0"/>
          </a:p>
        </p:txBody>
      </p:sp>
      <p:sp>
        <p:nvSpPr>
          <p:cNvPr id="5" name="Rectangle 4"/>
          <p:cNvSpPr/>
          <p:nvPr/>
        </p:nvSpPr>
        <p:spPr>
          <a:xfrm>
            <a:off x="251520" y="1529497"/>
            <a:ext cx="8568952"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solidFill>
                  <a:srgbClr val="002060"/>
                </a:solidFill>
                <a:effectLst>
                  <a:outerShdw blurRad="50800" dist="39000" dir="5460000" algn="tl">
                    <a:srgbClr val="000000">
                      <a:alpha val="38000"/>
                    </a:srgbClr>
                  </a:outerShdw>
                </a:effectLst>
                <a:latin typeface="Helvetica" charset="0"/>
                <a:cs typeface="Helvetica" charset="0"/>
                <a:sym typeface="Helvetica" charset="0"/>
              </a:rPr>
              <a:t>Approach to patients with Low </a:t>
            </a:r>
            <a:r>
              <a:rPr lang="en-US" sz="8000" b="1" cap="none" spc="0" dirty="0">
                <a:ln w="11430"/>
                <a:solidFill>
                  <a:srgbClr val="002060"/>
                </a:solidFill>
                <a:effectLst>
                  <a:outerShdw blurRad="50800" dist="39000" dir="5460000" algn="tl">
                    <a:srgbClr val="000000">
                      <a:alpha val="38000"/>
                    </a:srgbClr>
                  </a:outerShdw>
                </a:effectLst>
                <a:latin typeface="Helvetica" charset="0"/>
                <a:cs typeface="Helvetica" charset="0"/>
                <a:sym typeface="Helvetica" charset="0"/>
              </a:rPr>
              <a:t>Back </a:t>
            </a:r>
            <a:r>
              <a:rPr lang="en-US" sz="8000" b="1" dirty="0">
                <a:ln w="11430"/>
                <a:solidFill>
                  <a:srgbClr val="002060"/>
                </a:solidFill>
                <a:effectLst>
                  <a:outerShdw blurRad="50800" dist="39000" dir="5460000" algn="tl">
                    <a:srgbClr val="000000">
                      <a:alpha val="38000"/>
                    </a:srgbClr>
                  </a:outerShdw>
                </a:effectLst>
                <a:latin typeface="Helvetica" charset="0"/>
                <a:cs typeface="Helvetica" charset="0"/>
                <a:sym typeface="Helvetica" charset="0"/>
              </a:rPr>
              <a:t>P</a:t>
            </a:r>
            <a:r>
              <a:rPr lang="en-US" sz="8000" b="1" cap="none" spc="0" dirty="0">
                <a:ln w="11430"/>
                <a:solidFill>
                  <a:srgbClr val="002060"/>
                </a:solidFill>
                <a:effectLst>
                  <a:outerShdw blurRad="50800" dist="39000" dir="5460000" algn="tl">
                    <a:srgbClr val="000000">
                      <a:alpha val="38000"/>
                    </a:srgbClr>
                  </a:outerShdw>
                </a:effectLst>
                <a:latin typeface="Helvetica" charset="0"/>
                <a:cs typeface="Helvetica" charset="0"/>
                <a:sym typeface="Helvetica" charset="0"/>
              </a:rPr>
              <a:t>ain</a:t>
            </a:r>
            <a:endParaRPr lang="en-US" sz="8000" b="1" cap="none" spc="0" dirty="0">
              <a:ln w="11430"/>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644592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2060"/>
                </a:solidFill>
                <a:latin typeface="Helvetica" panose="020B0604020202020204" pitchFamily="34" charset="0"/>
                <a:cs typeface="Helvetica" panose="020B0604020202020204" pitchFamily="34" charset="0"/>
              </a:rPr>
              <a:t>Non-specific low back pain</a:t>
            </a:r>
          </a:p>
        </p:txBody>
      </p:sp>
      <p:sp>
        <p:nvSpPr>
          <p:cNvPr id="3" name="Content Placeholder 2"/>
          <p:cNvSpPr>
            <a:spLocks noGrp="1"/>
          </p:cNvSpPr>
          <p:nvPr>
            <p:ph idx="1"/>
          </p:nvPr>
        </p:nvSpPr>
        <p:spPr/>
        <p:txBody>
          <a:bodyPr>
            <a:normAutofit/>
          </a:bodyPr>
          <a:lstStyle/>
          <a:p>
            <a:pPr marL="82296" indent="0" algn="l">
              <a:buNone/>
            </a:pPr>
            <a:r>
              <a:rPr lang="en-US" sz="2800" dirty="0">
                <a:latin typeface="Helvetica" panose="020B0604020202020204" pitchFamily="34" charset="0"/>
                <a:cs typeface="Helvetica" panose="020B0604020202020204" pitchFamily="34" charset="0"/>
              </a:rPr>
              <a:t> </a:t>
            </a:r>
          </a:p>
          <a:p>
            <a:pPr marL="82296" indent="0" algn="l">
              <a:buNone/>
            </a:pPr>
            <a:r>
              <a:rPr lang="en-US" sz="2800" dirty="0">
                <a:latin typeface="Helvetica" panose="020B0604020202020204" pitchFamily="34" charset="0"/>
                <a:cs typeface="Helvetica" panose="020B0604020202020204" pitchFamily="34" charset="0"/>
              </a:rPr>
              <a:t>• Tension, soreness and/or stiffness in the lower back region for which it is not possible to identify a specific cause of the pain. </a:t>
            </a:r>
          </a:p>
          <a:p>
            <a:pPr marL="82296" indent="0" algn="l">
              <a:buNone/>
            </a:pPr>
            <a:endParaRPr lang="en-US" sz="2800" dirty="0">
              <a:latin typeface="Helvetica" panose="020B0604020202020204" pitchFamily="34" charset="0"/>
              <a:cs typeface="Helvetica" panose="020B0604020202020204" pitchFamily="34" charset="0"/>
            </a:endParaRPr>
          </a:p>
          <a:p>
            <a:pPr marL="82296" indent="0" algn="l">
              <a:buNone/>
            </a:pPr>
            <a:r>
              <a:rPr lang="en-US" sz="2800" dirty="0">
                <a:latin typeface="Helvetica" panose="020B0604020202020204" pitchFamily="34" charset="0"/>
                <a:cs typeface="Helvetica" panose="020B0604020202020204" pitchFamily="34" charset="0"/>
              </a:rPr>
              <a:t> • Several structures in the back, including the joints, discs and connective tissues, may contribute to symptoms.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normAutofit/>
          </a:bodyPr>
          <a:lstStyle/>
          <a:p>
            <a:pPr algn="l"/>
            <a:r>
              <a:rPr lang="en-US" sz="4400" b="1" dirty="0">
                <a:solidFill>
                  <a:srgbClr val="002060"/>
                </a:solidFill>
                <a:latin typeface="Helvetica" panose="020B0604020202020204" pitchFamily="34" charset="0"/>
                <a:cs typeface="Helvetica" panose="020B0604020202020204" pitchFamily="34" charset="0"/>
                <a:sym typeface="Arial Bold" charset="0"/>
              </a:rPr>
              <a:t>Mechanical problems </a:t>
            </a:r>
            <a:endParaRPr lang="en-US" sz="4400" b="1" dirty="0">
              <a:solidFill>
                <a:srgbClr val="002060"/>
              </a:solidFill>
              <a:latin typeface="Helvetica" panose="020B0604020202020204" pitchFamily="34" charset="0"/>
              <a:ea typeface="ヒラギノ角ゴ ProN W6" charset="0"/>
              <a:cs typeface="Helvetica" panose="020B0604020202020204" pitchFamily="34" charset="0"/>
              <a:sym typeface="Arial Bold" charset="0"/>
            </a:endParaRPr>
          </a:p>
        </p:txBody>
      </p:sp>
      <p:sp>
        <p:nvSpPr>
          <p:cNvPr id="29698" name="Rectangle 2"/>
          <p:cNvSpPr>
            <a:spLocks noGrp="1" noChangeArrowheads="1"/>
          </p:cNvSpPr>
          <p:nvPr>
            <p:ph idx="1"/>
          </p:nvPr>
        </p:nvSpPr>
        <p:spPr>
          <a:xfrm>
            <a:off x="892969" y="1844824"/>
            <a:ext cx="7358063" cy="4824536"/>
          </a:xfrm>
          <a:ln/>
        </p:spPr>
        <p:txBody>
          <a:bodyPr>
            <a:noAutofit/>
          </a:bodyPr>
          <a:lstStyle/>
          <a:p>
            <a:pPr marL="625056" algn="l" rtl="0"/>
            <a:r>
              <a:rPr lang="en-US" sz="2800" dirty="0">
                <a:solidFill>
                  <a:srgbClr val="262626"/>
                </a:solidFill>
                <a:latin typeface="Helvetica" panose="020B0604020202020204" pitchFamily="34" charset="0"/>
                <a:cs typeface="Helvetica" panose="020B0604020202020204" pitchFamily="34" charset="0"/>
                <a:sym typeface="Arial" charset="0"/>
              </a:rPr>
              <a:t>A mechanical problem is a problem with the way your spine moves or the way you feel when you move your spine in certain ways.</a:t>
            </a:r>
          </a:p>
          <a:p>
            <a:pPr marL="625056" algn="l" rtl="0"/>
            <a:r>
              <a:rPr lang="en-US" sz="2800" dirty="0">
                <a:solidFill>
                  <a:srgbClr val="262626"/>
                </a:solidFill>
                <a:latin typeface="Helvetica" panose="020B0604020202020204" pitchFamily="34" charset="0"/>
                <a:cs typeface="Helvetica" panose="020B0604020202020204" pitchFamily="34" charset="0"/>
                <a:sym typeface="Arial" charset="0"/>
              </a:rPr>
              <a:t>The most common mechanical cause of back pain is a condition called </a:t>
            </a:r>
            <a:r>
              <a:rPr lang="en-US" sz="2800" dirty="0">
                <a:solidFill>
                  <a:srgbClr val="A40800"/>
                </a:solidFill>
                <a:latin typeface="Helvetica" panose="020B0604020202020204" pitchFamily="34" charset="0"/>
                <a:cs typeface="Helvetica" panose="020B0604020202020204" pitchFamily="34" charset="0"/>
                <a:sym typeface="Arial" charset="0"/>
              </a:rPr>
              <a:t>intervertebral disk degeneration</a:t>
            </a:r>
            <a:r>
              <a:rPr lang="en-US" sz="2800" dirty="0">
                <a:solidFill>
                  <a:srgbClr val="262626"/>
                </a:solidFill>
                <a:latin typeface="Helvetica" panose="020B0604020202020204" pitchFamily="34" charset="0"/>
                <a:cs typeface="Helvetica" panose="020B0604020202020204" pitchFamily="34" charset="0"/>
                <a:sym typeface="Arial" charset="0"/>
              </a:rPr>
              <a:t>.</a:t>
            </a:r>
          </a:p>
          <a:p>
            <a:pPr marL="625056" algn="l" rtl="0"/>
            <a:r>
              <a:rPr lang="en-US" sz="2800" dirty="0">
                <a:solidFill>
                  <a:srgbClr val="262626"/>
                </a:solidFill>
                <a:latin typeface="Helvetica" panose="020B0604020202020204" pitchFamily="34" charset="0"/>
                <a:cs typeface="Helvetica" panose="020B0604020202020204" pitchFamily="34" charset="0"/>
                <a:sym typeface="Arial" charset="0"/>
              </a:rPr>
              <a:t>Muscle tension:  </a:t>
            </a:r>
            <a:r>
              <a:rPr lang="en-US" sz="2800" dirty="0">
                <a:latin typeface="Helvetica" panose="020B0604020202020204" pitchFamily="34" charset="0"/>
                <a:cs typeface="Helvetica" panose="020B0604020202020204" pitchFamily="34" charset="0"/>
              </a:rPr>
              <a:t>happens when the muscle is over-stretched or torn, resulting in damage to the muscle fibers.</a:t>
            </a:r>
          </a:p>
          <a:p>
            <a:pPr marL="625056" algn="l" rtl="0"/>
            <a:endParaRPr lang="en-US" sz="2400" dirty="0">
              <a:solidFill>
                <a:srgbClr val="262626"/>
              </a:solidFill>
              <a:sym typeface="Arial" charset="0"/>
            </a:endParaRPr>
          </a:p>
        </p:txBody>
      </p:sp>
    </p:spTree>
    <p:extLst>
      <p:ext uri="{BB962C8B-B14F-4D97-AF65-F5344CB8AC3E}">
        <p14:creationId xmlns:p14="http://schemas.microsoft.com/office/powerpoint/2010/main" val="1354033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002060"/>
                </a:solidFill>
                <a:latin typeface="Helvetica" panose="020B0604020202020204" pitchFamily="34" charset="0"/>
                <a:cs typeface="Helvetica" panose="020B0604020202020204" pitchFamily="34" charset="0"/>
              </a:rPr>
              <a:t>Site of Lower Back</a:t>
            </a:r>
          </a:p>
        </p:txBody>
      </p:sp>
      <p:sp>
        <p:nvSpPr>
          <p:cNvPr id="3" name="Content Placeholder 2"/>
          <p:cNvSpPr>
            <a:spLocks noGrp="1"/>
          </p:cNvSpPr>
          <p:nvPr>
            <p:ph idx="1"/>
          </p:nvPr>
        </p:nvSpPr>
        <p:spPr/>
        <p:txBody>
          <a:bodyPr/>
          <a:lstStyle/>
          <a:p>
            <a:pPr marL="82296" indent="0" algn="l">
              <a:buNone/>
            </a:pPr>
            <a:endParaRPr lang="en-US" dirty="0"/>
          </a:p>
          <a:p>
            <a:pPr marL="82296" indent="0" algn="l">
              <a:buNone/>
            </a:pPr>
            <a:r>
              <a:rPr lang="en-US" sz="2800" dirty="0">
                <a:latin typeface="Helvetica" panose="020B0604020202020204" pitchFamily="34" charset="0"/>
                <a:cs typeface="Helvetica" panose="020B0604020202020204" pitchFamily="34" charset="0"/>
              </a:rPr>
              <a:t> • The lower back is commonly defined as the area between the bottom of the rib cage and the buttock creases. </a:t>
            </a:r>
          </a:p>
          <a:p>
            <a:pPr marL="82296" indent="0" algn="l">
              <a:buNone/>
            </a:pPr>
            <a:endParaRPr lang="en-US" sz="2800" dirty="0">
              <a:latin typeface="Helvetica" panose="020B0604020202020204" pitchFamily="34" charset="0"/>
              <a:cs typeface="Helvetica" panose="020B0604020202020204" pitchFamily="34" charset="0"/>
            </a:endParaRPr>
          </a:p>
          <a:p>
            <a:pPr marL="82296" indent="0" algn="l">
              <a:buNone/>
            </a:pPr>
            <a:r>
              <a:rPr lang="en-US" sz="2800" dirty="0">
                <a:latin typeface="Helvetica" panose="020B0604020202020204" pitchFamily="34" charset="0"/>
                <a:cs typeface="Helvetica" panose="020B0604020202020204" pitchFamily="34" charset="0"/>
              </a:rPr>
              <a:t> • Some people with non-specific low back pain may also feel pain in their upper legs, but the low back pain usually predominates.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292080" y="1550144"/>
            <a:ext cx="3779912" cy="5119216"/>
          </a:xfrm>
          <a:prstGeom prst="rect">
            <a:avLst/>
          </a:prstGeom>
          <a:noFill/>
        </p:spPr>
      </p:pic>
      <p:sp>
        <p:nvSpPr>
          <p:cNvPr id="3" name="Rectangle 2"/>
          <p:cNvSpPr/>
          <p:nvPr/>
        </p:nvSpPr>
        <p:spPr>
          <a:xfrm>
            <a:off x="755576" y="1484784"/>
            <a:ext cx="4464496" cy="3170099"/>
          </a:xfrm>
          <a:prstGeom prst="rect">
            <a:avLst/>
          </a:prstGeom>
        </p:spPr>
        <p:txBody>
          <a:bodyPr wrap="square">
            <a:spAutoFit/>
          </a:bodyPr>
          <a:lstStyle/>
          <a:p>
            <a:pPr marL="625056" algn="l" rtl="0">
              <a:buFont typeface="Arial" pitchFamily="34" charset="0"/>
              <a:buChar char="•"/>
            </a:pPr>
            <a:r>
              <a:rPr lang="en-US" sz="3200" u="sng" dirty="0">
                <a:solidFill>
                  <a:srgbClr val="262626"/>
                </a:solidFill>
                <a:cs typeface="Arial" charset="0"/>
                <a:sym typeface="Arial" charset="0"/>
              </a:rPr>
              <a:t> </a:t>
            </a:r>
            <a:r>
              <a:rPr lang="en-US" sz="3200" u="sng" dirty="0" err="1">
                <a:solidFill>
                  <a:srgbClr val="262626"/>
                </a:solidFill>
                <a:cs typeface="Arial" charset="0"/>
                <a:sym typeface="Arial" charset="0"/>
              </a:rPr>
              <a:t>spondylolisthesis</a:t>
            </a:r>
            <a:endParaRPr lang="en-US" sz="3200" u="sng" dirty="0">
              <a:solidFill>
                <a:srgbClr val="262626"/>
              </a:solidFill>
              <a:cs typeface="Arial" charset="0"/>
              <a:sym typeface="Arial" charset="0"/>
            </a:endParaRPr>
          </a:p>
          <a:p>
            <a:pPr marL="625056" algn="l" rtl="0"/>
            <a:r>
              <a:rPr lang="en-US" sz="2800" dirty="0">
                <a:solidFill>
                  <a:srgbClr val="262626"/>
                </a:solidFill>
                <a:latin typeface="Helvetica" panose="020B0604020202020204" pitchFamily="34" charset="0"/>
                <a:cs typeface="Helvetica" panose="020B0604020202020204" pitchFamily="34" charset="0"/>
                <a:sym typeface="Arial" charset="0"/>
              </a:rPr>
              <a:t>(</a:t>
            </a:r>
            <a:r>
              <a:rPr lang="en-US" sz="2800" dirty="0">
                <a:latin typeface="Helvetica" panose="020B0604020202020204" pitchFamily="34" charset="0"/>
                <a:cs typeface="Helvetica" panose="020B0604020202020204" pitchFamily="34" charset="0"/>
                <a:sym typeface="Helvetica" charset="0"/>
              </a:rPr>
              <a:t>displacement):</a:t>
            </a:r>
          </a:p>
          <a:p>
            <a:pPr marL="625056" algn="l" rtl="0"/>
            <a:endParaRPr lang="en-US" sz="2800" dirty="0">
              <a:latin typeface="Helvetica" panose="020B0604020202020204" pitchFamily="34" charset="0"/>
              <a:cs typeface="Helvetica" panose="020B0604020202020204" pitchFamily="34" charset="0"/>
              <a:sym typeface="Helvetica" charset="0"/>
            </a:endParaRPr>
          </a:p>
          <a:p>
            <a:pPr marL="625056" algn="l" rtl="0"/>
            <a:endParaRPr lang="en-US" sz="2800" dirty="0">
              <a:latin typeface="Helvetica" panose="020B0604020202020204" pitchFamily="34" charset="0"/>
              <a:cs typeface="Helvetica" panose="020B0604020202020204" pitchFamily="34" charset="0"/>
              <a:sym typeface="Helvetica" charset="0"/>
            </a:endParaRPr>
          </a:p>
          <a:p>
            <a:pPr marL="341592" indent="0" algn="l" rtl="0">
              <a:buNone/>
            </a:pPr>
            <a:r>
              <a:rPr lang="en-US" sz="2800" dirty="0">
                <a:latin typeface="Helvetica" panose="020B0604020202020204" pitchFamily="34" charset="0"/>
                <a:cs typeface="Helvetica" panose="020B0604020202020204" pitchFamily="34" charset="0"/>
              </a:rPr>
              <a:t>is a condition in which one vertebra slip forward over the one below it.</a:t>
            </a:r>
            <a:endParaRPr lang="en-US" sz="2800" dirty="0">
              <a:solidFill>
                <a:srgbClr val="262626"/>
              </a:solidFill>
              <a:latin typeface="Helvetica" panose="020B0604020202020204" pitchFamily="34" charset="0"/>
              <a:cs typeface="Helvetica" panose="020B0604020202020204" pitchFamily="34" charset="0"/>
              <a:sym typeface="Arial" charset="0"/>
            </a:endParaRPr>
          </a:p>
        </p:txBody>
      </p:sp>
      <p:sp>
        <p:nvSpPr>
          <p:cNvPr id="4" name="Rectangle 1"/>
          <p:cNvSpPr txBox="1">
            <a:spLocks noChangeArrowheads="1"/>
          </p:cNvSpPr>
          <p:nvPr/>
        </p:nvSpPr>
        <p:spPr>
          <a:xfrm>
            <a:off x="899592" y="125760"/>
            <a:ext cx="7344816" cy="1143000"/>
          </a:xfrm>
          <a:prstGeom prst="rect">
            <a:avLst/>
          </a:prstGeom>
          <a:ln/>
        </p:spPr>
        <p:txBody>
          <a:bodyP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a:ln>
                  <a:noFill/>
                </a:ln>
                <a:solidFill>
                  <a:schemeClr val="accent2"/>
                </a:solidFill>
                <a:effectLst>
                  <a:outerShdw blurRad="50000" dist="30000" dir="5400000" algn="tl" rotWithShape="0">
                    <a:srgbClr val="000000">
                      <a:alpha val="30000"/>
                    </a:srgbClr>
                  </a:outerShdw>
                </a:effectLst>
                <a:uLnTx/>
                <a:uFillTx/>
                <a:latin typeface="Arial Bold" charset="0"/>
                <a:ea typeface="+mj-ea"/>
                <a:cs typeface="Arial Bold" charset="0"/>
                <a:sym typeface="Arial Bold" charset="0"/>
              </a:rPr>
              <a:t> </a:t>
            </a:r>
            <a:r>
              <a:rPr kumimoji="0" lang="en-US" sz="4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Helvetica" panose="020B0604020202020204" pitchFamily="34" charset="0"/>
                <a:ea typeface="+mj-ea"/>
                <a:cs typeface="Helvetica" panose="020B0604020202020204" pitchFamily="34" charset="0"/>
                <a:sym typeface="Arial Bold" charset="0"/>
              </a:rPr>
              <a:t>Mechanical</a:t>
            </a:r>
            <a:r>
              <a:rPr kumimoji="0" lang="en-US" sz="4400" b="1" i="0" u="none" strike="noStrike" kern="1200" cap="none" spc="0" normalizeH="0" noProof="0" dirty="0">
                <a:ln>
                  <a:noFill/>
                </a:ln>
                <a:solidFill>
                  <a:srgbClr val="002060"/>
                </a:solidFill>
                <a:effectLst>
                  <a:outerShdw blurRad="50000" dist="30000" dir="5400000" algn="tl" rotWithShape="0">
                    <a:srgbClr val="000000">
                      <a:alpha val="30000"/>
                    </a:srgbClr>
                  </a:outerShdw>
                </a:effectLst>
                <a:uLnTx/>
                <a:uFillTx/>
                <a:latin typeface="Helvetica" panose="020B0604020202020204" pitchFamily="34" charset="0"/>
                <a:ea typeface="+mj-ea"/>
                <a:cs typeface="Helvetica" panose="020B0604020202020204" pitchFamily="34" charset="0"/>
                <a:sym typeface="Arial Bold" charset="0"/>
              </a:rPr>
              <a:t> </a:t>
            </a:r>
            <a:r>
              <a:rPr kumimoji="0" lang="en-US" sz="4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Helvetica" panose="020B0604020202020204" pitchFamily="34" charset="0"/>
                <a:ea typeface="+mj-ea"/>
                <a:cs typeface="Helvetica" panose="020B0604020202020204" pitchFamily="34" charset="0"/>
                <a:sym typeface="Arial Bold" charset="0"/>
              </a:rPr>
              <a:t>problems</a:t>
            </a:r>
            <a:endParaRPr kumimoji="0" lang="en-US" sz="4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Helvetica" panose="020B0604020202020204" pitchFamily="34" charset="0"/>
              <a:ea typeface="ヒラギノ角ゴ ProN W6" charset="0"/>
              <a:cs typeface="Helvetica" panose="020B0604020202020204" pitchFamily="34" charset="0"/>
              <a:sym typeface="Arial Bold"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10160" cy="1143000"/>
          </a:xfrm>
        </p:spPr>
        <p:txBody>
          <a:bodyPr>
            <a:normAutofit/>
          </a:bodyPr>
          <a:lstStyle/>
          <a:p>
            <a:r>
              <a:rPr lang="en-US" sz="4000" b="1" dirty="0">
                <a:solidFill>
                  <a:srgbClr val="002060"/>
                </a:solidFill>
                <a:latin typeface="Helvetica" panose="020B0604020202020204" pitchFamily="34" charset="0"/>
                <a:cs typeface="Helvetica" panose="020B0604020202020204" pitchFamily="34" charset="0"/>
              </a:rPr>
              <a:t>Specific causes of low back pain</a:t>
            </a:r>
            <a:endParaRPr lang="en-US" sz="4000" dirty="0">
              <a:solidFill>
                <a:srgbClr val="002060"/>
              </a:solidFill>
              <a:latin typeface="Helvetica" panose="020B0604020202020204" pitchFamily="34" charset="0"/>
              <a:cs typeface="Helvetica"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244524"/>
              </p:ext>
            </p:extLst>
          </p:nvPr>
        </p:nvGraphicFramePr>
        <p:xfrm>
          <a:off x="251520" y="1124745"/>
          <a:ext cx="8784976" cy="6147346"/>
        </p:xfrm>
        <a:graphic>
          <a:graphicData uri="http://schemas.openxmlformats.org/drawingml/2006/table">
            <a:tbl>
              <a:tblPr firstRow="1" bandRow="1">
                <a:tableStyleId>{5C22544A-7EE6-4342-B048-85BDC9FD1C3A}</a:tableStyleId>
              </a:tblPr>
              <a:tblGrid>
                <a:gridCol w="2837817">
                  <a:extLst>
                    <a:ext uri="{9D8B030D-6E8A-4147-A177-3AD203B41FA5}">
                      <a16:colId xmlns:a16="http://schemas.microsoft.com/office/drawing/2014/main" val="20000"/>
                    </a:ext>
                  </a:extLst>
                </a:gridCol>
                <a:gridCol w="5947159">
                  <a:extLst>
                    <a:ext uri="{9D8B030D-6E8A-4147-A177-3AD203B41FA5}">
                      <a16:colId xmlns:a16="http://schemas.microsoft.com/office/drawing/2014/main" val="20001"/>
                    </a:ext>
                  </a:extLst>
                </a:gridCol>
              </a:tblGrid>
              <a:tr h="1439025">
                <a:tc>
                  <a:txBody>
                    <a:bodyPr/>
                    <a:lstStyle/>
                    <a:p>
                      <a:pPr algn="l" rtl="0"/>
                      <a:r>
                        <a:rPr lang="en-US" sz="2800" dirty="0">
                          <a:solidFill>
                            <a:srgbClr val="002060"/>
                          </a:solidFill>
                          <a:latin typeface="Helvetica" panose="020B0604020202020204" pitchFamily="34" charset="0"/>
                          <a:cs typeface="Helvetica" panose="020B0604020202020204" pitchFamily="34" charset="0"/>
                        </a:rPr>
                        <a:t>Degeneration</a:t>
                      </a:r>
                      <a:r>
                        <a:rPr lang="ar-SA" sz="2800" dirty="0">
                          <a:solidFill>
                            <a:srgbClr val="002060"/>
                          </a:solidFill>
                          <a:latin typeface="Helvetica" panose="020B0604020202020204" pitchFamily="34" charset="0"/>
                          <a:cs typeface="Helvetica" panose="020B0604020202020204" pitchFamily="34" charset="0"/>
                        </a:rPr>
                        <a:t>           </a:t>
                      </a:r>
                    </a:p>
                    <a:p>
                      <a:pPr algn="l"/>
                      <a:endParaRPr lang="en-US" sz="2800" dirty="0">
                        <a:solidFill>
                          <a:srgbClr val="002060"/>
                        </a:solidFill>
                        <a:latin typeface="Helvetica" panose="020B0604020202020204" pitchFamily="34" charset="0"/>
                        <a:cs typeface="Helvetica" panose="020B0604020202020204" pitchFamily="34" charset="0"/>
                      </a:endParaRP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 Of discs, joints</a:t>
                      </a:r>
                    </a:p>
                  </a:txBody>
                  <a:tcPr/>
                </a:tc>
                <a:extLst>
                  <a:ext uri="{0D108BD9-81ED-4DB2-BD59-A6C34878D82A}">
                    <a16:rowId xmlns:a16="http://schemas.microsoft.com/office/drawing/2014/main" val="10000"/>
                  </a:ext>
                </a:extLst>
              </a:tr>
              <a:tr h="991328">
                <a:tc>
                  <a:txBody>
                    <a:bodyPr/>
                    <a:lstStyle/>
                    <a:p>
                      <a:pPr algn="l"/>
                      <a:r>
                        <a:rPr lang="en-US" sz="2800" dirty="0">
                          <a:solidFill>
                            <a:srgbClr val="002060"/>
                          </a:solidFill>
                          <a:latin typeface="Helvetica" panose="020B0604020202020204" pitchFamily="34" charset="0"/>
                          <a:cs typeface="Helvetica" panose="020B0604020202020204" pitchFamily="34" charset="0"/>
                        </a:rPr>
                        <a:t>Inflammation</a:t>
                      </a: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 Ankylosing spondylitis</a:t>
                      </a:r>
                      <a:r>
                        <a:rPr lang="en-US" sz="2800" baseline="0" dirty="0">
                          <a:solidFill>
                            <a:srgbClr val="002060"/>
                          </a:solidFill>
                          <a:latin typeface="Helvetica" panose="020B0604020202020204" pitchFamily="34" charset="0"/>
                          <a:cs typeface="Helvetica" panose="020B0604020202020204" pitchFamily="34" charset="0"/>
                        </a:rPr>
                        <a:t> , rheumatoid arthritis</a:t>
                      </a:r>
                      <a:endParaRPr lang="en-US" sz="2800" dirty="0">
                        <a:solidFill>
                          <a:srgbClr val="002060"/>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0001"/>
                  </a:ext>
                </a:extLst>
              </a:tr>
              <a:tr h="908555">
                <a:tc>
                  <a:txBody>
                    <a:bodyPr/>
                    <a:lstStyle/>
                    <a:p>
                      <a:pPr algn="l"/>
                      <a:r>
                        <a:rPr lang="en-US" sz="2800" dirty="0">
                          <a:solidFill>
                            <a:srgbClr val="002060"/>
                          </a:solidFill>
                          <a:latin typeface="Helvetica" panose="020B0604020202020204" pitchFamily="34" charset="0"/>
                          <a:cs typeface="Helvetica" panose="020B0604020202020204" pitchFamily="34" charset="0"/>
                        </a:rPr>
                        <a:t>Infection</a:t>
                      </a: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Osteomylitis, abscess</a:t>
                      </a:r>
                      <a:r>
                        <a:rPr lang="en-US" sz="2800" baseline="0" dirty="0">
                          <a:solidFill>
                            <a:srgbClr val="002060"/>
                          </a:solidFill>
                          <a:latin typeface="Helvetica" panose="020B0604020202020204" pitchFamily="34" charset="0"/>
                          <a:cs typeface="Helvetica" panose="020B0604020202020204" pitchFamily="34" charset="0"/>
                        </a:rPr>
                        <a:t>, </a:t>
                      </a:r>
                      <a:r>
                        <a:rPr lang="en-US" sz="2800" dirty="0">
                          <a:solidFill>
                            <a:srgbClr val="002060"/>
                          </a:solidFill>
                          <a:latin typeface="Helvetica" panose="020B0604020202020204" pitchFamily="34" charset="0"/>
                          <a:cs typeface="Helvetica" panose="020B0604020202020204" pitchFamily="34" charset="0"/>
                        </a:rPr>
                        <a:t>tuberculosis</a:t>
                      </a:r>
                    </a:p>
                  </a:txBody>
                  <a:tcPr/>
                </a:tc>
                <a:extLst>
                  <a:ext uri="{0D108BD9-81ED-4DB2-BD59-A6C34878D82A}">
                    <a16:rowId xmlns:a16="http://schemas.microsoft.com/office/drawing/2014/main" val="10002"/>
                  </a:ext>
                </a:extLst>
              </a:tr>
              <a:tr h="908555">
                <a:tc>
                  <a:txBody>
                    <a:bodyPr/>
                    <a:lstStyle/>
                    <a:p>
                      <a:pPr algn="l"/>
                      <a:r>
                        <a:rPr lang="en-US" sz="2800" dirty="0">
                          <a:solidFill>
                            <a:srgbClr val="002060"/>
                          </a:solidFill>
                          <a:latin typeface="Helvetica" panose="020B0604020202020204" pitchFamily="34" charset="0"/>
                          <a:cs typeface="Helvetica" panose="020B0604020202020204" pitchFamily="34" charset="0"/>
                        </a:rPr>
                        <a:t>Neoplastic</a:t>
                      </a: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Myeloma, lymphoma, cancer</a:t>
                      </a:r>
                    </a:p>
                  </a:txBody>
                  <a:tcPr/>
                </a:tc>
                <a:extLst>
                  <a:ext uri="{0D108BD9-81ED-4DB2-BD59-A6C34878D82A}">
                    <a16:rowId xmlns:a16="http://schemas.microsoft.com/office/drawing/2014/main" val="10003"/>
                  </a:ext>
                </a:extLst>
              </a:tr>
              <a:tr h="991328">
                <a:tc>
                  <a:txBody>
                    <a:bodyPr/>
                    <a:lstStyle/>
                    <a:p>
                      <a:pPr algn="l"/>
                      <a:r>
                        <a:rPr lang="en-US" sz="2800" dirty="0">
                          <a:solidFill>
                            <a:srgbClr val="002060"/>
                          </a:solidFill>
                          <a:latin typeface="Helvetica" panose="020B0604020202020204" pitchFamily="34" charset="0"/>
                          <a:cs typeface="Helvetica" panose="020B0604020202020204" pitchFamily="34" charset="0"/>
                        </a:rPr>
                        <a:t>Metabolic</a:t>
                      </a: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Osteoporosis, osteomalacia, Paget’s disease</a:t>
                      </a:r>
                    </a:p>
                  </a:txBody>
                  <a:tcPr/>
                </a:tc>
                <a:extLst>
                  <a:ext uri="{0D108BD9-81ED-4DB2-BD59-A6C34878D82A}">
                    <a16:rowId xmlns:a16="http://schemas.microsoft.com/office/drawing/2014/main" val="10004"/>
                  </a:ext>
                </a:extLst>
              </a:tr>
              <a:tr h="908555">
                <a:tc>
                  <a:txBody>
                    <a:bodyPr/>
                    <a:lstStyle/>
                    <a:p>
                      <a:pPr algn="l"/>
                      <a:r>
                        <a:rPr lang="en-US" sz="2800" dirty="0">
                          <a:solidFill>
                            <a:srgbClr val="002060"/>
                          </a:solidFill>
                          <a:latin typeface="Helvetica" panose="020B0604020202020204" pitchFamily="34" charset="0"/>
                          <a:cs typeface="Helvetica" panose="020B0604020202020204" pitchFamily="34" charset="0"/>
                        </a:rPr>
                        <a:t>Others</a:t>
                      </a:r>
                    </a:p>
                  </a:txBody>
                  <a:tcPr/>
                </a:tc>
                <a:tc>
                  <a:txBody>
                    <a:bodyPr/>
                    <a:lstStyle/>
                    <a:p>
                      <a:pPr algn="l"/>
                      <a:r>
                        <a:rPr lang="en-US" sz="2800" dirty="0">
                          <a:solidFill>
                            <a:srgbClr val="002060"/>
                          </a:solidFill>
                          <a:latin typeface="Helvetica" panose="020B0604020202020204" pitchFamily="34" charset="0"/>
                          <a:cs typeface="Helvetica" panose="020B0604020202020204" pitchFamily="34" charset="0"/>
                        </a:rPr>
                        <a:t>Sickle-cell disease, claudication</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06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Causes Of Low Back Pain</a:t>
            </a:r>
          </a:p>
        </p:txBody>
      </p:sp>
      <p:sp>
        <p:nvSpPr>
          <p:cNvPr id="3" name="Content Placeholder 2"/>
          <p:cNvSpPr>
            <a:spLocks noGrp="1"/>
          </p:cNvSpPr>
          <p:nvPr>
            <p:ph idx="1"/>
          </p:nvPr>
        </p:nvSpPr>
        <p:spPr>
          <a:xfrm>
            <a:off x="1435608" y="1556792"/>
            <a:ext cx="7498080" cy="4800600"/>
          </a:xfrm>
        </p:spPr>
        <p:txBody>
          <a:bodyPr>
            <a:normAutofit/>
          </a:bodyPr>
          <a:lstStyle/>
          <a:p>
            <a:pPr marL="82296" indent="0" algn="l">
              <a:buNone/>
            </a:pPr>
            <a:r>
              <a:rPr lang="en-US" sz="2800" dirty="0">
                <a:solidFill>
                  <a:srgbClr val="002060"/>
                </a:solidFill>
                <a:latin typeface="Helvetica" panose="020B0604020202020204" pitchFamily="34" charset="0"/>
                <a:cs typeface="Helvetica" panose="020B0604020202020204" pitchFamily="34" charset="0"/>
              </a:rPr>
              <a:t>- Mechanical, most common cause (Sprains and strains)</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Metabolic</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Inflammatory</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Active infection- </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Fracture</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Neoplastic</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Referred pain</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 Pregnancy</a:t>
            </a:r>
          </a:p>
          <a:p>
            <a:pPr>
              <a:buNone/>
            </a:pPr>
            <a:endParaRPr lang="en-US" dirty="0"/>
          </a:p>
          <a:p>
            <a:endParaRPr lang="en-US" dirty="0"/>
          </a:p>
          <a:p>
            <a:endParaRPr lang="en-US" dirty="0"/>
          </a:p>
          <a:p>
            <a:endParaRPr lang="en-US" dirty="0"/>
          </a:p>
          <a:p>
            <a:endParaRPr lang="en-US" dirty="0"/>
          </a:p>
          <a:p>
            <a:endParaRPr lang="en-US" dirty="0"/>
          </a:p>
        </p:txBody>
      </p:sp>
      <p:pic>
        <p:nvPicPr>
          <p:cNvPr id="12290" name="Picture 2" descr="https://is10.eporia.com/company_1036/763327.jpg?cvt=jpeg"/>
          <p:cNvPicPr>
            <a:picLocks noChangeAspect="1" noChangeArrowheads="1"/>
          </p:cNvPicPr>
          <p:nvPr/>
        </p:nvPicPr>
        <p:blipFill>
          <a:blip r:embed="rId2" cstate="print"/>
          <a:srcRect/>
          <a:stretch>
            <a:fillRect/>
          </a:stretch>
        </p:blipFill>
        <p:spPr bwMode="auto">
          <a:xfrm>
            <a:off x="4499992" y="2778920"/>
            <a:ext cx="4644008" cy="3221831"/>
          </a:xfrm>
          <a:prstGeom prst="rect">
            <a:avLst/>
          </a:prstGeom>
          <a:noFill/>
        </p:spPr>
      </p:pic>
    </p:spTree>
    <p:extLst>
      <p:ext uri="{BB962C8B-B14F-4D97-AF65-F5344CB8AC3E}">
        <p14:creationId xmlns:p14="http://schemas.microsoft.com/office/powerpoint/2010/main" val="58022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043608" y="0"/>
            <a:ext cx="7498080" cy="1714202"/>
          </a:xfrm>
          <a:ln/>
        </p:spPr>
        <p:txBody>
          <a:bodyPr/>
          <a:lstStyle/>
          <a:p>
            <a:pPr rtl="0"/>
            <a:r>
              <a:rPr lang="en-US" sz="4400" dirty="0">
                <a:solidFill>
                  <a:srgbClr val="262626"/>
                </a:solidFill>
                <a:latin typeface="Arial" charset="0"/>
                <a:cs typeface="Arial" charset="0"/>
                <a:sym typeface="Arial" charset="0"/>
              </a:rPr>
              <a:t> </a:t>
            </a:r>
            <a:r>
              <a:rPr lang="en-US" sz="4400" dirty="0">
                <a:solidFill>
                  <a:srgbClr val="002060"/>
                </a:solidFill>
                <a:latin typeface="Helvetica" panose="020B0604020202020204" pitchFamily="34" charset="0"/>
                <a:cs typeface="Helvetica" panose="020B0604020202020204" pitchFamily="34" charset="0"/>
                <a:sym typeface="Arial" charset="0"/>
              </a:rPr>
              <a:t>Symptoms</a:t>
            </a:r>
            <a:br>
              <a:rPr lang="en-US" sz="4400" dirty="0">
                <a:solidFill>
                  <a:srgbClr val="002060"/>
                </a:solidFill>
                <a:latin typeface="Arial" charset="0"/>
                <a:cs typeface="Arial" charset="0"/>
                <a:sym typeface="Arial" charset="0"/>
              </a:rPr>
            </a:br>
            <a:r>
              <a:rPr lang="en-US" sz="4400" dirty="0">
                <a:solidFill>
                  <a:srgbClr val="002060"/>
                </a:solidFill>
                <a:latin typeface="Arial" charset="0"/>
                <a:cs typeface="Arial" charset="0"/>
                <a:sym typeface="Arial" charset="0"/>
              </a:rPr>
              <a:t>                  </a:t>
            </a:r>
            <a:endParaRPr lang="en-US" dirty="0">
              <a:solidFill>
                <a:srgbClr val="002060"/>
              </a:solidFill>
            </a:endParaRPr>
          </a:p>
        </p:txBody>
      </p:sp>
      <p:sp>
        <p:nvSpPr>
          <p:cNvPr id="26626" name="Rectangle 2"/>
          <p:cNvSpPr>
            <a:spLocks noGrp="1" noChangeArrowheads="1"/>
          </p:cNvSpPr>
          <p:nvPr>
            <p:ph idx="1"/>
          </p:nvPr>
        </p:nvSpPr>
        <p:spPr>
          <a:ln/>
        </p:spPr>
        <p:txBody>
          <a:bodyPr>
            <a:normAutofit lnSpcReduction="10000"/>
          </a:bodyPr>
          <a:lstStyle/>
          <a:p>
            <a:pPr marL="625056" algn="l" rtl="0">
              <a:buNone/>
            </a:pPr>
            <a:endParaRPr lang="en-US" sz="2400" dirty="0">
              <a:solidFill>
                <a:srgbClr val="262626"/>
              </a:solidFill>
              <a:latin typeface="+mj-lt"/>
              <a:ea typeface="Lucida Grande" charset="0"/>
              <a:cs typeface="Arial" pitchFamily="34" charset="0"/>
              <a:sym typeface="Lucida Grande" charset="0"/>
            </a:endParaRPr>
          </a:p>
          <a:p>
            <a:pPr marL="625056" algn="l" rtl="0"/>
            <a:r>
              <a:rPr lang="en-US" sz="2800" dirty="0">
                <a:latin typeface="Helvetica" panose="020B0604020202020204" pitchFamily="34" charset="0"/>
                <a:cs typeface="Helvetica" panose="020B0604020202020204" pitchFamily="34" charset="0"/>
              </a:rPr>
              <a:t>80% to 90% of attacks of low back pain resolve in about 6 weeks.</a:t>
            </a:r>
            <a:endParaRPr lang="en-US" sz="2800" dirty="0">
              <a:solidFill>
                <a:srgbClr val="262626"/>
              </a:solidFill>
              <a:latin typeface="Helvetica" panose="020B0604020202020204" pitchFamily="34" charset="0"/>
              <a:cs typeface="Helvetica" panose="020B0604020202020204" pitchFamily="34" charset="0"/>
              <a:sym typeface="Lucida Grande" charset="0"/>
            </a:endParaRPr>
          </a:p>
          <a:p>
            <a:pPr marL="625056" algn="l" rtl="0"/>
            <a:r>
              <a:rPr lang="en-US" sz="2800" dirty="0">
                <a:solidFill>
                  <a:srgbClr val="262626"/>
                </a:solidFill>
                <a:latin typeface="Helvetica" panose="020B0604020202020204" pitchFamily="34" charset="0"/>
                <a:ea typeface="Lucida Grande" charset="0"/>
                <a:cs typeface="Helvetica" panose="020B0604020202020204" pitchFamily="34" charset="0"/>
                <a:sym typeface="Lucida Grande" charset="0"/>
              </a:rPr>
              <a:t>Back pain can range from a dull, constant ache to a sudden, sharp pain.</a:t>
            </a:r>
          </a:p>
          <a:p>
            <a:pPr marL="341592" indent="0" algn="l" rtl="0">
              <a:buNone/>
            </a:pPr>
            <a:endParaRPr lang="en-US" sz="2800" dirty="0">
              <a:solidFill>
                <a:srgbClr val="262626"/>
              </a:solidFill>
              <a:latin typeface="Helvetica" panose="020B0604020202020204" pitchFamily="34" charset="0"/>
              <a:ea typeface="Lucida Grande" charset="0"/>
              <a:cs typeface="Helvetica" panose="020B0604020202020204" pitchFamily="34" charset="0"/>
              <a:sym typeface="Lucida Grande" charset="0"/>
            </a:endParaRPr>
          </a:p>
          <a:p>
            <a:pPr marL="625056" algn="l" rtl="0"/>
            <a:r>
              <a:rPr lang="en-US" sz="2800" dirty="0">
                <a:solidFill>
                  <a:srgbClr val="262626"/>
                </a:solidFill>
                <a:latin typeface="Helvetica" panose="020B0604020202020204" pitchFamily="34" charset="0"/>
                <a:ea typeface="Lucida Grande" charset="0"/>
                <a:cs typeface="Helvetica" panose="020B0604020202020204" pitchFamily="34" charset="0"/>
                <a:sym typeface="Lucida Grande" charset="0"/>
              </a:rPr>
              <a:t>Duration of pain:</a:t>
            </a:r>
          </a:p>
          <a:p>
            <a:pPr marL="798792" indent="-457200" algn="l" rtl="0">
              <a:buAutoNum type="arabicPeriod"/>
            </a:pPr>
            <a:r>
              <a:rPr lang="en-US" sz="2800" dirty="0">
                <a:latin typeface="Helvetica" panose="020B0604020202020204" pitchFamily="34" charset="0"/>
                <a:cs typeface="Helvetica" panose="020B0604020202020204" pitchFamily="34" charset="0"/>
              </a:rPr>
              <a:t>acute (less than 4 weeks).</a:t>
            </a:r>
          </a:p>
          <a:p>
            <a:pPr marL="798792" indent="-457200" algn="l" rtl="0">
              <a:buAutoNum type="arabicPeriod"/>
            </a:pPr>
            <a:r>
              <a:rPr lang="en-US" sz="2800" dirty="0" err="1">
                <a:latin typeface="Helvetica" panose="020B0604020202020204" pitchFamily="34" charset="0"/>
                <a:cs typeface="Helvetica" panose="020B0604020202020204" pitchFamily="34" charset="0"/>
              </a:rPr>
              <a:t>subacute</a:t>
            </a:r>
            <a:r>
              <a:rPr lang="en-US" sz="2800" dirty="0">
                <a:latin typeface="Helvetica" panose="020B0604020202020204" pitchFamily="34" charset="0"/>
                <a:cs typeface="Helvetica" panose="020B0604020202020204" pitchFamily="34" charset="0"/>
              </a:rPr>
              <a:t> (4 – 12 weeks).</a:t>
            </a:r>
          </a:p>
          <a:p>
            <a:pPr marL="798792" indent="-457200" algn="l" rtl="0">
              <a:buAutoNum type="arabicPeriod"/>
            </a:pPr>
            <a:r>
              <a:rPr lang="en-US" sz="2800" dirty="0">
                <a:latin typeface="Helvetica" panose="020B0604020202020204" pitchFamily="34" charset="0"/>
                <a:cs typeface="Helvetica" panose="020B0604020202020204" pitchFamily="34" charset="0"/>
              </a:rPr>
              <a:t>chronic (greater than 12 weeks).</a:t>
            </a:r>
          </a:p>
          <a:p>
            <a:pPr marL="341592" indent="0" algn="l" rtl="0">
              <a:buNone/>
            </a:pPr>
            <a:endParaRPr lang="en-US" sz="2400" dirty="0">
              <a:solidFill>
                <a:srgbClr val="262626"/>
              </a:solidFill>
              <a:latin typeface="+mj-lt"/>
              <a:ea typeface="Lucida Grande" charset="0"/>
              <a:cs typeface="Arial" pitchFamily="34" charset="0"/>
              <a:sym typeface="Lucida Grande" charset="0"/>
            </a:endParaRPr>
          </a:p>
        </p:txBody>
      </p:sp>
    </p:spTree>
    <p:extLst>
      <p:ext uri="{BB962C8B-B14F-4D97-AF65-F5344CB8AC3E}">
        <p14:creationId xmlns:p14="http://schemas.microsoft.com/office/powerpoint/2010/main" val="28943749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a:solidFill>
                  <a:srgbClr val="FF0000"/>
                </a:solidFill>
                <a:latin typeface="Helvetica" panose="020B0604020202020204" pitchFamily="34" charset="0"/>
                <a:cs typeface="Helvetica" panose="020B0604020202020204" pitchFamily="34" charset="0"/>
              </a:rPr>
              <a:t>Red flags</a:t>
            </a:r>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Onset, age either &lt;20 or &gt;55 years.</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Bowel or bladder dysfunction.</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Spinal deformity.</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Wight loss.</a:t>
            </a:r>
          </a:p>
          <a:p>
            <a:pPr marL="514350" indent="-514350" algn="l" rtl="0">
              <a:buFont typeface="+mj-lt"/>
              <a:buAutoNum type="arabicPeriod"/>
            </a:pPr>
            <a:r>
              <a:rPr lang="en-US" sz="2800" dirty="0" err="1">
                <a:latin typeface="Helvetica" panose="020B0604020202020204" pitchFamily="34" charset="0"/>
                <a:cs typeface="Helvetica" panose="020B0604020202020204" pitchFamily="34" charset="0"/>
              </a:rPr>
              <a:t>Lymphadenopathy</a:t>
            </a:r>
            <a:r>
              <a:rPr lang="en-US" sz="2800" dirty="0">
                <a:latin typeface="Helvetica" panose="020B0604020202020204" pitchFamily="34" charset="0"/>
                <a:cs typeface="Helvetica" panose="020B0604020202020204" pitchFamily="34" charset="0"/>
              </a:rPr>
              <a:t>.</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Neurological symptoms.</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History of HIV, corticosteroid therapy.</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Unexplained fever.</a:t>
            </a:r>
          </a:p>
          <a:p>
            <a:pPr marL="514350" indent="-514350" algn="l" rtl="0">
              <a:buFont typeface="+mj-lt"/>
              <a:buAutoNum type="arabicPeriod"/>
            </a:pPr>
            <a:r>
              <a:rPr lang="en-US" sz="2800" dirty="0">
                <a:latin typeface="Helvetica" panose="020B0604020202020204" pitchFamily="34" charset="0"/>
                <a:cs typeface="Helvetica" panose="020B0604020202020204" pitchFamily="34" charset="0"/>
              </a:rPr>
              <a:t>Duration more than 6 weeks.</a:t>
            </a:r>
          </a:p>
        </p:txBody>
      </p:sp>
    </p:spTree>
    <p:extLst>
      <p:ext uri="{BB962C8B-B14F-4D97-AF65-F5344CB8AC3E}">
        <p14:creationId xmlns:p14="http://schemas.microsoft.com/office/powerpoint/2010/main" val="15967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Helvetica" panose="020B0604020202020204" pitchFamily="34" charset="0"/>
                <a:cs typeface="Helvetica" panose="020B0604020202020204" pitchFamily="34" charset="0"/>
              </a:rPr>
              <a:t>Yellow Flags </a:t>
            </a:r>
          </a:p>
        </p:txBody>
      </p:sp>
      <p:sp>
        <p:nvSpPr>
          <p:cNvPr id="3" name="Content Placeholder 2"/>
          <p:cNvSpPr>
            <a:spLocks noGrp="1"/>
          </p:cNvSpPr>
          <p:nvPr>
            <p:ph idx="1"/>
          </p:nvPr>
        </p:nvSpPr>
        <p:spPr/>
        <p:txBody>
          <a:bodyPr>
            <a:normAutofit fontScale="92500" lnSpcReduction="20000"/>
          </a:bodyPr>
          <a:lstStyle/>
          <a:p>
            <a:pPr marL="514350" indent="-514350" algn="l" rtl="0">
              <a:buFont typeface="+mj-lt"/>
              <a:buAutoNum type="arabicPeriod"/>
            </a:pPr>
            <a:endParaRPr lang="en-US" sz="2800" dirty="0"/>
          </a:p>
          <a:p>
            <a:pPr marL="514350" indent="-514350" algn="l" rtl="0">
              <a:buFont typeface="+mj-lt"/>
              <a:buAutoNum type="arabicPeriod"/>
            </a:pPr>
            <a:r>
              <a:rPr lang="en-US" sz="3000" b="1" dirty="0">
                <a:solidFill>
                  <a:srgbClr val="002060"/>
                </a:solidFill>
                <a:latin typeface="Helvetica" panose="020B0604020202020204" pitchFamily="34" charset="0"/>
                <a:cs typeface="Helvetica" panose="020B0604020202020204" pitchFamily="34" charset="0"/>
              </a:rPr>
              <a:t>B</a:t>
            </a:r>
            <a:r>
              <a:rPr lang="en-US" sz="3000" dirty="0">
                <a:solidFill>
                  <a:srgbClr val="002060"/>
                </a:solidFill>
                <a:latin typeface="Helvetica" panose="020B0604020202020204" pitchFamily="34" charset="0"/>
                <a:cs typeface="Helvetica" panose="020B0604020202020204" pitchFamily="34" charset="0"/>
              </a:rPr>
              <a:t>elief: If patient believe that the back pain is serious -usually cancer.</a:t>
            </a:r>
          </a:p>
          <a:p>
            <a:pPr marL="514350" indent="-514350" algn="l" rtl="0">
              <a:buFont typeface="+mj-lt"/>
              <a:buAutoNum type="arabicPeriod"/>
            </a:pPr>
            <a:r>
              <a:rPr lang="en-US" sz="3000" b="1" dirty="0">
                <a:solidFill>
                  <a:srgbClr val="002060"/>
                </a:solidFill>
                <a:latin typeface="Helvetica" panose="020B0604020202020204" pitchFamily="34" charset="0"/>
                <a:cs typeface="Helvetica" panose="020B0604020202020204" pitchFamily="34" charset="0"/>
              </a:rPr>
              <a:t>C</a:t>
            </a:r>
            <a:r>
              <a:rPr lang="en-US" sz="3000" dirty="0">
                <a:solidFill>
                  <a:srgbClr val="002060"/>
                </a:solidFill>
                <a:latin typeface="Helvetica" panose="020B0604020202020204" pitchFamily="34" charset="0"/>
                <a:cs typeface="Helvetica" panose="020B0604020202020204" pitchFamily="34" charset="0"/>
              </a:rPr>
              <a:t>ompensation - Is the patient awaiting payment for an accident/ injury at work/ RTA?</a:t>
            </a:r>
          </a:p>
          <a:p>
            <a:pPr marL="514350" indent="-514350" algn="l" rtl="0">
              <a:buFont typeface="+mj-lt"/>
              <a:buAutoNum type="arabicPeriod"/>
            </a:pPr>
            <a:r>
              <a:rPr lang="en-US" sz="3000" b="1" dirty="0">
                <a:solidFill>
                  <a:srgbClr val="002060"/>
                </a:solidFill>
                <a:latin typeface="Helvetica" panose="020B0604020202020204" pitchFamily="34" charset="0"/>
                <a:cs typeface="Helvetica" panose="020B0604020202020204" pitchFamily="34" charset="0"/>
              </a:rPr>
              <a:t>E</a:t>
            </a:r>
            <a:r>
              <a:rPr lang="en-US" sz="3000" dirty="0">
                <a:solidFill>
                  <a:srgbClr val="002060"/>
                </a:solidFill>
                <a:latin typeface="Helvetica" panose="020B0604020202020204" pitchFamily="34" charset="0"/>
                <a:cs typeface="Helvetica" panose="020B0604020202020204" pitchFamily="34" charset="0"/>
              </a:rPr>
              <a:t>motions - Patients with other emotional difficulties such as ongoing depression and/or anxiety.</a:t>
            </a:r>
          </a:p>
          <a:p>
            <a:pPr marL="514350" indent="-514350" algn="l" rtl="0">
              <a:buFont typeface="+mj-lt"/>
              <a:buAutoNum type="arabicPeriod"/>
            </a:pPr>
            <a:r>
              <a:rPr lang="en-US" sz="3000" b="1" dirty="0">
                <a:solidFill>
                  <a:srgbClr val="002060"/>
                </a:solidFill>
                <a:latin typeface="Helvetica" panose="020B0604020202020204" pitchFamily="34" charset="0"/>
                <a:cs typeface="Helvetica" panose="020B0604020202020204" pitchFamily="34" charset="0"/>
              </a:rPr>
              <a:t>W</a:t>
            </a:r>
            <a:r>
              <a:rPr lang="en-US" sz="3000" dirty="0">
                <a:solidFill>
                  <a:srgbClr val="002060"/>
                </a:solidFill>
                <a:latin typeface="Helvetica" panose="020B0604020202020204" pitchFamily="34" charset="0"/>
                <a:cs typeface="Helvetica" panose="020B0604020202020204" pitchFamily="34" charset="0"/>
              </a:rPr>
              <a:t>ork related factor.</a:t>
            </a:r>
          </a:p>
          <a:p>
            <a:pPr marL="514350" indent="-514350" algn="l" rtl="0">
              <a:buFont typeface="+mj-lt"/>
              <a:buAutoNum type="arabicPeriod"/>
            </a:pPr>
            <a:r>
              <a:rPr lang="en-US" sz="3000" b="1" dirty="0">
                <a:solidFill>
                  <a:srgbClr val="002060"/>
                </a:solidFill>
                <a:latin typeface="Helvetica" panose="020B0604020202020204" pitchFamily="34" charset="0"/>
                <a:cs typeface="Helvetica" panose="020B0604020202020204" pitchFamily="34" charset="0"/>
              </a:rPr>
              <a:t>F</a:t>
            </a:r>
            <a:r>
              <a:rPr lang="en-US" sz="3000" dirty="0">
                <a:solidFill>
                  <a:srgbClr val="002060"/>
                </a:solidFill>
                <a:latin typeface="Helvetica" panose="020B0604020202020204" pitchFamily="34" charset="0"/>
                <a:cs typeface="Helvetica" panose="020B0604020202020204" pitchFamily="34" charset="0"/>
              </a:rPr>
              <a:t>amily -  problems with families, either over bearing or under supportive.</a:t>
            </a:r>
          </a:p>
          <a:p>
            <a:pPr marL="514350" indent="-514350" algn="l" rtl="0">
              <a:buFont typeface="+mj-lt"/>
              <a:buAutoNum type="arabicPeriod"/>
            </a:pPr>
            <a:endParaRPr lang="en-US" sz="2800" dirty="0"/>
          </a:p>
        </p:txBody>
      </p:sp>
    </p:spTree>
    <p:extLst>
      <p:ext uri="{BB962C8B-B14F-4D97-AF65-F5344CB8AC3E}">
        <p14:creationId xmlns:p14="http://schemas.microsoft.com/office/powerpoint/2010/main" val="178356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1617714" y="548680"/>
            <a:ext cx="7498079" cy="6453336"/>
          </a:xfrm>
          <a:prstGeom prst="rect">
            <a:avLst/>
          </a:prstGeom>
        </p:spPr>
      </p:pic>
    </p:spTree>
    <p:extLst>
      <p:ext uri="{BB962C8B-B14F-4D97-AF65-F5344CB8AC3E}">
        <p14:creationId xmlns:p14="http://schemas.microsoft.com/office/powerpoint/2010/main" val="54852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751246" y="1772816"/>
            <a:ext cx="7159309" cy="4392487"/>
          </a:xfrm>
          <a:prstGeom prst="rect">
            <a:avLst/>
          </a:prstGeom>
        </p:spPr>
      </p:pic>
    </p:spTree>
    <p:extLst>
      <p:ext uri="{BB962C8B-B14F-4D97-AF65-F5344CB8AC3E}">
        <p14:creationId xmlns:p14="http://schemas.microsoft.com/office/powerpoint/2010/main" val="50067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normAutofit/>
          </a:bodyPr>
          <a:lstStyle/>
          <a:p>
            <a:pPr marL="321457" indent="-321457" algn="l">
              <a:tabLst>
                <a:tab pos="98223" algn="l"/>
                <a:tab pos="321457" algn="r"/>
              </a:tabLst>
            </a:pPr>
            <a:r>
              <a:rPr lang="en-US" sz="4400" b="1" dirty="0">
                <a:solidFill>
                  <a:srgbClr val="002060"/>
                </a:solidFill>
                <a:latin typeface="Helvetica" charset="0"/>
                <a:cs typeface="Helvetica" charset="0"/>
                <a:sym typeface="Helvetica" charset="0"/>
              </a:rPr>
              <a:t>Sciatica</a:t>
            </a:r>
            <a:endParaRPr lang="en-US" sz="4400" b="1" dirty="0">
              <a:solidFill>
                <a:srgbClr val="002060"/>
              </a:solidFill>
              <a:latin typeface="Helvetica" charset="0"/>
              <a:ea typeface="ヒラギノ角ゴ ProN W6" charset="0"/>
              <a:cs typeface="ヒラギノ角ゴ ProN W6" charset="0"/>
              <a:sym typeface="Helvetica" charset="0"/>
            </a:endParaRPr>
          </a:p>
        </p:txBody>
      </p:sp>
      <p:sp>
        <p:nvSpPr>
          <p:cNvPr id="33794" name="Rectangle 2"/>
          <p:cNvSpPr>
            <a:spLocks noGrp="1" noChangeArrowheads="1"/>
          </p:cNvSpPr>
          <p:nvPr>
            <p:ph idx="1"/>
          </p:nvPr>
        </p:nvSpPr>
        <p:spPr>
          <a:xfrm>
            <a:off x="1043608" y="1556792"/>
            <a:ext cx="7890080" cy="4824536"/>
          </a:xfrm>
          <a:ln/>
        </p:spPr>
        <p:txBody>
          <a:bodyPr>
            <a:noAutofit/>
          </a:bodyPr>
          <a:lstStyle/>
          <a:p>
            <a:pPr marL="625056" algn="l" rtl="0"/>
            <a:r>
              <a:rPr lang="en-US" sz="2800" dirty="0">
                <a:latin typeface="Helvetica" panose="020B0604020202020204" pitchFamily="34" charset="0"/>
                <a:cs typeface="Helvetica" panose="020B0604020202020204" pitchFamily="34" charset="0"/>
                <a:sym typeface="Helvetica" charset="0"/>
              </a:rPr>
              <a:t> Is a bulging or herniated disk presses on the sciatic nerve that travels down the leg, it can cause sharp, shooting pain through the buttock and back of the leg.</a:t>
            </a:r>
          </a:p>
          <a:p>
            <a:pPr marL="625056" algn="l" rtl="0"/>
            <a:endParaRPr lang="en-US" sz="2800" dirty="0">
              <a:latin typeface="Helvetica" panose="020B0604020202020204" pitchFamily="34" charset="0"/>
              <a:cs typeface="Helvetica" panose="020B0604020202020204" pitchFamily="34" charset="0"/>
              <a:sym typeface="Helvetica" charset="0"/>
            </a:endParaRPr>
          </a:p>
          <a:p>
            <a:pPr marL="625056" algn="l" rtl="0"/>
            <a:r>
              <a:rPr lang="en-US" sz="2800" dirty="0">
                <a:latin typeface="Helvetica" panose="020B0604020202020204" pitchFamily="34" charset="0"/>
                <a:cs typeface="Helvetica" panose="020B0604020202020204" pitchFamily="34" charset="0"/>
              </a:rPr>
              <a:t>there may be numbness, muscular weakness, pins and needles or tingling and difficulty in moving or controlling the leg. Typically, the symptoms are only felt on one side of the body.</a:t>
            </a:r>
            <a:endParaRPr lang="en-US" sz="2800" dirty="0">
              <a:latin typeface="Helvetica" panose="020B0604020202020204" pitchFamily="34" charset="0"/>
              <a:cs typeface="Helvetica" panose="020B0604020202020204" pitchFamily="34" charset="0"/>
              <a:sym typeface="Helvetica" charset="0"/>
            </a:endParaRPr>
          </a:p>
        </p:txBody>
      </p:sp>
    </p:spTree>
    <p:extLst>
      <p:ext uri="{BB962C8B-B14F-4D97-AF65-F5344CB8AC3E}">
        <p14:creationId xmlns:p14="http://schemas.microsoft.com/office/powerpoint/2010/main" val="39923054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health_04_discprobl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88640"/>
            <a:ext cx="511256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7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043608" y="116632"/>
            <a:ext cx="7358063" cy="1556792"/>
          </a:xfrm>
          <a:ln/>
        </p:spPr>
        <p:txBody>
          <a:bodyPr>
            <a:normAutofit/>
          </a:bodyPr>
          <a:lstStyle/>
          <a:p>
            <a:r>
              <a:rPr lang="en-US" sz="4400" b="1" dirty="0">
                <a:solidFill>
                  <a:srgbClr val="002060"/>
                </a:solidFill>
                <a:latin typeface="Helvetica" charset="0"/>
                <a:cs typeface="Helvetica" charset="0"/>
                <a:sym typeface="Helvetica" charset="0"/>
              </a:rPr>
              <a:t>Cauda equina syndrome</a:t>
            </a:r>
            <a:br>
              <a:rPr lang="en-US" sz="3200" b="1" dirty="0">
                <a:solidFill>
                  <a:schemeClr val="accent2"/>
                </a:solidFill>
                <a:latin typeface="Helvetica" charset="0"/>
                <a:cs typeface="Helvetica" charset="0"/>
                <a:sym typeface="Helvetica" charset="0"/>
              </a:rPr>
            </a:br>
            <a:endParaRPr lang="en-US" sz="3200" dirty="0">
              <a:latin typeface="Helvetica" charset="0"/>
              <a:ea typeface="ヒラギノ角ゴ ProN W6" charset="0"/>
              <a:cs typeface="ヒラギノ角ゴ ProN W6" charset="0"/>
              <a:sym typeface="Helvetica" charset="0"/>
            </a:endParaRPr>
          </a:p>
        </p:txBody>
      </p:sp>
      <p:sp>
        <p:nvSpPr>
          <p:cNvPr id="40963" name="Rectangle 3"/>
          <p:cNvSpPr>
            <a:spLocks noGrp="1" noChangeArrowheads="1"/>
          </p:cNvSpPr>
          <p:nvPr>
            <p:ph idx="1"/>
          </p:nvPr>
        </p:nvSpPr>
        <p:spPr>
          <a:xfrm>
            <a:off x="576064" y="1883407"/>
            <a:ext cx="6732240" cy="3993865"/>
          </a:xfrm>
          <a:ln/>
        </p:spPr>
        <p:txBody>
          <a:bodyPr>
            <a:normAutofit/>
          </a:bodyPr>
          <a:lstStyle/>
          <a:p>
            <a:pPr marL="625056" algn="l" rtl="0"/>
            <a:endParaRPr lang="en-US" sz="2400" dirty="0">
              <a:latin typeface="Helvetica" charset="0"/>
              <a:cs typeface="Helvetica" charset="0"/>
              <a:sym typeface="Helvetica" charset="0"/>
            </a:endParaRPr>
          </a:p>
          <a:p>
            <a:pPr marL="625056" algn="l" rtl="0"/>
            <a:r>
              <a:rPr lang="en-US" sz="2800" dirty="0">
                <a:latin typeface="Helvetica" charset="0"/>
                <a:cs typeface="Helvetica" charset="0"/>
                <a:sym typeface="Helvetica" charset="0"/>
              </a:rPr>
              <a:t>Rare but  </a:t>
            </a:r>
            <a:r>
              <a:rPr lang="en-US" sz="2800" dirty="0">
                <a:solidFill>
                  <a:srgbClr val="FF0000"/>
                </a:solidFill>
                <a:latin typeface="Helvetica" charset="0"/>
                <a:cs typeface="Helvetica" charset="0"/>
                <a:sym typeface="Helvetica" charset="0"/>
              </a:rPr>
              <a:t>serious</a:t>
            </a:r>
            <a:r>
              <a:rPr lang="en-US" sz="2800" dirty="0">
                <a:latin typeface="Helvetica" charset="0"/>
                <a:cs typeface="Helvetica" charset="0"/>
                <a:sym typeface="Helvetica" charset="0"/>
              </a:rPr>
              <a:t> condition</a:t>
            </a:r>
          </a:p>
          <a:p>
            <a:pPr marL="625056" algn="l" rtl="0">
              <a:buNone/>
            </a:pPr>
            <a:endParaRPr lang="en-US" sz="2800" b="1" dirty="0">
              <a:solidFill>
                <a:schemeClr val="accent2"/>
              </a:solidFill>
              <a:latin typeface="Helvetica" charset="0"/>
              <a:ea typeface="ヒラギノ角ゴ ProN W6" charset="0"/>
              <a:cs typeface="ヒラギノ角ゴ ProN W6" charset="0"/>
              <a:sym typeface="Helvetica" charset="0"/>
            </a:endParaRPr>
          </a:p>
          <a:p>
            <a:pPr marL="341592" indent="0" algn="l" rtl="0">
              <a:buNone/>
            </a:pPr>
            <a:r>
              <a:rPr lang="en-US" sz="2800" dirty="0">
                <a:latin typeface="Helvetica" charset="0"/>
                <a:cs typeface="Helvetica" charset="0"/>
                <a:sym typeface="Helvetica" charset="0"/>
              </a:rPr>
              <a:t> </a:t>
            </a:r>
            <a:endParaRPr lang="en-US" sz="2800" dirty="0">
              <a:latin typeface="Helvetica" charset="0"/>
              <a:sym typeface="Helvetica" charset="0"/>
            </a:endParaRPr>
          </a:p>
          <a:p>
            <a:pPr marL="625056" algn="l" rtl="0"/>
            <a:r>
              <a:rPr lang="en-US" sz="2800" dirty="0">
                <a:latin typeface="Helvetica" charset="0"/>
                <a:cs typeface="Helvetica" charset="0"/>
                <a:sym typeface="Helvetica" charset="0"/>
              </a:rPr>
              <a:t> It can cause weakness in the legs, numbness in the "saddle" or groin area, and loss of bowel or bladder control.</a:t>
            </a:r>
            <a:endParaRPr lang="en-US" sz="2800" dirty="0">
              <a:latin typeface="Helvetica" charset="0"/>
              <a:sym typeface="Helvetica" charset="0"/>
            </a:endParaRPr>
          </a:p>
        </p:txBody>
      </p:sp>
      <p:pic>
        <p:nvPicPr>
          <p:cNvPr id="40962" name="Picture 2"/>
          <p:cNvPicPr>
            <a:picLocks noChangeAspect="1" noChangeArrowheads="1"/>
          </p:cNvPicPr>
          <p:nvPr/>
        </p:nvPicPr>
        <p:blipFill>
          <a:blip r:embed="rId2" cstate="print"/>
          <a:srcRect/>
          <a:stretch>
            <a:fillRect/>
          </a:stretch>
        </p:blipFill>
        <p:spPr bwMode="auto">
          <a:xfrm>
            <a:off x="7092280" y="0"/>
            <a:ext cx="2051720" cy="4057427"/>
          </a:xfrm>
          <a:prstGeom prst="rect">
            <a:avLst/>
          </a:prstGeom>
          <a:noFill/>
          <a:ln w="12700" cap="flat">
            <a:noFill/>
            <a:miter lim="800000"/>
            <a:headEnd/>
            <a:tailEnd/>
          </a:ln>
        </p:spPr>
      </p:pic>
    </p:spTree>
    <p:extLst>
      <p:ext uri="{BB962C8B-B14F-4D97-AF65-F5344CB8AC3E}">
        <p14:creationId xmlns:p14="http://schemas.microsoft.com/office/powerpoint/2010/main" val="42286483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908720"/>
            <a:ext cx="6477000" cy="1828800"/>
          </a:xfrm>
        </p:spPr>
        <p:txBody>
          <a:bodyPr/>
          <a:lstStyle/>
          <a:p>
            <a:pPr algn="ctr" rtl="0"/>
            <a:r>
              <a:rPr lang="en-US" sz="4400" dirty="0">
                <a:solidFill>
                  <a:srgbClr val="002060"/>
                </a:solidFill>
                <a:latin typeface="Helvetica" panose="020B0604020202020204" pitchFamily="34" charset="0"/>
                <a:cs typeface="Helvetica" panose="020B0604020202020204" pitchFamily="34" charset="0"/>
              </a:rPr>
              <a:t>Diagnosis of back pain </a:t>
            </a:r>
            <a:br>
              <a:rPr lang="en-US" dirty="0"/>
            </a:br>
            <a:endParaRPr lang="en-US" dirty="0"/>
          </a:p>
        </p:txBody>
      </p:sp>
      <p:sp>
        <p:nvSpPr>
          <p:cNvPr id="3" name="Subtitle 2"/>
          <p:cNvSpPr>
            <a:spLocks noGrp="1"/>
          </p:cNvSpPr>
          <p:nvPr>
            <p:ph type="subTitle" idx="1"/>
          </p:nvPr>
        </p:nvSpPr>
        <p:spPr>
          <a:xfrm>
            <a:off x="1394792" y="3391272"/>
            <a:ext cx="6705600" cy="685800"/>
          </a:xfrm>
        </p:spPr>
        <p:txBody>
          <a:bodyPr>
            <a:normAutofit fontScale="92500" lnSpcReduction="10000"/>
          </a:bodyPr>
          <a:lstStyle/>
          <a:p>
            <a:pPr algn="ctr" rtl="0"/>
            <a:r>
              <a:rPr lang="en-US" sz="4800" dirty="0">
                <a:solidFill>
                  <a:srgbClr val="002060"/>
                </a:solidFill>
              </a:rPr>
              <a:t>History </a:t>
            </a:r>
          </a:p>
          <a:p>
            <a:pPr algn="ctr" rtl="0"/>
            <a:endParaRPr lang="en-US" dirty="0">
              <a:solidFill>
                <a:srgbClr val="0070C0"/>
              </a:solidFill>
            </a:endParaRPr>
          </a:p>
        </p:txBody>
      </p:sp>
    </p:spTree>
    <p:extLst>
      <p:ext uri="{BB962C8B-B14F-4D97-AF65-F5344CB8AC3E}">
        <p14:creationId xmlns:p14="http://schemas.microsoft.com/office/powerpoint/2010/main" val="368084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rtl="0"/>
            <a:r>
              <a:rPr lang="en-US" b="1" dirty="0">
                <a:solidFill>
                  <a:srgbClr val="002060"/>
                </a:solidFill>
              </a:rPr>
              <a:t>History:</a:t>
            </a:r>
            <a:endParaRPr lang="ar-SA" b="1" dirty="0">
              <a:solidFill>
                <a:srgbClr val="002060"/>
              </a:solidFill>
            </a:endParaRPr>
          </a:p>
        </p:txBody>
      </p:sp>
      <p:sp>
        <p:nvSpPr>
          <p:cNvPr id="5" name="Content Placeholder 2"/>
          <p:cNvSpPr txBox="1">
            <a:spLocks/>
          </p:cNvSpPr>
          <p:nvPr/>
        </p:nvSpPr>
        <p:spPr>
          <a:xfrm>
            <a:off x="1171128" y="1417638"/>
            <a:ext cx="8153400" cy="4819674"/>
          </a:xfrm>
          <a:prstGeom prst="rect">
            <a:avLst/>
          </a:prstGeom>
        </p:spPr>
        <p:txBody>
          <a:bodyPr>
            <a:normAutofit/>
          </a:bodyPr>
          <a:lst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57200" indent="-457200" algn="l" rtl="0">
              <a:buFont typeface="+mj-lt"/>
              <a:buAutoNum type="arabicPeriod"/>
            </a:pPr>
            <a:endParaRPr lang="en-US" sz="2800" dirty="0"/>
          </a:p>
          <a:p>
            <a:pPr marL="457200" indent="-457200" algn="l" rtl="0">
              <a:buFont typeface="+mj-lt"/>
              <a:buAutoNum type="arabicPeriod"/>
            </a:pPr>
            <a:r>
              <a:rPr lang="en-US" sz="2800" dirty="0">
                <a:latin typeface="Helvetica" panose="020B0604020202020204" pitchFamily="34" charset="0"/>
                <a:cs typeface="Helvetica" panose="020B0604020202020204" pitchFamily="34" charset="0"/>
              </a:rPr>
              <a:t>The course of pain.</a:t>
            </a:r>
          </a:p>
          <a:p>
            <a:pPr marL="457200" indent="-457200" algn="l" rtl="0">
              <a:buFont typeface="+mj-lt"/>
              <a:buAutoNum type="arabicPeriod"/>
            </a:pPr>
            <a:r>
              <a:rPr lang="en-US" sz="2800" dirty="0">
                <a:latin typeface="Helvetica" panose="020B0604020202020204" pitchFamily="34" charset="0"/>
                <a:cs typeface="Helvetica" panose="020B0604020202020204" pitchFamily="34" charset="0"/>
              </a:rPr>
              <a:t>Is there evidence of a systemic disease.</a:t>
            </a:r>
          </a:p>
          <a:p>
            <a:pPr marL="457200" indent="-457200" algn="l" rtl="0">
              <a:buFont typeface="+mj-lt"/>
              <a:buAutoNum type="arabicPeriod"/>
            </a:pPr>
            <a:r>
              <a:rPr lang="en-US" sz="2800" dirty="0">
                <a:latin typeface="Helvetica" panose="020B0604020202020204" pitchFamily="34" charset="0"/>
                <a:cs typeface="Helvetica" panose="020B0604020202020204" pitchFamily="34" charset="0"/>
              </a:rPr>
              <a:t>Is there evidence of neurologic problems.</a:t>
            </a:r>
          </a:p>
          <a:p>
            <a:pPr marL="457200" indent="-457200" algn="l" rtl="0">
              <a:buFont typeface="+mj-lt"/>
              <a:buAutoNum type="arabicPeriod"/>
            </a:pPr>
            <a:r>
              <a:rPr lang="en-US" sz="2800" dirty="0">
                <a:latin typeface="Helvetica" panose="020B0604020202020204" pitchFamily="34" charset="0"/>
                <a:cs typeface="Helvetica" panose="020B0604020202020204" pitchFamily="34" charset="0"/>
              </a:rPr>
              <a:t>Occupational history.</a:t>
            </a:r>
          </a:p>
          <a:p>
            <a:pPr marL="457200" indent="-457200" algn="l" rtl="0">
              <a:buFont typeface="+mj-lt"/>
              <a:buAutoNum type="arabicPeriod"/>
            </a:pPr>
            <a:r>
              <a:rPr lang="en-US" sz="2800" dirty="0">
                <a:latin typeface="Helvetica" panose="020B0604020202020204" pitchFamily="34" charset="0"/>
                <a:cs typeface="Helvetica" panose="020B0604020202020204" pitchFamily="34" charset="0"/>
              </a:rPr>
              <a:t>Risk factors.</a:t>
            </a:r>
          </a:p>
          <a:p>
            <a:pPr marL="457200" indent="-457200" algn="l" rtl="0">
              <a:buFont typeface="+mj-lt"/>
              <a:buAutoNum type="arabicPeriod"/>
            </a:pPr>
            <a:r>
              <a:rPr lang="en-US" sz="2800" dirty="0">
                <a:solidFill>
                  <a:srgbClr val="FF0000"/>
                </a:solidFill>
                <a:latin typeface="Helvetica" panose="020B0604020202020204" pitchFamily="34" charset="0"/>
                <a:cs typeface="Helvetica" panose="020B0604020202020204" pitchFamily="34" charset="0"/>
              </a:rPr>
              <a:t>Red </a:t>
            </a:r>
            <a:r>
              <a:rPr lang="en-US" sz="2800" dirty="0">
                <a:latin typeface="Helvetica" panose="020B0604020202020204" pitchFamily="34" charset="0"/>
                <a:cs typeface="Helvetica" panose="020B0604020202020204" pitchFamily="34" charset="0"/>
              </a:rPr>
              <a:t>flags.</a:t>
            </a:r>
          </a:p>
          <a:p>
            <a:pPr marL="457200" indent="-457200" algn="l" rtl="0">
              <a:buFont typeface="+mj-lt"/>
              <a:buAutoNum type="arabicPeriod"/>
            </a:pPr>
            <a:r>
              <a:rPr lang="en-US" sz="2800" dirty="0">
                <a:solidFill>
                  <a:srgbClr val="FFC000"/>
                </a:solidFill>
                <a:latin typeface="Helvetica" panose="020B0604020202020204" pitchFamily="34" charset="0"/>
                <a:cs typeface="Helvetica" panose="020B0604020202020204" pitchFamily="34" charset="0"/>
              </a:rPr>
              <a:t>Yellow </a:t>
            </a:r>
            <a:r>
              <a:rPr lang="en-US" sz="2800" dirty="0">
                <a:latin typeface="Helvetica" panose="020B0604020202020204" pitchFamily="34" charset="0"/>
                <a:cs typeface="Helvetica" panose="020B0604020202020204" pitchFamily="34" charset="0"/>
              </a:rPr>
              <a:t>flags.</a:t>
            </a:r>
          </a:p>
        </p:txBody>
      </p:sp>
    </p:spTree>
    <p:extLst>
      <p:ext uri="{BB962C8B-B14F-4D97-AF65-F5344CB8AC3E}">
        <p14:creationId xmlns:p14="http://schemas.microsoft.com/office/powerpoint/2010/main" val="182157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rtl="0"/>
            <a:r>
              <a:rPr lang="en-US" sz="4400" b="1" dirty="0">
                <a:solidFill>
                  <a:srgbClr val="002060"/>
                </a:solidFill>
                <a:latin typeface="Helvetica" panose="020B0604020202020204" pitchFamily="34" charset="0"/>
                <a:cs typeface="Helvetica" panose="020B0604020202020204" pitchFamily="34" charset="0"/>
              </a:rPr>
              <a:t>History:</a:t>
            </a:r>
            <a:endParaRPr lang="ar-SA" sz="4400" b="1" dirty="0">
              <a:solidFill>
                <a:srgbClr val="002060"/>
              </a:solidFill>
              <a:latin typeface="Helvetica" panose="020B0604020202020204" pitchFamily="34" charset="0"/>
              <a:cs typeface="Helvetica" panose="020B0604020202020204" pitchFamily="34" charset="0"/>
            </a:endParaRPr>
          </a:p>
        </p:txBody>
      </p:sp>
      <p:sp>
        <p:nvSpPr>
          <p:cNvPr id="5" name="Content Placeholder 2"/>
          <p:cNvSpPr txBox="1">
            <a:spLocks/>
          </p:cNvSpPr>
          <p:nvPr/>
        </p:nvSpPr>
        <p:spPr>
          <a:xfrm>
            <a:off x="1171128" y="1340768"/>
            <a:ext cx="7762560" cy="4968552"/>
          </a:xfrm>
          <a:prstGeom prst="rect">
            <a:avLst/>
          </a:prstGeom>
        </p:spPr>
        <p:txBody>
          <a:bodyPr>
            <a:noAutofit/>
          </a:bodyPr>
          <a:lst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0" algn="l" rtl="0"/>
            <a:r>
              <a:rPr lang="en-US" sz="2800" dirty="0">
                <a:latin typeface="Helvetica" panose="020B0604020202020204" pitchFamily="34" charset="0"/>
                <a:cs typeface="Helvetica" panose="020B0604020202020204" pitchFamily="34" charset="0"/>
              </a:rPr>
              <a:t>Circumstances associated with pain onset.</a:t>
            </a:r>
            <a:br>
              <a:rPr lang="en-US" sz="2800" dirty="0">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rPr>
              <a:t> </a:t>
            </a:r>
          </a:p>
          <a:p>
            <a:pPr lvl="0" algn="l" rtl="0"/>
            <a:r>
              <a:rPr lang="en-US" sz="2800" dirty="0">
                <a:latin typeface="Helvetica" panose="020B0604020202020204" pitchFamily="34" charset="0"/>
                <a:cs typeface="Helvetica" panose="020B0604020202020204" pitchFamily="34" charset="0"/>
              </a:rPr>
              <a:t>Factors altering pain (stiffness at rest or at night, decrease with movement)</a:t>
            </a:r>
            <a:br>
              <a:rPr lang="en-US" sz="2800" dirty="0">
                <a:latin typeface="Helvetica" panose="020B0604020202020204" pitchFamily="34" charset="0"/>
                <a:cs typeface="Helvetica" panose="020B0604020202020204" pitchFamily="34" charset="0"/>
              </a:rPr>
            </a:br>
            <a:endParaRPr lang="en-US" sz="2800" dirty="0">
              <a:latin typeface="Helvetica" panose="020B0604020202020204" pitchFamily="34" charset="0"/>
              <a:cs typeface="Helvetica" panose="020B0604020202020204" pitchFamily="34" charset="0"/>
            </a:endParaRPr>
          </a:p>
          <a:p>
            <a:pPr lvl="0" algn="l" rtl="0"/>
            <a:r>
              <a:rPr lang="en-US" sz="2800" dirty="0">
                <a:latin typeface="Helvetica" panose="020B0604020202020204" pitchFamily="34" charset="0"/>
                <a:cs typeface="Helvetica" panose="020B0604020202020204" pitchFamily="34" charset="0"/>
              </a:rPr>
              <a:t>Is pain present continuously or on &amp; off?</a:t>
            </a:r>
          </a:p>
          <a:p>
            <a:pPr marL="82296" lvl="0" indent="0" algn="l" rtl="0">
              <a:buNone/>
            </a:pPr>
            <a:endParaRPr lang="en-US" sz="2800" dirty="0">
              <a:latin typeface="Helvetica" panose="020B0604020202020204" pitchFamily="34" charset="0"/>
              <a:cs typeface="Helvetica" panose="020B0604020202020204" pitchFamily="34" charset="0"/>
            </a:endParaRPr>
          </a:p>
          <a:p>
            <a:pPr lvl="0" algn="l" rtl="0"/>
            <a:r>
              <a:rPr lang="en-US" sz="2800" dirty="0">
                <a:latin typeface="Helvetica" panose="020B0604020202020204" pitchFamily="34" charset="0"/>
                <a:cs typeface="Helvetica" panose="020B0604020202020204" pitchFamily="34" charset="0"/>
              </a:rPr>
              <a:t>Effect of pain on activities. </a:t>
            </a:r>
          </a:p>
          <a:p>
            <a:pPr marL="82296" lvl="0" indent="0" algn="l" rtl="0">
              <a:buNone/>
            </a:pPr>
            <a:endParaRPr lang="en-US" sz="2800" dirty="0">
              <a:latin typeface="Helvetica" panose="020B0604020202020204" pitchFamily="34" charset="0"/>
              <a:cs typeface="Helvetica" panose="020B0604020202020204" pitchFamily="34" charset="0"/>
            </a:endParaRPr>
          </a:p>
          <a:p>
            <a:pPr lvl="0" algn="l" rtl="0"/>
            <a:r>
              <a:rPr lang="en-US" sz="2800" dirty="0">
                <a:latin typeface="Helvetica" panose="020B0604020202020204" pitchFamily="34" charset="0"/>
                <a:cs typeface="Helvetica" panose="020B0604020202020204" pitchFamily="34" charset="0"/>
              </a:rPr>
              <a:t>Effect of pain on sleep. </a:t>
            </a:r>
          </a:p>
        </p:txBody>
      </p:sp>
    </p:spTree>
    <p:extLst>
      <p:ext uri="{BB962C8B-B14F-4D97-AF65-F5344CB8AC3E}">
        <p14:creationId xmlns:p14="http://schemas.microsoft.com/office/powerpoint/2010/main" val="114884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Mechanical back pain</a:t>
            </a:r>
          </a:p>
        </p:txBody>
      </p:sp>
      <p:sp>
        <p:nvSpPr>
          <p:cNvPr id="3" name="Content Placeholder 2"/>
          <p:cNvSpPr>
            <a:spLocks noGrp="1"/>
          </p:cNvSpPr>
          <p:nvPr>
            <p:ph idx="1"/>
          </p:nvPr>
        </p:nvSpPr>
        <p:spPr/>
        <p:txBody>
          <a:bodyPr>
            <a:noAutofit/>
          </a:bodyPr>
          <a:lstStyle/>
          <a:p>
            <a:pPr algn="l" rtl="0"/>
            <a:r>
              <a:rPr lang="en-US" sz="2800" dirty="0"/>
              <a:t>Deep dull pain </a:t>
            </a:r>
          </a:p>
          <a:p>
            <a:pPr algn="l" rtl="0"/>
            <a:endParaRPr lang="en-US" sz="2800" dirty="0"/>
          </a:p>
          <a:p>
            <a:pPr algn="l" rtl="0"/>
            <a:r>
              <a:rPr lang="en-US" sz="2800" dirty="0"/>
              <a:t>Moderate in nature.</a:t>
            </a:r>
          </a:p>
          <a:p>
            <a:pPr algn="l" rtl="0"/>
            <a:endParaRPr lang="en-US" sz="2400" dirty="0"/>
          </a:p>
          <a:p>
            <a:pPr algn="l" rtl="0"/>
            <a:r>
              <a:rPr lang="en-US" sz="2800" dirty="0"/>
              <a:t>Relieved by rest , and increase by activity.</a:t>
            </a:r>
          </a:p>
          <a:p>
            <a:pPr algn="l" rtl="0"/>
            <a:endParaRPr lang="en-US" sz="2800" dirty="0"/>
          </a:p>
          <a:p>
            <a:pPr algn="l" rtl="0"/>
            <a:r>
              <a:rPr lang="en-US" sz="2800" dirty="0"/>
              <a:t>Diffuse and unilateral.</a:t>
            </a:r>
          </a:p>
          <a:p>
            <a:pPr algn="l" rtl="0"/>
            <a:endParaRPr lang="en-US" sz="2800" dirty="0"/>
          </a:p>
          <a:p>
            <a:pPr algn="l" rtl="0"/>
            <a:r>
              <a:rPr lang="en-US" sz="2800" dirty="0"/>
              <a:t>Intensity increase at the end of the day and after activity.</a:t>
            </a:r>
          </a:p>
          <a:p>
            <a:pPr algn="l" rtl="0">
              <a:buNone/>
            </a:pPr>
            <a:r>
              <a:rPr lang="en-US" sz="2200" dirty="0"/>
              <a:t> </a:t>
            </a:r>
          </a:p>
        </p:txBody>
      </p:sp>
    </p:spTree>
    <p:extLst>
      <p:ext uri="{BB962C8B-B14F-4D97-AF65-F5344CB8AC3E}">
        <p14:creationId xmlns:p14="http://schemas.microsoft.com/office/powerpoint/2010/main" val="8542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Inflammatory back pain</a:t>
            </a:r>
          </a:p>
        </p:txBody>
      </p:sp>
      <p:sp>
        <p:nvSpPr>
          <p:cNvPr id="3" name="Content Placeholder 2"/>
          <p:cNvSpPr>
            <a:spLocks noGrp="1"/>
          </p:cNvSpPr>
          <p:nvPr>
            <p:ph idx="1"/>
          </p:nvPr>
        </p:nvSpPr>
        <p:spPr/>
        <p:txBody>
          <a:bodyPr>
            <a:normAutofit fontScale="85000" lnSpcReduction="20000"/>
          </a:bodyPr>
          <a:lstStyle/>
          <a:p>
            <a:pPr algn="l" rtl="0"/>
            <a:r>
              <a:rPr lang="en-US" sz="3000" dirty="0"/>
              <a:t>Gradually in onset.</a:t>
            </a:r>
          </a:p>
          <a:p>
            <a:pPr algn="l" rtl="0"/>
            <a:endParaRPr lang="en-US" sz="3000" dirty="0"/>
          </a:p>
          <a:p>
            <a:pPr algn="l" rtl="0"/>
            <a:r>
              <a:rPr lang="en-US" sz="3000" dirty="0"/>
              <a:t>Throbbing in nature.</a:t>
            </a:r>
          </a:p>
          <a:p>
            <a:pPr algn="l" rtl="0"/>
            <a:endParaRPr lang="en-US" sz="3000" dirty="0"/>
          </a:p>
          <a:p>
            <a:pPr algn="l" rtl="0"/>
            <a:r>
              <a:rPr lang="en-US" sz="3000" dirty="0"/>
              <a:t>Morning stiffness.</a:t>
            </a:r>
          </a:p>
          <a:p>
            <a:pPr algn="l" rtl="0"/>
            <a:endParaRPr lang="en-US" sz="3000" dirty="0"/>
          </a:p>
          <a:p>
            <a:pPr algn="l" rtl="0"/>
            <a:r>
              <a:rPr lang="en-US" sz="3000" dirty="0"/>
              <a:t>Exacerbates by rest and relived by activity.</a:t>
            </a:r>
          </a:p>
          <a:p>
            <a:pPr algn="l" rtl="0"/>
            <a:endParaRPr lang="en-US" sz="3000" dirty="0"/>
          </a:p>
          <a:p>
            <a:pPr algn="l" rtl="0"/>
            <a:r>
              <a:rPr lang="en-US" sz="3000" dirty="0"/>
              <a:t>Intensity increase in night and early morning.</a:t>
            </a:r>
          </a:p>
          <a:p>
            <a:pPr algn="l" rtl="0"/>
            <a:endParaRPr lang="en-US" sz="3000" dirty="0"/>
          </a:p>
          <a:p>
            <a:pPr algn="l" rtl="0"/>
            <a:r>
              <a:rPr lang="en-US" sz="3000" dirty="0"/>
              <a:t>It is chronic backache.</a:t>
            </a:r>
          </a:p>
          <a:p>
            <a:pPr algn="l" rtl="0">
              <a:buNone/>
            </a:pPr>
            <a:r>
              <a:rPr lang="en-US" dirty="0"/>
              <a:t> </a:t>
            </a:r>
          </a:p>
        </p:txBody>
      </p:sp>
    </p:spTree>
    <p:extLst>
      <p:ext uri="{BB962C8B-B14F-4D97-AF65-F5344CB8AC3E}">
        <p14:creationId xmlns:p14="http://schemas.microsoft.com/office/powerpoint/2010/main" val="35435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Nerve root compression</a:t>
            </a:r>
          </a:p>
        </p:txBody>
      </p:sp>
      <p:sp>
        <p:nvSpPr>
          <p:cNvPr id="3" name="Content Placeholder 2"/>
          <p:cNvSpPr>
            <a:spLocks noGrp="1"/>
          </p:cNvSpPr>
          <p:nvPr>
            <p:ph idx="1"/>
          </p:nvPr>
        </p:nvSpPr>
        <p:spPr/>
        <p:txBody>
          <a:bodyPr>
            <a:normAutofit/>
          </a:bodyPr>
          <a:lstStyle/>
          <a:p>
            <a:pPr algn="l" rtl="0"/>
            <a:endParaRPr lang="en-US" sz="2800" dirty="0"/>
          </a:p>
          <a:p>
            <a:pPr algn="l" rtl="0"/>
            <a:r>
              <a:rPr lang="en-US" sz="2800" dirty="0"/>
              <a:t>Intense sharp or stabbing pain.</a:t>
            </a:r>
          </a:p>
          <a:p>
            <a:pPr algn="l" rtl="0"/>
            <a:endParaRPr lang="en-US" sz="2800" dirty="0"/>
          </a:p>
          <a:p>
            <a:pPr lvl="0" algn="l" rtl="0"/>
            <a:r>
              <a:rPr lang="en-US" sz="2800" dirty="0"/>
              <a:t>Numbness and </a:t>
            </a:r>
            <a:r>
              <a:rPr lang="en-US" sz="2800" dirty="0" err="1"/>
              <a:t>paraesthesia</a:t>
            </a:r>
            <a:r>
              <a:rPr lang="en-US" sz="2800" dirty="0"/>
              <a:t> in same distribution</a:t>
            </a:r>
          </a:p>
          <a:p>
            <a:pPr marL="82296" lvl="0" indent="0" algn="l" rtl="0">
              <a:buNone/>
            </a:pPr>
            <a:endParaRPr lang="en-US" sz="2800" dirty="0"/>
          </a:p>
          <a:p>
            <a:pPr lvl="0" algn="l" rtl="0"/>
            <a:r>
              <a:rPr lang="en-US" sz="2800" dirty="0"/>
              <a:t>Radiation to dermatome like : foot or toe.</a:t>
            </a:r>
          </a:p>
          <a:p>
            <a:pPr algn="l" rtl="0"/>
            <a:endParaRPr lang="en-US" sz="2800" dirty="0"/>
          </a:p>
        </p:txBody>
      </p:sp>
    </p:spTree>
    <p:extLst>
      <p:ext uri="{BB962C8B-B14F-4D97-AF65-F5344CB8AC3E}">
        <p14:creationId xmlns:p14="http://schemas.microsoft.com/office/powerpoint/2010/main" val="19054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908720"/>
            <a:ext cx="6477000" cy="1828800"/>
          </a:xfrm>
        </p:spPr>
        <p:txBody>
          <a:bodyPr/>
          <a:lstStyle/>
          <a:p>
            <a:pPr algn="ctr" rtl="0"/>
            <a:r>
              <a:rPr lang="en-US" b="1" dirty="0">
                <a:solidFill>
                  <a:srgbClr val="002060"/>
                </a:solidFill>
              </a:rPr>
              <a:t>Diagnosis of back pain </a:t>
            </a:r>
            <a:br>
              <a:rPr lang="en-US" dirty="0"/>
            </a:br>
            <a:endParaRPr lang="en-US" dirty="0"/>
          </a:p>
        </p:txBody>
      </p:sp>
      <p:sp>
        <p:nvSpPr>
          <p:cNvPr id="6" name="Rectangle 2"/>
          <p:cNvSpPr>
            <a:spLocks noGrp="1" noChangeArrowheads="1"/>
          </p:cNvSpPr>
          <p:nvPr>
            <p:ph type="subTitle" idx="1"/>
          </p:nvPr>
        </p:nvSpPr>
        <p:spPr>
          <a:xfrm>
            <a:off x="1043608" y="3764632"/>
            <a:ext cx="7406640" cy="1752600"/>
          </a:xfrm>
        </p:spPr>
        <p:txBody>
          <a:bodyPr>
            <a:normAutofit/>
          </a:bodyPr>
          <a:lstStyle/>
          <a:p>
            <a:pPr algn="ctr"/>
            <a:endParaRPr lang="en-US" sz="4400" b="1" dirty="0">
              <a:solidFill>
                <a:srgbClr val="002060"/>
              </a:solidFill>
            </a:endParaRPr>
          </a:p>
        </p:txBody>
      </p:sp>
    </p:spTree>
    <p:extLst>
      <p:ext uri="{BB962C8B-B14F-4D97-AF65-F5344CB8AC3E}">
        <p14:creationId xmlns:p14="http://schemas.microsoft.com/office/powerpoint/2010/main" val="377550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Helvetica" panose="020B0604020202020204" pitchFamily="34" charset="0"/>
                <a:cs typeface="Helvetica" panose="020B0604020202020204" pitchFamily="34" charset="0"/>
              </a:rPr>
              <a:t>Objectives</a:t>
            </a:r>
          </a:p>
        </p:txBody>
      </p:sp>
      <p:sp>
        <p:nvSpPr>
          <p:cNvPr id="3" name="Content Placeholder 2"/>
          <p:cNvSpPr>
            <a:spLocks noGrp="1"/>
          </p:cNvSpPr>
          <p:nvPr>
            <p:ph idx="1"/>
          </p:nvPr>
        </p:nvSpPr>
        <p:spPr>
          <a:xfrm>
            <a:off x="1182028" y="1416370"/>
            <a:ext cx="7961972" cy="5441630"/>
          </a:xfrm>
        </p:spPr>
        <p:txBody>
          <a:bodyPr>
            <a:normAutofit fontScale="77500" lnSpcReduction="20000"/>
          </a:bodyPr>
          <a:lstStyle/>
          <a:p>
            <a:pPr algn="l"/>
            <a:r>
              <a:rPr lang="en-US" sz="3600" dirty="0">
                <a:solidFill>
                  <a:srgbClr val="002060"/>
                </a:solidFill>
                <a:latin typeface="Helvetica" panose="020B0604020202020204" pitchFamily="34" charset="0"/>
                <a:cs typeface="Helvetica" panose="020B0604020202020204" pitchFamily="34" charset="0"/>
              </a:rPr>
              <a:t>1)  Assess the patient presenting with acute back pain</a:t>
            </a:r>
          </a:p>
          <a:p>
            <a:pPr algn="l"/>
            <a:r>
              <a:rPr lang="en-US" sz="3600" dirty="0">
                <a:solidFill>
                  <a:srgbClr val="002060"/>
                </a:solidFill>
                <a:latin typeface="Helvetica" panose="020B0604020202020204" pitchFamily="34" charset="0"/>
                <a:cs typeface="Helvetica" panose="020B0604020202020204" pitchFamily="34" charset="0"/>
              </a:rPr>
              <a:t>2)  Identify red flag symptoms to exclude serious disease, </a:t>
            </a:r>
          </a:p>
          <a:p>
            <a:pPr algn="l"/>
            <a:r>
              <a:rPr lang="en-US" sz="3600" dirty="0">
                <a:solidFill>
                  <a:srgbClr val="002060"/>
                </a:solidFill>
                <a:latin typeface="Helvetica" panose="020B0604020202020204" pitchFamily="34" charset="0"/>
                <a:cs typeface="Helvetica" panose="020B0604020202020204" pitchFamily="34" charset="0"/>
              </a:rPr>
              <a:t>3)  Recognize yellow flag symptoms for psycho-social aspects of backache </a:t>
            </a:r>
          </a:p>
          <a:p>
            <a:pPr algn="l"/>
            <a:r>
              <a:rPr lang="en-US" sz="3600" dirty="0">
                <a:solidFill>
                  <a:srgbClr val="002060"/>
                </a:solidFill>
                <a:latin typeface="Helvetica" panose="020B0604020202020204" pitchFamily="34" charset="0"/>
                <a:cs typeface="Helvetica" panose="020B0604020202020204" pitchFamily="34" charset="0"/>
              </a:rPr>
              <a:t>4)  Examine appropriately, a patient with back pain in primary care </a:t>
            </a:r>
          </a:p>
          <a:p>
            <a:pPr algn="l"/>
            <a:r>
              <a:rPr lang="en-US" sz="3600" dirty="0">
                <a:solidFill>
                  <a:srgbClr val="002060"/>
                </a:solidFill>
                <a:latin typeface="Helvetica" panose="020B0604020202020204" pitchFamily="34" charset="0"/>
                <a:cs typeface="Helvetica" panose="020B0604020202020204" pitchFamily="34" charset="0"/>
              </a:rPr>
              <a:t>5)  Conduct a focused history and physical examination to help place patients with low back pain into 1 of 3 broad categories: nonspecific low back pain, radiculopathy and specific spinal cause.</a:t>
            </a:r>
          </a:p>
          <a:p>
            <a:pPr algn="l"/>
            <a:endParaRPr lang="en-US" dirty="0"/>
          </a:p>
        </p:txBody>
      </p:sp>
    </p:spTree>
    <p:extLst>
      <p:ext uri="{BB962C8B-B14F-4D97-AF65-F5344CB8AC3E}">
        <p14:creationId xmlns:p14="http://schemas.microsoft.com/office/powerpoint/2010/main" val="74151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002060"/>
                </a:solidFill>
                <a:latin typeface="Helvetica" panose="020B0604020202020204" pitchFamily="34" charset="0"/>
                <a:cs typeface="Helvetica" panose="020B0604020202020204" pitchFamily="34" charset="0"/>
              </a:rPr>
              <a:t>Examination</a:t>
            </a:r>
          </a:p>
        </p:txBody>
      </p:sp>
      <p:sp>
        <p:nvSpPr>
          <p:cNvPr id="3" name="Content Placeholder 2"/>
          <p:cNvSpPr>
            <a:spLocks noGrp="1"/>
          </p:cNvSpPr>
          <p:nvPr>
            <p:ph idx="1"/>
          </p:nvPr>
        </p:nvSpPr>
        <p:spPr/>
        <p:txBody>
          <a:bodyPr/>
          <a:lstStyle/>
          <a:p>
            <a:pPr marL="82296" indent="0" algn="l">
              <a:buNone/>
            </a:pPr>
            <a:endParaRPr lang="en-US" dirty="0"/>
          </a:p>
          <a:p>
            <a:pPr marL="82296" indent="0" algn="l">
              <a:buNone/>
            </a:pPr>
            <a:r>
              <a:rPr lang="en-US" sz="2800" dirty="0">
                <a:solidFill>
                  <a:srgbClr val="002060"/>
                </a:solidFill>
                <a:latin typeface="Helvetica" panose="020B0604020202020204" pitchFamily="34" charset="0"/>
                <a:cs typeface="Helvetica" panose="020B0604020202020204" pitchFamily="34" charset="0"/>
              </a:rPr>
              <a:t>1- Inspection of back and posture</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2- Palpation/Percussion of spine</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3- Range of motion</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4- Neurologic examination</a:t>
            </a:r>
          </a:p>
          <a:p>
            <a:pPr marL="82296" indent="0" algn="l">
              <a:buNone/>
            </a:pPr>
            <a:r>
              <a:rPr lang="en-US" sz="2800" dirty="0">
                <a:solidFill>
                  <a:srgbClr val="002060"/>
                </a:solidFill>
                <a:latin typeface="Helvetica" panose="020B0604020202020204" pitchFamily="34" charset="0"/>
                <a:cs typeface="Helvetica" panose="020B0604020202020204" pitchFamily="34" charset="0"/>
              </a:rPr>
              <a:t>5- Straight Leg Raising (SLR)</a:t>
            </a:r>
          </a:p>
        </p:txBody>
      </p:sp>
    </p:spTree>
    <p:extLst>
      <p:ext uri="{BB962C8B-B14F-4D97-AF65-F5344CB8AC3E}">
        <p14:creationId xmlns:p14="http://schemas.microsoft.com/office/powerpoint/2010/main" val="176618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dirty="0"/>
          </a:p>
        </p:txBody>
      </p:sp>
      <p:sp>
        <p:nvSpPr>
          <p:cNvPr id="4099" name="Rectangle 3"/>
          <p:cNvSpPr>
            <a:spLocks noGrp="1" noChangeArrowheads="1"/>
          </p:cNvSpPr>
          <p:nvPr>
            <p:ph idx="1"/>
          </p:nvPr>
        </p:nvSpPr>
        <p:spPr/>
        <p:txBody>
          <a:bodyPr/>
          <a:lstStyle/>
          <a:p>
            <a:pPr algn="l" rtl="0">
              <a:lnSpc>
                <a:spcPct val="90000"/>
              </a:lnSpc>
            </a:pPr>
            <a:r>
              <a:rPr lang="en-US" dirty="0"/>
              <a:t>General :</a:t>
            </a:r>
          </a:p>
          <a:p>
            <a:pPr lvl="1" algn="l" rtl="0">
              <a:lnSpc>
                <a:spcPct val="90000"/>
              </a:lnSpc>
            </a:pPr>
            <a:r>
              <a:rPr lang="en-US" dirty="0">
                <a:latin typeface="Helvetica" panose="020B0604020202020204" pitchFamily="34" charset="0"/>
                <a:cs typeface="Helvetica" panose="020B0604020202020204" pitchFamily="34" charset="0"/>
              </a:rPr>
              <a:t>Permission </a:t>
            </a:r>
          </a:p>
          <a:p>
            <a:pPr lvl="1" algn="l" rtl="0">
              <a:lnSpc>
                <a:spcPct val="90000"/>
              </a:lnSpc>
            </a:pPr>
            <a:r>
              <a:rPr lang="en-US" dirty="0">
                <a:latin typeface="Helvetica" panose="020B0604020202020204" pitchFamily="34" charset="0"/>
                <a:cs typeface="Helvetica" panose="020B0604020202020204" pitchFamily="34" charset="0"/>
              </a:rPr>
              <a:t>Explain</a:t>
            </a:r>
          </a:p>
          <a:p>
            <a:pPr lvl="1" algn="l" rtl="0">
              <a:lnSpc>
                <a:spcPct val="90000"/>
              </a:lnSpc>
            </a:pPr>
            <a:r>
              <a:rPr lang="en-US" dirty="0">
                <a:latin typeface="Helvetica" panose="020B0604020202020204" pitchFamily="34" charset="0"/>
                <a:cs typeface="Helvetica" panose="020B0604020202020204" pitchFamily="34" charset="0"/>
              </a:rPr>
              <a:t>Privacy</a:t>
            </a:r>
          </a:p>
          <a:p>
            <a:pPr lvl="1" algn="l" rtl="0">
              <a:lnSpc>
                <a:spcPct val="90000"/>
              </a:lnSpc>
            </a:pPr>
            <a:endParaRPr lang="en-US" dirty="0"/>
          </a:p>
          <a:p>
            <a:pPr algn="l" rtl="0">
              <a:lnSpc>
                <a:spcPct val="90000"/>
              </a:lnSpc>
            </a:pPr>
            <a:r>
              <a:rPr lang="en-US" dirty="0"/>
              <a:t>Vital signs </a:t>
            </a:r>
          </a:p>
          <a:p>
            <a:pPr algn="l" rtl="0">
              <a:lnSpc>
                <a:spcPct val="90000"/>
              </a:lnSpc>
            </a:pPr>
            <a:endParaRPr lang="en-US" dirty="0"/>
          </a:p>
          <a:p>
            <a:pPr algn="l" rtl="0">
              <a:lnSpc>
                <a:spcPct val="90000"/>
              </a:lnSpc>
            </a:pPr>
            <a:r>
              <a:rPr lang="en-US" dirty="0"/>
              <a:t>Patient should be standing with the whole trunk exposed.</a:t>
            </a:r>
          </a:p>
          <a:p>
            <a:pPr algn="l" rtl="0">
              <a:lnSpc>
                <a:spcPct val="90000"/>
              </a:lnSpc>
            </a:pPr>
            <a:endParaRPr lang="en-US" dirty="0"/>
          </a:p>
        </p:txBody>
      </p:sp>
    </p:spTree>
    <p:extLst>
      <p:ext uri="{BB962C8B-B14F-4D97-AF65-F5344CB8AC3E}">
        <p14:creationId xmlns:p14="http://schemas.microsoft.com/office/powerpoint/2010/main" val="159670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Examination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131632"/>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9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a:solidFill>
                  <a:srgbClr val="002060"/>
                </a:solidFill>
                <a:latin typeface="Helvetica" panose="020B0604020202020204" pitchFamily="34" charset="0"/>
                <a:cs typeface="Helvetica" panose="020B0604020202020204" pitchFamily="34" charset="0"/>
              </a:rPr>
              <a:t>INSPECTION</a:t>
            </a:r>
          </a:p>
        </p:txBody>
      </p:sp>
      <p:sp>
        <p:nvSpPr>
          <p:cNvPr id="60419" name="Rectangle 3"/>
          <p:cNvSpPr>
            <a:spLocks noGrp="1" noChangeArrowheads="1"/>
          </p:cNvSpPr>
          <p:nvPr>
            <p:ph type="body" sz="half" idx="1"/>
          </p:nvPr>
        </p:nvSpPr>
        <p:spPr>
          <a:xfrm>
            <a:off x="1115616" y="1628800"/>
            <a:ext cx="3684984" cy="4824536"/>
          </a:xfrm>
        </p:spPr>
        <p:txBody>
          <a:bodyPr>
            <a:normAutofit fontScale="85000" lnSpcReduction="20000"/>
          </a:bodyPr>
          <a:lstStyle/>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 Gait</a:t>
            </a:r>
          </a:p>
          <a:p>
            <a:pPr marL="402336" lvl="1" indent="0" algn="l"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a:t>
            </a:r>
            <a:endParaRPr lang="en-US" b="1" dirty="0">
              <a:solidFill>
                <a:srgbClr val="002060"/>
              </a:solidFill>
              <a:latin typeface="Helvetica" panose="020B0604020202020204" pitchFamily="34" charset="0"/>
              <a:cs typeface="Helvetica" panose="020B0604020202020204" pitchFamily="34" charset="0"/>
            </a:endParaRPr>
          </a:p>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 Posture</a:t>
            </a:r>
          </a:p>
          <a:p>
            <a:pPr marL="402336" lvl="1" indent="0" algn="l"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 head/shoulders, listing, </a:t>
            </a:r>
            <a:r>
              <a:rPr lang="en-US" dirty="0" err="1">
                <a:solidFill>
                  <a:srgbClr val="002060"/>
                </a:solidFill>
                <a:latin typeface="Helvetica" panose="020B0604020202020204" pitchFamily="34" charset="0"/>
                <a:cs typeface="Helvetica" panose="020B0604020202020204" pitchFamily="34" charset="0"/>
              </a:rPr>
              <a:t>flxn</a:t>
            </a:r>
            <a:r>
              <a:rPr lang="en-US" dirty="0">
                <a:solidFill>
                  <a:srgbClr val="002060"/>
                </a:solidFill>
                <a:latin typeface="Helvetica" panose="020B0604020202020204" pitchFamily="34" charset="0"/>
                <a:cs typeface="Helvetica" panose="020B0604020202020204" pitchFamily="34" charset="0"/>
              </a:rPr>
              <a:t>/</a:t>
            </a:r>
            <a:r>
              <a:rPr lang="en-US" dirty="0" err="1">
                <a:solidFill>
                  <a:srgbClr val="002060"/>
                </a:solidFill>
                <a:latin typeface="Helvetica" panose="020B0604020202020204" pitchFamily="34" charset="0"/>
                <a:cs typeface="Helvetica" panose="020B0604020202020204" pitchFamily="34" charset="0"/>
              </a:rPr>
              <a:t>extn</a:t>
            </a:r>
            <a:r>
              <a:rPr lang="en-US" dirty="0">
                <a:solidFill>
                  <a:srgbClr val="002060"/>
                </a:solidFill>
                <a:latin typeface="Helvetica" panose="020B0604020202020204" pitchFamily="34" charset="0"/>
                <a:cs typeface="Helvetica" panose="020B0604020202020204" pitchFamily="34" charset="0"/>
              </a:rPr>
              <a:t>, pelvic tilt </a:t>
            </a:r>
          </a:p>
          <a:p>
            <a:pPr algn="l" eaLnBrk="1" hangingPunct="1">
              <a:lnSpc>
                <a:spcPct val="90000"/>
              </a:lnSpc>
              <a:buFont typeface="Wingdings" pitchFamily="2" charset="2"/>
              <a:buChar char="l"/>
              <a:defRPr/>
            </a:pPr>
            <a:endParaRPr lang="en-US" sz="2800" b="1" dirty="0">
              <a:solidFill>
                <a:srgbClr val="002060"/>
              </a:solidFill>
              <a:latin typeface="Helvetica" panose="020B0604020202020204" pitchFamily="34" charset="0"/>
              <a:cs typeface="Helvetica" panose="020B0604020202020204" pitchFamily="34" charset="0"/>
            </a:endParaRPr>
          </a:p>
          <a:p>
            <a:pPr algn="l" eaLnBrk="1" hangingPunct="1">
              <a:lnSpc>
                <a:spcPct val="90000"/>
              </a:lnSpc>
              <a:buFont typeface="Wingdings" pitchFamily="2" charset="2"/>
              <a:buChar char="l"/>
              <a:defRPr/>
            </a:pPr>
            <a:endParaRPr lang="en-US" sz="2800" b="1" dirty="0">
              <a:solidFill>
                <a:srgbClr val="002060"/>
              </a:solidFill>
              <a:latin typeface="Helvetica" panose="020B0604020202020204" pitchFamily="34" charset="0"/>
              <a:cs typeface="Helvetica" panose="020B0604020202020204" pitchFamily="34" charset="0"/>
            </a:endParaRPr>
          </a:p>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 Muscle balance, Habitus</a:t>
            </a:r>
          </a:p>
          <a:p>
            <a:pPr marL="402336" lvl="1" indent="0" algn="l" eaLnBrk="1" hangingPunct="1">
              <a:lnSpc>
                <a:spcPct val="90000"/>
              </a:lnSpc>
              <a:buNone/>
              <a:defRPr/>
            </a:pPr>
            <a:endParaRPr lang="en-US" dirty="0">
              <a:solidFill>
                <a:srgbClr val="002060"/>
              </a:solidFill>
              <a:latin typeface="Helvetica" panose="020B0604020202020204" pitchFamily="34" charset="0"/>
              <a:cs typeface="Helvetica" panose="020B0604020202020204" pitchFamily="34" charset="0"/>
            </a:endParaRPr>
          </a:p>
          <a:p>
            <a:pPr marL="402336" lvl="1" indent="0" algn="l" eaLnBrk="1" hangingPunct="1">
              <a:lnSpc>
                <a:spcPct val="90000"/>
              </a:lnSpc>
              <a:buNone/>
              <a:defRPr/>
            </a:pPr>
            <a:r>
              <a:rPr lang="en-US" dirty="0">
                <a:solidFill>
                  <a:srgbClr val="002060"/>
                </a:solidFill>
                <a:latin typeface="Helvetica" panose="020B0604020202020204" pitchFamily="34" charset="0"/>
                <a:cs typeface="Helvetica" panose="020B0604020202020204" pitchFamily="34" charset="0"/>
              </a:rPr>
              <a:t>	</a:t>
            </a:r>
            <a:endParaRPr lang="en-US" b="1" dirty="0">
              <a:solidFill>
                <a:srgbClr val="002060"/>
              </a:solidFill>
              <a:latin typeface="Helvetica" panose="020B0604020202020204" pitchFamily="34" charset="0"/>
              <a:cs typeface="Helvetica" panose="020B0604020202020204" pitchFamily="34" charset="0"/>
            </a:endParaRPr>
          </a:p>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 Alignment</a:t>
            </a:r>
          </a:p>
          <a:p>
            <a:pPr marL="402336" lvl="1" indent="0" eaLnBrk="1" hangingPunct="1">
              <a:lnSpc>
                <a:spcPct val="90000"/>
              </a:lnSpc>
              <a:buNone/>
              <a:defRPr/>
            </a:pPr>
            <a:r>
              <a:rPr lang="en-US" sz="1800" dirty="0"/>
              <a:t>	</a:t>
            </a:r>
          </a:p>
        </p:txBody>
      </p:sp>
      <p:pic>
        <p:nvPicPr>
          <p:cNvPr id="4100" name="Picture 6" descr="Scan000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b="3868"/>
          <a:stretch>
            <a:fillRect/>
          </a:stretch>
        </p:blipFill>
        <p:spPr>
          <a:xfrm>
            <a:off x="6732240" y="1214230"/>
            <a:ext cx="1954559" cy="25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7" descr="Scan0006"/>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r="4962"/>
          <a:stretch>
            <a:fillRect/>
          </a:stretch>
        </p:blipFill>
        <p:spPr>
          <a:xfrm>
            <a:off x="6732240" y="4077072"/>
            <a:ext cx="1954559" cy="259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296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defRPr/>
            </a:pPr>
            <a:r>
              <a:rPr lang="en-US" dirty="0">
                <a:solidFill>
                  <a:srgbClr val="002060"/>
                </a:solidFill>
                <a:latin typeface="Helvetica" panose="020B0604020202020204" pitchFamily="34" charset="0"/>
                <a:cs typeface="Helvetica" panose="020B0604020202020204" pitchFamily="34" charset="0"/>
              </a:rPr>
              <a:t>PALPATION AND PERCUSSION</a:t>
            </a:r>
          </a:p>
        </p:txBody>
      </p:sp>
      <p:sp>
        <p:nvSpPr>
          <p:cNvPr id="63491" name="Rectangle 3"/>
          <p:cNvSpPr>
            <a:spLocks noGrp="1" noChangeArrowheads="1"/>
          </p:cNvSpPr>
          <p:nvPr>
            <p:ph type="body" sz="half" idx="1"/>
          </p:nvPr>
        </p:nvSpPr>
        <p:spPr>
          <a:xfrm>
            <a:off x="1043608" y="1556792"/>
            <a:ext cx="4418286" cy="5170884"/>
          </a:xfrm>
        </p:spPr>
        <p:txBody>
          <a:bodyPr>
            <a:normAutofit lnSpcReduction="10000"/>
          </a:bodyPr>
          <a:lstStyle/>
          <a:p>
            <a:pPr eaLnBrk="1" hangingPunct="1">
              <a:buFont typeface="Wingdings" pitchFamily="2" charset="2"/>
              <a:buChar char="l"/>
              <a:defRPr/>
            </a:pPr>
            <a:endParaRPr lang="en-US" sz="1800" b="1" dirty="0"/>
          </a:p>
          <a:p>
            <a:pPr marL="82296" indent="0" algn="l" eaLnBrk="1" hangingPunct="1">
              <a:buNone/>
              <a:defRPr/>
            </a:pPr>
            <a:r>
              <a:rPr lang="en-US" sz="2400" b="1" dirty="0">
                <a:solidFill>
                  <a:srgbClr val="002060"/>
                </a:solidFill>
                <a:latin typeface="Helvetica" panose="020B0604020202020204" pitchFamily="34" charset="0"/>
                <a:cs typeface="Helvetica" panose="020B0604020202020204" pitchFamily="34" charset="0"/>
              </a:rPr>
              <a:t>Bone</a:t>
            </a:r>
            <a:r>
              <a:rPr lang="en-US" sz="2400" dirty="0">
                <a:solidFill>
                  <a:srgbClr val="002060"/>
                </a:solidFill>
                <a:latin typeface="Helvetica" panose="020B0604020202020204" pitchFamily="34" charset="0"/>
                <a:cs typeface="Helvetica" panose="020B0604020202020204" pitchFamily="34" charset="0"/>
              </a:rPr>
              <a:t>	 </a:t>
            </a:r>
          </a:p>
          <a:p>
            <a:pPr marL="402336" lvl="1" indent="0" algn="l" eaLnBrk="1" hangingPunct="1">
              <a:buNone/>
              <a:defRPr/>
            </a:pPr>
            <a:r>
              <a:rPr lang="en-US" sz="2400" dirty="0">
                <a:solidFill>
                  <a:srgbClr val="002060"/>
                </a:solidFill>
                <a:latin typeface="Helvetica" panose="020B0604020202020204" pitchFamily="34" charset="0"/>
                <a:cs typeface="Helvetica" panose="020B0604020202020204" pitchFamily="34" charset="0"/>
              </a:rPr>
              <a:t>	- tenderness or deformity over spinous processes</a:t>
            </a:r>
          </a:p>
          <a:p>
            <a:pPr marL="82296" indent="0" algn="l" eaLnBrk="1" hangingPunct="1">
              <a:buNone/>
              <a:defRPr/>
            </a:pPr>
            <a:endParaRPr lang="en-US" sz="2400" dirty="0">
              <a:solidFill>
                <a:srgbClr val="002060"/>
              </a:solidFill>
              <a:latin typeface="Helvetica" panose="020B0604020202020204" pitchFamily="34" charset="0"/>
              <a:cs typeface="Helvetica" panose="020B0604020202020204" pitchFamily="34" charset="0"/>
            </a:endParaRPr>
          </a:p>
          <a:p>
            <a:pPr marL="82296" indent="0" algn="l" eaLnBrk="1" hangingPunct="1">
              <a:buNone/>
              <a:defRPr/>
            </a:pPr>
            <a:r>
              <a:rPr lang="en-US" sz="2400" b="1" dirty="0">
                <a:solidFill>
                  <a:srgbClr val="002060"/>
                </a:solidFill>
                <a:latin typeface="Helvetica" panose="020B0604020202020204" pitchFamily="34" charset="0"/>
                <a:cs typeface="Helvetica" panose="020B0604020202020204" pitchFamily="34" charset="0"/>
              </a:rPr>
              <a:t> Joints</a:t>
            </a:r>
          </a:p>
          <a:p>
            <a:pPr marL="402336" lvl="1" indent="0" algn="l" eaLnBrk="1" hangingPunct="1">
              <a:buNone/>
              <a:defRPr/>
            </a:pPr>
            <a:r>
              <a:rPr lang="en-US" sz="2400" dirty="0">
                <a:solidFill>
                  <a:srgbClr val="002060"/>
                </a:solidFill>
                <a:latin typeface="Helvetica" panose="020B0604020202020204" pitchFamily="34" charset="0"/>
                <a:cs typeface="Helvetica" panose="020B0604020202020204" pitchFamily="34" charset="0"/>
              </a:rPr>
              <a:t>	- facet and sacroiliac joint tenderness</a:t>
            </a:r>
          </a:p>
          <a:p>
            <a:pPr marL="82296" indent="0" algn="l" eaLnBrk="1" hangingPunct="1">
              <a:buNone/>
              <a:defRPr/>
            </a:pPr>
            <a:endParaRPr lang="en-US" sz="2400" b="1" dirty="0">
              <a:solidFill>
                <a:srgbClr val="002060"/>
              </a:solidFill>
              <a:latin typeface="Helvetica" panose="020B0604020202020204" pitchFamily="34" charset="0"/>
              <a:cs typeface="Helvetica" panose="020B0604020202020204" pitchFamily="34" charset="0"/>
            </a:endParaRPr>
          </a:p>
          <a:p>
            <a:pPr marL="82296" indent="0" algn="l" eaLnBrk="1" hangingPunct="1">
              <a:buNone/>
              <a:defRPr/>
            </a:pPr>
            <a:r>
              <a:rPr lang="en-US" sz="2400" b="1" dirty="0">
                <a:solidFill>
                  <a:srgbClr val="002060"/>
                </a:solidFill>
                <a:latin typeface="Helvetica" panose="020B0604020202020204" pitchFamily="34" charset="0"/>
                <a:cs typeface="Helvetica" panose="020B0604020202020204" pitchFamily="34" charset="0"/>
              </a:rPr>
              <a:t> Muscles</a:t>
            </a:r>
          </a:p>
          <a:p>
            <a:pPr marL="402336" lvl="1" indent="0" algn="l" eaLnBrk="1" hangingPunct="1">
              <a:buNone/>
              <a:defRPr/>
            </a:pPr>
            <a:r>
              <a:rPr lang="en-US" sz="2400" dirty="0">
                <a:solidFill>
                  <a:srgbClr val="002060"/>
                </a:solidFill>
                <a:latin typeface="Helvetica" panose="020B0604020202020204" pitchFamily="34" charset="0"/>
                <a:cs typeface="Helvetica" panose="020B0604020202020204" pitchFamily="34" charset="0"/>
              </a:rPr>
              <a:t>	- </a:t>
            </a:r>
            <a:r>
              <a:rPr lang="en-US" sz="2400" dirty="0" err="1">
                <a:solidFill>
                  <a:srgbClr val="002060"/>
                </a:solidFill>
                <a:latin typeface="Helvetica" panose="020B0604020202020204" pitchFamily="34" charset="0"/>
                <a:cs typeface="Helvetica" panose="020B0604020202020204" pitchFamily="34" charset="0"/>
              </a:rPr>
              <a:t>paraspinal</a:t>
            </a:r>
            <a:r>
              <a:rPr lang="en-US" sz="2400" dirty="0">
                <a:solidFill>
                  <a:srgbClr val="002060"/>
                </a:solidFill>
                <a:latin typeface="Helvetica" panose="020B0604020202020204" pitchFamily="34" charset="0"/>
                <a:cs typeface="Helvetica" panose="020B0604020202020204" pitchFamily="34" charset="0"/>
              </a:rPr>
              <a:t> tension and trigger points</a:t>
            </a:r>
          </a:p>
        </p:txBody>
      </p:sp>
      <p:pic>
        <p:nvPicPr>
          <p:cNvPr id="6148" name="Picture 5" descr="Scan000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r="5292"/>
          <a:stretch>
            <a:fillRect/>
          </a:stretch>
        </p:blipFill>
        <p:spPr>
          <a:xfrm>
            <a:off x="6228184" y="1714500"/>
            <a:ext cx="2458615" cy="42347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7911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dirty="0">
                <a:solidFill>
                  <a:srgbClr val="002060"/>
                </a:solidFill>
                <a:latin typeface="Arial" charset="0"/>
                <a:ea typeface="+mj-ea"/>
              </a:rPr>
              <a:t>RANGE OF MOTION</a:t>
            </a:r>
          </a:p>
        </p:txBody>
      </p:sp>
      <p:sp>
        <p:nvSpPr>
          <p:cNvPr id="61443" name="Rectangle 3"/>
          <p:cNvSpPr>
            <a:spLocks noGrp="1" noChangeArrowheads="1"/>
          </p:cNvSpPr>
          <p:nvPr>
            <p:ph type="body" sz="half" idx="1"/>
          </p:nvPr>
        </p:nvSpPr>
        <p:spPr>
          <a:xfrm>
            <a:off x="1071562" y="1772816"/>
            <a:ext cx="4652565" cy="4680520"/>
          </a:xfrm>
        </p:spPr>
        <p:txBody>
          <a:bodyPr>
            <a:normAutofit/>
          </a:bodyPr>
          <a:lstStyle/>
          <a:p>
            <a:pPr algn="l" eaLnBrk="1" hangingPunct="1">
              <a:buFont typeface="Wingdings" pitchFamily="2" charset="2"/>
              <a:buNone/>
              <a:defRPr/>
            </a:pPr>
            <a:r>
              <a:rPr lang="en-US" sz="2800" dirty="0">
                <a:solidFill>
                  <a:srgbClr val="002060"/>
                </a:solidFill>
              </a:rPr>
              <a:t>-often very limited globally secondary to pain</a:t>
            </a:r>
          </a:p>
          <a:p>
            <a:pPr algn="l" eaLnBrk="1" hangingPunct="1">
              <a:buFont typeface="Wingdings" pitchFamily="2" charset="2"/>
              <a:buNone/>
              <a:defRPr/>
            </a:pPr>
            <a:r>
              <a:rPr lang="en-US" sz="2800" dirty="0">
                <a:solidFill>
                  <a:srgbClr val="002060"/>
                </a:solidFill>
              </a:rPr>
              <a:t>- perform slowly with physical support</a:t>
            </a:r>
          </a:p>
          <a:p>
            <a:pPr algn="l" eaLnBrk="1" hangingPunct="1">
              <a:buFont typeface="Wingdings" pitchFamily="2" charset="2"/>
              <a:buNone/>
              <a:defRPr/>
            </a:pPr>
            <a:endParaRPr lang="en-US" sz="2800" dirty="0">
              <a:solidFill>
                <a:srgbClr val="002060"/>
              </a:solidFill>
            </a:endParaRPr>
          </a:p>
          <a:p>
            <a:pPr algn="l" eaLnBrk="1" hangingPunct="1">
              <a:buFont typeface="Wingdings" pitchFamily="2" charset="2"/>
              <a:buNone/>
              <a:defRPr/>
            </a:pPr>
            <a:endParaRPr lang="en-US" sz="2800" dirty="0">
              <a:solidFill>
                <a:srgbClr val="002060"/>
              </a:solidFill>
            </a:endParaRPr>
          </a:p>
          <a:p>
            <a:pPr algn="l" eaLnBrk="1" hangingPunct="1">
              <a:buFont typeface="Wingdings" pitchFamily="2" charset="2"/>
              <a:buNone/>
              <a:defRPr/>
            </a:pPr>
            <a:endParaRPr lang="en-US" sz="2800" dirty="0">
              <a:solidFill>
                <a:srgbClr val="002060"/>
              </a:solidFill>
            </a:endParaRPr>
          </a:p>
          <a:p>
            <a:pPr marL="82296" indent="0" algn="l" eaLnBrk="1" hangingPunct="1">
              <a:buNone/>
              <a:defRPr/>
            </a:pPr>
            <a:r>
              <a:rPr lang="en-US" sz="2800" b="1" dirty="0">
                <a:solidFill>
                  <a:srgbClr val="002060"/>
                </a:solidFill>
              </a:rPr>
              <a:t>Flexion</a:t>
            </a:r>
            <a:r>
              <a:rPr lang="en-US" sz="2800" dirty="0">
                <a:solidFill>
                  <a:srgbClr val="002060"/>
                </a:solidFill>
              </a:rPr>
              <a:t> (normal = 90 degrees)</a:t>
            </a:r>
          </a:p>
        </p:txBody>
      </p:sp>
      <p:pic>
        <p:nvPicPr>
          <p:cNvPr id="7172" name="Picture 10" descr="Scan000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3929"/>
          <a:stretch>
            <a:fillRect/>
          </a:stretch>
        </p:blipFill>
        <p:spPr>
          <a:xfrm>
            <a:off x="6228184" y="1772816"/>
            <a:ext cx="2458616" cy="422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479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6" name="Rectangle 10"/>
          <p:cNvSpPr>
            <a:spLocks noGrp="1" noChangeArrowheads="1"/>
          </p:cNvSpPr>
          <p:nvPr>
            <p:ph type="title"/>
          </p:nvPr>
        </p:nvSpPr>
        <p:spPr/>
        <p:txBody>
          <a:bodyPr/>
          <a:lstStyle/>
          <a:p>
            <a:pPr eaLnBrk="1" hangingPunct="1">
              <a:defRPr/>
            </a:pPr>
            <a:endParaRPr lang="en-US">
              <a:ea typeface="+mj-ea"/>
            </a:endParaRPr>
          </a:p>
        </p:txBody>
      </p:sp>
      <p:sp>
        <p:nvSpPr>
          <p:cNvPr id="198659" name="Rectangle 3"/>
          <p:cNvSpPr>
            <a:spLocks noGrp="1" noChangeArrowheads="1"/>
          </p:cNvSpPr>
          <p:nvPr>
            <p:ph type="body" sz="half" idx="1"/>
          </p:nvPr>
        </p:nvSpPr>
        <p:spPr>
          <a:xfrm>
            <a:off x="1321296" y="1827569"/>
            <a:ext cx="5194920" cy="4752527"/>
          </a:xfrm>
        </p:spPr>
        <p:txBody>
          <a:bodyPr>
            <a:normAutofit lnSpcReduction="10000"/>
          </a:bodyPr>
          <a:lstStyle/>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Lateral bending</a:t>
            </a:r>
            <a:r>
              <a:rPr lang="en-US" sz="2800" dirty="0">
                <a:solidFill>
                  <a:srgbClr val="002060"/>
                </a:solidFill>
                <a:latin typeface="Helvetica" panose="020B0604020202020204" pitchFamily="34" charset="0"/>
                <a:cs typeface="Helvetica" panose="020B0604020202020204" pitchFamily="34" charset="0"/>
              </a:rPr>
              <a:t> (normal = 45 degrees, hand to knee) </a:t>
            </a:r>
          </a:p>
          <a:p>
            <a:pPr marL="0" indent="0" algn="l">
              <a:lnSpc>
                <a:spcPct val="90000"/>
              </a:lnSpc>
              <a:buNone/>
              <a:defRPr/>
            </a:pPr>
            <a:endParaRPr lang="en-US" sz="2800" dirty="0">
              <a:solidFill>
                <a:srgbClr val="002060"/>
              </a:solidFill>
              <a:latin typeface="Helvetica" panose="020B0604020202020204" pitchFamily="34" charset="0"/>
              <a:cs typeface="Helvetica" panose="020B0604020202020204" pitchFamily="34" charset="0"/>
            </a:endParaRPr>
          </a:p>
          <a:p>
            <a:pPr marL="82296" indent="0" algn="l" eaLnBrk="1" hangingPunct="1">
              <a:lnSpc>
                <a:spcPct val="90000"/>
              </a:lnSpc>
              <a:buNone/>
              <a:defRPr/>
            </a:pPr>
            <a:endParaRPr lang="en-US" sz="2800" dirty="0">
              <a:solidFill>
                <a:srgbClr val="002060"/>
              </a:solidFill>
              <a:latin typeface="Helvetica" panose="020B0604020202020204" pitchFamily="34" charset="0"/>
              <a:cs typeface="Helvetica" panose="020B0604020202020204" pitchFamily="34" charset="0"/>
            </a:endParaRPr>
          </a:p>
          <a:p>
            <a:pPr marL="82296" indent="0" algn="l" eaLnBrk="1" hangingPunct="1">
              <a:lnSpc>
                <a:spcPct val="90000"/>
              </a:lnSpc>
              <a:buNone/>
              <a:defRPr/>
            </a:pPr>
            <a:r>
              <a:rPr lang="en-US" sz="2800" b="1" dirty="0">
                <a:solidFill>
                  <a:srgbClr val="002060"/>
                </a:solidFill>
                <a:latin typeface="Helvetica" panose="020B0604020202020204" pitchFamily="34" charset="0"/>
                <a:cs typeface="Helvetica" panose="020B0604020202020204" pitchFamily="34" charset="0"/>
              </a:rPr>
              <a:t>Rotation</a:t>
            </a:r>
            <a:r>
              <a:rPr lang="en-US" sz="2800" dirty="0">
                <a:solidFill>
                  <a:srgbClr val="002060"/>
                </a:solidFill>
                <a:latin typeface="Helvetica" panose="020B0604020202020204" pitchFamily="34" charset="0"/>
                <a:cs typeface="Helvetica" panose="020B0604020202020204" pitchFamily="34" charset="0"/>
              </a:rPr>
              <a:t> (normal = 90 degrees, stabilize hips)</a:t>
            </a:r>
          </a:p>
          <a:p>
            <a:pPr marL="82296" indent="0" algn="l" eaLnBrk="1" hangingPunct="1">
              <a:lnSpc>
                <a:spcPct val="90000"/>
              </a:lnSpc>
              <a:buNone/>
              <a:defRPr/>
            </a:pPr>
            <a:endParaRPr lang="en-US" sz="2800" dirty="0">
              <a:solidFill>
                <a:srgbClr val="002060"/>
              </a:solidFill>
              <a:latin typeface="Helvetica" panose="020B0604020202020204" pitchFamily="34" charset="0"/>
              <a:cs typeface="Helvetica" panose="020B0604020202020204" pitchFamily="34" charset="0"/>
            </a:endParaRPr>
          </a:p>
          <a:p>
            <a:pPr marL="82296" indent="0" algn="l">
              <a:buNone/>
              <a:defRPr/>
            </a:pPr>
            <a:r>
              <a:rPr lang="en-US" b="1" dirty="0">
                <a:solidFill>
                  <a:srgbClr val="002060"/>
                </a:solidFill>
                <a:latin typeface="Helvetica" panose="020B0604020202020204" pitchFamily="34" charset="0"/>
                <a:cs typeface="Helvetica" panose="020B0604020202020204" pitchFamily="34" charset="0"/>
              </a:rPr>
              <a:t>Extension</a:t>
            </a:r>
            <a:r>
              <a:rPr lang="en-US" dirty="0">
                <a:solidFill>
                  <a:srgbClr val="002060"/>
                </a:solidFill>
                <a:latin typeface="Helvetica" panose="020B0604020202020204" pitchFamily="34" charset="0"/>
                <a:cs typeface="Helvetica" panose="020B0604020202020204" pitchFamily="34" charset="0"/>
              </a:rPr>
              <a:t> (normal = 30 degrees)</a:t>
            </a:r>
          </a:p>
          <a:p>
            <a:pPr marL="402336" lvl="1" indent="0" algn="l">
              <a:buNone/>
              <a:defRPr/>
            </a:pPr>
            <a:r>
              <a:rPr lang="en-US" sz="2000" dirty="0">
                <a:solidFill>
                  <a:srgbClr val="002060"/>
                </a:solidFill>
                <a:latin typeface="Helvetica" panose="020B0604020202020204" pitchFamily="34" charset="0"/>
                <a:cs typeface="Helvetica" panose="020B0604020202020204" pitchFamily="34" charset="0"/>
              </a:rPr>
              <a:t>	- </a:t>
            </a:r>
            <a:r>
              <a:rPr lang="en-US" sz="2400" dirty="0">
                <a:solidFill>
                  <a:srgbClr val="002060"/>
                </a:solidFill>
                <a:latin typeface="Helvetica" panose="020B0604020202020204" pitchFamily="34" charset="0"/>
                <a:cs typeface="Helvetica" panose="020B0604020202020204" pitchFamily="34" charset="0"/>
              </a:rPr>
              <a:t>narrows canal, loads facet joints</a:t>
            </a:r>
          </a:p>
          <a:p>
            <a:pPr marL="82296" indent="0" algn="l" eaLnBrk="1" hangingPunct="1">
              <a:lnSpc>
                <a:spcPct val="90000"/>
              </a:lnSpc>
              <a:buNone/>
              <a:defRPr/>
            </a:pPr>
            <a:endParaRPr lang="en-US" sz="2800" dirty="0">
              <a:solidFill>
                <a:srgbClr val="002060"/>
              </a:solidFill>
              <a:latin typeface="Helvetica" panose="020B0604020202020204" pitchFamily="34" charset="0"/>
              <a:cs typeface="Helvetica" panose="020B0604020202020204" pitchFamily="34" charset="0"/>
            </a:endParaRPr>
          </a:p>
          <a:p>
            <a:pPr eaLnBrk="1" hangingPunct="1">
              <a:lnSpc>
                <a:spcPct val="90000"/>
              </a:lnSpc>
              <a:buFont typeface="Wingdings" pitchFamily="2" charset="2"/>
              <a:buChar char="l"/>
              <a:defRPr/>
            </a:pPr>
            <a:endParaRPr lang="en-US" sz="2100" dirty="0"/>
          </a:p>
        </p:txBody>
      </p:sp>
      <p:pic>
        <p:nvPicPr>
          <p:cNvPr id="8196" name="Picture 7" descr="Scan0009"/>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t="3868"/>
          <a:stretch>
            <a:fillRect/>
          </a:stretch>
        </p:blipFill>
        <p:spPr>
          <a:xfrm>
            <a:off x="6516216" y="764705"/>
            <a:ext cx="1800200" cy="2160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8" descr="Scan001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r="5077"/>
          <a:stretch>
            <a:fillRect/>
          </a:stretch>
        </p:blipFill>
        <p:spPr>
          <a:xfrm>
            <a:off x="6701408" y="3015700"/>
            <a:ext cx="1800200" cy="2376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6769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4000" b="1" dirty="0">
                <a:solidFill>
                  <a:srgbClr val="002060"/>
                </a:solidFill>
              </a:rPr>
              <a:t>Straight leg raising (SLR)</a:t>
            </a:r>
          </a:p>
        </p:txBody>
      </p:sp>
      <p:sp>
        <p:nvSpPr>
          <p:cNvPr id="9219" name="Rectangle 3"/>
          <p:cNvSpPr>
            <a:spLocks noGrp="1" noChangeArrowheads="1"/>
          </p:cNvSpPr>
          <p:nvPr>
            <p:ph idx="1"/>
          </p:nvPr>
        </p:nvSpPr>
        <p:spPr/>
        <p:txBody>
          <a:bodyPr>
            <a:normAutofit/>
          </a:bodyPr>
          <a:lstStyle/>
          <a:p>
            <a:pPr algn="l" rtl="0"/>
            <a:r>
              <a:rPr lang="en-US" sz="2800" dirty="0"/>
              <a:t>raise the patient's extended leg with the ankle </a:t>
            </a:r>
            <a:r>
              <a:rPr lang="en-US" sz="2800" dirty="0" err="1"/>
              <a:t>dorsiflexed</a:t>
            </a:r>
            <a:r>
              <a:rPr lang="en-US" sz="2800" dirty="0"/>
              <a:t>.</a:t>
            </a:r>
          </a:p>
          <a:p>
            <a:pPr algn="l" rtl="0"/>
            <a:r>
              <a:rPr lang="en-US" sz="2800" dirty="0"/>
              <a:t>Normally 80 – 90 degrees no pain</a:t>
            </a:r>
          </a:p>
          <a:p>
            <a:pPr algn="l" rtl="0"/>
            <a:r>
              <a:rPr lang="en-US" sz="2800" dirty="0"/>
              <a:t>It will be limited by </a:t>
            </a:r>
            <a:r>
              <a:rPr lang="en-US" sz="2800" dirty="0">
                <a:solidFill>
                  <a:srgbClr val="FF3300"/>
                </a:solidFill>
              </a:rPr>
              <a:t>sciatica</a:t>
            </a:r>
            <a:r>
              <a:rPr lang="en-US" sz="2800" dirty="0"/>
              <a:t> pain in lumbar </a:t>
            </a:r>
            <a:r>
              <a:rPr lang="en-US" sz="2800" dirty="0">
                <a:solidFill>
                  <a:srgbClr val="FF3300"/>
                </a:solidFill>
              </a:rPr>
              <a:t>disc </a:t>
            </a:r>
            <a:r>
              <a:rPr lang="en-US" sz="2800" dirty="0" err="1">
                <a:solidFill>
                  <a:srgbClr val="FF3300"/>
                </a:solidFill>
              </a:rPr>
              <a:t>prolapse</a:t>
            </a:r>
            <a:r>
              <a:rPr lang="en-US" sz="2800" dirty="0"/>
              <a:t>.  ( &lt;70 ) </a:t>
            </a:r>
            <a:r>
              <a:rPr lang="en-US" sz="2800" dirty="0">
                <a:sym typeface="Wingdings" pitchFamily="2" charset="2"/>
              </a:rPr>
              <a:t> </a:t>
            </a:r>
            <a:r>
              <a:rPr lang="en-US" sz="2800" dirty="0">
                <a:solidFill>
                  <a:srgbClr val="FF0000"/>
                </a:solidFill>
                <a:sym typeface="Wingdings" pitchFamily="2" charset="2"/>
              </a:rPr>
              <a:t>( exactly from 30 to 70 ) </a:t>
            </a:r>
            <a:endParaRPr lang="en-US" sz="2800" dirty="0">
              <a:solidFill>
                <a:srgbClr val="FF0000"/>
              </a:solidFill>
            </a:endParaRPr>
          </a:p>
        </p:txBody>
      </p:sp>
      <p:pic>
        <p:nvPicPr>
          <p:cNvPr id="9220" name="Picture 4" descr="Straight Leg Raising Tst"/>
          <p:cNvPicPr>
            <a:picLocks noChangeAspect="1" noChangeArrowheads="1"/>
          </p:cNvPicPr>
          <p:nvPr/>
        </p:nvPicPr>
        <p:blipFill>
          <a:blip r:embed="rId2" cstate="print"/>
          <a:srcRect/>
          <a:stretch>
            <a:fillRect/>
          </a:stretch>
        </p:blipFill>
        <p:spPr bwMode="auto">
          <a:xfrm>
            <a:off x="4486275" y="4733925"/>
            <a:ext cx="4657725" cy="2124075"/>
          </a:xfrm>
          <a:prstGeom prst="rect">
            <a:avLst/>
          </a:prstGeom>
          <a:noFill/>
        </p:spPr>
      </p:pic>
    </p:spTree>
    <p:extLst>
      <p:ext uri="{BB962C8B-B14F-4D97-AF65-F5344CB8AC3E}">
        <p14:creationId xmlns:p14="http://schemas.microsoft.com/office/powerpoint/2010/main" val="58449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howimage1"/>
          <p:cNvPicPr>
            <a:picLocks noChangeAspect="1" noChangeArrowheads="1"/>
          </p:cNvPicPr>
          <p:nvPr/>
        </p:nvPicPr>
        <p:blipFill>
          <a:blip r:embed="rId2" cstate="print"/>
          <a:srcRect/>
          <a:stretch>
            <a:fillRect/>
          </a:stretch>
        </p:blipFill>
        <p:spPr bwMode="auto">
          <a:xfrm>
            <a:off x="6588224" y="2132856"/>
            <a:ext cx="2541588" cy="4724400"/>
          </a:xfrm>
          <a:prstGeom prst="rect">
            <a:avLst/>
          </a:prstGeom>
          <a:noFill/>
        </p:spPr>
      </p:pic>
      <p:sp>
        <p:nvSpPr>
          <p:cNvPr id="13314" name="Rectangle 2"/>
          <p:cNvSpPr>
            <a:spLocks noGrp="1" noChangeArrowheads="1"/>
          </p:cNvSpPr>
          <p:nvPr>
            <p:ph type="title"/>
          </p:nvPr>
        </p:nvSpPr>
        <p:spPr/>
        <p:txBody>
          <a:bodyPr/>
          <a:lstStyle/>
          <a:p>
            <a:r>
              <a:rPr lang="en-US" b="1"/>
              <a:t>Neurologic testing</a:t>
            </a:r>
            <a:r>
              <a:rPr lang="x-none" b="1"/>
              <a:t> </a:t>
            </a:r>
            <a:endParaRPr lang="en-US" b="1"/>
          </a:p>
        </p:txBody>
      </p:sp>
      <p:sp>
        <p:nvSpPr>
          <p:cNvPr id="13315" name="Rectangle 3"/>
          <p:cNvSpPr>
            <a:spLocks noGrp="1" noChangeArrowheads="1"/>
          </p:cNvSpPr>
          <p:nvPr>
            <p:ph idx="1"/>
          </p:nvPr>
        </p:nvSpPr>
        <p:spPr>
          <a:xfrm>
            <a:off x="971600" y="1628775"/>
            <a:ext cx="8229600" cy="5228481"/>
          </a:xfrm>
        </p:spPr>
        <p:txBody>
          <a:bodyPr>
            <a:normAutofit/>
          </a:bodyPr>
          <a:lstStyle/>
          <a:p>
            <a:pPr algn="l" rtl="0"/>
            <a:r>
              <a:rPr lang="en-US" sz="2400" dirty="0"/>
              <a:t>We should focus on the L5 and S1 nerve roots </a:t>
            </a:r>
          </a:p>
          <a:p>
            <a:pPr algn="l" rtl="0"/>
            <a:r>
              <a:rPr lang="en-US" sz="2400" dirty="0"/>
              <a:t>98% of disc herniation occur at L4-5 and L5-S1</a:t>
            </a:r>
          </a:p>
          <a:p>
            <a:pPr algn="l" rtl="0"/>
            <a:r>
              <a:rPr lang="en-US" sz="2400" dirty="0"/>
              <a:t>Then we test the Reflexes:</a:t>
            </a:r>
          </a:p>
          <a:p>
            <a:pPr algn="l" rtl="0"/>
            <a:r>
              <a:rPr lang="en-US" sz="2400" dirty="0"/>
              <a:t>L4 – The knee reflex.</a:t>
            </a:r>
          </a:p>
          <a:p>
            <a:pPr algn="l" rtl="0"/>
            <a:r>
              <a:rPr lang="en-US" sz="2400" dirty="0"/>
              <a:t>S1 – The ankle reflex.</a:t>
            </a:r>
            <a:endParaRPr lang="x-none" sz="2400" dirty="0"/>
          </a:p>
          <a:p>
            <a:pPr algn="l" rtl="0"/>
            <a:endParaRPr lang="x-none" sz="2400" dirty="0"/>
          </a:p>
          <a:p>
            <a:pPr algn="l" rtl="0"/>
            <a:endParaRPr lang="x-none" sz="2400" dirty="0"/>
          </a:p>
          <a:p>
            <a:pPr algn="l" rtl="0"/>
            <a:r>
              <a:rPr lang="en-US" dirty="0"/>
              <a:t>Reflexes</a:t>
            </a:r>
          </a:p>
          <a:p>
            <a:pPr algn="l" rtl="0"/>
            <a:r>
              <a:rPr lang="en-US" dirty="0"/>
              <a:t>Motor </a:t>
            </a:r>
          </a:p>
          <a:p>
            <a:pPr algn="l" rtl="0"/>
            <a:r>
              <a:rPr lang="en-US" dirty="0"/>
              <a:t>sensory </a:t>
            </a:r>
          </a:p>
        </p:txBody>
      </p:sp>
    </p:spTree>
    <p:extLst>
      <p:ext uri="{BB962C8B-B14F-4D97-AF65-F5344CB8AC3E}">
        <p14:creationId xmlns:p14="http://schemas.microsoft.com/office/powerpoint/2010/main" val="2691359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31640" y="-27384"/>
            <a:ext cx="7498080" cy="1143000"/>
          </a:xfrm>
        </p:spPr>
        <p:txBody>
          <a:bodyPr/>
          <a:lstStyle/>
          <a:p>
            <a:r>
              <a:rPr lang="en-US" dirty="0"/>
              <a:t>Reflexes</a:t>
            </a:r>
          </a:p>
        </p:txBody>
      </p:sp>
      <p:sp>
        <p:nvSpPr>
          <p:cNvPr id="14339" name="Rectangle 3"/>
          <p:cNvSpPr>
            <a:spLocks noGrp="1" noChangeArrowheads="1"/>
          </p:cNvSpPr>
          <p:nvPr>
            <p:ph idx="1"/>
          </p:nvPr>
        </p:nvSpPr>
        <p:spPr>
          <a:xfrm>
            <a:off x="1259632" y="1724744"/>
            <a:ext cx="7498080" cy="4800600"/>
          </a:xfrm>
        </p:spPr>
        <p:txBody>
          <a:bodyPr>
            <a:normAutofit/>
          </a:bodyPr>
          <a:lstStyle/>
          <a:p>
            <a:pPr algn="l" rtl="0"/>
            <a:r>
              <a:rPr lang="en-US" dirty="0"/>
              <a:t>Knee (L3-4)</a:t>
            </a:r>
          </a:p>
          <a:p>
            <a:pPr algn="l" rtl="0"/>
            <a:endParaRPr lang="en-US" dirty="0"/>
          </a:p>
          <a:p>
            <a:pPr algn="l" rtl="0"/>
            <a:endParaRPr lang="en-US" dirty="0"/>
          </a:p>
          <a:p>
            <a:pPr algn="l" rtl="0"/>
            <a:endParaRPr lang="en-US" dirty="0"/>
          </a:p>
          <a:p>
            <a:pPr algn="l" rtl="0"/>
            <a:r>
              <a:rPr lang="en-US" dirty="0"/>
              <a:t>Ankle (S1-2)</a:t>
            </a:r>
          </a:p>
          <a:p>
            <a:pPr algn="l" rtl="0"/>
            <a:endParaRPr lang="en-US" dirty="0"/>
          </a:p>
          <a:p>
            <a:pPr marL="82296" indent="0" algn="l" rtl="0">
              <a:buNone/>
            </a:pPr>
            <a:endParaRPr lang="en-US" dirty="0"/>
          </a:p>
        </p:txBody>
      </p:sp>
      <p:pic>
        <p:nvPicPr>
          <p:cNvPr id="1026" name="Picture 2" descr="https://encrypted-tbn0.gstatic.com/images?q=tbn:ANd9GcSffTq0wZ8R83UkqPDYkimKnyhNmVbAEOXqLylXtsDszA7LRab_6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002" y="1268760"/>
            <a:ext cx="298016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lwV59H9dhafnl3O8e61LLDk5SG8IFd2tk-lyXilGOFAKwB7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813397"/>
            <a:ext cx="2947647" cy="220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7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l"/>
            <a:r>
              <a:rPr lang="en-US" dirty="0">
                <a:solidFill>
                  <a:srgbClr val="002060"/>
                </a:solidFill>
                <a:latin typeface="Helvetica" panose="020B0604020202020204" pitchFamily="34" charset="0"/>
                <a:cs typeface="Helvetica" panose="020B0604020202020204" pitchFamily="34" charset="0"/>
              </a:rPr>
              <a:t>6)  Recognize importance of people with disabling long-term back pain, and so </a:t>
            </a:r>
          </a:p>
          <a:p>
            <a:pPr algn="l"/>
            <a:r>
              <a:rPr lang="en-US" dirty="0">
                <a:solidFill>
                  <a:srgbClr val="002060"/>
                </a:solidFill>
                <a:latin typeface="Helvetica" panose="020B0604020202020204" pitchFamily="34" charset="0"/>
                <a:cs typeface="Helvetica" panose="020B0604020202020204" pitchFamily="34" charset="0"/>
              </a:rPr>
              <a:t>reduce the personal, social and economic impact of low back pain. </a:t>
            </a:r>
          </a:p>
          <a:p>
            <a:pPr algn="l"/>
            <a:r>
              <a:rPr lang="en-US" dirty="0">
                <a:solidFill>
                  <a:srgbClr val="002060"/>
                </a:solidFill>
                <a:latin typeface="Helvetica" panose="020B0604020202020204" pitchFamily="34" charset="0"/>
                <a:cs typeface="Helvetica" panose="020B0604020202020204" pitchFamily="34" charset="0"/>
              </a:rPr>
              <a:t>7)  Identify the limitation of images for the diagnosis of back pain, </a:t>
            </a:r>
          </a:p>
          <a:p>
            <a:pPr algn="l"/>
            <a:r>
              <a:rPr lang="en-US" dirty="0">
                <a:solidFill>
                  <a:srgbClr val="002060"/>
                </a:solidFill>
                <a:latin typeface="Helvetica" panose="020B0604020202020204" pitchFamily="34" charset="0"/>
                <a:cs typeface="Helvetica" panose="020B0604020202020204" pitchFamily="34" charset="0"/>
              </a:rPr>
              <a:t>8)  Act as a gate-keeper and not wasting valuable health resources, </a:t>
            </a:r>
          </a:p>
          <a:p>
            <a:pPr algn="l"/>
            <a:r>
              <a:rPr lang="en-US" dirty="0">
                <a:solidFill>
                  <a:srgbClr val="002060"/>
                </a:solidFill>
                <a:latin typeface="Helvetica" panose="020B0604020202020204" pitchFamily="34" charset="0"/>
                <a:cs typeface="Helvetica" panose="020B0604020202020204" pitchFamily="34" charset="0"/>
              </a:rPr>
              <a:t>9)  Identify preventive strategies available for back pain, </a:t>
            </a:r>
          </a:p>
          <a:p>
            <a:pPr algn="l"/>
            <a:r>
              <a:rPr lang="en-US" dirty="0">
                <a:solidFill>
                  <a:srgbClr val="002060"/>
                </a:solidFill>
                <a:latin typeface="Helvetica" panose="020B0604020202020204" pitchFamily="34" charset="0"/>
                <a:cs typeface="Helvetica" panose="020B0604020202020204" pitchFamily="34" charset="0"/>
              </a:rPr>
              <a:t>10) Recognize when to refer appropriately</a:t>
            </a:r>
            <a:r>
              <a:rPr lang="en-US" dirty="0">
                <a:latin typeface="Helvetica" panose="020B0604020202020204" pitchFamily="34" charset="0"/>
                <a:cs typeface="Helvetica" panose="020B0604020202020204" pitchFamily="34" charset="0"/>
              </a:rPr>
              <a:t>. </a:t>
            </a:r>
          </a:p>
          <a:p>
            <a:pPr algn="l"/>
            <a:endParaRPr lang="en-US" dirty="0"/>
          </a:p>
        </p:txBody>
      </p:sp>
    </p:spTree>
    <p:extLst>
      <p:ext uri="{BB962C8B-B14F-4D97-AF65-F5344CB8AC3E}">
        <p14:creationId xmlns:p14="http://schemas.microsoft.com/office/powerpoint/2010/main" val="3379265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Motor</a:t>
            </a:r>
          </a:p>
        </p:txBody>
      </p:sp>
      <p:sp>
        <p:nvSpPr>
          <p:cNvPr id="15363" name="Rectangle 3"/>
          <p:cNvSpPr>
            <a:spLocks noGrp="1" noChangeArrowheads="1"/>
          </p:cNvSpPr>
          <p:nvPr>
            <p:ph idx="1"/>
          </p:nvPr>
        </p:nvSpPr>
        <p:spPr>
          <a:xfrm>
            <a:off x="1259632" y="1868760"/>
            <a:ext cx="7498080" cy="4800600"/>
          </a:xfrm>
        </p:spPr>
        <p:txBody>
          <a:bodyPr/>
          <a:lstStyle/>
          <a:p>
            <a:pPr algn="l" rtl="0"/>
            <a:r>
              <a:rPr lang="en-US" dirty="0"/>
              <a:t>Ankle plantar flexion </a:t>
            </a:r>
          </a:p>
          <a:p>
            <a:pPr algn="l" rtl="0"/>
            <a:endParaRPr lang="en-US" dirty="0"/>
          </a:p>
          <a:p>
            <a:pPr algn="l" rtl="0"/>
            <a:endParaRPr lang="en-US" dirty="0"/>
          </a:p>
          <a:p>
            <a:pPr algn="l" rtl="0"/>
            <a:endParaRPr lang="en-US" dirty="0"/>
          </a:p>
          <a:p>
            <a:pPr algn="l" rtl="0"/>
            <a:r>
              <a:rPr lang="en-US" dirty="0"/>
              <a:t>Ankle dorsiflexion </a:t>
            </a:r>
          </a:p>
        </p:txBody>
      </p:sp>
      <p:pic>
        <p:nvPicPr>
          <p:cNvPr id="15364" name="Picture 4" descr="showimage"/>
          <p:cNvPicPr>
            <a:picLocks noChangeAspect="1" noChangeArrowheads="1"/>
          </p:cNvPicPr>
          <p:nvPr/>
        </p:nvPicPr>
        <p:blipFill>
          <a:blip r:embed="rId2" cstate="print"/>
          <a:srcRect/>
          <a:stretch>
            <a:fillRect/>
          </a:stretch>
        </p:blipFill>
        <p:spPr bwMode="auto">
          <a:xfrm>
            <a:off x="5580112" y="1125538"/>
            <a:ext cx="3298776" cy="2560909"/>
          </a:xfrm>
          <a:prstGeom prst="rect">
            <a:avLst/>
          </a:prstGeom>
          <a:noFill/>
        </p:spPr>
      </p:pic>
      <p:pic>
        <p:nvPicPr>
          <p:cNvPr id="15365" name="Picture 5" descr="showimage"/>
          <p:cNvPicPr>
            <a:picLocks noChangeAspect="1" noChangeArrowheads="1"/>
          </p:cNvPicPr>
          <p:nvPr/>
        </p:nvPicPr>
        <p:blipFill>
          <a:blip r:embed="rId3" cstate="print"/>
          <a:srcRect/>
          <a:stretch>
            <a:fillRect/>
          </a:stretch>
        </p:blipFill>
        <p:spPr bwMode="auto">
          <a:xfrm>
            <a:off x="5580112" y="4005064"/>
            <a:ext cx="3259787" cy="2520280"/>
          </a:xfrm>
          <a:prstGeom prst="rect">
            <a:avLst/>
          </a:prstGeom>
          <a:noFill/>
        </p:spPr>
      </p:pic>
    </p:spTree>
    <p:extLst>
      <p:ext uri="{BB962C8B-B14F-4D97-AF65-F5344CB8AC3E}">
        <p14:creationId xmlns:p14="http://schemas.microsoft.com/office/powerpoint/2010/main" val="296027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Motor</a:t>
            </a:r>
          </a:p>
        </p:txBody>
      </p:sp>
      <p:sp>
        <p:nvSpPr>
          <p:cNvPr id="16387" name="Rectangle 3"/>
          <p:cNvSpPr>
            <a:spLocks noGrp="1" noChangeArrowheads="1"/>
          </p:cNvSpPr>
          <p:nvPr>
            <p:ph idx="1"/>
          </p:nvPr>
        </p:nvSpPr>
        <p:spPr>
          <a:xfrm>
            <a:off x="1692002" y="1584151"/>
            <a:ext cx="2700338" cy="1439863"/>
          </a:xfrm>
        </p:spPr>
        <p:txBody>
          <a:bodyPr/>
          <a:lstStyle/>
          <a:p>
            <a:pPr algn="l" rtl="0">
              <a:buFontTx/>
              <a:buNone/>
            </a:pPr>
            <a:r>
              <a:rPr lang="en-US" dirty="0"/>
              <a:t>Walking on toes</a:t>
            </a:r>
            <a:endParaRPr lang="en-US" dirty="0">
              <a:solidFill>
                <a:srgbClr val="FF3300"/>
              </a:solidFill>
            </a:endParaRPr>
          </a:p>
        </p:txBody>
      </p:sp>
      <p:sp>
        <p:nvSpPr>
          <p:cNvPr id="16389" name="Text Box 5"/>
          <p:cNvSpPr txBox="1">
            <a:spLocks noChangeArrowheads="1"/>
          </p:cNvSpPr>
          <p:nvPr/>
        </p:nvSpPr>
        <p:spPr bwMode="auto">
          <a:xfrm>
            <a:off x="5580906" y="1584151"/>
            <a:ext cx="2303462" cy="1066800"/>
          </a:xfrm>
          <a:prstGeom prst="rect">
            <a:avLst/>
          </a:prstGeom>
          <a:noFill/>
          <a:ln w="9525">
            <a:noFill/>
            <a:miter lim="800000"/>
            <a:headEnd/>
            <a:tailEnd/>
          </a:ln>
          <a:effectLst/>
        </p:spPr>
        <p:txBody>
          <a:bodyPr>
            <a:spAutoFit/>
          </a:bodyPr>
          <a:lstStyle/>
          <a:p>
            <a:pPr algn="l" rtl="0"/>
            <a:r>
              <a:rPr lang="en-US" sz="3200" dirty="0"/>
              <a:t>Walking on heels</a:t>
            </a:r>
            <a:endParaRPr lang="en-US" sz="3200" dirty="0">
              <a:solidFill>
                <a:srgbClr val="FF3300"/>
              </a:solidFill>
            </a:endParaRPr>
          </a:p>
        </p:txBody>
      </p:sp>
      <p:sp>
        <p:nvSpPr>
          <p:cNvPr id="16390" name="Text Box 6"/>
          <p:cNvSpPr txBox="1">
            <a:spLocks noChangeArrowheads="1"/>
          </p:cNvSpPr>
          <p:nvPr/>
        </p:nvSpPr>
        <p:spPr bwMode="auto">
          <a:xfrm>
            <a:off x="2915394" y="2088976"/>
            <a:ext cx="719138"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S1</a:t>
            </a:r>
          </a:p>
        </p:txBody>
      </p:sp>
      <p:sp>
        <p:nvSpPr>
          <p:cNvPr id="16391" name="Text Box 7"/>
          <p:cNvSpPr txBox="1">
            <a:spLocks noChangeArrowheads="1"/>
          </p:cNvSpPr>
          <p:nvPr/>
        </p:nvSpPr>
        <p:spPr bwMode="auto">
          <a:xfrm>
            <a:off x="6588100" y="2088976"/>
            <a:ext cx="792163"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L5</a:t>
            </a:r>
          </a:p>
        </p:txBody>
      </p:sp>
      <p:pic>
        <p:nvPicPr>
          <p:cNvPr id="2050" name="Picture 2" descr="https://encrypted-tbn0.gstatic.com/images?q=tbn:ANd9GcQrGZBIi2-M0BrTcuFm8YVTLk6QxEfQeq5TRp-UXdyDPNBDHY6_F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573016"/>
            <a:ext cx="230505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Ssnw0CmQKR6e7DN3B0T45nzXrsahPs7EBlWfIPVUMEd3-RDdLV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336" y="3501008"/>
            <a:ext cx="190500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12"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5400"/>
              <a:t>Sensory</a:t>
            </a:r>
          </a:p>
        </p:txBody>
      </p:sp>
      <p:sp>
        <p:nvSpPr>
          <p:cNvPr id="19459" name="Rectangle 3"/>
          <p:cNvSpPr>
            <a:spLocks noGrp="1" noChangeArrowheads="1"/>
          </p:cNvSpPr>
          <p:nvPr>
            <p:ph idx="1"/>
          </p:nvPr>
        </p:nvSpPr>
        <p:spPr/>
        <p:txBody>
          <a:bodyPr/>
          <a:lstStyle/>
          <a:p>
            <a:pPr algn="l" rtl="0"/>
            <a:r>
              <a:rPr lang="en-US"/>
              <a:t>Sciatic nerve (L4,5,S1,2)</a:t>
            </a:r>
          </a:p>
          <a:p>
            <a:pPr algn="l" rtl="0">
              <a:buFontTx/>
              <a:buNone/>
            </a:pPr>
            <a:endParaRPr lang="en-US"/>
          </a:p>
        </p:txBody>
      </p:sp>
      <p:pic>
        <p:nvPicPr>
          <p:cNvPr id="19460" name="Picture 4" descr="showimage3"/>
          <p:cNvPicPr>
            <a:picLocks noChangeAspect="1" noChangeArrowheads="1"/>
          </p:cNvPicPr>
          <p:nvPr/>
        </p:nvPicPr>
        <p:blipFill>
          <a:blip r:embed="rId2" cstate="print"/>
          <a:srcRect/>
          <a:stretch>
            <a:fillRect/>
          </a:stretch>
        </p:blipFill>
        <p:spPr bwMode="auto">
          <a:xfrm>
            <a:off x="2987824" y="2399109"/>
            <a:ext cx="6178550" cy="4486275"/>
          </a:xfrm>
          <a:prstGeom prst="rect">
            <a:avLst/>
          </a:prstGeom>
          <a:noFill/>
        </p:spPr>
      </p:pic>
      <p:sp>
        <p:nvSpPr>
          <p:cNvPr id="19461" name="Text Box 5"/>
          <p:cNvSpPr txBox="1">
            <a:spLocks noChangeArrowheads="1"/>
          </p:cNvSpPr>
          <p:nvPr/>
        </p:nvSpPr>
        <p:spPr bwMode="auto">
          <a:xfrm>
            <a:off x="971377" y="3357563"/>
            <a:ext cx="2016447" cy="1800225"/>
          </a:xfrm>
          <a:prstGeom prst="rect">
            <a:avLst/>
          </a:prstGeom>
          <a:noFill/>
          <a:ln w="9525">
            <a:noFill/>
            <a:miter lim="800000"/>
            <a:headEnd/>
            <a:tailEnd/>
          </a:ln>
          <a:effectLst/>
        </p:spPr>
        <p:txBody>
          <a:bodyPr wrap="square">
            <a:spAutoFit/>
          </a:bodyPr>
          <a:lstStyle/>
          <a:p>
            <a:pPr algn="l" rtl="0">
              <a:spcBef>
                <a:spcPct val="20000"/>
              </a:spcBef>
              <a:buFontTx/>
              <a:buChar char="•"/>
            </a:pPr>
            <a:r>
              <a:rPr lang="en-US" sz="2800" dirty="0"/>
              <a:t>Sensory distribution of the sciatic nerve</a:t>
            </a:r>
          </a:p>
        </p:txBody>
      </p:sp>
    </p:spTree>
    <p:extLst>
      <p:ext uri="{BB962C8B-B14F-4D97-AF65-F5344CB8AC3E}">
        <p14:creationId xmlns:p14="http://schemas.microsoft.com/office/powerpoint/2010/main" val="400307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5501-1F32-9EFD-C3F3-0ECF738F139A}"/>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When to consider MRI?</a:t>
            </a:r>
          </a:p>
        </p:txBody>
      </p:sp>
      <p:sp>
        <p:nvSpPr>
          <p:cNvPr id="3" name="Content Placeholder 2">
            <a:extLst>
              <a:ext uri="{FF2B5EF4-FFF2-40B4-BE49-F238E27FC236}">
                <a16:creationId xmlns:a16="http://schemas.microsoft.com/office/drawing/2014/main" id="{B80D86C5-837E-4A30-EC28-69375BB6B0BA}"/>
              </a:ext>
            </a:extLst>
          </p:cNvPr>
          <p:cNvSpPr>
            <a:spLocks noGrp="1"/>
          </p:cNvSpPr>
          <p:nvPr>
            <p:ph idx="1"/>
          </p:nvPr>
        </p:nvSpPr>
        <p:spPr/>
        <p:txBody>
          <a:bodyPr/>
          <a:lstStyle/>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Spinal malignancy</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Cauda equina syndrome</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Infection</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Ankylosing spondylitis</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Fracture</a:t>
            </a:r>
          </a:p>
          <a:p>
            <a:pPr marL="82296" indent="0" algn="l">
              <a:buNone/>
            </a:pPr>
            <a:r>
              <a:rPr lang="en-GB" sz="2800" dirty="0">
                <a:solidFill>
                  <a:srgbClr val="002060"/>
                </a:solidFill>
                <a:latin typeface="Times New Roman" panose="02020603050405020304" pitchFamily="18" charset="0"/>
                <a:cs typeface="Times New Roman" panose="02020603050405020304" pitchFamily="18" charset="0"/>
              </a:rPr>
              <a:t>- Inflammatory disorder.</a:t>
            </a:r>
            <a:r>
              <a:rPr lang="en-GB" dirty="0"/>
              <a:t> </a:t>
            </a:r>
          </a:p>
        </p:txBody>
      </p:sp>
    </p:spTree>
    <p:extLst>
      <p:ext uri="{BB962C8B-B14F-4D97-AF65-F5344CB8AC3E}">
        <p14:creationId xmlns:p14="http://schemas.microsoft.com/office/powerpoint/2010/main" val="2949299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564904"/>
            <a:ext cx="6172200" cy="1008112"/>
          </a:xfrm>
        </p:spPr>
        <p:txBody>
          <a:bodyPr>
            <a:noAutofit/>
          </a:bodyPr>
          <a:lstStyle/>
          <a:p>
            <a:pPr algn="l" rtl="0"/>
            <a:r>
              <a:rPr lang="en-US" sz="4400" b="1" dirty="0">
                <a:solidFill>
                  <a:srgbClr val="002060"/>
                </a:solidFill>
              </a:rPr>
              <a:t>Role of Primary Health Care in Management </a:t>
            </a:r>
            <a:endParaRPr lang="ar-SA" sz="4400" b="1" dirty="0">
              <a:solidFill>
                <a:srgbClr val="002060"/>
              </a:solidFill>
            </a:endParaRPr>
          </a:p>
        </p:txBody>
      </p:sp>
    </p:spTree>
    <p:extLst>
      <p:ext uri="{BB962C8B-B14F-4D97-AF65-F5344CB8AC3E}">
        <p14:creationId xmlns:p14="http://schemas.microsoft.com/office/powerpoint/2010/main" val="1868556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864" y="548680"/>
            <a:ext cx="7863136" cy="5832648"/>
          </a:xfrm>
        </p:spPr>
        <p:txBody>
          <a:bodyPr>
            <a:normAutofit fontScale="92500" lnSpcReduction="10000"/>
          </a:bodyPr>
          <a:lstStyle/>
          <a:p>
            <a:pPr algn="just" rtl="0">
              <a:buNone/>
            </a:pPr>
            <a:r>
              <a:rPr lang="en-US" sz="3200" b="1" dirty="0">
                <a:solidFill>
                  <a:srgbClr val="002060"/>
                </a:solidFill>
              </a:rPr>
              <a:t>Goals for treatment : </a:t>
            </a:r>
          </a:p>
          <a:p>
            <a:pPr algn="just" rtl="0"/>
            <a:endParaRPr lang="en-US" sz="2800" dirty="0"/>
          </a:p>
          <a:p>
            <a:pPr algn="just" rtl="0"/>
            <a:r>
              <a:rPr lang="en-US" sz="2800" dirty="0"/>
              <a:t> Educate patient about the natural history of back pain. </a:t>
            </a:r>
          </a:p>
          <a:p>
            <a:pPr algn="just" rtl="0"/>
            <a:r>
              <a:rPr lang="en-US" sz="2800" dirty="0"/>
              <a:t>Ask about and address the patient’s concerns and goals. </a:t>
            </a:r>
          </a:p>
          <a:p>
            <a:pPr algn="just" rtl="0"/>
            <a:r>
              <a:rPr lang="en-US" sz="2800" dirty="0"/>
              <a:t>Reduce pain. </a:t>
            </a:r>
          </a:p>
          <a:p>
            <a:pPr algn="just" rtl="0"/>
            <a:r>
              <a:rPr lang="en-US" sz="2800" dirty="0"/>
              <a:t>Maximize functional status and increase quality of life.  </a:t>
            </a:r>
          </a:p>
          <a:p>
            <a:pPr lvl="0" algn="just" rtl="0"/>
            <a:r>
              <a:rPr lang="en-US" sz="2800" dirty="0"/>
              <a:t>Exercises: to help them return to normal activities and work. These exercises usually involve stretching maneuvers</a:t>
            </a:r>
            <a:r>
              <a:rPr lang="en-US" sz="2400" dirty="0"/>
              <a:t>.</a:t>
            </a:r>
          </a:p>
          <a:p>
            <a:pPr algn="just" rtl="0">
              <a:buNone/>
            </a:pPr>
            <a:endParaRPr lang="en-US" dirty="0"/>
          </a:p>
          <a:p>
            <a:pPr algn="just" rtl="0">
              <a:buNone/>
            </a:pPr>
            <a:r>
              <a:rPr lang="en-US" dirty="0"/>
              <a:t>The management is according to the </a:t>
            </a:r>
            <a:r>
              <a:rPr lang="en-US" dirty="0">
                <a:solidFill>
                  <a:srgbClr val="FF0000"/>
                </a:solidFill>
              </a:rPr>
              <a:t>cause</a:t>
            </a:r>
            <a:endParaRPr lang="en-US" dirty="0"/>
          </a:p>
          <a:p>
            <a:pPr algn="just" rtl="0">
              <a:buNone/>
            </a:pPr>
            <a:endParaRPr lang="ar-SA" dirty="0"/>
          </a:p>
        </p:txBody>
      </p:sp>
    </p:spTree>
    <p:extLst>
      <p:ext uri="{BB962C8B-B14F-4D97-AF65-F5344CB8AC3E}">
        <p14:creationId xmlns:p14="http://schemas.microsoft.com/office/powerpoint/2010/main" val="309849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90264"/>
            <a:ext cx="8229600" cy="1143000"/>
          </a:xfrm>
        </p:spPr>
        <p:txBody>
          <a:bodyPr>
            <a:normAutofit/>
          </a:bodyPr>
          <a:lstStyle/>
          <a:p>
            <a:pPr algn="l"/>
            <a:r>
              <a:rPr lang="en-US" sz="4000" dirty="0">
                <a:solidFill>
                  <a:srgbClr val="C00000"/>
                </a:solidFill>
              </a:rPr>
              <a:t>  </a:t>
            </a:r>
            <a:r>
              <a:rPr lang="en-US" sz="4000" dirty="0">
                <a:solidFill>
                  <a:srgbClr val="002060"/>
                </a:solidFill>
              </a:rPr>
              <a:t>Pharmacological</a:t>
            </a:r>
            <a:r>
              <a:rPr lang="en-US" sz="4000" dirty="0">
                <a:solidFill>
                  <a:srgbClr val="C00000"/>
                </a:solidFill>
              </a:rPr>
              <a:t> </a:t>
            </a:r>
            <a:endParaRPr lang="ar-SA" sz="40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033692"/>
              </p:ext>
            </p:extLst>
          </p:nvPr>
        </p:nvGraphicFramePr>
        <p:xfrm>
          <a:off x="899592" y="54868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1600" y="4437112"/>
            <a:ext cx="2160240" cy="1938992"/>
          </a:xfrm>
          <a:prstGeom prst="rect">
            <a:avLst/>
          </a:prstGeom>
          <a:noFill/>
        </p:spPr>
        <p:txBody>
          <a:bodyPr wrap="square" rtlCol="1">
            <a:spAutoFit/>
          </a:bodyPr>
          <a:lstStyle/>
          <a:p>
            <a:pPr algn="ctr" rtl="0"/>
            <a:r>
              <a:rPr lang="en-US" sz="2400" dirty="0">
                <a:solidFill>
                  <a:srgbClr val="C00000"/>
                </a:solidFill>
              </a:rPr>
              <a:t>NSAID</a:t>
            </a:r>
          </a:p>
          <a:p>
            <a:pPr algn="ctr" rtl="0"/>
            <a:r>
              <a:rPr lang="en-US" sz="2400" dirty="0">
                <a:solidFill>
                  <a:srgbClr val="FFC000"/>
                </a:solidFill>
              </a:rPr>
              <a:t>“Ibuprofen”</a:t>
            </a:r>
            <a:endParaRPr lang="ar-SA" sz="2400" dirty="0">
              <a:solidFill>
                <a:srgbClr val="FFC000"/>
              </a:solidFill>
            </a:endParaRPr>
          </a:p>
          <a:p>
            <a:pPr algn="ctr"/>
            <a:r>
              <a:rPr lang="en-US" sz="2400" dirty="0">
                <a:solidFill>
                  <a:srgbClr val="C00000"/>
                </a:solidFill>
              </a:rPr>
              <a:t>Analgesics</a:t>
            </a:r>
          </a:p>
          <a:p>
            <a:pPr algn="ctr"/>
            <a:r>
              <a:rPr lang="en-US" sz="2400" dirty="0" err="1">
                <a:solidFill>
                  <a:srgbClr val="C00000"/>
                </a:solidFill>
              </a:rPr>
              <a:t>Antidepresent</a:t>
            </a:r>
            <a:endParaRPr lang="en-US" sz="2400" dirty="0">
              <a:solidFill>
                <a:srgbClr val="C00000"/>
              </a:solidFill>
            </a:endParaRPr>
          </a:p>
          <a:p>
            <a:pPr algn="ctr"/>
            <a:r>
              <a:rPr lang="en-US" sz="2400" dirty="0">
                <a:solidFill>
                  <a:srgbClr val="C00000"/>
                </a:solidFill>
              </a:rPr>
              <a:t>Muscle relaxant</a:t>
            </a:r>
          </a:p>
        </p:txBody>
      </p:sp>
      <p:sp>
        <p:nvSpPr>
          <p:cNvPr id="9" name="TextBox 8"/>
          <p:cNvSpPr txBox="1"/>
          <p:nvPr/>
        </p:nvSpPr>
        <p:spPr>
          <a:xfrm>
            <a:off x="3707904" y="4509120"/>
            <a:ext cx="2376264" cy="1200329"/>
          </a:xfrm>
          <a:prstGeom prst="rect">
            <a:avLst/>
          </a:prstGeom>
          <a:noFill/>
        </p:spPr>
        <p:txBody>
          <a:bodyPr wrap="square" rtlCol="1">
            <a:spAutoFit/>
          </a:bodyPr>
          <a:lstStyle/>
          <a:p>
            <a:pPr algn="ctr"/>
            <a:r>
              <a:rPr lang="en-US" sz="2400" dirty="0">
                <a:solidFill>
                  <a:srgbClr val="C00000"/>
                </a:solidFill>
              </a:rPr>
              <a:t>Epidural Steroid</a:t>
            </a:r>
          </a:p>
          <a:p>
            <a:pPr algn="ctr"/>
            <a:r>
              <a:rPr lang="en-US" sz="2400" dirty="0">
                <a:solidFill>
                  <a:srgbClr val="C00000"/>
                </a:solidFill>
              </a:rPr>
              <a:t>Trigger point and ligaments </a:t>
            </a:r>
            <a:endParaRPr lang="ar-SA" sz="2400" dirty="0">
              <a:solidFill>
                <a:srgbClr val="C00000"/>
              </a:solidFill>
            </a:endParaRPr>
          </a:p>
        </p:txBody>
      </p:sp>
      <p:sp>
        <p:nvSpPr>
          <p:cNvPr id="11" name="TextBox 10"/>
          <p:cNvSpPr txBox="1"/>
          <p:nvPr/>
        </p:nvSpPr>
        <p:spPr>
          <a:xfrm>
            <a:off x="6660232" y="4604935"/>
            <a:ext cx="2232248" cy="1200329"/>
          </a:xfrm>
          <a:prstGeom prst="rect">
            <a:avLst/>
          </a:prstGeom>
          <a:noFill/>
        </p:spPr>
        <p:txBody>
          <a:bodyPr wrap="square" rtlCol="1">
            <a:spAutoFit/>
          </a:bodyPr>
          <a:lstStyle/>
          <a:p>
            <a:pPr algn="ctr"/>
            <a:r>
              <a:rPr lang="en-US" sz="2400" dirty="0">
                <a:solidFill>
                  <a:srgbClr val="C00000"/>
                </a:solidFill>
              </a:rPr>
              <a:t>Heat therapy</a:t>
            </a:r>
          </a:p>
          <a:p>
            <a:pPr algn="ctr"/>
            <a:r>
              <a:rPr lang="en-US" sz="2400" dirty="0">
                <a:solidFill>
                  <a:srgbClr val="C00000"/>
                </a:solidFill>
              </a:rPr>
              <a:t>Physiotherapy</a:t>
            </a:r>
          </a:p>
          <a:p>
            <a:pPr algn="ctr"/>
            <a:r>
              <a:rPr lang="en-US" sz="2400" dirty="0">
                <a:solidFill>
                  <a:srgbClr val="C00000"/>
                </a:solidFill>
              </a:rPr>
              <a:t>Acupuncture </a:t>
            </a:r>
            <a:endParaRPr lang="ar-SA" sz="2400" dirty="0">
              <a:solidFill>
                <a:srgbClr val="C00000"/>
              </a:solidFill>
            </a:endParaRPr>
          </a:p>
        </p:txBody>
      </p:sp>
    </p:spTree>
    <p:extLst>
      <p:ext uri="{BB962C8B-B14F-4D97-AF65-F5344CB8AC3E}">
        <p14:creationId xmlns:p14="http://schemas.microsoft.com/office/powerpoint/2010/main" val="2568444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48663"/>
            <a:ext cx="7772400" cy="2084393"/>
          </a:xfrm>
        </p:spPr>
        <p:txBody>
          <a:bodyPr>
            <a:normAutofit/>
          </a:bodyPr>
          <a:lstStyle/>
          <a:p>
            <a:pPr algn="l" rtl="0"/>
            <a:r>
              <a:rPr lang="en-US" b="1" dirty="0">
                <a:solidFill>
                  <a:srgbClr val="002060"/>
                </a:solidFill>
              </a:rPr>
              <a:t>When should patients be referred to a specialist?</a:t>
            </a:r>
            <a:endParaRPr lang="en-US" dirty="0">
              <a:solidFill>
                <a:srgbClr val="002060"/>
              </a:solidFill>
            </a:endParaRPr>
          </a:p>
        </p:txBody>
      </p:sp>
      <p:sp>
        <p:nvSpPr>
          <p:cNvPr id="3" name="Subtitle 2"/>
          <p:cNvSpPr>
            <a:spLocks noGrp="1"/>
          </p:cNvSpPr>
          <p:nvPr>
            <p:ph type="subTitle" idx="1"/>
          </p:nvPr>
        </p:nvSpPr>
        <p:spPr>
          <a:xfrm>
            <a:off x="1371600" y="5286388"/>
            <a:ext cx="6400800" cy="352412"/>
          </a:xfrm>
        </p:spPr>
        <p:txBody>
          <a:bodyPr>
            <a:normAutofit fontScale="92500" lnSpcReduction="20000"/>
          </a:bodyPr>
          <a:lstStyle/>
          <a:p>
            <a:endParaRPr lang="en-US" dirty="0"/>
          </a:p>
        </p:txBody>
      </p:sp>
    </p:spTree>
    <p:extLst>
      <p:ext uri="{BB962C8B-B14F-4D97-AF65-F5344CB8AC3E}">
        <p14:creationId xmlns:p14="http://schemas.microsoft.com/office/powerpoint/2010/main" val="110074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8172400" cy="2160240"/>
          </a:xfrm>
        </p:spPr>
        <p:txBody>
          <a:bodyPr>
            <a:noAutofit/>
          </a:bodyPr>
          <a:lstStyle/>
          <a:p>
            <a:pPr rtl="0"/>
            <a:r>
              <a:rPr lang="en-US" sz="2400" b="1" dirty="0"/>
              <a:t>  </a:t>
            </a:r>
            <a:endParaRPr lang="en-US" sz="2400" b="1" dirty="0">
              <a:solidFill>
                <a:srgbClr val="036EEF"/>
              </a:solidFill>
            </a:endParaRPr>
          </a:p>
        </p:txBody>
      </p:sp>
      <p:sp>
        <p:nvSpPr>
          <p:cNvPr id="3" name="Content Placeholder 2"/>
          <p:cNvSpPr>
            <a:spLocks noGrp="1"/>
          </p:cNvSpPr>
          <p:nvPr>
            <p:ph idx="1"/>
          </p:nvPr>
        </p:nvSpPr>
        <p:spPr>
          <a:xfrm>
            <a:off x="971600" y="404664"/>
            <a:ext cx="8229600" cy="5941894"/>
          </a:xfrm>
        </p:spPr>
        <p:txBody>
          <a:bodyPr>
            <a:noAutofit/>
          </a:bodyPr>
          <a:lstStyle/>
          <a:p>
            <a:pPr marL="342900" lvl="0" indent="-342900" algn="just" rtl="0">
              <a:lnSpc>
                <a:spcPts val="1350"/>
              </a:lnSpc>
              <a:spcAft>
                <a:spcPts val="0"/>
              </a:spcAft>
              <a:buFont typeface="Symbol"/>
              <a:buChar char=""/>
            </a:pPr>
            <a:r>
              <a:rPr lang="en-US" sz="2800" b="1" dirty="0">
                <a:solidFill>
                  <a:srgbClr val="002060"/>
                </a:solidFill>
              </a:rPr>
              <a:t>Cauda equina syndrome. </a:t>
            </a:r>
            <a:r>
              <a:rPr lang="en-US" sz="2800" b="1" dirty="0">
                <a:solidFill>
                  <a:srgbClr val="002060"/>
                </a:solidFill>
                <a:latin typeface="Calibri"/>
                <a:ea typeface="Times New Roman"/>
                <a:cs typeface="Arial"/>
              </a:rPr>
              <a:t>(Immediate referral) </a:t>
            </a:r>
          </a:p>
          <a:p>
            <a:pPr marL="342900" lvl="0" indent="-342900" algn="just" rtl="0">
              <a:lnSpc>
                <a:spcPts val="1350"/>
              </a:lnSpc>
              <a:spcAft>
                <a:spcPts val="0"/>
              </a:spcAft>
              <a:buFont typeface="Symbol"/>
              <a:buChar char=""/>
            </a:pPr>
            <a:endParaRPr lang="en-US" sz="2800" b="1" dirty="0">
              <a:solidFill>
                <a:srgbClr val="002060"/>
              </a:solidFill>
            </a:endParaRPr>
          </a:p>
          <a:p>
            <a:pPr algn="just" rtl="0"/>
            <a:r>
              <a:rPr lang="en-US" sz="2800" b="1" dirty="0">
                <a:solidFill>
                  <a:srgbClr val="002060"/>
                </a:solidFill>
              </a:rPr>
              <a:t>Severe or progressive neurologic deficits.</a:t>
            </a:r>
          </a:p>
          <a:p>
            <a:pPr algn="just" rtl="0"/>
            <a:endParaRPr lang="en-US" sz="2800" b="1" dirty="0">
              <a:solidFill>
                <a:srgbClr val="002060"/>
              </a:solidFill>
            </a:endParaRPr>
          </a:p>
          <a:p>
            <a:pPr algn="just" rtl="0"/>
            <a:r>
              <a:rPr lang="en-US" sz="2800" b="1" dirty="0">
                <a:solidFill>
                  <a:srgbClr val="002060"/>
                </a:solidFill>
              </a:rPr>
              <a:t>Infections.</a:t>
            </a:r>
          </a:p>
          <a:p>
            <a:pPr algn="just" rtl="0"/>
            <a:endParaRPr lang="en-US" sz="2800" b="1" dirty="0">
              <a:solidFill>
                <a:srgbClr val="002060"/>
              </a:solidFill>
            </a:endParaRPr>
          </a:p>
          <a:p>
            <a:pPr algn="just" rtl="0"/>
            <a:r>
              <a:rPr lang="en-US" sz="2800" b="1" dirty="0">
                <a:solidFill>
                  <a:srgbClr val="002060"/>
                </a:solidFill>
              </a:rPr>
              <a:t>Tumors.</a:t>
            </a:r>
          </a:p>
          <a:p>
            <a:pPr algn="just" rtl="0"/>
            <a:endParaRPr lang="en-US" sz="2800" b="1" dirty="0">
              <a:solidFill>
                <a:srgbClr val="002060"/>
              </a:solidFill>
            </a:endParaRPr>
          </a:p>
          <a:p>
            <a:pPr algn="just" rtl="0"/>
            <a:r>
              <a:rPr lang="en-US" sz="2800" b="1" dirty="0">
                <a:solidFill>
                  <a:srgbClr val="002060"/>
                </a:solidFill>
              </a:rPr>
              <a:t>Fractures compressing the spinal cord.</a:t>
            </a:r>
          </a:p>
          <a:p>
            <a:pPr algn="just" rtl="0"/>
            <a:endParaRPr lang="en-US" sz="2800" b="1" dirty="0">
              <a:solidFill>
                <a:srgbClr val="002060"/>
              </a:solidFill>
            </a:endParaRPr>
          </a:p>
          <a:p>
            <a:pPr algn="just" rtl="0"/>
            <a:r>
              <a:rPr lang="en-US" sz="2800" b="1" dirty="0">
                <a:solidFill>
                  <a:srgbClr val="002060"/>
                </a:solidFill>
              </a:rPr>
              <a:t>No response to conservative therapy.</a:t>
            </a:r>
          </a:p>
        </p:txBody>
      </p:sp>
    </p:spTree>
    <p:extLst>
      <p:ext uri="{BB962C8B-B14F-4D97-AF65-F5344CB8AC3E}">
        <p14:creationId xmlns:p14="http://schemas.microsoft.com/office/powerpoint/2010/main" val="4166737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832" y="1646798"/>
            <a:ext cx="4176464" cy="2862322"/>
          </a:xfrm>
          <a:prstGeom prst="rect">
            <a:avLst/>
          </a:prstGeom>
          <a:noFill/>
        </p:spPr>
        <p:txBody>
          <a:bodyPr wrap="square" lIns="91440" tIns="45720" rIns="91440" bIns="45720">
            <a:spAutoFit/>
          </a:bodyPr>
          <a:lstStyle/>
          <a:p>
            <a:pPr algn="ctr" rtl="0"/>
            <a:r>
              <a:rPr lang="en-US"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rPr>
              <a:t>Prevention </a:t>
            </a:r>
            <a:br>
              <a:rPr lang="en-US"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rPr>
            </a:br>
            <a:r>
              <a:rPr lang="en-US"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rPr>
              <a:t>of </a:t>
            </a:r>
            <a:br>
              <a:rPr lang="en-US"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rPr>
            </a:br>
            <a:r>
              <a:rPr lang="en-US"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rPr>
              <a:t>Back Pain</a:t>
            </a:r>
            <a:endParaRPr lang="ar-SA" sz="60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86890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Case Scenario</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lgn="l"/>
            <a:r>
              <a:rPr lang="en-US" sz="3000" dirty="0">
                <a:solidFill>
                  <a:srgbClr val="002060"/>
                </a:solidFill>
                <a:latin typeface="Helvetica" panose="020B0604020202020204" pitchFamily="34" charset="0"/>
                <a:cs typeface="Helvetica" panose="020B0604020202020204" pitchFamily="34" charset="0"/>
              </a:rPr>
              <a:t>A 28-year-old married auto mechanic with no prior history of back problems reports that he experienced sudden onset of back pain while bending forward and to the side as he was picking up a tire yesterday morning. Bed rest slightly improved his pain and he returned to work today.</a:t>
            </a:r>
          </a:p>
          <a:p>
            <a:pPr algn="l"/>
            <a:r>
              <a:rPr lang="en-US" sz="3000" dirty="0">
                <a:solidFill>
                  <a:srgbClr val="002060"/>
                </a:solidFill>
                <a:latin typeface="Helvetica" panose="020B0604020202020204" pitchFamily="34" charset="0"/>
                <a:cs typeface="Helvetica" panose="020B0604020202020204" pitchFamily="34" charset="0"/>
              </a:rPr>
              <a:t> However his back pain progressively increased throughout the day, and by the end of the day he was unable to bend and had to leave work. </a:t>
            </a:r>
          </a:p>
          <a:p>
            <a:pPr algn="l"/>
            <a:endParaRPr lang="en-US" dirty="0"/>
          </a:p>
        </p:txBody>
      </p:sp>
    </p:spTree>
    <p:extLst>
      <p:ext uri="{BB962C8B-B14F-4D97-AF65-F5344CB8AC3E}">
        <p14:creationId xmlns:p14="http://schemas.microsoft.com/office/powerpoint/2010/main" val="3622660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Recommendations for the General Population:</a:t>
            </a:r>
            <a:endParaRPr lang="ar-SA" b="1" dirty="0">
              <a:solidFill>
                <a:srgbClr val="002060"/>
              </a:solidFill>
            </a:endParaRPr>
          </a:p>
        </p:txBody>
      </p:sp>
      <p:sp>
        <p:nvSpPr>
          <p:cNvPr id="3" name="Content Placeholder 2"/>
          <p:cNvSpPr>
            <a:spLocks noGrp="1"/>
          </p:cNvSpPr>
          <p:nvPr>
            <p:ph idx="1"/>
          </p:nvPr>
        </p:nvSpPr>
        <p:spPr>
          <a:xfrm>
            <a:off x="1322392" y="1796752"/>
            <a:ext cx="7498080" cy="4800600"/>
          </a:xfrm>
        </p:spPr>
        <p:txBody>
          <a:bodyPr>
            <a:normAutofit/>
          </a:bodyPr>
          <a:lstStyle/>
          <a:p>
            <a:pPr algn="l" rtl="0"/>
            <a:r>
              <a:rPr lang="en-US" sz="2800" dirty="0"/>
              <a:t>Explain non specific causes of low back pain. </a:t>
            </a:r>
          </a:p>
          <a:p>
            <a:pPr algn="l" rtl="0"/>
            <a:endParaRPr lang="en-US" sz="2800" dirty="0"/>
          </a:p>
          <a:p>
            <a:pPr algn="l" rtl="0"/>
            <a:r>
              <a:rPr lang="en-US" sz="2800" dirty="0"/>
              <a:t>Encourage active life style and to make exercise  such as, walking, jogging, swimming… etc. </a:t>
            </a:r>
          </a:p>
          <a:p>
            <a:pPr marL="82296" indent="0" algn="l" rtl="0">
              <a:buNone/>
            </a:pPr>
            <a:endParaRPr lang="en-US" sz="2800" dirty="0"/>
          </a:p>
          <a:p>
            <a:pPr algn="l" rtl="0"/>
            <a:r>
              <a:rPr lang="en-US" sz="2800" dirty="0"/>
              <a:t>Occupational health must be emphasized on to prevent lots of diseases and one of them is back pain. </a:t>
            </a:r>
            <a:endParaRPr lang="ar-SA" sz="2800" dirty="0">
              <a:solidFill>
                <a:srgbClr val="2005EB"/>
              </a:solidFill>
            </a:endParaRPr>
          </a:p>
        </p:txBody>
      </p:sp>
    </p:spTree>
    <p:extLst>
      <p:ext uri="{BB962C8B-B14F-4D97-AF65-F5344CB8AC3E}">
        <p14:creationId xmlns:p14="http://schemas.microsoft.com/office/powerpoint/2010/main" val="35229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99392"/>
            <a:ext cx="7488832" cy="6555641"/>
          </a:xfrm>
          <a:prstGeom prst="rect">
            <a:avLst/>
          </a:prstGeom>
        </p:spPr>
        <p:txBody>
          <a:bodyPr wrap="square">
            <a:spAutoFit/>
          </a:bodyPr>
          <a:lstStyle/>
          <a:p>
            <a:pPr algn="l" rtl="0">
              <a:lnSpc>
                <a:spcPct val="150000"/>
              </a:lnSpc>
            </a:pPr>
            <a:r>
              <a:rPr lang="en-US" sz="4400" b="1" dirty="0">
                <a:solidFill>
                  <a:srgbClr val="002060"/>
                </a:solidFill>
              </a:rPr>
              <a:t>How to protect your back: </a:t>
            </a:r>
          </a:p>
          <a:p>
            <a:pPr algn="l" rtl="0">
              <a:lnSpc>
                <a:spcPct val="150000"/>
              </a:lnSpc>
            </a:pPr>
            <a:endParaRPr lang="en-US" sz="2000" dirty="0"/>
          </a:p>
          <a:p>
            <a:pPr lvl="0" algn="l" rtl="0">
              <a:lnSpc>
                <a:spcPct val="150000"/>
              </a:lnSpc>
            </a:pPr>
            <a:r>
              <a:rPr lang="en-US" sz="2400" b="1" dirty="0">
                <a:latin typeface="Helvetica" panose="020B0604020202020204" pitchFamily="34" charset="0"/>
                <a:cs typeface="Helvetica" panose="020B0604020202020204" pitchFamily="34" charset="0"/>
              </a:rPr>
              <a:t>In sitting: </a:t>
            </a:r>
            <a:r>
              <a:rPr lang="en-US" sz="2400" dirty="0">
                <a:latin typeface="Helvetica" panose="020B0604020202020204" pitchFamily="34" charset="0"/>
                <a:cs typeface="Helvetica" panose="020B0604020202020204" pitchFamily="34" charset="0"/>
              </a:rPr>
              <a:t> </a:t>
            </a:r>
            <a:r>
              <a:rPr lang="en-US" sz="2400" dirty="0">
                <a:solidFill>
                  <a:srgbClr val="7030A0"/>
                </a:solidFill>
                <a:latin typeface="Helvetica" panose="020B0604020202020204" pitchFamily="34" charset="0"/>
                <a:cs typeface="Helvetica" panose="020B0604020202020204" pitchFamily="34" charset="0"/>
              </a:rPr>
              <a:t>support your back against a hard chair</a:t>
            </a:r>
            <a:r>
              <a:rPr lang="en-US" sz="2400" dirty="0">
                <a:latin typeface="Helvetica" panose="020B0604020202020204" pitchFamily="34" charset="0"/>
                <a:cs typeface="Helvetica" panose="020B0604020202020204" pitchFamily="34" charset="0"/>
              </a:rPr>
              <a:t>. Make sure your hips level is higher than your knees.</a:t>
            </a:r>
          </a:p>
          <a:p>
            <a:pPr lvl="0" algn="l" rtl="0">
              <a:lnSpc>
                <a:spcPct val="150000"/>
              </a:lnSpc>
            </a:pPr>
            <a:r>
              <a:rPr lang="en-US" sz="2400" b="1" dirty="0">
                <a:latin typeface="Helvetica" panose="020B0604020202020204" pitchFamily="34" charset="0"/>
                <a:cs typeface="Helvetica" panose="020B0604020202020204" pitchFamily="34" charset="0"/>
              </a:rPr>
              <a:t>In standing:</a:t>
            </a:r>
            <a:r>
              <a:rPr lang="en-US" sz="2400" dirty="0">
                <a:latin typeface="Helvetica" panose="020B0604020202020204" pitchFamily="34" charset="0"/>
                <a:cs typeface="Helvetica" panose="020B0604020202020204" pitchFamily="34" charset="0"/>
              </a:rPr>
              <a:t> </a:t>
            </a:r>
            <a:r>
              <a:rPr lang="en-US" sz="2400" dirty="0">
                <a:solidFill>
                  <a:srgbClr val="7030A0"/>
                </a:solidFill>
                <a:latin typeface="Helvetica" panose="020B0604020202020204" pitchFamily="34" charset="0"/>
                <a:cs typeface="Helvetica" panose="020B0604020202020204" pitchFamily="34" charset="0"/>
              </a:rPr>
              <a:t>Never lean forward without bending your knees</a:t>
            </a:r>
            <a:r>
              <a:rPr lang="en-US" sz="2400" dirty="0">
                <a:latin typeface="Helvetica" panose="020B0604020202020204" pitchFamily="34" charset="0"/>
                <a:cs typeface="Helvetica" panose="020B0604020202020204" pitchFamily="34" charset="0"/>
              </a:rPr>
              <a:t>. </a:t>
            </a:r>
          </a:p>
          <a:p>
            <a:pPr lvl="0" algn="l" rtl="0">
              <a:lnSpc>
                <a:spcPct val="150000"/>
              </a:lnSpc>
            </a:pPr>
            <a:r>
              <a:rPr lang="en-US" sz="2400" b="1" dirty="0">
                <a:latin typeface="Helvetica" panose="020B0604020202020204" pitchFamily="34" charset="0"/>
                <a:cs typeface="Helvetica" panose="020B0604020202020204" pitchFamily="34" charset="0"/>
              </a:rPr>
              <a:t>Sleeping:</a:t>
            </a:r>
            <a:r>
              <a:rPr lang="en-US" sz="2400" dirty="0">
                <a:latin typeface="Helvetica" panose="020B0604020202020204" pitchFamily="34" charset="0"/>
                <a:cs typeface="Helvetica" panose="020B0604020202020204" pitchFamily="34" charset="0"/>
              </a:rPr>
              <a:t> Don’t sleep on your stomach.</a:t>
            </a:r>
          </a:p>
          <a:p>
            <a:pPr lvl="0" algn="l" rtl="0">
              <a:lnSpc>
                <a:spcPct val="150000"/>
              </a:lnSpc>
            </a:pPr>
            <a:r>
              <a:rPr lang="en-US" sz="2400" b="1" dirty="0">
                <a:latin typeface="Helvetica" panose="020B0604020202020204" pitchFamily="34" charset="0"/>
                <a:cs typeface="Helvetica" panose="020B0604020202020204" pitchFamily="34" charset="0"/>
              </a:rPr>
              <a:t>Lifting:</a:t>
            </a:r>
            <a:r>
              <a:rPr lang="en-US" sz="2400" dirty="0">
                <a:latin typeface="Helvetica" panose="020B0604020202020204" pitchFamily="34" charset="0"/>
                <a:cs typeface="Helvetica" panose="020B0604020202020204" pitchFamily="34" charset="0"/>
              </a:rPr>
              <a:t>  Avoid sudden movements. </a:t>
            </a:r>
            <a:r>
              <a:rPr lang="en-US" sz="2400" dirty="0">
                <a:solidFill>
                  <a:srgbClr val="7030A0"/>
                </a:solidFill>
                <a:latin typeface="Helvetica" panose="020B0604020202020204" pitchFamily="34" charset="0"/>
                <a:cs typeface="Helvetica" panose="020B0604020202020204" pitchFamily="34" charset="0"/>
              </a:rPr>
              <a:t>Bend both knees with leg muscles to lift them up</a:t>
            </a:r>
            <a:r>
              <a:rPr lang="en-US" sz="2400" dirty="0">
                <a:latin typeface="Helvetica" panose="020B0604020202020204" pitchFamily="34" charset="0"/>
                <a:cs typeface="Helvetica" panose="020B0604020202020204" pitchFamily="34" charset="0"/>
              </a:rPr>
              <a:t>.  Keep the load closer to your body and try not to lift anything higher than your waist.</a:t>
            </a:r>
          </a:p>
        </p:txBody>
      </p:sp>
    </p:spTree>
    <p:extLst>
      <p:ext uri="{BB962C8B-B14F-4D97-AF65-F5344CB8AC3E}">
        <p14:creationId xmlns:p14="http://schemas.microsoft.com/office/powerpoint/2010/main" val="22925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96" y="3212976"/>
            <a:ext cx="8153400" cy="990600"/>
          </a:xfrm>
        </p:spPr>
        <p:txBody>
          <a:bodyPr>
            <a:noAutofit/>
          </a:bodyPr>
          <a:lstStyle/>
          <a:p>
            <a:pPr algn="ctr"/>
            <a:r>
              <a:rPr lang="en-US" sz="6600" b="1" dirty="0">
                <a:solidFill>
                  <a:srgbClr val="002060"/>
                </a:solidFill>
              </a:rPr>
              <a:t>POST TEST</a:t>
            </a:r>
            <a:br>
              <a:rPr lang="en-US" sz="6600" dirty="0">
                <a:solidFill>
                  <a:srgbClr val="FFC000"/>
                </a:solidFill>
              </a:rPr>
            </a:br>
            <a:endParaRPr lang="en-US" sz="6600" dirty="0">
              <a:solidFill>
                <a:srgbClr val="FFC000"/>
              </a:solidFill>
            </a:endParaRPr>
          </a:p>
        </p:txBody>
      </p:sp>
    </p:spTree>
    <p:extLst>
      <p:ext uri="{BB962C8B-B14F-4D97-AF65-F5344CB8AC3E}">
        <p14:creationId xmlns:p14="http://schemas.microsoft.com/office/powerpoint/2010/main" val="95628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a:t>Which of the following is not a risk factor for back pain:</a:t>
            </a:r>
          </a:p>
          <a:p>
            <a:pPr marL="82296" lvl="0" indent="0" algn="l" rtl="0">
              <a:buNone/>
            </a:pPr>
            <a:endParaRPr lang="en-US" sz="2400" dirty="0"/>
          </a:p>
          <a:p>
            <a:pPr marL="596646" lvl="0" indent="-514350" algn="l" rtl="0">
              <a:buFont typeface="+mj-lt"/>
              <a:buAutoNum type="alphaUcPeriod"/>
            </a:pPr>
            <a:r>
              <a:rPr lang="en-US" sz="2400" dirty="0"/>
              <a:t>Obesity.</a:t>
            </a:r>
          </a:p>
          <a:p>
            <a:pPr marL="596646" lvl="0" indent="-514350" algn="l" rtl="0">
              <a:buFont typeface="+mj-lt"/>
              <a:buAutoNum type="alphaUcPeriod"/>
            </a:pPr>
            <a:r>
              <a:rPr lang="en-US" sz="2400" dirty="0"/>
              <a:t>Heavy physical work.</a:t>
            </a:r>
          </a:p>
          <a:p>
            <a:pPr marL="596646" lvl="0" indent="-514350" algn="l" rtl="0">
              <a:buFont typeface="+mj-lt"/>
              <a:buAutoNum type="alphaUcPeriod"/>
            </a:pPr>
            <a:r>
              <a:rPr lang="en-US" sz="2400" dirty="0"/>
              <a:t>Ethnicity.</a:t>
            </a:r>
            <a:endParaRPr lang="en-US" sz="2400" b="1" dirty="0"/>
          </a:p>
          <a:p>
            <a:pPr marL="596646" lvl="0" indent="-514350" algn="l" rtl="0">
              <a:buFont typeface="+mj-lt"/>
              <a:buAutoNum type="alphaUcPeriod"/>
            </a:pPr>
            <a:r>
              <a:rPr lang="en-US" sz="2400" dirty="0"/>
              <a:t>Stress and distress.</a:t>
            </a:r>
          </a:p>
          <a:p>
            <a:pPr algn="l" rtl="0"/>
            <a:endParaRPr lang="en-US" sz="2400" dirty="0"/>
          </a:p>
        </p:txBody>
      </p:sp>
      <p:sp>
        <p:nvSpPr>
          <p:cNvPr id="4" name="Right Arrow 3"/>
          <p:cNvSpPr/>
          <p:nvPr/>
        </p:nvSpPr>
        <p:spPr>
          <a:xfrm rot="10800000">
            <a:off x="3516389" y="3741539"/>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a:t>A patient came with lower back pain with morning stiffness exacerbates by rest and relived by activity :</a:t>
            </a:r>
          </a:p>
          <a:p>
            <a:pPr marL="82296" lvl="0" indent="0" algn="l" rtl="0">
              <a:buNone/>
            </a:pPr>
            <a:endParaRPr lang="en-US" sz="2400" dirty="0"/>
          </a:p>
          <a:p>
            <a:pPr marL="514350" lvl="0" indent="-514350" algn="l" rtl="0">
              <a:buFont typeface="+mj-lt"/>
              <a:buAutoNum type="alphaUcPeriod"/>
            </a:pPr>
            <a:r>
              <a:rPr lang="en-US" sz="2400" dirty="0"/>
              <a:t>Mechanical back pain</a:t>
            </a:r>
          </a:p>
          <a:p>
            <a:pPr marL="514350" lvl="0" indent="-514350" algn="l" rtl="0">
              <a:buFont typeface="+mj-lt"/>
              <a:buAutoNum type="alphaUcPeriod"/>
            </a:pPr>
            <a:r>
              <a:rPr lang="en-US" sz="2400" dirty="0"/>
              <a:t>Inflammatory back pain</a:t>
            </a:r>
          </a:p>
          <a:p>
            <a:pPr marL="514350" lvl="0" indent="-514350" algn="l" rtl="0">
              <a:buFont typeface="+mj-lt"/>
              <a:buAutoNum type="alphaUcPeriod"/>
            </a:pPr>
            <a:r>
              <a:rPr lang="en-US" sz="2400" dirty="0"/>
              <a:t>Tumor </a:t>
            </a:r>
          </a:p>
          <a:p>
            <a:pPr marL="514350" lvl="0" indent="-514350" algn="l" rtl="0">
              <a:buFont typeface="+mj-lt"/>
              <a:buAutoNum type="alphaUcPeriod"/>
            </a:pPr>
            <a:r>
              <a:rPr lang="en-US" sz="2400" dirty="0"/>
              <a:t>Nerve root compression</a:t>
            </a:r>
          </a:p>
          <a:p>
            <a:pPr algn="l" rtl="0"/>
            <a:endParaRPr lang="en-US" sz="2400" dirty="0"/>
          </a:p>
        </p:txBody>
      </p:sp>
      <p:sp>
        <p:nvSpPr>
          <p:cNvPr id="4" name="Right Arrow 3"/>
          <p:cNvSpPr/>
          <p:nvPr/>
        </p:nvSpPr>
        <p:spPr>
          <a:xfrm rot="10800000">
            <a:off x="5652120" y="3645025"/>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a:t>All of the following is a red flag signs of back pain except :</a:t>
            </a:r>
          </a:p>
          <a:p>
            <a:pPr marL="82296" lvl="0" indent="0" algn="l" rtl="0">
              <a:buNone/>
            </a:pPr>
            <a:endParaRPr lang="en-US" sz="2400" dirty="0"/>
          </a:p>
          <a:p>
            <a:pPr marL="514350" lvl="0" indent="-514350" algn="l" rtl="0">
              <a:buFont typeface="+mj-lt"/>
              <a:buAutoNum type="alphaUcPeriod"/>
            </a:pPr>
            <a:r>
              <a:rPr lang="en-US" sz="2400" dirty="0"/>
              <a:t>Onset age either &lt;20 or &gt;55 years.</a:t>
            </a:r>
          </a:p>
          <a:p>
            <a:pPr marL="514350" lvl="0" indent="-514350" algn="l" rtl="0">
              <a:buFont typeface="+mj-lt"/>
              <a:buAutoNum type="alphaUcPeriod"/>
            </a:pPr>
            <a:r>
              <a:rPr lang="en-US" sz="2400" dirty="0"/>
              <a:t>Duration less  than 6 weeks. </a:t>
            </a:r>
          </a:p>
          <a:p>
            <a:pPr marL="514350" lvl="0" indent="-514350" algn="l" rtl="0">
              <a:buFont typeface="+mj-lt"/>
              <a:buAutoNum type="alphaUcPeriod"/>
            </a:pPr>
            <a:r>
              <a:rPr lang="en-US" sz="2400" dirty="0"/>
              <a:t>Bowel or bladder dysfunction.</a:t>
            </a:r>
          </a:p>
          <a:p>
            <a:pPr marL="514350" lvl="0" indent="-514350" algn="l" rtl="0">
              <a:buFont typeface="+mj-lt"/>
              <a:buAutoNum type="alphaUcPeriod"/>
            </a:pPr>
            <a:r>
              <a:rPr lang="en-US" sz="2400" dirty="0"/>
              <a:t>Spinal deformity.</a:t>
            </a:r>
          </a:p>
          <a:p>
            <a:pPr algn="l" rtl="0"/>
            <a:endParaRPr lang="en-US" sz="2400" dirty="0"/>
          </a:p>
        </p:txBody>
      </p:sp>
      <p:sp>
        <p:nvSpPr>
          <p:cNvPr id="4" name="Right Arrow 3"/>
          <p:cNvSpPr/>
          <p:nvPr/>
        </p:nvSpPr>
        <p:spPr>
          <a:xfrm rot="10800000">
            <a:off x="5868144" y="328498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8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l" rtl="0"/>
            <a:r>
              <a:rPr lang="en-US" sz="2400" b="1" dirty="0"/>
              <a:t>30 year old women had low backache 3 days ago, while taking further history, she said that they were moving to a new house and she was lifting heavy objects, the most probable diagnosis is:</a:t>
            </a:r>
          </a:p>
          <a:p>
            <a:pPr marL="82296" lvl="0" indent="0" algn="l" rtl="0">
              <a:buNone/>
            </a:pPr>
            <a:endParaRPr lang="en-US" sz="2400" dirty="0"/>
          </a:p>
          <a:p>
            <a:pPr marL="539496" lvl="0" indent="-457200" algn="l" rtl="0">
              <a:buFont typeface="+mj-lt"/>
              <a:buAutoNum type="alphaUcPeriod"/>
            </a:pPr>
            <a:r>
              <a:rPr lang="en-US" sz="2400" dirty="0"/>
              <a:t>Spinal stenosis.</a:t>
            </a:r>
          </a:p>
          <a:p>
            <a:pPr marL="539496" lvl="0" indent="-457200" algn="l" rtl="0">
              <a:buFont typeface="+mj-lt"/>
              <a:buAutoNum type="alphaUcPeriod"/>
            </a:pPr>
            <a:r>
              <a:rPr lang="en-US" sz="2400" dirty="0"/>
              <a:t>Prolapsed disc.</a:t>
            </a:r>
          </a:p>
          <a:p>
            <a:pPr marL="539496" lvl="0" indent="-457200" algn="l" rtl="0">
              <a:buFont typeface="+mj-lt"/>
              <a:buAutoNum type="alphaUcPeriod"/>
            </a:pPr>
            <a:r>
              <a:rPr lang="en-US" sz="2400" dirty="0"/>
              <a:t>Rheumatoid arthritis.</a:t>
            </a:r>
          </a:p>
          <a:p>
            <a:pPr marL="539496" lvl="0" indent="-457200" algn="l" rtl="0">
              <a:buFont typeface="+mj-lt"/>
              <a:buAutoNum type="alphaUcPeriod"/>
            </a:pPr>
            <a:r>
              <a:rPr lang="en-US" sz="2400" dirty="0"/>
              <a:t>Fracture.</a:t>
            </a:r>
          </a:p>
          <a:p>
            <a:pPr marL="539496" lvl="0" indent="-457200" algn="l" rtl="0">
              <a:buFont typeface="+mj-lt"/>
              <a:buAutoNum type="alphaUcPeriod"/>
            </a:pPr>
            <a:r>
              <a:rPr lang="en-US" sz="2400" dirty="0"/>
              <a:t>Non-Specific LBP</a:t>
            </a:r>
          </a:p>
        </p:txBody>
      </p:sp>
      <p:sp>
        <p:nvSpPr>
          <p:cNvPr id="4" name="Right Arrow 3"/>
          <p:cNvSpPr/>
          <p:nvPr/>
        </p:nvSpPr>
        <p:spPr>
          <a:xfrm rot="10800000">
            <a:off x="4572000" y="515719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l" rtl="0"/>
            <a:r>
              <a:rPr lang="en-US" sz="2400" b="1" dirty="0"/>
              <a:t>Most common site for disk prolapsed is:</a:t>
            </a:r>
          </a:p>
          <a:p>
            <a:pPr marL="82296" lvl="0" indent="0" algn="l" rtl="0">
              <a:buNone/>
            </a:pPr>
            <a:endParaRPr lang="en-US" sz="2400" dirty="0"/>
          </a:p>
          <a:p>
            <a:pPr marL="514350" lvl="0" indent="-514350" algn="l" rtl="0">
              <a:buFont typeface="+mj-lt"/>
              <a:buAutoNum type="alphaUcPeriod"/>
            </a:pPr>
            <a:r>
              <a:rPr lang="en-US" sz="2400" dirty="0"/>
              <a:t>L4 and L5</a:t>
            </a:r>
          </a:p>
          <a:p>
            <a:pPr marL="514350" lvl="0" indent="-514350" algn="l" rtl="0">
              <a:buFont typeface="+mj-lt"/>
              <a:buAutoNum type="alphaUcPeriod"/>
            </a:pPr>
            <a:r>
              <a:rPr lang="en-US" sz="2400" dirty="0"/>
              <a:t>S1 and S2</a:t>
            </a:r>
          </a:p>
          <a:p>
            <a:pPr marL="514350" lvl="0" indent="-514350" algn="l" rtl="0">
              <a:buFont typeface="+mj-lt"/>
              <a:buAutoNum type="alphaUcPeriod"/>
            </a:pPr>
            <a:r>
              <a:rPr lang="en-US" sz="2400" dirty="0"/>
              <a:t>C4</a:t>
            </a:r>
          </a:p>
          <a:p>
            <a:pPr marL="514350" lvl="0" indent="-514350" algn="l" rtl="0">
              <a:buFont typeface="+mj-lt"/>
              <a:buAutoNum type="alphaUcPeriod"/>
            </a:pPr>
            <a:r>
              <a:rPr lang="en-US" sz="2400" dirty="0"/>
              <a:t>L1 and L2</a:t>
            </a:r>
          </a:p>
          <a:p>
            <a:pPr algn="l" rtl="0"/>
            <a:endParaRPr lang="en-US" sz="2400" dirty="0"/>
          </a:p>
        </p:txBody>
      </p:sp>
      <p:sp>
        <p:nvSpPr>
          <p:cNvPr id="4" name="Right Arrow 3"/>
          <p:cNvSpPr/>
          <p:nvPr/>
        </p:nvSpPr>
        <p:spPr>
          <a:xfrm rot="10800000">
            <a:off x="3575763" y="2456513"/>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7200" dirty="0"/>
          </a:p>
          <a:p>
            <a:pPr algn="ctr">
              <a:buNone/>
            </a:pPr>
            <a:r>
              <a:rPr lang="en-US" sz="7200" dirty="0"/>
              <a:t>Thank you</a:t>
            </a:r>
          </a:p>
        </p:txBody>
      </p:sp>
    </p:spTree>
    <p:extLst>
      <p:ext uri="{BB962C8B-B14F-4D97-AF65-F5344CB8AC3E}">
        <p14:creationId xmlns:p14="http://schemas.microsoft.com/office/powerpoint/2010/main" val="237881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r>
              <a:rPr lang="en-US" sz="2800" dirty="0">
                <a:solidFill>
                  <a:srgbClr val="002060"/>
                </a:solidFill>
                <a:latin typeface="Helvetica" panose="020B0604020202020204" pitchFamily="34" charset="0"/>
                <a:cs typeface="Helvetica" panose="020B0604020202020204" pitchFamily="34" charset="0"/>
              </a:rPr>
              <a:t>He denies any radiation of back pain down either legs. His past medical history is unremarkable. </a:t>
            </a:r>
          </a:p>
          <a:p>
            <a:pPr algn="l"/>
            <a:r>
              <a:rPr lang="en-US" sz="2800" dirty="0">
                <a:solidFill>
                  <a:srgbClr val="002060"/>
                </a:solidFill>
                <a:latin typeface="Helvetica" panose="020B0604020202020204" pitchFamily="34" charset="0"/>
                <a:cs typeface="Helvetica" panose="020B0604020202020204" pitchFamily="34" charset="0"/>
              </a:rPr>
              <a:t>Physical examination reveals markedly limited bending forward and right lateral flexion. Palpation of the right para-spinal muscle revealed spasm and tenderness but no loss of lumbar </a:t>
            </a:r>
            <a:r>
              <a:rPr lang="en-US" sz="2800" dirty="0" err="1">
                <a:solidFill>
                  <a:srgbClr val="002060"/>
                </a:solidFill>
                <a:latin typeface="Helvetica" panose="020B0604020202020204" pitchFamily="34" charset="0"/>
                <a:cs typeface="Helvetica" panose="020B0604020202020204" pitchFamily="34" charset="0"/>
              </a:rPr>
              <a:t>lordosis</a:t>
            </a:r>
            <a:r>
              <a:rPr lang="en-US" sz="2800" dirty="0">
                <a:solidFill>
                  <a:srgbClr val="002060"/>
                </a:solidFill>
                <a:latin typeface="Helvetica" panose="020B0604020202020204" pitchFamily="34" charset="0"/>
                <a:cs typeface="Helvetica" panose="020B0604020202020204" pitchFamily="34" charset="0"/>
              </a:rPr>
              <a:t>. Straight leg raising (SLR) test is negative. Motor, sensory and reflex tests are normal.</a:t>
            </a:r>
          </a:p>
        </p:txBody>
      </p:sp>
    </p:spTree>
    <p:extLst>
      <p:ext uri="{BB962C8B-B14F-4D97-AF65-F5344CB8AC3E}">
        <p14:creationId xmlns:p14="http://schemas.microsoft.com/office/powerpoint/2010/main" val="329700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7544" y="188640"/>
            <a:ext cx="8229600" cy="1143000"/>
          </a:xfrm>
          <a:ln/>
        </p:spPr>
        <p:txBody>
          <a:bodyPr>
            <a:normAutofit/>
          </a:bodyPr>
          <a:lstStyle/>
          <a:p>
            <a:pPr algn="ctr"/>
            <a:r>
              <a:rPr lang="en-US" sz="4400" b="1" dirty="0">
                <a:ln w="11430"/>
                <a:solidFill>
                  <a:srgbClr val="002060"/>
                </a:solidFill>
                <a:effectLst>
                  <a:outerShdw blurRad="50800" dist="39000" dir="5460000" algn="tl">
                    <a:srgbClr val="000000">
                      <a:alpha val="38000"/>
                    </a:srgbClr>
                  </a:outerShdw>
                </a:effectLst>
                <a:latin typeface="Helvetica" charset="0"/>
                <a:cs typeface="Helvetica" charset="0"/>
                <a:sym typeface="Helvetica" charset="0"/>
              </a:rPr>
              <a:t>Back Pain</a:t>
            </a:r>
            <a:endParaRPr lang="en-US" sz="4400" b="1" dirty="0">
              <a:ln w="11430"/>
              <a:solidFill>
                <a:srgbClr val="002060"/>
              </a:solidFill>
              <a:effectLst>
                <a:outerShdw blurRad="50800" dist="39000" dir="5460000" algn="tl">
                  <a:srgbClr val="000000">
                    <a:alpha val="38000"/>
                  </a:srgbClr>
                </a:outerShdw>
              </a:effectLst>
            </a:endParaRPr>
          </a:p>
        </p:txBody>
      </p:sp>
      <p:sp>
        <p:nvSpPr>
          <p:cNvPr id="19459" name="Rectangle 3"/>
          <p:cNvSpPr>
            <a:spLocks noGrp="1" noChangeArrowheads="1"/>
          </p:cNvSpPr>
          <p:nvPr>
            <p:ph idx="1"/>
          </p:nvPr>
        </p:nvSpPr>
        <p:spPr>
          <a:xfrm>
            <a:off x="886345" y="1331640"/>
            <a:ext cx="7358063" cy="4545632"/>
          </a:xfrm>
          <a:ln/>
        </p:spPr>
        <p:txBody>
          <a:bodyPr>
            <a:noAutofit/>
          </a:bodyPr>
          <a:lstStyle/>
          <a:p>
            <a:pPr marL="625056" algn="just" rtl="0"/>
            <a:endParaRPr lang="en-US" sz="2400" dirty="0">
              <a:latin typeface="+mj-lt"/>
            </a:endParaRPr>
          </a:p>
          <a:p>
            <a:pPr marL="625056" algn="just" rtl="0"/>
            <a:r>
              <a:rPr lang="en-US" sz="2800" dirty="0">
                <a:latin typeface="Helvetica" panose="020B0604020202020204" pitchFamily="34" charset="0"/>
                <a:cs typeface="Helvetica" panose="020B0604020202020204" pitchFamily="34" charset="0"/>
              </a:rPr>
              <a:t>Back pain is second to the common cold as a cause of lost days at work .</a:t>
            </a:r>
          </a:p>
          <a:p>
            <a:pPr marL="625056" algn="just" rtl="0"/>
            <a:r>
              <a:rPr lang="en-US" sz="2800" dirty="0">
                <a:latin typeface="Helvetica" panose="020B0604020202020204" pitchFamily="34" charset="0"/>
                <a:cs typeface="Helvetica" panose="020B0604020202020204" pitchFamily="34" charset="0"/>
              </a:rPr>
              <a:t>About 80% of people have at least one episode of low back pain during their lifetime.</a:t>
            </a:r>
          </a:p>
          <a:p>
            <a:pPr marL="625056" algn="just" rtl="0"/>
            <a:r>
              <a:rPr lang="en-US" sz="2800" dirty="0">
                <a:latin typeface="Helvetica" panose="020B0604020202020204" pitchFamily="34" charset="0"/>
                <a:cs typeface="Helvetica" panose="020B0604020202020204" pitchFamily="34" charset="0"/>
              </a:rPr>
              <a:t>The most common age groups are the 30s - 50s. </a:t>
            </a:r>
          </a:p>
          <a:p>
            <a:pPr marL="625056" algn="just" rtl="0"/>
            <a:r>
              <a:rPr lang="en-US" sz="2800" dirty="0">
                <a:latin typeface="Helvetica" panose="020B0604020202020204" pitchFamily="34" charset="0"/>
                <a:cs typeface="Helvetica" panose="020B0604020202020204" pitchFamily="34" charset="0"/>
                <a:sym typeface="Helvetica" charset="0"/>
              </a:rPr>
              <a:t>It usually feels like an ache, tension or stiffness in your back. </a:t>
            </a:r>
          </a:p>
          <a:p>
            <a:pPr marL="625056" algn="just" rtl="0"/>
            <a:endParaRPr lang="en-US" sz="2400" dirty="0">
              <a:latin typeface="+mj-lt"/>
            </a:endParaRPr>
          </a:p>
        </p:txBody>
      </p:sp>
    </p:spTree>
    <p:extLst>
      <p:ext uri="{BB962C8B-B14F-4D97-AF65-F5344CB8AC3E}">
        <p14:creationId xmlns:p14="http://schemas.microsoft.com/office/powerpoint/2010/main" val="4955364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2060"/>
                </a:solidFill>
                <a:latin typeface="Helvetica" panose="020B0604020202020204" pitchFamily="34" charset="0"/>
                <a:cs typeface="Helvetica" panose="020B0604020202020204" pitchFamily="34" charset="0"/>
              </a:rPr>
              <a:t>3 Broad Categories:</a:t>
            </a:r>
          </a:p>
        </p:txBody>
      </p:sp>
      <p:sp>
        <p:nvSpPr>
          <p:cNvPr id="3" name="Content Placeholder 2"/>
          <p:cNvSpPr>
            <a:spLocks noGrp="1"/>
          </p:cNvSpPr>
          <p:nvPr>
            <p:ph idx="1"/>
          </p:nvPr>
        </p:nvSpPr>
        <p:spPr/>
        <p:txBody>
          <a:bodyPr/>
          <a:lstStyle/>
          <a:p>
            <a:pPr marL="653796" indent="-571500" algn="l">
              <a:buFont typeface="+mj-lt"/>
              <a:buAutoNum type="romanUcPeriod"/>
            </a:pPr>
            <a:endParaRPr lang="en-US" dirty="0"/>
          </a:p>
          <a:p>
            <a:pPr marL="82296" indent="0" algn="l">
              <a:buNone/>
            </a:pPr>
            <a:r>
              <a:rPr lang="en-US" sz="2800" dirty="0">
                <a:latin typeface="Helvetica" panose="020B0604020202020204" pitchFamily="34" charset="0"/>
                <a:cs typeface="Helvetica" panose="020B0604020202020204" pitchFamily="34" charset="0"/>
              </a:rPr>
              <a:t>1. Nonspecific low back pain, </a:t>
            </a:r>
          </a:p>
          <a:p>
            <a:pPr marL="82296" indent="0" algn="l">
              <a:buNone/>
            </a:pPr>
            <a:endParaRPr lang="en-US" sz="2800" dirty="0">
              <a:latin typeface="Helvetica" panose="020B0604020202020204" pitchFamily="34" charset="0"/>
              <a:cs typeface="Helvetica" panose="020B0604020202020204" pitchFamily="34" charset="0"/>
            </a:endParaRPr>
          </a:p>
          <a:p>
            <a:pPr marL="82296" indent="0" algn="l">
              <a:buNone/>
            </a:pPr>
            <a:r>
              <a:rPr lang="en-US" sz="2800" dirty="0">
                <a:latin typeface="Helvetica" panose="020B0604020202020204" pitchFamily="34" charset="0"/>
                <a:cs typeface="Helvetica" panose="020B0604020202020204" pitchFamily="34" charset="0"/>
              </a:rPr>
              <a:t>2. Radiculopathy or spinal stenosis,  &amp;</a:t>
            </a:r>
          </a:p>
          <a:p>
            <a:pPr marL="82296" indent="0" algn="l">
              <a:buNone/>
            </a:pPr>
            <a:r>
              <a:rPr lang="en-US" sz="2800" dirty="0">
                <a:latin typeface="Helvetica" panose="020B0604020202020204" pitchFamily="34" charset="0"/>
                <a:cs typeface="Helvetica" panose="020B0604020202020204" pitchFamily="34" charset="0"/>
              </a:rPr>
              <a:t> </a:t>
            </a:r>
          </a:p>
          <a:p>
            <a:pPr marL="82296" indent="0" algn="l">
              <a:buNone/>
            </a:pPr>
            <a:r>
              <a:rPr lang="en-US" sz="2800" dirty="0">
                <a:latin typeface="Helvetica" panose="020B0604020202020204" pitchFamily="34" charset="0"/>
                <a:cs typeface="Helvetica" panose="020B0604020202020204" pitchFamily="34" charset="0"/>
              </a:rPr>
              <a:t>3. Back pain potentially associated with           another specific spinal cause</a:t>
            </a:r>
          </a:p>
        </p:txBody>
      </p:sp>
    </p:spTree>
    <p:extLst>
      <p:ext uri="{BB962C8B-B14F-4D97-AF65-F5344CB8AC3E}">
        <p14:creationId xmlns:p14="http://schemas.microsoft.com/office/powerpoint/2010/main" val="383943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2060"/>
                </a:solidFill>
                <a:latin typeface="Helvetica" panose="020B0604020202020204" pitchFamily="34" charset="0"/>
                <a:cs typeface="Helvetica" panose="020B0604020202020204" pitchFamily="34" charset="0"/>
              </a:rPr>
              <a:t>Size in General Practice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467143"/>
              </p:ext>
            </p:extLst>
          </p:nvPr>
        </p:nvGraphicFramePr>
        <p:xfrm>
          <a:off x="1435100" y="1447800"/>
          <a:ext cx="7499350" cy="5041866"/>
        </p:xfrm>
        <a:graphic>
          <a:graphicData uri="http://schemas.openxmlformats.org/drawingml/2006/table">
            <a:tbl>
              <a:tblPr firstRow="1" bandRow="1">
                <a:tableStyleId>{5C22544A-7EE6-4342-B048-85BDC9FD1C3A}</a:tableStyleId>
              </a:tblPr>
              <a:tblGrid>
                <a:gridCol w="5441156">
                  <a:extLst>
                    <a:ext uri="{9D8B030D-6E8A-4147-A177-3AD203B41FA5}">
                      <a16:colId xmlns:a16="http://schemas.microsoft.com/office/drawing/2014/main" val="20000"/>
                    </a:ext>
                  </a:extLst>
                </a:gridCol>
                <a:gridCol w="2058194">
                  <a:extLst>
                    <a:ext uri="{9D8B030D-6E8A-4147-A177-3AD203B41FA5}">
                      <a16:colId xmlns:a16="http://schemas.microsoft.com/office/drawing/2014/main" val="20001"/>
                    </a:ext>
                  </a:extLst>
                </a:gridCol>
              </a:tblGrid>
              <a:tr h="810253">
                <a:tc>
                  <a:txBody>
                    <a:bodyPr/>
                    <a:lstStyle/>
                    <a:p>
                      <a:pPr algn="l"/>
                      <a:r>
                        <a:rPr lang="en-US" sz="2800" dirty="0">
                          <a:latin typeface="Helvetica" panose="020B0604020202020204" pitchFamily="34" charset="0"/>
                          <a:cs typeface="Helvetica" panose="020B0604020202020204" pitchFamily="34" charset="0"/>
                        </a:rPr>
                        <a:t>Compression Fracture</a:t>
                      </a:r>
                    </a:p>
                  </a:txBody>
                  <a:tcPr/>
                </a:tc>
                <a:tc>
                  <a:txBody>
                    <a:bodyPr/>
                    <a:lstStyle/>
                    <a:p>
                      <a:pPr algn="l"/>
                      <a:r>
                        <a:rPr lang="en-US" sz="2800" dirty="0">
                          <a:latin typeface="Helvetica" panose="020B0604020202020204" pitchFamily="34" charset="0"/>
                          <a:cs typeface="Helvetica" panose="020B0604020202020204" pitchFamily="34" charset="0"/>
                        </a:rPr>
                        <a:t>4%</a:t>
                      </a:r>
                    </a:p>
                  </a:txBody>
                  <a:tcPr/>
                </a:tc>
                <a:extLst>
                  <a:ext uri="{0D108BD9-81ED-4DB2-BD59-A6C34878D82A}">
                    <a16:rowId xmlns:a16="http://schemas.microsoft.com/office/drawing/2014/main" val="10000"/>
                  </a:ext>
                </a:extLst>
              </a:tr>
              <a:tr h="810253">
                <a:tc>
                  <a:txBody>
                    <a:bodyPr/>
                    <a:lstStyle/>
                    <a:p>
                      <a:pPr algn="l"/>
                      <a:r>
                        <a:rPr lang="en-US" sz="2800" dirty="0" err="1">
                          <a:latin typeface="Helvetica" panose="020B0604020202020204" pitchFamily="34" charset="0"/>
                          <a:cs typeface="Helvetica" panose="020B0604020202020204" pitchFamily="34" charset="0"/>
                        </a:rPr>
                        <a:t>Spondylolisthesis</a:t>
                      </a:r>
                      <a:endParaRPr lang="en-US" sz="2800" dirty="0">
                        <a:latin typeface="Helvetica" panose="020B0604020202020204" pitchFamily="34" charset="0"/>
                        <a:cs typeface="Helvetica" panose="020B0604020202020204" pitchFamily="34" charset="0"/>
                      </a:endParaRPr>
                    </a:p>
                  </a:txBody>
                  <a:tcPr/>
                </a:tc>
                <a:tc>
                  <a:txBody>
                    <a:bodyPr/>
                    <a:lstStyle/>
                    <a:p>
                      <a:pPr algn="l"/>
                      <a:r>
                        <a:rPr lang="en-US" sz="2800" dirty="0">
                          <a:latin typeface="Helvetica" panose="020B0604020202020204" pitchFamily="34" charset="0"/>
                          <a:cs typeface="Helvetica" panose="020B0604020202020204" pitchFamily="34" charset="0"/>
                        </a:rPr>
                        <a:t>3%</a:t>
                      </a:r>
                    </a:p>
                  </a:txBody>
                  <a:tcPr/>
                </a:tc>
                <a:extLst>
                  <a:ext uri="{0D108BD9-81ED-4DB2-BD59-A6C34878D82A}">
                    <a16:rowId xmlns:a16="http://schemas.microsoft.com/office/drawing/2014/main" val="10001"/>
                  </a:ext>
                </a:extLst>
              </a:tr>
              <a:tr h="810253">
                <a:tc>
                  <a:txBody>
                    <a:bodyPr/>
                    <a:lstStyle/>
                    <a:p>
                      <a:pPr algn="l"/>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Tumours</a:t>
                      </a:r>
                      <a:endParaRPr lang="en-US" sz="2800" dirty="0">
                        <a:latin typeface="Helvetica" panose="020B0604020202020204" pitchFamily="34" charset="0"/>
                        <a:cs typeface="Helvetica" panose="020B0604020202020204" pitchFamily="34" charset="0"/>
                      </a:endParaRPr>
                    </a:p>
                  </a:txBody>
                  <a:tcPr/>
                </a:tc>
                <a:tc>
                  <a:txBody>
                    <a:bodyPr/>
                    <a:lstStyle/>
                    <a:p>
                      <a:pPr algn="l"/>
                      <a:r>
                        <a:rPr lang="en-US" sz="2800" dirty="0">
                          <a:latin typeface="Helvetica" panose="020B0604020202020204" pitchFamily="34" charset="0"/>
                          <a:cs typeface="Helvetica" panose="020B0604020202020204" pitchFamily="34" charset="0"/>
                        </a:rPr>
                        <a:t>0.7%</a:t>
                      </a:r>
                    </a:p>
                  </a:txBody>
                  <a:tcPr/>
                </a:tc>
                <a:extLst>
                  <a:ext uri="{0D108BD9-81ED-4DB2-BD59-A6C34878D82A}">
                    <a16:rowId xmlns:a16="http://schemas.microsoft.com/office/drawing/2014/main" val="10002"/>
                  </a:ext>
                </a:extLst>
              </a:tr>
              <a:tr h="990601">
                <a:tc>
                  <a:txBody>
                    <a:bodyPr/>
                    <a:lstStyle/>
                    <a:p>
                      <a:pPr algn="l"/>
                      <a:r>
                        <a:rPr lang="en-US" sz="2800" dirty="0" err="1">
                          <a:latin typeface="Helvetica" panose="020B0604020202020204" pitchFamily="34" charset="0"/>
                          <a:cs typeface="Helvetica" panose="020B0604020202020204" pitchFamily="34" charset="0"/>
                        </a:rPr>
                        <a:t>Ankylosing</a:t>
                      </a:r>
                      <a:r>
                        <a:rPr lang="en-US" sz="2800" dirty="0">
                          <a:latin typeface="Helvetica" panose="020B0604020202020204" pitchFamily="34" charset="0"/>
                          <a:cs typeface="Helvetica" panose="020B0604020202020204" pitchFamily="34" charset="0"/>
                        </a:rPr>
                        <a:t> Spondylitis</a:t>
                      </a:r>
                    </a:p>
                  </a:txBody>
                  <a:tcPr/>
                </a:tc>
                <a:tc>
                  <a:txBody>
                    <a:bodyPr/>
                    <a:lstStyle/>
                    <a:p>
                      <a:pPr algn="l"/>
                      <a:r>
                        <a:rPr lang="en-US" sz="2800" dirty="0">
                          <a:latin typeface="Helvetica" panose="020B0604020202020204" pitchFamily="34" charset="0"/>
                          <a:cs typeface="Helvetica" panose="020B0604020202020204" pitchFamily="34" charset="0"/>
                        </a:rPr>
                        <a:t>0.3%</a:t>
                      </a:r>
                    </a:p>
                  </a:txBody>
                  <a:tcPr/>
                </a:tc>
                <a:extLst>
                  <a:ext uri="{0D108BD9-81ED-4DB2-BD59-A6C34878D82A}">
                    <a16:rowId xmlns:a16="http://schemas.microsoft.com/office/drawing/2014/main" val="10003"/>
                  </a:ext>
                </a:extLst>
              </a:tr>
              <a:tr h="810253">
                <a:tc>
                  <a:txBody>
                    <a:bodyPr/>
                    <a:lstStyle/>
                    <a:p>
                      <a:pPr algn="l"/>
                      <a:r>
                        <a:rPr lang="en-US" sz="2800" dirty="0">
                          <a:latin typeface="Helvetica" panose="020B0604020202020204" pitchFamily="34" charset="0"/>
                          <a:cs typeface="Helvetica" panose="020B0604020202020204" pitchFamily="34" charset="0"/>
                        </a:rPr>
                        <a:t>Infections</a:t>
                      </a:r>
                    </a:p>
                  </a:txBody>
                  <a:tcPr/>
                </a:tc>
                <a:tc>
                  <a:txBody>
                    <a:bodyPr/>
                    <a:lstStyle/>
                    <a:p>
                      <a:pPr algn="l"/>
                      <a:r>
                        <a:rPr lang="en-US" sz="2800" dirty="0">
                          <a:latin typeface="Helvetica" panose="020B0604020202020204" pitchFamily="34" charset="0"/>
                          <a:cs typeface="Helvetica" panose="020B0604020202020204" pitchFamily="34" charset="0"/>
                        </a:rPr>
                        <a:t>0.01%</a:t>
                      </a:r>
                    </a:p>
                  </a:txBody>
                  <a:tcPr/>
                </a:tc>
                <a:extLst>
                  <a:ext uri="{0D108BD9-81ED-4DB2-BD59-A6C34878D82A}">
                    <a16:rowId xmlns:a16="http://schemas.microsoft.com/office/drawing/2014/main" val="10004"/>
                  </a:ext>
                </a:extLst>
              </a:tr>
              <a:tr h="810253">
                <a:tc>
                  <a:txBody>
                    <a:bodyPr/>
                    <a:lstStyle/>
                    <a:p>
                      <a:pPr algn="l"/>
                      <a:r>
                        <a:rPr lang="en-US" sz="2800" dirty="0">
                          <a:latin typeface="Helvetica" panose="020B0604020202020204" pitchFamily="34" charset="0"/>
                          <a:cs typeface="Helvetica" panose="020B0604020202020204" pitchFamily="34" charset="0"/>
                        </a:rPr>
                        <a:t>Non-specific LBP</a:t>
                      </a:r>
                    </a:p>
                  </a:txBody>
                  <a:tcPr/>
                </a:tc>
                <a:tc>
                  <a:txBody>
                    <a:bodyPr/>
                    <a:lstStyle/>
                    <a:p>
                      <a:pPr algn="l"/>
                      <a:r>
                        <a:rPr lang="en-US" sz="2800" dirty="0">
                          <a:latin typeface="Helvetica" panose="020B0604020202020204" pitchFamily="34" charset="0"/>
                          <a:cs typeface="Helvetica" panose="020B0604020202020204" pitchFamily="34" charset="0"/>
                        </a:rPr>
                        <a:t>90%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5002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2054</Words>
  <Application>Microsoft Office PowerPoint</Application>
  <PresentationFormat>On-screen Show (4:3)</PresentationFormat>
  <Paragraphs>367</Paragraphs>
  <Slides>58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Arial Bold</vt:lpstr>
      <vt:lpstr>Calibri</vt:lpstr>
      <vt:lpstr>Gill Sans MT</vt:lpstr>
      <vt:lpstr>Helvetica</vt:lpstr>
      <vt:lpstr>Symbol</vt:lpstr>
      <vt:lpstr>Times New Roman</vt:lpstr>
      <vt:lpstr>Verdana</vt:lpstr>
      <vt:lpstr>Wingdings</vt:lpstr>
      <vt:lpstr>Wingdings 2</vt:lpstr>
      <vt:lpstr>انقلاب</vt:lpstr>
      <vt:lpstr>PowerPoint Presentation</vt:lpstr>
      <vt:lpstr>PowerPoint Presentation</vt:lpstr>
      <vt:lpstr>Objectives</vt:lpstr>
      <vt:lpstr>PowerPoint Presentation</vt:lpstr>
      <vt:lpstr>Case Scenario</vt:lpstr>
      <vt:lpstr>PowerPoint Presentation</vt:lpstr>
      <vt:lpstr>Back Pain</vt:lpstr>
      <vt:lpstr>3 Broad Categories:</vt:lpstr>
      <vt:lpstr>Size in General Practice</vt:lpstr>
      <vt:lpstr>Non-specific low back pain</vt:lpstr>
      <vt:lpstr>Mechanical problems </vt:lpstr>
      <vt:lpstr>Site of Lower Back</vt:lpstr>
      <vt:lpstr>PowerPoint Presentation</vt:lpstr>
      <vt:lpstr>Specific causes of low back pain</vt:lpstr>
      <vt:lpstr>Causes Of Low Back Pain</vt:lpstr>
      <vt:lpstr> Symptoms                   </vt:lpstr>
      <vt:lpstr>Red flags</vt:lpstr>
      <vt:lpstr>Yellow Flags </vt:lpstr>
      <vt:lpstr>PowerPoint Presentation</vt:lpstr>
      <vt:lpstr>Sciatica</vt:lpstr>
      <vt:lpstr>PowerPoint Presentation</vt:lpstr>
      <vt:lpstr>Cauda equina syndrome </vt:lpstr>
      <vt:lpstr>Diagnosis of back pain  </vt:lpstr>
      <vt:lpstr>History:</vt:lpstr>
      <vt:lpstr>History:</vt:lpstr>
      <vt:lpstr>Mechanical back pain</vt:lpstr>
      <vt:lpstr>Inflammatory back pain</vt:lpstr>
      <vt:lpstr>Nerve root compression</vt:lpstr>
      <vt:lpstr>Diagnosis of back pain  </vt:lpstr>
      <vt:lpstr>Examination</vt:lpstr>
      <vt:lpstr>PowerPoint Presentation</vt:lpstr>
      <vt:lpstr>Examination Steps</vt:lpstr>
      <vt:lpstr>INSPECTION</vt:lpstr>
      <vt:lpstr>PALPATION AND PERCUSSION</vt:lpstr>
      <vt:lpstr>RANGE OF MOTION</vt:lpstr>
      <vt:lpstr>PowerPoint Presentation</vt:lpstr>
      <vt:lpstr>Straight leg raising (SLR)</vt:lpstr>
      <vt:lpstr>Neurologic testing </vt:lpstr>
      <vt:lpstr>Reflexes</vt:lpstr>
      <vt:lpstr>Motor</vt:lpstr>
      <vt:lpstr>Motor</vt:lpstr>
      <vt:lpstr>Sensory</vt:lpstr>
      <vt:lpstr>When to consider MRI?</vt:lpstr>
      <vt:lpstr>Role of Primary Health Care in Management </vt:lpstr>
      <vt:lpstr>PowerPoint Presentation</vt:lpstr>
      <vt:lpstr>  Pharmacological </vt:lpstr>
      <vt:lpstr>When should patients be referred to a specialist?</vt:lpstr>
      <vt:lpstr>  </vt:lpstr>
      <vt:lpstr>PowerPoint Presentation</vt:lpstr>
      <vt:lpstr>Recommendations for the General Population:</vt:lpstr>
      <vt:lpstr>PowerPoint Presentation</vt:lpstr>
      <vt:lpstr>POST TEST </vt:lpstr>
      <vt:lpstr>PowerPoint Presentation</vt:lpstr>
      <vt:lpstr>PowerPoint Presentation</vt:lpstr>
      <vt:lpstr>PowerPoint Presentation</vt:lpstr>
      <vt:lpstr>PowerPoint Presentation</vt:lpstr>
      <vt:lpstr>PowerPoint Presentation</vt:lpstr>
      <vt:lpstr>PowerPoint Presentation</vt:lpstr>
    </vt:vector>
  </TitlesOfParts>
  <Company>DamasGate.com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mohammed</dc:creator>
  <cp:lastModifiedBy>MOHAMED ELGEZOLI</cp:lastModifiedBy>
  <cp:revision>142</cp:revision>
  <dcterms:created xsi:type="dcterms:W3CDTF">2012-11-04T17:34:31Z</dcterms:created>
  <dcterms:modified xsi:type="dcterms:W3CDTF">2024-09-22T10:13:54Z</dcterms:modified>
</cp:coreProperties>
</file>