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1" r:id="rId3"/>
    <p:sldId id="270" r:id="rId4"/>
    <p:sldId id="277" r:id="rId5"/>
    <p:sldId id="262" r:id="rId6"/>
    <p:sldId id="257" r:id="rId7"/>
    <p:sldId id="280" r:id="rId8"/>
    <p:sldId id="278" r:id="rId9"/>
    <p:sldId id="281" r:id="rId10"/>
    <p:sldId id="296" r:id="rId11"/>
    <p:sldId id="258" r:id="rId12"/>
    <p:sldId id="298" r:id="rId13"/>
    <p:sldId id="264" r:id="rId14"/>
    <p:sldId id="282" r:id="rId15"/>
    <p:sldId id="273" r:id="rId16"/>
    <p:sldId id="276" r:id="rId17"/>
    <p:sldId id="274" r:id="rId18"/>
    <p:sldId id="295" r:id="rId19"/>
    <p:sldId id="265" r:id="rId20"/>
    <p:sldId id="259" r:id="rId21"/>
    <p:sldId id="283" r:id="rId22"/>
    <p:sldId id="267" r:id="rId23"/>
    <p:sldId id="266" r:id="rId24"/>
    <p:sldId id="284" r:id="rId25"/>
    <p:sldId id="299" r:id="rId26"/>
    <p:sldId id="297" r:id="rId27"/>
    <p:sldId id="285" r:id="rId28"/>
    <p:sldId id="286" r:id="rId29"/>
    <p:sldId id="287" r:id="rId30"/>
    <p:sldId id="279" r:id="rId31"/>
    <p:sldId id="269" r:id="rId32"/>
    <p:sldId id="260" r:id="rId33"/>
    <p:sldId id="290" r:id="rId34"/>
    <p:sldId id="294" r:id="rId35"/>
    <p:sldId id="293" r:id="rId36"/>
    <p:sldId id="288" r:id="rId37"/>
    <p:sldId id="272" r:id="rId38"/>
    <p:sldId id="275"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8" autoAdjust="0"/>
  </p:normalViewPr>
  <p:slideViewPr>
    <p:cSldViewPr snapToGrid="0">
      <p:cViewPr varScale="1">
        <p:scale>
          <a:sx n="96" d="100"/>
          <a:sy n="96" d="100"/>
        </p:scale>
        <p:origin x="68" y="360"/>
      </p:cViewPr>
      <p:guideLst/>
    </p:cSldViewPr>
  </p:slideViewPr>
  <p:outlineViewPr>
    <p:cViewPr>
      <p:scale>
        <a:sx n="33" d="100"/>
        <a:sy n="33" d="100"/>
      </p:scale>
      <p:origin x="0" y="-18475"/>
    </p:cViewPr>
  </p:outlineViewPr>
  <p:notesTextViewPr>
    <p:cViewPr>
      <p:scale>
        <a:sx n="1" d="1"/>
        <a:sy n="1" d="1"/>
      </p:scale>
      <p:origin x="0" y="0"/>
    </p:cViewPr>
  </p:notesTextViewPr>
  <p:sorterViewPr>
    <p:cViewPr>
      <p:scale>
        <a:sx n="100" d="100"/>
        <a:sy n="100" d="100"/>
      </p:scale>
      <p:origin x="0" y="-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8A059-B945-4F89-8AE5-9A9E317F2A08}" type="datetimeFigureOut">
              <a:rPr lang="en-GB" smtClean="0"/>
              <a:t>18/04/2023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CAF6E-843D-4F68-8281-6AA5EC2E00BA}" type="slidenum">
              <a:rPr lang="en-GB" smtClean="0"/>
              <a:t>‹#›</a:t>
            </a:fld>
            <a:endParaRPr lang="en-GB"/>
          </a:p>
        </p:txBody>
      </p:sp>
    </p:spTree>
    <p:extLst>
      <p:ext uri="{BB962C8B-B14F-4D97-AF65-F5344CB8AC3E}">
        <p14:creationId xmlns:p14="http://schemas.microsoft.com/office/powerpoint/2010/main" val="241119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3CAF6E-843D-4F68-8281-6AA5EC2E00BA}" type="slidenum">
              <a:rPr lang="en-GB" smtClean="0"/>
              <a:t>8</a:t>
            </a:fld>
            <a:endParaRPr lang="en-GB"/>
          </a:p>
        </p:txBody>
      </p:sp>
    </p:spTree>
    <p:extLst>
      <p:ext uri="{BB962C8B-B14F-4D97-AF65-F5344CB8AC3E}">
        <p14:creationId xmlns:p14="http://schemas.microsoft.com/office/powerpoint/2010/main" val="70558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0589-D30B-44B9-A653-E198B11ED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19111D-EC8E-4255-8858-4696BF440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5E13F-B25D-4B69-88AA-D79143E81D2C}"/>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5" name="Footer Placeholder 4">
            <a:extLst>
              <a:ext uri="{FF2B5EF4-FFF2-40B4-BE49-F238E27FC236}">
                <a16:creationId xmlns:a16="http://schemas.microsoft.com/office/drawing/2014/main" id="{58DBBA0C-7360-4F90-9A44-0381FA5FC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D3947-CE9C-47AC-9BC2-76C07FF63712}"/>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169785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4F06-458B-4393-8A86-F5019D0C5F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D3EEA-2E8D-4A63-9446-247BF51D25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400C9-F5BA-4A20-A66F-F03160CF034F}"/>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5" name="Footer Placeholder 4">
            <a:extLst>
              <a:ext uri="{FF2B5EF4-FFF2-40B4-BE49-F238E27FC236}">
                <a16:creationId xmlns:a16="http://schemas.microsoft.com/office/drawing/2014/main" id="{82247E72-5C00-4F60-B498-0DC05117B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95718-A44A-4CF9-8649-4E53528851BF}"/>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79507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69684-9AC8-4E25-8ECD-42F580C6AD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87CE61-0F77-4E76-A94D-A9B847FD6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6F244-B843-4ACE-8062-A62E5535EE8F}"/>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5" name="Footer Placeholder 4">
            <a:extLst>
              <a:ext uri="{FF2B5EF4-FFF2-40B4-BE49-F238E27FC236}">
                <a16:creationId xmlns:a16="http://schemas.microsoft.com/office/drawing/2014/main" id="{E4DFC5A1-4559-4AC3-8436-6C09B5827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5AEA3-13EF-465B-857B-3AD6DC595F86}"/>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32565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7A24-1883-4FF5-A83D-88DC118B0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6E1D9-5870-482A-A18F-66C1620B4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C392A-6A0A-49CE-84D4-D761A32734AF}"/>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5" name="Footer Placeholder 4">
            <a:extLst>
              <a:ext uri="{FF2B5EF4-FFF2-40B4-BE49-F238E27FC236}">
                <a16:creationId xmlns:a16="http://schemas.microsoft.com/office/drawing/2014/main" id="{12D701CB-A373-4799-9924-A5315921B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4C437-A624-46FA-AA4A-89D28485FAC1}"/>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150436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BBE2-97E5-4558-A9A9-1B45EB0C9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51E75-8237-4133-A152-02C0EB307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02ABD-2A7C-4164-B8C4-DDEE6E137187}"/>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5" name="Footer Placeholder 4">
            <a:extLst>
              <a:ext uri="{FF2B5EF4-FFF2-40B4-BE49-F238E27FC236}">
                <a16:creationId xmlns:a16="http://schemas.microsoft.com/office/drawing/2014/main" id="{81EA1772-AEDE-4CBC-A9B2-621B8725A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D2D53-F1D3-4EDF-AC83-D4EA0A8F7B4F}"/>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312557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1098-9B28-4B3E-A294-D884B087B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356F0-86F1-4DB6-8288-6A463407E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398A3-FC84-4573-9421-7544736305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A42F09-D7AA-4192-97BB-9A8AEE2379BF}"/>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6" name="Footer Placeholder 5">
            <a:extLst>
              <a:ext uri="{FF2B5EF4-FFF2-40B4-BE49-F238E27FC236}">
                <a16:creationId xmlns:a16="http://schemas.microsoft.com/office/drawing/2014/main" id="{CD0E3BEF-CE09-4A40-90C4-A344C3E70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A4F80-358B-4141-A8BC-914CD85A4E03}"/>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201920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667A-8E71-427F-BEE1-CF1260EEA0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F5F3A-2E24-457B-9795-F75C61A85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03B62-BB20-4586-A33D-F241777E9B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9B532-EBB1-4099-899E-E8D6B0757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680E09-0C3E-451F-A038-161436B05E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E8DC6-D034-416E-8989-8A0B91E7B76A}"/>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8" name="Footer Placeholder 7">
            <a:extLst>
              <a:ext uri="{FF2B5EF4-FFF2-40B4-BE49-F238E27FC236}">
                <a16:creationId xmlns:a16="http://schemas.microsoft.com/office/drawing/2014/main" id="{236D3DBE-EE7C-4931-85B1-4AB826FDF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C6F09-A948-44A3-ACEB-89DB31E6824E}"/>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279493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ABEB-5446-499B-8DD5-174EB7873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31EFF3-690D-497C-B4B8-F1D0F7F5F8C5}"/>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4" name="Footer Placeholder 3">
            <a:extLst>
              <a:ext uri="{FF2B5EF4-FFF2-40B4-BE49-F238E27FC236}">
                <a16:creationId xmlns:a16="http://schemas.microsoft.com/office/drawing/2014/main" id="{B8F82FBB-63EC-444A-BB56-99BAD2D0E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2A79D-3A94-4A6F-BD9F-54980513AE31}"/>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128161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4E584-5D64-4D78-B37C-5A75062CC021}"/>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3" name="Footer Placeholder 2">
            <a:extLst>
              <a:ext uri="{FF2B5EF4-FFF2-40B4-BE49-F238E27FC236}">
                <a16:creationId xmlns:a16="http://schemas.microsoft.com/office/drawing/2014/main" id="{557B176E-E821-412B-A908-14E879ADB7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E25402-4938-4167-A2B1-9773CFD9B239}"/>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118242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D0AD-3A41-42B6-B03F-1586C895F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6289A-2A3F-49A0-9E60-B6C8172B3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B5FEE4-DE9A-4614-8677-E31448148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0DAEE-DFDB-4168-B04C-9A67822A2489}"/>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6" name="Footer Placeholder 5">
            <a:extLst>
              <a:ext uri="{FF2B5EF4-FFF2-40B4-BE49-F238E27FC236}">
                <a16:creationId xmlns:a16="http://schemas.microsoft.com/office/drawing/2014/main" id="{FD0A6D70-AC9D-45C3-B588-BA4AB79C8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10857-3890-4E18-8016-20A90DEFCD22}"/>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50467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587D-45F2-4D36-83E5-2846286A4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380D5-85FE-4E58-B570-C189654E4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D8272-E81C-4932-8218-9CAB0C66B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0A4A0-E563-4350-A8CF-AD81096C636F}"/>
              </a:ext>
            </a:extLst>
          </p:cNvPr>
          <p:cNvSpPr>
            <a:spLocks noGrp="1"/>
          </p:cNvSpPr>
          <p:nvPr>
            <p:ph type="dt" sz="half" idx="10"/>
          </p:nvPr>
        </p:nvSpPr>
        <p:spPr/>
        <p:txBody>
          <a:bodyPr/>
          <a:lstStyle/>
          <a:p>
            <a:fld id="{A75DDE1C-C7A6-40A4-869C-78CA7F37F49B}" type="datetimeFigureOut">
              <a:rPr lang="en-US" smtClean="0"/>
              <a:t>4/17/2023</a:t>
            </a:fld>
            <a:endParaRPr lang="en-US"/>
          </a:p>
        </p:txBody>
      </p:sp>
      <p:sp>
        <p:nvSpPr>
          <p:cNvPr id="6" name="Footer Placeholder 5">
            <a:extLst>
              <a:ext uri="{FF2B5EF4-FFF2-40B4-BE49-F238E27FC236}">
                <a16:creationId xmlns:a16="http://schemas.microsoft.com/office/drawing/2014/main" id="{9F1EF084-E305-4697-A62F-33C07A7B0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381D7-A28E-4E41-9DAA-DD94D3E2860F}"/>
              </a:ext>
            </a:extLst>
          </p:cNvPr>
          <p:cNvSpPr>
            <a:spLocks noGrp="1"/>
          </p:cNvSpPr>
          <p:nvPr>
            <p:ph type="sldNum" sz="quarter" idx="12"/>
          </p:nvPr>
        </p:nvSpPr>
        <p:spPr/>
        <p:txBody>
          <a:bodyPr/>
          <a:lstStyle/>
          <a:p>
            <a:fld id="{E3143197-69EF-4758-99C2-450D8FD01D73}" type="slidenum">
              <a:rPr lang="en-US" smtClean="0"/>
              <a:t>‹#›</a:t>
            </a:fld>
            <a:endParaRPr lang="en-US"/>
          </a:p>
        </p:txBody>
      </p:sp>
    </p:spTree>
    <p:extLst>
      <p:ext uri="{BB962C8B-B14F-4D97-AF65-F5344CB8AC3E}">
        <p14:creationId xmlns:p14="http://schemas.microsoft.com/office/powerpoint/2010/main" val="310713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B6996-10BE-4CBF-8415-12BFC3471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8382F8C-8939-4520-9651-5EAD89335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C3B188-3F5B-40F2-BD60-8F3C33E5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A75DDE1C-C7A6-40A4-869C-78CA7F37F49B}" type="datetimeFigureOut">
              <a:rPr lang="en-US" smtClean="0"/>
              <a:pPr/>
              <a:t>4/17/2023</a:t>
            </a:fld>
            <a:endParaRPr lang="en-US"/>
          </a:p>
        </p:txBody>
      </p:sp>
      <p:sp>
        <p:nvSpPr>
          <p:cNvPr id="5" name="Footer Placeholder 4">
            <a:extLst>
              <a:ext uri="{FF2B5EF4-FFF2-40B4-BE49-F238E27FC236}">
                <a16:creationId xmlns:a16="http://schemas.microsoft.com/office/drawing/2014/main" id="{53DF6E20-21FE-46EB-BBAC-5165E4093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a:extLst>
              <a:ext uri="{FF2B5EF4-FFF2-40B4-BE49-F238E27FC236}">
                <a16:creationId xmlns:a16="http://schemas.microsoft.com/office/drawing/2014/main" id="{573E9BF7-B266-4C54-93C1-417EBD6DA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E3143197-69EF-4758-99C2-450D8FD01D73}" type="slidenum">
              <a:rPr lang="en-US" smtClean="0"/>
              <a:pPr/>
              <a:t>‹#›</a:t>
            </a:fld>
            <a:endParaRPr lang="en-US"/>
          </a:p>
        </p:txBody>
      </p:sp>
    </p:spTree>
    <p:extLst>
      <p:ext uri="{BB962C8B-B14F-4D97-AF65-F5344CB8AC3E}">
        <p14:creationId xmlns:p14="http://schemas.microsoft.com/office/powerpoint/2010/main" val="185408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B05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sdmanuals.com/professional/genitourinary-disorders/voiding-disorders/urinary-incontinence-in-adults#v1051510" TargetMode="External"/><Relationship Id="rId2" Type="http://schemas.openxmlformats.org/officeDocument/2006/relationships/hyperlink" Target="https://www.msdmanuals.com/professional/genitourinary-disorders/symptoms-of-genitourinary-disorders/urinary-frequency" TargetMode="External"/><Relationship Id="rId1" Type="http://schemas.openxmlformats.org/officeDocument/2006/relationships/slideLayout" Target="../slideLayouts/slideLayout2.xml"/><Relationship Id="rId4" Type="http://schemas.openxmlformats.org/officeDocument/2006/relationships/hyperlink" Target="https://www.msdmanuals.com/professional/genitourinary-disorders/voiding-disorders/urinary-reten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sdmanuals.com/professional/genitourinary-disorders/male-sexual-dysfunction/erectile-dysfunc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sdmanuals.com/professional/genitourinary-disorders/male-sexual-dysfunction/erectile-dysfunc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sdmanuals.com/professional/genitourinary-disorders/urinary-tract-infections-utis/introduction-to-urinary-tract-infections-utis" TargetMode="External"/><Relationship Id="rId2" Type="http://schemas.openxmlformats.org/officeDocument/2006/relationships/hyperlink" Target="https://www.msdmanuals.com/professional/genitourinary-disorders/urinary-calculi/urinary-calculi" TargetMode="External"/><Relationship Id="rId1" Type="http://schemas.openxmlformats.org/officeDocument/2006/relationships/slideLayout" Target="../slideLayouts/slideLayout2.xml"/><Relationship Id="rId4" Type="http://schemas.openxmlformats.org/officeDocument/2006/relationships/hyperlink" Target="https://www.msdmanuals.com/professional/genitourinary-disorders/obstructive-uropathy/obstructive-uropath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A096-17F5-4444-B988-126801CDD2CC}"/>
              </a:ext>
            </a:extLst>
          </p:cNvPr>
          <p:cNvSpPr>
            <a:spLocks noGrp="1"/>
          </p:cNvSpPr>
          <p:nvPr>
            <p:ph type="ctrTitle"/>
          </p:nvPr>
        </p:nvSpPr>
        <p:spPr>
          <a:xfrm>
            <a:off x="365760" y="1122363"/>
            <a:ext cx="11226800" cy="1448117"/>
          </a:xfrm>
        </p:spPr>
        <p:txBody>
          <a:bodyPr>
            <a:normAutofit fontScale="90000"/>
          </a:bodyPr>
          <a:lstStyle/>
          <a:p>
            <a:r>
              <a:rPr lang="en-US" b="1" u="none" dirty="0">
                <a:solidFill>
                  <a:srgbClr val="C00000"/>
                </a:solidFill>
                <a:latin typeface="Algerian" panose="04020705040A02060702" pitchFamily="82" charset="0"/>
              </a:rPr>
              <a:t>Approach to Benign Prostatic Hyperplasia</a:t>
            </a:r>
          </a:p>
        </p:txBody>
      </p:sp>
      <p:sp>
        <p:nvSpPr>
          <p:cNvPr id="3" name="Subtitle 2">
            <a:extLst>
              <a:ext uri="{FF2B5EF4-FFF2-40B4-BE49-F238E27FC236}">
                <a16:creationId xmlns:a16="http://schemas.microsoft.com/office/drawing/2014/main" id="{D047945C-FB4E-466B-9825-4351CEA46444}"/>
              </a:ext>
            </a:extLst>
          </p:cNvPr>
          <p:cNvSpPr>
            <a:spLocks noGrp="1"/>
          </p:cNvSpPr>
          <p:nvPr>
            <p:ph type="subTitle" idx="1"/>
          </p:nvPr>
        </p:nvSpPr>
        <p:spPr/>
        <p:txBody>
          <a:bodyPr>
            <a:normAutofit lnSpcReduction="10000"/>
          </a:bodyPr>
          <a:lstStyle/>
          <a:p>
            <a:r>
              <a:rPr lang="en-US" sz="6000" dirty="0">
                <a:latin typeface="Times New Roman" panose="02020603050405020304" pitchFamily="18" charset="0"/>
                <a:cs typeface="Times New Roman" panose="02020603050405020304" pitchFamily="18" charset="0"/>
              </a:rPr>
              <a:t>A common Adult Male Problem</a:t>
            </a:r>
          </a:p>
        </p:txBody>
      </p:sp>
    </p:spTree>
    <p:extLst>
      <p:ext uri="{BB962C8B-B14F-4D97-AF65-F5344CB8AC3E}">
        <p14:creationId xmlns:p14="http://schemas.microsoft.com/office/powerpoint/2010/main" val="33013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617B-1841-46D4-8180-6566A3CB94E8}"/>
              </a:ext>
            </a:extLst>
          </p:cNvPr>
          <p:cNvSpPr>
            <a:spLocks noGrp="1"/>
          </p:cNvSpPr>
          <p:nvPr>
            <p:ph type="title"/>
          </p:nvPr>
        </p:nvSpPr>
        <p:spPr>
          <a:xfrm>
            <a:off x="1407160" y="344805"/>
            <a:ext cx="10515600" cy="661035"/>
          </a:xfrm>
        </p:spPr>
        <p:txBody>
          <a:bodyPr>
            <a:normAutofit fontScale="90000"/>
          </a:bodyPr>
          <a:lstStyle/>
          <a:p>
            <a:r>
              <a:rPr lang="en-US" u="none" dirty="0">
                <a:solidFill>
                  <a:srgbClr val="C00000"/>
                </a:solidFill>
                <a:latin typeface="Algerian" panose="04020705040A02060702" pitchFamily="82" charset="0"/>
              </a:rPr>
              <a:t>Differential diagnosis for </a:t>
            </a:r>
            <a:r>
              <a:rPr lang="en-US" u="none" dirty="0" err="1">
                <a:solidFill>
                  <a:srgbClr val="C00000"/>
                </a:solidFill>
                <a:latin typeface="Algerian" panose="04020705040A02060702" pitchFamily="82" charset="0"/>
              </a:rPr>
              <a:t>luts</a:t>
            </a:r>
            <a:endParaRPr lang="en-US" u="none" dirty="0">
              <a:solidFill>
                <a:srgbClr val="C0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5928E00D-1EFA-4575-9983-5FBDCFCE7170}"/>
              </a:ext>
            </a:extLst>
          </p:cNvPr>
          <p:cNvSpPr>
            <a:spLocks noGrp="1"/>
          </p:cNvSpPr>
          <p:nvPr>
            <p:ph idx="1"/>
          </p:nvPr>
        </p:nvSpPr>
        <p:spPr>
          <a:xfrm>
            <a:off x="269240" y="1005840"/>
            <a:ext cx="11653520" cy="5699759"/>
          </a:xfrm>
        </p:spPr>
        <p:txBody>
          <a:bodyPr>
            <a:normAutofit/>
          </a:bodyPr>
          <a:lstStyle/>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Overactive bladder </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Prostatitis </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UTI</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Neurogenic bladder</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Urethral Stricture</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Bladder Ca</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Prostate Ca</a:t>
            </a:r>
          </a:p>
        </p:txBody>
      </p:sp>
    </p:spTree>
    <p:extLst>
      <p:ext uri="{BB962C8B-B14F-4D97-AF65-F5344CB8AC3E}">
        <p14:creationId xmlns:p14="http://schemas.microsoft.com/office/powerpoint/2010/main" val="5072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617B-1841-46D4-8180-6566A3CB94E8}"/>
              </a:ext>
            </a:extLst>
          </p:cNvPr>
          <p:cNvSpPr>
            <a:spLocks noGrp="1"/>
          </p:cNvSpPr>
          <p:nvPr>
            <p:ph type="title"/>
          </p:nvPr>
        </p:nvSpPr>
        <p:spPr>
          <a:xfrm>
            <a:off x="1407160" y="344805"/>
            <a:ext cx="10515600" cy="661035"/>
          </a:xfrm>
        </p:spPr>
        <p:txBody>
          <a:bodyPr>
            <a:normAutofit fontScale="90000"/>
          </a:bodyPr>
          <a:lstStyle/>
          <a:p>
            <a:r>
              <a:rPr lang="en-US" u="none" dirty="0">
                <a:solidFill>
                  <a:srgbClr val="C00000"/>
                </a:solidFill>
                <a:latin typeface="Algerian" panose="04020705040A02060702" pitchFamily="82" charset="0"/>
              </a:rPr>
              <a:t>Symptoms and Signs</a:t>
            </a:r>
          </a:p>
        </p:txBody>
      </p:sp>
      <p:sp>
        <p:nvSpPr>
          <p:cNvPr id="3" name="Content Placeholder 2">
            <a:extLst>
              <a:ext uri="{FF2B5EF4-FFF2-40B4-BE49-F238E27FC236}">
                <a16:creationId xmlns:a16="http://schemas.microsoft.com/office/drawing/2014/main" id="{5928E00D-1EFA-4575-9983-5FBDCFCE7170}"/>
              </a:ext>
            </a:extLst>
          </p:cNvPr>
          <p:cNvSpPr>
            <a:spLocks noGrp="1"/>
          </p:cNvSpPr>
          <p:nvPr>
            <p:ph idx="1"/>
          </p:nvPr>
        </p:nvSpPr>
        <p:spPr>
          <a:xfrm>
            <a:off x="269240" y="1005840"/>
            <a:ext cx="11653520" cy="5699759"/>
          </a:xfrm>
        </p:spPr>
        <p:txBody>
          <a:bodyPr>
            <a:normAutofit/>
          </a:bodyPr>
          <a:lstStyle/>
          <a:p>
            <a:pPr marL="0" indent="0">
              <a:buNone/>
            </a:pPr>
            <a:r>
              <a:rPr lang="en-US" sz="3600" b="1" u="none" dirty="0">
                <a:latin typeface="Times New Roman" panose="02020603050405020304" pitchFamily="18" charset="0"/>
                <a:cs typeface="Times New Roman" panose="02020603050405020304" pitchFamily="18" charset="0"/>
              </a:rPr>
              <a:t>Lower urinary tract symptoms</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Frequency</a:t>
            </a:r>
            <a:r>
              <a:rPr lang="en-US" u="none" dirty="0">
                <a:latin typeface="Times New Roman" panose="02020603050405020304" pitchFamily="18" charset="0"/>
                <a:cs typeface="Times New Roman" panose="02020603050405020304" pitchFamily="18" charset="0"/>
              </a:rPr>
              <a:t>, urgency, and nocturia are due to:</a:t>
            </a:r>
          </a:p>
          <a:p>
            <a:pPr lvl="1">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 incomplete emptying and rapid refilling of the bladder. </a:t>
            </a:r>
          </a:p>
          <a:p>
            <a:pPr lvl="1">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Decreased size and force of the urinary stream cause hesitancy and intermittency.</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Pain and dysuria are usually not present. </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Sensations of incomplete emptying, terminal dribbling, </a:t>
            </a:r>
            <a:r>
              <a:rPr lang="en-US" u="none"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overflow incontinence</a:t>
            </a:r>
            <a:r>
              <a:rPr lang="en-US" u="none" dirty="0">
                <a:latin typeface="Times New Roman" panose="02020603050405020304" pitchFamily="18" charset="0"/>
                <a:cs typeface="Times New Roman" panose="02020603050405020304" pitchFamily="18" charset="0"/>
              </a:rPr>
              <a:t>, or complete </a:t>
            </a:r>
            <a:r>
              <a:rPr lang="en-US" u="none"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urinary retention</a:t>
            </a:r>
            <a:r>
              <a:rPr lang="en-US" u="none" dirty="0">
                <a:latin typeface="Times New Roman" panose="02020603050405020304" pitchFamily="18" charset="0"/>
                <a:cs typeface="Times New Roman" panose="02020603050405020304" pitchFamily="18" charset="0"/>
              </a:rPr>
              <a:t> may ensue. </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Straining to void can cause congestion of superficial veins of the prostatic urethra and trigone, which may rupture and cause hematuria. </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Straining also may acutely cause vasovagal syncope and, over the long term, may cause dilation of hemorrhoidal veins or inguinal hernias.</a:t>
            </a:r>
          </a:p>
          <a:p>
            <a:pPr>
              <a:buFont typeface="Wingdings" panose="05000000000000000000" pitchFamily="2" charset="2"/>
              <a:buChar char="Ø"/>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51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40C-EF39-4E65-849F-406DF58E7D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3DD8BA-7CFA-4EA8-840D-516678830DD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41E8AF7-72C3-41A2-A53C-6060A979D38C}"/>
              </a:ext>
            </a:extLst>
          </p:cNvPr>
          <p:cNvPicPr>
            <a:picLocks noChangeAspect="1"/>
          </p:cNvPicPr>
          <p:nvPr/>
        </p:nvPicPr>
        <p:blipFill>
          <a:blip r:embed="rId2"/>
          <a:stretch>
            <a:fillRect/>
          </a:stretch>
        </p:blipFill>
        <p:spPr>
          <a:xfrm>
            <a:off x="91440" y="394864"/>
            <a:ext cx="12019280" cy="6068272"/>
          </a:xfrm>
          <a:prstGeom prst="rect">
            <a:avLst/>
          </a:prstGeom>
        </p:spPr>
      </p:pic>
    </p:spTree>
    <p:extLst>
      <p:ext uri="{BB962C8B-B14F-4D97-AF65-F5344CB8AC3E}">
        <p14:creationId xmlns:p14="http://schemas.microsoft.com/office/powerpoint/2010/main" val="157745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38F-571E-433B-885F-C97157C35A43}"/>
              </a:ext>
            </a:extLst>
          </p:cNvPr>
          <p:cNvSpPr>
            <a:spLocks noGrp="1"/>
          </p:cNvSpPr>
          <p:nvPr>
            <p:ph type="title"/>
          </p:nvPr>
        </p:nvSpPr>
        <p:spPr>
          <a:xfrm>
            <a:off x="838200" y="365125"/>
            <a:ext cx="10515600" cy="640715"/>
          </a:xfrm>
        </p:spPr>
        <p:txBody>
          <a:bodyPr>
            <a:normAutofit fontScale="90000"/>
          </a:bodyPr>
          <a:lstStyle/>
          <a:p>
            <a:r>
              <a:rPr lang="en-US" u="none" dirty="0">
                <a:solidFill>
                  <a:srgbClr val="C00000"/>
                </a:solidFill>
                <a:latin typeface="Algerian" panose="04020705040A02060702" pitchFamily="82" charset="0"/>
              </a:rPr>
              <a:t>Symptoms and Signs</a:t>
            </a:r>
          </a:p>
        </p:txBody>
      </p:sp>
      <p:sp>
        <p:nvSpPr>
          <p:cNvPr id="3" name="Content Placeholder 2">
            <a:extLst>
              <a:ext uri="{FF2B5EF4-FFF2-40B4-BE49-F238E27FC236}">
                <a16:creationId xmlns:a16="http://schemas.microsoft.com/office/drawing/2014/main" id="{DBD913E9-713F-4F9C-8B79-6AE1769E87D0}"/>
              </a:ext>
            </a:extLst>
          </p:cNvPr>
          <p:cNvSpPr>
            <a:spLocks noGrp="1"/>
          </p:cNvSpPr>
          <p:nvPr>
            <p:ph idx="1"/>
          </p:nvPr>
        </p:nvSpPr>
        <p:spPr>
          <a:xfrm>
            <a:off x="838200" y="1092358"/>
            <a:ext cx="10515600" cy="5400517"/>
          </a:xfrm>
        </p:spPr>
        <p:txBody>
          <a:bodyPr>
            <a:normAutofit/>
          </a:bodyPr>
          <a:lstStyle/>
          <a:p>
            <a:pPr marL="0" indent="0">
              <a:buNone/>
            </a:pPr>
            <a:r>
              <a:rPr lang="en-US" sz="4000" b="1" u="none" dirty="0">
                <a:latin typeface="Times New Roman" panose="02020603050405020304" pitchFamily="18" charset="0"/>
                <a:cs typeface="Times New Roman" panose="02020603050405020304" pitchFamily="18" charset="0"/>
              </a:rPr>
              <a:t>Urinary retention</a:t>
            </a:r>
          </a:p>
          <a:p>
            <a:r>
              <a:rPr lang="en-US" sz="2400" u="none" dirty="0">
                <a:latin typeface="Times New Roman" panose="02020603050405020304" pitchFamily="18" charset="0"/>
                <a:cs typeface="Times New Roman" panose="02020603050405020304" pitchFamily="18" charset="0"/>
              </a:rPr>
              <a:t>Some patients present with sudden, complete urinary retention, with marked abdominal discomfort and bladder distention. Retention may be precipitated by any of the following:</a:t>
            </a:r>
          </a:p>
          <a:p>
            <a:r>
              <a:rPr lang="en-US" sz="2400" u="none" dirty="0">
                <a:latin typeface="Times New Roman" panose="02020603050405020304" pitchFamily="18" charset="0"/>
                <a:cs typeface="Times New Roman" panose="02020603050405020304" pitchFamily="18" charset="0"/>
              </a:rPr>
              <a:t>Prolonged attempts to postpone voiding</a:t>
            </a:r>
          </a:p>
          <a:p>
            <a:r>
              <a:rPr lang="en-US" sz="2400" u="none" dirty="0">
                <a:latin typeface="Times New Roman" panose="02020603050405020304" pitchFamily="18" charset="0"/>
                <a:cs typeface="Times New Roman" panose="02020603050405020304" pitchFamily="18" charset="0"/>
              </a:rPr>
              <a:t>Immobilization</a:t>
            </a:r>
          </a:p>
          <a:p>
            <a:r>
              <a:rPr lang="en-US" sz="2400" u="none" dirty="0">
                <a:latin typeface="Times New Roman" panose="02020603050405020304" pitchFamily="18" charset="0"/>
                <a:cs typeface="Times New Roman" panose="02020603050405020304" pitchFamily="18" charset="0"/>
              </a:rPr>
              <a:t>Exposure to cold</a:t>
            </a:r>
          </a:p>
          <a:p>
            <a:r>
              <a:rPr lang="en-US" sz="2400" u="none" dirty="0">
                <a:latin typeface="Times New Roman" panose="02020603050405020304" pitchFamily="18" charset="0"/>
                <a:cs typeface="Times New Roman" panose="02020603050405020304" pitchFamily="18" charset="0"/>
              </a:rPr>
              <a:t>Use of anesthetics, anticholinergics, sympathomimetics, opioids, or alcohol</a:t>
            </a:r>
          </a:p>
          <a:p>
            <a:pPr marL="0" indent="0">
              <a:buNone/>
            </a:pPr>
            <a:r>
              <a:rPr lang="en-US" sz="4000" b="1" dirty="0">
                <a:latin typeface="Times New Roman" panose="02020603050405020304" pitchFamily="18" charset="0"/>
                <a:cs typeface="Times New Roman" panose="02020603050405020304" pitchFamily="18" charset="0"/>
              </a:rPr>
              <a:t>Symptom scores</a:t>
            </a:r>
          </a:p>
          <a:p>
            <a:pPr marL="0" indent="0">
              <a:buNone/>
            </a:pPr>
            <a:endParaRPr lang="en-US" sz="2400" u="none" dirty="0">
              <a:latin typeface="Times New Roman" panose="02020603050405020304" pitchFamily="18" charset="0"/>
              <a:cs typeface="Times New Roman" panose="02020603050405020304" pitchFamily="18" charset="0"/>
            </a:endParaRPr>
          </a:p>
          <a:p>
            <a:endParaRPr lang="en-US" sz="24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59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38F-571E-433B-885F-C97157C35A43}"/>
              </a:ext>
            </a:extLst>
          </p:cNvPr>
          <p:cNvSpPr>
            <a:spLocks noGrp="1"/>
          </p:cNvSpPr>
          <p:nvPr>
            <p:ph type="title"/>
          </p:nvPr>
        </p:nvSpPr>
        <p:spPr>
          <a:xfrm>
            <a:off x="1031240" y="2788285"/>
            <a:ext cx="10515600" cy="640715"/>
          </a:xfrm>
        </p:spPr>
        <p:txBody>
          <a:bodyPr>
            <a:normAutofit fontScale="90000"/>
          </a:bodyPr>
          <a:lstStyle/>
          <a:p>
            <a:pPr algn="ctr"/>
            <a:r>
              <a:rPr lang="en-US" u="none" dirty="0">
                <a:solidFill>
                  <a:srgbClr val="C00000"/>
                </a:solidFill>
                <a:latin typeface="Algerian" panose="04020705040A02060702" pitchFamily="82" charset="0"/>
              </a:rPr>
              <a:t>Symptoms </a:t>
            </a:r>
            <a:r>
              <a:rPr lang="en-US" dirty="0">
                <a:solidFill>
                  <a:srgbClr val="C00000"/>
                </a:solidFill>
                <a:latin typeface="Algerian" panose="04020705040A02060702" pitchFamily="82" charset="0"/>
              </a:rPr>
              <a:t>scoring System</a:t>
            </a:r>
            <a:endParaRPr lang="en-US" u="none" dirty="0">
              <a:solidFill>
                <a:srgbClr val="C0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DBD913E9-713F-4F9C-8B79-6AE1769E87D0}"/>
              </a:ext>
            </a:extLst>
          </p:cNvPr>
          <p:cNvSpPr>
            <a:spLocks noGrp="1"/>
          </p:cNvSpPr>
          <p:nvPr>
            <p:ph idx="1"/>
          </p:nvPr>
        </p:nvSpPr>
        <p:spPr>
          <a:xfrm>
            <a:off x="838200" y="1092358"/>
            <a:ext cx="10515600" cy="5400517"/>
          </a:xfrm>
        </p:spPr>
        <p:txBody>
          <a:bodyPr>
            <a:normAutofit/>
          </a:bodyPr>
          <a:lstStyle/>
          <a:p>
            <a:pPr marL="0" indent="0">
              <a:buNone/>
            </a:pPr>
            <a:endParaRPr lang="en-US" sz="2400" u="none" dirty="0">
              <a:latin typeface="Times New Roman" panose="02020603050405020304" pitchFamily="18" charset="0"/>
              <a:cs typeface="Times New Roman" panose="02020603050405020304" pitchFamily="18" charset="0"/>
            </a:endParaRPr>
          </a:p>
          <a:p>
            <a:endParaRPr lang="en-US" sz="24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49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3224-E48F-4B74-B3F3-FE60BC0A0C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299755-1FA5-4B66-B052-60869C03D8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173128A-67BC-4E63-88EA-869772410B75}"/>
              </a:ext>
            </a:extLst>
          </p:cNvPr>
          <p:cNvPicPr>
            <a:picLocks noChangeAspect="1"/>
          </p:cNvPicPr>
          <p:nvPr/>
        </p:nvPicPr>
        <p:blipFill>
          <a:blip r:embed="rId2"/>
          <a:stretch>
            <a:fillRect/>
          </a:stretch>
        </p:blipFill>
        <p:spPr>
          <a:xfrm>
            <a:off x="0" y="6626"/>
            <a:ext cx="12192000" cy="6725919"/>
          </a:xfrm>
          <a:prstGeom prst="rect">
            <a:avLst/>
          </a:prstGeom>
        </p:spPr>
      </p:pic>
    </p:spTree>
    <p:extLst>
      <p:ext uri="{BB962C8B-B14F-4D97-AF65-F5344CB8AC3E}">
        <p14:creationId xmlns:p14="http://schemas.microsoft.com/office/powerpoint/2010/main" val="323283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00D6-5C9B-4FE8-A2E5-FABADC2FA6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905C32-42BC-4DE1-A0B2-B8D9788C1C9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5A5EB4A-D844-4E27-97C9-CFACB57A2375}"/>
              </a:ext>
            </a:extLst>
          </p:cNvPr>
          <p:cNvPicPr>
            <a:picLocks noChangeAspect="1"/>
          </p:cNvPicPr>
          <p:nvPr/>
        </p:nvPicPr>
        <p:blipFill>
          <a:blip r:embed="rId2"/>
          <a:stretch>
            <a:fillRect/>
          </a:stretch>
        </p:blipFill>
        <p:spPr>
          <a:xfrm>
            <a:off x="0" y="247022"/>
            <a:ext cx="12192000" cy="6363956"/>
          </a:xfrm>
          <a:prstGeom prst="rect">
            <a:avLst/>
          </a:prstGeom>
        </p:spPr>
      </p:pic>
    </p:spTree>
    <p:extLst>
      <p:ext uri="{BB962C8B-B14F-4D97-AF65-F5344CB8AC3E}">
        <p14:creationId xmlns:p14="http://schemas.microsoft.com/office/powerpoint/2010/main" val="96205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4B4A-D79F-471A-9E16-781B65DF7008}"/>
              </a:ext>
            </a:extLst>
          </p:cNvPr>
          <p:cNvSpPr>
            <a:spLocks noGrp="1"/>
          </p:cNvSpPr>
          <p:nvPr>
            <p:ph type="title"/>
          </p:nvPr>
        </p:nvSpPr>
        <p:spPr/>
        <p:txBody>
          <a:bodyPr>
            <a:normAutofit/>
          </a:bodyPr>
          <a:lstStyle/>
          <a:p>
            <a:pPr algn="ctr"/>
            <a:r>
              <a:rPr lang="en-US" sz="3600" dirty="0">
                <a:solidFill>
                  <a:srgbClr val="C00000"/>
                </a:solidFill>
                <a:latin typeface="Algerian" panose="04020705040A02060702" pitchFamily="82" charset="0"/>
              </a:rPr>
              <a:t>American Urological Association Symptom Index</a:t>
            </a:r>
          </a:p>
        </p:txBody>
      </p:sp>
      <p:sp>
        <p:nvSpPr>
          <p:cNvPr id="3" name="Content Placeholder 2">
            <a:extLst>
              <a:ext uri="{FF2B5EF4-FFF2-40B4-BE49-F238E27FC236}">
                <a16:creationId xmlns:a16="http://schemas.microsoft.com/office/drawing/2014/main" id="{7C9EFD7A-359A-42CB-AFAA-478EA8D091C2}"/>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To assess severity of benign prostatic hyperplasia (BPH):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score of 7 or less indicates mild BPH;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score of 8 to 19 indicates moderate BPH;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score of 20 to 35 indicates severe BPH. </a:t>
            </a:r>
          </a:p>
        </p:txBody>
      </p:sp>
    </p:spTree>
    <p:extLst>
      <p:ext uri="{BB962C8B-B14F-4D97-AF65-F5344CB8AC3E}">
        <p14:creationId xmlns:p14="http://schemas.microsoft.com/office/powerpoint/2010/main" val="394341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3950-7CF5-4345-BE9C-1FC83C67F9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5ACCA9-87E7-4063-BEB6-3E60001E0AAE}"/>
              </a:ext>
            </a:extLst>
          </p:cNvPr>
          <p:cNvSpPr>
            <a:spLocks noGrp="1"/>
          </p:cNvSpPr>
          <p:nvPr>
            <p:ph idx="1"/>
          </p:nvPr>
        </p:nvSpPr>
        <p:spPr/>
        <p:txBody>
          <a:bodyPr>
            <a:normAutofit/>
          </a:bodyPr>
          <a:lstStyle/>
          <a:p>
            <a:pPr marL="0" indent="0" algn="ctr">
              <a:buNone/>
            </a:pPr>
            <a:r>
              <a:rPr lang="en-US" sz="7200" u="none" dirty="0">
                <a:solidFill>
                  <a:srgbClr val="C00000"/>
                </a:solidFill>
                <a:latin typeface="Algerian" panose="04020705040A02060702" pitchFamily="82" charset="0"/>
              </a:rPr>
              <a:t>Symptoms and Signs</a:t>
            </a:r>
            <a:endParaRPr lang="en-US" sz="7200" dirty="0"/>
          </a:p>
        </p:txBody>
      </p:sp>
    </p:spTree>
    <p:extLst>
      <p:ext uri="{BB962C8B-B14F-4D97-AF65-F5344CB8AC3E}">
        <p14:creationId xmlns:p14="http://schemas.microsoft.com/office/powerpoint/2010/main" val="48686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5D28-DADB-429C-A9C0-7D58853B0A95}"/>
              </a:ext>
            </a:extLst>
          </p:cNvPr>
          <p:cNvSpPr>
            <a:spLocks noGrp="1"/>
          </p:cNvSpPr>
          <p:nvPr>
            <p:ph type="title"/>
          </p:nvPr>
        </p:nvSpPr>
        <p:spPr>
          <a:xfrm>
            <a:off x="838200" y="365126"/>
            <a:ext cx="10515600" cy="526126"/>
          </a:xfrm>
        </p:spPr>
        <p:txBody>
          <a:bodyPr>
            <a:noAutofit/>
          </a:bodyPr>
          <a:lstStyle/>
          <a:p>
            <a:pPr algn="ctr"/>
            <a:r>
              <a:rPr lang="en-US" sz="5400" b="1" u="none" dirty="0">
                <a:solidFill>
                  <a:srgbClr val="C00000"/>
                </a:solidFill>
                <a:latin typeface="Times New Roman" panose="02020603050405020304" pitchFamily="18" charset="0"/>
                <a:cs typeface="Times New Roman" panose="02020603050405020304" pitchFamily="18" charset="0"/>
              </a:rPr>
              <a:t>Digital rectal examination</a:t>
            </a:r>
            <a:endParaRPr lang="en-US" sz="5400" u="none" dirty="0">
              <a:solidFill>
                <a:srgbClr val="C00000"/>
              </a:solidFill>
            </a:endParaRPr>
          </a:p>
        </p:txBody>
      </p:sp>
      <p:sp>
        <p:nvSpPr>
          <p:cNvPr id="3" name="Content Placeholder 2">
            <a:extLst>
              <a:ext uri="{FF2B5EF4-FFF2-40B4-BE49-F238E27FC236}">
                <a16:creationId xmlns:a16="http://schemas.microsoft.com/office/drawing/2014/main" id="{9A994E97-C0E6-4D36-91F3-1BF872387C46}"/>
              </a:ext>
            </a:extLst>
          </p:cNvPr>
          <p:cNvSpPr>
            <a:spLocks noGrp="1"/>
          </p:cNvSpPr>
          <p:nvPr>
            <p:ph idx="1"/>
          </p:nvPr>
        </p:nvSpPr>
        <p:spPr>
          <a:xfrm>
            <a:off x="231493" y="891252"/>
            <a:ext cx="11702005" cy="5601622"/>
          </a:xfrm>
        </p:spPr>
        <p:txBody>
          <a:bodyPr>
            <a:noAutofit/>
          </a:bodyPr>
          <a:lstStyle/>
          <a:p>
            <a:pPr>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Assess anal sphincter tone, bladder palpation and external meatus</a:t>
            </a:r>
          </a:p>
          <a:p>
            <a:pPr>
              <a:buFont typeface="Wingdings" panose="05000000000000000000" pitchFamily="2" charset="2"/>
              <a:buChar char="Ø"/>
            </a:pPr>
            <a:r>
              <a:rPr lang="en-US" sz="3400" u="none" dirty="0">
                <a:latin typeface="Times New Roman" panose="02020603050405020304" pitchFamily="18" charset="0"/>
                <a:cs typeface="Times New Roman" panose="02020603050405020304" pitchFamily="18" charset="0"/>
              </a:rPr>
              <a:t>Prostate usually is enlarged, nontender and rubbery consistency, </a:t>
            </a:r>
          </a:p>
          <a:p>
            <a:pPr>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I</a:t>
            </a:r>
            <a:r>
              <a:rPr lang="en-US" sz="3400" u="none" dirty="0">
                <a:latin typeface="Times New Roman" panose="02020603050405020304" pitchFamily="18" charset="0"/>
                <a:cs typeface="Times New Roman" panose="02020603050405020304" pitchFamily="18" charset="0"/>
              </a:rPr>
              <a:t>n many cases has lost the median furrow. </a:t>
            </a:r>
          </a:p>
          <a:p>
            <a:pPr>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P</a:t>
            </a:r>
            <a:r>
              <a:rPr lang="en-US" sz="3400" u="none" dirty="0">
                <a:latin typeface="Times New Roman" panose="02020603050405020304" pitchFamily="18" charset="0"/>
                <a:cs typeface="Times New Roman" panose="02020603050405020304" pitchFamily="18" charset="0"/>
              </a:rPr>
              <a:t>rostate size as detected with digital rectal examination may be misleading; an apparently small prostate may cause obstruction. </a:t>
            </a:r>
          </a:p>
          <a:p>
            <a:pPr>
              <a:buFont typeface="Wingdings" panose="05000000000000000000" pitchFamily="2" charset="2"/>
              <a:buChar char="Ø"/>
            </a:pPr>
            <a:r>
              <a:rPr lang="en-US" sz="3400" u="none" dirty="0">
                <a:latin typeface="Times New Roman" panose="02020603050405020304" pitchFamily="18" charset="0"/>
                <a:cs typeface="Times New Roman" panose="02020603050405020304" pitchFamily="18" charset="0"/>
              </a:rPr>
              <a:t>If bladder distended, the urinary bladder may be palpable or </a:t>
            </a:r>
            <a:r>
              <a:rPr lang="en-US" sz="3400" u="none" dirty="0" err="1">
                <a:latin typeface="Times New Roman" panose="02020603050405020304" pitchFamily="18" charset="0"/>
                <a:cs typeface="Times New Roman" panose="02020603050405020304" pitchFamily="18" charset="0"/>
              </a:rPr>
              <a:t>percussible</a:t>
            </a:r>
            <a:r>
              <a:rPr lang="en-US" sz="3400" u="none" dirty="0">
                <a:latin typeface="Times New Roman" panose="02020603050405020304" pitchFamily="18" charset="0"/>
                <a:cs typeface="Times New Roman" panose="02020603050405020304" pitchFamily="18" charset="0"/>
              </a:rPr>
              <a:t> during abdominal examination. </a:t>
            </a:r>
          </a:p>
          <a:p>
            <a:pPr>
              <a:buFont typeface="Wingdings" panose="05000000000000000000" pitchFamily="2" charset="2"/>
              <a:buChar char="Ø"/>
            </a:pPr>
            <a:r>
              <a:rPr lang="en-US" sz="3400" u="none" dirty="0">
                <a:latin typeface="Times New Roman" panose="02020603050405020304" pitchFamily="18" charset="0"/>
                <a:cs typeface="Times New Roman" panose="02020603050405020304" pitchFamily="18" charset="0"/>
              </a:rPr>
              <a:t>Firm or hard areas in the prostate may indicate prostate cancer.</a:t>
            </a:r>
          </a:p>
        </p:txBody>
      </p:sp>
    </p:spTree>
    <p:extLst>
      <p:ext uri="{BB962C8B-B14F-4D97-AF65-F5344CB8AC3E}">
        <p14:creationId xmlns:p14="http://schemas.microsoft.com/office/powerpoint/2010/main" val="63435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BFC0-F61D-4570-8E4C-012923C448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5D80EE-102D-4492-A07E-07958B0D798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24D8283-4DA2-459B-8731-293EC124CBE5}"/>
              </a:ext>
            </a:extLst>
          </p:cNvPr>
          <p:cNvPicPr>
            <a:picLocks noChangeAspect="1"/>
          </p:cNvPicPr>
          <p:nvPr/>
        </p:nvPicPr>
        <p:blipFill>
          <a:blip r:embed="rId2"/>
          <a:stretch>
            <a:fillRect/>
          </a:stretch>
        </p:blipFill>
        <p:spPr>
          <a:xfrm>
            <a:off x="528320" y="617695"/>
            <a:ext cx="11389360" cy="5649113"/>
          </a:xfrm>
          <a:prstGeom prst="rect">
            <a:avLst/>
          </a:prstGeom>
        </p:spPr>
      </p:pic>
    </p:spTree>
    <p:extLst>
      <p:ext uri="{BB962C8B-B14F-4D97-AF65-F5344CB8AC3E}">
        <p14:creationId xmlns:p14="http://schemas.microsoft.com/office/powerpoint/2010/main" val="224054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383A-6060-4992-83C4-EC78C58078C3}"/>
              </a:ext>
            </a:extLst>
          </p:cNvPr>
          <p:cNvSpPr>
            <a:spLocks noGrp="1"/>
          </p:cNvSpPr>
          <p:nvPr>
            <p:ph type="title"/>
          </p:nvPr>
        </p:nvSpPr>
        <p:spPr>
          <a:xfrm>
            <a:off x="838200" y="365125"/>
            <a:ext cx="10515600" cy="772795"/>
          </a:xfrm>
        </p:spPr>
        <p:txBody>
          <a:bodyPr/>
          <a:lstStyle/>
          <a:p>
            <a:r>
              <a:rPr lang="en-US" b="1" u="none" dirty="0">
                <a:solidFill>
                  <a:srgbClr val="C00000"/>
                </a:solidFill>
                <a:latin typeface="Algerian" panose="04020705040A02060702" pitchFamily="82" charset="0"/>
              </a:rPr>
              <a:t>Diagnosis</a:t>
            </a:r>
          </a:p>
        </p:txBody>
      </p:sp>
      <p:sp>
        <p:nvSpPr>
          <p:cNvPr id="3" name="Content Placeholder 2">
            <a:extLst>
              <a:ext uri="{FF2B5EF4-FFF2-40B4-BE49-F238E27FC236}">
                <a16:creationId xmlns:a16="http://schemas.microsoft.com/office/drawing/2014/main" id="{91736DCC-5772-45BD-B55C-4040BEAAF56E}"/>
              </a:ext>
            </a:extLst>
          </p:cNvPr>
          <p:cNvSpPr>
            <a:spLocks noGrp="1"/>
          </p:cNvSpPr>
          <p:nvPr>
            <p:ph idx="1"/>
          </p:nvPr>
        </p:nvSpPr>
        <p:spPr>
          <a:xfrm>
            <a:off x="838200" y="1137920"/>
            <a:ext cx="10515600" cy="4351338"/>
          </a:xfrm>
        </p:spPr>
        <p:txBody>
          <a:bodyPr>
            <a:normAutofit/>
          </a:bodyPr>
          <a:lstStyle/>
          <a:p>
            <a:r>
              <a:rPr lang="en-US" sz="3600" b="1" u="none" dirty="0">
                <a:latin typeface="Times New Roman" panose="02020603050405020304" pitchFamily="18" charset="0"/>
                <a:cs typeface="Times New Roman" panose="02020603050405020304" pitchFamily="18" charset="0"/>
              </a:rPr>
              <a:t>Typical History</a:t>
            </a:r>
          </a:p>
          <a:p>
            <a:r>
              <a:rPr lang="en-US" sz="3600" b="1" u="none" dirty="0">
                <a:latin typeface="Times New Roman" panose="02020603050405020304" pitchFamily="18" charset="0"/>
                <a:cs typeface="Times New Roman" panose="02020603050405020304" pitchFamily="18" charset="0"/>
              </a:rPr>
              <a:t>Digital rectal examination</a:t>
            </a:r>
          </a:p>
          <a:p>
            <a:r>
              <a:rPr lang="en-US" sz="3600" b="1" u="none" dirty="0">
                <a:latin typeface="Times New Roman" panose="02020603050405020304" pitchFamily="18" charset="0"/>
                <a:cs typeface="Times New Roman" panose="02020603050405020304" pitchFamily="18" charset="0"/>
              </a:rPr>
              <a:t>Urinalysis and urine culture </a:t>
            </a:r>
            <a:r>
              <a:rPr lang="en-US" sz="3600" i="1" u="none" dirty="0">
                <a:latin typeface="Times New Roman" panose="02020603050405020304" pitchFamily="18" charset="0"/>
                <a:cs typeface="Times New Roman" panose="02020603050405020304" pitchFamily="18" charset="0"/>
              </a:rPr>
              <a:t>to exclude </a:t>
            </a:r>
            <a:r>
              <a:rPr lang="en-US" sz="3600" i="1" dirty="0">
                <a:latin typeface="Times New Roman" panose="02020603050405020304" pitchFamily="18" charset="0"/>
                <a:cs typeface="Times New Roman" panose="02020603050405020304" pitchFamily="18" charset="0"/>
              </a:rPr>
              <a:t>UTI</a:t>
            </a:r>
            <a:endParaRPr lang="en-US" sz="3600" i="1" u="none" dirty="0">
              <a:latin typeface="Times New Roman" panose="02020603050405020304" pitchFamily="18" charset="0"/>
              <a:cs typeface="Times New Roman" panose="02020603050405020304" pitchFamily="18" charset="0"/>
            </a:endParaRPr>
          </a:p>
          <a:p>
            <a:r>
              <a:rPr lang="en-US" sz="3600" b="1" u="none" dirty="0">
                <a:latin typeface="Times New Roman" panose="02020603050405020304" pitchFamily="18" charset="0"/>
                <a:cs typeface="Times New Roman" panose="02020603050405020304" pitchFamily="18" charset="0"/>
              </a:rPr>
              <a:t>Prostate-specific antigen level</a:t>
            </a:r>
          </a:p>
          <a:p>
            <a:r>
              <a:rPr lang="en-US" sz="3600" b="1" dirty="0">
                <a:latin typeface="Times New Roman" panose="02020603050405020304" pitchFamily="18" charset="0"/>
                <a:cs typeface="Times New Roman" panose="02020603050405020304" pitchFamily="18" charset="0"/>
              </a:rPr>
              <a:t>Bladder ultrasonography</a:t>
            </a:r>
          </a:p>
          <a:p>
            <a:r>
              <a:rPr lang="en-US" sz="3600" b="1" dirty="0">
                <a:latin typeface="Times New Roman" panose="02020603050405020304" pitchFamily="18" charset="0"/>
                <a:cs typeface="Times New Roman" panose="02020603050405020304" pitchFamily="18" charset="0"/>
              </a:rPr>
              <a:t>U</a:t>
            </a:r>
            <a:r>
              <a:rPr lang="en-US" sz="3600" b="1" u="none" dirty="0">
                <a:latin typeface="Times New Roman" panose="02020603050405020304" pitchFamily="18" charset="0"/>
                <a:cs typeface="Times New Roman" panose="02020603050405020304" pitchFamily="18" charset="0"/>
              </a:rPr>
              <a:t>roflowmetry  </a:t>
            </a:r>
          </a:p>
        </p:txBody>
      </p:sp>
    </p:spTree>
    <p:extLst>
      <p:ext uri="{BB962C8B-B14F-4D97-AF65-F5344CB8AC3E}">
        <p14:creationId xmlns:p14="http://schemas.microsoft.com/office/powerpoint/2010/main" val="5315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CC78-C9FB-4C1B-9DAB-5CC8FC332611}"/>
              </a:ext>
            </a:extLst>
          </p:cNvPr>
          <p:cNvSpPr>
            <a:spLocks noGrp="1"/>
          </p:cNvSpPr>
          <p:nvPr>
            <p:ph type="title"/>
          </p:nvPr>
        </p:nvSpPr>
        <p:spPr>
          <a:xfrm>
            <a:off x="838200" y="365125"/>
            <a:ext cx="10515600" cy="661035"/>
          </a:xfrm>
        </p:spPr>
        <p:txBody>
          <a:bodyPr>
            <a:normAutofit fontScale="90000"/>
          </a:bodyPr>
          <a:lstStyle/>
          <a:p>
            <a:r>
              <a:rPr lang="en-US" b="1" u="none" dirty="0">
                <a:solidFill>
                  <a:srgbClr val="C00000"/>
                </a:solidFill>
                <a:latin typeface="Algerian" panose="04020705040A02060702" pitchFamily="82" charset="0"/>
              </a:rPr>
              <a:t>Diagnosis</a:t>
            </a:r>
            <a:endParaRPr lang="en-US" u="none" dirty="0"/>
          </a:p>
        </p:txBody>
      </p:sp>
      <p:sp>
        <p:nvSpPr>
          <p:cNvPr id="3" name="Content Placeholder 2">
            <a:extLst>
              <a:ext uri="{FF2B5EF4-FFF2-40B4-BE49-F238E27FC236}">
                <a16:creationId xmlns:a16="http://schemas.microsoft.com/office/drawing/2014/main" id="{6C30D060-4EDE-428A-81C1-23A2F187EE7A}"/>
              </a:ext>
            </a:extLst>
          </p:cNvPr>
          <p:cNvSpPr>
            <a:spLocks noGrp="1"/>
          </p:cNvSpPr>
          <p:nvPr>
            <p:ph idx="1"/>
          </p:nvPr>
        </p:nvSpPr>
        <p:spPr>
          <a:xfrm>
            <a:off x="284480" y="1026160"/>
            <a:ext cx="11704320" cy="5760403"/>
          </a:xfrm>
        </p:spPr>
        <p:txBody>
          <a:bodyPr>
            <a:normAutofit/>
          </a:bodyPr>
          <a:lstStyle/>
          <a:p>
            <a:pPr marL="0" indent="0">
              <a:buNone/>
            </a:pPr>
            <a:r>
              <a:rPr lang="en-US" sz="3600" b="1" u="none" dirty="0">
                <a:latin typeface="Times New Roman" panose="02020603050405020304" pitchFamily="18" charset="0"/>
                <a:cs typeface="Times New Roman" panose="02020603050405020304" pitchFamily="18" charset="0"/>
              </a:rPr>
              <a:t>Prostate-specific antigen (PSA) levels</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Interpreting prostate-specific antigen (PSA) levels can be complex. </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It is moderately elevated in 30 to 50% of patients with BPH, depending on prostate size and degree of obstruction</a:t>
            </a:r>
            <a:r>
              <a:rPr lang="en-US" sz="36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It </a:t>
            </a:r>
            <a:r>
              <a:rPr lang="en-US" sz="3600" u="none" dirty="0">
                <a:latin typeface="Times New Roman" panose="02020603050405020304" pitchFamily="18" charset="0"/>
                <a:cs typeface="Times New Roman" panose="02020603050405020304" pitchFamily="18" charset="0"/>
              </a:rPr>
              <a:t>is elevated in 25 to 92% of patients with prostate cancer, depending on the tumor volume.</a:t>
            </a:r>
          </a:p>
          <a:p>
            <a:pPr marL="0" indent="0">
              <a:buNone/>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56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CC78-C9FB-4C1B-9DAB-5CC8FC332611}"/>
              </a:ext>
            </a:extLst>
          </p:cNvPr>
          <p:cNvSpPr>
            <a:spLocks noGrp="1"/>
          </p:cNvSpPr>
          <p:nvPr>
            <p:ph type="title"/>
          </p:nvPr>
        </p:nvSpPr>
        <p:spPr>
          <a:xfrm>
            <a:off x="838200" y="365125"/>
            <a:ext cx="10515600" cy="661035"/>
          </a:xfrm>
        </p:spPr>
        <p:txBody>
          <a:bodyPr>
            <a:normAutofit fontScale="90000"/>
          </a:bodyPr>
          <a:lstStyle/>
          <a:p>
            <a:r>
              <a:rPr lang="en-US" b="1" u="none" dirty="0">
                <a:solidFill>
                  <a:srgbClr val="C00000"/>
                </a:solidFill>
                <a:latin typeface="Algerian" panose="04020705040A02060702" pitchFamily="82" charset="0"/>
              </a:rPr>
              <a:t>Diagnosis</a:t>
            </a:r>
            <a:endParaRPr lang="en-US" u="none" dirty="0"/>
          </a:p>
        </p:txBody>
      </p:sp>
      <p:sp>
        <p:nvSpPr>
          <p:cNvPr id="3" name="Content Placeholder 2">
            <a:extLst>
              <a:ext uri="{FF2B5EF4-FFF2-40B4-BE49-F238E27FC236}">
                <a16:creationId xmlns:a16="http://schemas.microsoft.com/office/drawing/2014/main" id="{6C30D060-4EDE-428A-81C1-23A2F187EE7A}"/>
              </a:ext>
            </a:extLst>
          </p:cNvPr>
          <p:cNvSpPr>
            <a:spLocks noGrp="1"/>
          </p:cNvSpPr>
          <p:nvPr>
            <p:ph idx="1"/>
          </p:nvPr>
        </p:nvSpPr>
        <p:spPr>
          <a:xfrm>
            <a:off x="284480" y="1026160"/>
            <a:ext cx="11704320" cy="5760403"/>
          </a:xfrm>
        </p:spPr>
        <p:txBody>
          <a:bodyPr>
            <a:normAutofit/>
          </a:bodyPr>
          <a:lstStyle/>
          <a:p>
            <a:pPr marL="0" indent="0">
              <a:buNone/>
            </a:pPr>
            <a:r>
              <a:rPr lang="en-US" sz="3600" b="1" u="none" dirty="0">
                <a:latin typeface="Times New Roman" panose="02020603050405020304" pitchFamily="18" charset="0"/>
                <a:cs typeface="Times New Roman" panose="02020603050405020304" pitchFamily="18" charset="0"/>
              </a:rPr>
              <a:t>Prostate-specific antigen (PSA) levels</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In patients without cancer, serum PSA levels:</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 &gt;1.5 ng/mL (1.5 mcg/L) usually indicate a prostate volume ≥ 30 </a:t>
            </a:r>
            <a:r>
              <a:rPr lang="en-US" sz="3200" u="none" dirty="0" err="1">
                <a:latin typeface="Times New Roman" panose="02020603050405020304" pitchFamily="18" charset="0"/>
                <a:cs typeface="Times New Roman" panose="02020603050405020304" pitchFamily="18" charset="0"/>
              </a:rPr>
              <a:t>mL.</a:t>
            </a:r>
            <a:r>
              <a:rPr lang="en-US" sz="3200" u="none"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 &gt; 4 ng/mL (4 mcg/L), further discussion/shared decision-making regarding other tests or biopsy is recommended.</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For men aged &lt; 50 or those at high risk of prostate cancer, </a:t>
            </a:r>
          </a:p>
          <a:p>
            <a:pPr lvl="2">
              <a:buFont typeface="Wingdings" panose="05000000000000000000" pitchFamily="2" charset="2"/>
              <a:buChar char="Ø"/>
            </a:pPr>
            <a:r>
              <a:rPr lang="en-US" sz="2800" u="none" dirty="0">
                <a:latin typeface="Times New Roman" panose="02020603050405020304" pitchFamily="18" charset="0"/>
                <a:cs typeface="Times New Roman" panose="02020603050405020304" pitchFamily="18" charset="0"/>
              </a:rPr>
              <a:t> lower cutoff (PSA &gt; 2.5 ng/mL [2.5 mcg/L]) may be used. </a:t>
            </a:r>
          </a:p>
          <a:p>
            <a:pPr>
              <a:buFont typeface="Wingdings" panose="05000000000000000000" pitchFamily="2" charset="2"/>
              <a:buChar char="Ø"/>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4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94CC-10A4-4A28-82C2-2DF096D6B5E8}"/>
              </a:ext>
            </a:extLst>
          </p:cNvPr>
          <p:cNvSpPr>
            <a:spLocks noGrp="1"/>
          </p:cNvSpPr>
          <p:nvPr>
            <p:ph type="title"/>
          </p:nvPr>
        </p:nvSpPr>
        <p:spPr>
          <a:xfrm>
            <a:off x="477520" y="131445"/>
            <a:ext cx="10835640" cy="782955"/>
          </a:xfrm>
        </p:spPr>
        <p:txBody>
          <a:bodyPr/>
          <a:lstStyle/>
          <a:p>
            <a:r>
              <a:rPr lang="en-US" b="1" u="none" dirty="0">
                <a:solidFill>
                  <a:srgbClr val="C00000"/>
                </a:solidFill>
                <a:latin typeface="Algerian" panose="04020705040A02060702" pitchFamily="82" charset="0"/>
              </a:rPr>
              <a:t>Diagnosis</a:t>
            </a:r>
            <a:endParaRPr lang="en-US" u="none" dirty="0"/>
          </a:p>
        </p:txBody>
      </p:sp>
      <p:sp>
        <p:nvSpPr>
          <p:cNvPr id="3" name="Content Placeholder 2">
            <a:extLst>
              <a:ext uri="{FF2B5EF4-FFF2-40B4-BE49-F238E27FC236}">
                <a16:creationId xmlns:a16="http://schemas.microsoft.com/office/drawing/2014/main" id="{252507C7-6382-4660-929D-E48C9BE2D4D8}"/>
              </a:ext>
            </a:extLst>
          </p:cNvPr>
          <p:cNvSpPr>
            <a:spLocks noGrp="1"/>
          </p:cNvSpPr>
          <p:nvPr>
            <p:ph idx="1"/>
          </p:nvPr>
        </p:nvSpPr>
        <p:spPr>
          <a:xfrm>
            <a:off x="81280" y="1000918"/>
            <a:ext cx="11826240" cy="5552282"/>
          </a:xfrm>
        </p:spPr>
        <p:txBody>
          <a:bodyPr>
            <a:normAutofit/>
          </a:bodyPr>
          <a:lstStyle/>
          <a:p>
            <a:pPr>
              <a:buFont typeface="Wingdings" panose="05000000000000000000" pitchFamily="2" charset="2"/>
              <a:buChar char="Ø"/>
            </a:pPr>
            <a:r>
              <a:rPr lang="en-US" sz="4600" b="1" u="none" dirty="0">
                <a:latin typeface="Times New Roman" panose="02020603050405020304" pitchFamily="18" charset="0"/>
                <a:cs typeface="Times New Roman" panose="02020603050405020304" pitchFamily="18" charset="0"/>
              </a:rPr>
              <a:t>Other testing</a:t>
            </a:r>
          </a:p>
          <a:p>
            <a:pPr lvl="1">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Per-</a:t>
            </a:r>
            <a:r>
              <a:rPr lang="en-US" sz="3600" dirty="0" err="1">
                <a:latin typeface="Times New Roman" panose="02020603050405020304" pitchFamily="18" charset="0"/>
                <a:cs typeface="Times New Roman" panose="02020603050405020304" pitchFamily="18" charset="0"/>
              </a:rPr>
              <a:t>abdimen</a:t>
            </a:r>
            <a:r>
              <a:rPr lang="en-US" sz="3600" dirty="0">
                <a:latin typeface="Times New Roman" panose="02020603050405020304" pitchFamily="18" charset="0"/>
                <a:cs typeface="Times New Roman" panose="02020603050405020304" pitchFamily="18" charset="0"/>
              </a:rPr>
              <a:t> Ultrasonography</a:t>
            </a:r>
          </a:p>
          <a:p>
            <a:pPr lvl="1">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Transrectal ultrasonography is an accurate way to measure prostate volume.</a:t>
            </a:r>
          </a:p>
          <a:p>
            <a:pPr lvl="1">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Transrectal biopsy is usually done with ultrasound guidance and is usually only indicated if there is suspicion of prostate cancer. </a:t>
            </a:r>
          </a:p>
          <a:p>
            <a:pPr lvl="1">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Clinical judgment must be used to evaluate the need for further testing. </a:t>
            </a:r>
          </a:p>
          <a:p>
            <a:pPr marL="0" indent="0">
              <a:buNone/>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3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94CC-10A4-4A28-82C2-2DF096D6B5E8}"/>
              </a:ext>
            </a:extLst>
          </p:cNvPr>
          <p:cNvSpPr>
            <a:spLocks noGrp="1"/>
          </p:cNvSpPr>
          <p:nvPr>
            <p:ph type="title"/>
          </p:nvPr>
        </p:nvSpPr>
        <p:spPr>
          <a:xfrm>
            <a:off x="477520" y="131445"/>
            <a:ext cx="10835640" cy="782955"/>
          </a:xfrm>
        </p:spPr>
        <p:txBody>
          <a:bodyPr/>
          <a:lstStyle/>
          <a:p>
            <a:r>
              <a:rPr lang="en-US" b="1" u="none" dirty="0">
                <a:solidFill>
                  <a:srgbClr val="C00000"/>
                </a:solidFill>
                <a:latin typeface="Algerian" panose="04020705040A02060702" pitchFamily="82" charset="0"/>
              </a:rPr>
              <a:t>Diagnosis</a:t>
            </a:r>
            <a:endParaRPr lang="en-US" u="none" dirty="0"/>
          </a:p>
        </p:txBody>
      </p:sp>
      <p:sp>
        <p:nvSpPr>
          <p:cNvPr id="3" name="Content Placeholder 2">
            <a:extLst>
              <a:ext uri="{FF2B5EF4-FFF2-40B4-BE49-F238E27FC236}">
                <a16:creationId xmlns:a16="http://schemas.microsoft.com/office/drawing/2014/main" id="{252507C7-6382-4660-929D-E48C9BE2D4D8}"/>
              </a:ext>
            </a:extLst>
          </p:cNvPr>
          <p:cNvSpPr>
            <a:spLocks noGrp="1"/>
          </p:cNvSpPr>
          <p:nvPr>
            <p:ph idx="1"/>
          </p:nvPr>
        </p:nvSpPr>
        <p:spPr>
          <a:xfrm>
            <a:off x="81280" y="1000918"/>
            <a:ext cx="11826240" cy="5552282"/>
          </a:xfrm>
        </p:spPr>
        <p:txBody>
          <a:bodyPr>
            <a:normAutofit/>
          </a:bodyPr>
          <a:lstStyle/>
          <a:p>
            <a:pPr marL="0" indent="0">
              <a:buNone/>
            </a:pPr>
            <a:r>
              <a:rPr lang="en-US" sz="4600" b="1" u="none" dirty="0">
                <a:latin typeface="Times New Roman" panose="02020603050405020304" pitchFamily="18" charset="0"/>
                <a:cs typeface="Times New Roman" panose="02020603050405020304" pitchFamily="18" charset="0"/>
              </a:rPr>
              <a:t>Other testing</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Alternatively, multiparametric MRI, which is more sensitive than transrectal biopsy. </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Restricting biopsies to areas found to be suspect on multiparametric MRI may reduce the number of prostate biopsies and diagnoses of clinically insignificant prostate cancers</a:t>
            </a:r>
            <a:r>
              <a:rPr lang="en-US" sz="3200" dirty="0">
                <a:latin typeface="Times New Roman" panose="02020603050405020304" pitchFamily="18" charset="0"/>
                <a:cs typeface="Times New Roman" panose="02020603050405020304" pitchFamily="18" charset="0"/>
              </a:rPr>
              <a:t>.</a:t>
            </a:r>
            <a:endParaRPr lang="en-US" sz="3200" u="none"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Cystoscopy may help determine the optimal surgical approach and to rule out other obstructive causes such as strictures.</a:t>
            </a:r>
          </a:p>
          <a:p>
            <a:pPr>
              <a:buFont typeface="Wingdings" panose="05000000000000000000" pitchFamily="2" charset="2"/>
              <a:buChar char="Ø"/>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0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9D29-126A-4F79-BE55-B02F8E0F3A81}"/>
              </a:ext>
            </a:extLst>
          </p:cNvPr>
          <p:cNvSpPr>
            <a:spLocks noGrp="1"/>
          </p:cNvSpPr>
          <p:nvPr>
            <p:ph type="title"/>
          </p:nvPr>
        </p:nvSpPr>
        <p:spPr>
          <a:xfrm>
            <a:off x="838200" y="365126"/>
            <a:ext cx="10515600" cy="769194"/>
          </a:xfrm>
        </p:spPr>
        <p:txBody>
          <a:bodyPr/>
          <a:lstStyle/>
          <a:p>
            <a:r>
              <a:rPr lang="en-US" b="1" u="none" dirty="0">
                <a:solidFill>
                  <a:srgbClr val="C00000"/>
                </a:solidFill>
                <a:latin typeface="Algerian" panose="04020705040A02060702" pitchFamily="82" charset="0"/>
              </a:rPr>
              <a:t>Treatment:</a:t>
            </a:r>
            <a:endParaRPr lang="en-US" dirty="0"/>
          </a:p>
        </p:txBody>
      </p:sp>
      <p:sp>
        <p:nvSpPr>
          <p:cNvPr id="3" name="Content Placeholder 2">
            <a:extLst>
              <a:ext uri="{FF2B5EF4-FFF2-40B4-BE49-F238E27FC236}">
                <a16:creationId xmlns:a16="http://schemas.microsoft.com/office/drawing/2014/main" id="{1D22A979-2F3A-4D1D-B50D-24A4DD48F5C4}"/>
              </a:ext>
            </a:extLst>
          </p:cNvPr>
          <p:cNvSpPr>
            <a:spLocks noGrp="1"/>
          </p:cNvSpPr>
          <p:nvPr>
            <p:ph idx="1"/>
          </p:nvPr>
        </p:nvSpPr>
        <p:spPr>
          <a:xfrm>
            <a:off x="0" y="1134320"/>
            <a:ext cx="11932535" cy="5497974"/>
          </a:xfrm>
        </p:spPr>
        <p:txBody>
          <a:bodyPr>
            <a:normAutofit/>
          </a:bodyPr>
          <a:lstStyle/>
          <a:p>
            <a:pPr marL="914400" indent="-914400">
              <a:buAutoNum type="alphaUcPeriod"/>
            </a:pPr>
            <a:r>
              <a:rPr lang="en-US" sz="5400" b="1" u="none" dirty="0">
                <a:latin typeface="Times New Roman" panose="02020603050405020304" pitchFamily="18" charset="0"/>
                <a:cs typeface="Times New Roman" panose="02020603050405020304" pitchFamily="18" charset="0"/>
              </a:rPr>
              <a:t>General Instruction:</a:t>
            </a:r>
          </a:p>
          <a:p>
            <a:pPr marL="0" indent="0">
              <a:buNone/>
            </a:pPr>
            <a:r>
              <a:rPr lang="en-US" sz="4600" i="1"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Self-directed behavioral management program</a:t>
            </a:r>
            <a:r>
              <a:rPr lang="en-US" sz="4800" i="1" dirty="0">
                <a:latin typeface="Times New Roman" panose="02020603050405020304" pitchFamily="18" charset="0"/>
                <a:cs typeface="Times New Roman" panose="02020603050405020304" pitchFamily="18" charset="0"/>
              </a:rPr>
              <a:t> </a:t>
            </a:r>
          </a:p>
          <a:p>
            <a:pPr marL="742950" indent="-742950">
              <a:buAutoNum type="alphaUcPeriod"/>
            </a:pPr>
            <a:r>
              <a:rPr lang="en-US" sz="5400" b="1" dirty="0">
                <a:latin typeface="Times New Roman" panose="02020603050405020304" pitchFamily="18" charset="0"/>
                <a:cs typeface="Times New Roman" panose="02020603050405020304" pitchFamily="18" charset="0"/>
              </a:rPr>
              <a:t>Pharmacological:</a:t>
            </a:r>
          </a:p>
          <a:p>
            <a:pPr marL="914400" lvl="2" indent="0">
              <a:buNone/>
            </a:pPr>
            <a:r>
              <a:rPr lang="en-US" sz="4400" i="1" dirty="0">
                <a:latin typeface="Times New Roman" panose="02020603050405020304" pitchFamily="18" charset="0"/>
                <a:cs typeface="Times New Roman" panose="02020603050405020304" pitchFamily="18" charset="0"/>
              </a:rPr>
              <a:t>A</a:t>
            </a:r>
            <a:r>
              <a:rPr lang="en-US" sz="4400" i="1" u="none" dirty="0">
                <a:latin typeface="Times New Roman" panose="02020603050405020304" pitchFamily="18" charset="0"/>
                <a:cs typeface="Times New Roman" panose="02020603050405020304" pitchFamily="18" charset="0"/>
              </a:rPr>
              <a:t>lpha-adrenergic blockers</a:t>
            </a:r>
            <a:endParaRPr lang="en-US" sz="4600" b="1" dirty="0">
              <a:latin typeface="Times New Roman" panose="02020603050405020304" pitchFamily="18" charset="0"/>
              <a:cs typeface="Times New Roman" panose="02020603050405020304" pitchFamily="18" charset="0"/>
            </a:endParaRPr>
          </a:p>
          <a:p>
            <a:pPr marL="742950" indent="-742950">
              <a:buAutoNum type="alphaUcPeriod"/>
            </a:pPr>
            <a:r>
              <a:rPr lang="en-US" sz="5400" b="1" dirty="0">
                <a:latin typeface="Times New Roman" panose="02020603050405020304" pitchFamily="18" charset="0"/>
                <a:cs typeface="Times New Roman" panose="02020603050405020304" pitchFamily="18" charset="0"/>
              </a:rPr>
              <a:t>Surgical:</a:t>
            </a:r>
          </a:p>
          <a:p>
            <a:pPr marL="914400" lvl="2" indent="0">
              <a:buNone/>
            </a:pPr>
            <a:r>
              <a:rPr lang="en-US" sz="3600" i="1" u="none" dirty="0">
                <a:latin typeface="Times New Roman" panose="02020603050405020304" pitchFamily="18" charset="0"/>
                <a:cs typeface="Times New Roman" panose="02020603050405020304" pitchFamily="18" charset="0"/>
              </a:rPr>
              <a:t>Transurethral resection</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80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9D29-126A-4F79-BE55-B02F8E0F3A81}"/>
              </a:ext>
            </a:extLst>
          </p:cNvPr>
          <p:cNvSpPr>
            <a:spLocks noGrp="1"/>
          </p:cNvSpPr>
          <p:nvPr>
            <p:ph type="title"/>
          </p:nvPr>
        </p:nvSpPr>
        <p:spPr>
          <a:xfrm>
            <a:off x="838200" y="365126"/>
            <a:ext cx="10515600" cy="769194"/>
          </a:xfrm>
        </p:spPr>
        <p:txBody>
          <a:bodyPr/>
          <a:lstStyle/>
          <a:p>
            <a:r>
              <a:rPr lang="en-US" b="1" u="none" dirty="0">
                <a:solidFill>
                  <a:srgbClr val="C00000"/>
                </a:solidFill>
                <a:latin typeface="Algerian" panose="04020705040A02060702" pitchFamily="82" charset="0"/>
              </a:rPr>
              <a:t>A. General</a:t>
            </a:r>
            <a:endParaRPr lang="en-US" dirty="0"/>
          </a:p>
        </p:txBody>
      </p:sp>
      <p:sp>
        <p:nvSpPr>
          <p:cNvPr id="3" name="Content Placeholder 2">
            <a:extLst>
              <a:ext uri="{FF2B5EF4-FFF2-40B4-BE49-F238E27FC236}">
                <a16:creationId xmlns:a16="http://schemas.microsoft.com/office/drawing/2014/main" id="{1D22A979-2F3A-4D1D-B50D-24A4DD48F5C4}"/>
              </a:ext>
            </a:extLst>
          </p:cNvPr>
          <p:cNvSpPr>
            <a:spLocks noGrp="1"/>
          </p:cNvSpPr>
          <p:nvPr>
            <p:ph idx="1"/>
          </p:nvPr>
        </p:nvSpPr>
        <p:spPr>
          <a:xfrm>
            <a:off x="0" y="1134320"/>
            <a:ext cx="11932535" cy="5497974"/>
          </a:xfrm>
        </p:spPr>
        <p:txBody>
          <a:bodyPr>
            <a:normAutofit/>
          </a:bodyPr>
          <a:lstStyle/>
          <a:p>
            <a:pPr>
              <a:buFont typeface="Wingdings" panose="05000000000000000000" pitchFamily="2" charset="2"/>
              <a:buChar char="Ø"/>
            </a:pPr>
            <a:r>
              <a:rPr lang="en-US" sz="3600" b="1" i="1" dirty="0">
                <a:latin typeface="Times New Roman" panose="02020603050405020304" pitchFamily="18" charset="0"/>
                <a:cs typeface="Times New Roman" panose="02020603050405020304" pitchFamily="18" charset="0"/>
              </a:rPr>
              <a:t>Self-directed behavioral management program </a:t>
            </a:r>
          </a:p>
          <a:p>
            <a:pPr lvl="1">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Limitation of fluids, </a:t>
            </a:r>
          </a:p>
          <a:p>
            <a:pPr lvl="1">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Bladder training focused on timed and complete voiding,</a:t>
            </a:r>
          </a:p>
          <a:p>
            <a:pPr lvl="1">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Treatment of constipation, which may help patients to regulate urinary symptoms.</a:t>
            </a:r>
          </a:p>
          <a:p>
            <a:pPr lvl="1">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fluid avoidance after dinner, limitation of caffeinated beverages, and avoidance of diuretics</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b="1" i="1" dirty="0">
                <a:latin typeface="Times New Roman" panose="02020603050405020304" pitchFamily="18" charset="0"/>
                <a:cs typeface="Times New Roman" panose="02020603050405020304" pitchFamily="18" charset="0"/>
              </a:rPr>
              <a:t>Review of the patient's medication list </a:t>
            </a:r>
            <a:r>
              <a:rPr lang="en-US" sz="3600" dirty="0">
                <a:latin typeface="Times New Roman" panose="02020603050405020304" pitchFamily="18" charset="0"/>
                <a:cs typeface="Times New Roman" panose="02020603050405020304" pitchFamily="18" charset="0"/>
              </a:rPr>
              <a:t>will help to identify opportunities to modify or avoid medications that may impact symptoms of BPH.</a:t>
            </a:r>
          </a:p>
        </p:txBody>
      </p:sp>
    </p:spTree>
    <p:extLst>
      <p:ext uri="{BB962C8B-B14F-4D97-AF65-F5344CB8AC3E}">
        <p14:creationId xmlns:p14="http://schemas.microsoft.com/office/powerpoint/2010/main" val="54405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F371-6EC1-4CA5-8BAD-E749F231EAF8}"/>
              </a:ext>
            </a:extLst>
          </p:cNvPr>
          <p:cNvSpPr>
            <a:spLocks noGrp="1"/>
          </p:cNvSpPr>
          <p:nvPr>
            <p:ph type="title"/>
          </p:nvPr>
        </p:nvSpPr>
        <p:spPr>
          <a:xfrm>
            <a:off x="838200" y="365125"/>
            <a:ext cx="10515600" cy="549275"/>
          </a:xfrm>
        </p:spPr>
        <p:txBody>
          <a:bodyPr>
            <a:normAutofit fontScale="90000"/>
          </a:bodyPr>
          <a:lstStyle/>
          <a:p>
            <a:r>
              <a:rPr lang="en-US" b="1" u="none" dirty="0">
                <a:solidFill>
                  <a:srgbClr val="C00000"/>
                </a:solidFill>
                <a:latin typeface="Algerian" panose="04020705040A02060702" pitchFamily="82" charset="0"/>
              </a:rPr>
              <a:t>Specific Treatment</a:t>
            </a:r>
          </a:p>
        </p:txBody>
      </p:sp>
      <p:sp>
        <p:nvSpPr>
          <p:cNvPr id="3" name="Content Placeholder 2">
            <a:extLst>
              <a:ext uri="{FF2B5EF4-FFF2-40B4-BE49-F238E27FC236}">
                <a16:creationId xmlns:a16="http://schemas.microsoft.com/office/drawing/2014/main" id="{C384C057-1D54-453B-89FF-80545BF130E6}"/>
              </a:ext>
            </a:extLst>
          </p:cNvPr>
          <p:cNvSpPr>
            <a:spLocks noGrp="1"/>
          </p:cNvSpPr>
          <p:nvPr>
            <p:ph idx="1"/>
          </p:nvPr>
        </p:nvSpPr>
        <p:spPr>
          <a:xfrm>
            <a:off x="294640" y="914400"/>
            <a:ext cx="11541760" cy="5578475"/>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A. </a:t>
            </a:r>
            <a:r>
              <a:rPr lang="en-US" sz="4000" b="1" dirty="0">
                <a:latin typeface="Times New Roman" panose="02020603050405020304" pitchFamily="18" charset="0"/>
                <a:cs typeface="Times New Roman" panose="02020603050405020304" pitchFamily="18" charset="0"/>
              </a:rPr>
              <a:t>Pharmacological</a:t>
            </a:r>
          </a:p>
          <a:p>
            <a:pPr marL="742950" indent="-742950">
              <a:buFont typeface="+mj-lt"/>
              <a:buAutoNum type="arabicPeriod"/>
            </a:pPr>
            <a:r>
              <a:rPr lang="en-US" sz="4000" b="1" dirty="0">
                <a:latin typeface="Times New Roman" panose="02020603050405020304" pitchFamily="18" charset="0"/>
                <a:cs typeface="Times New Roman" panose="02020603050405020304" pitchFamily="18" charset="0"/>
              </a:rPr>
              <a:t>A</a:t>
            </a:r>
            <a:r>
              <a:rPr lang="en-US" sz="4000" b="1" u="none" dirty="0">
                <a:latin typeface="Times New Roman" panose="02020603050405020304" pitchFamily="18" charset="0"/>
                <a:cs typeface="Times New Roman" panose="02020603050405020304" pitchFamily="18" charset="0"/>
              </a:rPr>
              <a:t>lpha-adrenergic blockers:</a:t>
            </a:r>
            <a:r>
              <a:rPr lang="en-US" sz="4000" u="none"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T</a:t>
            </a:r>
            <a:r>
              <a:rPr lang="en-US" sz="4000" i="1" u="none" dirty="0">
                <a:latin typeface="Times New Roman" panose="02020603050405020304" pitchFamily="18" charset="0"/>
                <a:cs typeface="Times New Roman" panose="02020603050405020304" pitchFamily="18" charset="0"/>
              </a:rPr>
              <a:t>erazosin, Doxazosin, Tamsulosin, Alfuzosin, </a:t>
            </a:r>
            <a:r>
              <a:rPr lang="en-US" sz="4000" i="1" dirty="0">
                <a:latin typeface="Times New Roman" panose="02020603050405020304" pitchFamily="18" charset="0"/>
                <a:cs typeface="Times New Roman" panose="02020603050405020304" pitchFamily="18" charset="0"/>
              </a:rPr>
              <a:t>S</a:t>
            </a:r>
            <a:r>
              <a:rPr lang="en-US" sz="4000" i="1" u="none" dirty="0">
                <a:latin typeface="Times New Roman" panose="02020603050405020304" pitchFamily="18" charset="0"/>
                <a:cs typeface="Times New Roman" panose="02020603050405020304" pitchFamily="18" charset="0"/>
              </a:rPr>
              <a:t>ilodosin</a:t>
            </a:r>
            <a:r>
              <a:rPr lang="en-US" sz="4000" u="none" dirty="0">
                <a:latin typeface="Times New Roman" panose="02020603050405020304" pitchFamily="18" charset="0"/>
                <a:cs typeface="Times New Roman" panose="02020603050405020304" pitchFamily="18" charset="0"/>
              </a:rPr>
              <a:t>, </a:t>
            </a:r>
          </a:p>
          <a:p>
            <a:pPr marL="742950" indent="-742950">
              <a:buFont typeface="+mj-lt"/>
              <a:buAutoNum type="arabicPeriod"/>
            </a:pPr>
            <a:r>
              <a:rPr lang="en-US" sz="4000" b="1" u="none" dirty="0">
                <a:latin typeface="Times New Roman" panose="02020603050405020304" pitchFamily="18" charset="0"/>
                <a:cs typeface="Times New Roman" panose="02020603050405020304" pitchFamily="18" charset="0"/>
              </a:rPr>
              <a:t>5 alpha-reductase inhibitors </a:t>
            </a:r>
            <a:endParaRPr lang="en-US" sz="4000" b="1" dirty="0">
              <a:latin typeface="Times New Roman" panose="02020603050405020304" pitchFamily="18" charset="0"/>
              <a:cs typeface="Times New Roman" panose="02020603050405020304" pitchFamily="18" charset="0"/>
            </a:endParaRPr>
          </a:p>
          <a:p>
            <a:pPr marL="0" indent="0">
              <a:buNone/>
            </a:pPr>
            <a:r>
              <a:rPr lang="en-US" sz="4000" b="1" u="none"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F</a:t>
            </a:r>
            <a:r>
              <a:rPr lang="en-US" sz="4000" i="1" u="none" dirty="0">
                <a:latin typeface="Times New Roman" panose="02020603050405020304" pitchFamily="18" charset="0"/>
                <a:cs typeface="Times New Roman" panose="02020603050405020304" pitchFamily="18" charset="0"/>
              </a:rPr>
              <a:t>inasteride, </a:t>
            </a:r>
            <a:r>
              <a:rPr lang="en-US" sz="4000" i="1" dirty="0">
                <a:latin typeface="Times New Roman" panose="02020603050405020304" pitchFamily="18" charset="0"/>
                <a:cs typeface="Times New Roman" panose="02020603050405020304" pitchFamily="18" charset="0"/>
              </a:rPr>
              <a:t>D</a:t>
            </a:r>
            <a:r>
              <a:rPr lang="en-US" sz="4000" i="1" u="none" dirty="0">
                <a:latin typeface="Times New Roman" panose="02020603050405020304" pitchFamily="18" charset="0"/>
                <a:cs typeface="Times New Roman" panose="02020603050405020304" pitchFamily="18" charset="0"/>
              </a:rPr>
              <a:t>utasteride, </a:t>
            </a:r>
            <a:endParaRPr lang="en-US" sz="4000" i="1" dirty="0">
              <a:latin typeface="Times New Roman" panose="02020603050405020304" pitchFamily="18" charset="0"/>
              <a:cs typeface="Times New Roman" panose="02020603050405020304" pitchFamily="18" charset="0"/>
            </a:endParaRPr>
          </a:p>
          <a:p>
            <a:pPr marL="742950" indent="-742950">
              <a:buFont typeface="+mj-lt"/>
              <a:buAutoNum type="arabicPeriod"/>
            </a:pPr>
            <a:r>
              <a:rPr lang="en-US" sz="4000" b="1" dirty="0">
                <a:latin typeface="Times New Roman" panose="02020603050405020304" pitchFamily="18" charset="0"/>
                <a:cs typeface="Times New Roman" panose="02020603050405020304" pitchFamily="18" charset="0"/>
              </a:rPr>
              <a:t>P</a:t>
            </a:r>
            <a:r>
              <a:rPr lang="en-US" sz="4000" b="1" u="none" dirty="0">
                <a:latin typeface="Times New Roman" panose="02020603050405020304" pitchFamily="18" charset="0"/>
                <a:cs typeface="Times New Roman" panose="02020603050405020304" pitchFamily="18" charset="0"/>
              </a:rPr>
              <a:t>hosphodiesterase type 5 inhibitor:</a:t>
            </a:r>
          </a:p>
          <a:p>
            <a:pPr marL="0" indent="0">
              <a:buNone/>
            </a:pPr>
            <a:r>
              <a:rPr lang="en-US" sz="4000" b="1" dirty="0">
                <a:latin typeface="Times New Roman" panose="02020603050405020304" pitchFamily="18" charset="0"/>
                <a:cs typeface="Times New Roman" panose="02020603050405020304" pitchFamily="18" charset="0"/>
              </a:rPr>
              <a:t>     </a:t>
            </a:r>
            <a:r>
              <a:rPr lang="en-US" sz="4000" b="1" u="none"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T</a:t>
            </a:r>
            <a:r>
              <a:rPr lang="en-US" sz="4000" i="1" u="none" dirty="0">
                <a:latin typeface="Times New Roman" panose="02020603050405020304" pitchFamily="18" charset="0"/>
                <a:cs typeface="Times New Roman" panose="02020603050405020304" pitchFamily="18" charset="0"/>
              </a:rPr>
              <a:t>adalafil, </a:t>
            </a:r>
          </a:p>
          <a:p>
            <a:pPr marL="0" indent="0">
              <a:buNone/>
            </a:pPr>
            <a:r>
              <a:rPr lang="en-US" sz="4000" b="1" dirty="0">
                <a:latin typeface="Times New Roman" panose="02020603050405020304" pitchFamily="18" charset="0"/>
                <a:cs typeface="Times New Roman" panose="02020603050405020304" pitchFamily="18" charset="0"/>
              </a:rPr>
              <a:t>B. Surgical</a:t>
            </a:r>
          </a:p>
          <a:p>
            <a:pPr marL="0" indent="0">
              <a:buNone/>
            </a:pPr>
            <a:r>
              <a:rPr lang="en-US" sz="4000" b="1" u="none" dirty="0">
                <a:latin typeface="Times New Roman" panose="02020603050405020304" pitchFamily="18" charset="0"/>
                <a:cs typeface="Times New Roman" panose="02020603050405020304" pitchFamily="18" charset="0"/>
              </a:rPr>
              <a:t>Transurethral resection </a:t>
            </a:r>
            <a:r>
              <a:rPr lang="en-US" sz="4000" u="none" dirty="0">
                <a:latin typeface="Times New Roman" panose="02020603050405020304" pitchFamily="18" charset="0"/>
                <a:cs typeface="Times New Roman" panose="02020603050405020304" pitchFamily="18" charset="0"/>
              </a:rPr>
              <a:t>of the prostate or others</a:t>
            </a:r>
          </a:p>
        </p:txBody>
      </p:sp>
    </p:spTree>
    <p:extLst>
      <p:ext uri="{BB962C8B-B14F-4D97-AF65-F5344CB8AC3E}">
        <p14:creationId xmlns:p14="http://schemas.microsoft.com/office/powerpoint/2010/main" val="2748888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F371-6EC1-4CA5-8BAD-E749F231EAF8}"/>
              </a:ext>
            </a:extLst>
          </p:cNvPr>
          <p:cNvSpPr>
            <a:spLocks noGrp="1"/>
          </p:cNvSpPr>
          <p:nvPr>
            <p:ph type="title"/>
          </p:nvPr>
        </p:nvSpPr>
        <p:spPr>
          <a:xfrm>
            <a:off x="838200" y="365125"/>
            <a:ext cx="10515600" cy="549275"/>
          </a:xfrm>
        </p:spPr>
        <p:txBody>
          <a:bodyPr>
            <a:normAutofit fontScale="90000"/>
          </a:bodyPr>
          <a:lstStyle/>
          <a:p>
            <a:r>
              <a:rPr lang="en-US" b="1" u="none" dirty="0">
                <a:solidFill>
                  <a:srgbClr val="C00000"/>
                </a:solidFill>
                <a:latin typeface="Algerian" panose="04020705040A02060702" pitchFamily="82" charset="0"/>
              </a:rPr>
              <a:t>Pharmacological Treatment</a:t>
            </a:r>
          </a:p>
        </p:txBody>
      </p:sp>
      <p:sp>
        <p:nvSpPr>
          <p:cNvPr id="3" name="Content Placeholder 2">
            <a:extLst>
              <a:ext uri="{FF2B5EF4-FFF2-40B4-BE49-F238E27FC236}">
                <a16:creationId xmlns:a16="http://schemas.microsoft.com/office/drawing/2014/main" id="{C384C057-1D54-453B-89FF-80545BF130E6}"/>
              </a:ext>
            </a:extLst>
          </p:cNvPr>
          <p:cNvSpPr>
            <a:spLocks noGrp="1"/>
          </p:cNvSpPr>
          <p:nvPr>
            <p:ph idx="1"/>
          </p:nvPr>
        </p:nvSpPr>
        <p:spPr>
          <a:xfrm>
            <a:off x="294640" y="914400"/>
            <a:ext cx="11541760" cy="5578475"/>
          </a:xfrm>
        </p:spPr>
        <p:txBody>
          <a:bodyPr>
            <a:normAutofit fontScale="77500" lnSpcReduction="20000"/>
          </a:bodyPr>
          <a:lstStyle/>
          <a:p>
            <a:pPr marL="0" indent="0">
              <a:buNone/>
            </a:pPr>
            <a:r>
              <a:rPr lang="en-US" sz="4000" b="1" dirty="0">
                <a:latin typeface="Times New Roman" panose="02020603050405020304" pitchFamily="18" charset="0"/>
                <a:cs typeface="Times New Roman" panose="02020603050405020304" pitchFamily="18" charset="0"/>
              </a:rPr>
              <a:t>A</a:t>
            </a:r>
            <a:r>
              <a:rPr lang="en-US" sz="4000" b="1" u="none" dirty="0">
                <a:latin typeface="Times New Roman" panose="02020603050405020304" pitchFamily="18" charset="0"/>
                <a:cs typeface="Times New Roman" panose="02020603050405020304" pitchFamily="18" charset="0"/>
              </a:rPr>
              <a:t>lpha-adrenergic blockers:</a:t>
            </a:r>
          </a:p>
          <a:p>
            <a:pPr marL="0" indent="0">
              <a:buNone/>
            </a:pPr>
            <a:r>
              <a:rPr lang="en-US" sz="4000" dirty="0">
                <a:latin typeface="Times New Roman" panose="02020603050405020304" pitchFamily="18" charset="0"/>
                <a:cs typeface="Times New Roman" panose="02020603050405020304" pitchFamily="18" charset="0"/>
              </a:rPr>
              <a:t>For patients with mild to moderate obstructive symptoms,  </a:t>
            </a:r>
            <a:r>
              <a:rPr lang="en-US" sz="4000" u="none" dirty="0">
                <a:latin typeface="Times New Roman" panose="02020603050405020304" pitchFamily="18" charset="0"/>
                <a:cs typeface="Times New Roman" panose="02020603050405020304" pitchFamily="18" charset="0"/>
              </a:rPr>
              <a:t>decreases voiding problems</a:t>
            </a:r>
          </a:p>
          <a:p>
            <a:pPr marL="0" indent="0">
              <a:buNone/>
            </a:pPr>
            <a:endParaRPr lang="en-US" sz="4000" u="none" dirty="0">
              <a:latin typeface="Times New Roman" panose="02020603050405020304" pitchFamily="18" charset="0"/>
              <a:cs typeface="Times New Roman" panose="02020603050405020304" pitchFamily="18" charset="0"/>
            </a:endParaRPr>
          </a:p>
          <a:p>
            <a:pPr marL="0" indent="0">
              <a:buNone/>
            </a:pPr>
            <a:r>
              <a:rPr lang="en-US" sz="4000" b="1" u="none" dirty="0">
                <a:latin typeface="Times New Roman" panose="02020603050405020304" pitchFamily="18" charset="0"/>
                <a:cs typeface="Times New Roman" panose="02020603050405020304" pitchFamily="18" charset="0"/>
              </a:rPr>
              <a:t>5 alpha-reductase inhibitors:</a:t>
            </a:r>
            <a:r>
              <a:rPr lang="en-US" sz="4000" u="none"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R</a:t>
            </a:r>
            <a:r>
              <a:rPr lang="en-US" sz="4000" u="none" dirty="0">
                <a:latin typeface="Times New Roman" panose="02020603050405020304" pitchFamily="18" charset="0"/>
                <a:cs typeface="Times New Roman" panose="02020603050405020304" pitchFamily="18" charset="0"/>
              </a:rPr>
              <a:t>educes prostate size, decreasing voiding problems over months, especially in patients with larger (&gt; 30 mL or even &gt;40mL) glands.</a:t>
            </a:r>
          </a:p>
          <a:p>
            <a:pPr marL="0" indent="0">
              <a:buNone/>
            </a:pPr>
            <a:endParaRPr lang="en-US" sz="4000" u="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i="1" u="none" dirty="0">
                <a:latin typeface="Times New Roman" panose="02020603050405020304" pitchFamily="18" charset="0"/>
                <a:cs typeface="Times New Roman" panose="02020603050405020304" pitchFamily="18" charset="0"/>
              </a:rPr>
              <a:t>A combination of both classes of drugs is superior to monotherapy. </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P</a:t>
            </a:r>
            <a:r>
              <a:rPr lang="en-US" sz="4000" b="1" u="none" dirty="0">
                <a:latin typeface="Times New Roman" panose="02020603050405020304" pitchFamily="18" charset="0"/>
                <a:cs typeface="Times New Roman" panose="02020603050405020304" pitchFamily="18" charset="0"/>
              </a:rPr>
              <a:t>hosphodiesterase type 5 inhibitor:</a:t>
            </a:r>
          </a:p>
          <a:p>
            <a:pPr marL="0" indent="0">
              <a:buNone/>
            </a:pPr>
            <a:r>
              <a:rPr lang="en-US" sz="4000" u="none" dirty="0">
                <a:latin typeface="Times New Roman" panose="02020603050405020304" pitchFamily="18" charset="0"/>
                <a:cs typeface="Times New Roman" panose="02020603050405020304" pitchFamily="18" charset="0"/>
              </a:rPr>
              <a:t>For men with concomitant </a:t>
            </a:r>
            <a:r>
              <a:rPr lang="en-US" sz="4000" u="none"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erectile dysfunction</a:t>
            </a:r>
            <a:r>
              <a:rPr lang="en-US" sz="4000" u="none" dirty="0">
                <a:latin typeface="Times New Roman" panose="02020603050405020304" pitchFamily="18" charset="0"/>
                <a:cs typeface="Times New Roman" panose="02020603050405020304" pitchFamily="18" charset="0"/>
              </a:rPr>
              <a:t>, daily tadalafil may help relieve both conditions. </a:t>
            </a:r>
          </a:p>
          <a:p>
            <a:pPr marL="0" indent="0">
              <a:buNone/>
            </a:pPr>
            <a:endParaRPr lang="en-US" sz="4000" u="none" dirty="0">
              <a:latin typeface="Times New Roman" panose="02020603050405020304" pitchFamily="18" charset="0"/>
              <a:cs typeface="Times New Roman" panose="02020603050405020304" pitchFamily="18" charset="0"/>
            </a:endParaRPr>
          </a:p>
          <a:p>
            <a:pPr marL="0" indent="0">
              <a:buNone/>
            </a:pPr>
            <a:endParaRPr lang="en-US" sz="40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7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30BC-005D-4AAF-9933-E705F10B74A4}"/>
              </a:ext>
            </a:extLst>
          </p:cNvPr>
          <p:cNvSpPr>
            <a:spLocks noGrp="1"/>
          </p:cNvSpPr>
          <p:nvPr>
            <p:ph type="title"/>
          </p:nvPr>
        </p:nvSpPr>
        <p:spPr>
          <a:xfrm>
            <a:off x="838200" y="365125"/>
            <a:ext cx="10515600" cy="620395"/>
          </a:xfrm>
        </p:spPr>
        <p:txBody>
          <a:bodyPr>
            <a:normAutofit fontScale="90000"/>
          </a:bodyPr>
          <a:lstStyle/>
          <a:p>
            <a:r>
              <a:rPr lang="en-US" b="1" dirty="0">
                <a:solidFill>
                  <a:srgbClr val="C00000"/>
                </a:solidFill>
                <a:latin typeface="Algerian" panose="04020705040A02060702" pitchFamily="82" charset="0"/>
              </a:rPr>
              <a:t>Surgical </a:t>
            </a:r>
            <a:r>
              <a:rPr lang="en-US" b="1" u="none" dirty="0">
                <a:solidFill>
                  <a:srgbClr val="C00000"/>
                </a:solidFill>
                <a:latin typeface="Algerian" panose="04020705040A02060702" pitchFamily="82" charset="0"/>
              </a:rPr>
              <a:t>Treatment</a:t>
            </a:r>
            <a:endParaRPr lang="en-US" u="none" dirty="0"/>
          </a:p>
        </p:txBody>
      </p:sp>
      <p:sp>
        <p:nvSpPr>
          <p:cNvPr id="3" name="Content Placeholder 2">
            <a:extLst>
              <a:ext uri="{FF2B5EF4-FFF2-40B4-BE49-F238E27FC236}">
                <a16:creationId xmlns:a16="http://schemas.microsoft.com/office/drawing/2014/main" id="{7E82905E-1698-4D01-8350-9326451CECFC}"/>
              </a:ext>
            </a:extLst>
          </p:cNvPr>
          <p:cNvSpPr>
            <a:spLocks noGrp="1"/>
          </p:cNvSpPr>
          <p:nvPr>
            <p:ph idx="1"/>
          </p:nvPr>
        </p:nvSpPr>
        <p:spPr>
          <a:xfrm>
            <a:off x="838200" y="985520"/>
            <a:ext cx="10515600" cy="5191443"/>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Indications:</a:t>
            </a:r>
          </a:p>
          <a:p>
            <a:pPr marL="514350" indent="-514350">
              <a:buFont typeface="+mj-lt"/>
              <a:buAutoNum type="arabicPeriod"/>
            </a:pPr>
            <a:r>
              <a:rPr lang="en-US" sz="3600" u="none" dirty="0">
                <a:latin typeface="Times New Roman" panose="02020603050405020304" pitchFamily="18" charset="0"/>
                <a:cs typeface="Times New Roman" panose="02020603050405020304" pitchFamily="18" charset="0"/>
              </a:rPr>
              <a:t>No response to drug therapy</a:t>
            </a:r>
          </a:p>
          <a:p>
            <a:pPr marL="514350" indent="-514350">
              <a:buFont typeface="+mj-lt"/>
              <a:buAutoNum type="arabicPeriod"/>
            </a:pPr>
            <a:r>
              <a:rPr lang="en-US" sz="3600" dirty="0">
                <a:latin typeface="Times New Roman" panose="02020603050405020304" pitchFamily="18" charset="0"/>
                <a:cs typeface="Times New Roman" panose="02020603050405020304" pitchFamily="18" charset="0"/>
              </a:rPr>
              <a:t>D</a:t>
            </a:r>
            <a:r>
              <a:rPr lang="en-US" sz="3600" u="none" dirty="0">
                <a:latin typeface="Times New Roman" panose="02020603050405020304" pitchFamily="18" charset="0"/>
                <a:cs typeface="Times New Roman" panose="02020603050405020304" pitchFamily="18" charset="0"/>
              </a:rPr>
              <a:t>evelop complications:</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R</a:t>
            </a:r>
            <a:r>
              <a:rPr lang="en-US" sz="3600" u="none" dirty="0">
                <a:latin typeface="Times New Roman" panose="02020603050405020304" pitchFamily="18" charset="0"/>
                <a:cs typeface="Times New Roman" panose="02020603050405020304" pitchFamily="18" charset="0"/>
              </a:rPr>
              <a:t>ecurrent UTI, Renal stones, </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S</a:t>
            </a:r>
            <a:r>
              <a:rPr lang="en-US" sz="3600" u="none" dirty="0">
                <a:latin typeface="Times New Roman" panose="02020603050405020304" pitchFamily="18" charset="0"/>
                <a:cs typeface="Times New Roman" panose="02020603050405020304" pitchFamily="18" charset="0"/>
              </a:rPr>
              <a:t>evere bladder dysfunction,</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U</a:t>
            </a:r>
            <a:r>
              <a:rPr lang="en-US" sz="3600" u="none" dirty="0">
                <a:latin typeface="Times New Roman" panose="02020603050405020304" pitchFamily="18" charset="0"/>
                <a:cs typeface="Times New Roman" panose="02020603050405020304" pitchFamily="18" charset="0"/>
              </a:rPr>
              <a:t>pper UTI</a:t>
            </a:r>
            <a:endParaRPr lang="en-US" sz="3600" u="sng" dirty="0">
              <a:latin typeface="Times New Roman" panose="02020603050405020304" pitchFamily="18" charset="0"/>
              <a:cs typeface="Times New Roman" panose="02020603050405020304" pitchFamily="18" charset="0"/>
            </a:endParaRPr>
          </a:p>
          <a:p>
            <a:pPr marL="0" indent="0">
              <a:buNone/>
            </a:pPr>
            <a:endParaRPr lang="en-US" u="none" dirty="0">
              <a:latin typeface="Times New Roman" panose="02020603050405020304" pitchFamily="18" charset="0"/>
              <a:cs typeface="Times New Roman" panose="02020603050405020304" pitchFamily="18" charset="0"/>
            </a:endParaRPr>
          </a:p>
          <a:p>
            <a:pPr marL="0" indent="0">
              <a:buNone/>
            </a:pPr>
            <a:r>
              <a:rPr lang="en-US" u="none" dirty="0">
                <a:latin typeface="Times New Roman" panose="02020603050405020304" pitchFamily="18" charset="0"/>
                <a:cs typeface="Times New Roman" panose="02020603050405020304" pitchFamily="18" charset="0"/>
              </a:rPr>
              <a:t>.</a:t>
            </a:r>
          </a:p>
          <a:p>
            <a:pPr marL="0" indent="0">
              <a:buNone/>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00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7D77-31F4-48CB-A5C2-1A43E332DADF}"/>
              </a:ext>
            </a:extLst>
          </p:cNvPr>
          <p:cNvSpPr>
            <a:spLocks noGrp="1"/>
          </p:cNvSpPr>
          <p:nvPr>
            <p:ph type="title"/>
          </p:nvPr>
        </p:nvSpPr>
        <p:spPr>
          <a:xfrm>
            <a:off x="838200" y="71121"/>
            <a:ext cx="10515600" cy="559435"/>
          </a:xfrm>
        </p:spPr>
        <p:txBody>
          <a:bodyPr>
            <a:noAutofit/>
          </a:bodyPr>
          <a:lstStyle/>
          <a:p>
            <a:r>
              <a:rPr lang="en-US" dirty="0">
                <a:solidFill>
                  <a:srgbClr val="C00000"/>
                </a:solidFill>
                <a:latin typeface="Algerian" panose="04020705040A02060702" pitchFamily="82" charset="0"/>
              </a:rPr>
              <a:t>Case Scenario:</a:t>
            </a:r>
            <a:endParaRPr lang="en-US" u="none" dirty="0">
              <a:solidFill>
                <a:srgbClr val="C0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F8741EC4-2A04-49E4-BA98-79EDBEC62186}"/>
              </a:ext>
            </a:extLst>
          </p:cNvPr>
          <p:cNvSpPr>
            <a:spLocks noGrp="1"/>
          </p:cNvSpPr>
          <p:nvPr>
            <p:ph idx="1"/>
          </p:nvPr>
        </p:nvSpPr>
        <p:spPr>
          <a:xfrm>
            <a:off x="274320" y="630556"/>
            <a:ext cx="11734800" cy="6156323"/>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A 60-year-old gentleman who is retired from the military services. He is presented to the clinic with the history of hesitancy, urgency and increased urination for the past few months. The symptoms have been increased past few weeks.</a:t>
            </a:r>
          </a:p>
          <a:p>
            <a:pPr marL="0" indent="0">
              <a:buNone/>
            </a:pPr>
            <a:r>
              <a:rPr lang="en-US" b="1" dirty="0">
                <a:latin typeface="Times New Roman" panose="02020603050405020304" pitchFamily="18" charset="0"/>
                <a:cs typeface="Times New Roman" panose="02020603050405020304" pitchFamily="18" charset="0"/>
              </a:rPr>
              <a:t>He says that occasionally, he gets wet his underwear if he could not reach a toilet immediately. </a:t>
            </a:r>
          </a:p>
          <a:p>
            <a:pPr marL="0" indent="0">
              <a:buNone/>
            </a:pPr>
            <a:r>
              <a:rPr lang="en-US" b="1" dirty="0">
                <a:latin typeface="Times New Roman" panose="02020603050405020304" pitchFamily="18" charset="0"/>
                <a:cs typeface="Times New Roman" panose="02020603050405020304" pitchFamily="18" charset="0"/>
              </a:rPr>
              <a:t>He is not known to have any problem in past. </a:t>
            </a:r>
          </a:p>
          <a:p>
            <a:pPr marL="0" indent="0">
              <a:buNone/>
            </a:pPr>
            <a:r>
              <a:rPr lang="en-US" sz="3200" u="none" dirty="0">
                <a:latin typeface="Times New Roman" panose="02020603050405020304" pitchFamily="18" charset="0"/>
                <a:cs typeface="Times New Roman" panose="02020603050405020304" pitchFamily="18" charset="0"/>
              </a:rPr>
              <a:t>Q1: What are the differential diagnosis of lower urinary tract symptoms?</a:t>
            </a:r>
          </a:p>
          <a:p>
            <a:pPr marL="0" indent="0">
              <a:buNone/>
            </a:pPr>
            <a:r>
              <a:rPr lang="en-US" sz="3200" dirty="0">
                <a:latin typeface="Times New Roman" panose="02020603050405020304" pitchFamily="18" charset="0"/>
                <a:cs typeface="Times New Roman" panose="02020603050405020304" pitchFamily="18" charset="0"/>
              </a:rPr>
              <a:t>Q2: What are points to be discussed in taking history?</a:t>
            </a:r>
          </a:p>
          <a:p>
            <a:pPr marL="0" indent="0">
              <a:buNone/>
            </a:pPr>
            <a:r>
              <a:rPr lang="en-US" sz="3200" dirty="0">
                <a:latin typeface="Times New Roman" panose="02020603050405020304" pitchFamily="18" charset="0"/>
                <a:cs typeface="Times New Roman" panose="02020603050405020304" pitchFamily="18" charset="0"/>
              </a:rPr>
              <a:t>Q3: What are the clinical examination to be performed for this patient?</a:t>
            </a:r>
          </a:p>
          <a:p>
            <a:pPr marL="0" indent="0">
              <a:buNone/>
            </a:pPr>
            <a:r>
              <a:rPr lang="en-US" sz="3200" u="none" dirty="0">
                <a:latin typeface="Times New Roman" panose="02020603050405020304" pitchFamily="18" charset="0"/>
                <a:cs typeface="Times New Roman" panose="02020603050405020304" pitchFamily="18" charset="0"/>
              </a:rPr>
              <a:t>Q4: What are the laboratory tests to be performed for this patient?</a:t>
            </a:r>
          </a:p>
          <a:p>
            <a:pPr marL="0" indent="0">
              <a:buNone/>
            </a:pPr>
            <a:r>
              <a:rPr lang="en-US" sz="3200" dirty="0">
                <a:latin typeface="Times New Roman" panose="02020603050405020304" pitchFamily="18" charset="0"/>
                <a:cs typeface="Times New Roman" panose="02020603050405020304" pitchFamily="18" charset="0"/>
              </a:rPr>
              <a:t>Q5: What are the treatment modalities for this patient?</a:t>
            </a:r>
            <a:endParaRPr lang="en-US" sz="32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818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30BC-005D-4AAF-9933-E705F10B74A4}"/>
              </a:ext>
            </a:extLst>
          </p:cNvPr>
          <p:cNvSpPr>
            <a:spLocks noGrp="1"/>
          </p:cNvSpPr>
          <p:nvPr>
            <p:ph type="title"/>
          </p:nvPr>
        </p:nvSpPr>
        <p:spPr>
          <a:xfrm>
            <a:off x="838200" y="365125"/>
            <a:ext cx="10515600" cy="620395"/>
          </a:xfrm>
        </p:spPr>
        <p:txBody>
          <a:bodyPr>
            <a:normAutofit fontScale="90000"/>
          </a:bodyPr>
          <a:lstStyle/>
          <a:p>
            <a:r>
              <a:rPr lang="en-US" b="1" dirty="0">
                <a:solidFill>
                  <a:srgbClr val="C00000"/>
                </a:solidFill>
                <a:latin typeface="Algerian" panose="04020705040A02060702" pitchFamily="82" charset="0"/>
              </a:rPr>
              <a:t>Surgical </a:t>
            </a:r>
            <a:r>
              <a:rPr lang="en-US" b="1" u="none" dirty="0">
                <a:solidFill>
                  <a:srgbClr val="C00000"/>
                </a:solidFill>
                <a:latin typeface="Algerian" panose="04020705040A02060702" pitchFamily="82" charset="0"/>
              </a:rPr>
              <a:t>Treatment</a:t>
            </a:r>
            <a:endParaRPr lang="en-US" u="none" dirty="0"/>
          </a:p>
        </p:txBody>
      </p:sp>
      <p:sp>
        <p:nvSpPr>
          <p:cNvPr id="3" name="Content Placeholder 2">
            <a:extLst>
              <a:ext uri="{FF2B5EF4-FFF2-40B4-BE49-F238E27FC236}">
                <a16:creationId xmlns:a16="http://schemas.microsoft.com/office/drawing/2014/main" id="{7E82905E-1698-4D01-8350-9326451CECFC}"/>
              </a:ext>
            </a:extLst>
          </p:cNvPr>
          <p:cNvSpPr>
            <a:spLocks noGrp="1"/>
          </p:cNvSpPr>
          <p:nvPr>
            <p:ph idx="1"/>
          </p:nvPr>
        </p:nvSpPr>
        <p:spPr>
          <a:xfrm>
            <a:off x="838200" y="985520"/>
            <a:ext cx="10515600" cy="5191443"/>
          </a:xfrm>
        </p:spPr>
        <p:txBody>
          <a:bodyPr>
            <a:normAutofit/>
          </a:bodyPr>
          <a:lstStyle/>
          <a:p>
            <a:pPr marL="0" indent="0">
              <a:buNone/>
            </a:pPr>
            <a:r>
              <a:rPr lang="en-US" sz="3600" u="none" dirty="0">
                <a:latin typeface="Times New Roman" panose="02020603050405020304" pitchFamily="18" charset="0"/>
                <a:cs typeface="Times New Roman" panose="02020603050405020304" pitchFamily="18" charset="0"/>
              </a:rPr>
              <a:t>Transurethral resection of the prostate (TURP) is the standard.</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 Erectile function and continence are usually retained, although about 5 to 10% of patients experience some postsurgical problems, most commonly retrograde ejaculation. </a:t>
            </a:r>
          </a:p>
          <a:p>
            <a:pPr>
              <a:buFont typeface="Wingdings" panose="05000000000000000000" pitchFamily="2" charset="2"/>
              <a:buChar char="Ø"/>
            </a:pPr>
            <a:r>
              <a:rPr lang="en-US" u="none" dirty="0">
                <a:latin typeface="Times New Roman" panose="02020603050405020304" pitchFamily="18" charset="0"/>
                <a:cs typeface="Times New Roman" panose="02020603050405020304" pitchFamily="18" charset="0"/>
              </a:rPr>
              <a:t>The incidence of </a:t>
            </a:r>
            <a:r>
              <a:rPr lang="en-US" u="none"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erectile dysfunction</a:t>
            </a:r>
            <a:r>
              <a:rPr lang="en-US" u="none" dirty="0">
                <a:latin typeface="Times New Roman" panose="02020603050405020304" pitchFamily="18" charset="0"/>
                <a:cs typeface="Times New Roman" panose="02020603050405020304" pitchFamily="18" charset="0"/>
              </a:rPr>
              <a:t> after TURP is between 1 and 35%, About 10% of men undergoing TURP need the procedure repeated within 10 years because the prostate continues to grow. </a:t>
            </a:r>
          </a:p>
        </p:txBody>
      </p:sp>
    </p:spTree>
    <p:extLst>
      <p:ext uri="{BB962C8B-B14F-4D97-AF65-F5344CB8AC3E}">
        <p14:creationId xmlns:p14="http://schemas.microsoft.com/office/powerpoint/2010/main" val="109084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30BC-005D-4AAF-9933-E705F10B74A4}"/>
              </a:ext>
            </a:extLst>
          </p:cNvPr>
          <p:cNvSpPr>
            <a:spLocks noGrp="1"/>
          </p:cNvSpPr>
          <p:nvPr>
            <p:ph type="title"/>
          </p:nvPr>
        </p:nvSpPr>
        <p:spPr>
          <a:xfrm>
            <a:off x="838200" y="365125"/>
            <a:ext cx="10515600" cy="620395"/>
          </a:xfrm>
        </p:spPr>
        <p:txBody>
          <a:bodyPr>
            <a:normAutofit fontScale="90000"/>
          </a:bodyPr>
          <a:lstStyle/>
          <a:p>
            <a:r>
              <a:rPr lang="en-US" b="1" dirty="0">
                <a:solidFill>
                  <a:srgbClr val="C00000"/>
                </a:solidFill>
                <a:latin typeface="Algerian" panose="04020705040A02060702" pitchFamily="82" charset="0"/>
              </a:rPr>
              <a:t>Surgical </a:t>
            </a:r>
            <a:r>
              <a:rPr lang="en-US" b="1" u="none" dirty="0">
                <a:solidFill>
                  <a:srgbClr val="C00000"/>
                </a:solidFill>
                <a:latin typeface="Algerian" panose="04020705040A02060702" pitchFamily="82" charset="0"/>
              </a:rPr>
              <a:t>Treatment</a:t>
            </a:r>
            <a:endParaRPr lang="en-US" u="none" dirty="0"/>
          </a:p>
        </p:txBody>
      </p:sp>
      <p:sp>
        <p:nvSpPr>
          <p:cNvPr id="3" name="Content Placeholder 2">
            <a:extLst>
              <a:ext uri="{FF2B5EF4-FFF2-40B4-BE49-F238E27FC236}">
                <a16:creationId xmlns:a16="http://schemas.microsoft.com/office/drawing/2014/main" id="{7E82905E-1698-4D01-8350-9326451CECFC}"/>
              </a:ext>
            </a:extLst>
          </p:cNvPr>
          <p:cNvSpPr>
            <a:spLocks noGrp="1"/>
          </p:cNvSpPr>
          <p:nvPr>
            <p:ph idx="1"/>
          </p:nvPr>
        </p:nvSpPr>
        <p:spPr>
          <a:xfrm>
            <a:off x="838200" y="1066800"/>
            <a:ext cx="10515600" cy="5110163"/>
          </a:xfrm>
        </p:spPr>
        <p:txBody>
          <a:bodyPr>
            <a:normAutofit/>
          </a:bodyPr>
          <a:lstStyle/>
          <a:p>
            <a:pPr marL="0" indent="0">
              <a:buNone/>
            </a:pPr>
            <a:r>
              <a:rPr lang="en-US" sz="3600" b="1" u="none" dirty="0"/>
              <a:t>Other procedures</a:t>
            </a:r>
          </a:p>
          <a:p>
            <a:pPr>
              <a:buFont typeface="Wingdings" panose="05000000000000000000" pitchFamily="2" charset="2"/>
              <a:buChar char="Ø"/>
            </a:pPr>
            <a:r>
              <a:rPr lang="en-US" sz="3600" u="none" dirty="0"/>
              <a:t>Alternatives to TURP include</a:t>
            </a:r>
          </a:p>
          <a:p>
            <a:pPr lvl="1">
              <a:buFont typeface="Wingdings" panose="05000000000000000000" pitchFamily="2" charset="2"/>
              <a:buChar char="Ø"/>
            </a:pPr>
            <a:r>
              <a:rPr lang="en-US" sz="3200" u="none" dirty="0"/>
              <a:t> </a:t>
            </a:r>
            <a:r>
              <a:rPr lang="en-US" sz="3200" dirty="0"/>
              <a:t>M</a:t>
            </a:r>
            <a:r>
              <a:rPr lang="en-US" sz="3200" u="none" dirty="0"/>
              <a:t>icrowave thermotherapy, </a:t>
            </a:r>
          </a:p>
          <a:p>
            <a:pPr lvl="1">
              <a:buFont typeface="Wingdings" panose="05000000000000000000" pitchFamily="2" charset="2"/>
              <a:buChar char="Ø"/>
            </a:pPr>
            <a:r>
              <a:rPr lang="en-US" sz="3200" dirty="0" err="1"/>
              <a:t>E</a:t>
            </a:r>
            <a:r>
              <a:rPr lang="en-US" sz="3200" u="none" dirty="0" err="1"/>
              <a:t>lectrovaporization</a:t>
            </a:r>
            <a:r>
              <a:rPr lang="en-US" sz="3200" u="none" dirty="0"/>
              <a:t>, </a:t>
            </a:r>
          </a:p>
          <a:p>
            <a:pPr lvl="1">
              <a:buFont typeface="Wingdings" panose="05000000000000000000" pitchFamily="2" charset="2"/>
              <a:buChar char="Ø"/>
            </a:pPr>
            <a:r>
              <a:rPr lang="en-US" sz="3200" dirty="0"/>
              <a:t>V</a:t>
            </a:r>
            <a:r>
              <a:rPr lang="en-US" sz="3200" u="none" dirty="0"/>
              <a:t>arious laser techniques, </a:t>
            </a:r>
          </a:p>
          <a:p>
            <a:pPr lvl="1">
              <a:buFont typeface="Wingdings" panose="05000000000000000000" pitchFamily="2" charset="2"/>
              <a:buChar char="Ø"/>
            </a:pPr>
            <a:r>
              <a:rPr lang="en-US" sz="3200" dirty="0"/>
              <a:t>H</a:t>
            </a:r>
            <a:r>
              <a:rPr lang="en-US" sz="3200" u="none" dirty="0"/>
              <a:t>igh-intensity focused ultrasonography, </a:t>
            </a:r>
          </a:p>
          <a:p>
            <a:pPr lvl="1">
              <a:buFont typeface="Wingdings" panose="05000000000000000000" pitchFamily="2" charset="2"/>
              <a:buChar char="Ø"/>
            </a:pPr>
            <a:r>
              <a:rPr lang="en-US" sz="3200" dirty="0"/>
              <a:t>T</a:t>
            </a:r>
            <a:r>
              <a:rPr lang="en-US" sz="3200" u="none" dirty="0"/>
              <a:t>ransurethral needle ablation, </a:t>
            </a:r>
          </a:p>
          <a:p>
            <a:pPr lvl="1">
              <a:buFont typeface="Wingdings" panose="05000000000000000000" pitchFamily="2" charset="2"/>
              <a:buChar char="Ø"/>
            </a:pPr>
            <a:r>
              <a:rPr lang="en-US" sz="3200" dirty="0"/>
              <a:t>R</a:t>
            </a:r>
            <a:r>
              <a:rPr lang="en-US" sz="3200" u="none" dirty="0"/>
              <a:t>adiofrequency vaporization, pressurized heated water injection therapy, urethral lift, steam injection therapy, and intraurethral stents. </a:t>
            </a:r>
          </a:p>
        </p:txBody>
      </p:sp>
    </p:spTree>
    <p:extLst>
      <p:ext uri="{BB962C8B-B14F-4D97-AF65-F5344CB8AC3E}">
        <p14:creationId xmlns:p14="http://schemas.microsoft.com/office/powerpoint/2010/main" val="3756651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F371-6EC1-4CA5-8BAD-E749F231EAF8}"/>
              </a:ext>
            </a:extLst>
          </p:cNvPr>
          <p:cNvSpPr>
            <a:spLocks noGrp="1"/>
          </p:cNvSpPr>
          <p:nvPr>
            <p:ph type="title"/>
          </p:nvPr>
        </p:nvSpPr>
        <p:spPr>
          <a:xfrm>
            <a:off x="838200" y="365125"/>
            <a:ext cx="10515600" cy="549275"/>
          </a:xfrm>
        </p:spPr>
        <p:txBody>
          <a:bodyPr>
            <a:normAutofit fontScale="90000"/>
          </a:bodyPr>
          <a:lstStyle/>
          <a:p>
            <a:r>
              <a:rPr lang="en-US" b="1" u="none" dirty="0">
                <a:solidFill>
                  <a:srgbClr val="C00000"/>
                </a:solidFill>
                <a:latin typeface="Algerian" panose="04020705040A02060702" pitchFamily="82" charset="0"/>
              </a:rPr>
              <a:t>Treatment</a:t>
            </a:r>
          </a:p>
        </p:txBody>
      </p:sp>
      <p:sp>
        <p:nvSpPr>
          <p:cNvPr id="3" name="Content Placeholder 2">
            <a:extLst>
              <a:ext uri="{FF2B5EF4-FFF2-40B4-BE49-F238E27FC236}">
                <a16:creationId xmlns:a16="http://schemas.microsoft.com/office/drawing/2014/main" id="{C384C057-1D54-453B-89FF-80545BF130E6}"/>
              </a:ext>
            </a:extLst>
          </p:cNvPr>
          <p:cNvSpPr>
            <a:spLocks noGrp="1"/>
          </p:cNvSpPr>
          <p:nvPr>
            <p:ph idx="1"/>
          </p:nvPr>
        </p:nvSpPr>
        <p:spPr>
          <a:xfrm>
            <a:off x="294640" y="914400"/>
            <a:ext cx="11541760" cy="5578475"/>
          </a:xfrm>
        </p:spPr>
        <p:txBody>
          <a:bodyPr>
            <a:normAutofit/>
          </a:bodyPr>
          <a:lstStyle/>
          <a:p>
            <a:pPr marL="0" indent="0">
              <a:buNone/>
            </a:pPr>
            <a:endParaRPr lang="en-US" sz="3200" u="none" dirty="0">
              <a:latin typeface="Times New Roman" panose="02020603050405020304" pitchFamily="18" charset="0"/>
              <a:cs typeface="Times New Roman" panose="02020603050405020304" pitchFamily="18" charset="0"/>
            </a:endParaRPr>
          </a:p>
          <a:p>
            <a:pPr marL="0" indent="0">
              <a:buNone/>
            </a:pPr>
            <a:r>
              <a:rPr lang="en-US" sz="3200" b="1" u="none" dirty="0">
                <a:latin typeface="Times New Roman" panose="02020603050405020304" pitchFamily="18" charset="0"/>
                <a:cs typeface="Times New Roman" panose="02020603050405020304" pitchFamily="18" charset="0"/>
              </a:rPr>
              <a:t>Urinary retention:</a:t>
            </a:r>
          </a:p>
          <a:p>
            <a:pPr lvl="1">
              <a:buFont typeface="Wingdings" panose="05000000000000000000" pitchFamily="2" charset="2"/>
              <a:buChar char="Ø"/>
            </a:pPr>
            <a:r>
              <a:rPr lang="en-US" sz="4400" u="none" dirty="0">
                <a:latin typeface="Times New Roman" panose="02020603050405020304" pitchFamily="18" charset="0"/>
                <a:cs typeface="Times New Roman" panose="02020603050405020304" pitchFamily="18" charset="0"/>
              </a:rPr>
              <a:t>Significant urinary retention requires immediate decompression. </a:t>
            </a:r>
          </a:p>
          <a:p>
            <a:pPr lvl="1">
              <a:buFont typeface="Wingdings" panose="05000000000000000000" pitchFamily="2" charset="2"/>
              <a:buChar char="Ø"/>
            </a:pPr>
            <a:r>
              <a:rPr lang="en-US" sz="4400" u="none" dirty="0">
                <a:latin typeface="Times New Roman" panose="02020603050405020304" pitchFamily="18" charset="0"/>
                <a:cs typeface="Times New Roman" panose="02020603050405020304" pitchFamily="18" charset="0"/>
              </a:rPr>
              <a:t>Passage of a standard urinary catheter is first attempted; </a:t>
            </a:r>
          </a:p>
        </p:txBody>
      </p:sp>
    </p:spTree>
    <p:extLst>
      <p:ext uri="{BB962C8B-B14F-4D97-AF65-F5344CB8AC3E}">
        <p14:creationId xmlns:p14="http://schemas.microsoft.com/office/powerpoint/2010/main" val="2488224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30BC-005D-4AAF-9933-E705F10B74A4}"/>
              </a:ext>
            </a:extLst>
          </p:cNvPr>
          <p:cNvSpPr>
            <a:spLocks noGrp="1"/>
          </p:cNvSpPr>
          <p:nvPr>
            <p:ph type="title"/>
          </p:nvPr>
        </p:nvSpPr>
        <p:spPr>
          <a:xfrm>
            <a:off x="838200" y="365125"/>
            <a:ext cx="10515600" cy="620395"/>
          </a:xfrm>
        </p:spPr>
        <p:txBody>
          <a:bodyPr>
            <a:normAutofit fontScale="90000"/>
          </a:bodyPr>
          <a:lstStyle/>
          <a:p>
            <a:r>
              <a:rPr lang="en-US" b="1" dirty="0">
                <a:solidFill>
                  <a:srgbClr val="C00000"/>
                </a:solidFill>
                <a:latin typeface="Algerian" panose="04020705040A02060702" pitchFamily="82" charset="0"/>
              </a:rPr>
              <a:t>complications of long standing BPH</a:t>
            </a:r>
            <a:endParaRPr lang="en-US" u="none" dirty="0"/>
          </a:p>
        </p:txBody>
      </p:sp>
      <p:sp>
        <p:nvSpPr>
          <p:cNvPr id="3" name="Content Placeholder 2">
            <a:extLst>
              <a:ext uri="{FF2B5EF4-FFF2-40B4-BE49-F238E27FC236}">
                <a16:creationId xmlns:a16="http://schemas.microsoft.com/office/drawing/2014/main" id="{7E82905E-1698-4D01-8350-9326451CECFC}"/>
              </a:ext>
            </a:extLst>
          </p:cNvPr>
          <p:cNvSpPr>
            <a:spLocks noGrp="1"/>
          </p:cNvSpPr>
          <p:nvPr>
            <p:ph idx="1"/>
          </p:nvPr>
        </p:nvSpPr>
        <p:spPr>
          <a:xfrm>
            <a:off x="838200" y="985520"/>
            <a:ext cx="10515600" cy="5191443"/>
          </a:xfrm>
        </p:spPr>
        <p:txBody>
          <a:bodyPr>
            <a:normAutofit/>
          </a:bodyPr>
          <a:lstStyle/>
          <a:p>
            <a:pPr marL="0" indent="0">
              <a:buNone/>
            </a:pPr>
            <a:endParaRPr lang="en-US" sz="3600" u="none"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Acute urinary retention</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R</a:t>
            </a:r>
            <a:r>
              <a:rPr lang="en-US" sz="3600" u="none" dirty="0">
                <a:latin typeface="Times New Roman" panose="02020603050405020304" pitchFamily="18" charset="0"/>
                <a:cs typeface="Times New Roman" panose="02020603050405020304" pitchFamily="18" charset="0"/>
              </a:rPr>
              <a:t>ecurrent UTI, </a:t>
            </a:r>
          </a:p>
          <a:p>
            <a:pPr marL="971550" lvl="1" indent="-514350">
              <a:buFont typeface="+mj-lt"/>
              <a:buAutoNum type="arabicPeriod"/>
            </a:pPr>
            <a:r>
              <a:rPr lang="en-US" sz="3600" u="none" dirty="0">
                <a:latin typeface="Times New Roman" panose="02020603050405020304" pitchFamily="18" charset="0"/>
                <a:cs typeface="Times New Roman" panose="02020603050405020304" pitchFamily="18" charset="0"/>
              </a:rPr>
              <a:t>Renal stones, </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S</a:t>
            </a:r>
            <a:r>
              <a:rPr lang="en-US" sz="3600" u="none" dirty="0">
                <a:latin typeface="Times New Roman" panose="02020603050405020304" pitchFamily="18" charset="0"/>
                <a:cs typeface="Times New Roman" panose="02020603050405020304" pitchFamily="18" charset="0"/>
              </a:rPr>
              <a:t>evere bladder dysfunction,</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U</a:t>
            </a:r>
            <a:r>
              <a:rPr lang="en-US" sz="3600" u="none" dirty="0">
                <a:latin typeface="Times New Roman" panose="02020603050405020304" pitchFamily="18" charset="0"/>
                <a:cs typeface="Times New Roman" panose="02020603050405020304" pitchFamily="18" charset="0"/>
              </a:rPr>
              <a:t>pper UTI</a:t>
            </a:r>
            <a:endParaRPr lang="en-US" sz="3600" u="sng" dirty="0">
              <a:latin typeface="Times New Roman" panose="02020603050405020304" pitchFamily="18" charset="0"/>
              <a:cs typeface="Times New Roman" panose="02020603050405020304" pitchFamily="18" charset="0"/>
            </a:endParaRPr>
          </a:p>
          <a:p>
            <a:pPr marL="0" indent="0">
              <a:buNone/>
            </a:pPr>
            <a:endParaRPr lang="en-US" u="none" dirty="0">
              <a:latin typeface="Times New Roman" panose="02020603050405020304" pitchFamily="18" charset="0"/>
              <a:cs typeface="Times New Roman" panose="02020603050405020304" pitchFamily="18" charset="0"/>
            </a:endParaRPr>
          </a:p>
          <a:p>
            <a:pPr marL="0" indent="0">
              <a:buNone/>
            </a:pPr>
            <a:r>
              <a:rPr lang="en-US" u="none" dirty="0">
                <a:latin typeface="Times New Roman" panose="02020603050405020304" pitchFamily="18" charset="0"/>
                <a:cs typeface="Times New Roman" panose="02020603050405020304" pitchFamily="18" charset="0"/>
              </a:rPr>
              <a:t>.</a:t>
            </a:r>
          </a:p>
          <a:p>
            <a:pPr marL="0" indent="0">
              <a:buNone/>
            </a:pPr>
            <a:endParaRPr lang="en-US"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055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AACE-D2E9-44BB-B432-043A0C5DF878}"/>
              </a:ext>
            </a:extLst>
          </p:cNvPr>
          <p:cNvSpPr>
            <a:spLocks noGrp="1"/>
          </p:cNvSpPr>
          <p:nvPr>
            <p:ph type="title"/>
          </p:nvPr>
        </p:nvSpPr>
        <p:spPr/>
        <p:txBody>
          <a:bodyPr/>
          <a:lstStyle/>
          <a:p>
            <a:endParaRPr lang="en-US" b="1" dirty="0">
              <a:solidFill>
                <a:srgbClr val="C0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76A366F8-3C9D-48BD-A287-27B0B1AB62C5}"/>
              </a:ext>
            </a:extLst>
          </p:cNvPr>
          <p:cNvSpPr>
            <a:spLocks noGrp="1"/>
          </p:cNvSpPr>
          <p:nvPr>
            <p:ph idx="1"/>
          </p:nvPr>
        </p:nvSpPr>
        <p:spPr/>
        <p:txBody>
          <a:bodyPr>
            <a:normAutofit/>
          </a:bodyPr>
          <a:lstStyle/>
          <a:p>
            <a:pPr marL="0" indent="0" algn="ctr">
              <a:buNone/>
            </a:pPr>
            <a:r>
              <a:rPr lang="en-US" sz="4800" b="1" dirty="0">
                <a:solidFill>
                  <a:srgbClr val="C00000"/>
                </a:solidFill>
                <a:latin typeface="Algerian" panose="04020705040A02060702" pitchFamily="82" charset="0"/>
              </a:rPr>
              <a:t>Urgent Referral </a:t>
            </a:r>
            <a:r>
              <a:rPr lang="en-US" sz="4800" b="1" dirty="0" err="1">
                <a:solidFill>
                  <a:srgbClr val="C00000"/>
                </a:solidFill>
                <a:latin typeface="Algerian" panose="04020705040A02060702" pitchFamily="82" charset="0"/>
              </a:rPr>
              <a:t>IndicationS</a:t>
            </a:r>
            <a:endParaRPr lang="en-US" sz="4800" b="1" dirty="0">
              <a:solidFill>
                <a:srgbClr val="C00000"/>
              </a:solidFill>
              <a:latin typeface="Algerian" panose="04020705040A02060702" pitchFamily="82" charset="0"/>
            </a:endParaRPr>
          </a:p>
          <a:p>
            <a:pPr marL="0" indent="0" algn="ctr">
              <a:buNone/>
            </a:pPr>
            <a:r>
              <a:rPr lang="en-US" sz="4800" b="1" dirty="0">
                <a:solidFill>
                  <a:srgbClr val="C00000"/>
                </a:solidFill>
                <a:latin typeface="Algerian" panose="04020705040A02060702" pitchFamily="82" charset="0"/>
              </a:rPr>
              <a:t>to </a:t>
            </a:r>
          </a:p>
          <a:p>
            <a:pPr marL="0" indent="0" algn="ctr">
              <a:buNone/>
            </a:pPr>
            <a:r>
              <a:rPr lang="en-US" sz="4800" b="1" dirty="0">
                <a:solidFill>
                  <a:srgbClr val="C00000"/>
                </a:solidFill>
                <a:latin typeface="Algerian" panose="04020705040A02060702" pitchFamily="82" charset="0"/>
              </a:rPr>
              <a:t>Urology</a:t>
            </a:r>
            <a:endParaRPr lang="en-US" sz="4800" dirty="0"/>
          </a:p>
        </p:txBody>
      </p:sp>
    </p:spTree>
    <p:extLst>
      <p:ext uri="{BB962C8B-B14F-4D97-AF65-F5344CB8AC3E}">
        <p14:creationId xmlns:p14="http://schemas.microsoft.com/office/powerpoint/2010/main" val="1071759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366F8-3C9D-48BD-A287-27B0B1AB62C5}"/>
              </a:ext>
            </a:extLst>
          </p:cNvPr>
          <p:cNvSpPr>
            <a:spLocks noGrp="1"/>
          </p:cNvSpPr>
          <p:nvPr>
            <p:ph idx="1"/>
          </p:nvPr>
        </p:nvSpPr>
        <p:spPr>
          <a:xfrm>
            <a:off x="0" y="150470"/>
            <a:ext cx="11817752" cy="6597571"/>
          </a:xfrm>
        </p:spPr>
        <p:txBody>
          <a:bodyPr>
            <a:normAutofit fontScale="85000" lnSpcReduction="10000"/>
          </a:bodyPr>
          <a:lstStyle/>
          <a:p>
            <a:pPr marL="0" indent="0">
              <a:buNone/>
            </a:pPr>
            <a:r>
              <a:rPr lang="en-US" sz="4800" dirty="0">
                <a:latin typeface="Times New Roman" panose="02020603050405020304" pitchFamily="18" charset="0"/>
                <a:cs typeface="Times New Roman" panose="02020603050405020304" pitchFamily="18" charset="0"/>
              </a:rPr>
              <a:t>1. Microscopic or macroscopic hematuria</a:t>
            </a:r>
          </a:p>
          <a:p>
            <a:pPr marL="0" indent="0">
              <a:buNone/>
            </a:pPr>
            <a:r>
              <a:rPr lang="en-US" sz="4800" dirty="0">
                <a:latin typeface="Times New Roman" panose="02020603050405020304" pitchFamily="18" charset="0"/>
                <a:cs typeface="Times New Roman" panose="02020603050405020304" pitchFamily="18" charset="0"/>
              </a:rPr>
              <a:t>2. Neurological disease (such as long-standing diabetes): may suggest neurogenic bladder</a:t>
            </a:r>
          </a:p>
          <a:p>
            <a:pPr marL="0" indent="0">
              <a:buNone/>
            </a:pPr>
            <a:r>
              <a:rPr lang="en-US" sz="4800" dirty="0">
                <a:latin typeface="Times New Roman" panose="02020603050405020304" pitchFamily="18" charset="0"/>
                <a:cs typeface="Times New Roman" panose="02020603050405020304" pitchFamily="18" charset="0"/>
              </a:rPr>
              <a:t>3. H/O prior urological surgeries and urethral stricture</a:t>
            </a:r>
          </a:p>
          <a:p>
            <a:pPr marL="0" indent="0">
              <a:buNone/>
            </a:pPr>
            <a:r>
              <a:rPr lang="en-US" sz="4800" dirty="0">
                <a:latin typeface="Times New Roman" panose="02020603050405020304" pitchFamily="18" charset="0"/>
                <a:cs typeface="Times New Roman" panose="02020603050405020304" pitchFamily="18" charset="0"/>
              </a:rPr>
              <a:t>4. History of recurrent infection</a:t>
            </a:r>
          </a:p>
          <a:p>
            <a:pPr marL="0" indent="0">
              <a:buNone/>
            </a:pPr>
            <a:r>
              <a:rPr lang="en-US" sz="4800" dirty="0">
                <a:latin typeface="Times New Roman" panose="02020603050405020304" pitchFamily="18" charset="0"/>
                <a:cs typeface="Times New Roman" panose="02020603050405020304" pitchFamily="18" charset="0"/>
              </a:rPr>
              <a:t>5. Palpable bladder</a:t>
            </a:r>
          </a:p>
          <a:p>
            <a:pPr marL="0" indent="0">
              <a:buNone/>
            </a:pPr>
            <a:r>
              <a:rPr lang="en-US" sz="4800" dirty="0">
                <a:latin typeface="Times New Roman" panose="02020603050405020304" pitchFamily="18" charset="0"/>
                <a:cs typeface="Times New Roman" panose="02020603050405020304" pitchFamily="18" charset="0"/>
              </a:rPr>
              <a:t>4. Renal impairment due to lower urinary tract dysfunction</a:t>
            </a:r>
          </a:p>
          <a:p>
            <a:pPr marL="0" indent="0">
              <a:buNone/>
            </a:pPr>
            <a:r>
              <a:rPr lang="en-US" sz="4800" dirty="0">
                <a:latin typeface="Times New Roman" panose="02020603050405020304" pitchFamily="18" charset="0"/>
                <a:cs typeface="Times New Roman" panose="02020603050405020304" pitchFamily="18" charset="0"/>
              </a:rPr>
              <a:t>5. Abnormal digital rectal exam suggesting prostate cancer</a:t>
            </a:r>
          </a:p>
          <a:p>
            <a:pPr marL="0" indent="0">
              <a:buNone/>
            </a:pPr>
            <a:r>
              <a:rPr lang="en-US" sz="4800" dirty="0">
                <a:latin typeface="Times New Roman" panose="02020603050405020304" pitchFamily="18" charset="0"/>
                <a:cs typeface="Times New Roman" panose="02020603050405020304" pitchFamily="18" charset="0"/>
              </a:rPr>
              <a:t>6.Abnormal PSA levels.</a:t>
            </a:r>
          </a:p>
        </p:txBody>
      </p:sp>
    </p:spTree>
    <p:extLst>
      <p:ext uri="{BB962C8B-B14F-4D97-AF65-F5344CB8AC3E}">
        <p14:creationId xmlns:p14="http://schemas.microsoft.com/office/powerpoint/2010/main" val="4050096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AACE-D2E9-44BB-B432-043A0C5DF878}"/>
              </a:ext>
            </a:extLst>
          </p:cNvPr>
          <p:cNvSpPr>
            <a:spLocks noGrp="1"/>
          </p:cNvSpPr>
          <p:nvPr>
            <p:ph type="title"/>
          </p:nvPr>
        </p:nvSpPr>
        <p:spPr/>
        <p:txBody>
          <a:bodyPr/>
          <a:lstStyle/>
          <a:p>
            <a:endParaRPr lang="en-US" b="1" dirty="0">
              <a:solidFill>
                <a:srgbClr val="C0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76A366F8-3C9D-48BD-A287-27B0B1AB62C5}"/>
              </a:ext>
            </a:extLst>
          </p:cNvPr>
          <p:cNvSpPr>
            <a:spLocks noGrp="1"/>
          </p:cNvSpPr>
          <p:nvPr>
            <p:ph idx="1"/>
          </p:nvPr>
        </p:nvSpPr>
        <p:spPr/>
        <p:txBody>
          <a:bodyPr>
            <a:normAutofit/>
          </a:bodyPr>
          <a:lstStyle/>
          <a:p>
            <a:pPr marL="0" indent="0" algn="ctr">
              <a:buNone/>
            </a:pPr>
            <a:r>
              <a:rPr lang="en-US" sz="4800" b="1" dirty="0">
                <a:solidFill>
                  <a:srgbClr val="C00000"/>
                </a:solidFill>
                <a:latin typeface="Algerian" panose="04020705040A02060702" pitchFamily="82" charset="0"/>
              </a:rPr>
              <a:t>Summary of the Management Plan</a:t>
            </a:r>
            <a:endParaRPr lang="en-US" sz="4800" dirty="0"/>
          </a:p>
        </p:txBody>
      </p:sp>
    </p:spTree>
    <p:extLst>
      <p:ext uri="{BB962C8B-B14F-4D97-AF65-F5344CB8AC3E}">
        <p14:creationId xmlns:p14="http://schemas.microsoft.com/office/powerpoint/2010/main" val="793650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9C47-9F76-4212-97C4-A944D977A6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8F3F3D-6A7E-466F-8FD3-66A8E2F4878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13F3607-0752-467C-836C-E602C34C1CD3}"/>
              </a:ext>
            </a:extLst>
          </p:cNvPr>
          <p:cNvPicPr>
            <a:picLocks noChangeAspect="1"/>
          </p:cNvPicPr>
          <p:nvPr/>
        </p:nvPicPr>
        <p:blipFill>
          <a:blip r:embed="rId2"/>
          <a:stretch>
            <a:fillRect/>
          </a:stretch>
        </p:blipFill>
        <p:spPr>
          <a:xfrm>
            <a:off x="634322" y="0"/>
            <a:ext cx="10923356" cy="6858000"/>
          </a:xfrm>
          <a:prstGeom prst="rect">
            <a:avLst/>
          </a:prstGeom>
        </p:spPr>
      </p:pic>
    </p:spTree>
    <p:extLst>
      <p:ext uri="{BB962C8B-B14F-4D97-AF65-F5344CB8AC3E}">
        <p14:creationId xmlns:p14="http://schemas.microsoft.com/office/powerpoint/2010/main" val="3385064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9704-E816-4AD4-8169-4280A22CEA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1B3A92-4BB4-4812-A0F7-8367C3EE6EC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F0FF95-C2C2-42B2-962D-C884F2278968}"/>
              </a:ext>
            </a:extLst>
          </p:cNvPr>
          <p:cNvPicPr>
            <a:picLocks noChangeAspect="1"/>
          </p:cNvPicPr>
          <p:nvPr/>
        </p:nvPicPr>
        <p:blipFill>
          <a:blip r:embed="rId2"/>
          <a:stretch>
            <a:fillRect/>
          </a:stretch>
        </p:blipFill>
        <p:spPr>
          <a:xfrm>
            <a:off x="71120" y="0"/>
            <a:ext cx="11877039" cy="6858000"/>
          </a:xfrm>
          <a:prstGeom prst="rect">
            <a:avLst/>
          </a:prstGeom>
        </p:spPr>
      </p:pic>
    </p:spTree>
    <p:extLst>
      <p:ext uri="{BB962C8B-B14F-4D97-AF65-F5344CB8AC3E}">
        <p14:creationId xmlns:p14="http://schemas.microsoft.com/office/powerpoint/2010/main" val="1322470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2286-37C2-4C6E-8B48-B922C68072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F86CED-865B-4DA4-BE9C-F3320993B3B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36D46EB-336A-40D5-A3F7-CFB328347461}"/>
              </a:ext>
            </a:extLst>
          </p:cNvPr>
          <p:cNvPicPr>
            <a:picLocks noChangeAspect="1"/>
          </p:cNvPicPr>
          <p:nvPr/>
        </p:nvPicPr>
        <p:blipFill>
          <a:blip r:embed="rId2"/>
          <a:stretch>
            <a:fillRect/>
          </a:stretch>
        </p:blipFill>
        <p:spPr>
          <a:xfrm>
            <a:off x="1137920" y="139005"/>
            <a:ext cx="10607039" cy="5401429"/>
          </a:xfrm>
          <a:prstGeom prst="rect">
            <a:avLst/>
          </a:prstGeom>
        </p:spPr>
      </p:pic>
    </p:spTree>
    <p:extLst>
      <p:ext uri="{BB962C8B-B14F-4D97-AF65-F5344CB8AC3E}">
        <p14:creationId xmlns:p14="http://schemas.microsoft.com/office/powerpoint/2010/main" val="140457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9D73-73D3-49BB-B56C-575EFBA61E07}"/>
              </a:ext>
            </a:extLst>
          </p:cNvPr>
          <p:cNvSpPr>
            <a:spLocks noGrp="1"/>
          </p:cNvSpPr>
          <p:nvPr>
            <p:ph type="title"/>
          </p:nvPr>
        </p:nvSpPr>
        <p:spPr>
          <a:xfrm>
            <a:off x="325120" y="365125"/>
            <a:ext cx="11028680" cy="1325563"/>
          </a:xfrm>
        </p:spPr>
        <p:txBody>
          <a:bodyPr>
            <a:normAutofit/>
          </a:bodyPr>
          <a:lstStyle/>
          <a:p>
            <a:r>
              <a:rPr lang="en-US" sz="6000" dirty="0">
                <a:solidFill>
                  <a:srgbClr val="C00000"/>
                </a:solidFill>
                <a:latin typeface="Algerian" panose="04020705040A02060702" pitchFamily="82" charset="0"/>
              </a:rPr>
              <a:t>Objectives</a:t>
            </a:r>
          </a:p>
        </p:txBody>
      </p:sp>
      <p:sp>
        <p:nvSpPr>
          <p:cNvPr id="3" name="Content Placeholder 2">
            <a:extLst>
              <a:ext uri="{FF2B5EF4-FFF2-40B4-BE49-F238E27FC236}">
                <a16:creationId xmlns:a16="http://schemas.microsoft.com/office/drawing/2014/main" id="{473A2324-320F-4D2F-9E28-CC7E58682CD9}"/>
              </a:ext>
            </a:extLst>
          </p:cNvPr>
          <p:cNvSpPr>
            <a:spLocks noGrp="1"/>
          </p:cNvSpPr>
          <p:nvPr>
            <p:ph idx="1"/>
          </p:nvPr>
        </p:nvSpPr>
        <p:spPr>
          <a:xfrm>
            <a:off x="1021080" y="1564640"/>
            <a:ext cx="10515600" cy="4846003"/>
          </a:xfrm>
        </p:spPr>
        <p:txBody>
          <a:bodyPr>
            <a:normAutofit lnSpcReduction="10000"/>
          </a:bodyPr>
          <a:lstStyle/>
          <a:p>
            <a:pPr marL="514350" indent="-514350">
              <a:buAutoNum type="arabicPeriod"/>
            </a:pPr>
            <a:r>
              <a:rPr lang="en-US" b="1" dirty="0">
                <a:latin typeface="Times New Roman" panose="02020603050405020304" pitchFamily="18" charset="0"/>
                <a:cs typeface="Times New Roman" panose="02020603050405020304" pitchFamily="18" charset="0"/>
              </a:rPr>
              <a:t>Discuss </a:t>
            </a:r>
            <a:r>
              <a:rPr lang="en-US" b="1" u="none" dirty="0">
                <a:latin typeface="Times New Roman" panose="02020603050405020304" pitchFamily="18" charset="0"/>
                <a:cs typeface="Times New Roman" panose="02020603050405020304" pitchFamily="18" charset="0"/>
              </a:rPr>
              <a:t>the differential diagnosis of lower urinary tract symptoms (LUTS).</a:t>
            </a:r>
          </a:p>
          <a:p>
            <a:pPr marL="514350" indent="-514350">
              <a:buAutoNum type="arabicPeriod"/>
            </a:pPr>
            <a:r>
              <a:rPr lang="en-US" b="1" u="none" dirty="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are the </a:t>
            </a:r>
            <a:r>
              <a:rPr lang="en-US" b="1" dirty="0" err="1">
                <a:latin typeface="Times New Roman" panose="02020603050405020304" pitchFamily="18" charset="0"/>
                <a:cs typeface="Times New Roman" panose="02020603050405020304" pitchFamily="18" charset="0"/>
              </a:rPr>
              <a:t>etio</a:t>
            </a:r>
            <a:r>
              <a:rPr lang="en-US" b="1" dirty="0">
                <a:latin typeface="Times New Roman" panose="02020603050405020304" pitchFamily="18" charset="0"/>
                <a:cs typeface="Times New Roman" panose="02020603050405020304" pitchFamily="18" charset="0"/>
              </a:rPr>
              <a:t>-</a:t>
            </a:r>
            <a:r>
              <a:rPr lang="en-US" b="1" u="none" dirty="0">
                <a:latin typeface="Times New Roman" panose="02020603050405020304" pitchFamily="18" charset="0"/>
                <a:cs typeface="Times New Roman" panose="02020603050405020304" pitchFamily="18" charset="0"/>
              </a:rPr>
              <a:t>pathophysiological factors and prevalence of BPH.</a:t>
            </a:r>
          </a:p>
          <a:p>
            <a:pPr marL="514350" indent="-514350">
              <a:buAutoNum type="arabicPeriod"/>
            </a:pPr>
            <a:r>
              <a:rPr lang="en-US" b="1" dirty="0">
                <a:latin typeface="Times New Roman" panose="02020603050405020304" pitchFamily="18" charset="0"/>
                <a:cs typeface="Times New Roman" panose="02020603050405020304" pitchFamily="18" charset="0"/>
              </a:rPr>
              <a:t>Identify important points to be included in taking history of a suspected case of BPH. </a:t>
            </a:r>
          </a:p>
          <a:p>
            <a:pPr marL="514350" indent="-514350">
              <a:buAutoNum type="arabicPeriod"/>
            </a:pPr>
            <a:r>
              <a:rPr lang="en-US" b="1" dirty="0">
                <a:latin typeface="Times New Roman" panose="02020603050405020304" pitchFamily="18" charset="0"/>
                <a:cs typeface="Times New Roman" panose="02020603050405020304" pitchFamily="18" charset="0"/>
              </a:rPr>
              <a:t>Discuss the clinical examination to be performed in a case of suspected BPH.</a:t>
            </a:r>
          </a:p>
          <a:p>
            <a:pPr marL="514350" indent="-514350">
              <a:buAutoNum type="arabicPeriod"/>
            </a:pPr>
            <a:r>
              <a:rPr lang="en-US" b="1" dirty="0">
                <a:latin typeface="Times New Roman" panose="02020603050405020304" pitchFamily="18" charset="0"/>
                <a:cs typeface="Times New Roman" panose="02020603050405020304" pitchFamily="18" charset="0"/>
              </a:rPr>
              <a:t>Discuss </a:t>
            </a:r>
            <a:r>
              <a:rPr lang="en-US" b="1" u="none" dirty="0">
                <a:latin typeface="Times New Roman" panose="02020603050405020304" pitchFamily="18" charset="0"/>
                <a:cs typeface="Times New Roman" panose="02020603050405020304" pitchFamily="18" charset="0"/>
              </a:rPr>
              <a:t>the laboratory tests to be performed </a:t>
            </a:r>
            <a:r>
              <a:rPr lang="en-US" b="1" dirty="0">
                <a:latin typeface="Times New Roman" panose="02020603050405020304" pitchFamily="18" charset="0"/>
                <a:cs typeface="Times New Roman" panose="02020603050405020304" pitchFamily="18" charset="0"/>
              </a:rPr>
              <a:t>in a case of suspected BPH.</a:t>
            </a:r>
          </a:p>
          <a:p>
            <a:pPr marL="514350" indent="-514350">
              <a:buAutoNum type="arabicPeriod"/>
            </a:pPr>
            <a:r>
              <a:rPr lang="en-US" b="1" dirty="0">
                <a:latin typeface="Times New Roman" panose="02020603050405020304" pitchFamily="18" charset="0"/>
                <a:cs typeface="Times New Roman" panose="02020603050405020304" pitchFamily="18" charset="0"/>
              </a:rPr>
              <a:t>Recognize the treatment modalities of a suspected case of BPH.</a:t>
            </a:r>
            <a:endParaRPr lang="en-US" b="1" dirty="0"/>
          </a:p>
        </p:txBody>
      </p:sp>
    </p:spTree>
    <p:extLst>
      <p:ext uri="{BB962C8B-B14F-4D97-AF65-F5344CB8AC3E}">
        <p14:creationId xmlns:p14="http://schemas.microsoft.com/office/powerpoint/2010/main" val="185639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1E76-3E72-408F-9BF3-3C4795868818}"/>
              </a:ext>
            </a:extLst>
          </p:cNvPr>
          <p:cNvSpPr>
            <a:spLocks noGrp="1"/>
          </p:cNvSpPr>
          <p:nvPr>
            <p:ph type="title"/>
          </p:nvPr>
        </p:nvSpPr>
        <p:spPr>
          <a:xfrm>
            <a:off x="838200" y="365125"/>
            <a:ext cx="10515600" cy="630555"/>
          </a:xfrm>
        </p:spPr>
        <p:txBody>
          <a:bodyPr>
            <a:normAutofit fontScale="90000"/>
          </a:bodyPr>
          <a:lstStyle/>
          <a:p>
            <a:r>
              <a:rPr lang="en-US" u="none" dirty="0">
                <a:solidFill>
                  <a:srgbClr val="C00000"/>
                </a:solidFill>
                <a:latin typeface="Algerian" panose="04020705040A02060702" pitchFamily="82" charset="0"/>
              </a:rPr>
              <a:t>Prevalence</a:t>
            </a:r>
          </a:p>
        </p:txBody>
      </p:sp>
      <p:sp>
        <p:nvSpPr>
          <p:cNvPr id="3" name="Content Placeholder 2">
            <a:extLst>
              <a:ext uri="{FF2B5EF4-FFF2-40B4-BE49-F238E27FC236}">
                <a16:creationId xmlns:a16="http://schemas.microsoft.com/office/drawing/2014/main" id="{051F9D48-141E-4644-80DA-66A5F2B628AC}"/>
              </a:ext>
            </a:extLst>
          </p:cNvPr>
          <p:cNvSpPr>
            <a:spLocks noGrp="1"/>
          </p:cNvSpPr>
          <p:nvPr>
            <p:ph idx="1"/>
          </p:nvPr>
        </p:nvSpPr>
        <p:spPr>
          <a:xfrm>
            <a:off x="284480" y="995680"/>
            <a:ext cx="11724640" cy="5181283"/>
          </a:xfrm>
        </p:spPr>
        <p:txBody>
          <a:bodyPr>
            <a:normAutofit/>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A </a:t>
            </a:r>
            <a:r>
              <a:rPr lang="en-US" sz="3600" u="none" dirty="0">
                <a:latin typeface="Times New Roman" panose="02020603050405020304" pitchFamily="18" charset="0"/>
                <a:cs typeface="Times New Roman" panose="02020603050405020304" pitchFamily="18" charset="0"/>
              </a:rPr>
              <a:t>prostate volume &gt; 30 mL and a moderate or high American Urological Association Symptom Score taken in consideration of BPH prevalence.</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a:t>
            </a:r>
            <a:r>
              <a:rPr lang="en-US" sz="3600" u="none" dirty="0">
                <a:latin typeface="Times New Roman" panose="02020603050405020304" pitchFamily="18" charset="0"/>
                <a:cs typeface="Times New Roman" panose="02020603050405020304" pitchFamily="18" charset="0"/>
              </a:rPr>
              <a:t>n men aged 55 to 74 without prostate cancer is 19%. </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Based on autopsy studies, the prevalence of BPH increases from 8% in men aged 31 to 40 years to 40 to 50% in men aged 51 to 60 years and to &gt; 80% in men &gt; 80 years.</a:t>
            </a:r>
          </a:p>
          <a:p>
            <a:pPr>
              <a:buFont typeface="Wingdings" panose="05000000000000000000" pitchFamily="2" charset="2"/>
              <a:buChar char="Ø"/>
            </a:pPr>
            <a:endParaRPr lang="en-US" sz="36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68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DE02-F7B0-4C3C-8845-3D9D8EAD8494}"/>
              </a:ext>
            </a:extLst>
          </p:cNvPr>
          <p:cNvSpPr>
            <a:spLocks noGrp="1"/>
          </p:cNvSpPr>
          <p:nvPr>
            <p:ph type="title"/>
          </p:nvPr>
        </p:nvSpPr>
        <p:spPr>
          <a:xfrm>
            <a:off x="838200" y="365125"/>
            <a:ext cx="10515600" cy="549275"/>
          </a:xfrm>
        </p:spPr>
        <p:txBody>
          <a:bodyPr>
            <a:normAutofit fontScale="90000"/>
          </a:bodyPr>
          <a:lstStyle/>
          <a:p>
            <a:r>
              <a:rPr lang="en-US" u="none" dirty="0" err="1">
                <a:solidFill>
                  <a:srgbClr val="C00000"/>
                </a:solidFill>
                <a:latin typeface="Algerian" panose="04020705040A02060702" pitchFamily="82" charset="0"/>
              </a:rPr>
              <a:t>Etio</a:t>
            </a:r>
            <a:r>
              <a:rPr lang="en-US" u="none" dirty="0">
                <a:solidFill>
                  <a:srgbClr val="C00000"/>
                </a:solidFill>
                <a:latin typeface="Algerian" panose="04020705040A02060702" pitchFamily="82" charset="0"/>
              </a:rPr>
              <a:t>-Pathophysiology</a:t>
            </a:r>
          </a:p>
        </p:txBody>
      </p:sp>
      <p:sp>
        <p:nvSpPr>
          <p:cNvPr id="3" name="Content Placeholder 2">
            <a:extLst>
              <a:ext uri="{FF2B5EF4-FFF2-40B4-BE49-F238E27FC236}">
                <a16:creationId xmlns:a16="http://schemas.microsoft.com/office/drawing/2014/main" id="{37755199-9F47-40FF-9D0A-201657824C2E}"/>
              </a:ext>
            </a:extLst>
          </p:cNvPr>
          <p:cNvSpPr>
            <a:spLocks noGrp="1"/>
          </p:cNvSpPr>
          <p:nvPr>
            <p:ph idx="1"/>
          </p:nvPr>
        </p:nvSpPr>
        <p:spPr>
          <a:xfrm>
            <a:off x="345440" y="1117600"/>
            <a:ext cx="11714480" cy="5740400"/>
          </a:xfrm>
        </p:spPr>
        <p:txBody>
          <a:bodyPr>
            <a:normAutofit fontScale="92500" lnSpcReduction="10000"/>
          </a:bodyPr>
          <a:lstStyle/>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The etiology is unknown but probably involves hormonal changes associated with aging.</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Multiple </a:t>
            </a:r>
            <a:r>
              <a:rPr lang="en-US" sz="3600" u="none" dirty="0" err="1">
                <a:latin typeface="Times New Roman" panose="02020603050405020304" pitchFamily="18" charset="0"/>
                <a:cs typeface="Times New Roman" panose="02020603050405020304" pitchFamily="18" charset="0"/>
              </a:rPr>
              <a:t>fibroadenomatous</a:t>
            </a:r>
            <a:r>
              <a:rPr lang="en-US" sz="3600" u="none" dirty="0">
                <a:latin typeface="Times New Roman" panose="02020603050405020304" pitchFamily="18" charset="0"/>
                <a:cs typeface="Times New Roman" panose="02020603050405020304" pitchFamily="18" charset="0"/>
              </a:rPr>
              <a:t> nodules develop in the periurethral region of the prostate, probably originating within the periurethral glands </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a:t>
            </a:r>
            <a:r>
              <a:rPr lang="en-US" sz="3600" u="none" dirty="0">
                <a:latin typeface="Times New Roman" panose="02020603050405020304" pitchFamily="18" charset="0"/>
                <a:cs typeface="Times New Roman" panose="02020603050405020304" pitchFamily="18" charset="0"/>
              </a:rPr>
              <a:t>he lumen of the prostatic urethra narrows and lengthens, urine outflow is progressively obstructed. </a:t>
            </a:r>
          </a:p>
          <a:p>
            <a:pPr>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Therefore, </a:t>
            </a:r>
            <a:r>
              <a:rPr lang="en-US" sz="3600" u="none" dirty="0" err="1">
                <a:latin typeface="Times New Roman" panose="02020603050405020304" pitchFamily="18" charset="0"/>
                <a:cs typeface="Times New Roman" panose="02020603050405020304" pitchFamily="18" charset="0"/>
              </a:rPr>
              <a:t>etio</a:t>
            </a:r>
            <a:r>
              <a:rPr lang="en-US" sz="3600" u="none" dirty="0">
                <a:latin typeface="Times New Roman" panose="02020603050405020304" pitchFamily="18" charset="0"/>
                <a:cs typeface="Times New Roman" panose="02020603050405020304" pitchFamily="18" charset="0"/>
              </a:rPr>
              <a:t>-pathological changes are multi-factorial;</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smooth muscle hyperplasia, </a:t>
            </a:r>
          </a:p>
          <a:p>
            <a:pPr lvl="1">
              <a:buFont typeface="Wingdings" panose="05000000000000000000" pitchFamily="2" charset="2"/>
              <a:buChar char="Ø"/>
            </a:pPr>
            <a:r>
              <a:rPr lang="en-US" sz="3200" u="none" dirty="0">
                <a:latin typeface="Times New Roman" panose="02020603050405020304" pitchFamily="18" charset="0"/>
                <a:cs typeface="Times New Roman" panose="02020603050405020304" pitchFamily="18" charset="0"/>
              </a:rPr>
              <a:t>Prostatic </a:t>
            </a:r>
            <a:r>
              <a:rPr lang="en-US" sz="3600" u="none" dirty="0">
                <a:latin typeface="Times New Roman" panose="02020603050405020304" pitchFamily="18" charset="0"/>
                <a:cs typeface="Times New Roman" panose="02020603050405020304" pitchFamily="18" charset="0"/>
              </a:rPr>
              <a:t>enlargement, </a:t>
            </a:r>
            <a:endParaRPr lang="en-US" sz="3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bladder dysfunction, </a:t>
            </a:r>
            <a:endParaRPr lang="en-US" sz="3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600" u="none" dirty="0">
                <a:latin typeface="Times New Roman" panose="02020603050405020304" pitchFamily="18" charset="0"/>
                <a:cs typeface="Times New Roman" panose="02020603050405020304" pitchFamily="18" charset="0"/>
              </a:rPr>
              <a:t>input from the central nervous system</a:t>
            </a:r>
          </a:p>
        </p:txBody>
      </p:sp>
    </p:spTree>
    <p:extLst>
      <p:ext uri="{BB962C8B-B14F-4D97-AF65-F5344CB8AC3E}">
        <p14:creationId xmlns:p14="http://schemas.microsoft.com/office/powerpoint/2010/main" val="4269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DE02-F7B0-4C3C-8845-3D9D8EAD8494}"/>
              </a:ext>
            </a:extLst>
          </p:cNvPr>
          <p:cNvSpPr>
            <a:spLocks noGrp="1"/>
          </p:cNvSpPr>
          <p:nvPr>
            <p:ph type="title"/>
          </p:nvPr>
        </p:nvSpPr>
        <p:spPr>
          <a:xfrm>
            <a:off x="838200" y="365125"/>
            <a:ext cx="10515600" cy="549275"/>
          </a:xfrm>
        </p:spPr>
        <p:txBody>
          <a:bodyPr>
            <a:normAutofit fontScale="90000"/>
          </a:bodyPr>
          <a:lstStyle/>
          <a:p>
            <a:r>
              <a:rPr lang="en-US" u="none" dirty="0" err="1">
                <a:solidFill>
                  <a:srgbClr val="C00000"/>
                </a:solidFill>
                <a:latin typeface="Algerian" panose="04020705040A02060702" pitchFamily="82" charset="0"/>
              </a:rPr>
              <a:t>Etio</a:t>
            </a:r>
            <a:r>
              <a:rPr lang="en-US" u="none" dirty="0">
                <a:solidFill>
                  <a:srgbClr val="C00000"/>
                </a:solidFill>
                <a:latin typeface="Algerian" panose="04020705040A02060702" pitchFamily="82" charset="0"/>
              </a:rPr>
              <a:t>-Pathophysiology</a:t>
            </a:r>
          </a:p>
        </p:txBody>
      </p:sp>
      <p:sp>
        <p:nvSpPr>
          <p:cNvPr id="3" name="Content Placeholder 2">
            <a:extLst>
              <a:ext uri="{FF2B5EF4-FFF2-40B4-BE49-F238E27FC236}">
                <a16:creationId xmlns:a16="http://schemas.microsoft.com/office/drawing/2014/main" id="{37755199-9F47-40FF-9D0A-201657824C2E}"/>
              </a:ext>
            </a:extLst>
          </p:cNvPr>
          <p:cNvSpPr>
            <a:spLocks noGrp="1"/>
          </p:cNvSpPr>
          <p:nvPr>
            <p:ph idx="1"/>
          </p:nvPr>
        </p:nvSpPr>
        <p:spPr>
          <a:xfrm>
            <a:off x="243840" y="914400"/>
            <a:ext cx="11714480" cy="5740400"/>
          </a:xfrm>
        </p:spPr>
        <p:txBody>
          <a:bodyPr>
            <a:normAutofit/>
          </a:bodyPr>
          <a:lstStyle/>
          <a:p>
            <a:pPr>
              <a:buFont typeface="Wingdings" panose="05000000000000000000" pitchFamily="2" charset="2"/>
              <a:buChar char="Ø"/>
            </a:pPr>
            <a:r>
              <a:rPr lang="en-US" sz="4000" u="none" dirty="0">
                <a:latin typeface="Times New Roman" panose="02020603050405020304" pitchFamily="18" charset="0"/>
                <a:cs typeface="Times New Roman" panose="02020603050405020304" pitchFamily="18" charset="0"/>
              </a:rPr>
              <a:t>Increased pressure associated with micturition and bladder distention can progress to hypertrophy of the bladder detrusor, trabeculation, cellular formation, and diverticula. </a:t>
            </a:r>
          </a:p>
          <a:p>
            <a:pPr>
              <a:buFont typeface="Wingdings" panose="05000000000000000000" pitchFamily="2" charset="2"/>
              <a:buChar char="Ø"/>
            </a:pPr>
            <a:r>
              <a:rPr lang="en-US" sz="4000" u="none" dirty="0">
                <a:latin typeface="Times New Roman" panose="02020603050405020304" pitchFamily="18" charset="0"/>
                <a:cs typeface="Times New Roman" panose="02020603050405020304" pitchFamily="18" charset="0"/>
              </a:rPr>
              <a:t>Incomplete bladder emptying causes stasis and predisposes to </a:t>
            </a:r>
            <a:r>
              <a:rPr lang="en-US" sz="4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calculus formation</a:t>
            </a:r>
            <a:r>
              <a:rPr lang="en-US" sz="4000" dirty="0">
                <a:latin typeface="Times New Roman" panose="02020603050405020304" pitchFamily="18" charset="0"/>
                <a:cs typeface="Times New Roman" panose="02020603050405020304" pitchFamily="18" charset="0"/>
              </a:rPr>
              <a:t> and </a:t>
            </a:r>
            <a:r>
              <a:rPr lang="en-US" sz="4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infection</a:t>
            </a:r>
            <a:r>
              <a:rPr lang="en-US" sz="4000" u="none"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4000" u="none" dirty="0">
                <a:latin typeface="Times New Roman" panose="02020603050405020304" pitchFamily="18" charset="0"/>
                <a:cs typeface="Times New Roman" panose="02020603050405020304" pitchFamily="18" charset="0"/>
              </a:rPr>
              <a:t>Prolonged </a:t>
            </a:r>
            <a:r>
              <a:rPr lang="en-US" sz="4000" u="none"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urinary tract obstruction</a:t>
            </a:r>
            <a:r>
              <a:rPr lang="en-US" sz="4000" u="none" dirty="0">
                <a:latin typeface="Times New Roman" panose="02020603050405020304" pitchFamily="18" charset="0"/>
                <a:cs typeface="Times New Roman" panose="02020603050405020304" pitchFamily="18" charset="0"/>
              </a:rPr>
              <a:t>, even if incomplete, can cause hydronephrosis and compromise renal function.</a:t>
            </a:r>
          </a:p>
        </p:txBody>
      </p:sp>
    </p:spTree>
    <p:extLst>
      <p:ext uri="{BB962C8B-B14F-4D97-AF65-F5344CB8AC3E}">
        <p14:creationId xmlns:p14="http://schemas.microsoft.com/office/powerpoint/2010/main" val="415115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617B-1841-46D4-8180-6566A3CB94E8}"/>
              </a:ext>
            </a:extLst>
          </p:cNvPr>
          <p:cNvSpPr>
            <a:spLocks noGrp="1"/>
          </p:cNvSpPr>
          <p:nvPr>
            <p:ph type="title"/>
          </p:nvPr>
        </p:nvSpPr>
        <p:spPr>
          <a:xfrm>
            <a:off x="1407160" y="344805"/>
            <a:ext cx="10515600" cy="661035"/>
          </a:xfrm>
        </p:spPr>
        <p:txBody>
          <a:bodyPr>
            <a:normAutofit fontScale="90000"/>
          </a:bodyPr>
          <a:lstStyle/>
          <a:p>
            <a:r>
              <a:rPr lang="en-US" u="none" dirty="0">
                <a:solidFill>
                  <a:srgbClr val="C00000"/>
                </a:solidFill>
                <a:latin typeface="Algerian" panose="04020705040A02060702" pitchFamily="82" charset="0"/>
              </a:rPr>
              <a:t>Symptoms and Signs</a:t>
            </a:r>
          </a:p>
        </p:txBody>
      </p:sp>
      <p:sp>
        <p:nvSpPr>
          <p:cNvPr id="3" name="Content Placeholder 2">
            <a:extLst>
              <a:ext uri="{FF2B5EF4-FFF2-40B4-BE49-F238E27FC236}">
                <a16:creationId xmlns:a16="http://schemas.microsoft.com/office/drawing/2014/main" id="{5928E00D-1EFA-4575-9983-5FBDCFCE7170}"/>
              </a:ext>
            </a:extLst>
          </p:cNvPr>
          <p:cNvSpPr>
            <a:spLocks noGrp="1"/>
          </p:cNvSpPr>
          <p:nvPr>
            <p:ph idx="1"/>
          </p:nvPr>
        </p:nvSpPr>
        <p:spPr>
          <a:xfrm>
            <a:off x="269240" y="1005840"/>
            <a:ext cx="11653520" cy="5699759"/>
          </a:xfrm>
        </p:spPr>
        <p:txBody>
          <a:bodyPr>
            <a:normAutofit/>
          </a:bodyPr>
          <a:lstStyle/>
          <a:p>
            <a:pPr>
              <a:buFont typeface="Wingdings" panose="05000000000000000000" pitchFamily="2" charset="2"/>
              <a:buChar char="Ø"/>
            </a:pPr>
            <a:r>
              <a:rPr lang="en-US" sz="4000" b="1" u="none" dirty="0">
                <a:latin typeface="Times New Roman" panose="02020603050405020304" pitchFamily="18" charset="0"/>
                <a:cs typeface="Times New Roman" panose="02020603050405020304" pitchFamily="18" charset="0"/>
              </a:rPr>
              <a:t>Lower urinary tract symptoms</a:t>
            </a:r>
          </a:p>
          <a:p>
            <a:pPr>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Urinary Retention</a:t>
            </a:r>
          </a:p>
          <a:p>
            <a:pPr>
              <a:buFont typeface="Wingdings" panose="05000000000000000000" pitchFamily="2" charset="2"/>
              <a:buChar char="Ø"/>
            </a:pPr>
            <a:r>
              <a:rPr lang="en-US" sz="4000" b="1" u="none" dirty="0">
                <a:latin typeface="Times New Roman" panose="02020603050405020304" pitchFamily="18" charset="0"/>
                <a:cs typeface="Times New Roman" panose="02020603050405020304" pitchFamily="18" charset="0"/>
              </a:rPr>
              <a:t>Symptoms Score</a:t>
            </a:r>
          </a:p>
          <a:p>
            <a:pPr>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Digital Rectal Examination</a:t>
            </a:r>
            <a:endParaRPr lang="en-US" sz="4000" b="1" u="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40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8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617B-1841-46D4-8180-6566A3CB94E8}"/>
              </a:ext>
            </a:extLst>
          </p:cNvPr>
          <p:cNvSpPr>
            <a:spLocks noGrp="1"/>
          </p:cNvSpPr>
          <p:nvPr>
            <p:ph type="title"/>
          </p:nvPr>
        </p:nvSpPr>
        <p:spPr>
          <a:xfrm>
            <a:off x="1407160" y="344805"/>
            <a:ext cx="10515600" cy="661035"/>
          </a:xfrm>
        </p:spPr>
        <p:txBody>
          <a:bodyPr>
            <a:normAutofit fontScale="90000"/>
          </a:bodyPr>
          <a:lstStyle/>
          <a:p>
            <a:r>
              <a:rPr lang="en-US" u="none" dirty="0">
                <a:solidFill>
                  <a:srgbClr val="C00000"/>
                </a:solidFill>
                <a:latin typeface="Algerian" panose="04020705040A02060702" pitchFamily="82" charset="0"/>
              </a:rPr>
              <a:t>Symptoms and Signs</a:t>
            </a:r>
          </a:p>
        </p:txBody>
      </p:sp>
      <p:sp>
        <p:nvSpPr>
          <p:cNvPr id="3" name="Content Placeholder 2">
            <a:extLst>
              <a:ext uri="{FF2B5EF4-FFF2-40B4-BE49-F238E27FC236}">
                <a16:creationId xmlns:a16="http://schemas.microsoft.com/office/drawing/2014/main" id="{5928E00D-1EFA-4575-9983-5FBDCFCE7170}"/>
              </a:ext>
            </a:extLst>
          </p:cNvPr>
          <p:cNvSpPr>
            <a:spLocks noGrp="1"/>
          </p:cNvSpPr>
          <p:nvPr>
            <p:ph idx="1"/>
          </p:nvPr>
        </p:nvSpPr>
        <p:spPr>
          <a:xfrm>
            <a:off x="269240" y="1005840"/>
            <a:ext cx="11653520" cy="5699759"/>
          </a:xfrm>
        </p:spPr>
        <p:txBody>
          <a:bodyPr>
            <a:normAutofit/>
          </a:bodyPr>
          <a:lstStyle/>
          <a:p>
            <a:pPr marL="0" indent="0">
              <a:buNone/>
            </a:pPr>
            <a:r>
              <a:rPr lang="en-US" sz="3600" b="1" u="none" dirty="0">
                <a:solidFill>
                  <a:srgbClr val="002060"/>
                </a:solidFill>
                <a:latin typeface="Times New Roman" panose="02020603050405020304" pitchFamily="18" charset="0"/>
                <a:cs typeface="Times New Roman" panose="02020603050405020304" pitchFamily="18" charset="0"/>
              </a:rPr>
              <a:t>Lower urinary tract symptoms</a:t>
            </a:r>
          </a:p>
          <a:p>
            <a:pPr marL="0" indent="0">
              <a:buNone/>
            </a:pPr>
            <a:r>
              <a:rPr lang="en-US" sz="3600" dirty="0">
                <a:solidFill>
                  <a:srgbClr val="002060"/>
                </a:solidFill>
                <a:latin typeface="Times New Roman" panose="02020603050405020304" pitchFamily="18" charset="0"/>
                <a:cs typeface="Times New Roman" panose="02020603050405020304" pitchFamily="18" charset="0"/>
              </a:rPr>
              <a:t>O</a:t>
            </a:r>
            <a:r>
              <a:rPr lang="en-US" sz="3600" u="none" dirty="0">
                <a:solidFill>
                  <a:srgbClr val="002060"/>
                </a:solidFill>
                <a:latin typeface="Times New Roman" panose="02020603050405020304" pitchFamily="18" charset="0"/>
                <a:cs typeface="Times New Roman" panose="02020603050405020304" pitchFamily="18" charset="0"/>
              </a:rPr>
              <a:t>ften progressive, known collectively as lower urinary tract symptoms (LUTS):</a:t>
            </a:r>
          </a:p>
          <a:p>
            <a:pPr marL="0" indent="0">
              <a:buNone/>
            </a:pPr>
            <a:endParaRPr lang="en-US" sz="3600" u="none" dirty="0">
              <a:solidFill>
                <a:srgbClr val="002060"/>
              </a:solidFill>
              <a:latin typeface="Times New Roman" panose="02020603050405020304" pitchFamily="18" charset="0"/>
              <a:cs typeface="Times New Roman" panose="02020603050405020304" pitchFamily="18" charset="0"/>
            </a:endParaRPr>
          </a:p>
          <a:p>
            <a:pPr>
              <a:lnSpc>
                <a:spcPct val="107000"/>
              </a:lnSpc>
              <a:spcAft>
                <a:spcPts val="800"/>
              </a:spcAft>
            </a:pP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Presents with both storage symptoms:-</a:t>
            </a:r>
          </a:p>
          <a:p>
            <a:pPr marL="0" indent="0">
              <a:lnSpc>
                <a:spcPct val="107000"/>
              </a:lnSpc>
              <a:spcAft>
                <a:spcPts val="800"/>
              </a:spcAft>
              <a:buNone/>
            </a:pPr>
            <a:r>
              <a:rPr lang="en-GB"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(frequency, urgency, nocturia, and incontinence) and </a:t>
            </a:r>
          </a:p>
          <a:p>
            <a:pPr>
              <a:lnSpc>
                <a:spcPct val="107000"/>
              </a:lnSpc>
              <a:spcAft>
                <a:spcPts val="800"/>
              </a:spcAft>
            </a:pP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voiding symptoms:-</a:t>
            </a:r>
          </a:p>
          <a:p>
            <a:pPr marL="0" indent="0">
              <a:lnSpc>
                <a:spcPct val="107000"/>
              </a:lnSpc>
              <a:spcAft>
                <a:spcPts val="800"/>
              </a:spcAft>
              <a:buNone/>
            </a:pPr>
            <a:r>
              <a:rPr lang="en-GB"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(weak stream, dribbling, dysuria, straining).</a:t>
            </a:r>
          </a:p>
          <a:p>
            <a:pPr marL="0" indent="0">
              <a:buNone/>
            </a:pPr>
            <a:endParaRPr lang="en-US" sz="3600" u="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54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Widescreen</PresentationFormat>
  <Paragraphs>200</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Algerian</vt:lpstr>
      <vt:lpstr>Arial</vt:lpstr>
      <vt:lpstr>Calibri</vt:lpstr>
      <vt:lpstr>Corbel</vt:lpstr>
      <vt:lpstr>Times New Roman</vt:lpstr>
      <vt:lpstr>Wingdings</vt:lpstr>
      <vt:lpstr>Office Theme</vt:lpstr>
      <vt:lpstr>Approach to Benign Prostatic Hyperplasia</vt:lpstr>
      <vt:lpstr>PowerPoint Presentation</vt:lpstr>
      <vt:lpstr>Case Scenario:</vt:lpstr>
      <vt:lpstr>Objectives</vt:lpstr>
      <vt:lpstr>Prevalence</vt:lpstr>
      <vt:lpstr>Etio-Pathophysiology</vt:lpstr>
      <vt:lpstr>Etio-Pathophysiology</vt:lpstr>
      <vt:lpstr>Symptoms and Signs</vt:lpstr>
      <vt:lpstr>Symptoms and Signs</vt:lpstr>
      <vt:lpstr>Differential diagnosis for luts</vt:lpstr>
      <vt:lpstr>Symptoms and Signs</vt:lpstr>
      <vt:lpstr>PowerPoint Presentation</vt:lpstr>
      <vt:lpstr>Symptoms and Signs</vt:lpstr>
      <vt:lpstr>Symptoms scoring System</vt:lpstr>
      <vt:lpstr>PowerPoint Presentation</vt:lpstr>
      <vt:lpstr>PowerPoint Presentation</vt:lpstr>
      <vt:lpstr>American Urological Association Symptom Index</vt:lpstr>
      <vt:lpstr>PowerPoint Presentation</vt:lpstr>
      <vt:lpstr>Digital rectal examination</vt:lpstr>
      <vt:lpstr>Diagnosis</vt:lpstr>
      <vt:lpstr>Diagnosis</vt:lpstr>
      <vt:lpstr>Diagnosis</vt:lpstr>
      <vt:lpstr>Diagnosis</vt:lpstr>
      <vt:lpstr>Diagnosis</vt:lpstr>
      <vt:lpstr>Treatment:</vt:lpstr>
      <vt:lpstr>A. General</vt:lpstr>
      <vt:lpstr>Specific Treatment</vt:lpstr>
      <vt:lpstr>Pharmacological Treatment</vt:lpstr>
      <vt:lpstr>Surgical Treatment</vt:lpstr>
      <vt:lpstr>Surgical Treatment</vt:lpstr>
      <vt:lpstr>Surgical Treatment</vt:lpstr>
      <vt:lpstr>Treatment</vt:lpstr>
      <vt:lpstr>complications of long standing BPH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Prostatic Hyperplasia</dc:title>
  <dc:creator>Ahmad Abdulghani</dc:creator>
  <cp:lastModifiedBy>Hassan Yousif</cp:lastModifiedBy>
  <cp:revision>57</cp:revision>
  <dcterms:created xsi:type="dcterms:W3CDTF">2021-03-14T15:35:59Z</dcterms:created>
  <dcterms:modified xsi:type="dcterms:W3CDTF">2023-04-18T13:42:29Z</dcterms:modified>
</cp:coreProperties>
</file>