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56" r:id="rId2"/>
    <p:sldId id="257" r:id="rId3"/>
    <p:sldId id="258" r:id="rId4"/>
    <p:sldId id="273" r:id="rId5"/>
    <p:sldId id="274" r:id="rId6"/>
    <p:sldId id="276" r:id="rId7"/>
    <p:sldId id="277" r:id="rId8"/>
    <p:sldId id="284" r:id="rId9"/>
    <p:sldId id="279" r:id="rId10"/>
    <p:sldId id="280" r:id="rId11"/>
    <p:sldId id="282" r:id="rId12"/>
    <p:sldId id="281" r:id="rId13"/>
    <p:sldId id="286" r:id="rId14"/>
    <p:sldId id="287" r:id="rId15"/>
    <p:sldId id="289" r:id="rId16"/>
    <p:sldId id="291" r:id="rId17"/>
    <p:sldId id="293" r:id="rId18"/>
    <p:sldId id="294" r:id="rId19"/>
    <p:sldId id="298" r:id="rId20"/>
    <p:sldId id="296" r:id="rId21"/>
    <p:sldId id="357" r:id="rId22"/>
    <p:sldId id="300" r:id="rId23"/>
    <p:sldId id="301" r:id="rId24"/>
    <p:sldId id="303" r:id="rId25"/>
    <p:sldId id="305" r:id="rId26"/>
    <p:sldId id="307" r:id="rId27"/>
    <p:sldId id="358" r:id="rId28"/>
    <p:sldId id="308" r:id="rId29"/>
    <p:sldId id="319" r:id="rId30"/>
    <p:sldId id="320" r:id="rId31"/>
    <p:sldId id="321" r:id="rId32"/>
    <p:sldId id="310" r:id="rId33"/>
    <p:sldId id="312" r:id="rId34"/>
    <p:sldId id="311" r:id="rId35"/>
    <p:sldId id="334" r:id="rId36"/>
    <p:sldId id="359" r:id="rId37"/>
    <p:sldId id="335" r:id="rId38"/>
    <p:sldId id="337" r:id="rId39"/>
    <p:sldId id="338" r:id="rId40"/>
    <p:sldId id="339" r:id="rId41"/>
    <p:sldId id="340" r:id="rId42"/>
    <p:sldId id="341" r:id="rId43"/>
    <p:sldId id="360" r:id="rId44"/>
    <p:sldId id="361" r:id="rId45"/>
    <p:sldId id="362" r:id="rId46"/>
    <p:sldId id="363" r:id="rId47"/>
    <p:sldId id="364" r:id="rId48"/>
    <p:sldId id="365" r:id="rId49"/>
    <p:sldId id="366" r:id="rId50"/>
    <p:sldId id="367" r:id="rId51"/>
    <p:sldId id="342" r:id="rId52"/>
    <p:sldId id="343" r:id="rId53"/>
    <p:sldId id="344" r:id="rId54"/>
    <p:sldId id="328" r:id="rId55"/>
    <p:sldId id="330" r:id="rId56"/>
    <p:sldId id="368" r:id="rId57"/>
    <p:sldId id="346" r:id="rId58"/>
    <p:sldId id="347" r:id="rId59"/>
    <p:sldId id="350" r:id="rId60"/>
    <p:sldId id="351" r:id="rId61"/>
    <p:sldId id="349" r:id="rId62"/>
    <p:sldId id="352" r:id="rId63"/>
    <p:sldId id="353" r:id="rId64"/>
    <p:sldId id="354"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4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0:58.462"/>
    </inkml:context>
    <inkml:brush xml:id="br0">
      <inkml:brushProperty name="width" value="0.035" units="cm"/>
      <inkml:brushProperty name="height" value="0.035" units="cm"/>
      <inkml:brushProperty name="color" value="#E71224"/>
    </inkml:brush>
  </inkml:definitions>
  <inkml:trace contextRef="#ctx0" brushRef="#br0">1 0 24575,'0'18'0,"0"3"0,0 3 0,0 0 0,0-2 0,0-3 0,0 0 0,0-1 0,0-3 0,0-4 0,0-4 0,0-1 0,0 1 0,0 2 0,0-1 0,0 0 0,1-2 0,1-1 0,3 0 0,1-2 0,1-1 0,4-2 0,-1 0 0,3 0 0,0 0 0,-1 0 0,1 0 0,1 0 0,2-2 0,1-3 0,-1 1 0,-1-1 0,-4 2 0,-3 0 0,-4 1 0,-2-1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1:29.063"/>
    </inkml:context>
    <inkml:brush xml:id="br0">
      <inkml:brushProperty name="width" value="0.035" units="cm"/>
      <inkml:brushProperty name="height" value="0.035" units="cm"/>
      <inkml:brushProperty name="color" value="#E71224"/>
    </inkml:brush>
  </inkml:definitions>
  <inkml:trace contextRef="#ctx0" brushRef="#br0">1 230 24575,'16'0'0,"2"0"0,13 0 0,6 0 0,5 0 0,17 0 0,14 0 0,13 0 0,8 0 0,-5 1 0,-5 7 0,-8 11 0,-9 11 0,-9 7 0,-9-3 0,-6-6 0,-4-3 0,-4-7 0,4-7 0,9-5 0,11-14 0,21-20 0,-33 7 0,1-4 0,6-8 0,3-2 0,3-1 0,3 0 0,2-1 0,1 1 0,6 4 0,1 4 0,-1 4 0,2 4 0,0 3 0,1 5 0,-4 5 0,0 2 0,-4 1 0,1 2 0,-2 1 0,-1 2 0,-1-2 0,0 2 0,0 1 0,-1 3 0,1 3 0,-1 2 0,-3 2 0,-1 3 0,-2 1 0,-2 2 0,-5-2 0,-1 0 0,42 16 0,3 0 0,-45-16 0,1 0 0,3 0 0,2-2 0,3 0 0,0-1 0,0-3 0,-1-3 0,0-1 0,-2-2 0,-1-2 0,-2-1 0,42-1 0,-4-8 0,-4-15 0,7-14 0,-43 14 0,2 1 0,5 2 0,3 2 0,7 5 0,2 3 0,8 4 0,4 2 0,-16 2 0,2 2 0,4-1-564,16 1 0,4 0 0,4 0 564,-12 0 0,2 0 0,3 0 0,-1 0-474,6 2 0,1 1 0,1 0 0,0 0 474,1 1 0,1 1 0,0 0 0,-2 1 0,-5 1 0,-1 1 0,-1 1 0,-1 0-325,-6 0 1,-1 1 0,0 0 0,0-2 324,2 0 0,0-1 0,1 0 0,-1-1 0,-1 0 0,0 0 0,0 0 0,1-1 0,3 0 0,1-1 0,0 0 0,1 0 0,2-1 0,2 1 0,0 0 0,-1 0 0,-1 1 0,0 0 0,-1 1 0,0-1 0,-2 0 0,0-1 0,0 1 0,-2 0 0,-5 0 0,0 0 0,-2 0 0,-2 0-110,15 2 1,-2 0-1,-4 0 110,-13 0 0,-3-1 0,-4 1 687,13 3 1,-7 0-688,25 3 1868,-30-2-1868,-13-5 1540,-3-3-1540,9 0 431,11-3-431,13 0 0,7 0 0,2 0 0,0-3 0,-4-9 0,-3-6 0,-5-5 0,-9 4 0,4 11 0,7 4 0,12 4 0,-38 0 0,1 0 0,4 0 0,2 0 0,4 0 0,3 0 0,9 0 0,5 0 0,10 1 0,6 1-486,-14 3 0,5 1 0,2 1 486,-19 0 0,2 1 0,1 1 0,0-1 0,4 1 0,0 0 0,1 0 0,0-1 0,0 0 0,1 0 0,-1-1 0,-3-2 0,11 1 0,-3-2 0,-3-2 0,-10 0 0,-3-2 0,-4 0 0,4-1 0,-8-2 0,7-7 0,-32-11 0,-14-2 0,-6 0 1458,-2 9-1458,-2 8 0,8 3 0,32 3 0,-2 0 0,8 0 0,31 0 0,10 0-379,-20 0 0,4 0 0,2 0 379,7 0 0,1 0 0,1 0 0,1 0 0,0 0 0,-2 0 0,-4 0 0,-1 0 0,1 0 0,5 0 0,0 0 0,0 0 0,2 0 0,1 0 0,1 0 0,-23 0 0,1 0 0,0 0 0,0 0 0,1-1 0,1 1 0,0 0 0,-1 1 0,18 0 0,0 0 0,-2 1 0,-6 2 0,-2-1 0,-2 1-75,-12 0 0,-2 1 1,-1-1 74,26 2 0,-1-1 0,-28-3 0,1-1 0,2 1-272,6-2 1,2 0-1,2 0 272,8 0 0,1 0 0,1 0 0,1 0 0,-1 0 0,0 0 0,-7 0 0,-1 0 0,-3 0 0,-8 0 0,-3 0 0,-3 0 0,16 0 0,-4 0 538,-7 0 0,2 0-538,9 0 0,4 0 0,-14 0 0,2 0 0,4 0-411,18-2 1,5 1 0,1-2 410,-20-1 0,1 0 0,0-1 0,0-1 0,-4 1 0,1-1 0,-2-1 0,-2 0 229,14-3 0,-4 0 1,-4 0-230,8-4 0,-8 2 0,-25 4 0,-6 1 0,9-2 0,-35 6 0,-12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1:31.863"/>
    </inkml:context>
    <inkml:brush xml:id="br0">
      <inkml:brushProperty name="width" value="0.035" units="cm"/>
      <inkml:brushProperty name="height" value="0.035" units="cm"/>
      <inkml:brushProperty name="color" value="#E71224"/>
    </inkml:brush>
  </inkml:definitions>
  <inkml:trace contextRef="#ctx0" brushRef="#br0">0 29 24575,'6'4'0,"15"-5"0,40-8 0,-10 4 0,7 1 0,12-1 0,5 1 0,15 1 0,2 2 0,4 0 0,0 2 0,-3 2 0,-1 4 0,-7 2 0,-5 6 0,-17 3 0,-6 4 0,21 30 0,-35 6 0,-19-4 0,-18-1 0,-20 0 0,-32-2 0,-34 3 0,23-28 0,-5-2 0,-8 1 0,-3-4 0,1-2 0,-1-4 0,1-4 0,1-3 0,10-3 0,2-1 0,-39-4 0,28 0 0,28 2 0,20 0 0,29 1 0,29-1 0,37-14 0,-20-1 0,4-1 0,8-4 0,3 1 0,3 0 0,-1 1 0,-2 5 0,-2 4 0,-7 4 0,-1 2 0,-6 1 0,-1 0 0,44 0 0,-7 0 0,-5 0 0,-7 0 0,-3 0 0,0 0 0,-5 0 0,-6 0 0,-9 0 0,-10 0 0,-9 0 0,-8 0 0,-7 0 0,-12 0 0,-3 0 0,-6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1:33.730"/>
    </inkml:context>
    <inkml:brush xml:id="br0">
      <inkml:brushProperty name="width" value="0.035" units="cm"/>
      <inkml:brushProperty name="height" value="0.035" units="cm"/>
      <inkml:brushProperty name="color" value="#E71224"/>
    </inkml:brush>
  </inkml:definitions>
  <inkml:trace contextRef="#ctx0" brushRef="#br0">0 120 24575,'51'0'0,"-1"0"0,13 0 0,7 0 0,-2 0 0,7 0 0,3 0 0,17 0 0,5 0 0,4 0-1156,-16 0 1,2 0 0,2 0 0,1 0 1155,-10 0 0,2 0 0,1 0 0,1 0 0,0 0-432,5 0 0,0 0 0,1 1 0,1-2 0,0 1 432,-10 0 0,0 0 0,0-1 0,1 1 0,1-1 0,1 0-277,4 0 1,1 0 0,1 0 0,0 0 0,2-1 0,0 0 276,-8 0 0,1 0 0,1-1 0,1 1 0,0-1 0,1 0 0,0 1-416,4-1 1,2 0 0,0 1-1,1-1 1,0 0 0,0 0-1,0 1 416,-10 0 0,0 0 0,0 0 0,0 0 0,1 0 0,-1 0 0,1 1 0,0-1 0,1 1 0,0-1 0,1 1 0,0 0 0,0 0 0,-1 0 0,0 0 0,0 0 0,9 1 0,1 0 0,-1 0 0,0 0 0,-1 0 0,0 0 0,-2 0-95,-5 0 0,-1 0 1,-1 0-1,0 0 0,-1 0 1,0 0-1,-2 0 95,10 0 0,-1 0 0,-2 0 0,0 0 0,-1 0 0,-1 0 61,8 1 1,-1 0-1,-1 0 1,-2 1-1,-1 0-61,-9 0 0,-1 1 0,0-1 0,-2 1 0,2 0 0,-2 0 0,1 0 0,-1 0 0,0 0 0,0 0 0,17 1 0,-1 0 0,1-1 0,-1 0 0,-18-2 0,0 1 0,0-1 0,1 0 0,1-1 0,5 1 0,2-1 0,0 0 0,1-1 0,0 1 70,5 0 0,0 0 1,0 0-1,2 0 1,1 0-71,-9 0 0,1 0 0,1 0 0,1 0 0,0 0 0,2 0 49,-10 0 0,1 1 0,1-1 1,0 0-1,1 0 0,0 0 1,0-1-50,4 1 0,-1-1 0,1 0 0,1 0 0,-1 0 0,1-1 0,-1 0 0,1 1 0,1-2 0,-1 1 0,1 0 0,-1-1 0,0 0 0,0 0 0,-1-1 0,0 1 0,0-1 0,0 0 0,-1 0 0,-1 0 0,-2 0 0,8 0 0,-1-1 0,-2 1 0,0-1 0,-1 1 0,-1 0 107,-4 0 1,-1 1-1,-1 0 1,-1 1-1,0-1 1,-2 1-108,9 0 0,-2 0 0,-1 1 0,-2 0 0,0 0 0,10 0 0,-2 1 0,-2 0 0,1 0 164,-2 0 0,0 0 1,-2 0-1,-2 0-164,15 0 0,-4 0 0,-2 0 616,-6 0 1,-2 0-1,-2 0-616,-9 0 0,-1 0 0,-3 0 0,23 0 0,-2 0 1678,-5 0 1,0 0-1679,-3 2 0,-1 0 0,0 0 0,-2 1 1176,1 1 1,-1 1-1177,-2 0 0,-2 0 716,-2-1 0,-2 1-716,0-1 0,-1 1 319,-5-2 1,-2 1-320,-7 2 0,-2 0 36,-5-2 1,-2 1-37,30 6 0,-9-4 0,-5-1 0,-4 1 0,-6 2 0,-7 1 0,-8-2 0,-9-2 0,-5-1 0,-5-1 0,-3-1 0,-3-1 0,-2 0 0,-3-1 0,0 1 0,6 2 0,10 1 0,7 1 0,4-1 0,-3 1 0,-11-2 0,-23-17 0,1 10 0,-14-12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2:48.847"/>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9:34.428"/>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9:35.410"/>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29:41.943"/>
    </inkml:context>
    <inkml:brush xml:id="br0">
      <inkml:brushProperty name="width" value="0.035" units="cm"/>
      <inkml:brushProperty name="height" value="0.035" units="cm"/>
      <inkml:brushProperty name="color" value="#E71224"/>
    </inkml:brush>
  </inkml:definitions>
  <inkml:trace contextRef="#ctx0" brushRef="#br0">0 1 24575,'0'2'0,"0"0"0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00.062"/>
    </inkml:context>
    <inkml:brush xml:id="br0">
      <inkml:brushProperty name="width" value="0.035" units="cm"/>
      <inkml:brushProperty name="height" value="0.035" units="cm"/>
      <inkml:brushProperty name="color" value="#E71224"/>
    </inkml:brush>
  </inkml:definitions>
  <inkml:trace contextRef="#ctx0" brushRef="#br0">126 0 24575,'15'0'0,"8"0"0,2 1 0,5 4 0,-4 4 0,-5 5 0,-4 6 0,-9 6 0,-5 8 0,-2 4 0,-1-4 0,0-2 0,0-4 0,0-5 0,-2 0 0,-8-4 0,-12-2 0,-12-4 0,-10-7 0,-3-4 0,2-2 0,8 0 0,11-4 0,10-5 0,8-8 0,5-9 0,3-5 0,0-4 0,2 1 0,6 3 0,4 5 0,5 7 0,2 7 0,-1 4 0,1 1 0,-1 0 0,-3 0 0,-3 1 0,-7 3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01.812"/>
    </inkml:context>
    <inkml:brush xml:id="br0">
      <inkml:brushProperty name="width" value="0.035" units="cm"/>
      <inkml:brushProperty name="height" value="0.035" units="cm"/>
      <inkml:brushProperty name="color" value="#E71224"/>
    </inkml:brush>
  </inkml:definitions>
  <inkml:trace contextRef="#ctx0" brushRef="#br0">1 296 24575,'5'-4'0,"8"6"0,18 16 0,25 21 0,-17-10 0,2 2 0,4 2 0,0 1 0,0 0 0,0 0 0,32 25 0,-14-10 0,-12-7 0,-15-12 0,-8-6 0,-6-4 0,-3-6 0,-1-5 0,-5-6 0,-5-9 0,-5-15 0,-6-24 0,-7-25 0,-9-14 0,-3 2 0,2 20 0,8 21 0,6 16 0,4 10 0,1 5 0,4 5 0,5 3 0,5 2 0,8 12 0,8 15 0,5 10 0,2 4 0,-2-7 0,-1-8 0,-1-7 0,-2-7 0,-1-5 0,-2-6 0,-3-1 0,-1 0 0,-8-2 0,-6-10 0,-4-22 0,-5-24 0,-5-27 0,-9-14 0,-5 6 0,-3 17 0,5 28 0,6 23 0,1 16 0,-1 6 0,-1 3 0,5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05.894"/>
    </inkml:context>
    <inkml:brush xml:id="br0">
      <inkml:brushProperty name="width" value="0.035" units="cm"/>
      <inkml:brushProperty name="height" value="0.035" units="cm"/>
      <inkml:brushProperty name="color" value="#E71224"/>
    </inkml:brush>
  </inkml:definitions>
  <inkml:trace contextRef="#ctx0" brushRef="#br0">1 60 24575,'0'18'0,"0"12"0,0 11 0,0 9 0,0-3 0,0-4 0,0-5 0,0-8 0,0-2 0,0-3 0,0-2 0,0 3 0,0-2 0,0 2 0,0 1 0,0-3 0,0-2 0,1-8 0,4-3 0,3-5 0,5-5 0,8-5 0,10-14 0,11-17 0,9-20 0,3-8 0,-2 0 0,-9 9 0,-10 14 0,-9 9 0,-6 9 0,-7 2 0,-6-4 0,-15-7 0,-15-7 0,-11-1 0,-3 4 0,7 12 0,8 10 0,4 8 0,-6 5 0,-5 0 0,-4 2 0,0 5 0,11 2 0,7 2 0,10-3 0,20-4 0,21-3 0,22 0 0,15-1 0,-3 0 0,-1 3 0,-5 5 0,-4 3 0,-4 3 0,-6 1 0,-2-1 0,1-2 0,2 1 0,-4-1 0,-5 1 0,-8 3 0,-8-1 0,-4 1 0,-5 8 0,-5 5 0,-5 11 0,-2 7 0,-3-3 0,-1 1 0,-3-7 0,-3-9 0,-3-8 0,-8-11 0,-7-5 0,-5-4 0,-4-1 0,3-3 0,9-13 0,9-15 0,9-18 0,4-17 0,7-5 0,15-4 0,18 8 0,11 15 0,2 15 0,-8 16 0,-5 11 0,-3 6 0,-2 4 0,-3 0 0,0 1 0,-2 3 0,-3 2 0,-2 3 0,-3 0 0,-4-2 0,1 1 0,0-3 0,-2 2 0,-8-2 0,-13-1 0,-25 6 0,-25 6 0,-12 4 0,0 4 0,15-3 0,21-3 0,14 0 0,11-2 0,4-3 0,3-1 0,5 0 0,5-3 0,4 1 0,3 1 0,0-1 0,0-1 0,-1-1 0,1-3 0,0-2 0,0-2 0,0-1 0,-3 0 0,-5 1 0,-4 3 0,-5 3 0,-2 4 0,0 2 0,-2-1 0,-2-2 0,-5-3 0,-4-1 0,-3 0 0,-1-3 0,3-3 0,5-5 0,5-6 0,10-5 0,13-8 0,19-6 0,30-5 0,20-2 0,-38 19 0,0 1 0,2 2 0,-1 0 0,36-9 0,-15 6 0,-18 3 0,-23 3 0,-12 1 0,-10 0 0,-7 1 0,-1 1 0,-7 3 0,-6 2 0,-9 2 0,-10 1 0,-4 0 0,-3 1 0,-4 3 0,2 6 0,1 5 0,4 9 0,10 2 0,10-2 0,9 1 0,5-1 0,9 0 0,10 1 0,13-3 0,7-3 0,2-1 0,-2-2 0,-3 1 0,0 3 0,0 1 0,3 2 0,2-1 0,9 1 0,7 2 0,13 2 0,8 4 0,3-1 0,-5-2 0,-18-9 0,-15-7 0,-21-9 0,-32-17 0,9 10 0,-17-10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08.979"/>
    </inkml:context>
    <inkml:brush xml:id="br0">
      <inkml:brushProperty name="width" value="0.035" units="cm"/>
      <inkml:brushProperty name="height" value="0.035" units="cm"/>
      <inkml:brushProperty name="color" value="#E71224"/>
    </inkml:brush>
  </inkml:definitions>
  <inkml:trace contextRef="#ctx0" brushRef="#br0">104 1 24575,'0'19'0,"0"20"0,0 13 0,0 2 0,0-12 0,0-21 0,0-12 0,0-9 0,0-12 0,0-3 0,0-3 0,0 1 0,0 4 0,0-1 0,0 1 0,0 0 0,0 1 0,0 1 0,1 4 0,1 4 0,2 5 0,2 5 0,1 3 0,0-1 0,-1 2 0,-2-1 0,-2 1 0,2-1 0,-2-1 0,2 0 0,-1 1 0,1 3 0,2 3 0,3 7 0,3 9 0,1 4 0,2 3 0,-2-6 0,-3-9 0,-3-10 0,-5-8 0,-4-9 0,-4-12 0,-4-11 0,-1-14 0,-1-8 0,3 0 0,3 6 0,1 13 0,3 10 0,-3 10 0,-1 4 0,-1 3 0,-2 2 0,-2 0 0,-2 0 0,-3 0 0,-3 0 0,-3 0 0,1 4 0,2 3 0,6 3 0,11-1 0,6-3 0,8-1 0,0-3 0,-5 0 0,-13-2 0,-11 0 0,-1 0 0,3 0 0,19 0 0,24 0 0,26 0 0,20 0 0,4 0 0,-7 0 0,-10 0 0,-12 0 0,-6 0 0,-8 0 0,-7 0 0,-3 0 0,-2 0 0,-4 0 0,-6 0 0,-10 0 0,-17 0 0,-4 0 0,-13-2-1696,1-2 0,13 1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14.178"/>
    </inkml:context>
    <inkml:brush xml:id="br0">
      <inkml:brushProperty name="width" value="0.035" units="cm"/>
      <inkml:brushProperty name="height" value="0.035" units="cm"/>
      <inkml:brushProperty name="color" value="#E71224"/>
    </inkml:brush>
  </inkml:definitions>
  <inkml:trace contextRef="#ctx0" brushRef="#br0">1 303 24575,'0'32'0,"0"12"0,0 11 0,4 3 0,2-3 0,4-12 0,1-10 0,-1-8 0,1-9 0,0-3 0,1-5 0,-1-5 0,-1-2 0,0-1 0,0 0 0,3-3 0,2-4 0,8-9 0,19-12 0,25-7 0,-21 15 0,3 1 0,5 2 0,1 1 0,-2 2 0,-1 2 0,36-7 0,-19 5 0,-15 3 0,-14 2 0,-10 1 0,-9 1 0,-7-3 0,-4-1 0,-3-1 0,-1-2 0,-3-1 0,2-5 0,-1-10 0,-1-8 0,0-5 0,-3 1 0,0 10 0,0 9 0,1 10 0,2 7 0,1 3 0,1 6 0,0 5 0,2 5 0,-2 4 0,0 2 0,-3 1 0,-2 3 0,0 4 0,0 4 0,0 2 0,0 0 0,0 0 0,2-2 0,3-1 0,4-4 0,7 2 0,2-2 0,2-2 0,4-1 0,-1-4 0,-1-1 0,0-4 0,-4-6 0,-3-6 0,-5-11 0,-6-10 0,-4-6 0,-5-1 0,-3 8 0,-6 7 0,-9 1 0,-12-2 0,-8-3 0,-1-4 0,4 1 0,10 5 0,8 5 0,9 5 0,10 3 0,10 0 0,9 3 0,8 5 0,2 2 0,-2 2 0,-5-3 0,-3-5 0,0-2 0,2-2 0,6 0 0,5 0 0,6-4 0,5-9 0,4-9 0,4-11 0,2-6 0,-2 0 0,-8 1 0,-8 2 0,-11 1 0,-8-3 0,-6-4 0,-6-2 0,-3 4 0,-2 12 0,-2 12 0,-2 11 0,-1 11 0,-1 20 0,0 15 0,3 12 0,3 3 0,4-5 0,0 0 0,0 0 0,0-3 0,0-5 0,0-4 0,0-7 0,0 0 0,0-4 0,0-4 0,0-2 0,1-7 0,4-4 0,2-5 0,5-4 0,3-1 0,4-1 0,10-1 0,5-7 0,4-3 0,0-5 0,-2 0 0,-4 1 0,-6-2 0,-9 0 0,-7-3 0,-7-3 0,-13-2 0,-19 1 0,-22 2 0,-17 6 0,1 4 0,12 3 0,16 5 0,17 1 0,12 2 0,49 6 0,-2-2 0,38 2 0,-26-3 0,-13-2 0,-14-3 0,-15-9 0,-4-13 0,-3-10 0,0-7 0,0 3 0,1 9 0,2 6 0,3 11 0,4 5 0,4 5 0,2 3 0,6 0 0,4 4 0,2 6 0,-2 6 0,-3 3 0,-5-3 0,1 0 0,0-3 0,-1-1 0,-4-2 0,-4-1 0,-2 2 0,-4 2 0,-1 2 0,-1 2 0,-1 1 0,-1 1 0,0 0 0,0-2 0,0-2 0,-5-4 0,-11-4 0,-14-4 0,-10-1 0,-2-2 0,6 0 0,11-2 0,9-6 0,10-12 0,4-13 0,2-11 0,1-1 0,7 7 0,11 8 0,11 9 0,7 6 0,1 5 0,0 3 0,0 5 0,2 1 0,0 4 0,-1 10 0,-1 15 0,5 19 0,9 17 0,8 9 0,-26-34 0,2 0 0,31 34 0,-8-13 0,-11-17 0,-15-18 0,-3-13 0,-3-7 0,-4-5 0,-1-4 0,-3-3 0,-3-6 0,-5-14 0,-5 16 0,-5-8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25.545"/>
    </inkml:context>
    <inkml:brush xml:id="br0">
      <inkml:brushProperty name="width" value="0.035" units="cm"/>
      <inkml:brushProperty name="height" value="0.035" units="cm"/>
      <inkml:brushProperty name="color" value="#E71224"/>
    </inkml:brush>
  </inkml:definitions>
  <inkml:trace contextRef="#ctx0" brushRef="#br0">0 0 24575,'8'0'0,"15"0"0,27 0 0,23 0 0,19 0 0,-40 0 0,2 0 0,4 0 0,1 0 0,1 0 0,-1 0 0,0 0 0,-2 0 0,-5 0 0,-1 0 0,36 0 0,4 0 0,4 0 0,-45 0 0,1 0 0,1 0 0,0 0 0,34 0 0,-19 0 0,-21 0 0,-19 0 0,-14 0 0,-11 0 0,-11 2 0,-7 3 0,-6 3 0,-6 3 0,-5 2 0,-8 1 0,-4-3 0,-3-5 0,-3-3 0,0-3 0,0 0 0,-1 0 0,-4 0 0,-1-1 0,0-1 0,3-5 0,8 1 0,6 0 0,8 3 0,5 3 0,5 0 0,5 0 0,4 0 0,4-2 0,4-1 0,3-3 0,1 2 0,1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26.761"/>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8:11:29.679"/>
    </inkml:context>
    <inkml:brush xml:id="br0">
      <inkml:brushProperty name="width" value="0.035" units="cm"/>
      <inkml:brushProperty name="height" value="0.035" units="cm"/>
      <inkml:brushProperty name="color" value="#E71224"/>
    </inkml:brush>
  </inkml:definitions>
  <inkml:trace contextRef="#ctx0" brushRef="#br0">1721 108 24575,'-4'-4'0,"-3"2"0,-16 0 0,-25 2 0,-30-1 0,26-1 0,-3 0 0,-5-2 0,-2-1 0,-1-1 0,1-1 0,3 0 0,1 0 0,3 1 0,1 1 0,-43-3 0,12 4 0,9 2 0,11 2 0,1 0 0,5 0 0,2 0 0,-4 0 0,4-3 0,0-1 0,5-1 0,7-3 0,5 2 0,6 1 0,5 2 0,6 3 0,5 0 0,4 0 0,3 0 0,4 0 0,0 0 0,0 0 0,0 0 0,0 0 0,6 0 0,15 0 0,27 0 0,26 2 0,21 5 0,9 4 0,-4 1 0,-6-2 0,-7-6 0,-5 0 0,0 4 0,0 4 0,5 8 0,13 6 0,-44-12 0,2 1 0,3 0 0,2 0 0,1-1 0,-1 1 0,0-2 0,0 1 0,3-2 0,0 0 0,-1 0 0,0-1 0,0-2 0,0 0 0,0-2 0,0-2 0,-1 0 0,-2-2 0,-1-1 0,-2 0 0,46-2 0,-12 0 0,-8 0 0,-10 0 0,-6 0 0,-7 0 0,-12 0 0,-6 0 0,-9 0 0,-6 0 0,-6-2 0,-15-10-1696,-20-12 0,7 8 0,-9-3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E1F83-D64E-45F2-871E-0FCB77AB46DA}" type="datetimeFigureOut">
              <a:rPr lang="en-US" smtClean="0"/>
              <a:pPr/>
              <a:t>3/9/25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43060-0DDC-4931-AB2E-BA6A76E666AF}" type="slidenum">
              <a:rPr lang="en-US" smtClean="0"/>
              <a:pPr/>
              <a:t>‹#›</a:t>
            </a:fld>
            <a:endParaRPr lang="en-US"/>
          </a:p>
        </p:txBody>
      </p:sp>
    </p:spTree>
    <p:extLst>
      <p:ext uri="{BB962C8B-B14F-4D97-AF65-F5344CB8AC3E}">
        <p14:creationId xmlns:p14="http://schemas.microsoft.com/office/powerpoint/2010/main" val="177933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algn="l" rtl="0"/>
            <a:endParaRPr lang="x-none" dirty="0"/>
          </a:p>
        </p:txBody>
      </p:sp>
      <p:sp>
        <p:nvSpPr>
          <p:cNvPr id="4" name="عنصر نائب لرقم الشريحة 3"/>
          <p:cNvSpPr>
            <a:spLocks noGrp="1"/>
          </p:cNvSpPr>
          <p:nvPr>
            <p:ph type="sldNum" sz="quarter" idx="10"/>
          </p:nvPr>
        </p:nvSpPr>
        <p:spPr/>
        <p:txBody>
          <a:bodyPr/>
          <a:lstStyle/>
          <a:p>
            <a:fld id="{9EEFE80B-D987-4B77-A15D-6973F5C7BBFC}" type="slidenum">
              <a:rPr lang="x-none" smtClean="0"/>
              <a:pPr/>
              <a:t>9</a:t>
            </a:fld>
            <a:endParaRPr lang="x-none"/>
          </a:p>
        </p:txBody>
      </p:sp>
    </p:spTree>
    <p:extLst>
      <p:ext uri="{BB962C8B-B14F-4D97-AF65-F5344CB8AC3E}">
        <p14:creationId xmlns:p14="http://schemas.microsoft.com/office/powerpoint/2010/main" val="407253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61FDC6-ACE2-4D20-A892-A590C9CA6B2A}" type="slidenum">
              <a:rPr lang="en-US" smtClean="0"/>
              <a:pPr/>
              <a:t>10</a:t>
            </a:fld>
            <a:endParaRPr lang="en-US"/>
          </a:p>
        </p:txBody>
      </p:sp>
    </p:spTree>
    <p:extLst>
      <p:ext uri="{BB962C8B-B14F-4D97-AF65-F5344CB8AC3E}">
        <p14:creationId xmlns:p14="http://schemas.microsoft.com/office/powerpoint/2010/main" val="252288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1" dirty="0"/>
              <a:t>Allergies</a:t>
            </a:r>
          </a:p>
          <a:p>
            <a:r>
              <a:rPr lang="en-US" dirty="0"/>
              <a:t>Almost all asthma sufferers have allergies. In fact, over 25% of people who have hay fever (allergic rhinitis) also develop asthma. Allergic reactions triggered by antibodies in the blood often lead to the airway inflammation that is associated with asthma.</a:t>
            </a:r>
          </a:p>
          <a:p>
            <a:r>
              <a:rPr lang="en-US" dirty="0"/>
              <a:t>Common sources of indoor allergens include animal proteins (mostly cat and dog allergens), dust mites, cockroaches, and fungi. It is possible that the push towards energy-efficient homes has increased exposure to these causes of asthma. </a:t>
            </a:r>
          </a:p>
          <a:p>
            <a:r>
              <a:rPr lang="en-US" b="1" dirty="0"/>
              <a:t>Tobacco Smoke</a:t>
            </a:r>
          </a:p>
          <a:p>
            <a:r>
              <a:rPr lang="en-US" dirty="0"/>
              <a:t>Tobacco smoke has been linked to a higher risk of asthma as well as a higher risk of death due to asthma, wheezing, and respiratory infections. In addition, children of mothers who smoke - and other people exposed to second-hand smoke - have a higher risk of asthma prevalence. Adolescent smoking has also been associated with increases in asthma risk.</a:t>
            </a:r>
          </a:p>
          <a:p>
            <a:r>
              <a:rPr lang="en-US" b="1" dirty="0"/>
              <a:t>Environmental Factors</a:t>
            </a:r>
          </a:p>
          <a:p>
            <a:r>
              <a:rPr lang="en-US" dirty="0"/>
              <a:t>Allergic reactions and asthma symptoms are often the result of indoor air pollution from mold or noxious fumes from household cleaners and paints. Other indoor environmental factors associated with asthma include nitrogen oxide from gas stoves. In fact, people who cook with gas are more likely to have symptoms such as wheezing, breathlessness, asthma attacks, and hay fever. </a:t>
            </a:r>
          </a:p>
          <a:p>
            <a:r>
              <a:rPr lang="en-US" dirty="0"/>
              <a:t>Pollution, sulfur dioxide, nitrogen oxide, ozone, cold temperatures, and high humidity have all been shown to trigger asthma in some individuals.</a:t>
            </a:r>
          </a:p>
          <a:p>
            <a:r>
              <a:rPr lang="en-US" dirty="0"/>
              <a:t>During periods of heavy air pollution, there tend to be increases in asthma symptoms and hospital admissions. Smoggy conditions release the destructive ingredient known as ozone, causing coughing, shortness of breath, and even chest pain. These same conditions emit sulfur dioxide, which also results in asthma attacks by constricting airways.</a:t>
            </a:r>
          </a:p>
          <a:p>
            <a:r>
              <a:rPr lang="en-US" dirty="0"/>
              <a:t>Weather changes have also been known to stimulate asthma attacks. Cold air can lead to airway congestion, bronchoconstriction (airways constriction), secretions, and decreased </a:t>
            </a:r>
            <a:r>
              <a:rPr lang="en-US" dirty="0" err="1"/>
              <a:t>mucociliary</a:t>
            </a:r>
            <a:r>
              <a:rPr lang="en-US" dirty="0"/>
              <a:t> clearance (another type of airway inefficiency). In some populations, humidity causes breathing difficulties as well.</a:t>
            </a:r>
          </a:p>
          <a:p>
            <a:r>
              <a:rPr lang="en-US" b="1" dirty="0"/>
              <a:t>Obesity</a:t>
            </a:r>
          </a:p>
          <a:p>
            <a:r>
              <a:rPr lang="en-US" dirty="0"/>
              <a:t>Overweight adults - those with a body mass index (BMI) between 25 and 30 - are 38% more likely to have asthma compared to adults who are not overweight. Obese adults - those with a BMI of 30 or greater - have twice the risk of asthma. According to some researchers, the risk may be greater for </a:t>
            </a:r>
            <a:r>
              <a:rPr lang="en-US" dirty="0" err="1"/>
              <a:t>nonallergic</a:t>
            </a:r>
            <a:r>
              <a:rPr lang="en-US" dirty="0"/>
              <a:t> asthma than allergic asthma.</a:t>
            </a:r>
          </a:p>
          <a:p>
            <a:r>
              <a:rPr lang="en-US" b="1" dirty="0"/>
              <a:t>Pregnancy</a:t>
            </a:r>
          </a:p>
          <a:p>
            <a:r>
              <a:rPr lang="en-US" dirty="0"/>
              <a:t>The way you enter the world seems to impact your susceptibility to asthma. Babies born by Caesarean sections have a 20% increase in asthma prevalence compared to babies born by vaginal birth. It is possible that immune system-modifying infections from bacterial exposure during Cesarean sections are responsible for this difference. </a:t>
            </a:r>
          </a:p>
          <a:p>
            <a:r>
              <a:rPr lang="en-US" dirty="0"/>
              <a:t>When mothers smoke during pregnancy, their children have lower pulmonary function. This may pose additional asthma risks. Research has also shown that premature birth is a risk factor for developing asthma.</a:t>
            </a:r>
          </a:p>
          <a:p>
            <a:r>
              <a:rPr lang="en-US" b="1" dirty="0"/>
              <a:t>Stress</a:t>
            </a:r>
          </a:p>
          <a:p>
            <a:r>
              <a:rPr lang="en-US" dirty="0"/>
              <a:t>People who undergo stress have higher asthma rates. Part of this may be explained by increases in asthma-related behaviors such as smoking that are encouraged by stress. However, recent research has suggested that the immune system is modified by stress as well.</a:t>
            </a:r>
          </a:p>
          <a:p>
            <a:r>
              <a:rPr lang="en-US" b="1" dirty="0"/>
              <a:t>Genes</a:t>
            </a:r>
          </a:p>
          <a:p>
            <a:r>
              <a:rPr lang="en-US" dirty="0"/>
              <a:t>It is possible that some 100 genes are linked to asthma - 25 of which have been associated with separate populations as of 2005.</a:t>
            </a:r>
          </a:p>
          <a:p>
            <a:r>
              <a:rPr lang="en-US" dirty="0"/>
              <a:t>Genes linked to asthma also play roles in managing the immune system and inflammation. There have not, however, been consistent results from genetic studies across populations - so further investigations are required to figure out the complex interactions that cause asthma. </a:t>
            </a:r>
          </a:p>
          <a:p>
            <a:r>
              <a:rPr lang="en-US" dirty="0"/>
              <a:t>Mom and Dad may be partially to blame for asthma, since three-fifths of all asthma cases are hereditary. The Centers for Disease Control (USA) say that having a parent with asthma increases a person's risk by three to six times.</a:t>
            </a:r>
          </a:p>
          <a:p>
            <a:r>
              <a:rPr lang="en-US" dirty="0"/>
              <a:t>Genetics may also be interacting with environmental factors. For example, exposure to the bacterial product endotoxin and having the genetic trait CD14 (single nucleotide polymorphism (SNP) C-159T) have remained a well-replicated example of a gene-environment interaction that is associated with asthma.</a:t>
            </a:r>
          </a:p>
          <a:p>
            <a:r>
              <a:rPr lang="en-US" b="1" dirty="0"/>
              <a:t>Airway </a:t>
            </a:r>
            <a:r>
              <a:rPr lang="en-US" b="1" dirty="0" err="1"/>
              <a:t>Hyperreactivity</a:t>
            </a:r>
            <a:endParaRPr lang="en-US" b="1" dirty="0"/>
          </a:p>
          <a:p>
            <a:r>
              <a:rPr lang="en-US" dirty="0"/>
              <a:t>Researchers are not sure why airway </a:t>
            </a:r>
            <a:r>
              <a:rPr lang="en-US" dirty="0" err="1"/>
              <a:t>hyperreactivity</a:t>
            </a:r>
            <a:r>
              <a:rPr lang="en-US" dirty="0"/>
              <a:t> is another risk factor for asthma, but allergens or cold air may trigger </a:t>
            </a:r>
            <a:r>
              <a:rPr lang="en-US" dirty="0" err="1"/>
              <a:t>hyperreactive</a:t>
            </a:r>
            <a:r>
              <a:rPr lang="en-US" dirty="0"/>
              <a:t> airways to become inflamed. Some people do not develop asthma from airway </a:t>
            </a:r>
            <a:r>
              <a:rPr lang="en-US" dirty="0" err="1"/>
              <a:t>hyperreactivity</a:t>
            </a:r>
            <a:r>
              <a:rPr lang="en-US" dirty="0"/>
              <a:t>, but </a:t>
            </a:r>
            <a:r>
              <a:rPr lang="en-US" dirty="0" err="1"/>
              <a:t>hyperreactivity</a:t>
            </a:r>
            <a:r>
              <a:rPr lang="en-US" dirty="0"/>
              <a:t> still appears to increase the risk of asthma.</a:t>
            </a:r>
          </a:p>
          <a:p>
            <a:r>
              <a:rPr lang="en-US" b="1" dirty="0"/>
              <a:t>Atopy</a:t>
            </a:r>
          </a:p>
          <a:p>
            <a:r>
              <a:rPr lang="en-US" dirty="0"/>
              <a:t>Atopy - such as eczema (atopic dermatitis), allergic rhinitis (hay fever), allergic conjunctivitis (an eye condition) - is a general class of allergic hypersensitivity that affects different parts of the body that do not come in contact with allergens. Atopy is a risk factor for developing asthma.</a:t>
            </a:r>
          </a:p>
          <a:p>
            <a:r>
              <a:rPr lang="en-US" dirty="0"/>
              <a:t>Some 40% to 50% of children with atopic dermatitis also develop asthma, and it is probable that children with atopic dermatitis have more severe and persistent asthma as adults.</a:t>
            </a:r>
          </a:p>
          <a:p>
            <a:endParaRPr lang="ar-SA" dirty="0"/>
          </a:p>
        </p:txBody>
      </p:sp>
    </p:spTree>
    <p:extLst>
      <p:ext uri="{BB962C8B-B14F-4D97-AF65-F5344CB8AC3E}">
        <p14:creationId xmlns:p14="http://schemas.microsoft.com/office/powerpoint/2010/main" val="424381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457200" rtl="0" eaLnBrk="1" fontAlgn="auto" latinLnBrk="0" hangingPunct="1">
              <a:lnSpc>
                <a:spcPct val="125000"/>
              </a:lnSpc>
              <a:spcBef>
                <a:spcPts val="1200"/>
              </a:spcBef>
              <a:spcAft>
                <a:spcPts val="0"/>
              </a:spcAft>
              <a:buClrTx/>
              <a:buSzTx/>
              <a:buFontTx/>
              <a:buNone/>
              <a:tabLst/>
              <a:defRPr/>
            </a:pPr>
            <a:r>
              <a:rPr lang="en-US" sz="2400" b="1" u="sng" dirty="0">
                <a:solidFill>
                  <a:schemeClr val="accent4">
                    <a:lumMod val="75000"/>
                  </a:schemeClr>
                </a:solidFill>
                <a:latin typeface="Avenir"/>
                <a:ea typeface="Avenir"/>
                <a:cs typeface="Avenir"/>
                <a:sym typeface="Avenir Roman"/>
              </a:rPr>
              <a:t>Factors that can contribute to asthma or airway </a:t>
            </a:r>
            <a:r>
              <a:rPr lang="en-US" sz="2400" b="1" u="sng" dirty="0" err="1">
                <a:solidFill>
                  <a:schemeClr val="accent4">
                    <a:lumMod val="75000"/>
                  </a:schemeClr>
                </a:solidFill>
                <a:latin typeface="Avenir"/>
                <a:ea typeface="Avenir"/>
                <a:cs typeface="Avenir"/>
                <a:sym typeface="Avenir Roman"/>
              </a:rPr>
              <a:t>hyperreactivity</a:t>
            </a:r>
            <a:r>
              <a:rPr lang="en-US" sz="2400" b="1" u="sng" dirty="0">
                <a:solidFill>
                  <a:schemeClr val="accent4">
                    <a:lumMod val="75000"/>
                  </a:schemeClr>
                </a:solidFill>
                <a:latin typeface="Avenir"/>
                <a:ea typeface="Avenir"/>
                <a:cs typeface="Avenir"/>
                <a:sym typeface="Avenir Roman"/>
              </a:rPr>
              <a:t> may include any of the following</a:t>
            </a:r>
            <a:r>
              <a:rPr lang="en-US" sz="1800" b="1" dirty="0">
                <a:solidFill>
                  <a:schemeClr val="accent4">
                    <a:lumMod val="75000"/>
                  </a:schemeClr>
                </a:solidFill>
                <a:latin typeface="Avenir"/>
                <a:ea typeface="Avenir"/>
                <a:cs typeface="Avenir"/>
                <a:sym typeface="Avenir Roman"/>
              </a:rPr>
              <a:t>:</a:t>
            </a:r>
          </a:p>
          <a:p>
            <a:pPr algn="l" rtl="0">
              <a:spcBef>
                <a:spcPts val="1200"/>
              </a:spcBef>
            </a:pPr>
            <a:endParaRPr lang="en-US" sz="2400" dirty="0">
              <a:latin typeface="Avenir"/>
              <a:ea typeface="Avenir"/>
              <a:cs typeface="Avenir"/>
              <a:sym typeface="Avenir Roman"/>
            </a:endParaRPr>
          </a:p>
          <a:p>
            <a:pPr algn="l" rtl="0">
              <a:spcBef>
                <a:spcPts val="1200"/>
              </a:spcBef>
            </a:pPr>
            <a:r>
              <a:rPr lang="en-US" sz="2400" dirty="0">
                <a:latin typeface="Avenir"/>
                <a:ea typeface="Avenir"/>
                <a:cs typeface="Avenir"/>
                <a:sym typeface="Avenir Roman"/>
              </a:rPr>
              <a:t>Environmental allergens (</a:t>
            </a:r>
            <a:r>
              <a:rPr lang="en-US" sz="2400" dirty="0" err="1">
                <a:latin typeface="Avenir"/>
                <a:ea typeface="Avenir"/>
                <a:cs typeface="Avenir"/>
                <a:sym typeface="Avenir Roman"/>
              </a:rPr>
              <a:t>eg</a:t>
            </a:r>
            <a:r>
              <a:rPr lang="en-US" sz="2400" dirty="0">
                <a:latin typeface="Avenir"/>
                <a:ea typeface="Avenir"/>
                <a:cs typeface="Avenir"/>
                <a:sym typeface="Avenir Roman"/>
              </a:rPr>
              <a:t>, house dust mites; animal allergens, especially cat and dog; cockroach allergens; and fungi) </a:t>
            </a:r>
          </a:p>
          <a:p>
            <a:pPr algn="l" rtl="0">
              <a:spcBef>
                <a:spcPts val="1200"/>
              </a:spcBef>
            </a:pPr>
            <a:r>
              <a:rPr lang="en-US" sz="2400" dirty="0">
                <a:latin typeface="Avenir"/>
                <a:ea typeface="Avenir"/>
                <a:cs typeface="Avenir"/>
                <a:sym typeface="Avenir Roman"/>
              </a:rPr>
              <a:t>Viral respiratory tract infections </a:t>
            </a:r>
          </a:p>
          <a:p>
            <a:pPr algn="l" rtl="0">
              <a:spcBef>
                <a:spcPts val="1200"/>
              </a:spcBef>
            </a:pPr>
            <a:r>
              <a:rPr lang="en-US" sz="2400" dirty="0">
                <a:latin typeface="Avenir"/>
                <a:ea typeface="Avenir"/>
                <a:cs typeface="Avenir"/>
                <a:sym typeface="Avenir Roman"/>
              </a:rPr>
              <a:t>Exercise, hyperventilation </a:t>
            </a:r>
          </a:p>
          <a:p>
            <a:pPr algn="l" rtl="0">
              <a:spcBef>
                <a:spcPts val="1200"/>
              </a:spcBef>
            </a:pPr>
            <a:r>
              <a:rPr lang="en-US" sz="2400" dirty="0" err="1">
                <a:latin typeface="Avenir"/>
                <a:ea typeface="Avenir"/>
                <a:cs typeface="Avenir"/>
                <a:sym typeface="Avenir Roman"/>
              </a:rPr>
              <a:t>Gastroesophageal</a:t>
            </a:r>
            <a:r>
              <a:rPr lang="en-US" sz="2400" dirty="0">
                <a:latin typeface="Avenir"/>
                <a:ea typeface="Avenir"/>
                <a:cs typeface="Avenir"/>
                <a:sym typeface="Avenir Roman"/>
              </a:rPr>
              <a:t> reflux disease </a:t>
            </a:r>
          </a:p>
          <a:p>
            <a:pPr algn="l" rtl="0">
              <a:spcBef>
                <a:spcPts val="1200"/>
              </a:spcBef>
            </a:pPr>
            <a:r>
              <a:rPr lang="en-US" sz="2400" dirty="0">
                <a:latin typeface="Avenir"/>
                <a:ea typeface="Avenir"/>
                <a:cs typeface="Avenir"/>
                <a:sym typeface="Avenir Roman"/>
              </a:rPr>
              <a:t>Chronic sinusitis or rhinitis </a:t>
            </a:r>
          </a:p>
          <a:p>
            <a:pPr algn="l" rtl="0">
              <a:spcBef>
                <a:spcPts val="1200"/>
              </a:spcBef>
            </a:pPr>
            <a:r>
              <a:rPr lang="en-US" sz="2400" dirty="0">
                <a:latin typeface="Avenir"/>
                <a:ea typeface="Avenir"/>
                <a:cs typeface="Avenir"/>
                <a:sym typeface="Avenir Roman"/>
              </a:rPr>
              <a:t>Aspirin or nonsteroidal anti-inflammatory drug (NSAID) hypersensitivity, sulfite sensitivity </a:t>
            </a:r>
          </a:p>
          <a:p>
            <a:pPr algn="l" rtl="0">
              <a:spcBef>
                <a:spcPts val="1200"/>
              </a:spcBef>
            </a:pPr>
            <a:r>
              <a:rPr lang="en-US" sz="2400" dirty="0">
                <a:latin typeface="Avenir"/>
                <a:ea typeface="Avenir"/>
                <a:cs typeface="Avenir"/>
                <a:sym typeface="Avenir Roman"/>
              </a:rPr>
              <a:t>Use of beta-adrenergic receptor blockers (including ophthalmic preparations) </a:t>
            </a:r>
          </a:p>
          <a:p>
            <a:pPr algn="l" rtl="0">
              <a:spcBef>
                <a:spcPts val="1200"/>
              </a:spcBef>
            </a:pPr>
            <a:r>
              <a:rPr lang="en-US" sz="2400" dirty="0">
                <a:latin typeface="Avenir"/>
                <a:ea typeface="Avenir"/>
                <a:cs typeface="Avenir"/>
                <a:sym typeface="Avenir Roman"/>
              </a:rPr>
              <a:t>Obesity </a:t>
            </a:r>
            <a:r>
              <a:rPr lang="en-US" sz="2400" baseline="30000" dirty="0">
                <a:latin typeface="Avenir"/>
                <a:ea typeface="Avenir"/>
                <a:cs typeface="Avenir"/>
                <a:sym typeface="Avenir Roman"/>
              </a:rPr>
              <a:t>[13] </a:t>
            </a:r>
            <a:endParaRPr lang="en-US" sz="2400" dirty="0">
              <a:latin typeface="Avenir"/>
              <a:ea typeface="Avenir"/>
              <a:cs typeface="Avenir"/>
              <a:sym typeface="Avenir Roman"/>
            </a:endParaRPr>
          </a:p>
          <a:p>
            <a:pPr algn="l" rtl="0">
              <a:spcBef>
                <a:spcPts val="1200"/>
              </a:spcBef>
            </a:pPr>
            <a:r>
              <a:rPr lang="en-US" sz="2400" dirty="0">
                <a:latin typeface="Avenir"/>
                <a:ea typeface="Avenir"/>
                <a:cs typeface="Avenir"/>
                <a:sym typeface="Avenir Roman"/>
              </a:rPr>
              <a:t>Environmental pollutants, tobacco smoke </a:t>
            </a:r>
          </a:p>
          <a:p>
            <a:pPr algn="l" rtl="0">
              <a:spcBef>
                <a:spcPts val="1200"/>
              </a:spcBef>
            </a:pPr>
            <a:r>
              <a:rPr lang="en-US" sz="2400" dirty="0">
                <a:latin typeface="Avenir"/>
                <a:ea typeface="Avenir"/>
                <a:cs typeface="Avenir"/>
                <a:sym typeface="Avenir Roman"/>
              </a:rPr>
              <a:t>Occupational exposure </a:t>
            </a:r>
          </a:p>
          <a:p>
            <a:pPr algn="l" rtl="0">
              <a:spcBef>
                <a:spcPts val="1200"/>
              </a:spcBef>
            </a:pPr>
            <a:r>
              <a:rPr lang="en-US" sz="2400" dirty="0">
                <a:latin typeface="Avenir"/>
                <a:ea typeface="Avenir"/>
                <a:cs typeface="Avenir"/>
                <a:sym typeface="Avenir Roman"/>
              </a:rPr>
              <a:t>Irritants (</a:t>
            </a:r>
            <a:r>
              <a:rPr lang="en-US" sz="2400" dirty="0" err="1">
                <a:latin typeface="Avenir"/>
                <a:ea typeface="Avenir"/>
                <a:cs typeface="Avenir"/>
                <a:sym typeface="Avenir Roman"/>
              </a:rPr>
              <a:t>eg</a:t>
            </a:r>
            <a:r>
              <a:rPr lang="en-US" sz="2400" dirty="0">
                <a:latin typeface="Avenir"/>
                <a:ea typeface="Avenir"/>
                <a:cs typeface="Avenir"/>
                <a:sym typeface="Avenir Roman"/>
              </a:rPr>
              <a:t>, household sprays, paint fumes) </a:t>
            </a:r>
          </a:p>
          <a:p>
            <a:pPr algn="l" rtl="0">
              <a:spcBef>
                <a:spcPts val="1200"/>
              </a:spcBef>
            </a:pPr>
            <a:r>
              <a:rPr lang="en-US" sz="2400" dirty="0">
                <a:latin typeface="Avenir"/>
                <a:ea typeface="Avenir"/>
                <a:cs typeface="Avenir"/>
                <a:sym typeface="Avenir Roman"/>
              </a:rPr>
              <a:t>Various high- and low-molecular-weight compounds (</a:t>
            </a:r>
            <a:r>
              <a:rPr lang="en-US" sz="2400" dirty="0" err="1">
                <a:latin typeface="Avenir"/>
                <a:ea typeface="Avenir"/>
                <a:cs typeface="Avenir"/>
                <a:sym typeface="Avenir Roman"/>
              </a:rPr>
              <a:t>eg</a:t>
            </a:r>
            <a:r>
              <a:rPr lang="en-US" sz="2400" dirty="0">
                <a:latin typeface="Avenir"/>
                <a:ea typeface="Avenir"/>
                <a:cs typeface="Avenir"/>
                <a:sym typeface="Avenir Roman"/>
              </a:rPr>
              <a:t>, insects, plants, latex, gums, </a:t>
            </a:r>
            <a:r>
              <a:rPr lang="en-US" sz="2400" dirty="0" err="1">
                <a:latin typeface="Avenir"/>
                <a:ea typeface="Avenir"/>
                <a:cs typeface="Avenir"/>
                <a:sym typeface="Avenir Roman"/>
              </a:rPr>
              <a:t>diisocyanates</a:t>
            </a:r>
            <a:r>
              <a:rPr lang="en-US" sz="2400" dirty="0">
                <a:latin typeface="Avenir"/>
                <a:ea typeface="Avenir"/>
                <a:cs typeface="Avenir"/>
                <a:sym typeface="Avenir Roman"/>
              </a:rPr>
              <a:t>, anhydrides, wood dust, and fluxes; associated with occupational asthma) </a:t>
            </a:r>
          </a:p>
          <a:p>
            <a:pPr algn="l" rtl="0">
              <a:spcBef>
                <a:spcPts val="1200"/>
              </a:spcBef>
            </a:pPr>
            <a:r>
              <a:rPr lang="en-US" sz="2400" dirty="0">
                <a:latin typeface="Avenir"/>
                <a:ea typeface="Avenir"/>
                <a:cs typeface="Avenir"/>
                <a:sym typeface="Avenir Roman"/>
              </a:rPr>
              <a:t>Emotional factors or stress </a:t>
            </a:r>
          </a:p>
          <a:p>
            <a:pPr algn="l" rtl="0">
              <a:spcBef>
                <a:spcPts val="1200"/>
              </a:spcBef>
            </a:pPr>
            <a:r>
              <a:rPr lang="en-US" sz="2400" dirty="0">
                <a:latin typeface="Avenir"/>
                <a:ea typeface="Avenir"/>
                <a:cs typeface="Avenir"/>
                <a:sym typeface="Avenir Roman"/>
              </a:rPr>
              <a:t>Perinatal factors (prematurity and increased maternal age; maternal smoking and prenatal exposure to tobacco smoke; breastfeeding has not been definitely shown to be protective) </a:t>
            </a:r>
          </a:p>
          <a:p>
            <a:endParaRPr lang="ar-SA" dirty="0"/>
          </a:p>
          <a:p>
            <a:endParaRPr lang="ar-SA" dirty="0"/>
          </a:p>
        </p:txBody>
      </p:sp>
    </p:spTree>
    <p:extLst>
      <p:ext uri="{BB962C8B-B14F-4D97-AF65-F5344CB8AC3E}">
        <p14:creationId xmlns:p14="http://schemas.microsoft.com/office/powerpoint/2010/main" val="33501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Coughing, especially at night, during exercise or when </a:t>
            </a:r>
            <a:r>
              <a:rPr lang="en-US" dirty="0" err="1"/>
              <a:t>laughing.Shortness</a:t>
            </a:r>
            <a:r>
              <a:rPr lang="en-US" dirty="0"/>
              <a:t> of </a:t>
            </a:r>
            <a:r>
              <a:rPr lang="en-US" dirty="0" err="1"/>
              <a:t>breath.Chest</a:t>
            </a:r>
            <a:r>
              <a:rPr lang="en-US" dirty="0"/>
              <a:t> </a:t>
            </a:r>
            <a:r>
              <a:rPr lang="en-US" dirty="0" err="1"/>
              <a:t>tightness.Wheezing</a:t>
            </a:r>
            <a:r>
              <a:rPr lang="en-US" dirty="0"/>
              <a:t> (a whistling or squeaky sound in your chest when you breathe, especially when exhaling)Any asthma symptom is serious and can become deadly if left untreated</a:t>
            </a:r>
            <a:endParaRPr lang="ar-SA" dirty="0"/>
          </a:p>
        </p:txBody>
      </p:sp>
    </p:spTree>
    <p:extLst>
      <p:ext uri="{BB962C8B-B14F-4D97-AF65-F5344CB8AC3E}">
        <p14:creationId xmlns:p14="http://schemas.microsoft.com/office/powerpoint/2010/main" val="239075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1" dirty="0"/>
              <a:t>Avoid your triggers</a:t>
            </a:r>
          </a:p>
          <a:p>
            <a:r>
              <a:rPr lang="en-US" dirty="0"/>
              <a:t>Taking steps to reduce your exposure to things that trigger asthma symptoms is a key part of asthma control. It may help to:</a:t>
            </a:r>
          </a:p>
          <a:p>
            <a:r>
              <a:rPr lang="en-US" b="1" dirty="0"/>
              <a:t>Use your air conditioner.</a:t>
            </a:r>
            <a:r>
              <a:rPr lang="en-US" dirty="0"/>
              <a:t> Air conditioning reduces the amount of airborne pollen from trees, grasses and weeds that finds its way indoors. Air conditioning also lowers indoor humidity and can reduce your exposure to dust mites. If you don't have air conditioning, try to keep your windows closed during pollen season.</a:t>
            </a:r>
          </a:p>
          <a:p>
            <a:r>
              <a:rPr lang="en-US" b="1" dirty="0"/>
              <a:t>Decontaminate your decor.</a:t>
            </a:r>
            <a:r>
              <a:rPr lang="en-US" dirty="0"/>
              <a:t> Minimize dust that may worsen nighttime symptoms by replacing certain items in your bedroom. For example, encase pillows, mattresses and box springs in dustproof covers. Remove carpeting and install hardwood or linoleum flooring. Use washable curtains and blinds.</a:t>
            </a:r>
          </a:p>
          <a:p>
            <a:r>
              <a:rPr lang="en-US" b="1" dirty="0"/>
              <a:t>Maintain optimal humidity.</a:t>
            </a:r>
            <a:r>
              <a:rPr lang="en-US" dirty="0"/>
              <a:t> If you live in a damp climate, talk to your doctor about using a dehumidifier.</a:t>
            </a:r>
          </a:p>
          <a:p>
            <a:r>
              <a:rPr lang="en-US" b="1" dirty="0"/>
              <a:t>Prevent mold spores.</a:t>
            </a:r>
            <a:r>
              <a:rPr lang="en-US" dirty="0"/>
              <a:t> Clean damp areas in the bath, kitchen and around the house to keep mold spores from developing. Get rid of moldy leaves or damp firewood in the yard.</a:t>
            </a:r>
          </a:p>
          <a:p>
            <a:r>
              <a:rPr lang="en-US" b="1" dirty="0"/>
              <a:t>Reduce pet dander.</a:t>
            </a:r>
            <a:r>
              <a:rPr lang="en-US" dirty="0"/>
              <a:t> If you're allergic to dander, avoid pets with fur or feathers. Having pets regularly bathed or groomed also may reduce the amount of dander in your surroundings.</a:t>
            </a:r>
          </a:p>
          <a:p>
            <a:r>
              <a:rPr lang="en-US" b="1" dirty="0"/>
              <a:t>Clean regularly.</a:t>
            </a:r>
            <a:r>
              <a:rPr lang="en-US" dirty="0"/>
              <a:t> Clean your home at least once a week. If you're likely to stir up dust, wear a mask or have someone else do the cleaning.</a:t>
            </a:r>
          </a:p>
          <a:p>
            <a:r>
              <a:rPr lang="en-US" b="1" dirty="0"/>
              <a:t>Cover your nose and mouth if it's cold out.</a:t>
            </a:r>
            <a:r>
              <a:rPr lang="en-US" dirty="0"/>
              <a:t> If your asthma is worsened by cold or dry air, wearing a face mask can help.</a:t>
            </a:r>
          </a:p>
          <a:p>
            <a:r>
              <a:rPr lang="en-US" b="1" dirty="0"/>
              <a:t>Stay healthy</a:t>
            </a:r>
          </a:p>
          <a:p>
            <a:r>
              <a:rPr lang="en-US" dirty="0"/>
              <a:t>Taking care of yourself and treating other conditions linked to asthma will help keep your symptoms under control. For example:</a:t>
            </a:r>
          </a:p>
          <a:p>
            <a:r>
              <a:rPr lang="en-US" b="1" dirty="0"/>
              <a:t>Get regular exercise.</a:t>
            </a:r>
            <a:r>
              <a:rPr lang="en-US" dirty="0"/>
              <a:t> Having asthma doesn't mean you have to be less active. Treatment can prevent asthma attacks and control symptoms during activity. Regular exercise can strengthen your heart and lungs, which helps relieve asthma symptoms. If you exercise in cold temperatures, wear a face mask to warm the air you breathe.</a:t>
            </a:r>
          </a:p>
          <a:p>
            <a:r>
              <a:rPr lang="en-US" b="1" dirty="0"/>
              <a:t>Maintain a healthy weight.</a:t>
            </a:r>
            <a:r>
              <a:rPr lang="en-US" dirty="0"/>
              <a:t> Being overweight can worsen asthma symptoms, and it puts you at higher risk of other health problems.</a:t>
            </a:r>
          </a:p>
          <a:p>
            <a:r>
              <a:rPr lang="en-US" b="1" dirty="0"/>
              <a:t>Eat fruits and vegetables.</a:t>
            </a:r>
            <a:r>
              <a:rPr lang="en-US" dirty="0"/>
              <a:t> Eating plenty of fruits and vegetables may increase lung function and reduce asthma symptoms. These foods are rich in protective nutrients (antioxidants) that boost the immune system.</a:t>
            </a:r>
          </a:p>
          <a:p>
            <a:r>
              <a:rPr lang="en-US" b="1" dirty="0"/>
              <a:t>Control heartburn and </a:t>
            </a:r>
            <a:r>
              <a:rPr lang="en-US" b="1" dirty="0" err="1"/>
              <a:t>gastroesophageal</a:t>
            </a:r>
            <a:r>
              <a:rPr lang="en-US" b="1" dirty="0"/>
              <a:t> reflux disease (GERD).</a:t>
            </a:r>
            <a:r>
              <a:rPr lang="en-US" dirty="0"/>
              <a:t> It's possible that the acid reflux that causes heartburn may damage lung airways and worsen asthma symptoms. If you have frequent or constant heartburn, talk to your doctor about treatment options. You may need treatment for GERD before your asthma symptoms improve.</a:t>
            </a:r>
          </a:p>
          <a:p>
            <a:endParaRPr lang="en-US" dirty="0"/>
          </a:p>
        </p:txBody>
      </p:sp>
    </p:spTree>
    <p:extLst>
      <p:ext uri="{BB962C8B-B14F-4D97-AF65-F5344CB8AC3E}">
        <p14:creationId xmlns:p14="http://schemas.microsoft.com/office/powerpoint/2010/main" val="236582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02404" name="Slide Number Placeholder 3"/>
          <p:cNvSpPr>
            <a:spLocks noGrp="1"/>
          </p:cNvSpPr>
          <p:nvPr>
            <p:ph type="sldNum" sz="quarter" idx="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b="1">
                <a:solidFill>
                  <a:srgbClr val="993300"/>
                </a:solidFill>
                <a:latin typeface="Tahoma" pitchFamily="34" charset="0"/>
              </a:defRPr>
            </a:lvl1pPr>
            <a:lvl2pPr marL="742950" indent="-285750">
              <a:defRPr sz="2000" b="1">
                <a:solidFill>
                  <a:srgbClr val="993300"/>
                </a:solidFill>
                <a:latin typeface="Tahoma" pitchFamily="34" charset="0"/>
              </a:defRPr>
            </a:lvl2pPr>
            <a:lvl3pPr marL="1143000" indent="-228600">
              <a:defRPr sz="2000" b="1">
                <a:solidFill>
                  <a:srgbClr val="993300"/>
                </a:solidFill>
                <a:latin typeface="Tahoma" pitchFamily="34" charset="0"/>
              </a:defRPr>
            </a:lvl3pPr>
            <a:lvl4pPr marL="1600200" indent="-228600">
              <a:defRPr sz="2000" b="1">
                <a:solidFill>
                  <a:srgbClr val="993300"/>
                </a:solidFill>
                <a:latin typeface="Tahoma" pitchFamily="34" charset="0"/>
              </a:defRPr>
            </a:lvl4pPr>
            <a:lvl5pPr marL="2057400" indent="-228600">
              <a:defRPr sz="2000" b="1">
                <a:solidFill>
                  <a:srgbClr val="993300"/>
                </a:solidFill>
                <a:latin typeface="Tahoma" pitchFamily="34" charset="0"/>
              </a:defRPr>
            </a:lvl5pPr>
            <a:lvl6pPr marL="25146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6pPr>
            <a:lvl7pPr marL="29718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7pPr>
            <a:lvl8pPr marL="34290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8pPr>
            <a:lvl9pPr marL="38862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9pPr>
          </a:lstStyle>
          <a:p>
            <a:fld id="{C1B16DEF-F182-4157-9077-06F79BEA9C66}" type="slidenum">
              <a:rPr lang="ar-SA" altLang="ar-SA" sz="1200" smtClean="0"/>
              <a:pPr/>
              <a:t>51</a:t>
            </a:fld>
            <a:endParaRPr lang="ar-SA" altLang="ar-SA" sz="1200"/>
          </a:p>
        </p:txBody>
      </p:sp>
    </p:spTree>
    <p:extLst>
      <p:ext uri="{BB962C8B-B14F-4D97-AF65-F5344CB8AC3E}">
        <p14:creationId xmlns:p14="http://schemas.microsoft.com/office/powerpoint/2010/main" val="396111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01380" name="Slide Number Placeholder 3"/>
          <p:cNvSpPr>
            <a:spLocks noGrp="1"/>
          </p:cNvSpPr>
          <p:nvPr>
            <p:ph type="sldNum" sz="quarter" idx="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b="1">
                <a:solidFill>
                  <a:srgbClr val="993300"/>
                </a:solidFill>
                <a:latin typeface="Tahoma" pitchFamily="34" charset="0"/>
              </a:defRPr>
            </a:lvl1pPr>
            <a:lvl2pPr marL="742950" indent="-285750">
              <a:defRPr sz="2000" b="1">
                <a:solidFill>
                  <a:srgbClr val="993300"/>
                </a:solidFill>
                <a:latin typeface="Tahoma" pitchFamily="34" charset="0"/>
              </a:defRPr>
            </a:lvl2pPr>
            <a:lvl3pPr marL="1143000" indent="-228600">
              <a:defRPr sz="2000" b="1">
                <a:solidFill>
                  <a:srgbClr val="993300"/>
                </a:solidFill>
                <a:latin typeface="Tahoma" pitchFamily="34" charset="0"/>
              </a:defRPr>
            </a:lvl3pPr>
            <a:lvl4pPr marL="1600200" indent="-228600">
              <a:defRPr sz="2000" b="1">
                <a:solidFill>
                  <a:srgbClr val="993300"/>
                </a:solidFill>
                <a:latin typeface="Tahoma" pitchFamily="34" charset="0"/>
              </a:defRPr>
            </a:lvl4pPr>
            <a:lvl5pPr marL="2057400" indent="-228600">
              <a:defRPr sz="2000" b="1">
                <a:solidFill>
                  <a:srgbClr val="993300"/>
                </a:solidFill>
                <a:latin typeface="Tahoma" pitchFamily="34" charset="0"/>
              </a:defRPr>
            </a:lvl5pPr>
            <a:lvl6pPr marL="25146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6pPr>
            <a:lvl7pPr marL="29718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7pPr>
            <a:lvl8pPr marL="34290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8pPr>
            <a:lvl9pPr marL="3886200" indent="-228600" algn="l" rtl="0" eaLnBrk="0" fontAlgn="base" hangingPunct="0">
              <a:lnSpc>
                <a:spcPct val="80000"/>
              </a:lnSpc>
              <a:spcBef>
                <a:spcPct val="20000"/>
              </a:spcBef>
              <a:spcAft>
                <a:spcPct val="40000"/>
              </a:spcAft>
              <a:buClr>
                <a:srgbClr val="FFFF00"/>
              </a:buClr>
              <a:buSzPct val="65000"/>
              <a:buFont typeface="Wingdings" pitchFamily="2" charset="2"/>
              <a:defRPr sz="2000" b="1">
                <a:solidFill>
                  <a:srgbClr val="993300"/>
                </a:solidFill>
                <a:latin typeface="Tahoma" pitchFamily="34" charset="0"/>
              </a:defRPr>
            </a:lvl9pPr>
          </a:lstStyle>
          <a:p>
            <a:fld id="{D1CE54BA-C718-4A17-A790-22BBC4CF7506}" type="slidenum">
              <a:rPr lang="ar-SA" altLang="ar-SA" sz="1200" smtClean="0"/>
              <a:pPr/>
              <a:t>52</a:t>
            </a:fld>
            <a:endParaRPr lang="ar-SA" altLang="ar-SA" sz="1200"/>
          </a:p>
        </p:txBody>
      </p:sp>
    </p:spTree>
    <p:extLst>
      <p:ext uri="{BB962C8B-B14F-4D97-AF65-F5344CB8AC3E}">
        <p14:creationId xmlns:p14="http://schemas.microsoft.com/office/powerpoint/2010/main" val="18300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2C043-8534-4D0C-A84B-9A70026A2E8F}" type="datetimeFigureOut">
              <a:rPr lang="en-US" smtClean="0"/>
              <a:pPr/>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368081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2C043-8534-4D0C-A84B-9A70026A2E8F}" type="datetimeFigureOut">
              <a:rPr lang="en-US" smtClean="0"/>
              <a:pPr/>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368308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2C043-8534-4D0C-A84B-9A70026A2E8F}" type="datetimeFigureOut">
              <a:rPr lang="en-US" smtClean="0"/>
              <a:pPr/>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339030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spc="0">
                <a:solidFill>
                  <a:srgbClr val="000000"/>
                </a:solidFill>
              </a:defRPr>
            </a:pPr>
            <a:r>
              <a:rPr sz="4922" spc="49">
                <a:solidFill>
                  <a:srgbClr val="6E603B"/>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531">
                <a:solidFill>
                  <a:srgbClr val="93741C"/>
                </a:solidFill>
              </a:rPr>
              <a:t>Body Level One</a:t>
            </a:r>
          </a:p>
          <a:p>
            <a:pPr lvl="1">
              <a:defRPr sz="1800">
                <a:solidFill>
                  <a:srgbClr val="000000"/>
                </a:solidFill>
              </a:defRPr>
            </a:pPr>
            <a:r>
              <a:rPr sz="2531">
                <a:solidFill>
                  <a:srgbClr val="93741C"/>
                </a:solidFill>
              </a:rPr>
              <a:t>Body Level Two</a:t>
            </a:r>
          </a:p>
          <a:p>
            <a:pPr lvl="2">
              <a:defRPr sz="1800">
                <a:solidFill>
                  <a:srgbClr val="000000"/>
                </a:solidFill>
              </a:defRPr>
            </a:pPr>
            <a:r>
              <a:rPr sz="2531">
                <a:solidFill>
                  <a:srgbClr val="93741C"/>
                </a:solidFill>
              </a:rPr>
              <a:t>Body Level Three</a:t>
            </a:r>
          </a:p>
          <a:p>
            <a:pPr lvl="3">
              <a:defRPr sz="1800">
                <a:solidFill>
                  <a:srgbClr val="000000"/>
                </a:solidFill>
              </a:defRPr>
            </a:pPr>
            <a:r>
              <a:rPr sz="2531">
                <a:solidFill>
                  <a:srgbClr val="93741C"/>
                </a:solidFill>
              </a:rPr>
              <a:t>Body Level Four</a:t>
            </a:r>
          </a:p>
          <a:p>
            <a:pPr lvl="4">
              <a:defRPr sz="1800">
                <a:solidFill>
                  <a:srgbClr val="000000"/>
                </a:solidFill>
              </a:defRPr>
            </a:pPr>
            <a:r>
              <a:rPr sz="2531">
                <a:solidFill>
                  <a:srgbClr val="93741C"/>
                </a:solidFill>
              </a:rPr>
              <a:t>Body Level Five</a:t>
            </a:r>
          </a:p>
        </p:txBody>
      </p:sp>
    </p:spTree>
    <p:extLst>
      <p:ext uri="{BB962C8B-B14F-4D97-AF65-F5344CB8AC3E}">
        <p14:creationId xmlns:p14="http://schemas.microsoft.com/office/powerpoint/2010/main" val="21566347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488281" y="892969"/>
            <a:ext cx="9810750" cy="5072063"/>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531">
                <a:solidFill>
                  <a:srgbClr val="93741C"/>
                </a:solidFill>
              </a:rPr>
              <a:t>Body Level One</a:t>
            </a:r>
          </a:p>
          <a:p>
            <a:pPr lvl="1">
              <a:defRPr sz="1800">
                <a:solidFill>
                  <a:srgbClr val="000000"/>
                </a:solidFill>
              </a:defRPr>
            </a:pPr>
            <a:r>
              <a:rPr sz="2531">
                <a:solidFill>
                  <a:srgbClr val="93741C"/>
                </a:solidFill>
              </a:rPr>
              <a:t>Body Level Two</a:t>
            </a:r>
          </a:p>
          <a:p>
            <a:pPr lvl="2">
              <a:defRPr sz="1800">
                <a:solidFill>
                  <a:srgbClr val="000000"/>
                </a:solidFill>
              </a:defRPr>
            </a:pPr>
            <a:r>
              <a:rPr sz="2531">
                <a:solidFill>
                  <a:srgbClr val="93741C"/>
                </a:solidFill>
              </a:rPr>
              <a:t>Body Level Three</a:t>
            </a:r>
          </a:p>
          <a:p>
            <a:pPr lvl="3">
              <a:defRPr sz="1800">
                <a:solidFill>
                  <a:srgbClr val="000000"/>
                </a:solidFill>
              </a:defRPr>
            </a:pPr>
            <a:r>
              <a:rPr sz="2531">
                <a:solidFill>
                  <a:srgbClr val="93741C"/>
                </a:solidFill>
              </a:rPr>
              <a:t>Body Level Four</a:t>
            </a:r>
          </a:p>
          <a:p>
            <a:pPr lvl="4">
              <a:defRPr sz="1800">
                <a:solidFill>
                  <a:srgbClr val="000000"/>
                </a:solidFill>
              </a:defRPr>
            </a:pPr>
            <a:r>
              <a:rPr sz="2531">
                <a:solidFill>
                  <a:srgbClr val="93741C"/>
                </a:solidFill>
              </a:rPr>
              <a:t>Body Level Five</a:t>
            </a:r>
          </a:p>
        </p:txBody>
      </p:sp>
    </p:spTree>
    <p:extLst>
      <p:ext uri="{BB962C8B-B14F-4D97-AF65-F5344CB8AC3E}">
        <p14:creationId xmlns:p14="http://schemas.microsoft.com/office/powerpoint/2010/main" val="35467119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2C043-8534-4D0C-A84B-9A70026A2E8F}" type="datetimeFigureOut">
              <a:rPr lang="en-US" smtClean="0"/>
              <a:pPr/>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202251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2C043-8534-4D0C-A84B-9A70026A2E8F}" type="datetimeFigureOut">
              <a:rPr lang="en-US" smtClean="0"/>
              <a:pPr/>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142938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2C043-8534-4D0C-A84B-9A70026A2E8F}" type="datetimeFigureOut">
              <a:rPr lang="en-US" smtClean="0"/>
              <a:pPr/>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9839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2C043-8534-4D0C-A84B-9A70026A2E8F}" type="datetimeFigureOut">
              <a:rPr lang="en-US" smtClean="0"/>
              <a:pPr/>
              <a:t>3/9/25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77287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2C043-8534-4D0C-A84B-9A70026A2E8F}" type="datetimeFigureOut">
              <a:rPr lang="en-US" smtClean="0"/>
              <a:pPr/>
              <a:t>3/9/25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207743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2C043-8534-4D0C-A84B-9A70026A2E8F}" type="datetimeFigureOut">
              <a:rPr lang="en-US" smtClean="0"/>
              <a:pPr/>
              <a:t>3/9/25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192737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2C043-8534-4D0C-A84B-9A70026A2E8F}" type="datetimeFigureOut">
              <a:rPr lang="en-US" smtClean="0"/>
              <a:pPr/>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852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2C043-8534-4D0C-A84B-9A70026A2E8F}" type="datetimeFigureOut">
              <a:rPr lang="en-US" smtClean="0"/>
              <a:pPr/>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686CF-BD13-4356-AC0E-6440F8674ABD}" type="slidenum">
              <a:rPr lang="en-US" smtClean="0"/>
              <a:pPr/>
              <a:t>‹#›</a:t>
            </a:fld>
            <a:endParaRPr lang="en-US"/>
          </a:p>
        </p:txBody>
      </p:sp>
    </p:spTree>
    <p:extLst>
      <p:ext uri="{BB962C8B-B14F-4D97-AF65-F5344CB8AC3E}">
        <p14:creationId xmlns:p14="http://schemas.microsoft.com/office/powerpoint/2010/main" val="301558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23000"/>
            <a:lum/>
          </a:blip>
          <a:srcRect/>
          <a:stretch>
            <a:fillRect l="1000" t="-4000" r="2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2C043-8534-4D0C-A84B-9A70026A2E8F}" type="datetimeFigureOut">
              <a:rPr lang="en-US" smtClean="0"/>
              <a:pPr/>
              <a:t>3/9/25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686CF-BD13-4356-AC0E-6440F8674ABD}" type="slidenum">
              <a:rPr lang="en-US" smtClean="0"/>
              <a:pPr/>
              <a:t>‹#›</a:t>
            </a:fld>
            <a:endParaRPr lang="en-US"/>
          </a:p>
        </p:txBody>
      </p:sp>
    </p:spTree>
    <p:extLst>
      <p:ext uri="{BB962C8B-B14F-4D97-AF65-F5344CB8AC3E}">
        <p14:creationId xmlns:p14="http://schemas.microsoft.com/office/powerpoint/2010/main" val="3473342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1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1.png"/><Relationship Id="rId17" Type="http://schemas.openxmlformats.org/officeDocument/2006/relationships/customXml" Target="../ink/ink8.xml"/><Relationship Id="rId2" Type="http://schemas.openxmlformats.org/officeDocument/2006/relationships/image" Target="../media/image16.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0.png"/><Relationship Id="rId19" Type="http://schemas.openxmlformats.org/officeDocument/2006/relationships/customXml" Target="../ink/ink9.xml"/><Relationship Id="rId4" Type="http://schemas.openxmlformats.org/officeDocument/2006/relationships/image" Target="../media/image17.png"/><Relationship Id="rId9" Type="http://schemas.openxmlformats.org/officeDocument/2006/relationships/customXml" Target="../ink/ink4.xml"/><Relationship Id="rId1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11.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ustomXml" Target="../ink/ink14.xml"/><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customXml" Target="../ink/ink15.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solidFill>
                  <a:srgbClr val="002060"/>
                </a:solidFill>
                <a:latin typeface="Times New Roman" panose="02020603050405020304" pitchFamily="18" charset="0"/>
                <a:cs typeface="Times New Roman" panose="02020603050405020304" pitchFamily="18" charset="0"/>
              </a:rPr>
              <a:t>Approach to Patients </a:t>
            </a:r>
            <a:br>
              <a:rPr lang="en-US" sz="4400" b="1" dirty="0">
                <a:solidFill>
                  <a:srgbClr val="002060"/>
                </a:solidFill>
                <a:latin typeface="Times New Roman" panose="02020603050405020304" pitchFamily="18" charset="0"/>
                <a:cs typeface="Times New Roman" panose="02020603050405020304" pitchFamily="18" charset="0"/>
              </a:rPr>
            </a:br>
            <a:r>
              <a:rPr lang="en-US" sz="4400" b="1" dirty="0">
                <a:solidFill>
                  <a:srgbClr val="002060"/>
                </a:solidFill>
                <a:latin typeface="Times New Roman" panose="02020603050405020304" pitchFamily="18" charset="0"/>
                <a:cs typeface="Times New Roman" panose="02020603050405020304" pitchFamily="18" charset="0"/>
              </a:rPr>
              <a:t>with</a:t>
            </a:r>
            <a:br>
              <a:rPr lang="en-US" sz="4400" b="1" dirty="0">
                <a:solidFill>
                  <a:srgbClr val="002060"/>
                </a:solidFill>
                <a:latin typeface="Times New Roman" panose="02020603050405020304" pitchFamily="18" charset="0"/>
                <a:cs typeface="Times New Roman" panose="02020603050405020304" pitchFamily="18" charset="0"/>
              </a:rPr>
            </a:br>
            <a:r>
              <a:rPr lang="en-US" sz="4400" b="1" dirty="0">
                <a:solidFill>
                  <a:srgbClr val="002060"/>
                </a:solidFill>
                <a:latin typeface="Times New Roman" panose="02020603050405020304" pitchFamily="18" charset="0"/>
                <a:cs typeface="Times New Roman" panose="02020603050405020304" pitchFamily="18" charset="0"/>
              </a:rPr>
              <a:t>Shortness of Breath</a:t>
            </a:r>
          </a:p>
        </p:txBody>
      </p:sp>
      <p:sp>
        <p:nvSpPr>
          <p:cNvPr id="4" name="Subtitle 3"/>
          <p:cNvSpPr>
            <a:spLocks noGrp="1"/>
          </p:cNvSpPr>
          <p:nvPr>
            <p:ph type="subTitle" idx="1"/>
          </p:nvPr>
        </p:nvSpPr>
        <p:spPr/>
        <p:txBody>
          <a:bodyPr>
            <a:normAutofit/>
          </a:bodyPr>
          <a:lstStyle/>
          <a:p>
            <a:r>
              <a:rPr lang="en-US" sz="2800" u="sng" dirty="0">
                <a:solidFill>
                  <a:srgbClr val="002060"/>
                </a:solidFill>
                <a:latin typeface="Times New Roman" panose="02020603050405020304" pitchFamily="18" charset="0"/>
                <a:cs typeface="Times New Roman" panose="02020603050405020304" pitchFamily="18" charset="0"/>
              </a:rPr>
              <a:t>FAM 530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5643" y="2269067"/>
            <a:ext cx="6042109" cy="4795823"/>
          </a:xfrm>
          <a:prstGeom prst="rect">
            <a:avLst/>
          </a:prstGeom>
        </p:spPr>
      </p:pic>
    </p:spTree>
    <p:extLst>
      <p:ext uri="{BB962C8B-B14F-4D97-AF65-F5344CB8AC3E}">
        <p14:creationId xmlns:p14="http://schemas.microsoft.com/office/powerpoint/2010/main" val="428489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8" y="649385"/>
            <a:ext cx="6887930" cy="5622626"/>
          </a:xfrm>
        </p:spPr>
        <p:txBody>
          <a:bodyPr>
            <a:normAutofit/>
          </a:bodyPr>
          <a:lstStyle/>
          <a:p>
            <a:pPr>
              <a:buFont typeface="Wingdings" pitchFamily="2" charset="2"/>
              <a:buChar char="Ø"/>
            </a:pPr>
            <a:r>
              <a:rPr lang="en-US" dirty="0">
                <a:solidFill>
                  <a:srgbClr val="002060"/>
                </a:solidFill>
                <a:latin typeface="Times New Roman" pitchFamily="18" charset="0"/>
                <a:cs typeface="Times New Roman" pitchFamily="18" charset="0"/>
              </a:rPr>
              <a:t>It is one of the most common chronic diseases in Saudi Arabia</a:t>
            </a:r>
          </a:p>
          <a:p>
            <a:pPr>
              <a:buFont typeface="Wingdings" pitchFamily="2" charset="2"/>
              <a:buChar char="Ø"/>
            </a:pPr>
            <a:endParaRPr lang="en-US" dirty="0">
              <a:solidFill>
                <a:srgbClr val="002060"/>
              </a:solidFill>
              <a:latin typeface="Times New Roman" pitchFamily="18" charset="0"/>
              <a:cs typeface="Times New Roman" pitchFamily="18" charset="0"/>
            </a:endParaRPr>
          </a:p>
          <a:p>
            <a:pPr>
              <a:buFont typeface="Wingdings" pitchFamily="2" charset="2"/>
              <a:buChar char="Ø"/>
            </a:pPr>
            <a:r>
              <a:rPr lang="en-US" dirty="0">
                <a:solidFill>
                  <a:srgbClr val="002060"/>
                </a:solidFill>
                <a:latin typeface="Times New Roman" pitchFamily="18" charset="0"/>
                <a:cs typeface="Times New Roman" pitchFamily="18" charset="0"/>
              </a:rPr>
              <a:t>According to Saudi Initiative for Asthma (SINA) , BA affecting more than 2 million Saudis.</a:t>
            </a:r>
          </a:p>
          <a:p>
            <a:pPr>
              <a:buFont typeface="Wingdings" pitchFamily="2" charset="2"/>
              <a:buChar char="Ø"/>
            </a:pPr>
            <a:endParaRPr lang="en-US" dirty="0">
              <a:solidFill>
                <a:srgbClr val="002060"/>
              </a:solidFill>
              <a:latin typeface="Times New Roman" pitchFamily="18" charset="0"/>
              <a:cs typeface="Times New Roman" pitchFamily="18" charset="0"/>
            </a:endParaRPr>
          </a:p>
          <a:p>
            <a:pPr>
              <a:buFont typeface="Wingdings" pitchFamily="2" charset="2"/>
              <a:buChar char="Ø"/>
            </a:pPr>
            <a:r>
              <a:rPr lang="en-US" dirty="0">
                <a:solidFill>
                  <a:srgbClr val="002060"/>
                </a:solidFill>
                <a:latin typeface="Times New Roman" pitchFamily="18" charset="0"/>
                <a:cs typeface="Times New Roman" pitchFamily="18" charset="0"/>
              </a:rPr>
              <a:t> Its impact is manifested in patients, their families, and the community as a whole in terms of lost work and school days, poor quality of life, frequent emergency department visits, hospitalizations, and deaths. </a:t>
            </a:r>
          </a:p>
          <a:p>
            <a:pPr>
              <a:buFont typeface="Wingdings" pitchFamily="2" charset="2"/>
              <a:buChar char="Ø"/>
            </a:pP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2949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marL="312528" indent="-312528">
              <a:spcBef>
                <a:spcPts val="2531"/>
              </a:spcBef>
              <a:buSzPct val="45000"/>
              <a:buBlip>
                <a:blip r:embed="rId2"/>
              </a:buBlip>
              <a:defRPr sz="3600" spc="0">
                <a:solidFill>
                  <a:srgbClr val="93741C"/>
                </a:solidFill>
                <a:latin typeface="Palatino"/>
                <a:ea typeface="Palatino"/>
                <a:cs typeface="Palatino"/>
                <a:sym typeface="Palatino"/>
              </a:defRPr>
            </a:pPr>
            <a:r>
              <a:rPr lang="en-US" sz="3094" b="1" dirty="0">
                <a:solidFill>
                  <a:srgbClr val="002060"/>
                </a:solidFill>
                <a:latin typeface="Times New Roman" panose="02020603050405020304" pitchFamily="18" charset="0"/>
                <a:cs typeface="Times New Roman" panose="02020603050405020304" pitchFamily="18" charset="0"/>
              </a:rPr>
              <a:t>What is Asthma  :</a:t>
            </a:r>
            <a:br>
              <a:rPr lang="en-US" sz="2531" b="1" dirty="0">
                <a:solidFill>
                  <a:schemeClr val="accent5"/>
                </a:solidFill>
              </a:rPr>
            </a:br>
            <a:endParaRPr b="1" dirty="0">
              <a:solidFill>
                <a:schemeClr val="accent5"/>
              </a:solidFill>
            </a:endParaRPr>
          </a:p>
        </p:txBody>
      </p:sp>
      <p:sp>
        <p:nvSpPr>
          <p:cNvPr id="54" name="Shape 54"/>
          <p:cNvSpPr>
            <a:spLocks noGrp="1"/>
          </p:cNvSpPr>
          <p:nvPr>
            <p:ph type="body" idx="1"/>
          </p:nvPr>
        </p:nvSpPr>
        <p:spPr>
          <a:xfrm>
            <a:off x="838201" y="1403775"/>
            <a:ext cx="8970458" cy="4241602"/>
          </a:xfrm>
          <a:prstGeom prst="rect">
            <a:avLst/>
          </a:prstGeom>
        </p:spPr>
        <p:txBody>
          <a:bodyPr anchor="t"/>
          <a:lstStyle/>
          <a:p>
            <a:pPr marL="0" indent="0" algn="just">
              <a:buNone/>
              <a:defRPr sz="1800">
                <a:solidFill>
                  <a:srgbClr val="000000"/>
                </a:solidFill>
              </a:defRPr>
            </a:pPr>
            <a:r>
              <a:rPr lang="en-US" sz="2250" dirty="0">
                <a:solidFill>
                  <a:schemeClr val="accent4">
                    <a:lumMod val="75000"/>
                  </a:schemeClr>
                </a:solidFill>
              </a:rPr>
              <a:t>  </a:t>
            </a:r>
          </a:p>
          <a:p>
            <a:r>
              <a:rPr lang="en-US" dirty="0">
                <a:solidFill>
                  <a:srgbClr val="002060"/>
                </a:solidFill>
                <a:latin typeface="Times New Roman" panose="02020603050405020304" pitchFamily="18" charset="0"/>
                <a:cs typeface="Times New Roman" panose="02020603050405020304" pitchFamily="18" charset="0"/>
              </a:rPr>
              <a:t>Asthma is a common heterogeneous chronic disorder of the airways, characterized by variable usually reversible and recurring symptoms related to one or more of airflow obstruction, bronchial hyper-responsiveness, and underlying inflammation.</a:t>
            </a:r>
          </a:p>
          <a:p>
            <a:pPr marL="0" lvl="0" indent="0" algn="just" rtl="0">
              <a:buNone/>
              <a:defRPr sz="1800">
                <a:solidFill>
                  <a:srgbClr val="000000"/>
                </a:solidFill>
              </a:defRPr>
            </a:pPr>
            <a:endParaRPr sz="2531" dirty="0">
              <a:solidFill>
                <a:schemeClr val="accent4">
                  <a:lumMod val="75000"/>
                </a:schemeClr>
              </a:solidFill>
            </a:endParaRPr>
          </a:p>
        </p:txBody>
      </p:sp>
    </p:spTree>
    <p:extLst>
      <p:ext uri="{BB962C8B-B14F-4D97-AF65-F5344CB8AC3E}">
        <p14:creationId xmlns:p14="http://schemas.microsoft.com/office/powerpoint/2010/main" val="25626742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hat-is-Asthma-300x300.gif"/>
          <p:cNvPicPr>
            <a:picLocks noGrp="1"/>
          </p:cNvPicPr>
          <p:nvPr>
            <p:ph idx="1"/>
          </p:nvPr>
        </p:nvPicPr>
        <p:blipFill>
          <a:blip r:embed="rId2" cstate="print"/>
          <a:stretch>
            <a:fillRect/>
          </a:stretch>
        </p:blipFill>
        <p:spPr>
          <a:xfrm>
            <a:off x="838200" y="365125"/>
            <a:ext cx="9400503" cy="6492875"/>
          </a:xfrm>
          <a:prstGeom prst="rect">
            <a:avLst/>
          </a:prstGeom>
          <a:ln w="12700">
            <a:miter lim="400000"/>
          </a:ln>
        </p:spPr>
      </p:pic>
    </p:spTree>
    <p:extLst>
      <p:ext uri="{BB962C8B-B14F-4D97-AF65-F5344CB8AC3E}">
        <p14:creationId xmlns:p14="http://schemas.microsoft.com/office/powerpoint/2010/main" val="221874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838200" y="365125"/>
            <a:ext cx="10515600" cy="948521"/>
          </a:xfrm>
          <a:prstGeom prst="rect">
            <a:avLst/>
          </a:prstGeom>
        </p:spPr>
        <p:txBody>
          <a:bodyPr>
            <a:normAutofit/>
          </a:bodyPr>
          <a:lstStyle/>
          <a:p>
            <a:pPr lvl="0">
              <a:defRPr sz="1800" spc="0">
                <a:solidFill>
                  <a:srgbClr val="000000"/>
                </a:solidFill>
              </a:defRPr>
            </a:pPr>
            <a:r>
              <a:rPr lang="en-US" sz="4800" b="1" u="sng" dirty="0">
                <a:solidFill>
                  <a:srgbClr val="002060"/>
                </a:solidFill>
                <a:latin typeface="Times New Roman" panose="02020603050405020304" pitchFamily="18" charset="0"/>
                <a:cs typeface="Times New Roman" panose="02020603050405020304" pitchFamily="18" charset="0"/>
              </a:rPr>
              <a:t>Pathophysiology</a:t>
            </a:r>
            <a:r>
              <a:rPr lang="en-US" sz="4640" b="1" u="sng" dirty="0">
                <a:solidFill>
                  <a:schemeClr val="accent5"/>
                </a:solidFill>
              </a:rPr>
              <a:t> </a:t>
            </a:r>
            <a:endParaRPr sz="24187" b="1" u="sng" spc="49" dirty="0">
              <a:solidFill>
                <a:schemeClr val="accent5"/>
              </a:solidFill>
            </a:endParaRPr>
          </a:p>
        </p:txBody>
      </p:sp>
      <p:sp>
        <p:nvSpPr>
          <p:cNvPr id="65" name="Shape 65"/>
          <p:cNvSpPr>
            <a:spLocks noGrp="1"/>
          </p:cNvSpPr>
          <p:nvPr>
            <p:ph type="body" idx="1"/>
          </p:nvPr>
        </p:nvSpPr>
        <p:spPr>
          <a:xfrm>
            <a:off x="257577" y="1313646"/>
            <a:ext cx="11822806" cy="5544354"/>
          </a:xfrm>
          <a:prstGeom prst="rect">
            <a:avLst/>
          </a:prstGeom>
        </p:spPr>
        <p:txBody>
          <a:bodyPr anchor="t">
            <a:noAutofit/>
          </a:bodyPr>
          <a:lstStyle/>
          <a:p>
            <a:pPr marL="0" indent="0" defTabSz="286097">
              <a:lnSpc>
                <a:spcPct val="150000"/>
              </a:lnSpc>
              <a:spcBef>
                <a:spcPts val="422"/>
              </a:spcBef>
              <a:buNone/>
              <a:defRPr sz="1800">
                <a:solidFill>
                  <a:srgbClr val="000000"/>
                </a:solidFill>
              </a:defRPr>
            </a:pPr>
            <a:r>
              <a:rPr sz="2400" dirty="0">
                <a:solidFill>
                  <a:srgbClr val="002060"/>
                </a:solidFill>
                <a:ea typeface="Helvetica Neue"/>
                <a:cs typeface="Helvetica Neue"/>
                <a:sym typeface="Helvetica Neue"/>
              </a:rPr>
              <a:t>Asthma is an inflammatory disease and not simply a result of excessive smooth muscle contraction. </a:t>
            </a:r>
            <a:endParaRPr lang="en-US" sz="2400" dirty="0">
              <a:solidFill>
                <a:srgbClr val="002060"/>
              </a:solidFill>
              <a:ea typeface="Helvetica Neue"/>
              <a:cs typeface="Helvetica Neue"/>
              <a:sym typeface="Helvetica Neue"/>
            </a:endParaRPr>
          </a:p>
          <a:p>
            <a:pPr marL="0" indent="0" defTabSz="286097">
              <a:lnSpc>
                <a:spcPct val="150000"/>
              </a:lnSpc>
              <a:spcBef>
                <a:spcPts val="422"/>
              </a:spcBef>
              <a:buNone/>
              <a:defRPr sz="1800">
                <a:solidFill>
                  <a:srgbClr val="000000"/>
                </a:solidFill>
              </a:defRPr>
            </a:pPr>
            <a:r>
              <a:rPr lang="en-US" sz="2400" dirty="0">
                <a:solidFill>
                  <a:srgbClr val="002060"/>
                </a:solidFill>
                <a:ea typeface="Helvetica Neue"/>
                <a:cs typeface="Helvetica Neue"/>
                <a:sym typeface="Helvetica Neue"/>
              </a:rPr>
              <a:t>- </a:t>
            </a:r>
            <a:r>
              <a:rPr sz="2400" dirty="0">
                <a:solidFill>
                  <a:srgbClr val="002060"/>
                </a:solidFill>
                <a:ea typeface="Helvetica Neue"/>
                <a:cs typeface="Helvetica Neue"/>
                <a:sym typeface="Helvetica Neue"/>
              </a:rPr>
              <a:t>Increased airway inflammation follows exposure to inducers such as allergens or viruses, exercise, or inhalation of nonspecific irritants.</a:t>
            </a:r>
            <a:endParaRPr lang="en-US" sz="2400" dirty="0">
              <a:solidFill>
                <a:srgbClr val="002060"/>
              </a:solidFill>
              <a:ea typeface="Helvetica Neue"/>
              <a:cs typeface="Helvetica Neue"/>
              <a:sym typeface="Helvetica Neue"/>
            </a:endParaRPr>
          </a:p>
          <a:p>
            <a:pPr marL="0" indent="0" defTabSz="286097">
              <a:lnSpc>
                <a:spcPct val="150000"/>
              </a:lnSpc>
              <a:spcBef>
                <a:spcPts val="422"/>
              </a:spcBef>
              <a:buNone/>
              <a:defRPr sz="1800">
                <a:solidFill>
                  <a:srgbClr val="000000"/>
                </a:solidFill>
              </a:defRPr>
            </a:pPr>
            <a:r>
              <a:rPr sz="2400" dirty="0">
                <a:solidFill>
                  <a:srgbClr val="002060"/>
                </a:solidFill>
                <a:ea typeface="Helvetica Neue"/>
                <a:cs typeface="Helvetica Neue"/>
                <a:sym typeface="Helvetica Neue"/>
              </a:rPr>
              <a:t> </a:t>
            </a:r>
            <a:r>
              <a:rPr lang="en-US" sz="2400" dirty="0">
                <a:solidFill>
                  <a:srgbClr val="002060"/>
                </a:solidFill>
                <a:ea typeface="Helvetica Neue"/>
                <a:cs typeface="Helvetica Neue"/>
                <a:sym typeface="Helvetica Neue"/>
              </a:rPr>
              <a:t>- </a:t>
            </a:r>
            <a:r>
              <a:rPr sz="2400" dirty="0">
                <a:solidFill>
                  <a:srgbClr val="002060"/>
                </a:solidFill>
                <a:ea typeface="Helvetica Neue"/>
                <a:cs typeface="Helvetica Neue"/>
                <a:sym typeface="Helvetica Neue"/>
              </a:rPr>
              <a:t>Increased inflammation leads to exacerbations characterized by dyspnea, wheezing, cough, and chest tightness. </a:t>
            </a:r>
            <a:endParaRPr lang="en-US" sz="2400" dirty="0">
              <a:solidFill>
                <a:srgbClr val="002060"/>
              </a:solidFill>
              <a:ea typeface="Helvetica Neue"/>
              <a:cs typeface="Helvetica Neue"/>
              <a:sym typeface="Helvetica Neue"/>
            </a:endParaRPr>
          </a:p>
          <a:p>
            <a:pPr marL="0" indent="0" defTabSz="286097">
              <a:lnSpc>
                <a:spcPct val="150000"/>
              </a:lnSpc>
              <a:spcBef>
                <a:spcPts val="422"/>
              </a:spcBef>
              <a:buNone/>
              <a:defRPr sz="1800">
                <a:solidFill>
                  <a:srgbClr val="000000"/>
                </a:solidFill>
              </a:defRPr>
            </a:pPr>
            <a:r>
              <a:rPr lang="en-US" sz="2400" dirty="0">
                <a:solidFill>
                  <a:srgbClr val="002060"/>
                </a:solidFill>
                <a:ea typeface="Helvetica Neue"/>
                <a:cs typeface="Helvetica Neue"/>
                <a:sym typeface="Helvetica Neue"/>
              </a:rPr>
              <a:t>- </a:t>
            </a:r>
            <a:r>
              <a:rPr sz="2400" dirty="0">
                <a:solidFill>
                  <a:srgbClr val="002060"/>
                </a:solidFill>
                <a:ea typeface="Helvetica Neue"/>
                <a:cs typeface="Helvetica Neue"/>
                <a:sym typeface="Helvetica Neue"/>
              </a:rPr>
              <a:t>Abnormal histopathology including edema, epithelial cell desquamation, and inflammatory cell infiltration </a:t>
            </a:r>
          </a:p>
        </p:txBody>
      </p:sp>
    </p:spTree>
    <p:extLst>
      <p:ext uri="{BB962C8B-B14F-4D97-AF65-F5344CB8AC3E}">
        <p14:creationId xmlns:p14="http://schemas.microsoft.com/office/powerpoint/2010/main" val="637834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a:p>
        </p:txBody>
      </p:sp>
      <p:sp>
        <p:nvSpPr>
          <p:cNvPr id="3" name="Text Placeholder 2"/>
          <p:cNvSpPr>
            <a:spLocks noGrp="1"/>
          </p:cNvSpPr>
          <p:nvPr>
            <p:ph type="body" idx="1"/>
          </p:nvPr>
        </p:nvSpPr>
        <p:spPr>
          <a:xfrm>
            <a:off x="838200" y="643944"/>
            <a:ext cx="10515600" cy="6065949"/>
          </a:xfrm>
        </p:spPr>
        <p:txBody>
          <a:bodyPr>
            <a:noAutofit/>
          </a:bodyPr>
          <a:lstStyle/>
          <a:p>
            <a:pPr marL="0" indent="0" defTabSz="286097">
              <a:lnSpc>
                <a:spcPct val="150000"/>
              </a:lnSpc>
              <a:spcBef>
                <a:spcPts val="422"/>
              </a:spcBef>
              <a:buNone/>
              <a:defRPr sz="1800">
                <a:solidFill>
                  <a:srgbClr val="000000"/>
                </a:solidFill>
              </a:defRPr>
            </a:pPr>
            <a:r>
              <a:rPr lang="en-US" sz="3200" dirty="0">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sym typeface="Helvetica Neue"/>
              </a:rPr>
              <a:t>I</a:t>
            </a:r>
            <a:r>
              <a:rPr lang="en-US" sz="3200" dirty="0">
                <a:solidFill>
                  <a:srgbClr val="002060"/>
                </a:solidFill>
                <a:latin typeface="Times New Roman" panose="02020603050405020304" pitchFamily="18" charset="0"/>
                <a:ea typeface="Helvetica Neue"/>
                <a:cs typeface="Times New Roman" panose="02020603050405020304" pitchFamily="18" charset="0"/>
                <a:sym typeface="Helvetica Neue"/>
              </a:rPr>
              <a:t>t has 2 phases:</a:t>
            </a:r>
          </a:p>
          <a:p>
            <a:pPr marL="0" indent="0" defTabSz="286097">
              <a:lnSpc>
                <a:spcPct val="150000"/>
              </a:lnSpc>
              <a:spcBef>
                <a:spcPts val="422"/>
              </a:spcBef>
              <a:buNone/>
              <a:defRPr sz="1800">
                <a:solidFill>
                  <a:srgbClr val="000000"/>
                </a:solidFill>
              </a:defRPr>
            </a:pPr>
            <a:r>
              <a:rPr lang="en-US" sz="3200" b="1" u="sng" dirty="0">
                <a:solidFill>
                  <a:srgbClr val="002060"/>
                </a:solidFill>
                <a:latin typeface="Times New Roman" panose="02020603050405020304" pitchFamily="18" charset="0"/>
                <a:ea typeface="Helvetica Neue"/>
                <a:cs typeface="Times New Roman" panose="02020603050405020304" pitchFamily="18" charset="0"/>
                <a:sym typeface="Helvetica Neue"/>
              </a:rPr>
              <a:t>Early phase (Acute):</a:t>
            </a:r>
          </a:p>
          <a:p>
            <a:pPr marL="0" indent="0" defTabSz="286097">
              <a:lnSpc>
                <a:spcPct val="150000"/>
              </a:lnSpc>
              <a:spcBef>
                <a:spcPts val="422"/>
              </a:spcBef>
              <a:buNone/>
              <a:defRPr sz="1800">
                <a:solidFill>
                  <a:srgbClr val="000000"/>
                </a:solidFill>
              </a:defRPr>
            </a:pPr>
            <a:r>
              <a:rPr lang="en-US" sz="3200" dirty="0">
                <a:solidFill>
                  <a:srgbClr val="002060"/>
                </a:solidFill>
                <a:latin typeface="Times New Roman" panose="02020603050405020304" pitchFamily="18" charset="0"/>
                <a:ea typeface="Helvetica Neue"/>
                <a:cs typeface="Times New Roman" panose="02020603050405020304" pitchFamily="18" charset="0"/>
                <a:sym typeface="Helvetica Neue"/>
              </a:rPr>
              <a:t>Due to bronchial smooth muscle spasm &amp; excessive secretion of mucus.</a:t>
            </a:r>
          </a:p>
          <a:p>
            <a:pPr marL="0" indent="0" defTabSz="286097">
              <a:lnSpc>
                <a:spcPct val="150000"/>
              </a:lnSpc>
              <a:spcBef>
                <a:spcPts val="422"/>
              </a:spcBef>
              <a:buNone/>
              <a:defRPr sz="1800">
                <a:solidFill>
                  <a:srgbClr val="000000"/>
                </a:solidFill>
              </a:defRPr>
            </a:pPr>
            <a:r>
              <a:rPr lang="en-US" sz="3200" b="1" u="sng" dirty="0">
                <a:solidFill>
                  <a:srgbClr val="002060"/>
                </a:solidFill>
                <a:latin typeface="Times New Roman" panose="02020603050405020304" pitchFamily="18" charset="0"/>
                <a:ea typeface="Helvetica Neue"/>
                <a:cs typeface="Times New Roman" panose="02020603050405020304" pitchFamily="18" charset="0"/>
                <a:sym typeface="Helvetica Neue"/>
              </a:rPr>
              <a:t>Chronic phase:</a:t>
            </a:r>
          </a:p>
          <a:p>
            <a:pPr marL="0" indent="0" defTabSz="286097">
              <a:lnSpc>
                <a:spcPct val="150000"/>
              </a:lnSpc>
              <a:spcBef>
                <a:spcPts val="422"/>
              </a:spcBef>
              <a:buNone/>
              <a:defRPr sz="1800">
                <a:solidFill>
                  <a:srgbClr val="000000"/>
                </a:solidFill>
              </a:defRPr>
            </a:pPr>
            <a:r>
              <a:rPr lang="en-US" sz="3200" dirty="0">
                <a:solidFill>
                  <a:srgbClr val="002060"/>
                </a:solidFill>
                <a:latin typeface="Times New Roman" panose="02020603050405020304" pitchFamily="18" charset="0"/>
                <a:ea typeface="Helvetica Neue"/>
                <a:cs typeface="Times New Roman" panose="02020603050405020304" pitchFamily="18" charset="0"/>
                <a:sym typeface="Helvetica Neue"/>
              </a:rPr>
              <a:t>Continuous Inflammation, fibrosis, </a:t>
            </a:r>
            <a:r>
              <a:rPr lang="en-US" sz="3200" dirty="0" err="1">
                <a:solidFill>
                  <a:srgbClr val="002060"/>
                </a:solidFill>
                <a:latin typeface="Times New Roman" panose="02020603050405020304" pitchFamily="18" charset="0"/>
                <a:ea typeface="Helvetica Neue"/>
                <a:cs typeface="Times New Roman" panose="02020603050405020304" pitchFamily="18" charset="0"/>
                <a:sym typeface="Helvetica Neue"/>
              </a:rPr>
              <a:t>oedma</a:t>
            </a:r>
            <a:r>
              <a:rPr lang="en-US" sz="3200" dirty="0">
                <a:solidFill>
                  <a:srgbClr val="002060"/>
                </a:solidFill>
                <a:latin typeface="Times New Roman" panose="02020603050405020304" pitchFamily="18" charset="0"/>
                <a:ea typeface="Helvetica Neue"/>
                <a:cs typeface="Times New Roman" panose="02020603050405020304" pitchFamily="18" charset="0"/>
                <a:sym typeface="Helvetica Neue"/>
              </a:rPr>
              <a:t>, necrosis of bronchial epithelial cells.</a:t>
            </a:r>
          </a:p>
          <a:p>
            <a:endParaRPr lang="en-US" sz="3200" dirty="0"/>
          </a:p>
        </p:txBody>
      </p:sp>
    </p:spTree>
    <p:extLst>
      <p:ext uri="{BB962C8B-B14F-4D97-AF65-F5344CB8AC3E}">
        <p14:creationId xmlns:p14="http://schemas.microsoft.com/office/powerpoint/2010/main" val="36301195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endParaRPr lang="ar-SA"/>
          </a:p>
        </p:txBody>
      </p:sp>
      <p:pic>
        <p:nvPicPr>
          <p:cNvPr id="1026" name="Picture 2" descr="http://www.thoracicmedicine.org/articles/2012/7/4/images/AnnThoracMed_2012_7_4_175_102166_i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6"/>
            <a:ext cx="9723550" cy="63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436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2"/>
          <p:cNvSpPr txBox="1">
            <a:spLocks noChangeArrowheads="1"/>
          </p:cNvSpPr>
          <p:nvPr/>
        </p:nvSpPr>
        <p:spPr bwMode="auto">
          <a:xfrm>
            <a:off x="1611314" y="6259513"/>
            <a:ext cx="1647825"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Lucida Grande" pitchFamily="34" charset="0"/>
                <a:ea typeface="Geneva" charset="-128"/>
              </a:defRPr>
            </a:lvl1pPr>
            <a:lvl2pPr marL="742950" indent="-285750" eaLnBrk="0" hangingPunct="0">
              <a:defRPr>
                <a:solidFill>
                  <a:schemeClr val="tx1"/>
                </a:solidFill>
                <a:latin typeface="Lucida Grande" pitchFamily="34" charset="0"/>
                <a:ea typeface="Geneva" charset="-128"/>
              </a:defRPr>
            </a:lvl2pPr>
            <a:lvl3pPr marL="1143000" indent="-228600" eaLnBrk="0" hangingPunct="0">
              <a:defRPr>
                <a:solidFill>
                  <a:schemeClr val="tx1"/>
                </a:solidFill>
                <a:latin typeface="Lucida Grande" pitchFamily="34" charset="0"/>
                <a:ea typeface="Geneva" charset="-128"/>
              </a:defRPr>
            </a:lvl3pPr>
            <a:lvl4pPr marL="1600200" indent="-228600" eaLnBrk="0" hangingPunct="0">
              <a:defRPr>
                <a:solidFill>
                  <a:schemeClr val="tx1"/>
                </a:solidFill>
                <a:latin typeface="Lucida Grande" pitchFamily="34" charset="0"/>
                <a:ea typeface="Geneva" charset="-128"/>
              </a:defRPr>
            </a:lvl4pPr>
            <a:lvl5pPr marL="2057400" indent="-228600" eaLnBrk="0" hangingPunct="0">
              <a:defRPr>
                <a:solidFill>
                  <a:schemeClr val="tx1"/>
                </a:solidFill>
                <a:latin typeface="Lucida Grande" pitchFamily="34" charset="0"/>
                <a:ea typeface="Geneva" charset="-128"/>
              </a:defRPr>
            </a:lvl5pPr>
            <a:lvl6pPr marL="2514600" indent="-228600" defTabSz="457200" eaLnBrk="0" fontAlgn="base" hangingPunct="0">
              <a:spcBef>
                <a:spcPct val="0"/>
              </a:spcBef>
              <a:spcAft>
                <a:spcPct val="0"/>
              </a:spcAft>
              <a:defRPr>
                <a:solidFill>
                  <a:schemeClr val="tx1"/>
                </a:solidFill>
                <a:latin typeface="Lucida Grande" pitchFamily="34" charset="0"/>
                <a:ea typeface="Geneva" charset="-128"/>
              </a:defRPr>
            </a:lvl6pPr>
            <a:lvl7pPr marL="2971800" indent="-228600" defTabSz="457200" eaLnBrk="0" fontAlgn="base" hangingPunct="0">
              <a:spcBef>
                <a:spcPct val="0"/>
              </a:spcBef>
              <a:spcAft>
                <a:spcPct val="0"/>
              </a:spcAft>
              <a:defRPr>
                <a:solidFill>
                  <a:schemeClr val="tx1"/>
                </a:solidFill>
                <a:latin typeface="Lucida Grande" pitchFamily="34" charset="0"/>
                <a:ea typeface="Geneva" charset="-128"/>
              </a:defRPr>
            </a:lvl7pPr>
            <a:lvl8pPr marL="3429000" indent="-228600" defTabSz="457200" eaLnBrk="0" fontAlgn="base" hangingPunct="0">
              <a:spcBef>
                <a:spcPct val="0"/>
              </a:spcBef>
              <a:spcAft>
                <a:spcPct val="0"/>
              </a:spcAft>
              <a:defRPr>
                <a:solidFill>
                  <a:schemeClr val="tx1"/>
                </a:solidFill>
                <a:latin typeface="Lucida Grande" pitchFamily="34" charset="0"/>
                <a:ea typeface="Geneva" charset="-128"/>
              </a:defRPr>
            </a:lvl8pPr>
            <a:lvl9pPr marL="3886200" indent="-228600" defTabSz="457200" eaLnBrk="0" fontAlgn="base" hangingPunct="0">
              <a:spcBef>
                <a:spcPct val="0"/>
              </a:spcBef>
              <a:spcAft>
                <a:spcPct val="0"/>
              </a:spcAft>
              <a:defRPr>
                <a:solidFill>
                  <a:schemeClr val="tx1"/>
                </a:solidFill>
                <a:latin typeface="Lucida Grande" pitchFamily="34" charset="0"/>
                <a:ea typeface="Geneva" charset="-128"/>
              </a:defRPr>
            </a:lvl9pPr>
          </a:lstStyle>
          <a:p>
            <a:pPr eaLnBrk="1" hangingPunct="1"/>
            <a:r>
              <a:rPr lang="en-US" sz="984" b="1">
                <a:solidFill>
                  <a:srgbClr val="7F7F7F"/>
                </a:solidFill>
                <a:latin typeface="Helvetica" pitchFamily="2" charset="0"/>
              </a:rPr>
              <a:t>Figure 27.2 (still)</a:t>
            </a:r>
          </a:p>
        </p:txBody>
      </p:sp>
      <p:sp>
        <p:nvSpPr>
          <p:cNvPr id="4099" name="TextBox 13"/>
          <p:cNvSpPr txBox="1">
            <a:spLocks noChangeArrowheads="1"/>
          </p:cNvSpPr>
          <p:nvPr/>
        </p:nvSpPr>
        <p:spPr bwMode="auto">
          <a:xfrm>
            <a:off x="1611314" y="6516688"/>
            <a:ext cx="1528762"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Lucida Grande" pitchFamily="34" charset="0"/>
                <a:ea typeface="Geneva" charset="-128"/>
              </a:defRPr>
            </a:lvl1pPr>
            <a:lvl2pPr marL="742950" indent="-285750" eaLnBrk="0" hangingPunct="0">
              <a:defRPr>
                <a:solidFill>
                  <a:schemeClr val="tx1"/>
                </a:solidFill>
                <a:latin typeface="Lucida Grande" pitchFamily="34" charset="0"/>
                <a:ea typeface="Geneva" charset="-128"/>
              </a:defRPr>
            </a:lvl2pPr>
            <a:lvl3pPr marL="1143000" indent="-228600" eaLnBrk="0" hangingPunct="0">
              <a:defRPr>
                <a:solidFill>
                  <a:schemeClr val="tx1"/>
                </a:solidFill>
                <a:latin typeface="Lucida Grande" pitchFamily="34" charset="0"/>
                <a:ea typeface="Geneva" charset="-128"/>
              </a:defRPr>
            </a:lvl3pPr>
            <a:lvl4pPr marL="1600200" indent="-228600" eaLnBrk="0" hangingPunct="0">
              <a:defRPr>
                <a:solidFill>
                  <a:schemeClr val="tx1"/>
                </a:solidFill>
                <a:latin typeface="Lucida Grande" pitchFamily="34" charset="0"/>
                <a:ea typeface="Geneva" charset="-128"/>
              </a:defRPr>
            </a:lvl4pPr>
            <a:lvl5pPr marL="2057400" indent="-228600" eaLnBrk="0" hangingPunct="0">
              <a:defRPr>
                <a:solidFill>
                  <a:schemeClr val="tx1"/>
                </a:solidFill>
                <a:latin typeface="Lucida Grande" pitchFamily="34" charset="0"/>
                <a:ea typeface="Geneva" charset="-128"/>
              </a:defRPr>
            </a:lvl5pPr>
            <a:lvl6pPr marL="2514600" indent="-228600" defTabSz="457200" eaLnBrk="0" fontAlgn="base" hangingPunct="0">
              <a:spcBef>
                <a:spcPct val="0"/>
              </a:spcBef>
              <a:spcAft>
                <a:spcPct val="0"/>
              </a:spcAft>
              <a:defRPr>
                <a:solidFill>
                  <a:schemeClr val="tx1"/>
                </a:solidFill>
                <a:latin typeface="Lucida Grande" pitchFamily="34" charset="0"/>
                <a:ea typeface="Geneva" charset="-128"/>
              </a:defRPr>
            </a:lvl6pPr>
            <a:lvl7pPr marL="2971800" indent="-228600" defTabSz="457200" eaLnBrk="0" fontAlgn="base" hangingPunct="0">
              <a:spcBef>
                <a:spcPct val="0"/>
              </a:spcBef>
              <a:spcAft>
                <a:spcPct val="0"/>
              </a:spcAft>
              <a:defRPr>
                <a:solidFill>
                  <a:schemeClr val="tx1"/>
                </a:solidFill>
                <a:latin typeface="Lucida Grande" pitchFamily="34" charset="0"/>
                <a:ea typeface="Geneva" charset="-128"/>
              </a:defRPr>
            </a:lvl7pPr>
            <a:lvl8pPr marL="3429000" indent="-228600" defTabSz="457200" eaLnBrk="0" fontAlgn="base" hangingPunct="0">
              <a:spcBef>
                <a:spcPct val="0"/>
              </a:spcBef>
              <a:spcAft>
                <a:spcPct val="0"/>
              </a:spcAft>
              <a:defRPr>
                <a:solidFill>
                  <a:schemeClr val="tx1"/>
                </a:solidFill>
                <a:latin typeface="Lucida Grande" pitchFamily="34" charset="0"/>
                <a:ea typeface="Geneva" charset="-128"/>
              </a:defRPr>
            </a:lvl8pPr>
            <a:lvl9pPr marL="3886200" indent="-228600" defTabSz="457200" eaLnBrk="0" fontAlgn="base" hangingPunct="0">
              <a:spcBef>
                <a:spcPct val="0"/>
              </a:spcBef>
              <a:spcAft>
                <a:spcPct val="0"/>
              </a:spcAft>
              <a:defRPr>
                <a:solidFill>
                  <a:schemeClr val="tx1"/>
                </a:solidFill>
                <a:latin typeface="Lucida Grande" pitchFamily="34" charset="0"/>
                <a:ea typeface="Geneva" charset="-128"/>
              </a:defRPr>
            </a:lvl9pPr>
          </a:lstStyle>
          <a:p>
            <a:pPr eaLnBrk="1" hangingPunct="1"/>
            <a:r>
              <a:rPr lang="en-US" sz="984" b="1">
                <a:solidFill>
                  <a:srgbClr val="215968"/>
                </a:solidFill>
                <a:latin typeface="Helvetica" pitchFamily="2" charset="0"/>
                <a:hlinkClick r:id="" action="ppaction://noaction"/>
              </a:rPr>
              <a:t>Chapter 27 MENU &gt;</a:t>
            </a:r>
            <a:endParaRPr lang="en-US" sz="984" b="1">
              <a:solidFill>
                <a:srgbClr val="215968"/>
              </a:solidFill>
              <a:latin typeface="Helvetica" pitchFamily="2" charset="0"/>
            </a:endParaRP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12" y="0"/>
            <a:ext cx="10812887" cy="676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771579FB-F235-45B8-8D0A-1F2550ACB2D6}" type="datetime1">
              <a:rPr lang="en-US" smtClean="0"/>
              <a:pPr>
                <a:defRPr/>
              </a:pPr>
              <a:t>3/9/25</a:t>
            </a:fld>
            <a:endParaRPr lang="en-US"/>
          </a:p>
        </p:txBody>
      </p:sp>
      <p:sp>
        <p:nvSpPr>
          <p:cNvPr id="3" name="Slide Number Placeholder 2"/>
          <p:cNvSpPr>
            <a:spLocks noGrp="1"/>
          </p:cNvSpPr>
          <p:nvPr>
            <p:ph type="sldNum" sz="quarter" idx="12"/>
          </p:nvPr>
        </p:nvSpPr>
        <p:spPr/>
        <p:txBody>
          <a:bodyPr/>
          <a:lstStyle/>
          <a:p>
            <a:pPr>
              <a:defRPr/>
            </a:pPr>
            <a:fld id="{85B69C30-CEE1-4394-A881-DCECDBBA7C23}" type="slidenum">
              <a:rPr lang="en-US" smtClean="0"/>
              <a:pPr>
                <a:defRPr/>
              </a:pPr>
              <a:t>16</a:t>
            </a:fld>
            <a:endParaRPr lang="en-US"/>
          </a:p>
        </p:txBody>
      </p:sp>
    </p:spTree>
    <p:extLst>
      <p:ext uri="{BB962C8B-B14F-4D97-AF65-F5344CB8AC3E}">
        <p14:creationId xmlns:p14="http://schemas.microsoft.com/office/powerpoint/2010/main" val="186178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3601" y="969705"/>
            <a:ext cx="8229601" cy="936379"/>
          </a:xfrm>
          <a:prstGeom prst="rect">
            <a:avLst/>
          </a:prstGeom>
        </p:spPr>
        <p:txBody>
          <a:bodyPr vert="horz" lIns="74910" tIns="37455" rIns="74910" bIns="37455" rtlCol="1" anchor="ctr">
            <a:normAutofit/>
          </a:bodyPr>
          <a:lstStyle/>
          <a:p>
            <a:pPr defTabSz="749060" rtl="1">
              <a:spcBef>
                <a:spcPct val="0"/>
              </a:spcBef>
              <a:defRPr/>
            </a:pPr>
            <a:r>
              <a:rPr lang="en-GB" sz="4400" b="1" u="sng" dirty="0">
                <a:solidFill>
                  <a:srgbClr val="002060"/>
                </a:solidFill>
                <a:latin typeface="Times New Roman" panose="02020603050405020304" pitchFamily="18" charset="0"/>
                <a:ea typeface="+mj-ea"/>
                <a:cs typeface="Times New Roman" panose="02020603050405020304" pitchFamily="18" charset="0"/>
              </a:rPr>
              <a:t>Types of asthma</a:t>
            </a:r>
          </a:p>
        </p:txBody>
      </p:sp>
      <p:sp>
        <p:nvSpPr>
          <p:cNvPr id="5" name="Content Placeholder 2"/>
          <p:cNvSpPr txBox="1">
            <a:spLocks/>
          </p:cNvSpPr>
          <p:nvPr/>
        </p:nvSpPr>
        <p:spPr>
          <a:xfrm>
            <a:off x="2133600" y="2047742"/>
            <a:ext cx="8229601" cy="4673734"/>
          </a:xfrm>
          <a:prstGeom prst="rect">
            <a:avLst/>
          </a:prstGeom>
        </p:spPr>
        <p:txBody>
          <a:bodyPr vert="horz" lIns="74910" tIns="37455" rIns="74910" bIns="37455" rtlCol="1">
            <a:normAutofit/>
          </a:bodyPr>
          <a:lstStyle/>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1. Allergic asthma (extrinsic) </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2. Non-allergic asthma (intrinsic) </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3. Cough variant asthma</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 4. Occupational asthma </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5. Exercise induced asthma </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6. Medication induced asthma </a:t>
            </a:r>
          </a:p>
          <a:p>
            <a:pPr defTabSz="749060">
              <a:spcBef>
                <a:spcPct val="20000"/>
              </a:spcBef>
              <a:defRPr/>
            </a:pPr>
            <a:r>
              <a:rPr lang="en-GB" sz="3200" dirty="0">
                <a:solidFill>
                  <a:srgbClr val="002060"/>
                </a:solidFill>
                <a:latin typeface="Times New Roman" panose="02020603050405020304" pitchFamily="18" charset="0"/>
                <a:cs typeface="Times New Roman" panose="02020603050405020304" pitchFamily="18" charset="0"/>
              </a:rPr>
              <a:t>7. Nocturnal asthma</a:t>
            </a:r>
          </a:p>
        </p:txBody>
      </p:sp>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58787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solidFill>
                  <a:srgbClr val="002060"/>
                </a:solidFill>
                <a:latin typeface="Times New Roman" panose="02020603050405020304" pitchFamily="18" charset="0"/>
                <a:cs typeface="Times New Roman" panose="02020603050405020304" pitchFamily="18" charset="0"/>
              </a:rPr>
              <a:t>Triggers</a:t>
            </a:r>
            <a:endParaRPr lang="ar-SA" b="1" u="sng"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17431" y="1606297"/>
            <a:ext cx="8980843" cy="4911171"/>
          </a:xfrm>
        </p:spPr>
        <p:txBody>
          <a:bodyPr>
            <a:noAutofit/>
          </a:bodyPr>
          <a:lstStyle/>
          <a:p>
            <a:endParaRPr lang="en-US" sz="1687" b="1" dirty="0"/>
          </a:p>
          <a:p>
            <a:r>
              <a:rPr lang="en-US" dirty="0">
                <a:solidFill>
                  <a:srgbClr val="002060"/>
                </a:solidFill>
                <a:cs typeface="+mj-cs"/>
              </a:rPr>
              <a:t>Allergies</a:t>
            </a:r>
          </a:p>
          <a:p>
            <a:r>
              <a:rPr lang="en-US" dirty="0">
                <a:solidFill>
                  <a:srgbClr val="002060"/>
                </a:solidFill>
                <a:cs typeface="+mj-cs"/>
              </a:rPr>
              <a:t>Tobacco Smoke</a:t>
            </a:r>
          </a:p>
          <a:p>
            <a:r>
              <a:rPr lang="en-US" dirty="0">
                <a:solidFill>
                  <a:srgbClr val="002060"/>
                </a:solidFill>
                <a:cs typeface="+mj-cs"/>
              </a:rPr>
              <a:t>Environmental Factors</a:t>
            </a:r>
          </a:p>
          <a:p>
            <a:r>
              <a:rPr lang="en-US" dirty="0">
                <a:solidFill>
                  <a:srgbClr val="002060"/>
                </a:solidFill>
                <a:cs typeface="+mj-cs"/>
              </a:rPr>
              <a:t>Obesity</a:t>
            </a:r>
          </a:p>
          <a:p>
            <a:r>
              <a:rPr lang="en-US" dirty="0">
                <a:solidFill>
                  <a:srgbClr val="002060"/>
                </a:solidFill>
                <a:cs typeface="+mj-cs"/>
              </a:rPr>
              <a:t>Pregnancy</a:t>
            </a:r>
          </a:p>
          <a:p>
            <a:r>
              <a:rPr lang="en-US" dirty="0">
                <a:solidFill>
                  <a:srgbClr val="002060"/>
                </a:solidFill>
                <a:cs typeface="+mj-cs"/>
              </a:rPr>
              <a:t>Stress</a:t>
            </a:r>
          </a:p>
          <a:p>
            <a:r>
              <a:rPr lang="en-US" dirty="0">
                <a:solidFill>
                  <a:srgbClr val="002060"/>
                </a:solidFill>
                <a:cs typeface="+mj-cs"/>
              </a:rPr>
              <a:t>Genes</a:t>
            </a:r>
            <a:endParaRPr lang="ar-SA" dirty="0">
              <a:solidFill>
                <a:srgbClr val="002060"/>
              </a:solidFill>
              <a:cs typeface="+mj-cs"/>
            </a:endParaRPr>
          </a:p>
          <a:p>
            <a:r>
              <a:rPr lang="en-US" dirty="0">
                <a:solidFill>
                  <a:srgbClr val="002060"/>
                </a:solidFill>
                <a:cs typeface="+mj-cs"/>
              </a:rPr>
              <a:t>Atopy</a:t>
            </a:r>
          </a:p>
          <a:p>
            <a:endParaRPr lang="en-US" sz="1687" b="1" dirty="0"/>
          </a:p>
        </p:txBody>
      </p:sp>
      <p:pic>
        <p:nvPicPr>
          <p:cNvPr id="1026" name="Picture 2" descr="http://www.tradekeyindia.com/Pimages/7503asth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2784" y="1049361"/>
            <a:ext cx="1248889" cy="187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0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098" name="Picture 2" descr="http://www.acrn.org/wp-content/uploads/2013/06/Asthma-Trigg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5125"/>
            <a:ext cx="10515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4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Objectives</a:t>
            </a:r>
          </a:p>
        </p:txBody>
      </p:sp>
      <p:sp>
        <p:nvSpPr>
          <p:cNvPr id="4" name="Content Placeholder 3"/>
          <p:cNvSpPr>
            <a:spLocks noGrp="1"/>
          </p:cNvSpPr>
          <p:nvPr>
            <p:ph idx="1"/>
          </p:nvPr>
        </p:nvSpPr>
        <p:spPr>
          <a:xfrm>
            <a:off x="838200" y="1313644"/>
            <a:ext cx="10515600" cy="5544355"/>
          </a:xfrm>
        </p:spPr>
        <p:txBody>
          <a:bodyPr>
            <a:normAutofit/>
          </a:bodyPr>
          <a:lstStyle/>
          <a:p>
            <a:pPr marL="0" lvl="0" indent="0" defTabSz="457200">
              <a:spcBef>
                <a:spcPts val="0"/>
              </a:spcBef>
              <a:buNone/>
              <a:defRPr sz="1800">
                <a:solidFill>
                  <a:srgbClr val="000000"/>
                </a:solidFill>
              </a:defRPr>
            </a:pPr>
            <a:r>
              <a:rPr lang="en-US" sz="3200" b="1" dirty="0">
                <a:solidFill>
                  <a:srgbClr val="002060"/>
                </a:solidFill>
                <a:latin typeface="Times New Roman"/>
                <a:ea typeface="Times New Roman"/>
                <a:cs typeface="Times New Roman"/>
                <a:sym typeface="Times New Roman"/>
              </a:rPr>
              <a:t>At the end of this session, students will be able to: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1. Identify differential diagnosis for shortness of breath.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2. Differentiate different phases of bronchial asthma.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3. Discuss briefly about bronchial asthma in adult.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4. Discuss briefly about bronchial asthma in children.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5. Enumerate and discuss the importance signs &amp; symptoms.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6. Investigate appropriately a patient with bronchial asthma. </a:t>
            </a:r>
          </a:p>
          <a:p>
            <a:pPr marL="0" lvl="0" indent="0" defTabSz="457200">
              <a:buNone/>
              <a:defRPr sz="1800">
                <a:solidFill>
                  <a:srgbClr val="000000"/>
                </a:solidFill>
              </a:defRPr>
            </a:pPr>
            <a:r>
              <a:rPr lang="en-US" sz="3200" dirty="0">
                <a:solidFill>
                  <a:srgbClr val="002060"/>
                </a:solidFill>
                <a:latin typeface="Times New Roman"/>
                <a:ea typeface="Times New Roman"/>
                <a:cs typeface="Times New Roman"/>
                <a:sym typeface="Times New Roman"/>
              </a:rPr>
              <a:t>7. Advice initial management plan according to (SINA 2024). </a:t>
            </a:r>
          </a:p>
          <a:p>
            <a:pPr marL="0" lvl="0" indent="0" defTabSz="457200">
              <a:spcBef>
                <a:spcPts val="0"/>
              </a:spcBef>
              <a:buNone/>
              <a:defRPr sz="1800">
                <a:solidFill>
                  <a:srgbClr val="000000"/>
                </a:solidFill>
              </a:defRPr>
            </a:pPr>
            <a:r>
              <a:rPr lang="en-US" sz="3200" dirty="0">
                <a:solidFill>
                  <a:srgbClr val="002060"/>
                </a:solidFill>
                <a:latin typeface="Times New Roman"/>
                <a:ea typeface="Times New Roman"/>
                <a:cs typeface="Times New Roman"/>
                <a:sym typeface="Times New Roman"/>
              </a:rPr>
              <a:t>8. Identify long term complications</a:t>
            </a:r>
            <a:r>
              <a:rPr lang="en-US" sz="3200" b="1" dirty="0">
                <a:solidFill>
                  <a:srgbClr val="002060"/>
                </a:solidFill>
                <a:latin typeface="Times New Roman"/>
                <a:ea typeface="Times New Roman"/>
                <a:cs typeface="Times New Roman"/>
                <a:sym typeface="Times New Roman"/>
              </a:rPr>
              <a:t>. </a:t>
            </a:r>
            <a:endParaRPr lang="en-US" sz="3200" dirty="0">
              <a:solidFill>
                <a:srgbClr val="002060"/>
              </a:solidFill>
              <a:latin typeface="Times New Roman"/>
              <a:ea typeface="Times New Roman"/>
              <a:cs typeface="Times New Roman"/>
              <a:sym typeface="Times New Roman"/>
            </a:endParaRPr>
          </a:p>
          <a:p>
            <a:pPr marL="0" indent="0">
              <a:buNone/>
            </a:pPr>
            <a:endParaRPr lang="en-US" sz="32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380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4553" y="644314"/>
            <a:ext cx="10419008" cy="6213685"/>
          </a:xfrm>
        </p:spPr>
        <p:txBody>
          <a:bodyPr>
            <a:normAutofit/>
          </a:bodyPr>
          <a:lstStyle/>
          <a:p>
            <a:pPr>
              <a:buNone/>
            </a:pPr>
            <a:r>
              <a:rPr lang="en-US" sz="4800" b="1" u="sng" dirty="0">
                <a:solidFill>
                  <a:srgbClr val="002060"/>
                </a:solidFill>
                <a:latin typeface="Times New Roman" panose="02020603050405020304" pitchFamily="18" charset="0"/>
                <a:cs typeface="Times New Roman" panose="02020603050405020304" pitchFamily="18" charset="0"/>
              </a:rPr>
              <a:t>Drugs causing B. Asthma</a:t>
            </a:r>
          </a:p>
          <a:p>
            <a:pPr>
              <a:spcBef>
                <a:spcPts val="844"/>
              </a:spcBef>
            </a:pPr>
            <a:endParaRPr lang="en-US" dirty="0"/>
          </a:p>
          <a:p>
            <a:pPr>
              <a:spcBef>
                <a:spcPts val="844"/>
              </a:spcBef>
            </a:pPr>
            <a:r>
              <a:rPr lang="en-US" dirty="0">
                <a:solidFill>
                  <a:srgbClr val="002060"/>
                </a:solidFill>
                <a:latin typeface="Times New Roman" panose="02020603050405020304" pitchFamily="18" charset="0"/>
                <a:cs typeface="Times New Roman" panose="02020603050405020304" pitchFamily="18" charset="0"/>
              </a:rPr>
              <a:t>Aspirin or nonsteroidal anti-inflammatory drug (NSAID) hypersensitivity, sulfite sensitivity </a:t>
            </a:r>
          </a:p>
          <a:p>
            <a:pPr>
              <a:spcBef>
                <a:spcPts val="844"/>
              </a:spcBef>
            </a:pPr>
            <a:endParaRPr lang="en-US" dirty="0">
              <a:solidFill>
                <a:srgbClr val="002060"/>
              </a:solidFill>
              <a:latin typeface="Times New Roman" panose="02020603050405020304" pitchFamily="18" charset="0"/>
              <a:cs typeface="Times New Roman" panose="02020603050405020304" pitchFamily="18" charset="0"/>
            </a:endParaRPr>
          </a:p>
          <a:p>
            <a:pPr>
              <a:spcBef>
                <a:spcPts val="844"/>
              </a:spcBef>
            </a:pPr>
            <a:r>
              <a:rPr lang="en-US" dirty="0">
                <a:solidFill>
                  <a:srgbClr val="002060"/>
                </a:solidFill>
                <a:latin typeface="Times New Roman" panose="02020603050405020304" pitchFamily="18" charset="0"/>
                <a:cs typeface="Times New Roman" panose="02020603050405020304" pitchFamily="18" charset="0"/>
              </a:rPr>
              <a:t>Use of beta-adrenergic receptor blockers (including ophthalmic preparations) </a:t>
            </a:r>
          </a:p>
          <a:p>
            <a:r>
              <a:rPr lang="en-US" dirty="0">
                <a:solidFill>
                  <a:srgbClr val="002060"/>
                </a:solidFill>
                <a:latin typeface="Times New Roman" panose="02020603050405020304" pitchFamily="18" charset="0"/>
                <a:cs typeface="Times New Roman" panose="02020603050405020304" pitchFamily="18" charset="0"/>
              </a:rPr>
              <a:t>Oral contraceptive pill </a:t>
            </a:r>
          </a:p>
          <a:p>
            <a:r>
              <a:rPr lang="en-US" dirty="0">
                <a:solidFill>
                  <a:srgbClr val="002060"/>
                </a:solidFill>
                <a:latin typeface="Times New Roman" panose="02020603050405020304" pitchFamily="18" charset="0"/>
                <a:cs typeface="Times New Roman" panose="02020603050405020304" pitchFamily="18" charset="0"/>
              </a:rPr>
              <a:t>Cholinergic agents </a:t>
            </a:r>
          </a:p>
          <a:p>
            <a:r>
              <a:rPr lang="en-US" dirty="0">
                <a:solidFill>
                  <a:srgbClr val="002060"/>
                </a:solidFill>
                <a:latin typeface="Times New Roman" panose="02020603050405020304" pitchFamily="18" charset="0"/>
                <a:cs typeface="Times New Roman" panose="02020603050405020304" pitchFamily="18" charset="0"/>
              </a:rPr>
              <a:t>Prostaglandin F</a:t>
            </a:r>
            <a:r>
              <a:rPr lang="en-US" baseline="-25000" dirty="0">
                <a:solidFill>
                  <a:srgbClr val="00206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74292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C53B-FEE9-7A6C-B38A-FA91960BCA86}"/>
              </a:ext>
            </a:extLst>
          </p:cNvPr>
          <p:cNvSpPr>
            <a:spLocks noGrp="1"/>
          </p:cNvSpPr>
          <p:nvPr>
            <p:ph type="title"/>
          </p:nvPr>
        </p:nvSpPr>
        <p:spPr/>
        <p:txBody>
          <a:bodyPr>
            <a:normAutofit/>
          </a:bodyPr>
          <a:lstStyle/>
          <a:p>
            <a:r>
              <a:rPr lang="en-GB" b="1" i="0" u="none" strike="noStrike" baseline="0" dirty="0">
                <a:solidFill>
                  <a:srgbClr val="002060"/>
                </a:solidFill>
                <a:latin typeface="Times New Roman" panose="02020603050405020304" pitchFamily="18" charset="0"/>
                <a:cs typeface="Times New Roman" panose="02020603050405020304" pitchFamily="18" charset="0"/>
              </a:rPr>
              <a:t>Diagnosis of Asthma in Adults and Adolescents </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69A49B-8E15-0D07-9FC0-C2C00042446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08904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Signs and symptoms:-</a:t>
            </a:r>
            <a:endParaRPr lang="ar-SA" b="1"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515155" y="1505036"/>
            <a:ext cx="9483119" cy="5352964"/>
          </a:xfrm>
        </p:spPr>
        <p:txBody>
          <a:bodyPr>
            <a:normAutofit/>
          </a:bodyPr>
          <a:lstStyle/>
          <a:p>
            <a:pPr marL="0" indent="0">
              <a:lnSpc>
                <a:spcPct val="120000"/>
              </a:lnSpc>
              <a:buNone/>
            </a:pPr>
            <a:endParaRPr lang="en-US" dirty="0"/>
          </a:p>
          <a:p>
            <a:pPr rtl="0">
              <a:buFont typeface="Wingdings" panose="05000000000000000000" pitchFamily="2" charset="2"/>
              <a:buChar char="q"/>
            </a:pPr>
            <a:r>
              <a:rPr lang="en-US" sz="3094"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Cough</a:t>
            </a:r>
          </a:p>
          <a:p>
            <a:pPr marL="0" indent="0" rtl="0">
              <a:buNone/>
            </a:pPr>
            <a:endParaRPr lang="en-US" dirty="0">
              <a:solidFill>
                <a:srgbClr val="002060"/>
              </a:solidFill>
              <a:latin typeface="Times New Roman" panose="02020603050405020304" pitchFamily="18" charset="0"/>
              <a:cs typeface="Times New Roman" panose="02020603050405020304" pitchFamily="18" charset="0"/>
            </a:endParaRPr>
          </a:p>
          <a:p>
            <a:pPr rtl="0">
              <a:buFont typeface="Wingdings" panose="05000000000000000000" pitchFamily="2" charset="2"/>
              <a:buChar char="q"/>
            </a:pPr>
            <a:r>
              <a:rPr lang="en-US" dirty="0">
                <a:solidFill>
                  <a:srgbClr val="002060"/>
                </a:solidFill>
                <a:latin typeface="Times New Roman" panose="02020603050405020304" pitchFamily="18" charset="0"/>
                <a:cs typeface="Times New Roman" panose="02020603050405020304" pitchFamily="18" charset="0"/>
              </a:rPr>
              <a:t>Wheezing</a:t>
            </a:r>
          </a:p>
          <a:p>
            <a:pPr marL="0" indent="0" rtl="0">
              <a:buNone/>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a:solidFill>
                  <a:srgbClr val="002060"/>
                </a:solidFill>
                <a:latin typeface="Times New Roman" panose="02020603050405020304" pitchFamily="18" charset="0"/>
                <a:cs typeface="Times New Roman" panose="02020603050405020304" pitchFamily="18" charset="0"/>
              </a:rPr>
              <a:t>Chest tightness.</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a:solidFill>
                  <a:srgbClr val="002060"/>
                </a:solidFill>
                <a:latin typeface="Times New Roman" panose="02020603050405020304" pitchFamily="18" charset="0"/>
                <a:cs typeface="Times New Roman" panose="02020603050405020304" pitchFamily="18" charset="0"/>
              </a:rPr>
              <a:t> Shortness of breath. </a:t>
            </a:r>
          </a:p>
        </p:txBody>
      </p:sp>
    </p:spTree>
    <p:extLst>
      <p:ext uri="{BB962C8B-B14F-4D97-AF65-F5344CB8AC3E}">
        <p14:creationId xmlns:p14="http://schemas.microsoft.com/office/powerpoint/2010/main" val="116182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History</a:t>
            </a:r>
            <a:endParaRPr lang="ar-SA" b="1" dirty="0">
              <a:solidFill>
                <a:srgbClr val="002060"/>
              </a:solidFill>
              <a:latin typeface="Times New Roman" panose="02020603050405020304" pitchFamily="18" charset="0"/>
              <a:cs typeface="Times New Roman" panose="02020603050405020304" pitchFamily="18" charset="0"/>
            </a:endParaRPr>
          </a:p>
        </p:txBody>
      </p:sp>
      <p:sp>
        <p:nvSpPr>
          <p:cNvPr id="5" name="عنصر نائب للمحتوى 2"/>
          <p:cNvSpPr>
            <a:spLocks noGrp="1"/>
          </p:cNvSpPr>
          <p:nvPr>
            <p:ph idx="1"/>
          </p:nvPr>
        </p:nvSpPr>
        <p:spPr>
          <a:xfrm>
            <a:off x="624940" y="1339403"/>
            <a:ext cx="10728860" cy="5518597"/>
          </a:xfrm>
        </p:spPr>
        <p:txBody>
          <a:bodyPr>
            <a:noAutofit/>
          </a:bodyPr>
          <a:lstStyle/>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Family history of asthma or other atopic conditions?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Any recurrent attacks of wheezing?</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Does the patient have a troublesome cough at night?</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Does the patient wheeze or cough after exercise?</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Does the patient experience symptoms after exposure to any of the triggers?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Is there worsening of symptoms after taking the causative medications?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Does the patient’s cold “go to the chest” or take more than 10 days to clear up?</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Are symptoms improved by appropriate asthma treatment?</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Are there any features suggestive of occupational asthma?</a:t>
            </a:r>
            <a:endParaRPr lang="ar-SA"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10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ar-SA" b="1" dirty="0">
                <a:solidFill>
                  <a:srgbClr val="002060"/>
                </a:solidFill>
                <a:latin typeface="Times New Roman" panose="02020603050405020304" pitchFamily="18" charset="0"/>
                <a:ea typeface="Calibri" pitchFamily="34" charset="0"/>
                <a:cs typeface="Times New Roman" panose="02020603050405020304" pitchFamily="18" charset="0"/>
              </a:rPr>
              <a:t>Physical Examination</a:t>
            </a:r>
            <a:r>
              <a:rPr lang="en-US" altLang="ar-SA" b="1" dirty="0">
                <a:solidFill>
                  <a:srgbClr val="002060"/>
                </a:solidFill>
                <a:latin typeface="Calibri" pitchFamily="34" charset="0"/>
                <a:ea typeface="Calibri" pitchFamily="34" charset="0"/>
              </a:rPr>
              <a:t> </a:t>
            </a:r>
            <a:endParaRPr lang="ar-SA" b="1" dirty="0">
              <a:solidFill>
                <a:srgbClr val="002060"/>
              </a:solidFill>
            </a:endParaRPr>
          </a:p>
        </p:txBody>
      </p:sp>
      <p:sp>
        <p:nvSpPr>
          <p:cNvPr id="3" name="عنصر نائب للمحتوى 2"/>
          <p:cNvSpPr>
            <a:spLocks noGrp="1"/>
          </p:cNvSpPr>
          <p:nvPr>
            <p:ph idx="1"/>
          </p:nvPr>
        </p:nvSpPr>
        <p:spPr/>
        <p:txBody>
          <a:bodyPr>
            <a:normAutofit/>
          </a:bodyPr>
          <a:lstStyle/>
          <a:p>
            <a:pPr eaLnBrk="1" hangingPunct="1">
              <a:lnSpc>
                <a:spcPct val="120000"/>
              </a:lnSpc>
            </a:pPr>
            <a:r>
              <a:rPr lang="en-GB" dirty="0">
                <a:solidFill>
                  <a:srgbClr val="002060"/>
                </a:solidFill>
                <a:latin typeface="Palatino"/>
                <a:cs typeface="+mj-cs"/>
              </a:rPr>
              <a:t>M</a:t>
            </a:r>
            <a:r>
              <a:rPr lang="en-GB" b="0" i="0" u="none" strike="noStrike" baseline="0" dirty="0">
                <a:solidFill>
                  <a:srgbClr val="002060"/>
                </a:solidFill>
                <a:latin typeface="Palatino"/>
                <a:cs typeface="+mj-cs"/>
              </a:rPr>
              <a:t>ay be normal in stable and controlled asthma </a:t>
            </a:r>
            <a:endParaRPr lang="en-US" altLang="ar-SA" dirty="0">
              <a:solidFill>
                <a:srgbClr val="002060"/>
              </a:solidFill>
              <a:latin typeface="Calibri" pitchFamily="34" charset="0"/>
              <a:ea typeface="Calibri" pitchFamily="34" charset="0"/>
              <a:cs typeface="+mj-cs"/>
            </a:endParaRPr>
          </a:p>
          <a:p>
            <a:pPr eaLnBrk="1" hangingPunct="1">
              <a:lnSpc>
                <a:spcPct val="120000"/>
              </a:lnSpc>
            </a:pPr>
            <a:r>
              <a:rPr lang="en-US" altLang="ar-SA" dirty="0">
                <a:solidFill>
                  <a:srgbClr val="002060"/>
                </a:solidFill>
                <a:latin typeface="Times New Roman" panose="02020603050405020304" pitchFamily="18" charset="0"/>
                <a:ea typeface="Calibri" pitchFamily="34" charset="0"/>
                <a:cs typeface="Times New Roman" panose="02020603050405020304" pitchFamily="18" charset="0"/>
              </a:rPr>
              <a:t>Bilateral expiratory wheezing</a:t>
            </a:r>
          </a:p>
          <a:p>
            <a:pPr eaLnBrk="1" hangingPunct="1">
              <a:lnSpc>
                <a:spcPct val="120000"/>
              </a:lnSpc>
            </a:pPr>
            <a:r>
              <a:rPr lang="en-US" altLang="ar-SA" dirty="0">
                <a:solidFill>
                  <a:srgbClr val="002060"/>
                </a:solidFill>
                <a:latin typeface="Times New Roman" panose="02020603050405020304" pitchFamily="18" charset="0"/>
                <a:ea typeface="Calibri" pitchFamily="34" charset="0"/>
                <a:cs typeface="Times New Roman" panose="02020603050405020304" pitchFamily="18" charset="0"/>
              </a:rPr>
              <a:t>Examination of the upper airways </a:t>
            </a:r>
          </a:p>
          <a:p>
            <a:pPr eaLnBrk="1" hangingPunct="1">
              <a:lnSpc>
                <a:spcPct val="120000"/>
              </a:lnSpc>
            </a:pPr>
            <a:r>
              <a:rPr lang="en-US" altLang="ar-SA" dirty="0">
                <a:solidFill>
                  <a:srgbClr val="002060"/>
                </a:solidFill>
                <a:latin typeface="Times New Roman" panose="02020603050405020304" pitchFamily="18" charset="0"/>
                <a:ea typeface="Calibri" pitchFamily="34" charset="0"/>
                <a:cs typeface="Times New Roman" panose="02020603050405020304" pitchFamily="18" charset="0"/>
              </a:rPr>
              <a:t>Other allergic manifestations: e.g., atopic dermatitis/eczema </a:t>
            </a:r>
          </a:p>
          <a:p>
            <a:pPr eaLnBrk="1" hangingPunct="1">
              <a:lnSpc>
                <a:spcPct val="120000"/>
              </a:lnSpc>
            </a:pPr>
            <a:r>
              <a:rPr lang="en-US" altLang="ar-SA" dirty="0">
                <a:solidFill>
                  <a:srgbClr val="002060"/>
                </a:solidFill>
                <a:latin typeface="Times New Roman" panose="02020603050405020304" pitchFamily="18" charset="0"/>
                <a:ea typeface="Calibri" pitchFamily="34" charset="0"/>
                <a:cs typeface="Times New Roman" panose="02020603050405020304" pitchFamily="18" charset="0"/>
              </a:rPr>
              <a:t>Consider alternative diagnosis when there is localized wheeze, crackles, stridor, clubbing or heart murmurs.</a:t>
            </a:r>
          </a:p>
          <a:p>
            <a:endParaRPr lang="ar-SA" dirty="0"/>
          </a:p>
        </p:txBody>
      </p:sp>
    </p:spTree>
    <p:extLst>
      <p:ext uri="{BB962C8B-B14F-4D97-AF65-F5344CB8AC3E}">
        <p14:creationId xmlns:p14="http://schemas.microsoft.com/office/powerpoint/2010/main" val="284939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565" y="623696"/>
            <a:ext cx="7543800" cy="986164"/>
          </a:xfrm>
        </p:spPr>
        <p:txBody>
          <a:bodyPr>
            <a:normAutofit/>
          </a:bodyPr>
          <a:lstStyle/>
          <a:p>
            <a:pPr algn="ctr"/>
            <a:r>
              <a:rPr lang="en-US" u="sng" dirty="0">
                <a:solidFill>
                  <a:srgbClr val="002060"/>
                </a:solidFill>
                <a:latin typeface="Times New Roman" panose="02020603050405020304" pitchFamily="18" charset="0"/>
                <a:cs typeface="Times New Roman" panose="02020603050405020304" pitchFamily="18" charset="0"/>
              </a:rPr>
              <a:t>Classification of asthma severity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44" y="1710322"/>
            <a:ext cx="11191741" cy="5147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95112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2640211" y="178594"/>
            <a:ext cx="7358063" cy="1651992"/>
          </a:xfrm>
          <a:prstGeom prst="rect">
            <a:avLst/>
          </a:prstGeom>
        </p:spPr>
        <p:txBody>
          <a:bodyPr>
            <a:normAutofit/>
          </a:bodyPr>
          <a:lstStyle>
            <a:lvl1pPr>
              <a:defRPr spc="0"/>
            </a:lvl1pPr>
          </a:lstStyle>
          <a:p>
            <a:pPr lvl="0">
              <a:defRPr sz="1800">
                <a:solidFill>
                  <a:srgbClr val="000000"/>
                </a:solidFill>
              </a:defRPr>
            </a:pPr>
            <a:r>
              <a:rPr sz="4800" b="1" dirty="0">
                <a:solidFill>
                  <a:srgbClr val="002060"/>
                </a:solidFill>
                <a:latin typeface="Times New Roman" panose="02020603050405020304" pitchFamily="18" charset="0"/>
                <a:cs typeface="Times New Roman" panose="02020603050405020304" pitchFamily="18" charset="0"/>
              </a:rPr>
              <a:t>Investigation</a:t>
            </a:r>
            <a:r>
              <a:rPr lang="en-US" sz="4800" b="1" dirty="0">
                <a:solidFill>
                  <a:srgbClr val="002060"/>
                </a:solidFill>
                <a:latin typeface="Times New Roman" panose="02020603050405020304" pitchFamily="18" charset="0"/>
                <a:cs typeface="Times New Roman" panose="02020603050405020304" pitchFamily="18" charset="0"/>
              </a:rPr>
              <a:t>s</a:t>
            </a:r>
            <a:r>
              <a:rPr sz="4800" b="1" dirty="0">
                <a:solidFill>
                  <a:srgbClr val="002060"/>
                </a:solidFill>
                <a:latin typeface="Times New Roman" panose="02020603050405020304" pitchFamily="18" charset="0"/>
                <a:cs typeface="Times New Roman" panose="02020603050405020304" pitchFamily="18" charset="0"/>
              </a:rPr>
              <a:t> </a:t>
            </a:r>
          </a:p>
        </p:txBody>
      </p:sp>
      <p:sp>
        <p:nvSpPr>
          <p:cNvPr id="128" name="Shape 128"/>
          <p:cNvSpPr>
            <a:spLocks noGrp="1"/>
          </p:cNvSpPr>
          <p:nvPr>
            <p:ph type="body" idx="1"/>
          </p:nvPr>
        </p:nvSpPr>
        <p:spPr>
          <a:xfrm>
            <a:off x="695459" y="1339402"/>
            <a:ext cx="10380372" cy="5383369"/>
          </a:xfrm>
          <a:prstGeom prst="rect">
            <a:avLst/>
          </a:prstGeom>
        </p:spPr>
        <p:txBody>
          <a:bodyPr anchor="t">
            <a:noAutofit/>
          </a:bodyPr>
          <a:lstStyle/>
          <a:p>
            <a:pPr marL="171890" indent="-171890" defTabSz="225913">
              <a:spcBef>
                <a:spcPts val="1336"/>
              </a:spcBef>
              <a:buBlip>
                <a:blip r:embed="rId2"/>
              </a:buBlip>
              <a:defRPr sz="1800">
                <a:solidFill>
                  <a:srgbClr val="000000"/>
                </a:solidFill>
              </a:defRPr>
            </a:pPr>
            <a:r>
              <a:rPr sz="3200" b="1" dirty="0">
                <a:solidFill>
                  <a:srgbClr val="002060"/>
                </a:solidFill>
                <a:latin typeface="Times New Roman" panose="02020603050405020304" pitchFamily="18" charset="0"/>
                <a:cs typeface="Times New Roman" panose="02020603050405020304" pitchFamily="18" charset="0"/>
              </a:rPr>
              <a:t>Spirometry:</a:t>
            </a:r>
            <a:r>
              <a:rPr sz="3200" dirty="0">
                <a:solidFill>
                  <a:srgbClr val="002060"/>
                </a:solidFill>
                <a:latin typeface="Times New Roman" panose="02020603050405020304" pitchFamily="18" charset="0"/>
                <a:cs typeface="Times New Roman" panose="02020603050405020304" pitchFamily="18" charset="0"/>
              </a:rPr>
              <a:t> </a:t>
            </a:r>
            <a:endParaRPr lang="en-GB" sz="3200" dirty="0">
              <a:solidFill>
                <a:srgbClr val="002060"/>
              </a:solidFill>
              <a:latin typeface="Times New Roman" panose="02020603050405020304" pitchFamily="18" charset="0"/>
              <a:cs typeface="Times New Roman" panose="02020603050405020304" pitchFamily="18" charset="0"/>
            </a:endParaRPr>
          </a:p>
          <a:p>
            <a:pPr marL="0" indent="0" defTabSz="225913">
              <a:spcBef>
                <a:spcPts val="1336"/>
              </a:spcBef>
              <a:buNone/>
              <a:defRPr sz="1800">
                <a:solidFill>
                  <a:srgbClr val="000000"/>
                </a:solidFill>
              </a:defRPr>
            </a:pPr>
            <a:r>
              <a:rPr lang="en-GB" sz="3200" dirty="0">
                <a:solidFill>
                  <a:srgbClr val="002060"/>
                </a:solidFill>
                <a:latin typeface="Times New Roman" panose="02020603050405020304" pitchFamily="18" charset="0"/>
                <a:cs typeface="Times New Roman" panose="02020603050405020304" pitchFamily="18" charset="0"/>
              </a:rPr>
              <a:t>I</a:t>
            </a:r>
            <a:r>
              <a:rPr sz="3200" dirty="0">
                <a:solidFill>
                  <a:srgbClr val="002060"/>
                </a:solidFill>
                <a:latin typeface="Times New Roman" panose="02020603050405020304" pitchFamily="18" charset="0"/>
                <a:cs typeface="Times New Roman" panose="02020603050405020304" pitchFamily="18" charset="0"/>
              </a:rPr>
              <a:t>s the primary method for confirming variable airflow limitation.</a:t>
            </a:r>
            <a:r>
              <a:rPr lang="en-GB" sz="3200" dirty="0">
                <a:solidFill>
                  <a:srgbClr val="002060"/>
                </a:solidFill>
                <a:latin typeface="Times New Roman" panose="02020603050405020304" pitchFamily="18" charset="0"/>
                <a:cs typeface="Times New Roman" panose="02020603050405020304" pitchFamily="18" charset="0"/>
              </a:rPr>
              <a:t> Can </a:t>
            </a:r>
            <a:r>
              <a:rPr lang="en-GB" sz="3200" b="0" i="0" u="none" strike="noStrike" baseline="0" dirty="0">
                <a:solidFill>
                  <a:srgbClr val="002060"/>
                </a:solidFill>
                <a:latin typeface="Times New Roman" panose="02020603050405020304" pitchFamily="18" charset="0"/>
                <a:cs typeface="Times New Roman" panose="02020603050405020304" pitchFamily="18" charset="0"/>
              </a:rPr>
              <a:t>confirm airflow obstruction and demonstrates significant reversibility.</a:t>
            </a:r>
          </a:p>
          <a:p>
            <a:pPr marL="0" indent="0" defTabSz="225913">
              <a:spcBef>
                <a:spcPts val="1336"/>
              </a:spcBef>
              <a:buNone/>
              <a:defRPr sz="1800">
                <a:solidFill>
                  <a:srgbClr val="000000"/>
                </a:solidFill>
              </a:defRPr>
            </a:pPr>
            <a:r>
              <a:rPr lang="en-GB" sz="3200" b="0" i="0" u="none" strike="noStrike" baseline="0" dirty="0">
                <a:solidFill>
                  <a:srgbClr val="002060"/>
                </a:solidFill>
                <a:latin typeface="Times New Roman" panose="02020603050405020304" pitchFamily="18" charset="0"/>
                <a:cs typeface="Times New Roman" panose="02020603050405020304" pitchFamily="18" charset="0"/>
              </a:rPr>
              <a:t> The degree of significant reversibility is defined as an improvement in forced expiratory volume in 1 s (FEV1) ≥12% and ≥200 ml from the pre-bronchodilator value.</a:t>
            </a:r>
          </a:p>
          <a:p>
            <a:pPr marL="171890" indent="-171890" defTabSz="225913">
              <a:spcBef>
                <a:spcPts val="1336"/>
              </a:spcBef>
              <a:buBlip>
                <a:blip r:embed="rId2"/>
              </a:buBlip>
              <a:defRPr sz="1800">
                <a:solidFill>
                  <a:srgbClr val="000000"/>
                </a:solidFill>
              </a:defRPr>
            </a:pPr>
            <a:r>
              <a:rPr sz="3200" b="1" dirty="0">
                <a:solidFill>
                  <a:srgbClr val="002060"/>
                </a:solidFill>
                <a:latin typeface="Times New Roman" panose="02020603050405020304" pitchFamily="18" charset="0"/>
                <a:cs typeface="Times New Roman" panose="02020603050405020304" pitchFamily="18" charset="0"/>
              </a:rPr>
              <a:t>Bronchodilator response</a:t>
            </a:r>
            <a:r>
              <a:rPr sz="3200" dirty="0">
                <a:solidFill>
                  <a:srgbClr val="002060"/>
                </a:solidFill>
                <a:latin typeface="Times New Roman" panose="02020603050405020304" pitchFamily="18" charset="0"/>
                <a:cs typeface="Times New Roman" panose="02020603050405020304" pitchFamily="18" charset="0"/>
              </a:rPr>
              <a:t>: to assess bronchodilator reversibility in almost all adult and adolescent patients with airflow limitation on their baseline spirometry</a:t>
            </a:r>
          </a:p>
        </p:txBody>
      </p:sp>
    </p:spTree>
    <p:extLst>
      <p:ext uri="{BB962C8B-B14F-4D97-AF65-F5344CB8AC3E}">
        <p14:creationId xmlns:p14="http://schemas.microsoft.com/office/powerpoint/2010/main" val="224516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FA70-C55B-97CD-61CD-44B0BF028178}"/>
              </a:ext>
            </a:extLst>
          </p:cNvPr>
          <p:cNvSpPr>
            <a:spLocks noGrp="1"/>
          </p:cNvSpPr>
          <p:nvPr>
            <p:ph type="title"/>
          </p:nvPr>
        </p:nvSpPr>
        <p:spPr>
          <a:xfrm>
            <a:off x="838200" y="365125"/>
            <a:ext cx="10515600" cy="450599"/>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37C40A0A-3156-E664-0031-6E824096591B}"/>
              </a:ext>
            </a:extLst>
          </p:cNvPr>
          <p:cNvSpPr>
            <a:spLocks noGrp="1"/>
          </p:cNvSpPr>
          <p:nvPr>
            <p:ph idx="1"/>
          </p:nvPr>
        </p:nvSpPr>
        <p:spPr/>
        <p:txBody>
          <a:bodyPr>
            <a:normAutofit fontScale="92500" lnSpcReduction="10000"/>
          </a:bodyPr>
          <a:lstStyle/>
          <a:p>
            <a:pPr marL="171890" indent="-171890" defTabSz="225913">
              <a:spcBef>
                <a:spcPts val="1336"/>
              </a:spcBef>
              <a:buBlip>
                <a:blip r:embed="rId2"/>
              </a:buBlip>
              <a:defRPr sz="1800">
                <a:solidFill>
                  <a:srgbClr val="000000"/>
                </a:solidFill>
              </a:defRPr>
            </a:pPr>
            <a:r>
              <a:rPr lang="en-GB" sz="2800" b="1" dirty="0">
                <a:solidFill>
                  <a:srgbClr val="002060"/>
                </a:solidFill>
                <a:latin typeface="Times New Roman" panose="02020603050405020304" pitchFamily="18" charset="0"/>
                <a:cs typeface="Times New Roman" panose="02020603050405020304" pitchFamily="18" charset="0"/>
              </a:rPr>
              <a:t>Broncho provocation testing:</a:t>
            </a:r>
            <a:r>
              <a:rPr lang="en-GB" sz="2800" dirty="0">
                <a:solidFill>
                  <a:srgbClr val="002060"/>
                </a:solidFill>
                <a:latin typeface="Times New Roman" panose="02020603050405020304" pitchFamily="18" charset="0"/>
                <a:cs typeface="Times New Roman" panose="02020603050405020304" pitchFamily="18" charset="0"/>
              </a:rPr>
              <a:t> Is a useful tool for diagnosing asthma in patients with normal baseline airflow. </a:t>
            </a:r>
          </a:p>
          <a:p>
            <a:pPr marL="171890" indent="-171890" defTabSz="225913">
              <a:spcBef>
                <a:spcPts val="1336"/>
              </a:spcBef>
              <a:buBlip>
                <a:blip r:embed="rId2"/>
              </a:buBlip>
              <a:defRPr sz="1800">
                <a:solidFill>
                  <a:srgbClr val="000000"/>
                </a:solidFill>
              </a:defRPr>
            </a:pPr>
            <a:r>
              <a:rPr lang="en-GB" sz="2800" b="1" dirty="0">
                <a:solidFill>
                  <a:srgbClr val="002060"/>
                </a:solidFill>
                <a:latin typeface="Times New Roman" panose="02020603050405020304" pitchFamily="18" charset="0"/>
                <a:cs typeface="Times New Roman" panose="02020603050405020304" pitchFamily="18" charset="0"/>
              </a:rPr>
              <a:t>Peak expiratory flow</a:t>
            </a:r>
            <a:r>
              <a:rPr lang="en-GB" sz="2800" dirty="0">
                <a:solidFill>
                  <a:srgbClr val="002060"/>
                </a:solidFill>
                <a:latin typeface="Times New Roman" panose="02020603050405020304" pitchFamily="18" charset="0"/>
                <a:cs typeface="Times New Roman" panose="02020603050405020304" pitchFamily="18" charset="0"/>
              </a:rPr>
              <a:t> (PEF). Measured during a brief, forceful exhalation, We typically use PEF measurements to monitor patients with a known diagnosis of asthma or to assess the role of a particular occupational exposure or trigger, rather than as a tool for the primary diagnosis of asthma .</a:t>
            </a:r>
          </a:p>
          <a:p>
            <a:pPr marL="171890" indent="-171890" defTabSz="225913">
              <a:spcBef>
                <a:spcPts val="1336"/>
              </a:spcBef>
              <a:buBlip>
                <a:blip r:embed="rId2"/>
              </a:buBlip>
              <a:defRPr sz="1800">
                <a:solidFill>
                  <a:srgbClr val="000000"/>
                </a:solidFill>
              </a:defRPr>
            </a:pPr>
            <a:r>
              <a:rPr lang="en-GB" sz="3200" b="0" i="0" u="none" strike="noStrike" baseline="0" dirty="0">
                <a:solidFill>
                  <a:srgbClr val="002060"/>
                </a:solidFill>
                <a:latin typeface="Palatino"/>
              </a:rPr>
              <a:t>Peripheral eosinophilia and elevated </a:t>
            </a:r>
            <a:r>
              <a:rPr lang="en-GB" sz="3200" b="0" i="0" u="none" strike="noStrike" baseline="0" dirty="0" err="1">
                <a:solidFill>
                  <a:srgbClr val="002060"/>
                </a:solidFill>
                <a:latin typeface="Palatino"/>
              </a:rPr>
              <a:t>IgE</a:t>
            </a:r>
            <a:r>
              <a:rPr lang="en-GB" sz="3200" b="0" i="0" u="none" strike="noStrike" baseline="0" dirty="0">
                <a:solidFill>
                  <a:srgbClr val="002060"/>
                </a:solidFill>
                <a:latin typeface="Palatino"/>
              </a:rPr>
              <a:t> levels are supportive of the diagnosis but are not routinely recommended unless dealing with moderate to severe asthma.</a:t>
            </a:r>
            <a:endParaRPr lang="en-GB" sz="3200" dirty="0">
              <a:solidFill>
                <a:srgbClr val="002060"/>
              </a:solidFill>
            </a:endParaRPr>
          </a:p>
        </p:txBody>
      </p:sp>
    </p:spTree>
    <p:extLst>
      <p:ext uri="{BB962C8B-B14F-4D97-AF65-F5344CB8AC3E}">
        <p14:creationId xmlns:p14="http://schemas.microsoft.com/office/powerpoint/2010/main" val="152062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838200" y="365125"/>
            <a:ext cx="10515600" cy="729579"/>
          </a:xfrm>
          <a:prstGeom prst="rect">
            <a:avLst/>
          </a:prstGeom>
        </p:spPr>
        <p:txBody>
          <a:bodyPr>
            <a:normAutofit/>
          </a:bodyPr>
          <a:lstStyle>
            <a:lvl1pPr>
              <a:defRPr spc="0"/>
            </a:lvl1pPr>
          </a:lstStyle>
          <a:p>
            <a:pPr lvl="0">
              <a:defRPr sz="1800">
                <a:solidFill>
                  <a:srgbClr val="000000"/>
                </a:solidFill>
              </a:defRPr>
            </a:pPr>
            <a:r>
              <a:rPr sz="4000" b="1" dirty="0">
                <a:solidFill>
                  <a:srgbClr val="002060"/>
                </a:solidFill>
                <a:latin typeface="Times New Roman" panose="02020603050405020304" pitchFamily="18" charset="0"/>
                <a:cs typeface="Times New Roman" panose="02020603050405020304" pitchFamily="18" charset="0"/>
              </a:rPr>
              <a:t>Investigation </a:t>
            </a:r>
          </a:p>
        </p:txBody>
      </p:sp>
      <p:sp>
        <p:nvSpPr>
          <p:cNvPr id="131" name="Shape 131"/>
          <p:cNvSpPr>
            <a:spLocks noGrp="1"/>
          </p:cNvSpPr>
          <p:nvPr>
            <p:ph type="body" idx="1"/>
          </p:nvPr>
        </p:nvSpPr>
        <p:spPr>
          <a:xfrm>
            <a:off x="838200" y="1249251"/>
            <a:ext cx="10515600" cy="5409126"/>
          </a:xfrm>
          <a:prstGeom prst="rect">
            <a:avLst/>
          </a:prstGeom>
        </p:spPr>
        <p:txBody>
          <a:bodyPr anchor="t">
            <a:noAutofit/>
          </a:bodyPr>
          <a:lstStyle/>
          <a:p>
            <a:pPr marL="275024" indent="-275024" defTabSz="361460">
              <a:spcBef>
                <a:spcPts val="2180"/>
              </a:spcBef>
              <a:defRPr sz="1800">
                <a:solidFill>
                  <a:srgbClr val="000000"/>
                </a:solidFill>
              </a:defRPr>
            </a:pPr>
            <a:r>
              <a:rPr sz="3200" b="1" dirty="0">
                <a:solidFill>
                  <a:srgbClr val="002060"/>
                </a:solidFill>
                <a:latin typeface="Times New Roman" panose="02020603050405020304" pitchFamily="18" charset="0"/>
                <a:cs typeface="Times New Roman" panose="02020603050405020304" pitchFamily="18" charset="0"/>
              </a:rPr>
              <a:t>Blood tests: </a:t>
            </a:r>
            <a:r>
              <a:rPr lang="en-US" sz="3200" dirty="0">
                <a:solidFill>
                  <a:srgbClr val="002060"/>
                </a:solidFill>
                <a:latin typeface="Times New Roman" panose="02020603050405020304" pitchFamily="18" charset="0"/>
                <a:cs typeface="Times New Roman" panose="02020603050405020304" pitchFamily="18" charset="0"/>
              </a:rPr>
              <a:t>For screening of </a:t>
            </a:r>
            <a:r>
              <a:rPr sz="3200" dirty="0">
                <a:solidFill>
                  <a:srgbClr val="002060"/>
                </a:solidFill>
                <a:latin typeface="Times New Roman" panose="02020603050405020304" pitchFamily="18" charset="0"/>
                <a:cs typeface="Times New Roman" panose="02020603050405020304" pitchFamily="18" charset="0"/>
              </a:rPr>
              <a:t>eosinophilia</a:t>
            </a:r>
            <a:r>
              <a:rPr lang="en-US" sz="3200" dirty="0">
                <a:solidFill>
                  <a:srgbClr val="002060"/>
                </a:solidFill>
                <a:latin typeface="Times New Roman" panose="02020603050405020304" pitchFamily="18" charset="0"/>
                <a:cs typeface="Times New Roman" panose="02020603050405020304" pitchFamily="18" charset="0"/>
              </a:rPr>
              <a:t> &amp; </a:t>
            </a:r>
            <a:r>
              <a:rPr sz="3200" dirty="0">
                <a:solidFill>
                  <a:srgbClr val="002060"/>
                </a:solidFill>
                <a:latin typeface="Times New Roman" panose="02020603050405020304" pitchFamily="18" charset="0"/>
                <a:cs typeface="Times New Roman" panose="02020603050405020304" pitchFamily="18" charset="0"/>
              </a:rPr>
              <a:t>anemia</a:t>
            </a:r>
            <a:r>
              <a:rPr lang="en-US" sz="3200" dirty="0">
                <a:solidFill>
                  <a:srgbClr val="002060"/>
                </a:solidFill>
                <a:latin typeface="Times New Roman" panose="02020603050405020304" pitchFamily="18" charset="0"/>
                <a:cs typeface="Times New Roman" panose="02020603050405020304" pitchFamily="18" charset="0"/>
              </a:rPr>
              <a:t>.</a:t>
            </a:r>
            <a:endParaRPr sz="3200" dirty="0">
              <a:solidFill>
                <a:srgbClr val="002060"/>
              </a:solidFill>
              <a:latin typeface="Times New Roman" panose="02020603050405020304" pitchFamily="18" charset="0"/>
              <a:cs typeface="Times New Roman" panose="02020603050405020304" pitchFamily="18" charset="0"/>
            </a:endParaRPr>
          </a:p>
          <a:p>
            <a:pPr marL="275024" indent="-275024" defTabSz="361460">
              <a:spcBef>
                <a:spcPts val="2180"/>
              </a:spcBef>
              <a:defRPr sz="1800">
                <a:solidFill>
                  <a:srgbClr val="000000"/>
                </a:solidFill>
              </a:defRPr>
            </a:pPr>
            <a:r>
              <a:rPr sz="3200" b="1" dirty="0">
                <a:solidFill>
                  <a:srgbClr val="002060"/>
                </a:solidFill>
                <a:latin typeface="Times New Roman" panose="02020603050405020304" pitchFamily="18" charset="0"/>
                <a:cs typeface="Times New Roman" panose="02020603050405020304" pitchFamily="18" charset="0"/>
              </a:rPr>
              <a:t>Tests for allergy: </a:t>
            </a:r>
            <a:r>
              <a:rPr sz="3200" dirty="0">
                <a:solidFill>
                  <a:srgbClr val="002060"/>
                </a:solidFill>
                <a:latin typeface="Times New Roman" panose="02020603050405020304" pitchFamily="18" charset="0"/>
                <a:cs typeface="Times New Roman" panose="02020603050405020304" pitchFamily="18" charset="0"/>
              </a:rPr>
              <a:t>Allergy tests are not useful for the diagnosis of asthma, but they can be helpful to confirm sensitivity to suspected allergic triggers of respiratory symptoms and to guide on-going management of asthma</a:t>
            </a:r>
            <a:endParaRPr sz="3200" b="1" dirty="0">
              <a:solidFill>
                <a:srgbClr val="002060"/>
              </a:solidFill>
              <a:latin typeface="Times New Roman" panose="02020603050405020304" pitchFamily="18" charset="0"/>
              <a:cs typeface="Times New Roman" panose="02020603050405020304" pitchFamily="18" charset="0"/>
            </a:endParaRPr>
          </a:p>
          <a:p>
            <a:pPr marL="275024" indent="-275024" defTabSz="361460">
              <a:spcBef>
                <a:spcPts val="2180"/>
              </a:spcBef>
              <a:defRPr sz="1800">
                <a:solidFill>
                  <a:srgbClr val="000000"/>
                </a:solidFill>
              </a:defRPr>
            </a:pPr>
            <a:r>
              <a:rPr sz="3200" b="1" dirty="0">
                <a:solidFill>
                  <a:srgbClr val="002060"/>
                </a:solidFill>
                <a:latin typeface="Times New Roman" panose="02020603050405020304" pitchFamily="18" charset="0"/>
                <a:cs typeface="Times New Roman" panose="02020603050405020304" pitchFamily="18" charset="0"/>
              </a:rPr>
              <a:t>Imaging: </a:t>
            </a:r>
            <a:r>
              <a:rPr sz="3200" dirty="0">
                <a:solidFill>
                  <a:srgbClr val="002060"/>
                </a:solidFill>
                <a:latin typeface="Times New Roman" panose="02020603050405020304" pitchFamily="18" charset="0"/>
                <a:cs typeface="Times New Roman" panose="02020603050405020304" pitchFamily="18" charset="0"/>
              </a:rPr>
              <a:t>chest radiographs are</a:t>
            </a:r>
            <a:r>
              <a:rPr lang="en-GB" sz="3200" dirty="0">
                <a:solidFill>
                  <a:srgbClr val="002060"/>
                </a:solidFill>
                <a:latin typeface="Times New Roman" panose="02020603050405020304" pitchFamily="18" charset="0"/>
                <a:cs typeface="Times New Roman" panose="02020603050405020304" pitchFamily="18" charset="0"/>
              </a:rPr>
              <a:t> not</a:t>
            </a:r>
            <a:r>
              <a:rPr sz="3200" dirty="0">
                <a:solidFill>
                  <a:srgbClr val="002060"/>
                </a:solidFill>
                <a:latin typeface="Times New Roman" panose="02020603050405020304" pitchFamily="18" charset="0"/>
                <a:cs typeface="Times New Roman" panose="02020603050405020304" pitchFamily="18" charset="0"/>
              </a:rPr>
              <a:t> routinely </a:t>
            </a:r>
            <a:r>
              <a:rPr sz="3200" dirty="0" err="1">
                <a:solidFill>
                  <a:srgbClr val="002060"/>
                </a:solidFill>
                <a:latin typeface="Times New Roman" panose="02020603050405020304" pitchFamily="18" charset="0"/>
                <a:cs typeface="Times New Roman" panose="02020603050405020304" pitchFamily="18" charset="0"/>
              </a:rPr>
              <a:t>recommende</a:t>
            </a:r>
            <a:r>
              <a:rPr lang="en-GB" sz="3200" dirty="0">
                <a:solidFill>
                  <a:srgbClr val="002060"/>
                </a:solidFill>
                <a:latin typeface="Times New Roman" panose="02020603050405020304" pitchFamily="18" charset="0"/>
                <a:cs typeface="Times New Roman" panose="02020603050405020304" pitchFamily="18" charset="0"/>
              </a:rPr>
              <a:t>d unless the diagnosis is in doubt</a:t>
            </a:r>
            <a:r>
              <a:rPr sz="3200" dirty="0">
                <a:solidFill>
                  <a:srgbClr val="002060"/>
                </a:solidFill>
                <a:latin typeface="Times New Roman" panose="02020603050405020304" pitchFamily="18" charset="0"/>
                <a:cs typeface="Times New Roman" panose="02020603050405020304" pitchFamily="18" charset="0"/>
              </a:rPr>
              <a:t> </a:t>
            </a:r>
            <a:r>
              <a:rPr lang="en-GB" sz="3200" dirty="0">
                <a:solidFill>
                  <a:srgbClr val="002060"/>
                </a:solidFill>
                <a:latin typeface="Times New Roman" panose="02020603050405020304" pitchFamily="18" charset="0"/>
                <a:cs typeface="Times New Roman" panose="02020603050405020304" pitchFamily="18" charset="0"/>
              </a:rPr>
              <a:t>e.g. -</a:t>
            </a:r>
            <a:r>
              <a:rPr sz="3200" dirty="0">
                <a:solidFill>
                  <a:srgbClr val="002060"/>
                </a:solidFill>
                <a:latin typeface="Times New Roman" panose="02020603050405020304" pitchFamily="18" charset="0"/>
                <a:cs typeface="Times New Roman" panose="02020603050405020304" pitchFamily="18" charset="0"/>
              </a:rPr>
              <a:t> evaluating severe or "difficult-to-control" asthma and when co-morbid conditions (</a:t>
            </a:r>
            <a:r>
              <a:rPr sz="3200" dirty="0" err="1">
                <a:solidFill>
                  <a:srgbClr val="002060"/>
                </a:solidFill>
                <a:latin typeface="Times New Roman" panose="02020603050405020304" pitchFamily="18" charset="0"/>
                <a:cs typeface="Times New Roman" panose="02020603050405020304" pitchFamily="18" charset="0"/>
              </a:rPr>
              <a:t>eg</a:t>
            </a:r>
            <a:r>
              <a:rPr sz="3200" dirty="0">
                <a:solidFill>
                  <a:srgbClr val="002060"/>
                </a:solidFill>
                <a:latin typeface="Times New Roman" panose="02020603050405020304" pitchFamily="18" charset="0"/>
                <a:cs typeface="Times New Roman" panose="02020603050405020304" pitchFamily="18" charset="0"/>
              </a:rPr>
              <a:t>, allergic bronchopulmonary aspergillosis, eosinophilic pneumonia, or atelectasis due to mucus plugging) are suspected</a:t>
            </a:r>
            <a:r>
              <a:rPr lang="en-US" sz="3200" dirty="0">
                <a:solidFill>
                  <a:srgbClr val="002060"/>
                </a:solidFill>
                <a:latin typeface="Times New Roman" panose="02020603050405020304" pitchFamily="18" charset="0"/>
                <a:cs typeface="Times New Roman" panose="02020603050405020304" pitchFamily="18" charset="0"/>
              </a:rPr>
              <a:t>.</a:t>
            </a:r>
            <a:endParaRP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52934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3297" y="182562"/>
            <a:ext cx="8188298" cy="6492875"/>
          </a:xfrm>
        </p:spPr>
      </p:pic>
    </p:spTree>
    <p:extLst>
      <p:ext uri="{BB962C8B-B14F-4D97-AF65-F5344CB8AC3E}">
        <p14:creationId xmlns:p14="http://schemas.microsoft.com/office/powerpoint/2010/main" val="20474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Definition</a:t>
            </a:r>
          </a:p>
        </p:txBody>
      </p:sp>
      <p:sp>
        <p:nvSpPr>
          <p:cNvPr id="4" name="Content Placeholder 3"/>
          <p:cNvSpPr>
            <a:spLocks noGrp="1"/>
          </p:cNvSpPr>
          <p:nvPr>
            <p:ph idx="1"/>
          </p:nvPr>
        </p:nvSpPr>
        <p:spPr/>
        <p:txBody>
          <a:bodyPr>
            <a:normAutofit/>
          </a:bodyPr>
          <a:lstStyle/>
          <a:p>
            <a:pPr marL="0" indent="0">
              <a:buNone/>
            </a:pPr>
            <a:endParaRPr lang="en-US" dirty="0"/>
          </a:p>
          <a:p>
            <a:r>
              <a:rPr lang="en-US" sz="3200" dirty="0">
                <a:solidFill>
                  <a:srgbClr val="002060"/>
                </a:solidFill>
                <a:latin typeface="Times New Roman" panose="02020603050405020304" pitchFamily="18" charset="0"/>
                <a:cs typeface="Times New Roman" panose="02020603050405020304" pitchFamily="18" charset="0"/>
              </a:rPr>
              <a:t>Asthma is a common heterogeneous chronic disorder of the airways, characterized by variable, usually reversible and recurring symptoms related to one or more of airflow obstruction, bronchial hyper-responsiveness, and underlying inflammation.</a:t>
            </a:r>
          </a:p>
          <a:p>
            <a:r>
              <a:rPr lang="en-US" sz="3200" dirty="0">
                <a:solidFill>
                  <a:srgbClr val="002060"/>
                </a:solidFill>
                <a:latin typeface="Times New Roman" panose="02020603050405020304" pitchFamily="18" charset="0"/>
                <a:cs typeface="Times New Roman" panose="02020603050405020304" pitchFamily="18" charset="0"/>
              </a:rPr>
              <a:t>It is one of the most common chronic diseases in Saudi Arabia, affecting more than 2 million Saudis.</a:t>
            </a:r>
          </a:p>
        </p:txBody>
      </p:sp>
    </p:spTree>
    <p:extLst>
      <p:ext uri="{BB962C8B-B14F-4D97-AF65-F5344CB8AC3E}">
        <p14:creationId xmlns:p14="http://schemas.microsoft.com/office/powerpoint/2010/main" val="331754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4"/>
            <a:ext cx="9361867" cy="6492875"/>
          </a:xfrm>
        </p:spPr>
      </p:pic>
    </p:spTree>
    <p:extLst>
      <p:ext uri="{BB962C8B-B14F-4D97-AF65-F5344CB8AC3E}">
        <p14:creationId xmlns:p14="http://schemas.microsoft.com/office/powerpoint/2010/main" val="231601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107" y="365124"/>
            <a:ext cx="10515599" cy="6492875"/>
          </a:xfrm>
        </p:spPr>
      </p:pic>
    </p:spTree>
    <p:extLst>
      <p:ext uri="{BB962C8B-B14F-4D97-AF65-F5344CB8AC3E}">
        <p14:creationId xmlns:p14="http://schemas.microsoft.com/office/powerpoint/2010/main" val="250944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Managements</a:t>
            </a:r>
            <a:endParaRPr lang="ar-SA" b="1"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94705" y="2137892"/>
            <a:ext cx="8881162" cy="4237149"/>
          </a:xfrm>
        </p:spPr>
        <p:txBody>
          <a:bodyPr/>
          <a:lstStyle/>
          <a:p>
            <a:r>
              <a:rPr lang="en-US" dirty="0">
                <a:solidFill>
                  <a:srgbClr val="002060"/>
                </a:solidFill>
                <a:latin typeface="Times New Roman" panose="02020603050405020304" pitchFamily="18" charset="0"/>
                <a:cs typeface="Times New Roman" panose="02020603050405020304" pitchFamily="18" charset="0"/>
              </a:rPr>
              <a:t>Non pharmacological:-</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Understanding asthma — The patient and family should understand the characteristics of asthma, the principles of effective treatment, the effects of various medications, and the resources available. </a:t>
            </a:r>
            <a:endParaRPr lang="ar-SA"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090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40532"/>
            <a:ext cx="12191999" cy="6517468"/>
          </a:xfrm>
        </p:spPr>
        <p:txBody>
          <a:bodyPr>
            <a:normAutofit lnSpcReduction="10000"/>
          </a:bodyPr>
          <a:lstStyle/>
          <a:p>
            <a:pPr>
              <a:lnSpc>
                <a:spcPct val="170000"/>
              </a:lnSpc>
              <a:spcBef>
                <a:spcPts val="422"/>
              </a:spcBef>
            </a:pPr>
            <a:r>
              <a:rPr lang="en-US" sz="5800" b="1" u="sng" dirty="0">
                <a:solidFill>
                  <a:srgbClr val="002060"/>
                </a:solidFill>
                <a:latin typeface="Times New Roman" panose="02020603050405020304" pitchFamily="18" charset="0"/>
                <a:cs typeface="Times New Roman" panose="02020603050405020304" pitchFamily="18" charset="0"/>
              </a:rPr>
              <a:t>Avoid your triggers</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Use your air conditioner.</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Decontaminate your décor Maintain optimal humidity</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Prevent mold spores. </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Reduce pet dander</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Clean regularly. </a:t>
            </a:r>
          </a:p>
          <a:p>
            <a:pPr>
              <a:lnSpc>
                <a:spcPct val="170000"/>
              </a:lnSpc>
              <a:spcBef>
                <a:spcPts val="422"/>
              </a:spcBef>
            </a:pPr>
            <a:r>
              <a:rPr lang="en-US" sz="3000" dirty="0">
                <a:solidFill>
                  <a:srgbClr val="002060"/>
                </a:solidFill>
                <a:latin typeface="Times New Roman" panose="02020603050405020304" pitchFamily="18" charset="0"/>
                <a:cs typeface="Times New Roman" panose="02020603050405020304" pitchFamily="18" charset="0"/>
              </a:rPr>
              <a:t>Cover your nose and mouth if it's cold out</a:t>
            </a:r>
          </a:p>
          <a:p>
            <a:pPr>
              <a:lnSpc>
                <a:spcPct val="170000"/>
              </a:lnSpc>
              <a:spcBef>
                <a:spcPts val="422"/>
              </a:spcBef>
            </a:pPr>
            <a:endParaRPr lang="ar-SA" b="1" dirty="0"/>
          </a:p>
          <a:p>
            <a:endParaRPr lang="ar-SA" dirty="0"/>
          </a:p>
        </p:txBody>
      </p:sp>
    </p:spTree>
    <p:extLst>
      <p:ext uri="{BB962C8B-B14F-4D97-AF65-F5344CB8AC3E}">
        <p14:creationId xmlns:p14="http://schemas.microsoft.com/office/powerpoint/2010/main" val="146465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Stay healthy</a:t>
            </a:r>
            <a:br>
              <a:rPr lang="ar-SA" dirty="0">
                <a:solidFill>
                  <a:srgbClr val="002060"/>
                </a:solidFill>
              </a:rPr>
            </a:br>
            <a:endParaRPr lang="en-US" dirty="0"/>
          </a:p>
        </p:txBody>
      </p:sp>
      <p:sp>
        <p:nvSpPr>
          <p:cNvPr id="3" name="Content Placeholder 2"/>
          <p:cNvSpPr>
            <a:spLocks noGrp="1"/>
          </p:cNvSpPr>
          <p:nvPr>
            <p:ph idx="1"/>
          </p:nvPr>
        </p:nvSpPr>
        <p:spPr>
          <a:xfrm>
            <a:off x="838200" y="1825624"/>
            <a:ext cx="10515600" cy="5032375"/>
          </a:xfrm>
        </p:spPr>
        <p:txBody>
          <a:bodyPr>
            <a:noAutofit/>
          </a:bodyPr>
          <a:lstStyle/>
          <a:p>
            <a:pPr>
              <a:lnSpc>
                <a:spcPct val="170000"/>
              </a:lnSpc>
              <a:spcBef>
                <a:spcPts val="422"/>
              </a:spcBef>
              <a:buFont typeface="Wingdings" panose="05000000000000000000" pitchFamily="2" charset="2"/>
              <a:buChar char="Ø"/>
            </a:pPr>
            <a:r>
              <a:rPr lang="en-US" dirty="0">
                <a:solidFill>
                  <a:srgbClr val="002060"/>
                </a:solidFill>
                <a:cs typeface="+mj-cs"/>
              </a:rPr>
              <a:t>Taking care of yourself and treating other conditions linked to asthma will help keep your symptoms under control. For example:</a:t>
            </a:r>
            <a:endParaRPr lang="ar-SA" dirty="0">
              <a:solidFill>
                <a:srgbClr val="002060"/>
              </a:solidFill>
              <a:cs typeface="+mj-cs"/>
            </a:endParaRPr>
          </a:p>
          <a:p>
            <a:pPr>
              <a:lnSpc>
                <a:spcPct val="170000"/>
              </a:lnSpc>
              <a:spcBef>
                <a:spcPts val="422"/>
              </a:spcBef>
            </a:pPr>
            <a:r>
              <a:rPr lang="en-US" dirty="0">
                <a:solidFill>
                  <a:srgbClr val="002060"/>
                </a:solidFill>
                <a:cs typeface="+mj-cs"/>
              </a:rPr>
              <a:t>Get regular exercise. </a:t>
            </a:r>
          </a:p>
          <a:p>
            <a:pPr>
              <a:lnSpc>
                <a:spcPct val="170000"/>
              </a:lnSpc>
              <a:spcBef>
                <a:spcPts val="422"/>
              </a:spcBef>
            </a:pPr>
            <a:r>
              <a:rPr lang="en-US" dirty="0">
                <a:solidFill>
                  <a:srgbClr val="002060"/>
                </a:solidFill>
                <a:cs typeface="+mj-cs"/>
              </a:rPr>
              <a:t>Maintain a healthy weight. </a:t>
            </a:r>
          </a:p>
          <a:p>
            <a:pPr>
              <a:lnSpc>
                <a:spcPct val="170000"/>
              </a:lnSpc>
              <a:spcBef>
                <a:spcPts val="422"/>
              </a:spcBef>
            </a:pPr>
            <a:r>
              <a:rPr lang="en-US" dirty="0">
                <a:solidFill>
                  <a:srgbClr val="002060"/>
                </a:solidFill>
                <a:cs typeface="+mj-cs"/>
              </a:rPr>
              <a:t>Eat fruits and vegetables.</a:t>
            </a:r>
          </a:p>
          <a:p>
            <a:pPr>
              <a:lnSpc>
                <a:spcPct val="170000"/>
              </a:lnSpc>
              <a:spcBef>
                <a:spcPts val="422"/>
              </a:spcBef>
            </a:pPr>
            <a:r>
              <a:rPr lang="en-US" dirty="0">
                <a:solidFill>
                  <a:srgbClr val="002060"/>
                </a:solidFill>
                <a:cs typeface="+mj-cs"/>
              </a:rPr>
              <a:t>Control heartburn and </a:t>
            </a:r>
            <a:r>
              <a:rPr lang="en-US" dirty="0" err="1">
                <a:solidFill>
                  <a:srgbClr val="002060"/>
                </a:solidFill>
                <a:cs typeface="+mj-cs"/>
              </a:rPr>
              <a:t>gastroesophageal</a:t>
            </a:r>
            <a:r>
              <a:rPr lang="en-US" dirty="0">
                <a:solidFill>
                  <a:srgbClr val="002060"/>
                </a:solidFill>
                <a:cs typeface="+mj-cs"/>
              </a:rPr>
              <a:t> reflux disease (GERD).</a:t>
            </a:r>
          </a:p>
        </p:txBody>
      </p:sp>
    </p:spTree>
    <p:extLst>
      <p:ext uri="{BB962C8B-B14F-4D97-AF65-F5344CB8AC3E}">
        <p14:creationId xmlns:p14="http://schemas.microsoft.com/office/powerpoint/2010/main" val="262842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8033" y="352246"/>
            <a:ext cx="10838645" cy="1325563"/>
          </a:xfrm>
        </p:spPr>
        <p:txBody>
          <a:bodyPr>
            <a:noAutofit/>
          </a:bodyPr>
          <a:lstStyle/>
          <a:p>
            <a:r>
              <a:rPr lang="en-US" b="1" dirty="0">
                <a:solidFill>
                  <a:srgbClr val="002060"/>
                </a:solidFill>
                <a:latin typeface="Times New Roman" panose="02020603050405020304" pitchFamily="18" charset="0"/>
                <a:cs typeface="Times New Roman" panose="02020603050405020304" pitchFamily="18" charset="0"/>
              </a:rPr>
              <a:t>The long-term goals of asthma management</a:t>
            </a:r>
            <a:br>
              <a:rPr lang="en-US" sz="2531" b="1" dirty="0">
                <a:solidFill>
                  <a:srgbClr val="C00000"/>
                </a:solidFill>
              </a:rPr>
            </a:br>
            <a:endParaRPr lang="ar-SA" sz="2531" dirty="0">
              <a:solidFill>
                <a:srgbClr val="C00000"/>
              </a:solidFill>
            </a:endParaRPr>
          </a:p>
        </p:txBody>
      </p:sp>
      <p:sp>
        <p:nvSpPr>
          <p:cNvPr id="3" name="عنصر نائب للمحتوى 2"/>
          <p:cNvSpPr>
            <a:spLocks noGrp="1"/>
          </p:cNvSpPr>
          <p:nvPr>
            <p:ph idx="1"/>
          </p:nvPr>
        </p:nvSpPr>
        <p:spPr>
          <a:xfrm>
            <a:off x="914400" y="1223493"/>
            <a:ext cx="10354613" cy="6143221"/>
          </a:xfrm>
        </p:spPr>
        <p:txBody>
          <a:bodyPr>
            <a:noAutofit/>
          </a:bodyPr>
          <a:lstStyle/>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Control asthma symptoms (cough, wheezing, or shortness of breath)</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Infrequent and minimal use (≤2 days a week) of reliever therapy</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Maintain (near) normal pulmonary function</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Maintain normal exercise and physical activity levels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Prevent recurrent exacerbations of asthma, and minimize the need for emergency room (ER) visits or hospitalizations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Optimize asthma control with the minimal dose of medications</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Reduce mortality</a:t>
            </a:r>
          </a:p>
          <a:p>
            <a:pPr>
              <a:lnSpc>
                <a:spcPct val="150000"/>
              </a:lnSpc>
              <a:spcBef>
                <a:spcPts val="422"/>
              </a:spcBef>
            </a:pPr>
            <a:r>
              <a:rPr lang="en-US" sz="2400" dirty="0">
                <a:solidFill>
                  <a:srgbClr val="002060"/>
                </a:solidFill>
                <a:latin typeface="Times New Roman" panose="02020603050405020304" pitchFamily="18" charset="0"/>
                <a:cs typeface="Times New Roman" panose="02020603050405020304" pitchFamily="18" charset="0"/>
              </a:rPr>
              <a:t>Optimize quality of life</a:t>
            </a:r>
            <a:endParaRPr lang="ar-SA"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225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C70F-6FDE-45EF-DF23-C467E5DADCF5}"/>
              </a:ext>
            </a:extLst>
          </p:cNvPr>
          <p:cNvSpPr>
            <a:spLocks noGrp="1"/>
          </p:cNvSpPr>
          <p:nvPr>
            <p:ph type="title"/>
          </p:nvPr>
        </p:nvSpPr>
        <p:spPr/>
        <p:txBody>
          <a:bodyPr>
            <a:normAutofit fontScale="90000"/>
          </a:bodyPr>
          <a:lstStyle/>
          <a:p>
            <a:br>
              <a:rPr lang="en-GB" sz="4400" b="1" i="0" u="none" strike="noStrike" baseline="0" dirty="0">
                <a:solidFill>
                  <a:srgbClr val="002060"/>
                </a:solidFill>
                <a:latin typeface="Times New Roman" panose="02020603050405020304" pitchFamily="18" charset="0"/>
                <a:cs typeface="Times New Roman" panose="02020603050405020304" pitchFamily="18" charset="0"/>
              </a:rPr>
            </a:br>
            <a:r>
              <a:rPr lang="en-GB" sz="4400" b="1" i="0" u="none" strike="noStrike" baseline="0" dirty="0">
                <a:solidFill>
                  <a:srgbClr val="002060"/>
                </a:solidFill>
                <a:latin typeface="Times New Roman" panose="02020603050405020304" pitchFamily="18" charset="0"/>
                <a:cs typeface="Times New Roman" panose="02020603050405020304" pitchFamily="18" charset="0"/>
              </a:rPr>
              <a:t>Pharmacological Management in Adults and Adolescents </a:t>
            </a:r>
            <a:br>
              <a:rPr lang="en-GB" sz="4400" b="0" i="0" u="none" strike="noStrike" baseline="0" dirty="0">
                <a:solidFill>
                  <a:srgbClr val="2184C6"/>
                </a:solidFill>
                <a:latin typeface="Palatino"/>
              </a:rPr>
            </a:br>
            <a:endParaRPr lang="en-GB" dirty="0"/>
          </a:p>
        </p:txBody>
      </p:sp>
      <p:sp>
        <p:nvSpPr>
          <p:cNvPr id="3" name="Content Placeholder 2">
            <a:extLst>
              <a:ext uri="{FF2B5EF4-FFF2-40B4-BE49-F238E27FC236}">
                <a16:creationId xmlns:a16="http://schemas.microsoft.com/office/drawing/2014/main" id="{2B3422DD-EA87-8168-691A-D64199139BF0}"/>
              </a:ext>
            </a:extLst>
          </p:cNvPr>
          <p:cNvSpPr>
            <a:spLocks noGrp="1"/>
          </p:cNvSpPr>
          <p:nvPr>
            <p:ph idx="1"/>
          </p:nvPr>
        </p:nvSpPr>
        <p:spPr/>
        <p:txBody>
          <a:bodyPr>
            <a:normAutofit lnSpcReduction="10000"/>
          </a:bodyPr>
          <a:lstStyle/>
          <a:p>
            <a:pPr algn="just"/>
            <a:endParaRPr lang="en-GB" sz="3200"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GB" sz="3200" b="0" i="0" u="none" strike="noStrike" baseline="0" dirty="0">
                <a:solidFill>
                  <a:srgbClr val="002060"/>
                </a:solidFill>
                <a:latin typeface="Times New Roman" panose="02020603050405020304" pitchFamily="18" charset="0"/>
                <a:cs typeface="Times New Roman" panose="02020603050405020304" pitchFamily="18" charset="0"/>
              </a:rPr>
              <a:t>The SINA panel recommends asthma treatment to be based on the following phases: </a:t>
            </a:r>
          </a:p>
          <a:p>
            <a:pPr marL="0" indent="0" algn="just">
              <a:buNone/>
            </a:pPr>
            <a:r>
              <a:rPr lang="en-GB" sz="3200" b="0" i="0" u="none" strike="noStrike" baseline="0" dirty="0">
                <a:solidFill>
                  <a:srgbClr val="002060"/>
                </a:solidFill>
                <a:latin typeface="Times New Roman" panose="02020603050405020304" pitchFamily="18" charset="0"/>
                <a:cs typeface="Times New Roman" panose="02020603050405020304" pitchFamily="18" charset="0"/>
              </a:rPr>
              <a:t>• Initiation of treatment </a:t>
            </a:r>
          </a:p>
          <a:p>
            <a:pPr marL="0" indent="0" algn="just">
              <a:buNone/>
            </a:pPr>
            <a:r>
              <a:rPr lang="en-GB" sz="3200" b="0" i="0" u="none" strike="noStrike" baseline="0" dirty="0">
                <a:solidFill>
                  <a:srgbClr val="002060"/>
                </a:solidFill>
                <a:latin typeface="Times New Roman" panose="02020603050405020304" pitchFamily="18" charset="0"/>
                <a:cs typeface="Times New Roman" panose="02020603050405020304" pitchFamily="18" charset="0"/>
              </a:rPr>
              <a:t>• Adjustment of treatment </a:t>
            </a:r>
          </a:p>
          <a:p>
            <a:pPr marL="0" indent="0" algn="just">
              <a:buNone/>
            </a:pPr>
            <a:r>
              <a:rPr lang="en-GB" sz="3200" b="0" i="0" u="none" strike="noStrike" baseline="0" dirty="0">
                <a:solidFill>
                  <a:srgbClr val="002060"/>
                </a:solidFill>
                <a:latin typeface="Times New Roman" panose="02020603050405020304" pitchFamily="18" charset="0"/>
                <a:cs typeface="Times New Roman" panose="02020603050405020304" pitchFamily="18" charset="0"/>
              </a:rPr>
              <a:t>• Maintenance of treatment. </a:t>
            </a:r>
          </a:p>
          <a:p>
            <a:pPr marL="0" indent="0" algn="just">
              <a:buNone/>
            </a:pPr>
            <a:r>
              <a:rPr lang="en-GB" sz="3200" dirty="0">
                <a:solidFill>
                  <a:srgbClr val="002060"/>
                </a:solidFill>
                <a:latin typeface="Times New Roman" panose="02020603050405020304" pitchFamily="18" charset="0"/>
                <a:cs typeface="Times New Roman" panose="02020603050405020304" pitchFamily="18" charset="0"/>
              </a:rPr>
              <a:t>- </a:t>
            </a:r>
            <a:r>
              <a:rPr lang="en-GB" sz="2400" b="0" i="0" u="none" strike="noStrike" baseline="0" dirty="0">
                <a:solidFill>
                  <a:srgbClr val="221E1F"/>
                </a:solidFill>
                <a:latin typeface="Times New Roman" panose="02020603050405020304" pitchFamily="18" charset="0"/>
                <a:cs typeface="Times New Roman" panose="02020603050405020304" pitchFamily="18" charset="0"/>
              </a:rPr>
              <a:t>At each phase, the patient is recommended to have a clinical assessment that includes symptoms assessment by ACT – Then the patient can be placed on appropriate treatment Step.</a:t>
            </a:r>
            <a:endParaRPr lang="en-GB"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899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body" idx="1"/>
          </p:nvPr>
        </p:nvSpPr>
        <p:spPr>
          <a:xfrm>
            <a:off x="2582133" y="892969"/>
            <a:ext cx="7416141" cy="5072063"/>
          </a:xfrm>
          <a:prstGeom prst="rect">
            <a:avLst/>
          </a:prstGeom>
        </p:spPr>
        <p:txBody>
          <a:bodyPr/>
          <a:lstStyle/>
          <a:p>
            <a:pPr lvl="0">
              <a:buBlip>
                <a:blip r:embed="rId2"/>
              </a:buBlip>
            </a:pPr>
            <a:endParaRPr/>
          </a:p>
        </p:txBody>
      </p:sp>
      <p:pic>
        <p:nvPicPr>
          <p:cNvPr id="161" name="cough-and-bronchial-asthma-21-638.jpg"/>
          <p:cNvPicPr/>
          <p:nvPr/>
        </p:nvPicPr>
        <p:blipFill>
          <a:blip r:embed="rId3" cstate="print"/>
          <a:stretch>
            <a:fillRect/>
          </a:stretch>
        </p:blipFill>
        <p:spPr>
          <a:xfrm>
            <a:off x="0" y="-1"/>
            <a:ext cx="12192000" cy="6529589"/>
          </a:xfrm>
          <a:prstGeom prst="rect">
            <a:avLst/>
          </a:prstGeom>
          <a:ln w="12700">
            <a:miter lim="400000"/>
          </a:ln>
        </p:spPr>
      </p:pic>
      <p:pic>
        <p:nvPicPr>
          <p:cNvPr id="2" name="cough-and-bronchial-asthma-21-638.jpg">
            <a:extLst>
              <a:ext uri="{FF2B5EF4-FFF2-40B4-BE49-F238E27FC236}">
                <a16:creationId xmlns:a16="http://schemas.microsoft.com/office/drawing/2014/main" id="{44E11AD2-2BBC-08F3-91D6-B3AF92262772}"/>
              </a:ext>
            </a:extLst>
          </p:cNvPr>
          <p:cNvPicPr/>
          <p:nvPr/>
        </p:nvPicPr>
        <p:blipFill>
          <a:blip r:embed="rId3" cstate="print"/>
          <a:stretch>
            <a:fillRect/>
          </a:stretch>
        </p:blipFill>
        <p:spPr>
          <a:xfrm>
            <a:off x="714704" y="73572"/>
            <a:ext cx="12192000" cy="6529589"/>
          </a:xfrm>
          <a:prstGeom prst="rect">
            <a:avLst/>
          </a:prstGeom>
          <a:ln w="12700">
            <a:miter lim="400000"/>
          </a:ln>
        </p:spPr>
      </p:pic>
    </p:spTree>
    <p:extLst>
      <p:ext uri="{BB962C8B-B14F-4D97-AF65-F5344CB8AC3E}">
        <p14:creationId xmlns:p14="http://schemas.microsoft.com/office/powerpoint/2010/main" val="367107750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1339403" y="178594"/>
            <a:ext cx="8658871" cy="1173688"/>
          </a:xfrm>
          <a:prstGeom prst="rect">
            <a:avLst/>
          </a:prstGeom>
        </p:spPr>
        <p:txBody>
          <a:bodyPr>
            <a:normAutofit fontScale="90000"/>
          </a:bodyPr>
          <a:lstStyle>
            <a:lvl1pPr>
              <a:defRPr spc="0"/>
            </a:lvl1pPr>
          </a:lstStyle>
          <a:p>
            <a:pPr>
              <a:defRPr sz="1800">
                <a:solidFill>
                  <a:srgbClr val="000000"/>
                </a:solidFill>
              </a:defRPr>
            </a:pPr>
            <a:r>
              <a:rPr sz="4000" b="1" dirty="0">
                <a:solidFill>
                  <a:srgbClr val="002060"/>
                </a:solidFill>
                <a:latin typeface="Times New Roman" panose="02020603050405020304" pitchFamily="18" charset="0"/>
                <a:cs typeface="Times New Roman" panose="02020603050405020304" pitchFamily="18" charset="0"/>
              </a:rPr>
              <a:t>Management</a:t>
            </a:r>
            <a:r>
              <a:rPr lang="en-US" sz="4000" b="1" dirty="0">
                <a:solidFill>
                  <a:srgbClr val="002060"/>
                </a:solidFill>
                <a:latin typeface="Times New Roman" panose="02020603050405020304" pitchFamily="18" charset="0"/>
                <a:cs typeface="Times New Roman" panose="02020603050405020304" pitchFamily="18" charset="0"/>
              </a:rPr>
              <a:t> - </a:t>
            </a:r>
            <a:r>
              <a:rPr lang="en-US" sz="4000" dirty="0">
                <a:solidFill>
                  <a:srgbClr val="002060"/>
                </a:solidFill>
                <a:latin typeface="Times New Roman" panose="02020603050405020304" pitchFamily="18" charset="0"/>
                <a:cs typeface="Times New Roman" panose="02020603050405020304" pitchFamily="18" charset="0"/>
              </a:rPr>
              <a:t>Pharmacological:</a:t>
            </a:r>
            <a:br>
              <a:rPr lang="en-US" sz="4000" dirty="0">
                <a:solidFill>
                  <a:srgbClr val="002060"/>
                </a:solidFill>
                <a:latin typeface="Times New Roman" panose="02020603050405020304" pitchFamily="18" charset="0"/>
                <a:cs typeface="Times New Roman" panose="02020603050405020304" pitchFamily="18" charset="0"/>
              </a:rPr>
            </a:br>
            <a:endParaRPr sz="4000" b="1" dirty="0">
              <a:solidFill>
                <a:srgbClr val="002060"/>
              </a:solidFill>
              <a:latin typeface="Times New Roman" panose="02020603050405020304" pitchFamily="18" charset="0"/>
              <a:cs typeface="Times New Roman" panose="02020603050405020304" pitchFamily="18" charset="0"/>
            </a:endParaRPr>
          </a:p>
        </p:txBody>
      </p:sp>
      <p:sp>
        <p:nvSpPr>
          <p:cNvPr id="164" name="Shape 164"/>
          <p:cNvSpPr>
            <a:spLocks noGrp="1"/>
          </p:cNvSpPr>
          <p:nvPr>
            <p:ph type="body" idx="1"/>
          </p:nvPr>
        </p:nvSpPr>
        <p:spPr>
          <a:xfrm>
            <a:off x="759854" y="1352282"/>
            <a:ext cx="10393249" cy="5409126"/>
          </a:xfrm>
          <a:prstGeom prst="rect">
            <a:avLst/>
          </a:prstGeom>
        </p:spPr>
        <p:txBody>
          <a:bodyPr anchor="t">
            <a:normAutofit/>
          </a:bodyPr>
          <a:lstStyle/>
          <a:p>
            <a:pPr marL="0" indent="80364" defTabSz="642915">
              <a:spcBef>
                <a:spcPts val="422"/>
              </a:spcBef>
              <a:buClr>
                <a:srgbClr val="93A299"/>
              </a:buClr>
              <a:buNone/>
              <a:defRPr sz="1800">
                <a:solidFill>
                  <a:srgbClr val="000000"/>
                </a:solidFill>
              </a:defRPr>
            </a:pPr>
            <a:r>
              <a:rPr sz="3200" u="sng" dirty="0">
                <a:solidFill>
                  <a:srgbClr val="C00000"/>
                </a:solidFill>
                <a:latin typeface="Times New Roman" panose="02020603050405020304" pitchFamily="18" charset="0"/>
                <a:ea typeface="Arial Bold"/>
                <a:cs typeface="Times New Roman" panose="02020603050405020304" pitchFamily="18" charset="0"/>
                <a:sym typeface="Arial Bold"/>
              </a:rPr>
              <a:t>β2-Agonists</a:t>
            </a:r>
            <a:endParaRPr lang="en-US" sz="3200" u="sng" dirty="0">
              <a:solidFill>
                <a:srgbClr val="C00000"/>
              </a:solidFill>
              <a:latin typeface="Times New Roman" panose="02020603050405020304" pitchFamily="18" charset="0"/>
              <a:ea typeface="Arial Bold"/>
              <a:cs typeface="Times New Roman" panose="02020603050405020304" pitchFamily="18" charset="0"/>
              <a:sym typeface="Arial Bold"/>
            </a:endParaRPr>
          </a:p>
          <a:p>
            <a:pPr marL="0" indent="80364" defTabSz="642915">
              <a:spcBef>
                <a:spcPts val="422"/>
              </a:spcBef>
              <a:buClr>
                <a:srgbClr val="93A299"/>
              </a:buClr>
              <a:buNone/>
              <a:defRPr sz="1800">
                <a:solidFill>
                  <a:srgbClr val="000000"/>
                </a:solidFill>
              </a:defRPr>
            </a:pPr>
            <a:endParaRPr sz="3200" u="sng" dirty="0">
              <a:solidFill>
                <a:srgbClr val="C00000"/>
              </a:solidFill>
              <a:latin typeface="Times New Roman" panose="02020603050405020304" pitchFamily="18" charset="0"/>
              <a:ea typeface="Arial Bold"/>
              <a:cs typeface="Times New Roman" panose="02020603050405020304" pitchFamily="18" charset="0"/>
              <a:sym typeface="Arial Bold"/>
            </a:endParaRPr>
          </a:p>
          <a:p>
            <a:pPr marL="128582" indent="-128582" algn="just" defTabSz="642915">
              <a:spcBef>
                <a:spcPts val="352"/>
              </a:spcBef>
              <a:buClr>
                <a:srgbClr val="93A299"/>
              </a:buClr>
              <a:buSzPct val="85000"/>
              <a:buFont typeface="Arial"/>
              <a:buChar char="•"/>
              <a:defRPr sz="1800">
                <a:solidFill>
                  <a:srgbClr val="000000"/>
                </a:solidFill>
              </a:defRPr>
            </a:pPr>
            <a:r>
              <a:rPr lang="en-US" sz="3200" dirty="0">
                <a:solidFill>
                  <a:srgbClr val="002060"/>
                </a:solidFill>
                <a:latin typeface="Times New Roman" panose="02020603050405020304" pitchFamily="18" charset="0"/>
                <a:ea typeface="Arial"/>
                <a:cs typeface="Times New Roman" panose="02020603050405020304" pitchFamily="18" charset="0"/>
                <a:sym typeface="Arial"/>
              </a:rPr>
              <a:t> A</a:t>
            </a:r>
            <a:r>
              <a:rPr sz="3200" dirty="0">
                <a:solidFill>
                  <a:srgbClr val="002060"/>
                </a:solidFill>
                <a:latin typeface="Times New Roman" panose="02020603050405020304" pitchFamily="18" charset="0"/>
                <a:ea typeface="Arial"/>
                <a:cs typeface="Times New Roman" panose="02020603050405020304" pitchFamily="18" charset="0"/>
                <a:sym typeface="Arial"/>
              </a:rPr>
              <a:t>re the most effective bronchodilators available. </a:t>
            </a:r>
          </a:p>
          <a:p>
            <a:pPr marL="0" indent="80364" algn="just" defTabSz="642915">
              <a:spcBef>
                <a:spcPts val="352"/>
              </a:spcBef>
              <a:buClr>
                <a:srgbClr val="93A299"/>
              </a:buClr>
              <a:buNone/>
              <a:defRPr sz="1800">
                <a:solidFill>
                  <a:srgbClr val="000000"/>
                </a:solidFill>
              </a:defRPr>
            </a:pPr>
            <a:endParaRPr sz="3200" dirty="0">
              <a:solidFill>
                <a:srgbClr val="002060"/>
              </a:solidFill>
              <a:latin typeface="Times New Roman" panose="02020603050405020304" pitchFamily="18" charset="0"/>
              <a:ea typeface="Arial"/>
              <a:cs typeface="Times New Roman" panose="02020603050405020304" pitchFamily="18" charset="0"/>
              <a:sym typeface="Arial"/>
            </a:endParaRPr>
          </a:p>
          <a:p>
            <a:pPr marL="0" indent="80364" algn="just" defTabSz="642915">
              <a:spcBef>
                <a:spcPts val="352"/>
              </a:spcBef>
              <a:buClr>
                <a:srgbClr val="93A299"/>
              </a:buClr>
              <a:buNone/>
              <a:defRPr sz="1800">
                <a:solidFill>
                  <a:srgbClr val="000000"/>
                </a:solidFill>
              </a:defRPr>
            </a:pPr>
            <a:endParaRPr sz="3200" dirty="0">
              <a:solidFill>
                <a:srgbClr val="002060"/>
              </a:solidFill>
              <a:latin typeface="Times New Roman" panose="02020603050405020304" pitchFamily="18" charset="0"/>
              <a:ea typeface="Arial Bold"/>
              <a:cs typeface="Times New Roman" panose="02020603050405020304" pitchFamily="18" charset="0"/>
              <a:sym typeface="Arial Bold"/>
            </a:endParaRPr>
          </a:p>
          <a:p>
            <a:pPr marL="128582" indent="-128582" algn="just" defTabSz="642915">
              <a:spcBef>
                <a:spcPts val="35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Arial"/>
                <a:cs typeface="Times New Roman" panose="02020603050405020304" pitchFamily="18" charset="0"/>
                <a:sym typeface="Arial"/>
              </a:rPr>
              <a:t>This results in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smooth muscle relaxation</a:t>
            </a:r>
            <a:r>
              <a:rPr sz="3200" dirty="0">
                <a:solidFill>
                  <a:srgbClr val="002060"/>
                </a:solidFill>
                <a:latin typeface="Times New Roman" panose="02020603050405020304" pitchFamily="18" charset="0"/>
                <a:ea typeface="Arial"/>
                <a:cs typeface="Times New Roman" panose="02020603050405020304" pitchFamily="18" charset="0"/>
                <a:sym typeface="Arial"/>
              </a:rPr>
              <a:t>,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mast cell membrane stabilization</a:t>
            </a:r>
            <a:r>
              <a:rPr sz="3200" dirty="0">
                <a:solidFill>
                  <a:srgbClr val="002060"/>
                </a:solidFill>
                <a:latin typeface="Times New Roman" panose="02020603050405020304" pitchFamily="18" charset="0"/>
                <a:ea typeface="Arial"/>
                <a:cs typeface="Times New Roman" panose="02020603050405020304" pitchFamily="18" charset="0"/>
                <a:sym typeface="Arial"/>
              </a:rPr>
              <a:t>, and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skeletal muscle stimulation.</a:t>
            </a:r>
          </a:p>
          <a:p>
            <a:pPr marL="128582" indent="-128582" algn="just" defTabSz="642915">
              <a:spcBef>
                <a:spcPts val="352"/>
              </a:spcBef>
              <a:buClr>
                <a:srgbClr val="93A299"/>
              </a:buClr>
              <a:buSzPct val="85000"/>
              <a:buFont typeface="Arial"/>
              <a:buChar char="•"/>
              <a:defRPr sz="1800">
                <a:solidFill>
                  <a:srgbClr val="000000"/>
                </a:solidFill>
              </a:defRPr>
            </a:pPr>
            <a:endParaRPr sz="3200" dirty="0">
              <a:solidFill>
                <a:srgbClr val="002060"/>
              </a:solidFill>
              <a:latin typeface="Times New Roman" panose="02020603050405020304" pitchFamily="18" charset="0"/>
              <a:ea typeface="Arial Bold"/>
              <a:cs typeface="Times New Roman" panose="02020603050405020304" pitchFamily="18" charset="0"/>
              <a:sym typeface="Arial Bold"/>
            </a:endParaRPr>
          </a:p>
          <a:p>
            <a:pPr marL="123225" indent="-123225" algn="just" defTabSz="642915">
              <a:spcBef>
                <a:spcPts val="35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Arial"/>
                <a:cs typeface="Times New Roman" panose="02020603050405020304" pitchFamily="18" charset="0"/>
                <a:sym typeface="Arial"/>
              </a:rPr>
              <a:t>Short acting agents:  </a:t>
            </a:r>
            <a:r>
              <a:rPr lang="en-US" sz="3200" dirty="0">
                <a:solidFill>
                  <a:srgbClr val="002060"/>
                </a:solidFill>
                <a:latin typeface="Times New Roman" panose="02020603050405020304" pitchFamily="18" charset="0"/>
                <a:ea typeface="Arial"/>
                <a:cs typeface="Times New Roman" panose="02020603050405020304" pitchFamily="18" charset="0"/>
                <a:sym typeface="Arial"/>
              </a:rPr>
              <a:t>A</a:t>
            </a:r>
            <a:r>
              <a:rPr sz="3200" dirty="0">
                <a:solidFill>
                  <a:srgbClr val="002060"/>
                </a:solidFill>
                <a:latin typeface="Times New Roman" panose="02020603050405020304" pitchFamily="18" charset="0"/>
                <a:ea typeface="Arial"/>
                <a:cs typeface="Times New Roman" panose="02020603050405020304" pitchFamily="18" charset="0"/>
                <a:sym typeface="Arial"/>
              </a:rPr>
              <a:t>lbuterol, </a:t>
            </a:r>
            <a:r>
              <a:rPr sz="3200" dirty="0" err="1">
                <a:solidFill>
                  <a:srgbClr val="002060"/>
                </a:solidFill>
                <a:latin typeface="Times New Roman" panose="02020603050405020304" pitchFamily="18" charset="0"/>
                <a:ea typeface="Arial"/>
                <a:cs typeface="Times New Roman" panose="02020603050405020304" pitchFamily="18" charset="0"/>
                <a:sym typeface="Arial"/>
              </a:rPr>
              <a:t>levalbuterol</a:t>
            </a:r>
            <a:r>
              <a:rPr sz="3200" dirty="0">
                <a:solidFill>
                  <a:srgbClr val="002060"/>
                </a:solidFill>
                <a:latin typeface="Times New Roman" panose="02020603050405020304" pitchFamily="18" charset="0"/>
                <a:ea typeface="Arial"/>
                <a:cs typeface="Times New Roman" panose="02020603050405020304" pitchFamily="18" charset="0"/>
                <a:sym typeface="Arial"/>
              </a:rPr>
              <a:t> or </a:t>
            </a:r>
            <a:r>
              <a:rPr sz="3200" dirty="0" err="1">
                <a:solidFill>
                  <a:srgbClr val="002060"/>
                </a:solidFill>
                <a:latin typeface="Times New Roman" panose="02020603050405020304" pitchFamily="18" charset="0"/>
                <a:ea typeface="Arial"/>
                <a:cs typeface="Times New Roman" panose="02020603050405020304" pitchFamily="18" charset="0"/>
                <a:sym typeface="Arial"/>
              </a:rPr>
              <a:t>pirbuterol</a:t>
            </a:r>
            <a:endParaRPr sz="3200" dirty="0">
              <a:solidFill>
                <a:srgbClr val="002060"/>
              </a:solidFill>
              <a:latin typeface="Times New Roman" panose="02020603050405020304" pitchFamily="18" charset="0"/>
              <a:ea typeface="Arial"/>
              <a:cs typeface="Times New Roman" panose="02020603050405020304" pitchFamily="18" charset="0"/>
              <a:sym typeface="Arial"/>
            </a:endParaRPr>
          </a:p>
          <a:p>
            <a:pPr marL="117867" indent="-117867" algn="just" defTabSz="642915">
              <a:spcBef>
                <a:spcPts val="35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Arial"/>
                <a:cs typeface="Times New Roman" panose="02020603050405020304" pitchFamily="18" charset="0"/>
                <a:sym typeface="Arial"/>
              </a:rPr>
              <a:t>Long acting agents: </a:t>
            </a:r>
            <a:r>
              <a:rPr lang="en-US" sz="3200" dirty="0" err="1">
                <a:solidFill>
                  <a:srgbClr val="002060"/>
                </a:solidFill>
                <a:latin typeface="Times New Roman" panose="02020603050405020304" pitchFamily="18" charset="0"/>
                <a:ea typeface="Arial"/>
                <a:cs typeface="Times New Roman" panose="02020603050405020304" pitchFamily="18" charset="0"/>
                <a:sym typeface="Arial"/>
              </a:rPr>
              <a:t>S</a:t>
            </a:r>
            <a:r>
              <a:rPr sz="3200" dirty="0" err="1">
                <a:solidFill>
                  <a:srgbClr val="002060"/>
                </a:solidFill>
                <a:latin typeface="Times New Roman" panose="02020603050405020304" pitchFamily="18" charset="0"/>
                <a:ea typeface="Arial"/>
                <a:cs typeface="Times New Roman" panose="02020603050405020304" pitchFamily="18" charset="0"/>
                <a:sym typeface="Arial"/>
              </a:rPr>
              <a:t>almeterol</a:t>
            </a:r>
            <a:r>
              <a:rPr sz="3200" dirty="0">
                <a:solidFill>
                  <a:srgbClr val="002060"/>
                </a:solidFill>
                <a:latin typeface="Times New Roman" panose="02020603050405020304" pitchFamily="18" charset="0"/>
                <a:ea typeface="Arial"/>
                <a:cs typeface="Times New Roman" panose="02020603050405020304" pitchFamily="18" charset="0"/>
                <a:sym typeface="Arial"/>
              </a:rPr>
              <a:t>, </a:t>
            </a:r>
            <a:r>
              <a:rPr sz="3200" dirty="0" err="1">
                <a:solidFill>
                  <a:srgbClr val="002060"/>
                </a:solidFill>
                <a:latin typeface="Times New Roman" panose="02020603050405020304" pitchFamily="18" charset="0"/>
                <a:ea typeface="Arial"/>
                <a:cs typeface="Times New Roman" panose="02020603050405020304" pitchFamily="18" charset="0"/>
                <a:sym typeface="Arial"/>
              </a:rPr>
              <a:t>formoterol</a:t>
            </a:r>
            <a:r>
              <a:rPr sz="3200" dirty="0">
                <a:solidFill>
                  <a:srgbClr val="002060"/>
                </a:solidFill>
                <a:latin typeface="Times New Roman" panose="02020603050405020304" pitchFamily="18" charset="0"/>
                <a:ea typeface="Arial"/>
                <a:cs typeface="Times New Roman" panose="02020603050405020304" pitchFamily="18" charset="0"/>
                <a:sym typeface="Arial"/>
              </a:rPr>
              <a:t> and </a:t>
            </a:r>
            <a:r>
              <a:rPr sz="3200" dirty="0" err="1">
                <a:solidFill>
                  <a:srgbClr val="002060"/>
                </a:solidFill>
                <a:latin typeface="Times New Roman" panose="02020603050405020304" pitchFamily="18" charset="0"/>
                <a:ea typeface="Arial"/>
                <a:cs typeface="Times New Roman" panose="02020603050405020304" pitchFamily="18" charset="0"/>
                <a:sym typeface="Arial"/>
              </a:rPr>
              <a:t>arformoterol</a:t>
            </a:r>
            <a:endParaRPr sz="3200" dirty="0">
              <a:solidFill>
                <a:srgbClr val="00206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264901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1"/>
          </p:nvPr>
        </p:nvSpPr>
        <p:spPr>
          <a:xfrm>
            <a:off x="0" y="0"/>
            <a:ext cx="12191999" cy="6857999"/>
          </a:xfrm>
          <a:prstGeom prst="rect">
            <a:avLst/>
          </a:prstGeom>
        </p:spPr>
        <p:txBody>
          <a:bodyPr anchor="t"/>
          <a:lstStyle/>
          <a:p>
            <a:pPr marL="0" indent="0" defTabSz="642915">
              <a:spcBef>
                <a:spcPts val="0"/>
              </a:spcBef>
              <a:buNone/>
              <a:defRPr sz="1800">
                <a:solidFill>
                  <a:srgbClr val="000000"/>
                </a:solidFill>
              </a:defRPr>
            </a:pPr>
            <a:r>
              <a:rPr sz="4400" spc="-70" dirty="0" err="1">
                <a:solidFill>
                  <a:srgbClr val="002060"/>
                </a:solidFill>
                <a:latin typeface="Times New Roman" panose="02020603050405020304" pitchFamily="18" charset="0"/>
                <a:ea typeface="Arial"/>
                <a:cs typeface="Times New Roman" panose="02020603050405020304" pitchFamily="18" charset="0"/>
                <a:sym typeface="Arial"/>
              </a:rPr>
              <a:t>Anticholinergics</a:t>
            </a:r>
            <a:r>
              <a:rPr sz="4400" spc="-70" dirty="0">
                <a:solidFill>
                  <a:srgbClr val="002060"/>
                </a:solidFill>
                <a:latin typeface="Times New Roman" panose="02020603050405020304" pitchFamily="18" charset="0"/>
                <a:ea typeface="Arial"/>
                <a:cs typeface="Times New Roman" panose="02020603050405020304" pitchFamily="18" charset="0"/>
                <a:sym typeface="Arial"/>
              </a:rPr>
              <a:t>:</a:t>
            </a:r>
            <a:endParaRPr lang="en-US" sz="4400" spc="-70" dirty="0">
              <a:solidFill>
                <a:srgbClr val="002060"/>
              </a:solidFill>
              <a:latin typeface="Times New Roman" panose="02020603050405020304" pitchFamily="18" charset="0"/>
              <a:ea typeface="Arial"/>
              <a:cs typeface="Times New Roman" panose="02020603050405020304" pitchFamily="18" charset="0"/>
              <a:sym typeface="Arial"/>
            </a:endParaRPr>
          </a:p>
          <a:p>
            <a:pPr marL="0" indent="0" defTabSz="642915">
              <a:spcBef>
                <a:spcPts val="0"/>
              </a:spcBef>
              <a:buNone/>
              <a:defRPr sz="1800">
                <a:solidFill>
                  <a:srgbClr val="000000"/>
                </a:solidFill>
              </a:defRPr>
            </a:pPr>
            <a:endParaRPr sz="2812" spc="-70" dirty="0">
              <a:solidFill>
                <a:schemeClr val="accent1"/>
              </a:solidFill>
              <a:latin typeface="Arial"/>
              <a:ea typeface="Arial"/>
              <a:cs typeface="Arial"/>
              <a:sym typeface="Arial"/>
            </a:endParaRPr>
          </a:p>
          <a:p>
            <a:pPr marL="146117" indent="-146117" algn="just" defTabSz="642915">
              <a:lnSpc>
                <a:spcPct val="96000"/>
              </a:lnSpc>
              <a:spcBef>
                <a:spcPts val="42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Ipratropium bromide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and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tiotropium bromide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are competitive inhibitors of</a:t>
            </a:r>
            <a:r>
              <a:rPr lang="en-US" sz="3200" dirty="0">
                <a:solidFill>
                  <a:srgbClr val="002060"/>
                </a:solidFill>
                <a:latin typeface="Times New Roman" panose="02020603050405020304" pitchFamily="18" charset="0"/>
                <a:ea typeface="Times New Roman"/>
                <a:cs typeface="Times New Roman" panose="02020603050405020304" pitchFamily="18" charset="0"/>
                <a:sym typeface="Times New Roman"/>
              </a:rPr>
              <a:t>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muscarinic</a:t>
            </a:r>
            <a:r>
              <a:rPr lang="en-US" sz="3200" dirty="0">
                <a:solidFill>
                  <a:srgbClr val="002060"/>
                </a:solidFill>
                <a:latin typeface="Times New Roman" panose="02020603050405020304" pitchFamily="18" charset="0"/>
                <a:ea typeface="Times New Roman"/>
                <a:cs typeface="Times New Roman" panose="02020603050405020304" pitchFamily="18" charset="0"/>
                <a:sym typeface="Times New Roman"/>
              </a:rPr>
              <a:t>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receptors; they produce bronchodilation only in cholinergic mediated bronchoconstriction. </a:t>
            </a:r>
          </a:p>
        </p:txBody>
      </p:sp>
      <p:pic>
        <p:nvPicPr>
          <p:cNvPr id="171" name="2-light box-asthma-treatment-meds-anticholinergics overview.png"/>
          <p:cNvPicPr/>
          <p:nvPr/>
        </p:nvPicPr>
        <p:blipFill>
          <a:blip r:embed="rId2" cstate="print"/>
          <a:stretch>
            <a:fillRect/>
          </a:stretch>
        </p:blipFill>
        <p:spPr>
          <a:xfrm>
            <a:off x="193183" y="2786318"/>
            <a:ext cx="11998817" cy="4071682"/>
          </a:xfrm>
          <a:prstGeom prst="rect">
            <a:avLst/>
          </a:prstGeom>
          <a:ln w="12700">
            <a:miter lim="400000"/>
          </a:ln>
        </p:spPr>
      </p:pic>
    </p:spTree>
    <p:extLst>
      <p:ext uri="{BB962C8B-B14F-4D97-AF65-F5344CB8AC3E}">
        <p14:creationId xmlns:p14="http://schemas.microsoft.com/office/powerpoint/2010/main" val="2128241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2639624" y="220737"/>
            <a:ext cx="7358063" cy="1287532"/>
          </a:xfrm>
          <a:prstGeom prst="rect">
            <a:avLst/>
          </a:prstGeom>
        </p:spPr>
        <p:txBody>
          <a:bodyPr>
            <a:normAutofit/>
          </a:bodyPr>
          <a:lstStyle>
            <a:lvl1pPr algn="l"/>
          </a:lstStyle>
          <a:p>
            <a:pPr lvl="0">
              <a:defRPr sz="1800" spc="0">
                <a:solidFill>
                  <a:srgbClr val="000000"/>
                </a:solidFill>
              </a:defRPr>
            </a:pPr>
            <a:r>
              <a:rPr lang="en-US" sz="4800" b="1" spc="49" dirty="0">
                <a:solidFill>
                  <a:srgbClr val="002060"/>
                </a:solidFill>
                <a:latin typeface="Times New Roman" panose="02020603050405020304" pitchFamily="18" charset="0"/>
                <a:cs typeface="Times New Roman" panose="02020603050405020304" pitchFamily="18" charset="0"/>
              </a:rPr>
              <a:t>C</a:t>
            </a:r>
            <a:r>
              <a:rPr sz="4800" b="1" spc="49" dirty="0">
                <a:solidFill>
                  <a:srgbClr val="002060"/>
                </a:solidFill>
                <a:latin typeface="Times New Roman" panose="02020603050405020304" pitchFamily="18" charset="0"/>
                <a:cs typeface="Times New Roman" panose="02020603050405020304" pitchFamily="18" charset="0"/>
              </a:rPr>
              <a:t>ase scenario</a:t>
            </a:r>
          </a:p>
        </p:txBody>
      </p:sp>
      <p:sp>
        <p:nvSpPr>
          <p:cNvPr id="40" name="Shape 40"/>
          <p:cNvSpPr>
            <a:spLocks noGrp="1"/>
          </p:cNvSpPr>
          <p:nvPr>
            <p:ph type="body" idx="1"/>
          </p:nvPr>
        </p:nvSpPr>
        <p:spPr>
          <a:xfrm>
            <a:off x="2640211" y="1505036"/>
            <a:ext cx="7358063" cy="5352964"/>
          </a:xfrm>
          <a:prstGeom prst="rect">
            <a:avLst/>
          </a:prstGeom>
        </p:spPr>
        <p:txBody>
          <a:bodyPr anchor="t">
            <a:noAutofit/>
          </a:bodyPr>
          <a:lstStyle/>
          <a:p>
            <a:pPr marL="0" indent="0">
              <a:buNone/>
            </a:pPr>
            <a:r>
              <a:rPr lang="en-US" dirty="0">
                <a:solidFill>
                  <a:srgbClr val="002060"/>
                </a:solidFill>
                <a:latin typeface="Times New Roman" panose="02020603050405020304" pitchFamily="18" charset="0"/>
                <a:cs typeface="Times New Roman" panose="02020603050405020304" pitchFamily="18" charset="0"/>
              </a:rPr>
              <a:t> </a:t>
            </a:r>
          </a:p>
          <a:p>
            <a:r>
              <a:rPr lang="en-US" dirty="0">
                <a:solidFill>
                  <a:srgbClr val="002060"/>
                </a:solidFill>
                <a:latin typeface="Times New Roman" panose="02020603050405020304" pitchFamily="18" charset="0"/>
                <a:cs typeface="Times New Roman" panose="02020603050405020304" pitchFamily="18" charset="0"/>
              </a:rPr>
              <a:t>Khalid 14-year-old, comes to the clinic with the complaint of shortness of breath for one day duration. </a:t>
            </a:r>
          </a:p>
          <a:p>
            <a:r>
              <a:rPr lang="en-US" dirty="0">
                <a:solidFill>
                  <a:srgbClr val="002060"/>
                </a:solidFill>
                <a:latin typeface="Times New Roman" panose="02020603050405020304" pitchFamily="18" charset="0"/>
                <a:cs typeface="Times New Roman" panose="02020603050405020304" pitchFamily="18" charset="0"/>
              </a:rPr>
              <a:t> He is a known as asthmatic patient for more than 8 years; he use to visit  A/E  department frequently. </a:t>
            </a:r>
          </a:p>
          <a:p>
            <a:r>
              <a:rPr lang="en-US" dirty="0">
                <a:solidFill>
                  <a:srgbClr val="002060"/>
                </a:solidFill>
                <a:latin typeface="Times New Roman" panose="02020603050405020304" pitchFamily="18" charset="0"/>
                <a:cs typeface="Times New Roman" panose="02020603050405020304" pitchFamily="18" charset="0"/>
              </a:rPr>
              <a:t> His school performance is below average, with frequent absence from the school due to his illness. </a:t>
            </a:r>
          </a:p>
        </p:txBody>
      </p:sp>
    </p:spTree>
    <p:extLst>
      <p:ext uri="{BB962C8B-B14F-4D97-AF65-F5344CB8AC3E}">
        <p14:creationId xmlns:p14="http://schemas.microsoft.com/office/powerpoint/2010/main" val="373603126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normAutofit/>
          </a:bodyPr>
          <a:lstStyle>
            <a:lvl1pPr>
              <a:defRPr spc="0"/>
            </a:lvl1pPr>
          </a:lstStyle>
          <a:p>
            <a:pPr marL="0" indent="0">
              <a:defRPr sz="1800">
                <a:solidFill>
                  <a:srgbClr val="000000"/>
                </a:solidFill>
              </a:defRPr>
            </a:pPr>
            <a:r>
              <a:rPr lang="en-US" sz="4000" b="1" dirty="0">
                <a:solidFill>
                  <a:srgbClr val="002060"/>
                </a:solidFill>
                <a:latin typeface="Times New Roman" panose="02020603050405020304" pitchFamily="18" charset="0"/>
                <a:ea typeface="Arial Bold"/>
                <a:cs typeface="Times New Roman" panose="02020603050405020304" pitchFamily="18" charset="0"/>
                <a:sym typeface="Arial Bold"/>
              </a:rPr>
              <a:t>Corticosteroids:</a:t>
            </a:r>
          </a:p>
        </p:txBody>
      </p:sp>
      <p:sp>
        <p:nvSpPr>
          <p:cNvPr id="178" name="Shape 178"/>
          <p:cNvSpPr>
            <a:spLocks noGrp="1"/>
          </p:cNvSpPr>
          <p:nvPr>
            <p:ph type="body" idx="1"/>
          </p:nvPr>
        </p:nvSpPr>
        <p:spPr>
          <a:xfrm>
            <a:off x="838200" y="1828800"/>
            <a:ext cx="10515600" cy="5029199"/>
          </a:xfrm>
          <a:prstGeom prst="rect">
            <a:avLst/>
          </a:prstGeom>
        </p:spPr>
        <p:txBody>
          <a:bodyPr anchor="t">
            <a:noAutofit/>
          </a:bodyPr>
          <a:lstStyle/>
          <a:p>
            <a:pPr defTabSz="321457">
              <a:spcBef>
                <a:spcPts val="0"/>
              </a:spcBef>
              <a:buFont typeface="Wingdings" panose="05000000000000000000" pitchFamily="2" charset="2"/>
              <a:buChar char="Ø"/>
              <a:defRPr sz="1800">
                <a:solidFill>
                  <a:srgbClr val="000000"/>
                </a:solidFill>
              </a:defRPr>
            </a:pP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Corticosteroids increase the number of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β2-adrenergic receptors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and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improve receptor responsiveness to β2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-adrenergic stimulation, thereby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reducing</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mucus production </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and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hyper-secretion</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 reducing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BHR</a:t>
            </a:r>
            <a:r>
              <a:rPr sz="3200" dirty="0">
                <a:solidFill>
                  <a:srgbClr val="002060"/>
                </a:solidFill>
                <a:latin typeface="Times New Roman" panose="02020603050405020304" pitchFamily="18" charset="0"/>
                <a:ea typeface="Times New Roman"/>
                <a:cs typeface="Times New Roman" panose="02020603050405020304" pitchFamily="18" charset="0"/>
                <a:sym typeface="Times New Roman"/>
              </a:rPr>
              <a:t>, and reducing </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airway edema and exudation.</a:t>
            </a:r>
            <a:endParaRPr lang="en-US"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endParaRPr>
          </a:p>
          <a:p>
            <a:pPr marL="0" indent="0" defTabSz="321457">
              <a:spcBef>
                <a:spcPts val="0"/>
              </a:spcBef>
              <a:buNone/>
              <a:defRPr sz="1800">
                <a:solidFill>
                  <a:srgbClr val="000000"/>
                </a:solidFill>
              </a:defRPr>
            </a:pPr>
            <a:endPar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endParaRPr>
          </a:p>
          <a:p>
            <a:pPr marL="128582" indent="-128582" algn="just" defTabSz="642915">
              <a:lnSpc>
                <a:spcPct val="88000"/>
              </a:lnSpc>
              <a:spcBef>
                <a:spcPts val="42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Systemic toxicity of inhaled corticosteroids is minimal with low to moderate inhaled doses, but the risk of systemic effects increases with high doses. </a:t>
            </a:r>
          </a:p>
          <a:p>
            <a:pPr marL="128582" indent="-128582" algn="just" defTabSz="642915">
              <a:lnSpc>
                <a:spcPct val="88000"/>
              </a:lnSpc>
              <a:spcBef>
                <a:spcPts val="42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Local adverse effects include oropharyngeal candidiasis and hoarseness</a:t>
            </a:r>
            <a:r>
              <a:rPr lang="en-US"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 of voice</a:t>
            </a:r>
            <a:r>
              <a:rPr sz="32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a:t>
            </a:r>
          </a:p>
        </p:txBody>
      </p:sp>
    </p:spTree>
    <p:extLst>
      <p:ext uri="{BB962C8B-B14F-4D97-AF65-F5344CB8AC3E}">
        <p14:creationId xmlns:p14="http://schemas.microsoft.com/office/powerpoint/2010/main" val="36392093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normAutofit/>
          </a:bodyPr>
          <a:lstStyle>
            <a:lvl1pPr>
              <a:defRPr spc="0"/>
            </a:lvl1pPr>
          </a:lstStyle>
          <a:p>
            <a:pPr marL="0" indent="0" defTabSz="642915">
              <a:spcBef>
                <a:spcPts val="0"/>
              </a:spcBef>
              <a:defRPr sz="1800">
                <a:solidFill>
                  <a:srgbClr val="000000"/>
                </a:solidFill>
              </a:defRPr>
            </a:pPr>
            <a:r>
              <a:rPr lang="en-US" sz="4000" b="1" spc="-70" dirty="0">
                <a:solidFill>
                  <a:srgbClr val="002060"/>
                </a:solidFill>
                <a:latin typeface="Times New Roman" panose="02020603050405020304" pitchFamily="18" charset="0"/>
                <a:ea typeface="Arial"/>
                <a:cs typeface="Times New Roman" panose="02020603050405020304" pitchFamily="18" charset="0"/>
                <a:sym typeface="Arial"/>
              </a:rPr>
              <a:t>Leukotriene Modifiers:</a:t>
            </a:r>
          </a:p>
        </p:txBody>
      </p:sp>
      <p:sp>
        <p:nvSpPr>
          <p:cNvPr id="184" name="Shape 184"/>
          <p:cNvSpPr>
            <a:spLocks noGrp="1"/>
          </p:cNvSpPr>
          <p:nvPr>
            <p:ph type="body" idx="1"/>
          </p:nvPr>
        </p:nvSpPr>
        <p:spPr>
          <a:xfrm>
            <a:off x="838200" y="1690688"/>
            <a:ext cx="10515600" cy="4486275"/>
          </a:xfrm>
          <a:prstGeom prst="rect">
            <a:avLst/>
          </a:prstGeom>
        </p:spPr>
        <p:txBody>
          <a:bodyPr anchor="t">
            <a:normAutofit/>
          </a:bodyPr>
          <a:lstStyle/>
          <a:p>
            <a:pPr marL="0" indent="0" defTabSz="642915">
              <a:spcBef>
                <a:spcPts val="0"/>
              </a:spcBef>
              <a:buNone/>
              <a:defRPr sz="1800">
                <a:solidFill>
                  <a:srgbClr val="000000"/>
                </a:solidFill>
              </a:defRPr>
            </a:pPr>
            <a:r>
              <a:rPr sz="3200" spc="-47" dirty="0" err="1">
                <a:solidFill>
                  <a:srgbClr val="002060"/>
                </a:solidFill>
                <a:latin typeface="Times New Roman" panose="02020603050405020304" pitchFamily="18" charset="0"/>
                <a:ea typeface="Arial Bold"/>
                <a:cs typeface="Times New Roman" panose="02020603050405020304" pitchFamily="18" charset="0"/>
                <a:sym typeface="Arial Bold"/>
              </a:rPr>
              <a:t>Zafirlukast</a:t>
            </a:r>
            <a:r>
              <a:rPr sz="3200" spc="-47" dirty="0">
                <a:solidFill>
                  <a:srgbClr val="002060"/>
                </a:solidFill>
                <a:latin typeface="Times New Roman" panose="02020603050405020304" pitchFamily="18" charset="0"/>
                <a:ea typeface="Arial Bold"/>
                <a:cs typeface="Times New Roman" panose="02020603050405020304" pitchFamily="18" charset="0"/>
                <a:sym typeface="Arial Bold"/>
              </a:rPr>
              <a:t> </a:t>
            </a:r>
            <a:r>
              <a:rPr sz="3200" spc="-47" dirty="0">
                <a:solidFill>
                  <a:srgbClr val="002060"/>
                </a:solidFill>
                <a:latin typeface="Times New Roman" panose="02020603050405020304" pitchFamily="18" charset="0"/>
                <a:ea typeface="Arial"/>
                <a:cs typeface="Times New Roman" panose="02020603050405020304" pitchFamily="18" charset="0"/>
                <a:sym typeface="Arial"/>
              </a:rPr>
              <a:t>(</a:t>
            </a:r>
            <a:r>
              <a:rPr sz="3200" spc="-47" dirty="0" err="1">
                <a:solidFill>
                  <a:srgbClr val="002060"/>
                </a:solidFill>
                <a:latin typeface="Times New Roman" panose="02020603050405020304" pitchFamily="18" charset="0"/>
                <a:ea typeface="Arial"/>
                <a:cs typeface="Times New Roman" panose="02020603050405020304" pitchFamily="18" charset="0"/>
                <a:sym typeface="Arial"/>
              </a:rPr>
              <a:t>Accolate</a:t>
            </a:r>
            <a:r>
              <a:rPr sz="3200" spc="-47" dirty="0">
                <a:solidFill>
                  <a:srgbClr val="002060"/>
                </a:solidFill>
                <a:latin typeface="Times New Roman" panose="02020603050405020304" pitchFamily="18" charset="0"/>
                <a:ea typeface="Arial"/>
                <a:cs typeface="Times New Roman" panose="02020603050405020304" pitchFamily="18" charset="0"/>
                <a:sym typeface="Arial"/>
              </a:rPr>
              <a:t>) and </a:t>
            </a:r>
            <a:r>
              <a:rPr sz="3200" spc="-47" dirty="0" err="1">
                <a:solidFill>
                  <a:srgbClr val="002060"/>
                </a:solidFill>
                <a:latin typeface="Times New Roman" panose="02020603050405020304" pitchFamily="18" charset="0"/>
                <a:ea typeface="Arial Bold"/>
                <a:cs typeface="Times New Roman" panose="02020603050405020304" pitchFamily="18" charset="0"/>
                <a:sym typeface="Arial Bold"/>
              </a:rPr>
              <a:t>montelukast</a:t>
            </a:r>
            <a:r>
              <a:rPr sz="3200" spc="-47" dirty="0">
                <a:solidFill>
                  <a:srgbClr val="002060"/>
                </a:solidFill>
                <a:latin typeface="Times New Roman" panose="02020603050405020304" pitchFamily="18" charset="0"/>
                <a:ea typeface="Arial Bold"/>
                <a:cs typeface="Times New Roman" panose="02020603050405020304" pitchFamily="18" charset="0"/>
                <a:sym typeface="Arial Bold"/>
              </a:rPr>
              <a:t> </a:t>
            </a:r>
            <a:r>
              <a:rPr sz="3200" spc="-47" dirty="0">
                <a:solidFill>
                  <a:srgbClr val="002060"/>
                </a:solidFill>
                <a:latin typeface="Times New Roman" panose="02020603050405020304" pitchFamily="18" charset="0"/>
                <a:ea typeface="Arial"/>
                <a:cs typeface="Times New Roman" panose="02020603050405020304" pitchFamily="18" charset="0"/>
                <a:sym typeface="Arial"/>
              </a:rPr>
              <a:t>(</a:t>
            </a:r>
            <a:r>
              <a:rPr sz="3200" spc="-47" dirty="0" err="1">
                <a:solidFill>
                  <a:srgbClr val="002060"/>
                </a:solidFill>
                <a:latin typeface="Times New Roman" panose="02020603050405020304" pitchFamily="18" charset="0"/>
                <a:ea typeface="Arial"/>
                <a:cs typeface="Times New Roman" panose="02020603050405020304" pitchFamily="18" charset="0"/>
                <a:sym typeface="Arial"/>
              </a:rPr>
              <a:t>Singulair</a:t>
            </a:r>
            <a:r>
              <a:rPr sz="3200" spc="-47" dirty="0">
                <a:solidFill>
                  <a:srgbClr val="002060"/>
                </a:solidFill>
                <a:latin typeface="Times New Roman" panose="02020603050405020304" pitchFamily="18" charset="0"/>
                <a:ea typeface="Arial"/>
                <a:cs typeface="Times New Roman" panose="02020603050405020304" pitchFamily="18" charset="0"/>
                <a:sym typeface="Arial"/>
              </a:rPr>
              <a:t>) are oral leukotriene receptor antagonists that reduce the </a:t>
            </a:r>
            <a:r>
              <a:rPr sz="3200" spc="-47" dirty="0" err="1">
                <a:solidFill>
                  <a:srgbClr val="002060"/>
                </a:solidFill>
                <a:latin typeface="Times New Roman" panose="02020603050405020304" pitchFamily="18" charset="0"/>
                <a:ea typeface="Arial"/>
                <a:cs typeface="Times New Roman" panose="02020603050405020304" pitchFamily="18" charset="0"/>
                <a:sym typeface="Arial"/>
              </a:rPr>
              <a:t>proinflammatory</a:t>
            </a:r>
            <a:r>
              <a:rPr sz="3200" spc="-47" dirty="0">
                <a:solidFill>
                  <a:srgbClr val="002060"/>
                </a:solidFill>
                <a:latin typeface="Times New Roman" panose="02020603050405020304" pitchFamily="18" charset="0"/>
                <a:ea typeface="Arial"/>
                <a:cs typeface="Times New Roman" panose="02020603050405020304" pitchFamily="18" charset="0"/>
                <a:sym typeface="Arial"/>
              </a:rPr>
              <a:t> (increased </a:t>
            </a:r>
            <a:r>
              <a:rPr sz="3200" spc="-47" dirty="0" err="1">
                <a:solidFill>
                  <a:srgbClr val="002060"/>
                </a:solidFill>
                <a:latin typeface="Times New Roman" panose="02020603050405020304" pitchFamily="18" charset="0"/>
                <a:ea typeface="Arial"/>
                <a:cs typeface="Times New Roman" panose="02020603050405020304" pitchFamily="18" charset="0"/>
                <a:sym typeface="Arial"/>
              </a:rPr>
              <a:t>microvascular</a:t>
            </a:r>
            <a:r>
              <a:rPr sz="3200" spc="-47" dirty="0">
                <a:solidFill>
                  <a:srgbClr val="002060"/>
                </a:solidFill>
                <a:latin typeface="Times New Roman" panose="02020603050405020304" pitchFamily="18" charset="0"/>
                <a:ea typeface="Arial"/>
                <a:cs typeface="Times New Roman" panose="02020603050405020304" pitchFamily="18" charset="0"/>
                <a:sym typeface="Arial"/>
              </a:rPr>
              <a:t> permeability and airway edema) and bronchoconstriction effects of leukotriene D4.</a:t>
            </a:r>
          </a:p>
          <a:p>
            <a:pPr marL="0" indent="0" defTabSz="642915">
              <a:spcBef>
                <a:spcPts val="0"/>
              </a:spcBef>
              <a:buNone/>
              <a:defRPr sz="1800">
                <a:solidFill>
                  <a:srgbClr val="000000"/>
                </a:solidFill>
              </a:defRPr>
            </a:pPr>
            <a:endParaRPr sz="3200" spc="-47" dirty="0">
              <a:solidFill>
                <a:srgbClr val="002060"/>
              </a:solidFill>
              <a:latin typeface="Times New Roman" panose="02020603050405020304" pitchFamily="18" charset="0"/>
              <a:ea typeface="Arial"/>
              <a:cs typeface="Times New Roman" panose="02020603050405020304" pitchFamily="18" charset="0"/>
              <a:sym typeface="Arial"/>
            </a:endParaRPr>
          </a:p>
          <a:p>
            <a:pPr marL="128582" indent="-128582" algn="just" defTabSz="642915">
              <a:lnSpc>
                <a:spcPct val="110000"/>
              </a:lnSpc>
              <a:spcBef>
                <a:spcPts val="352"/>
              </a:spcBef>
              <a:buClr>
                <a:srgbClr val="93A299"/>
              </a:buClr>
              <a:buSzPct val="85000"/>
              <a:buFont typeface="Arial"/>
              <a:buChar char="•"/>
              <a:defRPr sz="1800">
                <a:solidFill>
                  <a:srgbClr val="000000"/>
                </a:solidFill>
              </a:defRPr>
            </a:pPr>
            <a:r>
              <a:rPr sz="3200" dirty="0">
                <a:solidFill>
                  <a:srgbClr val="002060"/>
                </a:solidFill>
                <a:latin typeface="Times New Roman" panose="02020603050405020304" pitchFamily="18" charset="0"/>
                <a:ea typeface="Arial"/>
                <a:cs typeface="Times New Roman" panose="02020603050405020304" pitchFamily="18" charset="0"/>
                <a:sym typeface="Arial"/>
              </a:rPr>
              <a:t>In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adults and children with persistent asthma</a:t>
            </a:r>
            <a:r>
              <a:rPr sz="3200" dirty="0">
                <a:solidFill>
                  <a:srgbClr val="002060"/>
                </a:solidFill>
                <a:latin typeface="Times New Roman" panose="02020603050405020304" pitchFamily="18" charset="0"/>
                <a:ea typeface="Arial"/>
                <a:cs typeface="Times New Roman" panose="02020603050405020304" pitchFamily="18" charset="0"/>
                <a:sym typeface="Arial"/>
              </a:rPr>
              <a:t>, they improve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pulmonary function tests</a:t>
            </a:r>
            <a:r>
              <a:rPr sz="3200" dirty="0">
                <a:solidFill>
                  <a:srgbClr val="002060"/>
                </a:solidFill>
                <a:latin typeface="Times New Roman" panose="02020603050405020304" pitchFamily="18" charset="0"/>
                <a:ea typeface="Arial"/>
                <a:cs typeface="Times New Roman" panose="02020603050405020304" pitchFamily="18" charset="0"/>
                <a:sym typeface="Arial"/>
              </a:rPr>
              <a:t>, decrease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nocturnal awakenings </a:t>
            </a:r>
            <a:r>
              <a:rPr sz="3200" dirty="0">
                <a:solidFill>
                  <a:srgbClr val="002060"/>
                </a:solidFill>
                <a:latin typeface="Times New Roman" panose="02020603050405020304" pitchFamily="18" charset="0"/>
                <a:ea typeface="Arial"/>
                <a:cs typeface="Times New Roman" panose="02020603050405020304" pitchFamily="18" charset="0"/>
                <a:sym typeface="Arial"/>
              </a:rPr>
              <a:t>and </a:t>
            </a:r>
            <a:r>
              <a:rPr sz="3200" dirty="0">
                <a:solidFill>
                  <a:srgbClr val="002060"/>
                </a:solidFill>
                <a:latin typeface="Times New Roman" panose="02020603050405020304" pitchFamily="18" charset="0"/>
                <a:ea typeface="Arial Bold"/>
                <a:cs typeface="Times New Roman" panose="02020603050405020304" pitchFamily="18" charset="0"/>
                <a:sym typeface="Arial Bold"/>
              </a:rPr>
              <a:t>β2-agonist use</a:t>
            </a:r>
            <a:r>
              <a:rPr sz="3200" dirty="0">
                <a:solidFill>
                  <a:srgbClr val="002060"/>
                </a:solidFill>
                <a:latin typeface="Times New Roman" panose="02020603050405020304" pitchFamily="18" charset="0"/>
                <a:ea typeface="Arial"/>
                <a:cs typeface="Times New Roman" panose="02020603050405020304" pitchFamily="18" charset="0"/>
                <a:sym typeface="Arial"/>
              </a:rPr>
              <a:t>, and improve asthma symptoms. </a:t>
            </a:r>
          </a:p>
          <a:p>
            <a:pPr marL="0" indent="0" defTabSz="642915">
              <a:spcBef>
                <a:spcPts val="0"/>
              </a:spcBef>
              <a:buNone/>
              <a:defRPr sz="1800">
                <a:solidFill>
                  <a:srgbClr val="000000"/>
                </a:solidFill>
              </a:defRPr>
            </a:pPr>
            <a:endParaRPr sz="1898" spc="-47" dirty="0">
              <a:solidFill>
                <a:srgbClr val="CBAC69"/>
              </a:solidFill>
              <a:latin typeface="Arial"/>
              <a:ea typeface="Arial"/>
              <a:cs typeface="Arial"/>
              <a:sym typeface="Arial"/>
            </a:endParaRPr>
          </a:p>
        </p:txBody>
      </p:sp>
    </p:spTree>
    <p:extLst>
      <p:ext uri="{BB962C8B-B14F-4D97-AF65-F5344CB8AC3E}">
        <p14:creationId xmlns:p14="http://schemas.microsoft.com/office/powerpoint/2010/main" val="428311988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normAutofit/>
          </a:bodyPr>
          <a:lstStyle>
            <a:lvl1pPr>
              <a:defRPr spc="0"/>
            </a:lvl1pPr>
          </a:lstStyle>
          <a:p>
            <a:pPr lvl="0">
              <a:defRPr sz="1800">
                <a:solidFill>
                  <a:srgbClr val="000000"/>
                </a:solidFill>
              </a:defRPr>
            </a:pPr>
            <a:r>
              <a:rPr lang="en-US" sz="4800" b="1" dirty="0" err="1">
                <a:solidFill>
                  <a:srgbClr val="002060"/>
                </a:solidFill>
                <a:latin typeface="Times New Roman" panose="02020603050405020304" pitchFamily="18" charset="0"/>
                <a:cs typeface="Times New Roman" panose="02020603050405020304" pitchFamily="18" charset="0"/>
              </a:rPr>
              <a:t>Omalizumab</a:t>
            </a:r>
            <a:endParaRPr sz="4800" b="1" dirty="0">
              <a:solidFill>
                <a:srgbClr val="002060"/>
              </a:solidFill>
              <a:latin typeface="Times New Roman" panose="02020603050405020304" pitchFamily="18" charset="0"/>
              <a:cs typeface="Times New Roman" panose="02020603050405020304" pitchFamily="18" charset="0"/>
            </a:endParaRPr>
          </a:p>
        </p:txBody>
      </p:sp>
      <p:sp>
        <p:nvSpPr>
          <p:cNvPr id="187" name="Shape 187"/>
          <p:cNvSpPr>
            <a:spLocks noGrp="1"/>
          </p:cNvSpPr>
          <p:nvPr>
            <p:ph type="body" idx="1"/>
          </p:nvPr>
        </p:nvSpPr>
        <p:spPr>
          <a:xfrm>
            <a:off x="838200" y="1326524"/>
            <a:ext cx="10515600" cy="5531475"/>
          </a:xfrm>
          <a:prstGeom prst="rect">
            <a:avLst/>
          </a:prstGeom>
        </p:spPr>
        <p:txBody>
          <a:bodyPr anchor="t">
            <a:normAutofit fontScale="77500" lnSpcReduction="20000"/>
          </a:bodyPr>
          <a:lstStyle/>
          <a:p>
            <a:pPr marL="0" indent="0" defTabSz="642915">
              <a:spcBef>
                <a:spcPts val="0"/>
              </a:spcBef>
              <a:buNone/>
              <a:defRPr sz="1800">
                <a:solidFill>
                  <a:srgbClr val="000000"/>
                </a:solidFill>
              </a:defRPr>
            </a:pPr>
            <a:endParaRPr sz="2812" spc="-70" dirty="0">
              <a:solidFill>
                <a:srgbClr val="A28A54"/>
              </a:solidFill>
              <a:latin typeface="Arial Bold"/>
              <a:ea typeface="Arial Bold"/>
              <a:cs typeface="Arial Bold"/>
              <a:sym typeface="Arial Bold"/>
            </a:endParaRPr>
          </a:p>
          <a:p>
            <a:pPr marL="128582" indent="-128582" algn="just" defTabSz="642915">
              <a:lnSpc>
                <a:spcPct val="160000"/>
              </a:lnSpc>
              <a:spcBef>
                <a:spcPts val="281"/>
              </a:spcBef>
              <a:buClr>
                <a:srgbClr val="93A299"/>
              </a:buClr>
              <a:buSzPct val="85000"/>
              <a:buFont typeface="Arial"/>
              <a:buChar char="•"/>
              <a:defRPr sz="1800">
                <a:solidFill>
                  <a:srgbClr val="000000"/>
                </a:solidFill>
              </a:defRPr>
            </a:pPr>
            <a:r>
              <a:rPr sz="4000" dirty="0" err="1">
                <a:solidFill>
                  <a:srgbClr val="002060"/>
                </a:solidFill>
                <a:latin typeface="Times New Roman" panose="02020603050405020304" pitchFamily="18" charset="0"/>
                <a:ea typeface="Times New Roman Bold"/>
                <a:cs typeface="Times New Roman" panose="02020603050405020304" pitchFamily="18" charset="0"/>
                <a:sym typeface="Times New Roman Bold"/>
              </a:rPr>
              <a:t>Omalizumab</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 </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a:t>
            </a:r>
            <a:r>
              <a:rPr sz="4000" dirty="0" err="1">
                <a:solidFill>
                  <a:srgbClr val="002060"/>
                </a:solidFill>
                <a:latin typeface="Times New Roman" panose="02020603050405020304" pitchFamily="18" charset="0"/>
                <a:ea typeface="Times New Roman"/>
                <a:cs typeface="Times New Roman" panose="02020603050405020304" pitchFamily="18" charset="0"/>
                <a:sym typeface="Times New Roman"/>
              </a:rPr>
              <a:t>Xolair</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 is an </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anti-</a:t>
            </a:r>
            <a:r>
              <a:rPr sz="4000" dirty="0" err="1">
                <a:solidFill>
                  <a:srgbClr val="002060"/>
                </a:solidFill>
                <a:latin typeface="Times New Roman" panose="02020603050405020304" pitchFamily="18" charset="0"/>
                <a:ea typeface="Times New Roman Bold"/>
                <a:cs typeface="Times New Roman" panose="02020603050405020304" pitchFamily="18" charset="0"/>
                <a:sym typeface="Times New Roman Bold"/>
              </a:rPr>
              <a:t>IgE</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 antibody </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approved for the treatment of </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allergic asthma </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not well controlled by oral or inhaled corticosteroids. </a:t>
            </a:r>
            <a:endParaRPr sz="4000" dirty="0">
              <a:solidFill>
                <a:srgbClr val="002060"/>
              </a:solidFill>
              <a:latin typeface="Times New Roman" panose="02020603050405020304" pitchFamily="18" charset="0"/>
              <a:ea typeface="Arial"/>
              <a:cs typeface="Times New Roman" panose="02020603050405020304" pitchFamily="18" charset="0"/>
              <a:sym typeface="Arial"/>
            </a:endParaRPr>
          </a:p>
          <a:p>
            <a:pPr marL="128582" indent="-128582" algn="just" defTabSz="642915">
              <a:lnSpc>
                <a:spcPct val="160000"/>
              </a:lnSpc>
              <a:spcBef>
                <a:spcPts val="281"/>
              </a:spcBef>
              <a:buClr>
                <a:srgbClr val="93A299"/>
              </a:buClr>
              <a:buSzPct val="85000"/>
              <a:buFont typeface="Arial"/>
              <a:buChar char="•"/>
              <a:defRPr sz="1800">
                <a:solidFill>
                  <a:srgbClr val="000000"/>
                </a:solidFill>
              </a:defRPr>
            </a:pP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Because of </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its high cost</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 it is only indicated as step </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5 or 6 </a:t>
            </a:r>
            <a:r>
              <a:rPr sz="4000" dirty="0">
                <a:solidFill>
                  <a:srgbClr val="002060"/>
                </a:solidFill>
                <a:latin typeface="Times New Roman" panose="02020603050405020304" pitchFamily="18" charset="0"/>
                <a:ea typeface="Times New Roman"/>
                <a:cs typeface="Times New Roman" panose="02020603050405020304" pitchFamily="18" charset="0"/>
                <a:sym typeface="Times New Roman"/>
              </a:rPr>
              <a:t>care for patients who have allergies and severe persistent asthma that is inadequately controlled with the </a:t>
            </a:r>
            <a:r>
              <a:rPr sz="4000" dirty="0">
                <a:solidFill>
                  <a:srgbClr val="002060"/>
                </a:solidFill>
                <a:latin typeface="Times New Roman" panose="02020603050405020304" pitchFamily="18" charset="0"/>
                <a:ea typeface="Times New Roman Bold"/>
                <a:cs typeface="Times New Roman" panose="02020603050405020304" pitchFamily="18" charset="0"/>
                <a:sym typeface="Times New Roman Bold"/>
              </a:rPr>
              <a:t>combination of high-dose inhaled corticosteroids and long-acting β2-agonists.</a:t>
            </a:r>
          </a:p>
        </p:txBody>
      </p:sp>
    </p:spTree>
    <p:extLst>
      <p:ext uri="{BB962C8B-B14F-4D97-AF65-F5344CB8AC3E}">
        <p14:creationId xmlns:p14="http://schemas.microsoft.com/office/powerpoint/2010/main" val="1906121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F391-A13B-8BE0-5257-F84F093F574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BC32F01-A576-04FD-FB98-7C8CBDEE1E1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D201FC59-8942-6C05-9DA9-B671506CB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5811838"/>
          </a:xfrm>
          <a:prstGeom prst="rect">
            <a:avLst/>
          </a:prstGeom>
        </p:spPr>
      </p:pic>
      <p:grpSp>
        <p:nvGrpSpPr>
          <p:cNvPr id="10" name="Group 9">
            <a:extLst>
              <a:ext uri="{FF2B5EF4-FFF2-40B4-BE49-F238E27FC236}">
                <a16:creationId xmlns:a16="http://schemas.microsoft.com/office/drawing/2014/main" id="{9EDA9F47-07A2-40F3-CBE0-C0750657F76E}"/>
              </a:ext>
            </a:extLst>
          </p:cNvPr>
          <p:cNvGrpSpPr/>
          <p:nvPr/>
        </p:nvGrpSpPr>
        <p:grpSpPr>
          <a:xfrm>
            <a:off x="1641650" y="2156247"/>
            <a:ext cx="1809360" cy="308520"/>
            <a:chOff x="1641650" y="2156247"/>
            <a:chExt cx="1809360" cy="30852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8FF92AC-208F-5B0C-44E3-9E96E1FDE4DE}"/>
                    </a:ext>
                  </a:extLst>
                </p14:cNvPr>
                <p14:cNvContentPartPr/>
                <p14:nvPr/>
              </p14:nvContentPartPr>
              <p14:xfrm>
                <a:off x="1641650" y="2254527"/>
                <a:ext cx="70920" cy="92880"/>
              </p14:xfrm>
            </p:contentPart>
          </mc:Choice>
          <mc:Fallback>
            <p:pic>
              <p:nvPicPr>
                <p:cNvPr id="4" name="Ink 3">
                  <a:extLst>
                    <a:ext uri="{FF2B5EF4-FFF2-40B4-BE49-F238E27FC236}">
                      <a16:creationId xmlns:a16="http://schemas.microsoft.com/office/drawing/2014/main" id="{58FF92AC-208F-5B0C-44E3-9E96E1FDE4DE}"/>
                    </a:ext>
                  </a:extLst>
                </p:cNvPr>
                <p:cNvPicPr/>
                <p:nvPr/>
              </p:nvPicPr>
              <p:blipFill>
                <a:blip r:embed="rId4"/>
                <a:stretch>
                  <a:fillRect/>
                </a:stretch>
              </p:blipFill>
              <p:spPr>
                <a:xfrm>
                  <a:off x="1635530" y="2248407"/>
                  <a:ext cx="83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8769AB8C-DBC8-33FF-A6AE-14275CEF9CEE}"/>
                    </a:ext>
                  </a:extLst>
                </p14:cNvPr>
                <p14:cNvContentPartPr/>
                <p14:nvPr/>
              </p14:nvContentPartPr>
              <p14:xfrm>
                <a:off x="1805450" y="2273607"/>
                <a:ext cx="106560" cy="124200"/>
              </p14:xfrm>
            </p:contentPart>
          </mc:Choice>
          <mc:Fallback>
            <p:pic>
              <p:nvPicPr>
                <p:cNvPr id="6" name="Ink 5">
                  <a:extLst>
                    <a:ext uri="{FF2B5EF4-FFF2-40B4-BE49-F238E27FC236}">
                      <a16:creationId xmlns:a16="http://schemas.microsoft.com/office/drawing/2014/main" id="{8769AB8C-DBC8-33FF-A6AE-14275CEF9CEE}"/>
                    </a:ext>
                  </a:extLst>
                </p:cNvPr>
                <p:cNvPicPr/>
                <p:nvPr/>
              </p:nvPicPr>
              <p:blipFill>
                <a:blip r:embed="rId6"/>
                <a:stretch>
                  <a:fillRect/>
                </a:stretch>
              </p:blipFill>
              <p:spPr>
                <a:xfrm>
                  <a:off x="1799330" y="2267487"/>
                  <a:ext cx="118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2721D52C-2075-0C39-D057-9EEA1A8BF4AE}"/>
                    </a:ext>
                  </a:extLst>
                </p14:cNvPr>
                <p14:cNvContentPartPr/>
                <p14:nvPr/>
              </p14:nvContentPartPr>
              <p14:xfrm>
                <a:off x="1956650" y="2177847"/>
                <a:ext cx="365040" cy="286920"/>
              </p14:xfrm>
            </p:contentPart>
          </mc:Choice>
          <mc:Fallback>
            <p:pic>
              <p:nvPicPr>
                <p:cNvPr id="7" name="Ink 6">
                  <a:extLst>
                    <a:ext uri="{FF2B5EF4-FFF2-40B4-BE49-F238E27FC236}">
                      <a16:creationId xmlns:a16="http://schemas.microsoft.com/office/drawing/2014/main" id="{2721D52C-2075-0C39-D057-9EEA1A8BF4AE}"/>
                    </a:ext>
                  </a:extLst>
                </p:cNvPr>
                <p:cNvPicPr/>
                <p:nvPr/>
              </p:nvPicPr>
              <p:blipFill>
                <a:blip r:embed="rId8"/>
                <a:stretch>
                  <a:fillRect/>
                </a:stretch>
              </p:blipFill>
              <p:spPr>
                <a:xfrm>
                  <a:off x="1950530" y="2171727"/>
                  <a:ext cx="3772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98A39651-06C5-048A-C98B-AD72EBA64B56}"/>
                    </a:ext>
                  </a:extLst>
                </p14:cNvPr>
                <p14:cNvContentPartPr/>
                <p14:nvPr/>
              </p14:nvContentPartPr>
              <p14:xfrm>
                <a:off x="2606090" y="2156247"/>
                <a:ext cx="844920" cy="226800"/>
              </p14:xfrm>
            </p:contentPart>
          </mc:Choice>
          <mc:Fallback>
            <p:pic>
              <p:nvPicPr>
                <p:cNvPr id="8" name="Ink 7">
                  <a:extLst>
                    <a:ext uri="{FF2B5EF4-FFF2-40B4-BE49-F238E27FC236}">
                      <a16:creationId xmlns:a16="http://schemas.microsoft.com/office/drawing/2014/main" id="{98A39651-06C5-048A-C98B-AD72EBA64B56}"/>
                    </a:ext>
                  </a:extLst>
                </p:cNvPr>
                <p:cNvPicPr/>
                <p:nvPr/>
              </p:nvPicPr>
              <p:blipFill>
                <a:blip r:embed="rId10"/>
                <a:stretch>
                  <a:fillRect/>
                </a:stretch>
              </p:blipFill>
              <p:spPr>
                <a:xfrm>
                  <a:off x="2599970" y="2150127"/>
                  <a:ext cx="857160" cy="23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F5B7CB46-2CC8-E368-CABA-C68A66C1AC59}"/>
                  </a:ext>
                </a:extLst>
              </p14:cNvPr>
              <p14:cNvContentPartPr/>
              <p14:nvPr/>
            </p14:nvContentPartPr>
            <p14:xfrm>
              <a:off x="3556130" y="2207727"/>
              <a:ext cx="218880" cy="152280"/>
            </p14:xfrm>
          </p:contentPart>
        </mc:Choice>
        <mc:Fallback>
          <p:pic>
            <p:nvPicPr>
              <p:cNvPr id="11" name="Ink 10">
                <a:extLst>
                  <a:ext uri="{FF2B5EF4-FFF2-40B4-BE49-F238E27FC236}">
                    <a16:creationId xmlns:a16="http://schemas.microsoft.com/office/drawing/2014/main" id="{F5B7CB46-2CC8-E368-CABA-C68A66C1AC59}"/>
                  </a:ext>
                </a:extLst>
              </p:cNvPr>
              <p:cNvPicPr/>
              <p:nvPr/>
            </p:nvPicPr>
            <p:blipFill>
              <a:blip r:embed="rId12"/>
              <a:stretch>
                <a:fillRect/>
              </a:stretch>
            </p:blipFill>
            <p:spPr>
              <a:xfrm>
                <a:off x="3550010" y="2201607"/>
                <a:ext cx="231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65969879-6130-8AD6-1972-050418C245A7}"/>
                  </a:ext>
                </a:extLst>
              </p14:cNvPr>
              <p14:cNvContentPartPr/>
              <p14:nvPr/>
            </p14:nvContentPartPr>
            <p14:xfrm>
              <a:off x="3782210" y="2075607"/>
              <a:ext cx="975960" cy="252360"/>
            </p14:xfrm>
          </p:contentPart>
        </mc:Choice>
        <mc:Fallback>
          <p:pic>
            <p:nvPicPr>
              <p:cNvPr id="12" name="Ink 11">
                <a:extLst>
                  <a:ext uri="{FF2B5EF4-FFF2-40B4-BE49-F238E27FC236}">
                    <a16:creationId xmlns:a16="http://schemas.microsoft.com/office/drawing/2014/main" id="{65969879-6130-8AD6-1972-050418C245A7}"/>
                  </a:ext>
                </a:extLst>
              </p:cNvPr>
              <p:cNvPicPr/>
              <p:nvPr/>
            </p:nvPicPr>
            <p:blipFill>
              <a:blip r:embed="rId14"/>
              <a:stretch>
                <a:fillRect/>
              </a:stretch>
            </p:blipFill>
            <p:spPr>
              <a:xfrm>
                <a:off x="3776090" y="2069487"/>
                <a:ext cx="988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B945AC72-FD99-8C68-B874-42E3A9E021FC}"/>
                  </a:ext>
                </a:extLst>
              </p14:cNvPr>
              <p14:cNvContentPartPr/>
              <p14:nvPr/>
            </p14:nvContentPartPr>
            <p14:xfrm>
              <a:off x="6121850" y="2684727"/>
              <a:ext cx="549720" cy="26640"/>
            </p14:xfrm>
          </p:contentPart>
        </mc:Choice>
        <mc:Fallback>
          <p:pic>
            <p:nvPicPr>
              <p:cNvPr id="13" name="Ink 12">
                <a:extLst>
                  <a:ext uri="{FF2B5EF4-FFF2-40B4-BE49-F238E27FC236}">
                    <a16:creationId xmlns:a16="http://schemas.microsoft.com/office/drawing/2014/main" id="{B945AC72-FD99-8C68-B874-42E3A9E021FC}"/>
                  </a:ext>
                </a:extLst>
              </p:cNvPr>
              <p:cNvPicPr/>
              <p:nvPr/>
            </p:nvPicPr>
            <p:blipFill>
              <a:blip r:embed="rId16"/>
              <a:stretch>
                <a:fillRect/>
              </a:stretch>
            </p:blipFill>
            <p:spPr>
              <a:xfrm>
                <a:off x="6115730" y="2678607"/>
                <a:ext cx="561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1A38113E-5E43-5123-9332-17B963691643}"/>
                  </a:ext>
                </a:extLst>
              </p14:cNvPr>
              <p14:cNvContentPartPr/>
              <p14:nvPr/>
            </p14:nvContentPartPr>
            <p14:xfrm>
              <a:off x="6394010" y="2582847"/>
              <a:ext cx="360" cy="360"/>
            </p14:xfrm>
          </p:contentPart>
        </mc:Choice>
        <mc:Fallback>
          <p:pic>
            <p:nvPicPr>
              <p:cNvPr id="14" name="Ink 13">
                <a:extLst>
                  <a:ext uri="{FF2B5EF4-FFF2-40B4-BE49-F238E27FC236}">
                    <a16:creationId xmlns:a16="http://schemas.microsoft.com/office/drawing/2014/main" id="{1A38113E-5E43-5123-9332-17B963691643}"/>
                  </a:ext>
                </a:extLst>
              </p:cNvPr>
              <p:cNvPicPr/>
              <p:nvPr/>
            </p:nvPicPr>
            <p:blipFill>
              <a:blip r:embed="rId18"/>
              <a:stretch>
                <a:fillRect/>
              </a:stretch>
            </p:blipFill>
            <p:spPr>
              <a:xfrm>
                <a:off x="6387890" y="2576727"/>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68FE996D-6540-3A73-D75B-D37FD3477BFB}"/>
                  </a:ext>
                </a:extLst>
              </p14:cNvPr>
              <p14:cNvContentPartPr/>
              <p14:nvPr/>
            </p14:nvContentPartPr>
            <p14:xfrm>
              <a:off x="5437850" y="2951487"/>
              <a:ext cx="964800" cy="115560"/>
            </p14:xfrm>
          </p:contentPart>
        </mc:Choice>
        <mc:Fallback>
          <p:pic>
            <p:nvPicPr>
              <p:cNvPr id="15" name="Ink 14">
                <a:extLst>
                  <a:ext uri="{FF2B5EF4-FFF2-40B4-BE49-F238E27FC236}">
                    <a16:creationId xmlns:a16="http://schemas.microsoft.com/office/drawing/2014/main" id="{68FE996D-6540-3A73-D75B-D37FD3477BFB}"/>
                  </a:ext>
                </a:extLst>
              </p:cNvPr>
              <p:cNvPicPr/>
              <p:nvPr/>
            </p:nvPicPr>
            <p:blipFill>
              <a:blip r:embed="rId20"/>
              <a:stretch>
                <a:fillRect/>
              </a:stretch>
            </p:blipFill>
            <p:spPr>
              <a:xfrm>
                <a:off x="5431730" y="2945367"/>
                <a:ext cx="977040" cy="127800"/>
              </a:xfrm>
              <a:prstGeom prst="rect">
                <a:avLst/>
              </a:prstGeom>
            </p:spPr>
          </p:pic>
        </mc:Fallback>
      </mc:AlternateContent>
    </p:spTree>
    <p:extLst>
      <p:ext uri="{BB962C8B-B14F-4D97-AF65-F5344CB8AC3E}">
        <p14:creationId xmlns:p14="http://schemas.microsoft.com/office/powerpoint/2010/main" val="82890530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BC07-10A4-EAC6-87AF-585D544508B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6068003-B23D-97FB-E946-9FEFD336C04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42C0839-C948-00D3-4F60-293180D9D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10" y="365125"/>
            <a:ext cx="10564390" cy="5811838"/>
          </a:xfrm>
          <a:prstGeom prst="rect">
            <a:avLst/>
          </a:prstGeom>
        </p:spPr>
      </p:pic>
    </p:spTree>
    <p:extLst>
      <p:ext uri="{BB962C8B-B14F-4D97-AF65-F5344CB8AC3E}">
        <p14:creationId xmlns:p14="http://schemas.microsoft.com/office/powerpoint/2010/main" val="421160538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C2E4-8328-1CCA-5771-7A9DDB59259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42EEF3F-CFC9-E7DF-B45C-422AFB7C97F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E90D3D3-537B-6ED3-A83F-C54C08E8E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414439"/>
            <a:ext cx="10515599" cy="5650861"/>
          </a:xfrm>
          <a:prstGeom prst="rect">
            <a:avLst/>
          </a:prstGeom>
        </p:spPr>
      </p:pic>
    </p:spTree>
    <p:extLst>
      <p:ext uri="{BB962C8B-B14F-4D97-AF65-F5344CB8AC3E}">
        <p14:creationId xmlns:p14="http://schemas.microsoft.com/office/powerpoint/2010/main" val="83620380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6FCD-8C55-1D99-C699-1A73231C603F}"/>
              </a:ext>
            </a:extLst>
          </p:cNvPr>
          <p:cNvSpPr>
            <a:spLocks noGrp="1"/>
          </p:cNvSpPr>
          <p:nvPr>
            <p:ph type="title"/>
          </p:nvPr>
        </p:nvSpPr>
        <p:spPr/>
        <p:txBody>
          <a:bodyPr/>
          <a:lstStyle/>
          <a:p>
            <a:r>
              <a:rPr lang="en-GB" sz="4400" b="1" i="0" u="none" strike="noStrike" baseline="0" dirty="0">
                <a:solidFill>
                  <a:srgbClr val="002060"/>
                </a:solidFill>
                <a:latin typeface="Times New Roman" panose="02020603050405020304" pitchFamily="18" charset="0"/>
                <a:cs typeface="Times New Roman" panose="02020603050405020304" pitchFamily="18" charset="0"/>
              </a:rPr>
              <a:t>Treatment at step 1 </a:t>
            </a:r>
            <a:br>
              <a:rPr lang="en-GB" sz="4400" b="0" i="0" u="none" strike="noStrike" baseline="0" dirty="0">
                <a:solidFill>
                  <a:srgbClr val="2184C6"/>
                </a:solidFill>
                <a:latin typeface="Palatino"/>
              </a:rPr>
            </a:br>
            <a:endParaRPr lang="en-GB" dirty="0"/>
          </a:p>
        </p:txBody>
      </p:sp>
      <p:sp>
        <p:nvSpPr>
          <p:cNvPr id="3" name="Text Placeholder 2">
            <a:extLst>
              <a:ext uri="{FF2B5EF4-FFF2-40B4-BE49-F238E27FC236}">
                <a16:creationId xmlns:a16="http://schemas.microsoft.com/office/drawing/2014/main" id="{D59E6F31-6226-5CD4-7AD1-E33D2E4A896B}"/>
              </a:ext>
            </a:extLst>
          </p:cNvPr>
          <p:cNvSpPr>
            <a:spLocks noGrp="1"/>
          </p:cNvSpPr>
          <p:nvPr>
            <p:ph type="body" idx="1"/>
          </p:nvPr>
        </p:nvSpPr>
        <p:spPr/>
        <p:txBody>
          <a:bodyPr>
            <a:normAutofit/>
          </a:bodyPr>
          <a:lstStyle/>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Symptoms are usually mild and infrequent,</a:t>
            </a: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 (usually &lt; twice a week) with an ACT score of ≥20 points and no risk factors for asthma exacerbations. </a:t>
            </a:r>
          </a:p>
          <a:p>
            <a:pPr algn="just"/>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At this step, SABA alone on an as-needed basis is not anymore recommended. </a:t>
            </a:r>
          </a:p>
          <a:p>
            <a:pPr algn="just"/>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Recommended option: It is recommended to use ICS/formoterol on an as-needed basis (Evidence A).</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28661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90BE-CC45-3426-F2FB-D94410094C27}"/>
              </a:ext>
            </a:extLst>
          </p:cNvPr>
          <p:cNvSpPr>
            <a:spLocks noGrp="1"/>
          </p:cNvSpPr>
          <p:nvPr>
            <p:ph type="title"/>
          </p:nvPr>
        </p:nvSpPr>
        <p:spPr/>
        <p:txBody>
          <a:bodyPr/>
          <a:lstStyle/>
          <a:p>
            <a:r>
              <a:rPr lang="en-GB" sz="4400" b="1" i="0" u="none" strike="noStrike" baseline="0" dirty="0">
                <a:solidFill>
                  <a:srgbClr val="002060"/>
                </a:solidFill>
                <a:latin typeface="Times New Roman" panose="02020603050405020304" pitchFamily="18" charset="0"/>
                <a:cs typeface="Times New Roman" panose="02020603050405020304" pitchFamily="18" charset="0"/>
              </a:rPr>
              <a:t>Treatment at step 2 </a:t>
            </a:r>
            <a:br>
              <a:rPr lang="en-GB" sz="4400" b="0" i="0" u="none" strike="noStrike" baseline="0" dirty="0">
                <a:solidFill>
                  <a:srgbClr val="2184C6"/>
                </a:solidFill>
                <a:latin typeface="Palatino"/>
              </a:rPr>
            </a:br>
            <a:endParaRPr lang="en-GB" dirty="0"/>
          </a:p>
        </p:txBody>
      </p:sp>
      <p:sp>
        <p:nvSpPr>
          <p:cNvPr id="3" name="Text Placeholder 2">
            <a:extLst>
              <a:ext uri="{FF2B5EF4-FFF2-40B4-BE49-F238E27FC236}">
                <a16:creationId xmlns:a16="http://schemas.microsoft.com/office/drawing/2014/main" id="{54D8F6D2-104A-C52A-B2D4-1F17FDF51421}"/>
              </a:ext>
            </a:extLst>
          </p:cNvPr>
          <p:cNvSpPr>
            <a:spLocks noGrp="1"/>
          </p:cNvSpPr>
          <p:nvPr>
            <p:ph type="body" idx="1"/>
          </p:nvPr>
        </p:nvSpPr>
        <p:spPr/>
        <p:txBody>
          <a:bodyPr>
            <a:normAutofit/>
          </a:bodyPr>
          <a:lstStyle/>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Recommended options: It is recommended to use a daily fixed-dose combination of low-dose ICS/LABA with an as-needed reliever for symptom relief (Evidence A).</a:t>
            </a:r>
          </a:p>
          <a:p>
            <a:pPr algn="just">
              <a:buFontTx/>
              <a:buChar char="-"/>
            </a:pPr>
            <a:r>
              <a:rPr lang="en-GB" b="0" i="0" u="none" strike="noStrike" baseline="0" dirty="0">
                <a:solidFill>
                  <a:srgbClr val="002060"/>
                </a:solidFill>
                <a:latin typeface="Times New Roman" panose="02020603050405020304" pitchFamily="18" charset="0"/>
                <a:cs typeface="Times New Roman" panose="02020603050405020304" pitchFamily="18" charset="0"/>
              </a:rPr>
              <a:t>Alternative options: </a:t>
            </a:r>
          </a:p>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 The addition of LTRA to a low-dose ICS is another option, especially in patients with concomitant rhinitis (Evidence A)</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87549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FABE-B88F-418E-1A5D-4EEF45E10CD8}"/>
              </a:ext>
            </a:extLst>
          </p:cNvPr>
          <p:cNvSpPr>
            <a:spLocks noGrp="1"/>
          </p:cNvSpPr>
          <p:nvPr>
            <p:ph type="title"/>
          </p:nvPr>
        </p:nvSpPr>
        <p:spPr/>
        <p:txBody>
          <a:bodyPr/>
          <a:lstStyle/>
          <a:p>
            <a:r>
              <a:rPr lang="en-GB" sz="4400" b="1" i="0" u="none" strike="noStrike" baseline="0" dirty="0">
                <a:solidFill>
                  <a:srgbClr val="002060"/>
                </a:solidFill>
                <a:latin typeface="Times New Roman" panose="02020603050405020304" pitchFamily="18" charset="0"/>
                <a:cs typeface="Times New Roman" panose="02020603050405020304" pitchFamily="18" charset="0"/>
              </a:rPr>
              <a:t>Treatment at step 3 </a:t>
            </a:r>
            <a:br>
              <a:rPr lang="en-GB" sz="4400" b="0" i="0" u="none" strike="noStrike" baseline="0" dirty="0">
                <a:solidFill>
                  <a:srgbClr val="2184C6"/>
                </a:solidFill>
                <a:latin typeface="Palatino"/>
              </a:rPr>
            </a:br>
            <a:endParaRPr lang="en-GB" dirty="0"/>
          </a:p>
        </p:txBody>
      </p:sp>
      <p:sp>
        <p:nvSpPr>
          <p:cNvPr id="3" name="Text Placeholder 2">
            <a:extLst>
              <a:ext uri="{FF2B5EF4-FFF2-40B4-BE49-F238E27FC236}">
                <a16:creationId xmlns:a16="http://schemas.microsoft.com/office/drawing/2014/main" id="{64C3E4E5-E83D-CC4B-D0EA-D26EB2B588C9}"/>
              </a:ext>
            </a:extLst>
          </p:cNvPr>
          <p:cNvSpPr>
            <a:spLocks noGrp="1"/>
          </p:cNvSpPr>
          <p:nvPr>
            <p:ph type="body" idx="1"/>
          </p:nvPr>
        </p:nvSpPr>
        <p:spPr/>
        <p:txBody>
          <a:bodyPr>
            <a:normAutofit/>
          </a:bodyPr>
          <a:lstStyle/>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 Recommended options: The fixed-dose combination of medium-dose ICS/LABA was found to improve asthma control and reduce asthma exacerbations for patients whose asthma is not controlled at step 2 (Evidence A).</a:t>
            </a:r>
          </a:p>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GB" dirty="0">
                <a:solidFill>
                  <a:srgbClr val="002060"/>
                </a:solidFill>
                <a:latin typeface="Times New Roman" panose="02020603050405020304" pitchFamily="18" charset="0"/>
                <a:cs typeface="Times New Roman" panose="02020603050405020304" pitchFamily="18" charset="0"/>
              </a:rPr>
              <a:t>- </a:t>
            </a:r>
            <a:r>
              <a:rPr lang="en-GB" b="0" i="0" u="none" strike="noStrike" baseline="0" dirty="0">
                <a:solidFill>
                  <a:srgbClr val="002060"/>
                </a:solidFill>
                <a:latin typeface="Times New Roman" panose="02020603050405020304" pitchFamily="18" charset="0"/>
                <a:cs typeface="Times New Roman" panose="02020603050405020304" pitchFamily="18" charset="0"/>
              </a:rPr>
              <a:t>Alternative options:</a:t>
            </a:r>
            <a:r>
              <a:rPr lang="en-GB" dirty="0">
                <a:solidFill>
                  <a:srgbClr val="002060"/>
                </a:solidFill>
                <a:latin typeface="Times New Roman" panose="02020603050405020304" pitchFamily="18" charset="0"/>
                <a:cs typeface="Times New Roman" panose="02020603050405020304" pitchFamily="18" charset="0"/>
              </a:rPr>
              <a:t> </a:t>
            </a:r>
            <a:r>
              <a:rPr lang="en-GB" b="0" i="0" u="none" strike="noStrike" baseline="0" dirty="0">
                <a:solidFill>
                  <a:srgbClr val="002060"/>
                </a:solidFill>
                <a:latin typeface="Times New Roman" panose="02020603050405020304" pitchFamily="18" charset="0"/>
                <a:cs typeface="Times New Roman" panose="02020603050405020304" pitchFamily="18" charset="0"/>
              </a:rPr>
              <a:t>Evidence has shown that when tiotropium is added to an ICS delivered by multiple inhalers; it improves symptoms, reduces the risk of exacerbation, and improves lung function in patients with inadequately controlled asthma.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65616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F5A-27B2-8F6A-CE04-7B82869E82C3}"/>
              </a:ext>
            </a:extLst>
          </p:cNvPr>
          <p:cNvSpPr>
            <a:spLocks noGrp="1"/>
          </p:cNvSpPr>
          <p:nvPr>
            <p:ph type="title"/>
          </p:nvPr>
        </p:nvSpPr>
        <p:spPr/>
        <p:txBody>
          <a:bodyPr/>
          <a:lstStyle/>
          <a:p>
            <a:r>
              <a:rPr lang="en-GB" sz="4400" b="1" i="0" u="none" strike="noStrike" baseline="0" dirty="0">
                <a:solidFill>
                  <a:srgbClr val="002060"/>
                </a:solidFill>
                <a:latin typeface="Times New Roman" panose="02020603050405020304" pitchFamily="18" charset="0"/>
                <a:cs typeface="Times New Roman" panose="02020603050405020304" pitchFamily="18" charset="0"/>
              </a:rPr>
              <a:t>Treatment at step 4 </a:t>
            </a:r>
            <a:br>
              <a:rPr lang="en-GB" sz="4400" b="0" i="0" u="none" strike="noStrike" baseline="0" dirty="0">
                <a:solidFill>
                  <a:srgbClr val="2184C6"/>
                </a:solidFill>
                <a:latin typeface="Palatino"/>
              </a:rPr>
            </a:br>
            <a:endParaRPr lang="en-GB" dirty="0"/>
          </a:p>
        </p:txBody>
      </p:sp>
      <p:sp>
        <p:nvSpPr>
          <p:cNvPr id="3" name="Text Placeholder 2">
            <a:extLst>
              <a:ext uri="{FF2B5EF4-FFF2-40B4-BE49-F238E27FC236}">
                <a16:creationId xmlns:a16="http://schemas.microsoft.com/office/drawing/2014/main" id="{D1E978B7-0A82-4FD5-024D-DC6A91C2503D}"/>
              </a:ext>
            </a:extLst>
          </p:cNvPr>
          <p:cNvSpPr>
            <a:spLocks noGrp="1"/>
          </p:cNvSpPr>
          <p:nvPr>
            <p:ph type="body" idx="1"/>
          </p:nvPr>
        </p:nvSpPr>
        <p:spPr/>
        <p:txBody>
          <a:bodyPr/>
          <a:lstStyle/>
          <a:p>
            <a:pPr algn="just"/>
            <a:r>
              <a:rPr lang="en-GB" sz="3200" b="0" i="0" u="none" strike="noStrike" baseline="0" dirty="0">
                <a:solidFill>
                  <a:srgbClr val="002060"/>
                </a:solidFill>
                <a:latin typeface="Times New Roman" panose="02020603050405020304" pitchFamily="18" charset="0"/>
                <a:cs typeface="Times New Roman" panose="02020603050405020304" pitchFamily="18" charset="0"/>
              </a:rPr>
              <a:t>• Recommended options:  </a:t>
            </a:r>
          </a:p>
          <a:p>
            <a:pPr algn="just">
              <a:buFontTx/>
              <a:buChar char="-"/>
            </a:pPr>
            <a:r>
              <a:rPr lang="en-GB" b="0" i="0" u="none" strike="noStrike" baseline="0" dirty="0">
                <a:solidFill>
                  <a:srgbClr val="002060"/>
                </a:solidFill>
                <a:latin typeface="Times New Roman" panose="02020603050405020304" pitchFamily="18" charset="0"/>
                <a:cs typeface="Times New Roman" panose="02020603050405020304" pitchFamily="18" charset="0"/>
              </a:rPr>
              <a:t>Add LAMA in a single inhaler is recommended (Evidence A). This novel approach of SITT was found to be a safe and effective therapeutic approach. Moreover, when compared to multiple inhalers triple therapy (MITT), SITT usage is cost-effective and is associated with better adherence.</a:t>
            </a:r>
          </a:p>
          <a:p>
            <a:pPr algn="just">
              <a:buFontTx/>
              <a:buChar char="-"/>
            </a:pPr>
            <a:r>
              <a:rPr lang="en-GB" b="0" i="0" u="none" strike="noStrike" baseline="0" dirty="0">
                <a:solidFill>
                  <a:srgbClr val="002060"/>
                </a:solidFill>
                <a:latin typeface="Times New Roman" panose="02020603050405020304" pitchFamily="18" charset="0"/>
                <a:cs typeface="Times New Roman" panose="02020603050405020304" pitchFamily="18" charset="0"/>
              </a:rPr>
              <a:t>Once-a-day SITT combination of fluticasone furoate/umeclidinium/vilanterol 200/62.5/25 </a:t>
            </a:r>
            <a:r>
              <a:rPr lang="en-GB" b="0" i="0" u="none" strike="noStrike" baseline="0" dirty="0" err="1">
                <a:solidFill>
                  <a:srgbClr val="002060"/>
                </a:solidFill>
                <a:latin typeface="Times New Roman" panose="02020603050405020304" pitchFamily="18" charset="0"/>
                <a:cs typeface="Times New Roman" panose="02020603050405020304" pitchFamily="18" charset="0"/>
              </a:rPr>
              <a:t>μg</a:t>
            </a:r>
            <a:r>
              <a:rPr lang="en-GB" b="0" i="0" u="none" strike="noStrike" baseline="0" dirty="0">
                <a:solidFill>
                  <a:srgbClr val="002060"/>
                </a:solidFill>
                <a:latin typeface="Times New Roman" panose="02020603050405020304" pitchFamily="18" charset="0"/>
                <a:cs typeface="Times New Roman" panose="02020603050405020304" pitchFamily="18" charset="0"/>
              </a:rPr>
              <a:t> (</a:t>
            </a:r>
            <a:r>
              <a:rPr lang="en-GB" b="0" i="0" u="none" strike="noStrike" baseline="0" dirty="0" err="1">
                <a:solidFill>
                  <a:srgbClr val="002060"/>
                </a:solidFill>
                <a:latin typeface="Times New Roman" panose="02020603050405020304" pitchFamily="18" charset="0"/>
                <a:cs typeface="Times New Roman" panose="02020603050405020304" pitchFamily="18" charset="0"/>
              </a:rPr>
              <a:t>Trelegy</a:t>
            </a:r>
            <a:r>
              <a:rPr lang="en-GB" b="0" i="0" u="none" strike="noStrike" baseline="0" dirty="0">
                <a:solidFill>
                  <a:srgbClr val="002060"/>
                </a:solidFill>
                <a:latin typeface="Times New Roman" panose="02020603050405020304" pitchFamily="18" charset="0"/>
                <a:cs typeface="Times New Roman" panose="02020603050405020304" pitchFamily="18" charset="0"/>
              </a:rPr>
              <a:t> Ellipta®) is a recommended option.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6811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0" indent="0">
              <a:buNone/>
            </a:pPr>
            <a:r>
              <a:rPr lang="en-US" dirty="0"/>
              <a:t> </a:t>
            </a:r>
          </a:p>
          <a:p>
            <a:r>
              <a:rPr lang="en-US" dirty="0">
                <a:solidFill>
                  <a:srgbClr val="002060"/>
                </a:solidFill>
                <a:latin typeface="Times New Roman" panose="02020603050405020304" pitchFamily="18" charset="0"/>
                <a:cs typeface="Times New Roman" panose="02020603050405020304" pitchFamily="18" charset="0"/>
              </a:rPr>
              <a:t> Physical exam: BP 130/78 </a:t>
            </a:r>
          </a:p>
          <a:p>
            <a:r>
              <a:rPr lang="en-US" dirty="0">
                <a:solidFill>
                  <a:srgbClr val="002060"/>
                </a:solidFill>
                <a:latin typeface="Times New Roman" panose="02020603050405020304" pitchFamily="18" charset="0"/>
                <a:cs typeface="Times New Roman" panose="02020603050405020304" pitchFamily="18" charset="0"/>
              </a:rPr>
              <a:t> Pulse 98bpm </a:t>
            </a:r>
          </a:p>
          <a:p>
            <a:r>
              <a:rPr lang="en-US" dirty="0">
                <a:solidFill>
                  <a:srgbClr val="002060"/>
                </a:solidFill>
                <a:latin typeface="Times New Roman" panose="02020603050405020304" pitchFamily="18" charset="0"/>
                <a:cs typeface="Times New Roman" panose="02020603050405020304" pitchFamily="18" charset="0"/>
              </a:rPr>
              <a:t> RR: 20 /min </a:t>
            </a:r>
          </a:p>
          <a:p>
            <a:r>
              <a:rPr lang="en-US" dirty="0">
                <a:solidFill>
                  <a:srgbClr val="002060"/>
                </a:solidFill>
                <a:latin typeface="Times New Roman" panose="02020603050405020304" pitchFamily="18" charset="0"/>
                <a:cs typeface="Times New Roman" panose="02020603050405020304" pitchFamily="18" charset="0"/>
              </a:rPr>
              <a:t> SPO2: 97 % </a:t>
            </a:r>
          </a:p>
          <a:p>
            <a:r>
              <a:rPr lang="en-US" dirty="0">
                <a:solidFill>
                  <a:srgbClr val="002060"/>
                </a:solidFill>
                <a:latin typeface="Times New Roman" panose="02020603050405020304" pitchFamily="18" charset="0"/>
                <a:cs typeface="Times New Roman" panose="02020603050405020304" pitchFamily="18" charset="0"/>
              </a:rPr>
              <a:t> Chest exam shows prolonged expiration with expiratory wheezing all over. Heart and abdomen exam is normal.</a:t>
            </a:r>
          </a:p>
          <a:p>
            <a:endParaRPr lang="en-US" dirty="0"/>
          </a:p>
        </p:txBody>
      </p:sp>
    </p:spTree>
    <p:extLst>
      <p:ext uri="{BB962C8B-B14F-4D97-AF65-F5344CB8AC3E}">
        <p14:creationId xmlns:p14="http://schemas.microsoft.com/office/powerpoint/2010/main" val="17219338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56C2-64A2-36A3-CE4C-5816C0755EFE}"/>
              </a:ext>
            </a:extLst>
          </p:cNvPr>
          <p:cNvSpPr>
            <a:spLocks noGrp="1"/>
          </p:cNvSpPr>
          <p:nvPr>
            <p:ph type="title"/>
          </p:nvPr>
        </p:nvSpPr>
        <p:spPr/>
        <p:txBody>
          <a:bodyPr/>
          <a:lstStyle/>
          <a:p>
            <a:r>
              <a:rPr lang="en-GB" sz="4400" b="1" i="0" u="none" strike="noStrike" baseline="0" dirty="0">
                <a:solidFill>
                  <a:srgbClr val="002060"/>
                </a:solidFill>
                <a:latin typeface="Times New Roman" panose="02020603050405020304" pitchFamily="18" charset="0"/>
                <a:cs typeface="Times New Roman" panose="02020603050405020304" pitchFamily="18" charset="0"/>
              </a:rPr>
              <a:t>Treatment at step 5 </a:t>
            </a:r>
            <a:br>
              <a:rPr lang="en-GB" sz="4400" b="0" i="0" u="none" strike="noStrike" baseline="0" dirty="0">
                <a:solidFill>
                  <a:srgbClr val="2184C6"/>
                </a:solidFill>
                <a:latin typeface="Palatino"/>
              </a:rPr>
            </a:br>
            <a:endParaRPr lang="en-GB" dirty="0"/>
          </a:p>
        </p:txBody>
      </p:sp>
      <p:sp>
        <p:nvSpPr>
          <p:cNvPr id="3" name="Text Placeholder 2">
            <a:extLst>
              <a:ext uri="{FF2B5EF4-FFF2-40B4-BE49-F238E27FC236}">
                <a16:creationId xmlns:a16="http://schemas.microsoft.com/office/drawing/2014/main" id="{8739C385-E42A-9006-5EBC-515C2800EA7B}"/>
              </a:ext>
            </a:extLst>
          </p:cNvPr>
          <p:cNvSpPr>
            <a:spLocks noGrp="1"/>
          </p:cNvSpPr>
          <p:nvPr>
            <p:ph type="body" idx="1"/>
          </p:nvPr>
        </p:nvSpPr>
        <p:spPr/>
        <p:txBody>
          <a:bodyPr>
            <a:normAutofit/>
          </a:bodyPr>
          <a:lstStyle/>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Early consideration of biological therapy may lead to clinical remission and save the patient from frequent or chronic use of OCS and reduce asthma exacerbations.</a:t>
            </a: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Consultation with an asthma specialist is strongly recommended.</a:t>
            </a:r>
          </a:p>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buFontTx/>
              <a:buChar char="-"/>
            </a:pPr>
            <a:r>
              <a:rPr lang="en-GB" dirty="0">
                <a:solidFill>
                  <a:srgbClr val="002060"/>
                </a:solidFill>
                <a:latin typeface="Times New Roman" panose="02020603050405020304" pitchFamily="18" charset="0"/>
                <a:cs typeface="Times New Roman" panose="02020603050405020304" pitchFamily="18" charset="0"/>
              </a:rPr>
              <a:t>Available biological agents like:-</a:t>
            </a:r>
          </a:p>
          <a:p>
            <a:pPr marL="0" indent="0" algn="just">
              <a:buNone/>
            </a:pPr>
            <a:r>
              <a:rPr lang="en-GB" b="0" i="0" u="none" strike="noStrike" baseline="0" dirty="0">
                <a:solidFill>
                  <a:srgbClr val="002060"/>
                </a:solidFill>
                <a:latin typeface="Times New Roman" panose="02020603050405020304" pitchFamily="18" charset="0"/>
                <a:cs typeface="Times New Roman" panose="02020603050405020304" pitchFamily="18" charset="0"/>
              </a:rPr>
              <a:t>• Anti-</a:t>
            </a:r>
            <a:r>
              <a:rPr lang="en-GB" b="0" i="0" u="none" strike="noStrike" baseline="0" dirty="0" err="1">
                <a:solidFill>
                  <a:srgbClr val="002060"/>
                </a:solidFill>
                <a:latin typeface="Times New Roman" panose="02020603050405020304" pitchFamily="18" charset="0"/>
                <a:cs typeface="Times New Roman" panose="02020603050405020304" pitchFamily="18" charset="0"/>
              </a:rPr>
              <a:t>IgE</a:t>
            </a:r>
            <a:r>
              <a:rPr lang="en-GB" b="0" i="0" u="none" strike="noStrike" baseline="0" dirty="0">
                <a:solidFill>
                  <a:srgbClr val="002060"/>
                </a:solidFill>
                <a:latin typeface="Times New Roman" panose="02020603050405020304" pitchFamily="18" charset="0"/>
                <a:cs typeface="Times New Roman" panose="02020603050405020304" pitchFamily="18" charset="0"/>
              </a:rPr>
              <a:t> therapy: Omalizumab </a:t>
            </a:r>
          </a:p>
          <a:p>
            <a:pPr marL="0" indent="0" algn="just">
              <a:buNone/>
            </a:pPr>
            <a:r>
              <a:rPr lang="en-GB" b="0" i="0" u="none" strike="noStrike" baseline="0" dirty="0">
                <a:solidFill>
                  <a:srgbClr val="002060"/>
                </a:solidFill>
                <a:latin typeface="Times New Roman" panose="02020603050405020304" pitchFamily="18" charset="0"/>
                <a:cs typeface="Times New Roman" panose="02020603050405020304" pitchFamily="18" charset="0"/>
              </a:rPr>
              <a:t>• Anti-IL 5 therapy: Mepolizumab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18514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838200" y="-35081"/>
            <a:ext cx="10515600" cy="1325563"/>
          </a:xfrm>
        </p:spPr>
        <p:txBody>
          <a:bodyPr/>
          <a:lstStyle/>
          <a:p>
            <a:r>
              <a:rPr lang="en-US" altLang="ar-SA" b="1" dirty="0">
                <a:solidFill>
                  <a:srgbClr val="002060"/>
                </a:solidFill>
                <a:latin typeface="Times New Roman" panose="02020603050405020304" pitchFamily="18" charset="0"/>
                <a:ea typeface="Calibri" pitchFamily="34" charset="0"/>
                <a:cs typeface="Times New Roman" panose="02020603050405020304" pitchFamily="18" charset="0"/>
              </a:rPr>
              <a:t>Criteria for admission</a:t>
            </a:r>
            <a:endParaRPr lang="ar-SA" altLang="ar-SA" b="1" dirty="0">
              <a:solidFill>
                <a:srgbClr val="002060"/>
              </a:solidFill>
              <a:latin typeface="Times New Roman" panose="02020603050405020304" pitchFamily="18" charset="0"/>
              <a:cs typeface="Times New Roman" panose="02020603050405020304" pitchFamily="18" charset="0"/>
            </a:endParaRPr>
          </a:p>
        </p:txBody>
      </p:sp>
      <p:sp>
        <p:nvSpPr>
          <p:cNvPr id="60419" name="Content Placeholder 2"/>
          <p:cNvSpPr>
            <a:spLocks noGrp="1"/>
          </p:cNvSpPr>
          <p:nvPr>
            <p:ph idx="1"/>
          </p:nvPr>
        </p:nvSpPr>
        <p:spPr>
          <a:xfrm>
            <a:off x="838200" y="965916"/>
            <a:ext cx="10515600" cy="5892084"/>
          </a:xfrm>
        </p:spPr>
        <p:txBody>
          <a:bodyPr>
            <a:normAutofit fontScale="85000" lnSpcReduction="10000"/>
          </a:bodyPr>
          <a:lstStyle/>
          <a:p>
            <a:pPr>
              <a:lnSpc>
                <a:spcPct val="160000"/>
              </a:lnSpc>
              <a:spcBef>
                <a:spcPts val="422"/>
              </a:spcBef>
            </a:pPr>
            <a:r>
              <a:rPr lang="en-US" altLang="ar-SA" sz="2812" b="1" dirty="0">
                <a:solidFill>
                  <a:srgbClr val="002060"/>
                </a:solidFill>
                <a:latin typeface="Times New Roman" panose="02020603050405020304" pitchFamily="18" charset="0"/>
                <a:ea typeface="Calibri" pitchFamily="34" charset="0"/>
                <a:cs typeface="Times New Roman" panose="02020603050405020304" pitchFamily="18" charset="0"/>
              </a:rPr>
              <a:t>Patients whose peak flow is ≥ 60% best or predicted one hour after initial treatment can be discharged from the emergency department</a:t>
            </a:r>
          </a:p>
          <a:p>
            <a:pPr>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Criteria for admission: </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Any feature of a life threatening, near fatal attack</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Any feature of a severe attack that persists after initial treatment. </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unless any of the following is present:</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still suffering from significant symptoms</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previous history of near fatal or brittle asthma</a:t>
            </a:r>
          </a:p>
          <a:p>
            <a:pPr lvl="1">
              <a:lnSpc>
                <a:spcPct val="160000"/>
              </a:lnSpc>
              <a:spcBef>
                <a:spcPts val="422"/>
              </a:spcBef>
            </a:pPr>
            <a:r>
              <a:rPr lang="en-US" altLang="ar-SA" sz="3100" b="1" dirty="0">
                <a:solidFill>
                  <a:srgbClr val="002060"/>
                </a:solidFill>
                <a:latin typeface="Times New Roman" panose="02020603050405020304" pitchFamily="18" charset="0"/>
                <a:ea typeface="Calibri" pitchFamily="34" charset="0"/>
                <a:cs typeface="Times New Roman" panose="02020603050405020304" pitchFamily="18" charset="0"/>
              </a:rPr>
              <a:t>concerns about compliance and pregnancy</a:t>
            </a:r>
            <a:endParaRPr lang="ar-SA" altLang="ar-SA" sz="3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908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38200" y="365125"/>
            <a:ext cx="10515600" cy="935641"/>
          </a:xfrm>
        </p:spPr>
        <p:txBody>
          <a:bodyPr>
            <a:normAutofit/>
          </a:bodyPr>
          <a:lstStyle/>
          <a:p>
            <a:r>
              <a:rPr lang="en-US" altLang="ar-SA" sz="4800" dirty="0">
                <a:solidFill>
                  <a:srgbClr val="002060"/>
                </a:solidFill>
                <a:latin typeface="Times New Roman" panose="02020603050405020304" pitchFamily="18" charset="0"/>
                <a:ea typeface="Calibri" pitchFamily="34" charset="0"/>
                <a:cs typeface="Times New Roman" panose="02020603050405020304" pitchFamily="18" charset="0"/>
              </a:rPr>
              <a:t>Referral to a specialist center</a:t>
            </a:r>
            <a:endParaRPr lang="ar-SA" altLang="ar-SA" sz="4800" dirty="0">
              <a:solidFill>
                <a:srgbClr val="002060"/>
              </a:solidFill>
              <a:latin typeface="Times New Roman" panose="02020603050405020304" pitchFamily="18" charset="0"/>
              <a:cs typeface="Times New Roman" panose="02020603050405020304" pitchFamily="18" charset="0"/>
            </a:endParaRPr>
          </a:p>
        </p:txBody>
      </p:sp>
      <p:sp>
        <p:nvSpPr>
          <p:cNvPr id="59395" name="Content Placeholder 2"/>
          <p:cNvSpPr>
            <a:spLocks noGrp="1"/>
          </p:cNvSpPr>
          <p:nvPr>
            <p:ph idx="1"/>
          </p:nvPr>
        </p:nvSpPr>
        <p:spPr>
          <a:xfrm>
            <a:off x="722290" y="1300765"/>
            <a:ext cx="10515600" cy="5138671"/>
          </a:xfrm>
        </p:spPr>
        <p:txBody>
          <a:bodyPr>
            <a:normAutofit/>
          </a:bodyPr>
          <a:lstStyle/>
          <a:p>
            <a:pPr lvl="1">
              <a:spcBef>
                <a:spcPts val="422"/>
              </a:spcBef>
            </a:pPr>
            <a:endPar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endParaRP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Status asthmatics</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Deteriorating PEF</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Persisting or worsening hypoxia</a:t>
            </a:r>
          </a:p>
          <a:p>
            <a:pPr lvl="1">
              <a:spcBef>
                <a:spcPts val="422"/>
              </a:spcBef>
            </a:pPr>
            <a:r>
              <a:rPr lang="en-US" altLang="ar-SA" sz="2800" b="1" dirty="0" err="1">
                <a:solidFill>
                  <a:srgbClr val="002060"/>
                </a:solidFill>
                <a:latin typeface="Times New Roman" panose="02020603050405020304" pitchFamily="18" charset="0"/>
                <a:ea typeface="Calibri" pitchFamily="34" charset="0"/>
                <a:cs typeface="Times New Roman" panose="02020603050405020304" pitchFamily="18" charset="0"/>
              </a:rPr>
              <a:t>Hypercapnea</a:t>
            </a: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 respiratory acidosis (pH &lt;7.3)</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Severe exhaustion</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Increase work of breathing</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Drowsiness</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Confusion</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Coma</a:t>
            </a:r>
          </a:p>
          <a:p>
            <a:pPr lvl="1">
              <a:spcBef>
                <a:spcPts val="422"/>
              </a:spcBef>
            </a:pPr>
            <a:r>
              <a:rPr lang="en-US" altLang="ar-SA" sz="2800" b="1" dirty="0">
                <a:solidFill>
                  <a:srgbClr val="002060"/>
                </a:solidFill>
                <a:latin typeface="Times New Roman" panose="02020603050405020304" pitchFamily="18" charset="0"/>
                <a:ea typeface="Calibri" pitchFamily="34" charset="0"/>
                <a:cs typeface="Times New Roman" panose="02020603050405020304" pitchFamily="18" charset="0"/>
              </a:rPr>
              <a:t>Respiratory arrest</a:t>
            </a:r>
            <a:endParaRPr lang="ar-SA" altLang="ar-SA"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980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  Complication</a:t>
            </a:r>
            <a:endParaRPr lang="ar-SA" b="1"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l"/>
            <a:endParaRPr lang="en-US" dirty="0">
              <a:solidFill>
                <a:srgbClr val="002060"/>
              </a:solidFill>
              <a:latin typeface="Times New Roman" panose="02020603050405020304" pitchFamily="18" charset="0"/>
              <a:cs typeface="Times New Roman" panose="02020603050405020304" pitchFamily="18" charset="0"/>
            </a:endParaRPr>
          </a:p>
          <a:p>
            <a:pPr algn="l"/>
            <a:r>
              <a:rPr lang="en-US" dirty="0">
                <a:solidFill>
                  <a:srgbClr val="002060"/>
                </a:solidFill>
                <a:latin typeface="Times New Roman" panose="02020603050405020304" pitchFamily="18" charset="0"/>
                <a:cs typeface="Times New Roman" panose="02020603050405020304" pitchFamily="18" charset="0"/>
              </a:rPr>
              <a:t>Airway Remodeling</a:t>
            </a:r>
          </a:p>
          <a:p>
            <a:pPr algn="l"/>
            <a:r>
              <a:rPr lang="en-US" dirty="0">
                <a:solidFill>
                  <a:srgbClr val="002060"/>
                </a:solidFill>
                <a:latin typeface="Times New Roman" panose="02020603050405020304" pitchFamily="18" charset="0"/>
                <a:cs typeface="Times New Roman" panose="02020603050405020304" pitchFamily="18" charset="0"/>
              </a:rPr>
              <a:t>Hospitalization</a:t>
            </a:r>
          </a:p>
          <a:p>
            <a:r>
              <a:rPr lang="en-US" dirty="0">
                <a:solidFill>
                  <a:srgbClr val="002060"/>
                </a:solidFill>
                <a:latin typeface="Times New Roman" panose="02020603050405020304" pitchFamily="18" charset="0"/>
                <a:cs typeface="Times New Roman" panose="02020603050405020304" pitchFamily="18" charset="0"/>
              </a:rPr>
              <a:t>Lifestyle Disruption</a:t>
            </a:r>
          </a:p>
          <a:p>
            <a:pPr algn="l">
              <a:buFontTx/>
              <a:buChar char="-"/>
            </a:pPr>
            <a:r>
              <a:rPr lang="en-US" dirty="0">
                <a:solidFill>
                  <a:srgbClr val="002060"/>
                </a:solidFill>
                <a:latin typeface="Times New Roman" panose="02020603050405020304" pitchFamily="18" charset="0"/>
                <a:cs typeface="Times New Roman" panose="02020603050405020304" pitchFamily="18" charset="0"/>
              </a:rPr>
              <a:t>Sleep</a:t>
            </a:r>
          </a:p>
          <a:p>
            <a:pPr algn="l">
              <a:buFontTx/>
              <a:buChar char="-"/>
            </a:pPr>
            <a:r>
              <a:rPr lang="en-US" dirty="0">
                <a:solidFill>
                  <a:srgbClr val="002060"/>
                </a:solidFill>
                <a:latin typeface="Times New Roman" panose="02020603050405020304" pitchFamily="18" charset="0"/>
                <a:cs typeface="Times New Roman" panose="02020603050405020304" pitchFamily="18" charset="0"/>
              </a:rPr>
              <a:t>Physical activity</a:t>
            </a:r>
          </a:p>
          <a:p>
            <a:pPr algn="l">
              <a:buFontTx/>
              <a:buChar char="-"/>
            </a:pPr>
            <a:r>
              <a:rPr lang="en-US" dirty="0">
                <a:solidFill>
                  <a:srgbClr val="002060"/>
                </a:solidFill>
                <a:latin typeface="Times New Roman" panose="02020603050405020304" pitchFamily="18" charset="0"/>
                <a:cs typeface="Times New Roman" panose="02020603050405020304" pitchFamily="18" charset="0"/>
              </a:rPr>
              <a:t>Productivity</a:t>
            </a:r>
          </a:p>
          <a:p>
            <a:pPr algn="l"/>
            <a:r>
              <a:rPr lang="en-US" dirty="0">
                <a:solidFill>
                  <a:srgbClr val="002060"/>
                </a:solidFill>
                <a:latin typeface="Times New Roman" panose="02020603050405020304" pitchFamily="18" charset="0"/>
                <a:cs typeface="Times New Roman" panose="02020603050405020304" pitchFamily="18" charset="0"/>
              </a:rPr>
              <a:t>Death</a:t>
            </a:r>
          </a:p>
          <a:p>
            <a:endParaRPr lang="ar-SA" dirty="0"/>
          </a:p>
        </p:txBody>
      </p:sp>
    </p:spTree>
    <p:extLst>
      <p:ext uri="{BB962C8B-B14F-4D97-AF65-F5344CB8AC3E}">
        <p14:creationId xmlns:p14="http://schemas.microsoft.com/office/powerpoint/2010/main" val="978266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Management of acute asthma in adults and adolescents: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dirty="0"/>
          </a:p>
          <a:p>
            <a:r>
              <a:rPr lang="en-US" dirty="0">
                <a:solidFill>
                  <a:srgbClr val="002060"/>
                </a:solidFill>
                <a:latin typeface="Times New Roman" panose="02020603050405020304" pitchFamily="18" charset="0"/>
                <a:cs typeface="Times New Roman" panose="02020603050405020304" pitchFamily="18" charset="0"/>
              </a:rPr>
              <a:t>Acute asthma exacerbation is a challenging clinical scenario that requires a systemic approach to rapidly diagnose the condition.</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The first step is the early recognition to prevent the occurrence of exacerbations. event.</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The most specific marker associated with increased asthma mortality would be a history of repeated hospital admissions. </a:t>
            </a:r>
          </a:p>
        </p:txBody>
      </p:sp>
    </p:spTree>
    <p:extLst>
      <p:ext uri="{BB962C8B-B14F-4D97-AF65-F5344CB8AC3E}">
        <p14:creationId xmlns:p14="http://schemas.microsoft.com/office/powerpoint/2010/main" val="1145731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Clinical assessment of acute asthma:</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t> </a:t>
            </a:r>
          </a:p>
          <a:p>
            <a:pPr>
              <a:buFont typeface="Wingdings" panose="05000000000000000000" pitchFamily="2" charset="2"/>
              <a:buChar char="Ø"/>
            </a:pPr>
            <a:r>
              <a:rPr lang="en-US" dirty="0">
                <a:solidFill>
                  <a:srgbClr val="002060"/>
                </a:solidFill>
                <a:latin typeface="Times New Roman" panose="02020603050405020304" pitchFamily="18" charset="0"/>
                <a:cs typeface="Times New Roman" panose="02020603050405020304" pitchFamily="18" charset="0"/>
              </a:rPr>
              <a:t>The presence of the following features should be sought:</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Previous history of near-fatal asthma</a:t>
            </a:r>
          </a:p>
          <a:p>
            <a:r>
              <a:rPr lang="en-US" dirty="0">
                <a:solidFill>
                  <a:srgbClr val="002060"/>
                </a:solidFill>
                <a:latin typeface="Times New Roman" panose="02020603050405020304" pitchFamily="18" charset="0"/>
                <a:cs typeface="Times New Roman" panose="02020603050405020304" pitchFamily="18" charset="0"/>
              </a:rPr>
              <a:t>Whether the patient is taking three or more medications</a:t>
            </a:r>
          </a:p>
          <a:p>
            <a:r>
              <a:rPr lang="en-US" dirty="0">
                <a:solidFill>
                  <a:srgbClr val="002060"/>
                </a:solidFill>
                <a:latin typeface="Times New Roman" panose="02020603050405020304" pitchFamily="18" charset="0"/>
                <a:cs typeface="Times New Roman" panose="02020603050405020304" pitchFamily="18" charset="0"/>
              </a:rPr>
              <a:t>Heavy use of SABA</a:t>
            </a:r>
          </a:p>
          <a:p>
            <a:r>
              <a:rPr lang="en-US" dirty="0">
                <a:solidFill>
                  <a:srgbClr val="002060"/>
                </a:solidFill>
                <a:latin typeface="Times New Roman" panose="02020603050405020304" pitchFamily="18" charset="0"/>
                <a:cs typeface="Times New Roman" panose="02020603050405020304" pitchFamily="18" charset="0"/>
              </a:rPr>
              <a:t>Repeated visits to the ED</a:t>
            </a:r>
          </a:p>
          <a:p>
            <a:r>
              <a:rPr lang="en-US" dirty="0">
                <a:solidFill>
                  <a:srgbClr val="002060"/>
                </a:solidFill>
                <a:latin typeface="Times New Roman" panose="02020603050405020304" pitchFamily="18" charset="0"/>
                <a:cs typeface="Times New Roman" panose="02020603050405020304" pitchFamily="18" charset="0"/>
              </a:rPr>
              <a:t>Brittle asthma.</a:t>
            </a:r>
          </a:p>
        </p:txBody>
      </p:sp>
    </p:spTree>
    <p:extLst>
      <p:ext uri="{BB962C8B-B14F-4D97-AF65-F5344CB8AC3E}">
        <p14:creationId xmlns:p14="http://schemas.microsoft.com/office/powerpoint/2010/main" val="1152540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6A98-7EDE-E7AD-8DF3-CC64880002EC}"/>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A3FE044F-EE5A-1A2B-49C7-D9FB58809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268" y="0"/>
            <a:ext cx="8103477" cy="6873715"/>
          </a:xfr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5D7532E-D766-0ED1-5AA9-D882514531D8}"/>
                  </a:ext>
                </a:extLst>
              </p14:cNvPr>
              <p14:cNvContentPartPr/>
              <p14:nvPr/>
            </p14:nvContentPartPr>
            <p14:xfrm>
              <a:off x="2159330" y="3499407"/>
              <a:ext cx="7716600" cy="180000"/>
            </p14:xfrm>
          </p:contentPart>
        </mc:Choice>
        <mc:Fallback>
          <p:pic>
            <p:nvPicPr>
              <p:cNvPr id="3" name="Ink 2">
                <a:extLst>
                  <a:ext uri="{FF2B5EF4-FFF2-40B4-BE49-F238E27FC236}">
                    <a16:creationId xmlns:a16="http://schemas.microsoft.com/office/drawing/2014/main" id="{A5D7532E-D766-0ED1-5AA9-D882514531D8}"/>
                  </a:ext>
                </a:extLst>
              </p:cNvPr>
              <p:cNvPicPr/>
              <p:nvPr/>
            </p:nvPicPr>
            <p:blipFill>
              <a:blip r:embed="rId4"/>
              <a:stretch>
                <a:fillRect/>
              </a:stretch>
            </p:blipFill>
            <p:spPr>
              <a:xfrm>
                <a:off x="2153210" y="3493287"/>
                <a:ext cx="7728840" cy="192240"/>
              </a:xfrm>
              <a:prstGeom prst="rect">
                <a:avLst/>
              </a:prstGeom>
            </p:spPr>
          </p:pic>
        </mc:Fallback>
      </mc:AlternateContent>
      <p:grpSp>
        <p:nvGrpSpPr>
          <p:cNvPr id="8" name="Group 7">
            <a:extLst>
              <a:ext uri="{FF2B5EF4-FFF2-40B4-BE49-F238E27FC236}">
                <a16:creationId xmlns:a16="http://schemas.microsoft.com/office/drawing/2014/main" id="{A1F9B326-D252-3E70-FDD9-881BBF9E444D}"/>
              </a:ext>
            </a:extLst>
          </p:cNvPr>
          <p:cNvGrpSpPr/>
          <p:nvPr/>
        </p:nvGrpSpPr>
        <p:grpSpPr>
          <a:xfrm>
            <a:off x="1651730" y="-94833"/>
            <a:ext cx="7557840" cy="222120"/>
            <a:chOff x="1651730" y="-94833"/>
            <a:chExt cx="7557840" cy="222120"/>
          </a:xfrm>
        </p:grpSpPr>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3FF7F2B4-25CD-D31B-766B-F15770FD2254}"/>
                    </a:ext>
                  </a:extLst>
                </p14:cNvPr>
                <p14:cNvContentPartPr/>
                <p14:nvPr/>
              </p14:nvContentPartPr>
              <p14:xfrm>
                <a:off x="1651730" y="-94833"/>
                <a:ext cx="703440" cy="222120"/>
              </p14:xfrm>
            </p:contentPart>
          </mc:Choice>
          <mc:Fallback>
            <p:pic>
              <p:nvPicPr>
                <p:cNvPr id="4" name="Ink 3">
                  <a:extLst>
                    <a:ext uri="{FF2B5EF4-FFF2-40B4-BE49-F238E27FC236}">
                      <a16:creationId xmlns:a16="http://schemas.microsoft.com/office/drawing/2014/main" id="{3FF7F2B4-25CD-D31B-766B-F15770FD2254}"/>
                    </a:ext>
                  </a:extLst>
                </p:cNvPr>
                <p:cNvPicPr/>
                <p:nvPr/>
              </p:nvPicPr>
              <p:blipFill>
                <a:blip r:embed="rId6"/>
                <a:stretch>
                  <a:fillRect/>
                </a:stretch>
              </p:blipFill>
              <p:spPr>
                <a:xfrm>
                  <a:off x="1645610" y="-100953"/>
                  <a:ext cx="7156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D3EEAC47-9460-EED3-BEB6-0E7557DB2E3B}"/>
                    </a:ext>
                  </a:extLst>
                </p14:cNvPr>
                <p14:cNvContentPartPr/>
                <p14:nvPr/>
              </p14:nvContentPartPr>
              <p14:xfrm>
                <a:off x="2295770" y="-72873"/>
                <a:ext cx="6913800" cy="67680"/>
              </p14:xfrm>
            </p:contentPart>
          </mc:Choice>
          <mc:Fallback>
            <p:pic>
              <p:nvPicPr>
                <p:cNvPr id="6" name="Ink 5">
                  <a:extLst>
                    <a:ext uri="{FF2B5EF4-FFF2-40B4-BE49-F238E27FC236}">
                      <a16:creationId xmlns:a16="http://schemas.microsoft.com/office/drawing/2014/main" id="{D3EEAC47-9460-EED3-BEB6-0E7557DB2E3B}"/>
                    </a:ext>
                  </a:extLst>
                </p:cNvPr>
                <p:cNvPicPr/>
                <p:nvPr/>
              </p:nvPicPr>
              <p:blipFill>
                <a:blip r:embed="rId8"/>
                <a:stretch>
                  <a:fillRect/>
                </a:stretch>
              </p:blipFill>
              <p:spPr>
                <a:xfrm>
                  <a:off x="2289650" y="-78993"/>
                  <a:ext cx="6926040" cy="79920"/>
                </a:xfrm>
                <a:prstGeom prst="rect">
                  <a:avLst/>
                </a:prstGeom>
              </p:spPr>
            </p:pic>
          </mc:Fallback>
        </mc:AlternateContent>
      </p:grpSp>
    </p:spTree>
    <p:extLst>
      <p:ext uri="{BB962C8B-B14F-4D97-AF65-F5344CB8AC3E}">
        <p14:creationId xmlns:p14="http://schemas.microsoft.com/office/powerpoint/2010/main" val="3719801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Management of asthma in children</a:t>
            </a:r>
          </a:p>
        </p:txBody>
      </p:sp>
      <p:sp>
        <p:nvSpPr>
          <p:cNvPr id="3" name="Content Placeholder 2"/>
          <p:cNvSpPr>
            <a:spLocks noGrp="1"/>
          </p:cNvSpPr>
          <p:nvPr>
            <p:ph idx="1"/>
          </p:nvPr>
        </p:nvSpPr>
        <p:spPr/>
        <p:txBody>
          <a:bodyPr/>
          <a:lstStyle/>
          <a:p>
            <a:endParaRPr lang="en-US" dirty="0"/>
          </a:p>
          <a:p>
            <a:r>
              <a:rPr lang="en-US" dirty="0">
                <a:solidFill>
                  <a:srgbClr val="002060"/>
                </a:solidFill>
                <a:latin typeface="Times New Roman" panose="02020603050405020304" pitchFamily="18" charset="0"/>
                <a:cs typeface="Times New Roman" panose="02020603050405020304" pitchFamily="18" charset="0"/>
              </a:rPr>
              <a:t>Asthma represents the commonest chronic illness of childhood.</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It is also considered a leading cause for childhood morbidity as measured by school absences, ED visits, and hospitalizations.</a:t>
            </a:r>
          </a:p>
        </p:txBody>
      </p:sp>
    </p:spTree>
    <p:extLst>
      <p:ext uri="{BB962C8B-B14F-4D97-AF65-F5344CB8AC3E}">
        <p14:creationId xmlns:p14="http://schemas.microsoft.com/office/powerpoint/2010/main" val="308006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Asthma diagnosis in children</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6524"/>
            <a:ext cx="10515600" cy="5531475"/>
          </a:xfrm>
        </p:spPr>
        <p:txBody>
          <a:bodyPr>
            <a:normAutofit lnSpcReduction="10000"/>
          </a:bodyPr>
          <a:lstStyle/>
          <a:p>
            <a:r>
              <a:rPr lang="en-US" dirty="0">
                <a:solidFill>
                  <a:srgbClr val="002060"/>
                </a:solidFill>
              </a:rPr>
              <a:t>should be based on a careful clinical assessment that includes:</a:t>
            </a:r>
          </a:p>
          <a:p>
            <a:pPr marL="0" indent="0">
              <a:buNone/>
            </a:pPr>
            <a:endParaRPr lang="en-US" dirty="0">
              <a:solidFill>
                <a:srgbClr val="002060"/>
              </a:solidFill>
            </a:endParaRPr>
          </a:p>
          <a:p>
            <a:r>
              <a:rPr lang="en-US" dirty="0">
                <a:solidFill>
                  <a:srgbClr val="002060"/>
                </a:solidFill>
              </a:rPr>
              <a:t> Recurrent or chronic symptoms related to airway obstruction, such as wheezing, coughing, night symptoms, activity limitation, and shortness of breath. </a:t>
            </a:r>
          </a:p>
          <a:p>
            <a:r>
              <a:rPr lang="en-US" dirty="0">
                <a:solidFill>
                  <a:srgbClr val="002060"/>
                </a:solidFill>
              </a:rPr>
              <a:t> The diagnosis can be further be supported by the presence of </a:t>
            </a:r>
            <a:r>
              <a:rPr lang="en-US" dirty="0" err="1">
                <a:solidFill>
                  <a:srgbClr val="002060"/>
                </a:solidFill>
              </a:rPr>
              <a:t>atopy</a:t>
            </a:r>
            <a:r>
              <a:rPr lang="en-US" dirty="0">
                <a:solidFill>
                  <a:srgbClr val="002060"/>
                </a:solidFill>
              </a:rPr>
              <a:t>, early sensitization, and a family history of </a:t>
            </a:r>
            <a:r>
              <a:rPr lang="en-US" dirty="0" err="1">
                <a:solidFill>
                  <a:srgbClr val="002060"/>
                </a:solidFill>
              </a:rPr>
              <a:t>atopy</a:t>
            </a:r>
            <a:r>
              <a:rPr lang="en-US" dirty="0">
                <a:solidFill>
                  <a:srgbClr val="002060"/>
                </a:solidFill>
              </a:rPr>
              <a:t>.</a:t>
            </a:r>
          </a:p>
          <a:p>
            <a:pPr marL="0" indent="0">
              <a:buNone/>
            </a:pPr>
            <a:endParaRPr lang="en-US" dirty="0">
              <a:solidFill>
                <a:srgbClr val="002060"/>
              </a:solidFill>
            </a:endParaRPr>
          </a:p>
          <a:p>
            <a:r>
              <a:rPr lang="en-US" dirty="0">
                <a:solidFill>
                  <a:srgbClr val="002060"/>
                </a:solidFill>
              </a:rPr>
              <a:t>Whenever possible, </a:t>
            </a:r>
            <a:r>
              <a:rPr lang="en-US" dirty="0" err="1">
                <a:solidFill>
                  <a:srgbClr val="002060"/>
                </a:solidFill>
              </a:rPr>
              <a:t>spirometry</a:t>
            </a:r>
            <a:r>
              <a:rPr lang="en-US" dirty="0">
                <a:solidFill>
                  <a:srgbClr val="002060"/>
                </a:solidFill>
              </a:rPr>
              <a:t> is recommended to be performed to show reversibility of airway obstruction after bronchodilator therapy.</a:t>
            </a:r>
          </a:p>
          <a:p>
            <a:endParaRPr lang="en-US" dirty="0">
              <a:solidFill>
                <a:srgbClr val="002060"/>
              </a:solidFill>
            </a:endParaRPr>
          </a:p>
          <a:p>
            <a:r>
              <a:rPr lang="en-US" dirty="0">
                <a:solidFill>
                  <a:srgbClr val="002060"/>
                </a:solidFill>
              </a:rPr>
              <a:t> In general, </a:t>
            </a:r>
            <a:r>
              <a:rPr lang="en-US" dirty="0" err="1">
                <a:solidFill>
                  <a:srgbClr val="002060"/>
                </a:solidFill>
              </a:rPr>
              <a:t>spirometry</a:t>
            </a:r>
            <a:r>
              <a:rPr lang="en-US" dirty="0">
                <a:solidFill>
                  <a:srgbClr val="002060"/>
                </a:solidFill>
              </a:rPr>
              <a:t> can be performed in children aged ≥5 years</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7AB308A-5267-C1DE-FF19-9430D53E3004}"/>
                  </a:ext>
                </a:extLst>
              </p14:cNvPr>
              <p14:cNvContentPartPr/>
              <p14:nvPr/>
            </p14:nvContentPartPr>
            <p14:xfrm>
              <a:off x="10539410" y="795447"/>
              <a:ext cx="360" cy="360"/>
            </p14:xfrm>
          </p:contentPart>
        </mc:Choice>
        <mc:Fallback>
          <p:pic>
            <p:nvPicPr>
              <p:cNvPr id="4" name="Ink 3">
                <a:extLst>
                  <a:ext uri="{FF2B5EF4-FFF2-40B4-BE49-F238E27FC236}">
                    <a16:creationId xmlns:a16="http://schemas.microsoft.com/office/drawing/2014/main" id="{77AB308A-5267-C1DE-FF19-9430D53E3004}"/>
                  </a:ext>
                </a:extLst>
              </p:cNvPr>
              <p:cNvPicPr/>
              <p:nvPr/>
            </p:nvPicPr>
            <p:blipFill>
              <a:blip r:embed="rId3"/>
              <a:stretch>
                <a:fillRect/>
              </a:stretch>
            </p:blipFill>
            <p:spPr>
              <a:xfrm>
                <a:off x="10533290" y="789327"/>
                <a:ext cx="12600" cy="12600"/>
              </a:xfrm>
              <a:prstGeom prst="rect">
                <a:avLst/>
              </a:prstGeom>
            </p:spPr>
          </p:pic>
        </mc:Fallback>
      </mc:AlternateContent>
    </p:spTree>
    <p:extLst>
      <p:ext uri="{BB962C8B-B14F-4D97-AF65-F5344CB8AC3E}">
        <p14:creationId xmlns:p14="http://schemas.microsoft.com/office/powerpoint/2010/main" val="3549498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Asthma in preschool children:</a:t>
            </a:r>
          </a:p>
        </p:txBody>
      </p:sp>
      <p:sp>
        <p:nvSpPr>
          <p:cNvPr id="3" name="Content Placeholder 2"/>
          <p:cNvSpPr>
            <a:spLocks noGrp="1"/>
          </p:cNvSpPr>
          <p:nvPr>
            <p:ph idx="1"/>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Diagnosis and management differs from that of older children and adolescent</a:t>
            </a:r>
          </a:p>
          <a:p>
            <a:r>
              <a:rPr lang="en-US" dirty="0">
                <a:solidFill>
                  <a:srgbClr val="002060"/>
                </a:solidFill>
                <a:latin typeface="Times New Roman" panose="02020603050405020304" pitchFamily="18" charset="0"/>
                <a:cs typeface="Times New Roman" panose="02020603050405020304" pitchFamily="18" charset="0"/>
              </a:rPr>
              <a:t> In addition to the diagnosis of asthma, wheezing in preschool children can be due to unique differential diagnoses e.g.,</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a:buFontTx/>
              <a:buChar char="-"/>
            </a:pPr>
            <a:r>
              <a:rPr lang="en-US" dirty="0">
                <a:solidFill>
                  <a:srgbClr val="002060"/>
                </a:solidFill>
                <a:latin typeface="Times New Roman" panose="02020603050405020304" pitchFamily="18" charset="0"/>
                <a:cs typeface="Times New Roman" panose="02020603050405020304" pitchFamily="18" charset="0"/>
              </a:rPr>
              <a:t>Congenital defects,</a:t>
            </a:r>
          </a:p>
          <a:p>
            <a:pPr>
              <a:buFontTx/>
              <a:buChar char="-"/>
            </a:pPr>
            <a:r>
              <a:rPr lang="en-US" dirty="0">
                <a:solidFill>
                  <a:srgbClr val="002060"/>
                </a:solidFill>
                <a:latin typeface="Times New Roman" panose="02020603050405020304" pitchFamily="18" charset="0"/>
                <a:cs typeface="Times New Roman" panose="02020603050405020304" pitchFamily="18" charset="0"/>
              </a:rPr>
              <a:t> Infections especially viral bronchiolitis,</a:t>
            </a:r>
          </a:p>
          <a:p>
            <a:pPr>
              <a:buFontTx/>
              <a:buChar char="-"/>
            </a:pPr>
            <a:r>
              <a:rPr lang="en-US" dirty="0" err="1">
                <a:solidFill>
                  <a:srgbClr val="002060"/>
                </a:solidFill>
                <a:latin typeface="Times New Roman" panose="02020603050405020304" pitchFamily="18" charset="0"/>
                <a:cs typeface="Times New Roman" panose="02020603050405020304" pitchFamily="18" charset="0"/>
              </a:rPr>
              <a:t>Bronchopulmonary</a:t>
            </a:r>
            <a:r>
              <a:rPr lang="en-US" dirty="0">
                <a:solidFill>
                  <a:srgbClr val="002060"/>
                </a:solidFill>
                <a:latin typeface="Times New Roman" panose="02020603050405020304" pitchFamily="18" charset="0"/>
                <a:cs typeface="Times New Roman" panose="02020603050405020304" pitchFamily="18" charset="0"/>
              </a:rPr>
              <a:t> dysplasia, and</a:t>
            </a:r>
          </a:p>
          <a:p>
            <a:pPr>
              <a:buFontTx/>
              <a:buChar char="-"/>
            </a:pPr>
            <a:r>
              <a:rPr lang="en-US" dirty="0">
                <a:solidFill>
                  <a:srgbClr val="002060"/>
                </a:solidFill>
                <a:latin typeface="Times New Roman" panose="02020603050405020304" pitchFamily="18" charset="0"/>
                <a:cs typeface="Times New Roman" panose="02020603050405020304" pitchFamily="18" charset="0"/>
              </a:rPr>
              <a:t> Cystic fibrosis.</a:t>
            </a:r>
          </a:p>
        </p:txBody>
      </p:sp>
    </p:spTree>
    <p:extLst>
      <p:ext uri="{BB962C8B-B14F-4D97-AF65-F5344CB8AC3E}">
        <p14:creationId xmlns:p14="http://schemas.microsoft.com/office/powerpoint/2010/main" val="348268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normAutofit fontScale="90000"/>
          </a:bodyPr>
          <a:lstStyle/>
          <a:p>
            <a:r>
              <a:rPr lang="en-US" sz="4900" b="1" dirty="0">
                <a:solidFill>
                  <a:srgbClr val="002060"/>
                </a:solidFill>
              </a:rPr>
              <a:t>   </a:t>
            </a:r>
            <a:r>
              <a:rPr lang="en-US" sz="4900" b="1" dirty="0" err="1">
                <a:solidFill>
                  <a:srgbClr val="002060"/>
                </a:solidFill>
              </a:rPr>
              <a:t>DDs.of</a:t>
            </a:r>
            <a:r>
              <a:rPr lang="en-US" sz="4900" b="1" dirty="0">
                <a:solidFill>
                  <a:srgbClr val="002060"/>
                </a:solidFill>
              </a:rPr>
              <a:t> SOB.</a:t>
            </a:r>
            <a:br>
              <a:rPr lang="en-US" sz="5062" dirty="0">
                <a:solidFill>
                  <a:srgbClr val="93741C"/>
                </a:solidFill>
              </a:rPr>
            </a:br>
            <a:endParaRPr dirty="0"/>
          </a:p>
        </p:txBody>
      </p:sp>
      <p:sp>
        <p:nvSpPr>
          <p:cNvPr id="43" name="Shape 43"/>
          <p:cNvSpPr>
            <a:spLocks noGrp="1"/>
          </p:cNvSpPr>
          <p:nvPr>
            <p:ph type="body" idx="1"/>
          </p:nvPr>
        </p:nvSpPr>
        <p:spPr>
          <a:xfrm>
            <a:off x="524435" y="1143466"/>
            <a:ext cx="9520754" cy="5714533"/>
          </a:xfrm>
          <a:prstGeom prst="rect">
            <a:avLst/>
          </a:prstGeom>
        </p:spPr>
        <p:txBody>
          <a:bodyPr anchor="t">
            <a:normAutofit/>
          </a:bodyPr>
          <a:lstStyle/>
          <a:p>
            <a:pPr marL="0" indent="0" defTabSz="282882">
              <a:spcBef>
                <a:spcPts val="0"/>
              </a:spcBef>
              <a:buNone/>
              <a:defRPr sz="1800">
                <a:solidFill>
                  <a:srgbClr val="000000"/>
                </a:solidFill>
              </a:defRPr>
            </a:pPr>
            <a:endParaRPr sz="866" dirty="0">
              <a:solidFill>
                <a:srgbClr val="252525"/>
              </a:solidFill>
              <a:latin typeface="Helvetica"/>
              <a:ea typeface="Helvetica"/>
              <a:cs typeface="Helvetica"/>
              <a:sym typeface="Helvetica"/>
            </a:endParaRPr>
          </a:p>
          <a:p>
            <a:pPr marL="0" indent="0" defTabSz="282882">
              <a:lnSpc>
                <a:spcPct val="120000"/>
              </a:lnSpc>
              <a:spcBef>
                <a:spcPts val="0"/>
              </a:spcBef>
              <a:buNone/>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a:t>
            </a:r>
            <a:r>
              <a:rPr b="1" u="sng" dirty="0">
                <a:solidFill>
                  <a:srgbClr val="002060"/>
                </a:solidFill>
                <a:latin typeface="Times New Roman" panose="02020603050405020304" pitchFamily="18" charset="0"/>
                <a:ea typeface="Helvetica"/>
                <a:cs typeface="Times New Roman" panose="02020603050405020304" pitchFamily="18" charset="0"/>
                <a:sym typeface="Helvetica"/>
              </a:rPr>
              <a:t>lung diseases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Asthma</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Bronchitis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Chronic obstructive pulmonary disease</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Cystic fibrosis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Emphysema</a:t>
            </a:r>
            <a:endParaRPr lang="en-US" dirty="0">
              <a:solidFill>
                <a:srgbClr val="002060"/>
              </a:solidFill>
              <a:latin typeface="Times New Roman" panose="02020603050405020304" pitchFamily="18" charset="0"/>
              <a:ea typeface="Helvetica"/>
              <a:cs typeface="Times New Roman" panose="02020603050405020304" pitchFamily="18" charset="0"/>
              <a:sym typeface="Helvetica"/>
            </a:endParaRPr>
          </a:p>
          <a:p>
            <a:pPr marL="282882" indent="-282882" defTabSz="282882">
              <a:lnSpc>
                <a:spcPct val="120000"/>
              </a:lnSpc>
              <a:spcBef>
                <a:spcPts val="0"/>
              </a:spcBef>
              <a:buNone/>
              <a:tabLst>
                <a:tab pos="80364" algn="l"/>
                <a:tab pos="276810" algn="l"/>
              </a:tabLst>
              <a:defRPr sz="1800">
                <a:solidFill>
                  <a:srgbClr val="000000"/>
                </a:solidFill>
              </a:defRPr>
            </a:pPr>
            <a:endParaRPr dirty="0">
              <a:solidFill>
                <a:srgbClr val="002060"/>
              </a:solidFill>
              <a:latin typeface="Times New Roman" panose="02020603050405020304" pitchFamily="18" charset="0"/>
              <a:ea typeface="Helvetica"/>
              <a:cs typeface="Times New Roman" panose="02020603050405020304" pitchFamily="18" charset="0"/>
              <a:sym typeface="Helvetica"/>
            </a:endParaRPr>
          </a:p>
          <a:p>
            <a:pPr marL="0" indent="0" defTabSz="282882">
              <a:lnSpc>
                <a:spcPct val="120000"/>
              </a:lnSpc>
              <a:spcBef>
                <a:spcPts val="0"/>
              </a:spcBef>
              <a:buNone/>
              <a:defRPr sz="1800">
                <a:solidFill>
                  <a:srgbClr val="000000"/>
                </a:solidFill>
              </a:defRPr>
            </a:pPr>
            <a:r>
              <a:rPr b="1" u="sng" dirty="0">
                <a:solidFill>
                  <a:srgbClr val="002060"/>
                </a:solidFill>
                <a:latin typeface="Times New Roman" panose="02020603050405020304" pitchFamily="18" charset="0"/>
                <a:ea typeface="Helvetica"/>
                <a:cs typeface="Times New Roman" panose="02020603050405020304" pitchFamily="18" charset="0"/>
                <a:sym typeface="Helvetica"/>
              </a:rPr>
              <a:t>Disorders affecting breathing nerves and muscles</a:t>
            </a:r>
            <a:endParaRPr lang="en-US" b="1" u="sng" dirty="0">
              <a:solidFill>
                <a:srgbClr val="002060"/>
              </a:solidFill>
              <a:latin typeface="Times New Roman" panose="02020603050405020304" pitchFamily="18" charset="0"/>
              <a:ea typeface="Helvetica"/>
              <a:cs typeface="Times New Roman" panose="02020603050405020304" pitchFamily="18" charset="0"/>
              <a:sym typeface="Helvetica"/>
            </a:endParaRPr>
          </a:p>
          <a:p>
            <a:pPr marL="282882" indent="-282882" defTabSz="282882">
              <a:lnSpc>
                <a:spcPct val="120000"/>
              </a:lnSpc>
              <a:spcBef>
                <a:spcPts val="0"/>
              </a:spcBef>
              <a:buNone/>
              <a:tabLst>
                <a:tab pos="80364" algn="l"/>
                <a:tab pos="276810" algn="l"/>
              </a:tabLst>
              <a:defRPr sz="1800">
                <a:solidFill>
                  <a:srgbClr val="000000"/>
                </a:solidFill>
              </a:defRPr>
            </a:pPr>
            <a:endParaRPr lang="en-US" b="1" u="sng" dirty="0">
              <a:solidFill>
                <a:srgbClr val="002060"/>
              </a:solidFill>
              <a:latin typeface="Times New Roman" panose="02020603050405020304" pitchFamily="18" charset="0"/>
              <a:ea typeface="Helvetica"/>
              <a:cs typeface="Times New Roman" panose="02020603050405020304" pitchFamily="18" charset="0"/>
              <a:sym typeface="Helvetica"/>
            </a:endParaRP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Amyotrophic lateral sclerosis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a:t>
            </a:r>
            <a:r>
              <a:rPr dirty="0" err="1">
                <a:solidFill>
                  <a:srgbClr val="002060"/>
                </a:solidFill>
                <a:latin typeface="Times New Roman" panose="02020603050405020304" pitchFamily="18" charset="0"/>
                <a:ea typeface="Helvetica"/>
                <a:cs typeface="Times New Roman" panose="02020603050405020304" pitchFamily="18" charset="0"/>
                <a:sym typeface="Helvetica"/>
              </a:rPr>
              <a:t>Guillain-Barré</a:t>
            </a:r>
            <a:r>
              <a:rPr dirty="0">
                <a:solidFill>
                  <a:srgbClr val="002060"/>
                </a:solidFill>
                <a:latin typeface="Times New Roman" panose="02020603050405020304" pitchFamily="18" charset="0"/>
                <a:ea typeface="Helvetica"/>
                <a:cs typeface="Times New Roman" panose="02020603050405020304" pitchFamily="18" charset="0"/>
                <a:sym typeface="Helvetica"/>
              </a:rPr>
              <a:t> syndrome</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Multiple sclerosis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Myasthenia gravis</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Parsonage Turner syndrome</a:t>
            </a:r>
          </a:p>
          <a:p>
            <a:pPr marL="282882" indent="-282882" defTabSz="282882">
              <a:lnSpc>
                <a:spcPct val="120000"/>
              </a:lnSpc>
              <a:spcBef>
                <a:spcPts val="0"/>
              </a:spcBef>
              <a:buNone/>
              <a:tabLst>
                <a:tab pos="80364" algn="l"/>
                <a:tab pos="276810" algn="l"/>
              </a:tabLst>
              <a:defRPr sz="1800">
                <a:solidFill>
                  <a:srgbClr val="000000"/>
                </a:solidFill>
              </a:defRPr>
            </a:pPr>
            <a:r>
              <a:rPr dirty="0">
                <a:solidFill>
                  <a:srgbClr val="002060"/>
                </a:solidFill>
                <a:latin typeface="Times New Roman" panose="02020603050405020304" pitchFamily="18" charset="0"/>
                <a:ea typeface="Helvetica"/>
                <a:cs typeface="Times New Roman" panose="02020603050405020304" pitchFamily="18" charset="0"/>
                <a:sym typeface="Helvetica"/>
              </a:rPr>
              <a:t>	•	Eaton-Lambert syndrome</a:t>
            </a:r>
          </a:p>
          <a:p>
            <a:pPr marL="0" indent="0" defTabSz="282882">
              <a:lnSpc>
                <a:spcPct val="120000"/>
              </a:lnSpc>
              <a:spcBef>
                <a:spcPts val="0"/>
              </a:spcBef>
              <a:buNone/>
              <a:defRPr sz="1800">
                <a:solidFill>
                  <a:srgbClr val="000000"/>
                </a:solidFill>
              </a:defRPr>
            </a:pPr>
            <a:endParaRPr sz="1828" dirty="0">
              <a:solidFill>
                <a:schemeClr val="bg1">
                  <a:lumMod val="50000"/>
                </a:schemeClr>
              </a:solidFill>
              <a:ea typeface="Helvetica"/>
              <a:cs typeface="Helvetica"/>
              <a:sym typeface="Helvetica"/>
            </a:endParaRPr>
          </a:p>
          <a:p>
            <a:pPr marL="0" indent="0" defTabSz="282882">
              <a:lnSpc>
                <a:spcPct val="120000"/>
              </a:lnSpc>
              <a:spcBef>
                <a:spcPts val="0"/>
              </a:spcBef>
              <a:buNone/>
              <a:defRPr sz="1800">
                <a:solidFill>
                  <a:srgbClr val="000000"/>
                </a:solidFill>
              </a:defRPr>
            </a:pPr>
            <a:endParaRPr sz="1828" dirty="0">
              <a:solidFill>
                <a:schemeClr val="bg1">
                  <a:lumMod val="50000"/>
                </a:schemeClr>
              </a:solidFill>
              <a:ea typeface="Helvetica"/>
              <a:cs typeface="Helvetica"/>
              <a:sym typeface="Helvetica"/>
            </a:endParaRPr>
          </a:p>
          <a:p>
            <a:pPr marL="0" indent="0" defTabSz="282882">
              <a:lnSpc>
                <a:spcPct val="120000"/>
              </a:lnSpc>
              <a:spcBef>
                <a:spcPts val="0"/>
              </a:spcBef>
              <a:buNone/>
              <a:defRPr sz="1800">
                <a:solidFill>
                  <a:srgbClr val="000000"/>
                </a:solidFill>
              </a:defRPr>
            </a:pPr>
            <a:endParaRPr sz="1828" dirty="0">
              <a:solidFill>
                <a:schemeClr val="bg1">
                  <a:lumMod val="50000"/>
                </a:schemeClr>
              </a:solidFill>
              <a:ea typeface="Helvetica"/>
              <a:cs typeface="Helvetica"/>
              <a:sym typeface="Helvetica"/>
            </a:endParaRPr>
          </a:p>
        </p:txBody>
      </p:sp>
      <p:sp>
        <p:nvSpPr>
          <p:cNvPr id="2" name="مستطيل 1"/>
          <p:cNvSpPr/>
          <p:nvPr/>
        </p:nvSpPr>
        <p:spPr>
          <a:xfrm>
            <a:off x="6349153" y="3914409"/>
            <a:ext cx="3696036" cy="5481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82882" indent="-282882" defTabSz="282882">
              <a:lnSpc>
                <a:spcPct val="120000"/>
              </a:lnSpc>
              <a:tabLst>
                <a:tab pos="80364" algn="l"/>
                <a:tab pos="276810" algn="l"/>
              </a:tabLst>
              <a:defRPr sz="1800">
                <a:solidFill>
                  <a:srgbClr val="000000"/>
                </a:solidFill>
              </a:defRPr>
            </a:pPr>
            <a:endParaRPr lang="en-US" sz="1406" dirty="0">
              <a:solidFill>
                <a:schemeClr val="bg1">
                  <a:lumMod val="50000"/>
                </a:schemeClr>
              </a:solidFill>
              <a:ea typeface="Helvetica"/>
              <a:cs typeface="Helvetica"/>
              <a:sym typeface="Helvetica"/>
            </a:endParaRPr>
          </a:p>
          <a:p>
            <a:pPr defTabSz="410751" latinLnBrk="1" hangingPunct="0"/>
            <a:endParaRPr lang="ar-SA" sz="1406" dirty="0">
              <a:solidFill>
                <a:srgbClr val="FFFDEF"/>
              </a:solidFill>
              <a:effectLst>
                <a:outerShdw blurRad="25400" dist="12700" dir="16200000" rotWithShape="0">
                  <a:srgbClr val="000000">
                    <a:alpha val="40000"/>
                  </a:srgbClr>
                </a:outerShdw>
              </a:effectLst>
              <a:sym typeface="Palatino"/>
            </a:endParaRPr>
          </a:p>
        </p:txBody>
      </p:sp>
      <p:sp>
        <p:nvSpPr>
          <p:cNvPr id="3" name="Isosceles Triangle 2"/>
          <p:cNvSpPr/>
          <p:nvPr/>
        </p:nvSpPr>
        <p:spPr>
          <a:xfrm>
            <a:off x="838200" y="518972"/>
            <a:ext cx="170329" cy="4706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Isosceles Triangle 5"/>
          <p:cNvSpPr/>
          <p:nvPr/>
        </p:nvSpPr>
        <p:spPr>
          <a:xfrm>
            <a:off x="1008529" y="518972"/>
            <a:ext cx="170329" cy="4706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534212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Prediction of asthma in preschool children:</a:t>
            </a:r>
          </a:p>
        </p:txBody>
      </p:sp>
      <p:pic>
        <p:nvPicPr>
          <p:cNvPr id="4" name="Content Placeholder 3"/>
          <p:cNvPicPr>
            <a:picLocks noGrp="1" noChangeAspect="1"/>
          </p:cNvPicPr>
          <p:nvPr>
            <p:ph idx="1"/>
          </p:nvPr>
        </p:nvPicPr>
        <p:blipFill>
          <a:blip r:embed="rId2" cstate="print"/>
          <a:stretch>
            <a:fillRect/>
          </a:stretch>
        </p:blipFill>
        <p:spPr>
          <a:xfrm>
            <a:off x="838199" y="1532586"/>
            <a:ext cx="11010363" cy="5009882"/>
          </a:xfrm>
          <a:prstGeom prst="rect">
            <a:avLst/>
          </a:prstGeom>
        </p:spPr>
      </p:pic>
    </p:spTree>
    <p:extLst>
      <p:ext uri="{BB962C8B-B14F-4D97-AF65-F5344CB8AC3E}">
        <p14:creationId xmlns:p14="http://schemas.microsoft.com/office/powerpoint/2010/main" val="2890655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Asthma mimics:</a:t>
            </a:r>
          </a:p>
        </p:txBody>
      </p:sp>
      <p:sp>
        <p:nvSpPr>
          <p:cNvPr id="3" name="Content Placeholder 2"/>
          <p:cNvSpPr>
            <a:spLocks noGrp="1"/>
          </p:cNvSpPr>
          <p:nvPr>
            <p:ph idx="1"/>
          </p:nvPr>
        </p:nvSpPr>
        <p:spPr/>
        <p:txBody>
          <a:bodyPr/>
          <a:lstStyle/>
          <a:p>
            <a:r>
              <a:rPr lang="en-US" dirty="0"/>
              <a:t>should be suspected when any of the following is present:</a:t>
            </a:r>
          </a:p>
          <a:p>
            <a:pPr>
              <a:buFontTx/>
              <a:buChar char="-"/>
            </a:pPr>
            <a:r>
              <a:rPr lang="en-US" dirty="0"/>
              <a:t>Failure to thrive, </a:t>
            </a:r>
          </a:p>
          <a:p>
            <a:pPr>
              <a:buFontTx/>
              <a:buChar char="-"/>
            </a:pPr>
            <a:r>
              <a:rPr lang="en-US" dirty="0"/>
              <a:t>Onset of symptoms during infancy,</a:t>
            </a:r>
          </a:p>
          <a:p>
            <a:pPr>
              <a:buFontTx/>
              <a:buChar char="-"/>
            </a:pPr>
            <a:r>
              <a:rPr lang="en-US" dirty="0"/>
              <a:t> Vomiting associated with respiratory symptoms,</a:t>
            </a:r>
          </a:p>
          <a:p>
            <a:pPr>
              <a:buFontTx/>
              <a:buChar char="-"/>
            </a:pPr>
            <a:r>
              <a:rPr lang="en-US" dirty="0"/>
              <a:t> Continuous wheezing,</a:t>
            </a:r>
          </a:p>
          <a:p>
            <a:pPr marL="0" indent="0">
              <a:buNone/>
            </a:pPr>
            <a:r>
              <a:rPr lang="en-US" dirty="0"/>
              <a:t>- Failure to respond to asthma controller medication, </a:t>
            </a:r>
          </a:p>
          <a:p>
            <a:pPr marL="0" indent="0">
              <a:buNone/>
            </a:pPr>
            <a:r>
              <a:rPr lang="en-US" dirty="0"/>
              <a:t>- Clubbing or focal auscultation signs.</a:t>
            </a:r>
          </a:p>
          <a:p>
            <a:endParaRPr lang="en-US" dirty="0"/>
          </a:p>
        </p:txBody>
      </p:sp>
    </p:spTree>
    <p:extLst>
      <p:ext uri="{BB962C8B-B14F-4D97-AF65-F5344CB8AC3E}">
        <p14:creationId xmlns:p14="http://schemas.microsoft.com/office/powerpoint/2010/main" val="1237113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38200" y="365125"/>
            <a:ext cx="10881575" cy="6370526"/>
          </a:xfrm>
          <a:prstGeom prst="rect">
            <a:avLst/>
          </a:prstGeom>
        </p:spPr>
      </p:pic>
    </p:spTree>
    <p:extLst>
      <p:ext uri="{BB962C8B-B14F-4D97-AF65-F5344CB8AC3E}">
        <p14:creationId xmlns:p14="http://schemas.microsoft.com/office/powerpoint/2010/main" val="2731428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The childhood-ACT (C-ACT).</a:t>
            </a:r>
          </a:p>
        </p:txBody>
      </p:sp>
      <p:sp>
        <p:nvSpPr>
          <p:cNvPr id="3" name="Content Placeholder 2"/>
          <p:cNvSpPr>
            <a:spLocks noGrp="1"/>
          </p:cNvSpPr>
          <p:nvPr>
            <p:ph idx="1"/>
          </p:nvPr>
        </p:nvSpPr>
        <p:spPr>
          <a:xfrm>
            <a:off x="838200" y="1825624"/>
            <a:ext cx="10515600" cy="5032375"/>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The C-ACT is a validated test for 4–12 years old children. </a:t>
            </a:r>
          </a:p>
          <a:p>
            <a:r>
              <a:rPr lang="en-US" dirty="0">
                <a:solidFill>
                  <a:srgbClr val="002060"/>
                </a:solidFill>
                <a:latin typeface="Times New Roman" panose="02020603050405020304" pitchFamily="18" charset="0"/>
                <a:cs typeface="Times New Roman" panose="02020603050405020304" pitchFamily="18" charset="0"/>
              </a:rPr>
              <a:t> Is a two-part questionnaire with a total of seven questions. The first part is to be answered by the patient and the second part by the caregiver.</a:t>
            </a:r>
          </a:p>
          <a:p>
            <a:r>
              <a:rPr lang="en-US" dirty="0">
                <a:solidFill>
                  <a:srgbClr val="002060"/>
                </a:solidFill>
                <a:latin typeface="Times New Roman" panose="02020603050405020304" pitchFamily="18" charset="0"/>
                <a:cs typeface="Times New Roman" panose="02020603050405020304" pitchFamily="18" charset="0"/>
              </a:rPr>
              <a:t> The final C-ACT score is made up of the sum of the scores of the two parts, ranging from 0 (poorest asthma control) to 27 (optimal asthma control). </a:t>
            </a:r>
          </a:p>
          <a:p>
            <a:r>
              <a:rPr lang="en-US" dirty="0">
                <a:solidFill>
                  <a:srgbClr val="002060"/>
                </a:solidFill>
                <a:latin typeface="Times New Roman" panose="02020603050405020304" pitchFamily="18" charset="0"/>
                <a:cs typeface="Times New Roman" panose="02020603050405020304" pitchFamily="18" charset="0"/>
              </a:rPr>
              <a:t>A score of ≤19 points suggests that a child’s asthma is not adequately controlled.</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 See box 18 – </a:t>
            </a:r>
            <a:r>
              <a:rPr lang="en-US" u="sng" dirty="0">
                <a:solidFill>
                  <a:srgbClr val="002060"/>
                </a:solidFill>
                <a:latin typeface="Times New Roman" panose="02020603050405020304" pitchFamily="18" charset="0"/>
                <a:cs typeface="Times New Roman" panose="02020603050405020304" pitchFamily="18" charset="0"/>
              </a:rPr>
              <a:t>Page 66</a:t>
            </a:r>
          </a:p>
        </p:txBody>
      </p:sp>
    </p:spTree>
    <p:extLst>
      <p:ext uri="{BB962C8B-B14F-4D97-AF65-F5344CB8AC3E}">
        <p14:creationId xmlns:p14="http://schemas.microsoft.com/office/powerpoint/2010/main" val="2485265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Age group &lt;5 years: The Test for Respiratory and Asthma Control in Kids (TRACK).</a:t>
            </a:r>
            <a:br>
              <a:rPr lang="en-US" dirty="0"/>
            </a:b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This is a validated test for children &lt;5 years.</a:t>
            </a:r>
          </a:p>
          <a:p>
            <a:r>
              <a:rPr lang="en-US" dirty="0">
                <a:solidFill>
                  <a:srgbClr val="002060"/>
                </a:solidFill>
                <a:latin typeface="Times New Roman" panose="02020603050405020304" pitchFamily="18" charset="0"/>
                <a:cs typeface="Times New Roman" panose="02020603050405020304" pitchFamily="18" charset="0"/>
              </a:rPr>
              <a:t> It is a 5-item standardized questionnaire,</a:t>
            </a:r>
          </a:p>
          <a:p>
            <a:r>
              <a:rPr lang="en-US" dirty="0">
                <a:solidFill>
                  <a:srgbClr val="002060"/>
                </a:solidFill>
                <a:latin typeface="Times New Roman" panose="02020603050405020304" pitchFamily="18" charset="0"/>
                <a:cs typeface="Times New Roman" panose="02020603050405020304" pitchFamily="18" charset="0"/>
              </a:rPr>
              <a:t>Four questions that address the impairment domain and one question that addresses the risk domain of asthma control. </a:t>
            </a:r>
          </a:p>
          <a:p>
            <a:r>
              <a:rPr lang="en-US" dirty="0">
                <a:solidFill>
                  <a:srgbClr val="002060"/>
                </a:solidFill>
                <a:latin typeface="Times New Roman" panose="02020603050405020304" pitchFamily="18" charset="0"/>
                <a:cs typeface="Times New Roman" panose="02020603050405020304" pitchFamily="18" charset="0"/>
              </a:rPr>
              <a:t>Each item is scored from 0 to 20 points on a 5-point </a:t>
            </a:r>
            <a:r>
              <a:rPr lang="en-US" dirty="0" err="1">
                <a:solidFill>
                  <a:srgbClr val="002060"/>
                </a:solidFill>
                <a:latin typeface="Times New Roman" panose="02020603050405020304" pitchFamily="18" charset="0"/>
                <a:cs typeface="Times New Roman" panose="02020603050405020304" pitchFamily="18" charset="0"/>
              </a:rPr>
              <a:t>Likert</a:t>
            </a:r>
            <a:r>
              <a:rPr lang="en-US" dirty="0">
                <a:solidFill>
                  <a:srgbClr val="002060"/>
                </a:solidFill>
                <a:latin typeface="Times New Roman" panose="02020603050405020304" pitchFamily="18" charset="0"/>
                <a:cs typeface="Times New Roman" panose="02020603050405020304" pitchFamily="18" charset="0"/>
              </a:rPr>
              <a:t>-type scale.</a:t>
            </a:r>
          </a:p>
          <a:p>
            <a:r>
              <a:rPr lang="en-US" dirty="0">
                <a:solidFill>
                  <a:srgbClr val="002060"/>
                </a:solidFill>
                <a:latin typeface="Times New Roman" panose="02020603050405020304" pitchFamily="18" charset="0"/>
                <a:cs typeface="Times New Roman" panose="02020603050405020304" pitchFamily="18" charset="0"/>
              </a:rPr>
              <a:t>For a total score ranging from 0 to 100. Higher scores would indicate better respiratory and asthma control;</a:t>
            </a:r>
          </a:p>
          <a:p>
            <a:r>
              <a:rPr lang="en-US" dirty="0">
                <a:solidFill>
                  <a:srgbClr val="002060"/>
                </a:solidFill>
                <a:latin typeface="Times New Roman" panose="02020603050405020304" pitchFamily="18" charset="0"/>
                <a:cs typeface="Times New Roman" panose="02020603050405020304" pitchFamily="18" charset="0"/>
              </a:rPr>
              <a:t> A score of &lt;80 points suggests that a child’s asthma is not controlled.</a:t>
            </a:r>
          </a:p>
        </p:txBody>
      </p:sp>
    </p:spTree>
    <p:extLst>
      <p:ext uri="{BB962C8B-B14F-4D97-AF65-F5344CB8AC3E}">
        <p14:creationId xmlns:p14="http://schemas.microsoft.com/office/powerpoint/2010/main" val="150612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CB7E-0EA5-1C4D-2DBF-BE4AD0F3FF35}"/>
              </a:ext>
            </a:extLst>
          </p:cNvPr>
          <p:cNvSpPr>
            <a:spLocks noGrp="1"/>
          </p:cNvSpPr>
          <p:nvPr>
            <p:ph type="title"/>
          </p:nvPr>
        </p:nvSpPr>
        <p:spPr/>
        <p:txBody>
          <a:bodyPr>
            <a:normAutofit/>
          </a:bodyPr>
          <a:lstStyle/>
          <a:p>
            <a:r>
              <a:rPr lang="en-GB" b="1" i="0" u="none" strike="noStrike" baseline="0" dirty="0">
                <a:solidFill>
                  <a:srgbClr val="002060"/>
                </a:solidFill>
                <a:latin typeface="Times New Roman" panose="02020603050405020304" pitchFamily="18" charset="0"/>
                <a:cs typeface="Times New Roman" panose="02020603050405020304" pitchFamily="18" charset="0"/>
              </a:rPr>
              <a:t>Outpatient management of asthma in children aged 5–12 years </a:t>
            </a:r>
            <a:endParaRPr lang="en-GB"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C067289-1FDF-29F1-46F9-169421B0C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690688"/>
            <a:ext cx="10305639" cy="4894308"/>
          </a:xfr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6FFAA96-C862-7169-A15D-5B2A6E6C2353}"/>
                  </a:ext>
                </a:extLst>
              </p14:cNvPr>
              <p14:cNvContentPartPr/>
              <p14:nvPr/>
            </p14:nvContentPartPr>
            <p14:xfrm>
              <a:off x="3812090" y="4155327"/>
              <a:ext cx="360" cy="360"/>
            </p14:xfrm>
          </p:contentPart>
        </mc:Choice>
        <mc:Fallback>
          <p:pic>
            <p:nvPicPr>
              <p:cNvPr id="3" name="Ink 2">
                <a:extLst>
                  <a:ext uri="{FF2B5EF4-FFF2-40B4-BE49-F238E27FC236}">
                    <a16:creationId xmlns:a16="http://schemas.microsoft.com/office/drawing/2014/main" id="{C6FFAA96-C862-7169-A15D-5B2A6E6C2353}"/>
                  </a:ext>
                </a:extLst>
              </p:cNvPr>
              <p:cNvPicPr/>
              <p:nvPr/>
            </p:nvPicPr>
            <p:blipFill>
              <a:blip r:embed="rId4"/>
              <a:stretch>
                <a:fillRect/>
              </a:stretch>
            </p:blipFill>
            <p:spPr>
              <a:xfrm>
                <a:off x="3805970" y="4149207"/>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FDB1FC8-7492-5EB8-C797-1D1A0EBEFC67}"/>
                  </a:ext>
                </a:extLst>
              </p14:cNvPr>
              <p14:cNvContentPartPr/>
              <p14:nvPr/>
            </p14:nvContentPartPr>
            <p14:xfrm>
              <a:off x="2217290" y="4214727"/>
              <a:ext cx="360" cy="360"/>
            </p14:xfrm>
          </p:contentPart>
        </mc:Choice>
        <mc:Fallback>
          <p:pic>
            <p:nvPicPr>
              <p:cNvPr id="4" name="Ink 3">
                <a:extLst>
                  <a:ext uri="{FF2B5EF4-FFF2-40B4-BE49-F238E27FC236}">
                    <a16:creationId xmlns:a16="http://schemas.microsoft.com/office/drawing/2014/main" id="{AFDB1FC8-7492-5EB8-C797-1D1A0EBEFC67}"/>
                  </a:ext>
                </a:extLst>
              </p:cNvPr>
              <p:cNvPicPr/>
              <p:nvPr/>
            </p:nvPicPr>
            <p:blipFill>
              <a:blip r:embed="rId4"/>
              <a:stretch>
                <a:fillRect/>
              </a:stretch>
            </p:blipFill>
            <p:spPr>
              <a:xfrm>
                <a:off x="2211170" y="4208607"/>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8AA31C8F-4E6A-9120-2674-2564B12543FE}"/>
                  </a:ext>
                </a:extLst>
              </p14:cNvPr>
              <p14:cNvContentPartPr/>
              <p14:nvPr/>
            </p14:nvContentPartPr>
            <p14:xfrm>
              <a:off x="1356530" y="2924127"/>
              <a:ext cx="360" cy="1800"/>
            </p14:xfrm>
          </p:contentPart>
        </mc:Choice>
        <mc:Fallback>
          <p:pic>
            <p:nvPicPr>
              <p:cNvPr id="6" name="Ink 5">
                <a:extLst>
                  <a:ext uri="{FF2B5EF4-FFF2-40B4-BE49-F238E27FC236}">
                    <a16:creationId xmlns:a16="http://schemas.microsoft.com/office/drawing/2014/main" id="{8AA31C8F-4E6A-9120-2674-2564B12543FE}"/>
                  </a:ext>
                </a:extLst>
              </p:cNvPr>
              <p:cNvPicPr/>
              <p:nvPr/>
            </p:nvPicPr>
            <p:blipFill>
              <a:blip r:embed="rId7"/>
              <a:stretch>
                <a:fillRect/>
              </a:stretch>
            </p:blipFill>
            <p:spPr>
              <a:xfrm>
                <a:off x="1350410" y="2918007"/>
                <a:ext cx="12600" cy="14040"/>
              </a:xfrm>
              <a:prstGeom prst="rect">
                <a:avLst/>
              </a:prstGeom>
            </p:spPr>
          </p:pic>
        </mc:Fallback>
      </mc:AlternateContent>
    </p:spTree>
    <p:extLst>
      <p:ext uri="{BB962C8B-B14F-4D97-AF65-F5344CB8AC3E}">
        <p14:creationId xmlns:p14="http://schemas.microsoft.com/office/powerpoint/2010/main" val="2531538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90ED-6111-B911-C827-7A8D59D8D66F}"/>
              </a:ext>
            </a:extLst>
          </p:cNvPr>
          <p:cNvSpPr>
            <a:spLocks noGrp="1"/>
          </p:cNvSpPr>
          <p:nvPr>
            <p:ph type="title"/>
          </p:nvPr>
        </p:nvSpPr>
        <p:spPr>
          <a:xfrm>
            <a:off x="838200" y="365125"/>
            <a:ext cx="10515600" cy="457177"/>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49B23A4C-B855-6511-C9EA-834E985FB5EE}"/>
              </a:ext>
            </a:extLst>
          </p:cNvPr>
          <p:cNvSpPr>
            <a:spLocks noGrp="1"/>
          </p:cNvSpPr>
          <p:nvPr>
            <p:ph idx="1"/>
          </p:nvPr>
        </p:nvSpPr>
        <p:spPr>
          <a:xfrm>
            <a:off x="838200" y="1157801"/>
            <a:ext cx="10515600" cy="5019161"/>
          </a:xfrm>
        </p:spPr>
        <p:txBody>
          <a:bodyPr>
            <a:normAutofit fontScale="92500" lnSpcReduction="10000"/>
          </a:bodyPr>
          <a:lstStyle/>
          <a:p>
            <a:pPr algn="just"/>
            <a:r>
              <a:rPr lang="en-GB" b="1" i="0" strike="noStrike" baseline="0" dirty="0">
                <a:solidFill>
                  <a:srgbClr val="2184C6"/>
                </a:solidFill>
                <a:latin typeface="Times New Roman" panose="02020603050405020304" pitchFamily="18" charset="0"/>
                <a:cs typeface="Times New Roman" panose="02020603050405020304" pitchFamily="18" charset="0"/>
              </a:rPr>
              <a:t>Step 1 </a:t>
            </a:r>
          </a:p>
          <a:p>
            <a:pPr algn="just"/>
            <a:r>
              <a:rPr lang="en-GB" b="0" i="0" u="none" strike="noStrike" baseline="0" dirty="0">
                <a:solidFill>
                  <a:srgbClr val="221E1F"/>
                </a:solidFill>
                <a:latin typeface="Times New Roman" panose="02020603050405020304" pitchFamily="18" charset="0"/>
                <a:cs typeface="Times New Roman" panose="02020603050405020304" pitchFamily="18" charset="0"/>
              </a:rPr>
              <a:t>The recommended option is as needed ICS whenever SABA is required.</a:t>
            </a:r>
          </a:p>
          <a:p>
            <a:pPr algn="just"/>
            <a:endParaRPr lang="en-GB" dirty="0">
              <a:solidFill>
                <a:srgbClr val="221E1F"/>
              </a:solidFill>
              <a:latin typeface="Times New Roman" panose="02020603050405020304" pitchFamily="18" charset="0"/>
              <a:cs typeface="Times New Roman" panose="02020603050405020304" pitchFamily="18" charset="0"/>
            </a:endParaRPr>
          </a:p>
          <a:p>
            <a:pPr marL="0" indent="0" algn="just">
              <a:buNone/>
            </a:pPr>
            <a:endParaRPr lang="en-GB" b="0" i="0" u="none" strike="noStrike" baseline="0" dirty="0">
              <a:solidFill>
                <a:srgbClr val="221E1F"/>
              </a:solidFill>
              <a:latin typeface="Times New Roman" panose="02020603050405020304" pitchFamily="18" charset="0"/>
              <a:cs typeface="Times New Roman" panose="02020603050405020304" pitchFamily="18" charset="0"/>
            </a:endParaRPr>
          </a:p>
          <a:p>
            <a:pPr algn="just"/>
            <a:r>
              <a:rPr lang="en-GB" b="1" i="0" u="sng" strike="noStrike" baseline="0" dirty="0">
                <a:solidFill>
                  <a:srgbClr val="2184C6"/>
                </a:solidFill>
                <a:latin typeface="Times New Roman" panose="02020603050405020304" pitchFamily="18" charset="0"/>
                <a:cs typeface="Times New Roman" panose="02020603050405020304" pitchFamily="18" charset="0"/>
              </a:rPr>
              <a:t>Step 2 </a:t>
            </a:r>
          </a:p>
          <a:p>
            <a:pPr algn="just"/>
            <a:r>
              <a:rPr lang="en-GB" b="0" i="0" u="none" strike="noStrike" baseline="0" dirty="0">
                <a:solidFill>
                  <a:srgbClr val="221E1F"/>
                </a:solidFill>
                <a:latin typeface="Times New Roman" panose="02020603050405020304" pitchFamily="18" charset="0"/>
                <a:cs typeface="Times New Roman" panose="02020603050405020304" pitchFamily="18" charset="0"/>
              </a:rPr>
              <a:t>The recommended option is low dose-ICS (step 2). </a:t>
            </a:r>
          </a:p>
          <a:p>
            <a:pPr algn="just"/>
            <a:r>
              <a:rPr lang="en-GB" b="0" i="0" u="none" strike="noStrike" baseline="0" dirty="0">
                <a:solidFill>
                  <a:srgbClr val="221E1F"/>
                </a:solidFill>
                <a:latin typeface="Times New Roman" panose="02020603050405020304" pitchFamily="18" charset="0"/>
                <a:cs typeface="Times New Roman" panose="02020603050405020304" pitchFamily="18" charset="0"/>
              </a:rPr>
              <a:t>Alternatively, either use of ICS whenever SABA is required, or daily LTRA that are less effective option at this step</a:t>
            </a:r>
          </a:p>
          <a:p>
            <a:pPr marL="0" indent="0" algn="just">
              <a:buNone/>
            </a:pPr>
            <a:endParaRPr lang="en-GB" b="0" i="0" u="none" strike="noStrike" baseline="0" dirty="0">
              <a:solidFill>
                <a:srgbClr val="221E1F"/>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221E1F"/>
                </a:solidFill>
                <a:latin typeface="Times New Roman" panose="02020603050405020304" pitchFamily="18" charset="0"/>
                <a:cs typeface="Times New Roman" panose="02020603050405020304" pitchFamily="18" charset="0"/>
              </a:rPr>
              <a:t>For a child with intermittent viral-induced wheeze daily low-dose ICS is recommended.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425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CC32-72D1-04CB-ADB6-1AF489D8B1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C947FA-4FD3-DAE0-B71C-BF594866433A}"/>
              </a:ext>
            </a:extLst>
          </p:cNvPr>
          <p:cNvSpPr>
            <a:spLocks noGrp="1"/>
          </p:cNvSpPr>
          <p:nvPr>
            <p:ph idx="1"/>
          </p:nvPr>
        </p:nvSpPr>
        <p:spPr/>
        <p:txBody>
          <a:bodyPr>
            <a:normAutofit/>
          </a:bodyPr>
          <a:lstStyle/>
          <a:p>
            <a:pPr algn="just"/>
            <a:r>
              <a:rPr lang="en-GB" sz="3200" b="1" i="0" u="sng" strike="noStrike" baseline="0" dirty="0">
                <a:solidFill>
                  <a:srgbClr val="00B0F0"/>
                </a:solidFill>
                <a:latin typeface="Times New Roman" panose="02020603050405020304" pitchFamily="18" charset="0"/>
                <a:cs typeface="Times New Roman" panose="02020603050405020304" pitchFamily="18" charset="0"/>
              </a:rPr>
              <a:t>Step 3 </a:t>
            </a:r>
          </a:p>
          <a:p>
            <a:pPr algn="just"/>
            <a:r>
              <a:rPr lang="pt-BR" sz="3200" b="0" i="0" u="none" strike="noStrike" baseline="0" dirty="0">
                <a:solidFill>
                  <a:srgbClr val="002060"/>
                </a:solidFill>
                <a:latin typeface="Times New Roman" panose="02020603050405020304" pitchFamily="18" charset="0"/>
                <a:cs typeface="Times New Roman" panose="02020603050405020304" pitchFamily="18" charset="0"/>
              </a:rPr>
              <a:t>The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recommended</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option</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is</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low</a:t>
            </a:r>
            <a:r>
              <a:rPr lang="pt-BR" sz="3200" dirty="0">
                <a:solidFill>
                  <a:srgbClr val="002060"/>
                </a:solidFill>
                <a:latin typeface="Times New Roman" panose="02020603050405020304" pitchFamily="18" charset="0"/>
                <a:cs typeface="Times New Roman" panose="02020603050405020304" pitchFamily="18" charset="0"/>
              </a:rPr>
              <a:t> </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dose ICS/LABA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either</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MART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of</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ICS/</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Formoterol</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or</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regular ICS/non-</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formoterol</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LABA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with</a:t>
            </a:r>
            <a:r>
              <a:rPr lang="pt-BR" sz="3200" b="0" i="0" u="none" strike="noStrike" baseline="0" dirty="0">
                <a:solidFill>
                  <a:srgbClr val="002060"/>
                </a:solidFill>
                <a:latin typeface="Times New Roman" panose="02020603050405020304" pitchFamily="18" charset="0"/>
                <a:cs typeface="Times New Roman" panose="02020603050405020304" pitchFamily="18" charset="0"/>
              </a:rPr>
              <a:t> SABA as a </a:t>
            </a:r>
            <a:r>
              <a:rPr lang="pt-BR" sz="3200" b="0" i="0" u="none" strike="noStrike" baseline="0" dirty="0" err="1">
                <a:solidFill>
                  <a:srgbClr val="002060"/>
                </a:solidFill>
                <a:latin typeface="Times New Roman" panose="02020603050405020304" pitchFamily="18" charset="0"/>
                <a:cs typeface="Times New Roman" panose="02020603050405020304" pitchFamily="18" charset="0"/>
              </a:rPr>
              <a:t>reliever</a:t>
            </a:r>
            <a:r>
              <a:rPr lang="pt-BR" sz="3200" dirty="0">
                <a:solidFill>
                  <a:srgbClr val="002060"/>
                </a:solidFill>
                <a:latin typeface="Times New Roman" panose="02020603050405020304" pitchFamily="18" charset="0"/>
                <a:cs typeface="Times New Roman" panose="02020603050405020304" pitchFamily="18" charset="0"/>
              </a:rPr>
              <a:t>.</a:t>
            </a:r>
          </a:p>
          <a:p>
            <a:pPr algn="just"/>
            <a:endParaRPr lang="pt-BR" sz="3200"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sz="3200" b="0" i="0" u="none" strike="noStrike" baseline="0" dirty="0">
                <a:solidFill>
                  <a:srgbClr val="002060"/>
                </a:solidFill>
                <a:latin typeface="Times New Roman" panose="02020603050405020304" pitchFamily="18" charset="0"/>
                <a:cs typeface="Times New Roman" panose="02020603050405020304" pitchFamily="18" charset="0"/>
              </a:rPr>
              <a:t>Other options are escalating to daily moderate-dose ICS or adding LTRA to low-dose ICS </a:t>
            </a:r>
            <a:endParaRPr lang="en-GB"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777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DA6E-7A3F-E509-B16C-F6C9BE4222A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A8D2EF-5888-7193-A6EE-C77191D86C93}"/>
              </a:ext>
            </a:extLst>
          </p:cNvPr>
          <p:cNvSpPr>
            <a:spLocks noGrp="1"/>
          </p:cNvSpPr>
          <p:nvPr>
            <p:ph idx="1"/>
          </p:nvPr>
        </p:nvSpPr>
        <p:spPr/>
        <p:txBody>
          <a:bodyPr>
            <a:normAutofit/>
          </a:bodyPr>
          <a:lstStyle/>
          <a:p>
            <a:pPr algn="just"/>
            <a:r>
              <a:rPr lang="en-GB" sz="3200" b="1" i="0" u="sng" strike="noStrike" baseline="0" dirty="0">
                <a:solidFill>
                  <a:srgbClr val="00B0F0"/>
                </a:solidFill>
                <a:latin typeface="Times New Roman" panose="02020603050405020304" pitchFamily="18" charset="0"/>
                <a:cs typeface="Times New Roman" panose="02020603050405020304" pitchFamily="18" charset="0"/>
              </a:rPr>
              <a:t>Step 4 </a:t>
            </a:r>
          </a:p>
          <a:p>
            <a:pPr algn="just"/>
            <a:r>
              <a:rPr lang="en-GB" sz="3200" b="0" i="0" u="none" strike="noStrike" baseline="0" dirty="0">
                <a:solidFill>
                  <a:srgbClr val="002060"/>
                </a:solidFill>
                <a:latin typeface="Times New Roman" panose="02020603050405020304" pitchFamily="18" charset="0"/>
                <a:cs typeface="Times New Roman" panose="02020603050405020304" pitchFamily="18" charset="0"/>
              </a:rPr>
              <a:t>The recommended option is medium-dose ICS/LABA either MART of ICS/Formoterol or daily of ICS/non-formoterol LABA inhaler with SABA as a reliever. </a:t>
            </a:r>
          </a:p>
          <a:p>
            <a:pPr marL="0" indent="0" algn="just">
              <a:buNone/>
            </a:pPr>
            <a:endParaRPr lang="en-GB" sz="3200"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sz="3200" b="0" i="0" u="none" strike="noStrike" baseline="0" dirty="0">
                <a:solidFill>
                  <a:srgbClr val="002060"/>
                </a:solidFill>
                <a:latin typeface="Times New Roman" panose="02020603050405020304" pitchFamily="18" charset="0"/>
                <a:cs typeface="Times New Roman" panose="02020603050405020304" pitchFamily="18" charset="0"/>
              </a:rPr>
              <a:t>Tiotropium or LTRA may be added to this combination if control is not achieved</a:t>
            </a:r>
            <a:endParaRPr lang="en-GB"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539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BC62-3A68-CF1E-1390-7F670DF1072C}"/>
              </a:ext>
            </a:extLst>
          </p:cNvPr>
          <p:cNvSpPr>
            <a:spLocks noGrp="1"/>
          </p:cNvSpPr>
          <p:nvPr>
            <p:ph type="title"/>
          </p:nvPr>
        </p:nvSpPr>
        <p:spPr>
          <a:xfrm>
            <a:off x="838200" y="365125"/>
            <a:ext cx="10515600" cy="990029"/>
          </a:xfrm>
        </p:spPr>
        <p:txBody>
          <a:bodyPr>
            <a:normAutofit fontScale="90000"/>
          </a:bodyPr>
          <a:lstStyle/>
          <a:p>
            <a:r>
              <a:rPr lang="en-GB" sz="4400" b="1" i="0" u="none" strike="noStrike" baseline="0" dirty="0">
                <a:solidFill>
                  <a:srgbClr val="2184C6"/>
                </a:solidFill>
                <a:latin typeface="Times New Roman" panose="02020603050405020304" pitchFamily="18" charset="0"/>
                <a:cs typeface="Times New Roman" panose="02020603050405020304" pitchFamily="18" charset="0"/>
              </a:rPr>
              <a:t>Step 5 </a:t>
            </a:r>
            <a:br>
              <a:rPr lang="en-GB" sz="4400" b="0" i="0" u="none" strike="noStrike" baseline="0" dirty="0">
                <a:solidFill>
                  <a:srgbClr val="2184C6"/>
                </a:solidFill>
                <a:latin typeface="Palatino"/>
              </a:rPr>
            </a:br>
            <a:endParaRPr lang="en-GB" dirty="0"/>
          </a:p>
        </p:txBody>
      </p:sp>
      <p:sp>
        <p:nvSpPr>
          <p:cNvPr id="3" name="Content Placeholder 2">
            <a:extLst>
              <a:ext uri="{FF2B5EF4-FFF2-40B4-BE49-F238E27FC236}">
                <a16:creationId xmlns:a16="http://schemas.microsoft.com/office/drawing/2014/main" id="{DAD7818A-E3B1-48EA-1A4A-D8E066E7E592}"/>
              </a:ext>
            </a:extLst>
          </p:cNvPr>
          <p:cNvSpPr>
            <a:spLocks noGrp="1"/>
          </p:cNvSpPr>
          <p:nvPr>
            <p:ph idx="1"/>
          </p:nvPr>
        </p:nvSpPr>
        <p:spPr/>
        <p:txBody>
          <a:bodyPr>
            <a:noAutofit/>
          </a:bodyPr>
          <a:lstStyle/>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It is recommended to refer the child to a physician specialized in asthma as there are growing evidence to support biologics for children with uncontrolled asthma at Step 4. The following are SINA expert panel recommendations for biological therapy at step 5 for this age group: </a:t>
            </a: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Anti-</a:t>
            </a:r>
            <a:r>
              <a:rPr lang="en-GB" b="0" i="0" u="none" strike="noStrike" baseline="0" dirty="0" err="1">
                <a:solidFill>
                  <a:srgbClr val="002060"/>
                </a:solidFill>
                <a:latin typeface="Times New Roman" panose="02020603050405020304" pitchFamily="18" charset="0"/>
                <a:cs typeface="Times New Roman" panose="02020603050405020304" pitchFamily="18" charset="0"/>
              </a:rPr>
              <a:t>IgE</a:t>
            </a:r>
            <a:r>
              <a:rPr lang="en-GB" b="0" i="0" u="none" strike="noStrike" baseline="0" dirty="0">
                <a:solidFill>
                  <a:srgbClr val="002060"/>
                </a:solidFill>
                <a:latin typeface="Times New Roman" panose="02020603050405020304" pitchFamily="18" charset="0"/>
                <a:cs typeface="Times New Roman" panose="02020603050405020304" pitchFamily="18" charset="0"/>
              </a:rPr>
              <a:t> therapy is a well-established therapy in children aged ≥6 years with uncontrolled asthma at Step 4 who fulfil the following criteria: severe persistent allergic asthma with frequent daytime symptoms or night-time awakenings, and who have multiple documented severe asthma attacks despite treatment at Step 4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38200" y="365124"/>
            <a:ext cx="10515600" cy="6492875"/>
          </a:xfrm>
        </p:spPr>
        <p:txBody>
          <a:bodyPr>
            <a:normAutofit fontScale="92500" lnSpcReduction="20000"/>
          </a:bodyPr>
          <a:lstStyle/>
          <a:p>
            <a:pPr defTabSz="282882">
              <a:lnSpc>
                <a:spcPct val="120000"/>
              </a:lnSpc>
              <a:defRPr sz="1800">
                <a:solidFill>
                  <a:srgbClr val="000000"/>
                </a:solidFill>
              </a:defRPr>
            </a:pPr>
            <a:r>
              <a:rPr lang="en-US" dirty="0">
                <a:solidFill>
                  <a:srgbClr val="002060"/>
                </a:solidFill>
              </a:rPr>
              <a:t> </a:t>
            </a:r>
            <a:r>
              <a:rPr lang="en-US" sz="3600" b="1" u="sng" dirty="0">
                <a:solidFill>
                  <a:srgbClr val="002060"/>
                </a:solidFill>
                <a:ea typeface="Helvetica"/>
                <a:cs typeface="Helvetica"/>
                <a:sym typeface="Helvetica"/>
              </a:rPr>
              <a:t>Disorders of the blood and metabolism</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Anemia</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Hypothyroidism</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Adrenal insufficiency</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Metabolic acidosis</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Sepsis</a:t>
            </a:r>
          </a:p>
          <a:p>
            <a:pPr marL="282882" indent="-282882" defTabSz="282882">
              <a:lnSpc>
                <a:spcPct val="120000"/>
              </a:lnSpc>
              <a:tabLst>
                <a:tab pos="80364" algn="l"/>
                <a:tab pos="276810" algn="l"/>
              </a:tabLst>
              <a:defRPr sz="1800">
                <a:solidFill>
                  <a:srgbClr val="000000"/>
                </a:solidFill>
              </a:defRPr>
            </a:pPr>
            <a:r>
              <a:rPr lang="en-US" sz="2600" dirty="0">
                <a:solidFill>
                  <a:srgbClr val="002060"/>
                </a:solidFill>
                <a:ea typeface="Helvetica"/>
                <a:cs typeface="Helvetica"/>
                <a:sym typeface="Helvetica"/>
              </a:rPr>
              <a:t>	•	Leukemia</a:t>
            </a:r>
          </a:p>
          <a:p>
            <a:pPr defTabSz="282882">
              <a:lnSpc>
                <a:spcPct val="120000"/>
              </a:lnSpc>
              <a:defRPr sz="1800">
                <a:solidFill>
                  <a:srgbClr val="000000"/>
                </a:solidFill>
              </a:defRPr>
            </a:pPr>
            <a:r>
              <a:rPr lang="en-US" sz="2600" b="1" u="sng" dirty="0">
                <a:solidFill>
                  <a:srgbClr val="002060"/>
                </a:solidFill>
                <a:latin typeface="Times New Roman" panose="02020603050405020304" pitchFamily="18" charset="0"/>
                <a:ea typeface="Helvetica"/>
                <a:cs typeface="Times New Roman" panose="02020603050405020304" pitchFamily="18" charset="0"/>
                <a:sym typeface="Helvetica"/>
              </a:rPr>
              <a:t>Psychological conditions</a:t>
            </a:r>
          </a:p>
          <a:p>
            <a:pPr marL="282882" indent="-282882" defTabSz="282882">
              <a:lnSpc>
                <a:spcPct val="120000"/>
              </a:lnSpc>
              <a:tabLst>
                <a:tab pos="80364" algn="l"/>
                <a:tab pos="276810" algn="l"/>
              </a:tabLst>
              <a:defRPr sz="1800">
                <a:solidFill>
                  <a:srgbClr val="000000"/>
                </a:solidFill>
              </a:defRPr>
            </a:pPr>
            <a:r>
              <a:rPr lang="en-US" dirty="0">
                <a:solidFill>
                  <a:srgbClr val="002060"/>
                </a:solidFill>
                <a:latin typeface="Times New Roman" panose="02020603050405020304" pitchFamily="18" charset="0"/>
                <a:ea typeface="Helvetica"/>
                <a:cs typeface="Times New Roman" panose="02020603050405020304" pitchFamily="18" charset="0"/>
                <a:sym typeface="Helvetica"/>
              </a:rPr>
              <a:t>	•	Anxiety disorders and panic attacks</a:t>
            </a:r>
          </a:p>
          <a:p>
            <a:pPr marL="282882" indent="-282882" defTabSz="282882">
              <a:lnSpc>
                <a:spcPct val="120000"/>
              </a:lnSpc>
              <a:tabLst>
                <a:tab pos="80364" algn="l"/>
                <a:tab pos="276810" algn="l"/>
              </a:tabLst>
              <a:defRPr sz="1800">
                <a:solidFill>
                  <a:srgbClr val="000000"/>
                </a:solidFill>
              </a:defRPr>
            </a:pPr>
            <a:endParaRPr lang="en-US" dirty="0">
              <a:solidFill>
                <a:schemeClr val="bg1">
                  <a:lumMod val="50000"/>
                </a:schemeClr>
              </a:solidFill>
              <a:ea typeface="Helvetica"/>
              <a:cs typeface="Helvetica"/>
              <a:sym typeface="Helvetica"/>
            </a:endParaRPr>
          </a:p>
          <a:p>
            <a:r>
              <a:rPr lang="en-US" b="1" u="sng" dirty="0">
                <a:solidFill>
                  <a:srgbClr val="002060"/>
                </a:solidFill>
                <a:latin typeface="Times New Roman" panose="02020603050405020304" pitchFamily="18" charset="0"/>
                <a:cs typeface="Times New Roman" panose="02020603050405020304" pitchFamily="18" charset="0"/>
              </a:rPr>
              <a:t>Cardiac</a:t>
            </a:r>
          </a:p>
          <a:p>
            <a:pPr marL="241093" indent="-241093">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acute myocardial infarction</a:t>
            </a:r>
          </a:p>
          <a:p>
            <a:pPr marL="241093" indent="-241093">
              <a:lnSpc>
                <a:spcPct val="120000"/>
              </a:lnSpc>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congestive heart failure</a:t>
            </a:r>
          </a:p>
          <a:p>
            <a:endParaRPr lang="en-US" dirty="0"/>
          </a:p>
        </p:txBody>
      </p:sp>
    </p:spTree>
    <p:extLst>
      <p:ext uri="{BB962C8B-B14F-4D97-AF65-F5344CB8AC3E}">
        <p14:creationId xmlns:p14="http://schemas.microsoft.com/office/powerpoint/2010/main" val="54059013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9391-9E17-0A37-F0CD-708E7C07BDFC}"/>
              </a:ext>
            </a:extLst>
          </p:cNvPr>
          <p:cNvSpPr>
            <a:spLocks noGrp="1"/>
          </p:cNvSpPr>
          <p:nvPr>
            <p:ph type="title"/>
          </p:nvPr>
        </p:nvSpPr>
        <p:spPr/>
        <p:txBody>
          <a:bodyPr/>
          <a:lstStyle/>
          <a:p>
            <a:r>
              <a:rPr lang="en-GB" dirty="0"/>
              <a:t>Outpatient management of Asthma for children age 5-12</a:t>
            </a:r>
          </a:p>
        </p:txBody>
      </p:sp>
      <p:pic>
        <p:nvPicPr>
          <p:cNvPr id="5" name="Content Placeholder 4">
            <a:extLst>
              <a:ext uri="{FF2B5EF4-FFF2-40B4-BE49-F238E27FC236}">
                <a16:creationId xmlns:a16="http://schemas.microsoft.com/office/drawing/2014/main" id="{DB8DEA82-6A15-CC45-C3EF-FF6D48EFC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321" y="1638026"/>
            <a:ext cx="10012351" cy="5078537"/>
          </a:xfrm>
        </p:spPr>
      </p:pic>
    </p:spTree>
    <p:extLst>
      <p:ext uri="{BB962C8B-B14F-4D97-AF65-F5344CB8AC3E}">
        <p14:creationId xmlns:p14="http://schemas.microsoft.com/office/powerpoint/2010/main" val="3096866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678-C328-317A-0025-C3285B93A300}"/>
              </a:ext>
            </a:extLst>
          </p:cNvPr>
          <p:cNvSpPr>
            <a:spLocks noGrp="1"/>
          </p:cNvSpPr>
          <p:nvPr>
            <p:ph type="title"/>
          </p:nvPr>
        </p:nvSpPr>
        <p:spPr/>
        <p:txBody>
          <a:bodyPr>
            <a:normAutofit/>
          </a:bodyPr>
          <a:lstStyle/>
          <a:p>
            <a:r>
              <a:rPr lang="en-GB" b="1" i="0" u="none" strike="noStrike" baseline="0" dirty="0">
                <a:solidFill>
                  <a:srgbClr val="002060"/>
                </a:solidFill>
                <a:latin typeface="Times New Roman" panose="02020603050405020304" pitchFamily="18" charset="0"/>
                <a:cs typeface="Times New Roman" panose="02020603050405020304" pitchFamily="18" charset="0"/>
              </a:rPr>
              <a:t>Outpatient management of asthma in children aged &lt;5 years </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EBFBA6-FEBB-73EB-A7F8-0069151C02B8}"/>
              </a:ext>
            </a:extLst>
          </p:cNvPr>
          <p:cNvSpPr>
            <a:spLocks noGrp="1"/>
          </p:cNvSpPr>
          <p:nvPr>
            <p:ph idx="1"/>
          </p:nvPr>
        </p:nvSpPr>
        <p:spPr/>
        <p:txBody>
          <a:bodyPr>
            <a:noAutofit/>
          </a:bodyPr>
          <a:lstStyle/>
          <a:p>
            <a:pPr algn="just"/>
            <a:r>
              <a:rPr lang="en-GB" b="1" i="0" u="sng" strike="noStrike" baseline="0" dirty="0">
                <a:solidFill>
                  <a:srgbClr val="2184C6"/>
                </a:solidFill>
                <a:latin typeface="Times New Roman" panose="02020603050405020304" pitchFamily="18" charset="0"/>
                <a:cs typeface="Times New Roman" panose="02020603050405020304" pitchFamily="18" charset="0"/>
              </a:rPr>
              <a:t>Step 1 </a:t>
            </a:r>
          </a:p>
          <a:p>
            <a:pPr marL="0" indent="0" algn="just">
              <a:buNone/>
            </a:pPr>
            <a:r>
              <a:rPr lang="en-GB" b="0" i="0" u="none" strike="noStrike" baseline="0" dirty="0">
                <a:solidFill>
                  <a:srgbClr val="221E1F"/>
                </a:solidFill>
                <a:latin typeface="Times New Roman" panose="02020603050405020304" pitchFamily="18" charset="0"/>
                <a:cs typeface="Times New Roman" panose="02020603050405020304" pitchFamily="18" charset="0"/>
              </a:rPr>
              <a:t>• The recommended option is as needed SABA for a child with minimal symptoms (less than twice a week). This can be also applied for a child with intermittent viral-induced wheeze.</a:t>
            </a:r>
          </a:p>
          <a:p>
            <a:pPr algn="just"/>
            <a:r>
              <a:rPr lang="en-GB" b="1" i="0" u="sng" strike="noStrike" baseline="0" dirty="0">
                <a:solidFill>
                  <a:srgbClr val="2184C6"/>
                </a:solidFill>
                <a:latin typeface="Times New Roman" panose="02020603050405020304" pitchFamily="18" charset="0"/>
                <a:cs typeface="Times New Roman" panose="02020603050405020304" pitchFamily="18" charset="0"/>
              </a:rPr>
              <a:t>Step 2 </a:t>
            </a:r>
          </a:p>
          <a:p>
            <a:pPr marL="0" indent="0" algn="just">
              <a:buNone/>
            </a:pPr>
            <a:r>
              <a:rPr lang="en-GB" b="0" i="0" u="none" strike="noStrike" baseline="0" dirty="0">
                <a:solidFill>
                  <a:srgbClr val="221E1F"/>
                </a:solidFill>
                <a:latin typeface="Times New Roman" panose="02020603050405020304" pitchFamily="18" charset="0"/>
                <a:cs typeface="Times New Roman" panose="02020603050405020304" pitchFamily="18" charset="0"/>
              </a:rPr>
              <a:t>• The recommended option is regular low-dose ICS.</a:t>
            </a:r>
          </a:p>
          <a:p>
            <a:pPr marL="0" indent="0" algn="just">
              <a:buNone/>
            </a:pPr>
            <a:r>
              <a:rPr lang="en-GB" b="0" i="0" u="none" strike="noStrike" baseline="0" dirty="0">
                <a:solidFill>
                  <a:srgbClr val="221E1F"/>
                </a:solidFill>
                <a:latin typeface="Times New Roman" panose="02020603050405020304" pitchFamily="18" charset="0"/>
                <a:cs typeface="Times New Roman" panose="02020603050405020304" pitchFamily="18" charset="0"/>
              </a:rPr>
              <a:t>• Alternatively, daily LTRA for a child who cannot or will not use regular ICSs, though it is a less effective option (Evidence B).[400-402] Additionally, short course low dose ICS is recommended for URTI triggered exacerbations if regular use of ICS not applied.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079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2EA3-E029-5DB2-665B-CBB90E732D82}"/>
              </a:ext>
            </a:extLst>
          </p:cNvPr>
          <p:cNvSpPr>
            <a:spLocks noGrp="1"/>
          </p:cNvSpPr>
          <p:nvPr>
            <p:ph type="title"/>
          </p:nvPr>
        </p:nvSpPr>
        <p:spPr/>
        <p:txBody>
          <a:bodyPr/>
          <a:lstStyle/>
          <a:p>
            <a:r>
              <a:rPr lang="en-GB" sz="4400" b="1" i="0" u="none" strike="noStrike" baseline="0" dirty="0">
                <a:solidFill>
                  <a:srgbClr val="2184C6"/>
                </a:solidFill>
                <a:latin typeface="Times New Roman" panose="02020603050405020304" pitchFamily="18" charset="0"/>
                <a:cs typeface="Times New Roman" panose="02020603050405020304" pitchFamily="18" charset="0"/>
              </a:rPr>
              <a:t>Step 3 </a:t>
            </a:r>
            <a:br>
              <a:rPr lang="en-GB" sz="4400" b="0" i="0" u="none" strike="noStrike" baseline="0" dirty="0">
                <a:solidFill>
                  <a:srgbClr val="2184C6"/>
                </a:solidFill>
                <a:latin typeface="Palatino"/>
              </a:rPr>
            </a:br>
            <a:endParaRPr lang="en-GB" dirty="0"/>
          </a:p>
        </p:txBody>
      </p:sp>
      <p:sp>
        <p:nvSpPr>
          <p:cNvPr id="3" name="Content Placeholder 2">
            <a:extLst>
              <a:ext uri="{FF2B5EF4-FFF2-40B4-BE49-F238E27FC236}">
                <a16:creationId xmlns:a16="http://schemas.microsoft.com/office/drawing/2014/main" id="{5E5AA7B2-24AB-391D-52EA-10C582D12E0C}"/>
              </a:ext>
            </a:extLst>
          </p:cNvPr>
          <p:cNvSpPr>
            <a:spLocks noGrp="1"/>
          </p:cNvSpPr>
          <p:nvPr>
            <p:ph idx="1"/>
          </p:nvPr>
        </p:nvSpPr>
        <p:spPr/>
        <p:txBody>
          <a:bodyPr>
            <a:normAutofit/>
          </a:bodyPr>
          <a:lstStyle/>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The recommended option is regular double the “low-dose” of ICS (Evidence A)</a:t>
            </a:r>
          </a:p>
          <a:p>
            <a:pPr algn="just"/>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Alternatively, adding LTRA to low dose ICS is a less effective option.</a:t>
            </a:r>
          </a:p>
          <a:p>
            <a:pPr algn="just"/>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algn="just"/>
            <a:r>
              <a:rPr lang="en-GB" b="0" i="0" u="none" strike="noStrike" baseline="0" dirty="0">
                <a:solidFill>
                  <a:srgbClr val="002060"/>
                </a:solidFill>
                <a:latin typeface="Times New Roman" panose="02020603050405020304" pitchFamily="18" charset="0"/>
                <a:cs typeface="Times New Roman" panose="02020603050405020304" pitchFamily="18" charset="0"/>
              </a:rPr>
              <a:t>It is recommended to refer the patient to a physician specialized in asthma for further evaluation and options whenever management is escalated beyond step 3.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302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57FA-2E34-4EAB-B317-52945FC15BB7}"/>
              </a:ext>
            </a:extLst>
          </p:cNvPr>
          <p:cNvSpPr>
            <a:spLocks noGrp="1"/>
          </p:cNvSpPr>
          <p:nvPr>
            <p:ph type="title"/>
          </p:nvPr>
        </p:nvSpPr>
        <p:spPr/>
        <p:txBody>
          <a:bodyPr/>
          <a:lstStyle/>
          <a:p>
            <a:r>
              <a:rPr lang="en-GB" sz="4400" b="1" i="0" u="none" strike="noStrike" baseline="0" dirty="0">
                <a:solidFill>
                  <a:srgbClr val="2184C6"/>
                </a:solidFill>
                <a:latin typeface="Times New Roman" panose="02020603050405020304" pitchFamily="18" charset="0"/>
                <a:cs typeface="Times New Roman" panose="02020603050405020304" pitchFamily="18" charset="0"/>
              </a:rPr>
              <a:t>Step 4 </a:t>
            </a:r>
            <a:br>
              <a:rPr lang="en-GB" sz="4400" b="0" i="0" u="none" strike="noStrike" baseline="0" dirty="0">
                <a:solidFill>
                  <a:srgbClr val="2184C6"/>
                </a:solidFill>
                <a:latin typeface="Palatino"/>
              </a:rPr>
            </a:br>
            <a:endParaRPr lang="en-GB" dirty="0"/>
          </a:p>
        </p:txBody>
      </p:sp>
      <p:sp>
        <p:nvSpPr>
          <p:cNvPr id="3" name="Content Placeholder 2">
            <a:extLst>
              <a:ext uri="{FF2B5EF4-FFF2-40B4-BE49-F238E27FC236}">
                <a16:creationId xmlns:a16="http://schemas.microsoft.com/office/drawing/2014/main" id="{681276A7-B5AA-A067-C94C-DAB8BFBC51BA}"/>
              </a:ext>
            </a:extLst>
          </p:cNvPr>
          <p:cNvSpPr>
            <a:spLocks noGrp="1"/>
          </p:cNvSpPr>
          <p:nvPr>
            <p:ph idx="1"/>
          </p:nvPr>
        </p:nvSpPr>
        <p:spPr/>
        <p:txBody>
          <a:bodyPr>
            <a:normAutofit/>
          </a:bodyPr>
          <a:lstStyle/>
          <a:p>
            <a:pPr marL="0" indent="0" algn="just">
              <a:buNone/>
            </a:pPr>
            <a:r>
              <a:rPr lang="en-GB" b="0" i="0" u="none" strike="noStrike" baseline="0" dirty="0">
                <a:solidFill>
                  <a:srgbClr val="002060"/>
                </a:solidFill>
                <a:latin typeface="Times New Roman" panose="02020603050405020304" pitchFamily="18" charset="0"/>
                <a:cs typeface="Times New Roman" panose="02020603050405020304" pitchFamily="18" charset="0"/>
              </a:rPr>
              <a:t>• The recommended option is adding regular LTRA to the daily double “low-dose” ICS</a:t>
            </a:r>
          </a:p>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GB" b="0" i="0" u="none" strike="noStrike" baseline="0" dirty="0">
                <a:solidFill>
                  <a:srgbClr val="002060"/>
                </a:solidFill>
                <a:latin typeface="Times New Roman" panose="02020603050405020304" pitchFamily="18" charset="0"/>
                <a:cs typeface="Times New Roman" panose="02020603050405020304" pitchFamily="18" charset="0"/>
              </a:rPr>
              <a:t>• There is no evidence to support the use of LABA for patients younger than 5 years </a:t>
            </a:r>
          </a:p>
          <a:p>
            <a:pPr marL="0" indent="0" algn="just">
              <a:buNone/>
            </a:pPr>
            <a:endParaRPr lang="en-GB"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GB" b="0" i="0" u="none" strike="noStrike" baseline="0" dirty="0">
                <a:solidFill>
                  <a:srgbClr val="002060"/>
                </a:solidFill>
                <a:latin typeface="Times New Roman" panose="02020603050405020304" pitchFamily="18" charset="0"/>
                <a:cs typeface="Times New Roman" panose="02020603050405020304" pitchFamily="18" charset="0"/>
              </a:rPr>
              <a:t>• It is strongly recommended to refer the patient to a physician specialized in asthma for further evaluation and options whenever management is escalated beyond step 3. </a:t>
            </a:r>
          </a:p>
        </p:txBody>
      </p:sp>
    </p:spTree>
    <p:extLst>
      <p:ext uri="{BB962C8B-B14F-4D97-AF65-F5344CB8AC3E}">
        <p14:creationId xmlns:p14="http://schemas.microsoft.com/office/powerpoint/2010/main" val="700508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6A3-4200-0159-C2C2-808A311A0C25}"/>
              </a:ext>
            </a:extLst>
          </p:cNvPr>
          <p:cNvSpPr>
            <a:spLocks noGrp="1"/>
          </p:cNvSpPr>
          <p:nvPr>
            <p:ph type="title"/>
          </p:nvPr>
        </p:nvSpPr>
        <p:spPr/>
        <p:txBody>
          <a:bodyPr/>
          <a:lstStyle/>
          <a:p>
            <a:r>
              <a:rPr lang="en-GB" sz="4400" b="1" i="0" u="none" strike="noStrike" baseline="0" dirty="0">
                <a:solidFill>
                  <a:srgbClr val="2184C6"/>
                </a:solidFill>
                <a:latin typeface="Times New Roman" panose="02020603050405020304" pitchFamily="18" charset="0"/>
                <a:cs typeface="Times New Roman" panose="02020603050405020304" pitchFamily="18" charset="0"/>
              </a:rPr>
              <a:t>Step 5 </a:t>
            </a:r>
            <a:br>
              <a:rPr lang="en-GB" sz="4400" b="0" i="0" u="none" strike="noStrike" baseline="0" dirty="0">
                <a:solidFill>
                  <a:srgbClr val="2184C6"/>
                </a:solidFill>
                <a:latin typeface="Palatino"/>
              </a:rPr>
            </a:br>
            <a:endParaRPr lang="en-GB" dirty="0"/>
          </a:p>
        </p:txBody>
      </p:sp>
      <p:sp>
        <p:nvSpPr>
          <p:cNvPr id="3" name="Content Placeholder 2">
            <a:extLst>
              <a:ext uri="{FF2B5EF4-FFF2-40B4-BE49-F238E27FC236}">
                <a16:creationId xmlns:a16="http://schemas.microsoft.com/office/drawing/2014/main" id="{2DBF22ED-2CE8-B5D3-D526-F2D5447BF1B1}"/>
              </a:ext>
            </a:extLst>
          </p:cNvPr>
          <p:cNvSpPr>
            <a:spLocks noGrp="1"/>
          </p:cNvSpPr>
          <p:nvPr>
            <p:ph idx="1"/>
          </p:nvPr>
        </p:nvSpPr>
        <p:spPr/>
        <p:txBody>
          <a:bodyPr/>
          <a:lstStyle/>
          <a:p>
            <a:pPr algn="just"/>
            <a:endParaRPr lang="en-GB" dirty="0">
              <a:solidFill>
                <a:srgbClr val="002060"/>
              </a:solidFill>
              <a:latin typeface="Times New Roman" panose="02020603050405020304" pitchFamily="18" charset="0"/>
              <a:cs typeface="Times New Roman" panose="02020603050405020304" pitchFamily="18" charset="0"/>
            </a:endParaRPr>
          </a:p>
          <a:p>
            <a:pPr algn="just"/>
            <a:r>
              <a:rPr lang="en-GB" sz="2800" b="0" i="0" u="none" strike="noStrike" baseline="0" dirty="0">
                <a:solidFill>
                  <a:srgbClr val="002060"/>
                </a:solidFill>
                <a:latin typeface="Times New Roman" panose="02020603050405020304" pitchFamily="18" charset="0"/>
                <a:cs typeface="Times New Roman" panose="02020603050405020304" pitchFamily="18" charset="0"/>
              </a:rPr>
              <a:t>At this Step, regular use of systemic steroids shall be added to step 4 regimen, and the patient should be referred to an asthma specialist </a:t>
            </a:r>
          </a:p>
          <a:p>
            <a:pPr algn="just"/>
            <a:endParaRPr lang="en-GB" sz="2800"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GB" sz="2800" b="0" i="0" u="none" strike="noStrike" baseline="0" dirty="0">
                <a:solidFill>
                  <a:srgbClr val="002060"/>
                </a:solidFill>
                <a:latin typeface="Times New Roman" panose="02020603050405020304" pitchFamily="18" charset="0"/>
                <a:cs typeface="Times New Roman" panose="02020603050405020304" pitchFamily="18" charset="0"/>
              </a:rPr>
              <a:t>• There is no evidence to support the use of either LABA or biologics for children &lt;5 years. </a:t>
            </a:r>
            <a:endParaRPr lang="en-GB" dirty="0">
              <a:solidFill>
                <a:srgbClr val="002060"/>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49997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B67-B51A-5523-7306-35488EE5DF0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7CB471F-8BA2-6E6F-9ACA-B373BD90BF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842" y="365125"/>
            <a:ext cx="10624144" cy="6298812"/>
          </a:xfrm>
        </p:spPr>
      </p:pic>
    </p:spTree>
    <p:extLst>
      <p:ext uri="{BB962C8B-B14F-4D97-AF65-F5344CB8AC3E}">
        <p14:creationId xmlns:p14="http://schemas.microsoft.com/office/powerpoint/2010/main" val="411570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1BE4-7733-8D1D-9FCB-5F47CB475067}"/>
              </a:ext>
            </a:extLst>
          </p:cNvPr>
          <p:cNvSpPr>
            <a:spLocks noGrp="1"/>
          </p:cNvSpPr>
          <p:nvPr>
            <p:ph type="title"/>
          </p:nvPr>
        </p:nvSpPr>
        <p:spPr/>
        <p:txBody>
          <a:bodyPr>
            <a:normAutofit/>
          </a:bodyPr>
          <a:lstStyle/>
          <a:p>
            <a:r>
              <a:rPr lang="en-GB" sz="3200" b="1" i="0" u="none" strike="noStrike" baseline="0" dirty="0">
                <a:solidFill>
                  <a:srgbClr val="002060"/>
                </a:solidFill>
                <a:latin typeface="Times New Roman" panose="02020603050405020304" pitchFamily="18" charset="0"/>
                <a:cs typeface="Times New Roman" panose="02020603050405020304" pitchFamily="18" charset="0"/>
              </a:rPr>
              <a:t>The Saudi Initiative for Asthma approach for outpatient management of asthma for children aged &lt;5 years </a:t>
            </a:r>
            <a:endParaRPr lang="en-GB" sz="32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683E4A5-9C77-BA94-1CE2-D9AAE7EA2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135" y="1690688"/>
            <a:ext cx="10515599" cy="5275855"/>
          </a:xfrm>
        </p:spPr>
      </p:pic>
    </p:spTree>
    <p:extLst>
      <p:ext uri="{BB962C8B-B14F-4D97-AF65-F5344CB8AC3E}">
        <p14:creationId xmlns:p14="http://schemas.microsoft.com/office/powerpoint/2010/main" val="306468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1-  The Saudi Initiative for Asthma :Guidelines for the diagnosis and management of asthma in adults and children SINA 2016.</a:t>
            </a:r>
          </a:p>
          <a:p>
            <a:pPr marL="0" indent="0">
              <a:buNone/>
            </a:pPr>
            <a:endParaRPr lang="en-US" dirty="0"/>
          </a:p>
        </p:txBody>
      </p:sp>
    </p:spTree>
    <p:extLst>
      <p:ext uri="{BB962C8B-B14F-4D97-AF65-F5344CB8AC3E}">
        <p14:creationId xmlns:p14="http://schemas.microsoft.com/office/powerpoint/2010/main" val="168290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4919" y="1910081"/>
            <a:ext cx="8229600" cy="3683699"/>
          </a:xfrm>
        </p:spPr>
        <p:txBody>
          <a:bodyPr>
            <a:normAutofit/>
          </a:bodyPr>
          <a:lstStyle/>
          <a:p>
            <a:endParaRPr lang="en-US" dirty="0"/>
          </a:p>
          <a:p>
            <a:r>
              <a:rPr lang="en-US" dirty="0">
                <a:solidFill>
                  <a:srgbClr val="002060"/>
                </a:solidFill>
                <a:latin typeface="Times New Roman" panose="02020603050405020304" pitchFamily="18" charset="0"/>
                <a:cs typeface="Times New Roman" panose="02020603050405020304" pitchFamily="18" charset="0"/>
              </a:rPr>
              <a:t>Epidemiological studies in Saudi Arabia revealed an increasing prevalence of asthma in the past three decades, which may be attributed to rapid lifestyle changes related to the modernization of Saudi society, changes in dietary habits, and exposure to environmental factors such as indoor allergens, dust, sand storms, and tobacco.</a:t>
            </a:r>
          </a:p>
        </p:txBody>
      </p:sp>
      <p:sp>
        <p:nvSpPr>
          <p:cNvPr id="4" name="Slide Number Placeholder 3"/>
          <p:cNvSpPr>
            <a:spLocks noGrp="1"/>
          </p:cNvSpPr>
          <p:nvPr>
            <p:ph type="sldNum" sz="quarter" idx="12"/>
          </p:nvPr>
        </p:nvSpPr>
        <p:spPr/>
        <p:txBody>
          <a:bodyPr/>
          <a:lstStyle/>
          <a:p>
            <a:fld id="{5272F1B1-5DC8-42FE-B20C-3316643AC67E}" type="slidenum">
              <a:rPr lang="en-US" smtClean="0"/>
              <a:pPr/>
              <a:t>8</a:t>
            </a:fld>
            <a:endParaRPr lang="en-US"/>
          </a:p>
        </p:txBody>
      </p:sp>
      <p:sp>
        <p:nvSpPr>
          <p:cNvPr id="5" name="عنوان 4"/>
          <p:cNvSpPr>
            <a:spLocks noGrp="1"/>
          </p:cNvSpPr>
          <p:nvPr>
            <p:ph type="title"/>
          </p:nvPr>
        </p:nvSpPr>
        <p:spPr/>
        <p:txBody>
          <a:bodyPr/>
          <a:lstStyle/>
          <a:p>
            <a:pPr rtl="0"/>
            <a:r>
              <a:rPr lang="en-US" b="1" u="sng" dirty="0">
                <a:solidFill>
                  <a:srgbClr val="002060"/>
                </a:solidFill>
                <a:latin typeface="Times New Roman" panose="02020603050405020304" pitchFamily="18" charset="0"/>
                <a:cs typeface="Times New Roman" panose="02020603050405020304" pitchFamily="18" charset="0"/>
              </a:rPr>
              <a:t>Epidemiology</a:t>
            </a:r>
            <a:br>
              <a:rPr lang="en-US" b="1" u="sng" dirty="0"/>
            </a:br>
            <a:endParaRPr lang="ar-SA" dirty="0"/>
          </a:p>
        </p:txBody>
      </p:sp>
    </p:spTree>
    <p:extLst>
      <p:ext uri="{BB962C8B-B14F-4D97-AF65-F5344CB8AC3E}">
        <p14:creationId xmlns:p14="http://schemas.microsoft.com/office/powerpoint/2010/main" val="62932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50595" y="256203"/>
            <a:ext cx="6906310" cy="1207008"/>
          </a:xfrm>
        </p:spPr>
        <p:txBody>
          <a:bodyPr/>
          <a:lstStyle/>
          <a:p>
            <a:pPr rtl="0"/>
            <a:r>
              <a:rPr lang="en-US" b="1" dirty="0">
                <a:solidFill>
                  <a:srgbClr val="002060"/>
                </a:solidFill>
                <a:latin typeface="Times New Roman" panose="02020603050405020304" pitchFamily="18" charset="0"/>
                <a:cs typeface="Times New Roman" panose="02020603050405020304" pitchFamily="18" charset="0"/>
              </a:rPr>
              <a:t>Epidemiology</a:t>
            </a:r>
            <a:r>
              <a:rPr lang="en-US" dirty="0"/>
              <a:t> </a:t>
            </a:r>
            <a:endParaRPr lang="x-none" dirty="0"/>
          </a:p>
        </p:txBody>
      </p:sp>
      <p:sp>
        <p:nvSpPr>
          <p:cNvPr id="3" name="عنصر نائب للمحتوى 2"/>
          <p:cNvSpPr>
            <a:spLocks noGrp="1"/>
          </p:cNvSpPr>
          <p:nvPr>
            <p:ph sz="half" idx="1"/>
          </p:nvPr>
        </p:nvSpPr>
        <p:spPr>
          <a:xfrm>
            <a:off x="978794" y="1249251"/>
            <a:ext cx="5048469" cy="5472224"/>
          </a:xfrm>
        </p:spPr>
        <p:txBody>
          <a:bodyPr>
            <a:normAutofit/>
          </a:bodyPr>
          <a:lstStyle/>
          <a:p>
            <a:pPr algn="l" rtl="0"/>
            <a:r>
              <a:rPr lang="en-US" dirty="0">
                <a:solidFill>
                  <a:srgbClr val="002060"/>
                </a:solidFill>
                <a:latin typeface="Times New Roman" panose="02020603050405020304" pitchFamily="18" charset="0"/>
                <a:cs typeface="Times New Roman" panose="02020603050405020304" pitchFamily="18" charset="0"/>
              </a:rPr>
              <a:t>Asthma is one of the most common chronic diseases worldwide with an estimation of 300 million affected individuals.</a:t>
            </a:r>
          </a:p>
          <a:p>
            <a:pPr algn="l" rtl="0"/>
            <a:r>
              <a:rPr lang="en-US" dirty="0">
                <a:solidFill>
                  <a:srgbClr val="002060"/>
                </a:solidFill>
                <a:latin typeface="Times New Roman" panose="02020603050405020304" pitchFamily="18" charset="0"/>
                <a:cs typeface="Times New Roman" panose="02020603050405020304" pitchFamily="18" charset="0"/>
              </a:rPr>
              <a:t>Prevalence is increasing in many countries, especially among children.</a:t>
            </a:r>
          </a:p>
          <a:p>
            <a:pPr algn="l" rtl="0"/>
            <a:r>
              <a:rPr lang="en-US" dirty="0">
                <a:solidFill>
                  <a:srgbClr val="002060"/>
                </a:solidFill>
                <a:latin typeface="Times New Roman" panose="02020603050405020304" pitchFamily="18" charset="0"/>
                <a:cs typeface="Times New Roman" panose="02020603050405020304" pitchFamily="18" charset="0"/>
              </a:rPr>
              <a:t>A major cause of school/work absence.</a:t>
            </a:r>
          </a:p>
          <a:p>
            <a:pPr algn="l" rtl="0"/>
            <a:r>
              <a:rPr lang="en-GB" dirty="0">
                <a:solidFill>
                  <a:srgbClr val="002060"/>
                </a:solidFill>
                <a:latin typeface="Times New Roman" panose="02020603050405020304" pitchFamily="18" charset="0"/>
                <a:cs typeface="Times New Roman" panose="02020603050405020304" pitchFamily="18" charset="0"/>
              </a:rPr>
              <a:t>250,000 asthma deaths  per year reported worldwide</a:t>
            </a:r>
          </a:p>
          <a:p>
            <a:pPr algn="l" rtl="0"/>
            <a:endParaRPr lang="en-US" dirty="0">
              <a:solidFill>
                <a:srgbClr val="002060"/>
              </a:solidFill>
              <a:latin typeface="Times New Roman" panose="02020603050405020304" pitchFamily="18" charset="0"/>
              <a:cs typeface="Times New Roman" panose="02020603050405020304" pitchFamily="18" charset="0"/>
            </a:endParaRPr>
          </a:p>
          <a:p>
            <a:pPr algn="l" rtl="0"/>
            <a:endParaRPr lang="x-none" dirty="0">
              <a:solidFill>
                <a:srgbClr val="002060"/>
              </a:solidFill>
              <a:latin typeface="Times New Roman" panose="02020603050405020304" pitchFamily="18" charset="0"/>
              <a:cs typeface="Times New Roman" panose="02020603050405020304" pitchFamily="18" charset="0"/>
            </a:endParaRPr>
          </a:p>
        </p:txBody>
      </p:sp>
      <p:pic>
        <p:nvPicPr>
          <p:cNvPr id="5" name="عنصر نائب للمحتوى 4" descr="Saudi_Arabia_-_province_locator_template.png"/>
          <p:cNvPicPr>
            <a:picLocks noGrp="1" noChangeAspect="1"/>
          </p:cNvPicPr>
          <p:nvPr>
            <p:ph sz="half" idx="2"/>
          </p:nvPr>
        </p:nvPicPr>
        <p:blipFill>
          <a:blip r:embed="rId3" cstate="print"/>
          <a:srcRect l="4455" r="4455"/>
          <a:stretch>
            <a:fillRect/>
          </a:stretch>
        </p:blipFill>
        <p:spPr>
          <a:xfrm>
            <a:off x="6557462" y="1249251"/>
            <a:ext cx="4796338" cy="5472224"/>
          </a:xfrm>
        </p:spPr>
      </p:pic>
      <p:sp>
        <p:nvSpPr>
          <p:cNvPr id="6" name="Text Box 6"/>
          <p:cNvSpPr txBox="1">
            <a:spLocks noChangeArrowheads="1"/>
          </p:cNvSpPr>
          <p:nvPr/>
        </p:nvSpPr>
        <p:spPr bwMode="auto">
          <a:xfrm>
            <a:off x="6161926" y="3969069"/>
            <a:ext cx="988844" cy="253916"/>
          </a:xfrm>
          <a:prstGeom prst="rect">
            <a:avLst/>
          </a:prstGeom>
          <a:solidFill>
            <a:schemeClr val="tx1"/>
          </a:solidFill>
          <a:ln w="9525">
            <a:noFill/>
            <a:miter lim="800000"/>
            <a:headEnd/>
            <a:tailEnd/>
          </a:ln>
        </p:spPr>
        <p:txBody>
          <a:bodyPr wrap="square">
            <a:spAutoFit/>
          </a:bodyPr>
          <a:lstStyle/>
          <a:p>
            <a:pPr algn="l"/>
            <a:r>
              <a:rPr lang="en-US" sz="1050" dirty="0">
                <a:solidFill>
                  <a:schemeClr val="bg2"/>
                </a:solidFill>
              </a:rPr>
              <a:t>Jeddah 12%</a:t>
            </a:r>
          </a:p>
        </p:txBody>
      </p:sp>
      <p:sp>
        <p:nvSpPr>
          <p:cNvPr id="7" name="Text Box 5"/>
          <p:cNvSpPr txBox="1">
            <a:spLocks noChangeArrowheads="1"/>
          </p:cNvSpPr>
          <p:nvPr/>
        </p:nvSpPr>
        <p:spPr bwMode="auto">
          <a:xfrm>
            <a:off x="6557462" y="4401117"/>
            <a:ext cx="856998" cy="253916"/>
          </a:xfrm>
          <a:prstGeom prst="rect">
            <a:avLst/>
          </a:prstGeom>
          <a:solidFill>
            <a:schemeClr val="tx1"/>
          </a:solidFill>
          <a:ln w="9525">
            <a:noFill/>
            <a:miter lim="800000"/>
            <a:headEnd/>
            <a:tailEnd/>
          </a:ln>
        </p:spPr>
        <p:txBody>
          <a:bodyPr wrap="square">
            <a:spAutoFit/>
          </a:bodyPr>
          <a:lstStyle/>
          <a:p>
            <a:pPr algn="l"/>
            <a:r>
              <a:rPr lang="en-US" sz="1050" dirty="0" err="1">
                <a:solidFill>
                  <a:schemeClr val="bg2"/>
                </a:solidFill>
              </a:rPr>
              <a:t>Abha</a:t>
            </a:r>
            <a:r>
              <a:rPr lang="en-US" sz="1050" dirty="0">
                <a:solidFill>
                  <a:schemeClr val="bg2"/>
                </a:solidFill>
              </a:rPr>
              <a:t> 17%</a:t>
            </a:r>
          </a:p>
        </p:txBody>
      </p:sp>
      <p:sp>
        <p:nvSpPr>
          <p:cNvPr id="8" name="Text Box 3"/>
          <p:cNvSpPr txBox="1">
            <a:spLocks noChangeArrowheads="1"/>
          </p:cNvSpPr>
          <p:nvPr/>
        </p:nvSpPr>
        <p:spPr bwMode="auto">
          <a:xfrm>
            <a:off x="7546307" y="3969071"/>
            <a:ext cx="1120689" cy="253916"/>
          </a:xfrm>
          <a:prstGeom prst="rect">
            <a:avLst/>
          </a:prstGeom>
          <a:solidFill>
            <a:schemeClr val="tx1"/>
          </a:solidFill>
          <a:ln w="9525">
            <a:noFill/>
            <a:miter lim="800000"/>
            <a:headEnd/>
            <a:tailEnd/>
          </a:ln>
        </p:spPr>
        <p:txBody>
          <a:bodyPr wrap="square">
            <a:spAutoFit/>
          </a:bodyPr>
          <a:lstStyle/>
          <a:p>
            <a:pPr algn="l"/>
            <a:r>
              <a:rPr lang="en-US" sz="1050" dirty="0">
                <a:solidFill>
                  <a:schemeClr val="bg2"/>
                </a:solidFill>
              </a:rPr>
              <a:t> Riyadh 10 %</a:t>
            </a:r>
          </a:p>
        </p:txBody>
      </p:sp>
      <p:sp>
        <p:nvSpPr>
          <p:cNvPr id="9" name="Text Box 4"/>
          <p:cNvSpPr txBox="1">
            <a:spLocks noChangeArrowheads="1"/>
          </p:cNvSpPr>
          <p:nvPr/>
        </p:nvSpPr>
        <p:spPr bwMode="auto">
          <a:xfrm>
            <a:off x="7084849" y="3429003"/>
            <a:ext cx="899605" cy="253916"/>
          </a:xfrm>
          <a:prstGeom prst="rect">
            <a:avLst/>
          </a:prstGeom>
          <a:solidFill>
            <a:schemeClr val="tx1"/>
          </a:solidFill>
          <a:ln w="9525">
            <a:noFill/>
            <a:miter lim="800000"/>
            <a:headEnd/>
            <a:tailEnd/>
          </a:ln>
        </p:spPr>
        <p:txBody>
          <a:bodyPr wrap="none">
            <a:spAutoFit/>
          </a:bodyPr>
          <a:lstStyle/>
          <a:p>
            <a:pPr algn="l"/>
            <a:r>
              <a:rPr lang="en-US" sz="1050" dirty="0" err="1">
                <a:solidFill>
                  <a:schemeClr val="bg2"/>
                </a:solidFill>
              </a:rPr>
              <a:t>Qaseem</a:t>
            </a:r>
            <a:r>
              <a:rPr lang="en-US" sz="1050" dirty="0">
                <a:solidFill>
                  <a:schemeClr val="bg2"/>
                </a:solidFill>
              </a:rPr>
              <a:t> 13%</a:t>
            </a:r>
          </a:p>
        </p:txBody>
      </p:sp>
      <p:sp>
        <p:nvSpPr>
          <p:cNvPr id="10" name="Text Box 8"/>
          <p:cNvSpPr txBox="1">
            <a:spLocks noChangeArrowheads="1"/>
          </p:cNvSpPr>
          <p:nvPr/>
        </p:nvSpPr>
        <p:spPr bwMode="auto">
          <a:xfrm>
            <a:off x="8007771" y="3104975"/>
            <a:ext cx="772969" cy="253916"/>
          </a:xfrm>
          <a:prstGeom prst="rect">
            <a:avLst/>
          </a:prstGeom>
          <a:solidFill>
            <a:schemeClr val="tx1"/>
          </a:solidFill>
          <a:ln w="9525">
            <a:noFill/>
            <a:miter lim="800000"/>
            <a:headEnd/>
            <a:tailEnd/>
          </a:ln>
        </p:spPr>
        <p:txBody>
          <a:bodyPr wrap="none">
            <a:spAutoFit/>
          </a:bodyPr>
          <a:lstStyle/>
          <a:p>
            <a:pPr algn="l"/>
            <a:r>
              <a:rPr lang="en-US" sz="1050" dirty="0" err="1">
                <a:solidFill>
                  <a:schemeClr val="bg2"/>
                </a:solidFill>
              </a:rPr>
              <a:t>Khobar</a:t>
            </a:r>
            <a:r>
              <a:rPr lang="en-US" sz="1050" dirty="0">
                <a:solidFill>
                  <a:schemeClr val="bg2"/>
                </a:solidFill>
              </a:rPr>
              <a:t> 6%</a:t>
            </a:r>
          </a:p>
        </p:txBody>
      </p:sp>
      <p:sp>
        <p:nvSpPr>
          <p:cNvPr id="12" name="Rectangle 4"/>
          <p:cNvSpPr>
            <a:spLocks noChangeArrowheads="1"/>
          </p:cNvSpPr>
          <p:nvPr/>
        </p:nvSpPr>
        <p:spPr bwMode="auto">
          <a:xfrm>
            <a:off x="7162274" y="5965084"/>
            <a:ext cx="3403496" cy="507831"/>
          </a:xfrm>
          <a:prstGeom prst="rect">
            <a:avLst/>
          </a:prstGeom>
          <a:noFill/>
          <a:ln w="9525">
            <a:noFill/>
            <a:miter lim="800000"/>
            <a:headEnd/>
            <a:tailEnd/>
          </a:ln>
        </p:spPr>
        <p:txBody>
          <a:bodyPr wrap="none">
            <a:spAutoFit/>
          </a:bodyPr>
          <a:lstStyle/>
          <a:p>
            <a:r>
              <a:rPr lang="en-US" sz="2700" i="1" dirty="0">
                <a:latin typeface="Calibri" pitchFamily="34" charset="0"/>
              </a:rPr>
              <a:t>( AL </a:t>
            </a:r>
            <a:r>
              <a:rPr lang="en-US" sz="2700" i="1" dirty="0" err="1">
                <a:latin typeface="Calibri" pitchFamily="34" charset="0"/>
              </a:rPr>
              <a:t>Frayh</a:t>
            </a:r>
            <a:r>
              <a:rPr lang="en-US" sz="2700" i="1" dirty="0">
                <a:latin typeface="Calibri" pitchFamily="34" charset="0"/>
              </a:rPr>
              <a:t>, et al, 2001 )</a:t>
            </a:r>
            <a:endParaRPr lang="tr-TR" sz="2700" dirty="0">
              <a:latin typeface="Calibri" pitchFamily="34" charset="0"/>
            </a:endParaRPr>
          </a:p>
        </p:txBody>
      </p:sp>
      <p:sp>
        <p:nvSpPr>
          <p:cNvPr id="14" name="مستطيل 13"/>
          <p:cNvSpPr/>
          <p:nvPr/>
        </p:nvSpPr>
        <p:spPr>
          <a:xfrm>
            <a:off x="7810004" y="2078850"/>
            <a:ext cx="2061305" cy="923330"/>
          </a:xfrm>
          <a:prstGeom prst="rect">
            <a:avLst/>
          </a:prstGeom>
        </p:spPr>
        <p:txBody>
          <a:bodyPr wrap="square">
            <a:spAutoFit/>
          </a:bodyPr>
          <a:lstStyle/>
          <a:p>
            <a:pPr marL="329182" indent="-240029">
              <a:buClr>
                <a:schemeClr val="accent1"/>
              </a:buClr>
              <a:buSzPct val="80000"/>
              <a:defRPr/>
            </a:pPr>
            <a:r>
              <a:rPr lang="en-US" sz="2700" dirty="0">
                <a:solidFill>
                  <a:schemeClr val="accent6"/>
                </a:solidFill>
                <a:latin typeface="Arial" pitchFamily="34" charset="0"/>
                <a:cs typeface="Arial" pitchFamily="34" charset="0"/>
              </a:rPr>
              <a:t>Range    4%-23%                            </a:t>
            </a:r>
          </a:p>
        </p:txBody>
      </p:sp>
      <p:sp>
        <p:nvSpPr>
          <p:cNvPr id="15" name="Text Box 8"/>
          <p:cNvSpPr txBox="1">
            <a:spLocks noChangeArrowheads="1"/>
          </p:cNvSpPr>
          <p:nvPr/>
        </p:nvSpPr>
        <p:spPr bwMode="auto">
          <a:xfrm>
            <a:off x="6623386" y="3645025"/>
            <a:ext cx="988844" cy="253916"/>
          </a:xfrm>
          <a:prstGeom prst="rect">
            <a:avLst/>
          </a:prstGeom>
          <a:solidFill>
            <a:schemeClr val="tx1"/>
          </a:solidFill>
          <a:ln w="9525">
            <a:noFill/>
            <a:miter lim="800000"/>
            <a:headEnd/>
            <a:tailEnd/>
          </a:ln>
        </p:spPr>
        <p:txBody>
          <a:bodyPr wrap="square">
            <a:spAutoFit/>
          </a:bodyPr>
          <a:lstStyle/>
          <a:p>
            <a:pPr marL="329182" indent="-240029">
              <a:buClr>
                <a:schemeClr val="accent1"/>
              </a:buClr>
              <a:buSzPct val="80000"/>
              <a:defRPr/>
            </a:pPr>
            <a:r>
              <a:rPr lang="en-US" sz="1050" dirty="0" err="1">
                <a:solidFill>
                  <a:schemeClr val="accent2">
                    <a:lumMod val="20000"/>
                    <a:lumOff val="80000"/>
                  </a:schemeClr>
                </a:solidFill>
              </a:rPr>
              <a:t>Taif</a:t>
            </a:r>
            <a:r>
              <a:rPr lang="en-US" sz="1050" dirty="0">
                <a:solidFill>
                  <a:schemeClr val="accent2">
                    <a:lumMod val="20000"/>
                    <a:lumOff val="80000"/>
                  </a:schemeClr>
                </a:solidFill>
              </a:rPr>
              <a:t>  23% </a:t>
            </a:r>
          </a:p>
        </p:txBody>
      </p:sp>
      <p:sp>
        <p:nvSpPr>
          <p:cNvPr id="16" name="Text Box 8"/>
          <p:cNvSpPr txBox="1">
            <a:spLocks noChangeArrowheads="1"/>
          </p:cNvSpPr>
          <p:nvPr/>
        </p:nvSpPr>
        <p:spPr bwMode="auto">
          <a:xfrm>
            <a:off x="6821153" y="4833167"/>
            <a:ext cx="1120691" cy="253916"/>
          </a:xfrm>
          <a:prstGeom prst="rect">
            <a:avLst/>
          </a:prstGeom>
          <a:solidFill>
            <a:schemeClr val="tx1"/>
          </a:solidFill>
          <a:ln w="9525">
            <a:noFill/>
            <a:miter lim="800000"/>
            <a:headEnd/>
            <a:tailEnd/>
          </a:ln>
        </p:spPr>
        <p:txBody>
          <a:bodyPr wrap="square">
            <a:spAutoFit/>
          </a:bodyPr>
          <a:lstStyle/>
          <a:p>
            <a:pPr marL="329182" indent="-240029">
              <a:buClr>
                <a:schemeClr val="accent1"/>
              </a:buClr>
              <a:buSzPct val="80000"/>
              <a:defRPr/>
            </a:pPr>
            <a:r>
              <a:rPr lang="en-US" sz="1050" dirty="0" err="1">
                <a:solidFill>
                  <a:schemeClr val="accent2">
                    <a:lumMod val="20000"/>
                    <a:lumOff val="80000"/>
                  </a:schemeClr>
                </a:solidFill>
              </a:rPr>
              <a:t>Gizan</a:t>
            </a:r>
            <a:r>
              <a:rPr lang="en-US" sz="1050" dirty="0">
                <a:solidFill>
                  <a:schemeClr val="accent2">
                    <a:lumMod val="20000"/>
                    <a:lumOff val="80000"/>
                  </a:schemeClr>
                </a:solidFill>
              </a:rPr>
              <a:t>  21% </a:t>
            </a:r>
          </a:p>
        </p:txBody>
      </p:sp>
      <p:sp>
        <p:nvSpPr>
          <p:cNvPr id="17" name="Text Box 8"/>
          <p:cNvSpPr txBox="1">
            <a:spLocks noChangeArrowheads="1"/>
          </p:cNvSpPr>
          <p:nvPr/>
        </p:nvSpPr>
        <p:spPr bwMode="auto">
          <a:xfrm>
            <a:off x="6887078" y="3158981"/>
            <a:ext cx="988844" cy="253916"/>
          </a:xfrm>
          <a:prstGeom prst="rect">
            <a:avLst/>
          </a:prstGeom>
          <a:solidFill>
            <a:schemeClr val="tx1"/>
          </a:solidFill>
          <a:ln w="9525">
            <a:noFill/>
            <a:miter lim="800000"/>
            <a:headEnd/>
            <a:tailEnd/>
          </a:ln>
        </p:spPr>
        <p:txBody>
          <a:bodyPr wrap="square">
            <a:spAutoFit/>
          </a:bodyPr>
          <a:lstStyle/>
          <a:p>
            <a:pPr marL="329182" indent="-240029">
              <a:buClr>
                <a:schemeClr val="accent1"/>
              </a:buClr>
              <a:buSzPct val="80000"/>
              <a:defRPr/>
            </a:pPr>
            <a:r>
              <a:rPr lang="en-US" sz="1050" dirty="0">
                <a:solidFill>
                  <a:schemeClr val="accent2">
                    <a:lumMod val="20000"/>
                    <a:lumOff val="80000"/>
                  </a:schemeClr>
                </a:solidFill>
              </a:rPr>
              <a:t>Hail 22% </a:t>
            </a:r>
          </a:p>
        </p:txBody>
      </p:sp>
      <p:sp>
        <p:nvSpPr>
          <p:cNvPr id="18" name="Slide Number Placeholder 17"/>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16108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TotalTime>
  <Words>5027</Words>
  <Application>Microsoft Macintosh PowerPoint</Application>
  <PresentationFormat>Widescreen</PresentationFormat>
  <Paragraphs>461</Paragraphs>
  <Slides>77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Arial</vt:lpstr>
      <vt:lpstr>Arial Bold</vt:lpstr>
      <vt:lpstr>Avenir</vt:lpstr>
      <vt:lpstr>Calibri</vt:lpstr>
      <vt:lpstr>Calibri Light</vt:lpstr>
      <vt:lpstr>Helvetica</vt:lpstr>
      <vt:lpstr>Helvetica Neue</vt:lpstr>
      <vt:lpstr>Palatino</vt:lpstr>
      <vt:lpstr>Times New Roman</vt:lpstr>
      <vt:lpstr>Wingdings</vt:lpstr>
      <vt:lpstr>Office Theme</vt:lpstr>
      <vt:lpstr>Approach to Patients  with Shortness of Breath</vt:lpstr>
      <vt:lpstr>Objectives</vt:lpstr>
      <vt:lpstr>Definition</vt:lpstr>
      <vt:lpstr>Case scenario</vt:lpstr>
      <vt:lpstr>PowerPoint Presentation</vt:lpstr>
      <vt:lpstr>   DDs.of SOB. </vt:lpstr>
      <vt:lpstr>PowerPoint Presentation</vt:lpstr>
      <vt:lpstr>Epidemiology </vt:lpstr>
      <vt:lpstr>Epidemiology </vt:lpstr>
      <vt:lpstr>PowerPoint Presentation</vt:lpstr>
      <vt:lpstr>What is Asthma  : </vt:lpstr>
      <vt:lpstr>PowerPoint Presentation</vt:lpstr>
      <vt:lpstr>Pathophysiology </vt:lpstr>
      <vt:lpstr>PowerPoint Presentation</vt:lpstr>
      <vt:lpstr>PowerPoint Presentation</vt:lpstr>
      <vt:lpstr>PowerPoint Presentation</vt:lpstr>
      <vt:lpstr>PowerPoint Presentation</vt:lpstr>
      <vt:lpstr>Triggers</vt:lpstr>
      <vt:lpstr>PowerPoint Presentation</vt:lpstr>
      <vt:lpstr>PowerPoint Presentation</vt:lpstr>
      <vt:lpstr>Diagnosis of Asthma in Adults and Adolescents </vt:lpstr>
      <vt:lpstr>Signs and symptoms:-</vt:lpstr>
      <vt:lpstr>History</vt:lpstr>
      <vt:lpstr>Physical Examination </vt:lpstr>
      <vt:lpstr>Classification of asthma severity </vt:lpstr>
      <vt:lpstr>Investigations </vt:lpstr>
      <vt:lpstr>PowerPoint Presentation</vt:lpstr>
      <vt:lpstr>Investigation </vt:lpstr>
      <vt:lpstr>PowerPoint Presentation</vt:lpstr>
      <vt:lpstr>PowerPoint Presentation</vt:lpstr>
      <vt:lpstr>PowerPoint Presentation</vt:lpstr>
      <vt:lpstr>Managements</vt:lpstr>
      <vt:lpstr>PowerPoint Presentation</vt:lpstr>
      <vt:lpstr>Stay healthy </vt:lpstr>
      <vt:lpstr>The long-term goals of asthma management </vt:lpstr>
      <vt:lpstr> Pharmacological Management in Adults and Adolescents  </vt:lpstr>
      <vt:lpstr>PowerPoint Presentation</vt:lpstr>
      <vt:lpstr>Management - Pharmacological: </vt:lpstr>
      <vt:lpstr>PowerPoint Presentation</vt:lpstr>
      <vt:lpstr>Corticosteroids:</vt:lpstr>
      <vt:lpstr>Leukotriene Modifiers:</vt:lpstr>
      <vt:lpstr>Omalizumab</vt:lpstr>
      <vt:lpstr>PowerPoint Presentation</vt:lpstr>
      <vt:lpstr>PowerPoint Presentation</vt:lpstr>
      <vt:lpstr>PowerPoint Presentation</vt:lpstr>
      <vt:lpstr>Treatment at step 1  </vt:lpstr>
      <vt:lpstr>Treatment at step 2  </vt:lpstr>
      <vt:lpstr>Treatment at step 3  </vt:lpstr>
      <vt:lpstr>Treatment at step 4  </vt:lpstr>
      <vt:lpstr>Treatment at step 5  </vt:lpstr>
      <vt:lpstr>Criteria for admission</vt:lpstr>
      <vt:lpstr>Referral to a specialist center</vt:lpstr>
      <vt:lpstr>  Complication</vt:lpstr>
      <vt:lpstr>Management of acute asthma in adults and adolescents:</vt:lpstr>
      <vt:lpstr>Clinical assessment of acute asthma:</vt:lpstr>
      <vt:lpstr>PowerPoint Presentation</vt:lpstr>
      <vt:lpstr>Management of asthma in children</vt:lpstr>
      <vt:lpstr>Asthma diagnosis in children</vt:lpstr>
      <vt:lpstr>Asthma in preschool children:</vt:lpstr>
      <vt:lpstr>Prediction of asthma in preschool children:</vt:lpstr>
      <vt:lpstr>Asthma mimics:</vt:lpstr>
      <vt:lpstr>PowerPoint Presentation</vt:lpstr>
      <vt:lpstr>The childhood-ACT (C-ACT).</vt:lpstr>
      <vt:lpstr>Age group &lt;5 years: The Test for Respiratory and Asthma Control in Kids (TRACK). </vt:lpstr>
      <vt:lpstr>Outpatient management of asthma in children aged 5–12 years </vt:lpstr>
      <vt:lpstr>PowerPoint Presentation</vt:lpstr>
      <vt:lpstr>PowerPoint Presentation</vt:lpstr>
      <vt:lpstr>PowerPoint Presentation</vt:lpstr>
      <vt:lpstr>Step 5  </vt:lpstr>
      <vt:lpstr>Outpatient management of Asthma for children age 5-12</vt:lpstr>
      <vt:lpstr>Outpatient management of asthma in children aged &lt;5 years </vt:lpstr>
      <vt:lpstr>Step 3  </vt:lpstr>
      <vt:lpstr>Step 4  </vt:lpstr>
      <vt:lpstr>Step 5  </vt:lpstr>
      <vt:lpstr>PowerPoint Presentation</vt:lpstr>
      <vt:lpstr>The Saudi Initiative for Asthma approach for outpatient management of asthma for children aged &lt;5 years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Bronchial Asthma</dc:title>
  <dc:creator>maryam elemam</dc:creator>
  <cp:lastModifiedBy>Dralk F</cp:lastModifiedBy>
  <cp:revision>111</cp:revision>
  <dcterms:created xsi:type="dcterms:W3CDTF">2017-12-08T14:39:31Z</dcterms:created>
  <dcterms:modified xsi:type="dcterms:W3CDTF">2025-03-09T08:42:43Z</dcterms:modified>
</cp:coreProperties>
</file>