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1"/>
  </p:notesMasterIdLst>
  <p:sldIdLst>
    <p:sldId id="350" r:id="rId2"/>
    <p:sldId id="449" r:id="rId3"/>
    <p:sldId id="442" r:id="rId4"/>
    <p:sldId id="443" r:id="rId5"/>
    <p:sldId id="446" r:id="rId6"/>
    <p:sldId id="448" r:id="rId7"/>
    <p:sldId id="451" r:id="rId8"/>
    <p:sldId id="351" r:id="rId9"/>
    <p:sldId id="452" r:id="rId10"/>
    <p:sldId id="453" r:id="rId11"/>
    <p:sldId id="354" r:id="rId12"/>
    <p:sldId id="454" r:id="rId13"/>
    <p:sldId id="269" r:id="rId14"/>
    <p:sldId id="455" r:id="rId15"/>
    <p:sldId id="456" r:id="rId16"/>
    <p:sldId id="457" r:id="rId17"/>
    <p:sldId id="458" r:id="rId18"/>
    <p:sldId id="459" r:id="rId19"/>
    <p:sldId id="263" r:id="rId20"/>
    <p:sldId id="460" r:id="rId21"/>
    <p:sldId id="274" r:id="rId22"/>
    <p:sldId id="461" r:id="rId23"/>
    <p:sldId id="462" r:id="rId24"/>
    <p:sldId id="463" r:id="rId25"/>
    <p:sldId id="308" r:id="rId26"/>
    <p:sldId id="312" r:id="rId27"/>
    <p:sldId id="314" r:id="rId28"/>
    <p:sldId id="316" r:id="rId29"/>
    <p:sldId id="360" r:id="rId30"/>
    <p:sldId id="338" r:id="rId31"/>
    <p:sldId id="464" r:id="rId32"/>
    <p:sldId id="342" r:id="rId33"/>
    <p:sldId id="431" r:id="rId34"/>
    <p:sldId id="256" r:id="rId35"/>
    <p:sldId id="292" r:id="rId36"/>
    <p:sldId id="340" r:id="rId37"/>
    <p:sldId id="341" r:id="rId38"/>
    <p:sldId id="270" r:id="rId39"/>
    <p:sldId id="258" r:id="rId40"/>
    <p:sldId id="296" r:id="rId41"/>
    <p:sldId id="297" r:id="rId42"/>
    <p:sldId id="299" r:id="rId43"/>
    <p:sldId id="348" r:id="rId44"/>
    <p:sldId id="264" r:id="rId45"/>
    <p:sldId id="278" r:id="rId46"/>
    <p:sldId id="265" r:id="rId47"/>
    <p:sldId id="266" r:id="rId48"/>
    <p:sldId id="267" r:id="rId49"/>
    <p:sldId id="268" r:id="rId50"/>
    <p:sldId id="334" r:id="rId51"/>
    <p:sldId id="301" r:id="rId52"/>
    <p:sldId id="303" r:id="rId53"/>
    <p:sldId id="305" r:id="rId54"/>
    <p:sldId id="307" r:id="rId55"/>
    <p:sldId id="309" r:id="rId56"/>
    <p:sldId id="313" r:id="rId57"/>
    <p:sldId id="315" r:id="rId58"/>
    <p:sldId id="317" r:id="rId59"/>
    <p:sldId id="319" r:id="rId60"/>
    <p:sldId id="321" r:id="rId61"/>
    <p:sldId id="272" r:id="rId62"/>
    <p:sldId id="273" r:id="rId63"/>
    <p:sldId id="286" r:id="rId64"/>
    <p:sldId id="259" r:id="rId65"/>
    <p:sldId id="260" r:id="rId66"/>
    <p:sldId id="287" r:id="rId67"/>
    <p:sldId id="335" r:id="rId68"/>
    <p:sldId id="336" r:id="rId69"/>
    <p:sldId id="283" r:id="rId70"/>
    <p:sldId id="261" r:id="rId71"/>
    <p:sldId id="289" r:id="rId72"/>
    <p:sldId id="290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43" r:id="rId86"/>
    <p:sldId id="345" r:id="rId87"/>
    <p:sldId id="346" r:id="rId88"/>
    <p:sldId id="347" r:id="rId89"/>
    <p:sldId id="294" r:id="rId9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 varScale="1">
        <p:scale>
          <a:sx n="95" d="100"/>
          <a:sy n="95" d="100"/>
        </p:scale>
        <p:origin x="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3842D-2318-4719-AFF6-17A80F70B690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93230-CEAD-4334-BEAF-D6D896E56A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859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385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2309-3BED-4C03-ACE4-786E205A3B63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A0F2-12E3-481C-8DD1-6FE283F8C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2309-3BED-4C03-ACE4-786E205A3B63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A0F2-12E3-481C-8DD1-6FE283F8C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2309-3BED-4C03-ACE4-786E205A3B63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A0F2-12E3-481C-8DD1-6FE283F8C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97316-71A5-44E3-BBDC-67721A13A9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C2982-92D7-4089-A856-42A432F32E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2309-3BED-4C03-ACE4-786E205A3B63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A0F2-12E3-481C-8DD1-6FE283F8C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2309-3BED-4C03-ACE4-786E205A3B63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A0F2-12E3-481C-8DD1-6FE283F8C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2309-3BED-4C03-ACE4-786E205A3B63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A0F2-12E3-481C-8DD1-6FE283F8C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2309-3BED-4C03-ACE4-786E205A3B63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A0F2-12E3-481C-8DD1-6FE283F8C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2309-3BED-4C03-ACE4-786E205A3B63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A0F2-12E3-481C-8DD1-6FE283F8C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2309-3BED-4C03-ACE4-786E205A3B63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A0F2-12E3-481C-8DD1-6FE283F8C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2309-3BED-4C03-ACE4-786E205A3B63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A0F2-12E3-481C-8DD1-6FE283F8C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2309-3BED-4C03-ACE4-786E205A3B63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DCA0F2-12E3-481C-8DD1-6FE283F8C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472309-3BED-4C03-ACE4-786E205A3B63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DCA0F2-12E3-481C-8DD1-6FE283F8CB9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Messag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286000" y="857232"/>
            <a:ext cx="6172200" cy="551769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3"/>
                </a:solidFill>
                <a:latin typeface="Arial Rounded MT Bold" pitchFamily="34" charset="0"/>
              </a:rPr>
              <a:t>COMMUNICATION SKILLS</a:t>
            </a:r>
          </a:p>
          <a:p>
            <a:pPr algn="ctr"/>
            <a:endParaRPr lang="en-US" sz="3600" dirty="0">
              <a:latin typeface="Arial Rounded MT Bold" pitchFamily="34" charset="0"/>
            </a:endParaRPr>
          </a:p>
          <a:p>
            <a:pPr algn="ctr"/>
            <a:r>
              <a:rPr lang="en-US" sz="2000" i="1" dirty="0">
                <a:solidFill>
                  <a:srgbClr val="FFFF00"/>
                </a:solidFill>
                <a:latin typeface="Arial Rounded MT Bold" pitchFamily="34" charset="0"/>
              </a:rPr>
              <a:t>DR. </a:t>
            </a:r>
            <a:r>
              <a:rPr lang="en-US" sz="2000" i="1" dirty="0" err="1">
                <a:solidFill>
                  <a:srgbClr val="FFFF00"/>
                </a:solidFill>
                <a:latin typeface="Arial Rounded MT Bold" pitchFamily="34" charset="0"/>
              </a:rPr>
              <a:t>Yousif</a:t>
            </a:r>
            <a:r>
              <a:rPr lang="en-US" sz="2000" i="1" dirty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Arial Rounded MT Bold" pitchFamily="34" charset="0"/>
              </a:rPr>
              <a:t>Elgizoli</a:t>
            </a:r>
            <a:endParaRPr lang="en-US" sz="2000" i="1" dirty="0">
              <a:solidFill>
                <a:srgbClr val="FFFF00"/>
              </a:solidFill>
              <a:latin typeface="Arial Rounded MT Bold" pitchFamily="34" charset="0"/>
            </a:endParaRPr>
          </a:p>
          <a:p>
            <a:pPr algn="ctr"/>
            <a:r>
              <a:rPr lang="en-US" sz="2000" i="1" dirty="0">
                <a:solidFill>
                  <a:srgbClr val="FFFF00"/>
                </a:solidFill>
                <a:latin typeface="Arial Rounded MT Bold" pitchFamily="34" charset="0"/>
              </a:rPr>
              <a:t>Consultant in Family Medicine</a:t>
            </a:r>
          </a:p>
          <a:p>
            <a:pPr algn="ctr"/>
            <a:r>
              <a:rPr lang="en-US" sz="2000" i="1" dirty="0">
                <a:solidFill>
                  <a:srgbClr val="FFFF00"/>
                </a:solidFill>
                <a:latin typeface="Arial Rounded MT Bold" pitchFamily="34" charset="0"/>
              </a:rPr>
              <a:t>MRCGP (UK),</a:t>
            </a:r>
          </a:p>
          <a:p>
            <a:pPr algn="ctr"/>
            <a:r>
              <a:rPr lang="en-US" sz="2000" i="1" dirty="0">
                <a:solidFill>
                  <a:srgbClr val="FFFF00"/>
                </a:solidFill>
                <a:latin typeface="Arial Rounded MT Bold" pitchFamily="34" charset="0"/>
              </a:rPr>
              <a:t>JMHPE-MAASRTICHT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Most common ways to communicate</a:t>
            </a:r>
          </a:p>
        </p:txBody>
      </p:sp>
      <p:sp>
        <p:nvSpPr>
          <p:cNvPr id="18435" name="AutoShape 4"/>
          <p:cNvSpPr>
            <a:spLocks noChangeArrowheads="1"/>
          </p:cNvSpPr>
          <p:nvPr/>
        </p:nvSpPr>
        <p:spPr bwMode="auto">
          <a:xfrm rot="-720042">
            <a:off x="506413" y="1892300"/>
            <a:ext cx="2959100" cy="1752600"/>
          </a:xfrm>
          <a:prstGeom prst="rightArrow">
            <a:avLst>
              <a:gd name="adj1" fmla="val 50000"/>
              <a:gd name="adj2" fmla="val 41303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b="1">
                <a:latin typeface="Verdana" pitchFamily="34" charset="0"/>
              </a:rPr>
              <a:t>Speaking</a:t>
            </a:r>
          </a:p>
        </p:txBody>
      </p:sp>
      <p:sp>
        <p:nvSpPr>
          <p:cNvPr id="18436" name="AutoShape 5"/>
          <p:cNvSpPr>
            <a:spLocks noChangeArrowheads="1"/>
          </p:cNvSpPr>
          <p:nvPr/>
        </p:nvSpPr>
        <p:spPr bwMode="auto">
          <a:xfrm rot="-815729">
            <a:off x="4876800" y="1524000"/>
            <a:ext cx="2819400" cy="1828800"/>
          </a:xfrm>
          <a:prstGeom prst="leftArrow">
            <a:avLst>
              <a:gd name="adj1" fmla="val 50000"/>
              <a:gd name="adj2" fmla="val 3854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b="1">
                <a:latin typeface="Verdana" pitchFamily="34" charset="0"/>
              </a:rPr>
              <a:t>Visual Images</a:t>
            </a:r>
          </a:p>
        </p:txBody>
      </p:sp>
      <p:sp>
        <p:nvSpPr>
          <p:cNvPr id="18437" name="AutoShape 6"/>
          <p:cNvSpPr>
            <a:spLocks noChangeArrowheads="1"/>
          </p:cNvSpPr>
          <p:nvPr/>
        </p:nvSpPr>
        <p:spPr bwMode="auto">
          <a:xfrm>
            <a:off x="914400" y="3962400"/>
            <a:ext cx="2895600" cy="1828800"/>
          </a:xfrm>
          <a:prstGeom prst="rightArrow">
            <a:avLst>
              <a:gd name="adj1" fmla="val 50000"/>
              <a:gd name="adj2" fmla="val 36461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b="1">
                <a:latin typeface="Verdana" pitchFamily="34" charset="0"/>
              </a:rPr>
              <a:t>Writing</a:t>
            </a:r>
          </a:p>
        </p:txBody>
      </p:sp>
      <p:sp>
        <p:nvSpPr>
          <p:cNvPr id="18438" name="AutoShape 7"/>
          <p:cNvSpPr>
            <a:spLocks noChangeArrowheads="1"/>
          </p:cNvSpPr>
          <p:nvPr/>
        </p:nvSpPr>
        <p:spPr bwMode="auto">
          <a:xfrm rot="987601">
            <a:off x="5029200" y="3962400"/>
            <a:ext cx="2895600" cy="1600200"/>
          </a:xfrm>
          <a:prstGeom prst="leftArrow">
            <a:avLst>
              <a:gd name="adj1" fmla="val 50000"/>
              <a:gd name="adj2" fmla="val 45238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b="1">
                <a:latin typeface="Verdana" pitchFamily="34" charset="0"/>
              </a:rPr>
              <a:t>Body Language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011486"/>
          </a:xfrm>
        </p:spPr>
        <p:txBody>
          <a:bodyPr>
            <a:normAutofit fontScale="90000"/>
          </a:bodyPr>
          <a:lstStyle/>
          <a:p>
            <a:b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b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b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b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b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Purposes of Communication</a:t>
            </a:r>
            <a:br>
              <a:rPr lang="en-US" sz="2800" dirty="0"/>
            </a:b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48464" cy="4873752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</a:t>
            </a:r>
            <a:r>
              <a:rPr lang="en-US" sz="1800" dirty="0"/>
              <a:t>To solve problems                     Reassurance                      To form and maintain                                   </a:t>
            </a:r>
          </a:p>
          <a:p>
            <a:pPr>
              <a:buNone/>
            </a:pPr>
            <a:r>
              <a:rPr lang="en-US" sz="1800" dirty="0"/>
              <a:t>                                                                                                      relationship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</a:t>
            </a:r>
            <a:r>
              <a:rPr lang="en-US" sz="1800" dirty="0"/>
              <a:t>alleviate distress                   </a:t>
            </a:r>
            <a:r>
              <a:rPr lang="en-US" sz="2000" dirty="0"/>
              <a:t>COMMUNICATION                convey feelings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             give information        make decisions           persuade</a:t>
            </a:r>
          </a:p>
        </p:txBody>
      </p:sp>
      <p:sp>
        <p:nvSpPr>
          <p:cNvPr id="4" name="Up Arrow 3"/>
          <p:cNvSpPr/>
          <p:nvPr/>
        </p:nvSpPr>
        <p:spPr>
          <a:xfrm>
            <a:off x="4067944" y="2420888"/>
            <a:ext cx="432048" cy="1296144"/>
          </a:xfrm>
          <a:prstGeom prst="upArrow">
            <a:avLst>
              <a:gd name="adj1" fmla="val 50000"/>
              <a:gd name="adj2" fmla="val 44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Up Arrow 4"/>
          <p:cNvSpPr/>
          <p:nvPr/>
        </p:nvSpPr>
        <p:spPr>
          <a:xfrm rot="3320536">
            <a:off x="5525457" y="2344810"/>
            <a:ext cx="432048" cy="1844482"/>
          </a:xfrm>
          <a:prstGeom prst="upArrow">
            <a:avLst>
              <a:gd name="adj1" fmla="val 50000"/>
              <a:gd name="adj2" fmla="val 44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Up Arrow 5"/>
          <p:cNvSpPr/>
          <p:nvPr/>
        </p:nvSpPr>
        <p:spPr>
          <a:xfrm rot="18248879">
            <a:off x="2432163" y="2339125"/>
            <a:ext cx="432048" cy="1844482"/>
          </a:xfrm>
          <a:prstGeom prst="upArrow">
            <a:avLst>
              <a:gd name="adj1" fmla="val 50000"/>
              <a:gd name="adj2" fmla="val 44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Up Arrow 6"/>
          <p:cNvSpPr/>
          <p:nvPr/>
        </p:nvSpPr>
        <p:spPr>
          <a:xfrm rot="16200000">
            <a:off x="2447764" y="3465004"/>
            <a:ext cx="360040" cy="1008112"/>
          </a:xfrm>
          <a:prstGeom prst="upArrow">
            <a:avLst>
              <a:gd name="adj1" fmla="val 50000"/>
              <a:gd name="adj2" fmla="val 44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5868144" y="3789040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Up Arrow 9"/>
          <p:cNvSpPr/>
          <p:nvPr/>
        </p:nvSpPr>
        <p:spPr>
          <a:xfrm rot="8239024">
            <a:off x="5500043" y="3979238"/>
            <a:ext cx="432048" cy="1844482"/>
          </a:xfrm>
          <a:prstGeom prst="upArrow">
            <a:avLst>
              <a:gd name="adj1" fmla="val 50000"/>
              <a:gd name="adj2" fmla="val 44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Up Arrow 10"/>
          <p:cNvSpPr/>
          <p:nvPr/>
        </p:nvSpPr>
        <p:spPr>
          <a:xfrm rot="10800000">
            <a:off x="4067944" y="4221088"/>
            <a:ext cx="432048" cy="1296144"/>
          </a:xfrm>
          <a:prstGeom prst="upArrow">
            <a:avLst>
              <a:gd name="adj1" fmla="val 50000"/>
              <a:gd name="adj2" fmla="val 44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Up Arrow 11"/>
          <p:cNvSpPr/>
          <p:nvPr/>
        </p:nvSpPr>
        <p:spPr>
          <a:xfrm rot="13571440">
            <a:off x="2650774" y="3949156"/>
            <a:ext cx="432048" cy="1844482"/>
          </a:xfrm>
          <a:prstGeom prst="upArrow">
            <a:avLst>
              <a:gd name="adj1" fmla="val 50000"/>
              <a:gd name="adj2" fmla="val 44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Benefits</a:t>
            </a:r>
            <a:endParaRPr lang="en-GB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2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identify patients' problems more accurately:</a:t>
            </a:r>
          </a:p>
          <a:p>
            <a:pPr lvl="3">
              <a:lnSpc>
                <a:spcPct val="80000"/>
              </a:lnSpc>
              <a:buNone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Improve Pts understanding &amp; Information retention</a:t>
            </a:r>
          </a:p>
          <a:p>
            <a:pPr lvl="2">
              <a:lnSpc>
                <a:spcPct val="80000"/>
              </a:lnSpc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Increase adherence to treatment</a:t>
            </a:r>
          </a:p>
          <a:p>
            <a:pPr lvl="1">
              <a:lnSpc>
                <a:spcPct val="80000"/>
              </a:lnSpc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Patients adjust better psychologically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Pts more satisfied with their care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Benefits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Doctors with good </a:t>
            </a:r>
            <a:r>
              <a:rPr lang="en-US" b="1" dirty="0"/>
              <a:t>communication</a:t>
            </a:r>
            <a:r>
              <a:rPr lang="en-US" dirty="0"/>
              <a:t> skills have greater job satisfaction and less work stress,</a:t>
            </a:r>
          </a:p>
          <a:p>
            <a:r>
              <a:rPr lang="en-US" dirty="0"/>
              <a:t>Delivery of high-quality health care.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sz="2000" dirty="0"/>
              <a:t>                        </a:t>
            </a:r>
            <a:r>
              <a:rPr lang="en-US" sz="2000" b="1" i="1" dirty="0"/>
              <a:t>(</a:t>
            </a:r>
            <a:r>
              <a:rPr lang="en-US" sz="2000" b="1" i="1" dirty="0" err="1"/>
              <a:t>Roter</a:t>
            </a:r>
            <a:r>
              <a:rPr lang="en-US" sz="2000" b="1" i="1" dirty="0"/>
              <a:t> 1987, </a:t>
            </a:r>
            <a:r>
              <a:rPr lang="en-US" sz="2000" b="1" i="1" dirty="0" err="1"/>
              <a:t>Betakis</a:t>
            </a:r>
            <a:r>
              <a:rPr lang="en-US" sz="2000" b="1" i="1" dirty="0"/>
              <a:t> 1991, Stewart 1995)</a:t>
            </a:r>
            <a:endParaRPr lang="en-US" sz="2000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440160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Arial" charset="0"/>
              </a:rPr>
            </a:br>
            <a:br>
              <a:rPr lang="en-US" sz="4000" b="1" dirty="0">
                <a:latin typeface="Arial" charset="0"/>
              </a:rPr>
            </a:br>
            <a:br>
              <a:rPr lang="en-US" sz="4000" b="1" dirty="0">
                <a:latin typeface="Arial" charset="0"/>
              </a:rPr>
            </a:br>
            <a:br>
              <a:rPr lang="en-US" sz="4000" b="1" dirty="0">
                <a:latin typeface="Arial" charset="0"/>
              </a:rPr>
            </a:br>
            <a:br>
              <a:rPr lang="en-US" sz="4000" b="1" dirty="0">
                <a:latin typeface="Arial" charset="0"/>
              </a:rPr>
            </a:br>
            <a:br>
              <a:rPr lang="en-US" sz="4000" b="1" dirty="0">
                <a:latin typeface="Arial" charset="0"/>
              </a:rPr>
            </a:br>
            <a:r>
              <a:rPr lang="en-US" sz="4000" b="1" dirty="0">
                <a:latin typeface="Arial" charset="0"/>
              </a:rPr>
              <a:t>                                              </a:t>
            </a:r>
            <a:r>
              <a:rPr lang="en-US" sz="4400" b="1" dirty="0">
                <a:solidFill>
                  <a:srgbClr val="0070C0"/>
                </a:solidFill>
                <a:latin typeface="Arial" charset="0"/>
              </a:rPr>
              <a:t>Communication skills - why                   bother?</a:t>
            </a:r>
            <a:br>
              <a:rPr lang="en-US" sz="3200" b="1" dirty="0">
                <a:latin typeface="Arial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98500" indent="-698500" defTabSz="152400">
              <a:lnSpc>
                <a:spcPct val="92000"/>
              </a:lnSpc>
              <a:spcBef>
                <a:spcPct val="92000"/>
              </a:spcBef>
              <a:buFontTx/>
              <a:buNone/>
            </a:pPr>
            <a:endParaRPr lang="en-US" b="1" dirty="0">
              <a:latin typeface="Wingdings" pitchFamily="2" charset="2"/>
            </a:endParaRPr>
          </a:p>
          <a:p>
            <a:pPr marL="698500" indent="-698500" defTabSz="152400">
              <a:lnSpc>
                <a:spcPct val="92000"/>
              </a:lnSpc>
              <a:spcBef>
                <a:spcPct val="92000"/>
              </a:spcBef>
              <a:buFont typeface="Wingdings" pitchFamily="2" charset="2"/>
              <a:buChar char="v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Why learn communication skills?</a:t>
            </a:r>
          </a:p>
          <a:p>
            <a:pPr marL="698500" indent="-698500" defTabSz="152400">
              <a:lnSpc>
                <a:spcPct val="92000"/>
              </a:lnSpc>
              <a:spcBef>
                <a:spcPct val="92000"/>
              </a:spcBef>
              <a:buFont typeface="Wingdings" pitchFamily="2" charset="2"/>
              <a:buChar char="v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Can you learn communication skills?</a:t>
            </a:r>
          </a:p>
          <a:p>
            <a:pPr marL="698500" indent="-698500" defTabSz="152400">
              <a:lnSpc>
                <a:spcPct val="92000"/>
              </a:lnSpc>
              <a:spcBef>
                <a:spcPct val="92000"/>
              </a:spcBef>
              <a:buFont typeface="Wingdings" pitchFamily="2" charset="2"/>
              <a:buChar char="v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What is there to learn?</a:t>
            </a:r>
          </a:p>
          <a:p>
            <a:pPr marL="698500" indent="-698500" defTabSz="152400">
              <a:lnSpc>
                <a:spcPct val="92000"/>
              </a:lnSpc>
              <a:spcBef>
                <a:spcPct val="92000"/>
              </a:spcBef>
              <a:buFont typeface="Wingdings" pitchFamily="2" charset="2"/>
              <a:buChar char="v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How is it taught?</a:t>
            </a:r>
          </a:p>
          <a:p>
            <a:pPr marL="698500" indent="-698500" defTabSz="152400">
              <a:lnSpc>
                <a:spcPct val="92000"/>
              </a:lnSpc>
              <a:spcBef>
                <a:spcPct val="92000"/>
              </a:spcBef>
              <a:buFont typeface="Wingdings" pitchFamily="2" charset="2"/>
              <a:buChar char="v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Where next?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Why learn communication skills?</a:t>
            </a:r>
            <a:endParaRPr lang="en-GB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defTabSz="152400">
              <a:lnSpc>
                <a:spcPct val="88000"/>
              </a:lnSpc>
              <a:spcBef>
                <a:spcPct val="43000"/>
              </a:spcBef>
              <a:buFontTx/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52400">
              <a:lnSpc>
                <a:spcPct val="88000"/>
              </a:lnSpc>
              <a:spcBef>
                <a:spcPct val="43000"/>
              </a:spcBef>
              <a:buFontTx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reasons for the patient's attendance</a:t>
            </a:r>
          </a:p>
          <a:p>
            <a:pPr defTabSz="152400">
              <a:lnSpc>
                <a:spcPct val="88000"/>
              </a:lnSpc>
              <a:spcBef>
                <a:spcPct val="43000"/>
              </a:spcBef>
              <a:buFontTx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gathering information</a:t>
            </a:r>
          </a:p>
          <a:p>
            <a:pPr defTabSz="152400">
              <a:lnSpc>
                <a:spcPct val="88000"/>
              </a:lnSpc>
              <a:spcBef>
                <a:spcPct val="43000"/>
              </a:spcBef>
              <a:buFontTx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explanation and planning</a:t>
            </a:r>
          </a:p>
          <a:p>
            <a:pPr defTabSz="152400">
              <a:lnSpc>
                <a:spcPct val="88000"/>
              </a:lnSpc>
              <a:spcBef>
                <a:spcPct val="43000"/>
              </a:spcBef>
              <a:buFontTx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adherence to plans</a:t>
            </a:r>
          </a:p>
          <a:p>
            <a:pPr defTabSz="152400">
              <a:lnSpc>
                <a:spcPct val="88000"/>
              </a:lnSpc>
              <a:spcBef>
                <a:spcPct val="43000"/>
              </a:spcBef>
              <a:buFontTx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medico-legal</a:t>
            </a:r>
          </a:p>
          <a:p>
            <a:pPr marL="0" indent="0" defTabSz="152400">
              <a:lnSpc>
                <a:spcPct val="85000"/>
              </a:lnSpc>
              <a:spcBef>
                <a:spcPct val="40000"/>
              </a:spcBef>
              <a:buFont typeface="Wingdings" pitchFamily="2" charset="2"/>
              <a:buChar char="l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Enables us to become better doctors clinically</a:t>
            </a:r>
          </a:p>
          <a:p>
            <a:pPr marL="0" indent="0" defTabSz="152400">
              <a:lnSpc>
                <a:spcPct val="85000"/>
              </a:lnSpc>
              <a:spcBef>
                <a:spcPct val="40000"/>
              </a:spcBef>
              <a:buFont typeface="Wingdings" pitchFamily="2" charset="2"/>
              <a:buChar char="l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Improves patient care and disease outcomes</a:t>
            </a:r>
          </a:p>
          <a:p>
            <a:pPr defTabSz="152400">
              <a:lnSpc>
                <a:spcPct val="88000"/>
              </a:lnSpc>
              <a:spcBef>
                <a:spcPct val="43000"/>
              </a:spcBef>
              <a:buFontTx/>
              <a:buNone/>
            </a:pPr>
            <a:endParaRPr lang="en-US" sz="2800" b="1" dirty="0">
              <a:latin typeface="Arial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Can communication skills be taught?</a:t>
            </a:r>
            <a:endParaRPr lang="en-GB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defTabSz="152400">
              <a:lnSpc>
                <a:spcPct val="91000"/>
              </a:lnSpc>
              <a:spcBef>
                <a:spcPct val="46000"/>
              </a:spcBef>
              <a:buFontTx/>
              <a:buNone/>
            </a:pPr>
            <a:endParaRPr lang="en-US" b="1" dirty="0">
              <a:latin typeface="Wingdings" pitchFamily="2" charset="2"/>
            </a:endParaRPr>
          </a:p>
          <a:p>
            <a:pPr marL="0" indent="0" defTabSz="152400">
              <a:lnSpc>
                <a:spcPct val="91000"/>
              </a:lnSpc>
              <a:spcBef>
                <a:spcPct val="46000"/>
              </a:spcBef>
              <a:buFont typeface="Wingdings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communication is a clinical skill</a:t>
            </a:r>
          </a:p>
          <a:p>
            <a:pPr marL="0" indent="0" defTabSz="152400">
              <a:lnSpc>
                <a:spcPct val="91000"/>
              </a:lnSpc>
              <a:spcBef>
                <a:spcPct val="46000"/>
              </a:spcBef>
              <a:buFont typeface="Wingdings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a series of learnt skills</a:t>
            </a:r>
          </a:p>
          <a:p>
            <a:pPr marL="0" indent="0" defTabSz="152400">
              <a:lnSpc>
                <a:spcPct val="91000"/>
              </a:lnSpc>
              <a:spcBef>
                <a:spcPct val="46000"/>
              </a:spcBef>
              <a:buFont typeface="Wingdings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experience is a poor teacher</a:t>
            </a:r>
          </a:p>
          <a:p>
            <a:pPr marL="0" indent="0" defTabSz="152400">
              <a:lnSpc>
                <a:spcPct val="88000"/>
              </a:lnSpc>
              <a:spcBef>
                <a:spcPct val="43000"/>
              </a:spcBef>
              <a:buFont typeface="Wingdings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there is conclusive evidence that                   		communication skills can be taught</a:t>
            </a:r>
          </a:p>
          <a:p>
            <a:pPr marL="0" indent="0" defTabSz="152400">
              <a:lnSpc>
                <a:spcPct val="88000"/>
              </a:lnSpc>
              <a:spcBef>
                <a:spcPct val="43000"/>
              </a:spcBef>
              <a:buFont typeface="Wingdings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that communication skills                     						teaching is retained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How to teach communication skills?</a:t>
            </a:r>
            <a:endParaRPr lang="en-GB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defTabSz="152400">
              <a:lnSpc>
                <a:spcPct val="92000"/>
              </a:lnSpc>
              <a:spcBef>
                <a:spcPct val="46000"/>
              </a:spcBef>
              <a:buFontTx/>
              <a:buNone/>
            </a:pPr>
            <a:endParaRPr lang="en-US" b="1" dirty="0">
              <a:latin typeface="Wingdings" pitchFamily="2" charset="2"/>
            </a:endParaRPr>
          </a:p>
          <a:p>
            <a:pPr defTabSz="152400">
              <a:lnSpc>
                <a:spcPct val="92000"/>
              </a:lnSpc>
              <a:spcBef>
                <a:spcPct val="46000"/>
              </a:spcBef>
              <a:buFont typeface="Wingdings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Observation</a:t>
            </a:r>
          </a:p>
          <a:p>
            <a:pPr defTabSz="152400">
              <a:lnSpc>
                <a:spcPct val="92000"/>
              </a:lnSpc>
              <a:spcBef>
                <a:spcPct val="46000"/>
              </a:spcBef>
              <a:buFont typeface="Wingdings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or audio playback</a:t>
            </a:r>
          </a:p>
          <a:p>
            <a:pPr defTabSz="152400">
              <a:lnSpc>
                <a:spcPct val="92000"/>
              </a:lnSpc>
              <a:spcBef>
                <a:spcPct val="46000"/>
              </a:spcBef>
              <a:buFont typeface="Wingdings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Well-intentioned feedback </a:t>
            </a:r>
          </a:p>
          <a:p>
            <a:pPr defTabSz="152400">
              <a:lnSpc>
                <a:spcPct val="92000"/>
              </a:lnSpc>
              <a:spcBef>
                <a:spcPct val="46000"/>
              </a:spcBef>
              <a:buFont typeface="Wingdings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Rehearsal </a:t>
            </a:r>
          </a:p>
          <a:p>
            <a:pPr defTabSz="152400">
              <a:lnSpc>
                <a:spcPct val="92000"/>
              </a:lnSpc>
              <a:spcBef>
                <a:spcPct val="46000"/>
              </a:spcBef>
              <a:buFont typeface="Wingdings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Active small group or 1:1 learning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128" y="1523280"/>
            <a:ext cx="8839872" cy="34290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Effective communication </a:t>
            </a:r>
            <a:br>
              <a:rPr lang="en-US" sz="4000" b="1" dirty="0">
                <a:latin typeface="Arial" pitchFamily="34" charset="0"/>
                <a:cs typeface="Arial" pitchFamily="34" charset="0"/>
              </a:rPr>
            </a:br>
            <a:r>
              <a:rPr lang="en-US" sz="4000" b="1" dirty="0">
                <a:latin typeface="Arial" pitchFamily="34" charset="0"/>
                <a:cs typeface="Arial" pitchFamily="34" charset="0"/>
              </a:rPr>
              <a:t>is essential to the practice of </a:t>
            </a:r>
            <a:br>
              <a:rPr lang="en-US" sz="4000" b="1" dirty="0">
                <a:latin typeface="Arial" pitchFamily="34" charset="0"/>
                <a:cs typeface="Arial" pitchFamily="34" charset="0"/>
              </a:rPr>
            </a:br>
            <a:r>
              <a:rPr lang="en-US" sz="4000" b="1" dirty="0">
                <a:latin typeface="Arial" pitchFamily="34" charset="0"/>
                <a:cs typeface="Arial" pitchFamily="34" charset="0"/>
              </a:rPr>
              <a:t>high quality medicine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 flipH="1" flipV="1">
            <a:off x="-762480" y="6477181"/>
            <a:ext cx="152784" cy="76163"/>
          </a:xfrm>
          <a:ln/>
        </p:spPr>
        <p:txBody>
          <a:bodyPr lIns="92075" tIns="46038" rIns="92075" bIns="46038">
            <a:normAutofit fontScale="25000" lnSpcReduction="20000"/>
          </a:bodyPr>
          <a:lstStyle/>
          <a:p>
            <a:pPr>
              <a:lnSpc>
                <a:spcPct val="90000"/>
              </a:lnSpc>
            </a:pPr>
            <a:endParaRPr lang="en-GB" sz="2800"/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 dirty="0">
                <a:latin typeface="Times New Roman" pitchFamily="18" charset="0"/>
                <a:cs typeface="Times New Roman" pitchFamily="18" charset="0"/>
              </a:rPr>
              <a:t>PRE-TEST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 eaLnBrk="1" hangingPunct="1">
              <a:defRPr/>
            </a:pP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Effect on Health Outcomes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defRPr/>
            </a:pPr>
            <a:r>
              <a:rPr lang="en-US" sz="2800" dirty="0"/>
              <a:t> The  reduction of anxiety.</a:t>
            </a:r>
          </a:p>
          <a:p>
            <a:pPr algn="l" rtl="0" eaLnBrk="1" hangingPunct="1">
              <a:defRPr/>
            </a:pPr>
            <a:r>
              <a:rPr lang="en-US" sz="2800" dirty="0"/>
              <a:t>The reduction of psychological distress.</a:t>
            </a:r>
          </a:p>
          <a:p>
            <a:pPr algn="l" rtl="0" eaLnBrk="1" hangingPunct="1">
              <a:defRPr/>
            </a:pPr>
            <a:r>
              <a:rPr lang="en-US" sz="2800" dirty="0"/>
              <a:t>Pain relief.</a:t>
            </a:r>
          </a:p>
          <a:p>
            <a:pPr algn="l" rtl="0" eaLnBrk="1" hangingPunct="1">
              <a:defRPr/>
            </a:pPr>
            <a:r>
              <a:rPr lang="en-US" sz="2800" dirty="0"/>
              <a:t>Symptom resolution.</a:t>
            </a:r>
          </a:p>
          <a:p>
            <a:pPr algn="l" rtl="0" eaLnBrk="1" hangingPunct="1">
              <a:defRPr/>
            </a:pPr>
            <a:r>
              <a:rPr lang="en-US" sz="2800" dirty="0"/>
              <a:t>Mood improvement.</a:t>
            </a:r>
          </a:p>
          <a:p>
            <a:pPr algn="l" rtl="0" eaLnBrk="1" hangingPunct="1">
              <a:defRPr/>
            </a:pPr>
            <a:r>
              <a:rPr lang="en-US" sz="2800" dirty="0"/>
              <a:t>Reduction of high blood pressure.</a:t>
            </a:r>
          </a:p>
          <a:p>
            <a:pPr algn="l" rtl="0" eaLnBrk="1" hangingPunct="1">
              <a:defRPr/>
            </a:pPr>
            <a:endParaRPr lang="en-US" sz="2800" dirty="0"/>
          </a:p>
          <a:p>
            <a:pPr algn="l" rtl="0" eaLnBrk="1" hangingPunct="1">
              <a:defRPr/>
            </a:pPr>
            <a:endParaRPr lang="en-US" sz="2800" dirty="0"/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800" dirty="0"/>
              <a:t>                                         </a:t>
            </a:r>
            <a:r>
              <a:rPr lang="en-US" sz="2000" dirty="0"/>
              <a:t> </a:t>
            </a:r>
            <a:r>
              <a:rPr lang="en-US" sz="2000" i="1" dirty="0"/>
              <a:t>(Stewart 1995).</a:t>
            </a:r>
            <a:r>
              <a:rPr lang="en-US" sz="2000" dirty="0"/>
              <a:t> </a:t>
            </a:r>
            <a:endParaRPr lang="en-GB" sz="2000" dirty="0"/>
          </a:p>
          <a:p>
            <a:pPr algn="l" rtl="0" eaLnBrk="1" hangingPunct="1"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buFont typeface="Wingdings" pitchFamily="2" charset="2"/>
              <a:buNone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“The main remarks made by patients in the PHC centers in Riyadh was that: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“physicians were </a:t>
            </a:r>
            <a:r>
              <a:rPr lang="en-US" sz="28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not listening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enough  to their complaints.”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i="1" dirty="0"/>
              <a:t>                                                     </a:t>
            </a:r>
            <a:r>
              <a:rPr lang="en-US" sz="2000" i="1" dirty="0"/>
              <a:t>( </a:t>
            </a:r>
            <a:r>
              <a:rPr lang="en-US" sz="2000" i="1" dirty="0" err="1"/>
              <a:t>Saeed</a:t>
            </a:r>
            <a:r>
              <a:rPr lang="en-US" sz="2000" i="1" dirty="0"/>
              <a:t> 2001)</a:t>
            </a:r>
            <a:endParaRPr lang="en-GB" sz="2000" dirty="0"/>
          </a:p>
          <a:p>
            <a:pPr algn="l" rtl="0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Setting:-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/>
              <a:t>Privacy,</a:t>
            </a:r>
          </a:p>
          <a:p>
            <a:r>
              <a:rPr lang="en-US" sz="2800" dirty="0"/>
              <a:t>Avoid interruptions,</a:t>
            </a:r>
          </a:p>
          <a:p>
            <a:r>
              <a:rPr lang="en-US" sz="2800" dirty="0"/>
              <a:t>Comfortable lighting &amp; temperature,</a:t>
            </a:r>
          </a:p>
          <a:p>
            <a:r>
              <a:rPr lang="en-US" sz="2800" dirty="0"/>
              <a:t>Arrangement of seats,</a:t>
            </a:r>
          </a:p>
          <a:p>
            <a:r>
              <a:rPr lang="en-US" sz="2800" dirty="0"/>
              <a:t>Distance,</a:t>
            </a:r>
          </a:p>
          <a:p>
            <a:r>
              <a:rPr lang="en-US" sz="2800" dirty="0"/>
              <a:t>Level.</a:t>
            </a:r>
            <a:endParaRPr lang="en-GB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8307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Use Non-verbal Communication:</a:t>
            </a:r>
          </a:p>
          <a:p>
            <a:pPr eaLnBrk="1" hangingPunct="1">
              <a:buFontTx/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dirty="0">
                <a:latin typeface="Arial" pitchFamily="34" charset="0"/>
                <a:cs typeface="Arial" pitchFamily="34" charset="0"/>
              </a:rPr>
              <a:t>Smile, </a:t>
            </a:r>
          </a:p>
          <a:p>
            <a:pPr eaLnBrk="1" hangingPunct="1">
              <a:buFontTx/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dirty="0">
                <a:latin typeface="Arial" pitchFamily="34" charset="0"/>
                <a:cs typeface="Arial" pitchFamily="34" charset="0"/>
              </a:rPr>
              <a:t>Gestures,</a:t>
            </a:r>
          </a:p>
          <a:p>
            <a:pPr eaLnBrk="1" hangingPunct="1">
              <a:buFontTx/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dirty="0">
                <a:latin typeface="Arial" pitchFamily="34" charset="0"/>
                <a:cs typeface="Arial" pitchFamily="34" charset="0"/>
              </a:rPr>
              <a:t>Eye contact,</a:t>
            </a:r>
          </a:p>
          <a:p>
            <a:pPr eaLnBrk="1" hangingPunct="1">
              <a:buFontTx/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dirty="0">
                <a:latin typeface="Arial" pitchFamily="34" charset="0"/>
                <a:cs typeface="Arial" pitchFamily="34" charset="0"/>
              </a:rPr>
              <a:t>Your posture.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274638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ACTIVE LISTENING…(</a:t>
            </a:r>
            <a:r>
              <a:rPr lang="en-US" sz="4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cntd</a:t>
            </a:r>
            <a: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…)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743200" y="6248400"/>
            <a:ext cx="3581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sz="1600" b="1">
              <a:solidFill>
                <a:schemeClr val="accent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Techniques to improve listening skills</a:t>
            </a:r>
          </a:p>
        </p:txBody>
      </p:sp>
      <p:sp>
        <p:nvSpPr>
          <p:cNvPr id="246788" name="Cloud"/>
          <p:cNvSpPr>
            <a:spLocks noChangeAspect="1" noEditPoints="1" noChangeArrowheads="1"/>
          </p:cNvSpPr>
          <p:nvPr/>
        </p:nvSpPr>
        <p:spPr bwMode="auto">
          <a:xfrm>
            <a:off x="609600" y="1196975"/>
            <a:ext cx="3886200" cy="24384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cs typeface="Arial" pitchFamily="34" charset="0"/>
              </a:rPr>
              <a:t>PARAPHRASE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cs typeface="Arial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atin typeface="Verdana" pitchFamily="34" charset="0"/>
                <a:cs typeface="Arial" pitchFamily="34" charset="0"/>
              </a:rPr>
              <a:t>Restate what was said in your own words</a:t>
            </a:r>
          </a:p>
        </p:txBody>
      </p:sp>
      <p:sp>
        <p:nvSpPr>
          <p:cNvPr id="246789" name="Cloud"/>
          <p:cNvSpPr>
            <a:spLocks noChangeAspect="1" noEditPoints="1" noChangeArrowheads="1"/>
          </p:cNvSpPr>
          <p:nvPr/>
        </p:nvSpPr>
        <p:spPr bwMode="auto">
          <a:xfrm>
            <a:off x="4876800" y="1044575"/>
            <a:ext cx="3505200" cy="2133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cs typeface="Arial" pitchFamily="34" charset="0"/>
              </a:rPr>
              <a:t>SUMMARIZE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latin typeface="Verdana" pitchFamily="34" charset="0"/>
              <a:cs typeface="Arial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atin typeface="Verdana" pitchFamily="34" charset="0"/>
                <a:cs typeface="Arial" pitchFamily="34" charset="0"/>
              </a:rPr>
              <a:t>Pull together the main points of a speaker</a:t>
            </a:r>
          </a:p>
        </p:txBody>
      </p:sp>
      <p:sp>
        <p:nvSpPr>
          <p:cNvPr id="246790" name="Cloud"/>
          <p:cNvSpPr>
            <a:spLocks noChangeAspect="1" noEditPoints="1" noChangeArrowheads="1"/>
          </p:cNvSpPr>
          <p:nvPr/>
        </p:nvSpPr>
        <p:spPr bwMode="auto">
          <a:xfrm>
            <a:off x="2743200" y="2994025"/>
            <a:ext cx="4343400" cy="31019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cs typeface="Arial" pitchFamily="34" charset="0"/>
              </a:rPr>
              <a:t>QUESTION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 b="1" u="sng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cs typeface="Arial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Verdana" pitchFamily="34" charset="0"/>
                <a:cs typeface="Arial" pitchFamily="34" charset="0"/>
              </a:rPr>
              <a:t>Challenge speaker to think further, clarifying both your and their understanding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Non-Verbal Communication</a:t>
            </a:r>
          </a:p>
        </p:txBody>
      </p:sp>
      <p:pic>
        <p:nvPicPr>
          <p:cNvPr id="358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2286000"/>
            <a:ext cx="6934200" cy="3810000"/>
          </a:xfrm>
        </p:spPr>
      </p:pic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0" y="4772025"/>
            <a:ext cx="2590800" cy="2085975"/>
          </a:xfrm>
          <a:prstGeom prst="wedgeEllipseCallout">
            <a:avLst>
              <a:gd name="adj1" fmla="val 100120"/>
              <a:gd name="adj2" fmla="val -66134"/>
            </a:avLst>
          </a:prstGeom>
          <a:solidFill>
            <a:srgbClr val="969696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38%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voice dynamics</a:t>
            </a:r>
            <a:r>
              <a:rPr lang="en-US" sz="1600" b="1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60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tone + inflection + volume + accent + </a:t>
            </a:r>
            <a:r>
              <a:rPr lang="en-US" sz="1600" i="1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non</a:t>
            </a:r>
            <a:r>
              <a:rPr lang="en-US" sz="160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-word sounds; and...</a:t>
            </a: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6553200" y="4391025"/>
            <a:ext cx="2590800" cy="2162175"/>
          </a:xfrm>
          <a:prstGeom prst="wedgeEllipseCallout">
            <a:avLst>
              <a:gd name="adj1" fmla="val -99509"/>
              <a:gd name="adj2" fmla="val -1975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55%</a:t>
            </a:r>
            <a:r>
              <a:rPr lang="en-US" sz="280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u="sng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Face and body</a:t>
            </a:r>
            <a:r>
              <a:rPr lang="en-US" sz="1600" b="1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60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 non-verbal communication or face and body language.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19463" grpId="1" animBg="1"/>
      <p:bldP spid="19464" grpId="0" animBg="1"/>
      <p:bldP spid="1946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 rtlCol="1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RECOGNIZING NON VERBAL COMMUNICATION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dirty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FACIAL EXPRESSION</a:t>
            </a:r>
          </a:p>
          <a:p>
            <a:pPr eaLnBrk="1" hangingPunct="1"/>
            <a:endParaRPr lang="en-US" sz="2800" dirty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dirty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GESTURES &amp; POSTURES</a:t>
            </a:r>
          </a:p>
          <a:p>
            <a:pPr eaLnBrk="1" hangingPunct="1"/>
            <a:endParaRPr lang="en-US" sz="2800" dirty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dirty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VOCAL CHARACTRISTICS</a:t>
            </a:r>
          </a:p>
          <a:p>
            <a:pPr eaLnBrk="1" hangingPunct="1">
              <a:buFont typeface="Wingdings" pitchFamily="2" charset="2"/>
              <a:buNone/>
            </a:pPr>
            <a:endParaRPr lang="en-US" dirty="0">
              <a:cs typeface="Arial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1714500"/>
            <a:ext cx="198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3143250"/>
            <a:ext cx="2057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4643438"/>
            <a:ext cx="2057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 rtlCol="1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RECOGNIZING NON VERBAL COMMUNICATION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solidFill>
                <a:schemeClr val="folHlink"/>
              </a:solidFill>
              <a:cs typeface="Arial" charset="0"/>
            </a:endParaRPr>
          </a:p>
          <a:p>
            <a:pPr eaLnBrk="1" hangingPunct="1"/>
            <a:r>
              <a:rPr lang="en-US" sz="2800" dirty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PERSONAL APPREARENCE</a:t>
            </a:r>
          </a:p>
          <a:p>
            <a:pPr eaLnBrk="1" hangingPunct="1"/>
            <a:endParaRPr lang="en-US" sz="2800" dirty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dirty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TOUCH</a:t>
            </a:r>
          </a:p>
          <a:p>
            <a:pPr eaLnBrk="1" hangingPunct="1"/>
            <a:endParaRPr lang="en-US" sz="2800" dirty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dirty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TIME &amp; SPACE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1571625"/>
            <a:ext cx="20574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3214688"/>
            <a:ext cx="2057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4714875"/>
            <a:ext cx="2057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Example of body language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>
              <a:cs typeface="Arial" charset="0"/>
            </a:endParaRPr>
          </a:p>
          <a:p>
            <a:pPr eaLnBrk="1" hangingPunct="1"/>
            <a:r>
              <a:rPr lang="en-US" sz="2800" dirty="0">
                <a:latin typeface="Arial" pitchFamily="34" charset="0"/>
                <a:cs typeface="Arial" pitchFamily="34" charset="0"/>
              </a:rPr>
              <a:t>Folded arms and leg crossed away from you: </a:t>
            </a:r>
          </a:p>
          <a:p>
            <a:pPr lvl="2" eaLnBrk="1" hangingPunct="1"/>
            <a:r>
              <a:rPr lang="en-US" sz="2800" b="1" dirty="0">
                <a:latin typeface="Arial" pitchFamily="34" charset="0"/>
                <a:cs typeface="Arial" pitchFamily="34" charset="0"/>
              </a:rPr>
              <a:t>Rejection</a:t>
            </a:r>
          </a:p>
          <a:p>
            <a:pPr eaLnBrk="1" hangingPunct="1"/>
            <a:r>
              <a:rPr lang="en-US" sz="2800" dirty="0">
                <a:latin typeface="Arial" pitchFamily="34" charset="0"/>
                <a:cs typeface="Arial" pitchFamily="34" charset="0"/>
              </a:rPr>
              <a:t>Tapping fingers: </a:t>
            </a:r>
          </a:p>
          <a:p>
            <a:pPr lvl="2" eaLnBrk="1" hangingPunct="1"/>
            <a:r>
              <a:rPr lang="en-US" sz="2800" b="1" dirty="0">
                <a:latin typeface="Arial" pitchFamily="34" charset="0"/>
                <a:cs typeface="Arial" pitchFamily="34" charset="0"/>
              </a:rPr>
              <a:t>Impatience</a:t>
            </a:r>
          </a:p>
          <a:p>
            <a:pPr eaLnBrk="1" hangingPunct="1"/>
            <a:r>
              <a:rPr lang="en-US" sz="2800" dirty="0">
                <a:latin typeface="Arial" pitchFamily="34" charset="0"/>
                <a:cs typeface="Arial" pitchFamily="34" charset="0"/>
              </a:rPr>
              <a:t>Avoiding eye contact:</a:t>
            </a:r>
          </a:p>
          <a:p>
            <a:pPr lvl="2" eaLnBrk="1" hangingPunct="1"/>
            <a:r>
              <a:rPr lang="en-US" sz="2800" b="1" dirty="0">
                <a:latin typeface="Arial" pitchFamily="34" charset="0"/>
                <a:cs typeface="Arial" pitchFamily="34" charset="0"/>
              </a:rPr>
              <a:t>Untrustworthy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cs typeface="Times New Roman" pitchFamily="18" charset="0"/>
              </a:rPr>
              <a:t>Example of body language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Sitting with legs crossed, foot kicking slightly: </a:t>
            </a:r>
          </a:p>
          <a:p>
            <a:pPr lvl="2" eaLnBrk="1" hangingPunct="1"/>
            <a:r>
              <a:rPr lang="en-US" sz="2800" b="1" dirty="0">
                <a:latin typeface="Arial" pitchFamily="34" charset="0"/>
                <a:cs typeface="Arial" pitchFamily="34" charset="0"/>
              </a:rPr>
              <a:t>Boredom</a:t>
            </a:r>
          </a:p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Biting nails: </a:t>
            </a:r>
          </a:p>
          <a:p>
            <a:pPr lvl="2" eaLnBrk="1" hangingPunct="1"/>
            <a:r>
              <a:rPr lang="en-US" sz="2800" b="1" dirty="0">
                <a:latin typeface="Arial" pitchFamily="34" charset="0"/>
                <a:cs typeface="Arial" pitchFamily="34" charset="0"/>
              </a:rPr>
              <a:t>Anxiety</a:t>
            </a:r>
          </a:p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Shoulder hunched, hands in pockets</a:t>
            </a:r>
          </a:p>
          <a:p>
            <a:pPr lvl="2"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Depression/Dejection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872208"/>
          </a:xfrm>
        </p:spPr>
        <p:txBody>
          <a:bodyPr>
            <a:normAutofit fontScale="90000"/>
          </a:bodyPr>
          <a:lstStyle/>
          <a:p>
            <a:br>
              <a:rPr lang="en-GB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GB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GB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GB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GB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GB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GB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GB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GB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1.Which of the followings, best differentiate b/w pt-centred &amp; </a:t>
            </a:r>
            <a:r>
              <a:rPr lang="en-GB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GB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-centred approach? 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467600" cy="4341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a). Pt.-centred is always best than Dr.-Centred approach.</a:t>
            </a:r>
          </a:p>
          <a:p>
            <a:pPr>
              <a:buNone/>
            </a:pPr>
            <a:r>
              <a:rPr lang="en-GB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b). Dr-Centred approach takes less time.</a:t>
            </a:r>
          </a:p>
          <a:p>
            <a:pPr>
              <a:buNone/>
            </a:pPr>
            <a:r>
              <a:rPr lang="en-GB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GB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c). Dr-Centred is better with incompetent Pts.</a:t>
            </a:r>
          </a:p>
          <a:p>
            <a:pPr>
              <a:buNone/>
            </a:pPr>
            <a:endParaRPr lang="en-GB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d). In hospital consultations, they used both approaches.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8229600" cy="205740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6600" dirty="0">
                <a:solidFill>
                  <a:schemeClr val="folHlink"/>
                </a:solidFill>
                <a:latin typeface="Comic Sans MS" pitchFamily="66" charset="0"/>
              </a:rPr>
            </a:br>
            <a:r>
              <a:rPr lang="en-US" sz="6600" dirty="0">
                <a:solidFill>
                  <a:schemeClr val="folHlink"/>
                </a:solidFill>
                <a:latin typeface="Comic Sans MS" pitchFamily="66" charset="0"/>
              </a:rPr>
              <a:t> in </a:t>
            </a:r>
            <a:br>
              <a:rPr lang="en-US" sz="6600" dirty="0">
                <a:solidFill>
                  <a:schemeClr val="folHlink"/>
                </a:solidFill>
                <a:latin typeface="Comic Sans MS" pitchFamily="66" charset="0"/>
              </a:rPr>
            </a:br>
            <a:r>
              <a:rPr lang="en-US" sz="6600" dirty="0">
                <a:solidFill>
                  <a:schemeClr val="folHlink"/>
                </a:solidFill>
                <a:latin typeface="Comic Sans MS" pitchFamily="66" charset="0"/>
              </a:rPr>
              <a:t>Communication with Pts</a:t>
            </a:r>
          </a:p>
        </p:txBody>
      </p:sp>
      <p:pic>
        <p:nvPicPr>
          <p:cNvPr id="114691" name="Picture 3" descr="CMISC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08400" y="4724400"/>
            <a:ext cx="1665288" cy="1676400"/>
          </a:xfrm>
        </p:spPr>
      </p:pic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1752600" y="304800"/>
            <a:ext cx="4608513" cy="1439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PITFALLS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cs typeface="Times New Roman" pitchFamily="18" charset="0"/>
            </a:endParaRPr>
          </a:p>
        </p:txBody>
      </p:sp>
      <p:pic>
        <p:nvPicPr>
          <p:cNvPr id="757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Blocking behavior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800" b="1" dirty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Interrupting;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arn-CL" sz="2800" dirty="0">
                <a:latin typeface="Arial" pitchFamily="34" charset="0"/>
                <a:cs typeface="Arial" pitchFamily="34" charset="0"/>
              </a:rPr>
              <a:t>Offering advice and reassurance before the main problems have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been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arn-CL" sz="2800" dirty="0">
                <a:latin typeface="Arial" pitchFamily="34" charset="0"/>
                <a:cs typeface="Arial" pitchFamily="34" charset="0"/>
              </a:rPr>
              <a:t>dentified;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Lack of concern;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ar-SA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arn-CL" sz="2800" dirty="0">
                <a:latin typeface="Arial" pitchFamily="34" charset="0"/>
                <a:cs typeface="Arial" pitchFamily="34" charset="0"/>
              </a:rPr>
              <a:t>Attending to physical aspects only;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ar-SA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arn-CL" sz="2800" dirty="0">
                <a:latin typeface="Arial" pitchFamily="34" charset="0"/>
                <a:cs typeface="Arial" pitchFamily="34" charset="0"/>
              </a:rPr>
              <a:t>Switching the topic.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cs typeface="Arial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 values of Family Physicians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Generalist: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GP is open to all possible complaints, problems and questions about illnesses and health from everyone, young and old alike.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Patient-oriented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Gate-Keeper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Advocator</a:t>
            </a:r>
          </a:p>
          <a:p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General practice medical care is continuous care.</a:t>
            </a:r>
          </a:p>
        </p:txBody>
      </p:sp>
    </p:spTree>
    <p:extLst>
      <p:ext uri="{BB962C8B-B14F-4D97-AF65-F5344CB8AC3E}">
        <p14:creationId xmlns:p14="http://schemas.microsoft.com/office/powerpoint/2010/main" val="13983582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" charset="0"/>
                <a:cs typeface="Arial" charset="0"/>
              </a:rPr>
              <a:t>Breaking Bad News</a:t>
            </a:r>
            <a:endParaRPr lang="en-US" sz="4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breaking_bad_news p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89916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Questions for discussion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pPr lvl="0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is bad news? </a:t>
            </a:r>
          </a:p>
          <a:p>
            <a:pPr lvl="0">
              <a:buNone/>
            </a:pP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Give examples of bad news?</a:t>
            </a:r>
          </a:p>
          <a:p>
            <a:pPr lvl="0">
              <a:buNone/>
            </a:pP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Why breaking bad news is difficult?</a:t>
            </a:r>
          </a:p>
          <a:p>
            <a:pPr lvl="0">
              <a:buNone/>
            </a:pP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are the benefits when effectively breaking bad news? 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sz="2800" dirty="0">
                <a:solidFill>
                  <a:srgbClr val="002060"/>
                </a:solidFill>
              </a:rPr>
              <a:t>What  S.P.I.K.E.S (6 Steps Protocol stand for)?</a:t>
            </a:r>
          </a:p>
          <a:p>
            <a:pPr>
              <a:buNone/>
            </a:pPr>
            <a:endParaRPr lang="en-GB" sz="2800" dirty="0">
              <a:solidFill>
                <a:srgbClr val="002060"/>
              </a:solidFill>
            </a:endParaRPr>
          </a:p>
          <a:p>
            <a:r>
              <a:rPr lang="en-GB" sz="2800" dirty="0">
                <a:solidFill>
                  <a:srgbClr val="002060"/>
                </a:solidFill>
              </a:rPr>
              <a:t>What are the causes of fear in bad news?</a:t>
            </a:r>
          </a:p>
          <a:p>
            <a:pPr>
              <a:buNone/>
            </a:pPr>
            <a:endParaRPr lang="en-GB" sz="2800" dirty="0">
              <a:solidFill>
                <a:srgbClr val="002060"/>
              </a:solidFill>
            </a:endParaRPr>
          </a:p>
          <a:p>
            <a:r>
              <a:rPr lang="en-GB" sz="2800" dirty="0">
                <a:solidFill>
                  <a:srgbClr val="002060"/>
                </a:solidFill>
              </a:rPr>
              <a:t>If a patient with lung cancer asked you “patient like me survive for how long”  what is your reply?</a:t>
            </a:r>
          </a:p>
          <a:p>
            <a:pPr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What not to do in BBNs?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Arial" pitchFamily="34" charset="0"/>
                <a:cs typeface="Arial" pitchFamily="34" charset="0"/>
              </a:rPr>
              <a:t>1. What is Bad News?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 descr="businessman_surprised_hg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2514600"/>
            <a:ext cx="2971800" cy="29718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latin typeface="Arial" charset="0"/>
                <a:cs typeface="Arial" charset="0"/>
              </a:rPr>
              <a:t>BBN: a definition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endParaRPr lang="en-US" sz="2800" i="1" dirty="0">
              <a:latin typeface="Comic Sans MS" pitchFamily="66" charset="0"/>
              <a:cs typeface="Arial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i="1" dirty="0">
                <a:latin typeface="Arial" pitchFamily="34" charset="0"/>
                <a:cs typeface="Arial" pitchFamily="34" charset="0"/>
              </a:rPr>
              <a:t>  Bad news is any news that seriously and adversely affects the patient’s view of his or her future.</a:t>
            </a:r>
          </a:p>
          <a:p>
            <a:pPr>
              <a:buNone/>
            </a:pPr>
            <a:r>
              <a:rPr lang="en-US" sz="2800" i="1" dirty="0">
                <a:latin typeface="Arial" charset="0"/>
                <a:cs typeface="Arial" charset="0"/>
              </a:rPr>
              <a:t>                                                 </a:t>
            </a:r>
          </a:p>
          <a:p>
            <a:pPr>
              <a:buNone/>
            </a:pPr>
            <a:r>
              <a:rPr lang="en-US" sz="2800" i="1" dirty="0">
                <a:latin typeface="Arial" charset="0"/>
                <a:cs typeface="Arial" charset="0"/>
              </a:rPr>
              <a:t>                                                   </a:t>
            </a:r>
          </a:p>
          <a:p>
            <a:pPr>
              <a:buNone/>
            </a:pPr>
            <a:r>
              <a:rPr lang="en-US" sz="2800" i="1" dirty="0">
                <a:latin typeface="Arial" charset="0"/>
                <a:cs typeface="Arial" charset="0"/>
              </a:rPr>
              <a:t>                                                    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Buckman 1992</a:t>
            </a:r>
          </a:p>
          <a:p>
            <a:pPr>
              <a:buNone/>
            </a:pPr>
            <a:endParaRPr lang="en-US" sz="2800" i="1" dirty="0">
              <a:latin typeface="Arial" charset="0"/>
              <a:cs typeface="Arial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 descr="C:\Users\Toshiba\Desktop\imagesCAE1AP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114800"/>
            <a:ext cx="2638425" cy="1733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38138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Which of the followings is considered a core value of GPs.?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7467600" cy="448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a). GPs often adopt a holistic approach with Pts.</a:t>
            </a:r>
          </a:p>
          <a:p>
            <a:pPr>
              <a:buNone/>
            </a:pPr>
            <a:endParaRPr lang="en-GB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B). GPs. Deal with different ailments superficially.</a:t>
            </a:r>
          </a:p>
          <a:p>
            <a:pPr>
              <a:buNone/>
            </a:pPr>
            <a:endParaRPr lang="en-GB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c). GPs. Are gatekeepers.</a:t>
            </a:r>
          </a:p>
          <a:p>
            <a:pPr>
              <a:buNone/>
            </a:pPr>
            <a:endParaRPr lang="en-GB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d). GPs. Maintain good relationship with their patients.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What is bad news?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Bad news can mean 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different things to different people</a:t>
            </a:r>
          </a:p>
          <a:p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“any information, which adversely and seriously affects an individuals view of his or her future”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message which conveys to an individual fewer choices in his or her life.</a:t>
            </a:r>
          </a:p>
          <a:p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>
                <a:solidFill>
                  <a:srgbClr val="002060"/>
                </a:solidFill>
              </a:rPr>
              <a:t> 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situations where there is either</a:t>
            </a:r>
          </a:p>
          <a:p>
            <a:pPr>
              <a:buNone/>
            </a:pP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a feeling of no hope,</a:t>
            </a:r>
          </a:p>
          <a:p>
            <a:pPr>
              <a:buNone/>
            </a:pP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a threat to a person's mental or physical well-being</a:t>
            </a:r>
          </a:p>
          <a:p>
            <a:pPr>
              <a:buNone/>
            </a:pP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a risk of upsetting an established lifestyle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The common denominator is that bad news is a message, which has the potential to 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shatter hopes and dreams leading to very different lifestyles and futures.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sz="28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62200"/>
          </a:xfrm>
        </p:spPr>
        <p:txBody>
          <a:bodyPr>
            <a:normAutofit fontScale="90000"/>
          </a:bodyPr>
          <a:lstStyle/>
          <a:p>
            <a:br>
              <a:rPr lang="en-US" sz="4400" b="1" dirty="0">
                <a:solidFill>
                  <a:srgbClr val="0070C0"/>
                </a:solidFill>
              </a:rPr>
            </a:br>
            <a:r>
              <a:rPr lang="en-US" sz="4400" b="1" dirty="0">
                <a:solidFill>
                  <a:srgbClr val="0070C0"/>
                </a:solidFill>
              </a:rPr>
              <a:t>b)</a:t>
            </a:r>
            <a:br>
              <a:rPr lang="en-US" sz="4400" b="1" dirty="0">
                <a:solidFill>
                  <a:srgbClr val="0070C0"/>
                </a:solidFill>
              </a:rPr>
            </a:br>
            <a:r>
              <a:rPr lang="en-US" sz="4400" b="1" dirty="0">
                <a:solidFill>
                  <a:srgbClr val="0070C0"/>
                </a:solidFill>
              </a:rPr>
              <a:t>    Examples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patient who is told he / she is HIV positive.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The man who is told his partner has Alzheimer's disease.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The patient who is told the lump has been diagnosed as cancer.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The couple who are told they cannot have children.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78C0-19D4-8DC3-E60C-0C212F66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S.P.I.K.E.S (6 Steps Protocol)</a:t>
            </a:r>
            <a:endParaRPr lang="en-GB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90465-5A35-90DD-7F81-7A70B904B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7736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Arial" charset="0"/>
                <a:cs typeface="Arial" charset="0"/>
              </a:rPr>
              <a:t>Breaking Bad News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00"/>
              </a:buClr>
            </a:pPr>
            <a:r>
              <a:rPr lang="en-US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 - SETTING</a:t>
            </a:r>
          </a:p>
          <a:p>
            <a:pPr>
              <a:lnSpc>
                <a:spcPct val="90000"/>
              </a:lnSpc>
            </a:pPr>
            <a:r>
              <a:rPr lang="en-US" i="1" dirty="0">
                <a:latin typeface="Arial" pitchFamily="34" charset="0"/>
                <a:cs typeface="Arial" pitchFamily="34" charset="0"/>
              </a:rPr>
              <a:t>Anticipate</a:t>
            </a:r>
            <a:r>
              <a:rPr lang="en-US" dirty="0">
                <a:latin typeface="Arial" pitchFamily="34" charset="0"/>
                <a:cs typeface="Arial" pitchFamily="34" charset="0"/>
              </a:rPr>
              <a:t> the possibility of bad news, and arrange a follow-up visit after significant scans, biopsies etc. </a:t>
            </a:r>
          </a:p>
          <a:p>
            <a:pPr>
              <a:lnSpc>
                <a:spcPct val="90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Avoid telephone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Private setting, sitting down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Turn off beeper, no interruptions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Ensure adequate time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900" dirty="0">
                <a:latin typeface="Arial" charset="0"/>
                <a:cs typeface="Arial" charset="0"/>
              </a:rPr>
              <a:t>Breaking Bad News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endParaRPr lang="en-US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 – SETTING(cont)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Lab reports, X-rays present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Support person present , if desired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Review the condition, basic prognosis and treatments  before the visit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HOPEFUL TONE</a:t>
            </a:r>
          </a:p>
          <a:p>
            <a:endParaRPr lang="en-US" dirty="0"/>
          </a:p>
        </p:txBody>
      </p:sp>
      <p:pic>
        <p:nvPicPr>
          <p:cNvPr id="4098" name="Picture 2" descr="C:\Users\Toshiba\Desktop\imagesCA5DN97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648200"/>
            <a:ext cx="34290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Arial" charset="0"/>
                <a:cs typeface="Arial" charset="0"/>
              </a:rPr>
              <a:t>Breaking Bad News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-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Finding out what the patient knows or </a:t>
            </a:r>
            <a:r>
              <a:rPr lang="en-US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PERCEIVES</a:t>
            </a:r>
          </a:p>
          <a:p>
            <a:pPr marL="393192" lvl="1" indent="0">
              <a:buClr>
                <a:srgbClr val="FFFF00"/>
              </a:buClr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- Before you tell, ask ……</a:t>
            </a:r>
          </a:p>
          <a:p>
            <a:pPr lvl="1">
              <a:buClr>
                <a:srgbClr val="FFFF00"/>
              </a:buClr>
              <a:buNone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   What do they Know? 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2800" i="1" dirty="0">
                <a:latin typeface="Arial" pitchFamily="34" charset="0"/>
                <a:cs typeface="Arial" pitchFamily="34" charset="0"/>
              </a:rPr>
              <a:t>e.g. “what have you been told so far?”</a:t>
            </a:r>
          </a:p>
          <a:p>
            <a:pPr lvl="1">
              <a:buClr>
                <a:srgbClr val="FFFF00"/>
              </a:buClr>
              <a:buNone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     How much do you understand about your illness? .  How do you feel?                               </a:t>
            </a:r>
          </a:p>
          <a:p>
            <a:pPr lvl="1">
              <a:buClr>
                <a:srgbClr val="FFFF00"/>
              </a:buClr>
              <a:buNone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    What is troubling you the most?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93192" lvl="1" indent="0">
              <a:buClr>
                <a:srgbClr val="FFFF00"/>
              </a:buClr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- Note denial (if present) or misinformation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Arial" charset="0"/>
                <a:cs typeface="Arial" charset="0"/>
              </a:rPr>
              <a:t>Breaking Bad News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I -  </a:t>
            </a:r>
            <a:r>
              <a:rPr lang="en-US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INVITATION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by the patient to share the information</a:t>
            </a:r>
          </a:p>
          <a:p>
            <a:pPr>
              <a:buFont typeface="Wingdings" pitchFamily="2" charset="2"/>
              <a:buChar char="Ø"/>
            </a:pP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From the patient to give the information. Would you like me to explain ……..?         Are you the sort of person who wants to know what’s happening?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FF00"/>
              </a:buClr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Different ways of asking</a:t>
            </a:r>
          </a:p>
          <a:p>
            <a:pPr lvl="1">
              <a:buClr>
                <a:srgbClr val="FFFF00"/>
              </a:buClr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e.g. “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Are you the sort of person who...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” </a:t>
            </a:r>
          </a:p>
          <a:p>
            <a:pPr lvl="1">
              <a:buClr>
                <a:srgbClr val="FFFF00"/>
              </a:buClr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- Accept their right not to know </a:t>
            </a:r>
          </a:p>
          <a:p>
            <a:pPr lvl="1">
              <a:buClr>
                <a:srgbClr val="FFFF00"/>
              </a:buClr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- Aim to get clear invitation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Arial" charset="0"/>
                <a:cs typeface="Arial" charset="0"/>
              </a:rPr>
              <a:t>Breaking Bad News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00"/>
              </a:buClr>
            </a:pPr>
            <a:r>
              <a:rPr lang="en-US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-  Giving the </a:t>
            </a:r>
            <a:r>
              <a:rPr lang="en-US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KNOWLEDGE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and medical facts</a:t>
            </a:r>
          </a:p>
          <a:p>
            <a:pPr marL="0" indent="0">
              <a:buClr>
                <a:srgbClr val="FFFF00"/>
              </a:buClr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r>
              <a:rPr lang="en-GB" sz="2800" dirty="0">
                <a:latin typeface="Arial" pitchFamily="34" charset="0"/>
                <a:cs typeface="Arial" pitchFamily="34" charset="0"/>
              </a:rPr>
              <a:t>Giving information</a:t>
            </a:r>
          </a:p>
          <a:p>
            <a:r>
              <a:rPr lang="en-GB" sz="2800" dirty="0">
                <a:latin typeface="Arial" pitchFamily="34" charset="0"/>
                <a:cs typeface="Arial" pitchFamily="34" charset="0"/>
              </a:rPr>
              <a:t>Warning shots</a:t>
            </a:r>
          </a:p>
          <a:p>
            <a:r>
              <a:rPr lang="en-GB" sz="2800" dirty="0">
                <a:latin typeface="Arial" pitchFamily="34" charset="0"/>
                <a:cs typeface="Arial" pitchFamily="34" charset="0"/>
              </a:rPr>
              <a:t> Small chunks</a:t>
            </a:r>
          </a:p>
          <a:p>
            <a:r>
              <a:rPr lang="en-GB" sz="2800" dirty="0">
                <a:latin typeface="Arial" pitchFamily="34" charset="0"/>
                <a:cs typeface="Arial" pitchFamily="34" charset="0"/>
              </a:rPr>
              <a:t> Check understanding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Arial" charset="0"/>
                <a:cs typeface="Arial" charset="0"/>
              </a:rPr>
              <a:t>Breaking Bad News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GB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GB" sz="3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motions</a:t>
            </a:r>
            <a:r>
              <a:rPr lang="en-GB" sz="3000" b="1" dirty="0">
                <a:latin typeface="Arial" pitchFamily="34" charset="0"/>
                <a:cs typeface="Arial" pitchFamily="34" charset="0"/>
              </a:rPr>
              <a:t> </a:t>
            </a:r>
            <a:endParaRPr lang="ar-SA" sz="3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sz="3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Observe for and allow emotional reactions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Kleenex handy, use of touch</a:t>
            </a:r>
          </a:p>
          <a:p>
            <a:pPr>
              <a:lnSpc>
                <a:spcPct val="90000"/>
              </a:lnSpc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   -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aming the feeling “I know this is upsetting”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   -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U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nderstanding “It would be for anyone”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   -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especting “You’re asking all the right questions”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   -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upporting  “I’ll do everything I can to help you            </a:t>
            </a:r>
            <a:r>
              <a:rPr lang="en-US" sz="3000" dirty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	            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through this.”</a:t>
            </a:r>
          </a:p>
          <a:p>
            <a:pPr>
              <a:buFontTx/>
              <a:buNone/>
            </a:pPr>
            <a:endParaRPr lang="en-GB" sz="3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GB" sz="3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ummarise</a:t>
            </a:r>
            <a:r>
              <a:rPr lang="en-GB" sz="30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GB" sz="3000" dirty="0">
                <a:latin typeface="Arial" pitchFamily="34" charset="0"/>
                <a:cs typeface="Arial" pitchFamily="34" charset="0"/>
              </a:rPr>
              <a:t>&amp;</a:t>
            </a:r>
            <a:r>
              <a:rPr lang="en-GB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Strategy </a:t>
            </a:r>
          </a:p>
          <a:p>
            <a:r>
              <a:rPr lang="en-GB" sz="3000" dirty="0">
                <a:latin typeface="Arial" pitchFamily="34" charset="0"/>
                <a:cs typeface="Arial" pitchFamily="34" charset="0"/>
              </a:rPr>
              <a:t>Have a plan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63272" cy="2564904"/>
          </a:xfrm>
        </p:spPr>
        <p:txBody>
          <a:bodyPr>
            <a:normAutofit fontScale="90000"/>
          </a:bodyPr>
          <a:lstStyle/>
          <a:p>
            <a:br>
              <a:rPr lang="en-GB" sz="3600" dirty="0">
                <a:latin typeface="Times New Roman" pitchFamily="18" charset="0"/>
                <a:cs typeface="Times New Roman" pitchFamily="18" charset="0"/>
              </a:rPr>
            </a:b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3. In 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Pendleton’s Model, The 1</a:t>
            </a:r>
            <a:r>
              <a:rPr lang="en-US" sz="36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Task, include the patient ICE.</a:t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when &amp; how you use the (E) in your consultation?</a:t>
            </a:r>
            <a:b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4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2132856"/>
            <a:ext cx="8784976" cy="4341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a).During gathering information, history taking, asking the Pt. To tell me more about that.</a:t>
            </a:r>
          </a:p>
          <a:p>
            <a:pPr>
              <a:buNone/>
            </a:pPr>
            <a:r>
              <a:rPr lang="en-GB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b). At the end of consultation, ask the Pt. To tell me what you are going to tell your mum.</a:t>
            </a:r>
          </a:p>
          <a:p>
            <a:pPr>
              <a:buNone/>
            </a:pPr>
            <a:r>
              <a:rPr lang="en-GB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c). When I come to the management options, ask the patient ‘ In what way, I can help you?’.</a:t>
            </a:r>
          </a:p>
          <a:p>
            <a:pPr>
              <a:buNone/>
            </a:pPr>
            <a:r>
              <a:rPr lang="en-GB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d). At any time, ask my Pt. Directly, what is your expectations from this meeting.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C00000"/>
                </a:solidFill>
              </a:rPr>
              <a:t>Video 1</a:t>
            </a:r>
            <a:endParaRPr lang="ar-SA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689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/>
              <a:t>Kaye’s Model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/>
              <a:t>Breaking Bad News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400" b="1" dirty="0">
                <a:solidFill>
                  <a:srgbClr val="0070C0"/>
                </a:solidFill>
              </a:rPr>
              <a:t>1 - Preparation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dirty="0"/>
          </a:p>
          <a:p>
            <a:pPr eaLnBrk="1" hangingPunct="1"/>
            <a:r>
              <a:rPr lang="en-GB" sz="2800" dirty="0">
                <a:solidFill>
                  <a:srgbClr val="002060"/>
                </a:solidFill>
              </a:rPr>
              <a:t>Know all the facts.</a:t>
            </a:r>
          </a:p>
          <a:p>
            <a:pPr eaLnBrk="1" hangingPunct="1">
              <a:buNone/>
            </a:pPr>
            <a:endParaRPr lang="en-GB" sz="2800" dirty="0">
              <a:solidFill>
                <a:srgbClr val="002060"/>
              </a:solidFill>
            </a:endParaRPr>
          </a:p>
          <a:p>
            <a:pPr eaLnBrk="1" hangingPunct="1"/>
            <a:r>
              <a:rPr lang="en-GB" sz="2800" dirty="0">
                <a:solidFill>
                  <a:srgbClr val="002060"/>
                </a:solidFill>
              </a:rPr>
              <a:t>Ensure privacy.</a:t>
            </a:r>
          </a:p>
          <a:p>
            <a:pPr eaLnBrk="1" hangingPunct="1">
              <a:buNone/>
            </a:pPr>
            <a:endParaRPr lang="en-GB" sz="2800" dirty="0">
              <a:solidFill>
                <a:srgbClr val="002060"/>
              </a:solidFill>
            </a:endParaRPr>
          </a:p>
          <a:p>
            <a:pPr eaLnBrk="1" hangingPunct="1"/>
            <a:r>
              <a:rPr lang="en-GB" sz="2800" dirty="0">
                <a:solidFill>
                  <a:srgbClr val="002060"/>
                </a:solidFill>
              </a:rPr>
              <a:t>Find out who the patient wants present.</a:t>
            </a:r>
          </a:p>
          <a:p>
            <a:pPr eaLnBrk="1" hangingPunct="1">
              <a:buNone/>
            </a:pPr>
            <a:endParaRPr lang="en-GB" sz="2800" dirty="0">
              <a:solidFill>
                <a:srgbClr val="002060"/>
              </a:solidFill>
            </a:endParaRPr>
          </a:p>
          <a:p>
            <a:pPr eaLnBrk="1" hangingPunct="1"/>
            <a:r>
              <a:rPr lang="en-GB" sz="2800" dirty="0">
                <a:solidFill>
                  <a:srgbClr val="002060"/>
                </a:solidFill>
              </a:rPr>
              <a:t>Introduce yourself.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b="1" dirty="0">
                <a:solidFill>
                  <a:srgbClr val="0070C0"/>
                </a:solidFill>
              </a:rPr>
              <a:t>2 - What Does the Patient Know?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sz="2800" dirty="0">
                <a:solidFill>
                  <a:srgbClr val="002060"/>
                </a:solidFill>
              </a:rPr>
              <a:t>Open ended questions.</a:t>
            </a:r>
          </a:p>
          <a:p>
            <a:pPr eaLnBrk="1" hangingPunct="1">
              <a:buNone/>
            </a:pPr>
            <a:endParaRPr lang="en-GB" sz="2800" dirty="0">
              <a:solidFill>
                <a:srgbClr val="002060"/>
              </a:solidFill>
            </a:endParaRPr>
          </a:p>
          <a:p>
            <a:pPr eaLnBrk="1" hangingPunct="1"/>
            <a:r>
              <a:rPr lang="en-GB" sz="2800" dirty="0">
                <a:solidFill>
                  <a:srgbClr val="002060"/>
                </a:solidFill>
              </a:rPr>
              <a:t>Statements may make the best questions.</a:t>
            </a:r>
          </a:p>
          <a:p>
            <a:pPr eaLnBrk="1" hangingPunct="1">
              <a:buNone/>
            </a:pPr>
            <a:endParaRPr lang="en-GB" sz="2800" dirty="0">
              <a:solidFill>
                <a:srgbClr val="002060"/>
              </a:solidFill>
            </a:endParaRPr>
          </a:p>
          <a:p>
            <a:pPr eaLnBrk="1" hangingPunct="1"/>
            <a:r>
              <a:rPr lang="en-GB" sz="2800" dirty="0">
                <a:solidFill>
                  <a:srgbClr val="002060"/>
                </a:solidFill>
              </a:rPr>
              <a:t>“How did it all start?”</a:t>
            </a:r>
          </a:p>
        </p:txBody>
      </p:sp>
      <p:pic>
        <p:nvPicPr>
          <p:cNvPr id="9220" name="Picture 6" descr="D:\PFiles\MSOffice\Clipart\homeanim\ag00039_.gif"/>
          <p:cNvPicPr>
            <a:picLocks noGrp="1" noChangeAspect="1" noChangeArrowheads="1" noCrop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2763838"/>
            <a:ext cx="3733800" cy="2092325"/>
          </a:xfrm>
          <a:noFill/>
        </p:spPr>
      </p:pic>
    </p:spTree>
  </p:cSld>
  <p:clrMapOvr>
    <a:masterClrMapping/>
  </p:clrMapOvr>
  <p:transition>
    <p:checker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b="1" dirty="0">
                <a:solidFill>
                  <a:schemeClr val="accent1"/>
                </a:solidFill>
              </a:rPr>
              <a:t>3 - Is More Information Wanted?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GB" sz="2800" dirty="0">
              <a:solidFill>
                <a:srgbClr val="002060"/>
              </a:solidFill>
            </a:endParaRPr>
          </a:p>
          <a:p>
            <a:pPr eaLnBrk="1" hangingPunct="1"/>
            <a:r>
              <a:rPr lang="en-GB" sz="2800" dirty="0">
                <a:solidFill>
                  <a:srgbClr val="002060"/>
                </a:solidFill>
              </a:rPr>
              <a:t>Not forced on them.</a:t>
            </a:r>
          </a:p>
          <a:p>
            <a:pPr eaLnBrk="1" hangingPunct="1"/>
            <a:endParaRPr lang="en-GB" sz="2800" dirty="0">
              <a:solidFill>
                <a:srgbClr val="002060"/>
              </a:solidFill>
            </a:endParaRPr>
          </a:p>
          <a:p>
            <a:pPr eaLnBrk="1" hangingPunct="1"/>
            <a:r>
              <a:rPr lang="en-GB" sz="2800" dirty="0">
                <a:solidFill>
                  <a:srgbClr val="002060"/>
                </a:solidFill>
              </a:rPr>
              <a:t>“Would you like me to explain a bit more?”</a:t>
            </a:r>
          </a:p>
        </p:txBody>
      </p:sp>
      <p:pic>
        <p:nvPicPr>
          <p:cNvPr id="10244" name="Picture 6" descr="C:\WINDOWS\Profiles\Dad\Application Data\Microsoft\Media Catalog\Downloaded Clips\cl5d\j0234686.gif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819275"/>
            <a:ext cx="3733800" cy="3981450"/>
          </a:xfrm>
          <a:noFill/>
        </p:spPr>
      </p:pic>
    </p:spTree>
  </p:cSld>
  <p:clrMapOvr>
    <a:masterClrMapping/>
  </p:clrMapOvr>
  <p:transition>
    <p:checker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400" b="1" dirty="0">
                <a:solidFill>
                  <a:schemeClr val="accent1"/>
                </a:solidFill>
              </a:rPr>
              <a:t>4 - Give a Warning Shot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GB" sz="2800" dirty="0">
              <a:solidFill>
                <a:srgbClr val="002060"/>
              </a:solidFill>
            </a:endParaRPr>
          </a:p>
          <a:p>
            <a:pPr eaLnBrk="1" hangingPunct="1"/>
            <a:r>
              <a:rPr lang="en-GB" sz="2800" dirty="0">
                <a:solidFill>
                  <a:srgbClr val="002060"/>
                </a:solidFill>
              </a:rPr>
              <a:t>Not straight out with it!</a:t>
            </a:r>
          </a:p>
          <a:p>
            <a:pPr eaLnBrk="1" hangingPunct="1">
              <a:buNone/>
            </a:pPr>
            <a:endParaRPr lang="en-GB" sz="2800" dirty="0">
              <a:solidFill>
                <a:srgbClr val="002060"/>
              </a:solidFill>
            </a:endParaRPr>
          </a:p>
          <a:p>
            <a:pPr eaLnBrk="1" hangingPunct="1"/>
            <a:r>
              <a:rPr lang="en-GB" sz="2800" dirty="0">
                <a:solidFill>
                  <a:srgbClr val="002060"/>
                </a:solidFill>
              </a:rPr>
              <a:t>“I’m afraid it looks rather serious”</a:t>
            </a:r>
          </a:p>
        </p:txBody>
      </p:sp>
      <p:pic>
        <p:nvPicPr>
          <p:cNvPr id="11268" name="Picture 6" descr="D:\PFiles\MSOffice\Clipart\corpbas\j0078790.wm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2020888"/>
            <a:ext cx="3733800" cy="3576637"/>
          </a:xfrm>
          <a:noFill/>
        </p:spPr>
      </p:pic>
    </p:spTree>
  </p:cSld>
  <p:clrMapOvr>
    <a:masterClrMapping/>
  </p:clrMapOvr>
  <p:transition>
    <p:checker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400" b="1" dirty="0">
                <a:solidFill>
                  <a:schemeClr val="accent1"/>
                </a:solidFill>
              </a:rPr>
              <a:t>6 - Explain If Requested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dirty="0"/>
          </a:p>
          <a:p>
            <a:pPr eaLnBrk="1" hangingPunct="1"/>
            <a:r>
              <a:rPr lang="en-GB" sz="2800" dirty="0"/>
              <a:t>Step by step.</a:t>
            </a:r>
          </a:p>
          <a:p>
            <a:pPr eaLnBrk="1" hangingPunct="1">
              <a:buNone/>
            </a:pPr>
            <a:endParaRPr lang="en-GB" sz="2800" dirty="0"/>
          </a:p>
          <a:p>
            <a:pPr eaLnBrk="1" hangingPunct="1"/>
            <a:r>
              <a:rPr lang="en-GB" sz="2800" dirty="0"/>
              <a:t>Detail will not be remembered but the way you explain it will be.</a:t>
            </a:r>
          </a:p>
          <a:p>
            <a:pPr eaLnBrk="1" hangingPunct="1"/>
            <a:endParaRPr lang="en-GB" dirty="0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400" b="1" dirty="0">
                <a:solidFill>
                  <a:schemeClr val="accent1"/>
                </a:solidFill>
              </a:rPr>
              <a:t>7 - Listen to Concerns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GB" sz="2800" dirty="0"/>
          </a:p>
          <a:p>
            <a:pPr eaLnBrk="1" hangingPunct="1"/>
            <a:r>
              <a:rPr lang="en-GB" sz="2800" dirty="0">
                <a:solidFill>
                  <a:srgbClr val="002060"/>
                </a:solidFill>
              </a:rPr>
              <a:t>“What are your concerns at the moment?”</a:t>
            </a:r>
          </a:p>
          <a:p>
            <a:pPr eaLnBrk="1" hangingPunct="1">
              <a:buNone/>
            </a:pPr>
            <a:endParaRPr lang="en-GB" sz="2800" dirty="0">
              <a:solidFill>
                <a:srgbClr val="002060"/>
              </a:solidFill>
            </a:endParaRPr>
          </a:p>
          <a:p>
            <a:pPr eaLnBrk="1" hangingPunct="1"/>
            <a:r>
              <a:rPr lang="en-GB" sz="2800" dirty="0">
                <a:solidFill>
                  <a:srgbClr val="002060"/>
                </a:solidFill>
              </a:rPr>
              <a:t>Allow time and space for answers.</a:t>
            </a:r>
          </a:p>
        </p:txBody>
      </p:sp>
      <p:pic>
        <p:nvPicPr>
          <p:cNvPr id="14340" name="Picture 6" descr="D:\PFiles\MSOffice\Clipart\standard\stddir1\bd06785_.wm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65225" y="1752600"/>
            <a:ext cx="3536950" cy="4114800"/>
          </a:xfrm>
          <a:noFill/>
        </p:spPr>
      </p:pic>
    </p:spTree>
  </p:cSld>
  <p:clrMapOvr>
    <a:masterClrMapping/>
  </p:clrMapOvr>
  <p:transition>
    <p:checker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b="1" dirty="0">
                <a:solidFill>
                  <a:schemeClr val="accent1"/>
                </a:solidFill>
              </a:rPr>
              <a:t>8 - Encourage Ventilation of Feelings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dirty="0"/>
          </a:p>
          <a:p>
            <a:pPr eaLnBrk="1" hangingPunct="1"/>
            <a:r>
              <a:rPr lang="en-GB" sz="2800" dirty="0"/>
              <a:t>Acknowledge the feelings.</a:t>
            </a:r>
          </a:p>
          <a:p>
            <a:pPr eaLnBrk="1" hangingPunct="1">
              <a:buNone/>
            </a:pPr>
            <a:endParaRPr lang="en-GB" sz="2800" dirty="0"/>
          </a:p>
          <a:p>
            <a:pPr eaLnBrk="1" hangingPunct="1"/>
            <a:r>
              <a:rPr lang="en-GB" sz="2800" dirty="0"/>
              <a:t>Non-judgmental.</a:t>
            </a:r>
          </a:p>
          <a:p>
            <a:pPr eaLnBrk="1" hangingPunct="1">
              <a:buNone/>
            </a:pPr>
            <a:endParaRPr lang="en-GB" sz="2800" dirty="0"/>
          </a:p>
          <a:p>
            <a:pPr eaLnBrk="1" hangingPunct="1"/>
            <a:r>
              <a:rPr lang="en-GB" sz="2800" dirty="0"/>
              <a:t>Vital step for patient satisfaction.</a:t>
            </a:r>
          </a:p>
          <a:p>
            <a:pPr eaLnBrk="1" hangingPunct="1"/>
            <a:endParaRPr lang="en-GB" dirty="0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400" b="1" dirty="0">
                <a:solidFill>
                  <a:schemeClr val="accent1"/>
                </a:solidFill>
              </a:rPr>
              <a:t>9 - Summarise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z="2800" dirty="0">
              <a:solidFill>
                <a:srgbClr val="002060"/>
              </a:solidFill>
            </a:endParaRPr>
          </a:p>
          <a:p>
            <a:pPr eaLnBrk="1" hangingPunct="1"/>
            <a:r>
              <a:rPr lang="en-GB" sz="2800" dirty="0">
                <a:solidFill>
                  <a:srgbClr val="002060"/>
                </a:solidFill>
              </a:rPr>
              <a:t>Concerns.</a:t>
            </a:r>
          </a:p>
          <a:p>
            <a:pPr eaLnBrk="1" hangingPunct="1">
              <a:buNone/>
            </a:pPr>
            <a:endParaRPr lang="en-GB" sz="2800" dirty="0">
              <a:solidFill>
                <a:srgbClr val="002060"/>
              </a:solidFill>
            </a:endParaRPr>
          </a:p>
          <a:p>
            <a:pPr eaLnBrk="1" hangingPunct="1"/>
            <a:r>
              <a:rPr lang="en-GB" sz="2800" dirty="0">
                <a:solidFill>
                  <a:srgbClr val="002060"/>
                </a:solidFill>
              </a:rPr>
              <a:t>Plans for treatment.</a:t>
            </a:r>
          </a:p>
          <a:p>
            <a:pPr eaLnBrk="1" hangingPunct="1">
              <a:buNone/>
            </a:pPr>
            <a:endParaRPr lang="en-GB" sz="2800" dirty="0">
              <a:solidFill>
                <a:srgbClr val="002060"/>
              </a:solidFill>
            </a:endParaRPr>
          </a:p>
          <a:p>
            <a:pPr eaLnBrk="1" hangingPunct="1"/>
            <a:r>
              <a:rPr lang="en-GB" sz="2800" dirty="0">
                <a:solidFill>
                  <a:srgbClr val="002060"/>
                </a:solidFill>
              </a:rPr>
              <a:t>Foster hope.</a:t>
            </a:r>
          </a:p>
          <a:p>
            <a:pPr eaLnBrk="1" hangingPunct="1">
              <a:buNone/>
            </a:pPr>
            <a:endParaRPr lang="en-GB" sz="2800" dirty="0">
              <a:solidFill>
                <a:srgbClr val="002060"/>
              </a:solidFill>
            </a:endParaRPr>
          </a:p>
          <a:p>
            <a:pPr eaLnBrk="1" hangingPunct="1"/>
            <a:r>
              <a:rPr lang="en-GB" sz="2800" dirty="0">
                <a:solidFill>
                  <a:srgbClr val="002060"/>
                </a:solidFill>
              </a:rPr>
              <a:t>? Written information.</a:t>
            </a:r>
          </a:p>
          <a:p>
            <a:pPr eaLnBrk="1" hangingPunct="1"/>
            <a:endParaRPr lang="en-GB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The best skill for information gathering (History taking) is</a:t>
            </a:r>
            <a:r>
              <a:rPr lang="en-GB" b="1" dirty="0"/>
              <a:t>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76872"/>
            <a:ext cx="7467600" cy="4197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a). Maintain eye contact with the pt.</a:t>
            </a:r>
          </a:p>
          <a:p>
            <a:pPr>
              <a:buNone/>
            </a:pPr>
            <a:endParaRPr lang="en-GB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b). Attentive listening.</a:t>
            </a:r>
          </a:p>
          <a:p>
            <a:pPr>
              <a:buNone/>
            </a:pPr>
            <a:endParaRPr lang="en-GB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c), Ask open questions.</a:t>
            </a:r>
          </a:p>
          <a:p>
            <a:pPr>
              <a:buNone/>
            </a:pPr>
            <a:endParaRPr lang="en-GB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d). Paraphrasing &amp; summarize the pt. history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400" b="1" dirty="0">
                <a:solidFill>
                  <a:schemeClr val="accent1"/>
                </a:solidFill>
              </a:rPr>
              <a:t>10 - Offer Further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GB" sz="2800" dirty="0">
              <a:solidFill>
                <a:srgbClr val="002060"/>
              </a:solidFill>
            </a:endParaRPr>
          </a:p>
          <a:p>
            <a:pPr eaLnBrk="1" hangingPunct="1"/>
            <a:r>
              <a:rPr lang="en-GB" sz="2800" dirty="0">
                <a:solidFill>
                  <a:srgbClr val="002060"/>
                </a:solidFill>
              </a:rPr>
              <a:t>Availability.</a:t>
            </a:r>
          </a:p>
          <a:p>
            <a:pPr eaLnBrk="1" hangingPunct="1">
              <a:buNone/>
            </a:pPr>
            <a:endParaRPr lang="en-GB" sz="2800" dirty="0">
              <a:solidFill>
                <a:srgbClr val="002060"/>
              </a:solidFill>
            </a:endParaRPr>
          </a:p>
          <a:p>
            <a:pPr eaLnBrk="1" hangingPunct="1"/>
            <a:r>
              <a:rPr lang="en-GB" sz="2800" dirty="0">
                <a:solidFill>
                  <a:srgbClr val="002060"/>
                </a:solidFill>
              </a:rPr>
              <a:t>Information.</a:t>
            </a:r>
          </a:p>
          <a:p>
            <a:pPr eaLnBrk="1" hangingPunct="1">
              <a:buNone/>
            </a:pPr>
            <a:endParaRPr lang="en-GB" sz="2800" dirty="0">
              <a:solidFill>
                <a:srgbClr val="002060"/>
              </a:solidFill>
            </a:endParaRPr>
          </a:p>
          <a:p>
            <a:pPr eaLnBrk="1" hangingPunct="1"/>
            <a:r>
              <a:rPr lang="en-GB" sz="2800" dirty="0">
                <a:solidFill>
                  <a:srgbClr val="002060"/>
                </a:solidFill>
              </a:rPr>
              <a:t>Future needs will change.</a:t>
            </a:r>
          </a:p>
        </p:txBody>
      </p:sp>
      <p:pic>
        <p:nvPicPr>
          <p:cNvPr id="17412" name="Picture 6" descr="D:\PFiles\MSOffice\Clipart\standard\stddir3\hh00926_.wm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793875"/>
            <a:ext cx="3733800" cy="4030663"/>
          </a:xfrm>
          <a:noFill/>
        </p:spPr>
      </p:pic>
    </p:spTree>
  </p:cSld>
  <p:clrMapOvr>
    <a:masterClrMapping/>
  </p:clrMapOvr>
  <p:transition>
    <p:checker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latin typeface="Arial" pitchFamily="34" charset="0"/>
                <a:cs typeface="Arial" pitchFamily="34" charset="0"/>
              </a:rPr>
              <a:t>4- Why is Breaking Bad News Difficult?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>
              <a:buNone/>
            </a:pPr>
            <a:r>
              <a:rPr lang="en-US" sz="4400" dirty="0">
                <a:latin typeface="Arial" pitchFamily="34" charset="0"/>
                <a:cs typeface="Arial" pitchFamily="34" charset="0"/>
              </a:rPr>
              <a:t>What are your thoughts?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u="sng" dirty="0">
                <a:latin typeface="Arial" pitchFamily="34" charset="0"/>
                <a:cs typeface="Arial" pitchFamily="34" charset="0"/>
              </a:rPr>
              <a:t>Why is Breaking Bad News Difficult?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Concern for how the news will affect client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Client’s fears of social stigma and impact of</a:t>
            </a:r>
          </a:p>
          <a:p>
            <a:pPr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disability and illness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Fear of client’s reaction to the news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Uncertainty in dealing with intense emotional response</a:t>
            </a:r>
          </a:p>
          <a:p>
            <a:pPr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>
                <a:latin typeface="Arial" pitchFamily="34" charset="0"/>
                <a:cs typeface="Arial" pitchFamily="34" charset="0"/>
              </a:rPr>
              <a:t>Why is BBN Difficult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Fear of being blamed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Fear of how this affects your emotion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Challenge of delivering the news appropriately</a:t>
            </a:r>
          </a:p>
          <a:p>
            <a:pPr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and sensitively for this client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Not wanting to take away hope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Arial" charset="0"/>
              </a:rPr>
              <a:t>BBN: Why is it important?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00"/>
              </a:buClr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Relatively common in clinical practice; includes:</a:t>
            </a:r>
          </a:p>
          <a:p>
            <a:pPr>
              <a:buClr>
                <a:srgbClr val="FFFF00"/>
              </a:buClr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FFF00"/>
              </a:buClr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- Diagnosis of life limiting illness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- Disease recurrence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- Spread of disease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- Irreversible side effects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- Positive results of genetic tests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- Discussing palliative and end of life care</a:t>
            </a:r>
          </a:p>
          <a:p>
            <a:pPr lvl="1">
              <a:buClr>
                <a:srgbClr val="FFFF00"/>
              </a:buClr>
              <a:buBlip>
                <a:blip r:embed="rId2"/>
              </a:buBlip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Arial" charset="0"/>
              </a:rPr>
              <a:t>BBN: why is it important?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FFFF00"/>
              </a:buClr>
              <a:buNone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* Majority of patients want the truth</a:t>
            </a:r>
          </a:p>
          <a:p>
            <a:pPr>
              <a:buClr>
                <a:srgbClr val="FFFF00"/>
              </a:buClr>
              <a:buFontTx/>
              <a:buChar char="-"/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  <a:buFontTx/>
              <a:buChar char="-"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How bad news is discussed can affect      important outcomes, including:</a:t>
            </a:r>
          </a:p>
          <a:p>
            <a:pPr>
              <a:buClr>
                <a:srgbClr val="FFFF00"/>
              </a:buClr>
              <a:buFontTx/>
              <a:buChar char="-"/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393192" lvl="1" indent="0">
              <a:buClr>
                <a:srgbClr val="FFFF00"/>
              </a:buClr>
              <a:buNone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- Comprehension of information</a:t>
            </a:r>
          </a:p>
          <a:p>
            <a:pPr marL="393192" lvl="1" indent="0">
              <a:buClr>
                <a:srgbClr val="FFFF00"/>
              </a:buClr>
              <a:buNone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- Satisfaction with medical care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latin typeface="Arial" charset="0"/>
              </a:rPr>
              <a:t>BBN: why is it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393192" lvl="1" indent="0">
              <a:buClr>
                <a:srgbClr val="FFFF00"/>
              </a:buClr>
              <a:buNone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- Level of hopefulness</a:t>
            </a:r>
          </a:p>
          <a:p>
            <a:pPr marL="393192" lvl="1" indent="0">
              <a:buClr>
                <a:srgbClr val="FFFF00"/>
              </a:buClr>
              <a:buNone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- Subsequent psychological adjustment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    - Comfort with breaking bad news may be associated with less stress and burnout in physicians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406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200" dirty="0"/>
              <a:t>The interviews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2062798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3200" dirty="0">
                <a:solidFill>
                  <a:srgbClr val="C00000"/>
                </a:solidFill>
              </a:rPr>
              <a:t>Video 2 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943009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 dirty="0">
                <a:latin typeface="Arial" pitchFamily="34" charset="0"/>
                <a:cs typeface="Arial" pitchFamily="34" charset="0"/>
              </a:rPr>
              <a:t>Reactions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Fear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Anger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Despair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Isolation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Disappointment 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Depression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Relief ?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Disbelief/Denial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j01788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981200"/>
            <a:ext cx="3494088" cy="2328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439982"/>
          </a:xfrm>
        </p:spPr>
        <p:txBody>
          <a:bodyPr>
            <a:normAutofit/>
          </a:bodyPr>
          <a:lstStyle/>
          <a:p>
            <a:br>
              <a:rPr lang="en-US" sz="3600" u="sng" dirty="0"/>
            </a:br>
            <a:br>
              <a:rPr lang="en-US" sz="3600" u="sng" dirty="0"/>
            </a:br>
            <a:r>
              <a:rPr lang="en-US" sz="3600" u="sng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What is Communication?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latin typeface="Arial" charset="0"/>
                <a:cs typeface="Arial" charset="0"/>
              </a:rPr>
              <a:t>BBN: Is there a need for training?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00"/>
              </a:buClr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FFFF00"/>
              </a:buClr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Less than 10% report any formal BBN training</a:t>
            </a:r>
          </a:p>
          <a:p>
            <a:pPr>
              <a:buClr>
                <a:srgbClr val="7030A0"/>
              </a:buClr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Ability to break bad news rated by: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53% as good to very good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39% as fair  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8% as poor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b="1" dirty="0">
                <a:latin typeface="Arial" pitchFamily="34" charset="0"/>
                <a:cs typeface="Arial" pitchFamily="34" charset="0"/>
              </a:rPr>
              <a:t>Causes of Fear in people with a life threatening illness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Comic Sans MS" pitchFamily="66" charset="0"/>
            </a:endParaRPr>
          </a:p>
          <a:p>
            <a:r>
              <a:rPr lang="en-GB" sz="2800" dirty="0">
                <a:latin typeface="Arial" pitchFamily="34" charset="0"/>
                <a:cs typeface="Arial" pitchFamily="34" charset="0"/>
              </a:rPr>
              <a:t>Fear of separation from a loved one, home, jobs.</a:t>
            </a:r>
          </a:p>
          <a:p>
            <a:r>
              <a:rPr lang="en-GB" sz="2800" dirty="0">
                <a:latin typeface="Arial" pitchFamily="34" charset="0"/>
                <a:cs typeface="Arial" pitchFamily="34" charset="0"/>
              </a:rPr>
              <a:t>Fear of becoming a burden to others</a:t>
            </a:r>
          </a:p>
          <a:p>
            <a:r>
              <a:rPr lang="en-GB" sz="2800" dirty="0">
                <a:latin typeface="Arial" pitchFamily="34" charset="0"/>
                <a:cs typeface="Arial" pitchFamily="34" charset="0"/>
              </a:rPr>
              <a:t>Fear of losing control</a:t>
            </a:r>
          </a:p>
          <a:p>
            <a:r>
              <a:rPr lang="en-GB" sz="2800" dirty="0">
                <a:latin typeface="Arial" pitchFamily="34" charset="0"/>
                <a:cs typeface="Arial" pitchFamily="34" charset="0"/>
              </a:rPr>
              <a:t>Fear for dependents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Fear of pain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2050" name="Picture 2" descr="C:\Users\Toshiba\Desktop\imagesCAVY9DH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756026"/>
            <a:ext cx="4114800" cy="2720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21470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latin typeface="Arial" pitchFamily="34" charset="0"/>
                <a:cs typeface="Arial" pitchFamily="34" charset="0"/>
              </a:rPr>
              <a:t>Causes of Fear in people with a life threatening illness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 Fear of dying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 Fear of not being able to complete their role 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 Fear of being dead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 Fear of the fear of others</a:t>
            </a:r>
          </a:p>
          <a:p>
            <a:pPr>
              <a:lnSpc>
                <a:spcPct val="90000"/>
              </a:lnSpc>
            </a:pPr>
            <a:endParaRPr lang="en-GB" sz="24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GB" sz="24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GB" sz="24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GB" sz="24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dirty="0">
                <a:latin typeface="Comic Sans MS" pitchFamily="66" charset="0"/>
              </a:rPr>
              <a:t>                                                                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Parkes 1998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3967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4000" dirty="0">
                <a:solidFill>
                  <a:srgbClr val="002060"/>
                </a:solidFill>
              </a:rPr>
              <a:t>      </a:t>
            </a:r>
            <a:r>
              <a:rPr lang="en-US" sz="4000" u="sng" dirty="0">
                <a:solidFill>
                  <a:srgbClr val="002060"/>
                </a:solidFill>
              </a:rPr>
              <a:t>7- Areas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00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dirty="0">
                <a:solidFill>
                  <a:srgbClr val="002060"/>
                </a:solidFill>
              </a:rPr>
              <a:t>Prepare yourself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solidFill>
                  <a:srgbClr val="002060"/>
                </a:solidFill>
              </a:rPr>
              <a:t>Prepare your setting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solidFill>
                  <a:srgbClr val="002060"/>
                </a:solidFill>
              </a:rPr>
              <a:t>Prepare your patient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solidFill>
                  <a:srgbClr val="002060"/>
                </a:solidFill>
              </a:rPr>
              <a:t>Providing information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solidFill>
                  <a:srgbClr val="002060"/>
                </a:solidFill>
              </a:rPr>
              <a:t>Proving support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solidFill>
                  <a:srgbClr val="002060"/>
                </a:solidFill>
              </a:rPr>
              <a:t>Proving a plan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solidFill>
                  <a:srgbClr val="002060"/>
                </a:solidFill>
              </a:rPr>
              <a:t>After the interview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13688"/>
          </a:xfrm>
        </p:spPr>
        <p:txBody>
          <a:bodyPr>
            <a:normAutofit fontScale="90000"/>
          </a:bodyPr>
          <a:lstStyle/>
          <a:p>
            <a:br>
              <a:rPr lang="en-US" sz="4900" dirty="0">
                <a:solidFill>
                  <a:srgbClr val="002060"/>
                </a:solidFill>
              </a:rPr>
            </a:br>
            <a:br>
              <a:rPr lang="en-US" sz="4900" dirty="0">
                <a:solidFill>
                  <a:srgbClr val="002060"/>
                </a:solidFill>
              </a:rPr>
            </a:br>
            <a:br>
              <a:rPr lang="en-US" sz="4900" dirty="0">
                <a:solidFill>
                  <a:srgbClr val="002060"/>
                </a:solidFill>
              </a:rPr>
            </a:br>
            <a:r>
              <a:rPr lang="en-US" sz="4900" dirty="0">
                <a:solidFill>
                  <a:srgbClr val="002060"/>
                </a:solidFill>
              </a:rPr>
              <a:t>1- Prepare yourself</a:t>
            </a:r>
            <a:br>
              <a:rPr lang="en-US" sz="5400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Have your facts right first</a:t>
            </a:r>
          </a:p>
          <a:p>
            <a:r>
              <a:rPr lang="en-US" sz="2800" dirty="0">
                <a:solidFill>
                  <a:srgbClr val="002060"/>
                </a:solidFill>
              </a:rPr>
              <a:t>Familiarised yourself with the Patient’ background, medical history, test results &amp; possible future management</a:t>
            </a:r>
          </a:p>
          <a:p>
            <a:r>
              <a:rPr lang="en-US" sz="2800" dirty="0">
                <a:solidFill>
                  <a:srgbClr val="002060"/>
                </a:solidFill>
              </a:rPr>
              <a:t>Mentally rehearse the interview including likely questions &amp; potential responses</a:t>
            </a:r>
          </a:p>
          <a:p>
            <a:r>
              <a:rPr lang="en-US" sz="2800" dirty="0">
                <a:solidFill>
                  <a:srgbClr val="002060"/>
                </a:solidFill>
              </a:rPr>
              <a:t>Relatives can be in attendance, however  you should be guided by the wishes of the patient.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229600" cy="1295400"/>
          </a:xfrm>
        </p:spPr>
        <p:txBody>
          <a:bodyPr>
            <a:normAutofit fontScale="90000"/>
          </a:bodyPr>
          <a:lstStyle/>
          <a:p>
            <a:br>
              <a:rPr lang="en-US" sz="5400" dirty="0">
                <a:solidFill>
                  <a:srgbClr val="002060"/>
                </a:solidFill>
              </a:rPr>
            </a:br>
            <a:r>
              <a:rPr lang="en-US" sz="5400" dirty="0">
                <a:solidFill>
                  <a:srgbClr val="002060"/>
                </a:solidFill>
              </a:rPr>
              <a:t>2- </a:t>
            </a:r>
            <a:r>
              <a:rPr lang="en-US" sz="4900" dirty="0">
                <a:solidFill>
                  <a:srgbClr val="002060"/>
                </a:solidFill>
              </a:rPr>
              <a:t>Prepare your setting</a:t>
            </a:r>
            <a:br>
              <a:rPr lang="en-US" sz="5400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>
                <a:solidFill>
                  <a:srgbClr val="002060"/>
                </a:solidFill>
              </a:rPr>
              <a:t>Meet in a quiet room</a:t>
            </a:r>
          </a:p>
          <a:p>
            <a:pPr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Arrange some privacy &amp; ensure you are not going to be disturbed</a:t>
            </a:r>
          </a:p>
          <a:p>
            <a:pPr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If you have recently examined the patient, allow him to dress before the interview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002060"/>
                </a:solidFill>
              </a:rPr>
              <a:t>3- </a:t>
            </a:r>
            <a:r>
              <a:rPr lang="en-US" sz="4900" dirty="0">
                <a:solidFill>
                  <a:srgbClr val="002060"/>
                </a:solidFill>
              </a:rPr>
              <a:t>Prepare your patient</a:t>
            </a:r>
            <a:br>
              <a:rPr lang="en-US" sz="5400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Assess the patient understanding of their condition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What do they know already?</a:t>
            </a:r>
          </a:p>
          <a:p>
            <a:pPr>
              <a:buNone/>
            </a:pP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What have they been led to expect?</a:t>
            </a:r>
          </a:p>
          <a:p>
            <a:pPr>
              <a:buNone/>
            </a:pP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Never impose information, respect patient wishes</a:t>
            </a:r>
          </a:p>
          <a:p>
            <a:pPr>
              <a:buNone/>
            </a:pP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Build up gradually.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66088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002060"/>
                </a:solidFill>
              </a:rPr>
              <a:t>4- Providing information</a:t>
            </a:r>
            <a:br>
              <a:rPr lang="en-US" sz="5400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Use basic communication skills: use simple language, listen, follow up verbal &amp; non-verbal cues</a:t>
            </a:r>
          </a:p>
          <a:p>
            <a:pPr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Start at the level of comprehension &amp; vocabulary of the patient</a:t>
            </a:r>
          </a:p>
          <a:p>
            <a:pPr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Avoid excessive bluntness; as it is likely to leave the patient isolated &amp; later angry</a:t>
            </a:r>
          </a:p>
          <a:p>
            <a:pPr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Set the tone. “ I am afraid, I have some bad news”.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Give the information in small chunks</a:t>
            </a:r>
          </a:p>
          <a:p>
            <a:pPr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Avoid using terms e.g. “there is nothing more we can do for you”</a:t>
            </a:r>
          </a:p>
          <a:p>
            <a:pPr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Be truthful, gentle &amp; courteous</a:t>
            </a:r>
          </a:p>
          <a:p>
            <a:pPr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Offer hope</a:t>
            </a:r>
          </a:p>
          <a:p>
            <a:pPr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Emphasize the positive</a:t>
            </a:r>
          </a:p>
          <a:p>
            <a:pPr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Allow questions.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 Communication has been derived from the Latin word "</a:t>
            </a:r>
            <a:r>
              <a:rPr lang="en-US" u="sng" dirty="0" err="1">
                <a:latin typeface="Arial" pitchFamily="34" charset="0"/>
                <a:cs typeface="Arial" pitchFamily="34" charset="0"/>
              </a:rPr>
              <a:t>communis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"</a:t>
            </a:r>
            <a:r>
              <a:rPr lang="en-US" dirty="0">
                <a:latin typeface="Arial" pitchFamily="34" charset="0"/>
                <a:cs typeface="Arial" pitchFamily="34" charset="0"/>
              </a:rPr>
              <a:t>, meaning to share. </a:t>
            </a:r>
            <a:endParaRPr lang="en-US" dirty="0"/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Two-way process of reaching mutual understanding, in which participants not only exchange (encode-decode) information but also create and share meaning.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"sending, giving, or exchanging information and ideas.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00912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002060"/>
                </a:solidFill>
              </a:rPr>
              <a:t>5- Providing support</a:t>
            </a:r>
            <a:br>
              <a:rPr lang="en-US" sz="5400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Acknowledge &amp; identify emotions; when a patient is silent, use open Q. “How are you feeling now?”</a:t>
            </a:r>
          </a:p>
          <a:p>
            <a:r>
              <a:rPr lang="en-US" sz="2800" dirty="0">
                <a:solidFill>
                  <a:srgbClr val="0070C0"/>
                </a:solidFill>
              </a:rPr>
              <a:t>Do not say “I know how you feel”</a:t>
            </a:r>
          </a:p>
          <a:p>
            <a:pPr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Allow the patient time to express  their emotions</a:t>
            </a:r>
          </a:p>
          <a:p>
            <a:pPr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Unless the patient’s emotions are adequately addressed, it is difficult to move on to discuss other issues, remember it is the patient crises, is not your crises; listen.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77112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002060"/>
                </a:solidFill>
              </a:rPr>
              <a:t>6- Providing a plan</a:t>
            </a:r>
            <a:br>
              <a:rPr lang="en-US" sz="5400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Provide a clear plan for the future, with treatment options &amp; management plan discussed</a:t>
            </a:r>
          </a:p>
          <a:p>
            <a:pPr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Identify support systems; involve relatives &amp; friends</a:t>
            </a:r>
          </a:p>
          <a:p>
            <a:r>
              <a:rPr lang="en-US" sz="2800" dirty="0">
                <a:solidFill>
                  <a:srgbClr val="002060"/>
                </a:solidFill>
              </a:rPr>
              <a:t>Offer to meet &amp; talk to the family if not present</a:t>
            </a:r>
          </a:p>
          <a:p>
            <a:r>
              <a:rPr lang="en-US" sz="2800" dirty="0">
                <a:solidFill>
                  <a:srgbClr val="002060"/>
                </a:solidFill>
              </a:rPr>
              <a:t>Make written materials available</a:t>
            </a:r>
          </a:p>
          <a:p>
            <a:pPr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Summarized.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002060"/>
                </a:solidFill>
              </a:rPr>
              <a:t>7- After the interview</a:t>
            </a:r>
            <a:br>
              <a:rPr lang="en-US" sz="5400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Make a clear record of the interview, the terms used, the options discussed &amp; the future plan.</a:t>
            </a:r>
          </a:p>
          <a:p>
            <a:r>
              <a:rPr lang="en-US" sz="3200" dirty="0">
                <a:solidFill>
                  <a:srgbClr val="002060"/>
                </a:solidFill>
              </a:rPr>
              <a:t>Inform other people looking after the patient what you have done.</a:t>
            </a:r>
          </a:p>
          <a:p>
            <a:r>
              <a:rPr lang="en-US" sz="3200" dirty="0">
                <a:solidFill>
                  <a:srgbClr val="002060"/>
                </a:solidFill>
              </a:rPr>
              <a:t>May need to have a number of meetings.</a:t>
            </a:r>
          </a:p>
          <a:p>
            <a:r>
              <a:rPr lang="en-US" sz="3200" dirty="0">
                <a:solidFill>
                  <a:srgbClr val="002060"/>
                </a:solidFill>
              </a:rPr>
              <a:t>Follow up the patient.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××</a:t>
            </a:r>
            <a:r>
              <a:rPr lang="en-US" dirty="0"/>
              <a:t> What not to do </a:t>
            </a:r>
            <a:r>
              <a:rPr lang="en-US" b="1" dirty="0">
                <a:solidFill>
                  <a:srgbClr val="FF0000"/>
                </a:solidFill>
              </a:rPr>
              <a:t>××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800" dirty="0">
                <a:solidFill>
                  <a:srgbClr val="FF0000"/>
                </a:solidFill>
              </a:rPr>
              <a:t>×  </a:t>
            </a:r>
            <a:r>
              <a:rPr lang="en-US" sz="2800" dirty="0">
                <a:solidFill>
                  <a:srgbClr val="002060"/>
                </a:solidFill>
              </a:rPr>
              <a:t>BBNs over the phone </a:t>
            </a:r>
          </a:p>
          <a:p>
            <a:pPr>
              <a:buNone/>
            </a:pPr>
            <a:r>
              <a:rPr lang="en-US" sz="2800" dirty="0">
                <a:solidFill>
                  <a:srgbClr val="FF0000"/>
                </a:solidFill>
              </a:rPr>
              <a:t>×  </a:t>
            </a:r>
            <a:r>
              <a:rPr lang="en-US" sz="2800" dirty="0">
                <a:solidFill>
                  <a:srgbClr val="002060"/>
                </a:solidFill>
              </a:rPr>
              <a:t>Avoid the patient</a:t>
            </a:r>
          </a:p>
          <a:p>
            <a:pPr>
              <a:buNone/>
            </a:pPr>
            <a:r>
              <a:rPr lang="en-US" sz="2800" dirty="0">
                <a:solidFill>
                  <a:srgbClr val="FF0000"/>
                </a:solidFill>
              </a:rPr>
              <a:t>×  </a:t>
            </a:r>
            <a:r>
              <a:rPr lang="en-US" sz="2800" dirty="0">
                <a:solidFill>
                  <a:srgbClr val="002060"/>
                </a:solidFill>
              </a:rPr>
              <a:t>Leave patient in suspense</a:t>
            </a:r>
          </a:p>
          <a:p>
            <a:pPr>
              <a:buNone/>
            </a:pPr>
            <a:r>
              <a:rPr lang="en-US" sz="2800" dirty="0">
                <a:solidFill>
                  <a:srgbClr val="FF0000"/>
                </a:solidFill>
              </a:rPr>
              <a:t>× </a:t>
            </a:r>
            <a:r>
              <a:rPr lang="en-US" sz="2800" dirty="0">
                <a:solidFill>
                  <a:srgbClr val="002060"/>
                </a:solidFill>
              </a:rPr>
              <a:t> Lie to the patient</a:t>
            </a:r>
          </a:p>
          <a:p>
            <a:pPr>
              <a:buNone/>
            </a:pPr>
            <a:r>
              <a:rPr lang="en-US" sz="2800" dirty="0">
                <a:solidFill>
                  <a:srgbClr val="FF0000"/>
                </a:solidFill>
              </a:rPr>
              <a:t>×  </a:t>
            </a:r>
            <a:r>
              <a:rPr lang="en-US" sz="2800" dirty="0">
                <a:solidFill>
                  <a:srgbClr val="002060"/>
                </a:solidFill>
              </a:rPr>
              <a:t>Tell patient if he or she doesn't want to know</a:t>
            </a:r>
          </a:p>
          <a:p>
            <a:pPr>
              <a:buNone/>
            </a:pPr>
            <a:r>
              <a:rPr lang="en-US" sz="2800" dirty="0">
                <a:solidFill>
                  <a:srgbClr val="FF0000"/>
                </a:solidFill>
              </a:rPr>
              <a:t>×  </a:t>
            </a:r>
            <a:r>
              <a:rPr lang="en-US" sz="2800" dirty="0">
                <a:solidFill>
                  <a:srgbClr val="002060"/>
                </a:solidFill>
              </a:rPr>
              <a:t>Interrupt excessively</a:t>
            </a:r>
          </a:p>
          <a:p>
            <a:pPr>
              <a:buNone/>
            </a:pPr>
            <a:r>
              <a:rPr lang="en-US" sz="2800" dirty="0">
                <a:solidFill>
                  <a:srgbClr val="FF0000"/>
                </a:solidFill>
              </a:rPr>
              <a:t>×  </a:t>
            </a:r>
            <a:r>
              <a:rPr lang="en-US" sz="2800" dirty="0">
                <a:solidFill>
                  <a:srgbClr val="002060"/>
                </a:solidFill>
              </a:rPr>
              <a:t>Use jargon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××</a:t>
            </a:r>
            <a:r>
              <a:rPr lang="en-US" dirty="0"/>
              <a:t> What not to do </a:t>
            </a:r>
            <a:r>
              <a:rPr lang="en-US" b="1" dirty="0">
                <a:solidFill>
                  <a:srgbClr val="FF0000"/>
                </a:solidFill>
              </a:rPr>
              <a:t>××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×  </a:t>
            </a:r>
            <a:r>
              <a:rPr lang="en-US" dirty="0">
                <a:solidFill>
                  <a:srgbClr val="002060"/>
                </a:solidFill>
              </a:rPr>
              <a:t>Give excessive information as this causes confusion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×  </a:t>
            </a:r>
            <a:r>
              <a:rPr lang="en-US" dirty="0">
                <a:solidFill>
                  <a:srgbClr val="002060"/>
                </a:solidFill>
              </a:rPr>
              <a:t>Collude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×  </a:t>
            </a:r>
            <a:r>
              <a:rPr lang="en-US" dirty="0">
                <a:solidFill>
                  <a:srgbClr val="002060"/>
                </a:solidFill>
              </a:rPr>
              <a:t>Be judgmental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×  </a:t>
            </a:r>
            <a:r>
              <a:rPr lang="en-US" dirty="0">
                <a:solidFill>
                  <a:srgbClr val="002060"/>
                </a:solidFill>
              </a:rPr>
              <a:t>Give a definite time span (as days to  Weeks) or (months to Years) etc.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×  </a:t>
            </a:r>
            <a:r>
              <a:rPr lang="en-US" dirty="0">
                <a:solidFill>
                  <a:srgbClr val="002060"/>
                </a:solidFill>
              </a:rPr>
              <a:t>Pretend treatment is working if it isn’t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×  </a:t>
            </a:r>
            <a:r>
              <a:rPr lang="en-US" dirty="0">
                <a:solidFill>
                  <a:srgbClr val="002060"/>
                </a:solidFill>
              </a:rPr>
              <a:t>Say “Nothing can be done”.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578298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 of the famous strategies for breaking bad news is the </a:t>
            </a:r>
            <a:r>
              <a:rPr lang="en-US" sz="4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S1PIKES2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Protocol:</a:t>
            </a:r>
            <a:br>
              <a:rPr lang="en-US" sz="1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467600" cy="4725144"/>
          </a:xfrm>
        </p:spPr>
        <p:txBody>
          <a:bodyPr/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Explain briefly what SPIKES stand for?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S1 ---------------------------------------------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 ---------------------------------------------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 ---------------------------------------------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 ---------------------------------------------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 ---------------------------------------------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S2  ---------------------------------------------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44379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930226"/>
          </a:xfrm>
        </p:spPr>
        <p:txBody>
          <a:bodyPr>
            <a:normAutofit fontScale="90000"/>
          </a:bodyPr>
          <a:lstStyle/>
          <a:p>
            <a:pPr lvl="0"/>
            <a:r>
              <a:rPr lang="en-US" sz="2800" b="1" cap="none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3200" b="1" cap="none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atch the following phrases in their appropriate place of THE S1-P-I-K-E-S2 Protocol of BBN</a:t>
            </a:r>
            <a:br>
              <a:rPr lang="en-US" sz="1400" cap="none" dirty="0">
                <a:solidFill>
                  <a:schemeClr val="tx1"/>
                </a:solidFill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46217023"/>
              </p:ext>
            </p:extLst>
          </p:nvPr>
        </p:nvGraphicFramePr>
        <p:xfrm>
          <a:off x="251520" y="1844822"/>
          <a:ext cx="8568952" cy="5013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4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4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5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“What are your concerns at the moment?”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 person present , if desired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Offer to meet &amp; talk to the family if not present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is more serious than infection.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5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“what have you been told so far?”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553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Accept the patient right not to know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7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38F5B-772B-5F49-EFE7-3CE2572DB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en-US" sz="36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SPIKES Protocol, which of the following statement is best describe the Perception?</a:t>
            </a:r>
            <a:br>
              <a:rPr lang="en-GB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DF814-993D-5669-5EEE-F01EEFBE3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5040560"/>
          </a:xfrm>
        </p:spPr>
        <p:txBody>
          <a:bodyPr>
            <a:normAutofit/>
          </a:bodyPr>
          <a:lstStyle/>
          <a:p>
            <a:pPr marL="182880" indent="0">
              <a:lnSpc>
                <a:spcPct val="107000"/>
              </a:lnSpc>
              <a:buNone/>
            </a:pPr>
            <a:r>
              <a:rPr lang="en-US" sz="1800" b="1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endParaRPr lang="en-US" sz="1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2880" indent="0">
              <a:lnSpc>
                <a:spcPct val="107000"/>
              </a:lnSpc>
              <a:buNone/>
            </a:pP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endParaRPr lang="en-US" sz="1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Making sure that the patient will receive the best possible treatment.</a:t>
            </a:r>
            <a:endParaRPr lang="en-GB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“Before you tell, ask.” What is your understanding?</a:t>
            </a:r>
            <a:endParaRPr lang="en-GB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Mental rehearsal is a useful way for preparing for stressful tasks.</a:t>
            </a:r>
            <a:endParaRPr lang="en-GB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Respect patient wishes not to know.</a:t>
            </a:r>
            <a:endParaRPr lang="en-GB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78823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432A3-74D0-BAB4-A946-7793A9DDF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preparing the setting for effective breaking bad news before you prepare the physical setting and prepare your patient.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433F7-CF7A-9C40-C5CB-058B7BEDE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0">
              <a:lnSpc>
                <a:spcPct val="107000"/>
              </a:lnSpc>
              <a:buNone/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What you need to do first?</a:t>
            </a:r>
            <a:endParaRPr lang="en-GB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" indent="0">
              <a:lnSpc>
                <a:spcPct val="107000"/>
              </a:lnSpc>
              <a:buNone/>
            </a:pPr>
            <a:endParaRPr lang="en-GB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 all the facts.</a:t>
            </a:r>
            <a:endParaRPr lang="en-GB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Ensure privacy.</a:t>
            </a:r>
            <a:endParaRPr lang="en-GB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 out who the patient wants present.</a:t>
            </a:r>
            <a:endParaRPr lang="en-GB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Call the reception not interrupt you.</a:t>
            </a:r>
            <a:endParaRPr lang="en-GB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984611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oshiba\Desktop\traditionalthankyo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(cont)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Communication requires a</a:t>
            </a: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sender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a </a:t>
            </a:r>
            <a:r>
              <a:rPr lang="en-US" sz="2800" dirty="0">
                <a:latin typeface="Arial" pitchFamily="34" charset="0"/>
                <a:cs typeface="Arial" pitchFamily="34" charset="0"/>
                <a:hlinkClick r:id="rId2" tooltip="Message"/>
              </a:rPr>
              <a:t>message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and an </a:t>
            </a: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intended recipient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2885</Words>
  <Application>Microsoft Office PowerPoint</Application>
  <PresentationFormat>On-screen Show (4:3)</PresentationFormat>
  <Paragraphs>581</Paragraphs>
  <Slides>89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101" baseType="lpstr">
      <vt:lpstr>Arial</vt:lpstr>
      <vt:lpstr>Arial Rounded MT Bold</vt:lpstr>
      <vt:lpstr>Calibri</vt:lpstr>
      <vt:lpstr>Comic Sans MS</vt:lpstr>
      <vt:lpstr>Constantia</vt:lpstr>
      <vt:lpstr>Monotype Sorts</vt:lpstr>
      <vt:lpstr>Times New Roman</vt:lpstr>
      <vt:lpstr>Trebuchet MS</vt:lpstr>
      <vt:lpstr>Verdana</vt:lpstr>
      <vt:lpstr>Wingdings</vt:lpstr>
      <vt:lpstr>Wingdings 2</vt:lpstr>
      <vt:lpstr>Flow</vt:lpstr>
      <vt:lpstr>PowerPoint Presentation</vt:lpstr>
      <vt:lpstr>PRE-TEST</vt:lpstr>
      <vt:lpstr>         1.Which of the followings, best differentiate b/w pt-centred &amp; dr-centred approach? </vt:lpstr>
      <vt:lpstr>2. Which of the followings is considered a core value of GPs.?</vt:lpstr>
      <vt:lpstr> 3. In Pendleton’s Model, The 1st. Task, include the patient ICE. - when &amp; how you use the (E) in your consultation?  </vt:lpstr>
      <vt:lpstr>4. The best skill for information gathering (History taking) is:</vt:lpstr>
      <vt:lpstr>  What is Communication?</vt:lpstr>
      <vt:lpstr>PowerPoint Presentation</vt:lpstr>
      <vt:lpstr>(cont)</vt:lpstr>
      <vt:lpstr>Most common ways to communicate</vt:lpstr>
      <vt:lpstr>     Purposes of Communication </vt:lpstr>
      <vt:lpstr>PowerPoint Presentation</vt:lpstr>
      <vt:lpstr> Benefits</vt:lpstr>
      <vt:lpstr>Benefits</vt:lpstr>
      <vt:lpstr>                                                    Communication skills - why                   bother? </vt:lpstr>
      <vt:lpstr>Why learn communication skills?</vt:lpstr>
      <vt:lpstr>Can communication skills be taught?</vt:lpstr>
      <vt:lpstr>How to teach communication skills?</vt:lpstr>
      <vt:lpstr>Effective communication  is essential to the practice of  high quality medicine</vt:lpstr>
      <vt:lpstr>Effect on Health Outcomes</vt:lpstr>
      <vt:lpstr>PowerPoint Presentation</vt:lpstr>
      <vt:lpstr>Setting:-</vt:lpstr>
      <vt:lpstr>PowerPoint Presentation</vt:lpstr>
      <vt:lpstr>Techniques to improve listening skills</vt:lpstr>
      <vt:lpstr>Non-Verbal Communication</vt:lpstr>
      <vt:lpstr>RECOGNIZING NON VERBAL COMMUNICATION</vt:lpstr>
      <vt:lpstr>RECOGNIZING NON VERBAL COMMUNICATION</vt:lpstr>
      <vt:lpstr>Example of body language</vt:lpstr>
      <vt:lpstr>Example of body language </vt:lpstr>
      <vt:lpstr>  in  Communication with Pts</vt:lpstr>
      <vt:lpstr>PowerPoint Presentation</vt:lpstr>
      <vt:lpstr>Blocking behavior</vt:lpstr>
      <vt:lpstr>Core values of Family Physicians</vt:lpstr>
      <vt:lpstr>Breaking Bad News</vt:lpstr>
      <vt:lpstr>PowerPoint Presentation</vt:lpstr>
      <vt:lpstr> Questions for discussion</vt:lpstr>
      <vt:lpstr>PowerPoint Presentation</vt:lpstr>
      <vt:lpstr>1. What is Bad News?</vt:lpstr>
      <vt:lpstr>BBN: a definition</vt:lpstr>
      <vt:lpstr>What is bad news?</vt:lpstr>
      <vt:lpstr>PowerPoint Presentation</vt:lpstr>
      <vt:lpstr> b)     Examples </vt:lpstr>
      <vt:lpstr> S.P.I.K.E.S (6 Steps Protocol)</vt:lpstr>
      <vt:lpstr>Breaking Bad News</vt:lpstr>
      <vt:lpstr> Breaking Bad News</vt:lpstr>
      <vt:lpstr>Breaking Bad News</vt:lpstr>
      <vt:lpstr>Breaking Bad News</vt:lpstr>
      <vt:lpstr>Breaking Bad News</vt:lpstr>
      <vt:lpstr>Breaking Bad News</vt:lpstr>
      <vt:lpstr>PowerPoint Presentation</vt:lpstr>
      <vt:lpstr>Kaye’s Model</vt:lpstr>
      <vt:lpstr>1 - Preparation</vt:lpstr>
      <vt:lpstr>2 - What Does the Patient Know?</vt:lpstr>
      <vt:lpstr>3 - Is More Information Wanted?</vt:lpstr>
      <vt:lpstr>4 - Give a Warning Shot</vt:lpstr>
      <vt:lpstr>6 - Explain If Requested</vt:lpstr>
      <vt:lpstr>7 - Listen to Concerns</vt:lpstr>
      <vt:lpstr>8 - Encourage Ventilation of Feelings</vt:lpstr>
      <vt:lpstr>9 - Summarise</vt:lpstr>
      <vt:lpstr>10 - Offer Further</vt:lpstr>
      <vt:lpstr>4- Why is Breaking Bad News Difficult?</vt:lpstr>
      <vt:lpstr>Why is Breaking Bad News Difficult?</vt:lpstr>
      <vt:lpstr>Why is BBN Difficult?</vt:lpstr>
      <vt:lpstr>BBN: Why is it important?</vt:lpstr>
      <vt:lpstr>BBN: why is it important?</vt:lpstr>
      <vt:lpstr>BBN: why is it important?</vt:lpstr>
      <vt:lpstr>PowerPoint Presentation</vt:lpstr>
      <vt:lpstr>PowerPoint Presentation</vt:lpstr>
      <vt:lpstr>Reactions</vt:lpstr>
      <vt:lpstr>BBN: Is there a need for training?</vt:lpstr>
      <vt:lpstr>Causes of Fear in people with a life threatening illness</vt:lpstr>
      <vt:lpstr>Causes of Fear in people with a life threatening illness</vt:lpstr>
      <vt:lpstr> Take home message</vt:lpstr>
      <vt:lpstr>PowerPoint Presentation</vt:lpstr>
      <vt:lpstr>   1- Prepare yourself </vt:lpstr>
      <vt:lpstr> 2- Prepare your setting </vt:lpstr>
      <vt:lpstr>3- Prepare your patient </vt:lpstr>
      <vt:lpstr>4- Providing information </vt:lpstr>
      <vt:lpstr>PowerPoint Presentation</vt:lpstr>
      <vt:lpstr>5- Providing support </vt:lpstr>
      <vt:lpstr>6- Providing a plan </vt:lpstr>
      <vt:lpstr>7- After the interview </vt:lpstr>
      <vt:lpstr> ×× What not to do ××</vt:lpstr>
      <vt:lpstr> ×× What not to do ××</vt:lpstr>
      <vt:lpstr>One of the famous strategies for breaking bad news is the S1PIKES2 Protocol: </vt:lpstr>
      <vt:lpstr>Match the following phrases in their appropriate place of THE S1-P-I-K-E-S2 Protocol of BBN </vt:lpstr>
      <vt:lpstr>In SPIKES Protocol, which of the following statement is best describe the Perception? </vt:lpstr>
      <vt:lpstr>In preparing the setting for effective breaking bad news before you prepare the physical setting and prepare your patient.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Breaking Bad News</dc:title>
  <dc:creator>Toshiba</dc:creator>
  <cp:lastModifiedBy>MOHAMED ELGEZOLI</cp:lastModifiedBy>
  <cp:revision>171</cp:revision>
  <dcterms:created xsi:type="dcterms:W3CDTF">2012-03-09T17:09:34Z</dcterms:created>
  <dcterms:modified xsi:type="dcterms:W3CDTF">2024-11-04T09:29:53Z</dcterms:modified>
</cp:coreProperties>
</file>