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74" r:id="rId4"/>
    <p:sldId id="258" r:id="rId5"/>
    <p:sldId id="259" r:id="rId6"/>
    <p:sldId id="270" r:id="rId7"/>
    <p:sldId id="260" r:id="rId8"/>
    <p:sldId id="261" r:id="rId9"/>
    <p:sldId id="263" r:id="rId10"/>
    <p:sldId id="275" r:id="rId11"/>
    <p:sldId id="264" r:id="rId12"/>
    <p:sldId id="268" r:id="rId13"/>
    <p:sldId id="266" r:id="rId14"/>
    <p:sldId id="269" r:id="rId15"/>
    <p:sldId id="267" r:id="rId16"/>
    <p:sldId id="265" r:id="rId17"/>
    <p:sldId id="277" r:id="rId18"/>
    <p:sldId id="278" r:id="rId19"/>
    <p:sldId id="279" r:id="rId20"/>
    <p:sldId id="280" r:id="rId21"/>
    <p:sldId id="262" r:id="rId22"/>
    <p:sldId id="271" r:id="rId23"/>
    <p:sldId id="272" r:id="rId24"/>
    <p:sldId id="273" r:id="rId25"/>
    <p:sldId id="276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22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D2D647-0BAE-42D7-9EC5-ED91D77F6E89}" type="datetimeFigureOut">
              <a:rPr lang="ar-SA" smtClean="0"/>
              <a:pPr/>
              <a:t>12/02/46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E94D-37F7-4814-B71F-7D022AC2BC93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5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D647-0BAE-42D7-9EC5-ED91D77F6E89}" type="datetimeFigureOut">
              <a:rPr lang="ar-SA" smtClean="0"/>
              <a:pPr/>
              <a:t>12/02/46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E94D-37F7-4814-B71F-7D022AC2BC9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876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D647-0BAE-42D7-9EC5-ED91D77F6E89}" type="datetimeFigureOut">
              <a:rPr lang="ar-SA" smtClean="0"/>
              <a:pPr/>
              <a:t>12/02/46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E94D-37F7-4814-B71F-7D022AC2BC93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53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D647-0BAE-42D7-9EC5-ED91D77F6E89}" type="datetimeFigureOut">
              <a:rPr lang="ar-SA" smtClean="0"/>
              <a:pPr/>
              <a:t>12/02/46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E94D-37F7-4814-B71F-7D022AC2BC9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25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D647-0BAE-42D7-9EC5-ED91D77F6E89}" type="datetimeFigureOut">
              <a:rPr lang="ar-SA" smtClean="0"/>
              <a:pPr/>
              <a:t>12/02/46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E94D-37F7-4814-B71F-7D022AC2BC93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62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D647-0BAE-42D7-9EC5-ED91D77F6E89}" type="datetimeFigureOut">
              <a:rPr lang="ar-SA" smtClean="0"/>
              <a:pPr/>
              <a:t>12/02/46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E94D-37F7-4814-B71F-7D022AC2BC9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05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D647-0BAE-42D7-9EC5-ED91D77F6E89}" type="datetimeFigureOut">
              <a:rPr lang="ar-SA" smtClean="0"/>
              <a:pPr/>
              <a:t>12/02/46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E94D-37F7-4814-B71F-7D022AC2BC9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74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D647-0BAE-42D7-9EC5-ED91D77F6E89}" type="datetimeFigureOut">
              <a:rPr lang="ar-SA" smtClean="0"/>
              <a:pPr/>
              <a:t>12/02/46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E94D-37F7-4814-B71F-7D022AC2BC9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285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D647-0BAE-42D7-9EC5-ED91D77F6E89}" type="datetimeFigureOut">
              <a:rPr lang="ar-SA" smtClean="0"/>
              <a:pPr/>
              <a:t>12/02/46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E94D-37F7-4814-B71F-7D022AC2BC9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084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D647-0BAE-42D7-9EC5-ED91D77F6E89}" type="datetimeFigureOut">
              <a:rPr lang="ar-SA" smtClean="0"/>
              <a:pPr/>
              <a:t>12/02/46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E94D-37F7-4814-B71F-7D022AC2BC9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67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D647-0BAE-42D7-9EC5-ED91D77F6E89}" type="datetimeFigureOut">
              <a:rPr lang="ar-SA" smtClean="0"/>
              <a:pPr/>
              <a:t>12/02/46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E94D-37F7-4814-B71F-7D022AC2BC93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73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D2D647-0BAE-42D7-9EC5-ED91D77F6E89}" type="datetimeFigureOut">
              <a:rPr lang="ar-SA" smtClean="0"/>
              <a:pPr/>
              <a:t>12/02/46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9C3E94D-37F7-4814-B71F-7D022AC2BC93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7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23528" y="5196357"/>
            <a:ext cx="5849888" cy="990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The consultation skills </a:t>
            </a:r>
            <a:br>
              <a:rPr lang="en-US" sz="3400" dirty="0" smtClean="0"/>
            </a:br>
            <a:r>
              <a:rPr lang="en-US" sz="3400" dirty="0" smtClean="0"/>
              <a:t>and models</a:t>
            </a:r>
            <a:endParaRPr lang="ar-SA" sz="34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 Khalid I </a:t>
            </a:r>
            <a:r>
              <a:rPr lang="en-US" dirty="0" err="1" smtClean="0"/>
              <a:t>AlQumaizi</a:t>
            </a:r>
            <a:endParaRPr lang="en-US" dirty="0" smtClean="0"/>
          </a:p>
          <a:p>
            <a:r>
              <a:rPr lang="en-US" dirty="0" smtClean="0"/>
              <a:t>1446-2024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5" y="-217803"/>
            <a:ext cx="9445529" cy="708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8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consultation models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772816"/>
            <a:ext cx="8786874" cy="4353347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400" b="1" dirty="0" smtClean="0"/>
              <a:t>Byrne and Long (1976)</a:t>
            </a:r>
          </a:p>
          <a:p>
            <a:pPr algn="l" rtl="0">
              <a:buNone/>
            </a:pPr>
            <a:r>
              <a:rPr lang="en-US" sz="1800" dirty="0" smtClean="0"/>
              <a:t> “Doctors talking to patients”. Six phases which form a logical structure to the consultation: </a:t>
            </a:r>
          </a:p>
          <a:p>
            <a:pPr algn="l" rtl="0">
              <a:buNone/>
            </a:pPr>
            <a:r>
              <a:rPr lang="en-US" sz="1800" dirty="0" smtClean="0"/>
              <a:t>	Phase   I		The doctor establishes a relationship with the patient</a:t>
            </a:r>
          </a:p>
          <a:p>
            <a:pPr algn="l" rtl="0">
              <a:buNone/>
            </a:pPr>
            <a:r>
              <a:rPr lang="en-US" sz="1800" dirty="0" smtClean="0"/>
              <a:t> 	Phase  II		The doctor either attempts to discover or actually discovers the 			reason for the patient’s attendance</a:t>
            </a:r>
          </a:p>
          <a:p>
            <a:pPr algn="l" rtl="0">
              <a:buNone/>
            </a:pPr>
            <a:r>
              <a:rPr lang="en-US" sz="1800" dirty="0" smtClean="0"/>
              <a:t> 	Phase  III		The doctor conducts a verbal or physical examination or both</a:t>
            </a:r>
          </a:p>
          <a:p>
            <a:pPr algn="l" rtl="0">
              <a:buNone/>
            </a:pPr>
            <a:r>
              <a:rPr lang="en-US" sz="1800" dirty="0" smtClean="0"/>
              <a:t> 	Phase  IV	The doctor, or the doctor and the patient , or the patient (in that			order of probability) consider the condition</a:t>
            </a:r>
          </a:p>
          <a:p>
            <a:pPr algn="l" rtl="0">
              <a:buNone/>
            </a:pPr>
            <a:r>
              <a:rPr lang="en-US" sz="1800" dirty="0" smtClean="0"/>
              <a:t> 	Phase    V	The doctor, and occasionally the patient, detail further treatment or 			further investigation</a:t>
            </a:r>
          </a:p>
          <a:p>
            <a:pPr algn="l" rtl="0">
              <a:buNone/>
            </a:pPr>
            <a:r>
              <a:rPr lang="en-US" sz="1800" dirty="0" smtClean="0"/>
              <a:t> 	Phase   VI	The consultation is terminated usually by the doctor.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consultation models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sz="2400" b="1" dirty="0" err="1" smtClean="0"/>
              <a:t>Helman’s</a:t>
            </a:r>
            <a:r>
              <a:rPr lang="en-US" sz="2400" b="1" dirty="0" smtClean="0"/>
              <a:t>  ‘Folk Model’  (1981</a:t>
            </a:r>
            <a:r>
              <a:rPr lang="en-US" sz="2000" b="1" dirty="0" smtClean="0"/>
              <a:t>)</a:t>
            </a:r>
          </a:p>
          <a:p>
            <a:pPr algn="l" rtl="0">
              <a:buNone/>
            </a:pPr>
            <a:r>
              <a:rPr lang="en-US" sz="1900" dirty="0" smtClean="0"/>
              <a:t> </a:t>
            </a:r>
          </a:p>
          <a:p>
            <a:pPr algn="l" rtl="0">
              <a:buNone/>
            </a:pPr>
            <a:r>
              <a:rPr lang="en-US" sz="2000" dirty="0" smtClean="0"/>
              <a:t>	Cecil </a:t>
            </a:r>
            <a:r>
              <a:rPr lang="en-US" sz="2000" dirty="0" err="1" smtClean="0"/>
              <a:t>Helman</a:t>
            </a:r>
            <a:r>
              <a:rPr lang="en-US" sz="2000" dirty="0" smtClean="0"/>
              <a:t> is a Medical Anthropologist, with constantly enlightening insights into the cultural factors in health and illness. He suggests that a patient with a problem comes to a doctor seeing answers to six questions:</a:t>
            </a:r>
          </a:p>
          <a:p>
            <a:pPr algn="l" rtl="0">
              <a:buNone/>
            </a:pPr>
            <a:r>
              <a:rPr lang="en-US" sz="2000" dirty="0" smtClean="0"/>
              <a:t> </a:t>
            </a:r>
          </a:p>
          <a:p>
            <a:pPr algn="l" rtl="0">
              <a:buNone/>
            </a:pPr>
            <a:r>
              <a:rPr lang="en-US" sz="2000" dirty="0" smtClean="0"/>
              <a:t>	(1)	What has happened?</a:t>
            </a:r>
          </a:p>
          <a:p>
            <a:pPr algn="l" rtl="0">
              <a:buNone/>
            </a:pPr>
            <a:r>
              <a:rPr lang="en-US" sz="2000" dirty="0" smtClean="0"/>
              <a:t>	(2)	Why has it happened?</a:t>
            </a:r>
          </a:p>
          <a:p>
            <a:pPr algn="l" rtl="0">
              <a:buNone/>
            </a:pPr>
            <a:r>
              <a:rPr lang="en-US" sz="2000" dirty="0" smtClean="0"/>
              <a:t>	(3)	Why to me?</a:t>
            </a:r>
          </a:p>
          <a:p>
            <a:pPr algn="l" rtl="0">
              <a:buNone/>
            </a:pPr>
            <a:r>
              <a:rPr lang="en-US" sz="2000" dirty="0" smtClean="0"/>
              <a:t>	(4)	Why now?</a:t>
            </a:r>
          </a:p>
          <a:p>
            <a:pPr algn="l" rtl="0">
              <a:buNone/>
            </a:pPr>
            <a:r>
              <a:rPr lang="en-US" sz="2000" dirty="0" smtClean="0"/>
              <a:t>	(5)	What would happen if nothing was done about it?</a:t>
            </a:r>
          </a:p>
          <a:p>
            <a:pPr algn="l" rtl="0">
              <a:buNone/>
            </a:pPr>
            <a:r>
              <a:rPr lang="en-US" sz="2000" dirty="0" smtClean="0"/>
              <a:t>	(6)	What should I do about it or whom should I consult for further 	help?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consultation models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5043510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sz="2400" b="1" dirty="0" smtClean="0"/>
          </a:p>
          <a:p>
            <a:pPr algn="l" rtl="0">
              <a:buNone/>
            </a:pPr>
            <a:r>
              <a:rPr lang="en-US" sz="2400" b="1" dirty="0" smtClean="0"/>
              <a:t>Transactional Analysis  (1964)</a:t>
            </a:r>
          </a:p>
          <a:p>
            <a:pPr algn="l" rtl="0">
              <a:buNone/>
            </a:pPr>
            <a:r>
              <a:rPr lang="en-US" dirty="0" smtClean="0"/>
              <a:t> </a:t>
            </a:r>
          </a:p>
          <a:p>
            <a:pPr algn="just" rtl="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Many doctors will be familiar with Eric Berne’s model of the human psyche as consisting of three ‘ego-states’ - Parent, Adult and Child. At any given moment each of us is in a state of mind when we think, feel, behave, react and have attitudes as if we were either a critical or caring Parent, a logical Adult, or a spontaneous or dependent Child. Many general practice consultations are conducted between a Parental doctor and a Child-like </a:t>
            </a:r>
            <a:r>
              <a:rPr lang="en-US" sz="2000" dirty="0" err="1" smtClean="0"/>
              <a:t>patient.This</a:t>
            </a:r>
            <a:r>
              <a:rPr lang="en-US" sz="2000" dirty="0" smtClean="0"/>
              <a:t> transaction is not always in the best interests of either party, and a familiarity with TA introduces a welcome flexibility into the doctor’s repertoire which can break out of the repetitious cycles of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(‘games’) into which some consultations can degenerate.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consultation models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25000" lnSpcReduction="20000"/>
          </a:bodyPr>
          <a:lstStyle/>
          <a:p>
            <a:pPr algn="l" rtl="0">
              <a:buNone/>
            </a:pPr>
            <a:endParaRPr lang="en-US" sz="6000" b="1" dirty="0" smtClean="0"/>
          </a:p>
          <a:p>
            <a:pPr algn="l" rtl="0">
              <a:buNone/>
            </a:pPr>
            <a:r>
              <a:rPr lang="en-US" sz="8000" b="1" dirty="0" smtClean="0"/>
              <a:t>Pendleton, Schofield, Tate and Havelock (1984, 2003)</a:t>
            </a:r>
          </a:p>
          <a:p>
            <a:pPr algn="l" rtl="0">
              <a:buNone/>
            </a:pPr>
            <a:r>
              <a:rPr lang="en-US" sz="4500" dirty="0" smtClean="0"/>
              <a:t>	</a:t>
            </a:r>
            <a:r>
              <a:rPr lang="en-US" sz="7200" dirty="0" smtClean="0"/>
              <a:t>	‘The Consultation -   An Approach to Learning and Teaching’ describe seven tasks which taken together form comprehensive and coherent aims for any consultation.</a:t>
            </a:r>
          </a:p>
          <a:p>
            <a:pPr algn="l" rtl="0">
              <a:buNone/>
            </a:pPr>
            <a:r>
              <a:rPr lang="en-US" sz="7200" dirty="0" smtClean="0"/>
              <a:t> 	(1)	To define the reason for the patient’s attendance, including:</a:t>
            </a:r>
          </a:p>
          <a:p>
            <a:pPr algn="l" rtl="0">
              <a:buNone/>
            </a:pPr>
            <a:r>
              <a:rPr lang="en-US" sz="7200" dirty="0" smtClean="0"/>
              <a:t> 		</a:t>
            </a:r>
            <a:r>
              <a:rPr lang="en-US" sz="7200" dirty="0" err="1" smtClean="0"/>
              <a:t>i</a:t>
            </a:r>
            <a:r>
              <a:rPr lang="en-US" sz="7200" dirty="0" smtClean="0"/>
              <a:t>)	the nature and history of the problems</a:t>
            </a:r>
          </a:p>
          <a:p>
            <a:pPr algn="l" rtl="0">
              <a:buNone/>
            </a:pPr>
            <a:r>
              <a:rPr lang="en-US" sz="7200" dirty="0" smtClean="0"/>
              <a:t>		ii)	their </a:t>
            </a:r>
            <a:r>
              <a:rPr lang="en-US" sz="7200" dirty="0" err="1" smtClean="0"/>
              <a:t>aetiology</a:t>
            </a:r>
            <a:endParaRPr lang="en-US" sz="7200" dirty="0" smtClean="0"/>
          </a:p>
          <a:p>
            <a:pPr algn="l" rtl="0">
              <a:buNone/>
            </a:pPr>
            <a:r>
              <a:rPr lang="en-US" sz="7200" dirty="0" smtClean="0"/>
              <a:t>		iii)	the patient’s ideas, concerns and expectations</a:t>
            </a:r>
          </a:p>
          <a:p>
            <a:pPr algn="l" rtl="0">
              <a:buNone/>
            </a:pPr>
            <a:r>
              <a:rPr lang="en-US" sz="7200" dirty="0" smtClean="0"/>
              <a:t>		iv)	the effects of the problems</a:t>
            </a:r>
          </a:p>
          <a:p>
            <a:pPr algn="l" rtl="0">
              <a:buNone/>
            </a:pPr>
            <a:r>
              <a:rPr lang="en-US" sz="7200" dirty="0" smtClean="0"/>
              <a:t> </a:t>
            </a:r>
          </a:p>
          <a:p>
            <a:pPr algn="l" rtl="0">
              <a:buNone/>
            </a:pPr>
            <a:r>
              <a:rPr lang="en-US" sz="7200" dirty="0" smtClean="0"/>
              <a:t>	(2)	To consider other problems:</a:t>
            </a:r>
          </a:p>
          <a:p>
            <a:pPr algn="l" rtl="0">
              <a:buNone/>
            </a:pPr>
            <a:r>
              <a:rPr lang="en-US" sz="7200" dirty="0" smtClean="0"/>
              <a:t> 		</a:t>
            </a:r>
            <a:r>
              <a:rPr lang="en-US" sz="7200" dirty="0" err="1" smtClean="0"/>
              <a:t>i</a:t>
            </a:r>
            <a:r>
              <a:rPr lang="en-US" sz="7200" dirty="0" smtClean="0"/>
              <a:t>)	continuing problems</a:t>
            </a:r>
          </a:p>
          <a:p>
            <a:pPr algn="l" rtl="0">
              <a:buNone/>
            </a:pPr>
            <a:r>
              <a:rPr lang="en-US" sz="7200" dirty="0" smtClean="0"/>
              <a:t>		ii)	at-risk factors</a:t>
            </a:r>
          </a:p>
          <a:p>
            <a:pPr algn="l" rtl="0">
              <a:buNone/>
            </a:pPr>
            <a:r>
              <a:rPr lang="en-US" sz="7200" dirty="0" smtClean="0"/>
              <a:t>	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consultation models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916832"/>
            <a:ext cx="7290055" cy="4023360"/>
          </a:xfrm>
        </p:spPr>
        <p:txBody>
          <a:bodyPr>
            <a:normAutofit fontScale="25000" lnSpcReduction="20000"/>
          </a:bodyPr>
          <a:lstStyle/>
          <a:p>
            <a:pPr algn="l" rtl="0">
              <a:buNone/>
            </a:pPr>
            <a:r>
              <a:rPr lang="en-US" sz="9600" b="1" dirty="0" smtClean="0"/>
              <a:t>Pendleton, Schofield, Tate and Havelock (1984, 2003)</a:t>
            </a:r>
          </a:p>
          <a:p>
            <a:pPr algn="l" rtl="0">
              <a:buNone/>
            </a:pPr>
            <a:r>
              <a:rPr lang="en-US" sz="9600" dirty="0" smtClean="0"/>
              <a:t> </a:t>
            </a:r>
            <a:r>
              <a:rPr lang="en-US" sz="7200" dirty="0" smtClean="0"/>
              <a:t>	(3)	With the patient, to choose an appropriate action for each problem.</a:t>
            </a:r>
          </a:p>
          <a:p>
            <a:pPr algn="l" rtl="0">
              <a:buNone/>
            </a:pPr>
            <a:r>
              <a:rPr lang="en-US" sz="7200" dirty="0" smtClean="0"/>
              <a:t> </a:t>
            </a:r>
          </a:p>
          <a:p>
            <a:pPr algn="l" rtl="0">
              <a:buNone/>
            </a:pPr>
            <a:r>
              <a:rPr lang="en-US" sz="7200" dirty="0" smtClean="0"/>
              <a:t>	(4)	To achieve a shared understanding of the problems with the patient.</a:t>
            </a:r>
          </a:p>
          <a:p>
            <a:pPr algn="l" rtl="0">
              <a:buNone/>
            </a:pPr>
            <a:r>
              <a:rPr lang="en-US" sz="7200" dirty="0" smtClean="0"/>
              <a:t> </a:t>
            </a:r>
          </a:p>
          <a:p>
            <a:pPr algn="l" rtl="0">
              <a:buNone/>
            </a:pPr>
            <a:r>
              <a:rPr lang="en-US" sz="7200" dirty="0" smtClean="0"/>
              <a:t>	(5)	To involve the patient in the management and encourage him to 	accept appropriate responsibility.</a:t>
            </a:r>
          </a:p>
          <a:p>
            <a:pPr algn="l" rtl="0">
              <a:buNone/>
            </a:pPr>
            <a:r>
              <a:rPr lang="en-US" sz="7200" dirty="0" smtClean="0"/>
              <a:t> </a:t>
            </a:r>
          </a:p>
          <a:p>
            <a:pPr algn="l" rtl="0">
              <a:buNone/>
            </a:pPr>
            <a:r>
              <a:rPr lang="en-US" sz="7200" dirty="0" smtClean="0"/>
              <a:t>	(6)	To use time and resources appropriately:</a:t>
            </a:r>
          </a:p>
          <a:p>
            <a:pPr algn="l" rtl="0">
              <a:buNone/>
            </a:pPr>
            <a:r>
              <a:rPr lang="en-US" sz="7200" dirty="0" smtClean="0"/>
              <a:t> 		</a:t>
            </a:r>
            <a:r>
              <a:rPr lang="en-US" sz="7200" dirty="0" err="1" smtClean="0"/>
              <a:t>i</a:t>
            </a:r>
            <a:r>
              <a:rPr lang="en-US" sz="7200" dirty="0" smtClean="0"/>
              <a:t>)in the consultation</a:t>
            </a:r>
          </a:p>
          <a:p>
            <a:pPr algn="l" rtl="0">
              <a:buNone/>
            </a:pPr>
            <a:r>
              <a:rPr lang="en-US" sz="7200" dirty="0" smtClean="0"/>
              <a:t>		ii)in the long term</a:t>
            </a:r>
          </a:p>
          <a:p>
            <a:pPr algn="l" rtl="0">
              <a:buNone/>
            </a:pPr>
            <a:r>
              <a:rPr lang="en-US" sz="7200" dirty="0" smtClean="0"/>
              <a:t> </a:t>
            </a:r>
          </a:p>
          <a:p>
            <a:pPr algn="l" rtl="0">
              <a:buNone/>
            </a:pPr>
            <a:r>
              <a:rPr lang="en-US" sz="7200" dirty="0" smtClean="0"/>
              <a:t>	(7)	To establish or maintain a relationship with the patient which helps to  	achieve the other tasks</a:t>
            </a:r>
            <a:r>
              <a:rPr lang="en-US" sz="5600" dirty="0" smtClean="0"/>
              <a:t>.</a:t>
            </a:r>
          </a:p>
          <a:p>
            <a:pPr algn="l" rtl="0">
              <a:buNone/>
            </a:pPr>
            <a:r>
              <a:rPr lang="en-US" sz="5600" dirty="0" smtClean="0"/>
              <a:t> 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consultation models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00026"/>
          </a:xfrm>
        </p:spPr>
        <p:txBody>
          <a:bodyPr>
            <a:normAutofit fontScale="32500" lnSpcReduction="20000"/>
          </a:bodyPr>
          <a:lstStyle/>
          <a:p>
            <a:pPr algn="l" rtl="0">
              <a:buNone/>
            </a:pPr>
            <a:r>
              <a:rPr lang="en-US" sz="6200" b="1" dirty="0" err="1" smtClean="0"/>
              <a:t>Neighbour</a:t>
            </a:r>
            <a:r>
              <a:rPr lang="en-US" sz="6200" b="1" dirty="0" smtClean="0"/>
              <a:t> (1987)</a:t>
            </a:r>
          </a:p>
          <a:p>
            <a:pPr algn="l" rtl="0">
              <a:buNone/>
            </a:pPr>
            <a:r>
              <a:rPr lang="en-US" sz="3800" dirty="0" smtClean="0"/>
              <a:t> </a:t>
            </a:r>
            <a:r>
              <a:rPr lang="en-US" sz="5500" dirty="0" smtClean="0"/>
              <a:t>Five check points: ‘where shall we make for next and how shall we get there?’</a:t>
            </a:r>
          </a:p>
          <a:p>
            <a:pPr algn="l" rtl="0">
              <a:buNone/>
            </a:pPr>
            <a:r>
              <a:rPr lang="en-US" sz="5500" dirty="0" smtClean="0"/>
              <a:t> 	(1)	Connecting	Establishing rapport with the patient</a:t>
            </a:r>
          </a:p>
          <a:p>
            <a:pPr algn="l" rtl="0">
              <a:buNone/>
            </a:pPr>
            <a:r>
              <a:rPr lang="en-US" sz="5500" dirty="0" smtClean="0"/>
              <a:t> </a:t>
            </a:r>
          </a:p>
          <a:p>
            <a:pPr algn="l" rtl="0">
              <a:buNone/>
            </a:pPr>
            <a:r>
              <a:rPr lang="en-US" sz="5500" dirty="0" smtClean="0"/>
              <a:t>	(2)	Summarizing  	Getting to the point of why the patient has come using  			eliciting skills to discover their 	ideas, concerns, expectations 			and summarizing back to the patient.</a:t>
            </a:r>
          </a:p>
          <a:p>
            <a:pPr algn="l" rtl="0">
              <a:buNone/>
            </a:pPr>
            <a:r>
              <a:rPr lang="en-US" sz="5500" dirty="0" smtClean="0"/>
              <a:t> </a:t>
            </a:r>
          </a:p>
          <a:p>
            <a:pPr algn="l" rtl="0">
              <a:buNone/>
            </a:pPr>
            <a:r>
              <a:rPr lang="en-US" sz="5500" dirty="0" smtClean="0"/>
              <a:t>	(3)	Handing over 	Doctors’ and patients’ agendas are agreed. Negotiating, 			influencing and gift 	wrapping.</a:t>
            </a:r>
          </a:p>
          <a:p>
            <a:pPr algn="l" rtl="0">
              <a:buNone/>
            </a:pPr>
            <a:r>
              <a:rPr lang="en-US" sz="5500" dirty="0" smtClean="0"/>
              <a:t> </a:t>
            </a:r>
          </a:p>
          <a:p>
            <a:pPr algn="l" rtl="0">
              <a:buNone/>
            </a:pPr>
            <a:r>
              <a:rPr lang="en-US" sz="5500" dirty="0" smtClean="0"/>
              <a:t>	(4)	Safety netting 	What if?’: consider what the doctor might do in each  case.</a:t>
            </a:r>
          </a:p>
          <a:p>
            <a:pPr algn="l" rtl="0">
              <a:buNone/>
            </a:pPr>
            <a:r>
              <a:rPr lang="en-US" sz="5500" dirty="0" smtClean="0"/>
              <a:t> </a:t>
            </a:r>
          </a:p>
          <a:p>
            <a:pPr algn="l" rtl="0">
              <a:buNone/>
            </a:pPr>
            <a:r>
              <a:rPr lang="en-US" sz="5500" dirty="0" smtClean="0"/>
              <a:t>	(5)	Housekeeping 	Am I in good enough shape for the next patient?’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consultation models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84832"/>
            <a:ext cx="7662615" cy="422452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b="1" dirty="0"/>
              <a:t>Abridged Calgary-Cambridge </a:t>
            </a:r>
            <a:r>
              <a:rPr lang="en-US" sz="2000" b="1" dirty="0" smtClean="0"/>
              <a:t>Guide</a:t>
            </a:r>
            <a:endParaRPr lang="en-US" sz="2000" b="1" dirty="0"/>
          </a:p>
          <a:p>
            <a:pPr marL="0" indent="0" algn="l" rtl="0">
              <a:buNone/>
            </a:pPr>
            <a:r>
              <a:rPr lang="en-US" sz="2000" b="1" dirty="0"/>
              <a:t>TASK 1: INITIATING THE SESSION</a:t>
            </a:r>
          </a:p>
          <a:p>
            <a:pPr algn="l" rtl="0"/>
            <a:r>
              <a:rPr lang="en-US" sz="2000" dirty="0"/>
              <a:t>Establishing initial rapport</a:t>
            </a:r>
          </a:p>
          <a:p>
            <a:pPr marL="0" indent="0" algn="l" rtl="0">
              <a:buNone/>
            </a:pPr>
            <a:r>
              <a:rPr lang="en-US" sz="2000" dirty="0" smtClean="0"/>
              <a:t>	1</a:t>
            </a:r>
            <a:r>
              <a:rPr lang="en-US" sz="2000" dirty="0"/>
              <a:t>. Greets patient and obtains patient’s name</a:t>
            </a:r>
          </a:p>
          <a:p>
            <a:pPr marL="0" indent="0" algn="l" rtl="0">
              <a:buNone/>
            </a:pPr>
            <a:r>
              <a:rPr lang="en-US" sz="2000" dirty="0" smtClean="0"/>
              <a:t>	2</a:t>
            </a:r>
            <a:r>
              <a:rPr lang="en-US" sz="2000" dirty="0"/>
              <a:t>. Introduces self, role and nature of interview; obtains consent if </a:t>
            </a:r>
            <a:r>
              <a:rPr lang="en-US" sz="2000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000" dirty="0" smtClean="0"/>
              <a:t>necessary</a:t>
            </a:r>
            <a:endParaRPr lang="en-US" sz="2000" dirty="0"/>
          </a:p>
          <a:p>
            <a:pPr algn="l" rtl="0"/>
            <a:r>
              <a:rPr lang="en-US" sz="2000" dirty="0"/>
              <a:t>Identifying the reason(s) for the </a:t>
            </a:r>
            <a:r>
              <a:rPr lang="en-US" sz="2000" dirty="0" smtClean="0"/>
              <a:t>consultation</a:t>
            </a:r>
          </a:p>
          <a:p>
            <a:pPr marL="0" indent="0" algn="l" rtl="0">
              <a:buNone/>
            </a:pPr>
            <a:r>
              <a:rPr lang="en-US" sz="2000" dirty="0"/>
              <a:t>	</a:t>
            </a:r>
            <a:r>
              <a:rPr lang="en-US" sz="2000" dirty="0" smtClean="0"/>
              <a:t>3</a:t>
            </a:r>
            <a:r>
              <a:rPr lang="en-US" sz="2000" dirty="0"/>
              <a:t>. Identifies the patient’s problems or the issues that the patient </a:t>
            </a:r>
            <a:r>
              <a:rPr lang="en-US" sz="2000" dirty="0" smtClean="0"/>
              <a:t>	    wishes </a:t>
            </a:r>
            <a:r>
              <a:rPr lang="en-US" sz="2000" dirty="0"/>
              <a:t>to </a:t>
            </a:r>
            <a:r>
              <a:rPr lang="en-US" sz="2000" dirty="0" smtClean="0"/>
              <a:t>address (</a:t>
            </a:r>
            <a:r>
              <a:rPr lang="en-US" sz="2000" dirty="0"/>
              <a:t>e.g. “What problems brought you to the </a:t>
            </a:r>
            <a:r>
              <a:rPr lang="en-US" sz="2000" dirty="0" smtClean="0"/>
              <a:t>	       	    hospital</a:t>
            </a:r>
            <a:r>
              <a:rPr lang="en-US" sz="2000" dirty="0"/>
              <a:t>?” or “What would you like </a:t>
            </a:r>
            <a:r>
              <a:rPr lang="en-US" sz="2000" dirty="0" smtClean="0"/>
              <a:t>to discuss </a:t>
            </a:r>
            <a:r>
              <a:rPr lang="en-US" sz="2000" dirty="0"/>
              <a:t>today?” or </a:t>
            </a:r>
            <a:r>
              <a:rPr lang="en-US" sz="2000" dirty="0" smtClean="0"/>
              <a:t>	  	   “What questions </a:t>
            </a:r>
            <a:r>
              <a:rPr lang="en-US" sz="2000" dirty="0"/>
              <a:t>did you hope to get </a:t>
            </a:r>
            <a:r>
              <a:rPr lang="en-US" sz="2000" dirty="0" smtClean="0"/>
              <a:t>answered </a:t>
            </a:r>
            <a:r>
              <a:rPr lang="en-US" sz="2000" dirty="0"/>
              <a:t>today</a:t>
            </a:r>
            <a:r>
              <a:rPr lang="en-US" sz="2000" dirty="0" smtClean="0"/>
              <a:t>?”)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9977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consultation models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590607" cy="4680520"/>
          </a:xfrm>
        </p:spPr>
        <p:txBody>
          <a:bodyPr>
            <a:normAutofit fontScale="55000" lnSpcReduction="20000"/>
          </a:bodyPr>
          <a:lstStyle/>
          <a:p>
            <a:pPr marL="0" lvl="0" indent="0" algn="l" rtl="0">
              <a:buClr>
                <a:srgbClr val="727CA3"/>
              </a:buClr>
              <a:buNone/>
            </a:pPr>
            <a:r>
              <a:rPr lang="en-US" sz="3200" b="1" dirty="0">
                <a:solidFill>
                  <a:prstClr val="black"/>
                </a:solidFill>
              </a:rPr>
              <a:t>Abridged Calgary-Cambridge Guide</a:t>
            </a:r>
          </a:p>
          <a:p>
            <a:pPr marL="0" indent="0" algn="l" rtl="0">
              <a:buNone/>
            </a:pPr>
            <a:r>
              <a:rPr lang="en-US" sz="3300" b="1" dirty="0" smtClean="0"/>
              <a:t>TASK 2: GATHERING INFORMATION</a:t>
            </a:r>
          </a:p>
          <a:p>
            <a:pPr algn="l" rtl="0"/>
            <a:r>
              <a:rPr lang="en-US" sz="3300" dirty="0" smtClean="0"/>
              <a:t>Exploration of patient’s problems</a:t>
            </a:r>
          </a:p>
          <a:p>
            <a:pPr algn="l" rtl="0"/>
            <a:r>
              <a:rPr lang="en-US" sz="3300" dirty="0" smtClean="0"/>
              <a:t>Discover the biomedical perspective, patient’s perspective and the background information</a:t>
            </a:r>
          </a:p>
          <a:p>
            <a:pPr marL="0" indent="0" algn="l" rtl="0">
              <a:buNone/>
            </a:pPr>
            <a:r>
              <a:rPr lang="en-US" sz="3300" dirty="0" smtClean="0"/>
              <a:t>	4. Uses open and closed questioning technique, moving from open to 	 	    closed</a:t>
            </a:r>
          </a:p>
          <a:p>
            <a:pPr marL="0" indent="0" algn="l" rtl="0">
              <a:buNone/>
            </a:pPr>
            <a:r>
              <a:rPr lang="en-US" sz="3300" dirty="0" smtClean="0"/>
              <a:t>	5. Listens attentively, allowing patient to complete statements without 	  	    interruption and leaving space for patient to think before answering 	    or go on after pausing</a:t>
            </a:r>
          </a:p>
          <a:p>
            <a:pPr marL="0" indent="0" algn="l" rtl="0">
              <a:buNone/>
            </a:pPr>
            <a:r>
              <a:rPr lang="en-US" sz="3300" dirty="0" smtClean="0"/>
              <a:t>	6. Facilitates patient's responses verbally and non–verbally e.g. use of 	    encouragement, silence, repetition, paraphrasing, interpretation</a:t>
            </a:r>
          </a:p>
          <a:p>
            <a:pPr marL="0" indent="0" algn="l" rtl="0">
              <a:buNone/>
            </a:pPr>
            <a:r>
              <a:rPr lang="en-US" sz="3300" b="1" dirty="0" smtClean="0"/>
              <a:t>TASK 3: PROVIDING STRUCTURE</a:t>
            </a:r>
          </a:p>
          <a:p>
            <a:pPr marL="0" indent="0" algn="l" rtl="0">
              <a:buNone/>
            </a:pPr>
            <a:r>
              <a:rPr lang="en-US" sz="3300" dirty="0" smtClean="0"/>
              <a:t>	7. </a:t>
            </a:r>
            <a:r>
              <a:rPr lang="en-US" sz="3300" dirty="0" err="1" smtClean="0"/>
              <a:t>Summarises</a:t>
            </a:r>
            <a:r>
              <a:rPr lang="en-US" sz="3300" dirty="0" smtClean="0"/>
              <a:t> at the end of a specific line of enquiry</a:t>
            </a:r>
          </a:p>
          <a:p>
            <a:pPr marL="0" indent="0" algn="l" rtl="0">
              <a:buNone/>
            </a:pPr>
            <a:r>
              <a:rPr lang="en-US" sz="3300" dirty="0" smtClean="0"/>
              <a:t>	8. Attends to timing and keeping interview on task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47300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consultation models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352928" cy="4752528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b="1" dirty="0"/>
              <a:t>Abridged Calgary-Cambridge </a:t>
            </a:r>
            <a:r>
              <a:rPr lang="en-US" b="1" dirty="0" smtClean="0"/>
              <a:t>Guide</a:t>
            </a:r>
          </a:p>
          <a:p>
            <a:pPr marL="0" indent="0" algn="l" rtl="0">
              <a:buNone/>
            </a:pPr>
            <a:r>
              <a:rPr lang="en-US" b="1" dirty="0" smtClean="0"/>
              <a:t>TASK </a:t>
            </a:r>
            <a:r>
              <a:rPr lang="en-US" b="1" dirty="0"/>
              <a:t>4: BUILDING RELATIONSHIP</a:t>
            </a:r>
          </a:p>
          <a:p>
            <a:pPr algn="l" rtl="0"/>
            <a:r>
              <a:rPr lang="en-US" dirty="0"/>
              <a:t>Using appropriate non-verbal </a:t>
            </a:r>
            <a:r>
              <a:rPr lang="en-US" dirty="0" err="1"/>
              <a:t>behaviour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	9</a:t>
            </a:r>
            <a:r>
              <a:rPr lang="en-US" dirty="0"/>
              <a:t>. Demonstrates appropriate non–verbal </a:t>
            </a:r>
            <a:r>
              <a:rPr lang="en-US" dirty="0" smtClean="0"/>
              <a:t>behavior. Eye </a:t>
            </a:r>
            <a:r>
              <a:rPr lang="en-US" dirty="0"/>
              <a:t>contact, facial expression, </a:t>
            </a:r>
            <a:r>
              <a:rPr lang="en-US" dirty="0" smtClean="0"/>
              <a:t>	  	    posture</a:t>
            </a:r>
            <a:r>
              <a:rPr lang="en-US" dirty="0"/>
              <a:t>, vocal cues e.g. rate, volume, </a:t>
            </a:r>
            <a:r>
              <a:rPr lang="en-US" dirty="0" smtClean="0"/>
              <a:t>tone</a:t>
            </a:r>
            <a:endParaRPr lang="en-US" dirty="0"/>
          </a:p>
          <a:p>
            <a:pPr algn="l" rtl="0"/>
            <a:r>
              <a:rPr lang="en-US" dirty="0"/>
              <a:t>Developing rapport</a:t>
            </a:r>
          </a:p>
          <a:p>
            <a:pPr marL="0" indent="0" algn="l" rtl="0">
              <a:buNone/>
            </a:pPr>
            <a:r>
              <a:rPr lang="en-US" dirty="0" smtClean="0"/>
              <a:t>	10</a:t>
            </a:r>
            <a:r>
              <a:rPr lang="en-US" dirty="0"/>
              <a:t>. Uses empathy to communicate understanding and appreciation of </a:t>
            </a:r>
            <a:r>
              <a:rPr lang="en-US" dirty="0" smtClean="0"/>
              <a:t>the 	 	      	      patient’s feelings </a:t>
            </a:r>
            <a:r>
              <a:rPr lang="en-US" dirty="0"/>
              <a:t>or predicament; overtly acknowledges patient's </a:t>
            </a:r>
            <a:r>
              <a:rPr lang="en-US" dirty="0" smtClean="0"/>
              <a:t>views </a:t>
            </a:r>
            <a:r>
              <a:rPr lang="en-US" dirty="0"/>
              <a:t>and </a:t>
            </a:r>
            <a:r>
              <a:rPr lang="en-US" dirty="0" smtClean="0"/>
              <a:t>	  	      feelings</a:t>
            </a:r>
            <a:endParaRPr lang="en-US" dirty="0"/>
          </a:p>
          <a:p>
            <a:pPr marL="0" indent="0" algn="l" rtl="0">
              <a:buNone/>
            </a:pPr>
            <a:r>
              <a:rPr lang="en-US" b="1" dirty="0"/>
              <a:t>TASK 5: CLOSING THE SESSION</a:t>
            </a:r>
          </a:p>
          <a:p>
            <a:pPr algn="l" rtl="0"/>
            <a:r>
              <a:rPr lang="en-US" dirty="0"/>
              <a:t>Forward planning</a:t>
            </a:r>
          </a:p>
          <a:p>
            <a:pPr marL="0" indent="0" algn="l" rtl="0">
              <a:buNone/>
            </a:pPr>
            <a:r>
              <a:rPr lang="en-US" dirty="0" smtClean="0"/>
              <a:t>	11</a:t>
            </a:r>
            <a:r>
              <a:rPr lang="en-US" dirty="0"/>
              <a:t>. Safety nets, explaining possible unexpected outcomes, what to do </a:t>
            </a:r>
            <a:r>
              <a:rPr lang="en-US" dirty="0" smtClean="0"/>
              <a:t>if </a:t>
            </a:r>
            <a:r>
              <a:rPr lang="en-US" dirty="0"/>
              <a:t>plan is </a:t>
            </a:r>
            <a:r>
              <a:rPr lang="en-US" dirty="0" smtClean="0"/>
              <a:t>not 	 	      working</a:t>
            </a:r>
            <a:r>
              <a:rPr lang="en-US" dirty="0"/>
              <a:t>, when and how to seek help</a:t>
            </a:r>
          </a:p>
          <a:p>
            <a:pPr algn="l" rtl="0"/>
            <a:r>
              <a:rPr lang="en-US" dirty="0"/>
              <a:t>Ensuring appropriate point of closure</a:t>
            </a:r>
          </a:p>
          <a:p>
            <a:pPr marL="0" indent="0" algn="l" rtl="0">
              <a:buNone/>
            </a:pPr>
            <a:r>
              <a:rPr lang="en-US" dirty="0" smtClean="0"/>
              <a:t>	12</a:t>
            </a:r>
            <a:r>
              <a:rPr lang="en-US" dirty="0"/>
              <a:t>. Final check that patient agrees and is comfortable with plan and </a:t>
            </a:r>
            <a:r>
              <a:rPr lang="en-US" dirty="0" smtClean="0"/>
              <a:t>asks </a:t>
            </a:r>
            <a:r>
              <a:rPr lang="en-US" dirty="0"/>
              <a:t>if any </a:t>
            </a:r>
            <a:r>
              <a:rPr lang="en-US" dirty="0" smtClean="0"/>
              <a:t>	 	      corrections, questions </a:t>
            </a:r>
            <a:r>
              <a:rPr lang="en-US" dirty="0"/>
              <a:t>or other items to discuss.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893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aims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2400" b="1" dirty="0" smtClean="0"/>
              <a:t>By the end of this session , the student will be able to:</a:t>
            </a:r>
          </a:p>
          <a:p>
            <a:pPr algn="l" rtl="0">
              <a:buNone/>
            </a:pPr>
            <a:endParaRPr lang="en-US" sz="2400" b="1" dirty="0" smtClean="0"/>
          </a:p>
          <a:p>
            <a:pPr algn="l" rtl="0"/>
            <a:r>
              <a:rPr lang="en-US" sz="2000" dirty="0" smtClean="0"/>
              <a:t>Know the definition of the consultation.</a:t>
            </a:r>
          </a:p>
          <a:p>
            <a:pPr algn="l" rtl="0"/>
            <a:r>
              <a:rPr lang="en-US" sz="2000" dirty="0" smtClean="0"/>
              <a:t>Know the different types of consultation.</a:t>
            </a:r>
          </a:p>
          <a:p>
            <a:pPr algn="l" rtl="0"/>
            <a:r>
              <a:rPr lang="en-US" sz="2000" dirty="0" smtClean="0"/>
              <a:t>Appreciate the importance of effective consultation.</a:t>
            </a:r>
          </a:p>
          <a:p>
            <a:pPr algn="l" rtl="0"/>
            <a:r>
              <a:rPr lang="en-US" sz="2000" dirty="0" smtClean="0"/>
              <a:t>Understand the utilization of each type.</a:t>
            </a:r>
          </a:p>
          <a:p>
            <a:pPr algn="l" rtl="0"/>
            <a:r>
              <a:rPr lang="en-US" sz="2000" dirty="0" smtClean="0"/>
              <a:t>Recognize the barriers of effective consultation.</a:t>
            </a:r>
          </a:p>
          <a:p>
            <a:pPr algn="l" rtl="0"/>
            <a:r>
              <a:rPr lang="en-US" sz="2000" dirty="0" smtClean="0"/>
              <a:t>Recognize the essential skills for effective consultation.</a:t>
            </a:r>
          </a:p>
          <a:p>
            <a:pPr algn="l" rtl="0"/>
            <a:r>
              <a:rPr lang="en-US" sz="2000" dirty="0" smtClean="0"/>
              <a:t>Modify the consultation in special situation.</a:t>
            </a:r>
            <a:endParaRPr lang="ar-SA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consultation models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7734623" cy="4392528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2600" b="1" dirty="0"/>
              <a:t>Abridged Calgary-Cambridge Guide</a:t>
            </a:r>
          </a:p>
          <a:p>
            <a:pPr marL="0" indent="0" algn="l" rtl="0">
              <a:buNone/>
            </a:pPr>
            <a:r>
              <a:rPr lang="en-US" sz="2200" b="1" dirty="0" smtClean="0"/>
              <a:t>TASK </a:t>
            </a:r>
            <a:r>
              <a:rPr lang="en-US" sz="2200" b="1" dirty="0"/>
              <a:t>6: EXPLANATION AND PLANNING</a:t>
            </a:r>
          </a:p>
          <a:p>
            <a:pPr algn="l" rtl="0"/>
            <a:r>
              <a:rPr lang="en-US" sz="2200" dirty="0"/>
              <a:t>Providing the correct amount and type of information</a:t>
            </a:r>
          </a:p>
          <a:p>
            <a:pPr marL="0" indent="0" algn="l" rtl="0">
              <a:buNone/>
            </a:pPr>
            <a:r>
              <a:rPr lang="en-US" sz="2200" dirty="0" smtClean="0"/>
              <a:t>	13</a:t>
            </a:r>
            <a:r>
              <a:rPr lang="en-US" sz="2200" dirty="0"/>
              <a:t>. Chunks and checks: gives information in manageable chunks, </a:t>
            </a:r>
            <a:r>
              <a:rPr lang="en-US" sz="2200" dirty="0" smtClean="0"/>
              <a:t>checks for 	      understanding</a:t>
            </a:r>
            <a:r>
              <a:rPr lang="en-US" sz="2200" dirty="0"/>
              <a:t>, uses patient’s response as a guide to how </a:t>
            </a:r>
            <a:r>
              <a:rPr lang="en-US" sz="2200" dirty="0" smtClean="0"/>
              <a:t>	to </a:t>
            </a:r>
            <a:r>
              <a:rPr lang="en-US" sz="2200" dirty="0"/>
              <a:t>proceed</a:t>
            </a:r>
          </a:p>
          <a:p>
            <a:pPr algn="l" rtl="0"/>
            <a:r>
              <a:rPr lang="en-US" sz="2200" dirty="0"/>
              <a:t>Aiding accurate recall and understanding</a:t>
            </a:r>
          </a:p>
          <a:p>
            <a:pPr marL="0" indent="0" algn="l" rtl="0">
              <a:buNone/>
            </a:pPr>
            <a:r>
              <a:rPr lang="en-US" sz="2200" dirty="0" smtClean="0"/>
              <a:t>	14</a:t>
            </a:r>
            <a:r>
              <a:rPr lang="en-US" sz="2200" dirty="0"/>
              <a:t>. </a:t>
            </a:r>
            <a:r>
              <a:rPr lang="en-US" sz="2200" dirty="0" err="1"/>
              <a:t>Organises</a:t>
            </a:r>
            <a:r>
              <a:rPr lang="en-US" sz="2200" dirty="0"/>
              <a:t> explanation: divides into sections, develops a logical </a:t>
            </a:r>
            <a:r>
              <a:rPr lang="en-US" sz="2200" dirty="0" smtClean="0"/>
              <a:t>	 	      sequence</a:t>
            </a:r>
            <a:endParaRPr lang="en-US" sz="2200" dirty="0"/>
          </a:p>
          <a:p>
            <a:pPr algn="l" rtl="0"/>
            <a:r>
              <a:rPr lang="en-US" sz="2200" dirty="0"/>
              <a:t>Achieving a shared understanding: incorporating the patient’s perspective</a:t>
            </a:r>
          </a:p>
          <a:p>
            <a:pPr marL="0" indent="0" algn="l" rtl="0">
              <a:buNone/>
            </a:pPr>
            <a:r>
              <a:rPr lang="en-US" sz="2200" dirty="0" smtClean="0"/>
              <a:t>	15</a:t>
            </a:r>
            <a:r>
              <a:rPr lang="en-US" sz="2200" dirty="0"/>
              <a:t>. Provides opportunities and encourages patient to contribute</a:t>
            </a:r>
          </a:p>
          <a:p>
            <a:pPr algn="l" rtl="0"/>
            <a:r>
              <a:rPr lang="en-US" sz="2200" dirty="0"/>
              <a:t>Planning: shared decision making</a:t>
            </a:r>
          </a:p>
          <a:p>
            <a:pPr marL="0" indent="0" algn="l" rtl="0">
              <a:buNone/>
            </a:pPr>
            <a:r>
              <a:rPr lang="en-US" sz="2200" dirty="0" smtClean="0"/>
              <a:t>	16</a:t>
            </a:r>
            <a:r>
              <a:rPr lang="en-US" sz="2200" dirty="0"/>
              <a:t>. Involves patient by making suggestions and checks if patient </a:t>
            </a:r>
            <a:r>
              <a:rPr lang="en-US" sz="2200" dirty="0" smtClean="0"/>
              <a:t>		      accepts </a:t>
            </a:r>
            <a:r>
              <a:rPr lang="en-US" sz="2200" dirty="0"/>
              <a:t>plans.</a:t>
            </a:r>
            <a:endParaRPr lang="ar-SA" sz="2200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810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Why it is important to improve our consultation skills ?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Safe</a:t>
            </a:r>
            <a:r>
              <a:rPr lang="en-US" sz="2400" dirty="0"/>
              <a:t>, efficient and effective </a:t>
            </a:r>
            <a:r>
              <a:rPr lang="en-US" sz="2400" dirty="0" smtClean="0"/>
              <a:t>healthcare. 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Understanding </a:t>
            </a:r>
            <a:r>
              <a:rPr lang="en-US" sz="2400" dirty="0"/>
              <a:t>patients’ </a:t>
            </a:r>
            <a:r>
              <a:rPr lang="en-US" sz="2400" dirty="0" smtClean="0"/>
              <a:t>problems.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Improving </a:t>
            </a:r>
            <a:r>
              <a:rPr lang="en-US" sz="2400" dirty="0"/>
              <a:t>communication leads to better patient </a:t>
            </a:r>
            <a:r>
              <a:rPr lang="en-US" sz="2400" dirty="0" smtClean="0"/>
              <a:t>outcomes.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of effective consultation.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doctor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 patient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 place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 system</a:t>
            </a:r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Essential skills for effective consultation.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Verbal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Non-verbal</a:t>
            </a:r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consultation in special situation.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Age groups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Handicapped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Mental instability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Angry patient</a:t>
            </a:r>
          </a:p>
          <a:p>
            <a:pPr algn="l" rtl="0"/>
            <a:endParaRPr lang="en-US" dirty="0"/>
          </a:p>
          <a:p>
            <a:pPr algn="l" rtl="0"/>
            <a:r>
              <a:rPr lang="en-US" smtClean="0"/>
              <a:t>Bad news </a:t>
            </a:r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3944" y="0"/>
            <a:ext cx="10348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3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644118" cy="70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6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the consultation?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It is the central act of medicine .</a:t>
            </a:r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507288" cy="122413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Why do we talk about the consultation?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Communication skills are a core clinical skill (WHO; GMC).</a:t>
            </a:r>
          </a:p>
          <a:p>
            <a:pPr algn="l" rtl="0"/>
            <a:r>
              <a:rPr lang="en-US" dirty="0" smtClean="0"/>
              <a:t>Diagnoses made more frequently from interview data than all other sources added together.</a:t>
            </a:r>
          </a:p>
          <a:p>
            <a:pPr algn="l" rtl="0"/>
            <a:r>
              <a:rPr lang="en-US" dirty="0" err="1" smtClean="0"/>
              <a:t>Drs</a:t>
            </a:r>
            <a:r>
              <a:rPr lang="en-US" dirty="0" smtClean="0"/>
              <a:t> conduct up to 200000 interviews over 40 year career ( 5000 / year ).</a:t>
            </a:r>
          </a:p>
          <a:p>
            <a:pPr algn="l" rtl="0"/>
            <a:r>
              <a:rPr lang="en-US" dirty="0"/>
              <a:t>Doctors identify their patients' problems more accurately. Maguire et al. BMJ 1986; 292: 1573-1578 .</a:t>
            </a:r>
          </a:p>
          <a:p>
            <a:pPr algn="l" rtl="0"/>
            <a:endParaRPr lang="ar-SA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3224" y="692696"/>
            <a:ext cx="7787208" cy="115212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Why do we talk about the consultation? 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Patients are more satisfied with their care and can better understand their problems, investigations, and treatment options with fewer complaints </a:t>
            </a:r>
          </a:p>
          <a:p>
            <a:pPr algn="l" rtl="0"/>
            <a:r>
              <a:rPr lang="en-US" dirty="0" smtClean="0"/>
              <a:t>Patients are more likely to adhere to treatment and to follow advice on </a:t>
            </a:r>
            <a:r>
              <a:rPr lang="en-US" dirty="0" err="1" smtClean="0"/>
              <a:t>behaviour</a:t>
            </a:r>
            <a:r>
              <a:rPr lang="en-US" dirty="0" smtClean="0"/>
              <a:t> change. </a:t>
            </a:r>
            <a:r>
              <a:rPr lang="en-US" sz="2000" i="1" dirty="0" smtClean="0"/>
              <a:t>Silverman, Kurtz, Draper. Skills for communicating with patients. Radcliffe Medical Press, 1998.</a:t>
            </a:r>
          </a:p>
          <a:p>
            <a:pPr algn="l" rtl="0"/>
            <a:r>
              <a:rPr lang="en-US" dirty="0" smtClean="0"/>
              <a:t>Patients' distress and their vulnerability to anxiety and depression are lessened. </a:t>
            </a:r>
            <a:r>
              <a:rPr lang="en-US" sz="2100" i="1" dirty="0" err="1" smtClean="0"/>
              <a:t>Roter</a:t>
            </a:r>
            <a:r>
              <a:rPr lang="en-US" sz="2100" i="1" dirty="0" smtClean="0"/>
              <a:t> et al. Arch Intern Med 1995; 155: 1877-1884</a:t>
            </a:r>
          </a:p>
          <a:p>
            <a:pPr algn="l" rtl="0"/>
            <a:r>
              <a:rPr lang="en-US" dirty="0" smtClean="0"/>
              <a:t>Doctor is more time-efficient</a:t>
            </a:r>
          </a:p>
          <a:p>
            <a:pPr algn="l" rtl="0"/>
            <a:r>
              <a:rPr lang="en-US" dirty="0" smtClean="0"/>
              <a:t>Doctors' own wellbeing is improved. </a:t>
            </a:r>
            <a:r>
              <a:rPr lang="en-US" sz="2100" i="1" dirty="0" smtClean="0"/>
              <a:t>Ramirez et al.. Lancet 1995; 16: 724-728</a:t>
            </a:r>
            <a:endParaRPr lang="ar-SA" sz="21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point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/>
              <a:t>"It is more important to know what sort of person has a disease than to know what sort of disease a person has</a:t>
            </a:r>
            <a:r>
              <a:rPr lang="en-US" i="1" dirty="0" smtClean="0"/>
              <a:t>." </a:t>
            </a:r>
          </a:p>
          <a:p>
            <a:pPr rtl="0">
              <a:buNone/>
            </a:pPr>
            <a:endParaRPr lang="en-US" i="1" dirty="0"/>
          </a:p>
          <a:p>
            <a:pPr rtl="0">
              <a:buNone/>
            </a:pPr>
            <a:r>
              <a:rPr lang="en-US" i="1" dirty="0" smtClean="0"/>
              <a:t>Hippocrates </a:t>
            </a:r>
            <a:r>
              <a:rPr lang="en-US" i="1" dirty="0"/>
              <a:t>(circa 400 BC). </a:t>
            </a:r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consultation models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2400" b="1" dirty="0" smtClean="0"/>
              <a:t>‘Physical, Psychological and Social’ (1972)</a:t>
            </a:r>
          </a:p>
          <a:p>
            <a:pPr algn="l" rtl="0">
              <a:buNone/>
            </a:pPr>
            <a:r>
              <a:rPr lang="en-US" sz="1800" dirty="0" smtClean="0"/>
              <a:t> </a:t>
            </a:r>
          </a:p>
          <a:p>
            <a:pPr algn="l" rtl="0">
              <a:buNone/>
            </a:pPr>
            <a:r>
              <a:rPr lang="en-US" sz="1800" dirty="0" smtClean="0"/>
              <a:t>	</a:t>
            </a:r>
            <a:r>
              <a:rPr lang="en-US" sz="2400" dirty="0" smtClean="0"/>
              <a:t>The RCGP model encourages the doctor to extend his thinking practice beyond the purely organic approach to patients, i.e. to include the patient’s emotional, family, social and environmental circumstances</a:t>
            </a:r>
            <a:r>
              <a:rPr lang="en-US" sz="1800" dirty="0" smtClean="0"/>
              <a:t>.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consultation models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2400" b="1" dirty="0" smtClean="0"/>
              <a:t>Stott and Davis ( 1979)</a:t>
            </a:r>
          </a:p>
          <a:p>
            <a:pPr algn="l" rtl="0">
              <a:buNone/>
            </a:pPr>
            <a:r>
              <a:rPr lang="en-US" sz="1800" dirty="0" smtClean="0"/>
              <a:t> </a:t>
            </a:r>
          </a:p>
          <a:p>
            <a:pPr algn="l" rtl="0">
              <a:buNone/>
            </a:pPr>
            <a:r>
              <a:rPr lang="en-US" sz="1800" dirty="0" smtClean="0"/>
              <a:t>	</a:t>
            </a:r>
            <a:r>
              <a:rPr lang="en-US" sz="2400" dirty="0" smtClean="0"/>
              <a:t>“The exceptional potential in each primary care consultation” suggests that four areas can be systematically explored each time a patient consults.</a:t>
            </a:r>
          </a:p>
          <a:p>
            <a:pPr algn="l" rtl="0">
              <a:buNone/>
            </a:pPr>
            <a:r>
              <a:rPr lang="en-US" sz="2400" dirty="0" smtClean="0"/>
              <a:t> </a:t>
            </a:r>
          </a:p>
          <a:p>
            <a:pPr algn="l" rtl="0">
              <a:buNone/>
            </a:pPr>
            <a:r>
              <a:rPr lang="en-US" sz="2400" dirty="0" smtClean="0"/>
              <a:t>	(a)	Management of presenting problems</a:t>
            </a:r>
          </a:p>
          <a:p>
            <a:pPr algn="l" rtl="0">
              <a:buNone/>
            </a:pPr>
            <a:r>
              <a:rPr lang="en-US" sz="2400" dirty="0" smtClean="0"/>
              <a:t>	(b)	Modification of help-seeking </a:t>
            </a:r>
            <a:r>
              <a:rPr lang="en-US" sz="2400" dirty="0" err="1" smtClean="0"/>
              <a:t>behaviours</a:t>
            </a: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	(c)	Management of continuing problems</a:t>
            </a:r>
          </a:p>
          <a:p>
            <a:pPr algn="l" rtl="0">
              <a:buNone/>
            </a:pPr>
            <a:r>
              <a:rPr lang="en-US" sz="2400" dirty="0" smtClean="0"/>
              <a:t>	(d)	Opportunistic health promotion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273</TotalTime>
  <Words>528</Words>
  <Application>Microsoft Office PowerPoint</Application>
  <PresentationFormat>On-screen Show (4:3)</PresentationFormat>
  <Paragraphs>182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Tw Cen MT</vt:lpstr>
      <vt:lpstr>Tw Cen MT Condensed</vt:lpstr>
      <vt:lpstr>Wingdings 3</vt:lpstr>
      <vt:lpstr>Integral</vt:lpstr>
      <vt:lpstr>The consultation skills  and models</vt:lpstr>
      <vt:lpstr>The aims</vt:lpstr>
      <vt:lpstr>PowerPoint Presentation</vt:lpstr>
      <vt:lpstr>What is the consultation?</vt:lpstr>
      <vt:lpstr>Why do we talk about the consultation? </vt:lpstr>
      <vt:lpstr>Why do we talk about the consultation? </vt:lpstr>
      <vt:lpstr>Check point </vt:lpstr>
      <vt:lpstr>The consultation models</vt:lpstr>
      <vt:lpstr>The consultation models</vt:lpstr>
      <vt:lpstr>PowerPoint Presentation</vt:lpstr>
      <vt:lpstr>The consultation models</vt:lpstr>
      <vt:lpstr>The consultation models</vt:lpstr>
      <vt:lpstr>The consultation models</vt:lpstr>
      <vt:lpstr>The consultation models</vt:lpstr>
      <vt:lpstr>The consultation models</vt:lpstr>
      <vt:lpstr>The consultation models</vt:lpstr>
      <vt:lpstr>The consultation models</vt:lpstr>
      <vt:lpstr>The consultation models</vt:lpstr>
      <vt:lpstr>The consultation models</vt:lpstr>
      <vt:lpstr>The consultation models</vt:lpstr>
      <vt:lpstr>Why it is important to improve our consultation skills ?</vt:lpstr>
      <vt:lpstr>Barriers of effective consultation.</vt:lpstr>
      <vt:lpstr>Essential skills for effective consultation.</vt:lpstr>
      <vt:lpstr>The consultation in special situation.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consultation skills</dc:title>
  <dc:creator>Toshiba</dc:creator>
  <cp:lastModifiedBy>USER</cp:lastModifiedBy>
  <cp:revision>35</cp:revision>
  <dcterms:created xsi:type="dcterms:W3CDTF">2013-08-31T19:03:11Z</dcterms:created>
  <dcterms:modified xsi:type="dcterms:W3CDTF">2024-08-17T12:23:47Z</dcterms:modified>
</cp:coreProperties>
</file>