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64"/>
  </p:notesMasterIdLst>
  <p:sldIdLst>
    <p:sldId id="256" r:id="rId2"/>
    <p:sldId id="324" r:id="rId3"/>
    <p:sldId id="318" r:id="rId4"/>
    <p:sldId id="319" r:id="rId5"/>
    <p:sldId id="320" r:id="rId6"/>
    <p:sldId id="266" r:id="rId7"/>
    <p:sldId id="260" r:id="rId8"/>
    <p:sldId id="257" r:id="rId9"/>
    <p:sldId id="261" r:id="rId10"/>
    <p:sldId id="262" r:id="rId11"/>
    <p:sldId id="263" r:id="rId12"/>
    <p:sldId id="264" r:id="rId13"/>
    <p:sldId id="265" r:id="rId14"/>
    <p:sldId id="267" r:id="rId15"/>
    <p:sldId id="268" r:id="rId16"/>
    <p:sldId id="304" r:id="rId17"/>
    <p:sldId id="305" r:id="rId18"/>
    <p:sldId id="285" r:id="rId19"/>
    <p:sldId id="284" r:id="rId20"/>
    <p:sldId id="286" r:id="rId21"/>
    <p:sldId id="287" r:id="rId22"/>
    <p:sldId id="288" r:id="rId23"/>
    <p:sldId id="289" r:id="rId24"/>
    <p:sldId id="316" r:id="rId25"/>
    <p:sldId id="317" r:id="rId26"/>
    <p:sldId id="290" r:id="rId27"/>
    <p:sldId id="308" r:id="rId28"/>
    <p:sldId id="291" r:id="rId29"/>
    <p:sldId id="309" r:id="rId30"/>
    <p:sldId id="292" r:id="rId31"/>
    <p:sldId id="310" r:id="rId32"/>
    <p:sldId id="311" r:id="rId33"/>
    <p:sldId id="293" r:id="rId34"/>
    <p:sldId id="294" r:id="rId35"/>
    <p:sldId id="313" r:id="rId36"/>
    <p:sldId id="312" r:id="rId37"/>
    <p:sldId id="306" r:id="rId38"/>
    <p:sldId id="322" r:id="rId39"/>
    <p:sldId id="295" r:id="rId40"/>
    <p:sldId id="296" r:id="rId41"/>
    <p:sldId id="314" r:id="rId42"/>
    <p:sldId id="315" r:id="rId43"/>
    <p:sldId id="307" r:id="rId44"/>
    <p:sldId id="297" r:id="rId45"/>
    <p:sldId id="298" r:id="rId46"/>
    <p:sldId id="299" r:id="rId47"/>
    <p:sldId id="300" r:id="rId48"/>
    <p:sldId id="269" r:id="rId49"/>
    <p:sldId id="302" r:id="rId50"/>
    <p:sldId id="303" r:id="rId51"/>
    <p:sldId id="270" r:id="rId52"/>
    <p:sldId id="271" r:id="rId53"/>
    <p:sldId id="272" r:id="rId54"/>
    <p:sldId id="273" r:id="rId55"/>
    <p:sldId id="274" r:id="rId56"/>
    <p:sldId id="277" r:id="rId57"/>
    <p:sldId id="278" r:id="rId58"/>
    <p:sldId id="279" r:id="rId59"/>
    <p:sldId id="280" r:id="rId60"/>
    <p:sldId id="281" r:id="rId61"/>
    <p:sldId id="282" r:id="rId62"/>
    <p:sldId id="321" r:id="rId6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4381" autoAdjust="0"/>
  </p:normalViewPr>
  <p:slideViewPr>
    <p:cSldViewPr snapToGrid="0">
      <p:cViewPr varScale="1">
        <p:scale>
          <a:sx n="85" d="100"/>
          <a:sy n="85" d="100"/>
        </p:scale>
        <p:origin x="520" y="52"/>
      </p:cViewPr>
      <p:guideLst>
        <p:guide orient="horz" pos="2160"/>
        <p:guide pos="3840"/>
      </p:guideLst>
    </p:cSldViewPr>
  </p:slideViewPr>
  <p:notesTextViewPr>
    <p:cViewPr>
      <p:scale>
        <a:sx n="1" d="1"/>
        <a:sy n="1" d="1"/>
      </p:scale>
      <p:origin x="0" y="0"/>
    </p:cViewPr>
  </p:notesTextViewPr>
  <p:sorterViewPr>
    <p:cViewPr>
      <p:scale>
        <a:sx n="100" d="100"/>
        <a:sy n="100" d="100"/>
      </p:scale>
      <p:origin x="0" y="-341"/>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8CBC65-6B01-4A5B-AE8D-F34A8F0FC72C}" type="datetimeFigureOut">
              <a:rPr lang="en-US" smtClean="0"/>
              <a:pPr/>
              <a:t>9/30/2024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2E01B7-6B0B-49CD-824A-6C3807540EBA}" type="slidenum">
              <a:rPr lang="en-US" smtClean="0"/>
              <a:pPr/>
              <a:t>‹#›</a:t>
            </a:fld>
            <a:endParaRPr lang="en-US"/>
          </a:p>
        </p:txBody>
      </p:sp>
    </p:spTree>
    <p:extLst>
      <p:ext uri="{BB962C8B-B14F-4D97-AF65-F5344CB8AC3E}">
        <p14:creationId xmlns:p14="http://schemas.microsoft.com/office/powerpoint/2010/main" val="2716465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E2E01B7-6B0B-49CD-824A-6C3807540EBA}" type="slidenum">
              <a:rPr lang="en-US" smtClean="0"/>
              <a:pPr/>
              <a:t>1</a:t>
            </a:fld>
            <a:endParaRPr lang="en-US"/>
          </a:p>
        </p:txBody>
      </p:sp>
    </p:spTree>
    <p:extLst>
      <p:ext uri="{BB962C8B-B14F-4D97-AF65-F5344CB8AC3E}">
        <p14:creationId xmlns:p14="http://schemas.microsoft.com/office/powerpoint/2010/main" val="2320886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E2E01B7-6B0B-49CD-824A-6C3807540EBA}" type="slidenum">
              <a:rPr lang="en-US" smtClean="0"/>
              <a:pPr/>
              <a:t>3</a:t>
            </a:fld>
            <a:endParaRPr lang="en-US"/>
          </a:p>
        </p:txBody>
      </p:sp>
    </p:spTree>
    <p:extLst>
      <p:ext uri="{BB962C8B-B14F-4D97-AF65-F5344CB8AC3E}">
        <p14:creationId xmlns:p14="http://schemas.microsoft.com/office/powerpoint/2010/main" val="28461049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E2E01B7-6B0B-49CD-824A-6C3807540EBA}" type="slidenum">
              <a:rPr lang="en-US" smtClean="0"/>
              <a:pPr/>
              <a:t>11</a:t>
            </a:fld>
            <a:endParaRPr lang="en-US"/>
          </a:p>
        </p:txBody>
      </p:sp>
    </p:spTree>
    <p:extLst>
      <p:ext uri="{BB962C8B-B14F-4D97-AF65-F5344CB8AC3E}">
        <p14:creationId xmlns:p14="http://schemas.microsoft.com/office/powerpoint/2010/main" val="39269566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2E01B7-6B0B-49CD-824A-6C3807540EBA}" type="slidenum">
              <a:rPr lang="en-US" smtClean="0"/>
              <a:pPr/>
              <a:t>14</a:t>
            </a:fld>
            <a:endParaRPr lang="en-US"/>
          </a:p>
        </p:txBody>
      </p:sp>
    </p:spTree>
    <p:extLst>
      <p:ext uri="{BB962C8B-B14F-4D97-AF65-F5344CB8AC3E}">
        <p14:creationId xmlns:p14="http://schemas.microsoft.com/office/powerpoint/2010/main" val="5878088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2E01B7-6B0B-49CD-824A-6C3807540EBA}" type="slidenum">
              <a:rPr lang="en-US" smtClean="0"/>
              <a:pPr/>
              <a:t>38</a:t>
            </a:fld>
            <a:endParaRPr lang="en-US"/>
          </a:p>
        </p:txBody>
      </p:sp>
    </p:spTree>
    <p:extLst>
      <p:ext uri="{BB962C8B-B14F-4D97-AF65-F5344CB8AC3E}">
        <p14:creationId xmlns:p14="http://schemas.microsoft.com/office/powerpoint/2010/main" val="7608268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pPr/>
              <a:t>9/30/2024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9/30/2024</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6000" b="1" dirty="0">
                <a:solidFill>
                  <a:srgbClr val="C00000"/>
                </a:solidFill>
                <a:latin typeface="Times New Roman" panose="02020603050405020304" pitchFamily="18" charset="0"/>
                <a:cs typeface="Times New Roman" panose="02020603050405020304" pitchFamily="18" charset="0"/>
              </a:rPr>
              <a:t>Dizziness &amp; vertigo In Primary Care</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53070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094373"/>
          </a:xfrm>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Incidence/prevalence</a:t>
            </a:r>
            <a:endParaRPr lang="en-US" sz="4400" cap="none"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1712890"/>
            <a:ext cx="10363826" cy="4919730"/>
          </a:xfrm>
        </p:spPr>
        <p:txBody>
          <a:bodyPr>
            <a:noAutofit/>
          </a:bodyPr>
          <a:lstStyle/>
          <a:p>
            <a:endParaRPr lang="en-US" sz="2800" cap="none" dirty="0">
              <a:latin typeface="Times New Roman" panose="02020603050405020304" pitchFamily="18" charset="0"/>
              <a:cs typeface="Times New Roman" panose="02020603050405020304" pitchFamily="18" charset="0"/>
            </a:endParaRPr>
          </a:p>
          <a:p>
            <a:r>
              <a:rPr lang="en-US" sz="2800" cap="none" dirty="0">
                <a:solidFill>
                  <a:srgbClr val="002060"/>
                </a:solidFill>
                <a:latin typeface="Times New Roman" panose="02020603050405020304" pitchFamily="18" charset="0"/>
                <a:cs typeface="Times New Roman" panose="02020603050405020304" pitchFamily="18" charset="0"/>
              </a:rPr>
              <a:t>Studies into dizziness indicated that around 30% of patients were found to have vertigo, rising to 56.4% in an older population</a:t>
            </a:r>
          </a:p>
          <a:p>
            <a:r>
              <a:rPr lang="en-US" sz="2800" cap="none" dirty="0">
                <a:solidFill>
                  <a:srgbClr val="002060"/>
                </a:solidFill>
                <a:latin typeface="Times New Roman" panose="02020603050405020304" pitchFamily="18" charset="0"/>
                <a:cs typeface="Times New Roman" panose="02020603050405020304" pitchFamily="18" charset="0"/>
              </a:rPr>
              <a:t>A GP can therefore expect between 10-20 patients with vertigo in one year</a:t>
            </a:r>
          </a:p>
          <a:p>
            <a:r>
              <a:rPr lang="en-US" sz="2800" cap="none" dirty="0">
                <a:solidFill>
                  <a:srgbClr val="002060"/>
                </a:solidFill>
                <a:latin typeface="Times New Roman" panose="02020603050405020304" pitchFamily="18" charset="0"/>
                <a:cs typeface="Times New Roman" panose="02020603050405020304" pitchFamily="18" charset="0"/>
              </a:rPr>
              <a:t>93% of primary care patients with vertigo have either benign paroxysmal positional vertigo (BPPV), acute vestibular neuronitis, or ménière's disease.</a:t>
            </a:r>
          </a:p>
        </p:txBody>
      </p:sp>
    </p:spTree>
    <p:extLst>
      <p:ext uri="{BB962C8B-B14F-4D97-AF65-F5344CB8AC3E}">
        <p14:creationId xmlns:p14="http://schemas.microsoft.com/office/powerpoint/2010/main" val="3218863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579218"/>
          </a:xfrm>
        </p:spPr>
        <p:txBody>
          <a:bodyPr>
            <a:noAutofit/>
          </a:bodyPr>
          <a:lstStyle/>
          <a:p>
            <a:pPr algn="l"/>
            <a:r>
              <a:rPr lang="en-US" sz="4000" b="1" cap="none" dirty="0">
                <a:solidFill>
                  <a:srgbClr val="C00000"/>
                </a:solidFill>
                <a:latin typeface="Times New Roman" panose="02020603050405020304" pitchFamily="18" charset="0"/>
                <a:cs typeface="Times New Roman" panose="02020603050405020304" pitchFamily="18" charset="0"/>
              </a:rPr>
              <a:t>Causes of vertigo:</a:t>
            </a:r>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3972933719"/>
              </p:ext>
            </p:extLst>
          </p:nvPr>
        </p:nvGraphicFramePr>
        <p:xfrm>
          <a:off x="914400" y="1108073"/>
          <a:ext cx="10363200" cy="5768758"/>
        </p:xfrm>
        <a:graphic>
          <a:graphicData uri="http://schemas.openxmlformats.org/drawingml/2006/table">
            <a:tbl>
              <a:tblPr firstRow="1" bandRow="1">
                <a:tableStyleId>{5C22544A-7EE6-4342-B048-85BDC9FD1C3A}</a:tableStyleId>
              </a:tblPr>
              <a:tblGrid>
                <a:gridCol w="3454400">
                  <a:extLst>
                    <a:ext uri="{9D8B030D-6E8A-4147-A177-3AD203B41FA5}">
                      <a16:colId xmlns:a16="http://schemas.microsoft.com/office/drawing/2014/main" val="20000"/>
                    </a:ext>
                  </a:extLst>
                </a:gridCol>
                <a:gridCol w="3454400">
                  <a:extLst>
                    <a:ext uri="{9D8B030D-6E8A-4147-A177-3AD203B41FA5}">
                      <a16:colId xmlns:a16="http://schemas.microsoft.com/office/drawing/2014/main" val="20001"/>
                    </a:ext>
                  </a:extLst>
                </a:gridCol>
                <a:gridCol w="3454400">
                  <a:extLst>
                    <a:ext uri="{9D8B030D-6E8A-4147-A177-3AD203B41FA5}">
                      <a16:colId xmlns:a16="http://schemas.microsoft.com/office/drawing/2014/main" val="20002"/>
                    </a:ext>
                  </a:extLst>
                </a:gridCol>
              </a:tblGrid>
              <a:tr h="821418">
                <a:tc>
                  <a:txBody>
                    <a:bodyPr/>
                    <a:lstStyle/>
                    <a:p>
                      <a:pPr marL="0" marR="0" algn="l">
                        <a:lnSpc>
                          <a:spcPct val="150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Vertigo with deafness</a:t>
                      </a:r>
                      <a:endParaRPr lang="en-US" sz="2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tc>
                  <a:txBody>
                    <a:bodyPr/>
                    <a:lstStyle/>
                    <a:p>
                      <a:pPr marL="0" marR="0" algn="l">
                        <a:lnSpc>
                          <a:spcPct val="150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Vertigo without deafness</a:t>
                      </a:r>
                      <a:endParaRPr lang="en-US" sz="2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tc>
                  <a:txBody>
                    <a:bodyPr/>
                    <a:lstStyle/>
                    <a:p>
                      <a:pPr marL="0" marR="0" algn="l">
                        <a:lnSpc>
                          <a:spcPct val="150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with intracranial signs</a:t>
                      </a:r>
                      <a:endParaRPr lang="en-US" sz="24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extLst>
                  <a:ext uri="{0D108BD9-81ED-4DB2-BD59-A6C34878D82A}">
                    <a16:rowId xmlns:a16="http://schemas.microsoft.com/office/drawing/2014/main" val="10000"/>
                  </a:ext>
                </a:extLst>
              </a:tr>
              <a:tr h="821418">
                <a:tc>
                  <a:txBody>
                    <a:bodyPr/>
                    <a:lstStyle/>
                    <a:p>
                      <a:pPr marL="0" marR="0" algn="l">
                        <a:lnSpc>
                          <a:spcPct val="15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Ménière’s disease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tc>
                  <a:txBody>
                    <a:bodyPr/>
                    <a:lstStyle/>
                    <a:p>
                      <a:pPr marL="0" marR="0" algn="l">
                        <a:lnSpc>
                          <a:spcPct val="15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Vestibular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neuronitis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tc>
                  <a:txBody>
                    <a:bodyPr/>
                    <a:lstStyle/>
                    <a:p>
                      <a:pPr marL="0" marR="0" algn="l">
                        <a:lnSpc>
                          <a:spcPct val="150000"/>
                        </a:lnSpc>
                        <a:spcBef>
                          <a:spcPts val="0"/>
                        </a:spcBef>
                        <a:spcAft>
                          <a:spcPts val="0"/>
                        </a:spcAft>
                      </a:pP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Cerebellopontine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angle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tumour</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extLst>
                  <a:ext uri="{0D108BD9-81ED-4DB2-BD59-A6C34878D82A}">
                    <a16:rowId xmlns:a16="http://schemas.microsoft.com/office/drawing/2014/main" val="10001"/>
                  </a:ext>
                </a:extLst>
              </a:tr>
              <a:tr h="821418">
                <a:tc>
                  <a:txBody>
                    <a:bodyPr/>
                    <a:lstStyle/>
                    <a:p>
                      <a:pPr marL="0" marR="0" algn="l">
                        <a:lnSpc>
                          <a:spcPct val="15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Labyrinthitis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tc>
                  <a:txBody>
                    <a:bodyPr/>
                    <a:lstStyle/>
                    <a:p>
                      <a:pPr marL="0" marR="0" algn="l">
                        <a:lnSpc>
                          <a:spcPct val="15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Benign positional vertigo (BPV)</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tc>
                  <a:txBody>
                    <a:bodyPr/>
                    <a:lstStyle/>
                    <a:p>
                      <a:pPr marL="0" marR="0" algn="l">
                        <a:lnSpc>
                          <a:spcPct val="15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CVD : TIA / CVA</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extLst>
                  <a:ext uri="{0D108BD9-81ED-4DB2-BD59-A6C34878D82A}">
                    <a16:rowId xmlns:a16="http://schemas.microsoft.com/office/drawing/2014/main" val="10002"/>
                  </a:ext>
                </a:extLst>
              </a:tr>
              <a:tr h="821418">
                <a:tc>
                  <a:txBody>
                    <a:bodyPr/>
                    <a:lstStyle/>
                    <a:p>
                      <a:pPr marL="0" marR="0" algn="l">
                        <a:lnSpc>
                          <a:spcPct val="1500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Labyrinthine trauma </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tc>
                  <a:txBody>
                    <a:bodyPr/>
                    <a:lstStyle/>
                    <a:p>
                      <a:pPr marL="0" marR="0" algn="l">
                        <a:lnSpc>
                          <a:spcPct val="15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Acute vestibular dysfunction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tc>
                  <a:txBody>
                    <a:bodyPr/>
                    <a:lstStyle/>
                    <a:p>
                      <a:pPr marL="0" marR="0" algn="l">
                        <a:lnSpc>
                          <a:spcPct val="150000"/>
                        </a:lnSpc>
                        <a:spcBef>
                          <a:spcPts val="0"/>
                        </a:spcBef>
                        <a:spcAft>
                          <a:spcPts val="0"/>
                        </a:spcAft>
                      </a:pP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Vertebro</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-basilar insufficiency and thromboembolism:</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extLst>
                  <a:ext uri="{0D108BD9-81ED-4DB2-BD59-A6C34878D82A}">
                    <a16:rowId xmlns:a16="http://schemas.microsoft.com/office/drawing/2014/main" val="10003"/>
                  </a:ext>
                </a:extLst>
              </a:tr>
              <a:tr h="821418">
                <a:tc>
                  <a:txBody>
                    <a:bodyPr/>
                    <a:lstStyle/>
                    <a:p>
                      <a:pPr marL="0" marR="0" algn="l">
                        <a:lnSpc>
                          <a:spcPct val="15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Acoustic neuroma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tc>
                  <a:txBody>
                    <a:bodyPr/>
                    <a:lstStyle/>
                    <a:p>
                      <a:pPr marL="0" marR="0" algn="l">
                        <a:lnSpc>
                          <a:spcPct val="15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Medication e.g. aminoglycosides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tc>
                  <a:txBody>
                    <a:bodyPr/>
                    <a:lstStyle/>
                    <a:p>
                      <a:pPr marL="0" marR="0" algn="l">
                        <a:lnSpc>
                          <a:spcPct val="15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Brain tumor</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extLst>
                  <a:ext uri="{0D108BD9-81ED-4DB2-BD59-A6C34878D82A}">
                    <a16:rowId xmlns:a16="http://schemas.microsoft.com/office/drawing/2014/main" val="10004"/>
                  </a:ext>
                </a:extLst>
              </a:tr>
              <a:tr h="821418">
                <a:tc>
                  <a:txBody>
                    <a:bodyPr/>
                    <a:lstStyle/>
                    <a:p>
                      <a:pPr marL="0" marR="0" algn="l">
                        <a:lnSpc>
                          <a:spcPct val="1500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Acute cochleo-vestibular dysfunction</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tc>
                  <a:txBody>
                    <a:bodyPr/>
                    <a:lstStyle/>
                    <a:p>
                      <a:pPr marL="0" marR="0" algn="l">
                        <a:lnSpc>
                          <a:spcPct val="15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Cervical spondylosis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tc>
                  <a:txBody>
                    <a:bodyPr/>
                    <a:lstStyle/>
                    <a:p>
                      <a:pPr marL="0" marR="0" algn="l">
                        <a:lnSpc>
                          <a:spcPct val="15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Migraine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extLst>
                  <a:ext uri="{0D108BD9-81ED-4DB2-BD59-A6C34878D82A}">
                    <a16:rowId xmlns:a16="http://schemas.microsoft.com/office/drawing/2014/main" val="10005"/>
                  </a:ext>
                </a:extLst>
              </a:tr>
              <a:tr h="821418">
                <a:tc>
                  <a:txBody>
                    <a:bodyPr/>
                    <a:lstStyle/>
                    <a:p>
                      <a:pPr marL="0" marR="0" algn="l">
                        <a:lnSpc>
                          <a:spcPct val="15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Syphilis (rare)</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tc>
                  <a:txBody>
                    <a:bodyPr/>
                    <a:lstStyle/>
                    <a:p>
                      <a:pPr marL="0" marR="0" algn="l">
                        <a:lnSpc>
                          <a:spcPct val="150000"/>
                        </a:lnSpc>
                        <a:spcBef>
                          <a:spcPts val="0"/>
                        </a:spcBef>
                        <a:spcAft>
                          <a:spcPts val="0"/>
                        </a:spcAft>
                      </a:pPr>
                      <a:r>
                        <a:rPr lang="en-US" sz="1800">
                          <a:effectLst/>
                          <a:latin typeface="Times New Roman" panose="02020603050405020304" pitchFamily="18" charset="0"/>
                          <a:ea typeface="Times New Roman" panose="02020603050405020304" pitchFamily="18" charset="0"/>
                          <a:cs typeface="Times New Roman" panose="02020603050405020304" pitchFamily="18" charset="0"/>
                        </a:rPr>
                        <a:t>Following flexion-extension injury</a:t>
                      </a:r>
                      <a:endParaRPr lang="en-US" sz="180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tc>
                  <a:txBody>
                    <a:bodyPr/>
                    <a:lstStyle/>
                    <a:p>
                      <a:pPr marL="0" marR="0" algn="l">
                        <a:lnSpc>
                          <a:spcPct val="150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Multiple sclerosis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28575" marR="28575" marT="28575" marB="28575"/>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150844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Common causes in G. Practice:</a:t>
            </a:r>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2299641328"/>
              </p:ext>
            </p:extLst>
          </p:nvPr>
        </p:nvGraphicFramePr>
        <p:xfrm>
          <a:off x="914400" y="2034860"/>
          <a:ext cx="10363200" cy="4662153"/>
        </p:xfrm>
        <a:graphic>
          <a:graphicData uri="http://schemas.openxmlformats.org/drawingml/2006/table">
            <a:tbl>
              <a:tblPr firstRow="1" bandRow="1">
                <a:tableStyleId>{5C22544A-7EE6-4342-B048-85BDC9FD1C3A}</a:tableStyleId>
              </a:tblPr>
              <a:tblGrid>
                <a:gridCol w="1635617">
                  <a:extLst>
                    <a:ext uri="{9D8B030D-6E8A-4147-A177-3AD203B41FA5}">
                      <a16:colId xmlns:a16="http://schemas.microsoft.com/office/drawing/2014/main" val="20000"/>
                    </a:ext>
                  </a:extLst>
                </a:gridCol>
                <a:gridCol w="8727583">
                  <a:extLst>
                    <a:ext uri="{9D8B030D-6E8A-4147-A177-3AD203B41FA5}">
                      <a16:colId xmlns:a16="http://schemas.microsoft.com/office/drawing/2014/main" val="20001"/>
                    </a:ext>
                  </a:extLst>
                </a:gridCol>
              </a:tblGrid>
              <a:tr h="884931">
                <a:tc>
                  <a:txBody>
                    <a:bodyPr/>
                    <a:lstStyle/>
                    <a:p>
                      <a:pPr algn="ctr"/>
                      <a:r>
                        <a:rPr lang="en-US" sz="2800" dirty="0">
                          <a:solidFill>
                            <a:srgbClr val="002060"/>
                          </a:solidFill>
                          <a:latin typeface="Times New Roman" panose="02020603050405020304" pitchFamily="18" charset="0"/>
                          <a:cs typeface="Times New Roman" panose="02020603050405020304" pitchFamily="18" charset="0"/>
                        </a:rPr>
                        <a:t>80%</a:t>
                      </a:r>
                    </a:p>
                  </a:txBody>
                  <a:tcPr/>
                </a:tc>
                <a:tc>
                  <a:txBody>
                    <a:bodyPr/>
                    <a:lstStyle/>
                    <a:p>
                      <a:r>
                        <a:rPr lang="en-US" sz="2800" dirty="0">
                          <a:solidFill>
                            <a:srgbClr val="002060"/>
                          </a:solidFill>
                          <a:latin typeface="Times New Roman" panose="02020603050405020304" pitchFamily="18" charset="0"/>
                          <a:cs typeface="Times New Roman" panose="02020603050405020304" pitchFamily="18" charset="0"/>
                        </a:rPr>
                        <a:t>Vestibular</a:t>
                      </a:r>
                      <a:r>
                        <a:rPr lang="en-US" sz="2800" baseline="0" dirty="0">
                          <a:solidFill>
                            <a:srgbClr val="002060"/>
                          </a:solidFill>
                          <a:latin typeface="Times New Roman" panose="02020603050405020304" pitchFamily="18" charset="0"/>
                          <a:cs typeface="Times New Roman" panose="02020603050405020304" pitchFamily="18" charset="0"/>
                        </a:rPr>
                        <a:t> Neuritis or BPV</a:t>
                      </a:r>
                      <a:endParaRPr lang="en-US" sz="2800" dirty="0">
                        <a:solidFill>
                          <a:srgbClr val="00206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884931">
                <a:tc>
                  <a:txBody>
                    <a:bodyPr/>
                    <a:lstStyle/>
                    <a:p>
                      <a:pPr algn="ctr"/>
                      <a:r>
                        <a:rPr lang="en-US" sz="2800" dirty="0">
                          <a:solidFill>
                            <a:srgbClr val="002060"/>
                          </a:solidFill>
                          <a:latin typeface="Times New Roman" panose="02020603050405020304" pitchFamily="18" charset="0"/>
                          <a:cs typeface="Times New Roman" panose="02020603050405020304" pitchFamily="18" charset="0"/>
                        </a:rPr>
                        <a:t>15%</a:t>
                      </a:r>
                    </a:p>
                  </a:txBody>
                  <a:tcPr/>
                </a:tc>
                <a:tc>
                  <a:txBody>
                    <a:bodyPr/>
                    <a:lstStyle/>
                    <a:p>
                      <a:r>
                        <a:rPr lang="en-US" sz="2800" dirty="0">
                          <a:solidFill>
                            <a:srgbClr val="002060"/>
                          </a:solidFill>
                          <a:latin typeface="Times New Roman" panose="02020603050405020304" pitchFamily="18" charset="0"/>
                          <a:cs typeface="Times New Roman" panose="02020603050405020304" pitchFamily="18" charset="0"/>
                        </a:rPr>
                        <a:t>Meniere’s disease or Vertebrobasilar insufficiency</a:t>
                      </a:r>
                    </a:p>
                  </a:txBody>
                  <a:tcPr/>
                </a:tc>
                <a:extLst>
                  <a:ext uri="{0D108BD9-81ED-4DB2-BD59-A6C34878D82A}">
                    <a16:rowId xmlns:a16="http://schemas.microsoft.com/office/drawing/2014/main" val="10001"/>
                  </a:ext>
                </a:extLst>
              </a:tr>
              <a:tr h="884931">
                <a:tc>
                  <a:txBody>
                    <a:bodyPr/>
                    <a:lstStyle/>
                    <a:p>
                      <a:pPr algn="ctr"/>
                      <a:r>
                        <a:rPr lang="en-US" sz="2800" dirty="0">
                          <a:solidFill>
                            <a:srgbClr val="002060"/>
                          </a:solidFill>
                          <a:latin typeface="Times New Roman" panose="02020603050405020304" pitchFamily="18" charset="0"/>
                          <a:cs typeface="Times New Roman" panose="02020603050405020304" pitchFamily="18" charset="0"/>
                        </a:rPr>
                        <a:t>3%</a:t>
                      </a:r>
                    </a:p>
                  </a:txBody>
                  <a:tcPr/>
                </a:tc>
                <a:tc>
                  <a:txBody>
                    <a:bodyPr/>
                    <a:lstStyle/>
                    <a:p>
                      <a:r>
                        <a:rPr lang="en-US" sz="2800" dirty="0">
                          <a:solidFill>
                            <a:srgbClr val="002060"/>
                          </a:solidFill>
                          <a:latin typeface="Times New Roman" panose="02020603050405020304" pitchFamily="18" charset="0"/>
                          <a:cs typeface="Times New Roman" panose="02020603050405020304" pitchFamily="18" charset="0"/>
                        </a:rPr>
                        <a:t>Transient Ischemic Attack</a:t>
                      </a:r>
                      <a:r>
                        <a:rPr lang="en-US" sz="2800" baseline="0" dirty="0">
                          <a:solidFill>
                            <a:srgbClr val="002060"/>
                          </a:solidFill>
                          <a:latin typeface="Times New Roman" panose="02020603050405020304" pitchFamily="18" charset="0"/>
                          <a:cs typeface="Times New Roman" panose="02020603050405020304" pitchFamily="18" charset="0"/>
                        </a:rPr>
                        <a:t> (TIA)</a:t>
                      </a:r>
                      <a:endParaRPr lang="en-US" sz="2800" dirty="0">
                        <a:solidFill>
                          <a:srgbClr val="00206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884931">
                <a:tc>
                  <a:txBody>
                    <a:bodyPr/>
                    <a:lstStyle/>
                    <a:p>
                      <a:pPr algn="ctr"/>
                      <a:r>
                        <a:rPr lang="en-US" sz="2800" dirty="0">
                          <a:solidFill>
                            <a:srgbClr val="002060"/>
                          </a:solidFill>
                          <a:latin typeface="Times New Roman" panose="02020603050405020304" pitchFamily="18" charset="0"/>
                          <a:cs typeface="Times New Roman" panose="02020603050405020304" pitchFamily="18" charset="0"/>
                        </a:rPr>
                        <a:t>1%</a:t>
                      </a:r>
                    </a:p>
                  </a:txBody>
                  <a:tcPr/>
                </a:tc>
                <a:tc>
                  <a:txBody>
                    <a:bodyPr/>
                    <a:lstStyle/>
                    <a:p>
                      <a:r>
                        <a:rPr lang="en-US" sz="2800" dirty="0">
                          <a:solidFill>
                            <a:srgbClr val="002060"/>
                          </a:solidFill>
                          <a:latin typeface="Times New Roman" panose="02020603050405020304" pitchFamily="18" charset="0"/>
                          <a:cs typeface="Times New Roman" panose="02020603050405020304" pitchFamily="18" charset="0"/>
                        </a:rPr>
                        <a:t>Ear Infections.</a:t>
                      </a:r>
                    </a:p>
                  </a:txBody>
                  <a:tcPr/>
                </a:tc>
                <a:extLst>
                  <a:ext uri="{0D108BD9-81ED-4DB2-BD59-A6C34878D82A}">
                    <a16:rowId xmlns:a16="http://schemas.microsoft.com/office/drawing/2014/main" val="10003"/>
                  </a:ext>
                </a:extLst>
              </a:tr>
              <a:tr h="1122429">
                <a:tc>
                  <a:txBody>
                    <a:bodyPr/>
                    <a:lstStyle/>
                    <a:p>
                      <a:pPr algn="ctr"/>
                      <a:r>
                        <a:rPr lang="en-US" sz="2800" dirty="0">
                          <a:solidFill>
                            <a:srgbClr val="002060"/>
                          </a:solidFill>
                          <a:latin typeface="Times New Roman" panose="02020603050405020304" pitchFamily="18" charset="0"/>
                          <a:cs typeface="Times New Roman" panose="02020603050405020304" pitchFamily="18" charset="0"/>
                        </a:rPr>
                        <a:t>1%</a:t>
                      </a:r>
                    </a:p>
                  </a:txBody>
                  <a:tcPr/>
                </a:tc>
                <a:tc>
                  <a:txBody>
                    <a:bodyPr/>
                    <a:lstStyle/>
                    <a:p>
                      <a:r>
                        <a:rPr lang="en-US" sz="2800" dirty="0">
                          <a:solidFill>
                            <a:srgbClr val="002060"/>
                          </a:solidFill>
                          <a:latin typeface="Times New Roman" panose="02020603050405020304" pitchFamily="18" charset="0"/>
                          <a:cs typeface="Times New Roman" panose="02020603050405020304" pitchFamily="18" charset="0"/>
                        </a:rPr>
                        <a:t>Other causes, including Multiple sclerosis,</a:t>
                      </a:r>
                      <a:r>
                        <a:rPr lang="en-US" sz="2800" baseline="0" dirty="0">
                          <a:solidFill>
                            <a:srgbClr val="002060"/>
                          </a:solidFill>
                          <a:latin typeface="Times New Roman" panose="02020603050405020304" pitchFamily="18" charset="0"/>
                          <a:cs typeface="Times New Roman" panose="02020603050405020304" pitchFamily="18" charset="0"/>
                        </a:rPr>
                        <a:t> Psychological causes e.g. Anxiety.</a:t>
                      </a:r>
                      <a:endParaRPr lang="en-US" sz="2800" dirty="0">
                        <a:solidFill>
                          <a:srgbClr val="002060"/>
                        </a:solidFill>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845179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991342"/>
          </a:xfrm>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Timing of symptoms:</a:t>
            </a:r>
          </a:p>
        </p:txBody>
      </p:sp>
      <p:sp>
        <p:nvSpPr>
          <p:cNvPr id="3" name="Content Placeholder 2"/>
          <p:cNvSpPr>
            <a:spLocks noGrp="1"/>
          </p:cNvSpPr>
          <p:nvPr>
            <p:ph sz="quarter" idx="13"/>
          </p:nvPr>
        </p:nvSpPr>
        <p:spPr>
          <a:xfrm>
            <a:off x="913774" y="2073499"/>
            <a:ext cx="10363826" cy="3850784"/>
          </a:xfrm>
        </p:spPr>
        <p:txBody>
          <a:bodyPr/>
          <a:lstStyle/>
          <a:p>
            <a:endParaRPr lang="en-US" dirty="0"/>
          </a:p>
          <a:p>
            <a:r>
              <a:rPr lang="en-US" sz="3200" cap="none" dirty="0">
                <a:solidFill>
                  <a:srgbClr val="002060"/>
                </a:solidFill>
                <a:latin typeface="Times New Roman" panose="02020603050405020304" pitchFamily="18" charset="0"/>
                <a:cs typeface="Times New Roman" panose="02020603050405020304" pitchFamily="18" charset="0"/>
              </a:rPr>
              <a:t>The duration of vertigo episodes and associated auditory symptoms will help to narrow the differential diagnosis</a:t>
            </a:r>
          </a:p>
        </p:txBody>
      </p:sp>
    </p:spTree>
    <p:extLst>
      <p:ext uri="{BB962C8B-B14F-4D97-AF65-F5344CB8AC3E}">
        <p14:creationId xmlns:p14="http://schemas.microsoft.com/office/powerpoint/2010/main" val="675047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109183"/>
            <a:ext cx="10364451" cy="750626"/>
          </a:xfrm>
        </p:spPr>
        <p:txBody>
          <a:bodyPr>
            <a:normAutofit/>
          </a:bodyPr>
          <a:lstStyle/>
          <a:p>
            <a:pPr algn="l"/>
            <a:r>
              <a:rPr lang="en-US" sz="4000" b="1" cap="none" dirty="0">
                <a:solidFill>
                  <a:srgbClr val="C00000"/>
                </a:solidFill>
                <a:latin typeface="Times New Roman" panose="02020603050405020304" pitchFamily="18" charset="0"/>
                <a:cs typeface="Times New Roman" panose="02020603050405020304" pitchFamily="18" charset="0"/>
              </a:rPr>
              <a:t>Timing of symptoms</a:t>
            </a:r>
          </a:p>
        </p:txBody>
      </p:sp>
      <p:graphicFrame>
        <p:nvGraphicFramePr>
          <p:cNvPr id="4" name="Content Placeholder 3"/>
          <p:cNvGraphicFramePr>
            <a:graphicFrameLocks noGrp="1"/>
          </p:cNvGraphicFramePr>
          <p:nvPr>
            <p:ph sz="quarter" idx="13"/>
            <p:extLst>
              <p:ext uri="{D42A27DB-BD31-4B8C-83A1-F6EECF244321}">
                <p14:modId xmlns:p14="http://schemas.microsoft.com/office/powerpoint/2010/main" val="3567333404"/>
              </p:ext>
            </p:extLst>
          </p:nvPr>
        </p:nvGraphicFramePr>
        <p:xfrm>
          <a:off x="914400" y="859808"/>
          <a:ext cx="10363200" cy="580007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2590800">
                  <a:extLst>
                    <a:ext uri="{9D8B030D-6E8A-4147-A177-3AD203B41FA5}">
                      <a16:colId xmlns:a16="http://schemas.microsoft.com/office/drawing/2014/main" val="20002"/>
                    </a:ext>
                  </a:extLst>
                </a:gridCol>
                <a:gridCol w="2590800">
                  <a:extLst>
                    <a:ext uri="{9D8B030D-6E8A-4147-A177-3AD203B41FA5}">
                      <a16:colId xmlns:a16="http://schemas.microsoft.com/office/drawing/2014/main" val="20003"/>
                    </a:ext>
                  </a:extLst>
                </a:gridCol>
              </a:tblGrid>
              <a:tr h="1230495">
                <a:tc>
                  <a:txBody>
                    <a:bodyPr/>
                    <a:lstStyle/>
                    <a:p>
                      <a:pPr marL="0" marR="0" algn="l">
                        <a:lnSpc>
                          <a:spcPct val="107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Pathology</a:t>
                      </a:r>
                      <a:endParaRPr lang="en-US" sz="24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Duration Of Episode</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Associated Auditory Symptoms</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Peripheral or Central Origin</a:t>
                      </a:r>
                      <a:endParaRPr lang="en-US" sz="24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extLst>
                  <a:ext uri="{0D108BD9-81ED-4DB2-BD59-A6C34878D82A}">
                    <a16:rowId xmlns:a16="http://schemas.microsoft.com/office/drawing/2014/main" val="10000"/>
                  </a:ext>
                </a:extLst>
              </a:tr>
              <a:tr h="913915">
                <a:tc>
                  <a:txBody>
                    <a:bodyPr/>
                    <a:lstStyle/>
                    <a:p>
                      <a:pPr marL="0" marR="0" algn="l">
                        <a:lnSpc>
                          <a:spcPct val="107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BPPV</a:t>
                      </a:r>
                      <a:endParaRPr lang="en-US" sz="24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Seconds</a:t>
                      </a:r>
                      <a:endParaRPr lang="en-US" sz="24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No</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Peripheral</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extLst>
                  <a:ext uri="{0D108BD9-81ED-4DB2-BD59-A6C34878D82A}">
                    <a16:rowId xmlns:a16="http://schemas.microsoft.com/office/drawing/2014/main" val="10001"/>
                  </a:ext>
                </a:extLst>
              </a:tr>
              <a:tr h="913915">
                <a:tc>
                  <a:txBody>
                    <a:bodyPr/>
                    <a:lstStyle/>
                    <a:p>
                      <a:pPr marL="0" marR="0" algn="l">
                        <a:lnSpc>
                          <a:spcPct val="107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Vestibular Neuronitis</a:t>
                      </a:r>
                      <a:endParaRPr lang="en-US" sz="24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Days</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No</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Peripheral</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extLst>
                  <a:ext uri="{0D108BD9-81ED-4DB2-BD59-A6C34878D82A}">
                    <a16:rowId xmlns:a16="http://schemas.microsoft.com/office/drawing/2014/main" val="10002"/>
                  </a:ext>
                </a:extLst>
              </a:tr>
              <a:tr h="913915">
                <a:tc>
                  <a:txBody>
                    <a:bodyPr/>
                    <a:lstStyle/>
                    <a:p>
                      <a:pPr marL="0" marR="0" algn="l">
                        <a:lnSpc>
                          <a:spcPct val="107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Ménière's Disease</a:t>
                      </a:r>
                      <a:endParaRPr lang="en-US" sz="24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Hours</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Yes</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Peripheral</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extLst>
                  <a:ext uri="{0D108BD9-81ED-4DB2-BD59-A6C34878D82A}">
                    <a16:rowId xmlns:a16="http://schemas.microsoft.com/office/drawing/2014/main" val="10003"/>
                  </a:ext>
                </a:extLst>
              </a:tr>
              <a:tr h="913915">
                <a:tc>
                  <a:txBody>
                    <a:bodyPr/>
                    <a:lstStyle/>
                    <a:p>
                      <a:pPr marL="0" marR="0" algn="l">
                        <a:lnSpc>
                          <a:spcPct val="107000"/>
                        </a:lnSpc>
                        <a:spcBef>
                          <a:spcPts val="0"/>
                        </a:spcBef>
                        <a:spcAft>
                          <a:spcPts val="0"/>
                        </a:spcAft>
                      </a:pPr>
                      <a:r>
                        <a:rPr lang="en-US" sz="2400" dirty="0" err="1">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Perilymphatic</a:t>
                      </a:r>
                      <a:r>
                        <a:rPr lang="en-US" sz="2400" dirty="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 Fistula</a:t>
                      </a:r>
                      <a:endParaRPr lang="en-US" sz="24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Seconds</a:t>
                      </a:r>
                      <a:endParaRPr lang="en-US" sz="24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Yes</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Peripheral</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extLst>
                  <a:ext uri="{0D108BD9-81ED-4DB2-BD59-A6C34878D82A}">
                    <a16:rowId xmlns:a16="http://schemas.microsoft.com/office/drawing/2014/main" val="10004"/>
                  </a:ext>
                </a:extLst>
              </a:tr>
              <a:tr h="913915">
                <a:tc>
                  <a:txBody>
                    <a:bodyPr/>
                    <a:lstStyle/>
                    <a:p>
                      <a:pPr marL="0" marR="0" algn="l">
                        <a:lnSpc>
                          <a:spcPct val="107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TIA</a:t>
                      </a:r>
                      <a:endParaRPr lang="en-US" sz="24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Seconds / Hours</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No</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Central</a:t>
                      </a:r>
                      <a:endParaRPr lang="en-US" sz="24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577152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64063"/>
          </a:xfrm>
        </p:spPr>
        <p:txBody>
          <a:bodyPr>
            <a:normAutofit fontScale="90000"/>
          </a:bodyPr>
          <a:lstStyle/>
          <a:p>
            <a:endParaRPr lang="en-US" dirty="0"/>
          </a:p>
        </p:txBody>
      </p:sp>
      <p:graphicFrame>
        <p:nvGraphicFramePr>
          <p:cNvPr id="6" name="Content Placeholder 5"/>
          <p:cNvGraphicFramePr>
            <a:graphicFrameLocks noGrp="1"/>
          </p:cNvGraphicFramePr>
          <p:nvPr>
            <p:ph sz="quarter" idx="13"/>
            <p:extLst>
              <p:ext uri="{D42A27DB-BD31-4B8C-83A1-F6EECF244321}">
                <p14:modId xmlns:p14="http://schemas.microsoft.com/office/powerpoint/2010/main" val="2592793090"/>
              </p:ext>
            </p:extLst>
          </p:nvPr>
        </p:nvGraphicFramePr>
        <p:xfrm>
          <a:off x="360607" y="515155"/>
          <a:ext cx="11269015" cy="6246252"/>
        </p:xfrm>
        <a:graphic>
          <a:graphicData uri="http://schemas.openxmlformats.org/drawingml/2006/table">
            <a:tbl>
              <a:tblPr firstRow="1" bandRow="1">
                <a:tableStyleId>{5C22544A-7EE6-4342-B048-85BDC9FD1C3A}</a:tableStyleId>
              </a:tblPr>
              <a:tblGrid>
                <a:gridCol w="2253803">
                  <a:extLst>
                    <a:ext uri="{9D8B030D-6E8A-4147-A177-3AD203B41FA5}">
                      <a16:colId xmlns:a16="http://schemas.microsoft.com/office/drawing/2014/main" val="20000"/>
                    </a:ext>
                  </a:extLst>
                </a:gridCol>
                <a:gridCol w="2253803">
                  <a:extLst>
                    <a:ext uri="{9D8B030D-6E8A-4147-A177-3AD203B41FA5}">
                      <a16:colId xmlns:a16="http://schemas.microsoft.com/office/drawing/2014/main" val="20001"/>
                    </a:ext>
                  </a:extLst>
                </a:gridCol>
                <a:gridCol w="2253803">
                  <a:extLst>
                    <a:ext uri="{9D8B030D-6E8A-4147-A177-3AD203B41FA5}">
                      <a16:colId xmlns:a16="http://schemas.microsoft.com/office/drawing/2014/main" val="20002"/>
                    </a:ext>
                  </a:extLst>
                </a:gridCol>
                <a:gridCol w="2253803">
                  <a:extLst>
                    <a:ext uri="{9D8B030D-6E8A-4147-A177-3AD203B41FA5}">
                      <a16:colId xmlns:a16="http://schemas.microsoft.com/office/drawing/2014/main" val="20003"/>
                    </a:ext>
                  </a:extLst>
                </a:gridCol>
                <a:gridCol w="2253803">
                  <a:extLst>
                    <a:ext uri="{9D8B030D-6E8A-4147-A177-3AD203B41FA5}">
                      <a16:colId xmlns:a16="http://schemas.microsoft.com/office/drawing/2014/main" val="20004"/>
                    </a:ext>
                  </a:extLst>
                </a:gridCol>
              </a:tblGrid>
              <a:tr h="1041042">
                <a:tc>
                  <a:txBody>
                    <a:bodyPr/>
                    <a:lstStyle/>
                    <a:p>
                      <a:pPr marL="0" marR="0" algn="l">
                        <a:lnSpc>
                          <a:spcPct val="107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Vertiginous Migraine</a:t>
                      </a:r>
                      <a:endParaRPr lang="en-US" sz="24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Hours</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No</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Central</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Vertiginous Migraine</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extLst>
                  <a:ext uri="{0D108BD9-81ED-4DB2-BD59-A6C34878D82A}">
                    <a16:rowId xmlns:a16="http://schemas.microsoft.com/office/drawing/2014/main" val="10000"/>
                  </a:ext>
                </a:extLst>
              </a:tr>
              <a:tr h="1041042">
                <a:tc>
                  <a:txBody>
                    <a:bodyPr/>
                    <a:lstStyle/>
                    <a:p>
                      <a:pPr marL="0" marR="0" algn="l">
                        <a:lnSpc>
                          <a:spcPct val="107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Labyrinthitis</a:t>
                      </a:r>
                      <a:endParaRPr lang="en-US" sz="24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Days</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Yes</a:t>
                      </a:r>
                      <a:endParaRPr lang="en-US" sz="24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Peripheral</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Labyrinthitis</a:t>
                      </a:r>
                      <a:endParaRPr lang="en-US" sz="24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extLst>
                  <a:ext uri="{0D108BD9-81ED-4DB2-BD59-A6C34878D82A}">
                    <a16:rowId xmlns:a16="http://schemas.microsoft.com/office/drawing/2014/main" val="10001"/>
                  </a:ext>
                </a:extLst>
              </a:tr>
              <a:tr h="1041042">
                <a:tc>
                  <a:txBody>
                    <a:bodyPr/>
                    <a:lstStyle/>
                    <a:p>
                      <a:pPr marL="0" marR="0" algn="l">
                        <a:lnSpc>
                          <a:spcPct val="107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Stroke</a:t>
                      </a:r>
                      <a:endParaRPr lang="en-US" sz="24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Days</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No</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Central</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Stroke</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extLst>
                  <a:ext uri="{0D108BD9-81ED-4DB2-BD59-A6C34878D82A}">
                    <a16:rowId xmlns:a16="http://schemas.microsoft.com/office/drawing/2014/main" val="10002"/>
                  </a:ext>
                </a:extLst>
              </a:tr>
              <a:tr h="1041042">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Acoustic Neuroma</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Months</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Yes</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Peripheral</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Acoustic Neuroma</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extLst>
                  <a:ext uri="{0D108BD9-81ED-4DB2-BD59-A6C34878D82A}">
                    <a16:rowId xmlns:a16="http://schemas.microsoft.com/office/drawing/2014/main" val="10003"/>
                  </a:ext>
                </a:extLst>
              </a:tr>
              <a:tr h="1041042">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Cerebellar Tumour</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Months</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No</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Central</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Cerebellar Tumour</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extLst>
                  <a:ext uri="{0D108BD9-81ED-4DB2-BD59-A6C34878D82A}">
                    <a16:rowId xmlns:a16="http://schemas.microsoft.com/office/drawing/2014/main" val="10004"/>
                  </a:ext>
                </a:extLst>
              </a:tr>
              <a:tr h="1041042">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Multiple Sclerosis</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Months</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No</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Central</a:t>
                      </a:r>
                      <a:endParaRPr lang="en-US" sz="240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tc>
                  <a:txBody>
                    <a:bodyPr/>
                    <a:lstStyle/>
                    <a:p>
                      <a:pPr marL="0" marR="0" algn="l">
                        <a:lnSpc>
                          <a:spcPct val="107000"/>
                        </a:lnSpc>
                        <a:spcBef>
                          <a:spcPts val="0"/>
                        </a:spcBef>
                        <a:spcAft>
                          <a:spcPts val="0"/>
                        </a:spcAft>
                      </a:pPr>
                      <a:r>
                        <a:rPr lang="en-US" sz="2400" dirty="0">
                          <a:solidFill>
                            <a:srgbClr val="002060"/>
                          </a:solidFill>
                          <a:effectLst/>
                          <a:latin typeface="Times New Roman" panose="02020603050405020304" pitchFamily="18" charset="0"/>
                          <a:ea typeface="Times New Roman" panose="02020603050405020304" pitchFamily="18" charset="0"/>
                          <a:cs typeface="Arial" panose="020B0604020202020204" pitchFamily="34" charset="0"/>
                        </a:rPr>
                        <a:t>Multiple Sclerosis</a:t>
                      </a:r>
                      <a:endParaRPr lang="en-US" sz="2400"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txBody>
                  <a:tcPr marL="28575" marR="28575" marT="28575" marB="28575"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2887977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583770"/>
          </a:xfrm>
        </p:spPr>
        <p:txBody>
          <a:bodyPr>
            <a:normAutofit fontScale="90000"/>
          </a:bodyPr>
          <a:lstStyle/>
          <a:p>
            <a:pPr algn="l"/>
            <a:br>
              <a:rPr lang="en-US" dirty="0"/>
            </a:br>
            <a:r>
              <a:rPr lang="en-US" sz="4000" b="1" dirty="0">
                <a:solidFill>
                  <a:srgbClr val="C00000"/>
                </a:solidFill>
                <a:latin typeface="Times New Roman" panose="02020603050405020304" pitchFamily="18" charset="0"/>
                <a:cs typeface="Times New Roman" panose="02020603050405020304" pitchFamily="18" charset="0"/>
              </a:rPr>
              <a:t>Primary Care Guidelines – Vertigo/Dizziness</a:t>
            </a:r>
          </a:p>
        </p:txBody>
      </p:sp>
      <p:sp>
        <p:nvSpPr>
          <p:cNvPr id="3" name="Content Placeholder 2"/>
          <p:cNvSpPr>
            <a:spLocks noGrp="1"/>
          </p:cNvSpPr>
          <p:nvPr>
            <p:ph sz="quarter" idx="13"/>
          </p:nvPr>
        </p:nvSpPr>
        <p:spPr>
          <a:xfrm>
            <a:off x="914400" y="2021983"/>
            <a:ext cx="10363826" cy="4610637"/>
          </a:xfrm>
        </p:spPr>
        <p:txBody>
          <a:bodyPr>
            <a:normAutofit fontScale="25000" lnSpcReduction="20000"/>
          </a:bodyPr>
          <a:lstStyle/>
          <a:p>
            <a:endParaRPr lang="en-US" dirty="0"/>
          </a:p>
          <a:p>
            <a:r>
              <a:rPr lang="en-US" sz="11200" cap="none" dirty="0">
                <a:latin typeface="Times New Roman" panose="02020603050405020304" pitchFamily="18" charset="0"/>
                <a:cs typeface="Times New Roman" panose="02020603050405020304" pitchFamily="18" charset="0"/>
              </a:rPr>
              <a:t> Vertigo is defined as an illusion of movement </a:t>
            </a:r>
          </a:p>
          <a:p>
            <a:r>
              <a:rPr lang="en-US" sz="11200" cap="none" dirty="0">
                <a:latin typeface="Times New Roman" panose="02020603050405020304" pitchFamily="18" charset="0"/>
                <a:cs typeface="Times New Roman" panose="02020603050405020304" pitchFamily="18" charset="0"/>
              </a:rPr>
              <a:t>Explore characteristics of symptoms; examine for nystagmus </a:t>
            </a:r>
          </a:p>
          <a:p>
            <a:r>
              <a:rPr lang="en-US" sz="11200" cap="none" dirty="0">
                <a:latin typeface="Times New Roman" panose="02020603050405020304" pitchFamily="18" charset="0"/>
                <a:cs typeface="Times New Roman" panose="02020603050405020304" pitchFamily="18" charset="0"/>
              </a:rPr>
              <a:t>Do a Hallpike test in all patients presenting with vertigo/dizziness </a:t>
            </a:r>
          </a:p>
          <a:p>
            <a:r>
              <a:rPr lang="en-US" sz="11200" cap="none" dirty="0">
                <a:latin typeface="Times New Roman" panose="02020603050405020304" pitchFamily="18" charset="0"/>
                <a:cs typeface="Times New Roman" panose="02020603050405020304" pitchFamily="18" charset="0"/>
              </a:rPr>
              <a:t>At every stage, explore ‘red flags’ and refer as necessary </a:t>
            </a:r>
          </a:p>
          <a:p>
            <a:r>
              <a:rPr lang="en-US" sz="11200" cap="none" dirty="0">
                <a:latin typeface="Times New Roman" panose="02020603050405020304" pitchFamily="18" charset="0"/>
                <a:cs typeface="Times New Roman" panose="02020603050405020304" pitchFamily="18" charset="0"/>
              </a:rPr>
              <a:t>Dizziness with pre‐</a:t>
            </a:r>
            <a:r>
              <a:rPr lang="en-US" sz="11200" cap="none" dirty="0" err="1">
                <a:latin typeface="Times New Roman" panose="02020603050405020304" pitchFamily="18" charset="0"/>
                <a:cs typeface="Times New Roman" panose="02020603050405020304" pitchFamily="18" charset="0"/>
              </a:rPr>
              <a:t>syncopal</a:t>
            </a:r>
            <a:r>
              <a:rPr lang="en-US" sz="11200" cap="none" dirty="0">
                <a:latin typeface="Times New Roman" panose="02020603050405020304" pitchFamily="18" charset="0"/>
                <a:cs typeface="Times New Roman" panose="02020603050405020304" pitchFamily="18" charset="0"/>
              </a:rPr>
              <a:t> symptoms should be referred to cardiology </a:t>
            </a:r>
          </a:p>
          <a:p>
            <a:r>
              <a:rPr lang="en-US" sz="11200" cap="none" dirty="0">
                <a:latin typeface="Times New Roman" panose="02020603050405020304" pitchFamily="18" charset="0"/>
                <a:cs typeface="Times New Roman" panose="02020603050405020304" pitchFamily="18" charset="0"/>
              </a:rPr>
              <a:t>Exclude orthostatic/Postural hypotension</a:t>
            </a:r>
          </a:p>
          <a:p>
            <a:r>
              <a:rPr lang="en-US" sz="11200" cap="none" dirty="0">
                <a:latin typeface="Times New Roman" panose="02020603050405020304" pitchFamily="18" charset="0"/>
                <a:cs typeface="Times New Roman" panose="02020603050405020304" pitchFamily="18" charset="0"/>
              </a:rPr>
              <a:t>Consider migraine &amp; treat if appropriate.</a:t>
            </a:r>
          </a:p>
          <a:p>
            <a:endParaRPr lang="en-US" sz="800" dirty="0"/>
          </a:p>
          <a:p>
            <a:pPr marL="0" indent="0">
              <a:buNone/>
            </a:pPr>
            <a:endParaRPr lang="en-US" sz="11200" cap="none" dirty="0">
              <a:latin typeface="Times New Roman" panose="02020603050405020304" pitchFamily="18" charset="0"/>
              <a:cs typeface="Times New Roman" panose="02020603050405020304" pitchFamily="18" charset="0"/>
            </a:endParaRPr>
          </a:p>
          <a:p>
            <a:endParaRPr lang="en-US" sz="800" dirty="0"/>
          </a:p>
          <a:p>
            <a:pPr marL="0" indent="0">
              <a:buNone/>
            </a:pPr>
            <a:r>
              <a:rPr lang="en-US" sz="800" dirty="0"/>
              <a:t>	</a:t>
            </a:r>
          </a:p>
          <a:p>
            <a:pPr marL="0" indent="0">
              <a:buNone/>
            </a:pPr>
            <a:endParaRPr lang="en-US" sz="112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5933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normAutofit/>
          </a:bodyPr>
          <a:lstStyle/>
          <a:p>
            <a:r>
              <a:rPr lang="en-US" sz="5400" b="1" cap="none" dirty="0">
                <a:solidFill>
                  <a:srgbClr val="C00000"/>
                </a:solidFill>
                <a:latin typeface="Times New Roman" panose="02020603050405020304" pitchFamily="18" charset="0"/>
                <a:cs typeface="Times New Roman" panose="02020603050405020304" pitchFamily="18" charset="0"/>
              </a:rPr>
              <a:t>3 Common causes</a:t>
            </a:r>
          </a:p>
        </p:txBody>
      </p:sp>
    </p:spTree>
    <p:extLst>
      <p:ext uri="{BB962C8B-B14F-4D97-AF65-F5344CB8AC3E}">
        <p14:creationId xmlns:p14="http://schemas.microsoft.com/office/powerpoint/2010/main" val="2801428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normAutofit/>
          </a:bodyPr>
          <a:lstStyle/>
          <a:p>
            <a:pPr marL="0" indent="0">
              <a:buNone/>
            </a:pPr>
            <a:r>
              <a:rPr lang="en-US" sz="4800" b="1" cap="none" dirty="0">
                <a:solidFill>
                  <a:srgbClr val="C00000"/>
                </a:solidFill>
                <a:latin typeface="Times New Roman" panose="02020603050405020304" pitchFamily="18" charset="0"/>
                <a:cs typeface="Times New Roman" panose="02020603050405020304" pitchFamily="18" charset="0"/>
              </a:rPr>
              <a:t>1-Vestibular neuritis</a:t>
            </a:r>
          </a:p>
        </p:txBody>
      </p:sp>
    </p:spTree>
    <p:extLst>
      <p:ext uri="{BB962C8B-B14F-4D97-AF65-F5344CB8AC3E}">
        <p14:creationId xmlns:p14="http://schemas.microsoft.com/office/powerpoint/2010/main" val="1408732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991342"/>
          </a:xfrm>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Vestibular neuritis</a:t>
            </a:r>
          </a:p>
        </p:txBody>
      </p:sp>
      <p:sp>
        <p:nvSpPr>
          <p:cNvPr id="3" name="Content Placeholder 2"/>
          <p:cNvSpPr>
            <a:spLocks noGrp="1"/>
          </p:cNvSpPr>
          <p:nvPr>
            <p:ph sz="quarter" idx="13"/>
          </p:nvPr>
        </p:nvSpPr>
        <p:spPr>
          <a:xfrm>
            <a:off x="913774" y="1493950"/>
            <a:ext cx="10363826" cy="5061396"/>
          </a:xfrm>
        </p:spPr>
        <p:txBody>
          <a:bodyPr>
            <a:normAutofit/>
          </a:bodyPr>
          <a:lstStyle/>
          <a:p>
            <a:endParaRPr lang="en-US" sz="2800" cap="none" dirty="0">
              <a:latin typeface="Times New Roman" panose="02020603050405020304" pitchFamily="18" charset="0"/>
              <a:cs typeface="Times New Roman" panose="02020603050405020304" pitchFamily="18" charset="0"/>
            </a:endParaRPr>
          </a:p>
          <a:p>
            <a:r>
              <a:rPr lang="en-US" sz="2800" cap="none" dirty="0">
                <a:latin typeface="Times New Roman" panose="02020603050405020304" pitchFamily="18" charset="0"/>
                <a:cs typeface="Times New Roman" panose="02020603050405020304" pitchFamily="18" charset="0"/>
              </a:rPr>
              <a:t>One of the commonest causes of true vertigo.</a:t>
            </a:r>
          </a:p>
          <a:p>
            <a:r>
              <a:rPr lang="en-US" sz="2800" cap="none" dirty="0">
                <a:latin typeface="Times New Roman" panose="02020603050405020304" pitchFamily="18" charset="0"/>
                <a:cs typeface="Times New Roman" panose="02020603050405020304" pitchFamily="18" charset="0"/>
              </a:rPr>
              <a:t>Age of onset is 40 years (range 20-60)</a:t>
            </a:r>
          </a:p>
          <a:p>
            <a:r>
              <a:rPr lang="en-US" sz="2800" cap="none" dirty="0">
                <a:latin typeface="Times New Roman" panose="02020603050405020304" pitchFamily="18" charset="0"/>
                <a:cs typeface="Times New Roman" panose="02020603050405020304" pitchFamily="18" charset="0"/>
              </a:rPr>
              <a:t>Is due to temporary lesion of the vestibular nerve</a:t>
            </a:r>
          </a:p>
        </p:txBody>
      </p:sp>
    </p:spTree>
    <p:extLst>
      <p:ext uri="{BB962C8B-B14F-4D97-AF65-F5344CB8AC3E}">
        <p14:creationId xmlns:p14="http://schemas.microsoft.com/office/powerpoint/2010/main" val="3481549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52400"/>
            <a:ext cx="8229600" cy="707409"/>
          </a:xfrm>
        </p:spPr>
        <p:txBody>
          <a:bodyPr>
            <a:normAutofit fontScale="90000"/>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Objectives:</a:t>
            </a:r>
            <a:br>
              <a:rPr lang="en-US" sz="4400" b="1" cap="none" dirty="0">
                <a:solidFill>
                  <a:srgbClr val="C00000"/>
                </a:solidFill>
                <a:latin typeface="Times New Roman" panose="02020603050405020304" pitchFamily="18" charset="0"/>
                <a:cs typeface="Times New Roman" panose="02020603050405020304" pitchFamily="18" charset="0"/>
              </a:rPr>
            </a:br>
            <a:endParaRPr lang="en-US" sz="3100" b="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4294967295"/>
          </p:nvPr>
        </p:nvSpPr>
        <p:spPr>
          <a:xfrm>
            <a:off x="1600200" y="749490"/>
            <a:ext cx="8610600" cy="5692253"/>
          </a:xfrm>
          <a:prstGeom prst="rect">
            <a:avLst/>
          </a:prstGeom>
        </p:spPr>
        <p:txBody>
          <a:bodyPr>
            <a:noAutofit/>
          </a:bodyPr>
          <a:lstStyle/>
          <a:p>
            <a:pPr marL="457200" indent="-457200">
              <a:buFont typeface="+mj-lt"/>
              <a:buAutoNum type="arabicPeriod"/>
            </a:pPr>
            <a:r>
              <a:rPr lang="en-US" sz="2400" cap="none" dirty="0">
                <a:solidFill>
                  <a:srgbClr val="002060"/>
                </a:solidFill>
                <a:latin typeface="Times New Roman" panose="02020603050405020304" pitchFamily="18" charset="0"/>
                <a:cs typeface="Times New Roman" panose="02020603050405020304" pitchFamily="18" charset="0"/>
              </a:rPr>
              <a:t>Explain the patho-physiology of human balance system</a:t>
            </a:r>
          </a:p>
          <a:p>
            <a:pPr marL="457200" indent="-457200">
              <a:buFont typeface="+mj-lt"/>
              <a:buAutoNum type="arabicPeriod"/>
            </a:pPr>
            <a:r>
              <a:rPr lang="en-US" sz="2400" cap="none" dirty="0">
                <a:solidFill>
                  <a:srgbClr val="002060"/>
                </a:solidFill>
                <a:latin typeface="Times New Roman" panose="02020603050405020304" pitchFamily="18" charset="0"/>
                <a:cs typeface="Times New Roman" panose="02020603050405020304" pitchFamily="18" charset="0"/>
              </a:rPr>
              <a:t>Compare and contrast dizziness and vertigo </a:t>
            </a:r>
          </a:p>
          <a:p>
            <a:pPr marL="457200" indent="-457200">
              <a:buFont typeface="+mj-lt"/>
              <a:buAutoNum type="arabicPeriod"/>
            </a:pPr>
            <a:r>
              <a:rPr lang="en-US" sz="2400" cap="none" dirty="0">
                <a:solidFill>
                  <a:srgbClr val="002060"/>
                </a:solidFill>
                <a:latin typeface="Times New Roman" panose="02020603050405020304" pitchFamily="18" charset="0"/>
                <a:cs typeface="Times New Roman" panose="02020603050405020304" pitchFamily="18" charset="0"/>
              </a:rPr>
              <a:t>Recognize the common causes of dizziness / vertigo</a:t>
            </a:r>
          </a:p>
          <a:p>
            <a:pPr marL="457200" indent="-457200">
              <a:buFont typeface="+mj-lt"/>
              <a:buAutoNum type="arabicPeriod"/>
            </a:pPr>
            <a:r>
              <a:rPr lang="en-US" sz="2400" cap="none" dirty="0">
                <a:solidFill>
                  <a:srgbClr val="002060"/>
                </a:solidFill>
                <a:latin typeface="Times New Roman" panose="02020603050405020304" pitchFamily="18" charset="0"/>
                <a:cs typeface="Times New Roman" panose="02020603050405020304" pitchFamily="18" charset="0"/>
              </a:rPr>
              <a:t>Take an adequate history from a dizzy patient </a:t>
            </a:r>
          </a:p>
          <a:p>
            <a:pPr marL="457200" indent="-457200">
              <a:buFont typeface="+mj-lt"/>
              <a:buAutoNum type="arabicPeriod"/>
            </a:pPr>
            <a:r>
              <a:rPr lang="en-US" sz="2400" cap="none" dirty="0">
                <a:solidFill>
                  <a:srgbClr val="002060"/>
                </a:solidFill>
                <a:latin typeface="Times New Roman" panose="02020603050405020304" pitchFamily="18" charset="0"/>
                <a:cs typeface="Times New Roman" panose="02020603050405020304" pitchFamily="18" charset="0"/>
              </a:rPr>
              <a:t>Perform Hallpike and </a:t>
            </a:r>
            <a:r>
              <a:rPr lang="en-US" sz="2400" cap="none" dirty="0" err="1">
                <a:solidFill>
                  <a:srgbClr val="002060"/>
                </a:solidFill>
                <a:latin typeface="Times New Roman" panose="02020603050405020304" pitchFamily="18" charset="0"/>
                <a:cs typeface="Times New Roman" panose="02020603050405020304" pitchFamily="18" charset="0"/>
              </a:rPr>
              <a:t>Epley's</a:t>
            </a:r>
            <a:r>
              <a:rPr lang="en-US" sz="2400" cap="none" dirty="0">
                <a:solidFill>
                  <a:srgbClr val="002060"/>
                </a:solidFill>
                <a:latin typeface="Times New Roman" panose="02020603050405020304" pitchFamily="18" charset="0"/>
                <a:cs typeface="Times New Roman" panose="02020603050405020304" pitchFamily="18" charset="0"/>
              </a:rPr>
              <a:t> manoeuvres on a dizzy patient</a:t>
            </a:r>
          </a:p>
          <a:p>
            <a:pPr marL="457200" indent="-457200">
              <a:buFont typeface="+mj-lt"/>
              <a:buAutoNum type="arabicPeriod"/>
            </a:pPr>
            <a:r>
              <a:rPr lang="en-US" sz="2400" cap="none" dirty="0">
                <a:solidFill>
                  <a:srgbClr val="002060"/>
                </a:solidFill>
                <a:latin typeface="Times New Roman" panose="02020603050405020304" pitchFamily="18" charset="0"/>
                <a:cs typeface="Times New Roman" panose="02020603050405020304" pitchFamily="18" charset="0"/>
              </a:rPr>
              <a:t>Identify the RED flag and ask for appropriate lab investigation in a dizzy patient</a:t>
            </a:r>
          </a:p>
          <a:p>
            <a:pPr marL="457200" indent="-457200">
              <a:buFont typeface="+mj-lt"/>
              <a:buAutoNum type="arabicPeriod"/>
            </a:pPr>
            <a:r>
              <a:rPr lang="en-US" sz="2400" cap="none" dirty="0">
                <a:solidFill>
                  <a:srgbClr val="002060"/>
                </a:solidFill>
                <a:latin typeface="Times New Roman" panose="02020603050405020304" pitchFamily="18" charset="0"/>
                <a:cs typeface="Times New Roman" panose="02020603050405020304" pitchFamily="18" charset="0"/>
              </a:rPr>
              <a:t>Justify the differential diagnosis of dizziness</a:t>
            </a:r>
          </a:p>
          <a:p>
            <a:pPr marL="457200" indent="-457200">
              <a:buFont typeface="+mj-lt"/>
              <a:buAutoNum type="arabicPeriod"/>
            </a:pPr>
            <a:r>
              <a:rPr lang="en-US" sz="2400" cap="none" dirty="0">
                <a:solidFill>
                  <a:srgbClr val="002060"/>
                </a:solidFill>
                <a:latin typeface="Times New Roman" panose="02020603050405020304" pitchFamily="18" charset="0"/>
                <a:cs typeface="Times New Roman" panose="02020603050405020304" pitchFamily="18" charset="0"/>
              </a:rPr>
              <a:t>Discuss the available therapeutic options at primary care level and criteria for referral to the secondary care</a:t>
            </a:r>
          </a:p>
        </p:txBody>
      </p:sp>
    </p:spTree>
    <p:extLst>
      <p:ext uri="{BB962C8B-B14F-4D97-AF65-F5344CB8AC3E}">
        <p14:creationId xmlns:p14="http://schemas.microsoft.com/office/powerpoint/2010/main" val="93271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Clinical features</a:t>
            </a:r>
          </a:p>
        </p:txBody>
      </p:sp>
      <p:sp>
        <p:nvSpPr>
          <p:cNvPr id="3" name="Content Placeholder 2"/>
          <p:cNvSpPr>
            <a:spLocks noGrp="1"/>
          </p:cNvSpPr>
          <p:nvPr>
            <p:ph sz="quarter" idx="13"/>
          </p:nvPr>
        </p:nvSpPr>
        <p:spPr/>
        <p:txBody>
          <a:bodyPr/>
          <a:lstStyle/>
          <a:p>
            <a:pPr>
              <a:buFont typeface="Wingdings" panose="05000000000000000000" pitchFamily="2" charset="2"/>
              <a:buChar char="q"/>
            </a:pPr>
            <a:endParaRPr lang="en-US" dirty="0"/>
          </a:p>
          <a:p>
            <a:pPr>
              <a:buFont typeface="Wingdings" panose="05000000000000000000" pitchFamily="2" charset="2"/>
              <a:buChar char="q"/>
            </a:pPr>
            <a:r>
              <a:rPr lang="en-US" sz="2800" dirty="0">
                <a:solidFill>
                  <a:srgbClr val="002060"/>
                </a:solidFill>
                <a:latin typeface="Times New Roman" panose="02020603050405020304" pitchFamily="18" charset="0"/>
                <a:cs typeface="Times New Roman" panose="02020603050405020304" pitchFamily="18" charset="0"/>
              </a:rPr>
              <a:t> </a:t>
            </a:r>
            <a:r>
              <a:rPr lang="en-US" sz="2800" cap="none" dirty="0">
                <a:solidFill>
                  <a:srgbClr val="002060"/>
                </a:solidFill>
                <a:latin typeface="Times New Roman" panose="02020603050405020304" pitchFamily="18" charset="0"/>
                <a:cs typeface="Times New Roman" panose="02020603050405020304" pitchFamily="18" charset="0"/>
              </a:rPr>
              <a:t>Vertigo, usually severe.</a:t>
            </a:r>
          </a:p>
          <a:p>
            <a:pPr>
              <a:buFont typeface="Wingdings" panose="05000000000000000000" pitchFamily="2" charset="2"/>
              <a:buChar char="q"/>
            </a:pPr>
            <a:r>
              <a:rPr lang="en-US" sz="2800" cap="none" dirty="0">
                <a:solidFill>
                  <a:srgbClr val="002060"/>
                </a:solidFill>
                <a:latin typeface="Times New Roman" panose="02020603050405020304" pitchFamily="18" charset="0"/>
                <a:cs typeface="Times New Roman" panose="02020603050405020304" pitchFamily="18" charset="0"/>
              </a:rPr>
              <a:t> Absence of cochlear symptoms – deafness &amp; tinnitus</a:t>
            </a:r>
          </a:p>
          <a:p>
            <a:pPr>
              <a:buFont typeface="Wingdings" panose="05000000000000000000" pitchFamily="2" charset="2"/>
              <a:buChar char="q"/>
            </a:pPr>
            <a:r>
              <a:rPr lang="en-US" sz="2800" cap="none" dirty="0">
                <a:solidFill>
                  <a:srgbClr val="002060"/>
                </a:solidFill>
                <a:latin typeface="Times New Roman" panose="02020603050405020304" pitchFamily="18" charset="0"/>
                <a:cs typeface="Times New Roman" panose="02020603050405020304" pitchFamily="18" charset="0"/>
              </a:rPr>
              <a:t> Absence of neurological symptoms.</a:t>
            </a:r>
          </a:p>
        </p:txBody>
      </p:sp>
    </p:spTree>
    <p:extLst>
      <p:ext uri="{BB962C8B-B14F-4D97-AF65-F5344CB8AC3E}">
        <p14:creationId xmlns:p14="http://schemas.microsoft.com/office/powerpoint/2010/main" val="41969806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a:xfrm>
            <a:off x="913774" y="618518"/>
            <a:ext cx="10363826" cy="6078496"/>
          </a:xfrm>
        </p:spPr>
        <p:txBody>
          <a:bodyPr>
            <a:normAutofit/>
          </a:bodyPr>
          <a:lstStyle/>
          <a:p>
            <a:pPr marL="457200" lvl="1" indent="0">
              <a:buNone/>
            </a:pPr>
            <a:endParaRPr lang="en-US" sz="2800" dirty="0">
              <a:latin typeface="Times New Roman" panose="02020603050405020304" pitchFamily="18" charset="0"/>
              <a:cs typeface="Times New Roman" panose="02020603050405020304" pitchFamily="18" charset="0"/>
            </a:endParaRPr>
          </a:p>
          <a:p>
            <a:pPr lvl="1"/>
            <a:r>
              <a:rPr lang="en-US" sz="2800" cap="none" dirty="0">
                <a:solidFill>
                  <a:srgbClr val="002060"/>
                </a:solidFill>
                <a:latin typeface="Times New Roman" panose="02020603050405020304" pitchFamily="18" charset="0"/>
                <a:cs typeface="Times New Roman" panose="02020603050405020304" pitchFamily="18" charset="0"/>
              </a:rPr>
              <a:t>Vertigo comes suddenly and without warning, it is continuous, it lasts for about 6 weeks.</a:t>
            </a:r>
          </a:p>
          <a:p>
            <a:pPr lvl="1"/>
            <a:r>
              <a:rPr lang="en-US" sz="2800" cap="none" dirty="0">
                <a:solidFill>
                  <a:srgbClr val="002060"/>
                </a:solidFill>
                <a:latin typeface="Times New Roman" panose="02020603050405020304" pitchFamily="18" charset="0"/>
                <a:cs typeface="Times New Roman" panose="02020603050405020304" pitchFamily="18" charset="0"/>
              </a:rPr>
              <a:t>Head movement may worsening symptoms</a:t>
            </a:r>
          </a:p>
          <a:p>
            <a:pPr lvl="1"/>
            <a:r>
              <a:rPr lang="en-US" sz="2800" cap="none" dirty="0">
                <a:solidFill>
                  <a:srgbClr val="002060"/>
                </a:solidFill>
                <a:latin typeface="Times New Roman" panose="02020603050405020304" pitchFamily="18" charset="0"/>
                <a:cs typeface="Times New Roman" panose="02020603050405020304" pitchFamily="18" charset="0"/>
              </a:rPr>
              <a:t>90% of patients have nausea</a:t>
            </a:r>
          </a:p>
          <a:p>
            <a:pPr lvl="1"/>
            <a:r>
              <a:rPr lang="en-US" sz="2800" cap="none" dirty="0">
                <a:solidFill>
                  <a:srgbClr val="002060"/>
                </a:solidFill>
                <a:latin typeface="Times New Roman" panose="02020603050405020304" pitchFamily="18" charset="0"/>
                <a:cs typeface="Times New Roman" panose="02020603050405020304" pitchFamily="18" charset="0"/>
              </a:rPr>
              <a:t>55% have vomiting </a:t>
            </a:r>
          </a:p>
          <a:p>
            <a:pPr lvl="1"/>
            <a:r>
              <a:rPr lang="en-US" sz="2800" cap="none" dirty="0">
                <a:solidFill>
                  <a:srgbClr val="002060"/>
                </a:solidFill>
                <a:latin typeface="Times New Roman" panose="02020603050405020304" pitchFamily="18" charset="0"/>
                <a:cs typeface="Times New Roman" panose="02020603050405020304" pitchFamily="18" charset="0"/>
              </a:rPr>
              <a:t>70% have nystagmus</a:t>
            </a:r>
          </a:p>
          <a:p>
            <a:pPr lvl="1"/>
            <a:r>
              <a:rPr lang="en-US" sz="2800" cap="none" dirty="0">
                <a:solidFill>
                  <a:srgbClr val="002060"/>
                </a:solidFill>
                <a:latin typeface="Times New Roman" panose="02020603050405020304" pitchFamily="18" charset="0"/>
                <a:cs typeface="Times New Roman" panose="02020603050405020304" pitchFamily="18" charset="0"/>
              </a:rPr>
              <a:t>In 43% attacks are recurrent, each successive recurrent is milder than the one before.</a:t>
            </a:r>
          </a:p>
          <a:p>
            <a:pPr lvl="1"/>
            <a:r>
              <a:rPr lang="en-US" sz="2800" cap="none" dirty="0">
                <a:solidFill>
                  <a:srgbClr val="002060"/>
                </a:solidFill>
                <a:latin typeface="Times New Roman" panose="02020603050405020304" pitchFamily="18" charset="0"/>
                <a:cs typeface="Times New Roman" panose="02020603050405020304" pitchFamily="18" charset="0"/>
              </a:rPr>
              <a:t>In 45% the attack is preceded by infectious illness</a:t>
            </a:r>
            <a:r>
              <a:rPr lang="en-US" sz="2800" cap="none"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8173292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Treatment</a:t>
            </a:r>
          </a:p>
        </p:txBody>
      </p:sp>
      <p:sp>
        <p:nvSpPr>
          <p:cNvPr id="3" name="Content Placeholder 2"/>
          <p:cNvSpPr>
            <a:spLocks noGrp="1"/>
          </p:cNvSpPr>
          <p:nvPr>
            <p:ph sz="quarter" idx="13"/>
          </p:nvPr>
        </p:nvSpPr>
        <p:spPr/>
        <p:txBody>
          <a:bodyPr>
            <a:normAutofit lnSpcReduction="10000"/>
          </a:bodyPr>
          <a:lstStyle/>
          <a:p>
            <a:r>
              <a:rPr lang="en-US" sz="2800" cap="none" dirty="0">
                <a:solidFill>
                  <a:srgbClr val="002060"/>
                </a:solidFill>
                <a:latin typeface="Times New Roman" panose="02020603050405020304" pitchFamily="18" charset="0"/>
                <a:cs typeface="Times New Roman" panose="02020603050405020304" pitchFamily="18" charset="0"/>
              </a:rPr>
              <a:t>Partly by vestibular sedation &amp; partly by the brain compensation.</a:t>
            </a:r>
          </a:p>
          <a:p>
            <a:r>
              <a:rPr lang="en-US" sz="2800" cap="none" dirty="0">
                <a:solidFill>
                  <a:srgbClr val="002060"/>
                </a:solidFill>
                <a:latin typeface="Times New Roman" panose="02020603050405020304" pitchFamily="18" charset="0"/>
                <a:cs typeface="Times New Roman" panose="02020603050405020304" pitchFamily="18" charset="0"/>
              </a:rPr>
              <a:t>Explanation and reassurance are an important part of management. This is a frightening condition, many patients fear a more severe cause for the symptoms.</a:t>
            </a:r>
          </a:p>
          <a:p>
            <a:pPr>
              <a:buFontTx/>
              <a:buChar char="-"/>
            </a:pPr>
            <a:r>
              <a:rPr lang="en-US" sz="2800" cap="none" dirty="0">
                <a:solidFill>
                  <a:srgbClr val="002060"/>
                </a:solidFill>
                <a:latin typeface="Times New Roman" panose="02020603050405020304" pitchFamily="18" charset="0"/>
                <a:cs typeface="Times New Roman" panose="02020603050405020304" pitchFamily="18" charset="0"/>
              </a:rPr>
              <a:t>Prochlorperazine in a dose of 5 mg three times a day.</a:t>
            </a:r>
          </a:p>
          <a:p>
            <a:pPr>
              <a:buFontTx/>
              <a:buChar char="-"/>
            </a:pPr>
            <a:r>
              <a:rPr lang="en-US" sz="2800" cap="none" dirty="0">
                <a:solidFill>
                  <a:srgbClr val="002060"/>
                </a:solidFill>
                <a:latin typeface="Times New Roman" panose="02020603050405020304" pitchFamily="18" charset="0"/>
                <a:cs typeface="Times New Roman" panose="02020603050405020304" pitchFamily="18" charset="0"/>
              </a:rPr>
              <a:t>S/E  a Parkinson’s like syndrome on chronic use. </a:t>
            </a:r>
          </a:p>
        </p:txBody>
      </p:sp>
    </p:spTree>
    <p:extLst>
      <p:ext uri="{BB962C8B-B14F-4D97-AF65-F5344CB8AC3E}">
        <p14:creationId xmlns:p14="http://schemas.microsoft.com/office/powerpoint/2010/main" val="13626092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Compensation</a:t>
            </a:r>
          </a:p>
        </p:txBody>
      </p:sp>
      <p:sp>
        <p:nvSpPr>
          <p:cNvPr id="3" name="Content Placeholder 2"/>
          <p:cNvSpPr>
            <a:spLocks noGrp="1"/>
          </p:cNvSpPr>
          <p:nvPr>
            <p:ph sz="quarter" idx="13"/>
          </p:nvPr>
        </p:nvSpPr>
        <p:spPr/>
        <p:txBody>
          <a:bodyPr>
            <a:normAutofit/>
          </a:bodyPr>
          <a:lstStyle/>
          <a:p>
            <a:r>
              <a:rPr lang="en-US" sz="2800" cap="none" dirty="0">
                <a:solidFill>
                  <a:srgbClr val="002060"/>
                </a:solidFill>
                <a:latin typeface="Times New Roman" panose="02020603050405020304" pitchFamily="18" charset="0"/>
                <a:cs typeface="Times New Roman" panose="02020603050405020304" pitchFamily="18" charset="0"/>
              </a:rPr>
              <a:t>In time the brain adjusts to the distorted information it is getting from the  labyrinthine, this process can be accelerated by doing exercises,</a:t>
            </a:r>
          </a:p>
          <a:p>
            <a:r>
              <a:rPr lang="en-US" sz="2800" cap="none" dirty="0">
                <a:solidFill>
                  <a:srgbClr val="002060"/>
                </a:solidFill>
                <a:latin typeface="Times New Roman" panose="02020603050405020304" pitchFamily="18" charset="0"/>
                <a:cs typeface="Times New Roman" panose="02020603050405020304" pitchFamily="18" charset="0"/>
              </a:rPr>
              <a:t>Eye, head &amp; shoulder movement can be used</a:t>
            </a:r>
          </a:p>
          <a:p>
            <a:r>
              <a:rPr lang="en-US" sz="2800" cap="none" dirty="0">
                <a:solidFill>
                  <a:srgbClr val="002060"/>
                </a:solidFill>
                <a:latin typeface="Times New Roman" panose="02020603050405020304" pitchFamily="18" charset="0"/>
                <a:cs typeface="Times New Roman" panose="02020603050405020304" pitchFamily="18" charset="0"/>
              </a:rPr>
              <a:t>Standing and walking with the eyes closed also stress labyrinthine function</a:t>
            </a:r>
          </a:p>
        </p:txBody>
      </p:sp>
    </p:spTree>
    <p:extLst>
      <p:ext uri="{BB962C8B-B14F-4D97-AF65-F5344CB8AC3E}">
        <p14:creationId xmlns:p14="http://schemas.microsoft.com/office/powerpoint/2010/main" val="25596486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937328"/>
          </a:xfrm>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Habituation techniques</a:t>
            </a:r>
          </a:p>
        </p:txBody>
      </p:sp>
      <p:sp>
        <p:nvSpPr>
          <p:cNvPr id="3" name="Content Placeholder 2"/>
          <p:cNvSpPr>
            <a:spLocks noGrp="1"/>
          </p:cNvSpPr>
          <p:nvPr>
            <p:ph sz="quarter" idx="13"/>
          </p:nvPr>
        </p:nvSpPr>
        <p:spPr>
          <a:xfrm>
            <a:off x="913774" y="1555846"/>
            <a:ext cx="10363826" cy="5302154"/>
          </a:xfrm>
        </p:spPr>
        <p:txBody>
          <a:bodyPr>
            <a:normAutofit/>
          </a:bodyPr>
          <a:lstStyle/>
          <a:p>
            <a:pPr lvl="0"/>
            <a:endParaRPr lang="en-US" dirty="0"/>
          </a:p>
          <a:p>
            <a:pPr lvl="0"/>
            <a:r>
              <a:rPr lang="en-US" sz="2800" cap="none" dirty="0">
                <a:solidFill>
                  <a:srgbClr val="002060"/>
                </a:solidFill>
                <a:latin typeface="Times New Roman" panose="02020603050405020304" pitchFamily="18" charset="0"/>
                <a:cs typeface="Times New Roman" panose="02020603050405020304" pitchFamily="18" charset="0"/>
              </a:rPr>
              <a:t>Avoid quick spins or movements that provoke vertigo.</a:t>
            </a:r>
          </a:p>
          <a:p>
            <a:pPr lvl="0"/>
            <a:r>
              <a:rPr lang="en-US" sz="2800" cap="none" dirty="0">
                <a:solidFill>
                  <a:srgbClr val="002060"/>
                </a:solidFill>
                <a:latin typeface="Times New Roman" panose="02020603050405020304" pitchFamily="18" charset="0"/>
                <a:cs typeface="Times New Roman" panose="02020603050405020304" pitchFamily="18" charset="0"/>
              </a:rPr>
              <a:t>Sleep in a semi-recumbent position for the next two nights following the above technique. In most cases a recliner works well, or stacking pillows at the head of the bed. Avoid sleeping on the affected side.</a:t>
            </a:r>
          </a:p>
          <a:p>
            <a:pPr lvl="0"/>
            <a:r>
              <a:rPr lang="en-US" sz="2800" cap="none" dirty="0">
                <a:solidFill>
                  <a:srgbClr val="002060"/>
                </a:solidFill>
                <a:latin typeface="Times New Roman" panose="02020603050405020304" pitchFamily="18" charset="0"/>
                <a:cs typeface="Times New Roman" panose="02020603050405020304" pitchFamily="18" charset="0"/>
              </a:rPr>
              <a:t>Try to keep the head upright during the day, avoid all supine activities.</a:t>
            </a:r>
          </a:p>
          <a:p>
            <a:pPr lvl="0"/>
            <a:r>
              <a:rPr lang="en-US" sz="2800" cap="none" dirty="0">
                <a:solidFill>
                  <a:srgbClr val="002060"/>
                </a:solidFill>
                <a:latin typeface="Times New Roman" panose="02020603050405020304" pitchFamily="18" charset="0"/>
                <a:cs typeface="Times New Roman" panose="02020603050405020304" pitchFamily="18" charset="0"/>
              </a:rPr>
              <a:t>After a week of being conservative, start to place the head (in controlled environments) in vertigo provoking positions.</a:t>
            </a:r>
          </a:p>
        </p:txBody>
      </p:sp>
    </p:spTree>
    <p:extLst>
      <p:ext uri="{BB962C8B-B14F-4D97-AF65-F5344CB8AC3E}">
        <p14:creationId xmlns:p14="http://schemas.microsoft.com/office/powerpoint/2010/main" val="34690937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59405"/>
          </a:xfrm>
        </p:spPr>
        <p:txBody>
          <a:bodyPr>
            <a:normAutofit fontScale="90000"/>
          </a:bodyPr>
          <a:lstStyle/>
          <a:p>
            <a:endParaRPr lang="en-US" dirty="0"/>
          </a:p>
        </p:txBody>
      </p:sp>
      <p:pic>
        <p:nvPicPr>
          <p:cNvPr id="6" name="Content Placeholder 5"/>
          <p:cNvPicPr>
            <a:picLocks noGrp="1" noChangeAspect="1"/>
          </p:cNvPicPr>
          <p:nvPr>
            <p:ph sz="quarter" idx="13"/>
          </p:nvPr>
        </p:nvPicPr>
        <p:blipFill>
          <a:blip r:embed="rId2"/>
          <a:stretch>
            <a:fillRect/>
          </a:stretch>
        </p:blipFill>
        <p:spPr>
          <a:xfrm>
            <a:off x="1774209" y="1501254"/>
            <a:ext cx="8147713" cy="4722125"/>
          </a:xfrm>
          <a:prstGeom prst="rect">
            <a:avLst/>
          </a:prstGeom>
        </p:spPr>
      </p:pic>
    </p:spTree>
    <p:extLst>
      <p:ext uri="{BB962C8B-B14F-4D97-AF65-F5344CB8AC3E}">
        <p14:creationId xmlns:p14="http://schemas.microsoft.com/office/powerpoint/2010/main" val="10469435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normAutofit/>
          </a:bodyPr>
          <a:lstStyle/>
          <a:p>
            <a:pPr marL="0" indent="0">
              <a:buNone/>
            </a:pPr>
            <a:r>
              <a:rPr lang="en-US" sz="3600" b="1" cap="none" dirty="0">
                <a:solidFill>
                  <a:srgbClr val="C00000"/>
                </a:solidFill>
                <a:latin typeface="Times New Roman" panose="02020603050405020304" pitchFamily="18" charset="0"/>
                <a:cs typeface="Times New Roman" panose="02020603050405020304" pitchFamily="18" charset="0"/>
              </a:rPr>
              <a:t>2- B</a:t>
            </a:r>
            <a:r>
              <a:rPr lang="en-US" sz="3600" cap="none" dirty="0">
                <a:solidFill>
                  <a:srgbClr val="C00000"/>
                </a:solidFill>
                <a:latin typeface="Times New Roman" panose="02020603050405020304" pitchFamily="18" charset="0"/>
                <a:cs typeface="Times New Roman" panose="02020603050405020304" pitchFamily="18" charset="0"/>
              </a:rPr>
              <a:t>enign </a:t>
            </a:r>
            <a:r>
              <a:rPr lang="en-US" sz="3600" b="1" cap="none" dirty="0">
                <a:solidFill>
                  <a:srgbClr val="C00000"/>
                </a:solidFill>
                <a:latin typeface="Times New Roman" panose="02020603050405020304" pitchFamily="18" charset="0"/>
                <a:cs typeface="Times New Roman" panose="02020603050405020304" pitchFamily="18" charset="0"/>
              </a:rPr>
              <a:t>P</a:t>
            </a:r>
            <a:r>
              <a:rPr lang="en-US" sz="3600" cap="none" dirty="0">
                <a:solidFill>
                  <a:srgbClr val="C00000"/>
                </a:solidFill>
                <a:latin typeface="Times New Roman" panose="02020603050405020304" pitchFamily="18" charset="0"/>
                <a:cs typeface="Times New Roman" panose="02020603050405020304" pitchFamily="18" charset="0"/>
              </a:rPr>
              <a:t>aroxysmal </a:t>
            </a:r>
            <a:r>
              <a:rPr lang="en-US" sz="3600" b="1" cap="none" dirty="0">
                <a:solidFill>
                  <a:srgbClr val="C00000"/>
                </a:solidFill>
                <a:latin typeface="Times New Roman" panose="02020603050405020304" pitchFamily="18" charset="0"/>
                <a:cs typeface="Times New Roman" panose="02020603050405020304" pitchFamily="18" charset="0"/>
              </a:rPr>
              <a:t>P</a:t>
            </a:r>
            <a:r>
              <a:rPr lang="en-US" sz="3600" cap="none" dirty="0">
                <a:solidFill>
                  <a:srgbClr val="C00000"/>
                </a:solidFill>
                <a:latin typeface="Times New Roman" panose="02020603050405020304" pitchFamily="18" charset="0"/>
                <a:cs typeface="Times New Roman" panose="02020603050405020304" pitchFamily="18" charset="0"/>
              </a:rPr>
              <a:t>ositional </a:t>
            </a:r>
            <a:r>
              <a:rPr lang="en-US" sz="3600" b="1" cap="none" dirty="0">
                <a:solidFill>
                  <a:srgbClr val="C00000"/>
                </a:solidFill>
                <a:latin typeface="Times New Roman" panose="02020603050405020304" pitchFamily="18" charset="0"/>
                <a:cs typeface="Times New Roman" panose="02020603050405020304" pitchFamily="18" charset="0"/>
              </a:rPr>
              <a:t>V</a:t>
            </a:r>
            <a:r>
              <a:rPr lang="en-US" sz="3600" cap="none" dirty="0">
                <a:solidFill>
                  <a:srgbClr val="C00000"/>
                </a:solidFill>
                <a:latin typeface="Times New Roman" panose="02020603050405020304" pitchFamily="18" charset="0"/>
                <a:cs typeface="Times New Roman" panose="02020603050405020304" pitchFamily="18" charset="0"/>
              </a:rPr>
              <a:t>ertigo</a:t>
            </a:r>
            <a:r>
              <a:rPr lang="en-US" sz="3600" dirty="0"/>
              <a:t> </a:t>
            </a:r>
            <a:r>
              <a:rPr lang="en-US" sz="3600" b="1" dirty="0">
                <a:solidFill>
                  <a:srgbClr val="C00000"/>
                </a:solidFill>
                <a:latin typeface="Times New Roman" panose="02020603050405020304" pitchFamily="18" charset="0"/>
                <a:cs typeface="Times New Roman" panose="02020603050405020304" pitchFamily="18" charset="0"/>
              </a:rPr>
              <a:t>(</a:t>
            </a:r>
            <a:r>
              <a:rPr lang="en-US" sz="3600" b="1" dirty="0" err="1">
                <a:solidFill>
                  <a:srgbClr val="C00000"/>
                </a:solidFill>
                <a:latin typeface="Times New Roman" panose="02020603050405020304" pitchFamily="18" charset="0"/>
                <a:cs typeface="Times New Roman" panose="02020603050405020304" pitchFamily="18" charset="0"/>
              </a:rPr>
              <a:t>bPpv</a:t>
            </a:r>
            <a:r>
              <a:rPr lang="en-US" sz="3600" b="1" dirty="0">
                <a:solidFill>
                  <a:srgbClr val="C0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825145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231489"/>
          </a:xfrm>
        </p:spPr>
        <p:txBody>
          <a:bodyPr>
            <a:normAutofit fontScale="90000"/>
          </a:bodyPr>
          <a:lstStyle/>
          <a:p>
            <a:endParaRPr lang="en-US" dirty="0"/>
          </a:p>
        </p:txBody>
      </p:sp>
      <p:sp>
        <p:nvSpPr>
          <p:cNvPr id="3" name="Content Placeholder 2"/>
          <p:cNvSpPr>
            <a:spLocks noGrp="1"/>
          </p:cNvSpPr>
          <p:nvPr>
            <p:ph sz="quarter" idx="13"/>
          </p:nvPr>
        </p:nvSpPr>
        <p:spPr>
          <a:xfrm>
            <a:off x="797864" y="1027689"/>
            <a:ext cx="10363826" cy="5592052"/>
          </a:xfrm>
        </p:spPr>
        <p:txBody>
          <a:bodyPr>
            <a:noAutofit/>
          </a:bodyPr>
          <a:lstStyle/>
          <a:p>
            <a:endParaRPr lang="en-US" sz="2800" cap="none" dirty="0">
              <a:solidFill>
                <a:srgbClr val="002060"/>
              </a:solidFill>
              <a:latin typeface="Times New Roman" panose="02020603050405020304" pitchFamily="18" charset="0"/>
              <a:cs typeface="Times New Roman" panose="02020603050405020304" pitchFamily="18" charset="0"/>
            </a:endParaRPr>
          </a:p>
          <a:p>
            <a:r>
              <a:rPr lang="en-US" sz="2800" cap="none" dirty="0">
                <a:solidFill>
                  <a:srgbClr val="002060"/>
                </a:solidFill>
                <a:latin typeface="Times New Roman" panose="02020603050405020304" pitchFamily="18" charset="0"/>
                <a:cs typeface="Times New Roman" panose="02020603050405020304" pitchFamily="18" charset="0"/>
              </a:rPr>
              <a:t>Benign paroxysmal positional vertigo (BPPV) is the most common cause of vertigo, which is a symptom of the condition. </a:t>
            </a:r>
          </a:p>
          <a:p>
            <a:r>
              <a:rPr lang="en-US" sz="2800" cap="none" dirty="0">
                <a:solidFill>
                  <a:srgbClr val="002060"/>
                </a:solidFill>
                <a:latin typeface="Times New Roman" panose="02020603050405020304" pitchFamily="18" charset="0"/>
                <a:cs typeface="Times New Roman" panose="02020603050405020304" pitchFamily="18" charset="0"/>
              </a:rPr>
              <a:t>Though not fully understood, BPPV is thought to arise due to the displacement of </a:t>
            </a:r>
            <a:r>
              <a:rPr lang="en-US" sz="2800" cap="none" dirty="0" err="1">
                <a:solidFill>
                  <a:srgbClr val="002060"/>
                </a:solidFill>
                <a:latin typeface="Times New Roman" panose="02020603050405020304" pitchFamily="18" charset="0"/>
                <a:cs typeface="Times New Roman" panose="02020603050405020304" pitchFamily="18" charset="0"/>
              </a:rPr>
              <a:t>otoconia</a:t>
            </a:r>
            <a:r>
              <a:rPr lang="en-US" sz="2800" cap="none" dirty="0">
                <a:solidFill>
                  <a:srgbClr val="002060"/>
                </a:solidFill>
                <a:latin typeface="Times New Roman" panose="02020603050405020304" pitchFamily="18" charset="0"/>
                <a:cs typeface="Times New Roman" panose="02020603050405020304" pitchFamily="18" charset="0"/>
              </a:rPr>
              <a:t> (small crystals of calcium carbonate) from the maculae of the inner ear into the fluid-filled semicircular canals. </a:t>
            </a:r>
          </a:p>
          <a:p>
            <a:r>
              <a:rPr lang="en-US" sz="2800" cap="none" dirty="0">
                <a:solidFill>
                  <a:srgbClr val="002060"/>
                </a:solidFill>
                <a:latin typeface="Times New Roman" panose="02020603050405020304" pitchFamily="18" charset="0"/>
                <a:cs typeface="Times New Roman" panose="02020603050405020304" pitchFamily="18" charset="0"/>
              </a:rPr>
              <a:t>These semicircular canals are sensitive to gravity and changes in head position can be a trigger for BPPV. </a:t>
            </a:r>
          </a:p>
          <a:p>
            <a:r>
              <a:rPr lang="en-US" sz="2800" cap="none" dirty="0">
                <a:solidFill>
                  <a:srgbClr val="002060"/>
                </a:solidFill>
                <a:latin typeface="Times New Roman" panose="02020603050405020304" pitchFamily="18" charset="0"/>
                <a:cs typeface="Times New Roman" panose="02020603050405020304" pitchFamily="18" charset="0"/>
              </a:rPr>
              <a:t>The posterior canal is the most commonly affected site.</a:t>
            </a:r>
          </a:p>
        </p:txBody>
      </p:sp>
    </p:spTree>
    <p:extLst>
      <p:ext uri="{BB962C8B-B14F-4D97-AF65-F5344CB8AC3E}">
        <p14:creationId xmlns:p14="http://schemas.microsoft.com/office/powerpoint/2010/main" val="21271204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708007"/>
          </a:xfrm>
        </p:spPr>
        <p:txBody>
          <a:bodyPr>
            <a:normAutofit/>
          </a:bodyPr>
          <a:lstStyle/>
          <a:p>
            <a:pPr algn="l"/>
            <a:r>
              <a:rPr lang="en-US" sz="4400" b="1" dirty="0">
                <a:solidFill>
                  <a:srgbClr val="C00000"/>
                </a:solidFill>
                <a:latin typeface="Times New Roman" panose="02020603050405020304" pitchFamily="18" charset="0"/>
                <a:cs typeface="Times New Roman" panose="02020603050405020304" pitchFamily="18" charset="0"/>
              </a:rPr>
              <a:t>BPV</a:t>
            </a:r>
          </a:p>
        </p:txBody>
      </p:sp>
      <p:sp>
        <p:nvSpPr>
          <p:cNvPr id="3" name="Content Placeholder 2"/>
          <p:cNvSpPr>
            <a:spLocks noGrp="1"/>
          </p:cNvSpPr>
          <p:nvPr>
            <p:ph sz="quarter" idx="13"/>
          </p:nvPr>
        </p:nvSpPr>
        <p:spPr>
          <a:xfrm>
            <a:off x="913774" y="1326524"/>
            <a:ext cx="10363826" cy="5254580"/>
          </a:xfrm>
        </p:spPr>
        <p:txBody>
          <a:bodyPr/>
          <a:lstStyle/>
          <a:p>
            <a:pPr>
              <a:buFont typeface="Wingdings" panose="05000000000000000000" pitchFamily="2" charset="2"/>
              <a:buChar char="§"/>
            </a:pPr>
            <a:endParaRPr lang="en-US" dirty="0"/>
          </a:p>
          <a:p>
            <a:pPr>
              <a:buFont typeface="Wingdings" panose="05000000000000000000" pitchFamily="2" charset="2"/>
              <a:buChar char="§"/>
            </a:pPr>
            <a:endParaRPr lang="en-US" dirty="0"/>
          </a:p>
          <a:p>
            <a:pPr>
              <a:buFont typeface="Wingdings" panose="05000000000000000000" pitchFamily="2" charset="2"/>
              <a:buChar char="§"/>
            </a:pPr>
            <a:r>
              <a:rPr lang="en-US" sz="2800" cap="none" dirty="0">
                <a:latin typeface="Times New Roman" panose="02020603050405020304" pitchFamily="18" charset="0"/>
                <a:cs typeface="Times New Roman" panose="02020603050405020304" pitchFamily="18" charset="0"/>
              </a:rPr>
              <a:t>Affects an older age group (5</a:t>
            </a:r>
            <a:r>
              <a:rPr lang="en-US" sz="2800" cap="none" baseline="30000" dirty="0">
                <a:latin typeface="Times New Roman" panose="02020603050405020304" pitchFamily="18" charset="0"/>
                <a:cs typeface="Times New Roman" panose="02020603050405020304" pitchFamily="18" charset="0"/>
              </a:rPr>
              <a:t>th</a:t>
            </a:r>
            <a:r>
              <a:rPr lang="en-US" sz="2800" cap="none" dirty="0">
                <a:latin typeface="Times New Roman" panose="02020603050405020304" pitchFamily="18" charset="0"/>
                <a:cs typeface="Times New Roman" panose="02020603050405020304" pitchFamily="18" charset="0"/>
              </a:rPr>
              <a:t>. Decade onwards)</a:t>
            </a:r>
          </a:p>
          <a:p>
            <a:pPr>
              <a:buFont typeface="Wingdings" panose="05000000000000000000" pitchFamily="2" charset="2"/>
              <a:buChar char="§"/>
            </a:pPr>
            <a:r>
              <a:rPr lang="en-US" sz="2800" cap="none" dirty="0">
                <a:latin typeface="Times New Roman" panose="02020603050405020304" pitchFamily="18" charset="0"/>
                <a:cs typeface="Times New Roman" panose="02020603050405020304" pitchFamily="18" charset="0"/>
              </a:rPr>
              <a:t>A round 25% of dizziness cases have BPV.</a:t>
            </a:r>
          </a:p>
          <a:p>
            <a:pPr>
              <a:buFont typeface="Wingdings" panose="05000000000000000000" pitchFamily="2" charset="2"/>
              <a:buChar char="§"/>
            </a:pPr>
            <a:endParaRPr lang="en-US" dirty="0"/>
          </a:p>
          <a:p>
            <a:pPr>
              <a:buFont typeface="Wingdings" panose="05000000000000000000" pitchFamily="2" charset="2"/>
              <a:buChar char="§"/>
            </a:pPr>
            <a:endParaRPr lang="en-US" dirty="0"/>
          </a:p>
        </p:txBody>
      </p:sp>
    </p:spTree>
    <p:extLst>
      <p:ext uri="{BB962C8B-B14F-4D97-AF65-F5344CB8AC3E}">
        <p14:creationId xmlns:p14="http://schemas.microsoft.com/office/powerpoint/2010/main" val="19077799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0"/>
            <a:ext cx="10364451" cy="1596177"/>
          </a:xfrm>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Risk factors include:</a:t>
            </a:r>
          </a:p>
        </p:txBody>
      </p:sp>
      <p:sp>
        <p:nvSpPr>
          <p:cNvPr id="3" name="Content Placeholder 2"/>
          <p:cNvSpPr>
            <a:spLocks noGrp="1"/>
          </p:cNvSpPr>
          <p:nvPr>
            <p:ph sz="quarter" idx="13"/>
          </p:nvPr>
        </p:nvSpPr>
        <p:spPr>
          <a:xfrm>
            <a:off x="733470" y="1210615"/>
            <a:ext cx="10363826" cy="5211650"/>
          </a:xfrm>
        </p:spPr>
        <p:txBody>
          <a:bodyPr>
            <a:normAutofit lnSpcReduction="10000"/>
          </a:bodyPr>
          <a:lstStyle/>
          <a:p>
            <a:pPr marL="0" indent="0">
              <a:buNone/>
            </a:pPr>
            <a:br>
              <a:rPr lang="en-US" dirty="0"/>
            </a:br>
            <a:r>
              <a:rPr lang="en-US" sz="2800" cap="none" dirty="0">
                <a:solidFill>
                  <a:srgbClr val="002060"/>
                </a:solidFill>
                <a:latin typeface="Times New Roman" panose="02020603050405020304" pitchFamily="18" charset="0"/>
                <a:cs typeface="Times New Roman" panose="02020603050405020304" pitchFamily="18" charset="0"/>
              </a:rPr>
              <a:t>• Female sex</a:t>
            </a:r>
            <a:br>
              <a:rPr lang="en-US" sz="2800" cap="none" dirty="0">
                <a:solidFill>
                  <a:srgbClr val="002060"/>
                </a:solidFill>
                <a:latin typeface="Times New Roman" panose="02020603050405020304" pitchFamily="18" charset="0"/>
                <a:cs typeface="Times New Roman" panose="02020603050405020304" pitchFamily="18" charset="0"/>
              </a:rPr>
            </a:br>
            <a:r>
              <a:rPr lang="en-US" sz="2800" cap="none" dirty="0">
                <a:solidFill>
                  <a:srgbClr val="002060"/>
                </a:solidFill>
                <a:latin typeface="Times New Roman" panose="02020603050405020304" pitchFamily="18" charset="0"/>
                <a:cs typeface="Times New Roman" panose="02020603050405020304" pitchFamily="18" charset="0"/>
              </a:rPr>
              <a:t>• hypertension (HTN)</a:t>
            </a:r>
            <a:br>
              <a:rPr lang="en-US" sz="2800" cap="none" dirty="0">
                <a:solidFill>
                  <a:srgbClr val="002060"/>
                </a:solidFill>
                <a:latin typeface="Times New Roman" panose="02020603050405020304" pitchFamily="18" charset="0"/>
                <a:cs typeface="Times New Roman" panose="02020603050405020304" pitchFamily="18" charset="0"/>
              </a:rPr>
            </a:br>
            <a:r>
              <a:rPr lang="en-US" sz="2800" cap="none" dirty="0">
                <a:solidFill>
                  <a:srgbClr val="002060"/>
                </a:solidFill>
                <a:latin typeface="Times New Roman" panose="02020603050405020304" pitchFamily="18" charset="0"/>
                <a:cs typeface="Times New Roman" panose="02020603050405020304" pitchFamily="18" charset="0"/>
              </a:rPr>
              <a:t>• hyperlipidemia </a:t>
            </a:r>
            <a:br>
              <a:rPr lang="en-US" sz="2800" cap="none" dirty="0">
                <a:solidFill>
                  <a:srgbClr val="002060"/>
                </a:solidFill>
                <a:latin typeface="Times New Roman" panose="02020603050405020304" pitchFamily="18" charset="0"/>
                <a:cs typeface="Times New Roman" panose="02020603050405020304" pitchFamily="18" charset="0"/>
              </a:rPr>
            </a:br>
            <a:r>
              <a:rPr lang="en-US" sz="2800" cap="none" dirty="0">
                <a:solidFill>
                  <a:srgbClr val="002060"/>
                </a:solidFill>
                <a:latin typeface="Times New Roman" panose="02020603050405020304" pitchFamily="18" charset="0"/>
                <a:cs typeface="Times New Roman" panose="02020603050405020304" pitchFamily="18" charset="0"/>
              </a:rPr>
              <a:t>• cerebrovascular disease</a:t>
            </a:r>
            <a:br>
              <a:rPr lang="en-US" sz="2800" cap="none" dirty="0">
                <a:solidFill>
                  <a:srgbClr val="002060"/>
                </a:solidFill>
                <a:latin typeface="Times New Roman" panose="02020603050405020304" pitchFamily="18" charset="0"/>
                <a:cs typeface="Times New Roman" panose="02020603050405020304" pitchFamily="18" charset="0"/>
              </a:rPr>
            </a:br>
            <a:r>
              <a:rPr lang="en-US" sz="2800" cap="none" dirty="0">
                <a:solidFill>
                  <a:srgbClr val="002060"/>
                </a:solidFill>
                <a:latin typeface="Times New Roman" panose="02020603050405020304" pitchFamily="18" charset="0"/>
                <a:cs typeface="Times New Roman" panose="02020603050405020304" pitchFamily="18" charset="0"/>
              </a:rPr>
              <a:t>• menopause </a:t>
            </a:r>
            <a:br>
              <a:rPr lang="en-US" sz="2800" cap="none" dirty="0">
                <a:solidFill>
                  <a:srgbClr val="002060"/>
                </a:solidFill>
                <a:latin typeface="Times New Roman" panose="02020603050405020304" pitchFamily="18" charset="0"/>
                <a:cs typeface="Times New Roman" panose="02020603050405020304" pitchFamily="18" charset="0"/>
              </a:rPr>
            </a:br>
            <a:r>
              <a:rPr lang="en-US" sz="2800" cap="none" dirty="0">
                <a:solidFill>
                  <a:srgbClr val="002060"/>
                </a:solidFill>
                <a:latin typeface="Times New Roman" panose="02020603050405020304" pitchFamily="18" charset="0"/>
                <a:cs typeface="Times New Roman" panose="02020603050405020304" pitchFamily="18" charset="0"/>
              </a:rPr>
              <a:t>• allergies </a:t>
            </a:r>
            <a:br>
              <a:rPr lang="en-US" sz="2800" cap="none" dirty="0">
                <a:solidFill>
                  <a:srgbClr val="002060"/>
                </a:solidFill>
                <a:latin typeface="Times New Roman" panose="02020603050405020304" pitchFamily="18" charset="0"/>
                <a:cs typeface="Times New Roman" panose="02020603050405020304" pitchFamily="18" charset="0"/>
              </a:rPr>
            </a:br>
            <a:r>
              <a:rPr lang="en-US" sz="2800" cap="none" dirty="0">
                <a:solidFill>
                  <a:srgbClr val="002060"/>
                </a:solidFill>
                <a:latin typeface="Times New Roman" panose="02020603050405020304" pitchFamily="18" charset="0"/>
                <a:cs typeface="Times New Roman" panose="02020603050405020304" pitchFamily="18" charset="0"/>
              </a:rPr>
              <a:t>• migraine </a:t>
            </a:r>
            <a:br>
              <a:rPr lang="en-US" sz="2800" cap="none" dirty="0">
                <a:solidFill>
                  <a:srgbClr val="002060"/>
                </a:solidFill>
                <a:latin typeface="Times New Roman" panose="02020603050405020304" pitchFamily="18" charset="0"/>
                <a:cs typeface="Times New Roman" panose="02020603050405020304" pitchFamily="18" charset="0"/>
              </a:rPr>
            </a:br>
            <a:r>
              <a:rPr lang="en-US" sz="2800" cap="none" dirty="0">
                <a:solidFill>
                  <a:srgbClr val="002060"/>
                </a:solidFill>
                <a:latin typeface="Times New Roman" panose="02020603050405020304" pitchFamily="18" charset="0"/>
                <a:cs typeface="Times New Roman" panose="02020603050405020304" pitchFamily="18" charset="0"/>
              </a:rPr>
              <a:t>• chronic obstructive pulmonary disease (COPD)</a:t>
            </a:r>
            <a:br>
              <a:rPr lang="en-US" sz="2800" cap="none" dirty="0">
                <a:solidFill>
                  <a:srgbClr val="002060"/>
                </a:solidFill>
                <a:latin typeface="Times New Roman" panose="02020603050405020304" pitchFamily="18" charset="0"/>
                <a:cs typeface="Times New Roman" panose="02020603050405020304" pitchFamily="18" charset="0"/>
              </a:rPr>
            </a:br>
            <a:r>
              <a:rPr lang="en-US" sz="2800" cap="none" dirty="0">
                <a:solidFill>
                  <a:srgbClr val="002060"/>
                </a:solidFill>
                <a:latin typeface="Times New Roman" panose="02020603050405020304" pitchFamily="18" charset="0"/>
                <a:cs typeface="Times New Roman" panose="02020603050405020304" pitchFamily="18" charset="0"/>
              </a:rPr>
              <a:t>• surgical procedure such as a cochlear implant </a:t>
            </a:r>
            <a:br>
              <a:rPr lang="en-US" sz="2800" cap="none" dirty="0">
                <a:solidFill>
                  <a:srgbClr val="002060"/>
                </a:solidFill>
                <a:latin typeface="Times New Roman" panose="02020603050405020304" pitchFamily="18" charset="0"/>
                <a:cs typeface="Times New Roman" panose="02020603050405020304" pitchFamily="18" charset="0"/>
              </a:rPr>
            </a:br>
            <a:r>
              <a:rPr lang="en-US" sz="2800" cap="none" dirty="0">
                <a:solidFill>
                  <a:srgbClr val="002060"/>
                </a:solidFill>
                <a:latin typeface="Times New Roman" panose="02020603050405020304" pitchFamily="18" charset="0"/>
                <a:cs typeface="Times New Roman" panose="02020603050405020304" pitchFamily="18" charset="0"/>
              </a:rPr>
              <a:t>• infection</a:t>
            </a:r>
            <a:endParaRPr lang="en-US"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9297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991919"/>
          </a:xfrm>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Case scenario:</a:t>
            </a:r>
          </a:p>
        </p:txBody>
      </p:sp>
      <p:sp>
        <p:nvSpPr>
          <p:cNvPr id="3" name="Content Placeholder 2"/>
          <p:cNvSpPr>
            <a:spLocks noGrp="1"/>
          </p:cNvSpPr>
          <p:nvPr>
            <p:ph sz="quarter" idx="13"/>
          </p:nvPr>
        </p:nvSpPr>
        <p:spPr>
          <a:xfrm>
            <a:off x="913774" y="1514902"/>
            <a:ext cx="10363826" cy="5076968"/>
          </a:xfrm>
        </p:spPr>
        <p:txBody>
          <a:bodyPr>
            <a:noAutofit/>
          </a:bodyPr>
          <a:lstStyle/>
          <a:p>
            <a:endParaRPr lang="en-US" sz="2400" cap="none" dirty="0">
              <a:solidFill>
                <a:srgbClr val="002060"/>
              </a:solidFill>
              <a:latin typeface="Times New Roman" panose="02020603050405020304" pitchFamily="18" charset="0"/>
              <a:cs typeface="Times New Roman" panose="02020603050405020304" pitchFamily="18" charset="0"/>
            </a:endParaRPr>
          </a:p>
          <a:p>
            <a:r>
              <a:rPr lang="en-US" sz="2400" cap="none" dirty="0">
                <a:solidFill>
                  <a:srgbClr val="002060"/>
                </a:solidFill>
                <a:latin typeface="Times New Roman" panose="02020603050405020304" pitchFamily="18" charset="0"/>
                <a:cs typeface="Times New Roman" panose="02020603050405020304" pitchFamily="18" charset="0"/>
              </a:rPr>
              <a:t>A 41-year-old female came to your clinic after unsuccessful and unusual evaluation and treatment for dizziness elsewhere. She stated that in the summer of 2018, she had experienced brief episodes of dizziness, which disappeared in about 1 month without treatment. In May of 2019, she experienced a recurrence of the symptoms. Her dizzy spells had never lasted more than a few seconds and had always been precipitated by motions such as rolling over in the bed to the left and getting out of bed in the morning. She stated that her symptoms had not varied from the first one.</a:t>
            </a:r>
          </a:p>
        </p:txBody>
      </p:sp>
    </p:spTree>
    <p:extLst>
      <p:ext uri="{BB962C8B-B14F-4D97-AF65-F5344CB8AC3E}">
        <p14:creationId xmlns:p14="http://schemas.microsoft.com/office/powerpoint/2010/main" val="37957271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Clinical features:-</a:t>
            </a:r>
          </a:p>
        </p:txBody>
      </p:sp>
      <p:sp>
        <p:nvSpPr>
          <p:cNvPr id="3" name="Content Placeholder 2"/>
          <p:cNvSpPr>
            <a:spLocks noGrp="1"/>
          </p:cNvSpPr>
          <p:nvPr>
            <p:ph sz="quarter" idx="13"/>
          </p:nvPr>
        </p:nvSpPr>
        <p:spPr/>
        <p:txBody>
          <a:bodyPr>
            <a:normAutofit/>
          </a:bodyPr>
          <a:lstStyle/>
          <a:p>
            <a:pPr>
              <a:buFont typeface="Wingdings" panose="05000000000000000000" pitchFamily="2" charset="2"/>
              <a:buChar char="§"/>
            </a:pPr>
            <a:endParaRPr lang="en-US" dirty="0">
              <a:solidFill>
                <a:srgbClr val="002060"/>
              </a:solidFill>
            </a:endParaRPr>
          </a:p>
          <a:p>
            <a:pPr>
              <a:buFont typeface="Wingdings" panose="05000000000000000000" pitchFamily="2" charset="2"/>
              <a:buChar char="§"/>
            </a:pPr>
            <a:r>
              <a:rPr lang="en-US" sz="2800" cap="none" dirty="0">
                <a:solidFill>
                  <a:srgbClr val="002060"/>
                </a:solidFill>
                <a:latin typeface="Times New Roman" panose="02020603050405020304" pitchFamily="18" charset="0"/>
                <a:cs typeface="Times New Roman" panose="02020603050405020304" pitchFamily="18" charset="0"/>
              </a:rPr>
              <a:t>Brief severe episodes of vertigo lasting less than a minute,</a:t>
            </a:r>
          </a:p>
          <a:p>
            <a:pPr>
              <a:buFont typeface="Wingdings" panose="05000000000000000000" pitchFamily="2" charset="2"/>
              <a:buChar char="§"/>
            </a:pPr>
            <a:r>
              <a:rPr lang="en-US" sz="2800" cap="none" dirty="0">
                <a:solidFill>
                  <a:srgbClr val="002060"/>
                </a:solidFill>
                <a:latin typeface="Times New Roman" panose="02020603050405020304" pitchFamily="18" charset="0"/>
                <a:cs typeface="Times New Roman" panose="02020603050405020304" pitchFamily="18" charset="0"/>
              </a:rPr>
              <a:t>The vertigo provoked by sudden changes of head position,</a:t>
            </a:r>
          </a:p>
          <a:p>
            <a:pPr>
              <a:buFont typeface="Wingdings" panose="05000000000000000000" pitchFamily="2" charset="2"/>
              <a:buChar char="§"/>
            </a:pPr>
            <a:r>
              <a:rPr lang="en-US" sz="2800" cap="none" dirty="0">
                <a:solidFill>
                  <a:srgbClr val="002060"/>
                </a:solidFill>
                <a:latin typeface="Times New Roman" panose="02020603050405020304" pitchFamily="18" charset="0"/>
                <a:cs typeface="Times New Roman" panose="02020603050405020304" pitchFamily="18" charset="0"/>
              </a:rPr>
              <a:t>The reaction decays, so that repeating the movement causes less vertigo.</a:t>
            </a:r>
          </a:p>
          <a:p>
            <a:pPr>
              <a:buFont typeface="Wingdings" panose="05000000000000000000" pitchFamily="2" charset="2"/>
              <a:buChar char="§"/>
            </a:pPr>
            <a:endParaRPr lang="en-US" dirty="0">
              <a:solidFill>
                <a:srgbClr val="002060"/>
              </a:solidFill>
            </a:endParaRPr>
          </a:p>
          <a:p>
            <a:endParaRPr lang="en-US" dirty="0">
              <a:solidFill>
                <a:srgbClr val="002060"/>
              </a:solidFill>
            </a:endParaRPr>
          </a:p>
        </p:txBody>
      </p:sp>
    </p:spTree>
    <p:extLst>
      <p:ext uri="{BB962C8B-B14F-4D97-AF65-F5344CB8AC3E}">
        <p14:creationId xmlns:p14="http://schemas.microsoft.com/office/powerpoint/2010/main" val="9474842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Other symptoms of BPPV include:-</a:t>
            </a:r>
          </a:p>
        </p:txBody>
      </p:sp>
      <p:sp>
        <p:nvSpPr>
          <p:cNvPr id="3" name="Content Placeholder 2"/>
          <p:cNvSpPr>
            <a:spLocks noGrp="1"/>
          </p:cNvSpPr>
          <p:nvPr>
            <p:ph sz="quarter" idx="13"/>
          </p:nvPr>
        </p:nvSpPr>
        <p:spPr/>
        <p:txBody>
          <a:bodyPr>
            <a:normAutofit lnSpcReduction="10000"/>
          </a:bodyPr>
          <a:lstStyle/>
          <a:p>
            <a:pPr marL="0" lvl="0" indent="0">
              <a:buNone/>
            </a:pPr>
            <a:endParaRPr lang="en-US" dirty="0"/>
          </a:p>
          <a:p>
            <a:pPr lvl="0"/>
            <a:r>
              <a:rPr lang="en-US" sz="2800" cap="none" dirty="0">
                <a:solidFill>
                  <a:srgbClr val="002060"/>
                </a:solidFill>
                <a:latin typeface="Times New Roman" panose="02020603050405020304" pitchFamily="18" charset="0"/>
                <a:cs typeface="Times New Roman" panose="02020603050405020304" pitchFamily="18" charset="0"/>
              </a:rPr>
              <a:t>Light headedness</a:t>
            </a:r>
          </a:p>
          <a:p>
            <a:pPr lvl="0"/>
            <a:r>
              <a:rPr lang="en-US" sz="2800" cap="none" dirty="0">
                <a:solidFill>
                  <a:srgbClr val="002060"/>
                </a:solidFill>
                <a:latin typeface="Times New Roman" panose="02020603050405020304" pitchFamily="18" charset="0"/>
                <a:cs typeface="Times New Roman" panose="02020603050405020304" pitchFamily="18" charset="0"/>
              </a:rPr>
              <a:t>Loss of balance</a:t>
            </a:r>
          </a:p>
          <a:p>
            <a:pPr lvl="0"/>
            <a:r>
              <a:rPr lang="en-US" sz="2800" cap="none" dirty="0">
                <a:solidFill>
                  <a:srgbClr val="002060"/>
                </a:solidFill>
                <a:latin typeface="Times New Roman" panose="02020603050405020304" pitchFamily="18" charset="0"/>
                <a:cs typeface="Times New Roman" panose="02020603050405020304" pitchFamily="18" charset="0"/>
              </a:rPr>
              <a:t>Nausea</a:t>
            </a:r>
          </a:p>
          <a:p>
            <a:pPr lvl="0"/>
            <a:r>
              <a:rPr lang="en-US" sz="2800" cap="none" dirty="0">
                <a:solidFill>
                  <a:srgbClr val="002060"/>
                </a:solidFill>
                <a:latin typeface="Times New Roman" panose="02020603050405020304" pitchFamily="18" charset="0"/>
                <a:cs typeface="Times New Roman" panose="02020603050405020304" pitchFamily="18" charset="0"/>
              </a:rPr>
              <a:t>Vomiting</a:t>
            </a:r>
          </a:p>
          <a:p>
            <a:pPr lvl="0"/>
            <a:r>
              <a:rPr lang="en-US" sz="2800" cap="none" dirty="0">
                <a:solidFill>
                  <a:srgbClr val="002060"/>
                </a:solidFill>
                <a:latin typeface="Times New Roman" panose="02020603050405020304" pitchFamily="18" charset="0"/>
                <a:cs typeface="Times New Roman" panose="02020603050405020304" pitchFamily="18" charset="0"/>
              </a:rPr>
              <a:t>Nystagmus with positional change of the head</a:t>
            </a:r>
          </a:p>
          <a:p>
            <a:endParaRPr lang="en-US" dirty="0"/>
          </a:p>
        </p:txBody>
      </p:sp>
    </p:spTree>
    <p:extLst>
      <p:ext uri="{BB962C8B-B14F-4D97-AF65-F5344CB8AC3E}">
        <p14:creationId xmlns:p14="http://schemas.microsoft.com/office/powerpoint/2010/main" val="15386618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Associated co-morbidities</a:t>
            </a:r>
            <a:br>
              <a:rPr lang="en-US" dirty="0"/>
            </a:br>
            <a:endParaRPr lang="en-US" dirty="0"/>
          </a:p>
        </p:txBody>
      </p:sp>
      <p:sp>
        <p:nvSpPr>
          <p:cNvPr id="3" name="Content Placeholder 2"/>
          <p:cNvSpPr>
            <a:spLocks noGrp="1"/>
          </p:cNvSpPr>
          <p:nvPr>
            <p:ph sz="quarter" idx="13"/>
          </p:nvPr>
        </p:nvSpPr>
        <p:spPr>
          <a:xfrm>
            <a:off x="913774" y="1712890"/>
            <a:ext cx="10363826" cy="4636395"/>
          </a:xfrm>
        </p:spPr>
        <p:txBody>
          <a:bodyPr>
            <a:normAutofit/>
          </a:bodyPr>
          <a:lstStyle/>
          <a:p>
            <a:pPr marL="0" indent="0">
              <a:buNone/>
            </a:pPr>
            <a:r>
              <a:rPr lang="en-US" sz="2800" cap="none" dirty="0">
                <a:solidFill>
                  <a:srgbClr val="002060"/>
                </a:solidFill>
                <a:latin typeface="Times New Roman" panose="02020603050405020304" pitchFamily="18" charset="0"/>
                <a:cs typeface="Times New Roman" panose="02020603050405020304" pitchFamily="18" charset="0"/>
              </a:rPr>
              <a:t>• Meniere's disease</a:t>
            </a:r>
            <a:br>
              <a:rPr lang="en-US" sz="2800" cap="none" dirty="0">
                <a:solidFill>
                  <a:srgbClr val="002060"/>
                </a:solidFill>
                <a:latin typeface="Times New Roman" panose="02020603050405020304" pitchFamily="18" charset="0"/>
                <a:cs typeface="Times New Roman" panose="02020603050405020304" pitchFamily="18" charset="0"/>
              </a:rPr>
            </a:br>
            <a:r>
              <a:rPr lang="en-US" sz="2800" cap="none" dirty="0">
                <a:solidFill>
                  <a:srgbClr val="002060"/>
                </a:solidFill>
                <a:latin typeface="Times New Roman" panose="02020603050405020304" pitchFamily="18" charset="0"/>
                <a:cs typeface="Times New Roman" panose="02020603050405020304" pitchFamily="18" charset="0"/>
              </a:rPr>
              <a:t>• vertebral basilar insufficiency</a:t>
            </a:r>
            <a:br>
              <a:rPr lang="en-US" sz="2800" cap="none" dirty="0">
                <a:solidFill>
                  <a:srgbClr val="002060"/>
                </a:solidFill>
                <a:latin typeface="Times New Roman" panose="02020603050405020304" pitchFamily="18" charset="0"/>
                <a:cs typeface="Times New Roman" panose="02020603050405020304" pitchFamily="18" charset="0"/>
              </a:rPr>
            </a:br>
            <a:r>
              <a:rPr lang="en-US" sz="2800" cap="none" dirty="0">
                <a:solidFill>
                  <a:srgbClr val="002060"/>
                </a:solidFill>
                <a:latin typeface="Times New Roman" panose="02020603050405020304" pitchFamily="18" charset="0"/>
                <a:cs typeface="Times New Roman" panose="02020603050405020304" pitchFamily="18" charset="0"/>
              </a:rPr>
              <a:t>• migraine</a:t>
            </a:r>
            <a:br>
              <a:rPr lang="en-US" sz="2800" cap="none" dirty="0">
                <a:solidFill>
                  <a:srgbClr val="002060"/>
                </a:solidFill>
                <a:latin typeface="Times New Roman" panose="02020603050405020304" pitchFamily="18" charset="0"/>
                <a:cs typeface="Times New Roman" panose="02020603050405020304" pitchFamily="18" charset="0"/>
              </a:rPr>
            </a:br>
            <a:r>
              <a:rPr lang="en-US" sz="2800" cap="none" dirty="0">
                <a:solidFill>
                  <a:srgbClr val="002060"/>
                </a:solidFill>
                <a:latin typeface="Times New Roman" panose="02020603050405020304" pitchFamily="18" charset="0"/>
                <a:cs typeface="Times New Roman" panose="02020603050405020304" pitchFamily="18" charset="0"/>
              </a:rPr>
              <a:t>• multiple sclerosis</a:t>
            </a:r>
            <a:br>
              <a:rPr lang="en-US" sz="2800" cap="none" dirty="0">
                <a:solidFill>
                  <a:srgbClr val="002060"/>
                </a:solidFill>
                <a:latin typeface="Times New Roman" panose="02020603050405020304" pitchFamily="18" charset="0"/>
                <a:cs typeface="Times New Roman" panose="02020603050405020304" pitchFamily="18" charset="0"/>
              </a:rPr>
            </a:br>
            <a:r>
              <a:rPr lang="en-US" sz="2800" cap="none" dirty="0">
                <a:solidFill>
                  <a:srgbClr val="002060"/>
                </a:solidFill>
                <a:latin typeface="Times New Roman" panose="02020603050405020304" pitchFamily="18" charset="0"/>
                <a:cs typeface="Times New Roman" panose="02020603050405020304" pitchFamily="18" charset="0"/>
              </a:rPr>
              <a:t>• infection: sinus or ear</a:t>
            </a:r>
            <a:br>
              <a:rPr lang="en-US" sz="2800" cap="none" dirty="0">
                <a:solidFill>
                  <a:srgbClr val="002060"/>
                </a:solidFill>
                <a:latin typeface="Times New Roman" panose="02020603050405020304" pitchFamily="18" charset="0"/>
                <a:cs typeface="Times New Roman" panose="02020603050405020304" pitchFamily="18" charset="0"/>
              </a:rPr>
            </a:br>
            <a:r>
              <a:rPr lang="en-US" sz="2800" cap="none" dirty="0">
                <a:solidFill>
                  <a:srgbClr val="002060"/>
                </a:solidFill>
                <a:latin typeface="Times New Roman" panose="02020603050405020304" pitchFamily="18" charset="0"/>
                <a:cs typeface="Times New Roman" panose="02020603050405020304" pitchFamily="18" charset="0"/>
              </a:rPr>
              <a:t>• thyroid problems</a:t>
            </a:r>
            <a:br>
              <a:rPr lang="en-US" sz="2800" cap="none" dirty="0">
                <a:solidFill>
                  <a:srgbClr val="002060"/>
                </a:solidFill>
                <a:latin typeface="Times New Roman" panose="02020603050405020304" pitchFamily="18" charset="0"/>
                <a:cs typeface="Times New Roman" panose="02020603050405020304" pitchFamily="18" charset="0"/>
              </a:rPr>
            </a:br>
            <a:r>
              <a:rPr lang="en-US" sz="2800" cap="none" dirty="0">
                <a:solidFill>
                  <a:srgbClr val="002060"/>
                </a:solidFill>
                <a:latin typeface="Times New Roman" panose="02020603050405020304" pitchFamily="18" charset="0"/>
                <a:cs typeface="Times New Roman" panose="02020603050405020304" pitchFamily="18" charset="0"/>
              </a:rPr>
              <a:t>• reduced bone mineral density</a:t>
            </a:r>
            <a:br>
              <a:rPr lang="en-US" sz="2800" cap="none" dirty="0">
                <a:solidFill>
                  <a:srgbClr val="002060"/>
                </a:solidFill>
                <a:latin typeface="Times New Roman" panose="02020603050405020304" pitchFamily="18" charset="0"/>
                <a:cs typeface="Times New Roman" panose="02020603050405020304" pitchFamily="18" charset="0"/>
              </a:rPr>
            </a:br>
            <a:r>
              <a:rPr lang="en-US" sz="2800" cap="none" dirty="0">
                <a:solidFill>
                  <a:srgbClr val="002060"/>
                </a:solidFill>
                <a:latin typeface="Times New Roman" panose="02020603050405020304" pitchFamily="18" charset="0"/>
                <a:cs typeface="Times New Roman" panose="02020603050405020304" pitchFamily="18" charset="0"/>
              </a:rPr>
              <a:t>• sudden hearing loss</a:t>
            </a:r>
          </a:p>
          <a:p>
            <a:endParaRPr lang="en-US" dirty="0"/>
          </a:p>
        </p:txBody>
      </p:sp>
    </p:spTree>
    <p:extLst>
      <p:ext uri="{BB962C8B-B14F-4D97-AF65-F5344CB8AC3E}">
        <p14:creationId xmlns:p14="http://schemas.microsoft.com/office/powerpoint/2010/main" val="4605427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Test</a:t>
            </a:r>
          </a:p>
        </p:txBody>
      </p:sp>
      <p:sp>
        <p:nvSpPr>
          <p:cNvPr id="3" name="Content Placeholder 2"/>
          <p:cNvSpPr>
            <a:spLocks noGrp="1"/>
          </p:cNvSpPr>
          <p:nvPr>
            <p:ph sz="quarter" idx="13"/>
          </p:nvPr>
        </p:nvSpPr>
        <p:spPr/>
        <p:txBody>
          <a:bodyPr>
            <a:normAutofit lnSpcReduction="10000"/>
          </a:bodyPr>
          <a:lstStyle/>
          <a:p>
            <a:r>
              <a:rPr lang="en-US" sz="2800" cap="none" dirty="0">
                <a:solidFill>
                  <a:srgbClr val="002060"/>
                </a:solidFill>
                <a:latin typeface="Times New Roman" panose="02020603050405020304" pitchFamily="18" charset="0"/>
                <a:cs typeface="Times New Roman" panose="02020603050405020304" pitchFamily="18" charset="0"/>
              </a:rPr>
              <a:t>Can be performed in general practice, but usually unnecessary since the diagnosis can be obtained from a carful history.</a:t>
            </a:r>
          </a:p>
          <a:p>
            <a:r>
              <a:rPr lang="en-US" sz="2800" cap="none" dirty="0">
                <a:solidFill>
                  <a:srgbClr val="002060"/>
                </a:solidFill>
                <a:latin typeface="Times New Roman" panose="02020603050405020304" pitchFamily="18" charset="0"/>
                <a:cs typeface="Times New Roman" panose="02020603050405020304" pitchFamily="18" charset="0"/>
              </a:rPr>
              <a:t>Sit the patient on a couch with the head turned to face you.</a:t>
            </a:r>
          </a:p>
          <a:p>
            <a:r>
              <a:rPr lang="en-US" sz="2800" cap="none" dirty="0">
                <a:solidFill>
                  <a:srgbClr val="002060"/>
                </a:solidFill>
                <a:latin typeface="Times New Roman" panose="02020603050405020304" pitchFamily="18" charset="0"/>
                <a:cs typeface="Times New Roman" panose="02020603050405020304" pitchFamily="18" charset="0"/>
              </a:rPr>
              <a:t>Lower the patient, so that his or her head is over the top edge of the couch &amp; 30% below the horizontal. </a:t>
            </a:r>
          </a:p>
          <a:p>
            <a:r>
              <a:rPr lang="en-US" sz="2800" cap="none" dirty="0">
                <a:solidFill>
                  <a:srgbClr val="002060"/>
                </a:solidFill>
                <a:latin typeface="Times New Roman" panose="02020603050405020304" pitchFamily="18" charset="0"/>
                <a:cs typeface="Times New Roman" panose="02020603050405020304" pitchFamily="18" charset="0"/>
              </a:rPr>
              <a:t>Nystagmus provoked by this test is always an abnormal finding.</a:t>
            </a:r>
          </a:p>
        </p:txBody>
      </p:sp>
    </p:spTree>
    <p:extLst>
      <p:ext uri="{BB962C8B-B14F-4D97-AF65-F5344CB8AC3E}">
        <p14:creationId xmlns:p14="http://schemas.microsoft.com/office/powerpoint/2010/main" val="34900929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Nystagmus in </a:t>
            </a:r>
            <a:r>
              <a:rPr lang="en-US" sz="4400" b="1" dirty="0">
                <a:solidFill>
                  <a:srgbClr val="C00000"/>
                </a:solidFill>
                <a:latin typeface="Times New Roman" panose="02020603050405020304" pitchFamily="18" charset="0"/>
                <a:cs typeface="Times New Roman" panose="02020603050405020304" pitchFamily="18" charset="0"/>
              </a:rPr>
              <a:t>bpv</a:t>
            </a:r>
          </a:p>
        </p:txBody>
      </p:sp>
      <p:sp>
        <p:nvSpPr>
          <p:cNvPr id="3" name="Content Placeholder 2"/>
          <p:cNvSpPr>
            <a:spLocks noGrp="1"/>
          </p:cNvSpPr>
          <p:nvPr>
            <p:ph sz="quarter" idx="13"/>
          </p:nvPr>
        </p:nvSpPr>
        <p:spPr/>
        <p:txBody>
          <a:bodyPr>
            <a:normAutofit/>
          </a:bodyPr>
          <a:lstStyle/>
          <a:p>
            <a:pPr>
              <a:buFont typeface="Courier New" panose="02070309020205020404" pitchFamily="49" charset="0"/>
              <a:buChar char="o"/>
            </a:pPr>
            <a:r>
              <a:rPr lang="en-US" sz="2800" cap="none" dirty="0">
                <a:solidFill>
                  <a:srgbClr val="002060"/>
                </a:solidFill>
                <a:latin typeface="Times New Roman" panose="02020603050405020304" pitchFamily="18" charset="0"/>
                <a:cs typeface="Times New Roman" panose="02020603050405020304" pitchFamily="18" charset="0"/>
              </a:rPr>
              <a:t> Is rotatory, beating towards (i.e. Fast phase) the downward ear,</a:t>
            </a:r>
          </a:p>
          <a:p>
            <a:pPr>
              <a:buFont typeface="Courier New" panose="02070309020205020404" pitchFamily="49" charset="0"/>
              <a:buChar char="o"/>
            </a:pPr>
            <a:r>
              <a:rPr lang="en-US" sz="2800" cap="none" dirty="0">
                <a:solidFill>
                  <a:srgbClr val="002060"/>
                </a:solidFill>
                <a:latin typeface="Times New Roman" panose="02020603050405020304" pitchFamily="18" charset="0"/>
                <a:cs typeface="Times New Roman" panose="02020603050405020304" pitchFamily="18" charset="0"/>
              </a:rPr>
              <a:t> A latent period of several seconds precedes onset,</a:t>
            </a:r>
          </a:p>
          <a:p>
            <a:pPr>
              <a:buFont typeface="Courier New" panose="02070309020205020404" pitchFamily="49" charset="0"/>
              <a:buChar char="o"/>
            </a:pPr>
            <a:r>
              <a:rPr lang="en-US" sz="2800" cap="none" dirty="0">
                <a:solidFill>
                  <a:srgbClr val="002060"/>
                </a:solidFill>
                <a:latin typeface="Times New Roman" panose="02020603050405020304" pitchFamily="18" charset="0"/>
                <a:cs typeface="Times New Roman" panose="02020603050405020304" pitchFamily="18" charset="0"/>
              </a:rPr>
              <a:t> Nystagmus abates after a maximum of 50 seconds (adaptation),</a:t>
            </a:r>
          </a:p>
          <a:p>
            <a:pPr>
              <a:buFont typeface="Courier New" panose="02070309020205020404" pitchFamily="49" charset="0"/>
              <a:buChar char="o"/>
            </a:pPr>
            <a:r>
              <a:rPr lang="en-US" sz="2800" cap="none" dirty="0">
                <a:solidFill>
                  <a:srgbClr val="002060"/>
                </a:solidFill>
                <a:latin typeface="Times New Roman" panose="02020603050405020304" pitchFamily="18" charset="0"/>
                <a:cs typeface="Times New Roman" panose="02020603050405020304" pitchFamily="18" charset="0"/>
              </a:rPr>
              <a:t> Violent vertigo accompanies nystagmus,</a:t>
            </a:r>
          </a:p>
          <a:p>
            <a:pPr>
              <a:buFont typeface="Courier New" panose="02070309020205020404" pitchFamily="49" charset="0"/>
              <a:buChar char="o"/>
            </a:pPr>
            <a:r>
              <a:rPr lang="en-US" sz="2800" cap="none" dirty="0">
                <a:solidFill>
                  <a:srgbClr val="002060"/>
                </a:solidFill>
                <a:latin typeface="Times New Roman" panose="02020603050405020304" pitchFamily="18" charset="0"/>
                <a:cs typeface="Times New Roman" panose="02020603050405020304" pitchFamily="18" charset="0"/>
              </a:rPr>
              <a:t> On repeating the test, the response diminishes.</a:t>
            </a:r>
          </a:p>
        </p:txBody>
      </p:sp>
    </p:spTree>
    <p:extLst>
      <p:ext uri="{BB962C8B-B14F-4D97-AF65-F5344CB8AC3E}">
        <p14:creationId xmlns:p14="http://schemas.microsoft.com/office/powerpoint/2010/main" val="39352433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82737"/>
          </a:xfrm>
        </p:spPr>
        <p:txBody>
          <a:bodyPr/>
          <a:lstStyle/>
          <a:p>
            <a:pPr algn="l"/>
            <a:r>
              <a:rPr lang="en-US" b="1" u="sng" cap="none" dirty="0">
                <a:solidFill>
                  <a:srgbClr val="C00000"/>
                </a:solidFill>
                <a:latin typeface="Times New Roman" panose="02020603050405020304" pitchFamily="18" charset="0"/>
                <a:cs typeface="Times New Roman" panose="02020603050405020304" pitchFamily="18" charset="0"/>
              </a:rPr>
              <a:t>Dix-</a:t>
            </a:r>
            <a:r>
              <a:rPr lang="en-US" b="1" u="sng" cap="none" dirty="0" err="1">
                <a:solidFill>
                  <a:srgbClr val="C00000"/>
                </a:solidFill>
                <a:latin typeface="Times New Roman" panose="02020603050405020304" pitchFamily="18" charset="0"/>
                <a:cs typeface="Times New Roman" panose="02020603050405020304" pitchFamily="18" charset="0"/>
              </a:rPr>
              <a:t>Hallpike</a:t>
            </a:r>
            <a:r>
              <a:rPr lang="en-US" b="1" u="sng" cap="none" dirty="0">
                <a:solidFill>
                  <a:srgbClr val="C00000"/>
                </a:solidFill>
                <a:latin typeface="Times New Roman" panose="02020603050405020304" pitchFamily="18" charset="0"/>
                <a:cs typeface="Times New Roman" panose="02020603050405020304" pitchFamily="18" charset="0"/>
              </a:rPr>
              <a:t> test</a:t>
            </a:r>
            <a:endParaRPr lang="en-US" dirty="0"/>
          </a:p>
        </p:txBody>
      </p:sp>
      <p:sp>
        <p:nvSpPr>
          <p:cNvPr id="3" name="Content Placeholder 2"/>
          <p:cNvSpPr>
            <a:spLocks noGrp="1"/>
          </p:cNvSpPr>
          <p:nvPr>
            <p:ph sz="quarter" idx="13"/>
          </p:nvPr>
        </p:nvSpPr>
        <p:spPr>
          <a:xfrm>
            <a:off x="913774" y="1351128"/>
            <a:ext cx="10363826" cy="5349923"/>
          </a:xfrm>
        </p:spPr>
        <p:txBody>
          <a:bodyPr>
            <a:normAutofit fontScale="92500" lnSpcReduction="10000"/>
          </a:bodyPr>
          <a:lstStyle/>
          <a:p>
            <a:pPr lvl="0"/>
            <a:endParaRPr lang="en-US" dirty="0"/>
          </a:p>
          <a:p>
            <a:pPr lvl="0"/>
            <a:r>
              <a:rPr lang="en-US" sz="2800" cap="none" dirty="0">
                <a:solidFill>
                  <a:srgbClr val="002060"/>
                </a:solidFill>
                <a:latin typeface="Times New Roman" panose="02020603050405020304" pitchFamily="18" charset="0"/>
                <a:cs typeface="Times New Roman" panose="02020603050405020304" pitchFamily="18" charset="0"/>
              </a:rPr>
              <a:t>To check for right side involvement, rotate the patient's head to the right 45 degrees while in the long sitting position (this aligns the right posterior semicircular canal with the sagittal plane of the body).</a:t>
            </a:r>
          </a:p>
          <a:p>
            <a:pPr lvl="0"/>
            <a:endParaRPr lang="en-US" sz="2800" cap="none" dirty="0">
              <a:solidFill>
                <a:srgbClr val="002060"/>
              </a:solidFill>
              <a:latin typeface="Times New Roman" panose="02020603050405020304" pitchFamily="18" charset="0"/>
              <a:cs typeface="Times New Roman" panose="02020603050405020304" pitchFamily="18" charset="0"/>
            </a:endParaRPr>
          </a:p>
          <a:p>
            <a:pPr lvl="0"/>
            <a:r>
              <a:rPr lang="en-US" sz="2800" cap="none" dirty="0">
                <a:solidFill>
                  <a:srgbClr val="002060"/>
                </a:solidFill>
                <a:latin typeface="Times New Roman" panose="02020603050405020304" pitchFamily="18" charset="0"/>
                <a:cs typeface="Times New Roman" panose="02020603050405020304" pitchFamily="18" charset="0"/>
              </a:rPr>
              <a:t>The examiner grasp the patient's head and quickly moves the patient to the supine position with the neck slightly extended (ear down position).</a:t>
            </a:r>
          </a:p>
          <a:p>
            <a:pPr marL="0" lvl="0" indent="0">
              <a:buNone/>
            </a:pPr>
            <a:endParaRPr lang="en-US" sz="2800" cap="none" dirty="0">
              <a:solidFill>
                <a:srgbClr val="002060"/>
              </a:solidFill>
              <a:latin typeface="Times New Roman" panose="02020603050405020304" pitchFamily="18" charset="0"/>
              <a:cs typeface="Times New Roman" panose="02020603050405020304" pitchFamily="18" charset="0"/>
            </a:endParaRPr>
          </a:p>
          <a:p>
            <a:pPr lvl="0"/>
            <a:r>
              <a:rPr lang="en-US" sz="2800" cap="none" dirty="0">
                <a:solidFill>
                  <a:srgbClr val="002060"/>
                </a:solidFill>
                <a:latin typeface="Times New Roman" panose="02020603050405020304" pitchFamily="18" charset="0"/>
                <a:cs typeface="Times New Roman" panose="02020603050405020304" pitchFamily="18" charset="0"/>
              </a:rPr>
              <a:t>The examiner checks for nystagmus. If present, note the latency, duration, and direction (should not last more than 1 minute). </a:t>
            </a:r>
          </a:p>
        </p:txBody>
      </p:sp>
    </p:spTree>
    <p:extLst>
      <p:ext uri="{BB962C8B-B14F-4D97-AF65-F5344CB8AC3E}">
        <p14:creationId xmlns:p14="http://schemas.microsoft.com/office/powerpoint/2010/main" val="2591984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88311"/>
          </a:xfrm>
        </p:spPr>
        <p:txBody>
          <a:bodyPr>
            <a:normAutofit/>
          </a:bodyPr>
          <a:lstStyle/>
          <a:p>
            <a:pPr algn="l"/>
            <a:r>
              <a:rPr lang="en-US" sz="4400" b="1" u="sng" cap="none" dirty="0">
                <a:solidFill>
                  <a:srgbClr val="C00000"/>
                </a:solidFill>
                <a:latin typeface="Times New Roman" panose="02020603050405020304" pitchFamily="18" charset="0"/>
                <a:cs typeface="Times New Roman" panose="02020603050405020304" pitchFamily="18" charset="0"/>
              </a:rPr>
              <a:t>Dix-</a:t>
            </a:r>
            <a:r>
              <a:rPr lang="en-US" sz="4400" b="1" u="sng" cap="none" dirty="0" err="1">
                <a:solidFill>
                  <a:srgbClr val="C00000"/>
                </a:solidFill>
                <a:latin typeface="Times New Roman" panose="02020603050405020304" pitchFamily="18" charset="0"/>
                <a:cs typeface="Times New Roman" panose="02020603050405020304" pitchFamily="18" charset="0"/>
              </a:rPr>
              <a:t>Hallpike</a:t>
            </a:r>
            <a:r>
              <a:rPr lang="en-US" sz="4400" b="1" u="sng" cap="none" dirty="0">
                <a:solidFill>
                  <a:srgbClr val="C00000"/>
                </a:solidFill>
                <a:latin typeface="Times New Roman" panose="02020603050405020304" pitchFamily="18" charset="0"/>
                <a:cs typeface="Times New Roman" panose="02020603050405020304" pitchFamily="18" charset="0"/>
              </a:rPr>
              <a:t> test</a:t>
            </a:r>
            <a:endParaRPr lang="en-US" sz="4400" b="1" cap="none" dirty="0">
              <a:solidFill>
                <a:srgbClr val="C00000"/>
              </a:solidFill>
              <a:latin typeface="Times New Roman" panose="02020603050405020304" pitchFamily="18" charset="0"/>
              <a:cs typeface="Times New Roman" panose="02020603050405020304" pitchFamily="18" charset="0"/>
            </a:endParaRPr>
          </a:p>
        </p:txBody>
      </p:sp>
      <p:pic>
        <p:nvPicPr>
          <p:cNvPr id="4" name="Content Placeholder 3" descr="https://www.physio-pedia.com/images/f/f0/Dix-hallpike-c.jpg">
            <a:hlinkClick r:id="rId2"/>
          </p:cNvPr>
          <p:cNvPicPr>
            <a:picLocks noGrp="1"/>
          </p:cNvPicPr>
          <p:nvPr>
            <p:ph sz="quarter" idx="13"/>
          </p:nvPr>
        </p:nvPicPr>
        <p:blipFill>
          <a:blip r:embed="rId3">
            <a:extLst>
              <a:ext uri="{28A0092B-C50C-407E-A947-70E740481C1C}">
                <a14:useLocalDpi xmlns:a14="http://schemas.microsoft.com/office/drawing/2010/main" val="0"/>
              </a:ext>
            </a:extLst>
          </a:blip>
          <a:srcRect/>
          <a:stretch>
            <a:fillRect/>
          </a:stretch>
        </p:blipFill>
        <p:spPr bwMode="auto">
          <a:xfrm>
            <a:off x="1433015" y="1506828"/>
            <a:ext cx="4662985" cy="5085041"/>
          </a:xfrm>
          <a:prstGeom prst="rect">
            <a:avLst/>
          </a:prstGeom>
          <a:noFill/>
          <a:ln>
            <a:noFill/>
          </a:ln>
        </p:spPr>
      </p:pic>
    </p:spTree>
    <p:extLst>
      <p:ext uri="{BB962C8B-B14F-4D97-AF65-F5344CB8AC3E}">
        <p14:creationId xmlns:p14="http://schemas.microsoft.com/office/powerpoint/2010/main" val="29101936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Hallpike test</a:t>
            </a:r>
            <a:endParaRPr lang="en-US" sz="4400" b="1" dirty="0">
              <a:solidFill>
                <a:srgbClr val="C00000"/>
              </a:solidFill>
            </a:endParaRPr>
          </a:p>
        </p:txBody>
      </p:sp>
      <p:sp>
        <p:nvSpPr>
          <p:cNvPr id="3" name="Content Placeholder 2"/>
          <p:cNvSpPr>
            <a:spLocks noGrp="1"/>
          </p:cNvSpPr>
          <p:nvPr>
            <p:ph sz="quarter" idx="13"/>
          </p:nvPr>
        </p:nvSpPr>
        <p:spPr/>
        <p:txBody>
          <a:bodyPr>
            <a:normAutofit/>
          </a:bodyPr>
          <a:lstStyle/>
          <a:p>
            <a:r>
              <a:rPr lang="en-US" sz="3200" cap="none" dirty="0">
                <a:solidFill>
                  <a:srgbClr val="002060"/>
                </a:solidFill>
              </a:rPr>
              <a:t>Video</a:t>
            </a:r>
          </a:p>
          <a:p>
            <a:r>
              <a:rPr lang="en-US" sz="3200" cap="none" dirty="0">
                <a:solidFill>
                  <a:srgbClr val="002060"/>
                </a:solidFill>
              </a:rPr>
              <a:t>https://www.youtube.com/watch?v=PQoiX70iuWw</a:t>
            </a:r>
          </a:p>
          <a:p>
            <a:pPr marL="0" indent="0">
              <a:buNone/>
            </a:pPr>
            <a:endParaRPr lang="en-US" sz="3200" cap="none" dirty="0">
              <a:solidFill>
                <a:srgbClr val="002060"/>
              </a:solidFill>
            </a:endParaRPr>
          </a:p>
        </p:txBody>
      </p:sp>
    </p:spTree>
    <p:extLst>
      <p:ext uri="{BB962C8B-B14F-4D97-AF65-F5344CB8AC3E}">
        <p14:creationId xmlns:p14="http://schemas.microsoft.com/office/powerpoint/2010/main" val="39553464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759907"/>
          </a:xfrm>
        </p:spPr>
        <p:txBody>
          <a:bodyPr/>
          <a:lstStyle/>
          <a:p>
            <a:pPr algn="l"/>
            <a:r>
              <a:rPr lang="en-US" b="1" cap="none" dirty="0">
                <a:solidFill>
                  <a:srgbClr val="C00000"/>
                </a:solidFill>
                <a:latin typeface="Times New Roman" panose="02020603050405020304" pitchFamily="18" charset="0"/>
                <a:cs typeface="Times New Roman" panose="02020603050405020304" pitchFamily="18" charset="0"/>
              </a:rPr>
              <a:t>Patient instructions for the Epley maneuver:</a:t>
            </a:r>
          </a:p>
        </p:txBody>
      </p:sp>
      <p:sp>
        <p:nvSpPr>
          <p:cNvPr id="3" name="Content Placeholder 2"/>
          <p:cNvSpPr>
            <a:spLocks noGrp="1"/>
          </p:cNvSpPr>
          <p:nvPr>
            <p:ph sz="quarter" idx="13"/>
          </p:nvPr>
        </p:nvSpPr>
        <p:spPr>
          <a:xfrm>
            <a:off x="913774" y="1282890"/>
            <a:ext cx="10363826" cy="6306630"/>
          </a:xfrm>
        </p:spPr>
        <p:txBody>
          <a:bodyPr>
            <a:noAutofit/>
          </a:bodyPr>
          <a:lstStyle/>
          <a:p>
            <a:r>
              <a:rPr lang="en-US" sz="2800" cap="none" dirty="0">
                <a:solidFill>
                  <a:srgbClr val="002060"/>
                </a:solidFill>
                <a:latin typeface="Times New Roman" panose="02020603050405020304" pitchFamily="18" charset="0"/>
                <a:cs typeface="Times New Roman" panose="02020603050405020304" pitchFamily="18" charset="0"/>
              </a:rPr>
              <a:t>1. For the next 2 days and nights, keep your head completely vertical.</a:t>
            </a:r>
          </a:p>
          <a:p>
            <a:r>
              <a:rPr lang="en-US" sz="2800" cap="none" dirty="0">
                <a:solidFill>
                  <a:srgbClr val="002060"/>
                </a:solidFill>
                <a:latin typeface="Times New Roman" panose="02020603050405020304" pitchFamily="18" charset="0"/>
                <a:cs typeface="Times New Roman" panose="02020603050405020304" pitchFamily="18" charset="0"/>
              </a:rPr>
              <a:t>To sleep, you might sit in a recliner chair, but do not lie all the way back; just far enough to support your head. </a:t>
            </a:r>
          </a:p>
          <a:p>
            <a:r>
              <a:rPr lang="en-US" sz="2800" cap="none" dirty="0">
                <a:solidFill>
                  <a:srgbClr val="002060"/>
                </a:solidFill>
                <a:latin typeface="Times New Roman" panose="02020603050405020304" pitchFamily="18" charset="0"/>
                <a:cs typeface="Times New Roman" panose="02020603050405020304" pitchFamily="18" charset="0"/>
              </a:rPr>
              <a:t>Support the head by purchasing a neck brace or by pinning two pillows.</a:t>
            </a:r>
          </a:p>
          <a:p>
            <a:r>
              <a:rPr lang="en-US" sz="2800" cap="none" dirty="0">
                <a:solidFill>
                  <a:srgbClr val="002060"/>
                </a:solidFill>
                <a:latin typeface="Times New Roman" panose="02020603050405020304" pitchFamily="18" charset="0"/>
                <a:cs typeface="Times New Roman" panose="02020603050405020304" pitchFamily="18" charset="0"/>
              </a:rPr>
              <a:t>Avoid any head movements upward or downward for the next week.</a:t>
            </a:r>
          </a:p>
          <a:p>
            <a:r>
              <a:rPr lang="en-US" sz="2800" cap="none" dirty="0">
                <a:solidFill>
                  <a:srgbClr val="002060"/>
                </a:solidFill>
                <a:latin typeface="Times New Roman" panose="02020603050405020304" pitchFamily="18" charset="0"/>
                <a:cs typeface="Times New Roman" panose="02020603050405020304" pitchFamily="18" charset="0"/>
              </a:rPr>
              <a:t>Do not sleep on the side that generates your dizziness for an additional week.</a:t>
            </a:r>
          </a:p>
          <a:p>
            <a:r>
              <a:rPr lang="en-US" sz="2800" cap="none" dirty="0">
                <a:solidFill>
                  <a:srgbClr val="002060"/>
                </a:solidFill>
                <a:latin typeface="Times New Roman" panose="02020603050405020304" pitchFamily="18" charset="0"/>
                <a:cs typeface="Times New Roman" panose="02020603050405020304" pitchFamily="18" charset="0"/>
              </a:rPr>
              <a:t>If your right ear is causing the problem, then sleep on your left side</a:t>
            </a:r>
            <a:r>
              <a:rPr lang="en-US" sz="2800" cap="none"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192712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dirty="0">
                <a:solidFill>
                  <a:srgbClr val="C00000"/>
                </a:solidFill>
                <a:latin typeface="Times New Roman" panose="02020603050405020304" pitchFamily="18" charset="0"/>
                <a:cs typeface="Times New Roman" panose="02020603050405020304" pitchFamily="18" charset="0"/>
              </a:rPr>
              <a:t>bpv</a:t>
            </a:r>
          </a:p>
        </p:txBody>
      </p:sp>
      <p:sp>
        <p:nvSpPr>
          <p:cNvPr id="3" name="Content Placeholder 2"/>
          <p:cNvSpPr>
            <a:spLocks noGrp="1"/>
          </p:cNvSpPr>
          <p:nvPr>
            <p:ph sz="quarter" idx="13"/>
          </p:nvPr>
        </p:nvSpPr>
        <p:spPr/>
        <p:txBody>
          <a:bodyPr>
            <a:normAutofit/>
          </a:bodyPr>
          <a:lstStyle/>
          <a:p>
            <a:pPr>
              <a:buFont typeface="Wingdings" panose="05000000000000000000" pitchFamily="2" charset="2"/>
              <a:buChar char="q"/>
            </a:pPr>
            <a:r>
              <a:rPr lang="en-US" sz="2800" cap="none" dirty="0">
                <a:solidFill>
                  <a:srgbClr val="002060"/>
                </a:solidFill>
                <a:latin typeface="Times New Roman" panose="02020603050405020304" pitchFamily="18" charset="0"/>
                <a:cs typeface="Times New Roman" panose="02020603050405020304" pitchFamily="18" charset="0"/>
              </a:rPr>
              <a:t> The symptoms persist for an average of 6 months, then resolve.</a:t>
            </a:r>
          </a:p>
          <a:p>
            <a:pPr>
              <a:buFont typeface="Wingdings" panose="05000000000000000000" pitchFamily="2" charset="2"/>
              <a:buChar char="q"/>
            </a:pPr>
            <a:r>
              <a:rPr lang="en-US" sz="2800" cap="none" dirty="0">
                <a:solidFill>
                  <a:srgbClr val="002060"/>
                </a:solidFill>
                <a:latin typeface="Times New Roman" panose="02020603050405020304" pitchFamily="18" charset="0"/>
                <a:cs typeface="Times New Roman" panose="02020603050405020304" pitchFamily="18" charset="0"/>
              </a:rPr>
              <a:t> The underlying cause is the displacement of calcium crystals (otoliths) in the inner ear.</a:t>
            </a:r>
          </a:p>
          <a:p>
            <a:pPr>
              <a:buFont typeface="Wingdings" panose="05000000000000000000" pitchFamily="2" charset="2"/>
              <a:buChar char="q"/>
            </a:pPr>
            <a:r>
              <a:rPr lang="en-US" sz="2800" cap="none" dirty="0">
                <a:solidFill>
                  <a:srgbClr val="002060"/>
                </a:solidFill>
                <a:latin typeface="Times New Roman" panose="02020603050405020304" pitchFamily="18" charset="0"/>
                <a:cs typeface="Times New Roman" panose="02020603050405020304" pitchFamily="18" charset="0"/>
              </a:rPr>
              <a:t> Head movement makes the crystals move about, inducing the symptoms.</a:t>
            </a:r>
          </a:p>
        </p:txBody>
      </p:sp>
    </p:spTree>
    <p:extLst>
      <p:ext uri="{BB962C8B-B14F-4D97-AF65-F5344CB8AC3E}">
        <p14:creationId xmlns:p14="http://schemas.microsoft.com/office/powerpoint/2010/main" val="2722256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04814"/>
          </a:xfrm>
        </p:spPr>
        <p:txBody>
          <a:bodyPr>
            <a:normAutofit fontScale="90000"/>
          </a:bodyPr>
          <a:lstStyle/>
          <a:p>
            <a:endParaRPr lang="en-US" dirty="0"/>
          </a:p>
        </p:txBody>
      </p:sp>
      <p:sp>
        <p:nvSpPr>
          <p:cNvPr id="3" name="Content Placeholder 2"/>
          <p:cNvSpPr>
            <a:spLocks noGrp="1"/>
          </p:cNvSpPr>
          <p:nvPr>
            <p:ph sz="quarter" idx="13"/>
          </p:nvPr>
        </p:nvSpPr>
        <p:spPr>
          <a:xfrm>
            <a:off x="913774" y="818866"/>
            <a:ext cx="10363826" cy="5841241"/>
          </a:xfrm>
        </p:spPr>
        <p:txBody>
          <a:bodyPr>
            <a:normAutofit fontScale="92500"/>
          </a:bodyPr>
          <a:lstStyle/>
          <a:p>
            <a:pPr lvl="0"/>
            <a:endParaRPr lang="en-US" dirty="0"/>
          </a:p>
          <a:p>
            <a:pPr lvl="0"/>
            <a:r>
              <a:rPr lang="en-US" sz="2800" cap="none" dirty="0">
                <a:solidFill>
                  <a:srgbClr val="002060"/>
                </a:solidFill>
                <a:latin typeface="Times New Roman" panose="02020603050405020304" pitchFamily="18" charset="0"/>
                <a:cs typeface="Times New Roman" panose="02020603050405020304" pitchFamily="18" charset="0"/>
              </a:rPr>
              <a:t>Neurologic evaluation within our clinic demonstrated normal mental status, language, blood pressure, and cranial nerve function.</a:t>
            </a:r>
          </a:p>
          <a:p>
            <a:pPr lvl="0"/>
            <a:r>
              <a:rPr lang="en-US" sz="2800" cap="none" dirty="0">
                <a:solidFill>
                  <a:srgbClr val="002060"/>
                </a:solidFill>
                <a:latin typeface="Times New Roman" panose="02020603050405020304" pitchFamily="18" charset="0"/>
                <a:cs typeface="Times New Roman" panose="02020603050405020304" pitchFamily="18" charset="0"/>
              </a:rPr>
              <a:t>There was some mild, direction- fixed, right-beating positional nystagmus with eyes closed and alerting in the supine, head-left, and head-hanging positions.</a:t>
            </a:r>
          </a:p>
          <a:p>
            <a:pPr lvl="0"/>
            <a:r>
              <a:rPr lang="en-US" sz="2800" cap="none" dirty="0">
                <a:solidFill>
                  <a:srgbClr val="002060"/>
                </a:solidFill>
                <a:latin typeface="Times New Roman" panose="02020603050405020304" pitchFamily="18" charset="0"/>
                <a:cs typeface="Times New Roman" panose="02020603050405020304" pitchFamily="18" charset="0"/>
              </a:rPr>
              <a:t>The </a:t>
            </a:r>
            <a:r>
              <a:rPr lang="en-US" sz="2800" cap="none" dirty="0" err="1">
                <a:solidFill>
                  <a:srgbClr val="002060"/>
                </a:solidFill>
                <a:latin typeface="Times New Roman" panose="02020603050405020304" pitchFamily="18" charset="0"/>
                <a:cs typeface="Times New Roman" panose="02020603050405020304" pitchFamily="18" charset="0"/>
              </a:rPr>
              <a:t>dix-Hallpike</a:t>
            </a:r>
            <a:r>
              <a:rPr lang="en-US" sz="2800" cap="none" dirty="0">
                <a:solidFill>
                  <a:srgbClr val="002060"/>
                </a:solidFill>
                <a:latin typeface="Times New Roman" panose="02020603050405020304" pitchFamily="18" charset="0"/>
                <a:cs typeface="Times New Roman" panose="02020603050405020304" pitchFamily="18" charset="0"/>
              </a:rPr>
              <a:t> maneuver demonstrated a classic response in the head-hanging-left position, the response consisted of paroxysmal, clockwise nystagmus, which began approximately 5 seconds after assuming the position .The response was accompanied by the patient's report that she was dizzy and that the sensation duplicated the spells she had been having.</a:t>
            </a:r>
          </a:p>
          <a:p>
            <a:endParaRPr lang="en-US" dirty="0"/>
          </a:p>
        </p:txBody>
      </p:sp>
    </p:spTree>
    <p:extLst>
      <p:ext uri="{BB962C8B-B14F-4D97-AF65-F5344CB8AC3E}">
        <p14:creationId xmlns:p14="http://schemas.microsoft.com/office/powerpoint/2010/main" val="4517583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Treatment</a:t>
            </a:r>
          </a:p>
        </p:txBody>
      </p:sp>
      <p:sp>
        <p:nvSpPr>
          <p:cNvPr id="3" name="Content Placeholder 2"/>
          <p:cNvSpPr>
            <a:spLocks noGrp="1"/>
          </p:cNvSpPr>
          <p:nvPr>
            <p:ph sz="quarter" idx="13"/>
          </p:nvPr>
        </p:nvSpPr>
        <p:spPr/>
        <p:txBody>
          <a:bodyPr>
            <a:normAutofit lnSpcReduction="10000"/>
          </a:bodyPr>
          <a:lstStyle/>
          <a:p>
            <a:pPr>
              <a:buFont typeface="Wingdings" panose="05000000000000000000" pitchFamily="2" charset="2"/>
              <a:buChar char="§"/>
            </a:pPr>
            <a:r>
              <a:rPr lang="en-US" sz="2800" cap="none" dirty="0">
                <a:solidFill>
                  <a:srgbClr val="002060"/>
                </a:solidFill>
                <a:latin typeface="Times New Roman" panose="02020603050405020304" pitchFamily="18" charset="0"/>
                <a:cs typeface="Times New Roman" panose="02020603050405020304" pitchFamily="18" charset="0"/>
              </a:rPr>
              <a:t>Explain the benign nature of the condition,</a:t>
            </a:r>
          </a:p>
          <a:p>
            <a:pPr marL="0" indent="0">
              <a:buNone/>
            </a:pPr>
            <a:endParaRPr lang="en-US" sz="2800" cap="none" dirty="0">
              <a:solidFill>
                <a:srgbClr val="00206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800" cap="none" dirty="0">
                <a:solidFill>
                  <a:srgbClr val="002060"/>
                </a:solidFill>
                <a:latin typeface="Times New Roman" panose="02020603050405020304" pitchFamily="18" charset="0"/>
                <a:cs typeface="Times New Roman" panose="02020603050405020304" pitchFamily="18" charset="0"/>
              </a:rPr>
              <a:t>Certain exercises may be used as away of getting the brain to compensate (90% success has been alleged),</a:t>
            </a:r>
          </a:p>
          <a:p>
            <a:pPr>
              <a:buFont typeface="Wingdings" panose="05000000000000000000" pitchFamily="2" charset="2"/>
              <a:buChar char="§"/>
            </a:pPr>
            <a:r>
              <a:rPr lang="en-US" sz="2800" cap="none" dirty="0" err="1">
                <a:solidFill>
                  <a:srgbClr val="002060"/>
                </a:solidFill>
                <a:latin typeface="Times New Roman" panose="02020603050405020304" pitchFamily="18" charset="0"/>
                <a:cs typeface="Times New Roman" panose="02020603050405020304" pitchFamily="18" charset="0"/>
              </a:rPr>
              <a:t>Prochlorperazine</a:t>
            </a:r>
            <a:r>
              <a:rPr lang="en-US" sz="2800" cap="none" dirty="0">
                <a:solidFill>
                  <a:srgbClr val="002060"/>
                </a:solidFill>
                <a:latin typeface="Times New Roman" panose="02020603050405020304" pitchFamily="18" charset="0"/>
                <a:cs typeface="Times New Roman" panose="02020603050405020304" pitchFamily="18" charset="0"/>
              </a:rPr>
              <a:t> is the commonly prescribed medication. (Common SE is dystonia).</a:t>
            </a:r>
          </a:p>
          <a:p>
            <a:pPr>
              <a:buFont typeface="Wingdings" panose="05000000000000000000" pitchFamily="2" charset="2"/>
              <a:buChar char="§"/>
            </a:pPr>
            <a:endParaRPr lang="en-US" dirty="0"/>
          </a:p>
        </p:txBody>
      </p:sp>
    </p:spTree>
    <p:extLst>
      <p:ext uri="{BB962C8B-B14F-4D97-AF65-F5344CB8AC3E}">
        <p14:creationId xmlns:p14="http://schemas.microsoft.com/office/powerpoint/2010/main" val="3171924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650725"/>
          </a:xfrm>
        </p:spPr>
        <p:txBody>
          <a:bodyPr/>
          <a:lstStyle/>
          <a:p>
            <a:pPr algn="l"/>
            <a:r>
              <a:rPr lang="en-US" b="1" cap="none" dirty="0">
                <a:solidFill>
                  <a:srgbClr val="C00000"/>
                </a:solidFill>
                <a:latin typeface="Times New Roman" panose="02020603050405020304" pitchFamily="18" charset="0"/>
                <a:cs typeface="Times New Roman" panose="02020603050405020304" pitchFamily="18" charset="0"/>
              </a:rPr>
              <a:t>Epley's manoeuvre</a:t>
            </a:r>
            <a:endParaRPr lang="en-US" dirty="0"/>
          </a:p>
        </p:txBody>
      </p:sp>
      <p:sp>
        <p:nvSpPr>
          <p:cNvPr id="3" name="Content Placeholder 2"/>
          <p:cNvSpPr>
            <a:spLocks noGrp="1"/>
          </p:cNvSpPr>
          <p:nvPr>
            <p:ph sz="quarter" idx="13"/>
          </p:nvPr>
        </p:nvSpPr>
        <p:spPr>
          <a:xfrm>
            <a:off x="913774" y="1392072"/>
            <a:ext cx="10363826" cy="5308979"/>
          </a:xfrm>
        </p:spPr>
        <p:txBody>
          <a:bodyPr>
            <a:noAutofit/>
          </a:bodyPr>
          <a:lstStyle/>
          <a:p>
            <a:pPr lvl="0"/>
            <a:r>
              <a:rPr lang="en-US" sz="2400" cap="none" dirty="0">
                <a:solidFill>
                  <a:srgbClr val="002060"/>
                </a:solidFill>
                <a:latin typeface="Times New Roman" panose="02020603050405020304" pitchFamily="18" charset="0"/>
                <a:cs typeface="Times New Roman" panose="02020603050405020304" pitchFamily="18" charset="0"/>
              </a:rPr>
              <a:t>Patient starts in long sitting with the head rotated 45 degrees to the affected side.</a:t>
            </a:r>
          </a:p>
          <a:p>
            <a:pPr lvl="0"/>
            <a:r>
              <a:rPr lang="en-US" sz="2400" cap="none" dirty="0">
                <a:solidFill>
                  <a:srgbClr val="002060"/>
                </a:solidFill>
                <a:latin typeface="Times New Roman" panose="02020603050405020304" pitchFamily="18" charset="0"/>
                <a:cs typeface="Times New Roman" panose="02020603050405020304" pitchFamily="18" charset="0"/>
              </a:rPr>
              <a:t>Patient next rapidly reclined to the supine position with the neck slightly extended. This position is held for 30 seconds, or until nystagmus and dizziness subside.</a:t>
            </a:r>
          </a:p>
          <a:p>
            <a:pPr lvl="0"/>
            <a:r>
              <a:rPr lang="en-US" sz="2400" cap="none" dirty="0">
                <a:solidFill>
                  <a:srgbClr val="002060"/>
                </a:solidFill>
                <a:latin typeface="Times New Roman" panose="02020603050405020304" pitchFamily="18" charset="0"/>
                <a:cs typeface="Times New Roman" panose="02020603050405020304" pitchFamily="18" charset="0"/>
              </a:rPr>
              <a:t>The patient's head is rotated 90 degrees to the opposite side. This position is held for 20 seconds, or until nystagmus and dizziness subside.</a:t>
            </a:r>
          </a:p>
          <a:p>
            <a:pPr lvl="0"/>
            <a:r>
              <a:rPr lang="en-US" sz="2400" cap="none" dirty="0">
                <a:solidFill>
                  <a:srgbClr val="002060"/>
                </a:solidFill>
                <a:latin typeface="Times New Roman" panose="02020603050405020304" pitchFamily="18" charset="0"/>
                <a:cs typeface="Times New Roman" panose="02020603050405020304" pitchFamily="18" charset="0"/>
              </a:rPr>
              <a:t>The patient's head is turn another 90 degrees, requiring the patient to go from the supine to side-lying position. This position is held for 20 seconds, or until dizziness and nystagmus subside.</a:t>
            </a:r>
          </a:p>
          <a:p>
            <a:pPr lvl="0"/>
            <a:r>
              <a:rPr lang="en-US" sz="2400" cap="none" dirty="0">
                <a:solidFill>
                  <a:srgbClr val="002060"/>
                </a:solidFill>
                <a:latin typeface="Times New Roman" panose="02020603050405020304" pitchFamily="18" charset="0"/>
                <a:cs typeface="Times New Roman" panose="02020603050405020304" pitchFamily="18" charset="0"/>
              </a:rPr>
              <a:t>The patient is brought up to the short-sitting position.</a:t>
            </a:r>
          </a:p>
        </p:txBody>
      </p:sp>
    </p:spTree>
    <p:extLst>
      <p:ext uri="{BB962C8B-B14F-4D97-AF65-F5344CB8AC3E}">
        <p14:creationId xmlns:p14="http://schemas.microsoft.com/office/powerpoint/2010/main" val="38130980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718964"/>
          </a:xfrm>
        </p:spPr>
        <p:txBody>
          <a:bodyPr/>
          <a:lstStyle/>
          <a:p>
            <a:pPr algn="l"/>
            <a:r>
              <a:rPr lang="en-US" b="1" cap="none" dirty="0">
                <a:solidFill>
                  <a:srgbClr val="C00000"/>
                </a:solidFill>
                <a:latin typeface="Times New Roman" panose="02020603050405020304" pitchFamily="18" charset="0"/>
                <a:cs typeface="Times New Roman" panose="02020603050405020304" pitchFamily="18" charset="0"/>
              </a:rPr>
              <a:t>Epley's manoeuvre</a:t>
            </a:r>
            <a:endParaRPr lang="en-US" dirty="0"/>
          </a:p>
        </p:txBody>
      </p:sp>
      <p:pic>
        <p:nvPicPr>
          <p:cNvPr id="4" name="Content Placeholder 3" descr="https://www.physio-pedia.com/images/8/86/Epley-cd.jpg">
            <a:hlinkClick r:id="rId2"/>
          </p:cNvPr>
          <p:cNvPicPr>
            <a:picLocks noGrp="1"/>
          </p:cNvPicPr>
          <p:nvPr>
            <p:ph sz="quarter" idx="13"/>
          </p:nvPr>
        </p:nvPicPr>
        <p:blipFill>
          <a:blip r:embed="rId3">
            <a:extLst>
              <a:ext uri="{28A0092B-C50C-407E-A947-70E740481C1C}">
                <a14:useLocalDpi xmlns:a14="http://schemas.microsoft.com/office/drawing/2010/main" val="0"/>
              </a:ext>
            </a:extLst>
          </a:blip>
          <a:srcRect/>
          <a:stretch>
            <a:fillRect/>
          </a:stretch>
        </p:blipFill>
        <p:spPr bwMode="auto">
          <a:xfrm>
            <a:off x="3452884" y="1692322"/>
            <a:ext cx="4899545" cy="4435523"/>
          </a:xfrm>
          <a:prstGeom prst="rect">
            <a:avLst/>
          </a:prstGeom>
          <a:noFill/>
          <a:ln>
            <a:noFill/>
          </a:ln>
        </p:spPr>
      </p:pic>
    </p:spTree>
    <p:extLst>
      <p:ext uri="{BB962C8B-B14F-4D97-AF65-F5344CB8AC3E}">
        <p14:creationId xmlns:p14="http://schemas.microsoft.com/office/powerpoint/2010/main" val="5455981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Epley's manoeuvre</a:t>
            </a:r>
            <a:endParaRPr lang="en-US" sz="4400" b="1" dirty="0">
              <a:solidFill>
                <a:srgbClr val="C00000"/>
              </a:solidFill>
            </a:endParaRPr>
          </a:p>
        </p:txBody>
      </p:sp>
      <p:sp>
        <p:nvSpPr>
          <p:cNvPr id="3" name="Content Placeholder 2"/>
          <p:cNvSpPr>
            <a:spLocks noGrp="1"/>
          </p:cNvSpPr>
          <p:nvPr>
            <p:ph sz="quarter" idx="13"/>
          </p:nvPr>
        </p:nvSpPr>
        <p:spPr/>
        <p:txBody>
          <a:bodyPr>
            <a:normAutofit/>
          </a:bodyPr>
          <a:lstStyle/>
          <a:p>
            <a:r>
              <a:rPr lang="en-US" sz="3200" b="1" cap="none" dirty="0">
                <a:solidFill>
                  <a:srgbClr val="002060"/>
                </a:solidFill>
              </a:rPr>
              <a:t>Video</a:t>
            </a:r>
          </a:p>
          <a:p>
            <a:r>
              <a:rPr lang="en-US" sz="3200" cap="none" dirty="0">
                <a:solidFill>
                  <a:srgbClr val="002060"/>
                </a:solidFill>
              </a:rPr>
              <a:t>https://www.youtube.com/watch?v=CPLOd6vqWKI&amp;t=27</a:t>
            </a:r>
          </a:p>
          <a:p>
            <a:endParaRPr lang="en-US" sz="3200" b="1" cap="none" dirty="0">
              <a:solidFill>
                <a:srgbClr val="002060"/>
              </a:solidFill>
            </a:endParaRPr>
          </a:p>
        </p:txBody>
      </p:sp>
    </p:spTree>
    <p:extLst>
      <p:ext uri="{BB962C8B-B14F-4D97-AF65-F5344CB8AC3E}">
        <p14:creationId xmlns:p14="http://schemas.microsoft.com/office/powerpoint/2010/main" val="10644539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normAutofit/>
          </a:bodyPr>
          <a:lstStyle/>
          <a:p>
            <a:pPr marL="0" indent="0">
              <a:buNone/>
            </a:pPr>
            <a:r>
              <a:rPr lang="en-US" sz="4400" b="1" cap="none" dirty="0">
                <a:solidFill>
                  <a:srgbClr val="C00000"/>
                </a:solidFill>
                <a:latin typeface="Times New Roman" panose="02020603050405020304" pitchFamily="18" charset="0"/>
                <a:cs typeface="Times New Roman" panose="02020603050405020304" pitchFamily="18" charset="0"/>
              </a:rPr>
              <a:t>3- Meniere’s disease</a:t>
            </a:r>
          </a:p>
        </p:txBody>
      </p:sp>
    </p:spTree>
    <p:extLst>
      <p:ext uri="{BB962C8B-B14F-4D97-AF65-F5344CB8AC3E}">
        <p14:creationId xmlns:p14="http://schemas.microsoft.com/office/powerpoint/2010/main" val="2466547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51184"/>
          </a:xfrm>
        </p:spPr>
        <p:txBody>
          <a:bodyPr>
            <a:normAutofit fontScale="90000"/>
          </a:bodyPr>
          <a:lstStyle/>
          <a:p>
            <a:endParaRPr lang="en-US" dirty="0"/>
          </a:p>
        </p:txBody>
      </p:sp>
      <p:sp>
        <p:nvSpPr>
          <p:cNvPr id="3" name="Content Placeholder 2"/>
          <p:cNvSpPr>
            <a:spLocks noGrp="1"/>
          </p:cNvSpPr>
          <p:nvPr>
            <p:ph sz="quarter" idx="13"/>
          </p:nvPr>
        </p:nvSpPr>
        <p:spPr>
          <a:xfrm>
            <a:off x="913774" y="669702"/>
            <a:ext cx="10363826" cy="5121497"/>
          </a:xfrm>
        </p:spPr>
        <p:txBody>
          <a:bodyPr/>
          <a:lstStyle/>
          <a:p>
            <a:endParaRPr lang="en-US" dirty="0"/>
          </a:p>
          <a:p>
            <a:endParaRPr lang="en-US" dirty="0"/>
          </a:p>
          <a:p>
            <a:endParaRPr lang="en-US" dirty="0"/>
          </a:p>
          <a:p>
            <a:r>
              <a:rPr lang="en-US" sz="2800" cap="none" dirty="0">
                <a:solidFill>
                  <a:srgbClr val="002060"/>
                </a:solidFill>
                <a:latin typeface="Times New Roman" panose="02020603050405020304" pitchFamily="18" charset="0"/>
                <a:cs typeface="Times New Roman" panose="02020603050405020304" pitchFamily="18" charset="0"/>
              </a:rPr>
              <a:t>Is a disorder of endolymph control, causing dilatation of the </a:t>
            </a:r>
            <a:r>
              <a:rPr lang="en-US" sz="2800" cap="none" dirty="0" err="1">
                <a:solidFill>
                  <a:srgbClr val="002060"/>
                </a:solidFill>
                <a:latin typeface="Times New Roman" panose="02020603050405020304" pitchFamily="18" charset="0"/>
                <a:cs typeface="Times New Roman" panose="02020603050405020304" pitchFamily="18" charset="0"/>
              </a:rPr>
              <a:t>endolymphatic</a:t>
            </a:r>
            <a:r>
              <a:rPr lang="en-US" sz="2800" cap="none" dirty="0">
                <a:solidFill>
                  <a:srgbClr val="002060"/>
                </a:solidFill>
                <a:latin typeface="Times New Roman" panose="02020603050405020304" pitchFamily="18" charset="0"/>
                <a:cs typeface="Times New Roman" panose="02020603050405020304" pitchFamily="18" charset="0"/>
              </a:rPr>
              <a:t> spaces in membranous labyrinth.</a:t>
            </a:r>
          </a:p>
          <a:p>
            <a:r>
              <a:rPr lang="en-US" sz="2800" cap="none" dirty="0">
                <a:solidFill>
                  <a:srgbClr val="002060"/>
                </a:solidFill>
                <a:latin typeface="Times New Roman" panose="02020603050405020304" pitchFamily="18" charset="0"/>
                <a:cs typeface="Times New Roman" panose="02020603050405020304" pitchFamily="18" charset="0"/>
              </a:rPr>
              <a:t>Age of onset is 30-60 years.</a:t>
            </a:r>
          </a:p>
          <a:p>
            <a:r>
              <a:rPr lang="en-US" sz="2800" cap="none" dirty="0">
                <a:solidFill>
                  <a:srgbClr val="002060"/>
                </a:solidFill>
                <a:latin typeface="Times New Roman" panose="02020603050405020304" pitchFamily="18" charset="0"/>
                <a:cs typeface="Times New Roman" panose="02020603050405020304" pitchFamily="18" charset="0"/>
              </a:rPr>
              <a:t>Both balance &amp; hearing are affected.</a:t>
            </a:r>
          </a:p>
        </p:txBody>
      </p:sp>
    </p:spTree>
    <p:extLst>
      <p:ext uri="{BB962C8B-B14F-4D97-AF65-F5344CB8AC3E}">
        <p14:creationId xmlns:p14="http://schemas.microsoft.com/office/powerpoint/2010/main" val="30206518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Clinical features:-</a:t>
            </a:r>
          </a:p>
        </p:txBody>
      </p:sp>
      <p:sp>
        <p:nvSpPr>
          <p:cNvPr id="3" name="Content Placeholder 2"/>
          <p:cNvSpPr>
            <a:spLocks noGrp="1"/>
          </p:cNvSpPr>
          <p:nvPr>
            <p:ph sz="quarter" idx="13"/>
          </p:nvPr>
        </p:nvSpPr>
        <p:spPr/>
        <p:txBody>
          <a:bodyPr>
            <a:noAutofit/>
          </a:bodyPr>
          <a:lstStyle/>
          <a:p>
            <a:pPr>
              <a:buFont typeface="Wingdings" panose="05000000000000000000" pitchFamily="2" charset="2"/>
              <a:buChar char="§"/>
            </a:pPr>
            <a:r>
              <a:rPr lang="en-US" sz="2800" cap="none" dirty="0">
                <a:solidFill>
                  <a:srgbClr val="002060"/>
                </a:solidFill>
                <a:latin typeface="Times New Roman" panose="02020603050405020304" pitchFamily="18" charset="0"/>
                <a:cs typeface="Times New Roman" panose="02020603050405020304" pitchFamily="18" charset="0"/>
              </a:rPr>
              <a:t>Sudden attacks of severe vertigo, often with prostration and vomiting,</a:t>
            </a:r>
          </a:p>
          <a:p>
            <a:pPr>
              <a:buFont typeface="Wingdings" panose="05000000000000000000" pitchFamily="2" charset="2"/>
              <a:buChar char="§"/>
            </a:pPr>
            <a:r>
              <a:rPr lang="en-US" sz="2800" cap="none" dirty="0">
                <a:solidFill>
                  <a:srgbClr val="002060"/>
                </a:solidFill>
                <a:latin typeface="Times New Roman" panose="02020603050405020304" pitchFamily="18" charset="0"/>
                <a:cs typeface="Times New Roman" panose="02020603050405020304" pitchFamily="18" charset="0"/>
              </a:rPr>
              <a:t>Hearing impairment (sensorineural deafness) and tinnitus in the affected ear,</a:t>
            </a:r>
          </a:p>
          <a:p>
            <a:pPr>
              <a:buFont typeface="Wingdings" panose="05000000000000000000" pitchFamily="2" charset="2"/>
              <a:buChar char="§"/>
            </a:pPr>
            <a:r>
              <a:rPr lang="en-US" sz="2800" cap="none" dirty="0">
                <a:solidFill>
                  <a:srgbClr val="002060"/>
                </a:solidFill>
                <a:latin typeface="Times New Roman" panose="02020603050405020304" pitchFamily="18" charset="0"/>
                <a:cs typeface="Times New Roman" panose="02020603050405020304" pitchFamily="18" charset="0"/>
              </a:rPr>
              <a:t>Attacks last for  a minimum of 10 minutes and a maximum of 12 hours</a:t>
            </a:r>
          </a:p>
          <a:p>
            <a:pPr>
              <a:buFont typeface="Wingdings" panose="05000000000000000000" pitchFamily="2" charset="2"/>
              <a:buChar char="§"/>
            </a:pPr>
            <a:r>
              <a:rPr lang="en-US" sz="2800" cap="none" dirty="0">
                <a:solidFill>
                  <a:srgbClr val="002060"/>
                </a:solidFill>
                <a:latin typeface="Times New Roman" panose="02020603050405020304" pitchFamily="18" charset="0"/>
                <a:cs typeface="Times New Roman" panose="02020603050405020304" pitchFamily="18" charset="0"/>
              </a:rPr>
              <a:t>After successive attacks the hearing problem is progressively greater,</a:t>
            </a:r>
          </a:p>
          <a:p>
            <a:pPr>
              <a:buFont typeface="Wingdings" panose="05000000000000000000" pitchFamily="2" charset="2"/>
              <a:buChar char="§"/>
            </a:pPr>
            <a:r>
              <a:rPr lang="en-US" sz="2800" cap="none" dirty="0">
                <a:solidFill>
                  <a:srgbClr val="002060"/>
                </a:solidFill>
                <a:latin typeface="Times New Roman" panose="02020603050405020304" pitchFamily="18" charset="0"/>
                <a:cs typeface="Times New Roman" panose="02020603050405020304" pitchFamily="18" charset="0"/>
              </a:rPr>
              <a:t>There is a sensation of pressure in the ear.</a:t>
            </a:r>
          </a:p>
        </p:txBody>
      </p:sp>
    </p:spTree>
    <p:extLst>
      <p:ext uri="{BB962C8B-B14F-4D97-AF65-F5344CB8AC3E}">
        <p14:creationId xmlns:p14="http://schemas.microsoft.com/office/powerpoint/2010/main" val="23386602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Diagnosis</a:t>
            </a:r>
          </a:p>
        </p:txBody>
      </p:sp>
      <p:sp>
        <p:nvSpPr>
          <p:cNvPr id="3" name="Content Placeholder 2"/>
          <p:cNvSpPr>
            <a:spLocks noGrp="1"/>
          </p:cNvSpPr>
          <p:nvPr>
            <p:ph sz="quarter" idx="13"/>
          </p:nvPr>
        </p:nvSpPr>
        <p:spPr/>
        <p:txBody>
          <a:bodyPr>
            <a:normAutofit/>
          </a:bodyPr>
          <a:lstStyle/>
          <a:p>
            <a:pPr marL="0" indent="0">
              <a:buNone/>
            </a:pPr>
            <a:endParaRPr lang="en-US" sz="2800" cap="none" dirty="0">
              <a:solidFill>
                <a:srgbClr val="002060"/>
              </a:solidFill>
              <a:latin typeface="Times New Roman" panose="02020603050405020304" pitchFamily="18" charset="0"/>
              <a:cs typeface="Times New Roman" panose="02020603050405020304" pitchFamily="18" charset="0"/>
            </a:endParaRPr>
          </a:p>
          <a:p>
            <a:pPr marL="0" indent="0">
              <a:buNone/>
            </a:pPr>
            <a:r>
              <a:rPr lang="en-US" sz="2800" cap="none" dirty="0">
                <a:solidFill>
                  <a:srgbClr val="002060"/>
                </a:solidFill>
                <a:latin typeface="Times New Roman" panose="02020603050405020304" pitchFamily="18" charset="0"/>
                <a:cs typeface="Times New Roman" panose="02020603050405020304" pitchFamily="18" charset="0"/>
              </a:rPr>
              <a:t>Diagnosis is made from the history, apart from the deafness there are no clinical findings between attacks.</a:t>
            </a:r>
          </a:p>
        </p:txBody>
      </p:sp>
    </p:spTree>
    <p:extLst>
      <p:ext uri="{BB962C8B-B14F-4D97-AF65-F5344CB8AC3E}">
        <p14:creationId xmlns:p14="http://schemas.microsoft.com/office/powerpoint/2010/main" val="116559601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Symptoms</a:t>
            </a:r>
          </a:p>
        </p:txBody>
      </p:sp>
      <p:sp>
        <p:nvSpPr>
          <p:cNvPr id="3" name="Content Placeholder 2"/>
          <p:cNvSpPr>
            <a:spLocks noGrp="1"/>
          </p:cNvSpPr>
          <p:nvPr>
            <p:ph sz="quarter" idx="13"/>
          </p:nvPr>
        </p:nvSpPr>
        <p:spPr>
          <a:xfrm>
            <a:off x="913774" y="1661376"/>
            <a:ext cx="10363826" cy="4803818"/>
          </a:xfrm>
        </p:spPr>
        <p:txBody>
          <a:bodyPr/>
          <a:lstStyle/>
          <a:p>
            <a:pPr lvl="1"/>
            <a:endParaRPr lang="en-US" sz="2800" cap="none" dirty="0">
              <a:latin typeface="Times New Roman" panose="02020603050405020304" pitchFamily="18" charset="0"/>
              <a:cs typeface="Times New Roman" panose="02020603050405020304" pitchFamily="18" charset="0"/>
            </a:endParaRPr>
          </a:p>
          <a:p>
            <a:pPr lvl="1"/>
            <a:r>
              <a:rPr lang="en-US" sz="2800" cap="none" dirty="0">
                <a:solidFill>
                  <a:srgbClr val="002060"/>
                </a:solidFill>
                <a:latin typeface="Times New Roman" panose="02020603050405020304" pitchFamily="18" charset="0"/>
                <a:cs typeface="Times New Roman" panose="02020603050405020304" pitchFamily="18" charset="0"/>
              </a:rPr>
              <a:t>The timing and duration of the vertigo</a:t>
            </a:r>
          </a:p>
          <a:p>
            <a:pPr lvl="1"/>
            <a:r>
              <a:rPr lang="en-US" sz="2800" cap="none" dirty="0">
                <a:solidFill>
                  <a:srgbClr val="002060"/>
                </a:solidFill>
                <a:latin typeface="Times New Roman" panose="02020603050405020304" pitchFamily="18" charset="0"/>
                <a:cs typeface="Times New Roman" panose="02020603050405020304" pitchFamily="18" charset="0"/>
              </a:rPr>
              <a:t>Provoking or exacerbating factors</a:t>
            </a:r>
          </a:p>
          <a:p>
            <a:pPr lvl="1"/>
            <a:r>
              <a:rPr lang="en-US" sz="2800" cap="none" dirty="0">
                <a:solidFill>
                  <a:srgbClr val="002060"/>
                </a:solidFill>
                <a:latin typeface="Times New Roman" panose="02020603050405020304" pitchFamily="18" charset="0"/>
                <a:cs typeface="Times New Roman" panose="02020603050405020304" pitchFamily="18" charset="0"/>
              </a:rPr>
              <a:t>Associated symptoms such as</a:t>
            </a:r>
          </a:p>
          <a:p>
            <a:pPr lvl="1">
              <a:buFontTx/>
              <a:buChar char="-"/>
            </a:pPr>
            <a:r>
              <a:rPr lang="en-US" sz="2800" cap="none" dirty="0">
                <a:solidFill>
                  <a:srgbClr val="002060"/>
                </a:solidFill>
                <a:latin typeface="Times New Roman" panose="02020603050405020304" pitchFamily="18" charset="0"/>
                <a:cs typeface="Times New Roman" panose="02020603050405020304" pitchFamily="18" charset="0"/>
              </a:rPr>
              <a:t>Pain</a:t>
            </a:r>
          </a:p>
          <a:p>
            <a:pPr lvl="1">
              <a:buFontTx/>
              <a:buChar char="-"/>
            </a:pPr>
            <a:r>
              <a:rPr lang="en-US" sz="2800" cap="none" dirty="0">
                <a:solidFill>
                  <a:srgbClr val="002060"/>
                </a:solidFill>
                <a:latin typeface="Times New Roman" panose="02020603050405020304" pitchFamily="18" charset="0"/>
                <a:cs typeface="Times New Roman" panose="02020603050405020304" pitchFamily="18" charset="0"/>
              </a:rPr>
              <a:t>Nausea</a:t>
            </a:r>
          </a:p>
          <a:p>
            <a:pPr lvl="1">
              <a:buFontTx/>
              <a:buChar char="-"/>
            </a:pPr>
            <a:r>
              <a:rPr lang="en-US" sz="2800" cap="none" dirty="0">
                <a:solidFill>
                  <a:srgbClr val="002060"/>
                </a:solidFill>
                <a:latin typeface="Times New Roman" panose="02020603050405020304" pitchFamily="18" charset="0"/>
                <a:cs typeface="Times New Roman" panose="02020603050405020304" pitchFamily="18" charset="0"/>
              </a:rPr>
              <a:t>Neurological symptoms</a:t>
            </a:r>
          </a:p>
          <a:p>
            <a:pPr lvl="1">
              <a:buFontTx/>
              <a:buChar char="-"/>
            </a:pPr>
            <a:r>
              <a:rPr lang="en-US" sz="2800" cap="none" dirty="0">
                <a:solidFill>
                  <a:srgbClr val="002060"/>
                </a:solidFill>
                <a:latin typeface="Times New Roman" panose="02020603050405020304" pitchFamily="18" charset="0"/>
                <a:cs typeface="Times New Roman" panose="02020603050405020304" pitchFamily="18" charset="0"/>
              </a:rPr>
              <a:t>Hearing loss</a:t>
            </a:r>
          </a:p>
          <a:p>
            <a:endParaRPr lang="en-US" dirty="0"/>
          </a:p>
        </p:txBody>
      </p:sp>
    </p:spTree>
    <p:extLst>
      <p:ext uri="{BB962C8B-B14F-4D97-AF65-F5344CB8AC3E}">
        <p14:creationId xmlns:p14="http://schemas.microsoft.com/office/powerpoint/2010/main" val="372982222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708007"/>
          </a:xfrm>
        </p:spPr>
        <p:txBody>
          <a:bodyPr>
            <a:normAutofit/>
          </a:bodyPr>
          <a:lstStyle/>
          <a:p>
            <a:pPr algn="l"/>
            <a:r>
              <a:rPr lang="en-US" b="1" dirty="0">
                <a:solidFill>
                  <a:srgbClr val="FF0000"/>
                </a:solidFill>
              </a:rPr>
              <a:t> </a:t>
            </a:r>
            <a:r>
              <a:rPr lang="en-US" sz="4000" b="1" dirty="0">
                <a:solidFill>
                  <a:srgbClr val="FF0000"/>
                </a:solidFill>
                <a:latin typeface="Times New Roman" panose="02020603050405020304" pitchFamily="18" charset="0"/>
                <a:cs typeface="Times New Roman" panose="02020603050405020304" pitchFamily="18" charset="0"/>
              </a:rPr>
              <a:t>RED FLAGS </a:t>
            </a:r>
          </a:p>
        </p:txBody>
      </p:sp>
      <p:sp>
        <p:nvSpPr>
          <p:cNvPr id="3" name="Content Placeholder 2"/>
          <p:cNvSpPr>
            <a:spLocks noGrp="1"/>
          </p:cNvSpPr>
          <p:nvPr>
            <p:ph sz="quarter" idx="13"/>
          </p:nvPr>
        </p:nvSpPr>
        <p:spPr>
          <a:xfrm>
            <a:off x="913774" y="1236372"/>
            <a:ext cx="10363826" cy="5525036"/>
          </a:xfrm>
        </p:spPr>
        <p:txBody>
          <a:bodyPr>
            <a:normAutofit/>
          </a:bodyPr>
          <a:lstStyle/>
          <a:p>
            <a:endParaRPr lang="en-US" sz="2400" cap="none" dirty="0">
              <a:solidFill>
                <a:srgbClr val="002060"/>
              </a:solidFill>
              <a:latin typeface="Times New Roman" panose="02020603050405020304" pitchFamily="18" charset="0"/>
              <a:cs typeface="Times New Roman" panose="02020603050405020304" pitchFamily="18" charset="0"/>
            </a:endParaRPr>
          </a:p>
          <a:p>
            <a:r>
              <a:rPr lang="en-US" sz="2800" cap="none" dirty="0">
                <a:solidFill>
                  <a:srgbClr val="002060"/>
                </a:solidFill>
                <a:latin typeface="Times New Roman" panose="02020603050405020304" pitchFamily="18" charset="0"/>
                <a:cs typeface="Times New Roman" panose="02020603050405020304" pitchFamily="18" charset="0"/>
              </a:rPr>
              <a:t>First attack of vertigo with acute severe headache </a:t>
            </a:r>
            <a:r>
              <a:rPr lang="pt-BR" dirty="0">
                <a:solidFill>
                  <a:srgbClr val="002060"/>
                </a:solidFill>
              </a:rPr>
              <a:t>(refer to A/E – r/o CVA)</a:t>
            </a:r>
            <a:r>
              <a:rPr lang="pt-BR" sz="2800" dirty="0"/>
              <a:t> </a:t>
            </a:r>
          </a:p>
          <a:p>
            <a:r>
              <a:rPr lang="en-US" sz="2800" cap="none" dirty="0">
                <a:solidFill>
                  <a:srgbClr val="002060"/>
                </a:solidFill>
                <a:latin typeface="Times New Roman" panose="02020603050405020304" pitchFamily="18" charset="0"/>
                <a:cs typeface="Times New Roman" panose="02020603050405020304" pitchFamily="18" charset="0"/>
              </a:rPr>
              <a:t>Persistent symptoms for &gt; 1 month </a:t>
            </a:r>
            <a:r>
              <a:rPr lang="en-US" dirty="0">
                <a:solidFill>
                  <a:srgbClr val="002060"/>
                </a:solidFill>
              </a:rPr>
              <a:t>(refer to ENT) </a:t>
            </a:r>
          </a:p>
          <a:p>
            <a:r>
              <a:rPr lang="en-US" sz="2800" cap="none" dirty="0">
                <a:solidFill>
                  <a:srgbClr val="002060"/>
                </a:solidFill>
                <a:latin typeface="Times New Roman" panose="02020603050405020304" pitchFamily="18" charset="0"/>
                <a:cs typeface="Times New Roman" panose="02020603050405020304" pitchFamily="18" charset="0"/>
              </a:rPr>
              <a:t> Nystagmus lasting &gt; 48 hours </a:t>
            </a:r>
            <a:r>
              <a:rPr lang="en-US" dirty="0">
                <a:solidFill>
                  <a:srgbClr val="002060"/>
                </a:solidFill>
              </a:rPr>
              <a:t>(refer to ENT)</a:t>
            </a:r>
            <a:r>
              <a:rPr lang="en-US" cap="none" dirty="0">
                <a:solidFill>
                  <a:srgbClr val="002060"/>
                </a:solidFill>
                <a:latin typeface="Times New Roman" panose="02020603050405020304" pitchFamily="18" charset="0"/>
                <a:cs typeface="Times New Roman" panose="02020603050405020304" pitchFamily="18" charset="0"/>
              </a:rPr>
              <a:t> </a:t>
            </a:r>
          </a:p>
          <a:p>
            <a:r>
              <a:rPr lang="en-US" sz="2800" cap="none" dirty="0">
                <a:solidFill>
                  <a:srgbClr val="002060"/>
                </a:solidFill>
                <a:latin typeface="Times New Roman" panose="02020603050405020304" pitchFamily="18" charset="0"/>
                <a:cs typeface="Times New Roman" panose="02020603050405020304" pitchFamily="18" charset="0"/>
              </a:rPr>
              <a:t>Unilateral tinnitus/</a:t>
            </a:r>
            <a:r>
              <a:rPr lang="en-US" sz="2800" cap="none" dirty="0" err="1">
                <a:solidFill>
                  <a:srgbClr val="002060"/>
                </a:solidFill>
                <a:latin typeface="Times New Roman" panose="02020603050405020304" pitchFamily="18" charset="0"/>
                <a:cs typeface="Times New Roman" panose="02020603050405020304" pitchFamily="18" charset="0"/>
              </a:rPr>
              <a:t>dyascusis</a:t>
            </a:r>
            <a:r>
              <a:rPr lang="en-US" sz="2800" cap="none" dirty="0">
                <a:solidFill>
                  <a:srgbClr val="002060"/>
                </a:solidFill>
                <a:latin typeface="Times New Roman" panose="02020603050405020304" pitchFamily="18" charset="0"/>
                <a:cs typeface="Times New Roman" panose="02020603050405020304" pitchFamily="18" charset="0"/>
              </a:rPr>
              <a:t>/aural fullness </a:t>
            </a:r>
          </a:p>
          <a:p>
            <a:r>
              <a:rPr lang="en-US" sz="2800" cap="none" dirty="0">
                <a:solidFill>
                  <a:srgbClr val="002060"/>
                </a:solidFill>
                <a:latin typeface="Times New Roman" panose="02020603050405020304" pitchFamily="18" charset="0"/>
                <a:cs typeface="Times New Roman" panose="02020603050405020304" pitchFamily="18" charset="0"/>
              </a:rPr>
              <a:t> Sudden/fluctuating hearing loss </a:t>
            </a:r>
          </a:p>
          <a:p>
            <a:endParaRPr lang="en-US" dirty="0"/>
          </a:p>
          <a:p>
            <a:endParaRPr lang="en-US" dirty="0"/>
          </a:p>
          <a:p>
            <a:endParaRPr lang="en-US" dirty="0"/>
          </a:p>
          <a:p>
            <a:endParaRPr lang="en-US" dirty="0"/>
          </a:p>
          <a:p>
            <a:endParaRPr lang="en-US" dirty="0"/>
          </a:p>
          <a:p>
            <a:pPr marL="0" indent="0">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3586726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63871"/>
          </a:xfrm>
        </p:spPr>
        <p:txBody>
          <a:bodyPr>
            <a:normAutofit fontScale="90000"/>
          </a:bodyPr>
          <a:lstStyle/>
          <a:p>
            <a:endParaRPr lang="en-US" dirty="0"/>
          </a:p>
        </p:txBody>
      </p:sp>
      <p:sp>
        <p:nvSpPr>
          <p:cNvPr id="3" name="Content Placeholder 2"/>
          <p:cNvSpPr>
            <a:spLocks noGrp="1"/>
          </p:cNvSpPr>
          <p:nvPr>
            <p:ph sz="quarter" idx="13"/>
          </p:nvPr>
        </p:nvSpPr>
        <p:spPr>
          <a:xfrm>
            <a:off x="913774" y="682388"/>
            <a:ext cx="10363826" cy="6032311"/>
          </a:xfrm>
        </p:spPr>
        <p:txBody>
          <a:bodyPr/>
          <a:lstStyle/>
          <a:p>
            <a:endParaRPr lang="en-US" dirty="0"/>
          </a:p>
          <a:p>
            <a:endParaRPr lang="en-US" dirty="0"/>
          </a:p>
          <a:p>
            <a:r>
              <a:rPr lang="en-US" sz="2800" cap="none" dirty="0">
                <a:solidFill>
                  <a:srgbClr val="002060"/>
                </a:solidFill>
                <a:latin typeface="Times New Roman" panose="02020603050405020304" pitchFamily="18" charset="0"/>
                <a:cs typeface="Times New Roman" panose="02020603050405020304" pitchFamily="18" charset="0"/>
              </a:rPr>
              <a:t>What is the differential diagnosis for this case?</a:t>
            </a:r>
          </a:p>
          <a:p>
            <a:r>
              <a:rPr lang="en-US" sz="2800" cap="none" dirty="0">
                <a:solidFill>
                  <a:srgbClr val="002060"/>
                </a:solidFill>
                <a:latin typeface="Times New Roman" panose="02020603050405020304" pitchFamily="18" charset="0"/>
                <a:cs typeface="Times New Roman" panose="02020603050405020304" pitchFamily="18" charset="0"/>
              </a:rPr>
              <a:t>What further questions in the history?</a:t>
            </a:r>
          </a:p>
          <a:p>
            <a:r>
              <a:rPr lang="en-US" sz="2800" cap="none" dirty="0">
                <a:solidFill>
                  <a:srgbClr val="002060"/>
                </a:solidFill>
                <a:latin typeface="Times New Roman" panose="02020603050405020304" pitchFamily="18" charset="0"/>
                <a:cs typeface="Times New Roman" panose="02020603050405020304" pitchFamily="18" charset="0"/>
              </a:rPr>
              <a:t>What clinical examination you will perform?</a:t>
            </a:r>
          </a:p>
          <a:p>
            <a:r>
              <a:rPr lang="en-US" sz="2800" cap="none" dirty="0">
                <a:solidFill>
                  <a:srgbClr val="002060"/>
                </a:solidFill>
                <a:latin typeface="Times New Roman" panose="02020603050405020304" pitchFamily="18" charset="0"/>
                <a:cs typeface="Times New Roman" panose="02020603050405020304" pitchFamily="18" charset="0"/>
              </a:rPr>
              <a:t>Are there need for any investigations?</a:t>
            </a:r>
          </a:p>
          <a:p>
            <a:r>
              <a:rPr lang="en-US" sz="2800" cap="none" dirty="0">
                <a:solidFill>
                  <a:srgbClr val="002060"/>
                </a:solidFill>
                <a:latin typeface="Times New Roman" panose="02020603050405020304" pitchFamily="18" charset="0"/>
                <a:cs typeface="Times New Roman" panose="02020603050405020304" pitchFamily="18" charset="0"/>
              </a:rPr>
              <a:t>What is your approach to help her?</a:t>
            </a:r>
          </a:p>
          <a:p>
            <a:r>
              <a:rPr lang="en-US" sz="2800" cap="none" dirty="0">
                <a:solidFill>
                  <a:srgbClr val="002060"/>
                </a:solidFill>
                <a:latin typeface="Times New Roman" panose="02020603050405020304" pitchFamily="18" charset="0"/>
                <a:cs typeface="Times New Roman" panose="02020603050405020304" pitchFamily="18" charset="0"/>
              </a:rPr>
              <a:t>What is the maneuver shown to abate this condition?</a:t>
            </a:r>
          </a:p>
        </p:txBody>
      </p:sp>
    </p:spTree>
    <p:extLst>
      <p:ext uri="{BB962C8B-B14F-4D97-AF65-F5344CB8AC3E}">
        <p14:creationId xmlns:p14="http://schemas.microsoft.com/office/powerpoint/2010/main" val="215013125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772401"/>
          </a:xfrm>
        </p:spPr>
        <p:txBody>
          <a:bodyPr/>
          <a:lstStyle/>
          <a:p>
            <a:pPr algn="l"/>
            <a:r>
              <a:rPr lang="en-US" b="1" dirty="0">
                <a:solidFill>
                  <a:srgbClr val="FF0000"/>
                </a:solidFill>
                <a:latin typeface="Times New Roman" panose="02020603050405020304" pitchFamily="18" charset="0"/>
                <a:cs typeface="Times New Roman" panose="02020603050405020304" pitchFamily="18" charset="0"/>
              </a:rPr>
              <a:t>RED FLAGS </a:t>
            </a:r>
            <a:endParaRPr lang="en-US" dirty="0"/>
          </a:p>
        </p:txBody>
      </p:sp>
      <p:sp>
        <p:nvSpPr>
          <p:cNvPr id="3" name="Content Placeholder 2"/>
          <p:cNvSpPr>
            <a:spLocks noGrp="1"/>
          </p:cNvSpPr>
          <p:nvPr>
            <p:ph sz="quarter" idx="13"/>
          </p:nvPr>
        </p:nvSpPr>
        <p:spPr>
          <a:xfrm>
            <a:off x="913774" y="1584102"/>
            <a:ext cx="10363826" cy="4752304"/>
          </a:xfrm>
        </p:spPr>
        <p:txBody>
          <a:bodyPr/>
          <a:lstStyle/>
          <a:p>
            <a:endParaRPr lang="en-US" sz="2800" cap="none" dirty="0">
              <a:solidFill>
                <a:srgbClr val="002060"/>
              </a:solidFill>
              <a:latin typeface="Times New Roman" panose="02020603050405020304" pitchFamily="18" charset="0"/>
              <a:cs typeface="Times New Roman" panose="02020603050405020304" pitchFamily="18" charset="0"/>
            </a:endParaRPr>
          </a:p>
          <a:p>
            <a:r>
              <a:rPr lang="en-US" sz="2800" cap="none" dirty="0">
                <a:solidFill>
                  <a:srgbClr val="002060"/>
                </a:solidFill>
                <a:latin typeface="Times New Roman" panose="02020603050405020304" pitchFamily="18" charset="0"/>
                <a:cs typeface="Times New Roman" panose="02020603050405020304" pitchFamily="18" charset="0"/>
              </a:rPr>
              <a:t> </a:t>
            </a:r>
            <a:r>
              <a:rPr lang="en-US" sz="2800" cap="none" dirty="0" err="1">
                <a:solidFill>
                  <a:srgbClr val="002060"/>
                </a:solidFill>
                <a:latin typeface="Times New Roman" panose="02020603050405020304" pitchFamily="18" charset="0"/>
                <a:cs typeface="Times New Roman" panose="02020603050405020304" pitchFamily="18" charset="0"/>
              </a:rPr>
              <a:t>Dysconjugate</a:t>
            </a:r>
            <a:r>
              <a:rPr lang="en-US" sz="2800" cap="none" dirty="0">
                <a:solidFill>
                  <a:srgbClr val="002060"/>
                </a:solidFill>
                <a:latin typeface="Times New Roman" panose="02020603050405020304" pitchFamily="18" charset="0"/>
                <a:cs typeface="Times New Roman" panose="02020603050405020304" pitchFamily="18" charset="0"/>
              </a:rPr>
              <a:t> eye movements </a:t>
            </a:r>
          </a:p>
          <a:p>
            <a:r>
              <a:rPr lang="en-US" sz="2800" cap="none" dirty="0">
                <a:solidFill>
                  <a:srgbClr val="002060"/>
                </a:solidFill>
                <a:latin typeface="Times New Roman" panose="02020603050405020304" pitchFamily="18" charset="0"/>
                <a:cs typeface="Times New Roman" panose="02020603050405020304" pitchFamily="18" charset="0"/>
              </a:rPr>
              <a:t> Posterior circulation symptoms </a:t>
            </a:r>
          </a:p>
          <a:p>
            <a:r>
              <a:rPr lang="en-US" sz="2800" cap="none" dirty="0">
                <a:solidFill>
                  <a:srgbClr val="002060"/>
                </a:solidFill>
                <a:latin typeface="Times New Roman" panose="02020603050405020304" pitchFamily="18" charset="0"/>
                <a:cs typeface="Times New Roman" panose="02020603050405020304" pitchFamily="18" charset="0"/>
              </a:rPr>
              <a:t> Positive </a:t>
            </a:r>
            <a:r>
              <a:rPr lang="en-US" sz="2800" cap="none" dirty="0" err="1">
                <a:solidFill>
                  <a:srgbClr val="002060"/>
                </a:solidFill>
                <a:latin typeface="Times New Roman" panose="02020603050405020304" pitchFamily="18" charset="0"/>
                <a:cs typeface="Times New Roman" panose="02020603050405020304" pitchFamily="18" charset="0"/>
              </a:rPr>
              <a:t>hallpike</a:t>
            </a:r>
            <a:r>
              <a:rPr lang="en-US" sz="2800" cap="none" dirty="0">
                <a:solidFill>
                  <a:srgbClr val="002060"/>
                </a:solidFill>
                <a:latin typeface="Times New Roman" panose="02020603050405020304" pitchFamily="18" charset="0"/>
                <a:cs typeface="Times New Roman" panose="02020603050405020304" pitchFamily="18" charset="0"/>
              </a:rPr>
              <a:t> test, provoking nystagmus but no symptoms </a:t>
            </a:r>
          </a:p>
          <a:p>
            <a:r>
              <a:rPr lang="en-US" sz="2800" cap="none" dirty="0">
                <a:solidFill>
                  <a:srgbClr val="002060"/>
                </a:solidFill>
                <a:latin typeface="Times New Roman" panose="02020603050405020304" pitchFamily="18" charset="0"/>
                <a:cs typeface="Times New Roman" panose="02020603050405020304" pitchFamily="18" charset="0"/>
              </a:rPr>
              <a:t> Vertical nystagmus &amp;</a:t>
            </a:r>
          </a:p>
          <a:p>
            <a:r>
              <a:rPr lang="en-US" sz="2800" cap="none" dirty="0">
                <a:solidFill>
                  <a:srgbClr val="002060"/>
                </a:solidFill>
                <a:latin typeface="Times New Roman" panose="02020603050405020304" pitchFamily="18" charset="0"/>
                <a:cs typeface="Times New Roman" panose="02020603050405020304" pitchFamily="18" charset="0"/>
              </a:rPr>
              <a:t> Cerebellar signs </a:t>
            </a:r>
          </a:p>
          <a:p>
            <a:pPr marL="0" indent="0">
              <a:buNone/>
            </a:pPr>
            <a:r>
              <a:rPr lang="en-US" cap="none" dirty="0">
                <a:solidFill>
                  <a:srgbClr val="002060"/>
                </a:solidFill>
                <a:latin typeface="Times New Roman" panose="02020603050405020304" pitchFamily="18" charset="0"/>
                <a:cs typeface="Times New Roman" panose="02020603050405020304" pitchFamily="18" charset="0"/>
              </a:rPr>
              <a:t>  (All these refer to neurology).</a:t>
            </a:r>
          </a:p>
          <a:p>
            <a:endParaRPr lang="en-US" dirty="0"/>
          </a:p>
        </p:txBody>
      </p:sp>
    </p:spTree>
    <p:extLst>
      <p:ext uri="{BB962C8B-B14F-4D97-AF65-F5344CB8AC3E}">
        <p14:creationId xmlns:p14="http://schemas.microsoft.com/office/powerpoint/2010/main" val="70448047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l"/>
            <a:r>
              <a:rPr lang="en-US" sz="4400" b="1" cap="none" dirty="0">
                <a:solidFill>
                  <a:srgbClr val="C00000"/>
                </a:solidFill>
                <a:latin typeface="Times New Roman" panose="02020603050405020304" pitchFamily="18" charset="0"/>
                <a:cs typeface="Times New Roman" panose="02020603050405020304" pitchFamily="18" charset="0"/>
              </a:rPr>
              <a:t>Central vertigo:</a:t>
            </a:r>
          </a:p>
        </p:txBody>
      </p:sp>
      <p:sp>
        <p:nvSpPr>
          <p:cNvPr id="3" name="Content Placeholder 2"/>
          <p:cNvSpPr>
            <a:spLocks noGrp="1"/>
          </p:cNvSpPr>
          <p:nvPr>
            <p:ph sz="quarter" idx="13"/>
          </p:nvPr>
        </p:nvSpPr>
        <p:spPr>
          <a:xfrm>
            <a:off x="913774" y="1725770"/>
            <a:ext cx="10363826" cy="4829576"/>
          </a:xfrm>
        </p:spPr>
        <p:txBody>
          <a:bodyPr>
            <a:normAutofit fontScale="92500" lnSpcReduction="20000"/>
          </a:bodyPr>
          <a:lstStyle/>
          <a:p>
            <a:pPr lvl="1"/>
            <a:endParaRPr lang="en-US" sz="2800" dirty="0">
              <a:latin typeface="Times New Roman" panose="02020603050405020304" pitchFamily="18" charset="0"/>
              <a:cs typeface="Times New Roman" panose="02020603050405020304" pitchFamily="18" charset="0"/>
            </a:endParaRPr>
          </a:p>
          <a:p>
            <a:pPr lvl="1"/>
            <a:r>
              <a:rPr lang="en-US" sz="2800" cap="none" dirty="0">
                <a:solidFill>
                  <a:srgbClr val="002060"/>
                </a:solidFill>
                <a:latin typeface="Times New Roman" panose="02020603050405020304" pitchFamily="18" charset="0"/>
                <a:cs typeface="Times New Roman" panose="02020603050405020304" pitchFamily="18" charset="0"/>
              </a:rPr>
              <a:t>The vertigo usually develops gradually</a:t>
            </a:r>
          </a:p>
          <a:p>
            <a:pPr lvl="1"/>
            <a:r>
              <a:rPr lang="en-US" sz="2800" cap="none" dirty="0">
                <a:solidFill>
                  <a:srgbClr val="002060"/>
                </a:solidFill>
                <a:latin typeface="Times New Roman" panose="02020603050405020304" pitchFamily="18" charset="0"/>
                <a:cs typeface="Times New Roman" panose="02020603050405020304" pitchFamily="18" charset="0"/>
              </a:rPr>
              <a:t>Except in: an acute central vertigo is probably vascular in origin, e.g. CVA</a:t>
            </a:r>
          </a:p>
          <a:p>
            <a:pPr lvl="1"/>
            <a:r>
              <a:rPr lang="en-US" sz="2800" cap="none" dirty="0">
                <a:solidFill>
                  <a:srgbClr val="002060"/>
                </a:solidFill>
                <a:latin typeface="Times New Roman" panose="02020603050405020304" pitchFamily="18" charset="0"/>
                <a:cs typeface="Times New Roman" panose="02020603050405020304" pitchFamily="18" charset="0"/>
              </a:rPr>
              <a:t>Central lesions usually cause neurological signs in addition to the vertigo</a:t>
            </a:r>
          </a:p>
          <a:p>
            <a:pPr lvl="1"/>
            <a:r>
              <a:rPr lang="en-US" sz="2800" cap="none" dirty="0">
                <a:solidFill>
                  <a:srgbClr val="002060"/>
                </a:solidFill>
                <a:latin typeface="Times New Roman" panose="02020603050405020304" pitchFamily="18" charset="0"/>
                <a:cs typeface="Times New Roman" panose="02020603050405020304" pitchFamily="18" charset="0"/>
              </a:rPr>
              <a:t>Auditory features tend to be uncommon.</a:t>
            </a:r>
          </a:p>
          <a:p>
            <a:pPr lvl="1"/>
            <a:r>
              <a:rPr lang="en-US" sz="2800" cap="none" dirty="0">
                <a:solidFill>
                  <a:srgbClr val="002060"/>
                </a:solidFill>
                <a:latin typeface="Times New Roman" panose="02020603050405020304" pitchFamily="18" charset="0"/>
                <a:cs typeface="Times New Roman" panose="02020603050405020304" pitchFamily="18" charset="0"/>
              </a:rPr>
              <a:t>Causes severe imbalance</a:t>
            </a:r>
          </a:p>
          <a:p>
            <a:pPr lvl="1"/>
            <a:r>
              <a:rPr lang="en-US" sz="2800" cap="none" dirty="0">
                <a:solidFill>
                  <a:srgbClr val="002060"/>
                </a:solidFill>
                <a:latin typeface="Times New Roman" panose="02020603050405020304" pitchFamily="18" charset="0"/>
                <a:cs typeface="Times New Roman" panose="02020603050405020304" pitchFamily="18" charset="0"/>
              </a:rPr>
              <a:t>Nystagmus is purely vertical, horizontal, or torsional and is not inhibited by fixation of eyes onto an object</a:t>
            </a:r>
          </a:p>
          <a:p>
            <a:endParaRPr lang="en-US" dirty="0"/>
          </a:p>
        </p:txBody>
      </p:sp>
    </p:spTree>
    <p:extLst>
      <p:ext uri="{BB962C8B-B14F-4D97-AF65-F5344CB8AC3E}">
        <p14:creationId xmlns:p14="http://schemas.microsoft.com/office/powerpoint/2010/main" val="15090735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l"/>
            <a:r>
              <a:rPr lang="en-US" sz="4400" b="1" cap="none" dirty="0">
                <a:solidFill>
                  <a:srgbClr val="C00000"/>
                </a:solidFill>
                <a:latin typeface="Times New Roman" panose="02020603050405020304" pitchFamily="18" charset="0"/>
                <a:cs typeface="Times New Roman" panose="02020603050405020304" pitchFamily="18" charset="0"/>
              </a:rPr>
              <a:t>Important points in the history:</a:t>
            </a:r>
            <a:br>
              <a:rPr lang="en-US" sz="4800" dirty="0"/>
            </a:br>
            <a:endParaRPr lang="en-US" dirty="0"/>
          </a:p>
        </p:txBody>
      </p:sp>
      <p:sp>
        <p:nvSpPr>
          <p:cNvPr id="3" name="Content Placeholder 2"/>
          <p:cNvSpPr>
            <a:spLocks noGrp="1"/>
          </p:cNvSpPr>
          <p:nvPr>
            <p:ph sz="quarter" idx="13"/>
          </p:nvPr>
        </p:nvSpPr>
        <p:spPr>
          <a:xfrm>
            <a:off x="913774" y="1532586"/>
            <a:ext cx="10363826" cy="4997003"/>
          </a:xfrm>
        </p:spPr>
        <p:txBody>
          <a:bodyPr>
            <a:normAutofit fontScale="70000" lnSpcReduction="20000"/>
          </a:bodyPr>
          <a:lstStyle/>
          <a:p>
            <a:pPr lvl="1"/>
            <a:r>
              <a:rPr lang="en-US" sz="3400" cap="none" dirty="0">
                <a:solidFill>
                  <a:srgbClr val="002060"/>
                </a:solidFill>
                <a:latin typeface="Times New Roman" panose="02020603050405020304" pitchFamily="18" charset="0"/>
                <a:cs typeface="Times New Roman" panose="02020603050405020304" pitchFamily="18" charset="0"/>
              </a:rPr>
              <a:t>Onset - specific provoking events such as flying or trauma</a:t>
            </a:r>
          </a:p>
          <a:p>
            <a:pPr lvl="1"/>
            <a:r>
              <a:rPr lang="en-US" sz="3400" cap="none" dirty="0">
                <a:solidFill>
                  <a:srgbClr val="002060"/>
                </a:solidFill>
                <a:latin typeface="Times New Roman" panose="02020603050405020304" pitchFamily="18" charset="0"/>
                <a:cs typeface="Times New Roman" panose="02020603050405020304" pitchFamily="18" charset="0"/>
              </a:rPr>
              <a:t>Duration:</a:t>
            </a:r>
          </a:p>
          <a:p>
            <a:pPr lvl="2"/>
            <a:r>
              <a:rPr lang="en-US" sz="3400" cap="none" dirty="0">
                <a:solidFill>
                  <a:srgbClr val="002060"/>
                </a:solidFill>
                <a:latin typeface="Times New Roman" panose="02020603050405020304" pitchFamily="18" charset="0"/>
                <a:cs typeface="Times New Roman" panose="02020603050405020304" pitchFamily="18" charset="0"/>
              </a:rPr>
              <a:t>Seconds - benign positional vertigo</a:t>
            </a:r>
          </a:p>
          <a:p>
            <a:pPr lvl="2"/>
            <a:r>
              <a:rPr lang="en-US" sz="3400" cap="none" dirty="0">
                <a:solidFill>
                  <a:srgbClr val="002060"/>
                </a:solidFill>
                <a:latin typeface="Times New Roman" panose="02020603050405020304" pitchFamily="18" charset="0"/>
                <a:cs typeface="Times New Roman" panose="02020603050405020304" pitchFamily="18" charset="0"/>
              </a:rPr>
              <a:t>Hours - Meniere's disease</a:t>
            </a:r>
          </a:p>
          <a:p>
            <a:pPr lvl="2"/>
            <a:r>
              <a:rPr lang="en-US" sz="3400" cap="none" dirty="0">
                <a:solidFill>
                  <a:srgbClr val="002060"/>
                </a:solidFill>
                <a:latin typeface="Times New Roman" panose="02020603050405020304" pitchFamily="18" charset="0"/>
                <a:cs typeface="Times New Roman" panose="02020603050405020304" pitchFamily="18" charset="0"/>
              </a:rPr>
              <a:t>Weeks - labyrinthitis, post-head trauma, vestibular neuronitis</a:t>
            </a:r>
          </a:p>
          <a:p>
            <a:pPr lvl="2"/>
            <a:r>
              <a:rPr lang="en-US" sz="3400" cap="none" dirty="0">
                <a:solidFill>
                  <a:srgbClr val="002060"/>
                </a:solidFill>
                <a:latin typeface="Times New Roman" panose="02020603050405020304" pitchFamily="18" charset="0"/>
                <a:cs typeface="Times New Roman" panose="02020603050405020304" pitchFamily="18" charset="0"/>
              </a:rPr>
              <a:t>Years - may be psychogenic</a:t>
            </a:r>
          </a:p>
          <a:p>
            <a:pPr lvl="1"/>
            <a:r>
              <a:rPr lang="en-US" sz="3400" cap="none" dirty="0">
                <a:solidFill>
                  <a:srgbClr val="002060"/>
                </a:solidFill>
                <a:latin typeface="Times New Roman" panose="02020603050405020304" pitchFamily="18" charset="0"/>
                <a:cs typeface="Times New Roman" panose="02020603050405020304" pitchFamily="18" charset="0"/>
              </a:rPr>
              <a:t>Associated auditory symptoms - rare in primary CNS lesion</a:t>
            </a:r>
          </a:p>
          <a:p>
            <a:pPr lvl="1"/>
            <a:r>
              <a:rPr lang="en-US" sz="3400" cap="none" dirty="0">
                <a:solidFill>
                  <a:srgbClr val="002060"/>
                </a:solidFill>
                <a:latin typeface="Times New Roman" panose="02020603050405020304" pitchFamily="18" charset="0"/>
                <a:cs typeface="Times New Roman" panose="02020603050405020304" pitchFamily="18" charset="0"/>
              </a:rPr>
              <a:t>Other associated symptoms</a:t>
            </a:r>
          </a:p>
          <a:p>
            <a:pPr lvl="2"/>
            <a:r>
              <a:rPr lang="en-US" sz="3400" cap="none" dirty="0">
                <a:solidFill>
                  <a:srgbClr val="002060"/>
                </a:solidFill>
                <a:latin typeface="Times New Roman" panose="02020603050405020304" pitchFamily="18" charset="0"/>
                <a:cs typeface="Times New Roman" panose="02020603050405020304" pitchFamily="18" charset="0"/>
              </a:rPr>
              <a:t>Nausea and vomiting in a vestibular cause</a:t>
            </a:r>
          </a:p>
          <a:p>
            <a:pPr lvl="2"/>
            <a:r>
              <a:rPr lang="en-US" sz="3400" cap="none" dirty="0">
                <a:solidFill>
                  <a:srgbClr val="002060"/>
                </a:solidFill>
                <a:latin typeface="Times New Roman" panose="02020603050405020304" pitchFamily="18" charset="0"/>
                <a:cs typeface="Times New Roman" panose="02020603050405020304" pitchFamily="18" charset="0"/>
              </a:rPr>
              <a:t>Neurological symptoms such as visual disturbance, dysarthria in a central lesion</a:t>
            </a:r>
          </a:p>
          <a:p>
            <a:endParaRPr lang="en-US" dirty="0"/>
          </a:p>
        </p:txBody>
      </p:sp>
    </p:spTree>
    <p:extLst>
      <p:ext uri="{BB962C8B-B14F-4D97-AF65-F5344CB8AC3E}">
        <p14:creationId xmlns:p14="http://schemas.microsoft.com/office/powerpoint/2010/main" val="132354671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Physical/signs</a:t>
            </a:r>
            <a:r>
              <a:rPr lang="en-US" sz="4400" b="1" dirty="0"/>
              <a:t> </a:t>
            </a:r>
            <a:br>
              <a:rPr lang="en-US" sz="4800" dirty="0"/>
            </a:br>
            <a:endParaRPr lang="en-US" dirty="0"/>
          </a:p>
        </p:txBody>
      </p:sp>
      <p:sp>
        <p:nvSpPr>
          <p:cNvPr id="3" name="Content Placeholder 2"/>
          <p:cNvSpPr>
            <a:spLocks noGrp="1"/>
          </p:cNvSpPr>
          <p:nvPr>
            <p:ph sz="quarter" idx="13"/>
          </p:nvPr>
        </p:nvSpPr>
        <p:spPr>
          <a:xfrm>
            <a:off x="913774" y="1468192"/>
            <a:ext cx="10363826" cy="5035639"/>
          </a:xfrm>
        </p:spPr>
        <p:txBody>
          <a:bodyPr>
            <a:normAutofit fontScale="25000" lnSpcReduction="20000"/>
          </a:bodyPr>
          <a:lstStyle/>
          <a:p>
            <a:pPr lvl="0"/>
            <a:endParaRPr lang="en-US" sz="7400" dirty="0">
              <a:latin typeface="Times New Roman" panose="02020603050405020304" pitchFamily="18" charset="0"/>
              <a:cs typeface="Times New Roman" panose="02020603050405020304" pitchFamily="18" charset="0"/>
            </a:endParaRPr>
          </a:p>
          <a:p>
            <a:pPr lvl="0"/>
            <a:r>
              <a:rPr lang="en-US" sz="8600" cap="none" dirty="0">
                <a:solidFill>
                  <a:srgbClr val="002060"/>
                </a:solidFill>
                <a:latin typeface="Times New Roman" panose="02020603050405020304" pitchFamily="18" charset="0"/>
                <a:cs typeface="Times New Roman" panose="02020603050405020304" pitchFamily="18" charset="0"/>
              </a:rPr>
              <a:t>Examination of ear drums (</a:t>
            </a:r>
            <a:r>
              <a:rPr lang="en-US" sz="8600" cap="none" dirty="0" err="1">
                <a:solidFill>
                  <a:srgbClr val="002060"/>
                </a:solidFill>
                <a:latin typeface="Times New Roman" panose="02020603050405020304" pitchFamily="18" charset="0"/>
                <a:cs typeface="Times New Roman" panose="02020603050405020304" pitchFamily="18" charset="0"/>
              </a:rPr>
              <a:t>otoscopy</a:t>
            </a:r>
            <a:r>
              <a:rPr lang="en-US" sz="8600" cap="none" dirty="0">
                <a:solidFill>
                  <a:srgbClr val="002060"/>
                </a:solidFill>
                <a:latin typeface="Times New Roman" panose="02020603050405020304" pitchFamily="18" charset="0"/>
                <a:cs typeface="Times New Roman" panose="02020603050405020304" pitchFamily="18" charset="0"/>
              </a:rPr>
              <a:t> for:</a:t>
            </a:r>
          </a:p>
          <a:p>
            <a:pPr lvl="1"/>
            <a:r>
              <a:rPr lang="en-US" sz="8600" cap="none" dirty="0">
                <a:solidFill>
                  <a:srgbClr val="002060"/>
                </a:solidFill>
                <a:latin typeface="Times New Roman" panose="02020603050405020304" pitchFamily="18" charset="0"/>
                <a:cs typeface="Times New Roman" panose="02020603050405020304" pitchFamily="18" charset="0"/>
              </a:rPr>
              <a:t>Vesicles (</a:t>
            </a:r>
            <a:r>
              <a:rPr lang="en-US" sz="8600" cap="none" dirty="0" err="1">
                <a:solidFill>
                  <a:srgbClr val="002060"/>
                </a:solidFill>
                <a:latin typeface="Times New Roman" panose="02020603050405020304" pitchFamily="18" charset="0"/>
                <a:cs typeface="Times New Roman" panose="02020603050405020304" pitchFamily="18" charset="0"/>
              </a:rPr>
              <a:t>ramsay</a:t>
            </a:r>
            <a:r>
              <a:rPr lang="en-US" sz="8600" cap="none" dirty="0">
                <a:solidFill>
                  <a:srgbClr val="002060"/>
                </a:solidFill>
                <a:latin typeface="Times New Roman" panose="02020603050405020304" pitchFamily="18" charset="0"/>
                <a:cs typeface="Times New Roman" panose="02020603050405020304" pitchFamily="18" charset="0"/>
              </a:rPr>
              <a:t> hunt syndrome)</a:t>
            </a:r>
          </a:p>
          <a:p>
            <a:pPr lvl="1"/>
            <a:r>
              <a:rPr lang="en-US" sz="8600" cap="none" dirty="0" err="1">
                <a:solidFill>
                  <a:srgbClr val="002060"/>
                </a:solidFill>
                <a:latin typeface="Times New Roman" panose="02020603050405020304" pitchFamily="18" charset="0"/>
                <a:cs typeface="Times New Roman" panose="02020603050405020304" pitchFamily="18" charset="0"/>
              </a:rPr>
              <a:t>Cholesteatoma</a:t>
            </a:r>
            <a:endParaRPr lang="en-US" sz="8600" cap="none" dirty="0">
              <a:solidFill>
                <a:srgbClr val="002060"/>
              </a:solidFill>
              <a:latin typeface="Times New Roman" panose="02020603050405020304" pitchFamily="18" charset="0"/>
              <a:cs typeface="Times New Roman" panose="02020603050405020304" pitchFamily="18" charset="0"/>
            </a:endParaRPr>
          </a:p>
          <a:p>
            <a:pPr marL="457200" lvl="1" indent="0">
              <a:buNone/>
            </a:pPr>
            <a:endParaRPr lang="en-US" sz="8600" cap="none" dirty="0">
              <a:solidFill>
                <a:srgbClr val="002060"/>
              </a:solidFill>
              <a:latin typeface="Times New Roman" panose="02020603050405020304" pitchFamily="18" charset="0"/>
              <a:cs typeface="Times New Roman" panose="02020603050405020304" pitchFamily="18" charset="0"/>
            </a:endParaRPr>
          </a:p>
          <a:p>
            <a:pPr lvl="0"/>
            <a:r>
              <a:rPr lang="en-US" sz="8600" cap="none" dirty="0">
                <a:solidFill>
                  <a:srgbClr val="002060"/>
                </a:solidFill>
                <a:latin typeface="Times New Roman" panose="02020603050405020304" pitchFamily="18" charset="0"/>
                <a:cs typeface="Times New Roman" panose="02020603050405020304" pitchFamily="18" charset="0"/>
              </a:rPr>
              <a:t>Tuning fork tests for hearing loss – </a:t>
            </a:r>
            <a:r>
              <a:rPr lang="en-US" sz="8600" cap="none" dirty="0" err="1">
                <a:solidFill>
                  <a:srgbClr val="002060"/>
                </a:solidFill>
                <a:latin typeface="Times New Roman" panose="02020603050405020304" pitchFamily="18" charset="0"/>
                <a:cs typeface="Times New Roman" panose="02020603050405020304" pitchFamily="18" charset="0"/>
              </a:rPr>
              <a:t>Rinne</a:t>
            </a:r>
            <a:r>
              <a:rPr lang="en-US" sz="8600" cap="none" dirty="0">
                <a:solidFill>
                  <a:srgbClr val="002060"/>
                </a:solidFill>
                <a:latin typeface="Times New Roman" panose="02020603050405020304" pitchFamily="18" charset="0"/>
                <a:cs typeface="Times New Roman" panose="02020603050405020304" pitchFamily="18" charset="0"/>
              </a:rPr>
              <a:t>/Weber tests</a:t>
            </a:r>
          </a:p>
          <a:p>
            <a:pPr marL="0" lvl="0" indent="0">
              <a:buNone/>
            </a:pPr>
            <a:endParaRPr lang="en-US" sz="8600" cap="none" dirty="0">
              <a:solidFill>
                <a:srgbClr val="002060"/>
              </a:solidFill>
              <a:latin typeface="Times New Roman" panose="02020603050405020304" pitchFamily="18" charset="0"/>
              <a:cs typeface="Times New Roman" panose="02020603050405020304" pitchFamily="18" charset="0"/>
            </a:endParaRPr>
          </a:p>
          <a:p>
            <a:pPr lvl="0"/>
            <a:r>
              <a:rPr lang="en-US" sz="8600" cap="none" dirty="0">
                <a:solidFill>
                  <a:srgbClr val="002060"/>
                </a:solidFill>
                <a:latin typeface="Times New Roman" panose="02020603050405020304" pitchFamily="18" charset="0"/>
                <a:cs typeface="Times New Roman" panose="02020603050405020304" pitchFamily="18" charset="0"/>
              </a:rPr>
              <a:t>Cranial nerve examination. Cranial nerves should be examined for signs of :</a:t>
            </a:r>
          </a:p>
          <a:p>
            <a:pPr lvl="1"/>
            <a:r>
              <a:rPr lang="en-US" sz="8600" cap="none" dirty="0">
                <a:solidFill>
                  <a:srgbClr val="002060"/>
                </a:solidFill>
                <a:latin typeface="Times New Roman" panose="02020603050405020304" pitchFamily="18" charset="0"/>
                <a:cs typeface="Times New Roman" panose="02020603050405020304" pitchFamily="18" charset="0"/>
              </a:rPr>
              <a:t>Nerve palsies</a:t>
            </a:r>
          </a:p>
          <a:p>
            <a:pPr lvl="1"/>
            <a:r>
              <a:rPr lang="en-US" sz="8600" cap="none" dirty="0">
                <a:solidFill>
                  <a:srgbClr val="002060"/>
                </a:solidFill>
                <a:latin typeface="Times New Roman" panose="02020603050405020304" pitchFamily="18" charset="0"/>
                <a:cs typeface="Times New Roman" panose="02020603050405020304" pitchFamily="18" charset="0"/>
              </a:rPr>
              <a:t>Sensorineural hearing loss</a:t>
            </a:r>
          </a:p>
          <a:p>
            <a:pPr lvl="1"/>
            <a:r>
              <a:rPr lang="en-US" sz="8600" cap="none" dirty="0">
                <a:solidFill>
                  <a:srgbClr val="002060"/>
                </a:solidFill>
                <a:latin typeface="Times New Roman" panose="02020603050405020304" pitchFamily="18" charset="0"/>
                <a:cs typeface="Times New Roman" panose="02020603050405020304" pitchFamily="18" charset="0"/>
              </a:rPr>
              <a:t>Nystagmus </a:t>
            </a:r>
            <a:r>
              <a:rPr lang="en-US" sz="8600" dirty="0">
                <a:solidFill>
                  <a:srgbClr val="002060"/>
                </a:solidFill>
                <a:latin typeface="Times New Roman" panose="02020603050405020304" pitchFamily="18" charset="0"/>
                <a:cs typeface="Times New Roman" panose="02020603050405020304" pitchFamily="18" charset="0"/>
              </a:rPr>
              <a:t> </a:t>
            </a:r>
          </a:p>
          <a:p>
            <a:pPr marL="0" lvl="0" indent="0">
              <a:buNone/>
            </a:pPr>
            <a:endParaRPr lang="en-US" sz="7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1219241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45719"/>
          </a:xfrm>
        </p:spPr>
        <p:txBody>
          <a:bodyPr>
            <a:normAutofit fontScale="90000"/>
          </a:bodyPr>
          <a:lstStyle/>
          <a:p>
            <a:endParaRPr lang="en-US" dirty="0"/>
          </a:p>
        </p:txBody>
      </p:sp>
      <p:sp>
        <p:nvSpPr>
          <p:cNvPr id="3" name="Content Placeholder 2"/>
          <p:cNvSpPr>
            <a:spLocks noGrp="1"/>
          </p:cNvSpPr>
          <p:nvPr>
            <p:ph sz="quarter" idx="13"/>
          </p:nvPr>
        </p:nvSpPr>
        <p:spPr>
          <a:xfrm>
            <a:off x="913774" y="664236"/>
            <a:ext cx="10363826" cy="6193764"/>
          </a:xfrm>
        </p:spPr>
        <p:txBody>
          <a:bodyPr>
            <a:noAutofit/>
          </a:bodyPr>
          <a:lstStyle/>
          <a:p>
            <a:pPr lvl="0"/>
            <a:endParaRPr lang="en-US" sz="2400" cap="none" dirty="0">
              <a:latin typeface="Times New Roman" panose="02020603050405020304" pitchFamily="18" charset="0"/>
              <a:cs typeface="Times New Roman" panose="02020603050405020304" pitchFamily="18" charset="0"/>
            </a:endParaRPr>
          </a:p>
          <a:p>
            <a:pPr lvl="0"/>
            <a:r>
              <a:rPr lang="en-US" sz="2400" cap="none" dirty="0">
                <a:solidFill>
                  <a:srgbClr val="002060"/>
                </a:solidFill>
                <a:latin typeface="Times New Roman" panose="02020603050405020304" pitchFamily="18" charset="0"/>
                <a:cs typeface="Times New Roman" panose="02020603050405020304" pitchFamily="18" charset="0"/>
              </a:rPr>
              <a:t>Gait tests:</a:t>
            </a:r>
          </a:p>
          <a:p>
            <a:pPr lvl="1"/>
            <a:r>
              <a:rPr lang="en-US" sz="2400" cap="none" dirty="0">
                <a:solidFill>
                  <a:srgbClr val="002060"/>
                </a:solidFill>
                <a:latin typeface="Times New Roman" panose="02020603050405020304" pitchFamily="18" charset="0"/>
                <a:cs typeface="Times New Roman" panose="02020603050405020304" pitchFamily="18" charset="0"/>
              </a:rPr>
              <a:t>Romberg's sign (not particularly useful in the diagnosis of vertigo )</a:t>
            </a:r>
          </a:p>
          <a:p>
            <a:pPr lvl="0"/>
            <a:r>
              <a:rPr lang="en-US" sz="2400" cap="none" dirty="0">
                <a:solidFill>
                  <a:srgbClr val="002060"/>
                </a:solidFill>
                <a:latin typeface="Times New Roman" panose="02020603050405020304" pitchFamily="18" charset="0"/>
                <a:cs typeface="Times New Roman" panose="02020603050405020304" pitchFamily="18" charset="0"/>
              </a:rPr>
              <a:t>Dix-</a:t>
            </a:r>
            <a:r>
              <a:rPr lang="en-US" sz="2400" cap="none" dirty="0" err="1">
                <a:solidFill>
                  <a:srgbClr val="002060"/>
                </a:solidFill>
                <a:latin typeface="Times New Roman" panose="02020603050405020304" pitchFamily="18" charset="0"/>
                <a:cs typeface="Times New Roman" panose="02020603050405020304" pitchFamily="18" charset="0"/>
              </a:rPr>
              <a:t>hallpike</a:t>
            </a:r>
            <a:r>
              <a:rPr lang="en-US" sz="2400" cap="none" dirty="0">
                <a:solidFill>
                  <a:srgbClr val="002060"/>
                </a:solidFill>
                <a:latin typeface="Times New Roman" panose="02020603050405020304" pitchFamily="18" charset="0"/>
                <a:cs typeface="Times New Roman" panose="02020603050405020304" pitchFamily="18" charset="0"/>
              </a:rPr>
              <a:t> manoeuvre </a:t>
            </a:r>
          </a:p>
          <a:p>
            <a:pPr lvl="1"/>
            <a:r>
              <a:rPr lang="en-US" sz="2400" cap="none" dirty="0">
                <a:solidFill>
                  <a:srgbClr val="002060"/>
                </a:solidFill>
                <a:latin typeface="Times New Roman" panose="02020603050405020304" pitchFamily="18" charset="0"/>
                <a:cs typeface="Times New Roman" panose="02020603050405020304" pitchFamily="18" charset="0"/>
              </a:rPr>
              <a:t>The most helpful test to perform on patients with vertigo</a:t>
            </a:r>
          </a:p>
          <a:p>
            <a:pPr lvl="1"/>
            <a:r>
              <a:rPr lang="en-US" sz="2400" cap="none" dirty="0">
                <a:solidFill>
                  <a:srgbClr val="002060"/>
                </a:solidFill>
                <a:latin typeface="Times New Roman" panose="02020603050405020304" pitchFamily="18" charset="0"/>
                <a:cs typeface="Times New Roman" panose="02020603050405020304" pitchFamily="18" charset="0"/>
              </a:rPr>
              <a:t>If rotational nystagmus occurs then the test is considered positive for BPPV. During a positive test, the fast phase of the rotatory nystagmus is toward the affected ear, which is the ear closest to the ground.</a:t>
            </a:r>
          </a:p>
          <a:p>
            <a:pPr lvl="0"/>
            <a:r>
              <a:rPr lang="en-US" sz="2400" cap="none" dirty="0">
                <a:solidFill>
                  <a:srgbClr val="002060"/>
                </a:solidFill>
                <a:latin typeface="Times New Roman" panose="02020603050405020304" pitchFamily="18" charset="0"/>
                <a:cs typeface="Times New Roman" panose="02020603050405020304" pitchFamily="18" charset="0"/>
              </a:rPr>
              <a:t>Head impulse test/head thrust test</a:t>
            </a:r>
          </a:p>
          <a:p>
            <a:pPr lvl="1"/>
            <a:r>
              <a:rPr lang="en-US" sz="2400" cap="none" dirty="0">
                <a:solidFill>
                  <a:srgbClr val="002060"/>
                </a:solidFill>
                <a:latin typeface="Times New Roman" panose="02020603050405020304" pitchFamily="18" charset="0"/>
                <a:cs typeface="Times New Roman" panose="02020603050405020304" pitchFamily="18" charset="0"/>
              </a:rPr>
              <a:t>Useful in recognizing acute </a:t>
            </a:r>
            <a:r>
              <a:rPr lang="en-US" sz="2400" cap="none" dirty="0" err="1">
                <a:solidFill>
                  <a:srgbClr val="002060"/>
                </a:solidFill>
                <a:latin typeface="Times New Roman" panose="02020603050405020304" pitchFamily="18" charset="0"/>
                <a:cs typeface="Times New Roman" panose="02020603050405020304" pitchFamily="18" charset="0"/>
              </a:rPr>
              <a:t>vestibulopathy</a:t>
            </a:r>
            <a:r>
              <a:rPr lang="en-US" sz="2400" cap="none" dirty="0">
                <a:solidFill>
                  <a:srgbClr val="002060"/>
                </a:solidFill>
                <a:latin typeface="Times New Roman" panose="02020603050405020304" pitchFamily="18" charset="0"/>
                <a:cs typeface="Times New Roman" panose="02020603050405020304" pitchFamily="18" charset="0"/>
              </a:rPr>
              <a:t>.</a:t>
            </a:r>
            <a:r>
              <a:rPr lang="en-US" sz="2400" cap="none"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7317522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62553"/>
          </a:xfrm>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Investigations</a:t>
            </a:r>
            <a:endParaRPr lang="en-US" sz="4400" cap="none"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1275008"/>
            <a:ext cx="10363826" cy="5422006"/>
          </a:xfrm>
        </p:spPr>
        <p:txBody>
          <a:bodyPr>
            <a:noAutofit/>
          </a:bodyPr>
          <a:lstStyle/>
          <a:p>
            <a:pPr lvl="0"/>
            <a:endParaRPr lang="en-US" sz="2400" cap="none" dirty="0">
              <a:latin typeface="Times New Roman" panose="02020603050405020304" pitchFamily="18" charset="0"/>
              <a:cs typeface="Times New Roman" panose="02020603050405020304" pitchFamily="18" charset="0"/>
            </a:endParaRPr>
          </a:p>
          <a:p>
            <a:pPr lvl="0"/>
            <a:r>
              <a:rPr lang="en-US" sz="2400" cap="none" dirty="0">
                <a:solidFill>
                  <a:srgbClr val="002060"/>
                </a:solidFill>
                <a:latin typeface="Times New Roman" panose="02020603050405020304" pitchFamily="18" charset="0"/>
                <a:cs typeface="Times New Roman" panose="02020603050405020304" pitchFamily="18" charset="0"/>
              </a:rPr>
              <a:t>Special auditory tests</a:t>
            </a:r>
          </a:p>
          <a:p>
            <a:pPr lvl="1"/>
            <a:r>
              <a:rPr lang="en-US" sz="2400" cap="none" dirty="0">
                <a:solidFill>
                  <a:srgbClr val="002060"/>
                </a:solidFill>
                <a:latin typeface="Times New Roman" panose="02020603050405020304" pitchFamily="18" charset="0"/>
                <a:cs typeface="Times New Roman" panose="02020603050405020304" pitchFamily="18" charset="0"/>
              </a:rPr>
              <a:t>Audiometry helps establish the diagnosis of Meniere's disease</a:t>
            </a:r>
          </a:p>
          <a:p>
            <a:pPr lvl="0"/>
            <a:r>
              <a:rPr lang="en-US" sz="2400" cap="none" dirty="0">
                <a:solidFill>
                  <a:srgbClr val="002060"/>
                </a:solidFill>
                <a:latin typeface="Times New Roman" panose="02020603050405020304" pitchFamily="18" charset="0"/>
                <a:cs typeface="Times New Roman" panose="02020603050405020304" pitchFamily="18" charset="0"/>
              </a:rPr>
              <a:t>The history is most important and may give a quite good indication of the cause of vertigo. General medical causes such as anaemia, hypotension and hypoglycaemia may present with dizziness, and therefore should be investigated.</a:t>
            </a:r>
          </a:p>
          <a:p>
            <a:pPr lvl="0"/>
            <a:r>
              <a:rPr lang="en-US" sz="2400" cap="none" dirty="0">
                <a:solidFill>
                  <a:srgbClr val="002060"/>
                </a:solidFill>
                <a:latin typeface="Times New Roman" panose="02020603050405020304" pitchFamily="18" charset="0"/>
                <a:cs typeface="Times New Roman" panose="02020603050405020304" pitchFamily="18" charset="0"/>
              </a:rPr>
              <a:t>If features of CNS causes is suspected from the history or examination:</a:t>
            </a:r>
          </a:p>
          <a:p>
            <a:pPr lvl="1"/>
            <a:r>
              <a:rPr lang="en-US" sz="2400" cap="none" dirty="0">
                <a:solidFill>
                  <a:srgbClr val="002060"/>
                </a:solidFill>
                <a:latin typeface="Times New Roman" panose="02020603050405020304" pitchFamily="18" charset="0"/>
                <a:cs typeface="Times New Roman" panose="02020603050405020304" pitchFamily="18" charset="0"/>
              </a:rPr>
              <a:t>CT/MRI brain imaging as appropriate</a:t>
            </a:r>
          </a:p>
        </p:txBody>
      </p:sp>
    </p:spTree>
    <p:extLst>
      <p:ext uri="{BB962C8B-B14F-4D97-AF65-F5344CB8AC3E}">
        <p14:creationId xmlns:p14="http://schemas.microsoft.com/office/powerpoint/2010/main" val="39526025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r>
              <a:rPr lang="en-US" sz="4000" b="1" dirty="0">
                <a:solidFill>
                  <a:srgbClr val="C00000"/>
                </a:solidFill>
                <a:latin typeface="Times New Roman" panose="02020603050405020304" pitchFamily="18" charset="0"/>
                <a:cs typeface="Times New Roman" panose="02020603050405020304" pitchFamily="18" charset="0"/>
              </a:rPr>
              <a:t>Preventive measures for recurrent attacks:</a:t>
            </a:r>
          </a:p>
        </p:txBody>
      </p:sp>
      <p:sp>
        <p:nvSpPr>
          <p:cNvPr id="3" name="Content Placeholder 2"/>
          <p:cNvSpPr>
            <a:spLocks noGrp="1"/>
          </p:cNvSpPr>
          <p:nvPr>
            <p:ph sz="quarter" idx="13"/>
          </p:nvPr>
        </p:nvSpPr>
        <p:spPr>
          <a:xfrm>
            <a:off x="913774" y="2367092"/>
            <a:ext cx="10363826" cy="4020829"/>
          </a:xfrm>
        </p:spPr>
        <p:txBody>
          <a:bodyPr>
            <a:normAutofit/>
          </a:bodyPr>
          <a:lstStyle/>
          <a:p>
            <a:pPr lvl="2"/>
            <a:endParaRPr lang="en-US" dirty="0"/>
          </a:p>
          <a:p>
            <a:pPr lvl="2">
              <a:buFont typeface="Wingdings" panose="05000000000000000000" pitchFamily="2" charset="2"/>
              <a:buChar char="§"/>
            </a:pPr>
            <a:r>
              <a:rPr lang="en-US" sz="2800" cap="none" dirty="0">
                <a:solidFill>
                  <a:srgbClr val="002060"/>
                </a:solidFill>
                <a:latin typeface="Times New Roman" panose="02020603050405020304" pitchFamily="18" charset="0"/>
                <a:cs typeface="Times New Roman" panose="02020603050405020304" pitchFamily="18" charset="0"/>
              </a:rPr>
              <a:t>Restrict salt and fluid intake </a:t>
            </a:r>
          </a:p>
          <a:p>
            <a:pPr lvl="2">
              <a:buFont typeface="Wingdings" panose="05000000000000000000" pitchFamily="2" charset="2"/>
              <a:buChar char="§"/>
            </a:pPr>
            <a:r>
              <a:rPr lang="en-US" sz="2800" cap="none" dirty="0">
                <a:solidFill>
                  <a:srgbClr val="002060"/>
                </a:solidFill>
                <a:latin typeface="Times New Roman" panose="02020603050405020304" pitchFamily="18" charset="0"/>
                <a:cs typeface="Times New Roman" panose="02020603050405020304" pitchFamily="18" charset="0"/>
              </a:rPr>
              <a:t> stop smoking and restrict excess coffee or alcohol</a:t>
            </a:r>
          </a:p>
          <a:p>
            <a:pPr lvl="2">
              <a:buFont typeface="Wingdings" panose="05000000000000000000" pitchFamily="2" charset="2"/>
              <a:buChar char="§"/>
            </a:pPr>
            <a:r>
              <a:rPr lang="en-US" sz="2800" cap="none" dirty="0">
                <a:solidFill>
                  <a:srgbClr val="002060"/>
                </a:solidFill>
                <a:latin typeface="Times New Roman" panose="02020603050405020304" pitchFamily="18" charset="0"/>
                <a:cs typeface="Times New Roman" panose="02020603050405020304" pitchFamily="18" charset="0"/>
              </a:rPr>
              <a:t> Betahistine hydrochloride 16mg regularly TDS seems most effective in ménière's</a:t>
            </a:r>
          </a:p>
          <a:p>
            <a:pPr lvl="2"/>
            <a:r>
              <a:rPr lang="en-US" sz="2800" cap="none" dirty="0" err="1">
                <a:solidFill>
                  <a:srgbClr val="002060"/>
                </a:solidFill>
                <a:latin typeface="Times New Roman" panose="02020603050405020304" pitchFamily="18" charset="0"/>
                <a:cs typeface="Times New Roman" panose="02020603050405020304" pitchFamily="18" charset="0"/>
              </a:rPr>
              <a:t>Cinnarizine</a:t>
            </a:r>
            <a:r>
              <a:rPr lang="en-US" sz="2800" cap="none" dirty="0">
                <a:solidFill>
                  <a:srgbClr val="002060"/>
                </a:solidFill>
                <a:latin typeface="Times New Roman" panose="02020603050405020304" pitchFamily="18" charset="0"/>
                <a:cs typeface="Times New Roman" panose="02020603050405020304" pitchFamily="18" charset="0"/>
              </a:rPr>
              <a:t> 15-30 mg TDS</a:t>
            </a:r>
          </a:p>
        </p:txBody>
      </p:sp>
    </p:spTree>
    <p:extLst>
      <p:ext uri="{BB962C8B-B14F-4D97-AF65-F5344CB8AC3E}">
        <p14:creationId xmlns:p14="http://schemas.microsoft.com/office/powerpoint/2010/main" val="146437129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r>
              <a:rPr lang="en-US" sz="4400" b="1" dirty="0">
                <a:solidFill>
                  <a:srgbClr val="C00000"/>
                </a:solidFill>
                <a:latin typeface="Times New Roman" panose="02020603050405020304" pitchFamily="18" charset="0"/>
                <a:cs typeface="Times New Roman" panose="02020603050405020304" pitchFamily="18" charset="0"/>
              </a:rPr>
              <a:t>Points to consider</a:t>
            </a:r>
          </a:p>
        </p:txBody>
      </p:sp>
      <p:sp>
        <p:nvSpPr>
          <p:cNvPr id="3" name="Content Placeholder 2"/>
          <p:cNvSpPr>
            <a:spLocks noGrp="1"/>
          </p:cNvSpPr>
          <p:nvPr>
            <p:ph sz="quarter" idx="13"/>
          </p:nvPr>
        </p:nvSpPr>
        <p:spPr/>
        <p:txBody>
          <a:bodyPr>
            <a:normAutofit/>
          </a:bodyPr>
          <a:lstStyle/>
          <a:p>
            <a:pPr lvl="2"/>
            <a:r>
              <a:rPr lang="en-US" sz="2800" cap="none" dirty="0">
                <a:solidFill>
                  <a:srgbClr val="002060"/>
                </a:solidFill>
                <a:latin typeface="Times New Roman" panose="02020603050405020304" pitchFamily="18" charset="0"/>
                <a:cs typeface="Times New Roman" panose="02020603050405020304" pitchFamily="18" charset="0"/>
              </a:rPr>
              <a:t>Warn patients when drugs may sedate.</a:t>
            </a:r>
          </a:p>
          <a:p>
            <a:pPr lvl="2"/>
            <a:r>
              <a:rPr lang="en-US" sz="2800" cap="none" dirty="0">
                <a:solidFill>
                  <a:srgbClr val="002060"/>
                </a:solidFill>
                <a:latin typeface="Times New Roman" panose="02020603050405020304" pitchFamily="18" charset="0"/>
                <a:cs typeface="Times New Roman" panose="02020603050405020304" pitchFamily="18" charset="0"/>
              </a:rPr>
              <a:t>Prochlorperazine is less sedating than some other recommended antihistamines, but may cause a dystonic reaction (particularly in children and young women)</a:t>
            </a:r>
            <a:r>
              <a:rPr lang="en-US" sz="2800" cap="none" baseline="30000" dirty="0">
                <a:solidFill>
                  <a:srgbClr val="002060"/>
                </a:solidFill>
                <a:latin typeface="Times New Roman" panose="02020603050405020304" pitchFamily="18" charset="0"/>
                <a:cs typeface="Times New Roman" panose="02020603050405020304" pitchFamily="18" charset="0"/>
              </a:rPr>
              <a:t> </a:t>
            </a:r>
            <a:r>
              <a:rPr lang="en-US" sz="2800" cap="none" dirty="0">
                <a:solidFill>
                  <a:srgbClr val="002060"/>
                </a:solidFill>
                <a:latin typeface="Times New Roman" panose="02020603050405020304" pitchFamily="18" charset="0"/>
                <a:cs typeface="Times New Roman" panose="02020603050405020304" pitchFamily="18" charset="0"/>
              </a:rPr>
              <a:t>.</a:t>
            </a:r>
          </a:p>
          <a:p>
            <a:pPr lvl="2"/>
            <a:r>
              <a:rPr lang="en-US" sz="2800" cap="none" dirty="0">
                <a:solidFill>
                  <a:srgbClr val="002060"/>
                </a:solidFill>
                <a:latin typeface="Times New Roman" panose="02020603050405020304" pitchFamily="18" charset="0"/>
                <a:cs typeface="Times New Roman" panose="02020603050405020304" pitchFamily="18" charset="0"/>
              </a:rPr>
              <a:t>Benzodiazepines are not recommended.</a:t>
            </a:r>
          </a:p>
        </p:txBody>
      </p:sp>
    </p:spTree>
    <p:extLst>
      <p:ext uri="{BB962C8B-B14F-4D97-AF65-F5344CB8AC3E}">
        <p14:creationId xmlns:p14="http://schemas.microsoft.com/office/powerpoint/2010/main" val="32983860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952706"/>
          </a:xfrm>
        </p:spPr>
        <p:txBody>
          <a:bodyPr>
            <a:normAutofit/>
          </a:bodyPr>
          <a:lstStyle/>
          <a:p>
            <a:pPr lvl="1"/>
            <a:r>
              <a:rPr lang="en-US" sz="4400" b="1" dirty="0">
                <a:solidFill>
                  <a:srgbClr val="C00000"/>
                </a:solidFill>
                <a:latin typeface="Times New Roman" panose="02020603050405020304" pitchFamily="18" charset="0"/>
                <a:cs typeface="Times New Roman" panose="02020603050405020304" pitchFamily="18" charset="0"/>
              </a:rPr>
              <a:t>Recurrent vertigo</a:t>
            </a:r>
          </a:p>
        </p:txBody>
      </p:sp>
      <p:sp>
        <p:nvSpPr>
          <p:cNvPr id="3" name="Content Placeholder 2"/>
          <p:cNvSpPr>
            <a:spLocks noGrp="1"/>
          </p:cNvSpPr>
          <p:nvPr>
            <p:ph sz="quarter" idx="13"/>
          </p:nvPr>
        </p:nvSpPr>
        <p:spPr>
          <a:xfrm>
            <a:off x="913774" y="1687132"/>
            <a:ext cx="10363826" cy="4520485"/>
          </a:xfrm>
        </p:spPr>
        <p:txBody>
          <a:bodyPr>
            <a:noAutofit/>
          </a:bodyPr>
          <a:lstStyle/>
          <a:p>
            <a:pPr lvl="2"/>
            <a:r>
              <a:rPr lang="en-US" sz="2800" cap="none" dirty="0">
                <a:solidFill>
                  <a:srgbClr val="002060"/>
                </a:solidFill>
                <a:latin typeface="Times New Roman" panose="02020603050405020304" pitchFamily="18" charset="0"/>
                <a:cs typeface="Times New Roman" panose="02020603050405020304" pitchFamily="18" charset="0"/>
              </a:rPr>
              <a:t>The most important first step in the management of recurrent vertigo is to distinguish vertigo from 'dizziness.</a:t>
            </a:r>
          </a:p>
          <a:p>
            <a:pPr marL="914400" lvl="2" indent="0">
              <a:buNone/>
            </a:pPr>
            <a:endParaRPr lang="en-US" sz="2800" cap="none" dirty="0">
              <a:solidFill>
                <a:srgbClr val="002060"/>
              </a:solidFill>
              <a:latin typeface="Times New Roman" panose="02020603050405020304" pitchFamily="18" charset="0"/>
              <a:cs typeface="Times New Roman" panose="02020603050405020304" pitchFamily="18" charset="0"/>
            </a:endParaRPr>
          </a:p>
          <a:p>
            <a:pPr lvl="2"/>
            <a:r>
              <a:rPr lang="en-US" sz="2800" cap="none" dirty="0">
                <a:solidFill>
                  <a:srgbClr val="002060"/>
                </a:solidFill>
                <a:latin typeface="Times New Roman" panose="02020603050405020304" pitchFamily="18" charset="0"/>
                <a:cs typeface="Times New Roman" panose="02020603050405020304" pitchFamily="18" charset="0"/>
              </a:rPr>
              <a:t>In attacks of vertigo there is a sense of mobile disequilibrium ("the room spinning") which, if severe, results in uncontrolled staggering in one direction which may be only prevented by grabbing a solid object</a:t>
            </a:r>
            <a:r>
              <a:rPr lang="en-US" sz="2800" cap="none"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16944998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965584"/>
          </a:xfrm>
        </p:spPr>
        <p:txBody>
          <a:bodyPr>
            <a:normAutofit/>
          </a:bodyPr>
          <a:lstStyle/>
          <a:p>
            <a:pPr lvl="1" rtl="0"/>
            <a:r>
              <a:rPr lang="en-US" sz="4400" b="1" dirty="0">
                <a:solidFill>
                  <a:srgbClr val="C00000"/>
                </a:solidFill>
                <a:latin typeface="Times New Roman" panose="02020603050405020304" pitchFamily="18" charset="0"/>
                <a:cs typeface="Times New Roman" panose="02020603050405020304" pitchFamily="18" charset="0"/>
              </a:rPr>
              <a:t>Contraindications to </a:t>
            </a:r>
            <a:r>
              <a:rPr lang="en-US" sz="4400" b="1" dirty="0" err="1">
                <a:solidFill>
                  <a:srgbClr val="C00000"/>
                </a:solidFill>
                <a:latin typeface="Times New Roman" panose="02020603050405020304" pitchFamily="18" charset="0"/>
                <a:cs typeface="Times New Roman" panose="02020603050405020304" pitchFamily="18" charset="0"/>
              </a:rPr>
              <a:t>Epley's</a:t>
            </a:r>
            <a:r>
              <a:rPr lang="en-US" sz="4400" b="1" dirty="0">
                <a:solidFill>
                  <a:srgbClr val="C00000"/>
                </a:solidFill>
                <a:latin typeface="Times New Roman" panose="02020603050405020304" pitchFamily="18" charset="0"/>
                <a:cs typeface="Times New Roman" panose="02020603050405020304" pitchFamily="18" charset="0"/>
              </a:rPr>
              <a:t> manoeuvre</a:t>
            </a:r>
          </a:p>
        </p:txBody>
      </p:sp>
      <p:sp>
        <p:nvSpPr>
          <p:cNvPr id="3" name="Content Placeholder 2"/>
          <p:cNvSpPr>
            <a:spLocks noGrp="1"/>
          </p:cNvSpPr>
          <p:nvPr>
            <p:ph sz="quarter" idx="13"/>
          </p:nvPr>
        </p:nvSpPr>
        <p:spPr>
          <a:xfrm>
            <a:off x="913774" y="1481070"/>
            <a:ext cx="10363826" cy="5190186"/>
          </a:xfrm>
        </p:spPr>
        <p:txBody>
          <a:bodyPr>
            <a:noAutofit/>
          </a:bodyPr>
          <a:lstStyle/>
          <a:p>
            <a:pPr marL="0" indent="0">
              <a:buNone/>
            </a:pPr>
            <a:r>
              <a:rPr lang="en-US" sz="2400" cap="none" dirty="0">
                <a:solidFill>
                  <a:srgbClr val="002060"/>
                </a:solidFill>
                <a:latin typeface="Times New Roman" panose="02020603050405020304" pitchFamily="18" charset="0"/>
                <a:cs typeface="Times New Roman" panose="02020603050405020304" pitchFamily="18" charset="0"/>
              </a:rPr>
              <a:t>      </a:t>
            </a:r>
          </a:p>
          <a:p>
            <a:pPr marL="457200" indent="-457200">
              <a:buFont typeface="+mj-lt"/>
              <a:buAutoNum type="arabicParenR"/>
            </a:pPr>
            <a:r>
              <a:rPr lang="en-US" sz="2800" cap="none" dirty="0">
                <a:solidFill>
                  <a:srgbClr val="002060"/>
                </a:solidFill>
                <a:latin typeface="Times New Roman" panose="02020603050405020304" pitchFamily="18" charset="0"/>
                <a:cs typeface="Times New Roman" panose="02020603050405020304" pitchFamily="18" charset="0"/>
              </a:rPr>
              <a:t>Severe carotid stenosis  </a:t>
            </a:r>
          </a:p>
          <a:p>
            <a:pPr marL="457200" indent="-457200">
              <a:buFont typeface="+mj-lt"/>
              <a:buAutoNum type="arabicParenR"/>
            </a:pPr>
            <a:r>
              <a:rPr lang="en-US" sz="2800" cap="none" dirty="0">
                <a:solidFill>
                  <a:srgbClr val="002060"/>
                </a:solidFill>
                <a:latin typeface="Times New Roman" panose="02020603050405020304" pitchFamily="18" charset="0"/>
                <a:cs typeface="Times New Roman" panose="02020603050405020304" pitchFamily="18" charset="0"/>
              </a:rPr>
              <a:t>Unstable heart disease </a:t>
            </a:r>
          </a:p>
          <a:p>
            <a:pPr marL="457200" indent="-457200">
              <a:buFont typeface="+mj-lt"/>
              <a:buAutoNum type="arabicParenR"/>
            </a:pPr>
            <a:r>
              <a:rPr lang="en-US" sz="2800" cap="none" dirty="0">
                <a:solidFill>
                  <a:srgbClr val="002060"/>
                </a:solidFill>
                <a:latin typeface="Times New Roman" panose="02020603050405020304" pitchFamily="18" charset="0"/>
                <a:cs typeface="Times New Roman" panose="02020603050405020304" pitchFamily="18" charset="0"/>
              </a:rPr>
              <a:t> Severe neck disease (cervical </a:t>
            </a:r>
            <a:r>
              <a:rPr lang="en-US" sz="2800" cap="none" dirty="0" err="1">
                <a:solidFill>
                  <a:srgbClr val="002060"/>
                </a:solidFill>
                <a:latin typeface="Times New Roman" panose="02020603050405020304" pitchFamily="18" charset="0"/>
                <a:cs typeface="Times New Roman" panose="02020603050405020304" pitchFamily="18" charset="0"/>
              </a:rPr>
              <a:t>spondyolosis</a:t>
            </a:r>
            <a:r>
              <a:rPr lang="en-US" sz="2800" cap="none" dirty="0">
                <a:solidFill>
                  <a:srgbClr val="002060"/>
                </a:solidFill>
                <a:latin typeface="Times New Roman" panose="02020603050405020304" pitchFamily="18" charset="0"/>
                <a:cs typeface="Times New Roman" panose="02020603050405020304" pitchFamily="18" charset="0"/>
              </a:rPr>
              <a:t> with myelopathy) &amp;</a:t>
            </a:r>
          </a:p>
          <a:p>
            <a:pPr marL="457200" indent="-457200">
              <a:buFont typeface="+mj-lt"/>
              <a:buAutoNum type="arabicParenR"/>
            </a:pPr>
            <a:r>
              <a:rPr lang="en-US" sz="2800" cap="none" dirty="0">
                <a:solidFill>
                  <a:srgbClr val="002060"/>
                </a:solidFill>
                <a:latin typeface="Times New Roman" panose="02020603050405020304" pitchFamily="18" charset="0"/>
                <a:cs typeface="Times New Roman" panose="02020603050405020304" pitchFamily="18" charset="0"/>
              </a:rPr>
              <a:t> Advanced rheumatoid arthritis</a:t>
            </a:r>
            <a:r>
              <a:rPr lang="en-US" sz="2400" b="1"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3021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Balance</a:t>
            </a:r>
          </a:p>
        </p:txBody>
      </p:sp>
      <p:sp>
        <p:nvSpPr>
          <p:cNvPr id="3" name="Content Placeholder 2"/>
          <p:cNvSpPr>
            <a:spLocks noGrp="1"/>
          </p:cNvSpPr>
          <p:nvPr>
            <p:ph sz="quarter" idx="13"/>
          </p:nvPr>
        </p:nvSpPr>
        <p:spPr>
          <a:xfrm>
            <a:off x="913774" y="1725770"/>
            <a:ext cx="10363826" cy="4700788"/>
          </a:xfrm>
        </p:spPr>
        <p:txBody>
          <a:bodyPr>
            <a:noAutofit/>
          </a:bodyPr>
          <a:lstStyle/>
          <a:p>
            <a:endParaRPr lang="en-US" sz="2800" cap="none" dirty="0">
              <a:latin typeface="Times New Roman" panose="02020603050405020304" pitchFamily="18" charset="0"/>
              <a:cs typeface="Times New Roman" panose="02020603050405020304" pitchFamily="18" charset="0"/>
            </a:endParaRPr>
          </a:p>
          <a:p>
            <a:r>
              <a:rPr lang="en-US" sz="2800" cap="none" dirty="0">
                <a:solidFill>
                  <a:srgbClr val="002060"/>
                </a:solidFill>
                <a:latin typeface="Times New Roman" panose="02020603050405020304" pitchFamily="18" charset="0"/>
                <a:cs typeface="Times New Roman" panose="02020603050405020304" pitchFamily="18" charset="0"/>
              </a:rPr>
              <a:t>Correct balance requires:</a:t>
            </a:r>
          </a:p>
          <a:p>
            <a:pPr>
              <a:buFont typeface="Wingdings" panose="05000000000000000000" pitchFamily="2" charset="2"/>
              <a:buChar char="q"/>
            </a:pPr>
            <a:r>
              <a:rPr lang="en-US" sz="2800" cap="none" dirty="0">
                <a:solidFill>
                  <a:srgbClr val="002060"/>
                </a:solidFill>
                <a:latin typeface="Times New Roman" panose="02020603050405020304" pitchFamily="18" charset="0"/>
                <a:cs typeface="Times New Roman" panose="02020603050405020304" pitchFamily="18" charset="0"/>
              </a:rPr>
              <a:t> Accurate sensory information from the eyes, proprioceptive receptors (in the joints) &amp; vestibular labyrinth.</a:t>
            </a:r>
          </a:p>
          <a:p>
            <a:pPr>
              <a:buFont typeface="Wingdings" panose="05000000000000000000" pitchFamily="2" charset="2"/>
              <a:buChar char="q"/>
            </a:pPr>
            <a:r>
              <a:rPr lang="en-US" sz="2800" cap="none" dirty="0">
                <a:solidFill>
                  <a:srgbClr val="002060"/>
                </a:solidFill>
                <a:latin typeface="Times New Roman" panose="02020603050405020304" pitchFamily="18" charset="0"/>
                <a:cs typeface="Times New Roman" panose="02020603050405020304" pitchFamily="18" charset="0"/>
              </a:rPr>
              <a:t> Accurate coordination of the sensory input by the brain.</a:t>
            </a:r>
          </a:p>
          <a:p>
            <a:pPr>
              <a:buFont typeface="Wingdings" panose="05000000000000000000" pitchFamily="2" charset="2"/>
              <a:buChar char="q"/>
            </a:pPr>
            <a:r>
              <a:rPr lang="en-US" sz="2800" cap="none" dirty="0">
                <a:solidFill>
                  <a:srgbClr val="002060"/>
                </a:solidFill>
                <a:latin typeface="Times New Roman" panose="02020603050405020304" pitchFamily="18" charset="0"/>
                <a:cs typeface="Times New Roman" panose="02020603050405020304" pitchFamily="18" charset="0"/>
              </a:rPr>
              <a:t> Functional motor output from the CNS to a normal musculoskeletal system</a:t>
            </a:r>
          </a:p>
        </p:txBody>
      </p:sp>
    </p:spTree>
    <p:extLst>
      <p:ext uri="{BB962C8B-B14F-4D97-AF65-F5344CB8AC3E}">
        <p14:creationId xmlns:p14="http://schemas.microsoft.com/office/powerpoint/2010/main" val="344076734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798159"/>
          </a:xfrm>
        </p:spPr>
        <p:txBody>
          <a:bodyPr>
            <a:normAutofit/>
          </a:bodyPr>
          <a:lstStyle/>
          <a:p>
            <a:pPr lvl="1"/>
            <a:r>
              <a:rPr lang="en-US" sz="4400" b="1" dirty="0">
                <a:solidFill>
                  <a:srgbClr val="C00000"/>
                </a:solidFill>
                <a:latin typeface="Times New Roman" panose="02020603050405020304" pitchFamily="18" charset="0"/>
                <a:cs typeface="Times New Roman" panose="02020603050405020304" pitchFamily="18" charset="0"/>
              </a:rPr>
              <a:t>Referral to secondary care</a:t>
            </a:r>
            <a:r>
              <a:rPr lang="en-US" sz="4400" b="1" baseline="30000" dirty="0">
                <a:solidFill>
                  <a:srgbClr val="C00000"/>
                </a:solidFill>
                <a:latin typeface="Times New Roman" panose="02020603050405020304" pitchFamily="18" charset="0"/>
                <a:cs typeface="Times New Roman" panose="02020603050405020304" pitchFamily="18" charset="0"/>
              </a:rPr>
              <a:t> </a:t>
            </a:r>
            <a:r>
              <a:rPr lang="en-US" sz="4400" b="1" dirty="0">
                <a:solidFill>
                  <a:srgbClr val="C00000"/>
                </a:solidFill>
                <a:latin typeface="Times New Roman" panose="02020603050405020304" pitchFamily="18" charset="0"/>
                <a:cs typeface="Times New Roman" panose="02020603050405020304" pitchFamily="18" charset="0"/>
              </a:rPr>
              <a:t>:</a:t>
            </a:r>
          </a:p>
        </p:txBody>
      </p:sp>
      <p:sp>
        <p:nvSpPr>
          <p:cNvPr id="3" name="Content Placeholder 2"/>
          <p:cNvSpPr>
            <a:spLocks noGrp="1"/>
          </p:cNvSpPr>
          <p:nvPr>
            <p:ph sz="quarter" idx="13"/>
          </p:nvPr>
        </p:nvSpPr>
        <p:spPr>
          <a:xfrm>
            <a:off x="772106" y="1416676"/>
            <a:ext cx="10363826" cy="5318975"/>
          </a:xfrm>
        </p:spPr>
        <p:txBody>
          <a:bodyPr>
            <a:noAutofit/>
          </a:bodyPr>
          <a:lstStyle/>
          <a:p>
            <a:pPr lvl="2"/>
            <a:endParaRPr lang="en-US" sz="2800" cap="none" dirty="0">
              <a:latin typeface="Times New Roman" panose="02020603050405020304" pitchFamily="18" charset="0"/>
              <a:cs typeface="Times New Roman" panose="02020603050405020304" pitchFamily="18" charset="0"/>
            </a:endParaRPr>
          </a:p>
          <a:p>
            <a:pPr lvl="2"/>
            <a:r>
              <a:rPr lang="en-US" sz="2800" cap="none" dirty="0">
                <a:solidFill>
                  <a:srgbClr val="002060"/>
                </a:solidFill>
                <a:latin typeface="Times New Roman" panose="02020603050405020304" pitchFamily="18" charset="0"/>
                <a:cs typeface="Times New Roman" panose="02020603050405020304" pitchFamily="18" charset="0"/>
              </a:rPr>
              <a:t>Recurrent episodes</a:t>
            </a:r>
          </a:p>
          <a:p>
            <a:pPr lvl="2"/>
            <a:r>
              <a:rPr lang="en-US" sz="2800" cap="none" dirty="0">
                <a:solidFill>
                  <a:srgbClr val="002060"/>
                </a:solidFill>
                <a:latin typeface="Times New Roman" panose="02020603050405020304" pitchFamily="18" charset="0"/>
                <a:cs typeface="Times New Roman" panose="02020603050405020304" pitchFamily="18" charset="0"/>
              </a:rPr>
              <a:t>Neurological symptoms e.g. dysphasia, </a:t>
            </a:r>
            <a:r>
              <a:rPr lang="en-US" sz="2800" cap="none" dirty="0" err="1">
                <a:solidFill>
                  <a:srgbClr val="002060"/>
                </a:solidFill>
                <a:latin typeface="Times New Roman" panose="02020603050405020304" pitchFamily="18" charset="0"/>
                <a:cs typeface="Times New Roman" panose="02020603050405020304" pitchFamily="18" charset="0"/>
              </a:rPr>
              <a:t>paraesthesia</a:t>
            </a:r>
            <a:r>
              <a:rPr lang="en-US" sz="2800" cap="none" dirty="0">
                <a:solidFill>
                  <a:srgbClr val="002060"/>
                </a:solidFill>
                <a:latin typeface="Times New Roman" panose="02020603050405020304" pitchFamily="18" charset="0"/>
                <a:cs typeface="Times New Roman" panose="02020603050405020304" pitchFamily="18" charset="0"/>
              </a:rPr>
              <a:t> or weakness</a:t>
            </a:r>
          </a:p>
          <a:p>
            <a:pPr lvl="2"/>
            <a:r>
              <a:rPr lang="en-US" sz="2800" cap="none" dirty="0">
                <a:solidFill>
                  <a:srgbClr val="002060"/>
                </a:solidFill>
                <a:latin typeface="Times New Roman" panose="02020603050405020304" pitchFamily="18" charset="0"/>
                <a:cs typeface="Times New Roman" panose="02020603050405020304" pitchFamily="18" charset="0"/>
              </a:rPr>
              <a:t>Associated sensorineural deafness</a:t>
            </a:r>
          </a:p>
          <a:p>
            <a:pPr lvl="2"/>
            <a:r>
              <a:rPr lang="en-US" sz="2800" cap="none" dirty="0">
                <a:solidFill>
                  <a:srgbClr val="002060"/>
                </a:solidFill>
                <a:latin typeface="Times New Roman" panose="02020603050405020304" pitchFamily="18" charset="0"/>
                <a:cs typeface="Times New Roman" panose="02020603050405020304" pitchFamily="18" charset="0"/>
              </a:rPr>
              <a:t>Inadequate visualization of the entire tympanic membrane or an abnormality (e.g. </a:t>
            </a:r>
            <a:r>
              <a:rPr lang="en-US" sz="2800" cap="none" dirty="0" err="1">
                <a:solidFill>
                  <a:srgbClr val="002060"/>
                </a:solidFill>
                <a:latin typeface="Times New Roman" panose="02020603050405020304" pitchFamily="18" charset="0"/>
                <a:cs typeface="Times New Roman" panose="02020603050405020304" pitchFamily="18" charset="0"/>
              </a:rPr>
              <a:t>Cholesteotoma</a:t>
            </a:r>
            <a:r>
              <a:rPr lang="en-US" sz="2800" cap="none" dirty="0">
                <a:solidFill>
                  <a:srgbClr val="002060"/>
                </a:solidFill>
                <a:latin typeface="Times New Roman" panose="02020603050405020304" pitchFamily="18" charset="0"/>
                <a:cs typeface="Times New Roman" panose="02020603050405020304" pitchFamily="18" charset="0"/>
              </a:rPr>
              <a:t>)</a:t>
            </a:r>
          </a:p>
          <a:p>
            <a:pPr lvl="2"/>
            <a:r>
              <a:rPr lang="en-US" sz="2800" cap="none" dirty="0">
                <a:solidFill>
                  <a:srgbClr val="002060"/>
                </a:solidFill>
                <a:latin typeface="Times New Roman" panose="02020603050405020304" pitchFamily="18" charset="0"/>
                <a:cs typeface="Times New Roman" panose="02020603050405020304" pitchFamily="18" charset="0"/>
              </a:rPr>
              <a:t>Atypical nystagmus e.g. Non-horizontal, persisting for weeks, changing in direction or differing in each eye</a:t>
            </a:r>
          </a:p>
        </p:txBody>
      </p:sp>
    </p:spTree>
    <p:extLst>
      <p:ext uri="{BB962C8B-B14F-4D97-AF65-F5344CB8AC3E}">
        <p14:creationId xmlns:p14="http://schemas.microsoft.com/office/powerpoint/2010/main" val="134599367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179973"/>
          </a:xfrm>
        </p:spPr>
        <p:txBody>
          <a:bodyPr>
            <a:normAutofit fontScale="90000"/>
          </a:bodyPr>
          <a:lstStyle/>
          <a:p>
            <a:endParaRPr lang="en-US" dirty="0"/>
          </a:p>
        </p:txBody>
      </p:sp>
      <p:sp>
        <p:nvSpPr>
          <p:cNvPr id="3" name="Content Placeholder 2"/>
          <p:cNvSpPr>
            <a:spLocks noGrp="1"/>
          </p:cNvSpPr>
          <p:nvPr>
            <p:ph sz="quarter" idx="13"/>
          </p:nvPr>
        </p:nvSpPr>
        <p:spPr>
          <a:xfrm>
            <a:off x="913774" y="798490"/>
            <a:ext cx="10363826" cy="6059510"/>
          </a:xfrm>
        </p:spPr>
        <p:txBody>
          <a:bodyPr>
            <a:normAutofit fontScale="92500"/>
          </a:bodyPr>
          <a:lstStyle/>
          <a:p>
            <a:pPr lvl="2"/>
            <a:endParaRPr lang="en-US" sz="2800" dirty="0">
              <a:latin typeface="Times New Roman" panose="02020603050405020304" pitchFamily="18" charset="0"/>
              <a:cs typeface="Times New Roman" panose="02020603050405020304" pitchFamily="18" charset="0"/>
            </a:endParaRPr>
          </a:p>
          <a:p>
            <a:pPr lvl="2"/>
            <a:r>
              <a:rPr lang="en-US" sz="2800" dirty="0">
                <a:solidFill>
                  <a:srgbClr val="002060"/>
                </a:solidFill>
                <a:latin typeface="Times New Roman" panose="02020603050405020304" pitchFamily="18" charset="0"/>
                <a:cs typeface="Times New Roman" panose="02020603050405020304" pitchFamily="18" charset="0"/>
              </a:rPr>
              <a:t>I</a:t>
            </a:r>
            <a:r>
              <a:rPr lang="en-US" sz="2800" cap="none" dirty="0">
                <a:solidFill>
                  <a:srgbClr val="002060"/>
                </a:solidFill>
                <a:latin typeface="Times New Roman" panose="02020603050405020304" pitchFamily="18" charset="0"/>
                <a:cs typeface="Times New Roman" panose="02020603050405020304" pitchFamily="18" charset="0"/>
              </a:rPr>
              <a:t>F the patient has hearing problems in addition to vertigo then referral should be made to an ENT specialist. Other cases should be referred to a neurologist.</a:t>
            </a:r>
          </a:p>
          <a:p>
            <a:pPr lvl="2"/>
            <a:endParaRPr lang="en-US" sz="2800" dirty="0">
              <a:solidFill>
                <a:srgbClr val="002060"/>
              </a:solidFill>
              <a:latin typeface="Times New Roman" panose="02020603050405020304" pitchFamily="18" charset="0"/>
              <a:cs typeface="Times New Roman" panose="02020603050405020304" pitchFamily="18" charset="0"/>
            </a:endParaRPr>
          </a:p>
          <a:p>
            <a:pPr lvl="1"/>
            <a:r>
              <a:rPr lang="en-US" sz="2800" dirty="0">
                <a:solidFill>
                  <a:srgbClr val="002060"/>
                </a:solidFill>
                <a:latin typeface="Times New Roman" panose="02020603050405020304" pitchFamily="18" charset="0"/>
                <a:cs typeface="Times New Roman" panose="02020603050405020304" pitchFamily="18" charset="0"/>
              </a:rPr>
              <a:t>W</a:t>
            </a:r>
            <a:r>
              <a:rPr lang="en-US" sz="2800" cap="none" dirty="0">
                <a:solidFill>
                  <a:srgbClr val="002060"/>
                </a:solidFill>
                <a:latin typeface="Times New Roman" panose="02020603050405020304" pitchFamily="18" charset="0"/>
                <a:cs typeface="Times New Roman" panose="02020603050405020304" pitchFamily="18" charset="0"/>
              </a:rPr>
              <a:t>hile awaiting referral:</a:t>
            </a:r>
          </a:p>
          <a:p>
            <a:pPr lvl="2"/>
            <a:r>
              <a:rPr lang="en-US" sz="2800" cap="none" dirty="0">
                <a:solidFill>
                  <a:srgbClr val="002060"/>
                </a:solidFill>
                <a:latin typeface="Times New Roman" panose="02020603050405020304" pitchFamily="18" charset="0"/>
                <a:cs typeface="Times New Roman" panose="02020603050405020304" pitchFamily="18" charset="0"/>
              </a:rPr>
              <a:t>Consider symptomatic drug treatment  for no longer than 1 week because prolonged use may delay vestibular compensation</a:t>
            </a:r>
          </a:p>
          <a:p>
            <a:pPr lvl="2"/>
            <a:r>
              <a:rPr lang="en-US" sz="2800" cap="none" dirty="0">
                <a:solidFill>
                  <a:srgbClr val="002060"/>
                </a:solidFill>
                <a:latin typeface="Times New Roman" panose="02020603050405020304" pitchFamily="18" charset="0"/>
                <a:cs typeface="Times New Roman" panose="02020603050405020304" pitchFamily="18" charset="0"/>
              </a:rPr>
              <a:t>It is important that the person stops symptomatic treatment 48 hours before seeing a specialist, as it will interfere with diagnostic tests such as the dix-Hallpike manoeuvre</a:t>
            </a:r>
            <a:r>
              <a:rPr lang="en-US" sz="2800" dirty="0">
                <a:solidFill>
                  <a:srgbClr val="002060"/>
                </a:solidFill>
                <a:latin typeface="Times New Roman" panose="02020603050405020304" pitchFamily="18" charset="0"/>
                <a:cs typeface="Times New Roman" panose="02020603050405020304" pitchFamily="18" charset="0"/>
              </a:rPr>
              <a:t>.</a:t>
            </a:r>
          </a:p>
          <a:p>
            <a:pPr marL="914400" lvl="2" indent="0">
              <a:buNone/>
            </a:pPr>
            <a:r>
              <a:rPr lang="en-US" dirty="0"/>
              <a:t> </a:t>
            </a:r>
          </a:p>
        </p:txBody>
      </p:sp>
    </p:spTree>
    <p:extLst>
      <p:ext uri="{BB962C8B-B14F-4D97-AF65-F5344CB8AC3E}">
        <p14:creationId xmlns:p14="http://schemas.microsoft.com/office/powerpoint/2010/main" val="1002811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References</a:t>
            </a:r>
          </a:p>
        </p:txBody>
      </p:sp>
      <p:sp>
        <p:nvSpPr>
          <p:cNvPr id="3" name="Content Placeholder 2"/>
          <p:cNvSpPr>
            <a:spLocks noGrp="1"/>
          </p:cNvSpPr>
          <p:nvPr>
            <p:ph sz="quarter" idx="13"/>
          </p:nvPr>
        </p:nvSpPr>
        <p:spPr/>
        <p:txBody>
          <a:bodyPr/>
          <a:lstStyle/>
          <a:p>
            <a:pPr marL="457200" indent="-457200">
              <a:buFont typeface="+mj-lt"/>
              <a:buAutoNum type="arabicPeriod"/>
            </a:pPr>
            <a:r>
              <a:rPr lang="en-US" sz="2400" cap="none" dirty="0">
                <a:solidFill>
                  <a:srgbClr val="002060"/>
                </a:solidFill>
                <a:latin typeface="Times New Roman" panose="02020603050405020304" pitchFamily="18" charset="0"/>
                <a:cs typeface="Times New Roman" panose="02020603050405020304" pitchFamily="18" charset="0"/>
              </a:rPr>
              <a:t>Clinical practice guideline: BPPV</a:t>
            </a:r>
          </a:p>
          <a:p>
            <a:pPr marL="457200" indent="-457200">
              <a:buFont typeface="+mj-lt"/>
              <a:buAutoNum type="arabicPeriod"/>
            </a:pPr>
            <a:r>
              <a:rPr lang="en-US" sz="2400" cap="none" dirty="0">
                <a:solidFill>
                  <a:srgbClr val="002060"/>
                </a:solidFill>
                <a:latin typeface="Times New Roman" panose="02020603050405020304" pitchFamily="18" charset="0"/>
                <a:cs typeface="Times New Roman" panose="02020603050405020304" pitchFamily="18" charset="0"/>
              </a:rPr>
              <a:t>Vertigo- diagnosis and management in primary care: BJMP – 2009</a:t>
            </a:r>
          </a:p>
          <a:p>
            <a:pPr marL="457200" indent="-457200">
              <a:buFont typeface="+mj-lt"/>
              <a:buAutoNum type="arabicPeriod"/>
            </a:pPr>
            <a:r>
              <a:rPr lang="en-US" sz="2400" dirty="0"/>
              <a:t> </a:t>
            </a:r>
            <a:r>
              <a:rPr lang="en-US" sz="2400" cap="none" dirty="0">
                <a:solidFill>
                  <a:srgbClr val="002060"/>
                </a:solidFill>
                <a:latin typeface="Times New Roman" panose="02020603050405020304" pitchFamily="18" charset="0"/>
                <a:cs typeface="Times New Roman" panose="02020603050405020304" pitchFamily="18" charset="0"/>
              </a:rPr>
              <a:t>Dizziness primary care management guidelines for GPs. </a:t>
            </a:r>
            <a:r>
              <a:rPr lang="en-US" sz="2400" dirty="0">
                <a:latin typeface="Times New Roman" panose="02020603050405020304" pitchFamily="18" charset="0"/>
                <a:cs typeface="Times New Roman" panose="02020603050405020304" pitchFamily="18" charset="0"/>
              </a:rPr>
              <a:t>24 </a:t>
            </a:r>
            <a:r>
              <a:rPr lang="en-US" sz="2400" cap="none" dirty="0">
                <a:latin typeface="Times New Roman" panose="02020603050405020304" pitchFamily="18" charset="0"/>
                <a:cs typeface="Times New Roman" panose="02020603050405020304" pitchFamily="18" charset="0"/>
              </a:rPr>
              <a:t>June</a:t>
            </a:r>
            <a:r>
              <a:rPr lang="en-US" sz="2400" dirty="0">
                <a:latin typeface="Times New Roman" panose="02020603050405020304" pitchFamily="18" charset="0"/>
                <a:cs typeface="Times New Roman" panose="02020603050405020304" pitchFamily="18" charset="0"/>
              </a:rPr>
              <a:t> 2016 </a:t>
            </a:r>
            <a:endParaRPr lang="en-US" sz="2400" cap="none" dirty="0">
              <a:solidFill>
                <a:srgbClr val="002060"/>
              </a:solidFill>
              <a:latin typeface="Times New Roman" panose="02020603050405020304" pitchFamily="18" charset="0"/>
              <a:cs typeface="Times New Roman" panose="02020603050405020304" pitchFamily="18" charset="0"/>
            </a:endParaRPr>
          </a:p>
          <a:p>
            <a:pPr marL="457200" indent="-457200">
              <a:buFont typeface="+mj-lt"/>
              <a:buAutoNum type="arabicPeriod"/>
            </a:pPr>
            <a:endParaRPr lang="en-US" sz="2400" cap="none" dirty="0">
              <a:latin typeface="Times New Roman" panose="02020603050405020304" pitchFamily="18" charset="0"/>
              <a:cs typeface="Times New Roman" panose="02020603050405020304" pitchFamily="18" charset="0"/>
            </a:endParaRPr>
          </a:p>
          <a:p>
            <a:pPr marL="457200" indent="-457200">
              <a:buFont typeface="+mj-lt"/>
              <a:buAutoNum type="arabicPeriod"/>
            </a:pPr>
            <a:endParaRPr lang="en-US" dirty="0"/>
          </a:p>
          <a:p>
            <a:endParaRPr lang="en-US" dirty="0"/>
          </a:p>
        </p:txBody>
      </p:sp>
    </p:spTree>
    <p:extLst>
      <p:ext uri="{BB962C8B-B14F-4D97-AF65-F5344CB8AC3E}">
        <p14:creationId xmlns:p14="http://schemas.microsoft.com/office/powerpoint/2010/main" val="3299650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Dizziness</a:t>
            </a:r>
          </a:p>
        </p:txBody>
      </p:sp>
      <p:sp>
        <p:nvSpPr>
          <p:cNvPr id="3" name="Content Placeholder 2"/>
          <p:cNvSpPr>
            <a:spLocks noGrp="1"/>
          </p:cNvSpPr>
          <p:nvPr>
            <p:ph sz="quarter" idx="13"/>
          </p:nvPr>
        </p:nvSpPr>
        <p:spPr>
          <a:xfrm>
            <a:off x="913774" y="1880316"/>
            <a:ext cx="10363826" cy="4842456"/>
          </a:xfrm>
        </p:spPr>
        <p:txBody>
          <a:bodyPr>
            <a:normAutofit/>
          </a:bodyPr>
          <a:lstStyle/>
          <a:p>
            <a:pPr lvl="0"/>
            <a:r>
              <a:rPr lang="en-US" sz="2800" cap="none" dirty="0">
                <a:solidFill>
                  <a:srgbClr val="002060"/>
                </a:solidFill>
                <a:latin typeface="Times New Roman" panose="02020603050405020304" pitchFamily="18" charset="0"/>
                <a:cs typeface="Times New Roman" panose="02020603050405020304" pitchFamily="18" charset="0"/>
              </a:rPr>
              <a:t>Is a non-specific term which can be categorized into four different subtypes according to symptoms described by the patients.</a:t>
            </a:r>
          </a:p>
          <a:p>
            <a:pPr lvl="1"/>
            <a:r>
              <a:rPr lang="en-US" sz="2800" cap="none" dirty="0" err="1">
                <a:solidFill>
                  <a:srgbClr val="002060"/>
                </a:solidFill>
                <a:latin typeface="Times New Roman" panose="02020603050405020304" pitchFamily="18" charset="0"/>
                <a:cs typeface="Times New Roman" panose="02020603050405020304" pitchFamily="18" charset="0"/>
              </a:rPr>
              <a:t>Presyncope</a:t>
            </a:r>
            <a:r>
              <a:rPr lang="en-US" sz="2800" cap="none" dirty="0">
                <a:solidFill>
                  <a:srgbClr val="002060"/>
                </a:solidFill>
                <a:latin typeface="Times New Roman" panose="02020603050405020304" pitchFamily="18" charset="0"/>
                <a:cs typeface="Times New Roman" panose="02020603050405020304" pitchFamily="18" charset="0"/>
              </a:rPr>
              <a:t>: the sense of impending faint, caused by a reduced total cerebral perfusion</a:t>
            </a:r>
          </a:p>
          <a:p>
            <a:pPr lvl="1"/>
            <a:r>
              <a:rPr lang="en-US" sz="2800" cap="none" dirty="0">
                <a:solidFill>
                  <a:srgbClr val="002060"/>
                </a:solidFill>
                <a:latin typeface="Times New Roman" panose="02020603050405020304" pitchFamily="18" charset="0"/>
                <a:cs typeface="Times New Roman" panose="02020603050405020304" pitchFamily="18" charset="0"/>
              </a:rPr>
              <a:t>Light-headedness: often described as giddiness or wooziness </a:t>
            </a:r>
          </a:p>
          <a:p>
            <a:pPr lvl="1"/>
            <a:r>
              <a:rPr lang="en-US" sz="2800" cap="none" dirty="0">
                <a:solidFill>
                  <a:srgbClr val="002060"/>
                </a:solidFill>
                <a:latin typeface="Times New Roman" panose="02020603050405020304" pitchFamily="18" charset="0"/>
                <a:cs typeface="Times New Roman" panose="02020603050405020304" pitchFamily="18" charset="0"/>
              </a:rPr>
              <a:t>Disequilibrium: a feeling of unsteadiness or imbalance when standing </a:t>
            </a: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0002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Vertigo:</a:t>
            </a:r>
          </a:p>
        </p:txBody>
      </p:sp>
      <p:sp>
        <p:nvSpPr>
          <p:cNvPr id="3" name="Content Placeholder 2"/>
          <p:cNvSpPr>
            <a:spLocks noGrp="1"/>
          </p:cNvSpPr>
          <p:nvPr>
            <p:ph sz="quarter" idx="13"/>
          </p:nvPr>
        </p:nvSpPr>
        <p:spPr/>
        <p:txBody>
          <a:bodyPr/>
          <a:lstStyle/>
          <a:p>
            <a:pPr lvl="0"/>
            <a:r>
              <a:rPr lang="en-US" sz="2800" cap="none" dirty="0">
                <a:solidFill>
                  <a:srgbClr val="002060"/>
                </a:solidFill>
                <a:latin typeface="Times New Roman" panose="02020603050405020304" pitchFamily="18" charset="0"/>
                <a:cs typeface="Times New Roman" panose="02020603050405020304" pitchFamily="18" charset="0"/>
              </a:rPr>
              <a:t>Vertigo is the hallucination of movement of the environment around the patient, or of the patient with respect to the environment. It is not a fear of heights.</a:t>
            </a:r>
          </a:p>
          <a:p>
            <a:pPr lvl="0"/>
            <a:r>
              <a:rPr lang="en-US" sz="2800" cap="none" dirty="0">
                <a:solidFill>
                  <a:srgbClr val="002060"/>
                </a:solidFill>
                <a:latin typeface="Times New Roman" panose="02020603050405020304" pitchFamily="18" charset="0"/>
                <a:cs typeface="Times New Roman" panose="02020603050405020304" pitchFamily="18" charset="0"/>
              </a:rPr>
              <a:t>Vertigo is not necessarily the same as dizziness</a:t>
            </a:r>
          </a:p>
          <a:p>
            <a:endParaRPr lang="en-US" sz="2800" dirty="0"/>
          </a:p>
        </p:txBody>
      </p:sp>
    </p:spTree>
    <p:extLst>
      <p:ext uri="{BB962C8B-B14F-4D97-AF65-F5344CB8AC3E}">
        <p14:creationId xmlns:p14="http://schemas.microsoft.com/office/powerpoint/2010/main" val="3762805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400" b="1" cap="none" dirty="0">
                <a:solidFill>
                  <a:srgbClr val="C00000"/>
                </a:solidFill>
                <a:latin typeface="Times New Roman" panose="02020603050405020304" pitchFamily="18" charset="0"/>
                <a:cs typeface="Times New Roman" panose="02020603050405020304" pitchFamily="18" charset="0"/>
              </a:rPr>
              <a:t>Classification:</a:t>
            </a:r>
            <a:endParaRPr lang="en-US" sz="4400" cap="none"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3774" y="2367092"/>
            <a:ext cx="10363826" cy="4020829"/>
          </a:xfrm>
        </p:spPr>
        <p:txBody>
          <a:bodyPr>
            <a:normAutofit/>
          </a:bodyPr>
          <a:lstStyle/>
          <a:p>
            <a:endParaRPr lang="en-US" dirty="0"/>
          </a:p>
          <a:p>
            <a:r>
              <a:rPr lang="en-US" sz="2800" cap="none" dirty="0">
                <a:solidFill>
                  <a:srgbClr val="002060"/>
                </a:solidFill>
                <a:latin typeface="Times New Roman" panose="02020603050405020304" pitchFamily="18" charset="0"/>
                <a:cs typeface="Times New Roman" panose="02020603050405020304" pitchFamily="18" charset="0"/>
              </a:rPr>
              <a:t> Vertigo may be classified as: </a:t>
            </a:r>
          </a:p>
          <a:p>
            <a:pPr marL="0" indent="0">
              <a:buNone/>
            </a:pPr>
            <a:endParaRPr lang="en-US" sz="2800" cap="none" dirty="0">
              <a:solidFill>
                <a:srgbClr val="002060"/>
              </a:solidFill>
              <a:latin typeface="Times New Roman" panose="02020603050405020304" pitchFamily="18" charset="0"/>
              <a:cs typeface="Times New Roman" panose="02020603050405020304" pitchFamily="18" charset="0"/>
            </a:endParaRPr>
          </a:p>
          <a:p>
            <a:pPr lvl="1"/>
            <a:r>
              <a:rPr lang="en-US" sz="2800" cap="none" dirty="0">
                <a:solidFill>
                  <a:srgbClr val="002060"/>
                </a:solidFill>
                <a:latin typeface="Times New Roman" panose="02020603050405020304" pitchFamily="18" charset="0"/>
                <a:cs typeface="Times New Roman" panose="02020603050405020304" pitchFamily="18" charset="0"/>
              </a:rPr>
              <a:t>Central - due to a brainstem or cerebellar disorder</a:t>
            </a:r>
          </a:p>
          <a:p>
            <a:pPr marL="457200" lvl="1" indent="0">
              <a:buNone/>
            </a:pPr>
            <a:endParaRPr lang="en-US" sz="2800" cap="none" dirty="0">
              <a:solidFill>
                <a:srgbClr val="002060"/>
              </a:solidFill>
              <a:latin typeface="Times New Roman" panose="02020603050405020304" pitchFamily="18" charset="0"/>
              <a:cs typeface="Times New Roman" panose="02020603050405020304" pitchFamily="18" charset="0"/>
            </a:endParaRPr>
          </a:p>
          <a:p>
            <a:pPr lvl="1"/>
            <a:r>
              <a:rPr lang="en-US" sz="2800" cap="none" dirty="0">
                <a:solidFill>
                  <a:srgbClr val="002060"/>
                </a:solidFill>
                <a:latin typeface="Times New Roman" panose="02020603050405020304" pitchFamily="18" charset="0"/>
                <a:cs typeface="Times New Roman" panose="02020603050405020304" pitchFamily="18" charset="0"/>
              </a:rPr>
              <a:t>Peripheral - due to disorders of the inner ear or the </a:t>
            </a:r>
            <a:r>
              <a:rPr lang="en-US" sz="2800" cap="none" dirty="0" err="1">
                <a:solidFill>
                  <a:srgbClr val="002060"/>
                </a:solidFill>
                <a:latin typeface="Times New Roman" panose="02020603050405020304" pitchFamily="18" charset="0"/>
                <a:cs typeface="Times New Roman" panose="02020603050405020304" pitchFamily="18" charset="0"/>
              </a:rPr>
              <a:t>vestibulocochlear</a:t>
            </a:r>
            <a:r>
              <a:rPr lang="en-US" sz="2800" cap="none" dirty="0">
                <a:solidFill>
                  <a:srgbClr val="002060"/>
                </a:solidFill>
                <a:latin typeface="Times New Roman" panose="02020603050405020304" pitchFamily="18" charset="0"/>
                <a:cs typeface="Times New Roman" panose="02020603050405020304" pitchFamily="18" charset="0"/>
              </a:rPr>
              <a:t> (</a:t>
            </a:r>
            <a:r>
              <a:rPr lang="en-US" sz="2800" cap="none" dirty="0" err="1">
                <a:solidFill>
                  <a:srgbClr val="002060"/>
                </a:solidFill>
                <a:latin typeface="Times New Roman" panose="02020603050405020304" pitchFamily="18" charset="0"/>
                <a:cs typeface="Times New Roman" panose="02020603050405020304" pitchFamily="18" charset="0"/>
              </a:rPr>
              <a:t>viii</a:t>
            </a:r>
            <a:r>
              <a:rPr lang="en-US" sz="2800" cap="none" baseline="30000" dirty="0" err="1">
                <a:solidFill>
                  <a:srgbClr val="002060"/>
                </a:solidFill>
                <a:latin typeface="Times New Roman" panose="02020603050405020304" pitchFamily="18" charset="0"/>
                <a:cs typeface="Times New Roman" panose="02020603050405020304" pitchFamily="18" charset="0"/>
              </a:rPr>
              <a:t>th</a:t>
            </a:r>
            <a:r>
              <a:rPr lang="en-US" sz="2800" cap="none" baseline="30000" dirty="0">
                <a:solidFill>
                  <a:srgbClr val="002060"/>
                </a:solidFill>
                <a:latin typeface="Times New Roman" panose="02020603050405020304" pitchFamily="18" charset="0"/>
                <a:cs typeface="Times New Roman" panose="02020603050405020304" pitchFamily="18" charset="0"/>
              </a:rPr>
              <a:t>)</a:t>
            </a:r>
            <a:r>
              <a:rPr lang="en-US" sz="2800" cap="none" dirty="0">
                <a:solidFill>
                  <a:srgbClr val="002060"/>
                </a:solidFill>
                <a:latin typeface="Times New Roman" panose="02020603050405020304" pitchFamily="18" charset="0"/>
                <a:cs typeface="Times New Roman" panose="02020603050405020304" pitchFamily="18" charset="0"/>
              </a:rPr>
              <a:t> cranial nerve</a:t>
            </a:r>
          </a:p>
          <a:p>
            <a:endParaRPr lang="en-US" dirty="0"/>
          </a:p>
        </p:txBody>
      </p:sp>
    </p:spTree>
    <p:extLst>
      <p:ext uri="{BB962C8B-B14F-4D97-AF65-F5344CB8AC3E}">
        <p14:creationId xmlns:p14="http://schemas.microsoft.com/office/powerpoint/2010/main" val="3661160808"/>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TM04033925[[fn=Droplet]]</Template>
  <TotalTime>0</TotalTime>
  <Words>2940</Words>
  <Application>Microsoft Office PowerPoint</Application>
  <PresentationFormat>Widescreen</PresentationFormat>
  <Paragraphs>401</Paragraphs>
  <Slides>62</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62</vt:i4>
      </vt:variant>
    </vt:vector>
  </HeadingPairs>
  <TitlesOfParts>
    <vt:vector size="69" baseType="lpstr">
      <vt:lpstr>Arial</vt:lpstr>
      <vt:lpstr>Calibri</vt:lpstr>
      <vt:lpstr>Courier New</vt:lpstr>
      <vt:lpstr>Times New Roman</vt:lpstr>
      <vt:lpstr>Tw Cen MT</vt:lpstr>
      <vt:lpstr>Wingdings</vt:lpstr>
      <vt:lpstr>Droplet</vt:lpstr>
      <vt:lpstr>Dizziness &amp; vertigo In Primary Care</vt:lpstr>
      <vt:lpstr>Objectives: </vt:lpstr>
      <vt:lpstr>Case scenario:</vt:lpstr>
      <vt:lpstr>PowerPoint Presentation</vt:lpstr>
      <vt:lpstr>PowerPoint Presentation</vt:lpstr>
      <vt:lpstr>Balance</vt:lpstr>
      <vt:lpstr>Dizziness</vt:lpstr>
      <vt:lpstr>Vertigo:</vt:lpstr>
      <vt:lpstr>Classification:</vt:lpstr>
      <vt:lpstr>Incidence/prevalence</vt:lpstr>
      <vt:lpstr>Causes of vertigo:</vt:lpstr>
      <vt:lpstr>Common causes in G. Practice:</vt:lpstr>
      <vt:lpstr>Timing of symptoms:</vt:lpstr>
      <vt:lpstr>Timing of symptoms</vt:lpstr>
      <vt:lpstr>PowerPoint Presentation</vt:lpstr>
      <vt:lpstr> Primary Care Guidelines – Vertigo/Dizziness</vt:lpstr>
      <vt:lpstr>PowerPoint Presentation</vt:lpstr>
      <vt:lpstr>PowerPoint Presentation</vt:lpstr>
      <vt:lpstr>Vestibular neuritis</vt:lpstr>
      <vt:lpstr>Clinical features</vt:lpstr>
      <vt:lpstr>PowerPoint Presentation</vt:lpstr>
      <vt:lpstr>Treatment</vt:lpstr>
      <vt:lpstr>Compensation</vt:lpstr>
      <vt:lpstr>Habituation techniques</vt:lpstr>
      <vt:lpstr>PowerPoint Presentation</vt:lpstr>
      <vt:lpstr>PowerPoint Presentation</vt:lpstr>
      <vt:lpstr>PowerPoint Presentation</vt:lpstr>
      <vt:lpstr>BPV</vt:lpstr>
      <vt:lpstr>Risk factors include:</vt:lpstr>
      <vt:lpstr>Clinical features:-</vt:lpstr>
      <vt:lpstr>Other symptoms of BPPV include:-</vt:lpstr>
      <vt:lpstr>Associated co-morbidities </vt:lpstr>
      <vt:lpstr>Test</vt:lpstr>
      <vt:lpstr>Nystagmus in bpv</vt:lpstr>
      <vt:lpstr>Dix-Hallpike test</vt:lpstr>
      <vt:lpstr>Dix-Hallpike test</vt:lpstr>
      <vt:lpstr>Hallpike test</vt:lpstr>
      <vt:lpstr>Patient instructions for the Epley maneuver:</vt:lpstr>
      <vt:lpstr>bpv</vt:lpstr>
      <vt:lpstr>Treatment</vt:lpstr>
      <vt:lpstr>Epley's manoeuvre</vt:lpstr>
      <vt:lpstr>Epley's manoeuvre</vt:lpstr>
      <vt:lpstr>Epley's manoeuvre</vt:lpstr>
      <vt:lpstr>PowerPoint Presentation</vt:lpstr>
      <vt:lpstr>PowerPoint Presentation</vt:lpstr>
      <vt:lpstr>Clinical features:-</vt:lpstr>
      <vt:lpstr>Diagnosis</vt:lpstr>
      <vt:lpstr>Symptoms</vt:lpstr>
      <vt:lpstr> RED FLAGS </vt:lpstr>
      <vt:lpstr>RED FLAGS </vt:lpstr>
      <vt:lpstr>Central vertigo:</vt:lpstr>
      <vt:lpstr>Important points in the history: </vt:lpstr>
      <vt:lpstr>Physical/signs  </vt:lpstr>
      <vt:lpstr>PowerPoint Presentation</vt:lpstr>
      <vt:lpstr>Investigations</vt:lpstr>
      <vt:lpstr>Preventive measures for recurrent attacks:</vt:lpstr>
      <vt:lpstr>Points to consider</vt:lpstr>
      <vt:lpstr>Recurrent vertigo</vt:lpstr>
      <vt:lpstr>Contraindications to Epley's manoeuvre</vt:lpstr>
      <vt:lpstr>Referral to secondary care :</vt:lpstr>
      <vt:lpstr>PowerPoint Presentation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Dizzy spells &amp; vertigo</dc:title>
  <dc:creator>DELL</dc:creator>
  <cp:lastModifiedBy>MOHAMED ELGEZOLI</cp:lastModifiedBy>
  <cp:revision>122</cp:revision>
  <dcterms:created xsi:type="dcterms:W3CDTF">2018-06-29T10:32:59Z</dcterms:created>
  <dcterms:modified xsi:type="dcterms:W3CDTF">2024-09-30T13:43:03Z</dcterms:modified>
</cp:coreProperties>
</file>