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326" r:id="rId2"/>
    <p:sldId id="681" r:id="rId3"/>
    <p:sldId id="680" r:id="rId4"/>
    <p:sldId id="529" r:id="rId5"/>
    <p:sldId id="551" r:id="rId6"/>
    <p:sldId id="672" r:id="rId7"/>
    <p:sldId id="257" r:id="rId8"/>
    <p:sldId id="673" r:id="rId9"/>
    <p:sldId id="324" r:id="rId10"/>
    <p:sldId id="617" r:id="rId11"/>
    <p:sldId id="259" r:id="rId12"/>
    <p:sldId id="618" r:id="rId13"/>
    <p:sldId id="260" r:id="rId14"/>
    <p:sldId id="283" r:id="rId15"/>
    <p:sldId id="689" r:id="rId16"/>
    <p:sldId id="281" r:id="rId17"/>
    <p:sldId id="282" r:id="rId18"/>
    <p:sldId id="270" r:id="rId19"/>
    <p:sldId id="635" r:id="rId20"/>
    <p:sldId id="556" r:id="rId21"/>
    <p:sldId id="558" r:id="rId22"/>
    <p:sldId id="543" r:id="rId23"/>
    <p:sldId id="560" r:id="rId24"/>
    <p:sldId id="562" r:id="rId25"/>
    <p:sldId id="563" r:id="rId26"/>
    <p:sldId id="508" r:id="rId27"/>
    <p:sldId id="509" r:id="rId28"/>
    <p:sldId id="366" r:id="rId29"/>
    <p:sldId id="477" r:id="rId30"/>
    <p:sldId id="620" r:id="rId31"/>
    <p:sldId id="684" r:id="rId32"/>
    <p:sldId id="499" r:id="rId33"/>
    <p:sldId id="569" r:id="rId34"/>
    <p:sldId id="597" r:id="rId35"/>
    <p:sldId id="621" r:id="rId36"/>
    <p:sldId id="686" r:id="rId37"/>
    <p:sldId id="687" r:id="rId38"/>
    <p:sldId id="522" r:id="rId39"/>
    <p:sldId id="512" r:id="rId40"/>
    <p:sldId id="626" r:id="rId41"/>
    <p:sldId id="544" r:id="rId42"/>
    <p:sldId id="659" r:id="rId43"/>
    <p:sldId id="296" r:id="rId44"/>
    <p:sldId id="286" r:id="rId45"/>
    <p:sldId id="624" r:id="rId46"/>
    <p:sldId id="646" r:id="rId47"/>
    <p:sldId id="579" r:id="rId48"/>
    <p:sldId id="581" r:id="rId49"/>
    <p:sldId id="658" r:id="rId50"/>
    <p:sldId id="472" r:id="rId51"/>
    <p:sldId id="534" r:id="rId52"/>
    <p:sldId id="309" r:id="rId53"/>
    <p:sldId id="265" r:id="rId54"/>
    <p:sldId id="661" r:id="rId55"/>
    <p:sldId id="631" r:id="rId56"/>
    <p:sldId id="306" r:id="rId57"/>
    <p:sldId id="458" r:id="rId58"/>
    <p:sldId id="644" r:id="rId59"/>
    <p:sldId id="289" r:id="rId60"/>
    <p:sldId id="653" r:id="rId61"/>
    <p:sldId id="344" r:id="rId62"/>
    <p:sldId id="345" r:id="rId63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A8EF45-E864-AC4E-9735-08F300361B97}" v="2" dt="2025-03-13T07:58:54.9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1290"/>
    <p:restoredTop sz="87860"/>
  </p:normalViewPr>
  <p:slideViewPr>
    <p:cSldViewPr snapToGrid="0" snapToObjects="1">
      <p:cViewPr varScale="1">
        <p:scale>
          <a:sx n="66" d="100"/>
          <a:sy n="66" d="100"/>
        </p:scale>
        <p:origin x="192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alk F" userId="0ce5ef93c6cc7083" providerId="LiveId" clId="{94A8EF45-E864-AC4E-9735-08F300361B97}"/>
    <pc:docChg chg="modSld">
      <pc:chgData name="Dralk F" userId="0ce5ef93c6cc7083" providerId="LiveId" clId="{94A8EF45-E864-AC4E-9735-08F300361B97}" dt="2025-03-13T07:41:36.948" v="0" actId="20577"/>
      <pc:docMkLst>
        <pc:docMk/>
      </pc:docMkLst>
      <pc:sldChg chg="modSp">
        <pc:chgData name="Dralk F" userId="0ce5ef93c6cc7083" providerId="LiveId" clId="{94A8EF45-E864-AC4E-9735-08F300361B97}" dt="2025-03-13T07:41:36.948" v="0" actId="20577"/>
        <pc:sldMkLst>
          <pc:docMk/>
          <pc:sldMk cId="3553892983" sldId="366"/>
        </pc:sldMkLst>
        <pc:spChg chg="mod">
          <ac:chgData name="Dralk F" userId="0ce5ef93c6cc7083" providerId="LiveId" clId="{94A8EF45-E864-AC4E-9735-08F300361B97}" dt="2025-03-13T07:41:36.948" v="0" actId="20577"/>
          <ac:spMkLst>
            <pc:docMk/>
            <pc:sldMk cId="3553892983" sldId="366"/>
            <ac:spMk id="15" creationId="{5E46DD2B-168F-3949-90F9-763C6ED03A7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62DB4-4BF6-CA45-993E-E8BFD4F692BB}" type="datetimeFigureOut">
              <a:rPr lang="en-SA" smtClean="0"/>
              <a:t>3/13/25</a:t>
            </a:fld>
            <a:endParaRPr lang="en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3218F-E922-DC4B-80D4-26B70749FF50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92070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68EA9-0FC1-374A-8FA2-FE410C41CB97}" type="slidenum">
              <a:rPr lang="en-SA" smtClean="0"/>
              <a:t>1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27874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12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862218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13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905970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14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268131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A" dirty="0"/>
              <a:t>Dyslipidemia vs hyperlipedemia</a:t>
            </a:r>
          </a:p>
          <a:p>
            <a:pPr marL="171450" indent="-171450">
              <a:buFontTx/>
              <a:buChar char="-"/>
            </a:pPr>
            <a:endParaRPr lang="en-SA" dirty="0"/>
          </a:p>
          <a:p>
            <a:pPr marL="171450" indent="-171450">
              <a:buFontTx/>
              <a:buChar char="-"/>
            </a:pPr>
            <a:endParaRPr lang="en-SA" dirty="0"/>
          </a:p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99640-6DE7-6548-BCF8-731056760858}" type="slidenum">
              <a:rPr lang="en-SA" smtClean="0"/>
              <a:t>16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37142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SA" dirty="0"/>
              <a:t>utosomal dominant: get the abnormal gene from only one parent – you will get the disease.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99640-6DE7-6548-BCF8-731056760858}" type="slidenum">
              <a:rPr lang="en-SA" smtClean="0"/>
              <a:t>17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32319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A" dirty="0"/>
              <a:t>Why is it important to know about Secondary DLP?  </a:t>
            </a:r>
            <a:r>
              <a:rPr lang="en-US" dirty="0"/>
              <a:t>T</a:t>
            </a:r>
            <a:r>
              <a:rPr lang="en-SA" dirty="0"/>
              <a:t>o treat the cause .. </a:t>
            </a:r>
            <a:r>
              <a:rPr lang="en-US" dirty="0"/>
              <a:t>G</a:t>
            </a:r>
            <a:r>
              <a:rPr lang="en-SA" dirty="0"/>
              <a:t>uid us in manegment </a:t>
            </a:r>
          </a:p>
          <a:p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Secondary Causes of Dyslipidemia, </a:t>
            </a:r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18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85000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19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830743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sz="3200" dirty="0"/>
              <a:t>Evidence that serum cholesterol contributes to ASCVD comes from several sources: </a:t>
            </a:r>
          </a:p>
          <a:p>
            <a:pPr lvl="1" algn="l" rtl="0"/>
            <a:r>
              <a:rPr lang="en-US" sz="2800" dirty="0"/>
              <a:t>Animal studies, </a:t>
            </a:r>
          </a:p>
          <a:p>
            <a:pPr lvl="1" algn="l" rtl="0"/>
            <a:r>
              <a:rPr lang="en-US" sz="2800" dirty="0"/>
              <a:t>Genetic forms of hypercholesterolemia, </a:t>
            </a:r>
          </a:p>
          <a:p>
            <a:pPr lvl="1" algn="l" rtl="0"/>
            <a:r>
              <a:rPr lang="en-US" sz="2800" dirty="0"/>
              <a:t>Epidemiological studies, and </a:t>
            </a:r>
          </a:p>
          <a:p>
            <a:pPr lvl="1" algn="l" rtl="0"/>
            <a:r>
              <a:rPr lang="en-US" sz="2800" dirty="0"/>
              <a:t>RCTs.</a:t>
            </a:r>
          </a:p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20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1563805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21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610823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22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8993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4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43162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GB" sz="1800" dirty="0"/>
              <a:t>&lt;20 years </a:t>
            </a:r>
            <a:r>
              <a:rPr lang="en-GB" sz="1800" dirty="0">
                <a:sym typeface="Wingdings" pitchFamily="2" charset="2"/>
              </a:rPr>
              <a:t></a:t>
            </a:r>
            <a:r>
              <a:rPr lang="en-GB" sz="1800" dirty="0"/>
              <a:t> only treat if familial dyslipidaemia</a:t>
            </a:r>
          </a:p>
          <a:p>
            <a:pPr lvl="1"/>
            <a:endParaRPr lang="en-SA" sz="1800" dirty="0"/>
          </a:p>
          <a:p>
            <a:pPr lvl="1"/>
            <a:r>
              <a:rPr lang="en-GB" sz="1800" dirty="0"/>
              <a:t>20-40 years </a:t>
            </a:r>
            <a:r>
              <a:rPr lang="en-GB" sz="1800" dirty="0">
                <a:sym typeface="Wingdings" pitchFamily="2" charset="2"/>
              </a:rPr>
              <a:t></a:t>
            </a:r>
            <a:r>
              <a:rPr lang="en-GB" sz="1800" dirty="0"/>
              <a:t> Consider treat if LDL ≥4.1 (160) + FH premature ASCVD</a:t>
            </a:r>
          </a:p>
          <a:p>
            <a:pPr lvl="1"/>
            <a:endParaRPr lang="en-SA" sz="1800" dirty="0"/>
          </a:p>
          <a:p>
            <a:pPr lvl="1"/>
            <a:r>
              <a:rPr lang="en-GB" sz="1800" dirty="0"/>
              <a:t>&gt; 40 - 75/85yrs we calculate the 10 year risk ASCVD , but if DM give statin.</a:t>
            </a:r>
          </a:p>
          <a:p>
            <a:pPr marL="457200" lvl="1" indent="0">
              <a:buNone/>
            </a:pPr>
            <a:endParaRPr lang="en-SA" sz="1800" dirty="0"/>
          </a:p>
          <a:p>
            <a:pPr lvl="1"/>
            <a:r>
              <a:rPr lang="en-GB" sz="1800" dirty="0"/>
              <a:t>( ≥85 years NICE) (≥75 ACC) </a:t>
            </a:r>
            <a:r>
              <a:rPr lang="en-GB" sz="1800" dirty="0">
                <a:sym typeface="Wingdings" pitchFamily="2" charset="2"/>
              </a:rPr>
              <a:t></a:t>
            </a:r>
            <a:r>
              <a:rPr lang="en-GB" sz="1800" dirty="0"/>
              <a:t> no need to calculate risk just assess clinically the need and discuss </a:t>
            </a:r>
            <a:endParaRPr lang="en-SA" sz="1800" dirty="0"/>
          </a:p>
          <a:p>
            <a:pPr marL="0" indent="0">
              <a:buNone/>
            </a:pPr>
            <a:endParaRPr lang="en-SA" sz="1800" dirty="0"/>
          </a:p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68EA9-0FC1-374A-8FA2-FE410C41CB97}" type="slidenum">
              <a:rPr lang="en-SA" smtClean="0"/>
              <a:t>23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04647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A" dirty="0"/>
              <a:t> </a:t>
            </a:r>
            <a:r>
              <a:rPr lang="en-US" dirty="0"/>
              <a:t>- Secondary prevention refers to patients with clinical atherosclerotic cardiovascular disease (ASCVD).</a:t>
            </a:r>
          </a:p>
          <a:p>
            <a:pPr marL="171450" lvl="0" indent="-171450">
              <a:buFontTx/>
              <a:buChar char="-"/>
              <a:defRPr/>
            </a:pPr>
            <a:r>
              <a:rPr lang="en-US" dirty="0"/>
              <a:t>High-intensity statin therapy is recommended for all patients with atherosclerotic cardiovascular disease, including acute coronary syndromes, myocardial infarction, stable or unstable angina, or with a history of coronary or other arterial revascularization, stroke, transient ischemic attack, or peripheral artery disease including aortic aneurysm, all of atherosclerotic origin.</a:t>
            </a:r>
          </a:p>
          <a:p>
            <a:pPr marL="171450" lvl="0" indent="-171450">
              <a:buFontTx/>
              <a:buChar char="-"/>
              <a:defRPr/>
            </a:pPr>
            <a:endParaRPr lang="en-US" dirty="0"/>
          </a:p>
          <a:p>
            <a:r>
              <a:rPr lang="en-US" dirty="0">
                <a:latin typeface="Helvetica" pitchFamily="2" charset="0"/>
              </a:rPr>
              <a:t>acute coronary syndrome (ACS)</a:t>
            </a:r>
          </a:p>
          <a:p>
            <a:r>
              <a:rPr lang="en-US" dirty="0">
                <a:solidFill>
                  <a:srgbClr val="DE8147"/>
                </a:solidFill>
                <a:latin typeface="Helvetica" pitchFamily="2" charset="0"/>
              </a:rPr>
              <a:t>¨ </a:t>
            </a:r>
            <a:r>
              <a:rPr lang="en-US" dirty="0">
                <a:latin typeface="Helvetica" pitchFamily="2" charset="0"/>
              </a:rPr>
              <a:t>History of myocardial infarction (MI)</a:t>
            </a:r>
          </a:p>
          <a:p>
            <a:r>
              <a:rPr lang="en-US" dirty="0">
                <a:solidFill>
                  <a:srgbClr val="DE8147"/>
                </a:solidFill>
                <a:latin typeface="Helvetica" pitchFamily="2" charset="0"/>
              </a:rPr>
              <a:t>¨ </a:t>
            </a:r>
            <a:r>
              <a:rPr lang="en-US" dirty="0">
                <a:latin typeface="Helvetica" pitchFamily="2" charset="0"/>
              </a:rPr>
              <a:t>Stable or unstable angina</a:t>
            </a:r>
          </a:p>
          <a:p>
            <a:r>
              <a:rPr lang="en-US" dirty="0">
                <a:solidFill>
                  <a:srgbClr val="DE8147"/>
                </a:solidFill>
                <a:latin typeface="Helvetica" pitchFamily="2" charset="0"/>
              </a:rPr>
              <a:t>¨ </a:t>
            </a:r>
            <a:r>
              <a:rPr lang="en-US" dirty="0">
                <a:latin typeface="Helvetica" pitchFamily="2" charset="0"/>
              </a:rPr>
              <a:t>coronary or other arterial revascularization</a:t>
            </a:r>
          </a:p>
          <a:p>
            <a:r>
              <a:rPr lang="en-US" dirty="0">
                <a:solidFill>
                  <a:srgbClr val="DE8147"/>
                </a:solidFill>
                <a:latin typeface="Helvetica" pitchFamily="2" charset="0"/>
              </a:rPr>
              <a:t>¨ </a:t>
            </a:r>
            <a:r>
              <a:rPr lang="en-US" dirty="0">
                <a:latin typeface="Helvetica" pitchFamily="2" charset="0"/>
              </a:rPr>
              <a:t>Stroke</a:t>
            </a:r>
          </a:p>
          <a:p>
            <a:r>
              <a:rPr lang="en-US" dirty="0">
                <a:solidFill>
                  <a:srgbClr val="DE8147"/>
                </a:solidFill>
                <a:latin typeface="Helvetica" pitchFamily="2" charset="0"/>
              </a:rPr>
              <a:t>¨ </a:t>
            </a:r>
            <a:r>
              <a:rPr lang="en-US" dirty="0">
                <a:latin typeface="Helvetica" pitchFamily="2" charset="0"/>
              </a:rPr>
              <a:t>Transient ischemic attack (TIA)</a:t>
            </a:r>
          </a:p>
          <a:p>
            <a:r>
              <a:rPr lang="en-US" dirty="0">
                <a:solidFill>
                  <a:srgbClr val="DE8147"/>
                </a:solidFill>
                <a:latin typeface="Helvetica" pitchFamily="2" charset="0"/>
              </a:rPr>
              <a:t>¨ </a:t>
            </a:r>
            <a:r>
              <a:rPr lang="en-US" dirty="0">
                <a:latin typeface="Helvetica" pitchFamily="2" charset="0"/>
              </a:rPr>
              <a:t>Peripheral artery disease (PAD) including aortic</a:t>
            </a:r>
          </a:p>
          <a:p>
            <a:r>
              <a:rPr lang="en-US" dirty="0">
                <a:latin typeface="Helvetica" pitchFamily="2" charset="0"/>
              </a:rPr>
              <a:t>aneurysm</a:t>
            </a:r>
          </a:p>
          <a:p>
            <a:pPr marL="171450" lvl="0" indent="-171450">
              <a:buFontTx/>
              <a:buChar char="-"/>
              <a:defRPr/>
            </a:pPr>
            <a:endParaRPr lang="en-US" dirty="0"/>
          </a:p>
          <a:p>
            <a:endParaRPr lang="en-SA" dirty="0"/>
          </a:p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68EA9-0FC1-374A-8FA2-FE410C41CB97}" type="slidenum">
              <a:rPr lang="en-SA" smtClean="0"/>
              <a:t>24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510234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A" dirty="0"/>
              <a:t> </a:t>
            </a:r>
            <a:r>
              <a:rPr lang="en-US" dirty="0"/>
              <a:t>- Secondary prevention refers to patients with clinical atherosclerotic cardiovascular disease (ASCVD).</a:t>
            </a:r>
          </a:p>
          <a:p>
            <a:pPr marL="171450" lvl="0" indent="-171450">
              <a:buFontTx/>
              <a:buChar char="-"/>
              <a:defRPr/>
            </a:pPr>
            <a:r>
              <a:rPr lang="en-US" dirty="0"/>
              <a:t>High-intensity statin therapy is recommended for all patients with atherosclerotic cardiovascular disease, including acute coronary syndromes, myocardial infarction, stable or unstable angina, or with a history of coronary or other arterial revascularization, stroke, transient ischemic attack, or peripheral artery disease including aortic aneurysm, all of atherosclerotic origin.</a:t>
            </a:r>
          </a:p>
          <a:p>
            <a:pPr marL="171450" lvl="0" indent="-171450">
              <a:buFontTx/>
              <a:buChar char="-"/>
              <a:defRPr/>
            </a:pPr>
            <a:endParaRPr lang="en-US" dirty="0"/>
          </a:p>
          <a:p>
            <a:r>
              <a:rPr lang="en-US" dirty="0">
                <a:latin typeface="Helvetica" pitchFamily="2" charset="0"/>
              </a:rPr>
              <a:t>acute coronary syndrome (ACS)</a:t>
            </a:r>
          </a:p>
          <a:p>
            <a:r>
              <a:rPr lang="en-US" dirty="0">
                <a:solidFill>
                  <a:srgbClr val="DE8147"/>
                </a:solidFill>
                <a:latin typeface="Helvetica" pitchFamily="2" charset="0"/>
              </a:rPr>
              <a:t>¨ </a:t>
            </a:r>
            <a:r>
              <a:rPr lang="en-US" dirty="0">
                <a:latin typeface="Helvetica" pitchFamily="2" charset="0"/>
              </a:rPr>
              <a:t>History of myocardial infarction (MI)</a:t>
            </a:r>
          </a:p>
          <a:p>
            <a:r>
              <a:rPr lang="en-US" dirty="0">
                <a:solidFill>
                  <a:srgbClr val="DE8147"/>
                </a:solidFill>
                <a:latin typeface="Helvetica" pitchFamily="2" charset="0"/>
              </a:rPr>
              <a:t>¨ </a:t>
            </a:r>
            <a:r>
              <a:rPr lang="en-US" dirty="0">
                <a:latin typeface="Helvetica" pitchFamily="2" charset="0"/>
              </a:rPr>
              <a:t>Stable or unstable angina</a:t>
            </a:r>
          </a:p>
          <a:p>
            <a:r>
              <a:rPr lang="en-US" dirty="0">
                <a:solidFill>
                  <a:srgbClr val="DE8147"/>
                </a:solidFill>
                <a:latin typeface="Helvetica" pitchFamily="2" charset="0"/>
              </a:rPr>
              <a:t>¨ </a:t>
            </a:r>
            <a:r>
              <a:rPr lang="en-US" dirty="0">
                <a:latin typeface="Helvetica" pitchFamily="2" charset="0"/>
              </a:rPr>
              <a:t>coronary or other arterial revascularization</a:t>
            </a:r>
          </a:p>
          <a:p>
            <a:r>
              <a:rPr lang="en-US" dirty="0">
                <a:solidFill>
                  <a:srgbClr val="DE8147"/>
                </a:solidFill>
                <a:latin typeface="Helvetica" pitchFamily="2" charset="0"/>
              </a:rPr>
              <a:t>¨ </a:t>
            </a:r>
            <a:r>
              <a:rPr lang="en-US" dirty="0">
                <a:latin typeface="Helvetica" pitchFamily="2" charset="0"/>
              </a:rPr>
              <a:t>Stroke</a:t>
            </a:r>
          </a:p>
          <a:p>
            <a:r>
              <a:rPr lang="en-US" dirty="0">
                <a:solidFill>
                  <a:srgbClr val="DE8147"/>
                </a:solidFill>
                <a:latin typeface="Helvetica" pitchFamily="2" charset="0"/>
              </a:rPr>
              <a:t>¨ </a:t>
            </a:r>
            <a:r>
              <a:rPr lang="en-US" dirty="0">
                <a:latin typeface="Helvetica" pitchFamily="2" charset="0"/>
              </a:rPr>
              <a:t>Transient ischemic attack (TIA)</a:t>
            </a:r>
          </a:p>
          <a:p>
            <a:r>
              <a:rPr lang="en-US" dirty="0">
                <a:solidFill>
                  <a:srgbClr val="DE8147"/>
                </a:solidFill>
                <a:latin typeface="Helvetica" pitchFamily="2" charset="0"/>
              </a:rPr>
              <a:t>¨ </a:t>
            </a:r>
            <a:r>
              <a:rPr lang="en-US" dirty="0">
                <a:latin typeface="Helvetica" pitchFamily="2" charset="0"/>
              </a:rPr>
              <a:t>Peripheral artery disease (PAD) including aortic</a:t>
            </a:r>
          </a:p>
          <a:p>
            <a:r>
              <a:rPr lang="en-US" dirty="0">
                <a:latin typeface="Helvetica" pitchFamily="2" charset="0"/>
              </a:rPr>
              <a:t>aneurysm</a:t>
            </a:r>
          </a:p>
          <a:p>
            <a:pPr marL="171450" lvl="0" indent="-171450">
              <a:buFontTx/>
              <a:buChar char="-"/>
              <a:defRPr/>
            </a:pPr>
            <a:endParaRPr lang="en-US" dirty="0"/>
          </a:p>
          <a:p>
            <a:endParaRPr lang="en-SA" dirty="0"/>
          </a:p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68EA9-0FC1-374A-8FA2-FE410C41CB97}" type="slidenum">
              <a:rPr lang="en-SA" smtClean="0"/>
              <a:t>25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968965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Acute coronary syndrome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Hx of myocardial infarction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Stable or unstable angina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Stroke or TIA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Peripheral artery disease </a:t>
            </a:r>
          </a:p>
          <a:p>
            <a:endParaRPr lang="en-US" dirty="0"/>
          </a:p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26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8539934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27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45507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68EA9-0FC1-374A-8FA2-FE410C41CB97}" type="slidenum">
              <a:rPr lang="en-SA" smtClean="0"/>
              <a:t>28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5276360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68EA9-0FC1-374A-8FA2-FE410C41CB97}" type="slidenum">
              <a:rPr lang="en-SA" smtClean="0"/>
              <a:t>29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1843193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30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297926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31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425097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32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842543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5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238849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33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5920498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34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078323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35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494973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36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230908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Primar</a:t>
            </a:r>
            <a:r>
              <a:rPr lang="en-US" dirty="0"/>
              <a:t> / secondary prevention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Statin benefit group .. Yes ( Hx ASCVD)</a:t>
            </a:r>
            <a:endParaRPr lang="en-SA" dirty="0"/>
          </a:p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68EA9-0FC1-374A-8FA2-FE410C41CB97}" type="slidenum">
              <a:rPr lang="en-SA" smtClean="0"/>
              <a:t>37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5316162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38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604303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they are some common themes that you will see and there are some common patients that all these guidelines feel that would benefit from treatment , specifically statin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statin benefit group along the way </a:t>
            </a:r>
          </a:p>
          <a:p>
            <a:endParaRPr lang="en-SA" dirty="0"/>
          </a:p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68EA9-0FC1-374A-8FA2-FE410C41CB97}" type="slidenum">
              <a:rPr lang="en-SA" smtClean="0"/>
              <a:t>39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6606215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its going to be our job to recognize which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patientsare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going to be treated with lifestyle vs which patient are going to be treated with lifestyle plus statin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A" dirty="0"/>
              <a:t>--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at the end of the day if its Statin benefit group ( independent of what lipid profile they give you Low HDL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Tag) u r going to give statin no other first line treatment on board. </a:t>
            </a:r>
          </a:p>
          <a:p>
            <a:endParaRPr lang="en-SA" dirty="0"/>
          </a:p>
          <a:p>
            <a:r>
              <a:rPr lang="en-SA" dirty="0"/>
              <a:t>4 major statin benefit groups: \</a:t>
            </a:r>
            <a:endParaRPr lang="en-US" dirty="0"/>
          </a:p>
          <a:p>
            <a:r>
              <a:rPr lang="en-US" i="1" dirty="0"/>
              <a:t>Focus on ASCVD Risk Reduction: 4 Statin Benefit Groups</a:t>
            </a:r>
            <a:endParaRPr lang="en-US" dirty="0"/>
          </a:p>
          <a:p>
            <a:pPr lvl="1"/>
            <a:r>
              <a:rPr lang="en-US" dirty="0"/>
              <a:t>This guideline is based on a comprehensive set of data from RCTs from which 4 statin benefit groups were identified that focus efforts to reduce ASCVD events in secondary and primary prevention.</a:t>
            </a:r>
          </a:p>
          <a:p>
            <a:pPr lvl="1"/>
            <a:r>
              <a:rPr lang="en-US" dirty="0"/>
              <a:t>This guideline identifies high-intensity and moderate-intensity statin therapy for use </a:t>
            </a:r>
            <a:r>
              <a:rPr lang="en-US" dirty="0" err="1"/>
              <a:t>ina</a:t>
            </a:r>
            <a:r>
              <a:rPr lang="en-US" dirty="0"/>
              <a:t> secondary and primary prevention.</a:t>
            </a:r>
          </a:p>
          <a:p>
            <a:br>
              <a:rPr lang="en-US" dirty="0"/>
            </a:br>
            <a:endParaRPr lang="en-SA" dirty="0"/>
          </a:p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68EA9-0FC1-374A-8FA2-FE410C41CB97}" type="slidenum">
              <a:rPr lang="en-SA" smtClean="0"/>
              <a:t>40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1527744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68EA9-0FC1-374A-8FA2-FE410C41CB97}" type="slidenum">
              <a:rPr lang="en-SA" smtClean="0"/>
              <a:t>41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263617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42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2666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A" dirty="0"/>
              <a:t>what are lipoproteins? Lipids cover by protein ( by it’s name = lipo prteins)</a:t>
            </a:r>
          </a:p>
          <a:p>
            <a:r>
              <a:rPr lang="en-US" dirty="0"/>
              <a:t>L</a:t>
            </a:r>
            <a:r>
              <a:rPr lang="en-SA" dirty="0"/>
              <a:t>ipids are insoluable in water – so they cannot dissolve in the blood</a:t>
            </a:r>
          </a:p>
          <a:p>
            <a:r>
              <a:rPr lang="en-US" dirty="0"/>
              <a:t>I</a:t>
            </a:r>
            <a:r>
              <a:rPr lang="en-SA" dirty="0"/>
              <a:t>n order to transport the lipid in the blood it has to be covered by a hydrophilic surfce ..  protein – hydrophobi core: cholesterol/TG and hydrophilic surface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6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32851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</a:t>
            </a:r>
            <a:r>
              <a:rPr lang="en-SA" b="1" dirty="0"/>
              <a:t>herapeutic lifestyle modification first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</a:t>
            </a:r>
            <a:r>
              <a:rPr lang="en-SA" b="1" dirty="0"/>
              <a:t>hysical activirty – weight reduction </a:t>
            </a:r>
          </a:p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99640-6DE7-6548-BCF8-731056760858}" type="slidenum">
              <a:rPr lang="en-SA" smtClean="0"/>
              <a:t>43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0268472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44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2974884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45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988084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46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2130231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SA" b="1" dirty="0">
                <a:solidFill>
                  <a:schemeClr val="tx1"/>
                </a:solidFill>
              </a:rPr>
              <a:t>Modrate:</a:t>
            </a:r>
          </a:p>
          <a:p>
            <a:pPr algn="ctr"/>
            <a:r>
              <a:rPr lang="en-SA" dirty="0"/>
              <a:t>Brisk walking (2.4-4mile per hour), bikng (5-9 mph), active yoga, recreational swimming.</a:t>
            </a:r>
          </a:p>
          <a:p>
            <a:pPr algn="ctr"/>
            <a:endParaRPr lang="en-SA" dirty="0"/>
          </a:p>
          <a:p>
            <a:pPr algn="ctr"/>
            <a:r>
              <a:rPr lang="en-SA" b="1" dirty="0">
                <a:solidFill>
                  <a:schemeClr val="tx1"/>
                </a:solidFill>
              </a:rPr>
              <a:t>Vigorous:</a:t>
            </a:r>
          </a:p>
          <a:p>
            <a:pPr algn="ctr"/>
            <a:r>
              <a:rPr lang="en-SA" dirty="0"/>
              <a:t>Jogging/ running, biking (&gt;10mph), swimming labs, single tennis </a:t>
            </a:r>
          </a:p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47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4348929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recommend adjunctive pharmacotherapy for weight loss and weight-loss maintenance for individuals with BMI ≥ 30 kg/m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 BMI ≥ 27 kg/m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with adiposity-related complications, to support medical nutrition therapy, physical activity and psychological interventions. Options include liraglutide 3.0 mg, naltrexone-bupropion combination and orlistat.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Bariatric surgery</a:t>
            </a:r>
          </a:p>
          <a:p>
            <a:pPr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Bariatric surgery may be considered for people with BMI ≥ 40 kg/m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 BMI ≥ 35 kg/m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with at least 1 obesity-related disease.</a:t>
            </a:r>
          </a:p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48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486395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A" dirty="0"/>
              <a:t>---------------------------------------</a:t>
            </a:r>
          </a:p>
          <a:p>
            <a:pPr lvl="1">
              <a:buFont typeface="Wingdings" pitchFamily="2" charset="2"/>
              <a:buChar char="Ø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&lt;20 years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only treat if familial dyslipidaemia</a:t>
            </a:r>
          </a:p>
          <a:p>
            <a:pPr lvl="1">
              <a:buFont typeface="Wingdings" pitchFamily="2" charset="2"/>
              <a:buChar char="Ø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Ø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20-40 years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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Consider treat if LDL ≥4.1 (160) + high lifetime ASCVD risk / FH premature ASCVD</a:t>
            </a:r>
          </a:p>
          <a:p>
            <a:pPr marL="457200" lvl="1" indent="0">
              <a:buNone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We treat 40-75/85 we calculate the 10 year risk ASCVD percent and act accordingly.</a:t>
            </a:r>
          </a:p>
          <a:p>
            <a:pPr marL="457200" lvl="1" indent="0">
              <a:buNone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( ≥85 years NICE) (≥75 ACC)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no need to calculate risk just assess clinically the need and discuss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68EA9-0FC1-374A-8FA2-FE410C41CB97}" type="slidenum">
              <a:rPr lang="en-SA" smtClean="0"/>
              <a:t>49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5982431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68EA9-0FC1-374A-8FA2-FE410C41CB97}" type="slidenum">
              <a:rPr lang="en-SA" smtClean="0"/>
              <a:t>50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928370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51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916007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52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92099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7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632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53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082885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54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742958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55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9175348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AFE7BDFB-D978-1344-9BB3-0628994E14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18F65119-F517-0545-AFEA-E425FBF038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its Statin benefit group ( independent of what lipid profile they give you Low HDL of 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hight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Tag) u r going to give statin no other first line treatment on board. </a:t>
            </a:r>
          </a:p>
          <a:p>
            <a:endParaRPr lang="en-US" altLang="en-SA" sz="9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9000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68EA9-0FC1-374A-8FA2-FE410C41CB97}" type="slidenum">
              <a:rPr lang="en-SA" smtClean="0"/>
              <a:t>57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16559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58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7817272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  <a:p>
            <a:endParaRPr lang="en-SA" dirty="0"/>
          </a:p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99640-6DE7-6548-BCF8-731056760858}" type="slidenum">
              <a:rPr lang="en-SA" smtClean="0"/>
              <a:t>59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37701507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60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86678478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61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7729141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68EA9-0FC1-374A-8FA2-FE410C41CB97}" type="slidenum">
              <a:rPr lang="en-SA" smtClean="0"/>
              <a:t>62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3206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8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45197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Rfytdxtdxzwa</a:t>
            </a:r>
            <a:r>
              <a:rPr lang="en-US" dirty="0"/>
              <a:t>`*B</a:t>
            </a:r>
            <a:r>
              <a:rPr lang="en-SA" dirty="0"/>
              <a:t>ut why  LDL is considered the “bad”  one ? </a:t>
            </a:r>
            <a:r>
              <a:rPr lang="en-US" dirty="0"/>
              <a:t>I</a:t>
            </a:r>
            <a:r>
              <a:rPr lang="en-SA" dirty="0"/>
              <a:t>t has the highest concentration of cholesterol. </a:t>
            </a:r>
          </a:p>
          <a:p>
            <a:r>
              <a:rPr lang="en-US" dirty="0"/>
              <a:t>*Is cholesterol important ? Yes in synthesis of hormones (estrogen /progesterone/ testosterone ..</a:t>
            </a:r>
            <a:r>
              <a:rPr lang="en-US" dirty="0" err="1"/>
              <a:t>etc</a:t>
            </a:r>
            <a:r>
              <a:rPr lang="en-US" dirty="0"/>
              <a:t>) but it is considered bad if we have high amount of it because it has high cholesterol. </a:t>
            </a:r>
            <a:endParaRPr lang="en-SA" dirty="0"/>
          </a:p>
          <a:p>
            <a:r>
              <a:rPr lang="en-SA" dirty="0"/>
              <a:t>* Why HDL is considered the Good lipoprotein 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9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642216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10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528878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3218F-E922-DC4B-80D4-26B70749FF50}" type="slidenum">
              <a:rPr lang="en-SA" smtClean="0"/>
              <a:t>11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849738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EC292-9C6A-A441-BE7E-0087BA23E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17844B-3BDE-8B4F-ADC8-29E3443E7A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0B95-D90B-814E-8C04-E48BCD7CA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78F4-B13F-B146-9585-2297611CA59C}" type="datetimeFigureOut">
              <a:rPr lang="en-SA" smtClean="0"/>
              <a:t>3/13/25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2620-F216-D64C-96C3-9A7D50EE9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142C0-15B8-8742-9677-AAD543B36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DA32-8B20-0A48-8D08-89193FCA139B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232340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1AAC6-8CA6-F146-896D-B0BDF2D6F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4271C9-26FD-854D-82CF-C40528C1A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90523-03D0-784A-B9EA-B77ED0E07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78F4-B13F-B146-9585-2297611CA59C}" type="datetimeFigureOut">
              <a:rPr lang="en-SA" smtClean="0"/>
              <a:t>3/13/25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817A8-A87A-AA48-AE79-1D1FF4358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3ED1E-C416-1C45-AD0B-68EEEC7E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DA32-8B20-0A48-8D08-89193FCA139B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642003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B4B2DE-7096-DF41-A415-A5F962E9C4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20F73A-AE84-7E44-8ABF-562D8E3CC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63548-9BA6-664D-9816-83F084AD6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78F4-B13F-B146-9585-2297611CA59C}" type="datetimeFigureOut">
              <a:rPr lang="en-SA" smtClean="0"/>
              <a:t>3/13/25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5F7B9-1002-6D4D-81CA-288CFD39F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2A337-5930-884B-BAA5-BDAF5DC3D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DA32-8B20-0A48-8D08-89193FCA139B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6361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55E4-074D-B640-8899-F02CDD0FB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E4F87-235F-5145-8E37-105EB284C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A38C8-5B22-E347-BF0F-B690806B6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78F4-B13F-B146-9585-2297611CA59C}" type="datetimeFigureOut">
              <a:rPr lang="en-SA" smtClean="0"/>
              <a:t>3/13/25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E321A-F52E-0D4B-AAF1-EEEFDC3BB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E16D5-DF9C-C442-B765-B37B56A3A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DA32-8B20-0A48-8D08-89193FCA139B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15874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5B9F0-A592-9D4C-8468-5612C81A1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42EF3-C7D6-EB4C-A88E-8D8976C89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BF1A8-C5F9-7247-94FF-11E00C301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78F4-B13F-B146-9585-2297611CA59C}" type="datetimeFigureOut">
              <a:rPr lang="en-SA" smtClean="0"/>
              <a:t>3/13/25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D4F4C-FF85-A24E-BE0A-337D12993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70DA0-5BE1-F540-90DC-6E3E13B1B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DA32-8B20-0A48-8D08-89193FCA139B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9253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91090-05B9-8C4E-B68E-2D4BD8831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66415-5FFE-D345-AD04-0F0C7E8BE6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B01746-B675-3D4F-90D3-7E56264E97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9473E-9254-E04E-9A2E-563020E71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78F4-B13F-B146-9585-2297611CA59C}" type="datetimeFigureOut">
              <a:rPr lang="en-SA" smtClean="0"/>
              <a:t>3/13/25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3976BC-4353-E740-A9BF-F85EE090B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B87EB-1159-6348-8264-E8CAC2178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DA32-8B20-0A48-8D08-89193FCA139B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448801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8FDD4-8CF7-794B-9954-B3E5F41D1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45432-0307-CF45-A204-FAF3B9681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A0684C-B271-724E-833A-377D04C690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A5D895-3CD0-734E-A227-2BEF30B97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62933E-0880-2444-95EC-035EA0274B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E1D28A-090E-B647-A5B0-5F95022C6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78F4-B13F-B146-9585-2297611CA59C}" type="datetimeFigureOut">
              <a:rPr lang="en-SA" smtClean="0"/>
              <a:t>3/13/25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FE8DC6-44F9-4945-8B0E-49D5E2C34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D805E-66E2-0D4D-AB2C-D63537C7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DA32-8B20-0A48-8D08-89193FCA139B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90438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1530E-BFE9-A64A-A7A1-DC69DC63E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E229FE-18FA-A147-B413-F754DBF26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78F4-B13F-B146-9585-2297611CA59C}" type="datetimeFigureOut">
              <a:rPr lang="en-SA" smtClean="0"/>
              <a:t>3/13/25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EB00DE-3247-EF40-A88D-F5D241C6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BA2EE1-E5B3-2240-A70E-2B0B84E95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DA32-8B20-0A48-8D08-89193FCA139B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091462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E0DFC-00BF-A940-AA8E-E739C13FB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78F4-B13F-B146-9585-2297611CA59C}" type="datetimeFigureOut">
              <a:rPr lang="en-SA" smtClean="0"/>
              <a:t>3/13/25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E86C9D-82D6-0145-A3AB-CF9049AC4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CBB50-B08E-CB44-9056-220C8D4E6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DA32-8B20-0A48-8D08-89193FCA139B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896589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3C1C2-FF1A-9B47-8FF7-2AC645F69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F25F4-86EA-374B-8426-4A9B7A36C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2B199-9FA9-5947-A2E3-B6D99F015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772DC8-1664-B34F-B34E-5C058C83B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78F4-B13F-B146-9585-2297611CA59C}" type="datetimeFigureOut">
              <a:rPr lang="en-SA" smtClean="0"/>
              <a:t>3/13/25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F8B7E-195F-F541-AAE0-2F4355313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AD764-CED4-7247-AC1F-D40DCC47E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DA32-8B20-0A48-8D08-89193FCA139B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61206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0368F-0686-3D41-9591-1757D7F3E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616C03-E1AF-D24B-ABB7-3C8EB0D9BE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8622-D66C-AC49-872F-726DE4781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D4015-A3CF-D64B-B344-8632B483A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78F4-B13F-B146-9585-2297611CA59C}" type="datetimeFigureOut">
              <a:rPr lang="en-SA" smtClean="0"/>
              <a:t>3/13/25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034C9-7491-6444-A44E-15F7D001E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0A3AA7-71CF-064F-94E4-43CF94AC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DA32-8B20-0A48-8D08-89193FCA139B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18161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57A579-52C0-2A40-8824-8FF17FE0C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34E73-2F2D-DD40-80C7-F4B0A5CD7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73083-C833-EA40-AAC4-EA157365F8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A78F4-B13F-B146-9585-2297611CA59C}" type="datetimeFigureOut">
              <a:rPr lang="en-SA" smtClean="0"/>
              <a:t>3/13/25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58DB8-DA0B-8742-B704-339D0BBA3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DB872-A94B-8949-BDA5-72CD913AC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5DA32-8B20-0A48-8D08-89193FCA139B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13483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care.diabetesjournals.org/content/43/Supplement_1/S111#sec-23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maj.ca/content/192/31/E875" TargetMode="External"/><Relationship Id="rId5" Type="http://schemas.openxmlformats.org/officeDocument/2006/relationships/hyperlink" Target="https://www.aafp.org/afp/2012/0315/p591.html" TargetMode="External"/><Relationship Id="rId4" Type="http://schemas.openxmlformats.org/officeDocument/2006/relationships/hyperlink" Target="https://www.ahajournals.org/doi/epub/10.1161/HYPERTENSIONAHA.120.15026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38.jpe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maj.ca/content/192/31/E875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.png"/><Relationship Id="rId7" Type="http://schemas.openxmlformats.org/officeDocument/2006/relationships/hyperlink" Target="http://tools.acc.org/ASCVD-Risk-Estimator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ools.acc.org/ASCVD-Risk-Estimator-Plus/#!/calculate/estimate/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ngall.com/medicine-png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www.ccjm.org/content/87/4/231" TargetMode="Externa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s://care.diabetesjournals.org/content/43/Supplement_1/S111#sec-23" TargetMode="External"/><Relationship Id="rId3" Type="http://schemas.openxmlformats.org/officeDocument/2006/relationships/image" Target="../media/image33.png"/><Relationship Id="rId7" Type="http://schemas.openxmlformats.org/officeDocument/2006/relationships/hyperlink" Target="https://pathways.nice.org.uk/pathways/cardiovascular-disease-prevention#path=view%3A/pathways/cardiovascular-disease-prevention/lipid-modification-therapy-for-preventing-cardiovascular-disease.xml&amp;content=view-node%3Anodes-secondary-prevention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hyperlink" Target="https://pro.aace.com/pdfs/lipids/CS-2020-0490-slides.pdf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F4A66-E0A6-EB4F-BACD-F2579929D5A7}"/>
              </a:ext>
            </a:extLst>
          </p:cNvPr>
          <p:cNvSpPr/>
          <p:nvPr/>
        </p:nvSpPr>
        <p:spPr>
          <a:xfrm>
            <a:off x="0" y="1322522"/>
            <a:ext cx="12243435" cy="553547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2" descr="Dyslipidemia | BusinessMirror">
            <a:extLst>
              <a:ext uri="{FF2B5EF4-FFF2-40B4-BE49-F238E27FC236}">
                <a16:creationId xmlns:a16="http://schemas.microsoft.com/office/drawing/2014/main" id="{C66B4678-CEEC-754D-91CD-6F94C205F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95"/>
          <a:stretch/>
        </p:blipFill>
        <p:spPr bwMode="auto">
          <a:xfrm>
            <a:off x="8077992" y="1322522"/>
            <a:ext cx="4125415" cy="5537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47E634-A8F1-2D4D-B2F3-39FE5BF7A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3024" y="0"/>
            <a:ext cx="3048000" cy="12192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63E85A-B66E-6F49-BF98-98B48B0D8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4721" y="393192"/>
            <a:ext cx="2123271" cy="65611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7127567-C322-4F44-8A50-24BB2927FAED}"/>
              </a:ext>
            </a:extLst>
          </p:cNvPr>
          <p:cNvSpPr txBox="1">
            <a:spLocks/>
          </p:cNvSpPr>
          <p:nvPr/>
        </p:nvSpPr>
        <p:spPr bwMode="black">
          <a:xfrm>
            <a:off x="1775219" y="2867945"/>
            <a:ext cx="4421725" cy="1870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</a:rPr>
              <a:t>DYSLIPIDEMIA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 Updated </a:t>
            </a:r>
            <a:r>
              <a:rPr lang="en-US" sz="1800" b="1">
                <a:solidFill>
                  <a:schemeClr val="bg1"/>
                </a:solidFill>
              </a:rPr>
              <a:t>guidelines 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12292" name="Picture 4" descr="Work Experience in General Practice - Med School Life">
            <a:extLst>
              <a:ext uri="{FF2B5EF4-FFF2-40B4-BE49-F238E27FC236}">
                <a16:creationId xmlns:a16="http://schemas.microsoft.com/office/drawing/2014/main" id="{48E5E86C-BA9C-4747-96C4-A9AD4152A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076" y="273064"/>
            <a:ext cx="1093321" cy="896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92867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49AF18-AA18-014B-B2DA-04102FA3E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39897"/>
            <a:ext cx="5842000" cy="59399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CBCB00-0E44-6E42-88BC-AD56CB472EDA}"/>
              </a:ext>
            </a:extLst>
          </p:cNvPr>
          <p:cNvSpPr txBox="1"/>
          <p:nvPr/>
        </p:nvSpPr>
        <p:spPr>
          <a:xfrm>
            <a:off x="254000" y="260708"/>
            <a:ext cx="5107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A" sz="2400" b="1" dirty="0"/>
              <a:t>What happen when we eat fatty food?</a:t>
            </a:r>
          </a:p>
          <a:p>
            <a:r>
              <a:rPr lang="en-SA" sz="1600" dirty="0"/>
              <a:t>(Quick Review)</a:t>
            </a:r>
          </a:p>
        </p:txBody>
      </p:sp>
    </p:spTree>
    <p:extLst>
      <p:ext uri="{BB962C8B-B14F-4D97-AF65-F5344CB8AC3E}">
        <p14:creationId xmlns:p14="http://schemas.microsoft.com/office/powerpoint/2010/main" val="3644811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2C48D4-B080-F540-9C7D-D61044405D3B}"/>
              </a:ext>
            </a:extLst>
          </p:cNvPr>
          <p:cNvSpPr/>
          <p:nvPr/>
        </p:nvSpPr>
        <p:spPr>
          <a:xfrm>
            <a:off x="3827064" y="527664"/>
            <a:ext cx="80094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Chylomicrons</a:t>
            </a:r>
            <a:r>
              <a:rPr lang="en-US" dirty="0"/>
              <a:t>:</a:t>
            </a:r>
          </a:p>
          <a:p>
            <a:pPr marL="171450" indent="-171450">
              <a:buFontTx/>
              <a:buChar char="-"/>
            </a:pPr>
            <a:r>
              <a:rPr lang="en-US" dirty="0"/>
              <a:t>Origin: enterocytes.</a:t>
            </a:r>
          </a:p>
          <a:p>
            <a:pPr marL="171450" indent="-171450">
              <a:buFontTx/>
              <a:buChar char="-"/>
            </a:pPr>
            <a:r>
              <a:rPr lang="en-US" dirty="0"/>
              <a:t>Released from I</a:t>
            </a:r>
            <a:r>
              <a:rPr lang="en-SA" dirty="0"/>
              <a:t>ntestinal epithelial cells</a:t>
            </a:r>
          </a:p>
          <a:p>
            <a:pPr marL="171450" indent="-171450">
              <a:buFontTx/>
              <a:buChar char="-"/>
            </a:pPr>
            <a:r>
              <a:rPr lang="en-US" dirty="0"/>
              <a:t>Transport of dietary Tag</a:t>
            </a:r>
          </a:p>
          <a:p>
            <a:pPr marL="171450" indent="-171450">
              <a:buFontTx/>
              <a:buChar char="-"/>
            </a:pPr>
            <a:r>
              <a:rPr lang="en-SA" dirty="0"/>
              <a:t>Function: transport lipids to adipose tissue ( fatty acids are stord (by the adipose) or used for energy (by the muscles)</a:t>
            </a:r>
          </a:p>
          <a:p>
            <a:endParaRPr lang="en-S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7E1EED-8B82-A34D-9C00-328E31D24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67" y="341398"/>
            <a:ext cx="3340231" cy="21017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38D656-96D7-694C-AB39-7133AF483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66" y="3824713"/>
            <a:ext cx="3340231" cy="18501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E8A591-33C5-3E4B-A19D-593B58A787BD}"/>
              </a:ext>
            </a:extLst>
          </p:cNvPr>
          <p:cNvSpPr/>
          <p:nvPr/>
        </p:nvSpPr>
        <p:spPr>
          <a:xfrm>
            <a:off x="4084320" y="3454713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SA" dirty="0"/>
          </a:p>
          <a:p>
            <a:r>
              <a:rPr lang="en-SA" b="1" dirty="0"/>
              <a:t>VLDL: </a:t>
            </a:r>
          </a:p>
          <a:p>
            <a:pPr marL="171450" indent="-171450">
              <a:buFontTx/>
              <a:buChar char="-"/>
            </a:pPr>
            <a:r>
              <a:rPr lang="en-US" dirty="0"/>
              <a:t>O</a:t>
            </a:r>
            <a:r>
              <a:rPr lang="en-SA" dirty="0"/>
              <a:t>rigin: liver</a:t>
            </a:r>
          </a:p>
          <a:p>
            <a:pPr marL="171450" indent="-171450">
              <a:buFontTx/>
              <a:buChar char="-"/>
            </a:pPr>
            <a:r>
              <a:rPr lang="en-US" dirty="0"/>
              <a:t>S</a:t>
            </a:r>
            <a:r>
              <a:rPr lang="en-SA" dirty="0"/>
              <a:t>ecreted by the liver hepatocytes into the blood.</a:t>
            </a:r>
          </a:p>
          <a:p>
            <a:pPr marL="171450" indent="-171450">
              <a:buFontTx/>
              <a:buChar char="-"/>
            </a:pPr>
            <a:r>
              <a:rPr lang="en-US" dirty="0"/>
              <a:t>T</a:t>
            </a:r>
            <a:r>
              <a:rPr lang="en-SA" dirty="0"/>
              <a:t>ransport endogenously synthesised TAG to other tissues.</a:t>
            </a:r>
          </a:p>
          <a:p>
            <a:pPr marL="171450" indent="-171450">
              <a:buFontTx/>
              <a:buChar char="-"/>
            </a:pPr>
            <a:r>
              <a:rPr lang="en-US" dirty="0"/>
              <a:t>T</a:t>
            </a:r>
            <a:r>
              <a:rPr lang="en-SA" dirty="0"/>
              <a:t>ransport lipids from liver to adipose tissue ( break down TAG and take it) – where IDL is formed </a:t>
            </a:r>
          </a:p>
        </p:txBody>
      </p:sp>
    </p:spTree>
    <p:extLst>
      <p:ext uri="{BB962C8B-B14F-4D97-AF65-F5344CB8AC3E}">
        <p14:creationId xmlns:p14="http://schemas.microsoft.com/office/powerpoint/2010/main" val="119104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C08668-AA70-7349-B4F4-C2CA874D7EDD}"/>
              </a:ext>
            </a:extLst>
          </p:cNvPr>
          <p:cNvSpPr/>
          <p:nvPr/>
        </p:nvSpPr>
        <p:spPr>
          <a:xfrm>
            <a:off x="5198534" y="964906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SA" b="1" dirty="0"/>
              <a:t>LDL: </a:t>
            </a:r>
          </a:p>
          <a:p>
            <a:pPr marL="171450" indent="-171450">
              <a:buFontTx/>
              <a:buChar char="-"/>
            </a:pPr>
            <a:r>
              <a:rPr lang="en-US" dirty="0"/>
              <a:t>O</a:t>
            </a:r>
            <a:r>
              <a:rPr lang="en-SA" dirty="0"/>
              <a:t>rigin: plasma</a:t>
            </a:r>
          </a:p>
          <a:p>
            <a:pPr marL="171450" indent="-171450">
              <a:buFontTx/>
              <a:buChar char="-"/>
            </a:pPr>
            <a:r>
              <a:rPr lang="en-US" dirty="0"/>
              <a:t>F</a:t>
            </a:r>
            <a:r>
              <a:rPr lang="en-SA" dirty="0"/>
              <a:t>ormed in circulation by partial breakdown of IDL</a:t>
            </a:r>
          </a:p>
          <a:p>
            <a:pPr marL="171450" indent="-171450">
              <a:buFontTx/>
              <a:buChar char="-"/>
            </a:pPr>
            <a:r>
              <a:rPr lang="en-US" dirty="0"/>
              <a:t>D</a:t>
            </a:r>
            <a:r>
              <a:rPr lang="en-SA" dirty="0"/>
              <a:t>elivers cholesterol to peripheral tissues,</a:t>
            </a:r>
          </a:p>
          <a:p>
            <a:pPr marL="171450" indent="-171450">
              <a:buFontTx/>
              <a:buChar char="-"/>
            </a:pPr>
            <a:r>
              <a:rPr lang="en-SA" dirty="0"/>
              <a:t>carry cholesterol to (testes/adrenal glands ..etc) for hormones.</a:t>
            </a:r>
          </a:p>
          <a:p>
            <a:pPr marL="171450" indent="-171450">
              <a:buFontTx/>
              <a:buChar char="-"/>
            </a:pPr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907B18-487B-3242-B078-717D57D0B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50" y="470280"/>
            <a:ext cx="3888549" cy="2264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1B3219-A6FB-B34D-9C2F-C08244CC92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06" b="7291"/>
          <a:stretch/>
        </p:blipFill>
        <p:spPr>
          <a:xfrm>
            <a:off x="581850" y="3945468"/>
            <a:ext cx="3888549" cy="203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1C6580-ABA4-C645-9503-35F37A2720B5}"/>
              </a:ext>
            </a:extLst>
          </p:cNvPr>
          <p:cNvSpPr/>
          <p:nvPr/>
        </p:nvSpPr>
        <p:spPr>
          <a:xfrm>
            <a:off x="5063723" y="394546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SA" dirty="0"/>
          </a:p>
          <a:p>
            <a:endParaRPr lang="en-SA" dirty="0"/>
          </a:p>
          <a:p>
            <a:r>
              <a:rPr lang="en-SA" b="1" dirty="0"/>
              <a:t>HDL: </a:t>
            </a:r>
          </a:p>
          <a:p>
            <a:pPr marL="171450" indent="-171450">
              <a:buFontTx/>
              <a:buChar char="-"/>
            </a:pPr>
            <a:r>
              <a:rPr lang="en-US" dirty="0"/>
              <a:t>O</a:t>
            </a:r>
            <a:r>
              <a:rPr lang="en-SA" dirty="0"/>
              <a:t>rigin: Liver</a:t>
            </a:r>
          </a:p>
          <a:p>
            <a:pPr marL="171450" indent="-171450">
              <a:buFontTx/>
              <a:buChar char="-"/>
            </a:pPr>
            <a:r>
              <a:rPr lang="en-SA" dirty="0"/>
              <a:t>R</a:t>
            </a:r>
            <a:r>
              <a:rPr lang="en-US" dirty="0"/>
              <a:t>e</a:t>
            </a:r>
            <a:r>
              <a:rPr lang="en-SA" dirty="0"/>
              <a:t>mevoes excess cholesterol from tissues and take it to liver.</a:t>
            </a:r>
          </a:p>
        </p:txBody>
      </p:sp>
    </p:spTree>
    <p:extLst>
      <p:ext uri="{BB962C8B-B14F-4D97-AF65-F5344CB8AC3E}">
        <p14:creationId xmlns:p14="http://schemas.microsoft.com/office/powerpoint/2010/main" val="326528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3AC9773-BCD6-864C-A6A2-4FB2C493E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39" y="881372"/>
            <a:ext cx="11142921" cy="509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5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809EA34-3AEF-4208-A036-39DF89C5B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903" y="1253331"/>
            <a:ext cx="10515600" cy="331629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sz="1800" dirty="0"/>
              <a:t>Serum cholesterol and its lipoprotein are known to be related to ASCVD. </a:t>
            </a:r>
          </a:p>
          <a:p>
            <a:pPr algn="l" rtl="0"/>
            <a:endParaRPr lang="en-US" sz="1800" dirty="0"/>
          </a:p>
        </p:txBody>
      </p:sp>
      <p:pic>
        <p:nvPicPr>
          <p:cNvPr id="8" name="Picture 4" descr="Work Experience in General Practice - Med School Life">
            <a:extLst>
              <a:ext uri="{FF2B5EF4-FFF2-40B4-BE49-F238E27FC236}">
                <a16:creationId xmlns:a16="http://schemas.microsoft.com/office/drawing/2014/main" id="{165D131F-C99E-FE48-9371-0D5E0761C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05F24E-6E80-5F47-BDC2-5E19FA076699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3BFDA8-B0C3-964D-980B-9308932DBEF0}"/>
              </a:ext>
            </a:extLst>
          </p:cNvPr>
          <p:cNvSpPr/>
          <p:nvPr/>
        </p:nvSpPr>
        <p:spPr>
          <a:xfrm>
            <a:off x="836903" y="205050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LDL-C is the dominant form of atherogenic cholesterol. </a:t>
            </a:r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576FC5-7496-BF4E-A77C-9D6E54CBD259}"/>
              </a:ext>
            </a:extLst>
          </p:cNvPr>
          <p:cNvSpPr/>
          <p:nvPr/>
        </p:nvSpPr>
        <p:spPr>
          <a:xfrm>
            <a:off x="836903" y="2927008"/>
            <a:ext cx="9465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VLDL is the chief carrier of triglycerides, and VLDL cholesterol (VLDL-C) is also atherogenic. 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415B7A-57F3-8A43-AAA4-BFF315082965}"/>
              </a:ext>
            </a:extLst>
          </p:cNvPr>
          <p:cNvSpPr/>
          <p:nvPr/>
        </p:nvSpPr>
        <p:spPr>
          <a:xfrm>
            <a:off x="836903" y="3761881"/>
            <a:ext cx="5259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HDL-C is seemingly not atherogenic</a:t>
            </a:r>
          </a:p>
        </p:txBody>
      </p:sp>
    </p:spTree>
    <p:extLst>
      <p:ext uri="{BB962C8B-B14F-4D97-AF65-F5344CB8AC3E}">
        <p14:creationId xmlns:p14="http://schemas.microsoft.com/office/powerpoint/2010/main" val="245815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3ADB9-9E8F-4330-8A86-0EC26274C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SA" sz="8000" dirty="0">
                <a:solidFill>
                  <a:srgbClr val="C00000"/>
                </a:solidFill>
                <a:latin typeface="Algerian" panose="04020705040A02060702" pitchFamily="82" charset="0"/>
              </a:rPr>
              <a:t>Dyslipidemia</a:t>
            </a:r>
            <a:endParaRPr lang="en-US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123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19BAF-FE9E-C047-BF54-CC9C1843C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06" y="591903"/>
            <a:ext cx="3962061" cy="807961"/>
          </a:xfrm>
        </p:spPr>
        <p:txBody>
          <a:bodyPr anchor="t">
            <a:normAutofit/>
          </a:bodyPr>
          <a:lstStyle/>
          <a:p>
            <a:r>
              <a:rPr lang="en-SA" sz="2800" b="1" dirty="0">
                <a:solidFill>
                  <a:schemeClr val="accent1"/>
                </a:solidFill>
                <a:latin typeface="+mn-lt"/>
              </a:rPr>
              <a:t>Dyslipidemia</a:t>
            </a:r>
            <a:endParaRPr lang="en-SA" sz="4000" b="1" dirty="0">
              <a:solidFill>
                <a:schemeClr val="accent1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18DD9-C391-8A49-9DEC-B541724F2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45" y="1399864"/>
            <a:ext cx="11076688" cy="807961"/>
          </a:xfrm>
        </p:spPr>
        <p:txBody>
          <a:bodyPr>
            <a:normAutofit/>
          </a:bodyPr>
          <a:lstStyle/>
          <a:p>
            <a:r>
              <a:rPr lang="en-US" sz="1900" b="0" i="0" u="none" strike="noStrike" dirty="0">
                <a:solidFill>
                  <a:srgbClr val="09142A"/>
                </a:solidFill>
                <a:effectLst/>
              </a:rPr>
              <a:t>Dyslipidemia, defined as </a:t>
            </a:r>
            <a:r>
              <a:rPr lang="en-US" sz="1900" b="1" i="0" u="none" strike="noStrike" dirty="0">
                <a:solidFill>
                  <a:srgbClr val="09142A"/>
                </a:solidFill>
                <a:effectLst/>
              </a:rPr>
              <a:t>elevated</a:t>
            </a:r>
            <a:r>
              <a:rPr lang="en-US" sz="1900" b="0" i="0" u="none" strike="noStrike" dirty="0">
                <a:solidFill>
                  <a:srgbClr val="09142A"/>
                </a:solidFill>
                <a:effectLst/>
              </a:rPr>
              <a:t> lipids (total cholesterol , low-density lipoprotein (LDL) levels </a:t>
            </a:r>
            <a:r>
              <a:rPr lang="en-US" sz="1900" dirty="0">
                <a:solidFill>
                  <a:srgbClr val="09142A"/>
                </a:solidFill>
              </a:rPr>
              <a:t>, </a:t>
            </a:r>
            <a:r>
              <a:rPr lang="en-US" sz="1900" b="0" i="0" u="none" strike="noStrike" dirty="0">
                <a:solidFill>
                  <a:srgbClr val="09142A"/>
                </a:solidFill>
                <a:effectLst/>
              </a:rPr>
              <a:t>Triglyceride one or all </a:t>
            </a:r>
            <a:r>
              <a:rPr lang="en-US" sz="1900" dirty="0">
                <a:solidFill>
                  <a:srgbClr val="09142A"/>
                </a:solidFill>
              </a:rPr>
              <a:t>) ,</a:t>
            </a:r>
            <a:r>
              <a:rPr lang="en-US" sz="1900" b="0" i="0" u="none" strike="noStrike" dirty="0">
                <a:solidFill>
                  <a:srgbClr val="09142A"/>
                </a:solidFill>
                <a:effectLst/>
              </a:rPr>
              <a:t>  or </a:t>
            </a:r>
            <a:r>
              <a:rPr lang="en-US" sz="1900" b="1" i="0" u="none" strike="noStrike" dirty="0">
                <a:solidFill>
                  <a:srgbClr val="09142A"/>
                </a:solidFill>
                <a:effectLst/>
              </a:rPr>
              <a:t>decreased</a:t>
            </a:r>
            <a:r>
              <a:rPr lang="en-US" sz="1900" b="0" i="0" u="none" strike="noStrike" dirty="0">
                <a:solidFill>
                  <a:srgbClr val="09142A"/>
                </a:solidFill>
                <a:effectLst/>
              </a:rPr>
              <a:t> levels of high-density lipoprotein (HDL) cholesterol.</a:t>
            </a:r>
            <a:endParaRPr lang="en-US" sz="2400" dirty="0"/>
          </a:p>
          <a:p>
            <a:endParaRPr lang="en-US" sz="2000" dirty="0"/>
          </a:p>
          <a:p>
            <a:endParaRPr lang="en-SA" sz="2000" dirty="0"/>
          </a:p>
        </p:txBody>
      </p:sp>
      <p:pic>
        <p:nvPicPr>
          <p:cNvPr id="13" name="Picture 4" descr="Work Experience in General Practice - Med School Life">
            <a:extLst>
              <a:ext uri="{FF2B5EF4-FFF2-40B4-BE49-F238E27FC236}">
                <a16:creationId xmlns:a16="http://schemas.microsoft.com/office/drawing/2014/main" id="{01D74AC0-3C40-F44B-B971-A64E5EEA9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5496020-0AFD-3A45-B478-CFBC972E8DDB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16AAD6-BEC5-2A4C-9678-45ACD229B734}"/>
              </a:ext>
            </a:extLst>
          </p:cNvPr>
          <p:cNvSpPr txBox="1"/>
          <p:nvPr/>
        </p:nvSpPr>
        <p:spPr>
          <a:xfrm>
            <a:off x="361384" y="2228671"/>
            <a:ext cx="70380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9142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9142A"/>
                </a:solidFill>
              </a:rPr>
              <a:t>Is an important risk factor for coronary heart disease (CHD) and stroke</a:t>
            </a:r>
            <a:endParaRPr lang="en-SA" dirty="0"/>
          </a:p>
          <a:p>
            <a:endParaRPr lang="en-US" dirty="0"/>
          </a:p>
          <a:p>
            <a:endParaRPr lang="en-S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BD849F-54CE-A14C-BAD0-596B4D28CFD9}"/>
              </a:ext>
            </a:extLst>
          </p:cNvPr>
          <p:cNvSpPr/>
          <p:nvPr/>
        </p:nvSpPr>
        <p:spPr>
          <a:xfrm>
            <a:off x="332091" y="3449846"/>
            <a:ext cx="8635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Detected by laboratory tests, and usually occur without signs or symptoms 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6E8586-6D7D-EA44-859F-04BAA9D7F7F5}"/>
              </a:ext>
            </a:extLst>
          </p:cNvPr>
          <p:cNvSpPr/>
          <p:nvPr/>
        </p:nvSpPr>
        <p:spPr>
          <a:xfrm>
            <a:off x="332091" y="4486355"/>
            <a:ext cx="4719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disorders can be primary or secondary.</a:t>
            </a:r>
          </a:p>
        </p:txBody>
      </p:sp>
    </p:spTree>
    <p:extLst>
      <p:ext uri="{BB962C8B-B14F-4D97-AF65-F5344CB8AC3E}">
        <p14:creationId xmlns:p14="http://schemas.microsoft.com/office/powerpoint/2010/main" val="39059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F8052-66C1-C441-B8E1-63E5A6F6D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27" y="558920"/>
            <a:ext cx="4262405" cy="662782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+mn-lt"/>
              </a:rPr>
              <a:t>Primary Dyslipidemia  </a:t>
            </a:r>
            <a:br>
              <a:rPr lang="en-US" sz="2400" b="1" dirty="0">
                <a:solidFill>
                  <a:schemeClr val="accent1"/>
                </a:solidFill>
                <a:latin typeface="+mn-lt"/>
              </a:rPr>
            </a:br>
            <a:endParaRPr lang="en-SA" sz="24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85F27-9FE9-7A4B-9881-D50D2C253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43" y="1717833"/>
            <a:ext cx="6401368" cy="877316"/>
          </a:xfrm>
        </p:spPr>
        <p:txBody>
          <a:bodyPr>
            <a:normAutofit/>
          </a:bodyPr>
          <a:lstStyle/>
          <a:p>
            <a:r>
              <a:rPr lang="en-US" sz="1800" dirty="0"/>
              <a:t>Familial hypercholesterolemia (hereditary) is a common genetic disease caused by </a:t>
            </a:r>
            <a:r>
              <a:rPr lang="en-US" sz="1800" b="1" dirty="0"/>
              <a:t>mutation</a:t>
            </a:r>
            <a:r>
              <a:rPr lang="en-US" sz="1800" dirty="0"/>
              <a:t> of one or more of the genes critical for low density lipoprotein cholesterol (LDL-C) catabolism</a:t>
            </a:r>
          </a:p>
          <a:p>
            <a:endParaRPr lang="en-US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30E8F9-79B3-DE4C-835C-5BE31C3C5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994" y="340699"/>
            <a:ext cx="2958840" cy="1762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3CCABA-49F0-CC46-AE5F-9691C010DE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04" b="9628"/>
          <a:stretch/>
        </p:blipFill>
        <p:spPr>
          <a:xfrm>
            <a:off x="8801596" y="4325302"/>
            <a:ext cx="2791638" cy="19110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6EE70D-59B6-784E-A430-7B6CBC6F93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497" b="16430"/>
          <a:stretch/>
        </p:blipFill>
        <p:spPr>
          <a:xfrm>
            <a:off x="8717995" y="2419304"/>
            <a:ext cx="2958840" cy="15884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8AD87F7-2668-F347-9693-39A8DFBB0DF8}"/>
              </a:ext>
            </a:extLst>
          </p:cNvPr>
          <p:cNvSpPr/>
          <p:nvPr/>
        </p:nvSpPr>
        <p:spPr>
          <a:xfrm>
            <a:off x="8835468" y="6388395"/>
            <a:ext cx="30839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rgbClr val="000000"/>
                </a:solidFill>
                <a:latin typeface="Open Sans"/>
              </a:rPr>
              <a:t>Image courtesy of Michael H. Davidson, MD.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01B265-D57C-FA40-B3F2-A0B2B12E77D5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0F6AF0-262E-0043-8D00-93B4D381D951}"/>
              </a:ext>
            </a:extLst>
          </p:cNvPr>
          <p:cNvSpPr/>
          <p:nvPr/>
        </p:nvSpPr>
        <p:spPr>
          <a:xfrm>
            <a:off x="550227" y="302887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Autosomal dominant </a:t>
            </a:r>
            <a:r>
              <a:rPr lang="en-US" dirty="0"/>
              <a:t>genetic disease.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55747D-E62F-4B42-B467-7DFB32806FAB}"/>
              </a:ext>
            </a:extLst>
          </p:cNvPr>
          <p:cNvSpPr/>
          <p:nvPr/>
        </p:nvSpPr>
        <p:spPr>
          <a:xfrm>
            <a:off x="426006" y="41155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diagnosis can be made with </a:t>
            </a:r>
            <a:r>
              <a:rPr lang="en-US" b="1" dirty="0"/>
              <a:t>genetic testing </a:t>
            </a:r>
            <a:r>
              <a:rPr lang="en-US" dirty="0"/>
              <a:t>or clinical criteria like the Dutch Lipid Clinic Network criteria.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9F8A3E-58FB-6241-B303-4BA3BF44C339}"/>
              </a:ext>
            </a:extLst>
          </p:cNvPr>
          <p:cNvSpPr/>
          <p:nvPr/>
        </p:nvSpPr>
        <p:spPr>
          <a:xfrm>
            <a:off x="426006" y="5305978"/>
            <a:ext cx="67672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Once we identify familial hypercholesterolemia (FH) in a patient, we recommend screening of all first degree relatives</a:t>
            </a:r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305816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368" y="318753"/>
            <a:ext cx="4924926" cy="79216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chemeClr val="accent1"/>
                </a:solidFill>
                <a:latin typeface="+mn-lt"/>
              </a:rPr>
              <a:t>Secondary Dyslipidemia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7201835"/>
              </p:ext>
            </p:extLst>
          </p:nvPr>
        </p:nvGraphicFramePr>
        <p:xfrm>
          <a:off x="902368" y="1183566"/>
          <a:ext cx="10387263" cy="535568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96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4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6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477">
                <a:tc>
                  <a:txBody>
                    <a:bodyPr/>
                    <a:lstStyle/>
                    <a:p>
                      <a:r>
                        <a:rPr lang="en-US" dirty="0"/>
                        <a:t>Secondary</a:t>
                      </a:r>
                      <a:r>
                        <a:rPr lang="en-US" baseline="0" dirty="0"/>
                        <a:t> Cause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Elevated</a:t>
                      </a:r>
                      <a:r>
                        <a:rPr lang="en-US" baseline="0" dirty="0"/>
                        <a:t> LDL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Elevated Triglycerides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205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Saturated</a:t>
                      </a:r>
                      <a:r>
                        <a:rPr lang="en-US" baseline="0" dirty="0"/>
                        <a:t> or trans fats, wt. gain, anorexia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Weight gain, very low fat diet</a:t>
                      </a:r>
                      <a:r>
                        <a:rPr lang="en-US" baseline="0" dirty="0"/>
                        <a:t>,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intake of refined carbohydrates, excessive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Alcohol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intake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205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Diseases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Biliary obstruction,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nephrotic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syndrome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Nephrotic syndrome,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CKD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lipodystrophies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109645"/>
                  </a:ext>
                </a:extLst>
              </a:tr>
              <a:tr h="12420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Disorders and altered states of metabolism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Hypothyroidism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obesity, </a:t>
                      </a:r>
                      <a:r>
                        <a:rPr 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pregnancy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(poorly controlled),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hypothyroidism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obesity; </a:t>
                      </a:r>
                      <a:r>
                        <a:rPr 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pregnancy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701054"/>
                  </a:ext>
                </a:extLst>
              </a:tr>
              <a:tr h="124205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Drugs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Diuretics, cyclosporine, glucocorticoids, Amiodarone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Oral estrogens, glucocorticoids, bile acid sequestrants, protease inhibitors, retinoic acid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67053F3-D4B2-EA42-849A-643F467AA773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D398B1-7392-9E4F-957F-748547E44EEB}"/>
              </a:ext>
            </a:extLst>
          </p:cNvPr>
          <p:cNvSpPr txBox="1">
            <a:spLocks/>
          </p:cNvSpPr>
          <p:nvPr/>
        </p:nvSpPr>
        <p:spPr>
          <a:xfrm>
            <a:off x="838200" y="16387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2890712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B865F00-AD3D-3444-BE5E-8D45F14FF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9pPr>
          </a:lstStyle>
          <a:p>
            <a:fld id="{A4C66E38-C9ED-5A48-8C93-A1A6364E261F}" type="slidenum">
              <a:rPr lang="ar-SA" altLang="en-SA" sz="14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lang="en-US" altLang="en-S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A89926A-5B90-514F-8679-D7131227C7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0576" y="2092325"/>
            <a:ext cx="8572500" cy="351334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80000"/>
              </a:lnSpc>
              <a:buFont typeface="Times New Roman" pitchFamily="18" charset="0"/>
              <a:buAutoNum type="arabicPeriod"/>
              <a:defRPr/>
            </a:pPr>
            <a:r>
              <a:rPr lang="en-US" sz="1800" u="sng" dirty="0" err="1">
                <a:solidFill>
                  <a:srgbClr val="FF0000"/>
                </a:solidFill>
              </a:rPr>
              <a:t>Thiazide</a:t>
            </a:r>
            <a:r>
              <a:rPr lang="en-US" sz="1800" u="sng" dirty="0">
                <a:solidFill>
                  <a:srgbClr val="FF0000"/>
                </a:solidFill>
              </a:rPr>
              <a:t> &amp; loop diuretics: </a:t>
            </a:r>
            <a:r>
              <a:rPr lang="en-US" sz="1800" dirty="0">
                <a:solidFill>
                  <a:srgbClr val="FF0000"/>
                </a:solidFill>
                <a:sym typeface="Symbol" pitchFamily="18" charset="2"/>
              </a:rPr>
              <a:t>  TG 50% &amp; </a:t>
            </a:r>
            <a:r>
              <a:rPr lang="en-US" sz="18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↑</a:t>
            </a:r>
            <a:r>
              <a:rPr lang="en-US" sz="1800" dirty="0">
                <a:solidFill>
                  <a:srgbClr val="FF0000"/>
                </a:solidFill>
                <a:sym typeface="Symbol" pitchFamily="18" charset="2"/>
              </a:rPr>
              <a:t>LDL 5%</a:t>
            </a:r>
          </a:p>
          <a:p>
            <a:pPr marL="514350" indent="-514350">
              <a:lnSpc>
                <a:spcPct val="80000"/>
              </a:lnSpc>
              <a:buFont typeface="Times New Roman" pitchFamily="18" charset="0"/>
              <a:buAutoNum type="arabicPeriod"/>
              <a:defRPr/>
            </a:pPr>
            <a:r>
              <a:rPr lang="en-US" sz="1800" u="sng" dirty="0">
                <a:sym typeface="Symbol" pitchFamily="18" charset="2"/>
              </a:rPr>
              <a:t>Beta-blockers: </a:t>
            </a:r>
            <a:r>
              <a:rPr lang="en-US" sz="1800" dirty="0">
                <a:sym typeface="Symbol" pitchFamily="18" charset="2"/>
              </a:rPr>
              <a:t> TG (20-50%);  HDL 10-15% </a:t>
            </a:r>
          </a:p>
          <a:p>
            <a:pPr marL="514350" indent="-514350">
              <a:lnSpc>
                <a:spcPct val="80000"/>
              </a:lnSpc>
              <a:buFont typeface="Times New Roman" pitchFamily="18" charset="0"/>
              <a:buAutoNum type="arabicPeriod"/>
              <a:defRPr/>
            </a:pPr>
            <a:r>
              <a:rPr lang="en-US" sz="1800" u="sng" dirty="0">
                <a:sym typeface="Symbol" pitchFamily="18" charset="2"/>
              </a:rPr>
              <a:t>Estrogens</a:t>
            </a:r>
            <a:r>
              <a:rPr lang="en-US" sz="1800" dirty="0">
                <a:sym typeface="Symbol" pitchFamily="18" charset="2"/>
              </a:rPr>
              <a:t>: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↓</a:t>
            </a:r>
            <a:r>
              <a:rPr lang="en-US" sz="1800" dirty="0">
                <a:sym typeface="Symbol" pitchFamily="18" charset="2"/>
              </a:rPr>
              <a:t>LDL 10-25%,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↑</a:t>
            </a:r>
            <a:r>
              <a:rPr lang="en-US" sz="1800" dirty="0">
                <a:sym typeface="Symbol" pitchFamily="18" charset="2"/>
              </a:rPr>
              <a:t>HDL (10-20%), </a:t>
            </a:r>
            <a:r>
              <a:rPr lang="en-US" sz="1800" u="sng" dirty="0">
                <a:cs typeface="Times New Roman" pitchFamily="18" charset="0"/>
                <a:sym typeface="Symbol" pitchFamily="18" charset="2"/>
              </a:rPr>
              <a:t>↑</a:t>
            </a:r>
            <a:r>
              <a:rPr lang="en-US" sz="1800" u="sng" dirty="0">
                <a:sym typeface="Symbol" pitchFamily="18" charset="2"/>
              </a:rPr>
              <a:t>TG 10-20</a:t>
            </a:r>
            <a:r>
              <a:rPr lang="en-US" sz="1800" dirty="0">
                <a:sym typeface="Symbol" pitchFamily="18" charset="2"/>
              </a:rPr>
              <a:t>%</a:t>
            </a:r>
          </a:p>
          <a:p>
            <a:pPr marL="514350" indent="-514350">
              <a:lnSpc>
                <a:spcPct val="80000"/>
              </a:lnSpc>
              <a:buFont typeface="Times New Roman" pitchFamily="18" charset="0"/>
              <a:buAutoNum type="arabicPeriod"/>
              <a:defRPr/>
            </a:pPr>
            <a:r>
              <a:rPr lang="en-GB" sz="1800" u="sng" dirty="0" err="1">
                <a:sym typeface="Symbol" pitchFamily="18" charset="2"/>
              </a:rPr>
              <a:t>Tamoxifen</a:t>
            </a:r>
            <a:r>
              <a:rPr lang="en-GB" sz="1800" u="sng" dirty="0">
                <a:sym typeface="Symbol" pitchFamily="18" charset="2"/>
              </a:rPr>
              <a:t>: </a:t>
            </a:r>
            <a:r>
              <a:rPr lang="en-GB" sz="1800" dirty="0">
                <a:sym typeface="Symbol" pitchFamily="18" charset="2"/>
              </a:rPr>
              <a:t>like </a:t>
            </a:r>
            <a:r>
              <a:rPr lang="en-GB" sz="1800" dirty="0" err="1">
                <a:sym typeface="Symbol" pitchFamily="18" charset="2"/>
              </a:rPr>
              <a:t>estrogen</a:t>
            </a:r>
            <a:r>
              <a:rPr lang="en-GB" sz="1800" dirty="0">
                <a:sym typeface="Symbol" pitchFamily="18" charset="2"/>
              </a:rPr>
              <a:t> on lipids</a:t>
            </a:r>
            <a:endParaRPr lang="en-US" sz="1800" dirty="0">
              <a:sym typeface="Symbol" pitchFamily="18" charset="2"/>
            </a:endParaRPr>
          </a:p>
          <a:p>
            <a:pPr marL="514350" indent="-514350">
              <a:lnSpc>
                <a:spcPct val="80000"/>
              </a:lnSpc>
              <a:buFont typeface="Times New Roman" pitchFamily="18" charset="0"/>
              <a:buAutoNum type="arabicPeriod"/>
              <a:defRPr/>
            </a:pPr>
            <a:r>
              <a:rPr lang="en-US" sz="1800" u="sng" dirty="0" err="1">
                <a:sym typeface="Symbol" pitchFamily="18" charset="2"/>
              </a:rPr>
              <a:t>Progestins</a:t>
            </a:r>
            <a:r>
              <a:rPr lang="en-US" sz="1800" dirty="0">
                <a:sym typeface="Symbol" pitchFamily="18" charset="2"/>
              </a:rPr>
              <a:t>:  </a:t>
            </a:r>
            <a:r>
              <a:rPr lang="en-US" sz="1800" u="sng" dirty="0">
                <a:sym typeface="Symbol" pitchFamily="18" charset="2"/>
              </a:rPr>
              <a:t>5-20%</a:t>
            </a:r>
            <a:r>
              <a:rPr lang="en-US" sz="1800" dirty="0">
                <a:sym typeface="Symbol" pitchFamily="18" charset="2"/>
              </a:rPr>
              <a:t> LDL-C, </a:t>
            </a:r>
            <a:r>
              <a:rPr lang="en-US" sz="1800" u="sng" dirty="0">
                <a:cs typeface="Times New Roman" pitchFamily="18" charset="0"/>
                <a:sym typeface="Symbol" pitchFamily="18" charset="2"/>
              </a:rPr>
              <a:t>↓</a:t>
            </a:r>
            <a:r>
              <a:rPr lang="en-US" sz="1800" u="sng" dirty="0">
                <a:sym typeface="Symbol" pitchFamily="18" charset="2"/>
              </a:rPr>
              <a:t>HDL</a:t>
            </a:r>
            <a:r>
              <a:rPr lang="en-US" sz="1800" dirty="0">
                <a:sym typeface="Symbol" pitchFamily="18" charset="2"/>
              </a:rPr>
              <a:t> 5-10%, </a:t>
            </a:r>
            <a:r>
              <a:rPr lang="en-US" sz="1800" u="sng" dirty="0">
                <a:sym typeface="Symbol" pitchFamily="18" charset="2"/>
              </a:rPr>
              <a:t> 10-45% TG</a:t>
            </a:r>
            <a:r>
              <a:rPr lang="en-US" sz="1800" dirty="0">
                <a:sym typeface="Symbol" pitchFamily="18" charset="2"/>
              </a:rPr>
              <a:t>.</a:t>
            </a:r>
          </a:p>
          <a:p>
            <a:pPr marL="514350" indent="-514350">
              <a:lnSpc>
                <a:spcPct val="80000"/>
              </a:lnSpc>
              <a:buFont typeface="Times New Roman" pitchFamily="18" charset="0"/>
              <a:buAutoNum type="arabicPeriod"/>
              <a:defRPr/>
            </a:pPr>
            <a:r>
              <a:rPr lang="en-US" sz="1800" u="sng" dirty="0">
                <a:solidFill>
                  <a:srgbClr val="FF0000"/>
                </a:solidFill>
                <a:sym typeface="Symbol" pitchFamily="18" charset="2"/>
              </a:rPr>
              <a:t>Contraceptive: </a:t>
            </a:r>
            <a:r>
              <a:rPr lang="en-US" sz="1800" dirty="0">
                <a:solidFill>
                  <a:srgbClr val="FF0000"/>
                </a:solidFill>
                <a:sym typeface="Symbol" pitchFamily="18" charset="2"/>
              </a:rPr>
              <a:t>  </a:t>
            </a:r>
            <a:r>
              <a:rPr lang="en-US" sz="1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LDL</a:t>
            </a:r>
            <a:r>
              <a:rPr lang="en-US" sz="1800" dirty="0">
                <a:solidFill>
                  <a:srgbClr val="FF0000"/>
                </a:solidFill>
                <a:sym typeface="Symbol" pitchFamily="18" charset="2"/>
              </a:rPr>
              <a:t>(5-20%);  TG (10-45%), </a:t>
            </a:r>
            <a:endParaRPr lang="en-US" sz="18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  <a:sym typeface="Symbol" pitchFamily="18" charset="2"/>
            </a:endParaRPr>
          </a:p>
          <a:p>
            <a:pPr marL="514350" indent="-514350">
              <a:lnSpc>
                <a:spcPct val="80000"/>
              </a:lnSpc>
              <a:buFont typeface="Times New Roman" pitchFamily="18" charset="0"/>
              <a:buAutoNum type="arabicPeriod"/>
              <a:defRPr/>
            </a:pPr>
            <a:r>
              <a:rPr lang="en-US" sz="1800" u="sng" dirty="0">
                <a:sym typeface="Symbol" pitchFamily="18" charset="2"/>
              </a:rPr>
              <a:t>Alcohol: </a:t>
            </a:r>
            <a:r>
              <a:rPr lang="en-US" sz="1800" dirty="0">
                <a:sym typeface="Symbol" pitchFamily="18" charset="2"/>
              </a:rPr>
              <a:t> TG up to 50%,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▲</a:t>
            </a:r>
            <a:r>
              <a:rPr lang="en-US" sz="1800" dirty="0">
                <a:sym typeface="Symbol" pitchFamily="18" charset="2"/>
              </a:rPr>
              <a:t>HDL</a:t>
            </a:r>
          </a:p>
          <a:p>
            <a:pPr marL="514350" indent="-514350">
              <a:lnSpc>
                <a:spcPct val="80000"/>
              </a:lnSpc>
              <a:buFont typeface="Times New Roman" pitchFamily="18" charset="0"/>
              <a:buAutoNum type="arabicPeriod"/>
              <a:defRPr/>
            </a:pPr>
            <a:r>
              <a:rPr lang="en-US" sz="1800" u="sng" dirty="0">
                <a:sym typeface="Symbol" pitchFamily="18" charset="2"/>
              </a:rPr>
              <a:t>Glucocorticoids</a:t>
            </a:r>
            <a:r>
              <a:rPr lang="en-US" sz="1800" dirty="0">
                <a:sym typeface="Symbol" pitchFamily="18" charset="2"/>
              </a:rPr>
              <a:t>:  </a:t>
            </a:r>
            <a:r>
              <a:rPr lang="en-US" sz="1800" u="sng" dirty="0">
                <a:sym typeface="Symbol" pitchFamily="18" charset="2"/>
              </a:rPr>
              <a:t>TG </a:t>
            </a:r>
            <a:r>
              <a:rPr lang="en-US" sz="1800" dirty="0">
                <a:sym typeface="Symbol" pitchFamily="18" charset="2"/>
              </a:rPr>
              <a:t>15-20%</a:t>
            </a:r>
            <a:r>
              <a:rPr lang="en-US" sz="1800" u="sng" dirty="0">
                <a:sym typeface="Symbol" pitchFamily="18" charset="2"/>
              </a:rPr>
              <a:t>, </a:t>
            </a:r>
            <a:r>
              <a:rPr lang="en-US" sz="1800" dirty="0">
                <a:sym typeface="Symbol" pitchFamily="18" charset="2"/>
              </a:rPr>
              <a:t> </a:t>
            </a:r>
            <a:r>
              <a:rPr lang="en-US" sz="1800" u="sng" dirty="0">
                <a:sym typeface="Symbol" pitchFamily="18" charset="2"/>
              </a:rPr>
              <a:t>LDL</a:t>
            </a:r>
            <a:r>
              <a:rPr lang="en-US" sz="1800" dirty="0">
                <a:sym typeface="Symbol" pitchFamily="18" charset="2"/>
              </a:rPr>
              <a:t> 5-10%;.</a:t>
            </a:r>
            <a:endParaRPr lang="en-US" sz="1800" u="sng" dirty="0">
              <a:sym typeface="Symbol" pitchFamily="18" charset="2"/>
            </a:endParaRPr>
          </a:p>
          <a:p>
            <a:pPr marL="514350" indent="-514350">
              <a:lnSpc>
                <a:spcPct val="80000"/>
              </a:lnSpc>
              <a:buFont typeface="Times New Roman" pitchFamily="18" charset="0"/>
              <a:buAutoNum type="arabicPeriod"/>
              <a:defRPr/>
            </a:pPr>
            <a:r>
              <a:rPr lang="en-US" sz="1800" u="sng" dirty="0" err="1">
                <a:sym typeface="Symbol" pitchFamily="18" charset="2"/>
              </a:rPr>
              <a:t>Isotretinoin</a:t>
            </a:r>
            <a:r>
              <a:rPr lang="en-US" sz="1800" dirty="0">
                <a:sym typeface="Symbol" pitchFamily="18" charset="2"/>
              </a:rPr>
              <a:t>: </a:t>
            </a:r>
            <a:r>
              <a:rPr lang="en-US" sz="1800" u="sng" dirty="0">
                <a:cs typeface="Times New Roman" pitchFamily="18" charset="0"/>
                <a:sym typeface="Symbol" pitchFamily="18" charset="2"/>
              </a:rPr>
              <a:t>↑</a:t>
            </a:r>
            <a:r>
              <a:rPr lang="en-US" sz="1800" u="sng" dirty="0">
                <a:sym typeface="Symbol" pitchFamily="18" charset="2"/>
              </a:rPr>
              <a:t>TG</a:t>
            </a:r>
            <a:r>
              <a:rPr lang="en-US" sz="1800" dirty="0">
                <a:sym typeface="Symbol" pitchFamily="18" charset="2"/>
              </a:rPr>
              <a:t> 50-60%,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↑</a:t>
            </a:r>
            <a:r>
              <a:rPr lang="en-US" sz="1800" dirty="0">
                <a:sym typeface="Symbol" pitchFamily="18" charset="2"/>
              </a:rPr>
              <a:t>LDL 5-20 %, </a:t>
            </a:r>
            <a:r>
              <a:rPr lang="en-US" sz="1800" u="sng" dirty="0">
                <a:cs typeface="Times New Roman" pitchFamily="18" charset="0"/>
                <a:sym typeface="Symbol" pitchFamily="18" charset="2"/>
              </a:rPr>
              <a:t>↓</a:t>
            </a:r>
            <a:r>
              <a:rPr lang="en-US" sz="1800" u="sng" dirty="0">
                <a:sym typeface="Symbol" pitchFamily="18" charset="2"/>
              </a:rPr>
              <a:t>HDL.C</a:t>
            </a:r>
            <a:r>
              <a:rPr lang="en-US" sz="1800" dirty="0">
                <a:sym typeface="Symbol" pitchFamily="18" charset="2"/>
              </a:rPr>
              <a:t> 10-15% </a:t>
            </a:r>
          </a:p>
          <a:p>
            <a:pPr marL="514350" indent="-514350">
              <a:lnSpc>
                <a:spcPct val="80000"/>
              </a:lnSpc>
              <a:buFont typeface="Times New Roman" pitchFamily="18" charset="0"/>
              <a:buAutoNum type="arabicPeriod"/>
              <a:defRPr/>
            </a:pPr>
            <a:r>
              <a:rPr lang="en-US" sz="1800" u="sng" dirty="0" err="1">
                <a:sym typeface="Symbol" pitchFamily="18" charset="2"/>
              </a:rPr>
              <a:t>Cyclosporines</a:t>
            </a:r>
            <a:r>
              <a:rPr lang="en-US" sz="1800" dirty="0">
                <a:sym typeface="Symbol" pitchFamily="18" charset="2"/>
              </a:rPr>
              <a:t>: </a:t>
            </a:r>
            <a:r>
              <a:rPr lang="en-US" sz="1800" dirty="0">
                <a:cs typeface="Times New Roman" pitchFamily="18" charset="0"/>
                <a:sym typeface="Symbol" pitchFamily="18" charset="2"/>
              </a:rPr>
              <a:t>↑</a:t>
            </a:r>
            <a:r>
              <a:rPr lang="en-US" sz="1800" dirty="0">
                <a:sym typeface="Symbol" pitchFamily="18" charset="2"/>
              </a:rPr>
              <a:t>TC 15-20%, </a:t>
            </a:r>
            <a:r>
              <a:rPr lang="en-US" sz="1800" u="sng" dirty="0">
                <a:cs typeface="Times New Roman" pitchFamily="18" charset="0"/>
                <a:sym typeface="Symbol" pitchFamily="18" charset="2"/>
              </a:rPr>
              <a:t>↑</a:t>
            </a:r>
            <a:r>
              <a:rPr lang="en-US" sz="1800" u="sng" dirty="0">
                <a:sym typeface="Symbol" pitchFamily="18" charset="2"/>
              </a:rPr>
              <a:t> LDL</a:t>
            </a:r>
            <a:endParaRPr lang="en-US" sz="1800" u="sng" dirty="0"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  <p:sp>
        <p:nvSpPr>
          <p:cNvPr id="60420" name="Text Box 4">
            <a:extLst>
              <a:ext uri="{FF2B5EF4-FFF2-40B4-BE49-F238E27FC236}">
                <a16:creationId xmlns:a16="http://schemas.microsoft.com/office/drawing/2014/main" id="{C4A245D3-B846-774B-B1BC-7CD21CDE8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921" y="1242253"/>
            <a:ext cx="6696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SA" sz="2400" b="1" dirty="0">
                <a:latin typeface="+mn-lt"/>
              </a:rPr>
              <a:t>Drug-Induced Dyslipidemia</a:t>
            </a:r>
          </a:p>
        </p:txBody>
      </p:sp>
      <p:pic>
        <p:nvPicPr>
          <p:cNvPr id="5" name="Picture 4" descr="Work Experience in General Practice - Med School Life">
            <a:extLst>
              <a:ext uri="{FF2B5EF4-FFF2-40B4-BE49-F238E27FC236}">
                <a16:creationId xmlns:a16="http://schemas.microsoft.com/office/drawing/2014/main" id="{5BB93105-E3E1-C441-AC4C-131158E96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22BDD8-8A98-174B-802C-815A974787E6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790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4C2D6-7C00-7D42-9713-B5F351442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SA" dirty="0"/>
              <a:t>ontenct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D4EA6-13DD-5445-89BE-3BB4B1F54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SA" dirty="0"/>
              <a:t>Basic of lipids in body.</a:t>
            </a:r>
          </a:p>
          <a:p>
            <a:r>
              <a:rPr lang="en-US" dirty="0"/>
              <a:t>Definition </a:t>
            </a:r>
            <a:r>
              <a:rPr lang="en-SA" dirty="0"/>
              <a:t>Dyslipidemia.</a:t>
            </a:r>
          </a:p>
          <a:p>
            <a:r>
              <a:rPr lang="en-SA" dirty="0"/>
              <a:t>Types of Dyslipidemia .</a:t>
            </a:r>
          </a:p>
          <a:p>
            <a:r>
              <a:rPr lang="en-US" dirty="0"/>
              <a:t>ASCVD Risk Factor .</a:t>
            </a:r>
          </a:p>
          <a:p>
            <a:r>
              <a:rPr lang="en-US" dirty="0"/>
              <a:t>Screening .</a:t>
            </a:r>
          </a:p>
          <a:p>
            <a:r>
              <a:rPr lang="en-US" dirty="0"/>
              <a:t>Dyslipidemia Management Guidelines .</a:t>
            </a:r>
          </a:p>
          <a:p>
            <a:r>
              <a:rPr lang="en-US" dirty="0"/>
              <a:t>Guidelines for DLP Prevention .</a:t>
            </a:r>
          </a:p>
          <a:p>
            <a:r>
              <a:rPr lang="en-SA" dirty="0"/>
              <a:t>Dyslipidemia treatment  .</a:t>
            </a:r>
          </a:p>
          <a:p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961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7DF3C-B39E-B743-999B-9835B9619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32" y="809148"/>
            <a:ext cx="10515600" cy="1325563"/>
          </a:xfrm>
        </p:spPr>
        <p:txBody>
          <a:bodyPr>
            <a:normAutofit/>
          </a:bodyPr>
          <a:lstStyle/>
          <a:p>
            <a:r>
              <a:rPr lang="en-SA" sz="2800" b="1" dirty="0"/>
              <a:t>Why to treat Dyslipdemia ? 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DA46E7F1-AFF7-AB45-BF37-A63BEDAE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043" y="1608064"/>
            <a:ext cx="6688667" cy="36418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3CC413-0657-EF4F-BEAF-BD931DDF65B6}"/>
              </a:ext>
            </a:extLst>
          </p:cNvPr>
          <p:cNvSpPr txBox="1"/>
          <p:nvPr/>
        </p:nvSpPr>
        <p:spPr>
          <a:xfrm>
            <a:off x="254532" y="2690336"/>
            <a:ext cx="42356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SA" b="1" dirty="0"/>
              <a:t>Major modifiable risk factor for ASCVD</a:t>
            </a:r>
          </a:p>
          <a:p>
            <a:endParaRPr lang="en-SA" b="1" dirty="0"/>
          </a:p>
          <a:p>
            <a:r>
              <a:rPr lang="en-SA" dirty="0"/>
              <a:t>(</a:t>
            </a:r>
            <a:r>
              <a:rPr lang="en-US" dirty="0"/>
              <a:t>Cardiovascular disease (CVD) has been</a:t>
            </a:r>
          </a:p>
          <a:p>
            <a:r>
              <a:rPr lang="en-US" dirty="0"/>
              <a:t> recognized as the number one killer </a:t>
            </a:r>
          </a:p>
          <a:p>
            <a:r>
              <a:rPr lang="en-US" dirty="0"/>
              <a:t>in the world for decades.</a:t>
            </a:r>
            <a:r>
              <a:rPr lang="en-SA" dirty="0"/>
              <a:t>)</a:t>
            </a:r>
            <a:endParaRPr lang="en-US" dirty="0"/>
          </a:p>
        </p:txBody>
      </p:sp>
      <p:pic>
        <p:nvPicPr>
          <p:cNvPr id="8" name="Picture 4" descr="Work Experience in General Practice - Med School Life">
            <a:extLst>
              <a:ext uri="{FF2B5EF4-FFF2-40B4-BE49-F238E27FC236}">
                <a16:creationId xmlns:a16="http://schemas.microsoft.com/office/drawing/2014/main" id="{B8DF9B90-251E-CB4F-9F6C-8EF01B761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DEE35EA-A80F-894D-8F5A-BC12008BA397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72289A-A222-E84B-8F15-FB155B5B2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1110" y="-177544"/>
            <a:ext cx="2645189" cy="105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26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7DF3C-B39E-B743-999B-9835B9619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290" y="1409098"/>
            <a:ext cx="10515600" cy="1325563"/>
          </a:xfrm>
        </p:spPr>
        <p:txBody>
          <a:bodyPr>
            <a:normAutofit/>
          </a:bodyPr>
          <a:lstStyle/>
          <a:p>
            <a:r>
              <a:rPr lang="en-SA" sz="2800" b="1" dirty="0"/>
              <a:t>Why to treat Dyslipdemia 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365DF6-15EB-8E40-A3ED-0D52553BB221}"/>
              </a:ext>
            </a:extLst>
          </p:cNvPr>
          <p:cNvSpPr txBox="1"/>
          <p:nvPr/>
        </p:nvSpPr>
        <p:spPr>
          <a:xfrm>
            <a:off x="543290" y="3007436"/>
            <a:ext cx="477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A" b="1" dirty="0"/>
              <a:t>2) Multiple evidence supports t</a:t>
            </a:r>
            <a:r>
              <a:rPr lang="en-US" b="1" dirty="0"/>
              <a:t>h</a:t>
            </a:r>
            <a:r>
              <a:rPr lang="en-SA" b="1" dirty="0"/>
              <a:t>e use of statins </a:t>
            </a:r>
          </a:p>
          <a:p>
            <a:r>
              <a:rPr lang="en-US" b="1" dirty="0"/>
              <a:t>     in</a:t>
            </a:r>
            <a:r>
              <a:rPr lang="en-SA" b="1" dirty="0"/>
              <a:t> prevention </a:t>
            </a:r>
            <a:r>
              <a:rPr lang="en-US" b="1" dirty="0"/>
              <a:t>of ASCVD.</a:t>
            </a:r>
            <a:endParaRPr lang="en-SA" b="1" dirty="0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1BB0CB95-FC56-604B-AE75-1B06F7854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447" y="407562"/>
            <a:ext cx="3334443" cy="23601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2" descr="Evidence supporting primary prevention of cardiovascular diseases with  statins: Gaps between updated clinical results and actual practice -  ScienceDirect">
            <a:extLst>
              <a:ext uri="{FF2B5EF4-FFF2-40B4-BE49-F238E27FC236}">
                <a16:creationId xmlns:a16="http://schemas.microsoft.com/office/drawing/2014/main" id="{28C1CD50-F52B-3B49-9ABF-13AD47BFD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817" y="2902643"/>
            <a:ext cx="5963031" cy="32949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Work Experience in General Practice - Med School Life">
            <a:extLst>
              <a:ext uri="{FF2B5EF4-FFF2-40B4-BE49-F238E27FC236}">
                <a16:creationId xmlns:a16="http://schemas.microsoft.com/office/drawing/2014/main" id="{E566CA94-1108-9C44-996E-33214A535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714D9F-7EA0-314D-986F-42359422436A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6742CB-6BB7-1047-B2D6-BACC224433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1110" y="-177544"/>
            <a:ext cx="2645189" cy="105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39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327D10-FE28-5849-A9FC-0A320BBB1E61}"/>
              </a:ext>
            </a:extLst>
          </p:cNvPr>
          <p:cNvSpPr txBox="1"/>
          <p:nvPr/>
        </p:nvSpPr>
        <p:spPr>
          <a:xfrm>
            <a:off x="3916360" y="1619519"/>
            <a:ext cx="334264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SA" sz="2400" dirty="0"/>
              <a:t>Dyslipidemia treatment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3F0A2-9242-5A48-A34E-D734FA87B818}"/>
              </a:ext>
            </a:extLst>
          </p:cNvPr>
          <p:cNvSpPr/>
          <p:nvPr/>
        </p:nvSpPr>
        <p:spPr>
          <a:xfrm>
            <a:off x="1434289" y="3052943"/>
            <a:ext cx="1653721" cy="804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Primary</a:t>
            </a:r>
            <a:r>
              <a:rPr lang="en-SA" dirty="0"/>
              <a:t> prevention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FA92F5-3F09-FA41-B7D4-173215F3D1AE}"/>
              </a:ext>
            </a:extLst>
          </p:cNvPr>
          <p:cNvSpPr/>
          <p:nvPr/>
        </p:nvSpPr>
        <p:spPr>
          <a:xfrm>
            <a:off x="7658536" y="3074936"/>
            <a:ext cx="1653721" cy="804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SA" dirty="0"/>
              <a:t>econdary prevention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733D7B-A26F-ED47-B7A8-A0F46080ED59}"/>
              </a:ext>
            </a:extLst>
          </p:cNvPr>
          <p:cNvSpPr/>
          <p:nvPr/>
        </p:nvSpPr>
        <p:spPr>
          <a:xfrm>
            <a:off x="1150606" y="4538277"/>
            <a:ext cx="4728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A" dirty="0"/>
              <a:t>People </a:t>
            </a:r>
            <a:r>
              <a:rPr lang="en-SA" dirty="0">
                <a:solidFill>
                  <a:srgbClr val="C00000"/>
                </a:solidFill>
              </a:rPr>
              <a:t>Without</a:t>
            </a:r>
            <a:r>
              <a:rPr lang="en-SA" dirty="0"/>
              <a:t> CHD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A" dirty="0">
                <a:solidFill>
                  <a:srgbClr val="C00000"/>
                </a:solidFill>
              </a:rPr>
              <a:t>Prevneting first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A" dirty="0"/>
              <a:t> Is beneficial for reducing CV </a:t>
            </a:r>
          </a:p>
          <a:p>
            <a:r>
              <a:rPr lang="en-SA" dirty="0"/>
              <a:t>       morbidity and mortality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1410D5-D821-B64A-8372-BA91FDBB2B44}"/>
              </a:ext>
            </a:extLst>
          </p:cNvPr>
          <p:cNvSpPr/>
          <p:nvPr/>
        </p:nvSpPr>
        <p:spPr>
          <a:xfrm>
            <a:off x="6874848" y="4310284"/>
            <a:ext cx="35038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S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A" dirty="0"/>
              <a:t>People with </a:t>
            </a:r>
            <a:r>
              <a:rPr lang="en-SA" dirty="0">
                <a:solidFill>
                  <a:srgbClr val="C00000"/>
                </a:solidFill>
              </a:rPr>
              <a:t>history of ASCVD.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A" dirty="0"/>
              <a:t> Trials have shown  the largest benefit in  mortality and CV events) </a:t>
            </a:r>
          </a:p>
        </p:txBody>
      </p:sp>
      <p:pic>
        <p:nvPicPr>
          <p:cNvPr id="16" name="Picture 4" descr="Work Experience in General Practice - Med School Life">
            <a:extLst>
              <a:ext uri="{FF2B5EF4-FFF2-40B4-BE49-F238E27FC236}">
                <a16:creationId xmlns:a16="http://schemas.microsoft.com/office/drawing/2014/main" id="{040A0523-6897-4B49-A385-63ABC8289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9ED1C90-DDAC-194C-9F9D-EDEE2664F0A1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0E6BDA-B83E-2749-B43A-BBCB2BCBA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1110" y="-177544"/>
            <a:ext cx="2645189" cy="10580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ED03F8-F8AB-D949-917E-9E4DF9325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6304" y="188832"/>
            <a:ext cx="1703725" cy="52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87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14F9736-6C07-3A4F-B70A-FE2A7B480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1110" y="-177544"/>
            <a:ext cx="2645189" cy="10580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70BFF0-E09D-CE40-8F3B-2001510E7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304" y="188832"/>
            <a:ext cx="1703725" cy="526473"/>
          </a:xfrm>
          <a:prstGeom prst="rect">
            <a:avLst/>
          </a:prstGeom>
        </p:spPr>
      </p:pic>
      <p:pic>
        <p:nvPicPr>
          <p:cNvPr id="17" name="Picture 4" descr="Work Experience in General Practice - Med School Life">
            <a:extLst>
              <a:ext uri="{FF2B5EF4-FFF2-40B4-BE49-F238E27FC236}">
                <a16:creationId xmlns:a16="http://schemas.microsoft.com/office/drawing/2014/main" id="{7ABA3812-0412-B843-8D6B-AA98622E3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910" y="68389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41B03A0-3330-394B-B89C-A74186529920}"/>
              </a:ext>
            </a:extLst>
          </p:cNvPr>
          <p:cNvSpPr/>
          <p:nvPr/>
        </p:nvSpPr>
        <p:spPr>
          <a:xfrm>
            <a:off x="4340090" y="3208279"/>
            <a:ext cx="1653721" cy="804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Primary</a:t>
            </a:r>
            <a:r>
              <a:rPr lang="en-SA" dirty="0"/>
              <a:t> prevention</a:t>
            </a:r>
          </a:p>
        </p:txBody>
      </p:sp>
      <p:pic>
        <p:nvPicPr>
          <p:cNvPr id="21" name="Picture 6" descr="Do You Know the Signs of a Heart Attack? | Cone Health">
            <a:extLst>
              <a:ext uri="{FF2B5EF4-FFF2-40B4-BE49-F238E27FC236}">
                <a16:creationId xmlns:a16="http://schemas.microsoft.com/office/drawing/2014/main" id="{D27330B0-74E0-6C43-8DC5-1283EE5A7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r="17500" b="14103"/>
          <a:stretch/>
        </p:blipFill>
        <p:spPr bwMode="auto">
          <a:xfrm>
            <a:off x="648151" y="2371422"/>
            <a:ext cx="2568454" cy="2514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Presenters Peter Howard Jones, MD, FACP, FNLA - ppt download">
            <a:extLst>
              <a:ext uri="{FF2B5EF4-FFF2-40B4-BE49-F238E27FC236}">
                <a16:creationId xmlns:a16="http://schemas.microsoft.com/office/drawing/2014/main" id="{FE74A4DB-6B17-454D-9832-1D2D81ADBD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2" t="34576" r="56786" b="15219"/>
          <a:stretch/>
        </p:blipFill>
        <p:spPr bwMode="auto">
          <a:xfrm>
            <a:off x="6846923" y="1934803"/>
            <a:ext cx="3763106" cy="40426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98808DD-BE8C-BB4E-AA9D-8B4A4B8E1348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765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14F9736-6C07-3A4F-B70A-FE2A7B480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1110" y="-177544"/>
            <a:ext cx="2645189" cy="10580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70BFF0-E09D-CE40-8F3B-2001510E7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4887" y="188832"/>
            <a:ext cx="1703725" cy="526473"/>
          </a:xfrm>
          <a:prstGeom prst="rect">
            <a:avLst/>
          </a:prstGeom>
        </p:spPr>
      </p:pic>
      <p:pic>
        <p:nvPicPr>
          <p:cNvPr id="17" name="Picture 4" descr="Work Experience in General Practice - Med School Life">
            <a:extLst>
              <a:ext uri="{FF2B5EF4-FFF2-40B4-BE49-F238E27FC236}">
                <a16:creationId xmlns:a16="http://schemas.microsoft.com/office/drawing/2014/main" id="{7ABA3812-0412-B843-8D6B-AA98622E3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206" y="41563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90887CC-8B0E-1248-BB63-5D025954C75F}"/>
              </a:ext>
            </a:extLst>
          </p:cNvPr>
          <p:cNvSpPr/>
          <p:nvPr/>
        </p:nvSpPr>
        <p:spPr>
          <a:xfrm>
            <a:off x="4681914" y="3386667"/>
            <a:ext cx="1653721" cy="804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SA" dirty="0"/>
              <a:t>econdary prevention</a:t>
            </a:r>
          </a:p>
        </p:txBody>
      </p:sp>
      <p:pic>
        <p:nvPicPr>
          <p:cNvPr id="20" name="Picture 2" descr="Eight signs of a heart attack you get a month before having one - Daily  Record">
            <a:extLst>
              <a:ext uri="{FF2B5EF4-FFF2-40B4-BE49-F238E27FC236}">
                <a16:creationId xmlns:a16="http://schemas.microsoft.com/office/drawing/2014/main" id="{13241ECF-95F6-B64F-A0D5-C858604A0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75" y="2225475"/>
            <a:ext cx="2768090" cy="2768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Presenters Peter Howard Jones, MD, FACP, FNLA - ppt download">
            <a:extLst>
              <a:ext uri="{FF2B5EF4-FFF2-40B4-BE49-F238E27FC236}">
                <a16:creationId xmlns:a16="http://schemas.microsoft.com/office/drawing/2014/main" id="{48775053-CC80-684D-8A59-6BE0D5198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2" t="19469" r="56786" b="66051"/>
          <a:stretch/>
        </p:blipFill>
        <p:spPr bwMode="auto">
          <a:xfrm>
            <a:off x="7330905" y="3167858"/>
            <a:ext cx="3295714" cy="13094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8F1ED79-8DEB-5D44-84B6-C8163FC6FEB3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148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14F9736-6C07-3A4F-B70A-FE2A7B480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1110" y="-163086"/>
            <a:ext cx="2645189" cy="10580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70BFF0-E09D-CE40-8F3B-2001510E7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3868" y="115197"/>
            <a:ext cx="1703725" cy="526473"/>
          </a:xfrm>
          <a:prstGeom prst="rect">
            <a:avLst/>
          </a:prstGeom>
        </p:spPr>
      </p:pic>
      <p:pic>
        <p:nvPicPr>
          <p:cNvPr id="17" name="Picture 4" descr="Work Experience in General Practice - Med School Life">
            <a:extLst>
              <a:ext uri="{FF2B5EF4-FFF2-40B4-BE49-F238E27FC236}">
                <a16:creationId xmlns:a16="http://schemas.microsoft.com/office/drawing/2014/main" id="{7ABA3812-0412-B843-8D6B-AA98622E3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692" y="24534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75EFBF-3996-5F44-9173-4E2D3111BEB5}"/>
              </a:ext>
            </a:extLst>
          </p:cNvPr>
          <p:cNvSpPr txBox="1"/>
          <p:nvPr/>
        </p:nvSpPr>
        <p:spPr>
          <a:xfrm>
            <a:off x="298424" y="1506641"/>
            <a:ext cx="1081292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A" sz="2400" b="1" dirty="0"/>
              <a:t>Who should rec</a:t>
            </a:r>
            <a:r>
              <a:rPr lang="en-US" sz="2400" b="1" dirty="0" err="1"/>
              <a:t>ei</a:t>
            </a:r>
            <a:r>
              <a:rPr lang="en-SA" sz="2400" b="1" dirty="0"/>
              <a:t>ve a secondary prevention? </a:t>
            </a:r>
          </a:p>
          <a:p>
            <a:endParaRPr lang="en-SA" sz="2400" b="1" dirty="0"/>
          </a:p>
          <a:p>
            <a:r>
              <a:rPr lang="en-SA" dirty="0"/>
              <a:t>All patients with clinically signficant </a:t>
            </a:r>
            <a:r>
              <a:rPr lang="en-SA" dirty="0">
                <a:solidFill>
                  <a:srgbClr val="C00000"/>
                </a:solidFill>
              </a:rPr>
              <a:t>atherosclerotic cardiovascular disease (ASCVD)</a:t>
            </a:r>
          </a:p>
          <a:p>
            <a:endParaRPr lang="en-SA" dirty="0"/>
          </a:p>
          <a:p>
            <a:pPr marL="285750" indent="-285750">
              <a:buFontTx/>
              <a:buChar char="-"/>
            </a:pPr>
            <a:r>
              <a:rPr lang="en-SA" dirty="0"/>
              <a:t>History of </a:t>
            </a:r>
            <a:r>
              <a:rPr lang="en-SA" dirty="0">
                <a:solidFill>
                  <a:srgbClr val="C00000"/>
                </a:solidFill>
              </a:rPr>
              <a:t>myocardial infarction </a:t>
            </a:r>
            <a:r>
              <a:rPr lang="en-SA" dirty="0"/>
              <a:t>(STMEI or NSTEMI)</a:t>
            </a:r>
          </a:p>
          <a:p>
            <a:pPr marL="285750" indent="-285750">
              <a:buFontTx/>
              <a:buChar char="-"/>
            </a:pPr>
            <a:r>
              <a:rPr lang="en-SA" dirty="0"/>
              <a:t>History of </a:t>
            </a:r>
            <a:r>
              <a:rPr lang="en-SA" dirty="0">
                <a:solidFill>
                  <a:srgbClr val="C00000"/>
                </a:solidFill>
              </a:rPr>
              <a:t>angina</a:t>
            </a:r>
            <a:r>
              <a:rPr lang="en-SA" dirty="0"/>
              <a:t> ( stable or unstable angina)</a:t>
            </a:r>
          </a:p>
          <a:p>
            <a:pPr marL="285750" indent="-285750">
              <a:buFontTx/>
              <a:buChar char="-"/>
            </a:pPr>
            <a:r>
              <a:rPr lang="en-SA" dirty="0"/>
              <a:t>History of </a:t>
            </a:r>
            <a:r>
              <a:rPr lang="en-SA" dirty="0">
                <a:solidFill>
                  <a:srgbClr val="C00000"/>
                </a:solidFill>
              </a:rPr>
              <a:t>prior revascularization</a:t>
            </a:r>
          </a:p>
          <a:p>
            <a:pPr marL="285750" indent="-285750">
              <a:buFontTx/>
              <a:buChar char="-"/>
            </a:pPr>
            <a:r>
              <a:rPr lang="en-SA" dirty="0"/>
              <a:t>History of </a:t>
            </a:r>
            <a:r>
              <a:rPr lang="en-SA" dirty="0">
                <a:solidFill>
                  <a:srgbClr val="C00000"/>
                </a:solidFill>
              </a:rPr>
              <a:t>stroke</a:t>
            </a:r>
            <a:r>
              <a:rPr lang="en-SA" dirty="0"/>
              <a:t> or </a:t>
            </a:r>
            <a:r>
              <a:rPr lang="en-SA" dirty="0">
                <a:solidFill>
                  <a:srgbClr val="C00000"/>
                </a:solidFill>
              </a:rPr>
              <a:t>transient ischemic attack </a:t>
            </a:r>
          </a:p>
          <a:p>
            <a:pPr marL="285750" indent="-285750">
              <a:buFontTx/>
              <a:buChar char="-"/>
            </a:pPr>
            <a:r>
              <a:rPr lang="en-US" dirty="0"/>
              <a:t>S</a:t>
            </a:r>
            <a:r>
              <a:rPr lang="en-SA" dirty="0"/>
              <a:t>ymptomatic </a:t>
            </a:r>
            <a:r>
              <a:rPr lang="en-SA" dirty="0">
                <a:solidFill>
                  <a:srgbClr val="C00000"/>
                </a:solidFill>
              </a:rPr>
              <a:t>periphral vascular disease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143DE6-5E0B-AD4E-A921-D3DF230DEF38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203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A9091-70DE-9443-B197-F20990F93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44" y="1252188"/>
            <a:ext cx="4452328" cy="1325563"/>
          </a:xfrm>
        </p:spPr>
        <p:txBody>
          <a:bodyPr>
            <a:normAutofit/>
          </a:bodyPr>
          <a:lstStyle/>
          <a:p>
            <a:r>
              <a:rPr lang="en-SA" sz="2800" b="1" dirty="0">
                <a:latin typeface="+mn-lt"/>
              </a:rPr>
              <a:t>ASCVD</a:t>
            </a:r>
          </a:p>
        </p:txBody>
      </p:sp>
      <p:pic>
        <p:nvPicPr>
          <p:cNvPr id="28674" name="Picture 2" descr="Antiplatelet drugs - P2Y12 inhibitors: MedlinePlus Medical Encyclopedia">
            <a:extLst>
              <a:ext uri="{FF2B5EF4-FFF2-40B4-BE49-F238E27FC236}">
                <a16:creationId xmlns:a16="http://schemas.microsoft.com/office/drawing/2014/main" id="{FE247954-3FDD-1F45-909E-26060EC7B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60"/>
          <a:stretch/>
        </p:blipFill>
        <p:spPr bwMode="auto">
          <a:xfrm>
            <a:off x="8842132" y="1219121"/>
            <a:ext cx="3018691" cy="441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4904C7-D05F-3945-9D16-CE5D63D4D6EE}"/>
              </a:ext>
            </a:extLst>
          </p:cNvPr>
          <p:cNvSpPr/>
          <p:nvPr/>
        </p:nvSpPr>
        <p:spPr>
          <a:xfrm>
            <a:off x="175847" y="2399394"/>
            <a:ext cx="101756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Condition affecting the heart and blood vessels due to atherosclerosis:</a:t>
            </a:r>
          </a:p>
          <a:p>
            <a:r>
              <a:rPr lang="en-US" dirty="0">
                <a:solidFill>
                  <a:srgbClr val="005B8E"/>
                </a:solidFill>
              </a:rPr>
              <a:t>             - </a:t>
            </a:r>
            <a:r>
              <a:rPr lang="ar-SA" dirty="0">
                <a:solidFill>
                  <a:srgbClr val="005B8E"/>
                </a:solidFill>
              </a:rPr>
              <a:t> </a:t>
            </a:r>
            <a:r>
              <a:rPr lang="en-US" dirty="0">
                <a:solidFill>
                  <a:srgbClr val="005B8E"/>
                </a:solidFill>
              </a:rPr>
              <a:t>C</a:t>
            </a:r>
            <a:r>
              <a:rPr lang="en-US" dirty="0"/>
              <a:t>oronary artery disease (e.g. IHD , MI ) </a:t>
            </a:r>
          </a:p>
          <a:p>
            <a:r>
              <a:rPr lang="en-US" dirty="0">
                <a:solidFill>
                  <a:srgbClr val="005B8E"/>
                </a:solidFill>
              </a:rPr>
              <a:t>             -  C</a:t>
            </a:r>
            <a:r>
              <a:rPr lang="en-US" dirty="0"/>
              <a:t>erebrovascular disease (e.g. stroke) </a:t>
            </a:r>
          </a:p>
          <a:p>
            <a:r>
              <a:rPr lang="en-US" dirty="0">
                <a:solidFill>
                  <a:srgbClr val="005B8E"/>
                </a:solidFill>
              </a:rPr>
              <a:t>             -  D</a:t>
            </a:r>
            <a:r>
              <a:rPr lang="en-US" dirty="0"/>
              <a:t>iseases of the aorta and arteries, ( e.g. peripheral vascular disease)</a:t>
            </a:r>
          </a:p>
          <a:p>
            <a:r>
              <a:rPr lang="en-US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282EAB-E38C-8A4F-8427-001064013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182"/>
            <a:ext cx="2186354" cy="7890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B4E61A-B3D1-3B4A-BAD9-4677F3DCC363}"/>
              </a:ext>
            </a:extLst>
          </p:cNvPr>
          <p:cNvSpPr/>
          <p:nvPr/>
        </p:nvSpPr>
        <p:spPr>
          <a:xfrm>
            <a:off x="175847" y="3534050"/>
            <a:ext cx="120630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  </a:t>
            </a:r>
            <a:r>
              <a:rPr lang="en-US" b="1" dirty="0"/>
              <a:t>CVDs</a:t>
            </a:r>
            <a:r>
              <a:rPr lang="en-US" dirty="0"/>
              <a:t> are the leading causes of </a:t>
            </a:r>
            <a:r>
              <a:rPr lang="en-US" b="1" dirty="0"/>
              <a:t>death </a:t>
            </a:r>
            <a:r>
              <a:rPr lang="en-US" dirty="0"/>
              <a:t>and </a:t>
            </a:r>
            <a:r>
              <a:rPr lang="en-US" b="1" dirty="0"/>
              <a:t>disability</a:t>
            </a:r>
            <a:r>
              <a:rPr lang="en-US" dirty="0"/>
              <a:t> in the world. 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    17.9 million</a:t>
            </a:r>
            <a:r>
              <a:rPr lang="ar-SA" dirty="0"/>
              <a:t> </a:t>
            </a:r>
            <a:r>
              <a:rPr lang="en-US" dirty="0"/>
              <a:t>people die each year from CVDs, an estimated 31% of all deaths worldwide.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  Although a large proportion of the disease is preventable they continue to rise </a:t>
            </a:r>
          </a:p>
          <a:p>
            <a:r>
              <a:rPr lang="en-US" dirty="0"/>
              <a:t>      mainly because </a:t>
            </a:r>
            <a:r>
              <a:rPr lang="en-US" b="1" dirty="0"/>
              <a:t>preventive measures </a:t>
            </a:r>
            <a:r>
              <a:rPr lang="en-US" dirty="0"/>
              <a:t>are inadequate. </a:t>
            </a:r>
            <a:endParaRPr lang="ar-SA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F03169-BE8C-3642-B748-8255A36B7C21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9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221503-D819-B841-AB2D-CB1F47B11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82"/>
            <a:ext cx="2186354" cy="7890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A5309F-170B-284C-B1CC-04E121DB4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991" y="1244722"/>
            <a:ext cx="9445870" cy="49176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0159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65943DA8-CE5F-EE41-AFB1-F86C5D3ABD66}"/>
              </a:ext>
            </a:extLst>
          </p:cNvPr>
          <p:cNvSpPr/>
          <p:nvPr/>
        </p:nvSpPr>
        <p:spPr>
          <a:xfrm>
            <a:off x="6177316" y="1181705"/>
            <a:ext cx="5320620" cy="4531398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1ABB62-CD46-0D42-87C1-8CCA8C1C1775}"/>
              </a:ext>
            </a:extLst>
          </p:cNvPr>
          <p:cNvSpPr/>
          <p:nvPr/>
        </p:nvSpPr>
        <p:spPr>
          <a:xfrm>
            <a:off x="7302839" y="2412642"/>
            <a:ext cx="2907752" cy="18098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A" dirty="0"/>
              <a:t>ASCVD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866E41-DC1E-2445-8CAA-45C71C432689}"/>
              </a:ext>
            </a:extLst>
          </p:cNvPr>
          <p:cNvSpPr/>
          <p:nvPr/>
        </p:nvSpPr>
        <p:spPr>
          <a:xfrm>
            <a:off x="8129441" y="806766"/>
            <a:ext cx="1530275" cy="9903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A" sz="1400" dirty="0"/>
              <a:t>Age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74509FA-78BC-F341-88D7-5F880402FE7C}"/>
              </a:ext>
            </a:extLst>
          </p:cNvPr>
          <p:cNvSpPr/>
          <p:nvPr/>
        </p:nvSpPr>
        <p:spPr>
          <a:xfrm>
            <a:off x="9797652" y="1457901"/>
            <a:ext cx="1530276" cy="9903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A" sz="1400" dirty="0"/>
              <a:t>Genetic</a:t>
            </a:r>
          </a:p>
          <a:p>
            <a:pPr algn="ctr"/>
            <a:r>
              <a:rPr lang="en-SA" sz="1400" dirty="0"/>
              <a:t>factors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7468D6-E490-9946-9846-CC30FC9578F2}"/>
              </a:ext>
            </a:extLst>
          </p:cNvPr>
          <p:cNvSpPr/>
          <p:nvPr/>
        </p:nvSpPr>
        <p:spPr>
          <a:xfrm>
            <a:off x="6287481" y="1135818"/>
            <a:ext cx="1612749" cy="990373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A" sz="1400" dirty="0"/>
              <a:t>DM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651D57-A55C-404B-9957-7FB1D5F712D1}"/>
              </a:ext>
            </a:extLst>
          </p:cNvPr>
          <p:cNvSpPr/>
          <p:nvPr/>
        </p:nvSpPr>
        <p:spPr>
          <a:xfrm>
            <a:off x="5815111" y="3840054"/>
            <a:ext cx="1577833" cy="990373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A" sz="1400" dirty="0"/>
              <a:t>Smoking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33057A-3E6C-0647-ADD9-345E03D8160A}"/>
              </a:ext>
            </a:extLst>
          </p:cNvPr>
          <p:cNvSpPr/>
          <p:nvPr/>
        </p:nvSpPr>
        <p:spPr>
          <a:xfrm>
            <a:off x="5638167" y="2412642"/>
            <a:ext cx="1455688" cy="990373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A" sz="1400" dirty="0"/>
              <a:t>HTN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F3991D7-9AFE-7D49-A14E-D6D8EF96D74B}"/>
              </a:ext>
            </a:extLst>
          </p:cNvPr>
          <p:cNvSpPr/>
          <p:nvPr/>
        </p:nvSpPr>
        <p:spPr>
          <a:xfrm>
            <a:off x="8811475" y="4949445"/>
            <a:ext cx="1612749" cy="990373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A" sz="1400" dirty="0"/>
              <a:t>Physical Inactivity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F2B59E-8DA9-F64F-AE3F-68354D351C24}"/>
              </a:ext>
            </a:extLst>
          </p:cNvPr>
          <p:cNvSpPr/>
          <p:nvPr/>
        </p:nvSpPr>
        <p:spPr>
          <a:xfrm>
            <a:off x="6886325" y="4838003"/>
            <a:ext cx="1612749" cy="990373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A" sz="1400" dirty="0"/>
              <a:t>Obesity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C5332B-1873-8746-AF86-453623A745EE}"/>
              </a:ext>
            </a:extLst>
          </p:cNvPr>
          <p:cNvSpPr/>
          <p:nvPr/>
        </p:nvSpPr>
        <p:spPr>
          <a:xfrm>
            <a:off x="10329056" y="3962110"/>
            <a:ext cx="1612750" cy="990373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A" sz="1400" dirty="0"/>
              <a:t>Dyslipidemia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46DD2B-168F-3949-90F9-763C6ED03A73}"/>
              </a:ext>
            </a:extLst>
          </p:cNvPr>
          <p:cNvSpPr/>
          <p:nvPr/>
        </p:nvSpPr>
        <p:spPr>
          <a:xfrm>
            <a:off x="140427" y="1048014"/>
            <a:ext cx="53206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What are the ASCVD Risk Factors ? 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Modifiable risk factors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(Behavioral ):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           1. </a:t>
            </a:r>
            <a:r>
              <a:rPr lang="en-US" dirty="0"/>
              <a:t>Smoking</a:t>
            </a:r>
          </a:p>
          <a:p>
            <a:r>
              <a:rPr lang="en-US" dirty="0"/>
              <a:t>            2. Physical inactivity</a:t>
            </a:r>
          </a:p>
          <a:p>
            <a:r>
              <a:rPr lang="en-US" dirty="0"/>
              <a:t>            3. Unhealthy </a:t>
            </a:r>
            <a:r>
              <a:rPr lang="en-US" dirty="0" err="1"/>
              <a:t>adiet</a:t>
            </a:r>
            <a:r>
              <a:rPr lang="en-US" dirty="0"/>
              <a:t> (rich in salt, fat and calories) </a:t>
            </a:r>
          </a:p>
          <a:p>
            <a:r>
              <a:rPr lang="en-US" dirty="0"/>
              <a:t>            4. Harmful use of alcohol.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Modifiable risk factors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(Metabolic): </a:t>
            </a:r>
          </a:p>
          <a:p>
            <a:r>
              <a:rPr lang="en-US" dirty="0"/>
              <a:t>           5. HTN</a:t>
            </a:r>
          </a:p>
          <a:p>
            <a:r>
              <a:rPr lang="en-US" dirty="0"/>
              <a:t>           6. DM ( Risk </a:t>
            </a:r>
            <a:r>
              <a:rPr lang="en-SA" dirty="0"/>
              <a:t>equvalent)</a:t>
            </a:r>
            <a:endParaRPr lang="en-US" dirty="0"/>
          </a:p>
          <a:p>
            <a:r>
              <a:rPr lang="en-US" dirty="0"/>
              <a:t>           7. Dyslipidemia (LDL – Major risk factor ASCVD)</a:t>
            </a:r>
          </a:p>
          <a:p>
            <a:r>
              <a:rPr lang="en-US" dirty="0"/>
              <a:t>           8. Overweight and obesity.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Non- modifiable risk factors</a:t>
            </a:r>
            <a:r>
              <a:rPr lang="en-US" b="1" dirty="0"/>
              <a:t>: </a:t>
            </a:r>
            <a:endParaRPr lang="en-US" dirty="0"/>
          </a:p>
          <a:p>
            <a:r>
              <a:rPr lang="en-US" dirty="0"/>
              <a:t>            1.  Advancing age </a:t>
            </a:r>
          </a:p>
          <a:p>
            <a:r>
              <a:rPr lang="en-US" dirty="0"/>
              <a:t>            2.  Gender </a:t>
            </a:r>
          </a:p>
          <a:p>
            <a:r>
              <a:rPr lang="en-US" dirty="0"/>
              <a:t>            3.  Inherited (genetic) disposition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553F91-EC6C-EE4E-ACE2-1B704106301F}"/>
              </a:ext>
            </a:extLst>
          </p:cNvPr>
          <p:cNvSpPr/>
          <p:nvPr/>
        </p:nvSpPr>
        <p:spPr>
          <a:xfrm>
            <a:off x="-68968" y="120550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latin typeface="MyriadPro"/>
            </a:endParaRPr>
          </a:p>
          <a:p>
            <a:endParaRPr lang="en-US" dirty="0">
              <a:latin typeface="MyriadPro"/>
            </a:endParaRPr>
          </a:p>
          <a:p>
            <a:endParaRPr lang="en-US" dirty="0">
              <a:latin typeface="MyriadPr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4A8F11-A366-F84A-A3B4-C5660CAC4273}"/>
              </a:ext>
            </a:extLst>
          </p:cNvPr>
          <p:cNvSpPr/>
          <p:nvPr/>
        </p:nvSpPr>
        <p:spPr>
          <a:xfrm>
            <a:off x="11941805" y="1"/>
            <a:ext cx="23469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6279D0A-B24A-4B47-A0BE-1E96D34B357A}"/>
              </a:ext>
            </a:extLst>
          </p:cNvPr>
          <p:cNvSpPr/>
          <p:nvPr/>
        </p:nvSpPr>
        <p:spPr>
          <a:xfrm>
            <a:off x="10521553" y="2596798"/>
            <a:ext cx="1612749" cy="99037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A" sz="1400" dirty="0"/>
              <a:t>Ethnicity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918B719-DE99-784E-AD20-B1AEC2FB4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1110" y="-177544"/>
            <a:ext cx="2645189" cy="10580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C14FA14-9000-1F4E-BCAF-0EB5EC08B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4283" y="28524"/>
            <a:ext cx="1703725" cy="526473"/>
          </a:xfrm>
          <a:prstGeom prst="rect">
            <a:avLst/>
          </a:prstGeom>
        </p:spPr>
      </p:pic>
      <p:pic>
        <p:nvPicPr>
          <p:cNvPr id="22" name="Picture 4" descr="Work Experience in General Practice - Med School Life">
            <a:extLst>
              <a:ext uri="{FF2B5EF4-FFF2-40B4-BE49-F238E27FC236}">
                <a16:creationId xmlns:a16="http://schemas.microsoft.com/office/drawing/2014/main" id="{590F2ED7-E5D9-854F-8CE0-42502181E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879" y="-16377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5389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65943DA8-CE5F-EE41-AFB1-F86C5D3ABD66}"/>
              </a:ext>
            </a:extLst>
          </p:cNvPr>
          <p:cNvSpPr/>
          <p:nvPr/>
        </p:nvSpPr>
        <p:spPr>
          <a:xfrm>
            <a:off x="5229233" y="577529"/>
            <a:ext cx="4132370" cy="2862322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CDC457-BC4D-5D42-A69A-57EB9D822AA6}"/>
              </a:ext>
            </a:extLst>
          </p:cNvPr>
          <p:cNvSpPr txBox="1"/>
          <p:nvPr/>
        </p:nvSpPr>
        <p:spPr>
          <a:xfrm>
            <a:off x="152400" y="4395458"/>
            <a:ext cx="11565467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P</a:t>
            </a:r>
            <a:r>
              <a:rPr lang="en-SA" dirty="0"/>
              <a:t>rimary prevention of ASCVD:  Follow a healthy lifestyle anf control modifiable risk factors.</a:t>
            </a:r>
          </a:p>
          <a:p>
            <a:endParaRPr lang="en-SA" dirty="0"/>
          </a:p>
          <a:p>
            <a:pPr marL="342900" indent="-342900">
              <a:buFontTx/>
              <a:buAutoNum type="arabicParenR"/>
            </a:pPr>
            <a:r>
              <a:rPr lang="en-SA" dirty="0"/>
              <a:t>Control DM: </a:t>
            </a:r>
            <a:r>
              <a:rPr lang="en-SA" dirty="0">
                <a:hlinkClick r:id="rId3"/>
              </a:rPr>
              <a:t>https://care.diabetesjournals.org/content/43/Supplement_1/S111#sec-23</a:t>
            </a:r>
            <a:r>
              <a:rPr lang="ar-SA" dirty="0"/>
              <a:t> 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(ADA Guidelines 2020)</a:t>
            </a:r>
            <a:endParaRPr lang="en-SA" dirty="0">
              <a:solidFill>
                <a:srgbClr val="C00000"/>
              </a:solidFill>
            </a:endParaRPr>
          </a:p>
          <a:p>
            <a:pPr marL="342900" indent="-342900">
              <a:buAutoNum type="arabicParenR"/>
            </a:pPr>
            <a:r>
              <a:rPr lang="en-SA" dirty="0"/>
              <a:t>Control High BP:</a:t>
            </a:r>
            <a:r>
              <a:rPr lang="en-US" dirty="0">
                <a:hlinkClick r:id="rId4"/>
              </a:rPr>
              <a:t>https://www.ahajournals.org/doi/epub/10.1161/HYPERTENSIONAHA.120.15026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(Hypertension, 2020)</a:t>
            </a:r>
            <a:endParaRPr lang="en-SA" dirty="0">
              <a:solidFill>
                <a:srgbClr val="C00000"/>
              </a:solidFill>
            </a:endParaRPr>
          </a:p>
          <a:p>
            <a:pPr marL="342900" indent="-342900">
              <a:buAutoNum type="arabicParenR"/>
            </a:pPr>
            <a:r>
              <a:rPr lang="en-SA" dirty="0"/>
              <a:t>Tobacco treatments: </a:t>
            </a:r>
            <a:r>
              <a:rPr lang="en-US" dirty="0">
                <a:hlinkClick r:id="rId5"/>
              </a:rPr>
              <a:t>https://www.aafp.org/afp/2012/0315/p591.html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( AAFP)</a:t>
            </a:r>
            <a:endParaRPr lang="en-SA" dirty="0">
              <a:solidFill>
                <a:srgbClr val="C00000"/>
              </a:solidFill>
            </a:endParaRPr>
          </a:p>
          <a:p>
            <a:pPr marL="342900" indent="-342900">
              <a:buAutoNum type="arabicParenR"/>
            </a:pPr>
            <a:r>
              <a:rPr lang="en-SA" dirty="0"/>
              <a:t>Obesity and weight loss: </a:t>
            </a:r>
            <a:r>
              <a:rPr lang="en-US" dirty="0">
                <a:hlinkClick r:id="rId6"/>
              </a:rPr>
              <a:t>https://www.cmaj.ca/content/192/31/E875</a:t>
            </a:r>
            <a:r>
              <a:rPr lang="en-US" dirty="0"/>
              <a:t> </a:t>
            </a:r>
            <a:r>
              <a:rPr lang="en-SA" dirty="0">
                <a:solidFill>
                  <a:srgbClr val="C00000"/>
                </a:solidFill>
              </a:rPr>
              <a:t>(</a:t>
            </a:r>
            <a:r>
              <a:rPr lang="en-US" dirty="0">
                <a:solidFill>
                  <a:srgbClr val="C00000"/>
                </a:solidFill>
              </a:rPr>
              <a:t>CMAJ 2020</a:t>
            </a:r>
            <a:r>
              <a:rPr lang="en-SA" dirty="0">
                <a:solidFill>
                  <a:srgbClr val="C00000"/>
                </a:solidFill>
              </a:rPr>
              <a:t>)</a:t>
            </a:r>
          </a:p>
          <a:p>
            <a:pPr marL="342900" indent="-342900">
              <a:buAutoNum type="arabicParenR"/>
            </a:pPr>
            <a:r>
              <a:rPr lang="en-SA" dirty="0"/>
              <a:t>Control Dyslipdemia: </a:t>
            </a:r>
            <a:r>
              <a:rPr lang="en-SA" dirty="0">
                <a:solidFill>
                  <a:schemeClr val="accent6">
                    <a:lumMod val="75000"/>
                  </a:schemeClr>
                </a:solidFill>
              </a:rPr>
              <a:t>Today’s Lecture, Enjoy !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1ABB62-CD46-0D42-87C1-8CCA8C1C1775}"/>
              </a:ext>
            </a:extLst>
          </p:cNvPr>
          <p:cNvSpPr/>
          <p:nvPr/>
        </p:nvSpPr>
        <p:spPr>
          <a:xfrm>
            <a:off x="5970508" y="1330031"/>
            <a:ext cx="2546252" cy="13504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A" dirty="0"/>
              <a:t>Cardiovascular </a:t>
            </a:r>
          </a:p>
          <a:p>
            <a:pPr algn="ctr"/>
            <a:r>
              <a:rPr lang="en-SA" dirty="0"/>
              <a:t>Disease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866E41-DC1E-2445-8CAA-45C71C432689}"/>
              </a:ext>
            </a:extLst>
          </p:cNvPr>
          <p:cNvSpPr/>
          <p:nvPr/>
        </p:nvSpPr>
        <p:spPr>
          <a:xfrm>
            <a:off x="7365141" y="253118"/>
            <a:ext cx="1340027" cy="7390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A" sz="1400" dirty="0"/>
              <a:t>Age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74509FA-78BC-F341-88D7-5F880402FE7C}"/>
              </a:ext>
            </a:extLst>
          </p:cNvPr>
          <p:cNvSpPr/>
          <p:nvPr/>
        </p:nvSpPr>
        <p:spPr>
          <a:xfrm>
            <a:off x="8588021" y="904781"/>
            <a:ext cx="1340028" cy="7390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A" sz="1400" dirty="0"/>
              <a:t>Genetic</a:t>
            </a:r>
          </a:p>
          <a:p>
            <a:pPr algn="ctr"/>
            <a:r>
              <a:rPr lang="en-SA" sz="1400" dirty="0"/>
              <a:t>factors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6279D0A-B24A-4B47-A0BE-1E96D34B357A}"/>
              </a:ext>
            </a:extLst>
          </p:cNvPr>
          <p:cNvSpPr/>
          <p:nvPr/>
        </p:nvSpPr>
        <p:spPr>
          <a:xfrm>
            <a:off x="8689944" y="1860868"/>
            <a:ext cx="1412248" cy="7390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A" sz="1400" dirty="0"/>
              <a:t>Ethnicity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7468D6-E490-9946-9846-CC30FC9578F2}"/>
              </a:ext>
            </a:extLst>
          </p:cNvPr>
          <p:cNvSpPr/>
          <p:nvPr/>
        </p:nvSpPr>
        <p:spPr>
          <a:xfrm>
            <a:off x="5715291" y="228494"/>
            <a:ext cx="1412248" cy="73900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A" sz="1400" dirty="0"/>
              <a:t>DM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651D57-A55C-404B-9957-7FB1D5F712D1}"/>
              </a:ext>
            </a:extLst>
          </p:cNvPr>
          <p:cNvSpPr/>
          <p:nvPr/>
        </p:nvSpPr>
        <p:spPr>
          <a:xfrm>
            <a:off x="4385076" y="1750586"/>
            <a:ext cx="1412248" cy="73900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A" sz="1400" dirty="0"/>
              <a:t>Smoking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33057A-3E6C-0647-ADD9-345E03D8160A}"/>
              </a:ext>
            </a:extLst>
          </p:cNvPr>
          <p:cNvSpPr/>
          <p:nvPr/>
        </p:nvSpPr>
        <p:spPr>
          <a:xfrm>
            <a:off x="4462190" y="884055"/>
            <a:ext cx="1412248" cy="73900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A" sz="1400" dirty="0"/>
              <a:t>HTN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F3991D7-9AFE-7D49-A14E-D6D8EF96D74B}"/>
              </a:ext>
            </a:extLst>
          </p:cNvPr>
          <p:cNvSpPr/>
          <p:nvPr/>
        </p:nvSpPr>
        <p:spPr>
          <a:xfrm>
            <a:off x="6341689" y="3113003"/>
            <a:ext cx="1412248" cy="73900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A" sz="1400" dirty="0"/>
              <a:t>Physical Inactivity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F2B59E-8DA9-F64F-AE3F-68354D351C24}"/>
              </a:ext>
            </a:extLst>
          </p:cNvPr>
          <p:cNvSpPr/>
          <p:nvPr/>
        </p:nvSpPr>
        <p:spPr>
          <a:xfrm>
            <a:off x="4957585" y="2816241"/>
            <a:ext cx="1412248" cy="73900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A" sz="1400" dirty="0"/>
              <a:t>Obesity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C5332B-1873-8746-AF86-453623A745EE}"/>
              </a:ext>
            </a:extLst>
          </p:cNvPr>
          <p:cNvSpPr/>
          <p:nvPr/>
        </p:nvSpPr>
        <p:spPr>
          <a:xfrm>
            <a:off x="7753937" y="2869666"/>
            <a:ext cx="1607666" cy="73900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A" sz="1400" dirty="0"/>
              <a:t>Dyslipidemia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CCF599-946C-A74C-9900-F9B7BAB2E6EF}"/>
              </a:ext>
            </a:extLst>
          </p:cNvPr>
          <p:cNvSpPr/>
          <p:nvPr/>
        </p:nvSpPr>
        <p:spPr>
          <a:xfrm>
            <a:off x="152400" y="3837515"/>
            <a:ext cx="3395545" cy="3693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SA" dirty="0">
                <a:solidFill>
                  <a:srgbClr val="C00000"/>
                </a:solidFill>
              </a:rPr>
              <a:t>To be reviewd at your own peace: </a:t>
            </a:r>
          </a:p>
        </p:txBody>
      </p:sp>
      <p:pic>
        <p:nvPicPr>
          <p:cNvPr id="15" name="Picture 4" descr="Work Experience in General Practice - Med School Life">
            <a:extLst>
              <a:ext uri="{FF2B5EF4-FFF2-40B4-BE49-F238E27FC236}">
                <a16:creationId xmlns:a16="http://schemas.microsoft.com/office/drawing/2014/main" id="{ECE9EB65-C74D-AC42-B744-27721BD78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B441144-AD3E-DF4C-ADCD-AAB84B13061E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89B6A50-84AE-6249-8D3E-02FC1FE8E8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1110" y="-177544"/>
            <a:ext cx="2645189" cy="105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1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9ABC7-D713-864F-A5B8-89D0578CD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1F7D-89EA-CF40-AE1B-83C240FB7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A" dirty="0"/>
              <a:t>Screen appropriate patients for hyperlipidemia .</a:t>
            </a:r>
          </a:p>
          <a:p>
            <a:r>
              <a:rPr lang="en-SA" dirty="0"/>
              <a:t>Take an appropriate history , examine and test the patient for modifiable causes .</a:t>
            </a:r>
          </a:p>
          <a:p>
            <a:r>
              <a:rPr lang="en-SA" dirty="0"/>
              <a:t>Treat hyperlipidemia patients, </a:t>
            </a:r>
            <a:r>
              <a:rPr lang="en-US" dirty="0"/>
              <a:t>and </a:t>
            </a:r>
            <a:r>
              <a:rPr lang="en-SA" dirty="0"/>
              <a:t>establish target lipid levels bases on overall CV risk .</a:t>
            </a:r>
          </a:p>
          <a:p>
            <a:r>
              <a:rPr lang="en-SA" dirty="0"/>
              <a:t>Give approprite lifestyle and dietary advice .</a:t>
            </a:r>
          </a:p>
          <a:p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3292393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Work Experience in General Practice - Med School Life">
            <a:extLst>
              <a:ext uri="{FF2B5EF4-FFF2-40B4-BE49-F238E27FC236}">
                <a16:creationId xmlns:a16="http://schemas.microsoft.com/office/drawing/2014/main" id="{9D3550DE-E087-6947-B86F-AB101AED2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8E0A8B5-3C4D-2F4A-909A-20A8BA662082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709359-26B9-5849-9ABD-5C4858346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1110" y="-177544"/>
            <a:ext cx="2645189" cy="105807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BEB39C-8354-E746-ABCF-2B5825A1A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903" y="2006600"/>
            <a:ext cx="10515600" cy="4351338"/>
          </a:xfrm>
        </p:spPr>
        <p:txBody>
          <a:bodyPr/>
          <a:lstStyle/>
          <a:p>
            <a:r>
              <a:rPr lang="en-SA" dirty="0"/>
              <a:t>38 years ago , male , smoker came compline sore throat since 4 days , he is getting improving last day with conserative manag</a:t>
            </a:r>
            <a:r>
              <a:rPr lang="en-GB" dirty="0"/>
              <a:t>e</a:t>
            </a:r>
            <a:r>
              <a:rPr lang="en-SA" dirty="0"/>
              <a:t>ment </a:t>
            </a:r>
          </a:p>
          <a:p>
            <a:endParaRPr lang="en-SA" dirty="0"/>
          </a:p>
          <a:p>
            <a:endParaRPr lang="en-SA" dirty="0"/>
          </a:p>
          <a:p>
            <a:r>
              <a:rPr lang="en-GB" dirty="0"/>
              <a:t>What do you want to do next </a:t>
            </a:r>
            <a:r>
              <a:rPr lang="en-SA" dirty="0"/>
              <a:t>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15895A-38B4-2248-9BE7-D7B1AA1F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GB" dirty="0"/>
              <a:t>C</a:t>
            </a:r>
            <a:r>
              <a:rPr lang="en-SA" dirty="0"/>
              <a:t>ase </a:t>
            </a:r>
          </a:p>
        </p:txBody>
      </p:sp>
    </p:spTree>
    <p:extLst>
      <p:ext uri="{BB962C8B-B14F-4D97-AF65-F5344CB8AC3E}">
        <p14:creationId xmlns:p14="http://schemas.microsoft.com/office/powerpoint/2010/main" val="3538200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49D289-324F-1644-B649-1DE7A55C2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577" y="1903068"/>
            <a:ext cx="8099563" cy="4032250"/>
          </a:xfrm>
          <a:prstGeom prst="rect">
            <a:avLst/>
          </a:prstGeom>
        </p:spPr>
      </p:pic>
      <p:pic>
        <p:nvPicPr>
          <p:cNvPr id="8" name="Picture 4" descr="Work Experience in General Practice - Med School Life">
            <a:extLst>
              <a:ext uri="{FF2B5EF4-FFF2-40B4-BE49-F238E27FC236}">
                <a16:creationId xmlns:a16="http://schemas.microsoft.com/office/drawing/2014/main" id="{9D3550DE-E087-6947-B86F-AB101AED2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8E0A8B5-3C4D-2F4A-909A-20A8BA662082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709359-26B9-5849-9ABD-5C4858346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1110" y="-177544"/>
            <a:ext cx="2645189" cy="105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114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ome">
            <a:extLst>
              <a:ext uri="{FF2B5EF4-FFF2-40B4-BE49-F238E27FC236}">
                <a16:creationId xmlns:a16="http://schemas.microsoft.com/office/drawing/2014/main" id="{01D79BA5-7A16-4742-97FD-6E9810751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" y="0"/>
            <a:ext cx="3504471" cy="102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6" descr="Screen Shot 2017-10-14 at 11.03.34 PM.png">
            <a:extLst>
              <a:ext uri="{FF2B5EF4-FFF2-40B4-BE49-F238E27FC236}">
                <a16:creationId xmlns:a16="http://schemas.microsoft.com/office/drawing/2014/main" id="{FF6472CB-C35B-0B4A-9396-EDBE368D7E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178" t="2943" r="-33178"/>
          <a:stretch/>
        </p:blipFill>
        <p:spPr>
          <a:xfrm>
            <a:off x="57409" y="1260368"/>
            <a:ext cx="11770156" cy="5259701"/>
          </a:xfrm>
          <a:prstGeom prst="rect">
            <a:avLst/>
          </a:prstGeom>
        </p:spPr>
      </p:pic>
      <p:pic>
        <p:nvPicPr>
          <p:cNvPr id="9" name="Picture 4" descr="Work Experience in General Practice - Med School Life">
            <a:extLst>
              <a:ext uri="{FF2B5EF4-FFF2-40B4-BE49-F238E27FC236}">
                <a16:creationId xmlns:a16="http://schemas.microsoft.com/office/drawing/2014/main" id="{5DC872A7-F7DC-B24C-B2E2-49333227E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CB61A3-8ADE-114F-A29B-146756B7F6C9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453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ome">
            <a:extLst>
              <a:ext uri="{FF2B5EF4-FFF2-40B4-BE49-F238E27FC236}">
                <a16:creationId xmlns:a16="http://schemas.microsoft.com/office/drawing/2014/main" id="{01D79BA5-7A16-4742-97FD-6E9810751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" y="0"/>
            <a:ext cx="3504471" cy="102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184A530-62FB-9C4E-93C9-D23FC83A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50" y="2035212"/>
            <a:ext cx="10659255" cy="4334292"/>
          </a:xfrm>
        </p:spPr>
        <p:txBody>
          <a:bodyPr>
            <a:normAutofit/>
          </a:bodyPr>
          <a:lstStyle/>
          <a:p>
            <a:r>
              <a:rPr lang="en-US" sz="1800" dirty="0"/>
              <a:t>The USPSTF strongly recommends that clinicians routinely </a:t>
            </a:r>
            <a:r>
              <a:rPr lang="en-US" sz="1800" b="1" u="sng" dirty="0">
                <a:solidFill>
                  <a:srgbClr val="0070C0"/>
                </a:solidFill>
              </a:rPr>
              <a:t>screen</a:t>
            </a:r>
            <a:r>
              <a:rPr lang="en-US" sz="1800" dirty="0"/>
              <a:t> </a:t>
            </a:r>
            <a:r>
              <a:rPr lang="en-US" sz="1800" b="1" u="sng" dirty="0">
                <a:solidFill>
                  <a:srgbClr val="0070C0"/>
                </a:solidFill>
              </a:rPr>
              <a:t>men 35 years</a:t>
            </a:r>
            <a:r>
              <a:rPr lang="en-US" sz="1800" u="sng" dirty="0"/>
              <a:t> </a:t>
            </a:r>
            <a:r>
              <a:rPr lang="en-US" sz="1800" b="1" u="sng" dirty="0">
                <a:solidFill>
                  <a:srgbClr val="0070C0"/>
                </a:solidFill>
              </a:rPr>
              <a:t>and older </a:t>
            </a:r>
            <a:r>
              <a:rPr lang="en-US" sz="1800" dirty="0"/>
              <a:t>and </a:t>
            </a:r>
            <a:r>
              <a:rPr lang="en-US" sz="1800" b="1" u="sng" dirty="0">
                <a:solidFill>
                  <a:srgbClr val="0070C0"/>
                </a:solidFill>
              </a:rPr>
              <a:t>women 45 years and older </a:t>
            </a:r>
            <a:r>
              <a:rPr lang="en-US" sz="1800" dirty="0"/>
              <a:t>for lipid disorders and treat abnormal lipid levels in persons who are at increased risk of coronary heart disease </a:t>
            </a:r>
            <a:r>
              <a:rPr lang="en-US" sz="1800" b="1" dirty="0"/>
              <a:t>(A recommendation)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/>
              <a:t>The USPSTF recommends </a:t>
            </a:r>
            <a:r>
              <a:rPr lang="en-US" sz="1800" b="1" u="sng" dirty="0">
                <a:solidFill>
                  <a:srgbClr val="0070C0"/>
                </a:solidFill>
              </a:rPr>
              <a:t>screening men 20 to 35 years of age </a:t>
            </a:r>
            <a:r>
              <a:rPr lang="en-US" sz="1800" dirty="0"/>
              <a:t>for lipid disorders </a:t>
            </a:r>
            <a:r>
              <a:rPr lang="en-US" sz="1800" b="1" u="sng" dirty="0">
                <a:solidFill>
                  <a:srgbClr val="0070C0"/>
                </a:solidFill>
              </a:rPr>
              <a:t>if they are at increased risk of coronary heart disease </a:t>
            </a:r>
            <a:r>
              <a:rPr lang="en-US" sz="1800" dirty="0"/>
              <a:t>(CHD). </a:t>
            </a:r>
            <a:r>
              <a:rPr lang="en-US" sz="1800" b="1" dirty="0"/>
              <a:t>B recommendation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/>
              <a:t>The USPSTF recommends </a:t>
            </a:r>
            <a:r>
              <a:rPr lang="en-US" sz="1800" b="1" u="sng" dirty="0">
                <a:solidFill>
                  <a:srgbClr val="0070C0"/>
                </a:solidFill>
              </a:rPr>
              <a:t>screening women 20 to 45 years of age </a:t>
            </a:r>
            <a:r>
              <a:rPr lang="en-US" sz="1800" dirty="0"/>
              <a:t>for lipid disorders </a:t>
            </a:r>
            <a:r>
              <a:rPr lang="en-US" sz="1800" b="1" u="sng" dirty="0">
                <a:solidFill>
                  <a:srgbClr val="0070C0"/>
                </a:solidFill>
              </a:rPr>
              <a:t>if they are at increased risk of CHD</a:t>
            </a:r>
            <a:r>
              <a:rPr lang="en-US" sz="1800" dirty="0"/>
              <a:t>. </a:t>
            </a:r>
            <a:r>
              <a:rPr lang="en-US" sz="1800" b="1" dirty="0"/>
              <a:t>B recommendation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SA" sz="1800" dirty="0"/>
          </a:p>
        </p:txBody>
      </p:sp>
      <p:pic>
        <p:nvPicPr>
          <p:cNvPr id="9" name="Picture 4" descr="Work Experience in General Practice - Med School Life">
            <a:extLst>
              <a:ext uri="{FF2B5EF4-FFF2-40B4-BE49-F238E27FC236}">
                <a16:creationId xmlns:a16="http://schemas.microsoft.com/office/drawing/2014/main" id="{26B08B68-BA12-574E-8DBE-F96047D53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B9D7EC-A659-6A4E-89C5-C8AF0857789C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59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A0F8B96-198B-4D9B-8D2B-402B7989C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17" y="1581358"/>
            <a:ext cx="10515600" cy="2304842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1800" b="1" dirty="0"/>
              <a:t>Children</a:t>
            </a:r>
            <a:r>
              <a:rPr lang="en-US" sz="1800" dirty="0"/>
              <a:t>:</a:t>
            </a:r>
          </a:p>
          <a:p>
            <a:pPr algn="l" rtl="0"/>
            <a:r>
              <a:rPr lang="en-US" sz="1800" dirty="0"/>
              <a:t>If has FHX either early ASCVD or significant Hypercholesteremia, you may start screening from age 2 y</a:t>
            </a:r>
          </a:p>
          <a:p>
            <a:pPr algn="l" rtl="0"/>
            <a:endParaRPr lang="en-US" sz="1800" dirty="0"/>
          </a:p>
          <a:p>
            <a:pPr algn="l" rtl="0"/>
            <a:r>
              <a:rPr lang="en-US" sz="1800" dirty="0"/>
              <a:t>If found moderate to severe Hypercholesteremia: screen first and second-degree relatives</a:t>
            </a:r>
          </a:p>
          <a:p>
            <a:pPr marL="0" indent="0" algn="l" rtl="0">
              <a:buNone/>
            </a:pPr>
            <a:endParaRPr lang="en-US" sz="1800" dirty="0"/>
          </a:p>
        </p:txBody>
      </p:sp>
      <p:pic>
        <p:nvPicPr>
          <p:cNvPr id="6" name="Picture 4" descr="Work Experience in General Practice - Med School Life">
            <a:extLst>
              <a:ext uri="{FF2B5EF4-FFF2-40B4-BE49-F238E27FC236}">
                <a16:creationId xmlns:a16="http://schemas.microsoft.com/office/drawing/2014/main" id="{51EE0D52-263A-E841-BFD6-2E57F08B6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761AE9-2764-3B46-8337-04C58145CA88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79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ome">
            <a:extLst>
              <a:ext uri="{FF2B5EF4-FFF2-40B4-BE49-F238E27FC236}">
                <a16:creationId xmlns:a16="http://schemas.microsoft.com/office/drawing/2014/main" id="{01D79BA5-7A16-4742-97FD-6E9810751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" y="0"/>
            <a:ext cx="3504471" cy="102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A94EA7B6-DA8F-A646-9C23-6B93153CAA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1629" y="2325822"/>
            <a:ext cx="10515600" cy="2206353"/>
          </a:xfrm>
        </p:spPr>
      </p:pic>
      <p:pic>
        <p:nvPicPr>
          <p:cNvPr id="11" name="Picture 4" descr="Work Experience in General Practice - Med School Life">
            <a:extLst>
              <a:ext uri="{FF2B5EF4-FFF2-40B4-BE49-F238E27FC236}">
                <a16:creationId xmlns:a16="http://schemas.microsoft.com/office/drawing/2014/main" id="{2772678F-5714-3644-A2AA-2FF4212A4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5E50D1-ADB6-D942-BDBC-26B77903B04A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4189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Work Experience in General Practice - Med School Life">
            <a:extLst>
              <a:ext uri="{FF2B5EF4-FFF2-40B4-BE49-F238E27FC236}">
                <a16:creationId xmlns:a16="http://schemas.microsoft.com/office/drawing/2014/main" id="{9D3550DE-E087-6947-B86F-AB101AED2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8E0A8B5-3C4D-2F4A-909A-20A8BA662082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709359-26B9-5849-9ABD-5C4858346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1110" y="-177544"/>
            <a:ext cx="2645189" cy="105807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F47B1A-4EF7-3E46-8D48-2CD878A6E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8138"/>
            <a:ext cx="10515600" cy="46188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73A3C"/>
                </a:solidFill>
                <a:latin typeface="-apple-system"/>
              </a:rPr>
              <a:t>Ahmad a 42 years-old male , </a:t>
            </a:r>
            <a:r>
              <a:rPr lang="en-US" b="1" dirty="0">
                <a:solidFill>
                  <a:srgbClr val="373A3C"/>
                </a:solidFill>
                <a:latin typeface="-apple-system"/>
              </a:rPr>
              <a:t>K\C HTN , has history of MI three years back  , </a:t>
            </a:r>
            <a:r>
              <a:rPr lang="en-US" dirty="0">
                <a:solidFill>
                  <a:srgbClr val="373A3C"/>
                </a:solidFill>
                <a:latin typeface="-apple-system"/>
              </a:rPr>
              <a:t>On antihypertensive medications only.  </a:t>
            </a:r>
          </a:p>
          <a:p>
            <a:r>
              <a:rPr lang="en-US" dirty="0">
                <a:solidFill>
                  <a:srgbClr val="373A3C"/>
                </a:solidFill>
                <a:latin typeface="-apple-system"/>
              </a:rPr>
              <a:t>Presents to your clinic for Lab result check up , He is doing well , with no complains. </a:t>
            </a:r>
          </a:p>
          <a:p>
            <a:pPr marL="0" indent="0">
              <a:buNone/>
            </a:pPr>
            <a:endParaRPr lang="en-US" dirty="0">
              <a:solidFill>
                <a:srgbClr val="373A3C"/>
              </a:solidFill>
              <a:latin typeface="-apple-system"/>
            </a:endParaRPr>
          </a:p>
          <a:p>
            <a:pPr>
              <a:buNone/>
            </a:pPr>
            <a:r>
              <a:rPr lang="en-US" b="1" dirty="0">
                <a:solidFill>
                  <a:srgbClr val="373A3C"/>
                </a:solidFill>
              </a:rPr>
              <a:t>How would you like to approach this patient and management plan ?</a:t>
            </a:r>
          </a:p>
          <a:p>
            <a:pPr>
              <a:buNone/>
            </a:pPr>
            <a:endParaRPr lang="en-US" dirty="0">
              <a:solidFill>
                <a:srgbClr val="373A3C"/>
              </a:solidFill>
            </a:endParaRPr>
          </a:p>
          <a:p>
            <a:endParaRPr lang="en-SA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10BD193-1D05-DC47-8261-FC378F757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903" y="500062"/>
            <a:ext cx="10515600" cy="1325563"/>
          </a:xfrm>
        </p:spPr>
        <p:txBody>
          <a:bodyPr/>
          <a:lstStyle/>
          <a:p>
            <a:r>
              <a:rPr lang="en-GB" dirty="0"/>
              <a:t>C</a:t>
            </a:r>
            <a:r>
              <a:rPr lang="en-SA" dirty="0"/>
              <a:t>ase </a:t>
            </a:r>
          </a:p>
        </p:txBody>
      </p:sp>
    </p:spTree>
    <p:extLst>
      <p:ext uri="{BB962C8B-B14F-4D97-AF65-F5344CB8AC3E}">
        <p14:creationId xmlns:p14="http://schemas.microsoft.com/office/powerpoint/2010/main" val="346691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4B72C5-4240-7C44-8F79-6EE888343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797"/>
          <a:stretch/>
        </p:blipFill>
        <p:spPr>
          <a:xfrm>
            <a:off x="6419851" y="1739977"/>
            <a:ext cx="5772150" cy="3669773"/>
          </a:xfrm>
          <a:prstGeom prst="rect">
            <a:avLst/>
          </a:prstGeom>
        </p:spPr>
      </p:pic>
      <p:sp>
        <p:nvSpPr>
          <p:cNvPr id="5" name="Folded Corner 4">
            <a:extLst>
              <a:ext uri="{FF2B5EF4-FFF2-40B4-BE49-F238E27FC236}">
                <a16:creationId xmlns:a16="http://schemas.microsoft.com/office/drawing/2014/main" id="{097E5FD2-8DF0-6646-B516-08BAD7007955}"/>
              </a:ext>
            </a:extLst>
          </p:cNvPr>
          <p:cNvSpPr/>
          <p:nvPr/>
        </p:nvSpPr>
        <p:spPr>
          <a:xfrm>
            <a:off x="187743" y="1859339"/>
            <a:ext cx="6096000" cy="5068312"/>
          </a:xfrm>
          <a:prstGeom prst="foldedCorner">
            <a:avLst>
              <a:gd name="adj" fmla="val 32938"/>
            </a:avLst>
          </a:prstGeom>
          <a:solidFill>
            <a:schemeClr val="bg2"/>
          </a:solidFill>
        </p:spPr>
        <p:txBody>
          <a:bodyPr>
            <a:spAutoFit/>
          </a:bodyPr>
          <a:lstStyle/>
          <a:p>
            <a:r>
              <a:rPr lang="en-SA" b="1" dirty="0"/>
              <a:t>His Lipid profile results as shown , </a:t>
            </a:r>
          </a:p>
          <a:p>
            <a:r>
              <a:rPr lang="en-SA" b="1" dirty="0"/>
              <a:t>Q1. Which of the following is the best next step?</a:t>
            </a:r>
          </a:p>
          <a:p>
            <a:endParaRPr lang="en-SA" b="1" dirty="0"/>
          </a:p>
          <a:p>
            <a:pPr marL="228600" indent="-228600">
              <a:buAutoNum type="alphaUcPeriod"/>
            </a:pPr>
            <a:r>
              <a:rPr lang="en-SA" dirty="0"/>
              <a:t>Counsel on diet and exercise only,  as his lipids ar not very high.</a:t>
            </a:r>
          </a:p>
          <a:p>
            <a:endParaRPr lang="en-SA" dirty="0"/>
          </a:p>
          <a:p>
            <a:r>
              <a:rPr lang="en-SA" dirty="0"/>
              <a:t>B. </a:t>
            </a:r>
            <a:r>
              <a:rPr lang="en-US" dirty="0"/>
              <a:t>G</a:t>
            </a:r>
            <a:r>
              <a:rPr lang="en-SA" dirty="0"/>
              <a:t>ive Niacin to increase HDL level.</a:t>
            </a:r>
          </a:p>
          <a:p>
            <a:endParaRPr lang="en-US" dirty="0"/>
          </a:p>
          <a:p>
            <a:pPr marL="342900" indent="-342900">
              <a:buAutoNum type="alphaUcPeriod" startAt="3"/>
            </a:pPr>
            <a:r>
              <a:rPr lang="en-US" dirty="0"/>
              <a:t>Give high intensity statin </a:t>
            </a:r>
          </a:p>
          <a:p>
            <a:r>
              <a:rPr lang="en-US" dirty="0">
                <a:solidFill>
                  <a:srgbClr val="FF0000"/>
                </a:solidFill>
              </a:rPr>
              <a:t>( As the patient has hx of ASCVD) </a:t>
            </a:r>
          </a:p>
          <a:p>
            <a:endParaRPr lang="en-US" dirty="0"/>
          </a:p>
          <a:p>
            <a:r>
              <a:rPr lang="en-US" dirty="0"/>
              <a:t>D. Trial of </a:t>
            </a:r>
            <a:r>
              <a:rPr lang="en-SA" dirty="0"/>
              <a:t>Ezetimibe.</a:t>
            </a:r>
          </a:p>
        </p:txBody>
      </p:sp>
    </p:spTree>
    <p:extLst>
      <p:ext uri="{BB962C8B-B14F-4D97-AF65-F5344CB8AC3E}">
        <p14:creationId xmlns:p14="http://schemas.microsoft.com/office/powerpoint/2010/main" val="3304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F0C464F-CC69-E24B-BB57-083456863809}"/>
              </a:ext>
            </a:extLst>
          </p:cNvPr>
          <p:cNvSpPr/>
          <p:nvPr/>
        </p:nvSpPr>
        <p:spPr>
          <a:xfrm>
            <a:off x="0" y="2019666"/>
            <a:ext cx="11324391" cy="14865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F240C7-527E-BE4C-B8ED-A034D2B640C8}"/>
              </a:ext>
            </a:extLst>
          </p:cNvPr>
          <p:cNvSpPr/>
          <p:nvPr/>
        </p:nvSpPr>
        <p:spPr>
          <a:xfrm>
            <a:off x="11382662" y="0"/>
            <a:ext cx="80445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347B82-AB06-974D-962A-52F4E1203F29}"/>
              </a:ext>
            </a:extLst>
          </p:cNvPr>
          <p:cNvSpPr/>
          <p:nvPr/>
        </p:nvSpPr>
        <p:spPr>
          <a:xfrm>
            <a:off x="252222" y="2439792"/>
            <a:ext cx="757354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Dyslipidemia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en-US" sz="36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anagement Guidelines </a:t>
            </a:r>
          </a:p>
        </p:txBody>
      </p:sp>
      <p:pic>
        <p:nvPicPr>
          <p:cNvPr id="7" name="Picture 2" descr="Dyslipidemia | BusinessMirror">
            <a:extLst>
              <a:ext uri="{FF2B5EF4-FFF2-40B4-BE49-F238E27FC236}">
                <a16:creationId xmlns:a16="http://schemas.microsoft.com/office/drawing/2014/main" id="{434A333E-A344-7C43-9A87-1FE8C60DB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95"/>
          <a:stretch/>
        </p:blipFill>
        <p:spPr bwMode="auto">
          <a:xfrm>
            <a:off x="7884041" y="637901"/>
            <a:ext cx="3440350" cy="4618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151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F4A66-E0A6-EB4F-BACD-F2579929D5A7}"/>
              </a:ext>
            </a:extLst>
          </p:cNvPr>
          <p:cNvSpPr/>
          <p:nvPr/>
        </p:nvSpPr>
        <p:spPr>
          <a:xfrm>
            <a:off x="0" y="173182"/>
            <a:ext cx="12065135" cy="65116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254BA5-CA76-CE41-9F41-2E79F81B9FCA}"/>
              </a:ext>
            </a:extLst>
          </p:cNvPr>
          <p:cNvSpPr/>
          <p:nvPr/>
        </p:nvSpPr>
        <p:spPr>
          <a:xfrm>
            <a:off x="0" y="59654"/>
            <a:ext cx="8201465" cy="6738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7FD65F-B30E-604B-BFC8-FCA0B3DBF0E5}"/>
              </a:ext>
            </a:extLst>
          </p:cNvPr>
          <p:cNvSpPr/>
          <p:nvPr/>
        </p:nvSpPr>
        <p:spPr>
          <a:xfrm>
            <a:off x="406943" y="415438"/>
            <a:ext cx="5953209" cy="855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A" sz="2400" b="1" dirty="0">
                <a:solidFill>
                  <a:schemeClr val="tx1"/>
                </a:solidFill>
              </a:rPr>
              <a:t>Guid</a:t>
            </a:r>
            <a:r>
              <a:rPr lang="en-US" sz="2400" b="1" dirty="0">
                <a:solidFill>
                  <a:schemeClr val="tx1"/>
                </a:solidFill>
              </a:rPr>
              <a:t>e</a:t>
            </a:r>
            <a:r>
              <a:rPr lang="en-SA" sz="2400" b="1" dirty="0">
                <a:solidFill>
                  <a:schemeClr val="tx1"/>
                </a:solidFill>
              </a:rPr>
              <a:t>lines / Viewpoints to consider:</a:t>
            </a:r>
            <a:endParaRPr lang="en-SA" sz="2400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67EEEAC-D5E3-4244-AE0B-D15DA7A22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964" y="3968680"/>
            <a:ext cx="2386846" cy="95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B3B5EBA-1734-1842-B8FA-3571E17A9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113" y="2895879"/>
            <a:ext cx="2386846" cy="737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5ED5336-EF20-974C-81A0-84B0D04CBA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27" t="22132" r="11217" b="21033"/>
          <a:stretch/>
        </p:blipFill>
        <p:spPr>
          <a:xfrm>
            <a:off x="661960" y="5223713"/>
            <a:ext cx="2982274" cy="737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02793C5-B76A-6F42-8EE5-807B27C4F5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774" t="70582" r="13107"/>
          <a:stretch/>
        </p:blipFill>
        <p:spPr>
          <a:xfrm>
            <a:off x="2088152" y="4131391"/>
            <a:ext cx="1767390" cy="7375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47654E-DF95-694E-851B-BCF88D52C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875" y="4051817"/>
            <a:ext cx="1356904" cy="686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21504FA-B213-8548-A49F-1D88A77395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960" y="2941180"/>
            <a:ext cx="3036259" cy="650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DEC777-ABC0-D74A-B7E2-A24DFD8CDA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887" y="1922047"/>
            <a:ext cx="3044420" cy="650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" descr="Clinical practice guideline on pregnancy and renal disease">
            <a:extLst>
              <a:ext uri="{FF2B5EF4-FFF2-40B4-BE49-F238E27FC236}">
                <a16:creationId xmlns:a16="http://schemas.microsoft.com/office/drawing/2014/main" id="{DF5D44C7-1140-5048-ABED-8A30FC165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359" y="2171592"/>
            <a:ext cx="2933915" cy="2514816"/>
          </a:xfrm>
          <a:prstGeom prst="snip2DiagRect">
            <a:avLst>
              <a:gd name="adj1" fmla="val 776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62B4F0-5A42-734A-82D2-C88329B0FA3C}"/>
              </a:ext>
            </a:extLst>
          </p:cNvPr>
          <p:cNvSpPr txBox="1">
            <a:spLocks/>
          </p:cNvSpPr>
          <p:nvPr/>
        </p:nvSpPr>
        <p:spPr bwMode="black">
          <a:xfrm>
            <a:off x="8486308" y="2247293"/>
            <a:ext cx="4421725" cy="475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DYSLIPIDEMIA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4194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FE574C-B8C6-C54F-8990-428C3C07BA77}"/>
              </a:ext>
            </a:extLst>
          </p:cNvPr>
          <p:cNvSpPr/>
          <p:nvPr/>
        </p:nvSpPr>
        <p:spPr>
          <a:xfrm>
            <a:off x="293175" y="429046"/>
            <a:ext cx="6551581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strike="noStrike" dirty="0">
                <a:solidFill>
                  <a:srgbClr val="373A3C"/>
                </a:solidFill>
                <a:effectLst/>
              </a:rPr>
              <a:t>Case Presentation (1)</a:t>
            </a:r>
          </a:p>
          <a:p>
            <a:endParaRPr lang="en-US" b="0" i="0" u="none" strike="noStrike" dirty="0">
              <a:solidFill>
                <a:srgbClr val="373A3C"/>
              </a:solidFill>
              <a:effectLst/>
            </a:endParaRPr>
          </a:p>
          <a:p>
            <a:r>
              <a:rPr lang="en-US" dirty="0">
                <a:solidFill>
                  <a:srgbClr val="373A3C"/>
                </a:solidFill>
              </a:rPr>
              <a:t>Mohammed 55 years old male , smoker , Known case of knee OA and Asthma ,</a:t>
            </a:r>
          </a:p>
          <a:p>
            <a:r>
              <a:rPr lang="en-US" dirty="0">
                <a:solidFill>
                  <a:srgbClr val="373A3C"/>
                </a:solidFill>
              </a:rPr>
              <a:t>His father died at the age of 52, because of Myocardial infarction.</a:t>
            </a:r>
          </a:p>
          <a:p>
            <a:endParaRPr lang="en-US" dirty="0">
              <a:solidFill>
                <a:srgbClr val="373A3C"/>
              </a:solidFill>
            </a:endParaRPr>
          </a:p>
          <a:p>
            <a:r>
              <a:rPr lang="en-US" dirty="0">
                <a:solidFill>
                  <a:srgbClr val="373A3C"/>
                </a:solidFill>
              </a:rPr>
              <a:t>Came today to check his lab results.</a:t>
            </a:r>
          </a:p>
          <a:p>
            <a:endParaRPr lang="en-US" dirty="0">
              <a:solidFill>
                <a:srgbClr val="373A3C"/>
              </a:solidFill>
            </a:endParaRPr>
          </a:p>
          <a:p>
            <a:r>
              <a:rPr lang="en-US" b="1" dirty="0">
                <a:solidFill>
                  <a:srgbClr val="373A3C"/>
                </a:solidFill>
              </a:rPr>
              <a:t>On examination :</a:t>
            </a:r>
          </a:p>
          <a:p>
            <a:r>
              <a:rPr lang="en-US" dirty="0">
                <a:solidFill>
                  <a:srgbClr val="373A3C"/>
                </a:solidFill>
              </a:rPr>
              <a:t>Looks well , not in pain or discomfort </a:t>
            </a:r>
          </a:p>
          <a:p>
            <a:pPr>
              <a:buNone/>
            </a:pPr>
            <a:r>
              <a:rPr lang="en-US" dirty="0">
                <a:solidFill>
                  <a:srgbClr val="373A3C"/>
                </a:solidFill>
              </a:rPr>
              <a:t>Height: 164 cm       Weight: 94 kg. </a:t>
            </a:r>
          </a:p>
          <a:p>
            <a:pPr>
              <a:buNone/>
            </a:pPr>
            <a:r>
              <a:rPr lang="en-US" dirty="0">
                <a:solidFill>
                  <a:srgbClr val="373A3C"/>
                </a:solidFill>
              </a:rPr>
              <a:t>BMI :34.9</a:t>
            </a:r>
          </a:p>
          <a:p>
            <a:pPr>
              <a:buNone/>
            </a:pPr>
            <a:r>
              <a:rPr lang="en-US" dirty="0">
                <a:solidFill>
                  <a:srgbClr val="373A3C"/>
                </a:solidFill>
              </a:rPr>
              <a:t>Blood pressure: 145/86 mmHg,</a:t>
            </a:r>
          </a:p>
          <a:p>
            <a:pPr>
              <a:buNone/>
            </a:pPr>
            <a:r>
              <a:rPr lang="en-US" dirty="0">
                <a:solidFill>
                  <a:srgbClr val="373A3C"/>
                </a:solidFill>
              </a:rPr>
              <a:t>Pulse 80/minute  RR: 20/minute.</a:t>
            </a:r>
          </a:p>
          <a:p>
            <a:pPr>
              <a:buNone/>
            </a:pPr>
            <a:endParaRPr lang="en-US" dirty="0">
              <a:solidFill>
                <a:srgbClr val="373A3C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solidFill>
                  <a:srgbClr val="373A3C"/>
                </a:solidFill>
              </a:rPr>
              <a:t>How would you like to approach this patient?</a:t>
            </a:r>
          </a:p>
          <a:p>
            <a:pPr>
              <a:buNone/>
            </a:pPr>
            <a:endParaRPr lang="en-US" dirty="0">
              <a:solidFill>
                <a:srgbClr val="373A3C"/>
              </a:solidFill>
            </a:endParaRPr>
          </a:p>
          <a:p>
            <a:endParaRPr lang="en-US" dirty="0">
              <a:solidFill>
                <a:srgbClr val="373A3C"/>
              </a:solidFill>
            </a:endParaRPr>
          </a:p>
          <a:p>
            <a:endParaRPr lang="en-US" b="0" i="0" u="none" strike="noStrike" dirty="0">
              <a:solidFill>
                <a:srgbClr val="373A3C"/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771070-4AD8-EC42-BB7A-1C8AB621C51E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346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14F9736-6C07-3A4F-B70A-FE2A7B480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1110" y="-177544"/>
            <a:ext cx="2645189" cy="10580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70BFF0-E09D-CE40-8F3B-2001510E7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758" y="73634"/>
            <a:ext cx="1703725" cy="526473"/>
          </a:xfrm>
          <a:prstGeom prst="rect">
            <a:avLst/>
          </a:prstGeom>
        </p:spPr>
      </p:pic>
      <p:pic>
        <p:nvPicPr>
          <p:cNvPr id="15" name="Picture 2" descr="Vector Images, Illustrations and Cliparts: Seamless pattern social concept  of people communication in flat style. Group young and old muslim people  standing together in different traditional islamic clothes in flat style.  Arab">
            <a:extLst>
              <a:ext uri="{FF2B5EF4-FFF2-40B4-BE49-F238E27FC236}">
                <a16:creationId xmlns:a16="http://schemas.microsoft.com/office/drawing/2014/main" id="{3F94A7AE-5F5E-5745-AEB2-3B42755BF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36"/>
          <a:stretch/>
        </p:blipFill>
        <p:spPr bwMode="auto">
          <a:xfrm>
            <a:off x="1448444" y="2902178"/>
            <a:ext cx="5151051" cy="2419086"/>
          </a:xfrm>
          <a:prstGeom prst="round2DiagRect">
            <a:avLst>
              <a:gd name="adj1" fmla="val 16667"/>
              <a:gd name="adj2" fmla="val 57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4A17450-979F-864E-93E2-8CB392275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913" y="1690065"/>
            <a:ext cx="4858746" cy="10064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SA" b="1" dirty="0">
                <a:solidFill>
                  <a:srgbClr val="FF0000"/>
                </a:solidFill>
              </a:rPr>
              <a:t>tatin benefit group</a:t>
            </a:r>
          </a:p>
        </p:txBody>
      </p:sp>
      <p:pic>
        <p:nvPicPr>
          <p:cNvPr id="19" name="Picture 4" descr="Presenters Peter Howard Jones, MD, FACP, FNLA - ppt download">
            <a:extLst>
              <a:ext uri="{FF2B5EF4-FFF2-40B4-BE49-F238E27FC236}">
                <a16:creationId xmlns:a16="http://schemas.microsoft.com/office/drawing/2014/main" id="{AC5C582A-E07A-BB44-A0DE-F97FAD55C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2" t="19469" r="56786" b="66051"/>
          <a:stretch/>
        </p:blipFill>
        <p:spPr bwMode="auto">
          <a:xfrm>
            <a:off x="7439997" y="1927313"/>
            <a:ext cx="2819486" cy="9748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resenters Peter Howard Jones, MD, FACP, FNLA - ppt download">
            <a:extLst>
              <a:ext uri="{FF2B5EF4-FFF2-40B4-BE49-F238E27FC236}">
                <a16:creationId xmlns:a16="http://schemas.microsoft.com/office/drawing/2014/main" id="{CF187795-67B5-894F-8065-FADBF35A9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2" t="34576" r="56786" b="15219"/>
          <a:stretch/>
        </p:blipFill>
        <p:spPr bwMode="auto">
          <a:xfrm>
            <a:off x="7439997" y="2880049"/>
            <a:ext cx="2819486" cy="28439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Work Experience in General Practice - Med School Life">
            <a:extLst>
              <a:ext uri="{FF2B5EF4-FFF2-40B4-BE49-F238E27FC236}">
                <a16:creationId xmlns:a16="http://schemas.microsoft.com/office/drawing/2014/main" id="{1F33007B-385C-064D-9890-870EA40EC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CFABD2B-F3A4-7644-B01A-9A9D912C2D12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971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14F9736-6C07-3A4F-B70A-FE2A7B480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1110" y="-177544"/>
            <a:ext cx="2645189" cy="10580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70BFF0-E09D-CE40-8F3B-2001510E7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564" y="73634"/>
            <a:ext cx="1703725" cy="5264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90887CC-8B0E-1248-BB63-5D025954C75F}"/>
              </a:ext>
            </a:extLst>
          </p:cNvPr>
          <p:cNvSpPr/>
          <p:nvPr/>
        </p:nvSpPr>
        <p:spPr>
          <a:xfrm>
            <a:off x="4814308" y="2277875"/>
            <a:ext cx="1653721" cy="804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SA" dirty="0"/>
              <a:t>econdary prevention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1B03A0-3330-394B-B89C-A74186529920}"/>
              </a:ext>
            </a:extLst>
          </p:cNvPr>
          <p:cNvSpPr/>
          <p:nvPr/>
        </p:nvSpPr>
        <p:spPr>
          <a:xfrm>
            <a:off x="4808643" y="5254074"/>
            <a:ext cx="1653721" cy="804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Primary</a:t>
            </a:r>
            <a:r>
              <a:rPr lang="en-SA" dirty="0"/>
              <a:t> prevention</a:t>
            </a:r>
          </a:p>
        </p:txBody>
      </p:sp>
      <p:pic>
        <p:nvPicPr>
          <p:cNvPr id="20" name="Picture 2" descr="Eight signs of a heart attack you get a month before having one - Daily  Record">
            <a:extLst>
              <a:ext uri="{FF2B5EF4-FFF2-40B4-BE49-F238E27FC236}">
                <a16:creationId xmlns:a16="http://schemas.microsoft.com/office/drawing/2014/main" id="{13241ECF-95F6-B64F-A0D5-C858604A0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940" y="1267521"/>
            <a:ext cx="2768090" cy="2768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Do You Know the Signs of a Heart Attack? | Cone Health">
            <a:extLst>
              <a:ext uri="{FF2B5EF4-FFF2-40B4-BE49-F238E27FC236}">
                <a16:creationId xmlns:a16="http://schemas.microsoft.com/office/drawing/2014/main" id="{D27330B0-74E0-6C43-8DC5-1283EE5A7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r="17500" b="14103"/>
          <a:stretch/>
        </p:blipFill>
        <p:spPr bwMode="auto">
          <a:xfrm>
            <a:off x="1274940" y="4155042"/>
            <a:ext cx="2568454" cy="2514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Presenters Peter Howard Jones, MD, FACP, FNLA - ppt download">
            <a:extLst>
              <a:ext uri="{FF2B5EF4-FFF2-40B4-BE49-F238E27FC236}">
                <a16:creationId xmlns:a16="http://schemas.microsoft.com/office/drawing/2014/main" id="{48775053-CC80-684D-8A59-6BE0D5198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2" t="19469" r="56786" b="66051"/>
          <a:stretch/>
        </p:blipFill>
        <p:spPr bwMode="auto">
          <a:xfrm>
            <a:off x="7382075" y="1989014"/>
            <a:ext cx="2752843" cy="10937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Presenters Peter Howard Jones, MD, FACP, FNLA - ppt download">
            <a:extLst>
              <a:ext uri="{FF2B5EF4-FFF2-40B4-BE49-F238E27FC236}">
                <a16:creationId xmlns:a16="http://schemas.microsoft.com/office/drawing/2014/main" id="{FE74A4DB-6B17-454D-9832-1D2D81ADBD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2" t="34576" r="56786" b="15219"/>
          <a:stretch/>
        </p:blipFill>
        <p:spPr bwMode="auto">
          <a:xfrm>
            <a:off x="7421060" y="3775204"/>
            <a:ext cx="2819486" cy="28439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Work Experience in General Practice - Med School Life">
            <a:extLst>
              <a:ext uri="{FF2B5EF4-FFF2-40B4-BE49-F238E27FC236}">
                <a16:creationId xmlns:a16="http://schemas.microsoft.com/office/drawing/2014/main" id="{9BB1FA16-34A7-6844-B3FB-1FDCB0FEE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2117CED-4A21-2243-A573-D392AF8C6B35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0139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347B82-AB06-974D-962A-52F4E1203F29}"/>
              </a:ext>
            </a:extLst>
          </p:cNvPr>
          <p:cNvSpPr/>
          <p:nvPr/>
        </p:nvSpPr>
        <p:spPr>
          <a:xfrm>
            <a:off x="2354177" y="4065706"/>
            <a:ext cx="668311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Guidelines for Primary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sz="36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revention</a:t>
            </a:r>
          </a:p>
        </p:txBody>
      </p:sp>
      <p:pic>
        <p:nvPicPr>
          <p:cNvPr id="4" name="Picture 6" descr="Do You Know the Signs of a Heart Attack? | Cone Health">
            <a:extLst>
              <a:ext uri="{FF2B5EF4-FFF2-40B4-BE49-F238E27FC236}">
                <a16:creationId xmlns:a16="http://schemas.microsoft.com/office/drawing/2014/main" id="{2B927280-535F-6C41-8B8C-91CEB57238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r="17500" b="14103"/>
          <a:stretch/>
        </p:blipFill>
        <p:spPr bwMode="auto">
          <a:xfrm>
            <a:off x="4411506" y="1272694"/>
            <a:ext cx="2568454" cy="2514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8055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9F468-1DD0-4F4E-8806-E9F668279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85" y="691885"/>
            <a:ext cx="111252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AA00"/>
                </a:solidFill>
                <a:latin typeface="Arial Rounded MT Bold" panose="020F0704030504030204" pitchFamily="34" charset="77"/>
              </a:rPr>
              <a:t>Lifestyle changes for preventing cardiovascular disease</a:t>
            </a:r>
            <a:endParaRPr lang="en-SA" sz="4000" b="1" dirty="0">
              <a:solidFill>
                <a:srgbClr val="FFAA0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A0960F-A33F-7D4D-BB23-E265B4998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4328" y="2530509"/>
            <a:ext cx="10163343" cy="2701929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63B23-BE84-124A-98AB-A34EC93B5C66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057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031D03-64C6-45E6-8AE2-F18920681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17" y="878971"/>
            <a:ext cx="10515600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</a:rPr>
              <a:t>Diet Therapy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53B7D9-4457-1B48-9E33-BFFC9AC37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767" y="-189371"/>
            <a:ext cx="2645189" cy="1058076"/>
          </a:xfrm>
          <a:prstGeom prst="rect">
            <a:avLst/>
          </a:prstGeom>
        </p:spPr>
      </p:pic>
      <p:pic>
        <p:nvPicPr>
          <p:cNvPr id="14" name="Picture 4" descr="Work Experience in General Practice - Med School Life">
            <a:extLst>
              <a:ext uri="{FF2B5EF4-FFF2-40B4-BE49-F238E27FC236}">
                <a16:creationId xmlns:a16="http://schemas.microsoft.com/office/drawing/2014/main" id="{7631158B-4DB6-FF44-A3D9-59AF89582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19C3705-98BA-EF47-97BC-0AD608715535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8996D4-0EA5-2C47-8780-579DBC78B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2342" y="1148598"/>
            <a:ext cx="8233450" cy="456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120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iet Plan to Lower Cholesterol and Lose Weight - Pritikin Weight Loss Resort">
            <a:extLst>
              <a:ext uri="{FF2B5EF4-FFF2-40B4-BE49-F238E27FC236}">
                <a16:creationId xmlns:a16="http://schemas.microsoft.com/office/drawing/2014/main" id="{573A8A60-0E3B-0440-AF4D-08042536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385" y="868705"/>
            <a:ext cx="3748265" cy="56954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53B7D9-4457-1B48-9E33-BFFC9AC37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3767" y="-189371"/>
            <a:ext cx="2645189" cy="10580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F5806A-DD69-AA49-B66C-31C9A964E978}"/>
              </a:ext>
            </a:extLst>
          </p:cNvPr>
          <p:cNvSpPr/>
          <p:nvPr/>
        </p:nvSpPr>
        <p:spPr>
          <a:xfrm>
            <a:off x="159026" y="868705"/>
            <a:ext cx="757361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Diet Therapy</a:t>
            </a:r>
          </a:p>
          <a:p>
            <a:endParaRPr lang="en-US" sz="2400" b="1" dirty="0">
              <a:solidFill>
                <a:srgbClr val="C00000"/>
              </a:solidFill>
            </a:endParaRPr>
          </a:p>
          <a:p>
            <a:pPr fontAlgn="base"/>
            <a:r>
              <a:rPr lang="en-US" b="1" dirty="0">
                <a:solidFill>
                  <a:srgbClr val="000000"/>
                </a:solidFill>
              </a:rPr>
              <a:t>(Always initiated firstly</a:t>
            </a:r>
            <a:r>
              <a:rPr lang="en-US" dirty="0">
                <a:solidFill>
                  <a:srgbClr val="000000"/>
                </a:solidFill>
              </a:rPr>
              <a:t> in the management.</a:t>
            </a:r>
          </a:p>
          <a:p>
            <a:pPr fontAlgn="base"/>
            <a:r>
              <a:rPr lang="en-US" b="1" dirty="0">
                <a:solidFill>
                  <a:srgbClr val="000000"/>
                </a:solidFill>
              </a:rPr>
              <a:t>Except</a:t>
            </a:r>
            <a:r>
              <a:rPr lang="en-US" dirty="0">
                <a:solidFill>
                  <a:srgbClr val="000000"/>
                </a:solidFill>
              </a:rPr>
              <a:t> patients with </a:t>
            </a:r>
            <a:r>
              <a:rPr lang="en-US" b="1" dirty="0">
                <a:solidFill>
                  <a:srgbClr val="FF0000"/>
                </a:solidFill>
              </a:rPr>
              <a:t>familial hypercholesterolemia </a:t>
            </a:r>
            <a:r>
              <a:rPr lang="en-US" dirty="0">
                <a:solidFill>
                  <a:srgbClr val="000000"/>
                </a:solidFill>
              </a:rPr>
              <a:t>and </a:t>
            </a:r>
            <a:r>
              <a:rPr lang="en-US" b="1" dirty="0">
                <a:solidFill>
                  <a:srgbClr val="FF0000"/>
                </a:solidFill>
              </a:rPr>
              <a:t>Statin benefit group </a:t>
            </a:r>
            <a:r>
              <a:rPr lang="en-US" dirty="0">
                <a:solidFill>
                  <a:srgbClr val="000000"/>
                </a:solidFill>
              </a:rPr>
              <a:t>in which both drugs and diet should begin together.)</a:t>
            </a:r>
          </a:p>
          <a:p>
            <a:pPr fontAlgn="base"/>
            <a:endParaRPr lang="en-US" dirty="0">
              <a:solidFill>
                <a:srgbClr val="000000"/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Total fat restriction</a:t>
            </a:r>
            <a:r>
              <a:rPr lang="en-US" dirty="0">
                <a:solidFill>
                  <a:srgbClr val="000000"/>
                </a:solidFill>
              </a:rPr>
              <a:t>→↓hypertriglyceridemia</a:t>
            </a:r>
          </a:p>
          <a:p>
            <a:pPr fontAlgn="base"/>
            <a:endParaRPr lang="en-US" dirty="0">
              <a:solidFill>
                <a:srgbClr val="000000"/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Cholesterol &amp; Saturated fat</a:t>
            </a:r>
            <a:r>
              <a:rPr lang="en-US" dirty="0">
                <a:solidFill>
                  <a:srgbClr val="000000"/>
                </a:solidFill>
              </a:rPr>
              <a:t>→↓Hypercholesterolemia (LDL)</a:t>
            </a:r>
          </a:p>
          <a:p>
            <a:pPr fontAlgn="base"/>
            <a:endParaRPr lang="en-US" dirty="0">
              <a:solidFill>
                <a:srgbClr val="000000"/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Decrease CHO</a:t>
            </a:r>
            <a:r>
              <a:rPr lang="en-US" dirty="0">
                <a:solidFill>
                  <a:srgbClr val="000000"/>
                </a:solidFill>
              </a:rPr>
              <a:t> (Sucrose &amp; simple sugars) →↓VLDL.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Increase dietary fibers </a:t>
            </a:r>
            <a:r>
              <a:rPr lang="en-US" dirty="0">
                <a:solidFill>
                  <a:srgbClr val="000000"/>
                </a:solidFill>
              </a:rPr>
              <a:t>(oat or rice bran)→↓LDL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S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48D113-2CFF-914E-83B3-DFB1F69269CD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iet Plan to Lower Cholesterol and Lose Weight - Pritikin Weight Loss Resort">
            <a:extLst>
              <a:ext uri="{FF2B5EF4-FFF2-40B4-BE49-F238E27FC236}">
                <a16:creationId xmlns:a16="http://schemas.microsoft.com/office/drawing/2014/main" id="{573A8A60-0E3B-0440-AF4D-08042536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385" y="868705"/>
            <a:ext cx="3748265" cy="56954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53B7D9-4457-1B48-9E33-BFFC9AC37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3767" y="-189371"/>
            <a:ext cx="2645189" cy="10580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F5806A-DD69-AA49-B66C-31C9A964E978}"/>
              </a:ext>
            </a:extLst>
          </p:cNvPr>
          <p:cNvSpPr/>
          <p:nvPr/>
        </p:nvSpPr>
        <p:spPr>
          <a:xfrm>
            <a:off x="297923" y="1868492"/>
            <a:ext cx="79293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Increase vegetables, fresh fruit, cereals, whole grain.</a:t>
            </a:r>
          </a:p>
          <a:p>
            <a:pPr fontAlgn="base"/>
            <a:endParaRPr lang="en-US" dirty="0">
              <a:solidFill>
                <a:srgbClr val="000000"/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No alcohol</a:t>
            </a:r>
            <a:r>
              <a:rPr lang="en-US" dirty="0">
                <a:solidFill>
                  <a:srgbClr val="000000"/>
                </a:solidFill>
              </a:rPr>
              <a:t>→↓Hypertriglyceridemia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Decrease caloric intake</a:t>
            </a:r>
            <a:r>
              <a:rPr lang="en-US" dirty="0">
                <a:solidFill>
                  <a:srgbClr val="000000"/>
                </a:solidFill>
              </a:rPr>
              <a:t> and stabilization of weight.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Total fat</a:t>
            </a:r>
            <a:r>
              <a:rPr lang="en-US" dirty="0">
                <a:solidFill>
                  <a:srgbClr val="000000"/>
                </a:solidFill>
              </a:rPr>
              <a:t> calories should be </a:t>
            </a:r>
            <a:r>
              <a:rPr lang="en-US" b="1" dirty="0">
                <a:solidFill>
                  <a:srgbClr val="000000"/>
                </a:solidFill>
              </a:rPr>
              <a:t>20-25%</a:t>
            </a:r>
            <a:r>
              <a:rPr lang="en-US" dirty="0">
                <a:solidFill>
                  <a:srgbClr val="000000"/>
                </a:solidFill>
              </a:rPr>
              <a:t> with </a:t>
            </a:r>
            <a:r>
              <a:rPr lang="en-US" b="1" dirty="0">
                <a:solidFill>
                  <a:srgbClr val="000000"/>
                </a:solidFill>
              </a:rPr>
              <a:t>saturated fat &lt; 8%,</a:t>
            </a:r>
          </a:p>
          <a:p>
            <a:pPr fontAlgn="base"/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FF06F1-72B5-DB4C-B063-607D6D018D01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3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8C7D7C-1FEA-4088-A34D-1FE66FF22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4959"/>
            <a:ext cx="10515600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</a:rPr>
              <a:t>Exercise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B7C19CD-F09F-46F0-B2B3-F891A6E44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0522"/>
            <a:ext cx="5816600" cy="2718026"/>
          </a:xfrm>
        </p:spPr>
        <p:txBody>
          <a:bodyPr>
            <a:normAutofit fontScale="85000" lnSpcReduction="20000"/>
          </a:bodyPr>
          <a:lstStyle/>
          <a:p>
            <a:pPr algn="l" rtl="0"/>
            <a:r>
              <a:rPr lang="en-US" sz="1800" dirty="0"/>
              <a:t>Aerobic physical activity</a:t>
            </a:r>
          </a:p>
          <a:p>
            <a:pPr algn="l" rtl="0"/>
            <a:endParaRPr lang="en-US" sz="1800" dirty="0"/>
          </a:p>
          <a:p>
            <a:pPr algn="l" rtl="0"/>
            <a:r>
              <a:rPr lang="en-US" sz="1800" dirty="0"/>
              <a:t>Minimum 3-4 sessions per week, </a:t>
            </a:r>
          </a:p>
          <a:p>
            <a:pPr algn="l" rtl="0"/>
            <a:endParaRPr lang="en-US" sz="1800" dirty="0"/>
          </a:p>
          <a:p>
            <a:pPr algn="l" rtl="0"/>
            <a:r>
              <a:rPr lang="en-US" sz="1800" dirty="0"/>
              <a:t>Lasting on average 40 minutes per session</a:t>
            </a:r>
          </a:p>
          <a:p>
            <a:pPr algn="l" rtl="0"/>
            <a:endParaRPr lang="en-US" sz="1800" dirty="0"/>
          </a:p>
          <a:p>
            <a:pPr algn="l" rtl="0"/>
            <a:r>
              <a:rPr lang="en-US" sz="1800" dirty="0"/>
              <a:t>Involving moderate-to vigorous-intensity physical activity.</a:t>
            </a:r>
          </a:p>
          <a:p>
            <a:pPr algn="l" rtl="0"/>
            <a:endParaRPr lang="en-US" sz="2100" dirty="0"/>
          </a:p>
          <a:p>
            <a:r>
              <a:rPr lang="en-US" sz="2100" dirty="0">
                <a:cs typeface="Times New Roman"/>
              </a:rPr>
              <a:t>▼</a:t>
            </a:r>
            <a:r>
              <a:rPr lang="en-US" sz="2100" dirty="0"/>
              <a:t>TG,   </a:t>
            </a:r>
            <a:r>
              <a:rPr lang="en-US" sz="2100" dirty="0">
                <a:cs typeface="Times New Roman"/>
              </a:rPr>
              <a:t>▼</a:t>
            </a:r>
            <a:r>
              <a:rPr lang="en-US" sz="2100" dirty="0"/>
              <a:t>VLDL-C,  and   </a:t>
            </a:r>
            <a:r>
              <a:rPr lang="en-US" sz="2100" dirty="0">
                <a:cs typeface="Times New Roman"/>
              </a:rPr>
              <a:t>▲</a:t>
            </a:r>
            <a:r>
              <a:rPr lang="en-US" sz="21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HDL-C</a:t>
            </a:r>
            <a:endParaRPr lang="en-US" sz="2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69E43F-2085-5E49-817D-B09A7FC58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8452" y="-150593"/>
            <a:ext cx="2645189" cy="1058076"/>
          </a:xfrm>
          <a:prstGeom prst="rect">
            <a:avLst/>
          </a:prstGeom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6D380A29-0E13-2747-B14F-F2D000EDC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357" y="1348323"/>
            <a:ext cx="4453260" cy="30564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Work Experience in General Practice - Med School Life">
            <a:extLst>
              <a:ext uri="{FF2B5EF4-FFF2-40B4-BE49-F238E27FC236}">
                <a16:creationId xmlns:a16="http://schemas.microsoft.com/office/drawing/2014/main" id="{EB98A5B4-D324-AB42-AE44-8B1F4C908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3F2DFDF-7E80-8546-A530-57BEA5E52AD0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4111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8C7D7C-1FEA-4088-A34D-1FE66FF22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2276"/>
            <a:ext cx="10515600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</a:rPr>
              <a:t>Weight loss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846BFF-AF9D-D24E-9EF2-341E06B1B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859" y="3314978"/>
            <a:ext cx="4366571" cy="24979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03E262-0D01-6D4C-A9A4-0962C0784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3767" y="-189371"/>
            <a:ext cx="2645189" cy="10580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874A98-4A33-8442-B824-19601CE96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5860" y="868705"/>
            <a:ext cx="4523484" cy="20895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FF8713-96B4-A540-ADF2-FA7FB44648BC}"/>
              </a:ext>
            </a:extLst>
          </p:cNvPr>
          <p:cNvSpPr txBox="1"/>
          <p:nvPr/>
        </p:nvSpPr>
        <p:spPr>
          <a:xfrm>
            <a:off x="632959" y="1825209"/>
            <a:ext cx="536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A" dirty="0"/>
              <a:t>Weight loss improves the plasma lipoprotein profile.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222222"/>
                </a:solidFill>
                <a:effectLst/>
                <a:latin typeface="-apple-system"/>
              </a:rPr>
              <a:t>reductions in LDL-C and VLDL-C </a:t>
            </a:r>
            <a:endParaRPr lang="en-S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49E7FA-B28F-9847-93DC-C986F712DEB0}"/>
              </a:ext>
            </a:extLst>
          </p:cNvPr>
          <p:cNvSpPr/>
          <p:nvPr/>
        </p:nvSpPr>
        <p:spPr>
          <a:xfrm>
            <a:off x="838200" y="288793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6"/>
              </a:rPr>
              <a:t>https://www.cmaj.ca/content/192/31/E875</a:t>
            </a:r>
            <a:r>
              <a:rPr lang="en-US" dirty="0"/>
              <a:t> </a:t>
            </a:r>
            <a:r>
              <a:rPr lang="en-SA" dirty="0">
                <a:solidFill>
                  <a:srgbClr val="C00000"/>
                </a:solidFill>
              </a:rPr>
              <a:t>(</a:t>
            </a:r>
            <a:r>
              <a:rPr lang="en-US" dirty="0">
                <a:solidFill>
                  <a:srgbClr val="C00000"/>
                </a:solidFill>
              </a:rPr>
              <a:t>CMAJ 2020</a:t>
            </a:r>
            <a:r>
              <a:rPr lang="en-SA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051648-0513-6244-A31D-BEAFE640C239}"/>
              </a:ext>
            </a:extLst>
          </p:cNvPr>
          <p:cNvSpPr txBox="1"/>
          <p:nvPr/>
        </p:nvSpPr>
        <p:spPr>
          <a:xfrm>
            <a:off x="632959" y="2536569"/>
            <a:ext cx="249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A" dirty="0"/>
              <a:t>Manegment options: </a:t>
            </a:r>
          </a:p>
        </p:txBody>
      </p:sp>
      <p:pic>
        <p:nvPicPr>
          <p:cNvPr id="17" name="Picture 4" descr="Work Experience in General Practice - Med School Life">
            <a:extLst>
              <a:ext uri="{FF2B5EF4-FFF2-40B4-BE49-F238E27FC236}">
                <a16:creationId xmlns:a16="http://schemas.microsoft.com/office/drawing/2014/main" id="{C09FDAFA-F209-F543-8214-A5CE6A924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5B5D6C4-815E-0245-BF57-FB949ECBDE9E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619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BA922E-EAA7-3844-A611-FD54D01F6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4571" y="-192168"/>
            <a:ext cx="2645189" cy="10580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2F7163-5D08-5048-9BE1-932F81F9D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918" y="73634"/>
            <a:ext cx="1703725" cy="5264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F84BA7-9F64-E248-A87A-70823AD1D6FD}"/>
              </a:ext>
            </a:extLst>
          </p:cNvPr>
          <p:cNvSpPr/>
          <p:nvPr/>
        </p:nvSpPr>
        <p:spPr>
          <a:xfrm>
            <a:off x="1167618" y="1335397"/>
            <a:ext cx="2315183" cy="369332"/>
          </a:xfrm>
          <a:prstGeom prst="rect">
            <a:avLst/>
          </a:prstGeom>
          <a:solidFill>
            <a:schemeClr val="bg2"/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/>
            <a:r>
              <a:rPr lang="en-US" b="1" dirty="0"/>
              <a:t>Recommendation: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CFB0DA-FB94-DD44-985A-2C742C2A23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06" t="1668" r="1999" b="62057"/>
          <a:stretch/>
        </p:blipFill>
        <p:spPr>
          <a:xfrm>
            <a:off x="1167618" y="1841017"/>
            <a:ext cx="9773999" cy="28611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929FDB-12C6-F448-9C69-0DA4765F161F}"/>
              </a:ext>
            </a:extLst>
          </p:cNvPr>
          <p:cNvSpPr txBox="1"/>
          <p:nvPr/>
        </p:nvSpPr>
        <p:spPr>
          <a:xfrm>
            <a:off x="5161136" y="4838469"/>
            <a:ext cx="1650901" cy="369332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SA" dirty="0"/>
              <a:t>Risk Calculation</a:t>
            </a:r>
          </a:p>
        </p:txBody>
      </p:sp>
      <p:pic>
        <p:nvPicPr>
          <p:cNvPr id="12" name="Picture 4" descr="Work Experience in General Practice - Med School Life">
            <a:extLst>
              <a:ext uri="{FF2B5EF4-FFF2-40B4-BE49-F238E27FC236}">
                <a16:creationId xmlns:a16="http://schemas.microsoft.com/office/drawing/2014/main" id="{85695C84-220B-B246-BCB3-5C4A04C30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8E208B8-BDAC-9043-AABA-362B49473EB2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63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ded Corner 13">
            <a:extLst>
              <a:ext uri="{FF2B5EF4-FFF2-40B4-BE49-F238E27FC236}">
                <a16:creationId xmlns:a16="http://schemas.microsoft.com/office/drawing/2014/main" id="{12ACBDB4-C40E-EE44-B5ED-5BF695A3B0E4}"/>
              </a:ext>
            </a:extLst>
          </p:cNvPr>
          <p:cNvSpPr/>
          <p:nvPr/>
        </p:nvSpPr>
        <p:spPr>
          <a:xfrm>
            <a:off x="0" y="2379523"/>
            <a:ext cx="3518452" cy="1049477"/>
          </a:xfrm>
          <a:prstGeom prst="foldedCorner">
            <a:avLst>
              <a:gd name="adj" fmla="val 18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FE574C-B8C6-C54F-8990-428C3C07BA77}"/>
              </a:ext>
            </a:extLst>
          </p:cNvPr>
          <p:cNvSpPr/>
          <p:nvPr/>
        </p:nvSpPr>
        <p:spPr>
          <a:xfrm>
            <a:off x="154021" y="2505670"/>
            <a:ext cx="65515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strike="noStrike" dirty="0">
                <a:solidFill>
                  <a:srgbClr val="373A3C"/>
                </a:solidFill>
                <a:effectLst/>
              </a:rPr>
              <a:t>Lab results as shown,</a:t>
            </a:r>
          </a:p>
          <a:p>
            <a:endParaRPr lang="en-US" b="0" i="0" u="none" strike="noStrike" dirty="0">
              <a:solidFill>
                <a:srgbClr val="373A3C"/>
              </a:solidFill>
              <a:effectLst/>
            </a:endParaRPr>
          </a:p>
          <a:p>
            <a:r>
              <a:rPr lang="en-US" b="1" dirty="0">
                <a:solidFill>
                  <a:srgbClr val="373A3C"/>
                </a:solidFill>
              </a:rPr>
              <a:t>What is your next step?</a:t>
            </a:r>
            <a:endParaRPr lang="en-US" b="1" i="0" u="none" strike="noStrike" dirty="0">
              <a:solidFill>
                <a:srgbClr val="373A3C"/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1FAFD9-1C76-7E4B-A182-3DD28099E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139" y="827008"/>
            <a:ext cx="5674821" cy="520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430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F6B528F-6EE1-6142-AE56-3A38A7BFA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4986" y="-192168"/>
            <a:ext cx="2645189" cy="10580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BCB778-1BA6-7542-AEE8-4E369E09D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685" y="73634"/>
            <a:ext cx="1703725" cy="5264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F775B6-0BA3-1E4E-B59F-28141291F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09" y="2131697"/>
            <a:ext cx="5209791" cy="387533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919E4E0-5996-7D45-8312-3417D7A5C466}"/>
              </a:ext>
            </a:extLst>
          </p:cNvPr>
          <p:cNvSpPr txBox="1">
            <a:spLocks/>
          </p:cNvSpPr>
          <p:nvPr/>
        </p:nvSpPr>
        <p:spPr>
          <a:xfrm>
            <a:off x="6392109" y="4069362"/>
            <a:ext cx="3209316" cy="5264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u="sng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US: ASCVD Risk Score Calculator:</a:t>
            </a:r>
            <a:endParaRPr lang="en-GB" sz="1400" u="sng" dirty="0">
              <a:solidFill>
                <a:srgbClr val="0563C1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GB" sz="1400" dirty="0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http://tools.acc.org/ASCVD-Risk-Estimator-Plus/#!/calculate/estimate/</a:t>
            </a:r>
            <a:endParaRPr lang="en-GB" sz="1400" dirty="0"/>
          </a:p>
          <a:p>
            <a:endParaRPr lang="en-GB"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026C22-4AA8-DD4A-869E-148127FE791F}"/>
              </a:ext>
            </a:extLst>
          </p:cNvPr>
          <p:cNvSpPr/>
          <p:nvPr/>
        </p:nvSpPr>
        <p:spPr>
          <a:xfrm>
            <a:off x="1569864" y="1468581"/>
            <a:ext cx="2918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b="1" dirty="0">
                <a:solidFill>
                  <a:srgbClr val="0DB14B"/>
                </a:solidFill>
                <a:latin typeface="Gotham SSm A"/>
                <a:hlinkClick r:id="rId7"/>
              </a:rPr>
              <a:t>Pooled Cohort Equation</a:t>
            </a:r>
            <a:endParaRPr lang="en-US" b="1" dirty="0">
              <a:solidFill>
                <a:srgbClr val="0DB14B"/>
              </a:solidFill>
              <a:latin typeface="Gotham SSm A"/>
            </a:endParaRPr>
          </a:p>
        </p:txBody>
      </p:sp>
      <p:pic>
        <p:nvPicPr>
          <p:cNvPr id="11" name="Picture 4" descr="Work Experience in General Practice - Med School Life">
            <a:extLst>
              <a:ext uri="{FF2B5EF4-FFF2-40B4-BE49-F238E27FC236}">
                <a16:creationId xmlns:a16="http://schemas.microsoft.com/office/drawing/2014/main" id="{3A3A18B2-78AD-2B40-A598-BCC498A23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4DBBB3-528C-6241-BD87-D46DA17E7129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696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347B82-AB06-974D-962A-52F4E1203F29}"/>
              </a:ext>
            </a:extLst>
          </p:cNvPr>
          <p:cNvSpPr/>
          <p:nvPr/>
        </p:nvSpPr>
        <p:spPr>
          <a:xfrm>
            <a:off x="2354177" y="4065706"/>
            <a:ext cx="717298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Guidelines for Secondary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sz="36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revention</a:t>
            </a:r>
          </a:p>
        </p:txBody>
      </p:sp>
      <p:pic>
        <p:nvPicPr>
          <p:cNvPr id="7" name="Picture 2" descr="Eight signs of a heart attack you get a month before having one - Daily  Record">
            <a:extLst>
              <a:ext uri="{FF2B5EF4-FFF2-40B4-BE49-F238E27FC236}">
                <a16:creationId xmlns:a16="http://schemas.microsoft.com/office/drawing/2014/main" id="{3037E79D-C54D-9748-BAB6-57C60953D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54" y="1058475"/>
            <a:ext cx="2768090" cy="2768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4889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860010F-0D2B-3744-A460-E73D9151ED1A}"/>
              </a:ext>
            </a:extLst>
          </p:cNvPr>
          <p:cNvSpPr/>
          <p:nvPr/>
        </p:nvSpPr>
        <p:spPr>
          <a:xfrm>
            <a:off x="0" y="897337"/>
            <a:ext cx="2096086" cy="369332"/>
          </a:xfrm>
          <a:prstGeom prst="rect">
            <a:avLst/>
          </a:prstGeom>
          <a:solidFill>
            <a:schemeClr val="bg2"/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/>
            <a:r>
              <a:rPr lang="en-US" b="1" dirty="0"/>
              <a:t>Recommendation: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F9C8CB-03EF-BB40-9C92-874714279D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927" b="76738"/>
          <a:stretch/>
        </p:blipFill>
        <p:spPr>
          <a:xfrm>
            <a:off x="2719880" y="1039938"/>
            <a:ext cx="7422617" cy="1334849"/>
          </a:xfr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6A5420CD-7A6F-6A4F-851A-49C098F441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62" r="3927" b="69646"/>
          <a:stretch/>
        </p:blipFill>
        <p:spPr>
          <a:xfrm>
            <a:off x="2719880" y="2369674"/>
            <a:ext cx="7422617" cy="406966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FEEFB883-155F-6748-916A-4ABFED11D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489" r="72193" b="5248"/>
          <a:stretch/>
        </p:blipFill>
        <p:spPr>
          <a:xfrm>
            <a:off x="2719881" y="2773138"/>
            <a:ext cx="2220224" cy="3663528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E5AC3FFD-2967-B84A-9D05-CC19CDF979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06" t="31490" r="42696" b="9219"/>
          <a:stretch/>
        </p:blipFill>
        <p:spPr>
          <a:xfrm>
            <a:off x="4934903" y="2773138"/>
            <a:ext cx="2242001" cy="3660026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EA4FD83B-BAFE-CB45-A27D-5102BC541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04" t="31489" r="1821" b="2128"/>
          <a:stretch/>
        </p:blipFill>
        <p:spPr>
          <a:xfrm>
            <a:off x="7174303" y="2776640"/>
            <a:ext cx="2970795" cy="3656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EA4765-C2DF-E94C-8044-EDF938D66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9103" y="-209638"/>
            <a:ext cx="2645189" cy="10580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D72480-6A9F-CE47-BE9E-C59DFC782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685" y="73634"/>
            <a:ext cx="1703725" cy="526473"/>
          </a:xfrm>
          <a:prstGeom prst="rect">
            <a:avLst/>
          </a:prstGeom>
        </p:spPr>
      </p:pic>
      <p:pic>
        <p:nvPicPr>
          <p:cNvPr id="22" name="Picture 4" descr="Work Experience in General Practice - Med School Life">
            <a:extLst>
              <a:ext uri="{FF2B5EF4-FFF2-40B4-BE49-F238E27FC236}">
                <a16:creationId xmlns:a16="http://schemas.microsoft.com/office/drawing/2014/main" id="{0F58CBB2-B9A8-D44E-A827-551FE169C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05F2A87-6DDC-D046-8D9D-C050779152C7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5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E87DA1-C241-4C83-85B6-071BE9BE8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903" y="1023503"/>
            <a:ext cx="10515600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2400" b="1" u="sng" dirty="0"/>
              <a:t>Very high risk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B41B765-14D5-4661-B9D0-335559750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078" y="2089219"/>
            <a:ext cx="10515600" cy="4351338"/>
          </a:xfrm>
        </p:spPr>
        <p:txBody>
          <a:bodyPr>
            <a:normAutofit/>
          </a:bodyPr>
          <a:lstStyle/>
          <a:p>
            <a:pPr marL="0" lvl="0" indent="0" algn="l" rtl="0">
              <a:buNone/>
            </a:pPr>
            <a:r>
              <a:rPr lang="en-US" sz="2400" dirty="0"/>
              <a:t>Includes: </a:t>
            </a:r>
          </a:p>
          <a:p>
            <a:pPr lvl="1" algn="l" rtl="0"/>
            <a:endParaRPr lang="en-US" dirty="0"/>
          </a:p>
          <a:p>
            <a:pPr lvl="1" algn="l" rtl="0"/>
            <a:r>
              <a:rPr lang="en-US" dirty="0"/>
              <a:t>Multiple ASCVD events or </a:t>
            </a:r>
          </a:p>
          <a:p>
            <a:pPr lvl="1" algn="l" rtl="0"/>
            <a:endParaRPr lang="en-US" dirty="0"/>
          </a:p>
          <a:p>
            <a:pPr lvl="1" algn="l" rtl="0"/>
            <a:r>
              <a:rPr lang="en-US" dirty="0"/>
              <a:t>One major ASCVD event and multiple high-risk conditions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5469AB-8ED0-1143-A7D6-581A8AA97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4986" y="-192168"/>
            <a:ext cx="2645189" cy="10580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16B013-3696-D04B-9620-184A603F3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685" y="73634"/>
            <a:ext cx="1703725" cy="526473"/>
          </a:xfrm>
          <a:prstGeom prst="rect">
            <a:avLst/>
          </a:prstGeom>
        </p:spPr>
      </p:pic>
      <p:pic>
        <p:nvPicPr>
          <p:cNvPr id="6" name="Picture 4" descr="Work Experience in General Practice - Med School Life">
            <a:extLst>
              <a:ext uri="{FF2B5EF4-FFF2-40B4-BE49-F238E27FC236}">
                <a16:creationId xmlns:a16="http://schemas.microsoft.com/office/drawing/2014/main" id="{651F6C4B-4373-E94B-8213-BE624308F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0ADD76-F67F-AB43-868B-598239574BAD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079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DF394-D6A4-304A-AC14-9D41B2AF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386" y="2766218"/>
            <a:ext cx="3147392" cy="1325563"/>
          </a:xfrm>
        </p:spPr>
        <p:txBody>
          <a:bodyPr>
            <a:normAutofit fontScale="90000"/>
          </a:bodyPr>
          <a:lstStyle/>
          <a:p>
            <a:r>
              <a:rPr lang="en-SA" b="1" dirty="0">
                <a:solidFill>
                  <a:srgbClr val="C00000"/>
                </a:solidFill>
              </a:rPr>
              <a:t>Lipid </a:t>
            </a:r>
            <a:br>
              <a:rPr lang="en-SA" b="1" dirty="0">
                <a:solidFill>
                  <a:srgbClr val="C00000"/>
                </a:solidFill>
              </a:rPr>
            </a:br>
            <a:r>
              <a:rPr lang="en-SA" b="1" dirty="0">
                <a:solidFill>
                  <a:srgbClr val="C00000"/>
                </a:solidFill>
              </a:rPr>
              <a:t>Lowering</a:t>
            </a:r>
            <a:br>
              <a:rPr lang="en-SA" b="1" dirty="0">
                <a:solidFill>
                  <a:srgbClr val="C00000"/>
                </a:solidFill>
              </a:rPr>
            </a:br>
            <a:r>
              <a:rPr lang="en-SA" b="1" dirty="0">
                <a:solidFill>
                  <a:srgbClr val="C00000"/>
                </a:solidFill>
              </a:rPr>
              <a:t>Medications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62051D-9C01-2741-87F9-468DCF00D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671841" y="2110866"/>
            <a:ext cx="3517071" cy="240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975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>
            <a:extLst>
              <a:ext uri="{FF2B5EF4-FFF2-40B4-BE49-F238E27FC236}">
                <a16:creationId xmlns:a16="http://schemas.microsoft.com/office/drawing/2014/main" id="{0C137925-2A2D-7E44-9E0E-E46311F426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0"/>
            <a:ext cx="7772400" cy="1143000"/>
          </a:xfrm>
        </p:spPr>
        <p:txBody>
          <a:bodyPr/>
          <a:lstStyle/>
          <a:p>
            <a:r>
              <a:rPr lang="en-US" altLang="en-SA" b="1" dirty="0">
                <a:solidFill>
                  <a:srgbClr val="FFFFFF"/>
                </a:solidFill>
                <a:latin typeface="Arial" panose="020B0604020202020204" pitchFamily="34" charset="0"/>
              </a:rPr>
              <a:t>Lipid-Lowering Drugs</a:t>
            </a:r>
            <a:endParaRPr lang="en-US" altLang="en-SA" b="1" dirty="0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DDABF87-F60F-294B-9615-4B3A06F9D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2313" y="1386394"/>
            <a:ext cx="11264199" cy="4664351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/>
              <a:defRPr/>
            </a:pPr>
            <a:r>
              <a:rPr lang="en-US" sz="1800" b="1" dirty="0"/>
              <a:t>HMG-</a:t>
            </a:r>
            <a:r>
              <a:rPr lang="en-US" sz="1800" b="1" dirty="0" err="1"/>
              <a:t>CoA</a:t>
            </a:r>
            <a:r>
              <a:rPr lang="en-US" sz="1800" b="1" dirty="0"/>
              <a:t> </a:t>
            </a:r>
            <a:r>
              <a:rPr lang="en-US" sz="1800" b="1" dirty="0" err="1"/>
              <a:t>Reductase</a:t>
            </a:r>
            <a:r>
              <a:rPr lang="en-US" sz="1800" b="1" dirty="0"/>
              <a:t> Inhibitors:</a:t>
            </a:r>
            <a:r>
              <a:rPr lang="en-US" sz="1800" dirty="0"/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Statins</a:t>
            </a:r>
            <a:endParaRPr lang="en-US" sz="1800" b="1" dirty="0">
              <a:solidFill>
                <a:srgbClr val="C00000"/>
              </a:solidFill>
            </a:endParaRPr>
          </a:p>
          <a:p>
            <a:pPr marL="914400" lvl="1" indent="-457200">
              <a:buNone/>
              <a:defRPr/>
            </a:pPr>
            <a:r>
              <a:rPr lang="en-US" sz="1800" dirty="0"/>
              <a:t>        Simvastatin, Fluvastatin, lovastatin, pravastatin,, atorvastatin, rosuvastatin</a:t>
            </a:r>
          </a:p>
          <a:p>
            <a:pPr marL="914400" lvl="1" indent="-457200">
              <a:buFont typeface="+mj-lt"/>
              <a:buAutoNum type="arabicPeriod"/>
              <a:defRPr/>
            </a:pPr>
            <a:endParaRPr lang="en-US" sz="1800" dirty="0"/>
          </a:p>
          <a:p>
            <a:pPr marL="914400" lvl="1" indent="-457200">
              <a:buNone/>
              <a:defRPr/>
            </a:pPr>
            <a:r>
              <a:rPr lang="en-US" sz="1800" b="1" dirty="0"/>
              <a:t>2.    Specific cholesterol absorption inhibitors</a:t>
            </a:r>
            <a:r>
              <a:rPr lang="en-US" sz="1800" dirty="0"/>
              <a:t>: </a:t>
            </a:r>
            <a:r>
              <a:rPr lang="en-US" sz="1800" b="1" dirty="0" err="1">
                <a:solidFill>
                  <a:srgbClr val="C00000"/>
                </a:solidFill>
              </a:rPr>
              <a:t>ezetimibe</a:t>
            </a:r>
            <a:endParaRPr lang="en-US" sz="1800" b="1" dirty="0">
              <a:solidFill>
                <a:srgbClr val="C00000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endParaRPr lang="en-US" sz="1800" dirty="0"/>
          </a:p>
          <a:p>
            <a:pPr marL="914400" lvl="1" indent="-457200">
              <a:buAutoNum type="arabicPeriod" startAt="3"/>
              <a:defRPr/>
            </a:pPr>
            <a:r>
              <a:rPr lang="en-US" sz="1800" b="1" dirty="0"/>
              <a:t>Bile Acid binding (</a:t>
            </a:r>
            <a:r>
              <a:rPr lang="en-US" sz="1800" b="1" dirty="0">
                <a:solidFill>
                  <a:srgbClr val="C00000"/>
                </a:solidFill>
              </a:rPr>
              <a:t>RESINS</a:t>
            </a:r>
            <a:r>
              <a:rPr lang="en-US" sz="1800" b="1" dirty="0"/>
              <a:t>)</a:t>
            </a:r>
          </a:p>
          <a:p>
            <a:pPr marL="457200" lvl="1" indent="0">
              <a:buNone/>
              <a:defRPr/>
            </a:pPr>
            <a:r>
              <a:rPr lang="en-US" sz="1800" b="1" dirty="0"/>
              <a:t>       </a:t>
            </a:r>
            <a:r>
              <a:rPr lang="en-US" sz="1800" dirty="0"/>
              <a:t>Cholestyramine and Colestipol, </a:t>
            </a:r>
            <a:r>
              <a:rPr lang="en-US" sz="1800" dirty="0" err="1"/>
              <a:t>colesevelam</a:t>
            </a:r>
            <a:r>
              <a:rPr lang="en-US" sz="1800" dirty="0"/>
              <a:t>.</a:t>
            </a:r>
          </a:p>
          <a:p>
            <a:pPr marL="1371600" lvl="2" indent="-457200">
              <a:buNone/>
              <a:defRPr/>
            </a:pPr>
            <a:endParaRPr lang="en-US" sz="1800" dirty="0"/>
          </a:p>
          <a:p>
            <a:pPr marL="971550" lvl="1" indent="-457200">
              <a:buAutoNum type="arabicPeriod" startAt="4"/>
              <a:defRPr/>
            </a:pPr>
            <a:r>
              <a:rPr lang="en-US" sz="1800" b="1" dirty="0"/>
              <a:t>Fibrates </a:t>
            </a:r>
          </a:p>
          <a:p>
            <a:pPr marL="514350" lvl="1" indent="0">
              <a:buNone/>
              <a:defRPr/>
            </a:pPr>
            <a:r>
              <a:rPr lang="en-US" sz="1800" b="1" dirty="0"/>
              <a:t>      </a:t>
            </a:r>
            <a:r>
              <a:rPr lang="en-US" sz="1800" dirty="0"/>
              <a:t>Gemfibrozil, Clofibrate,, </a:t>
            </a:r>
            <a:r>
              <a:rPr lang="en-US" sz="1800" dirty="0" err="1"/>
              <a:t>Bezafibrate,and</a:t>
            </a:r>
            <a:r>
              <a:rPr lang="en-US" sz="1800" dirty="0"/>
              <a:t> </a:t>
            </a:r>
            <a:r>
              <a:rPr lang="en-US" sz="1800" b="1" dirty="0"/>
              <a:t>Fenofibrate</a:t>
            </a:r>
            <a:r>
              <a:rPr lang="en-US" sz="1800" dirty="0"/>
              <a:t>, ciprofibrate</a:t>
            </a:r>
          </a:p>
          <a:p>
            <a:pPr marL="514350" lvl="1" indent="0">
              <a:buNone/>
              <a:defRPr/>
            </a:pPr>
            <a:endParaRPr lang="en-US" sz="1800" dirty="0"/>
          </a:p>
          <a:p>
            <a:pPr marL="914400" lvl="1" indent="-457200">
              <a:buNone/>
              <a:defRPr/>
            </a:pPr>
            <a:r>
              <a:rPr lang="en-US" sz="1800" b="1" dirty="0"/>
              <a:t>5.    Nicotinic Acid</a:t>
            </a:r>
            <a:r>
              <a:rPr lang="en-US" sz="1800" dirty="0"/>
              <a:t> (</a:t>
            </a:r>
            <a:r>
              <a:rPr lang="en-US" sz="1800" b="1" dirty="0">
                <a:solidFill>
                  <a:srgbClr val="C00000"/>
                </a:solidFill>
              </a:rPr>
              <a:t>NIACIN</a:t>
            </a:r>
            <a:r>
              <a:rPr lang="en-US" sz="1800" b="1" dirty="0"/>
              <a:t>)</a:t>
            </a:r>
            <a:r>
              <a:rPr lang="en-US" sz="1800" dirty="0"/>
              <a:t>, </a:t>
            </a:r>
            <a:r>
              <a:rPr lang="en-US" sz="1800" dirty="0" err="1"/>
              <a:t>Acipimox</a:t>
            </a:r>
            <a:endParaRPr lang="en-US" sz="1800" dirty="0"/>
          </a:p>
          <a:p>
            <a:pPr lvl="1" algn="l" rtl="0">
              <a:lnSpc>
                <a:spcPct val="90000"/>
              </a:lnSpc>
              <a:defRPr/>
            </a:pPr>
            <a:endParaRPr lang="en-US" sz="1800" dirty="0"/>
          </a:p>
          <a:p>
            <a:pPr lvl="1" algn="l" rtl="0">
              <a:lnSpc>
                <a:spcPct val="90000"/>
              </a:lnSpc>
              <a:buFontTx/>
              <a:buNone/>
              <a:defRPr/>
            </a:pPr>
            <a:r>
              <a:rPr lang="en-US" sz="1800" dirty="0"/>
              <a:t>6.    </a:t>
            </a:r>
            <a:r>
              <a:rPr lang="en-US" sz="1800" b="1" dirty="0"/>
              <a:t>Others: </a:t>
            </a:r>
            <a:r>
              <a:rPr lang="en-US" sz="1800" b="1" dirty="0">
                <a:solidFill>
                  <a:srgbClr val="C00000"/>
                </a:solidFill>
              </a:rPr>
              <a:t>PCSK9 inhibitors</a:t>
            </a:r>
            <a:endParaRPr lang="en-US" sz="1800" dirty="0"/>
          </a:p>
          <a:p>
            <a:pPr lvl="1" algn="l" rtl="0">
              <a:lnSpc>
                <a:spcPct val="90000"/>
              </a:lnSpc>
              <a:buFontTx/>
              <a:buNone/>
              <a:defRPr/>
            </a:pPr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6FD45F-0B21-0D4E-8519-0ACCDBE85F08}"/>
              </a:ext>
            </a:extLst>
          </p:cNvPr>
          <p:cNvSpPr txBox="1"/>
          <p:nvPr/>
        </p:nvSpPr>
        <p:spPr>
          <a:xfrm>
            <a:off x="361261" y="109835"/>
            <a:ext cx="2617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A" sz="2400" b="1" dirty="0">
                <a:solidFill>
                  <a:srgbClr val="C00000"/>
                </a:solidFill>
              </a:rPr>
              <a:t>Pharmacotherpay: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F75AF4-7D8C-B143-BAF9-280B930C2FA6}"/>
              </a:ext>
            </a:extLst>
          </p:cNvPr>
          <p:cNvSpPr/>
          <p:nvPr/>
        </p:nvSpPr>
        <p:spPr>
          <a:xfrm>
            <a:off x="11827565" y="19879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0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6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6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6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6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27CBD5A3-8AD0-AF4D-87C5-D7A7BC3F9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8438" y="6000751"/>
            <a:ext cx="6781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GB" altLang="en-SA" sz="1200">
              <a:solidFill>
                <a:schemeClr val="accent1"/>
              </a:solidFill>
            </a:endParaRP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58E2E584-1C60-A34C-B9C4-844BE454F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526" y="-130864"/>
            <a:ext cx="87249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SA" sz="3200" b="1" dirty="0">
                <a:solidFill>
                  <a:schemeClr val="accent1"/>
                </a:solidFill>
              </a:rPr>
              <a:t>Effect of Lipid-modifying Therapies</a:t>
            </a:r>
            <a:endParaRPr lang="en-US" altLang="en-SA" sz="3200" b="1" dirty="0">
              <a:solidFill>
                <a:schemeClr val="accent1"/>
              </a:solidFill>
            </a:endParaRPr>
          </a:p>
        </p:txBody>
      </p:sp>
      <p:sp>
        <p:nvSpPr>
          <p:cNvPr id="49156" name="Rectangle 4">
            <a:extLst>
              <a:ext uri="{FF2B5EF4-FFF2-40B4-BE49-F238E27FC236}">
                <a16:creationId xmlns:a16="http://schemas.microsoft.com/office/drawing/2014/main" id="{5EE5A3C1-907E-374C-B7B7-CB80A552B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438" y="5359400"/>
            <a:ext cx="68119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SA" sz="1400">
                <a:solidFill>
                  <a:schemeClr val="accent1"/>
                </a:solidFill>
              </a:rPr>
              <a:t>.</a:t>
            </a:r>
          </a:p>
        </p:txBody>
      </p:sp>
      <p:graphicFrame>
        <p:nvGraphicFramePr>
          <p:cNvPr id="3190789" name="Group 5">
            <a:extLst>
              <a:ext uri="{FF2B5EF4-FFF2-40B4-BE49-F238E27FC236}">
                <a16:creationId xmlns:a16="http://schemas.microsoft.com/office/drawing/2014/main" id="{BEECD0FA-97EF-184E-8A45-2599DFA8B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842251"/>
              </p:ext>
            </p:extLst>
          </p:nvPr>
        </p:nvGraphicFramePr>
        <p:xfrm>
          <a:off x="930166" y="863601"/>
          <a:ext cx="10261296" cy="5851525"/>
        </p:xfrm>
        <a:graphic>
          <a:graphicData uri="http://schemas.openxmlformats.org/drawingml/2006/table">
            <a:tbl>
              <a:tblPr/>
              <a:tblGrid>
                <a:gridCol w="1886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5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55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7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055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589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Therapy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TC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LDL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HDL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TG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Patient tolerability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033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Bile acid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sequestrants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(Resins)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¯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7-10%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¯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10-18%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ymbol" pitchFamily="18" charset="2"/>
                        </a:rPr>
                        <a:t>­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3%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Neutral or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ymbol" pitchFamily="18" charset="2"/>
                        </a:rPr>
                        <a:t>­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Poor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89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Nicotinic acid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(Niacin)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¯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10-20%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¯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10-20%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Symbol" pitchFamily="18" charset="2"/>
                        </a:rPr>
                        <a:t>­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14-35%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ymbol" pitchFamily="18" charset="2"/>
                        </a:rPr>
                        <a:t>¯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 30-50%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Poor to reasonable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61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Fibrates (gemfibrozil)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¯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19%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¯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4-21%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▲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­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11-13%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ymbol" pitchFamily="18" charset="2"/>
                        </a:rPr>
                        <a:t>¯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30-60%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Good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83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Statins*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¯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19-37%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ymbol" pitchFamily="18" charset="2"/>
                        </a:rPr>
                        <a:t>¯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 25-60%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­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4-12%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¯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14-29%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Good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866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Ezetimibe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¯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13%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¯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18%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­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1%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¯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9%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E23829"/>
                        </a:buClr>
                        <a:buSzPct val="13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Good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40734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Work Experience in General Practice - Med School Life">
            <a:extLst>
              <a:ext uri="{FF2B5EF4-FFF2-40B4-BE49-F238E27FC236}">
                <a16:creationId xmlns:a16="http://schemas.microsoft.com/office/drawing/2014/main" id="{D1F53912-BAA0-7A46-AA21-95A4330D9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Pharmacy Integration Insights Issue No 4 | UCHealth Integrated Network">
            <a:extLst>
              <a:ext uri="{FF2B5EF4-FFF2-40B4-BE49-F238E27FC236}">
                <a16:creationId xmlns:a16="http://schemas.microsoft.com/office/drawing/2014/main" id="{82EB6C6C-7C15-D945-8F84-994B4C575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507" y="2512638"/>
            <a:ext cx="9441110" cy="397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35398451-0A63-4F4A-9B20-5B826C497F1D}"/>
              </a:ext>
            </a:extLst>
          </p:cNvPr>
          <p:cNvSpPr/>
          <p:nvPr/>
        </p:nvSpPr>
        <p:spPr>
          <a:xfrm rot="16200000">
            <a:off x="276757" y="2862690"/>
            <a:ext cx="1066800" cy="1380700"/>
          </a:xfrm>
          <a:prstGeom prst="downArrow">
            <a:avLst>
              <a:gd name="adj1" fmla="val 34127"/>
              <a:gd name="adj2" fmla="val 3412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E821DF-FC82-3D4A-8661-7ACB40D59185}"/>
              </a:ext>
            </a:extLst>
          </p:cNvPr>
          <p:cNvSpPr/>
          <p:nvPr/>
        </p:nvSpPr>
        <p:spPr>
          <a:xfrm>
            <a:off x="360156" y="3368374"/>
            <a:ext cx="774379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SA" b="1" dirty="0"/>
              <a:t>Target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D1BF28-8210-1F40-9FFF-2B2A9211AB2B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3603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D2605B-C68B-BE4B-8AF9-61585AA31862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A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S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8B5F93-0366-DF4A-ABF8-09DF7540E981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A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S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4C19EC-50AC-594A-94F7-EF9F7D7CD893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A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S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32D448-152C-AD43-94B6-5BAE41800D71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A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S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DF131A-9E00-9E45-9E12-8FEAD71B79F0}"/>
              </a:ext>
            </a:extLst>
          </p:cNvPr>
          <p:cNvSpPr/>
          <p:nvPr/>
        </p:nvSpPr>
        <p:spPr>
          <a:xfrm>
            <a:off x="8475489" y="54160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A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S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1BCCF3-3A02-A54C-881A-8A4370C9DB7B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A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S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3BB69E-378E-BA49-9F27-EFFC5D06F7D2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A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S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287359-1137-5349-A6DD-99C3A441BACF}"/>
              </a:ext>
            </a:extLst>
          </p:cNvPr>
          <p:cNvSpPr/>
          <p:nvPr/>
        </p:nvSpPr>
        <p:spPr>
          <a:xfrm>
            <a:off x="935315" y="587522"/>
            <a:ext cx="2115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A" b="0" i="0" u="none" strike="noStrike" dirty="0">
                <a:solidFill>
                  <a:srgbClr val="FF0000"/>
                </a:solidFill>
                <a:effectLst/>
              </a:rPr>
              <a:t> </a:t>
            </a:r>
            <a:r>
              <a:rPr lang="en-US" b="1" dirty="0">
                <a:solidFill>
                  <a:srgbClr val="FF0000"/>
                </a:solidFill>
              </a:rPr>
              <a:t> Simvastatin</a:t>
            </a:r>
            <a:r>
              <a:rPr lang="en-US" dirty="0">
                <a:solidFill>
                  <a:srgbClr val="FF0000"/>
                </a:solidFill>
              </a:rPr>
              <a:t> (Zocor)</a:t>
            </a:r>
            <a:endParaRPr lang="en-SA" dirty="0">
              <a:solidFill>
                <a:srgbClr val="FF0000"/>
              </a:solidFill>
            </a:endParaRPr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B493C26D-F106-2948-B68C-1EB975DA1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83" y="1159133"/>
            <a:ext cx="2997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B9E6BFC-ED11-C54A-AC56-0874FA7823B2}"/>
              </a:ext>
            </a:extLst>
          </p:cNvPr>
          <p:cNvSpPr/>
          <p:nvPr/>
        </p:nvSpPr>
        <p:spPr>
          <a:xfrm>
            <a:off x="7902025" y="662452"/>
            <a:ext cx="2280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Rosuvastatin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 (Crestor)</a:t>
            </a:r>
            <a:endParaRPr lang="en-SA" dirty="0"/>
          </a:p>
        </p:txBody>
      </p:sp>
      <p:pic>
        <p:nvPicPr>
          <p:cNvPr id="30726" name="Picture 6">
            <a:extLst>
              <a:ext uri="{FF2B5EF4-FFF2-40B4-BE49-F238E27FC236}">
                <a16:creationId xmlns:a16="http://schemas.microsoft.com/office/drawing/2014/main" id="{12CDD853-1BD7-1142-ABB7-181B616FD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025" y="1216450"/>
            <a:ext cx="2514600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EE19F3C-4027-6047-8B83-9D74D0F34E83}"/>
              </a:ext>
            </a:extLst>
          </p:cNvPr>
          <p:cNvSpPr/>
          <p:nvPr/>
        </p:nvSpPr>
        <p:spPr>
          <a:xfrm>
            <a:off x="935315" y="3723612"/>
            <a:ext cx="1957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Atorvastatin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 (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Ator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  <a:endParaRPr lang="en-SA" dirty="0"/>
          </a:p>
        </p:txBody>
      </p:sp>
      <p:pic>
        <p:nvPicPr>
          <p:cNvPr id="30728" name="Picture 8">
            <a:extLst>
              <a:ext uri="{FF2B5EF4-FFF2-40B4-BE49-F238E27FC236}">
                <a16:creationId xmlns:a16="http://schemas.microsoft.com/office/drawing/2014/main" id="{CC26B3B0-83F0-1F4D-8AD5-9C694A53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86" y="4350910"/>
            <a:ext cx="1957524" cy="213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>
            <a:extLst>
              <a:ext uri="{FF2B5EF4-FFF2-40B4-BE49-F238E27FC236}">
                <a16:creationId xmlns:a16="http://schemas.microsoft.com/office/drawing/2014/main" id="{60FC0792-E9F2-A24F-92A8-8686845BB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132" y="4199414"/>
            <a:ext cx="2883440" cy="243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122F386-5E8F-224C-8FB1-C4BDEB63F6BE}"/>
              </a:ext>
            </a:extLst>
          </p:cNvPr>
          <p:cNvSpPr/>
          <p:nvPr/>
        </p:nvSpPr>
        <p:spPr>
          <a:xfrm>
            <a:off x="7916132" y="3535684"/>
            <a:ext cx="2265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Fluvastatin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 (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Lescol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 XL)</a:t>
            </a:r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25791861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89AE6-D97F-244E-BFC7-F7A67ECF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709611"/>
            <a:ext cx="10515600" cy="75882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When to refer?</a:t>
            </a:r>
            <a:endParaRPr lang="en-SA" sz="2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6E31E-A1DE-484F-A04F-E7FFBCB48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882776"/>
            <a:ext cx="10515600" cy="4076700"/>
          </a:xfrm>
        </p:spPr>
        <p:txBody>
          <a:bodyPr>
            <a:normAutofit lnSpcReduction="10000"/>
          </a:bodyPr>
          <a:lstStyle/>
          <a:p>
            <a:r>
              <a:rPr lang="en-GB" sz="1800" dirty="0"/>
              <a:t>TG &gt;20mmol/L </a:t>
            </a:r>
            <a:r>
              <a:rPr lang="en-GB" sz="1800" dirty="0">
                <a:sym typeface="Wingdings"/>
              </a:rPr>
              <a:t> refer urgently (</a:t>
            </a:r>
            <a:r>
              <a:rPr lang="en-US" sz="1800" dirty="0"/>
              <a:t>if not a result of excess alcohol or poor glycemic control.</a:t>
            </a:r>
            <a:r>
              <a:rPr lang="en-GB" sz="1800" dirty="0">
                <a:sym typeface="Wingdings"/>
              </a:rPr>
              <a:t>). </a:t>
            </a:r>
          </a:p>
          <a:p>
            <a:r>
              <a:rPr lang="en-GB" sz="1800" dirty="0"/>
              <a:t>If between 10 and 20 </a:t>
            </a:r>
            <a:r>
              <a:rPr lang="en-GB" sz="1800" dirty="0">
                <a:sym typeface="Wingdings"/>
              </a:rPr>
              <a:t> repeat fasting after 5 days= </a:t>
            </a:r>
            <a:r>
              <a:rPr lang="en-GB" sz="1800" dirty="0"/>
              <a:t>consult if it remains &gt;10 </a:t>
            </a:r>
          </a:p>
          <a:p>
            <a:endParaRPr lang="en-GB" sz="1800" dirty="0">
              <a:sym typeface="Wingdings"/>
            </a:endParaRPr>
          </a:p>
          <a:p>
            <a:r>
              <a:rPr lang="en-GB" sz="1800" b="1" dirty="0">
                <a:sym typeface="Wingdings"/>
              </a:rPr>
              <a:t>Familial hypercholesterolemia: </a:t>
            </a:r>
            <a:r>
              <a:rPr lang="en-GB" sz="1800" dirty="0">
                <a:sym typeface="Wingdings"/>
              </a:rPr>
              <a:t>(First exclude: </a:t>
            </a:r>
            <a:r>
              <a:rPr lang="en-GB" sz="1800" dirty="0"/>
              <a:t>excessive alcohol, poorly controlled diabetes, hypothyroidism, liver disease/ nephrotic syndrome)</a:t>
            </a:r>
            <a:endParaRPr lang="en-US" sz="1800" dirty="0">
              <a:sym typeface="Wingdings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1800" dirty="0"/>
              <a:t>T. cholesterol &gt;7.5 + a family history of premature heart disease</a:t>
            </a:r>
          </a:p>
          <a:p>
            <a:pPr lvl="1" fontAlgn="base">
              <a:buFont typeface="Wingdings" pitchFamily="2" charset="2"/>
              <a:buChar char="Ø"/>
            </a:pPr>
            <a:r>
              <a:rPr lang="en-US" sz="1800" dirty="0"/>
              <a:t>T. cholesterol &gt;9.0mmol/L</a:t>
            </a:r>
          </a:p>
          <a:p>
            <a:pPr lvl="1" fontAlgn="base">
              <a:buFont typeface="Wingdings" pitchFamily="2" charset="2"/>
              <a:buChar char="Ø"/>
            </a:pPr>
            <a:r>
              <a:rPr lang="en-US" sz="1800" dirty="0"/>
              <a:t>non-HDL cholesterol &gt;7.5mmol/L (or LDL &gt;13 in adult, or 11 in children)</a:t>
            </a:r>
          </a:p>
          <a:p>
            <a:pPr lvl="1" fontAlgn="base">
              <a:buFont typeface="Wingdings" pitchFamily="2" charset="2"/>
              <a:buChar char="Ø"/>
            </a:pPr>
            <a:r>
              <a:rPr lang="en-US" sz="1800" dirty="0"/>
              <a:t>Xanthomata &amp; Arcus </a:t>
            </a:r>
          </a:p>
          <a:p>
            <a:pPr lvl="1" fontAlgn="base"/>
            <a:endParaRPr lang="en-GB" sz="1800" dirty="0">
              <a:sym typeface="Wingdings"/>
            </a:endParaRPr>
          </a:p>
          <a:p>
            <a:r>
              <a:rPr lang="en-US" sz="1800" dirty="0"/>
              <a:t>In </a:t>
            </a:r>
            <a:r>
              <a:rPr lang="en-US" sz="1800" b="1" dirty="0"/>
              <a:t>high risk patients </a:t>
            </a:r>
            <a:r>
              <a:rPr lang="en-US" sz="1800" dirty="0"/>
              <a:t>who are intolerant of 3 different statins, obtain specialist advice </a:t>
            </a:r>
          </a:p>
          <a:p>
            <a:endParaRPr lang="en-GB" sz="1800" dirty="0">
              <a:sym typeface="Wingdings"/>
            </a:endParaRPr>
          </a:p>
          <a:p>
            <a:r>
              <a:rPr lang="en-GB" sz="1800" dirty="0"/>
              <a:t>Seek specialist advice if non-HDL cholesterol concentration is &gt;7.5 mmol/L</a:t>
            </a:r>
          </a:p>
          <a:p>
            <a:endParaRPr lang="en-GB" sz="1800" dirty="0"/>
          </a:p>
          <a:p>
            <a:endParaRPr lang="en-GB" sz="1800" dirty="0"/>
          </a:p>
          <a:p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876284-238B-2448-8C08-2638928CAEE1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Work Experience in General Practice - Med School Life">
            <a:extLst>
              <a:ext uri="{FF2B5EF4-FFF2-40B4-BE49-F238E27FC236}">
                <a16:creationId xmlns:a16="http://schemas.microsoft.com/office/drawing/2014/main" id="{A20A16AE-2B89-4347-92FB-08682CC9E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777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8E31303C-8008-C245-9BDC-E3A6AA1A0A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227"/>
          <a:stretch/>
        </p:blipFill>
        <p:spPr>
          <a:xfrm>
            <a:off x="3875874" y="1510706"/>
            <a:ext cx="2802017" cy="301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488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References">
            <a:extLst>
              <a:ext uri="{FF2B5EF4-FFF2-40B4-BE49-F238E27FC236}">
                <a16:creationId xmlns:a16="http://schemas.microsoft.com/office/drawing/2014/main" id="{9E357D93-409A-7F47-B120-16F055333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818" y="1466511"/>
            <a:ext cx="6691511" cy="40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C7C2D1-941E-B64B-B154-FB7CB3C6E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312" y="3646954"/>
            <a:ext cx="2572070" cy="1113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483EDF-D946-CD4F-8C1F-E9940153C45D}"/>
              </a:ext>
            </a:extLst>
          </p:cNvPr>
          <p:cNvSpPr/>
          <p:nvPr/>
        </p:nvSpPr>
        <p:spPr>
          <a:xfrm>
            <a:off x="2801821" y="5068323"/>
            <a:ext cx="4110377" cy="64633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SA" dirty="0"/>
              <a:t>(Dyslipidemia) </a:t>
            </a:r>
          </a:p>
          <a:p>
            <a:r>
              <a:rPr lang="en-SA" dirty="0">
                <a:hlinkClick r:id="rId5"/>
              </a:rPr>
              <a:t>https://www.ccjm.org/content/87/4/231</a:t>
            </a:r>
            <a:endParaRPr lang="en-S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CB02D6-CEB7-D145-AD12-5AE726FBD2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33"/>
          <a:stretch/>
        </p:blipFill>
        <p:spPr>
          <a:xfrm>
            <a:off x="2681634" y="3646954"/>
            <a:ext cx="2175376" cy="1113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486173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1254BA5-CA76-CE41-9F41-2E79F81B9FCA}"/>
              </a:ext>
            </a:extLst>
          </p:cNvPr>
          <p:cNvSpPr/>
          <p:nvPr/>
        </p:nvSpPr>
        <p:spPr>
          <a:xfrm>
            <a:off x="3549307" y="1582859"/>
            <a:ext cx="8171638" cy="1353550"/>
          </a:xfrm>
          <a:prstGeom prst="rect">
            <a:avLst/>
          </a:prstGeom>
          <a:solidFill>
            <a:schemeClr val="bg2"/>
          </a:solidFill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7FD65F-B30E-604B-BFC8-FCA0B3DBF0E5}"/>
              </a:ext>
            </a:extLst>
          </p:cNvPr>
          <p:cNvSpPr/>
          <p:nvPr/>
        </p:nvSpPr>
        <p:spPr>
          <a:xfrm>
            <a:off x="1" y="39143"/>
            <a:ext cx="7758544" cy="647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Other guidelines, you can view</a:t>
            </a:r>
            <a:r>
              <a:rPr lang="en-SA" sz="2800" b="1" dirty="0">
                <a:solidFill>
                  <a:schemeClr val="tx1"/>
                </a:solidFill>
              </a:rPr>
              <a:t>..</a:t>
            </a:r>
            <a:endParaRPr lang="en-SA" sz="2800" b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02793C5-B76A-6F42-8EE5-807B27C4F5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74" t="70582" r="13107"/>
          <a:stretch/>
        </p:blipFill>
        <p:spPr>
          <a:xfrm>
            <a:off x="1781917" y="4721692"/>
            <a:ext cx="1767390" cy="7375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47654E-DF95-694E-851B-BCF88D52C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13" y="4721692"/>
            <a:ext cx="1356904" cy="686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21504FA-B213-8548-A49F-1D88A7739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82" y="3358253"/>
            <a:ext cx="3036259" cy="650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DEC777-ABC0-D74A-B7E2-A24DFD8CDA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2" y="1836694"/>
            <a:ext cx="3044420" cy="650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1D1DFE-EB2C-DF4F-B2A3-8C81C31921BD}"/>
              </a:ext>
            </a:extLst>
          </p:cNvPr>
          <p:cNvSpPr/>
          <p:nvPr/>
        </p:nvSpPr>
        <p:spPr>
          <a:xfrm>
            <a:off x="3562828" y="1659469"/>
            <a:ext cx="82719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https://pathways.nice.org.uk/pathways/cardiovascular-disease-prevention#path=view%3A/pathways/cardiovascular-disease-prevention/lipid-modification-therapy-for-preventing-cardiovascular-disease.xml&amp;content=view-node%3Anodes-secondary-prevention</a:t>
            </a:r>
            <a:r>
              <a:rPr lang="en-US" dirty="0"/>
              <a:t> (</a:t>
            </a:r>
            <a:r>
              <a:rPr lang="en-US" dirty="0">
                <a:effectLst/>
              </a:rPr>
              <a:t>NICE Pathway last updated: 29 June 2020)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53875E-3638-0240-AE1F-B10C2B34EEDB}"/>
              </a:ext>
            </a:extLst>
          </p:cNvPr>
          <p:cNvSpPr/>
          <p:nvPr/>
        </p:nvSpPr>
        <p:spPr>
          <a:xfrm>
            <a:off x="3562828" y="3358253"/>
            <a:ext cx="8171638" cy="646331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SA" dirty="0">
                <a:hlinkClick r:id="rId8"/>
              </a:rPr>
              <a:t>https://care.diabetesjournals.org/content/43/Supplement_1/S111#sec-23</a:t>
            </a:r>
            <a:endParaRPr lang="en-SA" dirty="0"/>
          </a:p>
          <a:p>
            <a:r>
              <a:rPr lang="en-US" dirty="0"/>
              <a:t>Diabetes Care 2020 Jan</a:t>
            </a:r>
            <a:endParaRPr lang="en-S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4E6648-EC0A-724B-8751-7B5813508283}"/>
              </a:ext>
            </a:extLst>
          </p:cNvPr>
          <p:cNvSpPr/>
          <p:nvPr/>
        </p:nvSpPr>
        <p:spPr>
          <a:xfrm>
            <a:off x="3645788" y="4850169"/>
            <a:ext cx="8005717" cy="369332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SA" dirty="0">
                <a:hlinkClick r:id="rId9"/>
              </a:rPr>
              <a:t>https://pro.aace.com/pdfs/lipids/CS-2020-0490-slides.pdf</a:t>
            </a:r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16952317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F4A66-E0A6-EB4F-BACD-F2579929D5A7}"/>
              </a:ext>
            </a:extLst>
          </p:cNvPr>
          <p:cNvSpPr/>
          <p:nvPr/>
        </p:nvSpPr>
        <p:spPr>
          <a:xfrm>
            <a:off x="0" y="1211418"/>
            <a:ext cx="11906155" cy="390323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254BA5-CA76-CE41-9F41-2E79F81B9FCA}"/>
              </a:ext>
            </a:extLst>
          </p:cNvPr>
          <p:cNvSpPr/>
          <p:nvPr/>
        </p:nvSpPr>
        <p:spPr>
          <a:xfrm>
            <a:off x="72224" y="190878"/>
            <a:ext cx="6967682" cy="96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6" name="Picture 2" descr="Dyslipidemia | BusinessMirror">
            <a:extLst>
              <a:ext uri="{FF2B5EF4-FFF2-40B4-BE49-F238E27FC236}">
                <a16:creationId xmlns:a16="http://schemas.microsoft.com/office/drawing/2014/main" id="{C66B4678-CEEC-754D-91CD-6F94C205F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95"/>
          <a:stretch/>
        </p:blipFill>
        <p:spPr bwMode="auto">
          <a:xfrm>
            <a:off x="7487780" y="1211418"/>
            <a:ext cx="4418375" cy="5015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47E634-A8F1-2D4D-B2F3-39FE5BF7A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621" y="-52046"/>
            <a:ext cx="2875227" cy="11500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63E85A-B66E-6F49-BF98-98B48B0D8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646" y="424007"/>
            <a:ext cx="1880105" cy="58097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7127567-C322-4F44-8A50-24BB2927FAED}"/>
              </a:ext>
            </a:extLst>
          </p:cNvPr>
          <p:cNvSpPr txBox="1">
            <a:spLocks/>
          </p:cNvSpPr>
          <p:nvPr/>
        </p:nvSpPr>
        <p:spPr bwMode="black">
          <a:xfrm>
            <a:off x="561381" y="2423018"/>
            <a:ext cx="5989368" cy="1870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</a:rPr>
              <a:t>( THANK YOU )</a:t>
            </a: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Any questions? Please ask !</a:t>
            </a:r>
          </a:p>
        </p:txBody>
      </p:sp>
    </p:spTree>
    <p:extLst>
      <p:ext uri="{BB962C8B-B14F-4D97-AF65-F5344CB8AC3E}">
        <p14:creationId xmlns:p14="http://schemas.microsoft.com/office/powerpoint/2010/main" val="3845850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91DDBE-4AAD-1D4F-B17F-E8C2C00B4EB5}"/>
              </a:ext>
            </a:extLst>
          </p:cNvPr>
          <p:cNvSpPr/>
          <p:nvPr/>
        </p:nvSpPr>
        <p:spPr>
          <a:xfrm>
            <a:off x="203868" y="1077196"/>
            <a:ext cx="11221171" cy="1890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endParaRPr lang="en-SA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Lipoproteins are macro molecules aggregate composed of </a:t>
            </a:r>
            <a:r>
              <a:rPr lang="en-US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lipids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US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proteins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en-US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serum, cholesterol is carried primarily on three different lipoproteins—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VLDL, LDL, and HDL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molecules.</a:t>
            </a:r>
          </a:p>
          <a:p>
            <a:pPr lvl="1">
              <a:lnSpc>
                <a:spcPct val="107000"/>
              </a:lnSpc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07000"/>
              </a:lnSpc>
            </a:pPr>
            <a:endParaRPr lang="en-SA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00F144-0F10-2642-AB56-36661051C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397" y="4160765"/>
            <a:ext cx="4435905" cy="2420516"/>
          </a:xfrm>
          <a:prstGeom prst="rect">
            <a:avLst/>
          </a:prstGeom>
        </p:spPr>
      </p:pic>
      <p:pic>
        <p:nvPicPr>
          <p:cNvPr id="7" name="Picture 4" descr="Work Experience in General Practice - Med School Life">
            <a:extLst>
              <a:ext uri="{FF2B5EF4-FFF2-40B4-BE49-F238E27FC236}">
                <a16:creationId xmlns:a16="http://schemas.microsoft.com/office/drawing/2014/main" id="{ABF65FAE-635A-174E-88DE-B5A4A193C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17" y="0"/>
            <a:ext cx="821773" cy="673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1E86BE-F185-7049-AF22-BDFC0E51E009}"/>
              </a:ext>
            </a:extLst>
          </p:cNvPr>
          <p:cNvSpPr/>
          <p:nvPr/>
        </p:nvSpPr>
        <p:spPr>
          <a:xfrm>
            <a:off x="11827565" y="1"/>
            <a:ext cx="34893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091778-940F-B84C-8525-6ACA2D429978}"/>
              </a:ext>
            </a:extLst>
          </p:cNvPr>
          <p:cNvSpPr/>
          <p:nvPr/>
        </p:nvSpPr>
        <p:spPr>
          <a:xfrm>
            <a:off x="203868" y="2599760"/>
            <a:ext cx="11559522" cy="1561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Total cholesterol equals the sum of these three components</a:t>
            </a:r>
            <a:endParaRPr lang="en-US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</a:pPr>
            <a:endParaRPr lang="en-SA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Plasma lipoproteins are important for lipid solubilization in order to:</a:t>
            </a:r>
            <a:endParaRPr lang="en-SA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lvl="2" indent="-228600">
              <a:lnSpc>
                <a:spcPct val="107000"/>
              </a:lnSpc>
              <a:buFont typeface="Wingdings" pitchFamily="2" charset="2"/>
              <a:buChar char="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transport triglycerides, an important energy source, and to transport cholesterol between different places of absorption, synthesis, catabolism, and elimination.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B0F603-D3FE-A647-BB96-6F3A03E89331}"/>
              </a:ext>
            </a:extLst>
          </p:cNvPr>
          <p:cNvSpPr/>
          <p:nvPr/>
        </p:nvSpPr>
        <p:spPr>
          <a:xfrm>
            <a:off x="428610" y="366511"/>
            <a:ext cx="1863459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Lipoproteins:</a:t>
            </a:r>
          </a:p>
        </p:txBody>
      </p:sp>
    </p:spTree>
    <p:extLst>
      <p:ext uri="{BB962C8B-B14F-4D97-AF65-F5344CB8AC3E}">
        <p14:creationId xmlns:p14="http://schemas.microsoft.com/office/powerpoint/2010/main" val="331760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0D91F7-0490-FD47-8023-8DE08AE6D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88" y="1146602"/>
            <a:ext cx="10369423" cy="456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8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8B02A2-30AF-4444-8C34-717DC16C5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36" y="588758"/>
            <a:ext cx="10035992" cy="56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93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12312</TotalTime>
  <Words>3337</Words>
  <Application>Microsoft Macintosh PowerPoint</Application>
  <PresentationFormat>Widescreen</PresentationFormat>
  <Paragraphs>541</Paragraphs>
  <Slides>62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7" baseType="lpstr">
      <vt:lpstr>-apple-system</vt:lpstr>
      <vt:lpstr>Algerian</vt:lpstr>
      <vt:lpstr>Arial</vt:lpstr>
      <vt:lpstr>Arial Rounded MT Bold</vt:lpstr>
      <vt:lpstr>Calibri</vt:lpstr>
      <vt:lpstr>Calibri Light</vt:lpstr>
      <vt:lpstr>Courier New</vt:lpstr>
      <vt:lpstr>Gotham SSm A</vt:lpstr>
      <vt:lpstr>Helvetica</vt:lpstr>
      <vt:lpstr>MyriadPro</vt:lpstr>
      <vt:lpstr>Open Sans</vt:lpstr>
      <vt:lpstr>Symbol</vt:lpstr>
      <vt:lpstr>Times New Roman</vt:lpstr>
      <vt:lpstr>Wingdings</vt:lpstr>
      <vt:lpstr>Office Theme</vt:lpstr>
      <vt:lpstr>PowerPoint Presentation</vt:lpstr>
      <vt:lpstr>Contenct 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Dyslipidemia</vt:lpstr>
      <vt:lpstr>Primary Dyslipidemia   </vt:lpstr>
      <vt:lpstr>Secondary Dyslipidemia</vt:lpstr>
      <vt:lpstr>PowerPoint Presentation</vt:lpstr>
      <vt:lpstr>Why to treat Dyslipdemia ? </vt:lpstr>
      <vt:lpstr>Why to treat Dyslipdemia ? </vt:lpstr>
      <vt:lpstr>PowerPoint Presentation</vt:lpstr>
      <vt:lpstr>PowerPoint Presentation</vt:lpstr>
      <vt:lpstr>PowerPoint Presentation</vt:lpstr>
      <vt:lpstr>PowerPoint Presentation</vt:lpstr>
      <vt:lpstr>ASCVD</vt:lpstr>
      <vt:lpstr>PowerPoint Presentation</vt:lpstr>
      <vt:lpstr>PowerPoint Presentation</vt:lpstr>
      <vt:lpstr>PowerPoint Presentation</vt:lpstr>
      <vt:lpstr>Case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</vt:lpstr>
      <vt:lpstr>PowerPoint Presentation</vt:lpstr>
      <vt:lpstr>PowerPoint Presentation</vt:lpstr>
      <vt:lpstr>PowerPoint Presentation</vt:lpstr>
      <vt:lpstr>Statin benefit group</vt:lpstr>
      <vt:lpstr>PowerPoint Presentation</vt:lpstr>
      <vt:lpstr>PowerPoint Presentation</vt:lpstr>
      <vt:lpstr>Lifestyle changes for preventing cardiovascular disease</vt:lpstr>
      <vt:lpstr>Diet Therapy</vt:lpstr>
      <vt:lpstr>PowerPoint Presentation</vt:lpstr>
      <vt:lpstr>PowerPoint Presentation</vt:lpstr>
      <vt:lpstr>Exercise</vt:lpstr>
      <vt:lpstr>Weight loss </vt:lpstr>
      <vt:lpstr>PowerPoint Presentation</vt:lpstr>
      <vt:lpstr>PowerPoint Presentation</vt:lpstr>
      <vt:lpstr>PowerPoint Presentation</vt:lpstr>
      <vt:lpstr>PowerPoint Presentation</vt:lpstr>
      <vt:lpstr>Very high risk</vt:lpstr>
      <vt:lpstr>Lipid  Lowering Medications</vt:lpstr>
      <vt:lpstr>Lipid-Lowering Drugs</vt:lpstr>
      <vt:lpstr>PowerPoint Presentation</vt:lpstr>
      <vt:lpstr>PowerPoint Presentation</vt:lpstr>
      <vt:lpstr>PowerPoint Presentation</vt:lpstr>
      <vt:lpstr>When to refer?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 Al Yousif</dc:creator>
  <cp:lastModifiedBy>Dralk F</cp:lastModifiedBy>
  <cp:revision>192</cp:revision>
  <cp:lastPrinted>2020-11-08T19:37:40Z</cp:lastPrinted>
  <dcterms:created xsi:type="dcterms:W3CDTF">2020-11-04T18:17:20Z</dcterms:created>
  <dcterms:modified xsi:type="dcterms:W3CDTF">2025-03-13T07:59:05Z</dcterms:modified>
</cp:coreProperties>
</file>