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 id="2147483688" r:id="rId2"/>
  </p:sldMasterIdLst>
  <p:notesMasterIdLst>
    <p:notesMasterId r:id="rId25"/>
  </p:notesMasterIdLst>
  <p:sldIdLst>
    <p:sldId id="280" r:id="rId3"/>
    <p:sldId id="257" r:id="rId4"/>
    <p:sldId id="258" r:id="rId5"/>
    <p:sldId id="259" r:id="rId6"/>
    <p:sldId id="266" r:id="rId7"/>
    <p:sldId id="260" r:id="rId8"/>
    <p:sldId id="282" r:id="rId9"/>
    <p:sldId id="283" r:id="rId10"/>
    <p:sldId id="284" r:id="rId11"/>
    <p:sldId id="285" r:id="rId12"/>
    <p:sldId id="286" r:id="rId13"/>
    <p:sldId id="295" r:id="rId14"/>
    <p:sldId id="261" r:id="rId15"/>
    <p:sldId id="287" r:id="rId16"/>
    <p:sldId id="288" r:id="rId17"/>
    <p:sldId id="289" r:id="rId18"/>
    <p:sldId id="290" r:id="rId19"/>
    <p:sldId id="291" r:id="rId20"/>
    <p:sldId id="292" r:id="rId21"/>
    <p:sldId id="293" r:id="rId22"/>
    <p:sldId id="294" r:id="rId23"/>
    <p:sldId id="281"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wkins-Cox, Diane K. (CDC/ONDIEH/NCCDPHP) (CTR)" initials="HD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5FE9BF-A191-4141-8AC5-41656BB65288}" type="datetimeFigureOut">
              <a:rPr lang="ar-SA" smtClean="0"/>
              <a:t>03/08/45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234DB3-9D84-4ED8-8DC8-A529102DA8E8}" type="slidenum">
              <a:rPr lang="ar-SA" smtClean="0"/>
              <a:t>‹#›</a:t>
            </a:fld>
            <a:endParaRPr lang="ar-SA"/>
          </a:p>
        </p:txBody>
      </p:sp>
    </p:spTree>
    <p:extLst>
      <p:ext uri="{BB962C8B-B14F-4D97-AF65-F5344CB8AC3E}">
        <p14:creationId xmlns:p14="http://schemas.microsoft.com/office/powerpoint/2010/main" val="32780245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110FF-C764-405A-8FF0-9975A90BB370}" type="slidenum">
              <a:rPr lang="en-US"/>
              <a:pPr/>
              <a:t>5</a:t>
            </a:fld>
            <a:endParaRPr lang="en-US" dirty="0"/>
          </a:p>
        </p:txBody>
      </p:sp>
      <p:sp>
        <p:nvSpPr>
          <p:cNvPr id="752642" name="Rectangle 2"/>
          <p:cNvSpPr>
            <a:spLocks noGrp="1" noRot="1" noChangeAspect="1" noChangeArrowheads="1" noTextEdit="1"/>
          </p:cNvSpPr>
          <p:nvPr>
            <p:ph type="sldImg"/>
          </p:nvPr>
        </p:nvSpPr>
        <p:spPr>
          <a:xfrm>
            <a:off x="1968500" y="0"/>
            <a:ext cx="3149600" cy="2362200"/>
          </a:xfrm>
          <a:ln/>
        </p:spPr>
      </p:sp>
      <p:sp>
        <p:nvSpPr>
          <p:cNvPr id="752643" name="Rectangle 3"/>
          <p:cNvSpPr>
            <a:spLocks noGrp="1" noChangeArrowheads="1"/>
          </p:cNvSpPr>
          <p:nvPr>
            <p:ph type="body" idx="1"/>
          </p:nvPr>
        </p:nvSpPr>
        <p:spPr>
          <a:xfrm>
            <a:off x="457200" y="2514600"/>
            <a:ext cx="6019800" cy="4114800"/>
          </a:xfrm>
        </p:spPr>
        <p:txBody>
          <a:bodyPr/>
          <a:lstStyle/>
          <a:p>
            <a:pPr>
              <a:lnSpc>
                <a:spcPct val="180000"/>
              </a:lnSpc>
              <a:buFont typeface="Arial" pitchFamily="34" charset="0"/>
              <a:buChar char="•"/>
            </a:pPr>
            <a:r>
              <a:rPr lang="en-US" sz="1400" dirty="0"/>
              <a:t>Compliance is a term that was used historically, but has fallen out of favor as it implies a somewhat paternalistic view of the doctor-patient relationship. “The patient is simply to do what I tell them to do.”</a:t>
            </a:r>
          </a:p>
          <a:p>
            <a:pPr>
              <a:lnSpc>
                <a:spcPct val="180000"/>
              </a:lnSpc>
              <a:buFont typeface="Arial" pitchFamily="34" charset="0"/>
              <a:buChar char="•"/>
            </a:pPr>
            <a:r>
              <a:rPr lang="en-US" sz="1400" dirty="0"/>
              <a:t>Adherence is a term that is more consistent with patient-centered care and implies that the treatment approach (including prescribed medications) is one that is arrived at and agreed upon jointly by patient and provider. Adherence is the extent to which the patient continues that previously agreed-upon treatment.</a:t>
            </a:r>
          </a:p>
        </p:txBody>
      </p:sp>
    </p:spTree>
    <p:extLst>
      <p:ext uri="{BB962C8B-B14F-4D97-AF65-F5344CB8AC3E}">
        <p14:creationId xmlns:p14="http://schemas.microsoft.com/office/powerpoint/2010/main" val="48376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EEFE24-A538-4923-8C56-B4EFE0EB8D75}" type="datetimeFigureOut">
              <a:rPr lang="ar-SA" smtClean="0"/>
              <a:t>03/08/45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37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EFE24-A538-4923-8C56-B4EFE0EB8D75}" type="datetimeFigureOut">
              <a:rPr lang="ar-SA" smtClean="0"/>
              <a:t>03/08/45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398691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EFE24-A538-4923-8C56-B4EFE0EB8D75}" type="datetimeFigureOut">
              <a:rPr lang="ar-SA" smtClean="0"/>
              <a:t>03/08/45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89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8" name="صورة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0"/>
            <a:ext cx="9143111" cy="6858000"/>
          </a:xfrm>
          <a:prstGeom prst="rect">
            <a:avLst/>
          </a:prstGeom>
        </p:spPr>
      </p:pic>
    </p:spTree>
    <p:extLst>
      <p:ext uri="{BB962C8B-B14F-4D97-AF65-F5344CB8AC3E}">
        <p14:creationId xmlns:p14="http://schemas.microsoft.com/office/powerpoint/2010/main" val="155059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7" name="صورة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0"/>
            <a:ext cx="9143111" cy="6858000"/>
          </a:xfrm>
          <a:prstGeom prst="rect">
            <a:avLst/>
          </a:prstGeom>
        </p:spPr>
      </p:pic>
      <p:sp>
        <p:nvSpPr>
          <p:cNvPr id="18" name="مربع نص 17"/>
          <p:cNvSpPr txBox="1"/>
          <p:nvPr userDrawn="1"/>
        </p:nvSpPr>
        <p:spPr>
          <a:xfrm>
            <a:off x="8686800" y="6474824"/>
            <a:ext cx="304800" cy="369332"/>
          </a:xfrm>
          <a:prstGeom prst="rect">
            <a:avLst/>
          </a:prstGeom>
          <a:noFill/>
        </p:spPr>
        <p:txBody>
          <a:bodyPr wrap="square" rtlCol="0">
            <a:spAutoFit/>
          </a:bodyPr>
          <a:lstStyle/>
          <a:p>
            <a:pPr algn="l" defTabSz="685800" rtl="0"/>
            <a:fld id="{0A336C6F-6EAF-4CD9-BB47-AD8A22393DDB}" type="slidenum">
              <a:rPr lang="en-US" sz="900" smtClean="0">
                <a:solidFill>
                  <a:prstClr val="white"/>
                </a:solidFill>
                <a:latin typeface="TheSans" panose="020B0503040302020203" pitchFamily="34" charset="-78"/>
                <a:cs typeface="TheSans" panose="020B0503040302020203" pitchFamily="34" charset="-78"/>
              </a:rPr>
              <a:pPr algn="l" defTabSz="685800" rtl="0"/>
              <a:t>‹#›</a:t>
            </a:fld>
            <a:endParaRPr lang="en-US" sz="900" dirty="0">
              <a:solidFill>
                <a:prstClr val="white"/>
              </a:solidFill>
              <a:latin typeface="TheSans" panose="020B0503040302020203" pitchFamily="34" charset="-78"/>
              <a:cs typeface="TheSans" panose="020B0503040302020203" pitchFamily="34" charset="-78"/>
            </a:endParaRPr>
          </a:p>
        </p:txBody>
      </p:sp>
      <p:cxnSp>
        <p:nvCxnSpPr>
          <p:cNvPr id="9" name="رابط مستقيم 8"/>
          <p:cNvCxnSpPr/>
          <p:nvPr userDrawn="1"/>
        </p:nvCxnSpPr>
        <p:spPr>
          <a:xfrm>
            <a:off x="914400" y="1824455"/>
            <a:ext cx="3759200" cy="0"/>
          </a:xfrm>
          <a:prstGeom prst="line">
            <a:avLst/>
          </a:prstGeom>
          <a:ln w="19050">
            <a:solidFill>
              <a:srgbClr val="229EB1"/>
            </a:solidFill>
          </a:ln>
        </p:spPr>
        <p:style>
          <a:lnRef idx="1">
            <a:schemeClr val="accent1"/>
          </a:lnRef>
          <a:fillRef idx="0">
            <a:schemeClr val="accent1"/>
          </a:fillRef>
          <a:effectRef idx="0">
            <a:schemeClr val="accent1"/>
          </a:effectRef>
          <a:fontRef idx="minor">
            <a:schemeClr val="tx1"/>
          </a:fontRef>
        </p:style>
      </p:cxnSp>
      <p:sp>
        <p:nvSpPr>
          <p:cNvPr id="20" name="عنصر نائب للمحتوى 19"/>
          <p:cNvSpPr>
            <a:spLocks noGrp="1"/>
          </p:cNvSpPr>
          <p:nvPr>
            <p:ph sz="quarter" idx="10" hasCustomPrompt="1"/>
          </p:nvPr>
        </p:nvSpPr>
        <p:spPr>
          <a:xfrm>
            <a:off x="5943601" y="1507067"/>
            <a:ext cx="2349500" cy="592667"/>
          </a:xfrm>
          <a:prstGeom prst="rect">
            <a:avLst/>
          </a:prstGeom>
        </p:spPr>
        <p:txBody>
          <a:bodyPr>
            <a:noAutofit/>
          </a:bodyPr>
          <a:lstStyle>
            <a:lvl1pPr marL="0" indent="0" algn="r" rtl="1">
              <a:buNone/>
              <a:defRPr sz="2400" b="1">
                <a:solidFill>
                  <a:srgbClr val="229EB1"/>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العنوان الرئيسي</a:t>
            </a:r>
            <a:endParaRPr lang="en-US" dirty="0"/>
          </a:p>
        </p:txBody>
      </p:sp>
      <p:sp>
        <p:nvSpPr>
          <p:cNvPr id="23" name="عنصر نائب للمحتوى 22"/>
          <p:cNvSpPr>
            <a:spLocks noGrp="1"/>
          </p:cNvSpPr>
          <p:nvPr>
            <p:ph sz="quarter" idx="11" hasCustomPrompt="1"/>
          </p:nvPr>
        </p:nvSpPr>
        <p:spPr>
          <a:xfrm>
            <a:off x="914400" y="2404534"/>
            <a:ext cx="7378700" cy="3306233"/>
          </a:xfrm>
          <a:prstGeom prst="rect">
            <a:avLst/>
          </a:prstGeom>
        </p:spPr>
        <p:txBody>
          <a:bodyPr>
            <a:normAutofit/>
          </a:bodyPr>
          <a:lstStyle>
            <a:lvl1pPr marL="0" indent="0" algn="justLow" rtl="1">
              <a:buNone/>
              <a:defRPr sz="1600">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المحتوى النصي</a:t>
            </a:r>
            <a:endParaRPr lang="en-US" dirty="0"/>
          </a:p>
        </p:txBody>
      </p:sp>
      <p:sp>
        <p:nvSpPr>
          <p:cNvPr id="24" name="عنصر نائب للمحتوى 22"/>
          <p:cNvSpPr>
            <a:spLocks noGrp="1"/>
          </p:cNvSpPr>
          <p:nvPr>
            <p:ph sz="quarter" idx="12" hasCustomPrompt="1"/>
          </p:nvPr>
        </p:nvSpPr>
        <p:spPr>
          <a:xfrm>
            <a:off x="696689" y="5894887"/>
            <a:ext cx="1164307" cy="241359"/>
          </a:xfrm>
          <a:prstGeom prst="rect">
            <a:avLst/>
          </a:prstGeom>
        </p:spPr>
        <p:txBody>
          <a:bodyPr>
            <a:noAutofit/>
          </a:bodyPr>
          <a:lstStyle>
            <a:lvl1pPr marL="0" indent="0" algn="justLow" rtl="1">
              <a:buNone/>
              <a:defRPr sz="1100">
                <a:solidFill>
                  <a:srgbClr val="C7A362"/>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err="1"/>
              <a:t>إسم</a:t>
            </a:r>
            <a:r>
              <a:rPr lang="ar-SA" dirty="0"/>
              <a:t> الإدارة هنا</a:t>
            </a:r>
            <a:endParaRPr lang="en-US" dirty="0"/>
          </a:p>
        </p:txBody>
      </p:sp>
    </p:spTree>
    <p:extLst>
      <p:ext uri="{BB962C8B-B14F-4D97-AF65-F5344CB8AC3E}">
        <p14:creationId xmlns:p14="http://schemas.microsoft.com/office/powerpoint/2010/main" val="405621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Photo">
    <p:spTree>
      <p:nvGrpSpPr>
        <p:cNvPr id="1" name=""/>
        <p:cNvGrpSpPr/>
        <p:nvPr/>
      </p:nvGrpSpPr>
      <p:grpSpPr>
        <a:xfrm>
          <a:off x="0" y="0"/>
          <a:ext cx="0" cy="0"/>
          <a:chOff x="0" y="0"/>
          <a:chExt cx="0" cy="0"/>
        </a:xfrm>
      </p:grpSpPr>
      <p:pic>
        <p:nvPicPr>
          <p:cNvPr id="2" name="صورة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0"/>
            <a:ext cx="9143111" cy="6858000"/>
          </a:xfrm>
          <a:prstGeom prst="rect">
            <a:avLst/>
          </a:prstGeom>
        </p:spPr>
      </p:pic>
      <p:sp>
        <p:nvSpPr>
          <p:cNvPr id="8" name="مربع نص 7"/>
          <p:cNvSpPr txBox="1"/>
          <p:nvPr userDrawn="1"/>
        </p:nvSpPr>
        <p:spPr>
          <a:xfrm>
            <a:off x="8686800" y="6474824"/>
            <a:ext cx="304800" cy="369332"/>
          </a:xfrm>
          <a:prstGeom prst="rect">
            <a:avLst/>
          </a:prstGeom>
          <a:noFill/>
        </p:spPr>
        <p:txBody>
          <a:bodyPr wrap="square" rtlCol="0">
            <a:spAutoFit/>
          </a:bodyPr>
          <a:lstStyle/>
          <a:p>
            <a:pPr algn="l" defTabSz="685800" rtl="0"/>
            <a:fld id="{0A336C6F-6EAF-4CD9-BB47-AD8A22393DDB}" type="slidenum">
              <a:rPr lang="en-US" sz="900" smtClean="0">
                <a:solidFill>
                  <a:prstClr val="white"/>
                </a:solidFill>
                <a:latin typeface="TheSans" panose="020B0503040302020203" pitchFamily="34" charset="-78"/>
                <a:cs typeface="TheSans" panose="020B0503040302020203" pitchFamily="34" charset="-78"/>
              </a:rPr>
              <a:pPr algn="l" defTabSz="685800" rtl="0"/>
              <a:t>‹#›</a:t>
            </a:fld>
            <a:endParaRPr lang="en-US" sz="900" dirty="0">
              <a:solidFill>
                <a:prstClr val="white"/>
              </a:solidFill>
              <a:latin typeface="TheSans" panose="020B0503040302020203" pitchFamily="34" charset="-78"/>
              <a:cs typeface="TheSans" panose="020B0503040302020203" pitchFamily="34" charset="-78"/>
            </a:endParaRPr>
          </a:p>
        </p:txBody>
      </p:sp>
      <p:sp>
        <p:nvSpPr>
          <p:cNvPr id="5" name="مستطيل 4"/>
          <p:cNvSpPr/>
          <p:nvPr userDrawn="1"/>
        </p:nvSpPr>
        <p:spPr>
          <a:xfrm>
            <a:off x="5842000" y="2047939"/>
            <a:ext cx="3302000" cy="3696305"/>
          </a:xfrm>
          <a:prstGeom prst="rect">
            <a:avLst/>
          </a:prstGeom>
          <a:solidFill>
            <a:srgbClr val="229EB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sz="1350">
              <a:solidFill>
                <a:prstClr val="white"/>
              </a:solidFill>
            </a:endParaRPr>
          </a:p>
        </p:txBody>
      </p:sp>
      <p:sp>
        <p:nvSpPr>
          <p:cNvPr id="6" name="مستطيل 5"/>
          <p:cNvSpPr/>
          <p:nvPr userDrawn="1"/>
        </p:nvSpPr>
        <p:spPr>
          <a:xfrm>
            <a:off x="5539773" y="1923146"/>
            <a:ext cx="3493918" cy="369630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US" sz="1350">
              <a:solidFill>
                <a:prstClr val="white"/>
              </a:solidFill>
            </a:endParaRPr>
          </a:p>
        </p:txBody>
      </p:sp>
      <p:sp>
        <p:nvSpPr>
          <p:cNvPr id="20" name="عنصر نائب للمحتوى 19"/>
          <p:cNvSpPr>
            <a:spLocks noGrp="1"/>
          </p:cNvSpPr>
          <p:nvPr>
            <p:ph sz="quarter" idx="10" hasCustomPrompt="1"/>
          </p:nvPr>
        </p:nvSpPr>
        <p:spPr>
          <a:xfrm>
            <a:off x="2866572" y="1923145"/>
            <a:ext cx="2349500" cy="592667"/>
          </a:xfrm>
          <a:prstGeom prst="rect">
            <a:avLst/>
          </a:prstGeom>
        </p:spPr>
        <p:txBody>
          <a:bodyPr>
            <a:noAutofit/>
          </a:bodyPr>
          <a:lstStyle>
            <a:lvl1pPr marL="0" indent="0" algn="r" rtl="1">
              <a:buNone/>
              <a:defRPr sz="2400" b="1">
                <a:solidFill>
                  <a:srgbClr val="229EB1"/>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العنوان الرئيسي</a:t>
            </a:r>
            <a:endParaRPr lang="en-US" dirty="0"/>
          </a:p>
        </p:txBody>
      </p:sp>
      <p:sp>
        <p:nvSpPr>
          <p:cNvPr id="21" name="عنصر نائب للمحتوى 22"/>
          <p:cNvSpPr>
            <a:spLocks noGrp="1"/>
          </p:cNvSpPr>
          <p:nvPr>
            <p:ph sz="quarter" idx="11" hasCustomPrompt="1"/>
          </p:nvPr>
        </p:nvSpPr>
        <p:spPr>
          <a:xfrm>
            <a:off x="609598" y="2515813"/>
            <a:ext cx="4591957" cy="3228432"/>
          </a:xfrm>
          <a:prstGeom prst="rect">
            <a:avLst/>
          </a:prstGeom>
        </p:spPr>
        <p:txBody>
          <a:bodyPr>
            <a:normAutofit/>
          </a:bodyPr>
          <a:lstStyle>
            <a:lvl1pPr marL="0" indent="0" algn="r" rtl="1">
              <a:buNone/>
              <a:defRPr sz="1600">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a:t>المحتوى النصي</a:t>
            </a:r>
            <a:endParaRPr lang="en-US" dirty="0"/>
          </a:p>
        </p:txBody>
      </p:sp>
      <p:sp>
        <p:nvSpPr>
          <p:cNvPr id="22" name="عنصر نائب للمحتوى 22"/>
          <p:cNvSpPr>
            <a:spLocks noGrp="1"/>
          </p:cNvSpPr>
          <p:nvPr>
            <p:ph sz="quarter" idx="12" hasCustomPrompt="1"/>
          </p:nvPr>
        </p:nvSpPr>
        <p:spPr>
          <a:xfrm>
            <a:off x="290289" y="5897554"/>
            <a:ext cx="1164307" cy="241359"/>
          </a:xfrm>
          <a:prstGeom prst="rect">
            <a:avLst/>
          </a:prstGeom>
        </p:spPr>
        <p:txBody>
          <a:bodyPr>
            <a:noAutofit/>
          </a:bodyPr>
          <a:lstStyle>
            <a:lvl1pPr marL="0" indent="0" algn="justLow" rtl="1">
              <a:buNone/>
              <a:defRPr sz="1100">
                <a:solidFill>
                  <a:srgbClr val="C7A362"/>
                </a:solidFill>
                <a:latin typeface="TheSans" panose="020B0503040302020203" pitchFamily="34" charset="-78"/>
                <a:cs typeface="TheSans" panose="020B0503040302020203" pitchFamily="34" charset="-78"/>
              </a:defRPr>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A" dirty="0" err="1"/>
              <a:t>إسم</a:t>
            </a:r>
            <a:r>
              <a:rPr lang="ar-SA" dirty="0"/>
              <a:t> الإدارة هنا</a:t>
            </a:r>
            <a:endParaRPr lang="en-US" dirty="0"/>
          </a:p>
        </p:txBody>
      </p:sp>
      <p:sp>
        <p:nvSpPr>
          <p:cNvPr id="24" name="عنصر نائب للصورة 23"/>
          <p:cNvSpPr>
            <a:spLocks noGrp="1"/>
          </p:cNvSpPr>
          <p:nvPr>
            <p:ph type="pic" sz="quarter" idx="13"/>
          </p:nvPr>
        </p:nvSpPr>
        <p:spPr>
          <a:xfrm>
            <a:off x="5943602" y="1924052"/>
            <a:ext cx="3200398" cy="3695400"/>
          </a:xfrm>
          <a:prstGeom prst="rect">
            <a:avLst/>
          </a:prstGeom>
        </p:spPr>
        <p:txBody>
          <a:bodyPr/>
          <a:lstStyle/>
          <a:p>
            <a:endParaRPr lang="en-US" dirty="0"/>
          </a:p>
        </p:txBody>
      </p:sp>
    </p:spTree>
    <p:extLst>
      <p:ext uri="{BB962C8B-B14F-4D97-AF65-F5344CB8AC3E}">
        <p14:creationId xmlns:p14="http://schemas.microsoft.com/office/powerpoint/2010/main" val="27433892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10" name="صورة 9"/>
          <p:cNvPicPr>
            <a:picLocks noChangeAspect="1"/>
          </p:cNvPicPr>
          <p:nvPr userDrawn="1"/>
        </p:nvPicPr>
        <p:blipFill>
          <a:blip r:embed="rId2"/>
          <a:stretch>
            <a:fillRect/>
          </a:stretch>
        </p:blipFill>
        <p:spPr>
          <a:xfrm>
            <a:off x="7302242" y="367695"/>
            <a:ext cx="1506374" cy="394307"/>
          </a:xfrm>
          <a:prstGeom prst="rect">
            <a:avLst/>
          </a:prstGeom>
        </p:spPr>
      </p:pic>
      <p:pic>
        <p:nvPicPr>
          <p:cNvPr id="11" name="صورة 10"/>
          <p:cNvPicPr>
            <a:picLocks noChangeAspect="1"/>
          </p:cNvPicPr>
          <p:nvPr userDrawn="1"/>
        </p:nvPicPr>
        <p:blipFill>
          <a:blip r:embed="rId3"/>
          <a:stretch>
            <a:fillRect/>
          </a:stretch>
        </p:blipFill>
        <p:spPr>
          <a:xfrm>
            <a:off x="0" y="6728673"/>
            <a:ext cx="9144000" cy="142724"/>
          </a:xfrm>
          <a:prstGeom prst="rect">
            <a:avLst/>
          </a:prstGeom>
        </p:spPr>
      </p:pic>
      <p:sp>
        <p:nvSpPr>
          <p:cNvPr id="19" name="Freeform 5"/>
          <p:cNvSpPr>
            <a:spLocks/>
          </p:cNvSpPr>
          <p:nvPr userDrawn="1"/>
        </p:nvSpPr>
        <p:spPr bwMode="auto">
          <a:xfrm>
            <a:off x="2906713" y="1286933"/>
            <a:ext cx="3536950"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20" name="Freeform 6"/>
          <p:cNvSpPr>
            <a:spLocks/>
          </p:cNvSpPr>
          <p:nvPr userDrawn="1"/>
        </p:nvSpPr>
        <p:spPr bwMode="auto">
          <a:xfrm>
            <a:off x="2755901" y="1375833"/>
            <a:ext cx="3502025"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rgbClr val="229EB1"/>
          </a:solidFill>
          <a:ln>
            <a:noFill/>
          </a:ln>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23" name="عنصر نائب للنص 22"/>
          <p:cNvSpPr>
            <a:spLocks noGrp="1"/>
          </p:cNvSpPr>
          <p:nvPr>
            <p:ph type="body" sz="quarter" idx="10" hasCustomPrompt="1"/>
          </p:nvPr>
        </p:nvSpPr>
        <p:spPr>
          <a:xfrm>
            <a:off x="3425484" y="2533650"/>
            <a:ext cx="2220913" cy="1819425"/>
          </a:xfrm>
          <a:prstGeom prst="rect">
            <a:avLst/>
          </a:prstGeom>
        </p:spPr>
        <p:txBody>
          <a:bodyPr>
            <a:normAutofit/>
          </a:bodyPr>
          <a:lstStyle>
            <a:lvl1pPr marL="0" indent="0" algn="ctr">
              <a:lnSpc>
                <a:spcPct val="100000"/>
              </a:lnSpc>
              <a:buNone/>
              <a:defRPr sz="4000" b="1">
                <a:solidFill>
                  <a:schemeClr val="bg1"/>
                </a:solidFill>
                <a:latin typeface="TheSans" panose="020B0503040302020203" pitchFamily="34" charset="-78"/>
                <a:cs typeface="TheSans" panose="020B0503040302020203" pitchFamily="34" charset="-78"/>
              </a:defRPr>
            </a:lvl1pPr>
            <a:lvl2pPr marL="342900" indent="0" algn="ctr">
              <a:lnSpc>
                <a:spcPct val="100000"/>
              </a:lnSpc>
              <a:buNone/>
              <a:defRPr/>
            </a:lvl2pPr>
            <a:lvl3pPr marL="685800" indent="0" algn="ctr">
              <a:lnSpc>
                <a:spcPct val="100000"/>
              </a:lnSpc>
              <a:buNone/>
              <a:defRPr/>
            </a:lvl3pPr>
            <a:lvl4pPr marL="1028700" indent="0" algn="ctr">
              <a:lnSpc>
                <a:spcPct val="100000"/>
              </a:lnSpc>
              <a:buNone/>
              <a:defRPr/>
            </a:lvl4pPr>
            <a:lvl5pPr marL="1371600"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20519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Freeform 5"/>
          <p:cNvSpPr>
            <a:spLocks/>
          </p:cNvSpPr>
          <p:nvPr userDrawn="1"/>
        </p:nvSpPr>
        <p:spPr bwMode="auto">
          <a:xfrm>
            <a:off x="2906713" y="1286933"/>
            <a:ext cx="3536950"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6" name="Freeform 6"/>
          <p:cNvSpPr>
            <a:spLocks/>
          </p:cNvSpPr>
          <p:nvPr userDrawn="1"/>
        </p:nvSpPr>
        <p:spPr bwMode="auto">
          <a:xfrm>
            <a:off x="2755901" y="1375833"/>
            <a:ext cx="3502025"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rgbClr val="BC9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4" name="AutoShape 3"/>
          <p:cNvSpPr>
            <a:spLocks noChangeAspect="1" noChangeArrowheads="1" noTextEdit="1"/>
          </p:cNvSpPr>
          <p:nvPr userDrawn="1"/>
        </p:nvSpPr>
        <p:spPr bwMode="auto">
          <a:xfrm>
            <a:off x="2784475" y="1274234"/>
            <a:ext cx="3638550" cy="430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pic>
        <p:nvPicPr>
          <p:cNvPr id="10" name="صورة 9"/>
          <p:cNvPicPr>
            <a:picLocks noChangeAspect="1"/>
          </p:cNvPicPr>
          <p:nvPr userDrawn="1"/>
        </p:nvPicPr>
        <p:blipFill>
          <a:blip r:embed="rId2"/>
          <a:stretch>
            <a:fillRect/>
          </a:stretch>
        </p:blipFill>
        <p:spPr>
          <a:xfrm>
            <a:off x="7302242" y="367695"/>
            <a:ext cx="1506374" cy="394307"/>
          </a:xfrm>
          <a:prstGeom prst="rect">
            <a:avLst/>
          </a:prstGeom>
        </p:spPr>
      </p:pic>
      <p:pic>
        <p:nvPicPr>
          <p:cNvPr id="11" name="صورة 10"/>
          <p:cNvPicPr>
            <a:picLocks noChangeAspect="1"/>
          </p:cNvPicPr>
          <p:nvPr userDrawn="1"/>
        </p:nvPicPr>
        <p:blipFill>
          <a:blip r:embed="rId3"/>
          <a:stretch>
            <a:fillRect/>
          </a:stretch>
        </p:blipFill>
        <p:spPr>
          <a:xfrm>
            <a:off x="0" y="6728673"/>
            <a:ext cx="9144000" cy="142724"/>
          </a:xfrm>
          <a:prstGeom prst="rect">
            <a:avLst/>
          </a:prstGeom>
        </p:spPr>
      </p:pic>
      <p:sp>
        <p:nvSpPr>
          <p:cNvPr id="14" name="عنصر نائب للنص 22"/>
          <p:cNvSpPr>
            <a:spLocks noGrp="1"/>
          </p:cNvSpPr>
          <p:nvPr>
            <p:ph type="body" sz="quarter" idx="10" hasCustomPrompt="1"/>
          </p:nvPr>
        </p:nvSpPr>
        <p:spPr>
          <a:xfrm>
            <a:off x="3425484" y="2533650"/>
            <a:ext cx="2220913" cy="1819425"/>
          </a:xfrm>
          <a:prstGeom prst="rect">
            <a:avLst/>
          </a:prstGeom>
        </p:spPr>
        <p:txBody>
          <a:bodyPr>
            <a:normAutofit/>
          </a:bodyPr>
          <a:lstStyle>
            <a:lvl1pPr marL="0" indent="0" algn="ctr">
              <a:lnSpc>
                <a:spcPct val="100000"/>
              </a:lnSpc>
              <a:buNone/>
              <a:defRPr sz="4000" b="1">
                <a:solidFill>
                  <a:schemeClr val="bg1"/>
                </a:solidFill>
                <a:latin typeface="TheSans" panose="020B0503040302020203" pitchFamily="34" charset="-78"/>
                <a:cs typeface="TheSans" panose="020B0503040302020203" pitchFamily="34" charset="-78"/>
              </a:defRPr>
            </a:lvl1pPr>
            <a:lvl2pPr marL="342900" indent="0" algn="ctr">
              <a:lnSpc>
                <a:spcPct val="100000"/>
              </a:lnSpc>
              <a:buNone/>
              <a:defRPr/>
            </a:lvl2pPr>
            <a:lvl3pPr marL="685800" indent="0" algn="ctr">
              <a:lnSpc>
                <a:spcPct val="100000"/>
              </a:lnSpc>
              <a:buNone/>
              <a:defRPr/>
            </a:lvl3pPr>
            <a:lvl4pPr marL="1028700" indent="0" algn="ctr">
              <a:lnSpc>
                <a:spcPct val="100000"/>
              </a:lnSpc>
              <a:buNone/>
              <a:defRPr/>
            </a:lvl4pPr>
            <a:lvl5pPr marL="1371600"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174697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Freeform 5"/>
          <p:cNvSpPr>
            <a:spLocks/>
          </p:cNvSpPr>
          <p:nvPr userDrawn="1"/>
        </p:nvSpPr>
        <p:spPr bwMode="auto">
          <a:xfrm>
            <a:off x="2906713" y="1286933"/>
            <a:ext cx="3536950" cy="4235451"/>
          </a:xfrm>
          <a:custGeom>
            <a:avLst/>
            <a:gdLst>
              <a:gd name="T0" fmla="*/ 1364 w 2094"/>
              <a:gd name="T1" fmla="*/ 0 h 1881"/>
              <a:gd name="T2" fmla="*/ 730 w 2094"/>
              <a:gd name="T3" fmla="*/ 0 h 1881"/>
              <a:gd name="T4" fmla="*/ 387 w 2094"/>
              <a:gd name="T5" fmla="*/ 198 h 1881"/>
              <a:gd name="T6" fmla="*/ 72 w 2094"/>
              <a:gd name="T7" fmla="*/ 741 h 1881"/>
              <a:gd name="T8" fmla="*/ 72 w 2094"/>
              <a:gd name="T9" fmla="*/ 1140 h 1881"/>
              <a:gd name="T10" fmla="*/ 387 w 2094"/>
              <a:gd name="T11" fmla="*/ 1683 h 1881"/>
              <a:gd name="T12" fmla="*/ 730 w 2094"/>
              <a:gd name="T13" fmla="*/ 1881 h 1881"/>
              <a:gd name="T14" fmla="*/ 1364 w 2094"/>
              <a:gd name="T15" fmla="*/ 1881 h 1881"/>
              <a:gd name="T16" fmla="*/ 1708 w 2094"/>
              <a:gd name="T17" fmla="*/ 1683 h 1881"/>
              <a:gd name="T18" fmla="*/ 2023 w 2094"/>
              <a:gd name="T19" fmla="*/ 1140 h 1881"/>
              <a:gd name="T20" fmla="*/ 2023 w 2094"/>
              <a:gd name="T21" fmla="*/ 741 h 1881"/>
              <a:gd name="T22" fmla="*/ 1708 w 2094"/>
              <a:gd name="T23" fmla="*/ 198 h 1881"/>
              <a:gd name="T24" fmla="*/ 1364 w 2094"/>
              <a:gd name="T2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4" h="1881">
                <a:moveTo>
                  <a:pt x="1364" y="0"/>
                </a:moveTo>
                <a:cubicBezTo>
                  <a:pt x="730" y="0"/>
                  <a:pt x="730" y="0"/>
                  <a:pt x="730" y="0"/>
                </a:cubicBezTo>
                <a:cubicBezTo>
                  <a:pt x="589" y="0"/>
                  <a:pt x="458" y="75"/>
                  <a:pt x="387" y="198"/>
                </a:cubicBezTo>
                <a:cubicBezTo>
                  <a:pt x="72" y="741"/>
                  <a:pt x="72" y="741"/>
                  <a:pt x="72" y="741"/>
                </a:cubicBezTo>
                <a:cubicBezTo>
                  <a:pt x="0" y="865"/>
                  <a:pt x="0" y="1017"/>
                  <a:pt x="72" y="1140"/>
                </a:cubicBezTo>
                <a:cubicBezTo>
                  <a:pt x="387" y="1683"/>
                  <a:pt x="387" y="1683"/>
                  <a:pt x="387" y="1683"/>
                </a:cubicBezTo>
                <a:cubicBezTo>
                  <a:pt x="458" y="1806"/>
                  <a:pt x="589" y="1881"/>
                  <a:pt x="730" y="1881"/>
                </a:cubicBezTo>
                <a:cubicBezTo>
                  <a:pt x="1364" y="1881"/>
                  <a:pt x="1364" y="1881"/>
                  <a:pt x="1364" y="1881"/>
                </a:cubicBezTo>
                <a:cubicBezTo>
                  <a:pt x="1506" y="1881"/>
                  <a:pt x="1637" y="1806"/>
                  <a:pt x="1708" y="1683"/>
                </a:cubicBezTo>
                <a:cubicBezTo>
                  <a:pt x="2023" y="1140"/>
                  <a:pt x="2023" y="1140"/>
                  <a:pt x="2023" y="1140"/>
                </a:cubicBezTo>
                <a:cubicBezTo>
                  <a:pt x="2094" y="1017"/>
                  <a:pt x="2094" y="865"/>
                  <a:pt x="2023" y="741"/>
                </a:cubicBezTo>
                <a:cubicBezTo>
                  <a:pt x="1708" y="198"/>
                  <a:pt x="1708" y="198"/>
                  <a:pt x="1708" y="198"/>
                </a:cubicBezTo>
                <a:cubicBezTo>
                  <a:pt x="1637" y="75"/>
                  <a:pt x="1506" y="0"/>
                  <a:pt x="1364" y="0"/>
                </a:cubicBezTo>
                <a:close/>
              </a:path>
            </a:pathLst>
          </a:custGeom>
          <a:noFill/>
          <a:ln w="14288"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sp>
        <p:nvSpPr>
          <p:cNvPr id="6" name="Freeform 6"/>
          <p:cNvSpPr>
            <a:spLocks/>
          </p:cNvSpPr>
          <p:nvPr userDrawn="1"/>
        </p:nvSpPr>
        <p:spPr bwMode="auto">
          <a:xfrm>
            <a:off x="2755901" y="1375833"/>
            <a:ext cx="3502025" cy="4210051"/>
          </a:xfrm>
          <a:custGeom>
            <a:avLst/>
            <a:gdLst>
              <a:gd name="T0" fmla="*/ 1349 w 2073"/>
              <a:gd name="T1" fmla="*/ 0 h 1870"/>
              <a:gd name="T2" fmla="*/ 724 w 2073"/>
              <a:gd name="T3" fmla="*/ 0 h 1870"/>
              <a:gd name="T4" fmla="*/ 383 w 2073"/>
              <a:gd name="T5" fmla="*/ 196 h 1870"/>
              <a:gd name="T6" fmla="*/ 70 w 2073"/>
              <a:gd name="T7" fmla="*/ 738 h 1870"/>
              <a:gd name="T8" fmla="*/ 70 w 2073"/>
              <a:gd name="T9" fmla="*/ 1132 h 1870"/>
              <a:gd name="T10" fmla="*/ 383 w 2073"/>
              <a:gd name="T11" fmla="*/ 1673 h 1870"/>
              <a:gd name="T12" fmla="*/ 724 w 2073"/>
              <a:gd name="T13" fmla="*/ 1870 h 1870"/>
              <a:gd name="T14" fmla="*/ 1349 w 2073"/>
              <a:gd name="T15" fmla="*/ 1870 h 1870"/>
              <a:gd name="T16" fmla="*/ 1690 w 2073"/>
              <a:gd name="T17" fmla="*/ 1673 h 1870"/>
              <a:gd name="T18" fmla="*/ 2003 w 2073"/>
              <a:gd name="T19" fmla="*/ 1132 h 1870"/>
              <a:gd name="T20" fmla="*/ 2003 w 2073"/>
              <a:gd name="T21" fmla="*/ 738 h 1870"/>
              <a:gd name="T22" fmla="*/ 1690 w 2073"/>
              <a:gd name="T23" fmla="*/ 196 h 1870"/>
              <a:gd name="T24" fmla="*/ 1349 w 2073"/>
              <a:gd name="T25" fmla="*/ 0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3" h="1870">
                <a:moveTo>
                  <a:pt x="1349" y="0"/>
                </a:moveTo>
                <a:cubicBezTo>
                  <a:pt x="724" y="0"/>
                  <a:pt x="724" y="0"/>
                  <a:pt x="724" y="0"/>
                </a:cubicBezTo>
                <a:cubicBezTo>
                  <a:pt x="583" y="0"/>
                  <a:pt x="453" y="75"/>
                  <a:pt x="383" y="196"/>
                </a:cubicBezTo>
                <a:cubicBezTo>
                  <a:pt x="70" y="738"/>
                  <a:pt x="70" y="738"/>
                  <a:pt x="70" y="738"/>
                </a:cubicBezTo>
                <a:cubicBezTo>
                  <a:pt x="0" y="860"/>
                  <a:pt x="0" y="1010"/>
                  <a:pt x="70" y="1132"/>
                </a:cubicBezTo>
                <a:cubicBezTo>
                  <a:pt x="383" y="1673"/>
                  <a:pt x="383" y="1673"/>
                  <a:pt x="383" y="1673"/>
                </a:cubicBezTo>
                <a:cubicBezTo>
                  <a:pt x="453" y="1795"/>
                  <a:pt x="583" y="1870"/>
                  <a:pt x="724" y="1870"/>
                </a:cubicBezTo>
                <a:cubicBezTo>
                  <a:pt x="1349" y="1870"/>
                  <a:pt x="1349" y="1870"/>
                  <a:pt x="1349" y="1870"/>
                </a:cubicBezTo>
                <a:cubicBezTo>
                  <a:pt x="1490" y="1870"/>
                  <a:pt x="1620" y="1795"/>
                  <a:pt x="1690" y="1673"/>
                </a:cubicBezTo>
                <a:cubicBezTo>
                  <a:pt x="2003" y="1132"/>
                  <a:pt x="2003" y="1132"/>
                  <a:pt x="2003" y="1132"/>
                </a:cubicBezTo>
                <a:cubicBezTo>
                  <a:pt x="2073" y="1010"/>
                  <a:pt x="2073" y="860"/>
                  <a:pt x="2003" y="738"/>
                </a:cubicBezTo>
                <a:cubicBezTo>
                  <a:pt x="1690" y="196"/>
                  <a:pt x="1690" y="196"/>
                  <a:pt x="1690" y="196"/>
                </a:cubicBezTo>
                <a:cubicBezTo>
                  <a:pt x="1620" y="75"/>
                  <a:pt x="1490" y="0"/>
                  <a:pt x="1349"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algn="l" defTabSz="685800" rtl="0"/>
            <a:endParaRPr lang="en-US" sz="1350">
              <a:solidFill>
                <a:prstClr val="black"/>
              </a:solidFill>
            </a:endParaRPr>
          </a:p>
        </p:txBody>
      </p:sp>
      <p:pic>
        <p:nvPicPr>
          <p:cNvPr id="10" name="صورة 9"/>
          <p:cNvPicPr>
            <a:picLocks noChangeAspect="1"/>
          </p:cNvPicPr>
          <p:nvPr userDrawn="1"/>
        </p:nvPicPr>
        <p:blipFill>
          <a:blip r:embed="rId2"/>
          <a:stretch>
            <a:fillRect/>
          </a:stretch>
        </p:blipFill>
        <p:spPr>
          <a:xfrm>
            <a:off x="7302242" y="367695"/>
            <a:ext cx="1506374" cy="394307"/>
          </a:xfrm>
          <a:prstGeom prst="rect">
            <a:avLst/>
          </a:prstGeom>
        </p:spPr>
      </p:pic>
      <p:pic>
        <p:nvPicPr>
          <p:cNvPr id="11" name="صورة 10"/>
          <p:cNvPicPr>
            <a:picLocks noChangeAspect="1"/>
          </p:cNvPicPr>
          <p:nvPr userDrawn="1"/>
        </p:nvPicPr>
        <p:blipFill>
          <a:blip r:embed="rId3"/>
          <a:stretch>
            <a:fillRect/>
          </a:stretch>
        </p:blipFill>
        <p:spPr>
          <a:xfrm>
            <a:off x="0" y="6728673"/>
            <a:ext cx="9144000" cy="142724"/>
          </a:xfrm>
          <a:prstGeom prst="rect">
            <a:avLst/>
          </a:prstGeom>
        </p:spPr>
      </p:pic>
      <p:sp>
        <p:nvSpPr>
          <p:cNvPr id="14" name="عنصر نائب للنص 22"/>
          <p:cNvSpPr>
            <a:spLocks noGrp="1"/>
          </p:cNvSpPr>
          <p:nvPr>
            <p:ph type="body" sz="quarter" idx="10" hasCustomPrompt="1"/>
          </p:nvPr>
        </p:nvSpPr>
        <p:spPr>
          <a:xfrm>
            <a:off x="3425484" y="2533650"/>
            <a:ext cx="2220913" cy="1819425"/>
          </a:xfrm>
          <a:prstGeom prst="rect">
            <a:avLst/>
          </a:prstGeom>
        </p:spPr>
        <p:txBody>
          <a:bodyPr>
            <a:normAutofit/>
          </a:bodyPr>
          <a:lstStyle>
            <a:lvl1pPr marL="0" indent="0" algn="ctr">
              <a:lnSpc>
                <a:spcPct val="100000"/>
              </a:lnSpc>
              <a:buNone/>
              <a:defRPr sz="4000" b="1">
                <a:solidFill>
                  <a:schemeClr val="bg1"/>
                </a:solidFill>
                <a:latin typeface="TheSans" panose="020B0503040302020203" pitchFamily="34" charset="-78"/>
                <a:cs typeface="TheSans" panose="020B0503040302020203" pitchFamily="34" charset="-78"/>
              </a:defRPr>
            </a:lvl1pPr>
            <a:lvl2pPr marL="342900" indent="0" algn="ctr">
              <a:lnSpc>
                <a:spcPct val="100000"/>
              </a:lnSpc>
              <a:buNone/>
              <a:defRPr/>
            </a:lvl2pPr>
            <a:lvl3pPr marL="685800" indent="0" algn="ctr">
              <a:lnSpc>
                <a:spcPct val="100000"/>
              </a:lnSpc>
              <a:buNone/>
              <a:defRPr/>
            </a:lvl3pPr>
            <a:lvl4pPr marL="1028700" indent="0" algn="ctr">
              <a:lnSpc>
                <a:spcPct val="100000"/>
              </a:lnSpc>
              <a:buNone/>
              <a:defRPr/>
            </a:lvl4pPr>
            <a:lvl5pPr marL="1371600" indent="0" algn="ctr">
              <a:lnSpc>
                <a:spcPct val="100000"/>
              </a:lnSpc>
              <a:buNone/>
              <a:defRPr/>
            </a:lvl5pPr>
          </a:lstStyle>
          <a:p>
            <a:pPr lvl="0"/>
            <a:r>
              <a:rPr lang="ar-SA" dirty="0"/>
              <a:t>العنــــوان الرئيسي</a:t>
            </a:r>
            <a:endParaRPr lang="en-US" dirty="0"/>
          </a:p>
        </p:txBody>
      </p:sp>
    </p:spTree>
    <p:extLst>
      <p:ext uri="{BB962C8B-B14F-4D97-AF65-F5344CB8AC3E}">
        <p14:creationId xmlns:p14="http://schemas.microsoft.com/office/powerpoint/2010/main" val="3710970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96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EFE24-A538-4923-8C56-B4EFE0EB8D75}" type="datetimeFigureOut">
              <a:rPr lang="ar-SA" smtClean="0"/>
              <a:t>03/08/45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67333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EEFE24-A538-4923-8C56-B4EFE0EB8D75}" type="datetimeFigureOut">
              <a:rPr lang="ar-SA" smtClean="0"/>
              <a:t>03/08/45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228BC6F-480B-4136-BD28-57FA81A65CE0}"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8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EEFE24-A538-4923-8C56-B4EFE0EB8D75}" type="datetimeFigureOut">
              <a:rPr lang="ar-SA" smtClean="0"/>
              <a:t>03/08/45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3248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EFE24-A538-4923-8C56-B4EFE0EB8D75}" type="datetimeFigureOut">
              <a:rPr lang="ar-SA" smtClean="0"/>
              <a:t>03/08/45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249992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EFE24-A538-4923-8C56-B4EFE0EB8D75}" type="datetimeFigureOut">
              <a:rPr lang="ar-SA" smtClean="0"/>
              <a:t>03/08/45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357860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EFE24-A538-4923-8C56-B4EFE0EB8D75}" type="datetimeFigureOut">
              <a:rPr lang="ar-SA" smtClean="0"/>
              <a:t>03/08/45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62711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EFE24-A538-4923-8C56-B4EFE0EB8D75}" type="datetimeFigureOut">
              <a:rPr lang="ar-SA" smtClean="0"/>
              <a:t>03/08/45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228BC6F-480B-4136-BD28-57FA81A65CE0}" type="slidenum">
              <a:rPr lang="ar-SA" smtClean="0"/>
              <a:t>‹#›</a:t>
            </a:fld>
            <a:endParaRPr lang="ar-SA"/>
          </a:p>
        </p:txBody>
      </p:sp>
    </p:spTree>
    <p:extLst>
      <p:ext uri="{BB962C8B-B14F-4D97-AF65-F5344CB8AC3E}">
        <p14:creationId xmlns:p14="http://schemas.microsoft.com/office/powerpoint/2010/main" val="10519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EEFE24-A538-4923-8C56-B4EFE0EB8D75}" type="datetimeFigureOut">
              <a:rPr lang="ar-SA" smtClean="0"/>
              <a:t>03/08/45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228BC6F-480B-4136-BD28-57FA81A65CE0}" type="slidenum">
              <a:rPr lang="ar-SA" smtClean="0"/>
              <a:t>‹#›</a:t>
            </a:fld>
            <a:endParaRPr lang="ar-S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75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EEFE24-A538-4923-8C56-B4EFE0EB8D75}" type="datetimeFigureOut">
              <a:rPr lang="ar-SA" smtClean="0"/>
              <a:t>03/08/45</a:t>
            </a:fld>
            <a:endParaRPr lang="ar-S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28BC6F-480B-4136-BD28-57FA81A65CE0}" type="slidenum">
              <a:rPr lang="ar-SA" smtClean="0"/>
              <a:t>‹#›</a:t>
            </a:fld>
            <a:endParaRPr lang="ar-S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36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1478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9134801" cy="5143500"/>
          </a:xfrm>
          <a:prstGeom prst="rect">
            <a:avLst/>
          </a:prstGeom>
        </p:spPr>
      </p:pic>
      <p:sp>
        <p:nvSpPr>
          <p:cNvPr id="3" name="TextBox 2"/>
          <p:cNvSpPr txBox="1"/>
          <p:nvPr/>
        </p:nvSpPr>
        <p:spPr>
          <a:xfrm>
            <a:off x="5076495" y="3468021"/>
            <a:ext cx="3960298" cy="2062103"/>
          </a:xfrm>
          <a:prstGeom prst="rect">
            <a:avLst/>
          </a:prstGeom>
          <a:noFill/>
        </p:spPr>
        <p:txBody>
          <a:bodyPr wrap="square" rtlCol="0">
            <a:spAutoFit/>
          </a:bodyPr>
          <a:lstStyle/>
          <a:p>
            <a:pPr algn="l" defTabSz="685800" rtl="0"/>
            <a:r>
              <a:rPr lang="en-US" sz="3600" b="1" dirty="0">
                <a:solidFill>
                  <a:prstClr val="black"/>
                </a:solidFill>
                <a:latin typeface="Tw Cen MT" panose="020B0602020104020603" pitchFamily="34" charset="0"/>
                <a:cs typeface="Aldhabi" panose="01000000000000000000" pitchFamily="2" charset="-78"/>
              </a:rPr>
              <a:t>Evidence Based Medicine for students</a:t>
            </a:r>
          </a:p>
          <a:p>
            <a:pPr defTabSz="685800" rtl="0"/>
            <a:r>
              <a:rPr lang="en-US" sz="2000" b="1" dirty="0">
                <a:solidFill>
                  <a:prstClr val="black"/>
                </a:solidFill>
                <a:latin typeface="AngsanaUPC" panose="02020603050405020304" pitchFamily="18" charset="-34"/>
                <a:cs typeface="AngsanaUPC" panose="02020603050405020304" pitchFamily="18" charset="-34"/>
              </a:rPr>
              <a:t>Dr. Khalid </a:t>
            </a:r>
            <a:r>
              <a:rPr lang="en-US" sz="2000" b="1" dirty="0" err="1">
                <a:solidFill>
                  <a:prstClr val="black"/>
                </a:solidFill>
                <a:latin typeface="AngsanaUPC" panose="02020603050405020304" pitchFamily="18" charset="-34"/>
                <a:cs typeface="AngsanaUPC" panose="02020603050405020304" pitchFamily="18" charset="-34"/>
              </a:rPr>
              <a:t>AlQumaizi</a:t>
            </a:r>
            <a:endParaRPr lang="en-US" sz="2000" b="1" dirty="0">
              <a:solidFill>
                <a:prstClr val="black"/>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86609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BB89C-42E2-2A32-D7FC-EA314EE186DE}"/>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C64984FA-2535-CCBA-F639-75630F4E1B9E}"/>
              </a:ext>
            </a:extLst>
          </p:cNvPr>
          <p:cNvSpPr>
            <a:spLocks noGrp="1"/>
          </p:cNvSpPr>
          <p:nvPr>
            <p:ph type="title"/>
          </p:nvPr>
        </p:nvSpPr>
        <p:spPr/>
        <p:txBody>
          <a:bodyPr/>
          <a:lstStyle/>
          <a:p>
            <a:pPr algn="l"/>
            <a:r>
              <a:rPr lang="en-US" dirty="0"/>
              <a:t>common EBM jargons definitions</a:t>
            </a:r>
            <a:endParaRPr lang="ar-SA" dirty="0"/>
          </a:p>
        </p:txBody>
      </p:sp>
      <p:sp>
        <p:nvSpPr>
          <p:cNvPr id="3" name="عنصر نائب للمحتوى 2">
            <a:extLst>
              <a:ext uri="{FF2B5EF4-FFF2-40B4-BE49-F238E27FC236}">
                <a16:creationId xmlns:a16="http://schemas.microsoft.com/office/drawing/2014/main" id="{8441E077-ACC6-52D4-830E-F2AAF158C37C}"/>
              </a:ext>
            </a:extLst>
          </p:cNvPr>
          <p:cNvSpPr>
            <a:spLocks noGrp="1"/>
          </p:cNvSpPr>
          <p:nvPr>
            <p:ph idx="1"/>
          </p:nvPr>
        </p:nvSpPr>
        <p:spPr>
          <a:xfrm>
            <a:off x="768096" y="2286000"/>
            <a:ext cx="7476312" cy="4023360"/>
          </a:xfrm>
        </p:spPr>
        <p:txBody>
          <a:bodyPr>
            <a:normAutofit lnSpcReduction="10000"/>
          </a:bodyPr>
          <a:lstStyle/>
          <a:p>
            <a:pPr algn="l" rtl="0">
              <a:buNone/>
            </a:pPr>
            <a:r>
              <a:rPr lang="en-US" sz="1600" b="1" dirty="0"/>
              <a:t>Positive predictive value (PPV)</a:t>
            </a:r>
          </a:p>
          <a:p>
            <a:pPr algn="l" rtl="0">
              <a:buNone/>
            </a:pPr>
            <a:r>
              <a:rPr lang="en-US" sz="1600" dirty="0"/>
              <a:t>The proportion (fraction) of the people who test positive (</a:t>
            </a:r>
            <a:r>
              <a:rPr lang="en-US" sz="1600" dirty="0" err="1"/>
              <a:t>a+b</a:t>
            </a:r>
            <a:r>
              <a:rPr lang="en-US" sz="1600" dirty="0"/>
              <a:t>) who truly have the disease (a).</a:t>
            </a:r>
          </a:p>
          <a:p>
            <a:pPr algn="l" rtl="0">
              <a:buNone/>
            </a:pPr>
            <a:r>
              <a:rPr lang="en-US" sz="1600" b="1" dirty="0"/>
              <a:t>Negative predictive value (NPV)</a:t>
            </a:r>
          </a:p>
          <a:p>
            <a:pPr algn="l" rtl="0">
              <a:buNone/>
            </a:pPr>
            <a:r>
              <a:rPr lang="en-US" sz="1600" dirty="0"/>
              <a:t>The proportion of people who test negative (</a:t>
            </a:r>
            <a:r>
              <a:rPr lang="en-US" sz="1600" dirty="0" err="1"/>
              <a:t>b+d</a:t>
            </a:r>
            <a:r>
              <a:rPr lang="en-US" sz="1600" dirty="0"/>
              <a:t>) who truly do not have the disease (d). </a:t>
            </a:r>
          </a:p>
          <a:p>
            <a:pPr algn="l" rtl="0">
              <a:buNone/>
            </a:pPr>
            <a:r>
              <a:rPr lang="en-US" sz="1600" b="1" dirty="0"/>
              <a:t>Pre-test probability </a:t>
            </a:r>
          </a:p>
          <a:p>
            <a:pPr algn="l" rtl="0">
              <a:buNone/>
            </a:pPr>
            <a:r>
              <a:rPr lang="en-US" sz="1600" dirty="0"/>
              <a:t>The probability (chance) of a patient having the disease before the diagnostic test is carried out. This is same as the prevalence of that disease in a population similar to the patient. It may be estimated from routine data, practice data or clinical judgement.</a:t>
            </a:r>
          </a:p>
          <a:p>
            <a:pPr algn="l" rtl="0">
              <a:buNone/>
            </a:pPr>
            <a:r>
              <a:rPr lang="en-US" sz="1600" b="1" dirty="0"/>
              <a:t>Post-test probability </a:t>
            </a:r>
          </a:p>
          <a:p>
            <a:pPr algn="l" rtl="0">
              <a:buNone/>
            </a:pPr>
            <a:r>
              <a:rPr lang="en-US" sz="1600" dirty="0"/>
              <a:t>After running the diagnostic test, the post-test probability of the patient having the disease is the number of people who truly have the disease (a) as a proportion of those who tested positive (</a:t>
            </a:r>
            <a:r>
              <a:rPr lang="en-US" sz="1600" dirty="0" err="1"/>
              <a:t>a+b</a:t>
            </a:r>
            <a:r>
              <a:rPr lang="en-US" sz="1600" dirty="0"/>
              <a:t>). This is the same as the positive predictive value.</a:t>
            </a:r>
            <a:endParaRPr lang="ar-SA" sz="1600" dirty="0"/>
          </a:p>
        </p:txBody>
      </p:sp>
    </p:spTree>
    <p:extLst>
      <p:ext uri="{BB962C8B-B14F-4D97-AF65-F5344CB8AC3E}">
        <p14:creationId xmlns:p14="http://schemas.microsoft.com/office/powerpoint/2010/main" val="407155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5C4F-1E60-7752-89B4-8AE61AC9DC9C}"/>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BDBFB3C6-DFAA-9C1B-D277-19BCD60D1426}"/>
              </a:ext>
            </a:extLst>
          </p:cNvPr>
          <p:cNvSpPr>
            <a:spLocks noGrp="1"/>
          </p:cNvSpPr>
          <p:nvPr>
            <p:ph type="title"/>
          </p:nvPr>
        </p:nvSpPr>
        <p:spPr/>
        <p:txBody>
          <a:bodyPr/>
          <a:lstStyle/>
          <a:p>
            <a:pPr algn="l"/>
            <a:r>
              <a:rPr lang="en-US" dirty="0"/>
              <a:t>common EBM jargons definitions</a:t>
            </a:r>
            <a:endParaRPr lang="ar-SA" dirty="0"/>
          </a:p>
        </p:txBody>
      </p:sp>
      <p:sp>
        <p:nvSpPr>
          <p:cNvPr id="3" name="عنصر نائب للمحتوى 2">
            <a:extLst>
              <a:ext uri="{FF2B5EF4-FFF2-40B4-BE49-F238E27FC236}">
                <a16:creationId xmlns:a16="http://schemas.microsoft.com/office/drawing/2014/main" id="{6599DBB4-A622-1C8C-0489-C5D2BB5E0748}"/>
              </a:ext>
            </a:extLst>
          </p:cNvPr>
          <p:cNvSpPr>
            <a:spLocks noGrp="1"/>
          </p:cNvSpPr>
          <p:nvPr>
            <p:ph idx="1"/>
          </p:nvPr>
        </p:nvSpPr>
        <p:spPr>
          <a:xfrm>
            <a:off x="768096" y="2286000"/>
            <a:ext cx="7476312" cy="4023360"/>
          </a:xfrm>
        </p:spPr>
        <p:txBody>
          <a:bodyPr>
            <a:normAutofit/>
          </a:bodyPr>
          <a:lstStyle/>
          <a:p>
            <a:pPr algn="l" rtl="0">
              <a:buNone/>
            </a:pPr>
            <a:r>
              <a:rPr lang="en-US" sz="1600" b="1" dirty="0"/>
              <a:t>Systematic review </a:t>
            </a:r>
          </a:p>
          <a:p>
            <a:pPr algn="l" rtl="0">
              <a:buNone/>
            </a:pPr>
            <a:r>
              <a:rPr lang="en-US" sz="1600" dirty="0"/>
              <a:t>A review in which evidence on a topic or research question has been systematically identified, appraised and </a:t>
            </a:r>
            <a:r>
              <a:rPr lang="en-US" sz="1600" dirty="0" err="1"/>
              <a:t>summarised</a:t>
            </a:r>
            <a:r>
              <a:rPr lang="en-US" sz="1600" dirty="0"/>
              <a:t> according to predetermined criteria. Systematic reviews may incorporate meta analysis, but don’t have to.</a:t>
            </a:r>
          </a:p>
          <a:p>
            <a:pPr algn="l" rtl="0">
              <a:buNone/>
            </a:pPr>
            <a:r>
              <a:rPr lang="en-US" sz="1600" b="1" dirty="0"/>
              <a:t>Meta-analysis </a:t>
            </a:r>
          </a:p>
          <a:p>
            <a:pPr algn="l" rtl="0">
              <a:buNone/>
            </a:pPr>
            <a:r>
              <a:rPr lang="en-US" sz="1600" dirty="0"/>
              <a:t>A statistical technique. </a:t>
            </a:r>
            <a:r>
              <a:rPr lang="en-US" sz="1600" dirty="0" err="1"/>
              <a:t>Summarises</a:t>
            </a:r>
            <a:r>
              <a:rPr lang="en-US" sz="1600" dirty="0"/>
              <a:t> the results of several studies into a single estimate, giving more weight to larger studies.</a:t>
            </a:r>
          </a:p>
          <a:p>
            <a:pPr algn="l" rtl="0">
              <a:buNone/>
            </a:pPr>
            <a:r>
              <a:rPr lang="en-US" sz="1600" b="1" dirty="0"/>
              <a:t>Publication bias </a:t>
            </a:r>
          </a:p>
          <a:p>
            <a:pPr algn="l" rtl="0">
              <a:buNone/>
            </a:pPr>
            <a:r>
              <a:rPr lang="en-US" sz="1600" dirty="0"/>
              <a:t>When only studies with positive results are published, not the neutral or negative studies. If only published studies are included in a systematic review, it may overestimate the effect of the treatment or intervention.</a:t>
            </a:r>
            <a:endParaRPr lang="ar-SA" sz="1600" dirty="0"/>
          </a:p>
        </p:txBody>
      </p:sp>
    </p:spTree>
    <p:extLst>
      <p:ext uri="{BB962C8B-B14F-4D97-AF65-F5344CB8AC3E}">
        <p14:creationId xmlns:p14="http://schemas.microsoft.com/office/powerpoint/2010/main" val="2870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4A053A-A0D3-C27F-37B3-6A1FDA8D53F9}"/>
              </a:ext>
            </a:extLst>
          </p:cNvPr>
          <p:cNvSpPr>
            <a:spLocks noGrp="1"/>
          </p:cNvSpPr>
          <p:nvPr>
            <p:ph type="title"/>
          </p:nvPr>
        </p:nvSpPr>
        <p:spPr/>
        <p:txBody>
          <a:bodyPr/>
          <a:lstStyle/>
          <a:p>
            <a:r>
              <a:rPr lang="en-US" dirty="0"/>
              <a:t>Hierarchy of evidence</a:t>
            </a:r>
            <a:endParaRPr lang="ar-SA" dirty="0"/>
          </a:p>
        </p:txBody>
      </p:sp>
      <p:pic>
        <p:nvPicPr>
          <p:cNvPr id="4" name="عنصر نائب للمحتوى 3">
            <a:extLst>
              <a:ext uri="{FF2B5EF4-FFF2-40B4-BE49-F238E27FC236}">
                <a16:creationId xmlns:a16="http://schemas.microsoft.com/office/drawing/2014/main" id="{369D2F51-D9E9-31A7-48CD-EC37A2FA8D3B}"/>
              </a:ext>
            </a:extLst>
          </p:cNvPr>
          <p:cNvPicPr>
            <a:picLocks noGrp="1" noChangeAspect="1"/>
          </p:cNvPicPr>
          <p:nvPr>
            <p:ph idx="1"/>
          </p:nvPr>
        </p:nvPicPr>
        <p:blipFill>
          <a:blip r:embed="rId2"/>
          <a:stretch>
            <a:fillRect/>
          </a:stretch>
        </p:blipFill>
        <p:spPr>
          <a:xfrm>
            <a:off x="1331640" y="2286000"/>
            <a:ext cx="6192688" cy="4321524"/>
          </a:xfrm>
          <a:prstGeom prst="rect">
            <a:avLst/>
          </a:prstGeom>
        </p:spPr>
      </p:pic>
    </p:spTree>
    <p:extLst>
      <p:ext uri="{BB962C8B-B14F-4D97-AF65-F5344CB8AC3E}">
        <p14:creationId xmlns:p14="http://schemas.microsoft.com/office/powerpoint/2010/main" val="101501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Randomised</a:t>
            </a:r>
            <a:r>
              <a:rPr lang="en-US" dirty="0"/>
              <a:t> controlled trials (</a:t>
            </a:r>
            <a:r>
              <a:rPr lang="en-US" dirty="0" err="1"/>
              <a:t>Rct</a:t>
            </a:r>
            <a:r>
              <a:rPr lang="en-US" dirty="0"/>
              <a:t>)</a:t>
            </a:r>
            <a:endParaRPr lang="ar-SA" dirty="0"/>
          </a:p>
        </p:txBody>
      </p:sp>
      <p:graphicFrame>
        <p:nvGraphicFramePr>
          <p:cNvPr id="4" name="عنصر نائب للمحتوى 3">
            <a:extLst>
              <a:ext uri="{FF2B5EF4-FFF2-40B4-BE49-F238E27FC236}">
                <a16:creationId xmlns:a16="http://schemas.microsoft.com/office/drawing/2014/main" id="{EA6C2CEE-3931-3F14-AFE0-02E00E3CBFD0}"/>
              </a:ext>
            </a:extLst>
          </p:cNvPr>
          <p:cNvGraphicFramePr>
            <a:graphicFrameLocks noGrp="1"/>
          </p:cNvGraphicFramePr>
          <p:nvPr>
            <p:ph idx="1"/>
            <p:extLst>
              <p:ext uri="{D42A27DB-BD31-4B8C-83A1-F6EECF244321}">
                <p14:modId xmlns:p14="http://schemas.microsoft.com/office/powerpoint/2010/main" val="3910225011"/>
              </p:ext>
            </p:extLst>
          </p:nvPr>
        </p:nvGraphicFramePr>
        <p:xfrm>
          <a:off x="611560" y="2276872"/>
          <a:ext cx="7446590" cy="3312368"/>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722639">
                <a:tc>
                  <a:txBody>
                    <a:bodyPr/>
                    <a:lstStyle/>
                    <a:p>
                      <a:pPr algn="l" rtl="1"/>
                      <a:r>
                        <a:rPr lang="en-US" dirty="0"/>
                        <a:t>Were the following clearly stated: </a:t>
                      </a:r>
                    </a:p>
                    <a:p>
                      <a:pPr algn="l" rtl="1"/>
                      <a:r>
                        <a:rPr lang="en-US" dirty="0"/>
                        <a:t>• Patients • Intervention • Comparison Intervention • Outcome(s)</a:t>
                      </a:r>
                      <a:endParaRPr lang="ar-SA" dirty="0"/>
                    </a:p>
                  </a:txBody>
                  <a:tcPr/>
                </a:tc>
                <a:tc>
                  <a:txBody>
                    <a:bodyPr/>
                    <a:lstStyle/>
                    <a:p>
                      <a:pPr algn="ctr" rtl="1"/>
                      <a:r>
                        <a:rPr lang="en-US" dirty="0"/>
                        <a:t>1</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Was the assignment of patients to treatments randomized? </a:t>
                      </a:r>
                    </a:p>
                  </a:txBody>
                  <a:tcPr/>
                </a:tc>
                <a:tc>
                  <a:txBody>
                    <a:bodyPr/>
                    <a:lstStyle/>
                    <a:p>
                      <a:pPr algn="ctr" rtl="1"/>
                      <a:r>
                        <a:rPr lang="en-US" dirty="0"/>
                        <a:t>2</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Was the </a:t>
                      </a:r>
                      <a:r>
                        <a:rPr lang="en-US" dirty="0" err="1"/>
                        <a:t>randomisation</a:t>
                      </a:r>
                      <a:r>
                        <a:rPr lang="en-US" dirty="0"/>
                        <a:t> list concealed? Can you tell?</a:t>
                      </a:r>
                    </a:p>
                  </a:txBody>
                  <a:tcPr/>
                </a:tc>
                <a:tc>
                  <a:txBody>
                    <a:bodyPr/>
                    <a:lstStyle/>
                    <a:p>
                      <a:pPr algn="ctr" rtl="1"/>
                      <a:r>
                        <a:rPr lang="en-US" dirty="0"/>
                        <a:t>3</a:t>
                      </a:r>
                      <a:endParaRPr lang="ar-SA" dirty="0"/>
                    </a:p>
                  </a:txBody>
                  <a:tcPr/>
                </a:tc>
                <a:extLst>
                  <a:ext uri="{0D108BD9-81ED-4DB2-BD59-A6C34878D82A}">
                    <a16:rowId xmlns:a16="http://schemas.microsoft.com/office/drawing/2014/main" val="1282181388"/>
                  </a:ext>
                </a:extLst>
              </a:tr>
              <a:tr h="472899">
                <a:tc>
                  <a:txBody>
                    <a:bodyPr/>
                    <a:lstStyle/>
                    <a:p>
                      <a:pPr algn="l" rtl="1"/>
                      <a:r>
                        <a:rPr lang="en-US" dirty="0"/>
                        <a:t>Were all subjects who entered the trial accounted for at it’s conclusion? </a:t>
                      </a:r>
                    </a:p>
                  </a:txBody>
                  <a:tcPr/>
                </a:tc>
                <a:tc>
                  <a:txBody>
                    <a:bodyPr/>
                    <a:lstStyle/>
                    <a:p>
                      <a:pPr algn="ctr" rtl="1"/>
                      <a:r>
                        <a:rPr lang="en-US" dirty="0"/>
                        <a:t>4</a:t>
                      </a:r>
                      <a:endParaRPr lang="ar-SA" dirty="0"/>
                    </a:p>
                  </a:txBody>
                  <a:tcPr/>
                </a:tc>
                <a:extLst>
                  <a:ext uri="{0D108BD9-81ED-4DB2-BD59-A6C34878D82A}">
                    <a16:rowId xmlns:a16="http://schemas.microsoft.com/office/drawing/2014/main" val="541665604"/>
                  </a:ext>
                </a:extLst>
              </a:tr>
              <a:tr h="887193">
                <a:tc>
                  <a:txBody>
                    <a:bodyPr/>
                    <a:lstStyle/>
                    <a:p>
                      <a:pPr algn="l" rtl="1"/>
                      <a:r>
                        <a:rPr lang="en-US" dirty="0"/>
                        <a:t>Were they </a:t>
                      </a:r>
                      <a:r>
                        <a:rPr lang="en-US" dirty="0" err="1"/>
                        <a:t>analysed</a:t>
                      </a:r>
                      <a:r>
                        <a:rPr lang="en-US" dirty="0"/>
                        <a:t> in the groups to which they were </a:t>
                      </a:r>
                      <a:r>
                        <a:rPr lang="en-US" dirty="0" err="1"/>
                        <a:t>randomised</a:t>
                      </a:r>
                      <a:r>
                        <a:rPr lang="en-US" dirty="0"/>
                        <a:t>, i.e. intention-to-treat analysis</a:t>
                      </a:r>
                      <a:endParaRPr lang="ar-SA" dirty="0"/>
                    </a:p>
                  </a:txBody>
                  <a:tcPr/>
                </a:tc>
                <a:tc>
                  <a:txBody>
                    <a:bodyPr/>
                    <a:lstStyle/>
                    <a:p>
                      <a:pPr algn="ctr" rtl="1"/>
                      <a:r>
                        <a:rPr lang="en-US" dirty="0"/>
                        <a:t>5</a:t>
                      </a:r>
                      <a:endParaRPr lang="ar-SA" dirty="0"/>
                    </a:p>
                  </a:txBody>
                  <a:tcPr/>
                </a:tc>
                <a:extLst>
                  <a:ext uri="{0D108BD9-81ED-4DB2-BD59-A6C34878D82A}">
                    <a16:rowId xmlns:a16="http://schemas.microsoft.com/office/drawing/2014/main" val="226016273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71C83-2FDA-0348-2D48-AFC91FC5CE31}"/>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2D0DBFB5-0D12-2DBB-BC33-0239B60CEBA1}"/>
              </a:ext>
            </a:extLst>
          </p:cNvPr>
          <p:cNvSpPr>
            <a:spLocks noGrp="1"/>
          </p:cNvSpPr>
          <p:nvPr>
            <p:ph type="title"/>
          </p:nvPr>
        </p:nvSpPr>
        <p:spPr/>
        <p:txBody>
          <a:bodyPr/>
          <a:lstStyle/>
          <a:p>
            <a:r>
              <a:rPr lang="en-US" dirty="0" err="1"/>
              <a:t>Randomised</a:t>
            </a:r>
            <a:r>
              <a:rPr lang="en-US" dirty="0"/>
              <a:t> controlled trials (</a:t>
            </a:r>
            <a:r>
              <a:rPr lang="en-US" dirty="0" err="1"/>
              <a:t>Rct</a:t>
            </a:r>
            <a:r>
              <a:rPr lang="en-US" dirty="0"/>
              <a:t>)</a:t>
            </a:r>
            <a:endParaRPr lang="ar-SA" dirty="0"/>
          </a:p>
        </p:txBody>
      </p:sp>
      <p:graphicFrame>
        <p:nvGraphicFramePr>
          <p:cNvPr id="4" name="عنصر نائب للمحتوى 3">
            <a:extLst>
              <a:ext uri="{FF2B5EF4-FFF2-40B4-BE49-F238E27FC236}">
                <a16:creationId xmlns:a16="http://schemas.microsoft.com/office/drawing/2014/main" id="{32A41210-8AAD-2B38-E565-3728E542E765}"/>
              </a:ext>
            </a:extLst>
          </p:cNvPr>
          <p:cNvGraphicFramePr>
            <a:graphicFrameLocks noGrp="1"/>
          </p:cNvGraphicFramePr>
          <p:nvPr>
            <p:ph idx="1"/>
            <p:extLst>
              <p:ext uri="{D42A27DB-BD31-4B8C-83A1-F6EECF244321}">
                <p14:modId xmlns:p14="http://schemas.microsoft.com/office/powerpoint/2010/main" val="2325639412"/>
              </p:ext>
            </p:extLst>
          </p:nvPr>
        </p:nvGraphicFramePr>
        <p:xfrm>
          <a:off x="611560" y="2276872"/>
          <a:ext cx="7446590" cy="4001656"/>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722639">
                <a:tc>
                  <a:txBody>
                    <a:bodyPr/>
                    <a:lstStyle/>
                    <a:p>
                      <a:pPr algn="l" rtl="1"/>
                      <a:r>
                        <a:rPr lang="en-US" dirty="0"/>
                        <a:t>Were subjects and clinicians ‘blind’ to which treatment was being received, i.e. could they tell?</a:t>
                      </a:r>
                    </a:p>
                  </a:txBody>
                  <a:tcPr/>
                </a:tc>
                <a:tc>
                  <a:txBody>
                    <a:bodyPr/>
                    <a:lstStyle/>
                    <a:p>
                      <a:pPr algn="ctr" rtl="1"/>
                      <a:r>
                        <a:rPr lang="en-US" dirty="0"/>
                        <a:t>6</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Aside from the experimental treatment, were the </a:t>
                      </a:r>
                    </a:p>
                    <a:p>
                      <a:pPr algn="l" rtl="1"/>
                      <a:r>
                        <a:rPr lang="en-US" dirty="0"/>
                        <a:t>groups treated equally?</a:t>
                      </a:r>
                    </a:p>
                  </a:txBody>
                  <a:tcPr/>
                </a:tc>
                <a:tc>
                  <a:txBody>
                    <a:bodyPr/>
                    <a:lstStyle/>
                    <a:p>
                      <a:pPr algn="ctr" rtl="1"/>
                      <a:r>
                        <a:rPr lang="en-US" dirty="0"/>
                        <a:t>7</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Were the groups similar at the start of the trial?</a:t>
                      </a:r>
                    </a:p>
                  </a:txBody>
                  <a:tcPr/>
                </a:tc>
                <a:tc>
                  <a:txBody>
                    <a:bodyPr/>
                    <a:lstStyle/>
                    <a:p>
                      <a:pPr algn="ctr" rtl="1"/>
                      <a:r>
                        <a:rPr lang="en-US" dirty="0"/>
                        <a:t>8</a:t>
                      </a:r>
                      <a:endParaRPr lang="ar-SA" dirty="0"/>
                    </a:p>
                  </a:txBody>
                  <a:tcPr/>
                </a:tc>
                <a:extLst>
                  <a:ext uri="{0D108BD9-81ED-4DB2-BD59-A6C34878D82A}">
                    <a16:rowId xmlns:a16="http://schemas.microsoft.com/office/drawing/2014/main" val="1282181388"/>
                  </a:ext>
                </a:extLst>
              </a:tr>
              <a:tr h="472899">
                <a:tc>
                  <a:txBody>
                    <a:bodyPr/>
                    <a:lstStyle/>
                    <a:p>
                      <a:pPr algn="l" rtl="1"/>
                      <a:r>
                        <a:rPr lang="en-US" dirty="0"/>
                        <a:t> How large was the treatment effect?</a:t>
                      </a:r>
                    </a:p>
                    <a:p>
                      <a:pPr algn="l" rtl="1"/>
                      <a:r>
                        <a:rPr lang="en-US" dirty="0"/>
                        <a:t>Consider</a:t>
                      </a:r>
                    </a:p>
                    <a:p>
                      <a:pPr algn="l" rtl="1"/>
                      <a:r>
                        <a:rPr lang="en-US" dirty="0"/>
                        <a:t>• How were the results expressed (RRR, NNT, </a:t>
                      </a:r>
                      <a:r>
                        <a:rPr lang="en-US" dirty="0" err="1"/>
                        <a:t>etc</a:t>
                      </a:r>
                      <a:r>
                        <a:rPr lang="en-US" dirty="0"/>
                        <a:t>).</a:t>
                      </a:r>
                    </a:p>
                  </a:txBody>
                  <a:tcPr/>
                </a:tc>
                <a:tc>
                  <a:txBody>
                    <a:bodyPr/>
                    <a:lstStyle/>
                    <a:p>
                      <a:pPr algn="ctr" rtl="1"/>
                      <a:r>
                        <a:rPr lang="en-US" dirty="0"/>
                        <a:t>9</a:t>
                      </a:r>
                      <a:endParaRPr lang="ar-SA" dirty="0"/>
                    </a:p>
                  </a:txBody>
                  <a:tcPr/>
                </a:tc>
                <a:extLst>
                  <a:ext uri="{0D108BD9-81ED-4DB2-BD59-A6C34878D82A}">
                    <a16:rowId xmlns:a16="http://schemas.microsoft.com/office/drawing/2014/main" val="541665604"/>
                  </a:ext>
                </a:extLst>
              </a:tr>
              <a:tr h="887193">
                <a:tc>
                  <a:txBody>
                    <a:bodyPr/>
                    <a:lstStyle/>
                    <a:p>
                      <a:pPr algn="l" rtl="1"/>
                      <a:r>
                        <a:rPr lang="en-US" dirty="0"/>
                        <a:t>10. How precise were the results?</a:t>
                      </a:r>
                    </a:p>
                    <a:p>
                      <a:pPr algn="l" rtl="1"/>
                      <a:r>
                        <a:rPr lang="en-US" dirty="0"/>
                        <a:t>Were the results presented with confidence intervals?</a:t>
                      </a:r>
                      <a:endParaRPr lang="ar-SA" dirty="0"/>
                    </a:p>
                  </a:txBody>
                  <a:tcPr/>
                </a:tc>
                <a:tc>
                  <a:txBody>
                    <a:bodyPr/>
                    <a:lstStyle/>
                    <a:p>
                      <a:pPr algn="ctr" rtl="1"/>
                      <a:r>
                        <a:rPr lang="en-US" dirty="0"/>
                        <a:t>10</a:t>
                      </a:r>
                      <a:endParaRPr lang="ar-SA" dirty="0"/>
                    </a:p>
                  </a:txBody>
                  <a:tcPr/>
                </a:tc>
                <a:extLst>
                  <a:ext uri="{0D108BD9-81ED-4DB2-BD59-A6C34878D82A}">
                    <a16:rowId xmlns:a16="http://schemas.microsoft.com/office/drawing/2014/main" val="2260162738"/>
                  </a:ext>
                </a:extLst>
              </a:tr>
            </a:tbl>
          </a:graphicData>
        </a:graphic>
      </p:graphicFrame>
    </p:spTree>
    <p:extLst>
      <p:ext uri="{BB962C8B-B14F-4D97-AF65-F5344CB8AC3E}">
        <p14:creationId xmlns:p14="http://schemas.microsoft.com/office/powerpoint/2010/main" val="9205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22F0-0D1F-AEC5-6809-28DB0AD80FB8}"/>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8C9DA8EE-3E5C-117C-F4A5-38943FDFB1D8}"/>
              </a:ext>
            </a:extLst>
          </p:cNvPr>
          <p:cNvSpPr>
            <a:spLocks noGrp="1"/>
          </p:cNvSpPr>
          <p:nvPr>
            <p:ph type="title"/>
          </p:nvPr>
        </p:nvSpPr>
        <p:spPr/>
        <p:txBody>
          <a:bodyPr/>
          <a:lstStyle/>
          <a:p>
            <a:r>
              <a:rPr lang="en-US" dirty="0" err="1"/>
              <a:t>Randomised</a:t>
            </a:r>
            <a:r>
              <a:rPr lang="en-US" dirty="0"/>
              <a:t> controlled trials (</a:t>
            </a:r>
            <a:r>
              <a:rPr lang="en-US" dirty="0" err="1"/>
              <a:t>Rct</a:t>
            </a:r>
            <a:r>
              <a:rPr lang="en-US" dirty="0"/>
              <a:t>)</a:t>
            </a:r>
            <a:endParaRPr lang="ar-SA" dirty="0"/>
          </a:p>
        </p:txBody>
      </p:sp>
      <p:graphicFrame>
        <p:nvGraphicFramePr>
          <p:cNvPr id="4" name="عنصر نائب للمحتوى 3">
            <a:extLst>
              <a:ext uri="{FF2B5EF4-FFF2-40B4-BE49-F238E27FC236}">
                <a16:creationId xmlns:a16="http://schemas.microsoft.com/office/drawing/2014/main" id="{4CAAEC14-85C4-2A4A-816D-D80DF6B59EDB}"/>
              </a:ext>
            </a:extLst>
          </p:cNvPr>
          <p:cNvGraphicFramePr>
            <a:graphicFrameLocks noGrp="1"/>
          </p:cNvGraphicFramePr>
          <p:nvPr>
            <p:ph idx="1"/>
            <p:extLst>
              <p:ext uri="{D42A27DB-BD31-4B8C-83A1-F6EECF244321}">
                <p14:modId xmlns:p14="http://schemas.microsoft.com/office/powerpoint/2010/main" val="2520055429"/>
              </p:ext>
            </p:extLst>
          </p:nvPr>
        </p:nvGraphicFramePr>
        <p:xfrm>
          <a:off x="611560" y="2276872"/>
          <a:ext cx="7446590" cy="2399872"/>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722639">
                <a:tc>
                  <a:txBody>
                    <a:bodyPr/>
                    <a:lstStyle/>
                    <a:p>
                      <a:pPr algn="l" rtl="1"/>
                      <a:r>
                        <a:rPr lang="en-US" dirty="0"/>
                        <a:t>Do these results apply to my patient?</a:t>
                      </a:r>
                    </a:p>
                    <a:p>
                      <a:pPr algn="l" rtl="1"/>
                      <a:r>
                        <a:rPr lang="en-US" sz="1600" dirty="0"/>
                        <a:t>• Is my patient so different from those in the trial that the results don’t apply?</a:t>
                      </a:r>
                    </a:p>
                    <a:p>
                      <a:pPr algn="l" rtl="1"/>
                      <a:r>
                        <a:rPr lang="en-US" sz="1600" dirty="0"/>
                        <a:t>• How great would the benefit of therapy be for my particular patient?</a:t>
                      </a:r>
                    </a:p>
                  </a:txBody>
                  <a:tcPr/>
                </a:tc>
                <a:tc>
                  <a:txBody>
                    <a:bodyPr/>
                    <a:lstStyle/>
                    <a:p>
                      <a:pPr algn="ctr" rtl="1"/>
                      <a:r>
                        <a:rPr lang="en-US" dirty="0"/>
                        <a:t>11</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Are my patient’s values and preferences satisfied by the intervention offered?</a:t>
                      </a:r>
                    </a:p>
                    <a:p>
                      <a:pPr algn="l" rtl="1"/>
                      <a:r>
                        <a:rPr lang="en-US" sz="1600" dirty="0"/>
                        <a:t>• Do I have a clear assessment of my patient’s values and preferences?</a:t>
                      </a:r>
                    </a:p>
                    <a:p>
                      <a:pPr algn="l" rtl="1"/>
                      <a:r>
                        <a:rPr lang="en-US" sz="1600" dirty="0"/>
                        <a:t>• Are they met by this regimen and its potential consequences?</a:t>
                      </a:r>
                    </a:p>
                  </a:txBody>
                  <a:tcPr/>
                </a:tc>
                <a:tc>
                  <a:txBody>
                    <a:bodyPr/>
                    <a:lstStyle/>
                    <a:p>
                      <a:pPr algn="ctr" rtl="1"/>
                      <a:r>
                        <a:rPr lang="en-US" dirty="0"/>
                        <a:t>12</a:t>
                      </a:r>
                      <a:endParaRPr lang="ar-SA" dirty="0"/>
                    </a:p>
                  </a:txBody>
                  <a:tcPr/>
                </a:tc>
                <a:extLst>
                  <a:ext uri="{0D108BD9-81ED-4DB2-BD59-A6C34878D82A}">
                    <a16:rowId xmlns:a16="http://schemas.microsoft.com/office/drawing/2014/main" val="940954026"/>
                  </a:ext>
                </a:extLst>
              </a:tr>
            </a:tbl>
          </a:graphicData>
        </a:graphic>
      </p:graphicFrame>
    </p:spTree>
    <p:extLst>
      <p:ext uri="{BB962C8B-B14F-4D97-AF65-F5344CB8AC3E}">
        <p14:creationId xmlns:p14="http://schemas.microsoft.com/office/powerpoint/2010/main" val="307378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D40A3-61FB-0C77-74BE-49F83BCBE2C8}"/>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F66AEC72-7D69-8E6A-64A4-76CEA2F52680}"/>
              </a:ext>
            </a:extLst>
          </p:cNvPr>
          <p:cNvSpPr>
            <a:spLocks noGrp="1"/>
          </p:cNvSpPr>
          <p:nvPr>
            <p:ph type="title"/>
          </p:nvPr>
        </p:nvSpPr>
        <p:spPr/>
        <p:txBody>
          <a:bodyPr/>
          <a:lstStyle/>
          <a:p>
            <a:r>
              <a:rPr lang="en-US" dirty="0"/>
              <a:t>Diagnostic test</a:t>
            </a:r>
            <a:endParaRPr lang="ar-SA" dirty="0"/>
          </a:p>
        </p:txBody>
      </p:sp>
      <p:graphicFrame>
        <p:nvGraphicFramePr>
          <p:cNvPr id="4" name="عنصر نائب للمحتوى 3">
            <a:extLst>
              <a:ext uri="{FF2B5EF4-FFF2-40B4-BE49-F238E27FC236}">
                <a16:creationId xmlns:a16="http://schemas.microsoft.com/office/drawing/2014/main" id="{8BA88503-5B1A-91E5-6AEF-09B6D0426688}"/>
              </a:ext>
            </a:extLst>
          </p:cNvPr>
          <p:cNvGraphicFramePr>
            <a:graphicFrameLocks noGrp="1"/>
          </p:cNvGraphicFramePr>
          <p:nvPr>
            <p:ph idx="1"/>
            <p:extLst>
              <p:ext uri="{D42A27DB-BD31-4B8C-83A1-F6EECF244321}">
                <p14:modId xmlns:p14="http://schemas.microsoft.com/office/powerpoint/2010/main" val="1123074868"/>
              </p:ext>
            </p:extLst>
          </p:nvPr>
        </p:nvGraphicFramePr>
        <p:xfrm>
          <a:off x="611560" y="2276872"/>
          <a:ext cx="7446590" cy="3743537"/>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517432">
                <a:tc>
                  <a:txBody>
                    <a:bodyPr/>
                    <a:lstStyle/>
                    <a:p>
                      <a:pPr algn="l" rtl="1"/>
                      <a:r>
                        <a:rPr lang="en-US" dirty="0"/>
                        <a:t>Is this test relevant to my practice?</a:t>
                      </a:r>
                      <a:endParaRPr lang="ar-SA" dirty="0"/>
                    </a:p>
                  </a:txBody>
                  <a:tcPr/>
                </a:tc>
                <a:tc>
                  <a:txBody>
                    <a:bodyPr/>
                    <a:lstStyle/>
                    <a:p>
                      <a:pPr algn="ctr" rtl="1"/>
                      <a:r>
                        <a:rPr lang="en-US" dirty="0"/>
                        <a:t>1</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 Was there an independent, blind comparison with a reference (‘gold’) standard of diagnosis?</a:t>
                      </a:r>
                    </a:p>
                  </a:txBody>
                  <a:tcPr/>
                </a:tc>
                <a:tc>
                  <a:txBody>
                    <a:bodyPr/>
                    <a:lstStyle/>
                    <a:p>
                      <a:pPr algn="ctr" rtl="1"/>
                      <a:r>
                        <a:rPr lang="en-US" dirty="0"/>
                        <a:t>2</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Was the diagnostic test evaluated in an appropriate spectrum of subjects (like those to whom it would be offered in practice)?</a:t>
                      </a:r>
                    </a:p>
                  </a:txBody>
                  <a:tcPr/>
                </a:tc>
                <a:tc>
                  <a:txBody>
                    <a:bodyPr/>
                    <a:lstStyle/>
                    <a:p>
                      <a:pPr algn="ctr" rtl="1"/>
                      <a:r>
                        <a:rPr lang="en-US" dirty="0"/>
                        <a:t>3</a:t>
                      </a:r>
                      <a:endParaRPr lang="ar-SA" dirty="0"/>
                    </a:p>
                  </a:txBody>
                  <a:tcPr/>
                </a:tc>
                <a:extLst>
                  <a:ext uri="{0D108BD9-81ED-4DB2-BD59-A6C34878D82A}">
                    <a16:rowId xmlns:a16="http://schemas.microsoft.com/office/drawing/2014/main" val="1282181388"/>
                  </a:ext>
                </a:extLst>
              </a:tr>
              <a:tr h="472899">
                <a:tc>
                  <a:txBody>
                    <a:bodyPr/>
                    <a:lstStyle/>
                    <a:p>
                      <a:pPr algn="l" rtl="1"/>
                      <a:r>
                        <a:rPr lang="en-US" dirty="0"/>
                        <a:t>Was the reference standard applied regardless of the diagnostic test result?</a:t>
                      </a:r>
                    </a:p>
                  </a:txBody>
                  <a:tcPr/>
                </a:tc>
                <a:tc>
                  <a:txBody>
                    <a:bodyPr/>
                    <a:lstStyle/>
                    <a:p>
                      <a:pPr algn="ctr" rtl="1"/>
                      <a:r>
                        <a:rPr lang="en-US" dirty="0"/>
                        <a:t>4</a:t>
                      </a:r>
                      <a:endParaRPr lang="ar-SA" dirty="0"/>
                    </a:p>
                  </a:txBody>
                  <a:tcPr/>
                </a:tc>
                <a:extLst>
                  <a:ext uri="{0D108BD9-81ED-4DB2-BD59-A6C34878D82A}">
                    <a16:rowId xmlns:a16="http://schemas.microsoft.com/office/drawing/2014/main" val="541665604"/>
                  </a:ext>
                </a:extLst>
              </a:tr>
              <a:tr h="887193">
                <a:tc>
                  <a:txBody>
                    <a:bodyPr/>
                    <a:lstStyle/>
                    <a:p>
                      <a:pPr algn="l" rtl="1"/>
                      <a:r>
                        <a:rPr lang="en-US" dirty="0"/>
                        <a:t> What were the results?</a:t>
                      </a:r>
                    </a:p>
                    <a:p>
                      <a:pPr algn="l" rtl="1"/>
                      <a:r>
                        <a:rPr lang="en-US" dirty="0"/>
                        <a:t>Consider</a:t>
                      </a:r>
                    </a:p>
                    <a:p>
                      <a:pPr algn="l" rtl="1"/>
                      <a:r>
                        <a:rPr lang="en-US" sz="1600" dirty="0"/>
                        <a:t>• How were the results expressed (sensitivity, specificity, likelihood ratios)?</a:t>
                      </a:r>
                      <a:endParaRPr lang="ar-SA" sz="1600" dirty="0"/>
                    </a:p>
                  </a:txBody>
                  <a:tcPr/>
                </a:tc>
                <a:tc>
                  <a:txBody>
                    <a:bodyPr/>
                    <a:lstStyle/>
                    <a:p>
                      <a:pPr algn="ctr" rtl="1"/>
                      <a:r>
                        <a:rPr lang="en-US" dirty="0"/>
                        <a:t>5</a:t>
                      </a:r>
                      <a:endParaRPr lang="ar-SA" dirty="0"/>
                    </a:p>
                  </a:txBody>
                  <a:tcPr/>
                </a:tc>
                <a:extLst>
                  <a:ext uri="{0D108BD9-81ED-4DB2-BD59-A6C34878D82A}">
                    <a16:rowId xmlns:a16="http://schemas.microsoft.com/office/drawing/2014/main" val="2260162738"/>
                  </a:ext>
                </a:extLst>
              </a:tr>
            </a:tbl>
          </a:graphicData>
        </a:graphic>
      </p:graphicFrame>
    </p:spTree>
    <p:extLst>
      <p:ext uri="{BB962C8B-B14F-4D97-AF65-F5344CB8AC3E}">
        <p14:creationId xmlns:p14="http://schemas.microsoft.com/office/powerpoint/2010/main" val="360929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D65E4-804A-DCB3-3237-EC4EB284C2D8}"/>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F12FDFD3-D9ED-AC6A-AEFA-89038D46FF9D}"/>
              </a:ext>
            </a:extLst>
          </p:cNvPr>
          <p:cNvSpPr>
            <a:spLocks noGrp="1"/>
          </p:cNvSpPr>
          <p:nvPr>
            <p:ph type="title"/>
          </p:nvPr>
        </p:nvSpPr>
        <p:spPr/>
        <p:txBody>
          <a:bodyPr/>
          <a:lstStyle/>
          <a:p>
            <a:r>
              <a:rPr lang="en-US" dirty="0"/>
              <a:t>Diagnostic test</a:t>
            </a:r>
            <a:endParaRPr lang="ar-SA" dirty="0"/>
          </a:p>
        </p:txBody>
      </p:sp>
      <p:graphicFrame>
        <p:nvGraphicFramePr>
          <p:cNvPr id="4" name="عنصر نائب للمحتوى 3">
            <a:extLst>
              <a:ext uri="{FF2B5EF4-FFF2-40B4-BE49-F238E27FC236}">
                <a16:creationId xmlns:a16="http://schemas.microsoft.com/office/drawing/2014/main" id="{1DBCF83A-C1B3-2C44-5D5C-2972A05E1368}"/>
              </a:ext>
            </a:extLst>
          </p:cNvPr>
          <p:cNvGraphicFramePr>
            <a:graphicFrameLocks noGrp="1"/>
          </p:cNvGraphicFramePr>
          <p:nvPr>
            <p:ph idx="1"/>
            <p:extLst>
              <p:ext uri="{D42A27DB-BD31-4B8C-83A1-F6EECF244321}">
                <p14:modId xmlns:p14="http://schemas.microsoft.com/office/powerpoint/2010/main" val="3628691455"/>
              </p:ext>
            </p:extLst>
          </p:nvPr>
        </p:nvGraphicFramePr>
        <p:xfrm>
          <a:off x="611560" y="1988840"/>
          <a:ext cx="7446590" cy="4624912"/>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517432">
                <a:tc>
                  <a:txBody>
                    <a:bodyPr/>
                    <a:lstStyle/>
                    <a:p>
                      <a:pPr algn="l" rtl="1"/>
                      <a:r>
                        <a:rPr lang="en-US" dirty="0"/>
                        <a:t> How precise were the results?</a:t>
                      </a:r>
                    </a:p>
                    <a:p>
                      <a:pPr algn="l" rtl="1"/>
                      <a:r>
                        <a:rPr lang="en-US" sz="1600" dirty="0"/>
                        <a:t>• Were the results presented with a range or confidence intervals?</a:t>
                      </a:r>
                    </a:p>
                  </a:txBody>
                  <a:tcPr/>
                </a:tc>
                <a:tc>
                  <a:txBody>
                    <a:bodyPr/>
                    <a:lstStyle/>
                    <a:p>
                      <a:pPr algn="ctr" rtl="1"/>
                      <a:r>
                        <a:rPr lang="en-US" dirty="0"/>
                        <a:t>6</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Were likelihood ratios for the test results presented or data necessary for their calculation provided?</a:t>
                      </a:r>
                    </a:p>
                  </a:txBody>
                  <a:tcPr/>
                </a:tc>
                <a:tc>
                  <a:txBody>
                    <a:bodyPr/>
                    <a:lstStyle/>
                    <a:p>
                      <a:pPr algn="ctr" rtl="1"/>
                      <a:r>
                        <a:rPr lang="en-US" dirty="0"/>
                        <a:t>7</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Will the test be available, affordable, accurate and reliable in my setting?</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Consider:</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Are the patients similar to my patient?</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Is the setting similar to my own?</a:t>
                      </a:r>
                    </a:p>
                  </a:txBody>
                  <a:tcPr/>
                </a:tc>
                <a:tc>
                  <a:txBody>
                    <a:bodyPr/>
                    <a:lstStyle/>
                    <a:p>
                      <a:pPr algn="ctr" rtl="1"/>
                      <a:r>
                        <a:rPr lang="en-US" dirty="0"/>
                        <a:t>8</a:t>
                      </a:r>
                      <a:endParaRPr lang="ar-SA" dirty="0"/>
                    </a:p>
                  </a:txBody>
                  <a:tcPr/>
                </a:tc>
                <a:extLst>
                  <a:ext uri="{0D108BD9-81ED-4DB2-BD59-A6C34878D82A}">
                    <a16:rowId xmlns:a16="http://schemas.microsoft.com/office/drawing/2014/main" val="1282181388"/>
                  </a:ext>
                </a:extLst>
              </a:tr>
              <a:tr h="472899">
                <a:tc>
                  <a:txBody>
                    <a:bodyPr/>
                    <a:lstStyle/>
                    <a:p>
                      <a:pPr algn="l" rtl="1"/>
                      <a:r>
                        <a:rPr lang="en-US" dirty="0"/>
                        <a:t>If the test isn’t available, were the methods for performing the test described in sufficient detail to permit replication?</a:t>
                      </a:r>
                    </a:p>
                  </a:txBody>
                  <a:tcPr/>
                </a:tc>
                <a:tc>
                  <a:txBody>
                    <a:bodyPr/>
                    <a:lstStyle/>
                    <a:p>
                      <a:pPr algn="ctr" rtl="1"/>
                      <a:r>
                        <a:rPr lang="en-US" dirty="0"/>
                        <a:t>9</a:t>
                      </a:r>
                      <a:endParaRPr lang="ar-SA" dirty="0"/>
                    </a:p>
                  </a:txBody>
                  <a:tcPr/>
                </a:tc>
                <a:extLst>
                  <a:ext uri="{0D108BD9-81ED-4DB2-BD59-A6C34878D82A}">
                    <a16:rowId xmlns:a16="http://schemas.microsoft.com/office/drawing/2014/main" val="541665604"/>
                  </a:ext>
                </a:extLst>
              </a:tr>
              <a:tr h="887193">
                <a:tc>
                  <a:txBody>
                    <a:bodyPr/>
                    <a:lstStyle/>
                    <a:p>
                      <a:pPr algn="l" rtl="1"/>
                      <a:r>
                        <a:rPr lang="en-US" dirty="0"/>
                        <a:t>Can you generate a clinically sensible estimate of your patient’s pre-test </a:t>
                      </a:r>
                      <a:r>
                        <a:rPr lang="en-US" dirty="0" err="1"/>
                        <a:t>probablity</a:t>
                      </a:r>
                      <a:r>
                        <a:rPr lang="en-US" dirty="0"/>
                        <a:t> (e.g. from practice data, clinical judgement or the report itself)?</a:t>
                      </a:r>
                      <a:endParaRPr lang="ar-SA" sz="1600" dirty="0"/>
                    </a:p>
                  </a:txBody>
                  <a:tcPr/>
                </a:tc>
                <a:tc>
                  <a:txBody>
                    <a:bodyPr/>
                    <a:lstStyle/>
                    <a:p>
                      <a:pPr algn="ctr" rtl="1"/>
                      <a:r>
                        <a:rPr lang="en-US" dirty="0"/>
                        <a:t>10</a:t>
                      </a:r>
                      <a:endParaRPr lang="ar-SA" dirty="0"/>
                    </a:p>
                  </a:txBody>
                  <a:tcPr/>
                </a:tc>
                <a:extLst>
                  <a:ext uri="{0D108BD9-81ED-4DB2-BD59-A6C34878D82A}">
                    <a16:rowId xmlns:a16="http://schemas.microsoft.com/office/drawing/2014/main" val="2260162738"/>
                  </a:ext>
                </a:extLst>
              </a:tr>
            </a:tbl>
          </a:graphicData>
        </a:graphic>
      </p:graphicFrame>
    </p:spTree>
    <p:extLst>
      <p:ext uri="{BB962C8B-B14F-4D97-AF65-F5344CB8AC3E}">
        <p14:creationId xmlns:p14="http://schemas.microsoft.com/office/powerpoint/2010/main" val="128627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B3D1E-6BC2-C207-04CA-09D60B71AE3D}"/>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8FD36B4C-5E39-8F4A-4107-46A198FDA788}"/>
              </a:ext>
            </a:extLst>
          </p:cNvPr>
          <p:cNvSpPr>
            <a:spLocks noGrp="1"/>
          </p:cNvSpPr>
          <p:nvPr>
            <p:ph type="title"/>
          </p:nvPr>
        </p:nvSpPr>
        <p:spPr/>
        <p:txBody>
          <a:bodyPr/>
          <a:lstStyle/>
          <a:p>
            <a:r>
              <a:rPr lang="en-US" dirty="0"/>
              <a:t>Diagnostic test</a:t>
            </a:r>
            <a:endParaRPr lang="ar-SA" dirty="0"/>
          </a:p>
        </p:txBody>
      </p:sp>
      <p:graphicFrame>
        <p:nvGraphicFramePr>
          <p:cNvPr id="4" name="عنصر نائب للمحتوى 3">
            <a:extLst>
              <a:ext uri="{FF2B5EF4-FFF2-40B4-BE49-F238E27FC236}">
                <a16:creationId xmlns:a16="http://schemas.microsoft.com/office/drawing/2014/main" id="{A9016893-F152-0DC8-128B-E7E0ED083B01}"/>
              </a:ext>
            </a:extLst>
          </p:cNvPr>
          <p:cNvGraphicFramePr>
            <a:graphicFrameLocks noGrp="1"/>
          </p:cNvGraphicFramePr>
          <p:nvPr>
            <p:ph idx="1"/>
            <p:extLst>
              <p:ext uri="{D42A27DB-BD31-4B8C-83A1-F6EECF244321}">
                <p14:modId xmlns:p14="http://schemas.microsoft.com/office/powerpoint/2010/main" val="2638416264"/>
              </p:ext>
            </p:extLst>
          </p:nvPr>
        </p:nvGraphicFramePr>
        <p:xfrm>
          <a:off x="611560" y="2276872"/>
          <a:ext cx="7446590" cy="1533604"/>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722639">
                <a:tc>
                  <a:txBody>
                    <a:bodyPr/>
                    <a:lstStyle/>
                    <a:p>
                      <a:pPr algn="l" rtl="1"/>
                      <a:r>
                        <a:rPr lang="en-US" dirty="0"/>
                        <a:t>Will the resulting post-test probabilities affect your management and help your patient? (Could it move you across a test-treatment threshold?)</a:t>
                      </a:r>
                    </a:p>
                  </a:txBody>
                  <a:tcPr/>
                </a:tc>
                <a:tc>
                  <a:txBody>
                    <a:bodyPr/>
                    <a:lstStyle/>
                    <a:p>
                      <a:pPr algn="ctr" rtl="1"/>
                      <a:r>
                        <a:rPr lang="en-US" dirty="0"/>
                        <a:t>11</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Would the consequences of the test help this patient?</a:t>
                      </a:r>
                      <a:endParaRPr lang="en-US" sz="1600" dirty="0"/>
                    </a:p>
                  </a:txBody>
                  <a:tcPr/>
                </a:tc>
                <a:tc>
                  <a:txBody>
                    <a:bodyPr/>
                    <a:lstStyle/>
                    <a:p>
                      <a:pPr algn="ctr" rtl="1"/>
                      <a:r>
                        <a:rPr lang="en-US" dirty="0"/>
                        <a:t>12</a:t>
                      </a:r>
                      <a:endParaRPr lang="ar-SA" dirty="0"/>
                    </a:p>
                  </a:txBody>
                  <a:tcPr/>
                </a:tc>
                <a:extLst>
                  <a:ext uri="{0D108BD9-81ED-4DB2-BD59-A6C34878D82A}">
                    <a16:rowId xmlns:a16="http://schemas.microsoft.com/office/drawing/2014/main" val="940954026"/>
                  </a:ext>
                </a:extLst>
              </a:tr>
            </a:tbl>
          </a:graphicData>
        </a:graphic>
      </p:graphicFrame>
    </p:spTree>
    <p:extLst>
      <p:ext uri="{BB962C8B-B14F-4D97-AF65-F5344CB8AC3E}">
        <p14:creationId xmlns:p14="http://schemas.microsoft.com/office/powerpoint/2010/main" val="359779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124D-1F31-4F3C-FC7D-0206B49CFBA1}"/>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EA14E05-BDB2-261B-64DE-45EC288EB72D}"/>
              </a:ext>
            </a:extLst>
          </p:cNvPr>
          <p:cNvSpPr>
            <a:spLocks noGrp="1"/>
          </p:cNvSpPr>
          <p:nvPr>
            <p:ph type="title"/>
          </p:nvPr>
        </p:nvSpPr>
        <p:spPr/>
        <p:txBody>
          <a:bodyPr/>
          <a:lstStyle/>
          <a:p>
            <a:r>
              <a:rPr lang="en-US" dirty="0"/>
              <a:t>Systematic review</a:t>
            </a:r>
            <a:endParaRPr lang="ar-SA" dirty="0"/>
          </a:p>
        </p:txBody>
      </p:sp>
      <p:graphicFrame>
        <p:nvGraphicFramePr>
          <p:cNvPr id="4" name="عنصر نائب للمحتوى 3">
            <a:extLst>
              <a:ext uri="{FF2B5EF4-FFF2-40B4-BE49-F238E27FC236}">
                <a16:creationId xmlns:a16="http://schemas.microsoft.com/office/drawing/2014/main" id="{5EF1D1A5-0BE0-699D-A42A-24E65091E1EA}"/>
              </a:ext>
            </a:extLst>
          </p:cNvPr>
          <p:cNvGraphicFramePr>
            <a:graphicFrameLocks noGrp="1"/>
          </p:cNvGraphicFramePr>
          <p:nvPr>
            <p:ph idx="1"/>
            <p:extLst>
              <p:ext uri="{D42A27DB-BD31-4B8C-83A1-F6EECF244321}">
                <p14:modId xmlns:p14="http://schemas.microsoft.com/office/powerpoint/2010/main" val="3782969298"/>
              </p:ext>
            </p:extLst>
          </p:nvPr>
        </p:nvGraphicFramePr>
        <p:xfrm>
          <a:off x="611560" y="1844824"/>
          <a:ext cx="7446590" cy="4807792"/>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517432">
                <a:tc>
                  <a:txBody>
                    <a:bodyPr/>
                    <a:lstStyle/>
                    <a:p>
                      <a:pPr algn="l" rtl="1"/>
                      <a:r>
                        <a:rPr lang="en-US" dirty="0"/>
                        <a:t> Did the review address a clearly </a:t>
                      </a:r>
                      <a:r>
                        <a:rPr lang="en-US" dirty="0" err="1"/>
                        <a:t>focussed</a:t>
                      </a:r>
                      <a:r>
                        <a:rPr lang="en-US" dirty="0"/>
                        <a:t> issue?</a:t>
                      </a:r>
                    </a:p>
                    <a:p>
                      <a:pPr algn="l" rtl="1"/>
                      <a:r>
                        <a:rPr lang="en-US" dirty="0"/>
                        <a:t>Was there enough information on:</a:t>
                      </a:r>
                    </a:p>
                    <a:p>
                      <a:pPr algn="l" rtl="1"/>
                      <a:r>
                        <a:rPr lang="en-US" sz="1600" dirty="0"/>
                        <a:t>• The population studied</a:t>
                      </a:r>
                    </a:p>
                    <a:p>
                      <a:pPr algn="l" rtl="1"/>
                      <a:r>
                        <a:rPr lang="en-US" sz="1600" dirty="0"/>
                        <a:t>• The intervention given</a:t>
                      </a:r>
                    </a:p>
                    <a:p>
                      <a:pPr algn="l" rtl="1"/>
                      <a:r>
                        <a:rPr lang="en-US" sz="1600" dirty="0"/>
                        <a:t>• The outcomes considered</a:t>
                      </a:r>
                    </a:p>
                  </a:txBody>
                  <a:tcPr/>
                </a:tc>
                <a:tc>
                  <a:txBody>
                    <a:bodyPr/>
                    <a:lstStyle/>
                    <a:p>
                      <a:pPr algn="ctr" rtl="1"/>
                      <a:r>
                        <a:rPr lang="en-US" dirty="0"/>
                        <a:t>1</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Did the authors look for the appropriate sort of papers?</a:t>
                      </a:r>
                    </a:p>
                    <a:p>
                      <a:pPr algn="l" rtl="1"/>
                      <a:r>
                        <a:rPr lang="en-US" dirty="0"/>
                        <a:t>The ‘best sort of studies’ would</a:t>
                      </a:r>
                    </a:p>
                    <a:p>
                      <a:pPr algn="l" rtl="1"/>
                      <a:r>
                        <a:rPr lang="en-US" sz="1600" dirty="0"/>
                        <a:t>• Address the review’s question</a:t>
                      </a:r>
                    </a:p>
                    <a:p>
                      <a:pPr algn="l" rtl="1"/>
                      <a:r>
                        <a:rPr lang="en-US" sz="1600" dirty="0"/>
                        <a:t>• Have an appropriate study design</a:t>
                      </a:r>
                    </a:p>
                  </a:txBody>
                  <a:tcPr/>
                </a:tc>
                <a:tc>
                  <a:txBody>
                    <a:bodyPr/>
                    <a:lstStyle/>
                    <a:p>
                      <a:pPr algn="ctr" rtl="1"/>
                      <a:r>
                        <a:rPr lang="en-US" dirty="0"/>
                        <a:t>2</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Do you think the important, relevant studies were included?</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Look for</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a:t>
                      </a:r>
                      <a:r>
                        <a:rPr lang="en-US" sz="1600" dirty="0"/>
                        <a:t> Which bibliographic databases were used</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Follow up from reference lists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Personal contact with experts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Search for unpublished as well as published studies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Search for non-English language studies</a:t>
                      </a:r>
                    </a:p>
                  </a:txBody>
                  <a:tcPr/>
                </a:tc>
                <a:tc>
                  <a:txBody>
                    <a:bodyPr/>
                    <a:lstStyle/>
                    <a:p>
                      <a:pPr algn="ctr" rtl="1"/>
                      <a:r>
                        <a:rPr lang="en-US" dirty="0"/>
                        <a:t>3</a:t>
                      </a:r>
                      <a:endParaRPr lang="ar-SA" dirty="0"/>
                    </a:p>
                  </a:txBody>
                  <a:tcPr/>
                </a:tc>
                <a:extLst>
                  <a:ext uri="{0D108BD9-81ED-4DB2-BD59-A6C34878D82A}">
                    <a16:rowId xmlns:a16="http://schemas.microsoft.com/office/drawing/2014/main" val="1282181388"/>
                  </a:ext>
                </a:extLst>
              </a:tr>
            </a:tbl>
          </a:graphicData>
        </a:graphic>
      </p:graphicFrame>
    </p:spTree>
    <p:extLst>
      <p:ext uri="{BB962C8B-B14F-4D97-AF65-F5344CB8AC3E}">
        <p14:creationId xmlns:p14="http://schemas.microsoft.com/office/powerpoint/2010/main" val="265198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a:t>The aims</a:t>
            </a:r>
            <a:endParaRPr lang="ar-SA" dirty="0"/>
          </a:p>
        </p:txBody>
      </p:sp>
      <p:sp>
        <p:nvSpPr>
          <p:cNvPr id="3" name="عنصر نائب للمحتوى 2"/>
          <p:cNvSpPr>
            <a:spLocks noGrp="1"/>
          </p:cNvSpPr>
          <p:nvPr>
            <p:ph idx="1"/>
          </p:nvPr>
        </p:nvSpPr>
        <p:spPr/>
        <p:txBody>
          <a:bodyPr>
            <a:normAutofit/>
          </a:bodyPr>
          <a:lstStyle/>
          <a:p>
            <a:pPr algn="l" rtl="0">
              <a:buNone/>
            </a:pPr>
            <a:r>
              <a:rPr lang="en-US" dirty="0"/>
              <a:t>By the end of this session the student will be able to:</a:t>
            </a:r>
          </a:p>
          <a:p>
            <a:pPr algn="l" rtl="0"/>
            <a:r>
              <a:rPr lang="en-US" dirty="0"/>
              <a:t>Know what is evidence-based medicine.</a:t>
            </a:r>
          </a:p>
          <a:p>
            <a:pPr algn="l" rtl="0"/>
            <a:r>
              <a:rPr lang="en-US" dirty="0"/>
              <a:t>Identify the main steps of EBM.</a:t>
            </a:r>
          </a:p>
          <a:p>
            <a:pPr algn="l" rtl="0"/>
            <a:r>
              <a:rPr lang="en-US" dirty="0"/>
              <a:t>Formulate an answerable question.</a:t>
            </a:r>
          </a:p>
          <a:p>
            <a:pPr algn="l" rtl="0"/>
            <a:r>
              <a:rPr lang="en-US" dirty="0"/>
              <a:t>Know common EBM jargons definitions .</a:t>
            </a:r>
          </a:p>
          <a:p>
            <a:pPr algn="l" rtl="0"/>
            <a:r>
              <a:rPr lang="en-US" dirty="0"/>
              <a:t>Know hierarchy of evidence.</a:t>
            </a:r>
          </a:p>
          <a:p>
            <a:pPr algn="l" rtl="0"/>
            <a:r>
              <a:rPr lang="en-US" dirty="0"/>
              <a:t>Understand the appraisal checklist of article about RCT.</a:t>
            </a:r>
          </a:p>
          <a:p>
            <a:pPr algn="l" rtl="0"/>
            <a:r>
              <a:rPr lang="en-US" dirty="0"/>
              <a:t>Understand the appraisal checklist of article about diagnostic test.</a:t>
            </a:r>
          </a:p>
          <a:p>
            <a:pPr algn="l" rtl="0"/>
            <a:r>
              <a:rPr lang="en-US" dirty="0"/>
              <a:t>Understand the appraisal checklist of article about Systemic 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DD029-1D63-2D1B-3F8F-72EC6AC5250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DF355AB-A690-240D-EBCF-187D9A3B8BC5}"/>
              </a:ext>
            </a:extLst>
          </p:cNvPr>
          <p:cNvSpPr>
            <a:spLocks noGrp="1"/>
          </p:cNvSpPr>
          <p:nvPr>
            <p:ph type="title"/>
          </p:nvPr>
        </p:nvSpPr>
        <p:spPr/>
        <p:txBody>
          <a:bodyPr/>
          <a:lstStyle/>
          <a:p>
            <a:r>
              <a:rPr lang="en-US" dirty="0"/>
              <a:t>Systematic review</a:t>
            </a:r>
            <a:endParaRPr lang="ar-SA" dirty="0"/>
          </a:p>
        </p:txBody>
      </p:sp>
      <p:graphicFrame>
        <p:nvGraphicFramePr>
          <p:cNvPr id="4" name="عنصر نائب للمحتوى 3">
            <a:extLst>
              <a:ext uri="{FF2B5EF4-FFF2-40B4-BE49-F238E27FC236}">
                <a16:creationId xmlns:a16="http://schemas.microsoft.com/office/drawing/2014/main" id="{AD6E4E48-335F-046D-1745-10F131161888}"/>
              </a:ext>
            </a:extLst>
          </p:cNvPr>
          <p:cNvGraphicFramePr>
            <a:graphicFrameLocks noGrp="1"/>
          </p:cNvGraphicFramePr>
          <p:nvPr>
            <p:ph idx="1"/>
            <p:extLst>
              <p:ext uri="{D42A27DB-BD31-4B8C-83A1-F6EECF244321}">
                <p14:modId xmlns:p14="http://schemas.microsoft.com/office/powerpoint/2010/main" val="1472863118"/>
              </p:ext>
            </p:extLst>
          </p:nvPr>
        </p:nvGraphicFramePr>
        <p:xfrm>
          <a:off x="611560" y="1916832"/>
          <a:ext cx="7446590" cy="4807792"/>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517432">
                <a:tc>
                  <a:txBody>
                    <a:bodyPr/>
                    <a:lstStyle/>
                    <a:p>
                      <a:pPr algn="l" rtl="1"/>
                      <a:r>
                        <a:rPr lang="en-US" dirty="0"/>
                        <a:t>Did the review’s authors do enough to assess the quality of the included studies?</a:t>
                      </a:r>
                    </a:p>
                    <a:p>
                      <a:pPr algn="l" rtl="1"/>
                      <a:r>
                        <a:rPr lang="en-US" sz="1600" dirty="0"/>
                        <a:t>The authors need to consider the </a:t>
                      </a:r>
                      <a:r>
                        <a:rPr lang="en-US" sz="1600" dirty="0" err="1"/>
                        <a:t>rigour</a:t>
                      </a:r>
                      <a:r>
                        <a:rPr lang="en-US" sz="1600" dirty="0"/>
                        <a:t> of the studies they have identified. Lack of </a:t>
                      </a:r>
                      <a:r>
                        <a:rPr lang="en-US" sz="1600" dirty="0" err="1"/>
                        <a:t>rigour</a:t>
                      </a:r>
                      <a:r>
                        <a:rPr lang="en-US" sz="1600" dirty="0"/>
                        <a:t> may affect the studies results.</a:t>
                      </a:r>
                    </a:p>
                  </a:txBody>
                  <a:tcPr/>
                </a:tc>
                <a:tc>
                  <a:txBody>
                    <a:bodyPr/>
                    <a:lstStyle/>
                    <a:p>
                      <a:pPr algn="ctr" rtl="1"/>
                      <a:r>
                        <a:rPr lang="en-US" dirty="0"/>
                        <a:t>4</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If the results of the review have been combined, was it reasonable to do so?</a:t>
                      </a:r>
                    </a:p>
                    <a:p>
                      <a:pPr algn="l" rtl="1"/>
                      <a:r>
                        <a:rPr lang="en-US" dirty="0"/>
                        <a:t>Consider whether</a:t>
                      </a:r>
                    </a:p>
                    <a:p>
                      <a:pPr algn="l" rtl="1"/>
                      <a:r>
                        <a:rPr lang="en-US" sz="1600" dirty="0"/>
                        <a:t>• The results were similar from study to study</a:t>
                      </a:r>
                    </a:p>
                    <a:p>
                      <a:pPr algn="l" rtl="1"/>
                      <a:r>
                        <a:rPr lang="en-US" sz="1600" dirty="0"/>
                        <a:t>• The results of all the included studies are clearly displayed</a:t>
                      </a:r>
                    </a:p>
                    <a:p>
                      <a:pPr algn="l" rtl="1"/>
                      <a:r>
                        <a:rPr lang="en-US" sz="1600" dirty="0"/>
                        <a:t>• The results of the different studies are similar</a:t>
                      </a:r>
                    </a:p>
                    <a:p>
                      <a:pPr algn="l" rtl="1"/>
                      <a:r>
                        <a:rPr lang="en-US" sz="1600" dirty="0"/>
                        <a:t>• The reasons for any variations are discussed</a:t>
                      </a:r>
                    </a:p>
                  </a:txBody>
                  <a:tcPr/>
                </a:tc>
                <a:tc>
                  <a:txBody>
                    <a:bodyPr/>
                    <a:lstStyle/>
                    <a:p>
                      <a:pPr algn="ctr" rtl="1"/>
                      <a:r>
                        <a:rPr lang="en-US" dirty="0"/>
                        <a:t>5</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 What is the overall result of the review?</a:t>
                      </a:r>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Consider</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If you are clear about the reviews ‘bottom </a:t>
                      </a:r>
                      <a:r>
                        <a:rPr lang="en-US" sz="1600" dirty="0" err="1"/>
                        <a:t>line’results</a:t>
                      </a:r>
                      <a:endParaRPr lang="en-US" sz="1600" dirty="0"/>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What these are (numerically if appropriate)</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1600" dirty="0"/>
                        <a:t>• How were the results expressed (NNT, odds ratio, </a:t>
                      </a:r>
                      <a:r>
                        <a:rPr lang="en-US" sz="1600" dirty="0" err="1"/>
                        <a:t>etc</a:t>
                      </a:r>
                      <a:r>
                        <a:rPr lang="en-US" sz="1600" dirty="0"/>
                        <a:t>)</a:t>
                      </a:r>
                    </a:p>
                  </a:txBody>
                  <a:tcPr/>
                </a:tc>
                <a:tc>
                  <a:txBody>
                    <a:bodyPr/>
                    <a:lstStyle/>
                    <a:p>
                      <a:pPr algn="ctr" rtl="1"/>
                      <a:r>
                        <a:rPr lang="en-US" dirty="0"/>
                        <a:t>6</a:t>
                      </a:r>
                      <a:endParaRPr lang="ar-SA" dirty="0"/>
                    </a:p>
                  </a:txBody>
                  <a:tcPr/>
                </a:tc>
                <a:extLst>
                  <a:ext uri="{0D108BD9-81ED-4DB2-BD59-A6C34878D82A}">
                    <a16:rowId xmlns:a16="http://schemas.microsoft.com/office/drawing/2014/main" val="1282181388"/>
                  </a:ext>
                </a:extLst>
              </a:tr>
            </a:tbl>
          </a:graphicData>
        </a:graphic>
      </p:graphicFrame>
    </p:spTree>
    <p:extLst>
      <p:ext uri="{BB962C8B-B14F-4D97-AF65-F5344CB8AC3E}">
        <p14:creationId xmlns:p14="http://schemas.microsoft.com/office/powerpoint/2010/main" val="258676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261B2-1D8D-ED90-3C6B-7E378E97A2EF}"/>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120CFE26-BE36-2C17-2BBC-0C912942F907}"/>
              </a:ext>
            </a:extLst>
          </p:cNvPr>
          <p:cNvSpPr>
            <a:spLocks noGrp="1"/>
          </p:cNvSpPr>
          <p:nvPr>
            <p:ph type="title"/>
          </p:nvPr>
        </p:nvSpPr>
        <p:spPr/>
        <p:txBody>
          <a:bodyPr/>
          <a:lstStyle/>
          <a:p>
            <a:r>
              <a:rPr lang="en-US" dirty="0"/>
              <a:t>Systematic review</a:t>
            </a:r>
            <a:endParaRPr lang="ar-SA" dirty="0"/>
          </a:p>
        </p:txBody>
      </p:sp>
      <p:graphicFrame>
        <p:nvGraphicFramePr>
          <p:cNvPr id="4" name="عنصر نائب للمحتوى 3">
            <a:extLst>
              <a:ext uri="{FF2B5EF4-FFF2-40B4-BE49-F238E27FC236}">
                <a16:creationId xmlns:a16="http://schemas.microsoft.com/office/drawing/2014/main" id="{BD74E4CC-0404-BCD9-F484-4A6523AAB201}"/>
              </a:ext>
            </a:extLst>
          </p:cNvPr>
          <p:cNvGraphicFramePr>
            <a:graphicFrameLocks noGrp="1"/>
          </p:cNvGraphicFramePr>
          <p:nvPr>
            <p:ph idx="1"/>
            <p:extLst>
              <p:ext uri="{D42A27DB-BD31-4B8C-83A1-F6EECF244321}">
                <p14:modId xmlns:p14="http://schemas.microsoft.com/office/powerpoint/2010/main" val="2697188935"/>
              </p:ext>
            </p:extLst>
          </p:nvPr>
        </p:nvGraphicFramePr>
        <p:xfrm>
          <a:off x="611560" y="2058608"/>
          <a:ext cx="7446590" cy="3458624"/>
        </p:xfrm>
        <a:graphic>
          <a:graphicData uri="http://schemas.openxmlformats.org/drawingml/2006/table">
            <a:tbl>
              <a:tblPr rtl="1" firstRow="1" bandRow="1">
                <a:tableStyleId>{93296810-A885-4BE3-A3E7-6D5BEEA58F35}</a:tableStyleId>
              </a:tblPr>
              <a:tblGrid>
                <a:gridCol w="6746387">
                  <a:extLst>
                    <a:ext uri="{9D8B030D-6E8A-4147-A177-3AD203B41FA5}">
                      <a16:colId xmlns:a16="http://schemas.microsoft.com/office/drawing/2014/main" val="382280421"/>
                    </a:ext>
                  </a:extLst>
                </a:gridCol>
                <a:gridCol w="700203">
                  <a:extLst>
                    <a:ext uri="{9D8B030D-6E8A-4147-A177-3AD203B41FA5}">
                      <a16:colId xmlns:a16="http://schemas.microsoft.com/office/drawing/2014/main" val="2027639007"/>
                    </a:ext>
                  </a:extLst>
                </a:gridCol>
              </a:tblGrid>
              <a:tr h="418672">
                <a:tc>
                  <a:txBody>
                    <a:bodyPr/>
                    <a:lstStyle/>
                    <a:p>
                      <a:pPr algn="ctr" rtl="1"/>
                      <a:r>
                        <a:rPr lang="en-US" dirty="0"/>
                        <a:t>The questions</a:t>
                      </a:r>
                      <a:endParaRPr lang="ar-SA" dirty="0"/>
                    </a:p>
                  </a:txBody>
                  <a:tcPr/>
                </a:tc>
                <a:tc>
                  <a:txBody>
                    <a:bodyPr/>
                    <a:lstStyle/>
                    <a:p>
                      <a:pPr algn="ctr" rtl="1"/>
                      <a:r>
                        <a:rPr lang="en-US" dirty="0"/>
                        <a:t>#</a:t>
                      </a:r>
                      <a:endParaRPr lang="ar-SA" dirty="0"/>
                    </a:p>
                  </a:txBody>
                  <a:tcPr/>
                </a:tc>
                <a:extLst>
                  <a:ext uri="{0D108BD9-81ED-4DB2-BD59-A6C34878D82A}">
                    <a16:rowId xmlns:a16="http://schemas.microsoft.com/office/drawing/2014/main" val="2219820480"/>
                  </a:ext>
                </a:extLst>
              </a:tr>
              <a:tr h="517432">
                <a:tc>
                  <a:txBody>
                    <a:bodyPr/>
                    <a:lstStyle/>
                    <a:p>
                      <a:pPr algn="l" rtl="1"/>
                      <a:r>
                        <a:rPr lang="en-US" dirty="0"/>
                        <a:t>How precise are the results?</a:t>
                      </a:r>
                    </a:p>
                    <a:p>
                      <a:pPr algn="l" rtl="1"/>
                      <a:r>
                        <a:rPr lang="en-US" sz="1600" dirty="0"/>
                        <a:t>Are the results presented with confidence intervals?</a:t>
                      </a:r>
                    </a:p>
                  </a:txBody>
                  <a:tcPr/>
                </a:tc>
                <a:tc>
                  <a:txBody>
                    <a:bodyPr/>
                    <a:lstStyle/>
                    <a:p>
                      <a:pPr algn="ctr" rtl="1"/>
                      <a:r>
                        <a:rPr lang="en-US" dirty="0"/>
                        <a:t>7</a:t>
                      </a:r>
                      <a:endParaRPr lang="ar-SA" dirty="0"/>
                    </a:p>
                  </a:txBody>
                  <a:tcPr/>
                </a:tc>
                <a:extLst>
                  <a:ext uri="{0D108BD9-81ED-4DB2-BD59-A6C34878D82A}">
                    <a16:rowId xmlns:a16="http://schemas.microsoft.com/office/drawing/2014/main" val="2481566752"/>
                  </a:ext>
                </a:extLst>
              </a:tr>
              <a:tr h="392293">
                <a:tc>
                  <a:txBody>
                    <a:bodyPr/>
                    <a:lstStyle/>
                    <a:p>
                      <a:pPr algn="l" rtl="1"/>
                      <a:r>
                        <a:rPr lang="en-US" dirty="0"/>
                        <a:t>Can the results be applied to the local population?</a:t>
                      </a:r>
                    </a:p>
                    <a:p>
                      <a:pPr algn="l" rtl="1"/>
                      <a:r>
                        <a:rPr lang="en-US" dirty="0"/>
                        <a:t>Consider whether</a:t>
                      </a:r>
                    </a:p>
                    <a:p>
                      <a:pPr algn="l" rtl="1"/>
                      <a:r>
                        <a:rPr lang="en-US" sz="1600" dirty="0"/>
                        <a:t>• The patients covered by the review could be sufficiently different from your population to cause concern</a:t>
                      </a:r>
                    </a:p>
                    <a:p>
                      <a:pPr algn="l" rtl="1"/>
                      <a:r>
                        <a:rPr lang="en-US" sz="1600" dirty="0"/>
                        <a:t>• Your local setting is likely to differ much from that of the review</a:t>
                      </a:r>
                    </a:p>
                  </a:txBody>
                  <a:tcPr/>
                </a:tc>
                <a:tc>
                  <a:txBody>
                    <a:bodyPr/>
                    <a:lstStyle/>
                    <a:p>
                      <a:pPr algn="ctr" rtl="1"/>
                      <a:r>
                        <a:rPr lang="en-US" dirty="0"/>
                        <a:t>8</a:t>
                      </a:r>
                      <a:endParaRPr lang="ar-SA" dirty="0"/>
                    </a:p>
                  </a:txBody>
                  <a:tcPr/>
                </a:tc>
                <a:extLst>
                  <a:ext uri="{0D108BD9-81ED-4DB2-BD59-A6C34878D82A}">
                    <a16:rowId xmlns:a16="http://schemas.microsoft.com/office/drawing/2014/main" val="940954026"/>
                  </a:ext>
                </a:extLst>
              </a:tr>
              <a:tr h="418672">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dirty="0"/>
                        <a:t>Were all important outcomes considered?</a:t>
                      </a:r>
                    </a:p>
                  </a:txBody>
                  <a:tcPr/>
                </a:tc>
                <a:tc>
                  <a:txBody>
                    <a:bodyPr/>
                    <a:lstStyle/>
                    <a:p>
                      <a:pPr algn="ctr" rtl="1"/>
                      <a:r>
                        <a:rPr lang="en-US" dirty="0"/>
                        <a:t>9</a:t>
                      </a:r>
                      <a:endParaRPr lang="ar-SA" dirty="0"/>
                    </a:p>
                  </a:txBody>
                  <a:tcPr/>
                </a:tc>
                <a:extLst>
                  <a:ext uri="{0D108BD9-81ED-4DB2-BD59-A6C34878D82A}">
                    <a16:rowId xmlns:a16="http://schemas.microsoft.com/office/drawing/2014/main" val="1282181388"/>
                  </a:ext>
                </a:extLst>
              </a:tr>
              <a:tr h="472899">
                <a:tc>
                  <a:txBody>
                    <a:bodyPr/>
                    <a:lstStyle/>
                    <a:p>
                      <a:pPr algn="l" rtl="1"/>
                      <a:r>
                        <a:rPr lang="en-US" dirty="0"/>
                        <a:t>Are the benefits worth the harms and costs?</a:t>
                      </a:r>
                    </a:p>
                    <a:p>
                      <a:pPr algn="l" rtl="1"/>
                      <a:r>
                        <a:rPr lang="en-US" dirty="0"/>
                        <a:t>Even if this is not addressed by the review, what do you think?</a:t>
                      </a:r>
                    </a:p>
                  </a:txBody>
                  <a:tcPr/>
                </a:tc>
                <a:tc>
                  <a:txBody>
                    <a:bodyPr/>
                    <a:lstStyle/>
                    <a:p>
                      <a:pPr algn="ctr" rtl="1"/>
                      <a:r>
                        <a:rPr lang="en-US" dirty="0"/>
                        <a:t>10</a:t>
                      </a:r>
                      <a:endParaRPr lang="ar-SA" dirty="0"/>
                    </a:p>
                  </a:txBody>
                  <a:tcPr/>
                </a:tc>
                <a:extLst>
                  <a:ext uri="{0D108BD9-81ED-4DB2-BD59-A6C34878D82A}">
                    <a16:rowId xmlns:a16="http://schemas.microsoft.com/office/drawing/2014/main" val="541665604"/>
                  </a:ext>
                </a:extLst>
              </a:tr>
            </a:tbl>
          </a:graphicData>
        </a:graphic>
      </p:graphicFrame>
    </p:spTree>
    <p:extLst>
      <p:ext uri="{BB962C8B-B14F-4D97-AF65-F5344CB8AC3E}">
        <p14:creationId xmlns:p14="http://schemas.microsoft.com/office/powerpoint/2010/main" val="26353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 y="857250"/>
            <a:ext cx="9134801" cy="5143500"/>
          </a:xfrm>
          <a:prstGeom prst="rect">
            <a:avLst/>
          </a:prstGeom>
        </p:spPr>
      </p:pic>
    </p:spTree>
    <p:extLst>
      <p:ext uri="{BB962C8B-B14F-4D97-AF65-F5344CB8AC3E}">
        <p14:creationId xmlns:p14="http://schemas.microsoft.com/office/powerpoint/2010/main" val="59099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4000" dirty="0"/>
              <a:t>what is evidence-based medicine?</a:t>
            </a:r>
          </a:p>
        </p:txBody>
      </p:sp>
      <p:sp>
        <p:nvSpPr>
          <p:cNvPr id="3" name="عنصر نائب للمحتوى 2"/>
          <p:cNvSpPr>
            <a:spLocks noGrp="1"/>
          </p:cNvSpPr>
          <p:nvPr>
            <p:ph idx="1"/>
          </p:nvPr>
        </p:nvSpPr>
        <p:spPr>
          <a:xfrm>
            <a:off x="768096" y="2492896"/>
            <a:ext cx="7290055" cy="3816464"/>
          </a:xfrm>
        </p:spPr>
        <p:txBody>
          <a:bodyPr>
            <a:noAutofit/>
          </a:bodyPr>
          <a:lstStyle/>
          <a:p>
            <a:pPr marL="91440" marR="0" lvl="0" indent="-91440" algn="just"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800" b="1" i="1" u="none" strike="noStrike" kern="1200" cap="none" spc="0" normalizeH="0" baseline="0" noProof="0" dirty="0">
                <a:ln>
                  <a:noFill/>
                </a:ln>
                <a:solidFill>
                  <a:prstClr val="black"/>
                </a:solidFill>
                <a:effectLst/>
                <a:uLnTx/>
                <a:uFillTx/>
                <a:latin typeface="Tw Cen MT" panose="020B0602020104020603"/>
                <a:ea typeface="+mn-ea"/>
                <a:cs typeface="+mn-cs"/>
              </a:rPr>
              <a:t>Evidence-based medicine </a:t>
            </a: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(EBM) is the application of current, best-available clinical evidence to health care decisions for individual patients. </a:t>
            </a:r>
          </a:p>
          <a:p>
            <a:pPr algn="just" rtl="0">
              <a:lnSpc>
                <a:spcPct val="50000"/>
              </a:lnSpc>
            </a:pPr>
            <a:endParaRPr lang="ar-SA"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t>What are the key steps of EBM?</a:t>
            </a:r>
            <a:endParaRPr lang="ar-SA" dirty="0"/>
          </a:p>
        </p:txBody>
      </p:sp>
      <p:sp>
        <p:nvSpPr>
          <p:cNvPr id="3" name="عنصر نائب للمحتوى 2"/>
          <p:cNvSpPr>
            <a:spLocks noGrp="1"/>
          </p:cNvSpPr>
          <p:nvPr>
            <p:ph idx="1"/>
          </p:nvPr>
        </p:nvSpPr>
        <p:spPr/>
        <p:txBody>
          <a:bodyPr/>
          <a:lstStyle/>
          <a:p>
            <a:pPr algn="l" rtl="0"/>
            <a:endParaRPr lang="en-US" dirty="0"/>
          </a:p>
          <a:p>
            <a:pPr algn="l" rtl="0"/>
            <a:r>
              <a:rPr lang="en-US" dirty="0"/>
              <a:t>EBM consists of five major steps: </a:t>
            </a:r>
          </a:p>
          <a:p>
            <a:pPr marL="457200" indent="-457200" algn="l" rtl="0">
              <a:buFont typeface="+mj-lt"/>
              <a:buAutoNum type="arabicPeriod"/>
            </a:pPr>
            <a:r>
              <a:rPr lang="en-US" dirty="0"/>
              <a:t>Asking a clinical question.</a:t>
            </a:r>
          </a:p>
          <a:p>
            <a:pPr marL="457200" indent="-457200" algn="l" rtl="0">
              <a:buFont typeface="+mj-lt"/>
              <a:buAutoNum type="arabicPeriod"/>
            </a:pPr>
            <a:r>
              <a:rPr lang="en-US" dirty="0"/>
              <a:t>Systematic retrieval of the best-available evidence.</a:t>
            </a:r>
          </a:p>
          <a:p>
            <a:pPr marL="457200" indent="-457200" algn="l" rtl="0">
              <a:buFont typeface="+mj-lt"/>
              <a:buAutoNum type="arabicPeriod"/>
            </a:pPr>
            <a:r>
              <a:rPr lang="en-US" dirty="0"/>
              <a:t>Critical appraisal of the evidence.</a:t>
            </a:r>
          </a:p>
          <a:p>
            <a:pPr marL="457200" indent="-457200" algn="l" rtl="0">
              <a:buFont typeface="+mj-lt"/>
              <a:buAutoNum type="arabicPeriod"/>
            </a:pPr>
            <a:r>
              <a:rPr lang="en-US" dirty="0"/>
              <a:t>Application of the evidence.</a:t>
            </a:r>
          </a:p>
          <a:p>
            <a:pPr marL="457200" indent="-457200" algn="l" rtl="0">
              <a:buFont typeface="+mj-lt"/>
              <a:buAutoNum type="arabicPeriod"/>
            </a:pPr>
            <a:r>
              <a:rPr lang="en-US" dirty="0"/>
              <a:t>Evaluation of performance</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rrowheads="1"/>
          </p:cNvSpPr>
          <p:nvPr>
            <p:ph type="title"/>
          </p:nvPr>
        </p:nvSpPr>
        <p:spPr>
          <a:xfrm>
            <a:off x="571472" y="990600"/>
            <a:ext cx="8609040" cy="854224"/>
          </a:xfrm>
        </p:spPr>
        <p:txBody>
          <a:bodyPr>
            <a:normAutofit fontScale="90000"/>
          </a:bodyPr>
          <a:lstStyle/>
          <a:p>
            <a:r>
              <a:rPr lang="en-US" dirty="0"/>
              <a:t>How to Formulate an answerable question?</a:t>
            </a:r>
          </a:p>
        </p:txBody>
      </p:sp>
      <p:sp>
        <p:nvSpPr>
          <p:cNvPr id="751620" name="Rectangle 4"/>
          <p:cNvSpPr>
            <a:spLocks noGrp="1" noChangeArrowheads="1"/>
          </p:cNvSpPr>
          <p:nvPr>
            <p:ph idx="1"/>
          </p:nvPr>
        </p:nvSpPr>
        <p:spPr>
          <a:xfrm>
            <a:off x="571472" y="2276872"/>
            <a:ext cx="8343928" cy="3590528"/>
          </a:xfrm>
          <a:noFill/>
          <a:ln/>
        </p:spPr>
        <p:txBody>
          <a:bodyPr lIns="92075" tIns="46038" rIns="92075" bIns="46038"/>
          <a:lstStyle/>
          <a:p>
            <a:pPr algn="l" rtl="0">
              <a:buFont typeface="Wingdings" pitchFamily="2" charset="2"/>
              <a:buNone/>
            </a:pPr>
            <a:r>
              <a:rPr lang="en-US" sz="2400" dirty="0">
                <a:effectLst/>
              </a:rPr>
              <a:t>P.I.C.O</a:t>
            </a:r>
          </a:p>
          <a:p>
            <a:pPr algn="l" rtl="0">
              <a:buFont typeface="Wingdings" pitchFamily="2" charset="2"/>
              <a:buNone/>
            </a:pPr>
            <a:r>
              <a:rPr lang="en-US" sz="2400" dirty="0"/>
              <a:t>P- population</a:t>
            </a:r>
          </a:p>
          <a:p>
            <a:pPr algn="l" rtl="0">
              <a:buFont typeface="Wingdings" pitchFamily="2" charset="2"/>
              <a:buNone/>
            </a:pPr>
            <a:r>
              <a:rPr lang="en-US" sz="2400" dirty="0">
                <a:effectLst/>
              </a:rPr>
              <a:t>I- intervention</a:t>
            </a:r>
          </a:p>
          <a:p>
            <a:pPr algn="l" rtl="0">
              <a:buFont typeface="Wingdings" pitchFamily="2" charset="2"/>
              <a:buNone/>
            </a:pPr>
            <a:r>
              <a:rPr lang="en-US" sz="2400" dirty="0"/>
              <a:t>C- control/ comparison</a:t>
            </a:r>
          </a:p>
          <a:p>
            <a:pPr algn="l" rtl="0">
              <a:buFont typeface="Wingdings" pitchFamily="2" charset="2"/>
              <a:buNone/>
            </a:pPr>
            <a:r>
              <a:rPr lang="en-US" sz="2400" dirty="0"/>
              <a:t>O- outcome/s</a:t>
            </a:r>
            <a:endParaRPr lang="en-US" sz="2400" dirty="0">
              <a:effectLst/>
            </a:endParaRPr>
          </a:p>
        </p:txBody>
      </p:sp>
    </p:spTree>
    <p:extLst>
      <p:ext uri="{BB962C8B-B14F-4D97-AF65-F5344CB8AC3E}">
        <p14:creationId xmlns:p14="http://schemas.microsoft.com/office/powerpoint/2010/main" val="224775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common EBM jargons definitions</a:t>
            </a:r>
            <a:endParaRPr lang="ar-SA" dirty="0"/>
          </a:p>
        </p:txBody>
      </p:sp>
      <p:sp>
        <p:nvSpPr>
          <p:cNvPr id="3" name="عنصر نائب للمحتوى 2"/>
          <p:cNvSpPr>
            <a:spLocks noGrp="1"/>
          </p:cNvSpPr>
          <p:nvPr>
            <p:ph idx="1"/>
          </p:nvPr>
        </p:nvSpPr>
        <p:spPr>
          <a:xfrm>
            <a:off x="768096" y="2286000"/>
            <a:ext cx="7980368" cy="4095328"/>
          </a:xfrm>
        </p:spPr>
        <p:txBody>
          <a:bodyPr>
            <a:noAutofit/>
          </a:bodyPr>
          <a:lstStyle/>
          <a:p>
            <a:pPr algn="l" rtl="0">
              <a:buNone/>
            </a:pPr>
            <a:r>
              <a:rPr lang="en-US" sz="1600" b="1" dirty="0" err="1"/>
              <a:t>Randomised</a:t>
            </a:r>
            <a:r>
              <a:rPr lang="en-US" sz="1600" b="1" dirty="0"/>
              <a:t> Controlled  Trial (RCT) </a:t>
            </a:r>
          </a:p>
          <a:p>
            <a:pPr algn="l" rtl="0">
              <a:buNone/>
            </a:pPr>
            <a:r>
              <a:rPr lang="en-US" sz="1600" dirty="0"/>
              <a:t>Clinical trial where at least two treatment groups are compared. One  must be a control group, e.g. receiving standard care or a placebo  treatment. Allocation to a group must be random and unbiased. </a:t>
            </a:r>
          </a:p>
          <a:p>
            <a:pPr algn="l" rtl="0">
              <a:buNone/>
            </a:pPr>
            <a:r>
              <a:rPr lang="en-US" sz="1600" b="1" dirty="0" err="1"/>
              <a:t>Randomisation</a:t>
            </a:r>
            <a:r>
              <a:rPr lang="en-US" sz="1600" b="1" dirty="0"/>
              <a:t> </a:t>
            </a:r>
          </a:p>
          <a:p>
            <a:pPr algn="l" rtl="0">
              <a:buNone/>
            </a:pPr>
            <a:r>
              <a:rPr lang="en-US" sz="1600" dirty="0"/>
              <a:t>Process of allocating individuals to the alternative treatments in a clinical trial, avoiding bias. Should produce groups which are similar, except for the treatment of interest. </a:t>
            </a:r>
          </a:p>
          <a:p>
            <a:pPr algn="l" rtl="0">
              <a:buNone/>
            </a:pPr>
            <a:r>
              <a:rPr lang="en-US" sz="1600" b="1" dirty="0"/>
              <a:t>Blinding </a:t>
            </a:r>
          </a:p>
          <a:p>
            <a:pPr algn="l" rtl="0">
              <a:buNone/>
            </a:pPr>
            <a:r>
              <a:rPr lang="en-US" sz="1600" dirty="0"/>
              <a:t>The process of ensuring that participants or researchers (single-blind) or participants and researchers (double-blind) are unaware of which treatment group participants have been </a:t>
            </a:r>
            <a:r>
              <a:rPr lang="en-US" sz="1600" dirty="0" err="1"/>
              <a:t>randomised</a:t>
            </a:r>
            <a:r>
              <a:rPr lang="en-US" sz="1600" dirty="0"/>
              <a:t> to, reducing the possibility of bias in the results.</a:t>
            </a:r>
          </a:p>
          <a:p>
            <a:pPr algn="l" rtl="0">
              <a:buNone/>
            </a:pPr>
            <a:r>
              <a:rPr lang="en-US" sz="1600" b="1" dirty="0"/>
              <a:t>Intention-to-treat  analysis (ITT)</a:t>
            </a:r>
          </a:p>
          <a:p>
            <a:pPr algn="l" rtl="0">
              <a:buNone/>
            </a:pPr>
            <a:r>
              <a:rPr lang="en-US" sz="1600" dirty="0"/>
              <a:t>All patients allocated to one arm of a RCT are </a:t>
            </a:r>
            <a:r>
              <a:rPr lang="en-US" sz="1600" dirty="0" err="1"/>
              <a:t>analysed</a:t>
            </a:r>
            <a:r>
              <a:rPr lang="en-US" sz="1600" dirty="0"/>
              <a:t> in that arm,  whether or not they completed the prescribed treatment/regimen.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11D6D-86FE-40BD-B6E9-C9382F82DE26}"/>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6FAD6570-DEF7-DD78-93B2-45A424BF6CA0}"/>
              </a:ext>
            </a:extLst>
          </p:cNvPr>
          <p:cNvSpPr>
            <a:spLocks noGrp="1"/>
          </p:cNvSpPr>
          <p:nvPr>
            <p:ph type="title"/>
          </p:nvPr>
        </p:nvSpPr>
        <p:spPr/>
        <p:txBody>
          <a:bodyPr/>
          <a:lstStyle/>
          <a:p>
            <a:pPr algn="l"/>
            <a:r>
              <a:rPr lang="en-US" dirty="0"/>
              <a:t>common EBM jargons definitions</a:t>
            </a:r>
            <a:endParaRPr lang="ar-SA" dirty="0"/>
          </a:p>
        </p:txBody>
      </p:sp>
      <p:sp>
        <p:nvSpPr>
          <p:cNvPr id="3" name="عنصر نائب للمحتوى 2">
            <a:extLst>
              <a:ext uri="{FF2B5EF4-FFF2-40B4-BE49-F238E27FC236}">
                <a16:creationId xmlns:a16="http://schemas.microsoft.com/office/drawing/2014/main" id="{0CF88F54-740C-7CF1-9367-4D04E7F069BF}"/>
              </a:ext>
            </a:extLst>
          </p:cNvPr>
          <p:cNvSpPr>
            <a:spLocks noGrp="1"/>
          </p:cNvSpPr>
          <p:nvPr>
            <p:ph idx="1"/>
          </p:nvPr>
        </p:nvSpPr>
        <p:spPr>
          <a:xfrm>
            <a:off x="768096" y="2286000"/>
            <a:ext cx="7476312" cy="4023360"/>
          </a:xfrm>
        </p:spPr>
        <p:txBody>
          <a:bodyPr>
            <a:noAutofit/>
          </a:bodyPr>
          <a:lstStyle/>
          <a:p>
            <a:pPr algn="l" rtl="0">
              <a:buNone/>
            </a:pPr>
            <a:r>
              <a:rPr lang="en-US" sz="1600" b="1" dirty="0"/>
              <a:t>Experimental event rate  (EER)</a:t>
            </a:r>
          </a:p>
          <a:p>
            <a:pPr algn="l" rtl="0">
              <a:buNone/>
            </a:pPr>
            <a:r>
              <a:rPr lang="en-US" sz="1600" dirty="0"/>
              <a:t>Risk (or chance) of outcome event in experimental group.</a:t>
            </a:r>
          </a:p>
          <a:p>
            <a:pPr algn="l" rtl="0">
              <a:buNone/>
            </a:pPr>
            <a:r>
              <a:rPr lang="en-US" sz="1600" b="1" dirty="0"/>
              <a:t>Control event rate (CER) </a:t>
            </a:r>
          </a:p>
          <a:p>
            <a:pPr algn="l" rtl="0">
              <a:buNone/>
            </a:pPr>
            <a:r>
              <a:rPr lang="en-US" sz="1600" dirty="0"/>
              <a:t>Risk (or chance) of outcome event in control group.</a:t>
            </a:r>
          </a:p>
          <a:p>
            <a:pPr algn="l" rtl="0">
              <a:buNone/>
            </a:pPr>
            <a:r>
              <a:rPr lang="en-US" sz="1600" b="1" dirty="0"/>
              <a:t>Relative risk (RR) </a:t>
            </a:r>
          </a:p>
          <a:p>
            <a:pPr algn="l" rtl="0">
              <a:buNone/>
            </a:pPr>
            <a:r>
              <a:rPr lang="en-US" sz="1600" dirty="0"/>
              <a:t>A measure of the chance of the event occurring in the experimental group relative to it occurring in the control group.</a:t>
            </a:r>
          </a:p>
          <a:p>
            <a:pPr algn="l" rtl="0">
              <a:buNone/>
            </a:pPr>
            <a:r>
              <a:rPr lang="en-US" sz="1600" b="1" dirty="0"/>
              <a:t>Relative risk reduction (RRR)</a:t>
            </a:r>
          </a:p>
          <a:p>
            <a:pPr algn="l" rtl="0">
              <a:buNone/>
            </a:pPr>
            <a:r>
              <a:rPr lang="en-US" sz="1600" dirty="0"/>
              <a:t>The difference in the proportion of events between the control and  experimental groups, relative to the proportion of events in the control  group. Can also be calculated as 1-RR.</a:t>
            </a:r>
          </a:p>
        </p:txBody>
      </p:sp>
    </p:spTree>
    <p:extLst>
      <p:ext uri="{BB962C8B-B14F-4D97-AF65-F5344CB8AC3E}">
        <p14:creationId xmlns:p14="http://schemas.microsoft.com/office/powerpoint/2010/main" val="101271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1366D-9271-D4D9-B9BD-525136ADA31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197599F-8808-7C23-9CDC-1B7E9BDDA652}"/>
              </a:ext>
            </a:extLst>
          </p:cNvPr>
          <p:cNvSpPr>
            <a:spLocks noGrp="1"/>
          </p:cNvSpPr>
          <p:nvPr>
            <p:ph type="title"/>
          </p:nvPr>
        </p:nvSpPr>
        <p:spPr/>
        <p:txBody>
          <a:bodyPr/>
          <a:lstStyle/>
          <a:p>
            <a:pPr algn="l"/>
            <a:r>
              <a:rPr lang="en-US" dirty="0"/>
              <a:t>common EBM jargons definitions</a:t>
            </a:r>
            <a:endParaRPr lang="ar-SA" dirty="0"/>
          </a:p>
        </p:txBody>
      </p:sp>
      <p:sp>
        <p:nvSpPr>
          <p:cNvPr id="3" name="عنصر نائب للمحتوى 2">
            <a:extLst>
              <a:ext uri="{FF2B5EF4-FFF2-40B4-BE49-F238E27FC236}">
                <a16:creationId xmlns:a16="http://schemas.microsoft.com/office/drawing/2014/main" id="{72E5CB7D-F53E-0CFF-B006-7E107E23D92C}"/>
              </a:ext>
            </a:extLst>
          </p:cNvPr>
          <p:cNvSpPr>
            <a:spLocks noGrp="1"/>
          </p:cNvSpPr>
          <p:nvPr>
            <p:ph idx="1"/>
          </p:nvPr>
        </p:nvSpPr>
        <p:spPr>
          <a:xfrm>
            <a:off x="768096" y="2286000"/>
            <a:ext cx="7476312" cy="4023360"/>
          </a:xfrm>
        </p:spPr>
        <p:txBody>
          <a:bodyPr>
            <a:normAutofit/>
          </a:bodyPr>
          <a:lstStyle/>
          <a:p>
            <a:pPr algn="l" rtl="0">
              <a:buNone/>
            </a:pPr>
            <a:r>
              <a:rPr lang="en-US" sz="1600" b="1" dirty="0"/>
              <a:t>Absolute risk reduction  (ARR) </a:t>
            </a:r>
          </a:p>
          <a:p>
            <a:pPr algn="l" rtl="0">
              <a:buNone/>
            </a:pPr>
            <a:r>
              <a:rPr lang="en-US" sz="1600" dirty="0"/>
              <a:t>The absolute difference between the risk of the event in the control and experimental groups.</a:t>
            </a:r>
          </a:p>
          <a:p>
            <a:pPr algn="l" rtl="0">
              <a:buNone/>
            </a:pPr>
            <a:r>
              <a:rPr lang="en-US" sz="1600" b="1" dirty="0"/>
              <a:t>Number needed to treat  (NNT) </a:t>
            </a:r>
          </a:p>
          <a:p>
            <a:pPr algn="l" rtl="0">
              <a:buNone/>
            </a:pPr>
            <a:r>
              <a:rPr lang="en-US" sz="1600" dirty="0"/>
              <a:t>The number of patients who needed to be treated to prevent the  occurrence of one adverse event (e.g. complication, death) or promote  the occurrence of one beneficial event (e.g. cessation of smoking). </a:t>
            </a:r>
          </a:p>
          <a:p>
            <a:pPr algn="l" rtl="0">
              <a:buNone/>
            </a:pPr>
            <a:r>
              <a:rPr lang="en-US" sz="1600" b="1" dirty="0"/>
              <a:t>Confidence interval </a:t>
            </a:r>
          </a:p>
          <a:p>
            <a:pPr algn="l" rtl="0">
              <a:buNone/>
            </a:pPr>
            <a:r>
              <a:rPr lang="en-US" sz="1600" dirty="0"/>
              <a:t>For whatever effect being measures (e.g. RR, RRR, ARR, NTT) the confidence interval is the range of values within which the “true” value  in the population is found. Generally expressed as a 95% confidence  interval, i.e. you can be 95% confident that the population value lies  within those limits</a:t>
            </a:r>
            <a:endParaRPr lang="ar-SA" sz="1600" dirty="0"/>
          </a:p>
        </p:txBody>
      </p:sp>
    </p:spTree>
    <p:extLst>
      <p:ext uri="{BB962C8B-B14F-4D97-AF65-F5344CB8AC3E}">
        <p14:creationId xmlns:p14="http://schemas.microsoft.com/office/powerpoint/2010/main" val="371330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279AA-4858-1A9C-4FB9-65C18D926B30}"/>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A0405E7-6349-A718-AD4F-84C5851EA5A5}"/>
              </a:ext>
            </a:extLst>
          </p:cNvPr>
          <p:cNvSpPr>
            <a:spLocks noGrp="1"/>
          </p:cNvSpPr>
          <p:nvPr>
            <p:ph type="title"/>
          </p:nvPr>
        </p:nvSpPr>
        <p:spPr/>
        <p:txBody>
          <a:bodyPr/>
          <a:lstStyle/>
          <a:p>
            <a:pPr algn="l"/>
            <a:r>
              <a:rPr lang="en-US" dirty="0"/>
              <a:t>common EBM jargons definitions</a:t>
            </a:r>
            <a:endParaRPr lang="ar-SA" dirty="0"/>
          </a:p>
        </p:txBody>
      </p:sp>
      <p:sp>
        <p:nvSpPr>
          <p:cNvPr id="3" name="عنصر نائب للمحتوى 2">
            <a:extLst>
              <a:ext uri="{FF2B5EF4-FFF2-40B4-BE49-F238E27FC236}">
                <a16:creationId xmlns:a16="http://schemas.microsoft.com/office/drawing/2014/main" id="{C999644B-3671-99DD-57BB-0B0A133F8D98}"/>
              </a:ext>
            </a:extLst>
          </p:cNvPr>
          <p:cNvSpPr>
            <a:spLocks noGrp="1"/>
          </p:cNvSpPr>
          <p:nvPr>
            <p:ph idx="1"/>
          </p:nvPr>
        </p:nvSpPr>
        <p:spPr>
          <a:xfrm>
            <a:off x="768096" y="2286000"/>
            <a:ext cx="7476312" cy="4023360"/>
          </a:xfrm>
        </p:spPr>
        <p:txBody>
          <a:bodyPr>
            <a:normAutofit/>
          </a:bodyPr>
          <a:lstStyle/>
          <a:p>
            <a:pPr algn="l" rtl="0">
              <a:buNone/>
            </a:pPr>
            <a:r>
              <a:rPr lang="en-US" sz="1600" b="1" dirty="0"/>
              <a:t>Cross-sectional study </a:t>
            </a:r>
          </a:p>
          <a:p>
            <a:pPr algn="l" rtl="0">
              <a:buNone/>
            </a:pPr>
            <a:r>
              <a:rPr lang="en-US" sz="1600" dirty="0"/>
              <a:t>A study that examines the relationship between disease (or other health related characteristics) and other variables of interest as they exist in a defined population at a single point in time.</a:t>
            </a:r>
          </a:p>
          <a:p>
            <a:pPr algn="l" rtl="0">
              <a:buNone/>
            </a:pPr>
            <a:r>
              <a:rPr lang="en-US" sz="1600" b="1" dirty="0"/>
              <a:t>Sensitivity </a:t>
            </a:r>
          </a:p>
          <a:p>
            <a:pPr algn="l" rtl="0">
              <a:buNone/>
            </a:pPr>
            <a:r>
              <a:rPr lang="en-US" sz="1600" dirty="0"/>
              <a:t>The proportion (fraction) of those people who really have the disease (</a:t>
            </a:r>
            <a:r>
              <a:rPr lang="en-US" sz="1600" dirty="0" err="1"/>
              <a:t>a+c</a:t>
            </a:r>
            <a:r>
              <a:rPr lang="en-US" sz="1600" dirty="0"/>
              <a:t>) who are correctly identified as such (a), i.e. the true positives.</a:t>
            </a:r>
          </a:p>
          <a:p>
            <a:pPr algn="l" rtl="0">
              <a:buNone/>
            </a:pPr>
            <a:r>
              <a:rPr lang="en-US" sz="1600" b="1" dirty="0"/>
              <a:t>Specificity </a:t>
            </a:r>
          </a:p>
          <a:p>
            <a:pPr algn="l" rtl="0">
              <a:buNone/>
            </a:pPr>
            <a:r>
              <a:rPr lang="en-US" sz="1600" dirty="0"/>
              <a:t>The proportion (fraction) of those people who really do not have the disease (</a:t>
            </a:r>
            <a:r>
              <a:rPr lang="en-US" sz="1600" dirty="0" err="1"/>
              <a:t>b+d</a:t>
            </a:r>
            <a:r>
              <a:rPr lang="en-US" sz="1600" dirty="0"/>
              <a:t>) who are correctly identified as such (d), i.e. the true negatives.</a:t>
            </a:r>
            <a:endParaRPr lang="ar-SA" sz="1600" dirty="0"/>
          </a:p>
        </p:txBody>
      </p:sp>
    </p:spTree>
    <p:extLst>
      <p:ext uri="{BB962C8B-B14F-4D97-AF65-F5344CB8AC3E}">
        <p14:creationId xmlns:p14="http://schemas.microsoft.com/office/powerpoint/2010/main" val="2376147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382</TotalTime>
  <Words>1942</Words>
  <Application>Microsoft Office PowerPoint</Application>
  <PresentationFormat>عرض على الشاشة (4:3)</PresentationFormat>
  <Paragraphs>218</Paragraphs>
  <Slides>22</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22</vt:i4>
      </vt:variant>
    </vt:vector>
  </HeadingPairs>
  <TitlesOfParts>
    <vt:vector size="32" baseType="lpstr">
      <vt:lpstr>AngsanaUPC</vt:lpstr>
      <vt:lpstr>Arial</vt:lpstr>
      <vt:lpstr>Calibri</vt:lpstr>
      <vt:lpstr>TheSans</vt:lpstr>
      <vt:lpstr>Tw Cen MT</vt:lpstr>
      <vt:lpstr>Tw Cen MT Condensed</vt:lpstr>
      <vt:lpstr>Wingdings</vt:lpstr>
      <vt:lpstr>Wingdings 3</vt:lpstr>
      <vt:lpstr>Integral</vt:lpstr>
      <vt:lpstr>نسق Office</vt:lpstr>
      <vt:lpstr>عرض تقديمي في PowerPoint</vt:lpstr>
      <vt:lpstr>The aims</vt:lpstr>
      <vt:lpstr>what is evidence-based medicine?</vt:lpstr>
      <vt:lpstr>What are the key steps of EBM?</vt:lpstr>
      <vt:lpstr>How to Formulate an answerable question?</vt:lpstr>
      <vt:lpstr>common EBM jargons definitions</vt:lpstr>
      <vt:lpstr>common EBM jargons definitions</vt:lpstr>
      <vt:lpstr>common EBM jargons definitions</vt:lpstr>
      <vt:lpstr>common EBM jargons definitions</vt:lpstr>
      <vt:lpstr>common EBM jargons definitions</vt:lpstr>
      <vt:lpstr>common EBM jargons definitions</vt:lpstr>
      <vt:lpstr>Hierarchy of evidence</vt:lpstr>
      <vt:lpstr>Randomised controlled trials (Rct)</vt:lpstr>
      <vt:lpstr>Randomised controlled trials (Rct)</vt:lpstr>
      <vt:lpstr>Randomised controlled trials (Rct)</vt:lpstr>
      <vt:lpstr>Diagnostic test</vt:lpstr>
      <vt:lpstr>Diagnostic test</vt:lpstr>
      <vt:lpstr>Diagnostic test</vt:lpstr>
      <vt:lpstr>Systematic review</vt:lpstr>
      <vt:lpstr>Systematic review</vt:lpstr>
      <vt:lpstr>Systematic review</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Prescribing and drug copliance</dc:title>
  <dc:creator>Toshiba</dc:creator>
  <cp:lastModifiedBy>نجلاء عبدالرحمن ابراهيم الطاسان</cp:lastModifiedBy>
  <cp:revision>25</cp:revision>
  <dcterms:created xsi:type="dcterms:W3CDTF">2013-09-01T22:03:23Z</dcterms:created>
  <dcterms:modified xsi:type="dcterms:W3CDTF">2024-02-12T22:02:52Z</dcterms:modified>
</cp:coreProperties>
</file>