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72" r:id="rId2"/>
    <p:sldId id="277" r:id="rId3"/>
    <p:sldId id="279" r:id="rId4"/>
    <p:sldId id="290" r:id="rId5"/>
    <p:sldId id="30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3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74" r:id="rId26"/>
    <p:sldId id="275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2" r:id="rId36"/>
    <p:sldId id="265" r:id="rId37"/>
    <p:sldId id="266" r:id="rId38"/>
    <p:sldId id="267" r:id="rId39"/>
    <p:sldId id="294" r:id="rId40"/>
    <p:sldId id="268" r:id="rId41"/>
    <p:sldId id="295" r:id="rId42"/>
    <p:sldId id="293" r:id="rId43"/>
    <p:sldId id="269" r:id="rId44"/>
    <p:sldId id="296" r:id="rId45"/>
    <p:sldId id="297" r:id="rId46"/>
    <p:sldId id="298" r:id="rId47"/>
    <p:sldId id="299" r:id="rId48"/>
    <p:sldId id="270" r:id="rId49"/>
    <p:sldId id="276" r:id="rId50"/>
    <p:sldId id="256" r:id="rId51"/>
    <p:sldId id="257" r:id="rId52"/>
    <p:sldId id="258" r:id="rId53"/>
    <p:sldId id="262" r:id="rId54"/>
    <p:sldId id="263" r:id="rId55"/>
    <p:sldId id="259" r:id="rId56"/>
    <p:sldId id="264" r:id="rId57"/>
    <p:sldId id="29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10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F2752-E3EC-B94B-8A91-679B5FAC5963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0F46-117C-0A4A-8780-F813F60C4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FE4E-9871-0E49-AEA7-08D2809E4B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7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FE4E-9871-0E49-AEA7-08D2809E4B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3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FE4E-9871-0E49-AEA7-08D2809E4B3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764-D802-8647-8573-F4DA0276E1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764-D802-8647-8573-F4DA0276E19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0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7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3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0AB291-F9FC-7345-BDF9-A098653EBAF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FBFD71-87EE-BF4C-B17A-21FD68D53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rugs/19214-prednisone-solutio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6" y="3110446"/>
            <a:ext cx="4618995" cy="318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035"/>
            <a:ext cx="9324623" cy="109585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to Patient with </a:t>
            </a:r>
            <a:r>
              <a:rPr lang="x-none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endParaRPr lang="x-none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503766"/>
            <a:ext cx="3685501" cy="221707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100" dirty="0"/>
          </a:p>
          <a:p>
            <a:endParaRPr lang="x-none" sz="2100" dirty="0"/>
          </a:p>
        </p:txBody>
      </p:sp>
    </p:spTree>
    <p:extLst>
      <p:ext uri="{BB962C8B-B14F-4D97-AF65-F5344CB8AC3E}">
        <p14:creationId xmlns:p14="http://schemas.microsoft.com/office/powerpoint/2010/main" val="816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2358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Migraine headache </a:t>
            </a:r>
          </a:p>
        </p:txBody>
      </p:sp>
      <p:pic>
        <p:nvPicPr>
          <p:cNvPr id="4" name="Content Placeholder 3" descr="images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 b="8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863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Migraine headache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996758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Unilateral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Pounding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Moderate to severe pain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Worse with exercise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nausea, vomiting, photophobia, or phonophobia</a:t>
            </a:r>
          </a:p>
        </p:txBody>
      </p:sp>
    </p:spTree>
    <p:extLst>
      <p:ext uri="{BB962C8B-B14F-4D97-AF65-F5344CB8AC3E}">
        <p14:creationId xmlns:p14="http://schemas.microsoft.com/office/powerpoint/2010/main" val="202815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980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4293"/>
            <a:ext cx="8031481" cy="4496381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Migraine with aura (in 15-33% of patients with migraine).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Migraine without aura 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feelings and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neurological 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notice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it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shortly before the headache begins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differs from one person to another.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ausea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atigue,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ifficulty concentrating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tiff neck, and repetitive yawning. </a:t>
            </a:r>
          </a:p>
          <a:p>
            <a:pPr marL="0" indent="0">
              <a:buNone/>
            </a:pPr>
            <a:r>
              <a:rPr lang="x-none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aura is a visual one that can involve sensitivity to light or blurred vision 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37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7345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headache </a:t>
            </a:r>
          </a:p>
        </p:txBody>
      </p:sp>
      <p:pic>
        <p:nvPicPr>
          <p:cNvPr id="4" name="Content Placeholder 3" descr="imag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b="7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095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4169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headache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860974"/>
            <a:ext cx="8183881" cy="441699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Severe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</a:t>
            </a:r>
            <a:endParaRPr lang="x-none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parasympathetic autonomic features:</a:t>
            </a:r>
            <a:r>
              <a:rPr 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sclera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Lacrimation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rhinorrhea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facial sweating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eyelid swelling</a:t>
            </a:r>
          </a:p>
        </p:txBody>
      </p:sp>
    </p:spTree>
    <p:extLst>
      <p:ext uri="{BB962C8B-B14F-4D97-AF65-F5344CB8AC3E}">
        <p14:creationId xmlns:p14="http://schemas.microsoft.com/office/powerpoint/2010/main" val="67138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0075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primary headache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719618"/>
            <a:ext cx="8777232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ontraction of the muscles that cover the skull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or emotional stress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Dehydration </a:t>
            </a:r>
          </a:p>
          <a:p>
            <a:pPr>
              <a:buFont typeface="Arial" charset="0"/>
              <a:buChar char="•"/>
            </a:pPr>
            <a:endParaRPr lang="en-US" sz="2800" dirty="0">
              <a:cs typeface="Arial"/>
            </a:endParaRPr>
          </a:p>
          <a:p>
            <a:pPr>
              <a:buFont typeface="Arial" charset="0"/>
              <a:buChar char="•"/>
            </a:pPr>
            <a:endParaRPr lang="en-US" sz="2800" dirty="0">
              <a:cs typeface="Arial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 descr="imag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5" y="3451958"/>
            <a:ext cx="2707542" cy="25527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47" y="3172558"/>
            <a:ext cx="2870200" cy="2832100"/>
          </a:xfrm>
          <a:prstGeom prst="rect">
            <a:avLst/>
          </a:prstGeom>
        </p:spPr>
      </p:pic>
      <p:pic>
        <p:nvPicPr>
          <p:cNvPr id="6" name="Picture 5" descr="images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47" y="3190509"/>
            <a:ext cx="3107592" cy="29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98" y="384810"/>
            <a:ext cx="8170164" cy="84348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18" y="1787857"/>
            <a:ext cx="8043722" cy="4462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 at onset</a:t>
            </a:r>
          </a:p>
          <a:p>
            <a:pPr>
              <a:buFont typeface="Arial" charset="0"/>
              <a:buChar char="•"/>
            </a:pPr>
            <a:r>
              <a:rPr lang="en-US" sz="2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Presence or absence of aura and prodrom?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Frequency, intensity, and duration of attack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of headache days per month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history of migraine</a:t>
            </a:r>
          </a:p>
        </p:txBody>
      </p:sp>
    </p:spTree>
    <p:extLst>
      <p:ext uri="{BB962C8B-B14F-4D97-AF65-F5344CB8AC3E}">
        <p14:creationId xmlns:p14="http://schemas.microsoft.com/office/powerpoint/2010/main" val="160052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E482-6E5A-241F-7C13-07E8805E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1A097C-915D-A897-2E6E-AAF0B7486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786939"/>
              </p:ext>
            </p:extLst>
          </p:nvPr>
        </p:nvGraphicFramePr>
        <p:xfrm>
          <a:off x="822325" y="336176"/>
          <a:ext cx="7543800" cy="616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863">
                  <a:extLst>
                    <a:ext uri="{9D8B030D-6E8A-4147-A177-3AD203B41FA5}">
                      <a16:colId xmlns:a16="http://schemas.microsoft.com/office/drawing/2014/main" val="44641750"/>
                    </a:ext>
                  </a:extLst>
                </a:gridCol>
                <a:gridCol w="5111937">
                  <a:extLst>
                    <a:ext uri="{9D8B030D-6E8A-4147-A177-3AD203B41FA5}">
                      <a16:colId xmlns:a16="http://schemas.microsoft.com/office/drawing/2014/main" val="1686520826"/>
                    </a:ext>
                  </a:extLst>
                </a:gridCol>
              </a:tblGrid>
              <a:tr h="114031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49782"/>
                  </a:ext>
                </a:extLst>
              </a:tr>
              <a:tr h="114031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infection: meningitis, encephalitis, brain abscess, otitis media.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83700"/>
                  </a:ext>
                </a:extLst>
              </a:tr>
              <a:tr h="114031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Vomiting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lesion, brain abscess, migraine, carbon monoxide poisoning.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06245"/>
                  </a:ext>
                </a:extLst>
              </a:tr>
              <a:tr h="114031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lesion, stroke, meningitis, encephalitis, metabolic, toxic.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84530"/>
                  </a:ext>
                </a:extLst>
              </a:tr>
              <a:tr h="114031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Ischaemic or haemorrhagic infarct (posterior fossa), migraine.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759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19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7B0E-9D66-7BCA-803E-A6DAE81D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C9D484-6D65-3A20-556B-8D516341B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851975"/>
              </p:ext>
            </p:extLst>
          </p:nvPr>
        </p:nvGraphicFramePr>
        <p:xfrm>
          <a:off x="822325" y="286604"/>
          <a:ext cx="7543800" cy="768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126204706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1303010867"/>
                    </a:ext>
                  </a:extLst>
                </a:gridCol>
              </a:tblGrid>
              <a:tr h="1962057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Neck pain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Meningitis, subarachnoid haemorrhage, tension headache, musculoskeletal pain (cervical paraspinal muscle pain).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65237"/>
                  </a:ext>
                </a:extLst>
              </a:tr>
              <a:tr h="158833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Facial pain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Temporal area: giant cell arteritis, trigeminal neuralgia • Eye area: glaucoma • Ear area: otitis media • Sinusitis.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6882"/>
                  </a:ext>
                </a:extLst>
              </a:tr>
              <a:tr h="108820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disturbance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Migraine, acute angle-closure glaucoma.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151628"/>
                  </a:ext>
                </a:extLst>
              </a:tr>
              <a:tr h="196205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Neck pain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Meningitis, subarachnoid haemorrhage, tension headache, musculoskeletal pain (cervical paraspinal muscle pain).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51346"/>
                  </a:ext>
                </a:extLst>
              </a:tr>
              <a:tr h="108820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Lacrimation, rhinorrhoea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Cluster headache • Sinus headache.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5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1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A361-568A-3B13-EE19-6430B6E1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99296"/>
          </a:xfrm>
        </p:spPr>
        <p:txBody>
          <a:bodyPr>
            <a:noAutofit/>
          </a:bodyPr>
          <a:lstStyle/>
          <a:p>
            <a:br>
              <a:rPr lang="en-GB" sz="4000" b="1" dirty="0">
                <a:solidFill>
                  <a:srgbClr val="002060"/>
                </a:solidFill>
              </a:rPr>
            </a:b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 considerations</a:t>
            </a:r>
            <a:b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Meningitis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1FFF-A839-2FCA-D73C-16FE907B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27947"/>
            <a:ext cx="7543801" cy="450476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Presents with fever, headache, stiff neck.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Patients may develop meningococcal sepsis, presenting with hypotension, altered mental state, and purpuric or petechial rash.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Patients should have a lumbar puncture (LP) within 1 hour of arrival at hospital, provided it is safe to do so, and commence antibiotic treatment immediately afterwards.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If high suspicion, antibiotics should be administered empirically before LP.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If LP is delayed for CT, blood cultures should be obtained and broad-spectrum antibiotics given before CT. </a:t>
            </a:r>
          </a:p>
        </p:txBody>
      </p:sp>
    </p:spTree>
    <p:extLst>
      <p:ext uri="{BB962C8B-B14F-4D97-AF65-F5344CB8AC3E}">
        <p14:creationId xmlns:p14="http://schemas.microsoft.com/office/powerpoint/2010/main" val="222650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149475"/>
            <a:ext cx="8229600" cy="470852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27-year-old  single female , she is  a primary school teacher.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presents  to the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 C/O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headache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few months.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describes the headache as  the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 like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head. The headache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intensity towards the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evening times. It relieved by taking Paracetamol for some times but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recurs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mentioned that the headache is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progressive throughout the day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become more intense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by the end of the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denies any other symptoms like nausea, vomiting, diplopia or flash of lights.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medical history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physical examinations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unremarkable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9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FD4C-0505-5AD0-F916-9FD3EA41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Subarachnoid haemorrhage (SAH)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AE6D-82C5-3313-C70C-3DDCB7A5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About 1% of all patients presenting to the emergency department with headaches have SAH.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It may present with a 'thunderclap' headache (sudden onset of severe headache, seen in 12% of SAH).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Sudden onset, worst headache of life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Immediate CT </a:t>
            </a:r>
          </a:p>
        </p:txBody>
      </p:sp>
    </p:spTree>
    <p:extLst>
      <p:ext uri="{BB962C8B-B14F-4D97-AF65-F5344CB8AC3E}">
        <p14:creationId xmlns:p14="http://schemas.microsoft.com/office/powerpoint/2010/main" val="304915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EFB0-E4AB-6932-8A34-1AD1D739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Hypertensive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5EEB6-D701-30A2-12DF-8B2C57B2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Elevated BP, mean arterial pressure &gt;150 to 200 mmHg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Immediate CT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BP should be quickly lowered by 20% to 25% (labetalol, nicardipine).</a:t>
            </a:r>
          </a:p>
        </p:txBody>
      </p:sp>
    </p:spTree>
    <p:extLst>
      <p:ext uri="{BB962C8B-B14F-4D97-AF65-F5344CB8AC3E}">
        <p14:creationId xmlns:p14="http://schemas.microsoft.com/office/powerpoint/2010/main" val="166692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16D7-E4A2-8729-A190-3EA88F52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 cell arteritis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A44D-0D53-DC22-85F8-5CB46509D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Patient &gt;50 years, with their first severe headache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Erythrocyte sedimentation rate is checked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Immediate treatment with corticosteroids is required to prevent      blindness if diagnosis is suspected.</a:t>
            </a:r>
          </a:p>
        </p:txBody>
      </p:sp>
    </p:spTree>
    <p:extLst>
      <p:ext uri="{BB962C8B-B14F-4D97-AF65-F5344CB8AC3E}">
        <p14:creationId xmlns:p14="http://schemas.microsoft.com/office/powerpoint/2010/main" val="21829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548A-9517-BE0D-DC08-40CE1B7C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angle-closure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673D-5870-B063-7511-A71CDE51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Headache in older person (&gt;50 years)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Decreased visual acuity, nausea/vomiting, eye pain, mid-dilated fixed pupil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Intra-ocular pressure should be reduced (pilocarpine, timolol, acetazolamide)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Ophthalmology consultation.</a:t>
            </a:r>
          </a:p>
        </p:txBody>
      </p:sp>
    </p:spTree>
    <p:extLst>
      <p:ext uri="{BB962C8B-B14F-4D97-AF65-F5344CB8AC3E}">
        <p14:creationId xmlns:p14="http://schemas.microsoft.com/office/powerpoint/2010/main" val="272893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0AC4-3818-EAC9-4C5B-107AE85C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0260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intracranial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15F5-E9A2-90D7-9BE8-3D2032E0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622301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Untreated may lead to permanent sight loss, permanent neurological deficit, and death.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Constant, severe headache. May be aggravated by coughing, straining, or bending.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One third of patients report a headache that is worse on waking.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Patients also experience visual symptoms including blurred or double vision, and transient losses of vision.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Examine fundi for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papilloedema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Urgent neuroimaging looking for mass lesion, followed by lumbar puncture if safe.</a:t>
            </a:r>
          </a:p>
        </p:txBody>
      </p:sp>
    </p:spTree>
    <p:extLst>
      <p:ext uri="{BB962C8B-B14F-4D97-AF65-F5344CB8AC3E}">
        <p14:creationId xmlns:p14="http://schemas.microsoft.com/office/powerpoint/2010/main" val="73572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7345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965960"/>
            <a:ext cx="7696200" cy="40703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pain on activity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 with food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Response to any previous treatment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 recent change in vision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Association with recent trauma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of general health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71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9140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patients with a headache will have a normal physical examination. There are a few clues and important aspects of the physical examination that require close attention.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0FAD-B200-DF8C-CE6C-3592440E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8745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CCE2-0FCA-8447-5EDA-719477D1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23682"/>
            <a:ext cx="7543801" cy="464541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Elevated BP: consider hypertensive emergency, hypertensive urgency • Temperature: consider infectious source.</a:t>
            </a:r>
          </a:p>
          <a:p>
            <a:r>
              <a:rPr lang="en-GB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Head, eyes, ears, nose, and throat (HEENT)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Listening for bruit at neck, eyes, and head: atrioventricular malformation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Palpation of head and neck for tenderness: paraspinal muscle tenderness/tension headache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Tenderness over frontal and/or maxillary sinuses: consider sinusitis</a:t>
            </a:r>
          </a:p>
        </p:txBody>
      </p:sp>
    </p:spTree>
    <p:extLst>
      <p:ext uri="{BB962C8B-B14F-4D97-AF65-F5344CB8AC3E}">
        <p14:creationId xmlns:p14="http://schemas.microsoft.com/office/powerpoint/2010/main" val="110299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D6D6-4220-A1AC-E5B3-250548DF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FDFBA-7002-B8B5-FA24-4C78C091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887506"/>
            <a:ext cx="7543801" cy="498158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Tenderness over temporomandibular joint (TMJ): TMJ dysfunction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Neck stiffness/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meningismus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meningitis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Palpation of temporal artery for tenderness: giant cell arteritis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Fundoscopy and Snellen chart: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papilloedema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(causes of raised intracranial pressure)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Dental examination: caries/wisdom tooth impaction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Ear examination: otitis media.</a:t>
            </a:r>
          </a:p>
        </p:txBody>
      </p:sp>
    </p:spTree>
    <p:extLst>
      <p:ext uri="{BB962C8B-B14F-4D97-AF65-F5344CB8AC3E}">
        <p14:creationId xmlns:p14="http://schemas.microsoft.com/office/powerpoint/2010/main" val="253032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A47C-B742-EA18-F86A-1FFEEBCF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0760-D05B-2A08-40EC-5C5D79765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physical examination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Extracranial structure evaluation such as carotid arteries, sinuses, scalp arteries, cervical paraspinal muscles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Examination of the neck in flexion versus lateral rotation for meningeal irritation.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a subtle limitation of neck flexion may be considered an abnormality</a:t>
            </a:r>
          </a:p>
        </p:txBody>
      </p:sp>
    </p:spTree>
    <p:extLst>
      <p:ext uri="{BB962C8B-B14F-4D97-AF65-F5344CB8AC3E}">
        <p14:creationId xmlns:p14="http://schemas.microsoft.com/office/powerpoint/2010/main" val="287117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37480"/>
          </a:xfrm>
        </p:spPr>
        <p:txBody>
          <a:bodyPr>
            <a:normAutofit/>
          </a:bodyPr>
          <a:lstStyle/>
          <a:p>
            <a:r>
              <a:rPr lang="en-US" sz="4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25040"/>
            <a:ext cx="8229600" cy="45259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US" sz="28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Classify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headaches based on primary and secondary causes .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primary headache.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focused history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patient presented with headache to identify the etiological factors.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Identify important related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exclude serious causes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presenting with headache,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flag symptoms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exclude serious causes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 baseline="30000" dirty="0">
              <a:cs typeface="Arial"/>
            </a:endParaRP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470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1A20-3637-548E-1ACE-5C4E40F4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2619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0F5C-B77D-DE61-0BDA-F1588EE8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914399"/>
            <a:ext cx="7543801" cy="541866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Assessment of orientation, consciousness (Glasgow coma scale), presence of confusion and memory impairment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Ophthalmology examination to include pupillary symmetry and reactivity, optic fundi, visual fields, and ocular motility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Cranial nerve examination to include corneal reflexes, facial sensation, and facial symmetry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Symmetrical muscle tone, strength (may be as subtle as arm or leg drift), or deep tendon reflexes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Sensation • Plantar response(s): gait, arm, and leg co-ordination • Abnormal plantar reflex (Babinski's sign): positive in central nervous system lesions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Painful knee extension with hip flexed (Kernig's sign); 5% positive in meningism• Hip flexion with neck flexion (Brudzinski's sign): 5% positive in meningism.</a:t>
            </a:r>
          </a:p>
        </p:txBody>
      </p:sp>
    </p:spTree>
    <p:extLst>
      <p:ext uri="{BB962C8B-B14F-4D97-AF65-F5344CB8AC3E}">
        <p14:creationId xmlns:p14="http://schemas.microsoft.com/office/powerpoint/2010/main" val="22928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9020-A4FA-3D50-212A-F310D231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2560"/>
            <a:ext cx="7543800" cy="140207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b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Non-contrast computed tomography (CT)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87B4-6F9B-977A-362A-E0F19743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0765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Consider if the patient has: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Sudden onset severe headache that reaches maximal severity within one hour.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Headache with ≥1 of the following red flags: increasing frequency or severity, fever or neurological deficit, history of cancer or immunocompromise, older age (&gt;50 years) of onset, or post-traumatic onset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Headache with new onset or pattern during pregnancy or peripartum period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Headache with features of intracranial hypertension (e.g.,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papilleodema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pulsatile tinnitus, visual symptoms worse on Valsalva).</a:t>
            </a:r>
          </a:p>
        </p:txBody>
      </p:sp>
    </p:spTree>
    <p:extLst>
      <p:ext uri="{BB962C8B-B14F-4D97-AF65-F5344CB8AC3E}">
        <p14:creationId xmlns:p14="http://schemas.microsoft.com/office/powerpoint/2010/main" val="3780643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6156-518A-8CF2-A324-E3C53D8E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73609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(MRI)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04C51-29B8-643D-8ECC-F8E0B69A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002453"/>
            <a:ext cx="7543801" cy="556894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Consider if the patient: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Headache with features of intracranial hypertension (e.g.,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papilloedema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pulsatile tinnitus, visual symptoms worse on Valsalva).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Headache with features of intracranial hypotension (e.g., positional, worse when upright, better when lying down).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Headache with new onset or pattern during pregnancy or peripartum period.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Headache with one or more of the following red flags: increasing frequency or severity, fever or neurological deficit, history of cancer or immunocompromise, older age (&gt;50 years) of onset, or post-traumatic onset.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New primary headache of suspected trigeminal autonomic origin.</a:t>
            </a:r>
          </a:p>
        </p:txBody>
      </p:sp>
    </p:spTree>
    <p:extLst>
      <p:ext uri="{BB962C8B-B14F-4D97-AF65-F5344CB8AC3E}">
        <p14:creationId xmlns:p14="http://schemas.microsoft.com/office/powerpoint/2010/main" val="514935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DA4E-62F4-3350-3012-963FB5DE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Lumbar puncture (LP)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5122-8A5D-C8C6-78D8-A718D041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Order an LP after a negative CT without contrast: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If the patient has the worst headache of their life, or a 'thunder-clap headache' (SAH)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If the patient has a fever (brain abscess, meningitis, encephalitis)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If the patient has neck stiffness (SAH, meningitis)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If the patient is young, overweight, and female (sinus venous thrombosis, pseudotumor cerebri)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After negative CT when considering SAH, meningitis, pseudotumor cerebri.</a:t>
            </a:r>
          </a:p>
        </p:txBody>
      </p:sp>
    </p:spTree>
    <p:extLst>
      <p:ext uri="{BB962C8B-B14F-4D97-AF65-F5344CB8AC3E}">
        <p14:creationId xmlns:p14="http://schemas.microsoft.com/office/powerpoint/2010/main" val="84769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99D-6711-860B-33FF-1231C03E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76809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B92B3-0390-09CD-109D-CA6D044A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Erythrocyte sedimentation rate, when considering giant cell arteritis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ABG, when considering hypoxia or hypercapnia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Carboxyhaemoglobin, when considering carbon monoxide poisoning • A pulse CO-oximeter may reveal elevated CO levels, but this test is not widely available. 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FBC and liver function tests are performed if pre-eclampsia is suspected. Urinalysis is also required in these patients.</a:t>
            </a:r>
          </a:p>
        </p:txBody>
      </p:sp>
    </p:spTree>
    <p:extLst>
      <p:ext uri="{BB962C8B-B14F-4D97-AF65-F5344CB8AC3E}">
        <p14:creationId xmlns:p14="http://schemas.microsoft.com/office/powerpoint/2010/main" val="403666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074458"/>
            <a:ext cx="7734300" cy="26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7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0828" y="2427199"/>
            <a:ext cx="7009649" cy="2400017"/>
          </a:xfrm>
        </p:spPr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Treatment</a:t>
            </a:r>
            <a:br>
              <a:rPr lang="en-US" b="1" dirty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3081" y="866007"/>
            <a:ext cx="2690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Educate the patient.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203" y="739333"/>
            <a:ext cx="2790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Identify and remove the triggers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409" y="4253862"/>
            <a:ext cx="3124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Pharmacological (</a:t>
            </a:r>
            <a:r>
              <a:rPr lang="en-US" sz="2800" b="1" dirty="0" err="1">
                <a:latin typeface="Times New Roman"/>
                <a:cs typeface="Times New Roman"/>
              </a:rPr>
              <a:t>paracetamol</a:t>
            </a:r>
            <a:r>
              <a:rPr lang="en-US" sz="2800" b="1" dirty="0">
                <a:latin typeface="Times New Roman"/>
                <a:cs typeface="Times New Roman"/>
              </a:rPr>
              <a:t>)</a:t>
            </a:r>
            <a:r>
              <a:rPr lang="en-US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0829" y="5742220"/>
            <a:ext cx="235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Regular sleep.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143" y="4303997"/>
            <a:ext cx="281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Exercise and diet </a:t>
            </a:r>
          </a:p>
        </p:txBody>
      </p:sp>
      <p:sp>
        <p:nvSpPr>
          <p:cNvPr id="10" name="Oval 9"/>
          <p:cNvSpPr/>
          <p:nvPr/>
        </p:nvSpPr>
        <p:spPr>
          <a:xfrm>
            <a:off x="451143" y="587898"/>
            <a:ext cx="3285616" cy="1687866"/>
          </a:xfrm>
          <a:prstGeom prst="ellipse">
            <a:avLst/>
          </a:prstGeom>
          <a:solidFill>
            <a:schemeClr val="accent1">
              <a:satMod val="110000"/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72304" y="739333"/>
            <a:ext cx="3924386" cy="1207457"/>
          </a:xfrm>
          <a:prstGeom prst="ellipse">
            <a:avLst/>
          </a:prstGeom>
          <a:solidFill>
            <a:schemeClr val="accent1">
              <a:satMod val="110000"/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62827" y="3944781"/>
            <a:ext cx="3285616" cy="1764871"/>
          </a:xfrm>
          <a:prstGeom prst="ellipse">
            <a:avLst/>
          </a:prstGeom>
          <a:solidFill>
            <a:schemeClr val="accent1">
              <a:satMod val="110000"/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219" y="4036098"/>
            <a:ext cx="3285616" cy="1021468"/>
          </a:xfrm>
          <a:prstGeom prst="ellipse">
            <a:avLst/>
          </a:prstGeom>
          <a:solidFill>
            <a:schemeClr val="accent1">
              <a:satMod val="110000"/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93951" y="5493096"/>
            <a:ext cx="3285616" cy="1021468"/>
          </a:xfrm>
          <a:prstGeom prst="ellipse">
            <a:avLst/>
          </a:prstGeom>
          <a:solidFill>
            <a:schemeClr val="accent1">
              <a:satMod val="110000"/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" y="45335"/>
            <a:ext cx="9144000" cy="65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2313567"/>
            <a:ext cx="9189218" cy="4373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 pain relieves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Aspirin or ibuprofen.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therapy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Aspirin or acetaminophen with caffeine or a sedative drug.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Preventive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involves the use of daily prophylactic medications </a:t>
            </a:r>
            <a:r>
              <a:rPr lang="en-US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antidepressants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(amitriptyline) </a:t>
            </a:r>
            <a:r>
              <a:rPr lang="en-US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therapies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therapy. 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sz="2800" b="0" dirty="0">
              <a:cs typeface="Times New Roman"/>
            </a:endParaRPr>
          </a:p>
        </p:txBody>
      </p:sp>
      <p:pic>
        <p:nvPicPr>
          <p:cNvPr id="10" name="Picture 9" descr="ten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289560"/>
            <a:ext cx="2529840" cy="23481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3440" y="695170"/>
            <a:ext cx="7543800" cy="1450757"/>
          </a:xfrm>
        </p:spPr>
        <p:txBody>
          <a:bodyPr>
            <a:noAutofit/>
          </a:bodyPr>
          <a:lstStyle/>
          <a:p>
            <a:br>
              <a:rPr lang="en-US" sz="4400" b="1" dirty="0"/>
            </a:b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Tension-type headache</a:t>
            </a:r>
            <a:br>
              <a:rPr lang="en-US" sz="4400" b="1" dirty="0">
                <a:cs typeface="Times New Roman"/>
              </a:rPr>
            </a:b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273"/>
            <a:ext cx="7620000" cy="5333094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attack:</a:t>
            </a:r>
          </a:p>
          <a:p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2800" b="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0" dirty="0">
                <a:cs typeface="Times New Roman"/>
              </a:rPr>
              <a:t>    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Analgesia with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paracetamol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aspirin with an anti-emetic.</a:t>
            </a:r>
          </a:p>
          <a:p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US" sz="2800" b="0" dirty="0">
                <a:solidFill>
                  <a:srgbClr val="FF0000"/>
                </a:solidFill>
                <a:cs typeface="Times New Roman"/>
              </a:rPr>
              <a:t>    </a:t>
            </a:r>
            <a:r>
              <a:rPr lang="en-US" sz="2800" b="0" dirty="0">
                <a:cs typeface="Times New Roman"/>
              </a:rPr>
              <a:t> 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SUMATRIPTAN (5HT agonist) </a:t>
            </a:r>
          </a:p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blockers: propranolol.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Antidepressant: amitriptyline.</a:t>
            </a:r>
          </a:p>
          <a:p>
            <a:r>
              <a:rPr lang="hr-HR" sz="3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Anti-seizure drugs: valproate soduim.</a:t>
            </a:r>
            <a:endParaRPr lang="en-US" sz="3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0" dirty="0">
              <a:cs typeface="Times New Roman"/>
            </a:endParaRPr>
          </a:p>
          <a:p>
            <a:endParaRPr lang="en-US" sz="2800" b="0" dirty="0">
              <a:cs typeface="Times New Roman"/>
            </a:endParaRPr>
          </a:p>
          <a:p>
            <a:endParaRPr lang="en-US" sz="2800" b="0" dirty="0">
              <a:cs typeface="Times New Roman"/>
            </a:endParaRPr>
          </a:p>
          <a:p>
            <a:endParaRPr lang="en-US" sz="2800" u="sng" dirty="0">
              <a:cs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4064" y="2560691"/>
            <a:ext cx="300762" cy="100269"/>
          </a:xfrm>
          <a:prstGeom prst="right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adach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78" y="249843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1604064" y="3673698"/>
            <a:ext cx="300762" cy="100269"/>
          </a:xfrm>
          <a:prstGeom prst="right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489" y="84157"/>
            <a:ext cx="7543800" cy="93942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Migraine</a:t>
            </a:r>
          </a:p>
        </p:txBody>
      </p:sp>
    </p:spTree>
    <p:extLst>
      <p:ext uri="{BB962C8B-B14F-4D97-AF65-F5344CB8AC3E}">
        <p14:creationId xmlns:p14="http://schemas.microsoft.com/office/powerpoint/2010/main" val="1278899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4995-AC41-0506-C23A-7ADF6DCF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 to Triptan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CAC6-8DA1-0B18-AE96-A430C43F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1438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their vasoconstricting properties, triptan medications are contraindicated in patients with:-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Established coronary artery disease, cerebrovascular disease, or peripheral vascular disease;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uncontrolled or multiple cardiovascular risk factors;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certain high-risk migraine syndromes, including basilar and hemiplegic migraines.</a:t>
            </a:r>
          </a:p>
        </p:txBody>
      </p:sp>
    </p:spTree>
    <p:extLst>
      <p:ext uri="{BB962C8B-B14F-4D97-AF65-F5344CB8AC3E}">
        <p14:creationId xmlns:p14="http://schemas.microsoft.com/office/powerpoint/2010/main" val="109304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04814"/>
            <a:ext cx="7543801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Identify some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but serious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treatable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of headache.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Recognize the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 of images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diagnosis of headache,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Recognize the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preventive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prophylactic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available for some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chronic headache.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the 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 criteria 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headache.</a:t>
            </a:r>
          </a:p>
          <a:p>
            <a:pPr>
              <a:buFont typeface="Arial" charset="0"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 as a gate –keeper  not to waste the resources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78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12" y="1875425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treatment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sumatriptan </a:t>
            </a:r>
          </a:p>
          <a:p>
            <a:pPr>
              <a:buFont typeface="Arial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inhalation.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u="sng" dirty="0">
              <a:cs typeface="Times New Roman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  <a:p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Verapamil – corticosteroids -</a:t>
            </a:r>
          </a:p>
          <a:p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-  </a:t>
            </a:r>
            <a:r>
              <a:rPr lang="tr-TR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Methysergide.</a:t>
            </a:r>
            <a:endParaRPr lang="en-US" sz="32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nosis-of-Headach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/>
          <a:stretch/>
        </p:blipFill>
        <p:spPr>
          <a:xfrm>
            <a:off x="6137028" y="1763666"/>
            <a:ext cx="2807999" cy="459708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8680" y="170378"/>
            <a:ext cx="7543800" cy="92144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headache</a:t>
            </a:r>
          </a:p>
        </p:txBody>
      </p:sp>
    </p:spTree>
    <p:extLst>
      <p:ext uri="{BB962C8B-B14F-4D97-AF65-F5344CB8AC3E}">
        <p14:creationId xmlns:p14="http://schemas.microsoft.com/office/powerpoint/2010/main" val="965336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94C0-16BF-3C7B-9CF0-B62D45DE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912513"/>
          </a:xfrm>
        </p:spPr>
        <p:txBody>
          <a:bodyPr>
            <a:normAutofit fontScale="90000"/>
          </a:bodyPr>
          <a:lstStyle/>
          <a:p>
            <a:b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Criteria for Low Risk  Headache?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129434-F111-7105-CBD2-F17B6E74C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40511"/>
              </p:ext>
            </p:extLst>
          </p:nvPr>
        </p:nvGraphicFramePr>
        <p:xfrm>
          <a:off x="940158" y="1809481"/>
          <a:ext cx="7592096" cy="439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9791">
                  <a:extLst>
                    <a:ext uri="{9D8B030D-6E8A-4147-A177-3AD203B41FA5}">
                      <a16:colId xmlns:a16="http://schemas.microsoft.com/office/drawing/2014/main" val="80533774"/>
                    </a:ext>
                  </a:extLst>
                </a:gridCol>
                <a:gridCol w="1252305">
                  <a:extLst>
                    <a:ext uri="{9D8B030D-6E8A-4147-A177-3AD203B41FA5}">
                      <a16:colId xmlns:a16="http://schemas.microsoft.com/office/drawing/2014/main" val="3202022877"/>
                    </a:ext>
                  </a:extLst>
                </a:gridCol>
              </a:tblGrid>
              <a:tr h="52279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0017489"/>
                  </a:ext>
                </a:extLst>
              </a:tr>
              <a:tr h="3875342">
                <a:tc gridSpan="2"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younger than 30 years,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Features typical of primary headaches.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 of similar headache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abnormal neurologic findings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concerning change in usual headache pattern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high-risk comorbid conditions (e.g., human immunodeficiency virus infection).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75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7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8" y="2350701"/>
            <a:ext cx="7543801" cy="40233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210936"/>
            <a:ext cx="8239125" cy="13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0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871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48601" cy="449410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800" dirty="0">
              <a:solidFill>
                <a:srgbClr val="C00000"/>
              </a:solidFill>
              <a:cs typeface="Times New Roman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age of onset of headache (&gt;50 years of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 onset (thunderclap) headache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headaches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ignificant change in the characteristics of prior headaches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igns or symptoms of systemic illness (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fever, chills, weight loss, vomiting)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78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0C82-739B-4064-837D-CA38986C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30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emporal arteritis 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133C-0103-88AA-048F-EEB5D7DF3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Temporal arteritis (giant cell arteritis) is where the arteries, particularly those at the side of the head (the temples), become inflamed (Vasculitis). It's serious and needs urgent treatment.</a:t>
            </a:r>
          </a:p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Commonly affects elderly female.</a:t>
            </a:r>
          </a:p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ESR is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markidly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elevated.</a:t>
            </a:r>
          </a:p>
        </p:txBody>
      </p:sp>
    </p:spTree>
    <p:extLst>
      <p:ext uri="{BB962C8B-B14F-4D97-AF65-F5344CB8AC3E}">
        <p14:creationId xmlns:p14="http://schemas.microsoft.com/office/powerpoint/2010/main" val="4086153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5BD6-17FD-4A14-B861-3E9D9525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F909-BBE5-883B-F5DF-CE1DF022F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Fatigue.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Fever.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Jaw pain that may become worse after chewing.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Tenderness at the scalp or temples.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Vision problems, such as double vision, blurry vision, or transient (brief) vision loss; if this is not treated, it could be followed by permanent, irreversible vision loss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399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B007-55AA-8116-96E6-CC114070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234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2A3A-DCCF-F4C2-1997-226B2FBF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mainstay of therapy for temporal arteritis is glucocorticoids, such as 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oral prednisone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high dose.</a:t>
            </a:r>
          </a:p>
          <a:p>
            <a:endParaRPr lang="en-GB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Patients sometimes need to take </a:t>
            </a:r>
            <a:r>
              <a:rPr lang="en-GB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glucorticoids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up to two years.</a:t>
            </a: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12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BE6D-21E2-1D5E-8BC4-2AC8702B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081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Thunderclap Headaches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D381-32E5-34A9-7DC5-1C34B60C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Sudden-onset headache pain, with peak intensity occur­ring within several minutes.</a:t>
            </a:r>
          </a:p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Causes:-</a:t>
            </a: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Subarachnoid hemorrhage,</a:t>
            </a: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ypertensive emergencies, </a:t>
            </a: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Vertebral artery dissections, and </a:t>
            </a: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Acute angle–closure glaucoma.</a:t>
            </a:r>
            <a:endParaRPr lang="en-GB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b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928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37" y="1942517"/>
            <a:ext cx="7620000" cy="468134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nown systemic illnesses that predispose to secondary headaches (cancer, HIV).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lter mental status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istory of trauma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istory of malignancy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regnancy.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eck stiffness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585233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553"/>
            <a:ext cx="5791200" cy="96470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Rare/serious: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 Headache – secondary-.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AVM (arteriovenous malformation).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aneurysm. </a:t>
            </a:r>
          </a:p>
          <a:p>
            <a:pPr algn="ctr">
              <a:lnSpc>
                <a:spcPct val="120000"/>
              </a:lnSpc>
              <a:buFont typeface="Arial" charset="0"/>
              <a:buChar char="•"/>
            </a:pPr>
            <a:r>
              <a:rPr lang="en-US" sz="3600" dirty="0">
                <a:solidFill>
                  <a:srgbClr val="FF0000"/>
                </a:solidFill>
                <a:cs typeface="Times New Roman"/>
              </a:rPr>
              <a:t>Treatable </a:t>
            </a:r>
          </a:p>
          <a:p>
            <a:pPr>
              <a:buFont typeface="Arial" charset="0"/>
              <a:buChar char="•"/>
            </a:pPr>
            <a:endParaRPr lang="en-US" sz="2800" b="0" dirty="0">
              <a:cs typeface="Times New Roman"/>
            </a:endParaRPr>
          </a:p>
          <a:p>
            <a:pPr>
              <a:buFont typeface="Arial" charset="0"/>
              <a:buChar char="•"/>
            </a:pPr>
            <a:endParaRPr lang="en-US" sz="2800" b="0" dirty="0">
              <a:cs typeface="Times New Roman"/>
            </a:endParaRPr>
          </a:p>
        </p:txBody>
      </p:sp>
      <p:pic>
        <p:nvPicPr>
          <p:cNvPr id="4" name="Picture 3" descr="ds00582_im02394_bn7_clipthu_j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80" y="3783594"/>
            <a:ext cx="2591973" cy="2591973"/>
          </a:xfrm>
          <a:prstGeom prst="rect">
            <a:avLst/>
          </a:prstGeom>
        </p:spPr>
      </p:pic>
      <p:pic>
        <p:nvPicPr>
          <p:cNvPr id="5" name="Picture 4" descr="my00206_im00415_bn7_gamma_jp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b="32776"/>
          <a:stretch/>
        </p:blipFill>
        <p:spPr>
          <a:xfrm>
            <a:off x="150333" y="3783594"/>
            <a:ext cx="3114203" cy="2791737"/>
          </a:xfrm>
          <a:prstGeom prst="rect">
            <a:avLst/>
          </a:prstGeom>
        </p:spPr>
      </p:pic>
      <p:pic>
        <p:nvPicPr>
          <p:cNvPr id="6" name="Picture 5" descr="mcdc7_arterovenous_malformation_embolization-8co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6"/>
          <a:stretch/>
        </p:blipFill>
        <p:spPr>
          <a:xfrm>
            <a:off x="5665153" y="3318000"/>
            <a:ext cx="2987992" cy="3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6241-8D04-BF0D-4955-E6C7F34A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96C31-854F-7612-50B5-201286D6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 is pain localised to any part of the head, behind the eyes or ears, or in the upper neck.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Headaches represent 2% of all emergency department visits.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90% of men and 95% of women have at least one headache per year.</a:t>
            </a:r>
          </a:p>
        </p:txBody>
      </p:sp>
    </p:spTree>
    <p:extLst>
      <p:ext uri="{BB962C8B-B14F-4D97-AF65-F5344CB8AC3E}">
        <p14:creationId xmlns:p14="http://schemas.microsoft.com/office/powerpoint/2010/main" val="473746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ylar7hxfydosf3li4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87" y="1159551"/>
            <a:ext cx="5030046" cy="2847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254" y="-201186"/>
            <a:ext cx="7772400" cy="95836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of Imaging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t-sca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6" y="4207933"/>
            <a:ext cx="5300133" cy="2650067"/>
          </a:xfrm>
          <a:prstGeom prst="rect">
            <a:avLst/>
          </a:prstGeom>
        </p:spPr>
      </p:pic>
      <p:pic>
        <p:nvPicPr>
          <p:cNvPr id="6" name="Picture 5" descr="MRI-scan_342x198_M430019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70025"/>
            <a:ext cx="5071532" cy="25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3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of Imaging</a:t>
            </a:r>
            <a:br>
              <a:rPr lang="en-US" sz="4400" b="1" dirty="0"/>
            </a:b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ystemic symptoms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illness, or condition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fever, weight loss, cancer, pregnancy,       immunocompromised state including HIV)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eurologic symptoms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abnormal signs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confusion, impaired alertness or consciousness, papilledema, focal neurologic symptoms or signs, meningismus, or seizures)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new (particularly for age &gt;40 years) or sudden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"thunderclap")</a:t>
            </a:r>
          </a:p>
        </p:txBody>
      </p:sp>
    </p:spTree>
    <p:extLst>
      <p:ext uri="{BB962C8B-B14F-4D97-AF65-F5344CB8AC3E}">
        <p14:creationId xmlns:p14="http://schemas.microsoft.com/office/powerpoint/2010/main" val="1531523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3697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503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 associated conditions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features (e.g. head trauma, illicit drug use, or toxic exposure; headache awakens from sleep, is worse with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Valsalva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maneuvers, or is precipitated by cough, exertion, or sexual activity)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revious headache history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headache progression or change in attack frequency, severity, or clinical features.</a:t>
            </a:r>
          </a:p>
        </p:txBody>
      </p:sp>
    </p:spTree>
    <p:extLst>
      <p:ext uri="{BB962C8B-B14F-4D97-AF65-F5344CB8AC3E}">
        <p14:creationId xmlns:p14="http://schemas.microsoft.com/office/powerpoint/2010/main" val="275423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86" y="464292"/>
            <a:ext cx="8394915" cy="87318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Headache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86" y="1607292"/>
            <a:ext cx="8686800" cy="567742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Impaired vision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seeing halos around light (glaucoma)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Subacute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angle closure glaucoma.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 field defects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(lesion of the optic pathway e.g.  pituitary mass).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Sudden, severe, unilateral 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ision loss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(optic neuritis)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Morning headache is nonspecific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(primary headache syndrome ,sleep apnea, chronic obstructive pulmonary disease, obesity hypoventilation syndrome)</a:t>
            </a:r>
          </a:p>
        </p:txBody>
      </p:sp>
    </p:spTree>
    <p:extLst>
      <p:ext uri="{BB962C8B-B14F-4D97-AF65-F5344CB8AC3E}">
        <p14:creationId xmlns:p14="http://schemas.microsoft.com/office/powerpoint/2010/main" val="3079199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77921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0494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nausea, vomiting, worsening of headache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changes in body position (particularly bending over), an abnormal neurologic examination, and/or a significant change in prior headache pattern (tumor).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Intermittent headaches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high blood pressure (pheochromocytoma)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81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667" y="4114800"/>
            <a:ext cx="3318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Detecting edema</a:t>
            </a:r>
          </a:p>
          <a:p>
            <a:pPr marL="514350" indent="-51435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lesions</a:t>
            </a:r>
          </a:p>
          <a:p>
            <a:pPr marL="514350" indent="-51435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Intracranial pathology (posterior fossa)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1" y="4128345"/>
            <a:ext cx="4267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 or Emergency care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 for subarachnoid hemorrhage (thunderclap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 descr="ARTMAST_MRIvs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50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al_schedule.gif"/>
          <p:cNvPicPr>
            <a:picLocks noChangeAspect="1"/>
          </p:cNvPicPr>
          <p:nvPr/>
        </p:nvPicPr>
        <p:blipFill rotWithShape="1"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3"/>
          <a:stretch/>
        </p:blipFill>
        <p:spPr>
          <a:xfrm>
            <a:off x="1" y="5134352"/>
            <a:ext cx="4776356" cy="1723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61" y="245936"/>
            <a:ext cx="8229600" cy="75035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5" t="15186" r="28034" b="7425"/>
          <a:stretch/>
        </p:blipFill>
        <p:spPr>
          <a:xfrm rot="1161466">
            <a:off x="7198283" y="213617"/>
            <a:ext cx="1605547" cy="2138771"/>
          </a:xfrm>
        </p:spPr>
      </p:pic>
      <p:sp>
        <p:nvSpPr>
          <p:cNvPr id="5" name="TextBox 4"/>
          <p:cNvSpPr txBox="1"/>
          <p:nvPr/>
        </p:nvSpPr>
        <p:spPr>
          <a:xfrm>
            <a:off x="441889" y="1971112"/>
            <a:ext cx="5864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sleep hygiene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 meal schedules 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triggers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,Water, Water.</a:t>
            </a:r>
          </a:p>
        </p:txBody>
      </p:sp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429461"/>
            <a:ext cx="4051300" cy="2006600"/>
          </a:xfrm>
          <a:prstGeom prst="rect">
            <a:avLst/>
          </a:prstGeom>
        </p:spPr>
      </p:pic>
      <p:pic>
        <p:nvPicPr>
          <p:cNvPr id="7" name="Picture 6" descr="download.jpeg"/>
          <p:cNvPicPr>
            <a:picLocks noChangeAspect="1"/>
          </p:cNvPicPr>
          <p:nvPr/>
        </p:nvPicPr>
        <p:blipFill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61" y="4499125"/>
            <a:ext cx="4232339" cy="23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45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0521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8682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Always look for common primary headaches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cases RED flag sign and symptoms to be excluded.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with simple analgesia in primary headaches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Patients education is an important steps in management.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Controled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radiological images to be utilized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Headaches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73179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Primary: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 disorders, here the etiology is unknown</a:t>
            </a:r>
          </a:p>
          <a:p>
            <a:pPr>
              <a:buFont typeface="Arial" charset="0"/>
              <a:buChar char="•"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Secondary: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headache disorders, where the headache is attributed to a specific underlying cause in head or neck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headache: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Occurs on more than 15 days per month for more than three months.</a:t>
            </a:r>
            <a:endParaRPr lang="x-none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8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87415"/>
            <a:ext cx="3841262" cy="5051548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-Tension-type headache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Migraine headache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Cluster headache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0486" y="1795974"/>
            <a:ext cx="48455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infectious (dental, sinusitis, meningitis ) 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Traumatic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ebound 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Intra-cranial hypertension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idiopathic, brain tumor)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Arteritis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359" y="438812"/>
            <a:ext cx="660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  classifications    </a:t>
            </a:r>
          </a:p>
        </p:txBody>
      </p:sp>
    </p:spTree>
    <p:extLst>
      <p:ext uri="{BB962C8B-B14F-4D97-AF65-F5344CB8AC3E}">
        <p14:creationId xmlns:p14="http://schemas.microsoft.com/office/powerpoint/2010/main" val="49845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Tension-type headache </a:t>
            </a:r>
          </a:p>
        </p:txBody>
      </p:sp>
      <p:pic>
        <p:nvPicPr>
          <p:cNvPr id="4" name="Content Placeholder 3" descr="imag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47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4169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Tension-type headache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971431"/>
            <a:ext cx="8229600" cy="488656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 common type of primary headache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in women than men 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Mild to moderate in intensity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Bilateral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Pressing and tightening (non-pulsating) headache 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aggravated by movement such as walking or climbing stairs.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35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2819</Words>
  <Application>Microsoft Office PowerPoint</Application>
  <PresentationFormat>On-screen Show (4:3)</PresentationFormat>
  <Paragraphs>323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Wingdings</vt:lpstr>
      <vt:lpstr>Retrospect</vt:lpstr>
      <vt:lpstr>Approach to Patient with Headache</vt:lpstr>
      <vt:lpstr>Case scenario </vt:lpstr>
      <vt:lpstr>OBJECTIVES</vt:lpstr>
      <vt:lpstr>PowerPoint Presentation</vt:lpstr>
      <vt:lpstr>Definition</vt:lpstr>
      <vt:lpstr>Classification Of Headaches</vt:lpstr>
      <vt:lpstr>PowerPoint Presentation</vt:lpstr>
      <vt:lpstr>Tension-type headache </vt:lpstr>
      <vt:lpstr>Tension-type headache </vt:lpstr>
      <vt:lpstr>Migraine headache </vt:lpstr>
      <vt:lpstr>Migraine headache </vt:lpstr>
      <vt:lpstr>Cont.</vt:lpstr>
      <vt:lpstr>Cluster headache </vt:lpstr>
      <vt:lpstr>Cluster headache </vt:lpstr>
      <vt:lpstr>Causes of primary headache </vt:lpstr>
      <vt:lpstr>History Taking</vt:lpstr>
      <vt:lpstr>PowerPoint Presentation</vt:lpstr>
      <vt:lpstr>PowerPoint Presentation</vt:lpstr>
      <vt:lpstr> Urgent considerations - Meningitis </vt:lpstr>
      <vt:lpstr>Subarachnoid haemorrhage (SAH)</vt:lpstr>
      <vt:lpstr>Hypertensive encephalopathy</vt:lpstr>
      <vt:lpstr>Giant cell arteritis</vt:lpstr>
      <vt:lpstr>Acute angle-closure glaucoma</vt:lpstr>
      <vt:lpstr>Raised intracranial pressure</vt:lpstr>
      <vt:lpstr>CONT.</vt:lpstr>
      <vt:lpstr>Physical Examination  </vt:lpstr>
      <vt:lpstr>Vital signs</vt:lpstr>
      <vt:lpstr>PowerPoint Presentation</vt:lpstr>
      <vt:lpstr>PowerPoint Presentation</vt:lpstr>
      <vt:lpstr>Neurological examination</vt:lpstr>
      <vt:lpstr>Investigations Non-contrast computed tomography (CT) brain</vt:lpstr>
      <vt:lpstr> (MRI) brain</vt:lpstr>
      <vt:lpstr>Lumbar puncture (LP)</vt:lpstr>
      <vt:lpstr>Laboratory tests</vt:lpstr>
      <vt:lpstr>Diagnosis:</vt:lpstr>
      <vt:lpstr>Treatment </vt:lpstr>
      <vt:lpstr> Tension-type headache </vt:lpstr>
      <vt:lpstr>Migraine</vt:lpstr>
      <vt:lpstr>Contraindications to Triptan</vt:lpstr>
      <vt:lpstr>Cluster headache</vt:lpstr>
      <vt:lpstr>  What are the Criteria for Low Risk  Headache? </vt:lpstr>
      <vt:lpstr> Prevention:</vt:lpstr>
      <vt:lpstr>Red flags</vt:lpstr>
      <vt:lpstr>Temporal arteritis </vt:lpstr>
      <vt:lpstr>Symptoms</vt:lpstr>
      <vt:lpstr>Treatment</vt:lpstr>
      <vt:lpstr>Thunderclap Headaches</vt:lpstr>
      <vt:lpstr>Cont.</vt:lpstr>
      <vt:lpstr>Rare/serious:</vt:lpstr>
      <vt:lpstr>Limit of Imaging</vt:lpstr>
      <vt:lpstr>Limit of Imaging SNOOP</vt:lpstr>
      <vt:lpstr>Cont.</vt:lpstr>
      <vt:lpstr>Secondary Headache Source</vt:lpstr>
      <vt:lpstr>Cont..</vt:lpstr>
      <vt:lpstr>PowerPoint Presentation</vt:lpstr>
      <vt:lpstr>Prevention</vt:lpstr>
      <vt:lpstr>Summary</vt:lpstr>
    </vt:vector>
  </TitlesOfParts>
  <Company>Afnan--93@hotmail.com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 of Imaging</dc:title>
  <dc:creator>Afnan Alghamdi</dc:creator>
  <cp:lastModifiedBy>MOHAMED ELGEZOLI</cp:lastModifiedBy>
  <cp:revision>58</cp:revision>
  <dcterms:created xsi:type="dcterms:W3CDTF">2016-02-22T09:03:47Z</dcterms:created>
  <dcterms:modified xsi:type="dcterms:W3CDTF">2024-02-20T11:04:22Z</dcterms:modified>
</cp:coreProperties>
</file>