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 id="2147483688" r:id="rId2"/>
  </p:sldMasterIdLst>
  <p:notesMasterIdLst>
    <p:notesMasterId r:id="rId27"/>
  </p:notesMasterIdLst>
  <p:sldIdLst>
    <p:sldId id="280" r:id="rId3"/>
    <p:sldId id="257" r:id="rId4"/>
    <p:sldId id="258" r:id="rId5"/>
    <p:sldId id="259" r:id="rId6"/>
    <p:sldId id="266" r:id="rId7"/>
    <p:sldId id="260" r:id="rId8"/>
    <p:sldId id="261" r:id="rId9"/>
    <p:sldId id="279" r:id="rId10"/>
    <p:sldId id="262" r:id="rId11"/>
    <p:sldId id="263" r:id="rId12"/>
    <p:sldId id="264" r:id="rId13"/>
    <p:sldId id="267" r:id="rId14"/>
    <p:sldId id="268" r:id="rId15"/>
    <p:sldId id="269" r:id="rId16"/>
    <p:sldId id="270" r:id="rId17"/>
    <p:sldId id="277" r:id="rId18"/>
    <p:sldId id="271" r:id="rId19"/>
    <p:sldId id="272" r:id="rId20"/>
    <p:sldId id="273" r:id="rId21"/>
    <p:sldId id="274" r:id="rId22"/>
    <p:sldId id="275" r:id="rId23"/>
    <p:sldId id="278" r:id="rId24"/>
    <p:sldId id="276"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wkins-Cox, Diane K. (CDC/ONDIEH/NCCDPHP) (CTR)" initials="HD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9" d="100"/>
          <a:sy n="99" d="100"/>
        </p:scale>
        <p:origin x="90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19T17:02:53.899" idx="3">
    <p:pos x="8748" y="948"/>
    <p:text>Consider a complete citation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5FE9BF-A191-4141-8AC5-41656BB65288}" type="datetimeFigureOut">
              <a:rPr lang="ar-SA" smtClean="0"/>
              <a:t>12/10/1445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234DB3-9D84-4ED8-8DC8-A529102DA8E8}" type="slidenum">
              <a:rPr lang="ar-SA" smtClean="0"/>
              <a:t>‹#›</a:t>
            </a:fld>
            <a:endParaRPr lang="ar-SA"/>
          </a:p>
        </p:txBody>
      </p:sp>
    </p:spTree>
    <p:extLst>
      <p:ext uri="{BB962C8B-B14F-4D97-AF65-F5344CB8AC3E}">
        <p14:creationId xmlns:p14="http://schemas.microsoft.com/office/powerpoint/2010/main" val="32780245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GenIn/Downloads/2013-Part-C-and-D-Preview-2-Technical-Notes-v090612-.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urac.org/MedicationAdherence/includes/Nau_Presentation.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110FF-C764-405A-8FF0-9975A90BB370}" type="slidenum">
              <a:rPr lang="en-US"/>
              <a:pPr/>
              <a:t>5</a:t>
            </a:fld>
            <a:endParaRPr lang="en-US" dirty="0"/>
          </a:p>
        </p:txBody>
      </p:sp>
      <p:sp>
        <p:nvSpPr>
          <p:cNvPr id="752642" name="Rectangle 2"/>
          <p:cNvSpPr>
            <a:spLocks noGrp="1" noRot="1" noChangeAspect="1" noChangeArrowheads="1" noTextEdit="1"/>
          </p:cNvSpPr>
          <p:nvPr>
            <p:ph type="sldImg"/>
          </p:nvPr>
        </p:nvSpPr>
        <p:spPr>
          <a:xfrm>
            <a:off x="1968500" y="0"/>
            <a:ext cx="3149600" cy="2362200"/>
          </a:xfrm>
          <a:ln/>
        </p:spPr>
      </p:sp>
      <p:sp>
        <p:nvSpPr>
          <p:cNvPr id="752643" name="Rectangle 3"/>
          <p:cNvSpPr>
            <a:spLocks noGrp="1" noChangeArrowheads="1"/>
          </p:cNvSpPr>
          <p:nvPr>
            <p:ph type="body" idx="1"/>
          </p:nvPr>
        </p:nvSpPr>
        <p:spPr>
          <a:xfrm>
            <a:off x="457200" y="2514600"/>
            <a:ext cx="6019800" cy="4114800"/>
          </a:xfrm>
        </p:spPr>
        <p:txBody>
          <a:bodyPr/>
          <a:lstStyle/>
          <a:p>
            <a:pPr>
              <a:lnSpc>
                <a:spcPct val="180000"/>
              </a:lnSpc>
              <a:buFont typeface="Arial" pitchFamily="34" charset="0"/>
              <a:buChar char="•"/>
            </a:pPr>
            <a:r>
              <a:rPr lang="en-US" sz="1400" dirty="0"/>
              <a:t>Compliance is a term that was used historically, but has fallen out of favor as it implies a somewhat paternalistic view of the doctor-patient relationship. “The patient is simply to do what I tell them to do.”</a:t>
            </a:r>
          </a:p>
          <a:p>
            <a:pPr>
              <a:lnSpc>
                <a:spcPct val="180000"/>
              </a:lnSpc>
              <a:buFont typeface="Arial" pitchFamily="34" charset="0"/>
              <a:buChar char="•"/>
            </a:pPr>
            <a:r>
              <a:rPr lang="en-US" sz="1400" dirty="0"/>
              <a:t>Adherence is a term that is more consistent with patient-centered care and implies that the treatment approach (including prescribed medications) is one that is arrived at and agreed upon jointly by patient and provider. Adherence is the extent to which the patient continues that previously agreed-upon treatment.</a:t>
            </a:r>
          </a:p>
        </p:txBody>
      </p:sp>
    </p:spTree>
    <p:extLst>
      <p:ext uri="{BB962C8B-B14F-4D97-AF65-F5344CB8AC3E}">
        <p14:creationId xmlns:p14="http://schemas.microsoft.com/office/powerpoint/2010/main" val="48376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8244" indent="-168244">
              <a:buFont typeface="Arial" pitchFamily="34" charset="0"/>
              <a:buChar char="•"/>
            </a:pPr>
            <a:r>
              <a:rPr lang="en-US" b="0" dirty="0">
                <a:effectLst/>
              </a:rPr>
              <a:t>Knowledge of health literacy, developing patient-centered communication, acknowledging biases in medical decision making, and examining self-efficacy regarding care of racial,</a:t>
            </a:r>
            <a:r>
              <a:rPr lang="en-US" b="0" baseline="0" dirty="0">
                <a:effectLst/>
              </a:rPr>
              <a:t> ethnic, and social minority populations </a:t>
            </a:r>
            <a:r>
              <a:rPr lang="en-US" b="0" dirty="0">
                <a:effectLst/>
              </a:rPr>
              <a:t>may improve medication adherence</a:t>
            </a:r>
            <a:r>
              <a:rPr lang="en-US" b="0" baseline="0" dirty="0">
                <a:effectLst/>
              </a:rPr>
              <a:t>. </a:t>
            </a:r>
            <a:endParaRPr lang="en-US" b="0" dirty="0">
              <a:effectLst/>
            </a:endParaRPr>
          </a:p>
          <a:p>
            <a:pPr marL="168244" indent="-168244">
              <a:buFont typeface="Arial" pitchFamily="34" charset="0"/>
              <a:buChar char="•"/>
            </a:pPr>
            <a:endParaRPr lang="en-US" b="0" dirty="0">
              <a:effectLst/>
            </a:endParaRPr>
          </a:p>
          <a:p>
            <a:pPr marL="168244" indent="-168244">
              <a:buFont typeface="Arial" pitchFamily="34" charset="0"/>
              <a:buChar char="•"/>
            </a:pPr>
            <a:r>
              <a:rPr lang="en-US" b="0" dirty="0">
                <a:effectLst/>
              </a:rPr>
              <a:t>Self-efficacy </a:t>
            </a:r>
            <a:r>
              <a:rPr lang="en-US" dirty="0"/>
              <a:t>is a person’s belief about his or her ability and capacity to accomplish a task or to deal with the challenges of life.</a:t>
            </a:r>
          </a:p>
          <a:p>
            <a:endParaRPr lang="en-US" dirty="0"/>
          </a:p>
          <a:p>
            <a:pPr marL="168244" indent="-168244">
              <a:buFont typeface="Arial" pitchFamily="34" charset="0"/>
              <a:buChar char="•"/>
            </a:pPr>
            <a:r>
              <a:rPr lang="en-US" b="0" dirty="0">
                <a:effectLst/>
              </a:rPr>
              <a:t>The beliefs a person holds regarding his or her power to affect situations strongly influences both the power a person actually possesses to face challenges competently and the choices a person is most likely to make. These effects are particularly apparent—and compelling—with regard to behaviors affecting health. </a:t>
            </a:r>
          </a:p>
          <a:p>
            <a:pPr marL="168244" indent="-168244">
              <a:buFont typeface="Arial" pitchFamily="34" charset="0"/>
              <a:buChar char="•"/>
            </a:pPr>
            <a:endParaRPr lang="en-US" b="0" dirty="0">
              <a:effectLst/>
            </a:endParaRPr>
          </a:p>
          <a:p>
            <a:pPr marL="168244" indent="-168244">
              <a:buFont typeface="Arial" pitchFamily="34" charset="0"/>
              <a:buChar char="•"/>
            </a:pPr>
            <a:r>
              <a:rPr lang="en-US" b="0" dirty="0">
                <a:effectLst/>
              </a:rPr>
              <a:t>Providers</a:t>
            </a:r>
            <a:r>
              <a:rPr lang="en-US" b="0" baseline="0" dirty="0">
                <a:effectLst/>
              </a:rPr>
              <a:t> should </a:t>
            </a:r>
            <a:endParaRPr lang="en-US" b="0" dirty="0">
              <a:effectLst/>
            </a:endParaRPr>
          </a:p>
          <a:p>
            <a:pPr marL="168244" indent="-168244">
              <a:buFont typeface="Arial" pitchFamily="34" charset="0"/>
              <a:buChar char="•"/>
            </a:pPr>
            <a:endParaRPr lang="en-US" b="0" dirty="0">
              <a:effectLst/>
            </a:endParaRPr>
          </a:p>
          <a:p>
            <a:pPr marL="616894" lvl="1" indent="-168244">
              <a:buFont typeface="Calibri" pitchFamily="34" charset="0"/>
              <a:buChar char="−"/>
            </a:pPr>
            <a:r>
              <a:rPr lang="en-US" b="0" dirty="0"/>
              <a:t> Specifically ask about attitudes, beliefs, and cultural norms about medication </a:t>
            </a:r>
          </a:p>
          <a:p>
            <a:pPr marL="616894" lvl="1" indent="-168244">
              <a:buFont typeface="Calibri" pitchFamily="34" charset="0"/>
              <a:buChar char="−"/>
            </a:pPr>
            <a:endParaRPr lang="en-US" b="0" dirty="0"/>
          </a:p>
          <a:p>
            <a:pPr marL="616894" lvl="1" indent="-168244">
              <a:buFont typeface="Calibri" pitchFamily="34" charset="0"/>
              <a:buChar char="−"/>
            </a:pPr>
            <a:r>
              <a:rPr lang="en-US" b="0" dirty="0"/>
              <a:t> Use culturally and linguistically appropriate targeted patient interventions that increase engagement, activation, and empowerment </a:t>
            </a:r>
          </a:p>
          <a:p>
            <a:pPr marL="616894" lvl="1" indent="-168244">
              <a:buFont typeface="Calibri" pitchFamily="34" charset="0"/>
              <a:buChar char="−"/>
            </a:pPr>
            <a:endParaRPr lang="en-US" b="0" dirty="0"/>
          </a:p>
          <a:p>
            <a:pPr marL="616894" lvl="1" indent="-168244">
              <a:buFont typeface="Calibri" pitchFamily="34" charset="0"/>
              <a:buChar char="−"/>
            </a:pPr>
            <a:r>
              <a:rPr lang="en-US" b="0" dirty="0"/>
              <a:t> Tailor education to the patient’s level of understanding. For</a:t>
            </a:r>
            <a:r>
              <a:rPr lang="en-US" b="0" baseline="0" dirty="0"/>
              <a:t> example, u</a:t>
            </a:r>
            <a:r>
              <a:rPr lang="en-US" b="0" dirty="0"/>
              <a:t>ser-friendly and engaging “photonovelas” can be used</a:t>
            </a:r>
          </a:p>
          <a:p>
            <a:pPr marL="448650" lvl="1"/>
            <a:endParaRPr lang="en-US" b="0"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21</a:t>
            </a:fld>
            <a:endParaRPr lang="en-US" dirty="0"/>
          </a:p>
        </p:txBody>
      </p:sp>
    </p:spTree>
    <p:extLst>
      <p:ext uri="{BB962C8B-B14F-4D97-AF65-F5344CB8AC3E}">
        <p14:creationId xmlns:p14="http://schemas.microsoft.com/office/powerpoint/2010/main" val="378740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There is no gold</a:t>
            </a:r>
            <a:r>
              <a:rPr lang="en-US" baseline="0" dirty="0"/>
              <a:t> standard to evaluate a patient’s medication adherence. However, providers are encouraged to </a:t>
            </a:r>
          </a:p>
          <a:p>
            <a:endParaRPr lang="en-US" baseline="0" dirty="0"/>
          </a:p>
          <a:p>
            <a:pPr marL="168244" indent="-168244">
              <a:buFont typeface="Arial" pitchFamily="34" charset="0"/>
              <a:buChar char="•"/>
            </a:pPr>
            <a:r>
              <a:rPr lang="en-US" dirty="0"/>
              <a:t>Use self-report </a:t>
            </a:r>
          </a:p>
          <a:p>
            <a:endParaRPr lang="en-US" dirty="0"/>
          </a:p>
          <a:p>
            <a:pPr marL="168244" indent="-168244">
              <a:buFont typeface="Arial" pitchFamily="34" charset="0"/>
              <a:buChar char="•"/>
            </a:pPr>
            <a:r>
              <a:rPr lang="en-US" dirty="0"/>
              <a:t>Ask about adherence behavior at every visit</a:t>
            </a:r>
          </a:p>
          <a:p>
            <a:endParaRPr lang="en-US" dirty="0"/>
          </a:p>
          <a:p>
            <a:pPr marL="168244" indent="-168244">
              <a:buFont typeface="Arial" pitchFamily="34" charset="0"/>
              <a:buChar char="•"/>
            </a:pPr>
            <a:r>
              <a:rPr lang="en-US" dirty="0"/>
              <a:t>Periodically</a:t>
            </a:r>
            <a:r>
              <a:rPr lang="en-US" baseline="0" dirty="0"/>
              <a:t> r</a:t>
            </a:r>
            <a:r>
              <a:rPr lang="en-US" dirty="0"/>
              <a:t>eview patient’s medication containers, noting renewal dates </a:t>
            </a:r>
          </a:p>
          <a:p>
            <a:endParaRPr lang="en-US" dirty="0"/>
          </a:p>
          <a:p>
            <a:pPr marL="168244" indent="-168244">
              <a:buFont typeface="Arial" pitchFamily="34" charset="0"/>
              <a:buChar char="•"/>
            </a:pPr>
            <a:r>
              <a:rPr lang="en-US" dirty="0"/>
              <a:t>Use biochemical tests</a:t>
            </a:r>
            <a:r>
              <a:rPr lang="en-US" baseline="0" dirty="0"/>
              <a:t> to </a:t>
            </a:r>
            <a:r>
              <a:rPr lang="en-US" dirty="0"/>
              <a:t>measure serum or urine medication levels as needed </a:t>
            </a:r>
          </a:p>
          <a:p>
            <a:endParaRPr lang="en-US" dirty="0"/>
          </a:p>
          <a:p>
            <a:pPr marL="168244" indent="-168244" algn="l" defTabSz="897301" rtl="0">
              <a:buFont typeface="Arial" pitchFamily="34" charset="0"/>
              <a:buChar char="•"/>
              <a:defRPr/>
            </a:pPr>
            <a:r>
              <a:rPr lang="en-US" dirty="0"/>
              <a:t>Use</a:t>
            </a:r>
            <a:r>
              <a:rPr lang="en-US" baseline="0" dirty="0"/>
              <a:t> o</a:t>
            </a:r>
            <a:r>
              <a:rPr lang="en-US" dirty="0"/>
              <a:t>ther methods, such as medication adherence scales,</a:t>
            </a:r>
            <a:r>
              <a:rPr lang="en-US" baseline="0" dirty="0"/>
              <a:t> including</a:t>
            </a:r>
            <a:r>
              <a:rPr lang="en-US" dirty="0"/>
              <a:t> </a:t>
            </a:r>
          </a:p>
          <a:p>
            <a:pPr marL="616894" lvl="1" indent="-168244" algn="l" defTabSz="897301" rtl="0">
              <a:buFontTx/>
              <a:buChar char="-"/>
              <a:defRPr/>
            </a:pPr>
            <a:r>
              <a:rPr lang="en-US" dirty="0"/>
              <a:t>Morisky-8 (MMAS-8)</a:t>
            </a:r>
            <a:r>
              <a:rPr lang="en-US" baseline="0" dirty="0"/>
              <a:t> and</a:t>
            </a:r>
            <a:endParaRPr lang="en-US" dirty="0"/>
          </a:p>
          <a:p>
            <a:pPr marL="616894" lvl="1" indent="-168244" algn="l" defTabSz="897301" rtl="0">
              <a:buFontTx/>
              <a:buChar char="-"/>
              <a:defRPr/>
            </a:pPr>
            <a:r>
              <a:rPr lang="en-US" dirty="0"/>
              <a:t>Morisky-4 (MMAS-4, also known as the Medication Adherence Questionnaire or</a:t>
            </a:r>
            <a:r>
              <a:rPr lang="en-US" baseline="0" dirty="0"/>
              <a:t> </a:t>
            </a:r>
            <a:r>
              <a:rPr lang="en-US" dirty="0"/>
              <a:t>MAQ).</a:t>
            </a:r>
            <a:endParaRPr lang="en-US" baseline="0" dirty="0"/>
          </a:p>
          <a:p>
            <a:pPr algn="l" defTabSz="897301" rtl="0">
              <a:defRPr/>
            </a:pPr>
            <a:r>
              <a:rPr lang="en-US" dirty="0"/>
              <a:t>   Or </a:t>
            </a:r>
            <a:r>
              <a:rPr lang="en-US" baseline="0" dirty="0"/>
              <a:t>use methods based on claims data, such as</a:t>
            </a:r>
          </a:p>
          <a:p>
            <a:pPr algn="l" defTabSz="897301" rtl="0">
              <a:defRPr/>
            </a:pPr>
            <a:r>
              <a:rPr lang="en-US" baseline="0" dirty="0"/>
              <a:t>          -  Medication Possession Ratio (MPR) and</a:t>
            </a:r>
          </a:p>
          <a:p>
            <a:pPr algn="l" defTabSz="897301" rtl="0">
              <a:defRPr/>
            </a:pPr>
            <a:r>
              <a:rPr lang="en-US" baseline="0" dirty="0"/>
              <a:t>          -  P</a:t>
            </a:r>
            <a:r>
              <a:rPr lang="en-US" dirty="0"/>
              <a:t>roportion of Days Covered (PDC). </a:t>
            </a:r>
          </a:p>
          <a:p>
            <a:pPr marL="168244" indent="-168244" algn="l" defTabSz="897301" rtl="0">
              <a:buFont typeface="Arial" pitchFamily="34" charset="0"/>
              <a:buChar char="•"/>
              <a:defRPr/>
            </a:pPr>
            <a:endParaRPr lang="en-US" dirty="0"/>
          </a:p>
          <a:p>
            <a:r>
              <a:rPr lang="en-US" dirty="0"/>
              <a:t>The Morisky Medication-Taking Adherence Scale—MMAS (4-item)—is the shortest scale to administer.  </a:t>
            </a:r>
          </a:p>
          <a:p>
            <a:r>
              <a:rPr lang="en-US" dirty="0"/>
              <a:t>The MMAS is a generic self-reported medication-taking behavior scale. The MMAS consists of four questions with a scoring scheme of “Yes” = 0 and “No” = 1. The answers are summed to give a range of scores from 0 to 4. </a:t>
            </a:r>
          </a:p>
          <a:p>
            <a:endParaRPr lang="en-US" dirty="0"/>
          </a:p>
          <a:p>
            <a:r>
              <a:rPr lang="en-US" b="1" dirty="0"/>
              <a:t>Morisky Medication-Taking Adherence Scale, MMAS (4-item) </a:t>
            </a:r>
            <a:endParaRPr lang="en-US" dirty="0"/>
          </a:p>
          <a:p>
            <a:r>
              <a:rPr lang="en-US" dirty="0"/>
              <a:t>	</a:t>
            </a:r>
          </a:p>
          <a:p>
            <a:r>
              <a:rPr lang="en-US" dirty="0"/>
              <a:t>1. Do you ever forget to take your [name of health condition] medicine? 	</a:t>
            </a:r>
          </a:p>
          <a:p>
            <a:r>
              <a:rPr lang="en-US" dirty="0"/>
              <a:t>2. Do you ever have problems remembering to take your [name of health condition] medication? 	</a:t>
            </a:r>
          </a:p>
          <a:p>
            <a:r>
              <a:rPr lang="en-US" dirty="0"/>
              <a:t>3. When you feel better, do you sometimes stop taking your [name of health condition] medicine? 	</a:t>
            </a:r>
          </a:p>
          <a:p>
            <a:r>
              <a:rPr lang="en-US" dirty="0"/>
              <a:t>4. Sometimes if you feel worse when you take your [name of health condition] medicine, do you stop taking it? 	</a:t>
            </a:r>
          </a:p>
          <a:p>
            <a:endParaRPr lang="en-US" baseline="0" dirty="0"/>
          </a:p>
          <a:p>
            <a:r>
              <a:rPr lang="en-US" dirty="0"/>
              <a:t>Medication adherence also may be measured based on treatment claims data, but it is not a perfect representation of how a patient actually takes the medication. </a:t>
            </a:r>
          </a:p>
          <a:p>
            <a:r>
              <a:rPr lang="en-US" dirty="0"/>
              <a:t>Insurance claims-based adherence estimates are generally as accurate as survey-based estimates and more accurate than clinician guesstimates. </a:t>
            </a:r>
          </a:p>
          <a:p>
            <a:r>
              <a:rPr lang="en-US" dirty="0"/>
              <a:t>Most commonly used claim-based medication adherence estimates are  </a:t>
            </a:r>
          </a:p>
          <a:p>
            <a:endParaRPr lang="en-US" dirty="0"/>
          </a:p>
          <a:p>
            <a:pPr marL="448650" lvl="1" algn="l" defTabSz="897301" rtl="0">
              <a:defRPr/>
            </a:pPr>
            <a:r>
              <a:rPr lang="en-US" b="1" dirty="0"/>
              <a:t>-  Medication Possession Ratio (MPR), and </a:t>
            </a:r>
          </a:p>
          <a:p>
            <a:pPr marL="448650" lvl="1" algn="l" defTabSz="897301" rtl="0">
              <a:defRPr/>
            </a:pPr>
            <a:r>
              <a:rPr lang="en-US" b="1" dirty="0"/>
              <a:t>-  Proportions of Days Covered (PDC).</a:t>
            </a:r>
            <a:r>
              <a:rPr lang="en-US" b="1" baseline="0" dirty="0"/>
              <a:t> </a:t>
            </a:r>
          </a:p>
          <a:p>
            <a:pPr algn="l" defTabSz="897301" rtl="0">
              <a:defRPr/>
            </a:pPr>
            <a:endParaRPr lang="en-US" baseline="0" dirty="0"/>
          </a:p>
          <a:p>
            <a:pPr algn="l" defTabSz="897301" rtl="0">
              <a:defRPr/>
            </a:pPr>
            <a:r>
              <a:rPr lang="en-US" dirty="0"/>
              <a:t>MPR is easy to calculate but prone to inflation because of overlapping prescription fills due to medication switches or dual-drug therapy. </a:t>
            </a:r>
          </a:p>
          <a:p>
            <a:endParaRPr lang="en-US" dirty="0"/>
          </a:p>
          <a:p>
            <a:r>
              <a:rPr lang="en-US" b="1" dirty="0"/>
              <a:t>Medication Possession Ratio (MPR) = Sum of days’ supply for all prescription fills in the period divided by number of days in the period. </a:t>
            </a:r>
          </a:p>
          <a:p>
            <a:endParaRPr lang="en-US" dirty="0"/>
          </a:p>
          <a:p>
            <a:pPr algn="l" defTabSz="897301" rtl="0">
              <a:defRPr/>
            </a:pPr>
            <a:r>
              <a:rPr lang="en-US" dirty="0"/>
              <a:t>Another claims-based adherence measure is </a:t>
            </a:r>
            <a:r>
              <a:rPr lang="en-US" b="1" dirty="0"/>
              <a:t>Proportions of Days Covered (PDC).</a:t>
            </a:r>
            <a:r>
              <a:rPr lang="en-US" b="1" baseline="0" dirty="0"/>
              <a:t> </a:t>
            </a:r>
          </a:p>
          <a:p>
            <a:pPr algn="l" defTabSz="897301" rtl="0">
              <a:defRPr/>
            </a:pPr>
            <a:endParaRPr lang="en-US" baseline="0" dirty="0"/>
          </a:p>
          <a:p>
            <a:r>
              <a:rPr lang="en-US" baseline="0" dirty="0"/>
              <a:t>Compared with MPR, it is more complex to calculate </a:t>
            </a:r>
            <a:r>
              <a:rPr lang="en-US" dirty="0"/>
              <a:t>but provides more a conservative estimate of adherence when patients are switching drugs or using dual-drug therapy.  </a:t>
            </a:r>
          </a:p>
          <a:p>
            <a:pPr algn="l" defTabSz="897301" rtl="0">
              <a:defRPr/>
            </a:pPr>
            <a:endParaRPr lang="en-US" dirty="0"/>
          </a:p>
          <a:p>
            <a:r>
              <a:rPr lang="en-US" b="1" dirty="0"/>
              <a:t>Proportion of Days Covered (PDC) = Number of days “covered” by medication in the period divided by number of days in the period  </a:t>
            </a:r>
          </a:p>
          <a:p>
            <a:endParaRPr lang="en-US" dirty="0"/>
          </a:p>
          <a:p>
            <a:pPr lvl="1"/>
            <a:r>
              <a:rPr lang="en-US" dirty="0"/>
              <a:t>Example 1: Non-Overlapping Fills of Two Different Medications (Benazepril, Captopril)</a:t>
            </a:r>
            <a:r>
              <a:rPr lang="en-US" b="0" dirty="0"/>
              <a:t> </a:t>
            </a:r>
          </a:p>
          <a:p>
            <a:pPr lvl="2"/>
            <a:r>
              <a:rPr lang="en-US" b="0" dirty="0"/>
              <a:t>Covered Days = 90; Measurement Period = 90 </a:t>
            </a:r>
          </a:p>
          <a:p>
            <a:pPr lvl="2"/>
            <a:r>
              <a:rPr lang="en-US" b="0" dirty="0"/>
              <a:t>PDC = 100% </a:t>
            </a:r>
          </a:p>
          <a:p>
            <a:pPr marL="897301" lvl="2"/>
            <a:endParaRPr lang="en-US" dirty="0"/>
          </a:p>
          <a:p>
            <a:pPr lvl="1"/>
            <a:r>
              <a:rPr lang="en-US" dirty="0"/>
              <a:t>Example 2:  Overlapping Fills of the Same Medication (Lisinopril) </a:t>
            </a:r>
          </a:p>
          <a:p>
            <a:pPr lvl="2"/>
            <a:r>
              <a:rPr lang="en-US" dirty="0"/>
              <a:t>Covered Days = 91; Measurement Period = 90 </a:t>
            </a:r>
          </a:p>
          <a:p>
            <a:pPr lvl="2"/>
            <a:r>
              <a:rPr lang="en-US" dirty="0"/>
              <a:t>PDC = 100% (rounded; this adjustment is made only for fills for the same medication)</a:t>
            </a:r>
          </a:p>
          <a:p>
            <a:pPr lvl="1"/>
            <a:endParaRPr lang="en-US" dirty="0"/>
          </a:p>
          <a:p>
            <a:pPr lvl="1"/>
            <a:r>
              <a:rPr lang="en-US" dirty="0"/>
              <a:t>Example 3: Overlapping Fills of the Same and Different Medications (Lisinopril, Captopril) </a:t>
            </a:r>
          </a:p>
          <a:p>
            <a:pPr lvl="2"/>
            <a:r>
              <a:rPr lang="en-US" dirty="0"/>
              <a:t>Covered Days = 108; Measurement Period = 120 </a:t>
            </a:r>
          </a:p>
          <a:p>
            <a:pPr lvl="2"/>
            <a:r>
              <a:rPr lang="en-US" dirty="0"/>
              <a:t>PDC = 90%</a:t>
            </a:r>
          </a:p>
          <a:p>
            <a:endParaRPr lang="en-US" dirty="0"/>
          </a:p>
          <a:p>
            <a:r>
              <a:rPr lang="en-US" dirty="0"/>
              <a:t>The Centers for Medicare and Medicaid Services uses the PDC measures in rating health plans and in quality improvement organizations. </a:t>
            </a:r>
          </a:p>
          <a:p>
            <a:endParaRPr lang="en-US" dirty="0"/>
          </a:p>
          <a:p>
            <a:pPr algn="l" defTabSz="897301" rtl="0">
              <a:defRPr/>
            </a:pPr>
            <a:r>
              <a:rPr lang="en-US" dirty="0"/>
              <a:t>Sources: </a:t>
            </a:r>
            <a:r>
              <a:rPr lang="en-US" dirty="0">
                <a:hlinkClick r:id="rId3"/>
              </a:rPr>
              <a:t>https://www.cms.gov/Medicare/Prescription-Drug-Coverage/PrescriptionDrugCovGenIn/Downloads/2013-Part-C-and-D-Preview-2-Technical-Notes-v090612-.pdf</a:t>
            </a:r>
            <a:r>
              <a:rPr lang="en-US" dirty="0"/>
              <a:t>;</a:t>
            </a:r>
            <a:r>
              <a:rPr lang="en-US" baseline="0" dirty="0"/>
              <a:t> </a:t>
            </a:r>
            <a:r>
              <a:rPr lang="en-US" u="sng" dirty="0">
                <a:hlinkClick r:id="rId4"/>
              </a:rPr>
              <a:t>https://www.urac.org/MedicationAdherence/includes/Nau_Presentation.pdf</a:t>
            </a:r>
            <a:endParaRPr lang="en-US" dirty="0"/>
          </a:p>
          <a:p>
            <a:pPr algn="l" defTabSz="897301" rtl="0">
              <a:defRPr/>
            </a:pPr>
            <a:endParaRPr lang="en-US" dirty="0"/>
          </a:p>
          <a:p>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23</a:t>
            </a:fld>
            <a:endParaRPr lang="en-US" dirty="0"/>
          </a:p>
        </p:txBody>
      </p:sp>
    </p:spTree>
    <p:extLst>
      <p:ext uri="{BB962C8B-B14F-4D97-AF65-F5344CB8AC3E}">
        <p14:creationId xmlns:p14="http://schemas.microsoft.com/office/powerpoint/2010/main" val="307427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a:t>Direct cost of non-adherence to the US health-care system is estimated at $100 billion to $289 billion annually.</a:t>
            </a:r>
            <a:r>
              <a:rPr lang="en-US" baseline="0" dirty="0"/>
              <a:t> This may be avoided by improved medication adherence. </a:t>
            </a:r>
          </a:p>
          <a:p>
            <a:endParaRPr lang="en-US" baseline="0" dirty="0"/>
          </a:p>
          <a:p>
            <a:pPr marL="168244" lvl="1" indent="-168244" algn="l" defTabSz="897301" rtl="0">
              <a:buFont typeface="Arial" pitchFamily="34" charset="0"/>
              <a:buChar char="•"/>
              <a:defRPr/>
            </a:pPr>
            <a:r>
              <a:rPr lang="en-US" dirty="0"/>
              <a:t>Medication</a:t>
            </a:r>
            <a:r>
              <a:rPr lang="en-US" baseline="0" dirty="0"/>
              <a:t> n</a:t>
            </a:r>
            <a:r>
              <a:rPr lang="en-US" dirty="0"/>
              <a:t>on-adherence ultimately costs $2000 per patient in physician visits</a:t>
            </a:r>
            <a:r>
              <a:rPr lang="en-US" baseline="0" dirty="0"/>
              <a:t> </a:t>
            </a:r>
            <a:r>
              <a:rPr lang="en-US" dirty="0"/>
              <a:t>annually, on average. </a:t>
            </a:r>
          </a:p>
          <a:p>
            <a:endParaRPr lang="en-US" dirty="0"/>
          </a:p>
          <a:p>
            <a:pPr marL="168244" indent="-168244">
              <a:buFont typeface="Arial" pitchFamily="34" charset="0"/>
              <a:buChar char="•"/>
            </a:pPr>
            <a:r>
              <a:rPr lang="en-US" dirty="0"/>
              <a:t>Improved self-management of chronic diseases results in an approximate cost-to-savings ratio of 1:10. </a:t>
            </a:r>
          </a:p>
          <a:p>
            <a:pPr marL="168244" indent="-168244">
              <a:buFont typeface="Arial" pitchFamily="34" charset="0"/>
              <a:buChar char="•"/>
            </a:pPr>
            <a:endParaRPr lang="en-US" dirty="0"/>
          </a:p>
          <a:p>
            <a:pPr marL="168244" indent="-168244">
              <a:buFont typeface="Arial" pitchFamily="34" charset="0"/>
              <a:buChar char="•"/>
            </a:pPr>
            <a:r>
              <a:rPr lang="en-US" dirty="0"/>
              <a:t>A recently published study analyzed the 1999</a:t>
            </a:r>
            <a:r>
              <a:rPr lang="en-US" baseline="0" dirty="0"/>
              <a:t>–</a:t>
            </a:r>
            <a:r>
              <a:rPr lang="en-US" dirty="0"/>
              <a:t>2010 National Health</a:t>
            </a:r>
            <a:r>
              <a:rPr lang="en-US" baseline="0" dirty="0"/>
              <a:t> </a:t>
            </a:r>
            <a:r>
              <a:rPr lang="en-US" dirty="0"/>
              <a:t>Interview</a:t>
            </a:r>
            <a:r>
              <a:rPr lang="en-US" baseline="0" dirty="0"/>
              <a:t> Survey to assess cost-related non-adherence (CRN) to medication among stroke survivors before and after implementation of Medicare Part D in 2006. This study reported </a:t>
            </a:r>
            <a:r>
              <a:rPr lang="en-US" dirty="0"/>
              <a:t>that CRN increased significantly from1999–2005 to 2006–2010 among younger stroke survivors (aged 45 to 64 years), particularly those who were uninsured. There was no evidence that Medicare Part D coverage decreased CRN among stroke survivors during this time period. A considerable number of stroke survivors were unaware of their eligibility for Medicare Part D. [Levine et al. </a:t>
            </a:r>
            <a:r>
              <a:rPr lang="en-US" i="1" dirty="0"/>
              <a:t>Annals of Neurology </a:t>
            </a:r>
            <a:r>
              <a:rPr lang="en-US" dirty="0"/>
              <a:t>2013.]</a:t>
            </a:r>
          </a:p>
          <a:p>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12</a:t>
            </a:fld>
            <a:endParaRPr lang="en-US" dirty="0"/>
          </a:p>
        </p:txBody>
      </p:sp>
    </p:spTree>
    <p:extLst>
      <p:ext uri="{BB962C8B-B14F-4D97-AF65-F5344CB8AC3E}">
        <p14:creationId xmlns:p14="http://schemas.microsoft.com/office/powerpoint/2010/main" val="101190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a:t>High adherence to antihypertensive medication (defined as medication possession ratio of 80% to 100%) is associated with higher odds of blood pressure control [OR 1.45 (95% CI = 1.04 – 2.02)] compared with medium or low levels of adherence. </a:t>
            </a:r>
          </a:p>
          <a:p>
            <a:pPr marL="168244" indent="-168244">
              <a:buFont typeface="Arial" pitchFamily="34" charset="0"/>
              <a:buChar char="•"/>
            </a:pPr>
            <a:endParaRPr lang="en-US" dirty="0"/>
          </a:p>
          <a:p>
            <a:pPr marL="168244" indent="-168244">
              <a:buFont typeface="Arial" pitchFamily="34" charset="0"/>
              <a:buChar char="•"/>
            </a:pPr>
            <a:r>
              <a:rPr lang="en-US" dirty="0"/>
              <a:t>Proportion of days covered (PDC)</a:t>
            </a:r>
            <a:r>
              <a:rPr lang="en-US" baseline="0" dirty="0"/>
              <a:t> is an indicator of medication adherence. </a:t>
            </a:r>
            <a:r>
              <a:rPr lang="en-US" dirty="0"/>
              <a:t>Each incremental 25% increase in proportion of days covered (PDC)</a:t>
            </a:r>
            <a:r>
              <a:rPr lang="en-US" baseline="0" dirty="0"/>
              <a:t> </a:t>
            </a:r>
            <a:r>
              <a:rPr lang="en-US" dirty="0"/>
              <a:t>for statin medications by</a:t>
            </a:r>
            <a:r>
              <a:rPr lang="en-US" baseline="0" dirty="0"/>
              <a:t> </a:t>
            </a:r>
            <a:r>
              <a:rPr lang="en-US" dirty="0"/>
              <a:t>insurance is associated with </a:t>
            </a:r>
            <a:r>
              <a:rPr lang="en-US" baseline="0" dirty="0"/>
              <a:t>an approximately </a:t>
            </a:r>
            <a:r>
              <a:rPr lang="en-US" dirty="0"/>
              <a:t>3.8 mg/dl reduction in LDL cholesterol.</a:t>
            </a:r>
            <a:r>
              <a:rPr lang="en-US" baseline="0" dirty="0"/>
              <a:t> </a:t>
            </a:r>
          </a:p>
          <a:p>
            <a:pPr marL="168244" indent="-168244">
              <a:buFont typeface="Arial" pitchFamily="34" charset="0"/>
              <a:buChar char="•"/>
            </a:pPr>
            <a:endParaRPr lang="en-US" baseline="0" dirty="0"/>
          </a:p>
          <a:p>
            <a:pPr marL="168244" indent="-168244">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13</a:t>
            </a:fld>
            <a:endParaRPr lang="en-US" dirty="0"/>
          </a:p>
        </p:txBody>
      </p:sp>
    </p:spTree>
    <p:extLst>
      <p:ext uri="{BB962C8B-B14F-4D97-AF65-F5344CB8AC3E}">
        <p14:creationId xmlns:p14="http://schemas.microsoft.com/office/powerpoint/2010/main" val="287535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68244" indent="-168244" algn="l" defTabSz="897301" rtl="0">
              <a:buFont typeface="Arial" pitchFamily="34" charset="0"/>
              <a:buChar char="•"/>
              <a:defRPr/>
            </a:pPr>
            <a:r>
              <a:rPr lang="en-US" b="0" dirty="0"/>
              <a:t>About </a:t>
            </a:r>
            <a:r>
              <a:rPr lang="en-US" dirty="0"/>
              <a:t>30% to 50% of treatment failures are due to medication non-adherence. These treatment failures are estimated to cause 125,000 deaths annually. </a:t>
            </a:r>
          </a:p>
          <a:p>
            <a:endParaRPr lang="en-US" dirty="0"/>
          </a:p>
          <a:p>
            <a:pPr marL="168244" indent="-168244">
              <a:buFont typeface="Arial" pitchFamily="34" charset="0"/>
              <a:buChar char="•"/>
            </a:pPr>
            <a:r>
              <a:rPr lang="en-US" dirty="0"/>
              <a:t>Non-adherence to statins was associated with </a:t>
            </a:r>
            <a:r>
              <a:rPr lang="en-US" b="0" dirty="0">
                <a:solidFill>
                  <a:srgbClr val="FF0000"/>
                </a:solidFill>
              </a:rPr>
              <a:t>about</a:t>
            </a:r>
            <a:r>
              <a:rPr lang="en-US" baseline="0" dirty="0">
                <a:solidFill>
                  <a:srgbClr val="FF0000"/>
                </a:solidFill>
              </a:rPr>
              <a:t> </a:t>
            </a:r>
            <a:r>
              <a:rPr lang="en-US" dirty="0"/>
              <a:t>12% to 25% increased relative risk for mortality in the year after hospitalization for myocardial infarction [Rasmussen JN et al.;</a:t>
            </a:r>
            <a:r>
              <a:rPr lang="en-US" baseline="0" dirty="0"/>
              <a:t> JAMA </a:t>
            </a:r>
            <a:r>
              <a:rPr lang="en-US" dirty="0"/>
              <a:t>2007</a:t>
            </a:r>
            <a:r>
              <a:rPr lang="en-US" baseline="0" dirty="0"/>
              <a:t>; 297:177-186]</a:t>
            </a:r>
            <a:r>
              <a:rPr lang="en-US" dirty="0"/>
              <a:t>. </a:t>
            </a:r>
          </a:p>
          <a:p>
            <a:pPr marL="168244" indent="-168244">
              <a:buFont typeface="Arial" pitchFamily="34" charset="0"/>
              <a:buChar char="•"/>
            </a:pPr>
            <a:endParaRPr lang="en-US" dirty="0"/>
          </a:p>
          <a:p>
            <a:pPr marL="168244" indent="-168244">
              <a:buFont typeface="Arial" pitchFamily="34" charset="0"/>
              <a:buChar char="•"/>
            </a:pPr>
            <a:r>
              <a:rPr lang="en-US" dirty="0"/>
              <a:t>Non-adherence to cardioprotective medications (</a:t>
            </a:r>
            <a:r>
              <a:rPr lang="el-GR" dirty="0">
                <a:latin typeface="+mn-lt"/>
                <a:cs typeface="Calibri"/>
              </a:rPr>
              <a:t>β</a:t>
            </a:r>
            <a:r>
              <a:rPr lang="en-US" dirty="0">
                <a:latin typeface="+mn-lt"/>
                <a:cs typeface="Calibri"/>
              </a:rPr>
              <a:t>-blockers, angiotensin-converting enzyme inhibitors, statins) was associated with an increased risk of cardiovascular hospitalizations (RR = 10% to 40%) and mortality (RR = 50% to 80%).</a:t>
            </a:r>
            <a:r>
              <a:rPr lang="en-US" baseline="0" dirty="0">
                <a:latin typeface="+mn-lt"/>
                <a:cs typeface="Calibri"/>
              </a:rPr>
              <a:t> [Ho PM et al. </a:t>
            </a:r>
            <a:r>
              <a:rPr lang="en-US" i="0" baseline="0" dirty="0">
                <a:latin typeface="+mn-lt"/>
                <a:cs typeface="Calibri"/>
              </a:rPr>
              <a:t>Circulation 2009;119(23):3028-3035.]</a:t>
            </a:r>
            <a:endParaRPr lang="en-US" dirty="0">
              <a:latin typeface="+mn-lt"/>
              <a:cs typeface="Calibri"/>
            </a:endParaRPr>
          </a:p>
          <a:p>
            <a:endParaRPr lang="en-US" dirty="0">
              <a:latin typeface="+mn-lt"/>
              <a:cs typeface="Calibri"/>
            </a:endParaRPr>
          </a:p>
          <a:p>
            <a:pPr marL="168244" indent="-168244" algn="l" defTabSz="897301" rtl="0">
              <a:buFont typeface="Arial" pitchFamily="34" charset="0"/>
              <a:buChar char="•"/>
              <a:defRPr/>
            </a:pPr>
            <a:r>
              <a:rPr lang="en-US" dirty="0">
                <a:latin typeface="+mn-lt"/>
                <a:cs typeface="Calibri"/>
              </a:rPr>
              <a:t>Poor adherence to heart failure medications was associated with an increased numbers of cardiovascular related emergency department (ED) visits.</a:t>
            </a:r>
            <a:r>
              <a:rPr lang="en-US" baseline="0" dirty="0">
                <a:latin typeface="+mn-lt"/>
                <a:cs typeface="Calibri"/>
              </a:rPr>
              <a:t> </a:t>
            </a:r>
            <a:r>
              <a:rPr lang="en-US" dirty="0"/>
              <a:t>Heart failure patients who are nonadherent to nonpharmacological management of heart failure were more likely to be nonadherent to their medications. Close monitoring may be critical for nonadherent groups. Simple measures such as self-reporting could be used for routine screening of adherence in patients with congestive heart failure during clinic visits. [George &amp; Shalansky. Br J </a:t>
            </a:r>
            <a:r>
              <a:rPr lang="en-US" dirty="0" err="1"/>
              <a:t>Clin</a:t>
            </a:r>
            <a:r>
              <a:rPr lang="en-US" dirty="0"/>
              <a:t> Phar 2006;63(4):488-93.] </a:t>
            </a:r>
          </a:p>
          <a:p>
            <a:pPr marL="168244" indent="-168244" algn="l" defTabSz="897301" rtl="0">
              <a:buFont typeface="Arial" pitchFamily="34" charset="0"/>
              <a:buChar char="•"/>
              <a:defRPr/>
            </a:pPr>
            <a:endParaRPr lang="en-US" dirty="0"/>
          </a:p>
          <a:p>
            <a:pPr marL="168244" indent="-168244">
              <a:buFont typeface="Arial" pitchFamily="34" charset="0"/>
              <a:buChar char="•"/>
            </a:pPr>
            <a:r>
              <a:rPr lang="en-US" dirty="0"/>
              <a:t>Researchers surveyed 535 participants aged 40 years or older who had at least one stroke or transient ischemic attack in the previous 5 years and reported that symptoms of PTSD were correlated with greater concerns about medications (r = 0.45; p &lt; .001), and both were associated with medication non-adherence in stroke survivors. [Edmondson et al. </a:t>
            </a:r>
            <a:r>
              <a:rPr lang="en-US" i="1" dirty="0"/>
              <a:t>Br J Health </a:t>
            </a:r>
            <a:r>
              <a:rPr lang="en-US" i="1" dirty="0" err="1"/>
              <a:t>Psychol</a:t>
            </a:r>
            <a:r>
              <a:rPr lang="en-US" dirty="0"/>
              <a:t> 2013). </a:t>
            </a:r>
          </a:p>
          <a:p>
            <a:pPr marL="168244" indent="-168244">
              <a:buFont typeface="Arial" pitchFamily="34" charset="0"/>
              <a:buChar char="•"/>
            </a:pPr>
            <a:endParaRPr lang="en-US" dirty="0"/>
          </a:p>
          <a:p>
            <a:pPr algn="l" defTabSz="897301" rtl="0">
              <a:defRPr/>
            </a:pPr>
            <a:endParaRPr lang="en-US" dirty="0"/>
          </a:p>
          <a:p>
            <a:pPr marL="168244" indent="-168244">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14</a:t>
            </a:fld>
            <a:endParaRPr lang="en-US" dirty="0"/>
          </a:p>
        </p:txBody>
      </p:sp>
    </p:spTree>
    <p:extLst>
      <p:ext uri="{BB962C8B-B14F-4D97-AF65-F5344CB8AC3E}">
        <p14:creationId xmlns:p14="http://schemas.microsoft.com/office/powerpoint/2010/main" val="375455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Effective interventions to reduce medication non-adherence must be “SIMPLE.” </a:t>
            </a:r>
          </a:p>
          <a:p>
            <a:endParaRPr lang="en-US" dirty="0"/>
          </a:p>
          <a:p>
            <a:r>
              <a:rPr lang="en-US" dirty="0"/>
              <a:t>Providers need to consider</a:t>
            </a:r>
            <a:endParaRPr lang="en-US" baseline="0" dirty="0"/>
          </a:p>
          <a:p>
            <a:endParaRPr lang="en-US" baseline="0" dirty="0"/>
          </a:p>
          <a:p>
            <a:pPr marL="168244" indent="-168244">
              <a:buFont typeface="Arial" pitchFamily="34" charset="0"/>
              <a:buChar char="•"/>
            </a:pPr>
            <a:r>
              <a:rPr lang="en-US" dirty="0">
                <a:solidFill>
                  <a:srgbClr val="FFC000"/>
                </a:solidFill>
              </a:rPr>
              <a:t>S</a:t>
            </a:r>
            <a:r>
              <a:rPr lang="en-US" dirty="0"/>
              <a:t>—Simplify the regimen</a:t>
            </a:r>
          </a:p>
          <a:p>
            <a:endParaRPr lang="en-US" dirty="0"/>
          </a:p>
          <a:p>
            <a:pPr marL="168244" indent="-168244">
              <a:buFont typeface="Arial" pitchFamily="34" charset="0"/>
              <a:buChar char="•"/>
            </a:pPr>
            <a:r>
              <a:rPr lang="en-US" dirty="0">
                <a:solidFill>
                  <a:srgbClr val="FFC000"/>
                </a:solidFill>
              </a:rPr>
              <a:t>I</a:t>
            </a:r>
            <a:r>
              <a:rPr lang="en-US" dirty="0"/>
              <a:t>—Impart knowledge</a:t>
            </a:r>
          </a:p>
          <a:p>
            <a:endParaRPr lang="en-US" dirty="0"/>
          </a:p>
          <a:p>
            <a:pPr marL="168244" indent="-168244">
              <a:buFont typeface="Arial" pitchFamily="34" charset="0"/>
              <a:buChar char="•"/>
            </a:pPr>
            <a:r>
              <a:rPr lang="en-US" dirty="0">
                <a:solidFill>
                  <a:srgbClr val="FFC000"/>
                </a:solidFill>
              </a:rPr>
              <a:t>M</a:t>
            </a:r>
            <a:r>
              <a:rPr lang="en-US" dirty="0"/>
              <a:t>—Modify patient beliefs and behavior</a:t>
            </a:r>
          </a:p>
          <a:p>
            <a:endParaRPr lang="en-US" dirty="0"/>
          </a:p>
          <a:p>
            <a:pPr marL="168244" indent="-168244">
              <a:buFont typeface="Arial" pitchFamily="34" charset="0"/>
              <a:buChar char="•"/>
            </a:pPr>
            <a:r>
              <a:rPr lang="en-US" dirty="0">
                <a:solidFill>
                  <a:srgbClr val="FFC000"/>
                </a:solidFill>
              </a:rPr>
              <a:t>P</a:t>
            </a:r>
            <a:r>
              <a:rPr lang="en-US" dirty="0"/>
              <a:t>—Provide communication and trust</a:t>
            </a:r>
          </a:p>
          <a:p>
            <a:pPr marL="168244" indent="-168244">
              <a:buFont typeface="Arial" pitchFamily="34" charset="0"/>
              <a:buChar char="•"/>
            </a:pPr>
            <a:endParaRPr lang="en-US" dirty="0"/>
          </a:p>
          <a:p>
            <a:pPr marL="168244" indent="-168244" algn="l" defTabSz="897301" rtl="0">
              <a:buFont typeface="Arial" pitchFamily="34" charset="0"/>
              <a:buChar char="•"/>
              <a:defRPr/>
            </a:pPr>
            <a:r>
              <a:rPr lang="en-US" dirty="0">
                <a:solidFill>
                  <a:srgbClr val="FFC000"/>
                </a:solidFill>
              </a:rPr>
              <a:t>L</a:t>
            </a:r>
            <a:r>
              <a:rPr lang="en-US" dirty="0"/>
              <a:t>—Leave the bias. It</a:t>
            </a:r>
            <a:r>
              <a:rPr lang="en-US" baseline="0" dirty="0"/>
              <a:t> is evident that i</a:t>
            </a:r>
            <a:r>
              <a:rPr lang="en-US" dirty="0"/>
              <a:t>n many cases ethnicity,</a:t>
            </a:r>
            <a:r>
              <a:rPr lang="en-US" baseline="0" dirty="0"/>
              <a:t> minority, and socioeconomic disparities are related to health outcomes and types of care including preventive care. Patients from minority populations or populations with lower socioeconomic status often report lower levels of patient-centered communication and a higher verbal passivity with physicians compared to whites or those with higher level of education. Lyles and colleagues (2011) evaluated </a:t>
            </a:r>
            <a:r>
              <a:rPr lang="en-US" dirty="0"/>
              <a:t>whether patient-reported racial/ethnic discrimination by health-care providers was associated with evidence of poorer quality care measured by medication intensification.</a:t>
            </a:r>
            <a:r>
              <a:rPr lang="en-US" baseline="0" dirty="0"/>
              <a:t> In this study, among </a:t>
            </a:r>
            <a:r>
              <a:rPr lang="en-US" dirty="0"/>
              <a:t>10,409 eligible patients, 21% had hyperglycemia, 14% had hyperlipidemia, and 32% had hypertension. Of those with hyperglycemia, 59% had their medications intensified, along with 40% of patients with hyperlipidemia, 33% with hypertension, and 47% in poor control of any risk factor. This study concluded no evidence of patient-reported health-care discrimination was associated with less medication intensification. But the study also mentioned that while not associated with this technical aspect of care, discrimination could still be associated with other aspects of care, such as patient centeredness and communication [Lyles CR et al. 2011. </a:t>
            </a:r>
            <a:r>
              <a:rPr lang="sv-SE" dirty="0"/>
              <a:t>J Gen Intern Med 26(10):1138–1144]. </a:t>
            </a:r>
            <a:endParaRPr lang="en-US" dirty="0"/>
          </a:p>
          <a:p>
            <a:endParaRPr lang="en-US" dirty="0"/>
          </a:p>
          <a:p>
            <a:pPr marL="168244" indent="-168244">
              <a:buFont typeface="Arial" pitchFamily="34" charset="0"/>
              <a:buChar char="•"/>
            </a:pPr>
            <a:r>
              <a:rPr lang="en-US" dirty="0">
                <a:solidFill>
                  <a:srgbClr val="FFC000"/>
                </a:solidFill>
              </a:rPr>
              <a:t>E</a:t>
            </a:r>
            <a:r>
              <a:rPr lang="en-US" dirty="0"/>
              <a:t>—Evaluate adherence</a:t>
            </a:r>
            <a:r>
              <a:rPr lang="en-US" baseline="0" dirty="0"/>
              <a:t> </a:t>
            </a:r>
            <a:r>
              <a:rPr lang="en-US" dirty="0"/>
              <a:t> </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15</a:t>
            </a:fld>
            <a:endParaRPr lang="en-US" dirty="0"/>
          </a:p>
        </p:txBody>
      </p:sp>
    </p:spTree>
    <p:extLst>
      <p:ext uri="{BB962C8B-B14F-4D97-AF65-F5344CB8AC3E}">
        <p14:creationId xmlns:p14="http://schemas.microsoft.com/office/powerpoint/2010/main" val="39526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Providers should consider simplifying the medication regimen when prescribing prescriptions</a:t>
            </a:r>
            <a:r>
              <a:rPr lang="en-US" baseline="0" dirty="0"/>
              <a:t> by</a:t>
            </a:r>
            <a:endParaRPr lang="en-US" dirty="0"/>
          </a:p>
          <a:p>
            <a:endParaRPr lang="en-US" dirty="0"/>
          </a:p>
          <a:p>
            <a:pPr marL="616894" lvl="1" indent="-168244">
              <a:buFont typeface="Arial" pitchFamily="34" charset="0"/>
              <a:buChar char="•"/>
            </a:pPr>
            <a:r>
              <a:rPr lang="en-US" dirty="0"/>
              <a:t>Adjusting timing, frequency, amount, and dosage</a:t>
            </a:r>
          </a:p>
          <a:p>
            <a:pPr marL="897301" lvl="2"/>
            <a:r>
              <a:rPr lang="en-US" dirty="0"/>
              <a:t>- Once a day is preferred but consider whether the cost of once a day is a major barrier </a:t>
            </a:r>
          </a:p>
          <a:p>
            <a:pPr marL="897301" lvl="2"/>
            <a:endParaRPr lang="en-US" dirty="0"/>
          </a:p>
          <a:p>
            <a:pPr marL="616894" lvl="1" indent="-168244">
              <a:buFont typeface="Arial" pitchFamily="34" charset="0"/>
              <a:buChar char="•"/>
            </a:pPr>
            <a:r>
              <a:rPr lang="en-US" dirty="0"/>
              <a:t>Matching the regimen to patient’s activities of daily living </a:t>
            </a:r>
          </a:p>
          <a:p>
            <a:pPr marL="448650" lvl="1"/>
            <a:endParaRPr lang="en-US" dirty="0"/>
          </a:p>
          <a:p>
            <a:pPr marL="616894" lvl="1" indent="-168244">
              <a:buFont typeface="Arial" pitchFamily="34" charset="0"/>
              <a:buChar char="•"/>
            </a:pPr>
            <a:r>
              <a:rPr lang="en-US" dirty="0"/>
              <a:t>Recommending that all medications be taken at the same time of day </a:t>
            </a:r>
          </a:p>
          <a:p>
            <a:pPr marL="897301" lvl="2"/>
            <a:r>
              <a:rPr lang="en-US" dirty="0"/>
              <a:t>- If there are no interaction or food absorption issues</a:t>
            </a:r>
          </a:p>
          <a:p>
            <a:pPr marL="1233788" lvl="2" indent="-336488">
              <a:buFontTx/>
              <a:buChar char="-"/>
            </a:pPr>
            <a:endParaRPr lang="en-US" dirty="0"/>
          </a:p>
          <a:p>
            <a:pPr marL="616894" lvl="1" indent="-168244">
              <a:buFont typeface="Arial" pitchFamily="34" charset="0"/>
              <a:buChar char="•"/>
            </a:pPr>
            <a:r>
              <a:rPr lang="en-US" dirty="0"/>
              <a:t>Avoiding  prescribing medications with special requirements </a:t>
            </a:r>
          </a:p>
          <a:p>
            <a:pPr marL="897301" lvl="2"/>
            <a:r>
              <a:rPr lang="en-US" dirty="0"/>
              <a:t>- For example, avoiding meals or bedtime dosing </a:t>
            </a:r>
          </a:p>
          <a:p>
            <a:pPr marL="897301" lvl="2"/>
            <a:endParaRPr lang="en-US" dirty="0"/>
          </a:p>
          <a:p>
            <a:pPr marL="616894" lvl="1" indent="-168244">
              <a:buFont typeface="Arial" pitchFamily="34" charset="0"/>
              <a:buChar char="•"/>
            </a:pPr>
            <a:r>
              <a:rPr lang="en-US" dirty="0"/>
              <a:t>Investigating customized packaging for patients </a:t>
            </a:r>
          </a:p>
          <a:p>
            <a:pPr marL="897301" lvl="2"/>
            <a:r>
              <a:rPr lang="en-US" dirty="0"/>
              <a:t>- Packaging that dispenses medication by the dose</a:t>
            </a:r>
          </a:p>
          <a:p>
            <a:pPr marL="897301" lvl="2"/>
            <a:endParaRPr lang="en-US" dirty="0"/>
          </a:p>
          <a:p>
            <a:pPr marL="616894" lvl="1" indent="-168244">
              <a:buFont typeface="Arial" pitchFamily="34" charset="0"/>
              <a:buChar char="•"/>
            </a:pPr>
            <a:r>
              <a:rPr lang="en-US" dirty="0"/>
              <a:t>Encouraging use of adherence aids </a:t>
            </a:r>
          </a:p>
          <a:p>
            <a:pPr marL="897301" lvl="2"/>
            <a:r>
              <a:rPr lang="en-US" dirty="0"/>
              <a:t>- Pill organizers, alarms</a:t>
            </a:r>
          </a:p>
          <a:p>
            <a:pPr marL="897301" lvl="2"/>
            <a:r>
              <a:rPr lang="en-US" dirty="0"/>
              <a:t> </a:t>
            </a:r>
          </a:p>
          <a:p>
            <a:pPr marL="616894" lvl="1" indent="-168244">
              <a:buFont typeface="Arial" pitchFamily="34" charset="0"/>
              <a:buChar char="•"/>
            </a:pPr>
            <a:r>
              <a:rPr lang="en-US" dirty="0"/>
              <a:t>Considering changing the situation vs. changing the patient </a:t>
            </a:r>
          </a:p>
          <a:p>
            <a:pPr marL="897301" lvl="2"/>
            <a:r>
              <a:rPr lang="en-US" dirty="0"/>
              <a:t> - More conversation, repetition, changing prescriptions, etc. </a:t>
            </a:r>
          </a:p>
          <a:p>
            <a:pPr marL="448650" lvl="1"/>
            <a:endParaRPr lang="en-US" sz="2000" dirty="0"/>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17</a:t>
            </a:fld>
            <a:endParaRPr lang="en-US" dirty="0"/>
          </a:p>
        </p:txBody>
      </p:sp>
    </p:spTree>
    <p:extLst>
      <p:ext uri="{BB962C8B-B14F-4D97-AF65-F5344CB8AC3E}">
        <p14:creationId xmlns:p14="http://schemas.microsoft.com/office/powerpoint/2010/main" val="103690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Providers may impart knowledge by   </a:t>
            </a:r>
          </a:p>
          <a:p>
            <a:pPr marL="336488" indent="-336488">
              <a:buFont typeface="Arial" pitchFamily="34" charset="0"/>
              <a:buChar char="•"/>
            </a:pPr>
            <a:endParaRPr lang="en-US" dirty="0"/>
          </a:p>
          <a:p>
            <a:pPr marL="785138" lvl="1" indent="-336488">
              <a:buFont typeface="Arial" pitchFamily="34" charset="0"/>
              <a:buChar char="•"/>
            </a:pPr>
            <a:r>
              <a:rPr lang="en-US" dirty="0"/>
              <a:t>Focusing on patient-provider shared decision making </a:t>
            </a:r>
          </a:p>
          <a:p>
            <a:endParaRPr lang="en-US" dirty="0"/>
          </a:p>
          <a:p>
            <a:pPr marL="785138" lvl="1" indent="-336488">
              <a:buFont typeface="Arial" pitchFamily="34" charset="0"/>
              <a:buChar char="•"/>
            </a:pPr>
            <a:r>
              <a:rPr lang="en-US" dirty="0"/>
              <a:t>Discussing more within the team, including physicians, nurses, and pharmacists </a:t>
            </a:r>
          </a:p>
          <a:p>
            <a:endParaRPr lang="en-US" dirty="0"/>
          </a:p>
          <a:p>
            <a:pPr marL="785138" lvl="1" indent="-336488">
              <a:buFont typeface="Arial" pitchFamily="34" charset="0"/>
              <a:buChar char="•"/>
            </a:pPr>
            <a:r>
              <a:rPr lang="en-US" dirty="0"/>
              <a:t>Involving the patient’s family and caregivers in discussions if appropriate </a:t>
            </a:r>
          </a:p>
          <a:p>
            <a:endParaRPr lang="en-US" dirty="0"/>
          </a:p>
          <a:p>
            <a:pPr marL="785138" lvl="1" indent="-336488">
              <a:buFont typeface="Arial" pitchFamily="34" charset="0"/>
              <a:buChar char="•"/>
            </a:pPr>
            <a:r>
              <a:rPr lang="en-US" dirty="0"/>
              <a:t>Providing advice on how to cope with medication costs </a:t>
            </a:r>
          </a:p>
          <a:p>
            <a:pPr marL="785138" lvl="1" indent="-336488">
              <a:buFont typeface="Arial" pitchFamily="34" charset="0"/>
              <a:buChar char="•"/>
            </a:pPr>
            <a:endParaRPr lang="en-US" dirty="0"/>
          </a:p>
          <a:p>
            <a:pPr marL="785138" lvl="1" indent="-336488" algn="l" defTabSz="897301" rtl="0">
              <a:buFont typeface="Arial" pitchFamily="34" charset="0"/>
              <a:buChar char="•"/>
              <a:defRPr/>
            </a:pPr>
            <a:r>
              <a:rPr lang="en-US" dirty="0"/>
              <a:t>Preparing clear written and verbal instructions for all prescriptions. Providers should consider </a:t>
            </a:r>
          </a:p>
          <a:p>
            <a:r>
              <a:rPr lang="en-US" dirty="0"/>
              <a:t>  </a:t>
            </a:r>
          </a:p>
          <a:p>
            <a:pPr marL="897301" lvl="2"/>
            <a:r>
              <a:rPr lang="en-US" dirty="0"/>
              <a:t>-</a:t>
            </a:r>
            <a:r>
              <a:rPr lang="en-US" b="1" dirty="0"/>
              <a:t> </a:t>
            </a:r>
            <a:r>
              <a:rPr lang="en-US" dirty="0"/>
              <a:t>Limiting instructions to 3 to 4 major points  </a:t>
            </a:r>
          </a:p>
          <a:p>
            <a:pPr marL="897301" lvl="2"/>
            <a:r>
              <a:rPr lang="en-US" dirty="0"/>
              <a:t>- Using plain language</a:t>
            </a:r>
          </a:p>
          <a:p>
            <a:pPr marL="897301" lvl="2"/>
            <a:r>
              <a:rPr lang="en-US" dirty="0"/>
              <a:t>- Using written information or pamphlets and verbal education at all encounters </a:t>
            </a:r>
          </a:p>
          <a:p>
            <a:pPr marL="448650" lvl="1"/>
            <a:endParaRPr lang="en-US" dirty="0"/>
          </a:p>
          <a:p>
            <a:pPr marL="785138" lvl="1" indent="-336488" algn="l" defTabSz="897301" rtl="0">
              <a:buFont typeface="Arial" pitchFamily="34" charset="0"/>
              <a:buChar char="•"/>
              <a:defRPr/>
            </a:pPr>
            <a:r>
              <a:rPr lang="en-US" dirty="0"/>
              <a:t>Suggesting computerized self-instruction or websites if patients are interested in accessing health education information from the Internet.</a:t>
            </a:r>
          </a:p>
          <a:p>
            <a:pPr marL="785138" lvl="1" indent="-336488" algn="l" defTabSz="897301" rtl="0">
              <a:buFont typeface="Arial" pitchFamily="34" charset="0"/>
              <a:buChar char="•"/>
              <a:defRPr/>
            </a:pPr>
            <a:endParaRPr lang="en-US" dirty="0"/>
          </a:p>
          <a:p>
            <a:pPr marL="785138" lvl="1" indent="-336488" algn="l" defTabSz="897301" rtl="0">
              <a:buFont typeface="Arial" pitchFamily="34" charset="0"/>
              <a:buChar char="•"/>
              <a:defRPr/>
            </a:pPr>
            <a:r>
              <a:rPr lang="en-US" dirty="0"/>
              <a:t>Reinforcing all discussions often, especially for low-literacy patients.</a:t>
            </a:r>
          </a:p>
          <a:p>
            <a:pPr marL="168244" indent="-168244">
              <a:buFont typeface="Arial" pitchFamily="34" charset="0"/>
              <a:buChar char="•"/>
            </a:pPr>
            <a:endParaRPr lang="en-US" i="0"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18</a:t>
            </a:fld>
            <a:endParaRPr lang="en-US" dirty="0"/>
          </a:p>
        </p:txBody>
      </p:sp>
    </p:spTree>
    <p:extLst>
      <p:ext uri="{BB962C8B-B14F-4D97-AF65-F5344CB8AC3E}">
        <p14:creationId xmlns:p14="http://schemas.microsoft.com/office/powerpoint/2010/main" val="360317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modify patients’ beliefs and behavior, providers should</a:t>
            </a:r>
          </a:p>
          <a:p>
            <a:pPr marL="336488" indent="-336488">
              <a:buFont typeface="Arial" pitchFamily="34" charset="0"/>
              <a:buChar char="•"/>
            </a:pPr>
            <a:endParaRPr lang="en-US" dirty="0"/>
          </a:p>
          <a:p>
            <a:pPr marL="785138" lvl="1" indent="-336488">
              <a:buFont typeface="Arial" pitchFamily="34" charset="0"/>
              <a:buChar char="•"/>
            </a:pPr>
            <a:r>
              <a:rPr lang="en-US" dirty="0"/>
              <a:t>Empower patients to self-manage their condition. In order to do this properly, providers should</a:t>
            </a:r>
          </a:p>
          <a:p>
            <a:pPr marL="448650" lvl="1"/>
            <a:r>
              <a:rPr lang="en-US" dirty="0"/>
              <a:t>	 - Create an open dialogue with each patient verifying their needs, expectations, and experiences in taking medications </a:t>
            </a:r>
          </a:p>
          <a:p>
            <a:pPr marL="448650" lvl="1"/>
            <a:r>
              <a:rPr lang="en-US" dirty="0"/>
              <a:t> 	 - Verify what will help patients become and remain adherent </a:t>
            </a:r>
          </a:p>
          <a:p>
            <a:pPr marL="448650" lvl="1"/>
            <a:endParaRPr lang="en-US" dirty="0"/>
          </a:p>
          <a:p>
            <a:pPr marL="785138" lvl="1" indent="-336488">
              <a:buFont typeface="Arial" pitchFamily="34" charset="0"/>
              <a:buChar char="•"/>
            </a:pPr>
            <a:r>
              <a:rPr lang="en-US" dirty="0"/>
              <a:t>Ensure that patients understand that they will be at risk if they don’t take their medications</a:t>
            </a:r>
          </a:p>
          <a:p>
            <a:endParaRPr lang="en-US" dirty="0"/>
          </a:p>
          <a:p>
            <a:pPr marL="785138" lvl="1" indent="-336488">
              <a:buFont typeface="Arial" pitchFamily="34" charset="0"/>
              <a:buChar char="•"/>
            </a:pPr>
            <a:r>
              <a:rPr lang="en-US" dirty="0"/>
              <a:t>Ask patients to describe the consequences of not taking their medications </a:t>
            </a:r>
          </a:p>
          <a:p>
            <a:endParaRPr lang="en-US" dirty="0"/>
          </a:p>
          <a:p>
            <a:pPr marL="785138" lvl="1" indent="-336488">
              <a:buFont typeface="Arial" pitchFamily="34" charset="0"/>
              <a:buChar char="•"/>
            </a:pPr>
            <a:r>
              <a:rPr lang="en-US" dirty="0"/>
              <a:t>Have patients restate the positive benefits of taking their medications </a:t>
            </a:r>
          </a:p>
          <a:p>
            <a:endParaRPr lang="en-US" dirty="0"/>
          </a:p>
          <a:p>
            <a:pPr marL="785138" lvl="1" indent="-336488">
              <a:buFont typeface="Arial" pitchFamily="34" charset="0"/>
              <a:buChar char="•"/>
            </a:pPr>
            <a:r>
              <a:rPr lang="en-US" dirty="0"/>
              <a:t>Address fears, concerns, and perceived barriers </a:t>
            </a:r>
          </a:p>
          <a:p>
            <a:endParaRPr lang="en-US" dirty="0"/>
          </a:p>
          <a:p>
            <a:pPr marL="785138" lvl="1" indent="-336488">
              <a:buFont typeface="Arial" pitchFamily="34" charset="0"/>
              <a:buChar char="•"/>
            </a:pPr>
            <a:r>
              <a:rPr lang="en-US" dirty="0"/>
              <a:t>Provide rewards for adherence </a:t>
            </a:r>
          </a:p>
          <a:p>
            <a:pPr marL="448650" lvl="1"/>
            <a:r>
              <a:rPr lang="en-US" dirty="0"/>
              <a:t> 	- Reward self-efficacy with praise </a:t>
            </a:r>
          </a:p>
          <a:p>
            <a:pPr marL="448650" lvl="1"/>
            <a:r>
              <a:rPr lang="en-US" dirty="0"/>
              <a:t> 	- Arrange incentives such as coupons, certificates, and reduced frequency of visits </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ED95745-F9DC-4527-98D8-7955EAB498E4}" type="slidenum">
              <a:rPr lang="en-US" smtClean="0"/>
              <a:pPr/>
              <a:t>19</a:t>
            </a:fld>
            <a:endParaRPr lang="en-US" dirty="0"/>
          </a:p>
        </p:txBody>
      </p:sp>
    </p:spTree>
    <p:extLst>
      <p:ext uri="{BB962C8B-B14F-4D97-AF65-F5344CB8AC3E}">
        <p14:creationId xmlns:p14="http://schemas.microsoft.com/office/powerpoint/2010/main" val="34002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communication</a:t>
            </a:r>
            <a:r>
              <a:rPr lang="en-US" baseline="0" dirty="0"/>
              <a:t> and to develop trust with patients, providers should </a:t>
            </a:r>
            <a:endParaRPr lang="en-US" dirty="0"/>
          </a:p>
          <a:p>
            <a:pPr marL="168244" indent="-168244">
              <a:buFont typeface="Arial" pitchFamily="34" charset="0"/>
              <a:buChar char="•"/>
            </a:pPr>
            <a:endParaRPr lang="en-US" dirty="0"/>
          </a:p>
          <a:p>
            <a:pPr marL="616894" lvl="1" indent="-168244">
              <a:buFont typeface="Arial" pitchFamily="34" charset="0"/>
              <a:buChar char="•"/>
            </a:pPr>
            <a:r>
              <a:rPr lang="en-US" dirty="0"/>
              <a:t>Improve interviewing skills </a:t>
            </a:r>
          </a:p>
          <a:p>
            <a:endParaRPr lang="en-US" dirty="0"/>
          </a:p>
          <a:p>
            <a:pPr marL="616894" lvl="1" indent="-168244">
              <a:buFont typeface="Arial" pitchFamily="34" charset="0"/>
              <a:buChar char="•"/>
            </a:pPr>
            <a:r>
              <a:rPr lang="en-US" dirty="0"/>
              <a:t>Practice active listening</a:t>
            </a:r>
          </a:p>
          <a:p>
            <a:endParaRPr lang="en-US" dirty="0"/>
          </a:p>
          <a:p>
            <a:pPr marL="616894" lvl="1" indent="-168244">
              <a:buFont typeface="Arial" pitchFamily="34" charset="0"/>
              <a:buChar char="•"/>
            </a:pPr>
            <a:r>
              <a:rPr lang="en-US" dirty="0"/>
              <a:t>Provide emotional support </a:t>
            </a:r>
          </a:p>
          <a:p>
            <a:endParaRPr lang="en-US" dirty="0"/>
          </a:p>
          <a:p>
            <a:pPr marL="616894" lvl="1" indent="-168244">
              <a:buFont typeface="Arial" pitchFamily="34" charset="0"/>
              <a:buChar char="•"/>
            </a:pPr>
            <a:r>
              <a:rPr lang="en-US" dirty="0"/>
              <a:t>Use plain language to</a:t>
            </a:r>
            <a:r>
              <a:rPr lang="en-US" baseline="0" dirty="0"/>
              <a:t> p</a:t>
            </a:r>
            <a:r>
              <a:rPr lang="en-US" dirty="0"/>
              <a:t>rovide clear, direct, and thorough information</a:t>
            </a:r>
          </a:p>
          <a:p>
            <a:pPr marL="448650" lvl="1"/>
            <a:endParaRPr lang="en-US" dirty="0"/>
          </a:p>
          <a:p>
            <a:pPr marL="616894" lvl="1" indent="-168244">
              <a:buFont typeface="Arial" pitchFamily="34" charset="0"/>
              <a:buChar char="•"/>
            </a:pPr>
            <a:r>
              <a:rPr lang="en-US" dirty="0"/>
              <a:t>Elicit patient’s input in treatment decisions </a:t>
            </a:r>
          </a:p>
        </p:txBody>
      </p:sp>
      <p:sp>
        <p:nvSpPr>
          <p:cNvPr id="4" name="Slide Number Placeholder 3"/>
          <p:cNvSpPr>
            <a:spLocks noGrp="1"/>
          </p:cNvSpPr>
          <p:nvPr>
            <p:ph type="sldNum" sz="quarter" idx="10"/>
          </p:nvPr>
        </p:nvSpPr>
        <p:spPr/>
        <p:txBody>
          <a:bodyPr/>
          <a:lstStyle/>
          <a:p>
            <a:fld id="{1ED95745-F9DC-4527-98D8-7955EAB498E4}" type="slidenum">
              <a:rPr lang="en-US" smtClean="0"/>
              <a:pPr/>
              <a:t>20</a:t>
            </a:fld>
            <a:endParaRPr lang="en-US" dirty="0"/>
          </a:p>
        </p:txBody>
      </p:sp>
    </p:spTree>
    <p:extLst>
      <p:ext uri="{BB962C8B-B14F-4D97-AF65-F5344CB8AC3E}">
        <p14:creationId xmlns:p14="http://schemas.microsoft.com/office/powerpoint/2010/main" val="102668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EEFE24-A538-4923-8C56-B4EFE0EB8D75}" type="datetimeFigureOut">
              <a:rPr lang="ar-SA" smtClean="0"/>
              <a:t>12/10/1445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37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12/10/1445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98691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12/10/1445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89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178015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5339330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8" name="صورة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Tree>
    <p:extLst>
      <p:ext uri="{BB962C8B-B14F-4D97-AF65-F5344CB8AC3E}">
        <p14:creationId xmlns:p14="http://schemas.microsoft.com/office/powerpoint/2010/main" val="155059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7" name="صورة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
        <p:nvSpPr>
          <p:cNvPr id="18" name="مربع نص 17"/>
          <p:cNvSpPr txBox="1"/>
          <p:nvPr userDrawn="1"/>
        </p:nvSpPr>
        <p:spPr>
          <a:xfrm>
            <a:off x="8686800" y="6474824"/>
            <a:ext cx="304800" cy="369332"/>
          </a:xfrm>
          <a:prstGeom prst="rect">
            <a:avLst/>
          </a:prstGeom>
          <a:noFill/>
        </p:spPr>
        <p:txBody>
          <a:bodyPr wrap="square" rtlCol="0">
            <a:spAutoFit/>
          </a:bodyPr>
          <a:lstStyle/>
          <a:p>
            <a:pPr algn="l" defTabSz="685800" rtl="0"/>
            <a:fld id="{0A336C6F-6EAF-4CD9-BB47-AD8A22393DDB}" type="slidenum">
              <a:rPr lang="en-US" sz="900" smtClean="0">
                <a:solidFill>
                  <a:prstClr val="white"/>
                </a:solidFill>
                <a:latin typeface="TheSans" panose="020B0503040302020203" pitchFamily="34" charset="-78"/>
                <a:cs typeface="TheSans" panose="020B0503040302020203" pitchFamily="34" charset="-78"/>
              </a:rPr>
              <a:pPr algn="l" defTabSz="685800" rtl="0"/>
              <a:t>‹#›</a:t>
            </a:fld>
            <a:endParaRPr lang="en-US" sz="900" dirty="0">
              <a:solidFill>
                <a:prstClr val="white"/>
              </a:solidFill>
              <a:latin typeface="TheSans" panose="020B0503040302020203" pitchFamily="34" charset="-78"/>
              <a:cs typeface="TheSans" panose="020B0503040302020203" pitchFamily="34" charset="-78"/>
            </a:endParaRPr>
          </a:p>
        </p:txBody>
      </p:sp>
      <p:cxnSp>
        <p:nvCxnSpPr>
          <p:cNvPr id="9" name="رابط مستقيم 8"/>
          <p:cNvCxnSpPr/>
          <p:nvPr userDrawn="1"/>
        </p:nvCxnSpPr>
        <p:spPr>
          <a:xfrm>
            <a:off x="914400" y="1824455"/>
            <a:ext cx="3759200" cy="0"/>
          </a:xfrm>
          <a:prstGeom prst="line">
            <a:avLst/>
          </a:prstGeom>
          <a:ln w="19050">
            <a:solidFill>
              <a:srgbClr val="229EB1"/>
            </a:solidFill>
          </a:ln>
        </p:spPr>
        <p:style>
          <a:lnRef idx="1">
            <a:schemeClr val="accent1"/>
          </a:lnRef>
          <a:fillRef idx="0">
            <a:schemeClr val="accent1"/>
          </a:fillRef>
          <a:effectRef idx="0">
            <a:schemeClr val="accent1"/>
          </a:effectRef>
          <a:fontRef idx="minor">
            <a:schemeClr val="tx1"/>
          </a:fontRef>
        </p:style>
      </p:cxnSp>
      <p:sp>
        <p:nvSpPr>
          <p:cNvPr id="20" name="عنصر نائب للمحتوى 19"/>
          <p:cNvSpPr>
            <a:spLocks noGrp="1"/>
          </p:cNvSpPr>
          <p:nvPr>
            <p:ph sz="quarter" idx="10" hasCustomPrompt="1"/>
          </p:nvPr>
        </p:nvSpPr>
        <p:spPr>
          <a:xfrm>
            <a:off x="5943601" y="1507067"/>
            <a:ext cx="2349500" cy="592667"/>
          </a:xfrm>
          <a:prstGeom prst="rect">
            <a:avLst/>
          </a:prstGeom>
        </p:spPr>
        <p:txBody>
          <a:bodyPr>
            <a:noAutofit/>
          </a:bodyPr>
          <a:lstStyle>
            <a:lvl1pPr marL="0" indent="0" algn="r" rtl="1">
              <a:buNone/>
              <a:defRPr sz="2400" b="1">
                <a:solidFill>
                  <a:srgbClr val="229EB1"/>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العنوان الرئيسي</a:t>
            </a:r>
            <a:endParaRPr lang="en-US" dirty="0"/>
          </a:p>
        </p:txBody>
      </p:sp>
      <p:sp>
        <p:nvSpPr>
          <p:cNvPr id="23" name="عنصر نائب للمحتوى 22"/>
          <p:cNvSpPr>
            <a:spLocks noGrp="1"/>
          </p:cNvSpPr>
          <p:nvPr>
            <p:ph sz="quarter" idx="11" hasCustomPrompt="1"/>
          </p:nvPr>
        </p:nvSpPr>
        <p:spPr>
          <a:xfrm>
            <a:off x="914400" y="2404534"/>
            <a:ext cx="7378700" cy="3306233"/>
          </a:xfrm>
          <a:prstGeom prst="rect">
            <a:avLst/>
          </a:prstGeom>
        </p:spPr>
        <p:txBody>
          <a:bodyPr>
            <a:normAutofit/>
          </a:bodyPr>
          <a:lstStyle>
            <a:lvl1pPr marL="0" indent="0" algn="justLow" rtl="1">
              <a:buNone/>
              <a:defRPr sz="1600">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المحتوى النصي</a:t>
            </a:r>
            <a:endParaRPr lang="en-US" dirty="0"/>
          </a:p>
        </p:txBody>
      </p:sp>
      <p:sp>
        <p:nvSpPr>
          <p:cNvPr id="24" name="عنصر نائب للمحتوى 22"/>
          <p:cNvSpPr>
            <a:spLocks noGrp="1"/>
          </p:cNvSpPr>
          <p:nvPr>
            <p:ph sz="quarter" idx="12" hasCustomPrompt="1"/>
          </p:nvPr>
        </p:nvSpPr>
        <p:spPr>
          <a:xfrm>
            <a:off x="696689" y="5894887"/>
            <a:ext cx="1164307" cy="241359"/>
          </a:xfrm>
          <a:prstGeom prst="rect">
            <a:avLst/>
          </a:prstGeom>
        </p:spPr>
        <p:txBody>
          <a:bodyPr>
            <a:noAutofit/>
          </a:bodyPr>
          <a:lstStyle>
            <a:lvl1pPr marL="0" indent="0" algn="justLow" rtl="1">
              <a:buNone/>
              <a:defRPr sz="1100">
                <a:solidFill>
                  <a:srgbClr val="C7A362"/>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err="1"/>
              <a:t>إسم</a:t>
            </a:r>
            <a:r>
              <a:rPr lang="ar-SA" dirty="0"/>
              <a:t> الإدارة هنا</a:t>
            </a:r>
            <a:endParaRPr lang="en-US" dirty="0"/>
          </a:p>
        </p:txBody>
      </p:sp>
    </p:spTree>
    <p:extLst>
      <p:ext uri="{BB962C8B-B14F-4D97-AF65-F5344CB8AC3E}">
        <p14:creationId xmlns:p14="http://schemas.microsoft.com/office/powerpoint/2010/main" val="405621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pic>
        <p:nvPicPr>
          <p:cNvPr id="2" name="صورة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
        <p:nvSpPr>
          <p:cNvPr id="8" name="مربع نص 7"/>
          <p:cNvSpPr txBox="1"/>
          <p:nvPr userDrawn="1"/>
        </p:nvSpPr>
        <p:spPr>
          <a:xfrm>
            <a:off x="8686800" y="6474824"/>
            <a:ext cx="304800" cy="369332"/>
          </a:xfrm>
          <a:prstGeom prst="rect">
            <a:avLst/>
          </a:prstGeom>
          <a:noFill/>
        </p:spPr>
        <p:txBody>
          <a:bodyPr wrap="square" rtlCol="0">
            <a:spAutoFit/>
          </a:bodyPr>
          <a:lstStyle/>
          <a:p>
            <a:pPr algn="l" defTabSz="685800" rtl="0"/>
            <a:fld id="{0A336C6F-6EAF-4CD9-BB47-AD8A22393DDB}" type="slidenum">
              <a:rPr lang="en-US" sz="900" smtClean="0">
                <a:solidFill>
                  <a:prstClr val="white"/>
                </a:solidFill>
                <a:latin typeface="TheSans" panose="020B0503040302020203" pitchFamily="34" charset="-78"/>
                <a:cs typeface="TheSans" panose="020B0503040302020203" pitchFamily="34" charset="-78"/>
              </a:rPr>
              <a:pPr algn="l" defTabSz="685800" rtl="0"/>
              <a:t>‹#›</a:t>
            </a:fld>
            <a:endParaRPr lang="en-US" sz="900" dirty="0">
              <a:solidFill>
                <a:prstClr val="white"/>
              </a:solidFill>
              <a:latin typeface="TheSans" panose="020B0503040302020203" pitchFamily="34" charset="-78"/>
              <a:cs typeface="TheSans" panose="020B0503040302020203" pitchFamily="34" charset="-78"/>
            </a:endParaRPr>
          </a:p>
        </p:txBody>
      </p:sp>
      <p:sp>
        <p:nvSpPr>
          <p:cNvPr id="5" name="مستطيل 4"/>
          <p:cNvSpPr/>
          <p:nvPr userDrawn="1"/>
        </p:nvSpPr>
        <p:spPr>
          <a:xfrm>
            <a:off x="5842000" y="2047939"/>
            <a:ext cx="3302000" cy="3696305"/>
          </a:xfrm>
          <a:prstGeom prst="rect">
            <a:avLst/>
          </a:prstGeom>
          <a:solidFill>
            <a:srgbClr val="229EB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sz="1350">
              <a:solidFill>
                <a:prstClr val="white"/>
              </a:solidFill>
            </a:endParaRPr>
          </a:p>
        </p:txBody>
      </p:sp>
      <p:sp>
        <p:nvSpPr>
          <p:cNvPr id="6" name="مستطيل 5"/>
          <p:cNvSpPr/>
          <p:nvPr userDrawn="1"/>
        </p:nvSpPr>
        <p:spPr>
          <a:xfrm>
            <a:off x="5539773" y="1923146"/>
            <a:ext cx="3493918" cy="369630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sz="1350">
              <a:solidFill>
                <a:prstClr val="white"/>
              </a:solidFill>
            </a:endParaRPr>
          </a:p>
        </p:txBody>
      </p:sp>
      <p:sp>
        <p:nvSpPr>
          <p:cNvPr id="20" name="عنصر نائب للمحتوى 19"/>
          <p:cNvSpPr>
            <a:spLocks noGrp="1"/>
          </p:cNvSpPr>
          <p:nvPr>
            <p:ph sz="quarter" idx="10" hasCustomPrompt="1"/>
          </p:nvPr>
        </p:nvSpPr>
        <p:spPr>
          <a:xfrm>
            <a:off x="2866572" y="1923145"/>
            <a:ext cx="2349500" cy="592667"/>
          </a:xfrm>
          <a:prstGeom prst="rect">
            <a:avLst/>
          </a:prstGeom>
        </p:spPr>
        <p:txBody>
          <a:bodyPr>
            <a:noAutofit/>
          </a:bodyPr>
          <a:lstStyle>
            <a:lvl1pPr marL="0" indent="0" algn="r" rtl="1">
              <a:buNone/>
              <a:defRPr sz="2400" b="1">
                <a:solidFill>
                  <a:srgbClr val="229EB1"/>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العنوان الرئيسي</a:t>
            </a:r>
            <a:endParaRPr lang="en-US" dirty="0"/>
          </a:p>
        </p:txBody>
      </p:sp>
      <p:sp>
        <p:nvSpPr>
          <p:cNvPr id="21" name="عنصر نائب للمحتوى 22"/>
          <p:cNvSpPr>
            <a:spLocks noGrp="1"/>
          </p:cNvSpPr>
          <p:nvPr>
            <p:ph sz="quarter" idx="11" hasCustomPrompt="1"/>
          </p:nvPr>
        </p:nvSpPr>
        <p:spPr>
          <a:xfrm>
            <a:off x="609598" y="2515813"/>
            <a:ext cx="4591957" cy="3228432"/>
          </a:xfrm>
          <a:prstGeom prst="rect">
            <a:avLst/>
          </a:prstGeom>
        </p:spPr>
        <p:txBody>
          <a:bodyPr>
            <a:normAutofit/>
          </a:bodyPr>
          <a:lstStyle>
            <a:lvl1pPr marL="0" indent="0" algn="r" rtl="1">
              <a:buNone/>
              <a:defRPr sz="1600">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المحتوى النصي</a:t>
            </a:r>
            <a:endParaRPr lang="en-US" dirty="0"/>
          </a:p>
        </p:txBody>
      </p:sp>
      <p:sp>
        <p:nvSpPr>
          <p:cNvPr id="22" name="عنصر نائب للمحتوى 22"/>
          <p:cNvSpPr>
            <a:spLocks noGrp="1"/>
          </p:cNvSpPr>
          <p:nvPr>
            <p:ph sz="quarter" idx="12" hasCustomPrompt="1"/>
          </p:nvPr>
        </p:nvSpPr>
        <p:spPr>
          <a:xfrm>
            <a:off x="290289" y="5897554"/>
            <a:ext cx="1164307" cy="241359"/>
          </a:xfrm>
          <a:prstGeom prst="rect">
            <a:avLst/>
          </a:prstGeom>
        </p:spPr>
        <p:txBody>
          <a:bodyPr>
            <a:noAutofit/>
          </a:bodyPr>
          <a:lstStyle>
            <a:lvl1pPr marL="0" indent="0" algn="justLow" rtl="1">
              <a:buNone/>
              <a:defRPr sz="1100">
                <a:solidFill>
                  <a:srgbClr val="C7A362"/>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err="1"/>
              <a:t>إسم</a:t>
            </a:r>
            <a:r>
              <a:rPr lang="ar-SA" dirty="0"/>
              <a:t> الإدارة هنا</a:t>
            </a:r>
            <a:endParaRPr lang="en-US" dirty="0"/>
          </a:p>
        </p:txBody>
      </p:sp>
      <p:sp>
        <p:nvSpPr>
          <p:cNvPr id="24" name="عنصر نائب للصورة 23"/>
          <p:cNvSpPr>
            <a:spLocks noGrp="1"/>
          </p:cNvSpPr>
          <p:nvPr>
            <p:ph type="pic" sz="quarter" idx="13"/>
          </p:nvPr>
        </p:nvSpPr>
        <p:spPr>
          <a:xfrm>
            <a:off x="5943602" y="1924052"/>
            <a:ext cx="3200398" cy="3695400"/>
          </a:xfrm>
          <a:prstGeom prst="rect">
            <a:avLst/>
          </a:prstGeom>
        </p:spPr>
        <p:txBody>
          <a:bodyPr/>
          <a:lstStyle/>
          <a:p>
            <a:endParaRPr lang="en-US" dirty="0"/>
          </a:p>
        </p:txBody>
      </p:sp>
    </p:spTree>
    <p:extLst>
      <p:ext uri="{BB962C8B-B14F-4D97-AF65-F5344CB8AC3E}">
        <p14:creationId xmlns:p14="http://schemas.microsoft.com/office/powerpoint/2010/main" val="27433892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9"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20"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229EB1"/>
          </a:solidFill>
          <a:ln>
            <a:noFill/>
          </a:ln>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23"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205191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6"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BC9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4" name="AutoShape 3"/>
          <p:cNvSpPr>
            <a:spLocks noChangeAspect="1" noChangeArrowheads="1" noTextEdit="1"/>
          </p:cNvSpPr>
          <p:nvPr userDrawn="1"/>
        </p:nvSpPr>
        <p:spPr bwMode="auto">
          <a:xfrm>
            <a:off x="2784475" y="1274234"/>
            <a:ext cx="3638550" cy="430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4"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174697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6"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4"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371097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12/10/1445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673334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96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EFE24-A538-4923-8C56-B4EFE0EB8D75}" type="datetimeFigureOut">
              <a:rPr lang="ar-SA" smtClean="0"/>
              <a:t>12/10/1445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8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EFE24-A538-4923-8C56-B4EFE0EB8D75}" type="datetimeFigureOut">
              <a:rPr lang="ar-SA" smtClean="0"/>
              <a:t>12/10/1445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248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EFE24-A538-4923-8C56-B4EFE0EB8D75}" type="datetimeFigureOut">
              <a:rPr lang="ar-SA" smtClean="0"/>
              <a:t>12/10/1445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249992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FE24-A538-4923-8C56-B4EFE0EB8D75}" type="datetimeFigureOut">
              <a:rPr lang="ar-SA" smtClean="0"/>
              <a:t>12/10/1445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57860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EFE24-A538-4923-8C56-B4EFE0EB8D75}" type="datetimeFigureOut">
              <a:rPr lang="ar-SA" smtClean="0"/>
              <a:t>12/10/1445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62711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EFE24-A538-4923-8C56-B4EFE0EB8D75}" type="datetimeFigureOut">
              <a:rPr lang="ar-SA" smtClean="0"/>
              <a:t>12/10/1445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10519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EEFE24-A538-4923-8C56-B4EFE0EB8D75}" type="datetimeFigureOut">
              <a:rPr lang="ar-SA" smtClean="0"/>
              <a:t>12/10/1445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75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EEFE24-A538-4923-8C56-B4EFE0EB8D75}" type="datetimeFigureOut">
              <a:rPr lang="ar-SA" smtClean="0"/>
              <a:t>12/10/1445</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28BC6F-480B-4136-BD28-57FA81A65CE0}" type="slidenum">
              <a:rPr lang="ar-SA" smtClean="0"/>
              <a:t>‹#›</a:t>
            </a:fld>
            <a:endParaRPr lang="ar-S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36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478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hyperlink" Target="https://www.urac.org/MedicationAdherence/includes/Nau_Presentation.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9134801" cy="5143500"/>
          </a:xfrm>
          <a:prstGeom prst="rect">
            <a:avLst/>
          </a:prstGeom>
        </p:spPr>
      </p:pic>
      <p:sp>
        <p:nvSpPr>
          <p:cNvPr id="3" name="TextBox 2"/>
          <p:cNvSpPr txBox="1"/>
          <p:nvPr/>
        </p:nvSpPr>
        <p:spPr>
          <a:xfrm>
            <a:off x="5076495" y="3468021"/>
            <a:ext cx="3960298" cy="1631216"/>
          </a:xfrm>
          <a:prstGeom prst="rect">
            <a:avLst/>
          </a:prstGeom>
          <a:noFill/>
        </p:spPr>
        <p:txBody>
          <a:bodyPr wrap="square" rtlCol="0">
            <a:spAutoFit/>
          </a:bodyPr>
          <a:lstStyle/>
          <a:p>
            <a:pPr algn="l" defTabSz="685800" rtl="0"/>
            <a:r>
              <a:rPr lang="en-US" sz="4000" b="1" dirty="0">
                <a:latin typeface="Tw Cen MT" panose="020B0602020104020603" pitchFamily="34" charset="0"/>
                <a:cs typeface="Aldhabi" panose="01000000000000000000" pitchFamily="2" charset="-78"/>
              </a:rPr>
              <a:t>Prescribing and drug adherence</a:t>
            </a:r>
            <a:endParaRPr lang="en-US" sz="4000" b="1" dirty="0">
              <a:solidFill>
                <a:prstClr val="black"/>
              </a:solidFill>
              <a:latin typeface="Tw Cen MT" panose="020B0602020104020603" pitchFamily="34" charset="0"/>
              <a:cs typeface="Aldhabi" panose="01000000000000000000" pitchFamily="2" charset="-78"/>
            </a:endParaRPr>
          </a:p>
          <a:p>
            <a:pPr defTabSz="685800" rtl="0"/>
            <a:r>
              <a:rPr lang="en-US" sz="2000" b="1" dirty="0">
                <a:solidFill>
                  <a:prstClr val="black"/>
                </a:solidFill>
                <a:latin typeface="AngsanaUPC" panose="02020603050405020304" pitchFamily="18" charset="-34"/>
                <a:cs typeface="AngsanaUPC" panose="02020603050405020304" pitchFamily="18" charset="-34"/>
              </a:rPr>
              <a:t>Dr. Khalid </a:t>
            </a:r>
            <a:r>
              <a:rPr lang="en-US" sz="2000" b="1" dirty="0" err="1">
                <a:solidFill>
                  <a:prstClr val="black"/>
                </a:solidFill>
                <a:latin typeface="AngsanaUPC" panose="02020603050405020304" pitchFamily="18" charset="-34"/>
                <a:cs typeface="AngsanaUPC" panose="02020603050405020304" pitchFamily="18" charset="-34"/>
              </a:rPr>
              <a:t>AlQumaizi</a:t>
            </a:r>
            <a:endParaRPr lang="en-US" sz="2000" b="1" dirty="0">
              <a:solidFill>
                <a:prstClr val="black"/>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86609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Causes of poor adherence</a:t>
            </a:r>
            <a:endParaRPr lang="ar-SA" dirty="0"/>
          </a:p>
        </p:txBody>
      </p:sp>
      <p:sp>
        <p:nvSpPr>
          <p:cNvPr id="3" name="عنصر نائب للمحتوى 2"/>
          <p:cNvSpPr>
            <a:spLocks noGrp="1"/>
          </p:cNvSpPr>
          <p:nvPr>
            <p:ph idx="1"/>
          </p:nvPr>
        </p:nvSpPr>
        <p:spPr/>
        <p:txBody>
          <a:bodyPr/>
          <a:lstStyle/>
          <a:p>
            <a:pPr algn="l" rtl="0"/>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2523008"/>
            <a:ext cx="5040560" cy="335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6984776" cy="521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The impact of poor compliance</a:t>
            </a:r>
            <a:endParaRPr lang="ar-SA" dirty="0"/>
          </a:p>
        </p:txBody>
      </p:sp>
      <p:sp>
        <p:nvSpPr>
          <p:cNvPr id="3" name="عنصر نائب للمحتوى 2"/>
          <p:cNvSpPr>
            <a:spLocks noGrp="1"/>
          </p:cNvSpPr>
          <p:nvPr>
            <p:ph idx="1"/>
          </p:nvPr>
        </p:nvSpPr>
        <p:spPr/>
        <p:txBody>
          <a:bodyPr/>
          <a:lstStyle/>
          <a:p>
            <a:pPr algn="l" rtl="0">
              <a:buNone/>
            </a:pPr>
            <a:r>
              <a:rPr lang="en-US" dirty="0"/>
              <a:t>	</a:t>
            </a:r>
            <a:r>
              <a:rPr lang="en-US" sz="2400" dirty="0"/>
              <a:t>When we are sick, working is hard and learning is harder still. Illness blunts our creativity, cuts out opportunities. Unless the consequences of illness are prevented, or at least minimized, illness undermines people, and leads them into suffering, despair and poverty.</a:t>
            </a:r>
          </a:p>
          <a:p>
            <a:pPr rtl="0">
              <a:buNone/>
            </a:pPr>
            <a:r>
              <a:rPr lang="en-US" dirty="0"/>
              <a:t>Kofi Annan</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0" dirty="0">
                <a:solidFill>
                  <a:schemeClr val="tx2"/>
                </a:solidFill>
              </a:rPr>
              <a:t>Non-Adherence—Economic</a:t>
            </a:r>
            <a:r>
              <a:rPr lang="en-US" sz="3200" dirty="0"/>
              <a:t> </a:t>
            </a:r>
          </a:p>
        </p:txBody>
      </p:sp>
      <p:sp>
        <p:nvSpPr>
          <p:cNvPr id="3" name="Content Placeholder 2"/>
          <p:cNvSpPr>
            <a:spLocks noGrp="1"/>
          </p:cNvSpPr>
          <p:nvPr>
            <p:ph idx="1"/>
          </p:nvPr>
        </p:nvSpPr>
        <p:spPr>
          <a:xfrm>
            <a:off x="457200" y="1844824"/>
            <a:ext cx="8229600" cy="3793976"/>
          </a:xfrm>
        </p:spPr>
        <p:txBody>
          <a:bodyPr>
            <a:noAutofit/>
          </a:bodyPr>
          <a:lstStyle/>
          <a:p>
            <a:pPr algn="l" rtl="0"/>
            <a:r>
              <a:rPr lang="en-US" b="0" dirty="0">
                <a:solidFill>
                  <a:schemeClr val="tx1"/>
                </a:solidFill>
              </a:rPr>
              <a:t>Direct cost estimated at $100 billion to $289 billion annually </a:t>
            </a:r>
            <a:endParaRPr lang="en-US" sz="2400" dirty="0">
              <a:solidFill>
                <a:schemeClr val="tx1"/>
              </a:solidFill>
            </a:endParaRPr>
          </a:p>
          <a:p>
            <a:pPr marL="0" indent="0" algn="l" rtl="0">
              <a:buNone/>
            </a:pPr>
            <a:endParaRPr lang="en-US" b="0" dirty="0">
              <a:solidFill>
                <a:schemeClr val="tx1"/>
              </a:solidFill>
            </a:endParaRPr>
          </a:p>
          <a:p>
            <a:pPr algn="l" rtl="0"/>
            <a:r>
              <a:rPr lang="en-US" b="0" dirty="0">
                <a:solidFill>
                  <a:schemeClr val="tx1"/>
                </a:solidFill>
              </a:rPr>
              <a:t>Improved self-management of chronic diseases results in an approximate cost-to-savings ratio of 1:10 </a:t>
            </a:r>
          </a:p>
          <a:p>
            <a:pPr algn="l" rtl="0"/>
            <a:endParaRPr lang="en-US" b="0" dirty="0">
              <a:solidFill>
                <a:schemeClr val="tx1"/>
              </a:solidFill>
            </a:endParaRPr>
          </a:p>
          <a:p>
            <a:pPr algn="l" rtl="0"/>
            <a:r>
              <a:rPr lang="en-US" b="0" dirty="0">
                <a:solidFill>
                  <a:schemeClr val="tx1"/>
                </a:solidFill>
              </a:rPr>
              <a:t>Cost-related non-adherence reported by 11.4%   (~543,000 individuals) of stroke survivors, mostly among the uninsured and younger (45 to 64 years)</a:t>
            </a:r>
          </a:p>
        </p:txBody>
      </p:sp>
      <p:sp>
        <p:nvSpPr>
          <p:cNvPr id="4" name="Text Placeholder 3"/>
          <p:cNvSpPr>
            <a:spLocks noGrp="1"/>
          </p:cNvSpPr>
          <p:nvPr>
            <p:ph type="body" sz="quarter" idx="10"/>
          </p:nvPr>
        </p:nvSpPr>
        <p:spPr>
          <a:xfrm>
            <a:off x="457200" y="6165304"/>
            <a:ext cx="8229600" cy="464096"/>
          </a:xfrm>
        </p:spPr>
        <p:txBody>
          <a:bodyPr/>
          <a:lstStyle/>
          <a:p>
            <a:pPr algn="r"/>
            <a:r>
              <a:rPr lang="en-US" dirty="0"/>
              <a:t>Sources: </a:t>
            </a:r>
            <a:r>
              <a:rPr lang="en-US" dirty="0">
                <a:solidFill>
                  <a:srgbClr val="FFC000"/>
                </a:solidFill>
              </a:rPr>
              <a:t>Ho 2009, Circulation; </a:t>
            </a:r>
            <a:r>
              <a:rPr lang="en-US" dirty="0">
                <a:solidFill>
                  <a:schemeClr val="tx1"/>
                </a:solidFill>
              </a:rPr>
              <a:t>Levine et al. 2013, Annals of Neurology</a:t>
            </a:r>
          </a:p>
          <a:p>
            <a:endParaRPr lang="en-US" dirty="0"/>
          </a:p>
        </p:txBody>
      </p:sp>
    </p:spTree>
    <p:extLst>
      <p:ext uri="{BB962C8B-B14F-4D97-AF65-F5344CB8AC3E}">
        <p14:creationId xmlns:p14="http://schemas.microsoft.com/office/powerpoint/2010/main" val="35494190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b="0" dirty="0"/>
              <a:t>Non-Adherence—Clinical Outcomes</a:t>
            </a:r>
          </a:p>
        </p:txBody>
      </p:sp>
      <p:sp>
        <p:nvSpPr>
          <p:cNvPr id="3" name="Content Placeholder 2"/>
          <p:cNvSpPr>
            <a:spLocks noGrp="1"/>
          </p:cNvSpPr>
          <p:nvPr>
            <p:ph idx="1"/>
          </p:nvPr>
        </p:nvSpPr>
        <p:spPr>
          <a:xfrm>
            <a:off x="457200" y="1844823"/>
            <a:ext cx="8229600" cy="3946377"/>
          </a:xfrm>
        </p:spPr>
        <p:txBody>
          <a:bodyPr/>
          <a:lstStyle/>
          <a:p>
            <a:pPr algn="l" rtl="0"/>
            <a:r>
              <a:rPr lang="en-US" b="0" dirty="0">
                <a:solidFill>
                  <a:schemeClr val="tx1"/>
                </a:solidFill>
              </a:rPr>
              <a:t>High adherence to antihypertensive medication is associated with higher odds of blood pressure control</a:t>
            </a:r>
          </a:p>
          <a:p>
            <a:pPr marL="0" indent="0" algn="l" rtl="0">
              <a:buNone/>
            </a:pPr>
            <a:endParaRPr lang="en-US" b="0" dirty="0">
              <a:solidFill>
                <a:schemeClr val="tx1"/>
              </a:solidFill>
            </a:endParaRPr>
          </a:p>
          <a:p>
            <a:pPr algn="l" rtl="0"/>
            <a:r>
              <a:rPr lang="en-US" b="0" dirty="0">
                <a:solidFill>
                  <a:schemeClr val="tx1"/>
                </a:solidFill>
              </a:rPr>
              <a:t>Each incremental 25% increase in proportion of days covered for statins is associated with ~3.8 mg/dl reduction in LDL cholesterol </a:t>
            </a:r>
          </a:p>
          <a:p>
            <a:pPr marL="0" indent="0" algn="l" rtl="0">
              <a:buNone/>
            </a:pPr>
            <a:endParaRPr lang="en-US" dirty="0">
              <a:solidFill>
                <a:schemeClr val="tx1"/>
              </a:solidFill>
            </a:endParaRPr>
          </a:p>
          <a:p>
            <a:pPr marL="0" indent="0">
              <a:buNone/>
            </a:pPr>
            <a:endParaRPr lang="en-US" dirty="0"/>
          </a:p>
        </p:txBody>
      </p:sp>
      <p:sp>
        <p:nvSpPr>
          <p:cNvPr id="4" name="Text Placeholder 3"/>
          <p:cNvSpPr>
            <a:spLocks noGrp="1"/>
          </p:cNvSpPr>
          <p:nvPr>
            <p:ph type="body" sz="quarter" idx="10"/>
          </p:nvPr>
        </p:nvSpPr>
        <p:spPr>
          <a:xfrm>
            <a:off x="457200" y="6019800"/>
            <a:ext cx="8229600" cy="609600"/>
          </a:xfrm>
        </p:spPr>
        <p:txBody>
          <a:bodyPr/>
          <a:lstStyle/>
          <a:p>
            <a:r>
              <a:rPr lang="en-US" dirty="0"/>
              <a:t>Source: </a:t>
            </a:r>
            <a:r>
              <a:rPr lang="en-US" dirty="0">
                <a:solidFill>
                  <a:srgbClr val="FFC000"/>
                </a:solidFill>
              </a:rPr>
              <a:t>Ho 2009, Circulation</a:t>
            </a:r>
          </a:p>
          <a:p>
            <a:endParaRPr lang="en-US" dirty="0"/>
          </a:p>
        </p:txBody>
      </p:sp>
    </p:spTree>
    <p:extLst>
      <p:ext uri="{BB962C8B-B14F-4D97-AF65-F5344CB8AC3E}">
        <p14:creationId xmlns:p14="http://schemas.microsoft.com/office/powerpoint/2010/main" val="18735339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43998" cy="928694"/>
          </a:xfrm>
        </p:spPr>
        <p:txBody>
          <a:bodyPr>
            <a:noAutofit/>
          </a:bodyPr>
          <a:lstStyle/>
          <a:p>
            <a:r>
              <a:rPr lang="en-US" sz="3200" b="0" dirty="0"/>
              <a:t>Non-adherence Mortality, Hospitalizations,  ED Visits</a:t>
            </a:r>
          </a:p>
        </p:txBody>
      </p:sp>
      <p:sp>
        <p:nvSpPr>
          <p:cNvPr id="3" name="Content Placeholder 2"/>
          <p:cNvSpPr>
            <a:spLocks noGrp="1"/>
          </p:cNvSpPr>
          <p:nvPr>
            <p:ph idx="1"/>
          </p:nvPr>
        </p:nvSpPr>
        <p:spPr>
          <a:xfrm>
            <a:off x="539552" y="1700808"/>
            <a:ext cx="8299648" cy="5004792"/>
          </a:xfrm>
        </p:spPr>
        <p:txBody>
          <a:bodyPr/>
          <a:lstStyle/>
          <a:p>
            <a:pPr algn="l" rtl="0"/>
            <a:r>
              <a:rPr lang="en-US" b="0" dirty="0">
                <a:solidFill>
                  <a:schemeClr val="tx1"/>
                </a:solidFill>
              </a:rPr>
              <a:t>Non-adherence causes ~30% to 50% of treatment failures and 125,000 deaths annually</a:t>
            </a:r>
          </a:p>
          <a:p>
            <a:pPr algn="l" rtl="0"/>
            <a:r>
              <a:rPr lang="en-US" b="0" dirty="0">
                <a:solidFill>
                  <a:schemeClr val="tx1"/>
                </a:solidFill>
              </a:rPr>
              <a:t>Non-adherence to statins increased relative risk for mortality (~12% to 25%) </a:t>
            </a:r>
          </a:p>
          <a:p>
            <a:pPr algn="l" rtl="0"/>
            <a:r>
              <a:rPr lang="en-US" b="0" dirty="0">
                <a:solidFill>
                  <a:schemeClr val="tx1"/>
                </a:solidFill>
              </a:rPr>
              <a:t>Non-adherence to </a:t>
            </a:r>
            <a:r>
              <a:rPr lang="en-US" b="0" dirty="0" err="1">
                <a:solidFill>
                  <a:schemeClr val="tx1"/>
                </a:solidFill>
              </a:rPr>
              <a:t>cardioprotective</a:t>
            </a:r>
            <a:r>
              <a:rPr lang="en-US" b="0" dirty="0">
                <a:solidFill>
                  <a:schemeClr val="tx1"/>
                </a:solidFill>
              </a:rPr>
              <a:t> medications  </a:t>
            </a:r>
            <a:r>
              <a:rPr lang="en-US" b="0" dirty="0">
                <a:solidFill>
                  <a:schemeClr val="tx1"/>
                </a:solidFill>
                <a:cs typeface="Calibri"/>
              </a:rPr>
              <a:t>increased risk of cardiovascular hospitalizations (10% to 40%) and mortality (50% to 80%)  </a:t>
            </a:r>
          </a:p>
          <a:p>
            <a:pPr algn="l" rtl="0"/>
            <a:r>
              <a:rPr lang="en-US" b="0" dirty="0">
                <a:solidFill>
                  <a:schemeClr val="tx1"/>
                </a:solidFill>
                <a:cs typeface="Calibri"/>
              </a:rPr>
              <a:t>Poor adherence to heart failure medications increased the number of cardiovascular-related emergency department (ED) visits  </a:t>
            </a:r>
          </a:p>
          <a:p>
            <a:endParaRPr lang="en-US" dirty="0">
              <a:cs typeface="Calibri"/>
            </a:endParaRPr>
          </a:p>
          <a:p>
            <a:endParaRPr lang="en-US" dirty="0"/>
          </a:p>
        </p:txBody>
      </p:sp>
      <p:sp>
        <p:nvSpPr>
          <p:cNvPr id="5" name="Text Placeholder 4"/>
          <p:cNvSpPr>
            <a:spLocks noGrp="1"/>
          </p:cNvSpPr>
          <p:nvPr>
            <p:ph type="body" sz="half" idx="2"/>
          </p:nvPr>
        </p:nvSpPr>
        <p:spPr>
          <a:xfrm>
            <a:off x="457200" y="6019800"/>
            <a:ext cx="8229600" cy="609600"/>
          </a:xfrm>
        </p:spPr>
        <p:txBody>
          <a:bodyPr/>
          <a:lstStyle/>
          <a:p>
            <a:r>
              <a:rPr lang="en-US" dirty="0"/>
              <a:t>Sources: </a:t>
            </a:r>
            <a:r>
              <a:rPr lang="en-US" dirty="0">
                <a:solidFill>
                  <a:srgbClr val="FFC000"/>
                </a:solidFill>
              </a:rPr>
              <a:t>Ho 2009, Circulation; Edmondson 2013, Br J of Health Psychology; George &amp; Shalansky 2006, Br J </a:t>
            </a:r>
            <a:r>
              <a:rPr lang="en-US" dirty="0" err="1">
                <a:solidFill>
                  <a:srgbClr val="FFC000"/>
                </a:solidFill>
              </a:rPr>
              <a:t>Clin</a:t>
            </a:r>
            <a:r>
              <a:rPr lang="en-US" dirty="0">
                <a:solidFill>
                  <a:srgbClr val="FFC000"/>
                </a:solidFill>
              </a:rPr>
              <a:t> Phar</a:t>
            </a:r>
          </a:p>
          <a:p>
            <a:endParaRPr lang="en-US" dirty="0"/>
          </a:p>
        </p:txBody>
      </p:sp>
    </p:spTree>
    <p:extLst>
      <p:ext uri="{BB962C8B-B14F-4D97-AF65-F5344CB8AC3E}">
        <p14:creationId xmlns:p14="http://schemas.microsoft.com/office/powerpoint/2010/main" val="34475272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a:t>SIMPLE</a:t>
            </a:r>
          </a:p>
        </p:txBody>
      </p:sp>
      <p:sp>
        <p:nvSpPr>
          <p:cNvPr id="3" name="Content Placeholder 2"/>
          <p:cNvSpPr>
            <a:spLocks noGrp="1"/>
          </p:cNvSpPr>
          <p:nvPr>
            <p:ph idx="1"/>
          </p:nvPr>
        </p:nvSpPr>
        <p:spPr/>
        <p:txBody>
          <a:bodyPr>
            <a:normAutofit lnSpcReduction="10000"/>
          </a:bodyPr>
          <a:lstStyle/>
          <a:p>
            <a:pPr algn="l" rtl="0">
              <a:lnSpc>
                <a:spcPct val="150000"/>
              </a:lnSpc>
            </a:pPr>
            <a:r>
              <a:rPr lang="en-US" dirty="0">
                <a:solidFill>
                  <a:schemeClr val="tx1"/>
                </a:solidFill>
              </a:rPr>
              <a:t>S —  </a:t>
            </a:r>
            <a:r>
              <a:rPr lang="en-US" b="0" dirty="0">
                <a:solidFill>
                  <a:schemeClr val="tx1"/>
                </a:solidFill>
              </a:rPr>
              <a:t>Simplify the regimen</a:t>
            </a:r>
          </a:p>
          <a:p>
            <a:pPr algn="l" rtl="0">
              <a:lnSpc>
                <a:spcPct val="150000"/>
              </a:lnSpc>
            </a:pPr>
            <a:r>
              <a:rPr lang="en-US" dirty="0">
                <a:solidFill>
                  <a:schemeClr val="tx1"/>
                </a:solidFill>
              </a:rPr>
              <a:t>I  —	</a:t>
            </a:r>
            <a:r>
              <a:rPr lang="en-US" b="0" dirty="0">
                <a:solidFill>
                  <a:schemeClr val="tx1"/>
                </a:solidFill>
              </a:rPr>
              <a:t>Impart knowledge</a:t>
            </a:r>
          </a:p>
          <a:p>
            <a:pPr algn="l" rtl="0">
              <a:lnSpc>
                <a:spcPct val="150000"/>
              </a:lnSpc>
            </a:pPr>
            <a:r>
              <a:rPr lang="en-US" dirty="0">
                <a:solidFill>
                  <a:schemeClr val="tx1"/>
                </a:solidFill>
              </a:rPr>
              <a:t>M—	</a:t>
            </a:r>
            <a:r>
              <a:rPr lang="en-US" b="0" dirty="0">
                <a:solidFill>
                  <a:schemeClr val="tx1"/>
                </a:solidFill>
              </a:rPr>
              <a:t>Modify patient beliefs and behavior</a:t>
            </a:r>
          </a:p>
          <a:p>
            <a:pPr algn="l" rtl="0">
              <a:lnSpc>
                <a:spcPct val="150000"/>
              </a:lnSpc>
            </a:pPr>
            <a:r>
              <a:rPr lang="en-US" dirty="0">
                <a:solidFill>
                  <a:schemeClr val="tx1"/>
                </a:solidFill>
              </a:rPr>
              <a:t>P —	</a:t>
            </a:r>
            <a:r>
              <a:rPr lang="en-US" b="0" dirty="0">
                <a:solidFill>
                  <a:schemeClr val="tx1"/>
                </a:solidFill>
              </a:rPr>
              <a:t>Provide communication and trust</a:t>
            </a:r>
          </a:p>
          <a:p>
            <a:pPr algn="l" rtl="0">
              <a:lnSpc>
                <a:spcPct val="150000"/>
              </a:lnSpc>
            </a:pPr>
            <a:r>
              <a:rPr lang="en-US" dirty="0">
                <a:solidFill>
                  <a:schemeClr val="tx1"/>
                </a:solidFill>
              </a:rPr>
              <a:t>L —	</a:t>
            </a:r>
            <a:r>
              <a:rPr lang="en-US" b="0" dirty="0">
                <a:solidFill>
                  <a:schemeClr val="tx1"/>
                </a:solidFill>
              </a:rPr>
              <a:t>Leave the bias</a:t>
            </a:r>
          </a:p>
          <a:p>
            <a:pPr algn="l" rtl="0">
              <a:lnSpc>
                <a:spcPct val="150000"/>
              </a:lnSpc>
            </a:pPr>
            <a:r>
              <a:rPr lang="en-US" dirty="0">
                <a:solidFill>
                  <a:schemeClr val="tx1"/>
                </a:solidFill>
              </a:rPr>
              <a:t>E —	</a:t>
            </a:r>
            <a:r>
              <a:rPr lang="en-US" b="0" dirty="0">
                <a:solidFill>
                  <a:schemeClr val="tx1"/>
                </a:solidFill>
              </a:rPr>
              <a:t>Evaluate adherence</a:t>
            </a:r>
          </a:p>
          <a:p>
            <a:endParaRPr lang="en-US" dirty="0"/>
          </a:p>
          <a:p>
            <a:pPr marL="0" indent="0">
              <a:buNone/>
            </a:pPr>
            <a:endParaRPr lang="en-US" dirty="0"/>
          </a:p>
          <a:p>
            <a:endParaRPr lang="en-US" dirty="0"/>
          </a:p>
        </p:txBody>
      </p:sp>
      <p:sp>
        <p:nvSpPr>
          <p:cNvPr id="4" name="Text Placeholder 3"/>
          <p:cNvSpPr>
            <a:spLocks noGrp="1"/>
          </p:cNvSpPr>
          <p:nvPr>
            <p:ph type="body" sz="quarter" idx="10"/>
          </p:nvPr>
        </p:nvSpPr>
        <p:spPr>
          <a:xfrm>
            <a:off x="457200" y="6096000"/>
            <a:ext cx="8229600" cy="304800"/>
          </a:xfrm>
        </p:spPr>
        <p:txBody>
          <a:bodyPr/>
          <a:lstStyle/>
          <a:p>
            <a:r>
              <a:rPr lang="en-US" dirty="0"/>
              <a:t>Source: </a:t>
            </a:r>
            <a:r>
              <a:rPr lang="en-US" dirty="0">
                <a:solidFill>
                  <a:srgbClr val="FFC000"/>
                </a:solidFill>
                <a:hlinkClick r:id="rId3"/>
              </a:rPr>
              <a:t>http://www.acpm.org/?MedAdherTT_ClinRef</a:t>
            </a:r>
            <a:endParaRPr lang="en-US" dirty="0">
              <a:solidFill>
                <a:srgbClr val="FFC000"/>
              </a:solidFill>
            </a:endParaRPr>
          </a:p>
        </p:txBody>
      </p:sp>
    </p:spTree>
    <p:extLst>
      <p:ext uri="{BB962C8B-B14F-4D97-AF65-F5344CB8AC3E}">
        <p14:creationId xmlns:p14="http://schemas.microsoft.com/office/powerpoint/2010/main" val="19117709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4" name="Text Placeholder 3"/>
          <p:cNvSpPr>
            <a:spLocks noGrp="1"/>
          </p:cNvSpPr>
          <p:nvPr>
            <p:ph type="body" sz="quarter" idx="10"/>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77407"/>
            <a:ext cx="9103160" cy="607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4410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0" dirty="0"/>
              <a:t>S—Simplify the Regimen</a:t>
            </a:r>
          </a:p>
        </p:txBody>
      </p:sp>
      <p:sp>
        <p:nvSpPr>
          <p:cNvPr id="3" name="Content Placeholder 2"/>
          <p:cNvSpPr>
            <a:spLocks noGrp="1"/>
          </p:cNvSpPr>
          <p:nvPr>
            <p:ph idx="1"/>
          </p:nvPr>
        </p:nvSpPr>
        <p:spPr>
          <a:xfrm>
            <a:off x="304800" y="1071546"/>
            <a:ext cx="8534400" cy="5405454"/>
          </a:xfrm>
        </p:spPr>
        <p:txBody>
          <a:bodyPr/>
          <a:lstStyle/>
          <a:p>
            <a:pPr lvl="1"/>
            <a:endParaRPr lang="en-US" dirty="0"/>
          </a:p>
          <a:p>
            <a:pPr marL="0" indent="0" algn="l" rtl="0">
              <a:lnSpc>
                <a:spcPct val="100000"/>
              </a:lnSpc>
              <a:buNone/>
            </a:pPr>
            <a:r>
              <a:rPr lang="en-US" b="0" dirty="0">
                <a:solidFill>
                  <a:schemeClr val="tx1"/>
                </a:solidFill>
              </a:rPr>
              <a:t> </a:t>
            </a:r>
          </a:p>
          <a:p>
            <a:pPr algn="l" rtl="0">
              <a:lnSpc>
                <a:spcPct val="100000"/>
              </a:lnSpc>
              <a:buFont typeface="Wingdings" panose="05000000000000000000" pitchFamily="2" charset="2"/>
              <a:buChar char="ü"/>
            </a:pPr>
            <a:r>
              <a:rPr lang="en-US" b="0" dirty="0">
                <a:solidFill>
                  <a:schemeClr val="tx1"/>
                </a:solidFill>
              </a:rPr>
              <a:t>Adjust timing, frequency, amount, and dosage</a:t>
            </a:r>
          </a:p>
          <a:p>
            <a:pPr algn="l" rtl="0">
              <a:lnSpc>
                <a:spcPct val="100000"/>
              </a:lnSpc>
              <a:buFont typeface="Wingdings" panose="05000000000000000000" pitchFamily="2" charset="2"/>
              <a:buChar char="ü"/>
            </a:pPr>
            <a:r>
              <a:rPr lang="en-US" b="0" dirty="0">
                <a:solidFill>
                  <a:schemeClr val="tx1"/>
                </a:solidFill>
              </a:rPr>
              <a:t> Match regimen to patient’s activities of daily living </a:t>
            </a:r>
          </a:p>
          <a:p>
            <a:pPr algn="l" rtl="0">
              <a:lnSpc>
                <a:spcPct val="100000"/>
              </a:lnSpc>
              <a:buFont typeface="Wingdings" panose="05000000000000000000" pitchFamily="2" charset="2"/>
              <a:buChar char="ü"/>
            </a:pPr>
            <a:r>
              <a:rPr lang="en-US" b="0" dirty="0">
                <a:solidFill>
                  <a:schemeClr val="tx1"/>
                </a:solidFill>
              </a:rPr>
              <a:t> Recommend taking all medications at the same time of day </a:t>
            </a:r>
          </a:p>
          <a:p>
            <a:pPr algn="l" rtl="0">
              <a:lnSpc>
                <a:spcPct val="100000"/>
              </a:lnSpc>
              <a:buFont typeface="Wingdings" panose="05000000000000000000" pitchFamily="2" charset="2"/>
              <a:buChar char="ü"/>
            </a:pPr>
            <a:r>
              <a:rPr lang="en-US" b="0" dirty="0">
                <a:solidFill>
                  <a:schemeClr val="tx1"/>
                </a:solidFill>
              </a:rPr>
              <a:t> Avoid prescribing medications with special requirements </a:t>
            </a:r>
          </a:p>
          <a:p>
            <a:pPr algn="l" rtl="0">
              <a:lnSpc>
                <a:spcPct val="100000"/>
              </a:lnSpc>
              <a:buFont typeface="Wingdings" panose="05000000000000000000" pitchFamily="2" charset="2"/>
              <a:buChar char="ü"/>
            </a:pPr>
            <a:r>
              <a:rPr lang="en-US" b="0" dirty="0">
                <a:solidFill>
                  <a:schemeClr val="tx1"/>
                </a:solidFill>
              </a:rPr>
              <a:t> Investigate customized packaging for patients</a:t>
            </a:r>
          </a:p>
          <a:p>
            <a:pPr algn="l" rtl="0">
              <a:lnSpc>
                <a:spcPct val="100000"/>
              </a:lnSpc>
              <a:buFont typeface="Wingdings" panose="05000000000000000000" pitchFamily="2" charset="2"/>
              <a:buChar char="ü"/>
            </a:pPr>
            <a:r>
              <a:rPr lang="en-US" b="0" dirty="0">
                <a:solidFill>
                  <a:schemeClr val="tx1"/>
                </a:solidFill>
              </a:rPr>
              <a:t> Encourage use of adherence aids  </a:t>
            </a:r>
          </a:p>
          <a:p>
            <a:pPr algn="l" rtl="0">
              <a:lnSpc>
                <a:spcPct val="100000"/>
              </a:lnSpc>
              <a:buFont typeface="Wingdings" panose="05000000000000000000" pitchFamily="2" charset="2"/>
              <a:buChar char="ü"/>
            </a:pPr>
            <a:r>
              <a:rPr lang="en-US" b="0" dirty="0">
                <a:solidFill>
                  <a:schemeClr val="tx1"/>
                </a:solidFill>
              </a:rPr>
              <a:t> Consider changing the situation vs. changing the patient </a:t>
            </a:r>
          </a:p>
          <a:p>
            <a:endParaRPr lang="en-US" sz="2000" b="0" dirty="0"/>
          </a:p>
          <a:p>
            <a:endParaRPr lang="en-US" sz="2000" b="0" dirty="0"/>
          </a:p>
        </p:txBody>
      </p:sp>
      <p:sp>
        <p:nvSpPr>
          <p:cNvPr id="4" name="Text Placeholder 3"/>
          <p:cNvSpPr>
            <a:spLocks noGrp="1"/>
          </p:cNvSpPr>
          <p:nvPr>
            <p:ph type="body" sz="quarter" idx="10"/>
          </p:nvPr>
        </p:nvSpPr>
        <p:spPr>
          <a:xfrm>
            <a:off x="457200" y="6115049"/>
            <a:ext cx="8229600" cy="381000"/>
          </a:xfrm>
        </p:spPr>
        <p:txBody>
          <a:bodyPr>
            <a:normAutofit fontScale="25000" lnSpcReduction="20000"/>
          </a:bodyPr>
          <a:lstStyle/>
          <a:p>
            <a:r>
              <a:rPr lang="ar-SA" sz="9600" dirty="0">
                <a:latin typeface="Tw Cen MT" panose="020B0602020104020603" pitchFamily="34" charset="0"/>
              </a:rPr>
              <a:t>  </a:t>
            </a:r>
            <a:r>
              <a:rPr lang="en-US" sz="9600" dirty="0">
                <a:latin typeface="Tw Cen MT" panose="020B0602020104020603" pitchFamily="34" charset="0"/>
              </a:rPr>
              <a:t>  </a:t>
            </a:r>
          </a:p>
          <a:p>
            <a:endParaRPr lang="en-US" dirty="0"/>
          </a:p>
          <a:p>
            <a:endParaRPr lang="en-US" dirty="0"/>
          </a:p>
          <a:p>
            <a:endParaRPr lang="en-US" dirty="0"/>
          </a:p>
          <a:p>
            <a:endParaRPr lang="en-US" dirty="0"/>
          </a:p>
          <a:p>
            <a:r>
              <a:rPr lang="en-US" dirty="0"/>
              <a:t>Source: </a:t>
            </a:r>
            <a:r>
              <a:rPr lang="en-US" dirty="0">
                <a:solidFill>
                  <a:srgbClr val="FFC000"/>
                </a:solidFill>
                <a:hlinkClick r:id="rId3"/>
              </a:rPr>
              <a:t>http://www.acpm.org/?MedAdherTT_ClinRef</a:t>
            </a:r>
            <a:endParaRPr lang="en-US" dirty="0">
              <a:solidFill>
                <a:srgbClr val="FFC000"/>
              </a:solidFill>
            </a:endParaRPr>
          </a:p>
          <a:p>
            <a:endParaRPr lang="en-US" dirty="0"/>
          </a:p>
        </p:txBody>
      </p:sp>
    </p:spTree>
    <p:extLst>
      <p:ext uri="{BB962C8B-B14F-4D97-AF65-F5344CB8AC3E}">
        <p14:creationId xmlns:p14="http://schemas.microsoft.com/office/powerpoint/2010/main" val="2479438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b="0" dirty="0"/>
              <a:t>I—Impart Knowledge</a:t>
            </a:r>
          </a:p>
        </p:txBody>
      </p:sp>
      <p:sp>
        <p:nvSpPr>
          <p:cNvPr id="3" name="Content Placeholder 2"/>
          <p:cNvSpPr>
            <a:spLocks noGrp="1"/>
          </p:cNvSpPr>
          <p:nvPr>
            <p:ph idx="1"/>
          </p:nvPr>
        </p:nvSpPr>
        <p:spPr>
          <a:xfrm>
            <a:off x="304800" y="990601"/>
            <a:ext cx="8534400" cy="5562599"/>
          </a:xfrm>
        </p:spPr>
        <p:txBody>
          <a:bodyPr/>
          <a:lstStyle/>
          <a:p>
            <a:pPr algn="l" rtl="0">
              <a:buFont typeface="Wingdings" panose="05000000000000000000" pitchFamily="2" charset="2"/>
              <a:buChar char="ü"/>
            </a:pPr>
            <a:endParaRPr lang="en-US" b="0" dirty="0">
              <a:solidFill>
                <a:schemeClr val="tx1"/>
              </a:solidFill>
            </a:endParaRPr>
          </a:p>
          <a:p>
            <a:pPr algn="l" rtl="0">
              <a:buFont typeface="Wingdings" panose="05000000000000000000" pitchFamily="2" charset="2"/>
              <a:buChar char="ü"/>
            </a:pPr>
            <a:r>
              <a:rPr lang="en-US" b="0" dirty="0">
                <a:solidFill>
                  <a:schemeClr val="tx1"/>
                </a:solidFill>
              </a:rPr>
              <a:t> Focus on patient-provider shared decision making </a:t>
            </a:r>
          </a:p>
          <a:p>
            <a:pPr algn="l" rtl="0">
              <a:buFont typeface="Wingdings" panose="05000000000000000000" pitchFamily="2" charset="2"/>
              <a:buChar char="ü"/>
            </a:pPr>
            <a:r>
              <a:rPr lang="en-US" b="0" dirty="0">
                <a:solidFill>
                  <a:schemeClr val="tx1"/>
                </a:solidFill>
              </a:rPr>
              <a:t> Keep the team informed (physicians, nurses, and pharmacists)</a:t>
            </a:r>
          </a:p>
          <a:p>
            <a:pPr algn="l" rtl="0">
              <a:buFont typeface="Wingdings" panose="05000000000000000000" pitchFamily="2" charset="2"/>
              <a:buChar char="ü"/>
            </a:pPr>
            <a:r>
              <a:rPr lang="en-US" b="0" dirty="0">
                <a:solidFill>
                  <a:schemeClr val="tx1"/>
                </a:solidFill>
              </a:rPr>
              <a:t> Involve patient’s family or caregiver if appropriate</a:t>
            </a:r>
          </a:p>
          <a:p>
            <a:pPr algn="l" rtl="0">
              <a:buFont typeface="Wingdings" panose="05000000000000000000" pitchFamily="2" charset="2"/>
              <a:buChar char="ü"/>
            </a:pPr>
            <a:r>
              <a:rPr lang="en-US" b="0" dirty="0">
                <a:solidFill>
                  <a:schemeClr val="tx1"/>
                </a:solidFill>
              </a:rPr>
              <a:t> Advise on how to cope with medication costs </a:t>
            </a:r>
          </a:p>
          <a:p>
            <a:pPr algn="l" rtl="0">
              <a:buFont typeface="Wingdings" panose="05000000000000000000" pitchFamily="2" charset="2"/>
              <a:buChar char="ü"/>
            </a:pPr>
            <a:r>
              <a:rPr lang="en-US" b="0" dirty="0">
                <a:solidFill>
                  <a:schemeClr val="tx1"/>
                </a:solidFill>
              </a:rPr>
              <a:t> Provide all prescription instructions clearly in writing and verbally </a:t>
            </a:r>
          </a:p>
          <a:p>
            <a:pPr algn="l" rtl="0">
              <a:buFont typeface="Wingdings" panose="05000000000000000000" pitchFamily="2" charset="2"/>
              <a:buChar char="ü"/>
            </a:pPr>
            <a:r>
              <a:rPr lang="en-US" b="0" dirty="0">
                <a:solidFill>
                  <a:schemeClr val="tx1"/>
                </a:solidFill>
              </a:rPr>
              <a:t> Suggest additional information from Internet if patients are interested </a:t>
            </a:r>
          </a:p>
          <a:p>
            <a:pPr algn="l" rtl="0">
              <a:buFont typeface="Wingdings" panose="05000000000000000000" pitchFamily="2" charset="2"/>
              <a:buChar char="ü"/>
            </a:pPr>
            <a:r>
              <a:rPr lang="en-US" b="0" dirty="0">
                <a:solidFill>
                  <a:schemeClr val="tx1"/>
                </a:solidFill>
              </a:rPr>
              <a:t> Reinforce all discussions often, especially for low-literacy patients </a:t>
            </a:r>
          </a:p>
          <a:p>
            <a:endParaRPr lang="en-US" sz="2200" dirty="0"/>
          </a:p>
        </p:txBody>
      </p:sp>
      <p:sp>
        <p:nvSpPr>
          <p:cNvPr id="4" name="Text Placeholder 3"/>
          <p:cNvSpPr>
            <a:spLocks noGrp="1"/>
          </p:cNvSpPr>
          <p:nvPr>
            <p:ph type="body" sz="quarter" idx="10"/>
          </p:nvPr>
        </p:nvSpPr>
        <p:spPr>
          <a:xfrm>
            <a:off x="457200" y="6248400"/>
            <a:ext cx="8229600" cy="304800"/>
          </a:xfrm>
        </p:spPr>
        <p:txBody>
          <a:bodyPr/>
          <a:lstStyle/>
          <a:p>
            <a:r>
              <a:rPr lang="en-US" dirty="0"/>
              <a:t>Source: </a:t>
            </a:r>
            <a:r>
              <a:rPr lang="en-US" dirty="0">
                <a:solidFill>
                  <a:srgbClr val="FFC000"/>
                </a:solidFill>
                <a:hlinkClick r:id="rId3"/>
              </a:rPr>
              <a:t>http://www.acpm.org/?MedAdherTT_ClinRef</a:t>
            </a:r>
            <a:endParaRPr lang="en-US" dirty="0">
              <a:solidFill>
                <a:srgbClr val="FFC000"/>
              </a:solidFill>
            </a:endParaRPr>
          </a:p>
          <a:p>
            <a:endParaRPr lang="en-US" dirty="0"/>
          </a:p>
        </p:txBody>
      </p:sp>
      <p:pic>
        <p:nvPicPr>
          <p:cNvPr id="4098" name="Picture 2" descr="Photo of a pill container labeled with days of the week, filled with pi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283200"/>
            <a:ext cx="23622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633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0" dirty="0"/>
              <a:t>M—Modify Patient Beliefs and Behavior</a:t>
            </a:r>
          </a:p>
        </p:txBody>
      </p:sp>
      <p:sp>
        <p:nvSpPr>
          <p:cNvPr id="3" name="Content Placeholder 2"/>
          <p:cNvSpPr>
            <a:spLocks noGrp="1"/>
          </p:cNvSpPr>
          <p:nvPr>
            <p:ph idx="1"/>
          </p:nvPr>
        </p:nvSpPr>
        <p:spPr>
          <a:xfrm>
            <a:off x="304800" y="1143000"/>
            <a:ext cx="8534400" cy="5486400"/>
          </a:xfrm>
        </p:spPr>
        <p:txBody>
          <a:bodyPr/>
          <a:lstStyle/>
          <a:p>
            <a:pPr algn="l" rtl="0">
              <a:buFont typeface="Wingdings" panose="05000000000000000000" pitchFamily="2" charset="2"/>
              <a:buChar char="ü"/>
            </a:pPr>
            <a:endParaRPr lang="en-US" b="0" dirty="0">
              <a:solidFill>
                <a:schemeClr val="tx1"/>
              </a:solidFill>
            </a:endParaRPr>
          </a:p>
          <a:p>
            <a:pPr algn="l" rtl="0">
              <a:buFont typeface="Wingdings" panose="05000000000000000000" pitchFamily="2" charset="2"/>
              <a:buChar char="ü"/>
            </a:pPr>
            <a:r>
              <a:rPr lang="en-US" b="0" dirty="0">
                <a:solidFill>
                  <a:schemeClr val="tx1"/>
                </a:solidFill>
              </a:rPr>
              <a:t> Ensure that patients understand their risks if they don’t take their medications </a:t>
            </a:r>
          </a:p>
          <a:p>
            <a:pPr algn="l" rtl="0">
              <a:buFont typeface="Wingdings" panose="05000000000000000000" pitchFamily="2" charset="2"/>
              <a:buChar char="ü"/>
            </a:pPr>
            <a:r>
              <a:rPr lang="en-US" b="0" dirty="0">
                <a:solidFill>
                  <a:schemeClr val="tx1"/>
                </a:solidFill>
              </a:rPr>
              <a:t> Ask patients about the consequences of not taking their medications </a:t>
            </a:r>
          </a:p>
          <a:p>
            <a:pPr algn="l" rtl="0">
              <a:buFont typeface="Wingdings" panose="05000000000000000000" pitchFamily="2" charset="2"/>
              <a:buChar char="ü"/>
            </a:pPr>
            <a:r>
              <a:rPr lang="en-US" b="0" dirty="0">
                <a:solidFill>
                  <a:schemeClr val="tx1"/>
                </a:solidFill>
              </a:rPr>
              <a:t> Have patients restate the positive benefits of taking their medications </a:t>
            </a:r>
          </a:p>
          <a:p>
            <a:pPr algn="l" rtl="0">
              <a:buFont typeface="Wingdings" panose="05000000000000000000" pitchFamily="2" charset="2"/>
              <a:buChar char="ü"/>
            </a:pPr>
            <a:r>
              <a:rPr lang="en-US" b="0" dirty="0">
                <a:solidFill>
                  <a:schemeClr val="tx1"/>
                </a:solidFill>
              </a:rPr>
              <a:t> Address fears and concerns </a:t>
            </a:r>
          </a:p>
          <a:p>
            <a:pPr algn="l" rtl="0">
              <a:buFont typeface="Wingdings" panose="05000000000000000000" pitchFamily="2" charset="2"/>
              <a:buChar char="ü"/>
            </a:pPr>
            <a:r>
              <a:rPr lang="en-US" b="0" dirty="0">
                <a:solidFill>
                  <a:schemeClr val="tx1"/>
                </a:solidFill>
              </a:rPr>
              <a:t> Provide rewards for adherence </a:t>
            </a:r>
          </a:p>
          <a:p>
            <a:endParaRPr lang="en-US" sz="2000" dirty="0"/>
          </a:p>
        </p:txBody>
      </p:sp>
      <p:sp>
        <p:nvSpPr>
          <p:cNvPr id="4" name="Text Placeholder 3"/>
          <p:cNvSpPr>
            <a:spLocks noGrp="1"/>
          </p:cNvSpPr>
          <p:nvPr>
            <p:ph type="body" sz="quarter" idx="10"/>
          </p:nvPr>
        </p:nvSpPr>
        <p:spPr>
          <a:xfrm>
            <a:off x="457200" y="6096000"/>
            <a:ext cx="8229600" cy="457200"/>
          </a:xfrm>
        </p:spPr>
        <p:txBody>
          <a:bodyPr/>
          <a:lstStyle/>
          <a:p>
            <a:r>
              <a:rPr lang="en-US" dirty="0"/>
              <a:t>Source: </a:t>
            </a:r>
            <a:r>
              <a:rPr lang="en-US" dirty="0">
                <a:solidFill>
                  <a:srgbClr val="FFC000"/>
                </a:solidFill>
                <a:hlinkClick r:id="rId3"/>
              </a:rPr>
              <a:t>http://www.acpm.org/?MedAdherTT_ClinRef</a:t>
            </a:r>
            <a:endParaRPr lang="en-US" dirty="0">
              <a:solidFill>
                <a:srgbClr val="FFC000"/>
              </a:solidFill>
            </a:endParaRPr>
          </a:p>
          <a:p>
            <a:endParaRPr lang="en-US" dirty="0"/>
          </a:p>
        </p:txBody>
      </p:sp>
      <p:pic>
        <p:nvPicPr>
          <p:cNvPr id="5122" name="Picture 2" descr="Photo of a cupped hand holding pi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646770"/>
            <a:ext cx="2743200" cy="183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260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The aims</a:t>
            </a:r>
            <a:endParaRPr lang="ar-SA" dirty="0"/>
          </a:p>
        </p:txBody>
      </p:sp>
      <p:sp>
        <p:nvSpPr>
          <p:cNvPr id="3" name="عنصر نائب للمحتوى 2"/>
          <p:cNvSpPr>
            <a:spLocks noGrp="1"/>
          </p:cNvSpPr>
          <p:nvPr>
            <p:ph idx="1"/>
          </p:nvPr>
        </p:nvSpPr>
        <p:spPr/>
        <p:txBody>
          <a:bodyPr>
            <a:normAutofit/>
          </a:bodyPr>
          <a:lstStyle/>
          <a:p>
            <a:pPr algn="l" rtl="0">
              <a:buNone/>
            </a:pPr>
            <a:r>
              <a:rPr lang="en-US" dirty="0"/>
              <a:t>By the end of this session the student will be able to:</a:t>
            </a:r>
          </a:p>
          <a:p>
            <a:pPr algn="l" rtl="0"/>
            <a:r>
              <a:rPr lang="en-US" dirty="0"/>
              <a:t>Know the elements of legitimate prescription.</a:t>
            </a:r>
          </a:p>
          <a:p>
            <a:pPr algn="l" rtl="0"/>
            <a:r>
              <a:rPr lang="en-US" dirty="0"/>
              <a:t>Write an appropriate prescription.</a:t>
            </a:r>
          </a:p>
          <a:p>
            <a:pPr algn="l" rtl="0"/>
            <a:r>
              <a:rPr lang="en-US" dirty="0"/>
              <a:t>Define non-adherence .</a:t>
            </a:r>
          </a:p>
          <a:p>
            <a:pPr algn="l" rtl="0"/>
            <a:r>
              <a:rPr lang="en-US" dirty="0"/>
              <a:t>Determine the causes of poor adherence.</a:t>
            </a:r>
          </a:p>
          <a:p>
            <a:pPr algn="l" rtl="0"/>
            <a:r>
              <a:rPr lang="en-US" dirty="0"/>
              <a:t>Acknowledge the impact of non adherence.</a:t>
            </a:r>
          </a:p>
          <a:p>
            <a:pPr algn="l" rtl="0"/>
            <a:r>
              <a:rPr lang="en-US" dirty="0"/>
              <a:t>Know the appropriate strategies to improve adherence.</a:t>
            </a:r>
          </a:p>
          <a:p>
            <a:pPr algn="l" rtl="0"/>
            <a:r>
              <a:rPr lang="en-US" dirty="0"/>
              <a:t>Know the different methods of assessing adherence.</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0" dirty="0"/>
              <a:t>P—Provide Communication and Trust </a:t>
            </a:r>
          </a:p>
        </p:txBody>
      </p:sp>
      <p:sp>
        <p:nvSpPr>
          <p:cNvPr id="3" name="Content Placeholder 2"/>
          <p:cNvSpPr>
            <a:spLocks noGrp="1"/>
          </p:cNvSpPr>
          <p:nvPr>
            <p:ph idx="1"/>
          </p:nvPr>
        </p:nvSpPr>
        <p:spPr/>
        <p:txBody>
          <a:bodyPr/>
          <a:lstStyle/>
          <a:p>
            <a:pPr algn="l" rtl="0">
              <a:buFont typeface="Wingdings" panose="05000000000000000000" pitchFamily="2" charset="2"/>
              <a:buChar char="ü"/>
            </a:pPr>
            <a:endParaRPr lang="en-US" b="0" dirty="0">
              <a:solidFill>
                <a:schemeClr val="tx1"/>
              </a:solidFill>
            </a:endParaRPr>
          </a:p>
          <a:p>
            <a:pPr algn="l" rtl="0">
              <a:buFont typeface="Wingdings" panose="05000000000000000000" pitchFamily="2" charset="2"/>
              <a:buChar char="ü"/>
            </a:pPr>
            <a:r>
              <a:rPr lang="en-US" b="0" dirty="0">
                <a:solidFill>
                  <a:schemeClr val="tx1"/>
                </a:solidFill>
              </a:rPr>
              <a:t> Improve interviewing skills </a:t>
            </a:r>
          </a:p>
          <a:p>
            <a:pPr algn="l" rtl="0">
              <a:buFont typeface="Wingdings" panose="05000000000000000000" pitchFamily="2" charset="2"/>
              <a:buChar char="ü"/>
            </a:pPr>
            <a:r>
              <a:rPr lang="en-US" b="0" dirty="0">
                <a:solidFill>
                  <a:schemeClr val="tx1"/>
                </a:solidFill>
              </a:rPr>
              <a:t> Practice active listening</a:t>
            </a:r>
          </a:p>
          <a:p>
            <a:pPr algn="l" rtl="0">
              <a:buFont typeface="Wingdings" panose="05000000000000000000" pitchFamily="2" charset="2"/>
              <a:buChar char="ü"/>
            </a:pPr>
            <a:r>
              <a:rPr lang="en-US" b="0" dirty="0">
                <a:solidFill>
                  <a:schemeClr val="tx1"/>
                </a:solidFill>
              </a:rPr>
              <a:t> Provide emotional support </a:t>
            </a:r>
          </a:p>
          <a:p>
            <a:pPr algn="l" rtl="0">
              <a:buFont typeface="Wingdings" panose="05000000000000000000" pitchFamily="2" charset="2"/>
              <a:buChar char="ü"/>
            </a:pPr>
            <a:r>
              <a:rPr lang="en-US" b="0" dirty="0">
                <a:solidFill>
                  <a:schemeClr val="tx1"/>
                </a:solidFill>
              </a:rPr>
              <a:t> Use plain language </a:t>
            </a:r>
          </a:p>
          <a:p>
            <a:pPr algn="l" rtl="0">
              <a:buFont typeface="Wingdings" panose="05000000000000000000" pitchFamily="2" charset="2"/>
              <a:buChar char="ü"/>
            </a:pPr>
            <a:r>
              <a:rPr lang="en-US" b="0" dirty="0">
                <a:solidFill>
                  <a:schemeClr val="tx1"/>
                </a:solidFill>
              </a:rPr>
              <a:t> Elicit patient’s input in treatment decisions  </a:t>
            </a:r>
          </a:p>
          <a:p>
            <a:pPr algn="l" rtl="0"/>
            <a:endParaRPr lang="en-US" dirty="0">
              <a:solidFill>
                <a:schemeClr val="tx1"/>
              </a:solidFill>
            </a:endParaRPr>
          </a:p>
          <a:p>
            <a:endParaRPr lang="en-US" dirty="0"/>
          </a:p>
        </p:txBody>
      </p:sp>
      <p:sp>
        <p:nvSpPr>
          <p:cNvPr id="4" name="Text Placeholder 3"/>
          <p:cNvSpPr>
            <a:spLocks noGrp="1"/>
          </p:cNvSpPr>
          <p:nvPr>
            <p:ph type="body" sz="quarter" idx="10"/>
          </p:nvPr>
        </p:nvSpPr>
        <p:spPr>
          <a:xfrm>
            <a:off x="533400" y="6172200"/>
            <a:ext cx="8229600" cy="457200"/>
          </a:xfrm>
        </p:spPr>
        <p:txBody>
          <a:bodyPr/>
          <a:lstStyle/>
          <a:p>
            <a:r>
              <a:rPr lang="en-US" dirty="0"/>
              <a:t>Source: </a:t>
            </a:r>
            <a:r>
              <a:rPr lang="en-US" dirty="0">
                <a:solidFill>
                  <a:srgbClr val="FFC000"/>
                </a:solidFill>
                <a:hlinkClick r:id="rId3"/>
              </a:rPr>
              <a:t>http://www.acpm.org/?MedAdherTT_ClinRef</a:t>
            </a:r>
            <a:endParaRPr lang="en-US" dirty="0">
              <a:solidFill>
                <a:srgbClr val="FFC000"/>
              </a:solidFill>
            </a:endParaRPr>
          </a:p>
          <a:p>
            <a:endParaRPr lang="en-US" dirty="0"/>
          </a:p>
        </p:txBody>
      </p:sp>
    </p:spTree>
    <p:extLst>
      <p:ext uri="{BB962C8B-B14F-4D97-AF65-F5344CB8AC3E}">
        <p14:creationId xmlns:p14="http://schemas.microsoft.com/office/powerpoint/2010/main" val="19755945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a:t>L—Leave the Bias </a:t>
            </a:r>
          </a:p>
        </p:txBody>
      </p:sp>
      <p:sp>
        <p:nvSpPr>
          <p:cNvPr id="3" name="Content Placeholder 2"/>
          <p:cNvSpPr>
            <a:spLocks noGrp="1"/>
          </p:cNvSpPr>
          <p:nvPr>
            <p:ph idx="1"/>
          </p:nvPr>
        </p:nvSpPr>
        <p:spPr>
          <a:xfrm>
            <a:off x="304800" y="1285860"/>
            <a:ext cx="8534400" cy="5114939"/>
          </a:xfrm>
        </p:spPr>
        <p:txBody>
          <a:bodyPr/>
          <a:lstStyle/>
          <a:p>
            <a:pPr algn="l" rtl="0">
              <a:buFont typeface="Wingdings" panose="05000000000000000000" pitchFamily="2" charset="2"/>
              <a:buChar char="ü"/>
            </a:pPr>
            <a:endParaRPr lang="en-US" sz="2200" b="0" dirty="0">
              <a:solidFill>
                <a:schemeClr val="tx1"/>
              </a:solidFill>
            </a:endParaRPr>
          </a:p>
          <a:p>
            <a:pPr algn="l" rtl="0">
              <a:buFont typeface="Wingdings" panose="05000000000000000000" pitchFamily="2" charset="2"/>
              <a:buChar char="ü"/>
            </a:pPr>
            <a:r>
              <a:rPr lang="en-US" sz="2200" b="0" dirty="0">
                <a:solidFill>
                  <a:schemeClr val="tx1"/>
                </a:solidFill>
              </a:rPr>
              <a:t> Understand health literacy and how it affects outcomes </a:t>
            </a:r>
          </a:p>
          <a:p>
            <a:pPr algn="l" rtl="0">
              <a:buFont typeface="Wingdings" panose="05000000000000000000" pitchFamily="2" charset="2"/>
              <a:buChar char="ü"/>
            </a:pPr>
            <a:r>
              <a:rPr lang="en-US" sz="2200" b="0" dirty="0">
                <a:solidFill>
                  <a:schemeClr val="tx1"/>
                </a:solidFill>
              </a:rPr>
              <a:t> Examine self-efficacy regarding care of racial, ethnic, and social minority populations </a:t>
            </a:r>
          </a:p>
          <a:p>
            <a:pPr algn="l" rtl="0">
              <a:buFont typeface="Wingdings" panose="05000000000000000000" pitchFamily="2" charset="2"/>
              <a:buChar char="ü"/>
            </a:pPr>
            <a:r>
              <a:rPr lang="en-US" sz="2200" b="0" dirty="0">
                <a:solidFill>
                  <a:schemeClr val="tx1"/>
                </a:solidFill>
              </a:rPr>
              <a:t> Develop patient-centered communication style </a:t>
            </a:r>
          </a:p>
          <a:p>
            <a:pPr algn="l" rtl="0">
              <a:buFont typeface="Wingdings" panose="05000000000000000000" pitchFamily="2" charset="2"/>
              <a:buChar char="ü"/>
            </a:pPr>
            <a:r>
              <a:rPr lang="en-US" sz="2200" b="0" dirty="0">
                <a:solidFill>
                  <a:schemeClr val="tx1"/>
                </a:solidFill>
              </a:rPr>
              <a:t> Acknowledge biases in medical decision making </a:t>
            </a:r>
          </a:p>
          <a:p>
            <a:pPr algn="l" rtl="0">
              <a:buFont typeface="Wingdings" panose="05000000000000000000" pitchFamily="2" charset="2"/>
              <a:buChar char="ü"/>
            </a:pPr>
            <a:r>
              <a:rPr lang="en-US" sz="2200" b="0" dirty="0">
                <a:solidFill>
                  <a:schemeClr val="tx1"/>
                </a:solidFill>
              </a:rPr>
              <a:t> Address dissonance of patient-provider, race-ethnicity, and language </a:t>
            </a:r>
          </a:p>
          <a:p>
            <a:pPr marL="0" indent="0">
              <a:buNone/>
            </a:pPr>
            <a:endParaRPr lang="en-US" dirty="0"/>
          </a:p>
          <a:p>
            <a:pPr marL="0" indent="0">
              <a:buNone/>
            </a:pPr>
            <a:r>
              <a:rPr lang="en-US" dirty="0"/>
              <a:t>     </a:t>
            </a:r>
          </a:p>
          <a:p>
            <a:pPr marL="457200" lvl="1" indent="0">
              <a:buNone/>
            </a:pPr>
            <a:endParaRPr lang="en-US" dirty="0"/>
          </a:p>
          <a:p>
            <a:pPr marL="457200" lvl="1" indent="0">
              <a:buNone/>
            </a:pPr>
            <a:endParaRPr lang="en-US" dirty="0"/>
          </a:p>
          <a:p>
            <a:pPr marL="457200" lvl="1" indent="0">
              <a:buNone/>
            </a:pPr>
            <a:endParaRPr lang="en-US" dirty="0"/>
          </a:p>
        </p:txBody>
      </p:sp>
      <p:sp>
        <p:nvSpPr>
          <p:cNvPr id="4" name="Text Placeholder 3"/>
          <p:cNvSpPr>
            <a:spLocks noGrp="1"/>
          </p:cNvSpPr>
          <p:nvPr>
            <p:ph type="body" sz="quarter" idx="10"/>
          </p:nvPr>
        </p:nvSpPr>
        <p:spPr>
          <a:xfrm>
            <a:off x="0" y="5410200"/>
            <a:ext cx="8229600" cy="1371600"/>
          </a:xfrm>
        </p:spPr>
        <p:txBody>
          <a:bodyPr/>
          <a:lstStyle/>
          <a:p>
            <a:pPr indent="0"/>
            <a:r>
              <a:rPr lang="en-US" dirty="0"/>
              <a:t>Sources: </a:t>
            </a:r>
            <a:r>
              <a:rPr lang="en-US" dirty="0">
                <a:solidFill>
                  <a:srgbClr val="FFC000"/>
                </a:solidFill>
                <a:hlinkClick r:id="rId3"/>
              </a:rPr>
              <a:t>http://www.acpm.org/?MedAdherTT_ClinRef</a:t>
            </a:r>
            <a:r>
              <a:rPr lang="en-US" dirty="0">
                <a:solidFill>
                  <a:srgbClr val="FFC000"/>
                </a:solidFill>
              </a:rPr>
              <a:t>; Bandura, A. (1997). Self-efficacy: The exercise of control. New York: W.H. Freeman; Bandura, A. (1994). Self-efficacy. In V.S. Ramachaudran (Ed.), Encyclopedia of human behavior;4. New York: Academic Press, pp. 71-81. </a:t>
            </a:r>
            <a:br>
              <a:rPr lang="en-US" baseline="-25000" dirty="0"/>
            </a:br>
            <a:endParaRPr lang="en-US" dirty="0">
              <a:solidFill>
                <a:srgbClr val="FFC000"/>
              </a:solidFill>
            </a:endParaRPr>
          </a:p>
          <a:p>
            <a:endParaRPr lang="en-US" dirty="0"/>
          </a:p>
        </p:txBody>
      </p:sp>
    </p:spTree>
    <p:extLst>
      <p:ext uri="{BB962C8B-B14F-4D97-AF65-F5344CB8AC3E}">
        <p14:creationId xmlns:p14="http://schemas.microsoft.com/office/powerpoint/2010/main" val="20203496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4" name="Text Placeholder 3"/>
          <p:cNvSpPr>
            <a:spLocks noGrp="1"/>
          </p:cNvSpPr>
          <p:nvPr>
            <p:ph type="body" sz="quarter" idx="10"/>
          </p:nvPr>
        </p:nvSpPr>
        <p:spPr/>
        <p:txBody>
          <a:bodyPr/>
          <a:lstStyle/>
          <a:p>
            <a:endParaRPr lang="ar-S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801"/>
            <a:ext cx="9132506" cy="547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438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b="0" dirty="0"/>
              <a:t>E—Evaluating Adherence</a:t>
            </a:r>
          </a:p>
        </p:txBody>
      </p:sp>
      <p:sp>
        <p:nvSpPr>
          <p:cNvPr id="3" name="Content Placeholder 2"/>
          <p:cNvSpPr>
            <a:spLocks noGrp="1"/>
          </p:cNvSpPr>
          <p:nvPr>
            <p:ph idx="1"/>
          </p:nvPr>
        </p:nvSpPr>
        <p:spPr>
          <a:xfrm>
            <a:off x="304800" y="1143000"/>
            <a:ext cx="8534400" cy="4876799"/>
          </a:xfrm>
        </p:spPr>
        <p:txBody>
          <a:bodyPr>
            <a:normAutofit/>
          </a:bodyPr>
          <a:lstStyle/>
          <a:p>
            <a:pPr algn="l" rtl="0">
              <a:buFont typeface="Wingdings" panose="05000000000000000000" pitchFamily="2" charset="2"/>
              <a:buChar char="ü"/>
            </a:pPr>
            <a:endParaRPr lang="en-US" b="0" dirty="0">
              <a:solidFill>
                <a:schemeClr val="tx1"/>
              </a:solidFill>
            </a:endParaRPr>
          </a:p>
          <a:p>
            <a:pPr algn="l" rtl="0">
              <a:lnSpc>
                <a:spcPct val="80000"/>
              </a:lnSpc>
              <a:buFont typeface="Wingdings" panose="05000000000000000000" pitchFamily="2" charset="2"/>
              <a:buChar char="ü"/>
            </a:pPr>
            <a:r>
              <a:rPr lang="en-US" b="0" dirty="0">
                <a:solidFill>
                  <a:schemeClr val="tx1"/>
                </a:solidFill>
              </a:rPr>
              <a:t>Self-report </a:t>
            </a:r>
          </a:p>
          <a:p>
            <a:pPr algn="l" rtl="0">
              <a:lnSpc>
                <a:spcPct val="80000"/>
              </a:lnSpc>
              <a:buFont typeface="Wingdings" panose="05000000000000000000" pitchFamily="2" charset="2"/>
              <a:buChar char="ü"/>
            </a:pPr>
            <a:r>
              <a:rPr lang="en-US" b="0" dirty="0">
                <a:solidFill>
                  <a:schemeClr val="tx1"/>
                </a:solidFill>
              </a:rPr>
              <a:t>Ask about adherence behavior at every visit</a:t>
            </a:r>
          </a:p>
          <a:p>
            <a:pPr algn="l" rtl="0">
              <a:lnSpc>
                <a:spcPct val="80000"/>
              </a:lnSpc>
              <a:buFont typeface="Wingdings" panose="05000000000000000000" pitchFamily="2" charset="2"/>
              <a:buChar char="ü"/>
            </a:pPr>
            <a:r>
              <a:rPr lang="en-US" b="0" dirty="0">
                <a:solidFill>
                  <a:schemeClr val="tx1"/>
                </a:solidFill>
              </a:rPr>
              <a:t>Periodically review patient’s medication containers, noting renewal dates </a:t>
            </a:r>
          </a:p>
          <a:p>
            <a:pPr algn="l" rtl="0">
              <a:lnSpc>
                <a:spcPct val="80000"/>
              </a:lnSpc>
              <a:buFont typeface="Wingdings" panose="05000000000000000000" pitchFamily="2" charset="2"/>
              <a:buChar char="ü"/>
            </a:pPr>
            <a:r>
              <a:rPr lang="en-US" b="0" dirty="0">
                <a:solidFill>
                  <a:schemeClr val="tx1"/>
                </a:solidFill>
              </a:rPr>
              <a:t>Use biochemical tests—measure serum or urine medication levels as needed </a:t>
            </a:r>
          </a:p>
          <a:p>
            <a:pPr algn="l" rtl="0">
              <a:lnSpc>
                <a:spcPct val="80000"/>
              </a:lnSpc>
              <a:buFont typeface="Wingdings" panose="05000000000000000000" pitchFamily="2" charset="2"/>
              <a:buChar char="ü"/>
            </a:pPr>
            <a:r>
              <a:rPr lang="en-US" b="0" dirty="0">
                <a:solidFill>
                  <a:schemeClr val="tx1"/>
                </a:solidFill>
              </a:rPr>
              <a:t>Use medication adherence scales—for example:</a:t>
            </a:r>
          </a:p>
          <a:p>
            <a:pPr lvl="1" algn="l" rtl="0"/>
            <a:r>
              <a:rPr lang="en-US" sz="1600" dirty="0">
                <a:solidFill>
                  <a:schemeClr val="tx1"/>
                </a:solidFill>
              </a:rPr>
              <a:t>Morisky-8 (MMAS-8)</a:t>
            </a:r>
          </a:p>
          <a:p>
            <a:pPr lvl="1" algn="l" rtl="0"/>
            <a:r>
              <a:rPr lang="en-US" sz="1600" dirty="0">
                <a:solidFill>
                  <a:schemeClr val="tx1"/>
                </a:solidFill>
              </a:rPr>
              <a:t>Morisky-4 (MMAS-4, also known as the  Medication Adherence Questionnaire or MAQ)</a:t>
            </a:r>
          </a:p>
          <a:p>
            <a:pPr lvl="1" algn="l" rtl="0"/>
            <a:r>
              <a:rPr lang="en-US" sz="1600" dirty="0">
                <a:solidFill>
                  <a:schemeClr val="tx1"/>
                </a:solidFill>
              </a:rPr>
              <a:t>Medication Possession Ratio (MPR)</a:t>
            </a:r>
          </a:p>
          <a:p>
            <a:pPr lvl="1" algn="l" rtl="0"/>
            <a:r>
              <a:rPr lang="en-US" sz="1600" dirty="0">
                <a:solidFill>
                  <a:schemeClr val="tx1"/>
                </a:solidFill>
              </a:rPr>
              <a:t>Proportion of Days Covered (PDC) </a:t>
            </a:r>
          </a:p>
          <a:p>
            <a:pPr marL="0" indent="0">
              <a:buNone/>
            </a:pPr>
            <a:endParaRPr lang="en-US" dirty="0"/>
          </a:p>
          <a:p>
            <a:endParaRPr lang="en-US" dirty="0"/>
          </a:p>
          <a:p>
            <a:endParaRPr lang="en-US" dirty="0"/>
          </a:p>
          <a:p>
            <a:endParaRPr lang="en-US" dirty="0"/>
          </a:p>
        </p:txBody>
      </p:sp>
      <p:sp>
        <p:nvSpPr>
          <p:cNvPr id="4" name="Text Placeholder 3"/>
          <p:cNvSpPr>
            <a:spLocks noGrp="1"/>
          </p:cNvSpPr>
          <p:nvPr>
            <p:ph type="body" sz="quarter" idx="10"/>
          </p:nvPr>
        </p:nvSpPr>
        <p:spPr>
          <a:xfrm>
            <a:off x="457200" y="6400800"/>
            <a:ext cx="8229600" cy="381000"/>
          </a:xfrm>
        </p:spPr>
        <p:txBody>
          <a:bodyPr>
            <a:normAutofit fontScale="62500" lnSpcReduction="20000"/>
          </a:bodyPr>
          <a:lstStyle/>
          <a:p>
            <a:r>
              <a:rPr lang="en-US" dirty="0"/>
              <a:t>Sources: </a:t>
            </a:r>
            <a:r>
              <a:rPr lang="en-US" dirty="0">
                <a:solidFill>
                  <a:srgbClr val="FFC000"/>
                </a:solidFill>
                <a:hlinkClick r:id="rId3"/>
              </a:rPr>
              <a:t>http://www.acpm.org/?MedAdherTT_ClinRef</a:t>
            </a:r>
            <a:r>
              <a:rPr lang="en-US" dirty="0">
                <a:solidFill>
                  <a:srgbClr val="FFC000"/>
                </a:solidFill>
              </a:rPr>
              <a:t>; </a:t>
            </a:r>
            <a:r>
              <a:rPr lang="en-US" dirty="0">
                <a:solidFill>
                  <a:schemeClr val="tx1"/>
                </a:solidFill>
              </a:rPr>
              <a:t>Morisky, DE &amp; DiMatteo, MR. Journal of Clinical Epidemiology 2011; 64:262-263; </a:t>
            </a:r>
            <a:r>
              <a:rPr lang="en-US" u="sng" dirty="0">
                <a:hlinkClick r:id="rId4"/>
              </a:rPr>
              <a:t>https://www.urac.org/MedicationAdherence/includes/Nau_Presentation.pdf</a:t>
            </a:r>
            <a:endParaRPr lang="en-US" dirty="0"/>
          </a:p>
          <a:p>
            <a:endParaRPr lang="en-US" dirty="0">
              <a:solidFill>
                <a:srgbClr val="FFC000"/>
              </a:solidFill>
            </a:endParaRPr>
          </a:p>
          <a:p>
            <a:endParaRPr lang="en-US" dirty="0"/>
          </a:p>
        </p:txBody>
      </p:sp>
      <p:pic>
        <p:nvPicPr>
          <p:cNvPr id="5" name="Picture 3" descr="CCartoon graphic of different forms of medi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562" y="4800600"/>
            <a:ext cx="126703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650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 y="857250"/>
            <a:ext cx="9134801" cy="5143500"/>
          </a:xfrm>
          <a:prstGeom prst="rect">
            <a:avLst/>
          </a:prstGeom>
        </p:spPr>
      </p:pic>
    </p:spTree>
    <p:extLst>
      <p:ext uri="{BB962C8B-B14F-4D97-AF65-F5344CB8AC3E}">
        <p14:creationId xmlns:p14="http://schemas.microsoft.com/office/powerpoint/2010/main" val="59099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dirty="0"/>
              <a:t>What are the elements of prescription</a:t>
            </a:r>
            <a:endParaRPr lang="ar-SA" sz="4000" dirty="0"/>
          </a:p>
        </p:txBody>
      </p:sp>
      <p:sp>
        <p:nvSpPr>
          <p:cNvPr id="3" name="عنصر نائب للمحتوى 2"/>
          <p:cNvSpPr>
            <a:spLocks noGrp="1"/>
          </p:cNvSpPr>
          <p:nvPr>
            <p:ph idx="1"/>
          </p:nvPr>
        </p:nvSpPr>
        <p:spPr>
          <a:xfrm>
            <a:off x="768096" y="1844824"/>
            <a:ext cx="7290055" cy="4464536"/>
          </a:xfrm>
        </p:spPr>
        <p:txBody>
          <a:bodyPr>
            <a:noAutofit/>
          </a:bodyPr>
          <a:lstStyle/>
          <a:p>
            <a:pPr algn="l" rtl="0">
              <a:lnSpc>
                <a:spcPct val="50000"/>
              </a:lnSpc>
            </a:pPr>
            <a:r>
              <a:rPr lang="en-US" sz="1600" dirty="0"/>
              <a:t>Name of patient</a:t>
            </a:r>
          </a:p>
          <a:p>
            <a:pPr algn="l" rtl="0">
              <a:lnSpc>
                <a:spcPct val="50000"/>
              </a:lnSpc>
            </a:pPr>
            <a:r>
              <a:rPr lang="en-US" sz="1600" dirty="0"/>
              <a:t>Medical No.</a:t>
            </a:r>
          </a:p>
          <a:p>
            <a:pPr algn="l" rtl="0">
              <a:lnSpc>
                <a:spcPct val="50000"/>
              </a:lnSpc>
            </a:pPr>
            <a:r>
              <a:rPr lang="en-US" sz="1600" dirty="0"/>
              <a:t>Date</a:t>
            </a:r>
          </a:p>
          <a:p>
            <a:pPr algn="l" rtl="0">
              <a:lnSpc>
                <a:spcPct val="50000"/>
              </a:lnSpc>
            </a:pPr>
            <a:r>
              <a:rPr lang="en-US" sz="1600" dirty="0"/>
              <a:t>Diagnosis</a:t>
            </a:r>
          </a:p>
          <a:p>
            <a:pPr algn="l" rtl="0">
              <a:lnSpc>
                <a:spcPct val="50000"/>
              </a:lnSpc>
            </a:pPr>
            <a:r>
              <a:rPr lang="en-US" sz="1600" dirty="0"/>
              <a:t>Allergy </a:t>
            </a:r>
          </a:p>
          <a:p>
            <a:pPr algn="l" rtl="0">
              <a:lnSpc>
                <a:spcPct val="50000"/>
              </a:lnSpc>
            </a:pPr>
            <a:r>
              <a:rPr lang="en-US" sz="1600" dirty="0"/>
              <a:t>Age</a:t>
            </a:r>
          </a:p>
          <a:p>
            <a:pPr algn="l" rtl="0">
              <a:lnSpc>
                <a:spcPct val="50000"/>
              </a:lnSpc>
            </a:pPr>
            <a:r>
              <a:rPr lang="en-US" sz="1600" dirty="0"/>
              <a:t>Gender </a:t>
            </a:r>
          </a:p>
          <a:p>
            <a:pPr algn="l" rtl="0">
              <a:lnSpc>
                <a:spcPct val="50000"/>
              </a:lnSpc>
            </a:pPr>
            <a:r>
              <a:rPr lang="en-US" sz="1600" dirty="0"/>
              <a:t>Weight </a:t>
            </a:r>
          </a:p>
          <a:p>
            <a:pPr algn="l" rtl="0">
              <a:lnSpc>
                <a:spcPct val="50000"/>
              </a:lnSpc>
            </a:pPr>
            <a:r>
              <a:rPr lang="en-US" sz="1600" dirty="0"/>
              <a:t>Medication/s</a:t>
            </a:r>
          </a:p>
          <a:p>
            <a:pPr algn="l" rtl="0">
              <a:lnSpc>
                <a:spcPct val="50000"/>
              </a:lnSpc>
            </a:pPr>
            <a:r>
              <a:rPr lang="en-US" sz="1600" dirty="0"/>
              <a:t>Form</a:t>
            </a:r>
          </a:p>
          <a:p>
            <a:pPr algn="l" rtl="0">
              <a:lnSpc>
                <a:spcPct val="50000"/>
              </a:lnSpc>
            </a:pPr>
            <a:r>
              <a:rPr lang="en-US" sz="1600" dirty="0"/>
              <a:t>Concentration</a:t>
            </a:r>
          </a:p>
          <a:p>
            <a:pPr algn="l" rtl="0">
              <a:lnSpc>
                <a:spcPct val="50000"/>
              </a:lnSpc>
            </a:pPr>
            <a:r>
              <a:rPr lang="en-US" sz="1600" dirty="0"/>
              <a:t>Dose</a:t>
            </a:r>
          </a:p>
          <a:p>
            <a:pPr algn="l" rtl="0">
              <a:lnSpc>
                <a:spcPct val="50000"/>
              </a:lnSpc>
            </a:pPr>
            <a:r>
              <a:rPr lang="en-US" sz="1600" dirty="0"/>
              <a:t>Frequency ( special instructions)</a:t>
            </a:r>
          </a:p>
          <a:p>
            <a:pPr algn="l" rtl="0">
              <a:lnSpc>
                <a:spcPct val="50000"/>
              </a:lnSpc>
            </a:pPr>
            <a:r>
              <a:rPr lang="en-US" sz="1600" dirty="0"/>
              <a:t>Duration /Quantity</a:t>
            </a:r>
          </a:p>
          <a:p>
            <a:pPr algn="l" rtl="0">
              <a:lnSpc>
                <a:spcPct val="50000"/>
              </a:lnSpc>
            </a:pPr>
            <a:r>
              <a:rPr lang="en-US" sz="1600" dirty="0"/>
              <a:t>Name of prescriber</a:t>
            </a:r>
          </a:p>
          <a:p>
            <a:pPr algn="l" rtl="0">
              <a:lnSpc>
                <a:spcPct val="50000"/>
              </a:lnSpc>
            </a:pPr>
            <a:r>
              <a:rPr lang="en-US" sz="1600" dirty="0"/>
              <a:t>Signature</a:t>
            </a:r>
            <a:endParaRPr lang="ar-SA"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The drug adherence</a:t>
            </a:r>
            <a:endParaRPr lang="ar-SA" dirty="0"/>
          </a:p>
        </p:txBody>
      </p:sp>
      <p:sp>
        <p:nvSpPr>
          <p:cNvPr id="3" name="عنصر نائب للمحتوى 2"/>
          <p:cNvSpPr>
            <a:spLocks noGrp="1"/>
          </p:cNvSpPr>
          <p:nvPr>
            <p:ph idx="1"/>
          </p:nvPr>
        </p:nvSpPr>
        <p:spPr/>
        <p:txBody>
          <a:bodyPr/>
          <a:lstStyle/>
          <a:p>
            <a:pPr algn="l" rtl="0"/>
            <a:endParaRPr lang="en-US" dirty="0"/>
          </a:p>
          <a:p>
            <a:pPr algn="l" rtl="0"/>
            <a:r>
              <a:rPr lang="en-US" dirty="0"/>
              <a:t>The definition</a:t>
            </a:r>
          </a:p>
          <a:p>
            <a:pPr algn="l" rtl="0"/>
            <a:endParaRPr lang="en-US" dirty="0"/>
          </a:p>
          <a:p>
            <a:pPr algn="l" rtl="0"/>
            <a:endParaRPr lang="en-US" dirty="0"/>
          </a:p>
          <a:p>
            <a:pPr algn="l" rtl="0"/>
            <a:r>
              <a:rPr lang="en-US" dirty="0"/>
              <a:t>Compliance VS Adherence</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rrowheads="1"/>
          </p:cNvSpPr>
          <p:nvPr>
            <p:ph type="title"/>
          </p:nvPr>
        </p:nvSpPr>
        <p:spPr>
          <a:xfrm>
            <a:off x="571472" y="304800"/>
            <a:ext cx="7353328" cy="762000"/>
          </a:xfrm>
        </p:spPr>
        <p:txBody>
          <a:bodyPr>
            <a:normAutofit/>
          </a:bodyPr>
          <a:lstStyle/>
          <a:p>
            <a:pPr algn="l"/>
            <a:r>
              <a:rPr lang="en-US" dirty="0"/>
              <a:t>What Is Adherence?</a:t>
            </a:r>
          </a:p>
        </p:txBody>
      </p:sp>
      <p:sp>
        <p:nvSpPr>
          <p:cNvPr id="751620" name="Rectangle 4"/>
          <p:cNvSpPr>
            <a:spLocks noGrp="1" noChangeArrowheads="1"/>
          </p:cNvSpPr>
          <p:nvPr>
            <p:ph idx="1"/>
          </p:nvPr>
        </p:nvSpPr>
        <p:spPr>
          <a:xfrm>
            <a:off x="571472" y="1524000"/>
            <a:ext cx="8343928" cy="4343400"/>
          </a:xfrm>
          <a:noFill/>
          <a:ln/>
        </p:spPr>
        <p:txBody>
          <a:bodyPr lIns="92075" tIns="46038" rIns="92075" bIns="46038"/>
          <a:lstStyle/>
          <a:p>
            <a:pPr algn="l" rtl="0">
              <a:buFont typeface="Wingdings" pitchFamily="2" charset="2"/>
              <a:buNone/>
            </a:pPr>
            <a:r>
              <a:rPr lang="en-US" sz="2400" b="1" dirty="0"/>
              <a:t>Compliance</a:t>
            </a:r>
          </a:p>
          <a:p>
            <a:pPr algn="l" rtl="0">
              <a:buNone/>
            </a:pPr>
            <a:r>
              <a:rPr lang="en-US" sz="2400" dirty="0">
                <a:effectLst/>
              </a:rPr>
              <a:t> “The extent to which a person’s behavior coincides with medical or health advice.”</a:t>
            </a:r>
            <a:r>
              <a:rPr lang="en-US" sz="2400" b="1" dirty="0"/>
              <a:t>   </a:t>
            </a:r>
            <a:r>
              <a:rPr lang="en-US" sz="1800" b="1" dirty="0"/>
              <a:t>Haynes, 1979</a:t>
            </a:r>
          </a:p>
          <a:p>
            <a:pPr algn="l" rtl="0">
              <a:buFont typeface="Wingdings" pitchFamily="2" charset="2"/>
              <a:buNone/>
            </a:pPr>
            <a:r>
              <a:rPr lang="en-US" sz="2400" b="1" dirty="0"/>
              <a:t>Adherence </a:t>
            </a:r>
          </a:p>
          <a:p>
            <a:pPr algn="l" rtl="0">
              <a:buNone/>
            </a:pPr>
            <a:r>
              <a:rPr lang="en-US" sz="2400" dirty="0">
                <a:effectLst/>
              </a:rPr>
              <a:t> “The extent to which the patient continues an </a:t>
            </a:r>
            <a:r>
              <a:rPr lang="en-US" sz="2400" u="sng" dirty="0">
                <a:effectLst/>
              </a:rPr>
              <a:t>agreed-upon</a:t>
            </a:r>
            <a:r>
              <a:rPr lang="en-US" sz="2400" dirty="0">
                <a:effectLst/>
              </a:rPr>
              <a:t> mode of treatment (under limited supervision) when faced with conflicting demands.”</a:t>
            </a:r>
          </a:p>
        </p:txBody>
      </p:sp>
      <p:sp>
        <p:nvSpPr>
          <p:cNvPr id="751622" name="Text Box 6"/>
          <p:cNvSpPr txBox="1">
            <a:spLocks noChangeArrowheads="1"/>
          </p:cNvSpPr>
          <p:nvPr/>
        </p:nvSpPr>
        <p:spPr bwMode="auto">
          <a:xfrm>
            <a:off x="2857488" y="6215082"/>
            <a:ext cx="6096000" cy="307777"/>
          </a:xfrm>
          <a:prstGeom prst="rect">
            <a:avLst/>
          </a:prstGeom>
          <a:noFill/>
          <a:ln w="9525">
            <a:noFill/>
            <a:miter lim="800000"/>
            <a:headEnd/>
            <a:tailEnd/>
          </a:ln>
          <a:effectLst/>
        </p:spPr>
        <p:txBody>
          <a:bodyPr>
            <a:spAutoFit/>
          </a:bodyPr>
          <a:lstStyle/>
          <a:p>
            <a:pPr>
              <a:spcBef>
                <a:spcPct val="50000"/>
              </a:spcBef>
            </a:pPr>
            <a:r>
              <a:rPr lang="en-US" sz="1400" b="1" dirty="0">
                <a:solidFill>
                  <a:schemeClr val="tx2"/>
                </a:solidFill>
                <a:effectLst>
                  <a:outerShdw blurRad="38100" dist="38100" dir="2700000" algn="tl">
                    <a:srgbClr val="000000"/>
                  </a:outerShdw>
                </a:effectLst>
              </a:rPr>
              <a:t>American Heritage Medical Dictionary, 2007</a:t>
            </a:r>
            <a:r>
              <a:rPr lang="en-US" sz="1400" dirty="0"/>
              <a:t> </a:t>
            </a:r>
          </a:p>
        </p:txBody>
      </p:sp>
    </p:spTree>
    <p:extLst>
      <p:ext uri="{BB962C8B-B14F-4D97-AF65-F5344CB8AC3E}">
        <p14:creationId xmlns:p14="http://schemas.microsoft.com/office/powerpoint/2010/main" val="224775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The drug compliance</a:t>
            </a:r>
            <a:endParaRPr lang="ar-SA" dirty="0"/>
          </a:p>
        </p:txBody>
      </p:sp>
      <p:sp>
        <p:nvSpPr>
          <p:cNvPr id="3" name="عنصر نائب للمحتوى 2"/>
          <p:cNvSpPr>
            <a:spLocks noGrp="1"/>
          </p:cNvSpPr>
          <p:nvPr>
            <p:ph idx="1"/>
          </p:nvPr>
        </p:nvSpPr>
        <p:spPr>
          <a:xfrm>
            <a:off x="768096" y="2286000"/>
            <a:ext cx="7476312" cy="4023360"/>
          </a:xfrm>
        </p:spPr>
        <p:txBody>
          <a:bodyPr>
            <a:normAutofit/>
          </a:bodyPr>
          <a:lstStyle/>
          <a:p>
            <a:pPr algn="l" rtl="0">
              <a:buNone/>
            </a:pPr>
            <a:r>
              <a:rPr lang="en-US" sz="2400" dirty="0"/>
              <a:t>Definition :</a:t>
            </a:r>
          </a:p>
          <a:p>
            <a:pPr algn="l" rtl="0"/>
            <a:r>
              <a:rPr lang="en-US" sz="2400" dirty="0"/>
              <a:t>T</a:t>
            </a:r>
            <a:r>
              <a:rPr lang="en-US" sz="2400" baseline="0" dirty="0"/>
              <a:t>he extent to which the patient follows medical instructions .</a:t>
            </a:r>
            <a:endParaRPr lang="en-US" sz="2400" dirty="0"/>
          </a:p>
          <a:p>
            <a:pPr algn="l" rtl="0">
              <a:buNone/>
            </a:pPr>
            <a:endParaRPr lang="en-US" sz="2400" dirty="0"/>
          </a:p>
          <a:p>
            <a:pPr algn="l" rtl="0"/>
            <a:r>
              <a:rPr lang="en-US" sz="2400" dirty="0"/>
              <a:t>The extent to which a person’s </a:t>
            </a:r>
            <a:r>
              <a:rPr lang="en-US" sz="2400" dirty="0" err="1"/>
              <a:t>behaviour</a:t>
            </a:r>
            <a:r>
              <a:rPr lang="en-US" sz="2400" dirty="0"/>
              <a:t> – taking medication, following a diet, and/or executing lifestyle changes, corresponds with agreed recommendations from a health care provider.</a:t>
            </a:r>
            <a:endParaRPr lang="ar-SA"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non-adherence</a:t>
            </a:r>
            <a:endParaRPr lang="ar-SA" dirty="0"/>
          </a:p>
        </p:txBody>
      </p:sp>
      <p:sp>
        <p:nvSpPr>
          <p:cNvPr id="3" name="عنصر نائب للمحتوى 2"/>
          <p:cNvSpPr>
            <a:spLocks noGrp="1"/>
          </p:cNvSpPr>
          <p:nvPr>
            <p:ph idx="1"/>
          </p:nvPr>
        </p:nvSpPr>
        <p:spPr>
          <a:xfrm>
            <a:off x="768096" y="1988840"/>
            <a:ext cx="7290055" cy="4023360"/>
          </a:xfrm>
        </p:spPr>
        <p:txBody>
          <a:bodyPr>
            <a:normAutofit fontScale="92500" lnSpcReduction="20000"/>
          </a:bodyPr>
          <a:lstStyle/>
          <a:p>
            <a:pPr algn="l" rtl="0"/>
            <a:r>
              <a:rPr lang="en-US" sz="2600" dirty="0"/>
              <a:t>Taking an incorrect dose.</a:t>
            </a:r>
          </a:p>
          <a:p>
            <a:pPr algn="l" rtl="0"/>
            <a:endParaRPr lang="en-US" sz="2600" dirty="0"/>
          </a:p>
          <a:p>
            <a:pPr algn="l" rtl="0"/>
            <a:r>
              <a:rPr lang="en-US" sz="2600" dirty="0"/>
              <a:t>Taking medication at the wrong times.</a:t>
            </a:r>
          </a:p>
          <a:p>
            <a:pPr algn="l" rtl="0"/>
            <a:endParaRPr lang="en-US" sz="2600" dirty="0"/>
          </a:p>
          <a:p>
            <a:pPr algn="l" rtl="0"/>
            <a:r>
              <a:rPr lang="en-US" sz="2600" dirty="0"/>
              <a:t>Increasing or decreasing the frequency of doses.</a:t>
            </a:r>
          </a:p>
          <a:p>
            <a:pPr algn="l" rtl="0"/>
            <a:endParaRPr lang="en-US" sz="2600" dirty="0"/>
          </a:p>
          <a:p>
            <a:pPr algn="l" rtl="0"/>
            <a:r>
              <a:rPr lang="en-US" sz="2600" dirty="0"/>
              <a:t>Stopping the treatment too soon.</a:t>
            </a:r>
          </a:p>
          <a:p>
            <a:pPr algn="l" rtl="0"/>
            <a:endParaRPr lang="en-US" sz="2600" dirty="0"/>
          </a:p>
          <a:p>
            <a:pPr algn="l" rtl="0"/>
            <a:r>
              <a:rPr lang="en-US" sz="2600" dirty="0"/>
              <a:t>Delaying in seeking healthcare.</a:t>
            </a:r>
          </a:p>
          <a:p>
            <a:pPr algn="l" rtl="0"/>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non-adherence</a:t>
            </a:r>
            <a:endParaRPr lang="ar-SA" dirty="0"/>
          </a:p>
        </p:txBody>
      </p:sp>
      <p:sp>
        <p:nvSpPr>
          <p:cNvPr id="3" name="عنصر نائب للمحتوى 2"/>
          <p:cNvSpPr>
            <a:spLocks noGrp="1"/>
          </p:cNvSpPr>
          <p:nvPr>
            <p:ph idx="1"/>
          </p:nvPr>
        </p:nvSpPr>
        <p:spPr>
          <a:xfrm>
            <a:off x="768096" y="2084832"/>
            <a:ext cx="7290055" cy="4224528"/>
          </a:xfrm>
        </p:spPr>
        <p:txBody>
          <a:bodyPr>
            <a:normAutofit lnSpcReduction="10000"/>
          </a:bodyPr>
          <a:lstStyle/>
          <a:p>
            <a:pPr algn="l" rtl="0"/>
            <a:r>
              <a:rPr lang="en-US" sz="2400" dirty="0"/>
              <a:t>Non-participation in clinic visits.</a:t>
            </a:r>
          </a:p>
          <a:p>
            <a:pPr algn="l" rtl="0"/>
            <a:endParaRPr lang="en-US" sz="2400" dirty="0"/>
          </a:p>
          <a:p>
            <a:pPr algn="l" rtl="0"/>
            <a:r>
              <a:rPr lang="en-US" sz="2400" dirty="0"/>
              <a:t>Failure to follow doctor’s instructions .</a:t>
            </a:r>
          </a:p>
          <a:p>
            <a:pPr algn="l" rtl="0"/>
            <a:endParaRPr lang="en-US" sz="2400" dirty="0"/>
          </a:p>
          <a:p>
            <a:pPr algn="l" rtl="0"/>
            <a:r>
              <a:rPr lang="en-US" sz="2400" dirty="0"/>
              <a:t>“Drug holidays”, which means the patient stops the therapy for a while and then restarts the therapy.</a:t>
            </a:r>
          </a:p>
          <a:p>
            <a:pPr algn="l" rtl="0"/>
            <a:endParaRPr lang="en-US" sz="2400" dirty="0"/>
          </a:p>
          <a:p>
            <a:pPr algn="l" rtl="0"/>
            <a:r>
              <a:rPr lang="en-US" sz="2400" dirty="0"/>
              <a:t>“White-coat compliance”, which means patients are compliant to the medication regimen around the time of clinic appointments .</a:t>
            </a:r>
          </a:p>
          <a:p>
            <a:pPr algn="l" rtl="0"/>
            <a:endParaRPr lang="ar-SA" dirty="0"/>
          </a:p>
        </p:txBody>
      </p:sp>
    </p:spTree>
    <p:extLst>
      <p:ext uri="{BB962C8B-B14F-4D97-AF65-F5344CB8AC3E}">
        <p14:creationId xmlns:p14="http://schemas.microsoft.com/office/powerpoint/2010/main" val="71187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Factors affecting the adherence</a:t>
            </a:r>
            <a:endParaRPr lang="ar-SA" dirty="0"/>
          </a:p>
        </p:txBody>
      </p:sp>
      <p:sp>
        <p:nvSpPr>
          <p:cNvPr id="3" name="عنصر نائب للمحتوى 2"/>
          <p:cNvSpPr>
            <a:spLocks noGrp="1"/>
          </p:cNvSpPr>
          <p:nvPr>
            <p:ph idx="1"/>
          </p:nvPr>
        </p:nvSpPr>
        <p:spPr/>
        <p:txBody>
          <a:bodyPr>
            <a:noAutofit/>
          </a:bodyPr>
          <a:lstStyle/>
          <a:p>
            <a:pPr algn="l" rtl="0"/>
            <a:r>
              <a:rPr lang="en-US" sz="2400" dirty="0"/>
              <a:t>Doctor factors</a:t>
            </a:r>
          </a:p>
          <a:p>
            <a:pPr algn="l" rtl="0"/>
            <a:endParaRPr lang="en-US" sz="2400" dirty="0"/>
          </a:p>
          <a:p>
            <a:pPr algn="l" rtl="0"/>
            <a:r>
              <a:rPr lang="en-US" sz="2400" dirty="0"/>
              <a:t>Patient factors</a:t>
            </a:r>
          </a:p>
          <a:p>
            <a:pPr algn="l" rtl="0"/>
            <a:endParaRPr lang="en-US" sz="2400" dirty="0"/>
          </a:p>
          <a:p>
            <a:pPr algn="l" rtl="0"/>
            <a:r>
              <a:rPr lang="en-US" sz="2400" dirty="0"/>
              <a:t>Medication factors</a:t>
            </a:r>
          </a:p>
          <a:p>
            <a:pPr algn="l" rtl="0"/>
            <a:endParaRPr lang="en-US" sz="2400" dirty="0"/>
          </a:p>
          <a:p>
            <a:pPr algn="l" rtl="0"/>
            <a:r>
              <a:rPr lang="en-US" sz="2400" dirty="0"/>
              <a:t>Disease factors</a:t>
            </a:r>
          </a:p>
          <a:p>
            <a:pPr algn="l" rtl="0"/>
            <a:endParaRPr lang="en-US" sz="2400" dirty="0"/>
          </a:p>
          <a:p>
            <a:pPr algn="l" rtl="0"/>
            <a:r>
              <a:rPr lang="en-US" sz="2400" dirty="0"/>
              <a:t>Organizational factors</a:t>
            </a:r>
            <a:endParaRPr lang="ar-SA"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3248</Words>
  <Application>Microsoft Office PowerPoint</Application>
  <PresentationFormat>On-screen Show (4:3)</PresentationFormat>
  <Paragraphs>361</Paragraphs>
  <Slides>24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AngsanaUPC</vt:lpstr>
      <vt:lpstr>Arial</vt:lpstr>
      <vt:lpstr>Calibri</vt:lpstr>
      <vt:lpstr>Courier New</vt:lpstr>
      <vt:lpstr>TheSans</vt:lpstr>
      <vt:lpstr>Tw Cen MT</vt:lpstr>
      <vt:lpstr>Tw Cen MT Condensed</vt:lpstr>
      <vt:lpstr>Wingdings</vt:lpstr>
      <vt:lpstr>Wingdings 3</vt:lpstr>
      <vt:lpstr>Integral</vt:lpstr>
      <vt:lpstr>نسق Office</vt:lpstr>
      <vt:lpstr>PowerPoint Presentation</vt:lpstr>
      <vt:lpstr>The aims</vt:lpstr>
      <vt:lpstr>What are the elements of prescription</vt:lpstr>
      <vt:lpstr>The drug adherence</vt:lpstr>
      <vt:lpstr>What Is Adherence?</vt:lpstr>
      <vt:lpstr>The drug compliance</vt:lpstr>
      <vt:lpstr>Types of non-adherence</vt:lpstr>
      <vt:lpstr>Types of non-adherence</vt:lpstr>
      <vt:lpstr>Factors affecting the adherence</vt:lpstr>
      <vt:lpstr>Causes of poor adherence</vt:lpstr>
      <vt:lpstr>The impact of poor compliance</vt:lpstr>
      <vt:lpstr>Non-Adherence—Economic </vt:lpstr>
      <vt:lpstr>Non-Adherence—Clinical Outcomes</vt:lpstr>
      <vt:lpstr>Non-adherence Mortality, Hospitalizations,  ED Visits</vt:lpstr>
      <vt:lpstr>SIMPLE</vt:lpstr>
      <vt:lpstr>PowerPoint Presentation</vt:lpstr>
      <vt:lpstr>S—Simplify the Regimen</vt:lpstr>
      <vt:lpstr>I—Impart Knowledge</vt:lpstr>
      <vt:lpstr>M—Modify Patient Beliefs and Behavior</vt:lpstr>
      <vt:lpstr>P—Provide Communication and Trust </vt:lpstr>
      <vt:lpstr>L—Leave the Bias </vt:lpstr>
      <vt:lpstr>PowerPoint Presentation</vt:lpstr>
      <vt:lpstr>E—Evaluating Adherence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Prescribing and drug copliance</dc:title>
  <dc:creator>Toshiba</dc:creator>
  <cp:lastModifiedBy>MOHAMED ELGEZOLI</cp:lastModifiedBy>
  <cp:revision>24</cp:revision>
  <dcterms:created xsi:type="dcterms:W3CDTF">2013-09-01T22:03:23Z</dcterms:created>
  <dcterms:modified xsi:type="dcterms:W3CDTF">2024-04-20T18:18:44Z</dcterms:modified>
</cp:coreProperties>
</file>