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0" r:id="rId2"/>
    <p:sldId id="293" r:id="rId3"/>
    <p:sldId id="300" r:id="rId4"/>
    <p:sldId id="301" r:id="rId5"/>
    <p:sldId id="302" r:id="rId6"/>
    <p:sldId id="304" r:id="rId7"/>
    <p:sldId id="303" r:id="rId8"/>
    <p:sldId id="261" r:id="rId9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D6B481D9-B7B7-41AD-9EDF-BD8207CCF352}">
          <p14:sldIdLst>
            <p14:sldId id="260"/>
            <p14:sldId id="293"/>
            <p14:sldId id="300"/>
            <p14:sldId id="301"/>
            <p14:sldId id="302"/>
            <p14:sldId id="304"/>
            <p14:sldId id="303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9EB1"/>
    <a:srgbClr val="C7A362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9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55EDE-9505-41C3-AD99-CB0A461D9BEE}" type="datetimeFigureOut">
              <a:rPr lang="en-US" smtClean="0"/>
              <a:t>4/20/2024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10523-A469-4997-A6F6-817B6C260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3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" y="0"/>
            <a:ext cx="914311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4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صورة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" y="0"/>
            <a:ext cx="9143111" cy="5143500"/>
          </a:xfrm>
          <a:prstGeom prst="rect">
            <a:avLst/>
          </a:prstGeom>
        </p:spPr>
      </p:pic>
      <p:sp>
        <p:nvSpPr>
          <p:cNvPr id="18" name="مربع نص 17"/>
          <p:cNvSpPr txBox="1"/>
          <p:nvPr userDrawn="1"/>
        </p:nvSpPr>
        <p:spPr>
          <a:xfrm>
            <a:off x="8686800" y="4856118"/>
            <a:ext cx="304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A336C6F-6EAF-4CD9-BB47-AD8A22393DDB}" type="slidenum">
              <a:rPr lang="en-US" sz="900" smtClean="0">
                <a:solidFill>
                  <a:schemeClr val="bg1"/>
                </a:solidFill>
                <a:latin typeface="TheSans" panose="020B0503040302020203" pitchFamily="34" charset="-78"/>
                <a:cs typeface="TheSans" panose="020B0503040302020203" pitchFamily="34" charset="-78"/>
              </a:rPr>
              <a:t>‹#›</a:t>
            </a:fld>
            <a:endParaRPr lang="en-US" sz="900" dirty="0">
              <a:solidFill>
                <a:schemeClr val="bg1"/>
              </a:solidFill>
              <a:latin typeface="TheSans" panose="020B0503040302020203" pitchFamily="34" charset="-78"/>
              <a:cs typeface="TheSans" panose="020B0503040302020203" pitchFamily="34" charset="-78"/>
            </a:endParaRPr>
          </a:p>
        </p:txBody>
      </p:sp>
      <p:cxnSp>
        <p:nvCxnSpPr>
          <p:cNvPr id="9" name="رابط مستقيم 8"/>
          <p:cNvCxnSpPr/>
          <p:nvPr userDrawn="1"/>
        </p:nvCxnSpPr>
        <p:spPr>
          <a:xfrm>
            <a:off x="914400" y="1368341"/>
            <a:ext cx="3759200" cy="0"/>
          </a:xfrm>
          <a:prstGeom prst="line">
            <a:avLst/>
          </a:prstGeom>
          <a:ln w="19050">
            <a:solidFill>
              <a:srgbClr val="229E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عنصر نائب للمحتوى 19"/>
          <p:cNvSpPr>
            <a:spLocks noGrp="1"/>
          </p:cNvSpPr>
          <p:nvPr>
            <p:ph sz="quarter" idx="10" hasCustomPrompt="1"/>
          </p:nvPr>
        </p:nvSpPr>
        <p:spPr>
          <a:xfrm>
            <a:off x="5943601" y="1130300"/>
            <a:ext cx="2349500" cy="4445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rtl="1">
              <a:buNone/>
              <a:defRPr sz="2400" b="1">
                <a:solidFill>
                  <a:srgbClr val="229EB1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/>
              <a:t>العنوان الرئيسي</a:t>
            </a:r>
            <a:endParaRPr lang="en-US" dirty="0"/>
          </a:p>
        </p:txBody>
      </p:sp>
      <p:sp>
        <p:nvSpPr>
          <p:cNvPr id="23" name="عنصر نائب للمحتوى 22"/>
          <p:cNvSpPr>
            <a:spLocks noGrp="1"/>
          </p:cNvSpPr>
          <p:nvPr>
            <p:ph sz="quarter" idx="11" hasCustomPrompt="1"/>
          </p:nvPr>
        </p:nvSpPr>
        <p:spPr>
          <a:xfrm>
            <a:off x="914400" y="1803400"/>
            <a:ext cx="7378700" cy="2479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justLow" rtl="1">
              <a:buNone/>
              <a:defRPr sz="1600"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/>
              <a:t>المحتوى النصي</a:t>
            </a:r>
            <a:endParaRPr lang="en-US" dirty="0"/>
          </a:p>
        </p:txBody>
      </p:sp>
      <p:sp>
        <p:nvSpPr>
          <p:cNvPr id="24" name="عنصر نائب للمحتوى 22"/>
          <p:cNvSpPr>
            <a:spLocks noGrp="1"/>
          </p:cNvSpPr>
          <p:nvPr>
            <p:ph sz="quarter" idx="12" hasCustomPrompt="1"/>
          </p:nvPr>
        </p:nvSpPr>
        <p:spPr>
          <a:xfrm>
            <a:off x="696688" y="4421165"/>
            <a:ext cx="1164307" cy="1810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Low" rtl="1">
              <a:buNone/>
              <a:defRPr sz="1100">
                <a:solidFill>
                  <a:srgbClr val="C7A362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 err="1"/>
              <a:t>إسم</a:t>
            </a:r>
            <a:r>
              <a:rPr lang="ar-SA" dirty="0"/>
              <a:t> الإدارة هنا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4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" y="0"/>
            <a:ext cx="9143111" cy="5143500"/>
          </a:xfrm>
          <a:prstGeom prst="rect">
            <a:avLst/>
          </a:prstGeom>
        </p:spPr>
      </p:pic>
      <p:sp>
        <p:nvSpPr>
          <p:cNvPr id="8" name="مربع نص 7"/>
          <p:cNvSpPr txBox="1"/>
          <p:nvPr userDrawn="1"/>
        </p:nvSpPr>
        <p:spPr>
          <a:xfrm>
            <a:off x="8686800" y="4856118"/>
            <a:ext cx="304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A336C6F-6EAF-4CD9-BB47-AD8A22393DDB}" type="slidenum">
              <a:rPr lang="en-US" sz="900" smtClean="0">
                <a:solidFill>
                  <a:schemeClr val="bg1"/>
                </a:solidFill>
                <a:latin typeface="TheSans" panose="020B0503040302020203" pitchFamily="34" charset="-78"/>
                <a:cs typeface="TheSans" panose="020B0503040302020203" pitchFamily="34" charset="-78"/>
              </a:rPr>
              <a:t>‹#›</a:t>
            </a:fld>
            <a:endParaRPr lang="en-US" sz="900" dirty="0">
              <a:solidFill>
                <a:schemeClr val="bg1"/>
              </a:solidFill>
              <a:latin typeface="TheSans" panose="020B0503040302020203" pitchFamily="34" charset="-78"/>
              <a:cs typeface="TheSans" panose="020B0503040302020203" pitchFamily="34" charset="-78"/>
            </a:endParaRPr>
          </a:p>
        </p:txBody>
      </p:sp>
      <p:sp>
        <p:nvSpPr>
          <p:cNvPr id="5" name="مستطيل 4"/>
          <p:cNvSpPr/>
          <p:nvPr userDrawn="1"/>
        </p:nvSpPr>
        <p:spPr>
          <a:xfrm>
            <a:off x="5842000" y="1535954"/>
            <a:ext cx="3302000" cy="2772229"/>
          </a:xfrm>
          <a:prstGeom prst="rect">
            <a:avLst/>
          </a:prstGeom>
          <a:solidFill>
            <a:srgbClr val="229EB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مستطيل 5"/>
          <p:cNvSpPr/>
          <p:nvPr userDrawn="1"/>
        </p:nvSpPr>
        <p:spPr>
          <a:xfrm>
            <a:off x="5539773" y="1442359"/>
            <a:ext cx="3493918" cy="2772229"/>
          </a:xfrm>
          <a:prstGeom prst="rect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0" hasCustomPrompt="1"/>
          </p:nvPr>
        </p:nvSpPr>
        <p:spPr>
          <a:xfrm>
            <a:off x="2866572" y="1442359"/>
            <a:ext cx="2349500" cy="4445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rtl="1">
              <a:buNone/>
              <a:defRPr sz="2400" b="1">
                <a:solidFill>
                  <a:srgbClr val="229EB1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/>
              <a:t>العنوان الرئيسي</a:t>
            </a:r>
            <a:endParaRPr lang="en-US" dirty="0"/>
          </a:p>
        </p:txBody>
      </p:sp>
      <p:sp>
        <p:nvSpPr>
          <p:cNvPr id="21" name="عنصر نائب للمحتوى 22"/>
          <p:cNvSpPr>
            <a:spLocks noGrp="1"/>
          </p:cNvSpPr>
          <p:nvPr>
            <p:ph sz="quarter" idx="11" hasCustomPrompt="1"/>
          </p:nvPr>
        </p:nvSpPr>
        <p:spPr>
          <a:xfrm>
            <a:off x="609597" y="1886860"/>
            <a:ext cx="4591957" cy="24213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rtl="1">
              <a:buNone/>
              <a:defRPr sz="1600"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/>
              <a:t>المحتوى النصي</a:t>
            </a:r>
            <a:endParaRPr lang="en-US" dirty="0"/>
          </a:p>
        </p:txBody>
      </p:sp>
      <p:sp>
        <p:nvSpPr>
          <p:cNvPr id="22" name="عنصر نائب للمحتوى 22"/>
          <p:cNvSpPr>
            <a:spLocks noGrp="1"/>
          </p:cNvSpPr>
          <p:nvPr>
            <p:ph sz="quarter" idx="12" hasCustomPrompt="1"/>
          </p:nvPr>
        </p:nvSpPr>
        <p:spPr>
          <a:xfrm>
            <a:off x="290288" y="4423165"/>
            <a:ext cx="1164307" cy="1810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Low" rtl="1">
              <a:buNone/>
              <a:defRPr sz="1100">
                <a:solidFill>
                  <a:srgbClr val="C7A362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r" rtl="1">
              <a:buNone/>
              <a:defRPr/>
            </a:lvl2pPr>
            <a:lvl3pPr marL="685800" indent="0" algn="r" rtl="1">
              <a:buNone/>
              <a:defRPr/>
            </a:lvl3pPr>
            <a:lvl4pPr marL="1028700" indent="0" algn="r" rtl="1">
              <a:buNone/>
              <a:defRPr/>
            </a:lvl4pPr>
            <a:lvl5pPr marL="1371600" indent="0" algn="r" rtl="1">
              <a:buNone/>
              <a:defRPr/>
            </a:lvl5pPr>
          </a:lstStyle>
          <a:p>
            <a:pPr lvl="0"/>
            <a:r>
              <a:rPr lang="ar-SA" dirty="0" err="1"/>
              <a:t>إسم</a:t>
            </a:r>
            <a:r>
              <a:rPr lang="ar-SA" dirty="0"/>
              <a:t> الإدارة هنا</a:t>
            </a:r>
            <a:endParaRPr lang="en-US" dirty="0"/>
          </a:p>
        </p:txBody>
      </p:sp>
      <p:sp>
        <p:nvSpPr>
          <p:cNvPr id="24" name="عنصر نائب للصورة 23"/>
          <p:cNvSpPr>
            <a:spLocks noGrp="1"/>
          </p:cNvSpPr>
          <p:nvPr>
            <p:ph type="pic" sz="quarter" idx="13"/>
          </p:nvPr>
        </p:nvSpPr>
        <p:spPr>
          <a:xfrm>
            <a:off x="5943602" y="1443039"/>
            <a:ext cx="3200398" cy="27715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23614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2242" y="275771"/>
            <a:ext cx="1506374" cy="295730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046504"/>
            <a:ext cx="9144000" cy="107043"/>
          </a:xfrm>
          <a:prstGeom prst="rect">
            <a:avLst/>
          </a:prstGeom>
        </p:spPr>
      </p:pic>
      <p:sp>
        <p:nvSpPr>
          <p:cNvPr id="19" name="Freeform 5"/>
          <p:cNvSpPr>
            <a:spLocks/>
          </p:cNvSpPr>
          <p:nvPr userDrawn="1"/>
        </p:nvSpPr>
        <p:spPr bwMode="auto">
          <a:xfrm>
            <a:off x="2906713" y="965200"/>
            <a:ext cx="3536950" cy="3176588"/>
          </a:xfrm>
          <a:custGeom>
            <a:avLst/>
            <a:gdLst>
              <a:gd name="T0" fmla="*/ 1364 w 2094"/>
              <a:gd name="T1" fmla="*/ 0 h 1881"/>
              <a:gd name="T2" fmla="*/ 730 w 2094"/>
              <a:gd name="T3" fmla="*/ 0 h 1881"/>
              <a:gd name="T4" fmla="*/ 387 w 2094"/>
              <a:gd name="T5" fmla="*/ 198 h 1881"/>
              <a:gd name="T6" fmla="*/ 72 w 2094"/>
              <a:gd name="T7" fmla="*/ 741 h 1881"/>
              <a:gd name="T8" fmla="*/ 72 w 2094"/>
              <a:gd name="T9" fmla="*/ 1140 h 1881"/>
              <a:gd name="T10" fmla="*/ 387 w 2094"/>
              <a:gd name="T11" fmla="*/ 1683 h 1881"/>
              <a:gd name="T12" fmla="*/ 730 w 2094"/>
              <a:gd name="T13" fmla="*/ 1881 h 1881"/>
              <a:gd name="T14" fmla="*/ 1364 w 2094"/>
              <a:gd name="T15" fmla="*/ 1881 h 1881"/>
              <a:gd name="T16" fmla="*/ 1708 w 2094"/>
              <a:gd name="T17" fmla="*/ 1683 h 1881"/>
              <a:gd name="T18" fmla="*/ 2023 w 2094"/>
              <a:gd name="T19" fmla="*/ 1140 h 1881"/>
              <a:gd name="T20" fmla="*/ 2023 w 2094"/>
              <a:gd name="T21" fmla="*/ 741 h 1881"/>
              <a:gd name="T22" fmla="*/ 1708 w 2094"/>
              <a:gd name="T23" fmla="*/ 198 h 1881"/>
              <a:gd name="T24" fmla="*/ 1364 w 2094"/>
              <a:gd name="T25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94" h="1881">
                <a:moveTo>
                  <a:pt x="1364" y="0"/>
                </a:moveTo>
                <a:cubicBezTo>
                  <a:pt x="730" y="0"/>
                  <a:pt x="730" y="0"/>
                  <a:pt x="730" y="0"/>
                </a:cubicBezTo>
                <a:cubicBezTo>
                  <a:pt x="589" y="0"/>
                  <a:pt x="458" y="75"/>
                  <a:pt x="387" y="198"/>
                </a:cubicBezTo>
                <a:cubicBezTo>
                  <a:pt x="72" y="741"/>
                  <a:pt x="72" y="741"/>
                  <a:pt x="72" y="741"/>
                </a:cubicBezTo>
                <a:cubicBezTo>
                  <a:pt x="0" y="865"/>
                  <a:pt x="0" y="1017"/>
                  <a:pt x="72" y="1140"/>
                </a:cubicBezTo>
                <a:cubicBezTo>
                  <a:pt x="387" y="1683"/>
                  <a:pt x="387" y="1683"/>
                  <a:pt x="387" y="1683"/>
                </a:cubicBezTo>
                <a:cubicBezTo>
                  <a:pt x="458" y="1806"/>
                  <a:pt x="589" y="1881"/>
                  <a:pt x="730" y="1881"/>
                </a:cubicBezTo>
                <a:cubicBezTo>
                  <a:pt x="1364" y="1881"/>
                  <a:pt x="1364" y="1881"/>
                  <a:pt x="1364" y="1881"/>
                </a:cubicBezTo>
                <a:cubicBezTo>
                  <a:pt x="1506" y="1881"/>
                  <a:pt x="1637" y="1806"/>
                  <a:pt x="1708" y="1683"/>
                </a:cubicBezTo>
                <a:cubicBezTo>
                  <a:pt x="2023" y="1140"/>
                  <a:pt x="2023" y="1140"/>
                  <a:pt x="2023" y="1140"/>
                </a:cubicBezTo>
                <a:cubicBezTo>
                  <a:pt x="2094" y="1017"/>
                  <a:pt x="2094" y="865"/>
                  <a:pt x="2023" y="741"/>
                </a:cubicBezTo>
                <a:cubicBezTo>
                  <a:pt x="1708" y="198"/>
                  <a:pt x="1708" y="198"/>
                  <a:pt x="1708" y="198"/>
                </a:cubicBezTo>
                <a:cubicBezTo>
                  <a:pt x="1637" y="75"/>
                  <a:pt x="1506" y="0"/>
                  <a:pt x="1364" y="0"/>
                </a:cubicBezTo>
                <a:close/>
              </a:path>
            </a:pathLst>
          </a:custGeom>
          <a:noFill/>
          <a:ln w="14288" cap="flat">
            <a:solidFill>
              <a:srgbClr val="DADADA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20" name="Freeform 6"/>
          <p:cNvSpPr>
            <a:spLocks/>
          </p:cNvSpPr>
          <p:nvPr userDrawn="1"/>
        </p:nvSpPr>
        <p:spPr bwMode="auto">
          <a:xfrm>
            <a:off x="2755900" y="1031875"/>
            <a:ext cx="3502025" cy="3157538"/>
          </a:xfrm>
          <a:custGeom>
            <a:avLst/>
            <a:gdLst>
              <a:gd name="T0" fmla="*/ 1349 w 2073"/>
              <a:gd name="T1" fmla="*/ 0 h 1870"/>
              <a:gd name="T2" fmla="*/ 724 w 2073"/>
              <a:gd name="T3" fmla="*/ 0 h 1870"/>
              <a:gd name="T4" fmla="*/ 383 w 2073"/>
              <a:gd name="T5" fmla="*/ 196 h 1870"/>
              <a:gd name="T6" fmla="*/ 70 w 2073"/>
              <a:gd name="T7" fmla="*/ 738 h 1870"/>
              <a:gd name="T8" fmla="*/ 70 w 2073"/>
              <a:gd name="T9" fmla="*/ 1132 h 1870"/>
              <a:gd name="T10" fmla="*/ 383 w 2073"/>
              <a:gd name="T11" fmla="*/ 1673 h 1870"/>
              <a:gd name="T12" fmla="*/ 724 w 2073"/>
              <a:gd name="T13" fmla="*/ 1870 h 1870"/>
              <a:gd name="T14" fmla="*/ 1349 w 2073"/>
              <a:gd name="T15" fmla="*/ 1870 h 1870"/>
              <a:gd name="T16" fmla="*/ 1690 w 2073"/>
              <a:gd name="T17" fmla="*/ 1673 h 1870"/>
              <a:gd name="T18" fmla="*/ 2003 w 2073"/>
              <a:gd name="T19" fmla="*/ 1132 h 1870"/>
              <a:gd name="T20" fmla="*/ 2003 w 2073"/>
              <a:gd name="T21" fmla="*/ 738 h 1870"/>
              <a:gd name="T22" fmla="*/ 1690 w 2073"/>
              <a:gd name="T23" fmla="*/ 196 h 1870"/>
              <a:gd name="T24" fmla="*/ 1349 w 2073"/>
              <a:gd name="T25" fmla="*/ 0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73" h="1870">
                <a:moveTo>
                  <a:pt x="1349" y="0"/>
                </a:moveTo>
                <a:cubicBezTo>
                  <a:pt x="724" y="0"/>
                  <a:pt x="724" y="0"/>
                  <a:pt x="724" y="0"/>
                </a:cubicBezTo>
                <a:cubicBezTo>
                  <a:pt x="583" y="0"/>
                  <a:pt x="453" y="75"/>
                  <a:pt x="383" y="196"/>
                </a:cubicBezTo>
                <a:cubicBezTo>
                  <a:pt x="70" y="738"/>
                  <a:pt x="70" y="738"/>
                  <a:pt x="70" y="738"/>
                </a:cubicBezTo>
                <a:cubicBezTo>
                  <a:pt x="0" y="860"/>
                  <a:pt x="0" y="1010"/>
                  <a:pt x="70" y="1132"/>
                </a:cubicBezTo>
                <a:cubicBezTo>
                  <a:pt x="383" y="1673"/>
                  <a:pt x="383" y="1673"/>
                  <a:pt x="383" y="1673"/>
                </a:cubicBezTo>
                <a:cubicBezTo>
                  <a:pt x="453" y="1795"/>
                  <a:pt x="583" y="1870"/>
                  <a:pt x="724" y="1870"/>
                </a:cubicBezTo>
                <a:cubicBezTo>
                  <a:pt x="1349" y="1870"/>
                  <a:pt x="1349" y="1870"/>
                  <a:pt x="1349" y="1870"/>
                </a:cubicBezTo>
                <a:cubicBezTo>
                  <a:pt x="1490" y="1870"/>
                  <a:pt x="1620" y="1795"/>
                  <a:pt x="1690" y="1673"/>
                </a:cubicBezTo>
                <a:cubicBezTo>
                  <a:pt x="2003" y="1132"/>
                  <a:pt x="2003" y="1132"/>
                  <a:pt x="2003" y="1132"/>
                </a:cubicBezTo>
                <a:cubicBezTo>
                  <a:pt x="2073" y="1010"/>
                  <a:pt x="2073" y="860"/>
                  <a:pt x="2003" y="738"/>
                </a:cubicBezTo>
                <a:cubicBezTo>
                  <a:pt x="1690" y="196"/>
                  <a:pt x="1690" y="196"/>
                  <a:pt x="1690" y="196"/>
                </a:cubicBezTo>
                <a:cubicBezTo>
                  <a:pt x="1620" y="75"/>
                  <a:pt x="1490" y="0"/>
                  <a:pt x="1349" y="0"/>
                </a:cubicBezTo>
                <a:close/>
              </a:path>
            </a:pathLst>
          </a:custGeom>
          <a:solidFill>
            <a:srgbClr val="229EB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23" name="عنصر نائب للنص 22"/>
          <p:cNvSpPr>
            <a:spLocks noGrp="1"/>
          </p:cNvSpPr>
          <p:nvPr>
            <p:ph type="body" sz="quarter" idx="10" hasCustomPrompt="1"/>
          </p:nvPr>
        </p:nvSpPr>
        <p:spPr>
          <a:xfrm>
            <a:off x="3425483" y="1900237"/>
            <a:ext cx="2220913" cy="13645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 b="1">
                <a:solidFill>
                  <a:schemeClr val="bg1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ctr">
              <a:lnSpc>
                <a:spcPct val="100000"/>
              </a:lnSpc>
              <a:buNone/>
              <a:defRPr/>
            </a:lvl2pPr>
            <a:lvl3pPr marL="685800" indent="0" algn="ctr">
              <a:lnSpc>
                <a:spcPct val="100000"/>
              </a:lnSpc>
              <a:buNone/>
              <a:defRPr/>
            </a:lvl3pPr>
            <a:lvl4pPr marL="1028700" indent="0" algn="ctr">
              <a:lnSpc>
                <a:spcPct val="100000"/>
              </a:lnSpc>
              <a:buNone/>
              <a:defRPr/>
            </a:lvl4pPr>
            <a:lvl5pPr marL="1371600" indent="0" algn="ctr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ar-SA" dirty="0"/>
              <a:t>العنــــوان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/>
          </p:cNvSpPr>
          <p:nvPr userDrawn="1"/>
        </p:nvSpPr>
        <p:spPr bwMode="auto">
          <a:xfrm>
            <a:off x="2906713" y="965200"/>
            <a:ext cx="3536950" cy="3176588"/>
          </a:xfrm>
          <a:custGeom>
            <a:avLst/>
            <a:gdLst>
              <a:gd name="T0" fmla="*/ 1364 w 2094"/>
              <a:gd name="T1" fmla="*/ 0 h 1881"/>
              <a:gd name="T2" fmla="*/ 730 w 2094"/>
              <a:gd name="T3" fmla="*/ 0 h 1881"/>
              <a:gd name="T4" fmla="*/ 387 w 2094"/>
              <a:gd name="T5" fmla="*/ 198 h 1881"/>
              <a:gd name="T6" fmla="*/ 72 w 2094"/>
              <a:gd name="T7" fmla="*/ 741 h 1881"/>
              <a:gd name="T8" fmla="*/ 72 w 2094"/>
              <a:gd name="T9" fmla="*/ 1140 h 1881"/>
              <a:gd name="T10" fmla="*/ 387 w 2094"/>
              <a:gd name="T11" fmla="*/ 1683 h 1881"/>
              <a:gd name="T12" fmla="*/ 730 w 2094"/>
              <a:gd name="T13" fmla="*/ 1881 h 1881"/>
              <a:gd name="T14" fmla="*/ 1364 w 2094"/>
              <a:gd name="T15" fmla="*/ 1881 h 1881"/>
              <a:gd name="T16" fmla="*/ 1708 w 2094"/>
              <a:gd name="T17" fmla="*/ 1683 h 1881"/>
              <a:gd name="T18" fmla="*/ 2023 w 2094"/>
              <a:gd name="T19" fmla="*/ 1140 h 1881"/>
              <a:gd name="T20" fmla="*/ 2023 w 2094"/>
              <a:gd name="T21" fmla="*/ 741 h 1881"/>
              <a:gd name="T22" fmla="*/ 1708 w 2094"/>
              <a:gd name="T23" fmla="*/ 198 h 1881"/>
              <a:gd name="T24" fmla="*/ 1364 w 2094"/>
              <a:gd name="T25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94" h="1881">
                <a:moveTo>
                  <a:pt x="1364" y="0"/>
                </a:moveTo>
                <a:cubicBezTo>
                  <a:pt x="730" y="0"/>
                  <a:pt x="730" y="0"/>
                  <a:pt x="730" y="0"/>
                </a:cubicBezTo>
                <a:cubicBezTo>
                  <a:pt x="589" y="0"/>
                  <a:pt x="458" y="75"/>
                  <a:pt x="387" y="198"/>
                </a:cubicBezTo>
                <a:cubicBezTo>
                  <a:pt x="72" y="741"/>
                  <a:pt x="72" y="741"/>
                  <a:pt x="72" y="741"/>
                </a:cubicBezTo>
                <a:cubicBezTo>
                  <a:pt x="0" y="865"/>
                  <a:pt x="0" y="1017"/>
                  <a:pt x="72" y="1140"/>
                </a:cubicBezTo>
                <a:cubicBezTo>
                  <a:pt x="387" y="1683"/>
                  <a:pt x="387" y="1683"/>
                  <a:pt x="387" y="1683"/>
                </a:cubicBezTo>
                <a:cubicBezTo>
                  <a:pt x="458" y="1806"/>
                  <a:pt x="589" y="1881"/>
                  <a:pt x="730" y="1881"/>
                </a:cubicBezTo>
                <a:cubicBezTo>
                  <a:pt x="1364" y="1881"/>
                  <a:pt x="1364" y="1881"/>
                  <a:pt x="1364" y="1881"/>
                </a:cubicBezTo>
                <a:cubicBezTo>
                  <a:pt x="1506" y="1881"/>
                  <a:pt x="1637" y="1806"/>
                  <a:pt x="1708" y="1683"/>
                </a:cubicBezTo>
                <a:cubicBezTo>
                  <a:pt x="2023" y="1140"/>
                  <a:pt x="2023" y="1140"/>
                  <a:pt x="2023" y="1140"/>
                </a:cubicBezTo>
                <a:cubicBezTo>
                  <a:pt x="2094" y="1017"/>
                  <a:pt x="2094" y="865"/>
                  <a:pt x="2023" y="741"/>
                </a:cubicBezTo>
                <a:cubicBezTo>
                  <a:pt x="1708" y="198"/>
                  <a:pt x="1708" y="198"/>
                  <a:pt x="1708" y="198"/>
                </a:cubicBezTo>
                <a:cubicBezTo>
                  <a:pt x="1637" y="75"/>
                  <a:pt x="1506" y="0"/>
                  <a:pt x="1364" y="0"/>
                </a:cubicBezTo>
                <a:close/>
              </a:path>
            </a:pathLst>
          </a:custGeom>
          <a:noFill/>
          <a:ln w="14288" cap="flat">
            <a:solidFill>
              <a:srgbClr val="DADADA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6" name="Freeform 6"/>
          <p:cNvSpPr>
            <a:spLocks/>
          </p:cNvSpPr>
          <p:nvPr userDrawn="1"/>
        </p:nvSpPr>
        <p:spPr bwMode="auto">
          <a:xfrm>
            <a:off x="2755900" y="1031875"/>
            <a:ext cx="3502025" cy="3157538"/>
          </a:xfrm>
          <a:custGeom>
            <a:avLst/>
            <a:gdLst>
              <a:gd name="T0" fmla="*/ 1349 w 2073"/>
              <a:gd name="T1" fmla="*/ 0 h 1870"/>
              <a:gd name="T2" fmla="*/ 724 w 2073"/>
              <a:gd name="T3" fmla="*/ 0 h 1870"/>
              <a:gd name="T4" fmla="*/ 383 w 2073"/>
              <a:gd name="T5" fmla="*/ 196 h 1870"/>
              <a:gd name="T6" fmla="*/ 70 w 2073"/>
              <a:gd name="T7" fmla="*/ 738 h 1870"/>
              <a:gd name="T8" fmla="*/ 70 w 2073"/>
              <a:gd name="T9" fmla="*/ 1132 h 1870"/>
              <a:gd name="T10" fmla="*/ 383 w 2073"/>
              <a:gd name="T11" fmla="*/ 1673 h 1870"/>
              <a:gd name="T12" fmla="*/ 724 w 2073"/>
              <a:gd name="T13" fmla="*/ 1870 h 1870"/>
              <a:gd name="T14" fmla="*/ 1349 w 2073"/>
              <a:gd name="T15" fmla="*/ 1870 h 1870"/>
              <a:gd name="T16" fmla="*/ 1690 w 2073"/>
              <a:gd name="T17" fmla="*/ 1673 h 1870"/>
              <a:gd name="T18" fmla="*/ 2003 w 2073"/>
              <a:gd name="T19" fmla="*/ 1132 h 1870"/>
              <a:gd name="T20" fmla="*/ 2003 w 2073"/>
              <a:gd name="T21" fmla="*/ 738 h 1870"/>
              <a:gd name="T22" fmla="*/ 1690 w 2073"/>
              <a:gd name="T23" fmla="*/ 196 h 1870"/>
              <a:gd name="T24" fmla="*/ 1349 w 2073"/>
              <a:gd name="T25" fmla="*/ 0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73" h="1870">
                <a:moveTo>
                  <a:pt x="1349" y="0"/>
                </a:moveTo>
                <a:cubicBezTo>
                  <a:pt x="724" y="0"/>
                  <a:pt x="724" y="0"/>
                  <a:pt x="724" y="0"/>
                </a:cubicBezTo>
                <a:cubicBezTo>
                  <a:pt x="583" y="0"/>
                  <a:pt x="453" y="75"/>
                  <a:pt x="383" y="196"/>
                </a:cubicBezTo>
                <a:cubicBezTo>
                  <a:pt x="70" y="738"/>
                  <a:pt x="70" y="738"/>
                  <a:pt x="70" y="738"/>
                </a:cubicBezTo>
                <a:cubicBezTo>
                  <a:pt x="0" y="860"/>
                  <a:pt x="0" y="1010"/>
                  <a:pt x="70" y="1132"/>
                </a:cubicBezTo>
                <a:cubicBezTo>
                  <a:pt x="383" y="1673"/>
                  <a:pt x="383" y="1673"/>
                  <a:pt x="383" y="1673"/>
                </a:cubicBezTo>
                <a:cubicBezTo>
                  <a:pt x="453" y="1795"/>
                  <a:pt x="583" y="1870"/>
                  <a:pt x="724" y="1870"/>
                </a:cubicBezTo>
                <a:cubicBezTo>
                  <a:pt x="1349" y="1870"/>
                  <a:pt x="1349" y="1870"/>
                  <a:pt x="1349" y="1870"/>
                </a:cubicBezTo>
                <a:cubicBezTo>
                  <a:pt x="1490" y="1870"/>
                  <a:pt x="1620" y="1795"/>
                  <a:pt x="1690" y="1673"/>
                </a:cubicBezTo>
                <a:cubicBezTo>
                  <a:pt x="2003" y="1132"/>
                  <a:pt x="2003" y="1132"/>
                  <a:pt x="2003" y="1132"/>
                </a:cubicBezTo>
                <a:cubicBezTo>
                  <a:pt x="2073" y="1010"/>
                  <a:pt x="2073" y="860"/>
                  <a:pt x="2003" y="738"/>
                </a:cubicBezTo>
                <a:cubicBezTo>
                  <a:pt x="1690" y="196"/>
                  <a:pt x="1690" y="196"/>
                  <a:pt x="1690" y="196"/>
                </a:cubicBezTo>
                <a:cubicBezTo>
                  <a:pt x="1620" y="75"/>
                  <a:pt x="1490" y="0"/>
                  <a:pt x="1349" y="0"/>
                </a:cubicBezTo>
                <a:close/>
              </a:path>
            </a:pathLst>
          </a:custGeom>
          <a:solidFill>
            <a:srgbClr val="BC9A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4" name="AutoShape 3"/>
          <p:cNvSpPr>
            <a:spLocks noChangeAspect="1" noChangeArrowheads="1" noTextEdit="1"/>
          </p:cNvSpPr>
          <p:nvPr userDrawn="1"/>
        </p:nvSpPr>
        <p:spPr bwMode="auto">
          <a:xfrm>
            <a:off x="2784475" y="955675"/>
            <a:ext cx="363855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صورة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2242" y="275771"/>
            <a:ext cx="1506374" cy="295730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046504"/>
            <a:ext cx="9144000" cy="107043"/>
          </a:xfrm>
          <a:prstGeom prst="rect">
            <a:avLst/>
          </a:prstGeom>
        </p:spPr>
      </p:pic>
      <p:sp>
        <p:nvSpPr>
          <p:cNvPr id="14" name="عنصر نائب للنص 22"/>
          <p:cNvSpPr>
            <a:spLocks noGrp="1"/>
          </p:cNvSpPr>
          <p:nvPr>
            <p:ph type="body" sz="quarter" idx="10" hasCustomPrompt="1"/>
          </p:nvPr>
        </p:nvSpPr>
        <p:spPr>
          <a:xfrm>
            <a:off x="3425483" y="1900237"/>
            <a:ext cx="2220913" cy="13645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 b="1">
                <a:solidFill>
                  <a:schemeClr val="bg1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ctr">
              <a:lnSpc>
                <a:spcPct val="100000"/>
              </a:lnSpc>
              <a:buNone/>
              <a:defRPr/>
            </a:lvl2pPr>
            <a:lvl3pPr marL="685800" indent="0" algn="ctr">
              <a:lnSpc>
                <a:spcPct val="100000"/>
              </a:lnSpc>
              <a:buNone/>
              <a:defRPr/>
            </a:lvl3pPr>
            <a:lvl4pPr marL="1028700" indent="0" algn="ctr">
              <a:lnSpc>
                <a:spcPct val="100000"/>
              </a:lnSpc>
              <a:buNone/>
              <a:defRPr/>
            </a:lvl4pPr>
            <a:lvl5pPr marL="1371600" indent="0" algn="ctr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ar-SA" dirty="0"/>
              <a:t>العنــــوان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1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/>
          </p:cNvSpPr>
          <p:nvPr userDrawn="1"/>
        </p:nvSpPr>
        <p:spPr bwMode="auto">
          <a:xfrm>
            <a:off x="2906713" y="965200"/>
            <a:ext cx="3536950" cy="3176588"/>
          </a:xfrm>
          <a:custGeom>
            <a:avLst/>
            <a:gdLst>
              <a:gd name="T0" fmla="*/ 1364 w 2094"/>
              <a:gd name="T1" fmla="*/ 0 h 1881"/>
              <a:gd name="T2" fmla="*/ 730 w 2094"/>
              <a:gd name="T3" fmla="*/ 0 h 1881"/>
              <a:gd name="T4" fmla="*/ 387 w 2094"/>
              <a:gd name="T5" fmla="*/ 198 h 1881"/>
              <a:gd name="T6" fmla="*/ 72 w 2094"/>
              <a:gd name="T7" fmla="*/ 741 h 1881"/>
              <a:gd name="T8" fmla="*/ 72 w 2094"/>
              <a:gd name="T9" fmla="*/ 1140 h 1881"/>
              <a:gd name="T10" fmla="*/ 387 w 2094"/>
              <a:gd name="T11" fmla="*/ 1683 h 1881"/>
              <a:gd name="T12" fmla="*/ 730 w 2094"/>
              <a:gd name="T13" fmla="*/ 1881 h 1881"/>
              <a:gd name="T14" fmla="*/ 1364 w 2094"/>
              <a:gd name="T15" fmla="*/ 1881 h 1881"/>
              <a:gd name="T16" fmla="*/ 1708 w 2094"/>
              <a:gd name="T17" fmla="*/ 1683 h 1881"/>
              <a:gd name="T18" fmla="*/ 2023 w 2094"/>
              <a:gd name="T19" fmla="*/ 1140 h 1881"/>
              <a:gd name="T20" fmla="*/ 2023 w 2094"/>
              <a:gd name="T21" fmla="*/ 741 h 1881"/>
              <a:gd name="T22" fmla="*/ 1708 w 2094"/>
              <a:gd name="T23" fmla="*/ 198 h 1881"/>
              <a:gd name="T24" fmla="*/ 1364 w 2094"/>
              <a:gd name="T25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94" h="1881">
                <a:moveTo>
                  <a:pt x="1364" y="0"/>
                </a:moveTo>
                <a:cubicBezTo>
                  <a:pt x="730" y="0"/>
                  <a:pt x="730" y="0"/>
                  <a:pt x="730" y="0"/>
                </a:cubicBezTo>
                <a:cubicBezTo>
                  <a:pt x="589" y="0"/>
                  <a:pt x="458" y="75"/>
                  <a:pt x="387" y="198"/>
                </a:cubicBezTo>
                <a:cubicBezTo>
                  <a:pt x="72" y="741"/>
                  <a:pt x="72" y="741"/>
                  <a:pt x="72" y="741"/>
                </a:cubicBezTo>
                <a:cubicBezTo>
                  <a:pt x="0" y="865"/>
                  <a:pt x="0" y="1017"/>
                  <a:pt x="72" y="1140"/>
                </a:cubicBezTo>
                <a:cubicBezTo>
                  <a:pt x="387" y="1683"/>
                  <a:pt x="387" y="1683"/>
                  <a:pt x="387" y="1683"/>
                </a:cubicBezTo>
                <a:cubicBezTo>
                  <a:pt x="458" y="1806"/>
                  <a:pt x="589" y="1881"/>
                  <a:pt x="730" y="1881"/>
                </a:cubicBezTo>
                <a:cubicBezTo>
                  <a:pt x="1364" y="1881"/>
                  <a:pt x="1364" y="1881"/>
                  <a:pt x="1364" y="1881"/>
                </a:cubicBezTo>
                <a:cubicBezTo>
                  <a:pt x="1506" y="1881"/>
                  <a:pt x="1637" y="1806"/>
                  <a:pt x="1708" y="1683"/>
                </a:cubicBezTo>
                <a:cubicBezTo>
                  <a:pt x="2023" y="1140"/>
                  <a:pt x="2023" y="1140"/>
                  <a:pt x="2023" y="1140"/>
                </a:cubicBezTo>
                <a:cubicBezTo>
                  <a:pt x="2094" y="1017"/>
                  <a:pt x="2094" y="865"/>
                  <a:pt x="2023" y="741"/>
                </a:cubicBezTo>
                <a:cubicBezTo>
                  <a:pt x="1708" y="198"/>
                  <a:pt x="1708" y="198"/>
                  <a:pt x="1708" y="198"/>
                </a:cubicBezTo>
                <a:cubicBezTo>
                  <a:pt x="1637" y="75"/>
                  <a:pt x="1506" y="0"/>
                  <a:pt x="1364" y="0"/>
                </a:cubicBezTo>
                <a:close/>
              </a:path>
            </a:pathLst>
          </a:custGeom>
          <a:noFill/>
          <a:ln w="14288" cap="flat">
            <a:solidFill>
              <a:srgbClr val="DADADA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6" name="Freeform 6"/>
          <p:cNvSpPr>
            <a:spLocks/>
          </p:cNvSpPr>
          <p:nvPr userDrawn="1"/>
        </p:nvSpPr>
        <p:spPr bwMode="auto">
          <a:xfrm>
            <a:off x="2755900" y="1031875"/>
            <a:ext cx="3502025" cy="3157538"/>
          </a:xfrm>
          <a:custGeom>
            <a:avLst/>
            <a:gdLst>
              <a:gd name="T0" fmla="*/ 1349 w 2073"/>
              <a:gd name="T1" fmla="*/ 0 h 1870"/>
              <a:gd name="T2" fmla="*/ 724 w 2073"/>
              <a:gd name="T3" fmla="*/ 0 h 1870"/>
              <a:gd name="T4" fmla="*/ 383 w 2073"/>
              <a:gd name="T5" fmla="*/ 196 h 1870"/>
              <a:gd name="T6" fmla="*/ 70 w 2073"/>
              <a:gd name="T7" fmla="*/ 738 h 1870"/>
              <a:gd name="T8" fmla="*/ 70 w 2073"/>
              <a:gd name="T9" fmla="*/ 1132 h 1870"/>
              <a:gd name="T10" fmla="*/ 383 w 2073"/>
              <a:gd name="T11" fmla="*/ 1673 h 1870"/>
              <a:gd name="T12" fmla="*/ 724 w 2073"/>
              <a:gd name="T13" fmla="*/ 1870 h 1870"/>
              <a:gd name="T14" fmla="*/ 1349 w 2073"/>
              <a:gd name="T15" fmla="*/ 1870 h 1870"/>
              <a:gd name="T16" fmla="*/ 1690 w 2073"/>
              <a:gd name="T17" fmla="*/ 1673 h 1870"/>
              <a:gd name="T18" fmla="*/ 2003 w 2073"/>
              <a:gd name="T19" fmla="*/ 1132 h 1870"/>
              <a:gd name="T20" fmla="*/ 2003 w 2073"/>
              <a:gd name="T21" fmla="*/ 738 h 1870"/>
              <a:gd name="T22" fmla="*/ 1690 w 2073"/>
              <a:gd name="T23" fmla="*/ 196 h 1870"/>
              <a:gd name="T24" fmla="*/ 1349 w 2073"/>
              <a:gd name="T25" fmla="*/ 0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73" h="1870">
                <a:moveTo>
                  <a:pt x="1349" y="0"/>
                </a:moveTo>
                <a:cubicBezTo>
                  <a:pt x="724" y="0"/>
                  <a:pt x="724" y="0"/>
                  <a:pt x="724" y="0"/>
                </a:cubicBezTo>
                <a:cubicBezTo>
                  <a:pt x="583" y="0"/>
                  <a:pt x="453" y="75"/>
                  <a:pt x="383" y="196"/>
                </a:cubicBezTo>
                <a:cubicBezTo>
                  <a:pt x="70" y="738"/>
                  <a:pt x="70" y="738"/>
                  <a:pt x="70" y="738"/>
                </a:cubicBezTo>
                <a:cubicBezTo>
                  <a:pt x="0" y="860"/>
                  <a:pt x="0" y="1010"/>
                  <a:pt x="70" y="1132"/>
                </a:cubicBezTo>
                <a:cubicBezTo>
                  <a:pt x="383" y="1673"/>
                  <a:pt x="383" y="1673"/>
                  <a:pt x="383" y="1673"/>
                </a:cubicBezTo>
                <a:cubicBezTo>
                  <a:pt x="453" y="1795"/>
                  <a:pt x="583" y="1870"/>
                  <a:pt x="724" y="1870"/>
                </a:cubicBezTo>
                <a:cubicBezTo>
                  <a:pt x="1349" y="1870"/>
                  <a:pt x="1349" y="1870"/>
                  <a:pt x="1349" y="1870"/>
                </a:cubicBezTo>
                <a:cubicBezTo>
                  <a:pt x="1490" y="1870"/>
                  <a:pt x="1620" y="1795"/>
                  <a:pt x="1690" y="1673"/>
                </a:cubicBezTo>
                <a:cubicBezTo>
                  <a:pt x="2003" y="1132"/>
                  <a:pt x="2003" y="1132"/>
                  <a:pt x="2003" y="1132"/>
                </a:cubicBezTo>
                <a:cubicBezTo>
                  <a:pt x="2073" y="1010"/>
                  <a:pt x="2073" y="860"/>
                  <a:pt x="2003" y="738"/>
                </a:cubicBezTo>
                <a:cubicBezTo>
                  <a:pt x="1690" y="196"/>
                  <a:pt x="1690" y="196"/>
                  <a:pt x="1690" y="196"/>
                </a:cubicBezTo>
                <a:cubicBezTo>
                  <a:pt x="1620" y="75"/>
                  <a:pt x="1490" y="0"/>
                  <a:pt x="1349" y="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pic>
        <p:nvPicPr>
          <p:cNvPr id="10" name="صورة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2242" y="275771"/>
            <a:ext cx="1506374" cy="295730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046504"/>
            <a:ext cx="9144000" cy="107043"/>
          </a:xfrm>
          <a:prstGeom prst="rect">
            <a:avLst/>
          </a:prstGeom>
        </p:spPr>
      </p:pic>
      <p:sp>
        <p:nvSpPr>
          <p:cNvPr id="14" name="عنصر نائب للنص 22"/>
          <p:cNvSpPr>
            <a:spLocks noGrp="1"/>
          </p:cNvSpPr>
          <p:nvPr>
            <p:ph type="body" sz="quarter" idx="10" hasCustomPrompt="1"/>
          </p:nvPr>
        </p:nvSpPr>
        <p:spPr>
          <a:xfrm>
            <a:off x="3425483" y="1900237"/>
            <a:ext cx="2220913" cy="13645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 b="1">
                <a:solidFill>
                  <a:schemeClr val="bg1"/>
                </a:solidFill>
                <a:latin typeface="TheSans" panose="020B0503040302020203" pitchFamily="34" charset="-78"/>
                <a:cs typeface="TheSans" panose="020B0503040302020203" pitchFamily="34" charset="-78"/>
              </a:defRPr>
            </a:lvl1pPr>
            <a:lvl2pPr marL="342900" indent="0" algn="ctr">
              <a:lnSpc>
                <a:spcPct val="100000"/>
              </a:lnSpc>
              <a:buNone/>
              <a:defRPr/>
            </a:lvl2pPr>
            <a:lvl3pPr marL="685800" indent="0" algn="ctr">
              <a:lnSpc>
                <a:spcPct val="100000"/>
              </a:lnSpc>
              <a:buNone/>
              <a:defRPr/>
            </a:lvl3pPr>
            <a:lvl4pPr marL="1028700" indent="0" algn="ctr">
              <a:lnSpc>
                <a:spcPct val="100000"/>
              </a:lnSpc>
              <a:buNone/>
              <a:defRPr/>
            </a:lvl4pPr>
            <a:lvl5pPr marL="1371600" indent="0" algn="ctr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ar-SA" dirty="0"/>
              <a:t>العنــــوان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901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663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4" r:id="rId4"/>
    <p:sldLayoutId id="2147483672" r:id="rId5"/>
    <p:sldLayoutId id="2147483673" r:id="rId6"/>
    <p:sldLayoutId id="2147483674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4801" cy="5143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8C7BE79-2232-4AD1-BA87-797955C14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96" y="4459558"/>
            <a:ext cx="1735450" cy="4702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6495" y="2610770"/>
            <a:ext cx="39602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parajita" panose="020B0604020202020204" pitchFamily="34" charset="0"/>
                <a:cs typeface="Aparajita" panose="020B0604020202020204" pitchFamily="34" charset="0"/>
              </a:rPr>
              <a:t>Referral in Family </a:t>
            </a:r>
            <a:r>
              <a:rPr lang="en-US" sz="4000" dirty="0" err="1">
                <a:latin typeface="Aparajita" panose="020B0604020202020204" pitchFamily="34" charset="0"/>
                <a:cs typeface="Aparajita" panose="020B0604020202020204" pitchFamily="34" charset="0"/>
              </a:rPr>
              <a:t>Medicne</a:t>
            </a:r>
            <a:endParaRPr lang="en-US" sz="4000" dirty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algn="r"/>
            <a:r>
              <a:rPr lang="en-US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Dr. Khalid </a:t>
            </a:r>
            <a:r>
              <a:rPr lang="en-US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AlQumaizi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3704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3084997" cy="444500"/>
          </a:xfrm>
        </p:spPr>
        <p:txBody>
          <a:bodyPr/>
          <a:lstStyle/>
          <a:p>
            <a:pPr algn="l"/>
            <a:r>
              <a:rPr lang="en-US" dirty="0"/>
              <a:t>Objectives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290834" y="1369662"/>
            <a:ext cx="8494819" cy="286232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By the end of this lecture the student will be able to: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Define referral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Know types of referrals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Know causes of referrals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Write a referral letter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w Cen MT" panose="020B0602020104020603" pitchFamily="34" charset="0"/>
              </a:rPr>
              <a:t>Address causes of inappropriate referrals</a:t>
            </a:r>
          </a:p>
        </p:txBody>
      </p:sp>
    </p:spTree>
    <p:extLst>
      <p:ext uri="{BB962C8B-B14F-4D97-AF65-F5344CB8AC3E}">
        <p14:creationId xmlns:p14="http://schemas.microsoft.com/office/powerpoint/2010/main" val="193449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3084997" cy="444500"/>
          </a:xfrm>
        </p:spPr>
        <p:txBody>
          <a:bodyPr/>
          <a:lstStyle/>
          <a:p>
            <a:pPr algn="l"/>
            <a:r>
              <a:rPr lang="en-US" dirty="0"/>
              <a:t>Definition 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290834" y="1369662"/>
            <a:ext cx="8494819" cy="32778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A </a:t>
            </a:r>
            <a:r>
              <a:rPr lang="en-US" sz="2300" b="1" dirty="0">
                <a:solidFill>
                  <a:schemeClr val="tx1"/>
                </a:solidFill>
                <a:latin typeface="Tw Cen MT" panose="020B0602020104020603" pitchFamily="34" charset="0"/>
              </a:rPr>
              <a:t>referral 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is a request from one physician to another to assume responsibility for management of one or more of a patient’s specified problems. </a:t>
            </a:r>
          </a:p>
          <a:p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A </a:t>
            </a:r>
            <a:r>
              <a:rPr lang="en-US" sz="2300" b="1" dirty="0">
                <a:solidFill>
                  <a:schemeClr val="tx1"/>
                </a:solidFill>
                <a:latin typeface="Tw Cen MT" panose="020B0602020104020603" pitchFamily="34" charset="0"/>
              </a:rPr>
              <a:t>consultation 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is a request from one physician to another for an advisory opinion.</a:t>
            </a:r>
          </a:p>
          <a:p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A </a:t>
            </a:r>
            <a:r>
              <a:rPr lang="en-US" sz="2300" b="1" dirty="0">
                <a:solidFill>
                  <a:schemeClr val="tx1"/>
                </a:solidFill>
                <a:latin typeface="Tw Cen MT" panose="020B0602020104020603" pitchFamily="34" charset="0"/>
              </a:rPr>
              <a:t>transfer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 of care occurs when one physician turns over responsibility for the comprehensive care of a patient to another physician. </a:t>
            </a:r>
          </a:p>
        </p:txBody>
      </p:sp>
    </p:spTree>
    <p:extLst>
      <p:ext uri="{BB962C8B-B14F-4D97-AF65-F5344CB8AC3E}">
        <p14:creationId xmlns:p14="http://schemas.microsoft.com/office/powerpoint/2010/main" val="3392704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3084997" cy="444500"/>
          </a:xfrm>
        </p:spPr>
        <p:txBody>
          <a:bodyPr/>
          <a:lstStyle/>
          <a:p>
            <a:pPr algn="l"/>
            <a:r>
              <a:rPr lang="en-US" dirty="0"/>
              <a:t>Types of referrals 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290834" y="1369662"/>
            <a:ext cx="8494819" cy="41626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According to:</a:t>
            </a:r>
          </a:p>
          <a:p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Seriousness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Timing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Levels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Received person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 err="1">
                <a:solidFill>
                  <a:schemeClr val="tx1"/>
                </a:solidFill>
                <a:latin typeface="Tw Cen MT" panose="020B0602020104020603" pitchFamily="34" charset="0"/>
              </a:rPr>
              <a:t>Specialities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17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3084997" cy="444500"/>
          </a:xfrm>
        </p:spPr>
        <p:txBody>
          <a:bodyPr/>
          <a:lstStyle/>
          <a:p>
            <a:pPr algn="l"/>
            <a:r>
              <a:rPr lang="en-US" dirty="0"/>
              <a:t>Causes  of referrals 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290834" y="1369662"/>
            <a:ext cx="8494819" cy="380873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Doctors factors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 err="1">
                <a:solidFill>
                  <a:schemeClr val="tx1"/>
                </a:solidFill>
                <a:latin typeface="Tw Cen MT" panose="020B0602020104020603" pitchFamily="34" charset="0"/>
              </a:rPr>
              <a:t>Pateints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 factors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Setting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System or organizational factors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Others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91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3084997" cy="444500"/>
          </a:xfrm>
        </p:spPr>
        <p:txBody>
          <a:bodyPr/>
          <a:lstStyle/>
          <a:p>
            <a:pPr algn="l"/>
            <a:r>
              <a:rPr lang="en-US" dirty="0"/>
              <a:t>Write a referral letter. 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353897" y="1445337"/>
            <a:ext cx="8494819" cy="384720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Name of patient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Medical No.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Date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Diagnosis 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Age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Gender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History (concise including important +</a:t>
            </a:r>
            <a:r>
              <a:rPr lang="en-US" sz="1100" dirty="0" err="1">
                <a:solidFill>
                  <a:prstClr val="black"/>
                </a:solidFill>
                <a:latin typeface="Tw Cen MT" panose="020B0602020104020603"/>
              </a:rPr>
              <a:t>ve</a:t>
            </a: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 and –</a:t>
            </a:r>
            <a:r>
              <a:rPr lang="en-US" sz="1100" dirty="0" err="1">
                <a:solidFill>
                  <a:prstClr val="black"/>
                </a:solidFill>
                <a:latin typeface="Tw Cen MT" panose="020B0602020104020603"/>
              </a:rPr>
              <a:t>ve</a:t>
            </a: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 symptoms and signs and past relevant  ) 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Investigations (laboratory, radiology, …</a:t>
            </a:r>
            <a:r>
              <a:rPr lang="en-US" sz="1100" dirty="0" err="1">
                <a:solidFill>
                  <a:prstClr val="black"/>
                </a:solidFill>
                <a:latin typeface="Tw Cen MT" panose="020B0602020104020603"/>
              </a:rPr>
              <a:t>etc</a:t>
            </a: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 ) 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Medication/s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Previous relevant course of treatment  ( response / failure )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The reason of referral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Urgency level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Name of referring physician 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Contact details for discussion or referral back</a:t>
            </a:r>
          </a:p>
          <a:p>
            <a:pPr marL="91440" lvl="0" indent="-91440" defTabSz="914400">
              <a:lnSpc>
                <a:spcPct val="2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en-US" sz="1100" dirty="0">
                <a:solidFill>
                  <a:prstClr val="black"/>
                </a:solidFill>
                <a:latin typeface="Tw Cen MT" panose="020B0602020104020603"/>
              </a:rPr>
              <a:t>Signature</a:t>
            </a:r>
            <a:endParaRPr lang="ar-SA" sz="1100" dirty="0">
              <a:solidFill>
                <a:prstClr val="black"/>
              </a:solidFill>
              <a:latin typeface="Tw Cen MT" panose="020B0602020104020603"/>
            </a:endParaRPr>
          </a:p>
          <a:p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0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0"/>
          </p:nvPr>
        </p:nvSpPr>
        <p:spPr>
          <a:xfrm>
            <a:off x="1435436" y="925162"/>
            <a:ext cx="4007232" cy="444500"/>
          </a:xfrm>
        </p:spPr>
        <p:txBody>
          <a:bodyPr/>
          <a:lstStyle/>
          <a:p>
            <a:pPr algn="l"/>
            <a:r>
              <a:rPr lang="en-US" dirty="0"/>
              <a:t>Causes  of inappropriate referrals 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B9AF98A-5FB5-458F-8BDD-3944C4E012FC}"/>
              </a:ext>
            </a:extLst>
          </p:cNvPr>
          <p:cNvSpPr txBox="1"/>
          <p:nvPr/>
        </p:nvSpPr>
        <p:spPr>
          <a:xfrm>
            <a:off x="290834" y="1369662"/>
            <a:ext cx="8494819" cy="380873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Doctors factors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>
                <a:solidFill>
                  <a:schemeClr val="tx1"/>
                </a:solidFill>
                <a:latin typeface="Tw Cen MT" panose="020B0602020104020603" pitchFamily="34" charset="0"/>
              </a:rPr>
              <a:t>Patients </a:t>
            </a: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factors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Setting 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System or organizational factors</a:t>
            </a:r>
          </a:p>
          <a:p>
            <a:pPr marL="342900" indent="-2160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tx1"/>
                </a:solidFill>
                <a:latin typeface="Tw Cen MT" panose="020B0602020104020603" pitchFamily="34" charset="0"/>
              </a:rPr>
              <a:t>Others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>
              <a:solidFill>
                <a:schemeClr val="tx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13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" y="0"/>
            <a:ext cx="91348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908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216</Words>
  <Application>Microsoft Office PowerPoint</Application>
  <PresentationFormat>On-screen Show (16:9)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Angsana New</vt:lpstr>
      <vt:lpstr>Aparajita</vt:lpstr>
      <vt:lpstr>Arial</vt:lpstr>
      <vt:lpstr>Calibri</vt:lpstr>
      <vt:lpstr>TheSans</vt:lpstr>
      <vt:lpstr>Tw Cen MT</vt:lpstr>
      <vt:lpstr>Wingdings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MOHAMED ELGEZOLI</cp:lastModifiedBy>
  <cp:revision>70</cp:revision>
  <dcterms:created xsi:type="dcterms:W3CDTF">2020-06-29T07:54:54Z</dcterms:created>
  <dcterms:modified xsi:type="dcterms:W3CDTF">2024-04-20T18:19:28Z</dcterms:modified>
</cp:coreProperties>
</file>