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68" r:id="rId1"/>
  </p:sldMasterIdLst>
  <p:notesMasterIdLst>
    <p:notesMasterId r:id="rId55"/>
  </p:notesMasterIdLst>
  <p:sldIdLst>
    <p:sldId id="335" r:id="rId2"/>
    <p:sldId id="257" r:id="rId3"/>
    <p:sldId id="267" r:id="rId4"/>
    <p:sldId id="258" r:id="rId5"/>
    <p:sldId id="268" r:id="rId6"/>
    <p:sldId id="259" r:id="rId7"/>
    <p:sldId id="269" r:id="rId8"/>
    <p:sldId id="265" r:id="rId9"/>
    <p:sldId id="337" r:id="rId10"/>
    <p:sldId id="325" r:id="rId11"/>
    <p:sldId id="266" r:id="rId12"/>
    <p:sldId id="270" r:id="rId13"/>
    <p:sldId id="338" r:id="rId14"/>
    <p:sldId id="274" r:id="rId15"/>
    <p:sldId id="276" r:id="rId16"/>
    <p:sldId id="336" r:id="rId17"/>
    <p:sldId id="1666" r:id="rId18"/>
    <p:sldId id="278" r:id="rId19"/>
    <p:sldId id="279" r:id="rId20"/>
    <p:sldId id="282" r:id="rId21"/>
    <p:sldId id="306" r:id="rId22"/>
    <p:sldId id="307" r:id="rId23"/>
    <p:sldId id="284" r:id="rId24"/>
    <p:sldId id="285" r:id="rId25"/>
    <p:sldId id="286" r:id="rId26"/>
    <p:sldId id="287" r:id="rId27"/>
    <p:sldId id="289" r:id="rId28"/>
    <p:sldId id="308" r:id="rId29"/>
    <p:sldId id="312" r:id="rId30"/>
    <p:sldId id="290" r:id="rId31"/>
    <p:sldId id="291" r:id="rId32"/>
    <p:sldId id="292" r:id="rId33"/>
    <p:sldId id="293" r:id="rId34"/>
    <p:sldId id="326" r:id="rId35"/>
    <p:sldId id="294" r:id="rId36"/>
    <p:sldId id="295" r:id="rId37"/>
    <p:sldId id="314" r:id="rId38"/>
    <p:sldId id="296" r:id="rId39"/>
    <p:sldId id="297" r:id="rId40"/>
    <p:sldId id="341" r:id="rId41"/>
    <p:sldId id="339" r:id="rId42"/>
    <p:sldId id="340" r:id="rId43"/>
    <p:sldId id="316" r:id="rId44"/>
    <p:sldId id="298" r:id="rId45"/>
    <p:sldId id="299" r:id="rId46"/>
    <p:sldId id="300" r:id="rId47"/>
    <p:sldId id="301" r:id="rId48"/>
    <p:sldId id="303" r:id="rId49"/>
    <p:sldId id="330" r:id="rId50"/>
    <p:sldId id="333" r:id="rId51"/>
    <p:sldId id="327" r:id="rId52"/>
    <p:sldId id="328" r:id="rId53"/>
    <p:sldId id="273" r:id="rId5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95" d="100"/>
          <a:sy n="95" d="100"/>
        </p:scale>
        <p:origin x="102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B7AB52AC-C556-40AA-8737-EE2F4A7DA4BC}" type="datetimeFigureOut">
              <a:rPr lang="ar-SA" smtClean="0"/>
              <a:pPr/>
              <a:t>30/03/1446</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F37C397-5777-4D77-B5DC-EB99A4E42B35}" type="slidenum">
              <a:rPr lang="ar-SA" smtClean="0"/>
              <a:pPr/>
              <a:t>‹#›</a:t>
            </a:fld>
            <a:endParaRPr lang="ar-SA"/>
          </a:p>
        </p:txBody>
      </p:sp>
    </p:spTree>
    <p:extLst>
      <p:ext uri="{BB962C8B-B14F-4D97-AF65-F5344CB8AC3E}">
        <p14:creationId xmlns:p14="http://schemas.microsoft.com/office/powerpoint/2010/main" val="77011759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AF37C397-5777-4D77-B5DC-EB99A4E42B35}" type="slidenum">
              <a:rPr lang="ar-SA" smtClean="0"/>
              <a:pPr/>
              <a:t>19</a:t>
            </a:fld>
            <a:endParaRPr lang="ar-SA"/>
          </a:p>
        </p:txBody>
      </p:sp>
    </p:spTree>
    <p:extLst>
      <p:ext uri="{BB962C8B-B14F-4D97-AF65-F5344CB8AC3E}">
        <p14:creationId xmlns:p14="http://schemas.microsoft.com/office/powerpoint/2010/main" val="1709325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950C0EB1-D0A5-4B83-970E-E632A8F76F69}" type="slidenum">
              <a:rPr lang="ar-SA" smtClean="0"/>
              <a:pPr/>
              <a:t>27</a:t>
            </a:fld>
            <a:endParaRPr lang="ar-SA"/>
          </a:p>
        </p:txBody>
      </p:sp>
    </p:spTree>
    <p:extLst>
      <p:ext uri="{BB962C8B-B14F-4D97-AF65-F5344CB8AC3E}">
        <p14:creationId xmlns:p14="http://schemas.microsoft.com/office/powerpoint/2010/main" val="28218633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950C0EB1-D0A5-4B83-970E-E632A8F76F69}" type="slidenum">
              <a:rPr lang="ar-SA" smtClean="0"/>
              <a:pPr/>
              <a:t>31</a:t>
            </a:fld>
            <a:endParaRPr lang="ar-SA"/>
          </a:p>
        </p:txBody>
      </p:sp>
    </p:spTree>
    <p:extLst>
      <p:ext uri="{BB962C8B-B14F-4D97-AF65-F5344CB8AC3E}">
        <p14:creationId xmlns:p14="http://schemas.microsoft.com/office/powerpoint/2010/main" val="32978847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algn="l" defTabSz="914400" rtl="0" eaLnBrk="1" latinLnBrk="0" hangingPunct="1"/>
            <a:endParaRPr lang="ar-SA" dirty="0"/>
          </a:p>
        </p:txBody>
      </p:sp>
      <p:sp>
        <p:nvSpPr>
          <p:cNvPr id="4" name="عنصر نائب لرقم الشريحة 3"/>
          <p:cNvSpPr>
            <a:spLocks noGrp="1"/>
          </p:cNvSpPr>
          <p:nvPr>
            <p:ph type="sldNum" sz="quarter" idx="10"/>
          </p:nvPr>
        </p:nvSpPr>
        <p:spPr/>
        <p:txBody>
          <a:bodyPr/>
          <a:lstStyle/>
          <a:p>
            <a:fld id="{AF37C397-5777-4D77-B5DC-EB99A4E42B35}" type="slidenum">
              <a:rPr lang="ar-SA" smtClean="0"/>
              <a:pPr/>
              <a:t>44</a:t>
            </a:fld>
            <a:endParaRPr lang="ar-SA"/>
          </a:p>
        </p:txBody>
      </p:sp>
    </p:spTree>
    <p:extLst>
      <p:ext uri="{BB962C8B-B14F-4D97-AF65-F5344CB8AC3E}">
        <p14:creationId xmlns:p14="http://schemas.microsoft.com/office/powerpoint/2010/main" val="416049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29F9312-E438-46F1-A388-27954F1A2D28}" type="datetimeFigureOut">
              <a:rPr lang="ar-SA" smtClean="0"/>
              <a:pPr/>
              <a:t>30/03/1446</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569089CF-C0A5-4225-98BC-E9FDA7553B67}" type="slidenum">
              <a:rPr lang="ar-SA" smtClean="0"/>
              <a:pPr/>
              <a:t>‹#›</a:t>
            </a:fld>
            <a:endParaRPr lang="ar-SA" dirty="0"/>
          </a:p>
        </p:txBody>
      </p:sp>
    </p:spTree>
    <p:extLst>
      <p:ext uri="{BB962C8B-B14F-4D97-AF65-F5344CB8AC3E}">
        <p14:creationId xmlns:p14="http://schemas.microsoft.com/office/powerpoint/2010/main" val="287002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9F9312-E438-46F1-A388-27954F1A2D28}" type="datetimeFigureOut">
              <a:rPr lang="ar-SA" smtClean="0"/>
              <a:pPr/>
              <a:t>30/03/1446</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569089CF-C0A5-4225-98BC-E9FDA7553B67}" type="slidenum">
              <a:rPr lang="ar-SA" smtClean="0"/>
              <a:pPr/>
              <a:t>‹#›</a:t>
            </a:fld>
            <a:endParaRPr lang="ar-SA" dirty="0"/>
          </a:p>
        </p:txBody>
      </p:sp>
    </p:spTree>
    <p:extLst>
      <p:ext uri="{BB962C8B-B14F-4D97-AF65-F5344CB8AC3E}">
        <p14:creationId xmlns:p14="http://schemas.microsoft.com/office/powerpoint/2010/main" val="1236153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9F9312-E438-46F1-A388-27954F1A2D28}" type="datetimeFigureOut">
              <a:rPr lang="ar-SA" smtClean="0"/>
              <a:pPr/>
              <a:t>30/03/1446</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569089CF-C0A5-4225-98BC-E9FDA7553B67}" type="slidenum">
              <a:rPr lang="ar-SA" smtClean="0"/>
              <a:pPr/>
              <a:t>‹#›</a:t>
            </a:fld>
            <a:endParaRPr lang="ar-SA"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213944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9F9312-E438-46F1-A388-27954F1A2D28}" type="datetimeFigureOut">
              <a:rPr lang="ar-SA" smtClean="0"/>
              <a:pPr/>
              <a:t>30/03/1446</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569089CF-C0A5-4225-98BC-E9FDA7553B67}" type="slidenum">
              <a:rPr lang="ar-SA" smtClean="0"/>
              <a:pPr/>
              <a:t>‹#›</a:t>
            </a:fld>
            <a:endParaRPr lang="ar-SA" dirty="0"/>
          </a:p>
        </p:txBody>
      </p:sp>
    </p:spTree>
    <p:extLst>
      <p:ext uri="{BB962C8B-B14F-4D97-AF65-F5344CB8AC3E}">
        <p14:creationId xmlns:p14="http://schemas.microsoft.com/office/powerpoint/2010/main" val="38272989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9F9312-E438-46F1-A388-27954F1A2D28}" type="datetimeFigureOut">
              <a:rPr lang="ar-SA" smtClean="0"/>
              <a:pPr/>
              <a:t>30/03/1446</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569089CF-C0A5-4225-98BC-E9FDA7553B67}" type="slidenum">
              <a:rPr lang="ar-SA" smtClean="0"/>
              <a:pPr/>
              <a:t>‹#›</a:t>
            </a:fld>
            <a:endParaRPr lang="ar-SA"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392300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9F9312-E438-46F1-A388-27954F1A2D28}" type="datetimeFigureOut">
              <a:rPr lang="ar-SA" smtClean="0"/>
              <a:pPr/>
              <a:t>30/03/1446</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569089CF-C0A5-4225-98BC-E9FDA7553B67}" type="slidenum">
              <a:rPr lang="ar-SA" smtClean="0"/>
              <a:pPr/>
              <a:t>‹#›</a:t>
            </a:fld>
            <a:endParaRPr lang="ar-SA" dirty="0"/>
          </a:p>
        </p:txBody>
      </p:sp>
    </p:spTree>
    <p:extLst>
      <p:ext uri="{BB962C8B-B14F-4D97-AF65-F5344CB8AC3E}">
        <p14:creationId xmlns:p14="http://schemas.microsoft.com/office/powerpoint/2010/main" val="25325062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9F9312-E438-46F1-A388-27954F1A2D28}" type="datetimeFigureOut">
              <a:rPr lang="ar-SA" smtClean="0"/>
              <a:pPr/>
              <a:t>30/03/1446</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569089CF-C0A5-4225-98BC-E9FDA7553B67}" type="slidenum">
              <a:rPr lang="ar-SA" smtClean="0"/>
              <a:pPr/>
              <a:t>‹#›</a:t>
            </a:fld>
            <a:endParaRPr lang="ar-SA" dirty="0"/>
          </a:p>
        </p:txBody>
      </p:sp>
    </p:spTree>
    <p:extLst>
      <p:ext uri="{BB962C8B-B14F-4D97-AF65-F5344CB8AC3E}">
        <p14:creationId xmlns:p14="http://schemas.microsoft.com/office/powerpoint/2010/main" val="14964518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9F9312-E438-46F1-A388-27954F1A2D28}" type="datetimeFigureOut">
              <a:rPr lang="ar-SA" smtClean="0"/>
              <a:pPr/>
              <a:t>30/03/1446</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569089CF-C0A5-4225-98BC-E9FDA7553B67}" type="slidenum">
              <a:rPr lang="ar-SA" smtClean="0"/>
              <a:pPr/>
              <a:t>‹#›</a:t>
            </a:fld>
            <a:endParaRPr lang="ar-SA" dirty="0"/>
          </a:p>
        </p:txBody>
      </p:sp>
    </p:spTree>
    <p:extLst>
      <p:ext uri="{BB962C8B-B14F-4D97-AF65-F5344CB8AC3E}">
        <p14:creationId xmlns:p14="http://schemas.microsoft.com/office/powerpoint/2010/main" val="1295373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9F9312-E438-46F1-A388-27954F1A2D28}" type="datetimeFigureOut">
              <a:rPr lang="ar-SA" smtClean="0"/>
              <a:pPr/>
              <a:t>30/03/1446</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569089CF-C0A5-4225-98BC-E9FDA7553B67}" type="slidenum">
              <a:rPr lang="ar-SA" smtClean="0"/>
              <a:pPr/>
              <a:t>‹#›</a:t>
            </a:fld>
            <a:endParaRPr lang="ar-SA" dirty="0"/>
          </a:p>
        </p:txBody>
      </p:sp>
    </p:spTree>
    <p:extLst>
      <p:ext uri="{BB962C8B-B14F-4D97-AF65-F5344CB8AC3E}">
        <p14:creationId xmlns:p14="http://schemas.microsoft.com/office/powerpoint/2010/main" val="2899109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9F9312-E438-46F1-A388-27954F1A2D28}" type="datetimeFigureOut">
              <a:rPr lang="ar-SA" smtClean="0"/>
              <a:pPr/>
              <a:t>30/03/1446</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569089CF-C0A5-4225-98BC-E9FDA7553B67}" type="slidenum">
              <a:rPr lang="ar-SA" smtClean="0"/>
              <a:pPr/>
              <a:t>‹#›</a:t>
            </a:fld>
            <a:endParaRPr lang="ar-SA" dirty="0"/>
          </a:p>
        </p:txBody>
      </p:sp>
    </p:spTree>
    <p:extLst>
      <p:ext uri="{BB962C8B-B14F-4D97-AF65-F5344CB8AC3E}">
        <p14:creationId xmlns:p14="http://schemas.microsoft.com/office/powerpoint/2010/main" val="38161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9F9312-E438-46F1-A388-27954F1A2D28}" type="datetimeFigureOut">
              <a:rPr lang="ar-SA" smtClean="0"/>
              <a:pPr/>
              <a:t>30/03/1446</a:t>
            </a:fld>
            <a:endParaRPr lang="ar-SA" dirty="0"/>
          </a:p>
        </p:txBody>
      </p:sp>
      <p:sp>
        <p:nvSpPr>
          <p:cNvPr id="6" name="Footer Placeholder 5"/>
          <p:cNvSpPr>
            <a:spLocks noGrp="1"/>
          </p:cNvSpPr>
          <p:nvPr>
            <p:ph type="ftr" sz="quarter" idx="11"/>
          </p:nvPr>
        </p:nvSpPr>
        <p:spPr/>
        <p:txBody>
          <a:bodyPr/>
          <a:lstStyle/>
          <a:p>
            <a:endParaRPr lang="ar-SA" dirty="0"/>
          </a:p>
        </p:txBody>
      </p:sp>
      <p:sp>
        <p:nvSpPr>
          <p:cNvPr id="7" name="Slide Number Placeholder 6"/>
          <p:cNvSpPr>
            <a:spLocks noGrp="1"/>
          </p:cNvSpPr>
          <p:nvPr>
            <p:ph type="sldNum" sz="quarter" idx="12"/>
          </p:nvPr>
        </p:nvSpPr>
        <p:spPr/>
        <p:txBody>
          <a:bodyPr/>
          <a:lstStyle/>
          <a:p>
            <a:fld id="{569089CF-C0A5-4225-98BC-E9FDA7553B67}" type="slidenum">
              <a:rPr lang="ar-SA" smtClean="0"/>
              <a:pPr/>
              <a:t>‹#›</a:t>
            </a:fld>
            <a:endParaRPr lang="ar-SA" dirty="0"/>
          </a:p>
        </p:txBody>
      </p:sp>
    </p:spTree>
    <p:extLst>
      <p:ext uri="{BB962C8B-B14F-4D97-AF65-F5344CB8AC3E}">
        <p14:creationId xmlns:p14="http://schemas.microsoft.com/office/powerpoint/2010/main" val="1492414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9F9312-E438-46F1-A388-27954F1A2D28}" type="datetimeFigureOut">
              <a:rPr lang="ar-SA" smtClean="0"/>
              <a:pPr/>
              <a:t>30/03/1446</a:t>
            </a:fld>
            <a:endParaRPr lang="ar-SA" dirty="0"/>
          </a:p>
        </p:txBody>
      </p:sp>
      <p:sp>
        <p:nvSpPr>
          <p:cNvPr id="8" name="Footer Placeholder 7"/>
          <p:cNvSpPr>
            <a:spLocks noGrp="1"/>
          </p:cNvSpPr>
          <p:nvPr>
            <p:ph type="ftr" sz="quarter" idx="11"/>
          </p:nvPr>
        </p:nvSpPr>
        <p:spPr/>
        <p:txBody>
          <a:bodyPr/>
          <a:lstStyle/>
          <a:p>
            <a:endParaRPr lang="ar-SA" dirty="0"/>
          </a:p>
        </p:txBody>
      </p:sp>
      <p:sp>
        <p:nvSpPr>
          <p:cNvPr id="9" name="Slide Number Placeholder 8"/>
          <p:cNvSpPr>
            <a:spLocks noGrp="1"/>
          </p:cNvSpPr>
          <p:nvPr>
            <p:ph type="sldNum" sz="quarter" idx="12"/>
          </p:nvPr>
        </p:nvSpPr>
        <p:spPr/>
        <p:txBody>
          <a:bodyPr/>
          <a:lstStyle/>
          <a:p>
            <a:fld id="{569089CF-C0A5-4225-98BC-E9FDA7553B67}" type="slidenum">
              <a:rPr lang="ar-SA" smtClean="0"/>
              <a:pPr/>
              <a:t>‹#›</a:t>
            </a:fld>
            <a:endParaRPr lang="ar-SA" dirty="0"/>
          </a:p>
        </p:txBody>
      </p:sp>
    </p:spTree>
    <p:extLst>
      <p:ext uri="{BB962C8B-B14F-4D97-AF65-F5344CB8AC3E}">
        <p14:creationId xmlns:p14="http://schemas.microsoft.com/office/powerpoint/2010/main" val="2125439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9F9312-E438-46F1-A388-27954F1A2D28}" type="datetimeFigureOut">
              <a:rPr lang="ar-SA" smtClean="0"/>
              <a:pPr/>
              <a:t>30/03/1446</a:t>
            </a:fld>
            <a:endParaRPr lang="ar-SA" dirty="0"/>
          </a:p>
        </p:txBody>
      </p:sp>
      <p:sp>
        <p:nvSpPr>
          <p:cNvPr id="4" name="Footer Placeholder 3"/>
          <p:cNvSpPr>
            <a:spLocks noGrp="1"/>
          </p:cNvSpPr>
          <p:nvPr>
            <p:ph type="ftr" sz="quarter" idx="11"/>
          </p:nvPr>
        </p:nvSpPr>
        <p:spPr/>
        <p:txBody>
          <a:bodyPr/>
          <a:lstStyle/>
          <a:p>
            <a:endParaRPr lang="ar-SA" dirty="0"/>
          </a:p>
        </p:txBody>
      </p:sp>
      <p:sp>
        <p:nvSpPr>
          <p:cNvPr id="5" name="Slide Number Placeholder 4"/>
          <p:cNvSpPr>
            <a:spLocks noGrp="1"/>
          </p:cNvSpPr>
          <p:nvPr>
            <p:ph type="sldNum" sz="quarter" idx="12"/>
          </p:nvPr>
        </p:nvSpPr>
        <p:spPr/>
        <p:txBody>
          <a:bodyPr/>
          <a:lstStyle/>
          <a:p>
            <a:fld id="{569089CF-C0A5-4225-98BC-E9FDA7553B67}" type="slidenum">
              <a:rPr lang="ar-SA" smtClean="0"/>
              <a:pPr/>
              <a:t>‹#›</a:t>
            </a:fld>
            <a:endParaRPr lang="ar-SA" dirty="0"/>
          </a:p>
        </p:txBody>
      </p:sp>
    </p:spTree>
    <p:extLst>
      <p:ext uri="{BB962C8B-B14F-4D97-AF65-F5344CB8AC3E}">
        <p14:creationId xmlns:p14="http://schemas.microsoft.com/office/powerpoint/2010/main" val="3984494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9F9312-E438-46F1-A388-27954F1A2D28}" type="datetimeFigureOut">
              <a:rPr lang="ar-SA" smtClean="0"/>
              <a:pPr/>
              <a:t>30/03/1446</a:t>
            </a:fld>
            <a:endParaRPr lang="ar-SA" dirty="0"/>
          </a:p>
        </p:txBody>
      </p:sp>
      <p:sp>
        <p:nvSpPr>
          <p:cNvPr id="3" name="Footer Placeholder 2"/>
          <p:cNvSpPr>
            <a:spLocks noGrp="1"/>
          </p:cNvSpPr>
          <p:nvPr>
            <p:ph type="ftr" sz="quarter" idx="11"/>
          </p:nvPr>
        </p:nvSpPr>
        <p:spPr/>
        <p:txBody>
          <a:bodyPr/>
          <a:lstStyle/>
          <a:p>
            <a:endParaRPr lang="ar-SA" dirty="0"/>
          </a:p>
        </p:txBody>
      </p:sp>
      <p:sp>
        <p:nvSpPr>
          <p:cNvPr id="4" name="Slide Number Placeholder 3"/>
          <p:cNvSpPr>
            <a:spLocks noGrp="1"/>
          </p:cNvSpPr>
          <p:nvPr>
            <p:ph type="sldNum" sz="quarter" idx="12"/>
          </p:nvPr>
        </p:nvSpPr>
        <p:spPr/>
        <p:txBody>
          <a:bodyPr/>
          <a:lstStyle/>
          <a:p>
            <a:fld id="{569089CF-C0A5-4225-98BC-E9FDA7553B67}" type="slidenum">
              <a:rPr lang="ar-SA" smtClean="0"/>
              <a:pPr/>
              <a:t>‹#›</a:t>
            </a:fld>
            <a:endParaRPr lang="ar-SA" dirty="0"/>
          </a:p>
        </p:txBody>
      </p:sp>
    </p:spTree>
    <p:extLst>
      <p:ext uri="{BB962C8B-B14F-4D97-AF65-F5344CB8AC3E}">
        <p14:creationId xmlns:p14="http://schemas.microsoft.com/office/powerpoint/2010/main" val="2331621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29F9312-E438-46F1-A388-27954F1A2D28}" type="datetimeFigureOut">
              <a:rPr lang="ar-SA" smtClean="0"/>
              <a:pPr/>
              <a:t>30/03/1446</a:t>
            </a:fld>
            <a:endParaRPr lang="ar-SA" dirty="0"/>
          </a:p>
        </p:txBody>
      </p:sp>
      <p:sp>
        <p:nvSpPr>
          <p:cNvPr id="6" name="Footer Placeholder 5"/>
          <p:cNvSpPr>
            <a:spLocks noGrp="1"/>
          </p:cNvSpPr>
          <p:nvPr>
            <p:ph type="ftr" sz="quarter" idx="11"/>
          </p:nvPr>
        </p:nvSpPr>
        <p:spPr/>
        <p:txBody>
          <a:bodyPr/>
          <a:lstStyle/>
          <a:p>
            <a:endParaRPr lang="ar-SA" dirty="0"/>
          </a:p>
        </p:txBody>
      </p:sp>
      <p:sp>
        <p:nvSpPr>
          <p:cNvPr id="7" name="Slide Number Placeholder 6"/>
          <p:cNvSpPr>
            <a:spLocks noGrp="1"/>
          </p:cNvSpPr>
          <p:nvPr>
            <p:ph type="sldNum" sz="quarter" idx="12"/>
          </p:nvPr>
        </p:nvSpPr>
        <p:spPr/>
        <p:txBody>
          <a:bodyPr/>
          <a:lstStyle/>
          <a:p>
            <a:fld id="{569089CF-C0A5-4225-98BC-E9FDA7553B67}" type="slidenum">
              <a:rPr lang="ar-SA" smtClean="0"/>
              <a:pPr/>
              <a:t>‹#›</a:t>
            </a:fld>
            <a:endParaRPr lang="ar-SA" dirty="0"/>
          </a:p>
        </p:txBody>
      </p:sp>
    </p:spTree>
    <p:extLst>
      <p:ext uri="{BB962C8B-B14F-4D97-AF65-F5344CB8AC3E}">
        <p14:creationId xmlns:p14="http://schemas.microsoft.com/office/powerpoint/2010/main" val="2592158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9F9312-E438-46F1-A388-27954F1A2D28}" type="datetimeFigureOut">
              <a:rPr lang="ar-SA" smtClean="0"/>
              <a:pPr/>
              <a:t>30/03/1446</a:t>
            </a:fld>
            <a:endParaRPr lang="ar-SA" dirty="0"/>
          </a:p>
        </p:txBody>
      </p:sp>
      <p:sp>
        <p:nvSpPr>
          <p:cNvPr id="6" name="Footer Placeholder 5"/>
          <p:cNvSpPr>
            <a:spLocks noGrp="1"/>
          </p:cNvSpPr>
          <p:nvPr>
            <p:ph type="ftr" sz="quarter" idx="11"/>
          </p:nvPr>
        </p:nvSpPr>
        <p:spPr/>
        <p:txBody>
          <a:bodyPr/>
          <a:lstStyle/>
          <a:p>
            <a:endParaRPr lang="ar-SA" dirty="0"/>
          </a:p>
        </p:txBody>
      </p:sp>
      <p:sp>
        <p:nvSpPr>
          <p:cNvPr id="7" name="Slide Number Placeholder 6"/>
          <p:cNvSpPr>
            <a:spLocks noGrp="1"/>
          </p:cNvSpPr>
          <p:nvPr>
            <p:ph type="sldNum" sz="quarter" idx="12"/>
          </p:nvPr>
        </p:nvSpPr>
        <p:spPr/>
        <p:txBody>
          <a:bodyPr/>
          <a:lstStyle/>
          <a:p>
            <a:fld id="{569089CF-C0A5-4225-98BC-E9FDA7553B67}" type="slidenum">
              <a:rPr lang="ar-SA" smtClean="0"/>
              <a:pPr/>
              <a:t>‹#›</a:t>
            </a:fld>
            <a:endParaRPr lang="ar-SA" dirty="0"/>
          </a:p>
        </p:txBody>
      </p:sp>
    </p:spTree>
    <p:extLst>
      <p:ext uri="{BB962C8B-B14F-4D97-AF65-F5344CB8AC3E}">
        <p14:creationId xmlns:p14="http://schemas.microsoft.com/office/powerpoint/2010/main" val="1939795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29F9312-E438-46F1-A388-27954F1A2D28}" type="datetimeFigureOut">
              <a:rPr lang="ar-SA" smtClean="0"/>
              <a:pPr/>
              <a:t>30/03/1446</a:t>
            </a:fld>
            <a:endParaRPr lang="ar-SA"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SA"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569089CF-C0A5-4225-98BC-E9FDA7553B67}" type="slidenum">
              <a:rPr lang="ar-SA" smtClean="0"/>
              <a:pPr/>
              <a:t>‹#›</a:t>
            </a:fld>
            <a:endParaRPr lang="ar-SA" dirty="0"/>
          </a:p>
        </p:txBody>
      </p:sp>
    </p:spTree>
    <p:extLst>
      <p:ext uri="{BB962C8B-B14F-4D97-AF65-F5344CB8AC3E}">
        <p14:creationId xmlns:p14="http://schemas.microsoft.com/office/powerpoint/2010/main" val="669678860"/>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 id="2147483782" r:id="rId14"/>
    <p:sldLayoutId id="2147483783" r:id="rId15"/>
    <p:sldLayoutId id="21474837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br>
              <a:rPr lang="en-US" sz="4400" dirty="0">
                <a:solidFill>
                  <a:srgbClr val="002060"/>
                </a:solidFill>
                <a:latin typeface="Times New Roman" panose="02020603050405020304" pitchFamily="18" charset="0"/>
                <a:cs typeface="Times New Roman" panose="02020603050405020304" pitchFamily="18" charset="0"/>
              </a:rPr>
            </a:br>
            <a:endParaRPr lang="en-US" sz="4400" dirty="0">
              <a:solidFill>
                <a:srgbClr val="002060"/>
              </a:solidFill>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p:txBody>
          <a:bodyPr>
            <a:normAutofit/>
          </a:bodyPr>
          <a:lstStyle/>
          <a:p>
            <a:pPr marL="0" indent="0" algn="ctr">
              <a:buNone/>
            </a:pPr>
            <a:r>
              <a:rPr lang="en-US" sz="5400" dirty="0">
                <a:solidFill>
                  <a:srgbClr val="002060"/>
                </a:solidFill>
                <a:latin typeface="Times New Roman" panose="02020603050405020304" pitchFamily="18" charset="0"/>
                <a:cs typeface="Times New Roman" panose="02020603050405020304" pitchFamily="18" charset="0"/>
              </a:rPr>
              <a:t>Approach to Patients </a:t>
            </a:r>
          </a:p>
          <a:p>
            <a:pPr marL="0" indent="0" algn="ctr">
              <a:buNone/>
            </a:pPr>
            <a:r>
              <a:rPr lang="en-US" sz="5400" dirty="0">
                <a:solidFill>
                  <a:srgbClr val="002060"/>
                </a:solidFill>
                <a:latin typeface="Times New Roman" panose="02020603050405020304" pitchFamily="18" charset="0"/>
                <a:cs typeface="Times New Roman" panose="02020603050405020304" pitchFamily="18" charset="0"/>
              </a:rPr>
              <a:t>with Sore Throat</a:t>
            </a:r>
          </a:p>
        </p:txBody>
      </p:sp>
    </p:spTree>
    <p:extLst>
      <p:ext uri="{BB962C8B-B14F-4D97-AF65-F5344CB8AC3E}">
        <p14:creationId xmlns:p14="http://schemas.microsoft.com/office/powerpoint/2010/main" val="455756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lstStyle/>
          <a:p>
            <a:pPr algn="l"/>
            <a:r>
              <a:rPr lang="en-US" sz="4400" b="1" dirty="0">
                <a:solidFill>
                  <a:srgbClr val="002060"/>
                </a:solidFill>
                <a:latin typeface="Times New Roman" panose="02020603050405020304" pitchFamily="18" charset="0"/>
                <a:cs typeface="Times New Roman" panose="02020603050405020304" pitchFamily="18" charset="0"/>
              </a:rPr>
              <a:t>Differential diagnosis</a:t>
            </a:r>
            <a:endParaRPr lang="en-US" sz="4400" dirty="0">
              <a:solidFill>
                <a:srgbClr val="002060"/>
              </a:solidFill>
              <a:latin typeface="Times New Roman" panose="02020603050405020304" pitchFamily="18" charset="0"/>
              <a:cs typeface="Times New Roman" panose="02020603050405020304" pitchFamily="18" charset="0"/>
            </a:endParaRPr>
          </a:p>
        </p:txBody>
      </p:sp>
      <p:sp>
        <p:nvSpPr>
          <p:cNvPr id="2" name="عنصر نائب للمحتوى 1"/>
          <p:cNvSpPr>
            <a:spLocks noGrp="1"/>
          </p:cNvSpPr>
          <p:nvPr>
            <p:ph idx="1"/>
          </p:nvPr>
        </p:nvSpPr>
        <p:spPr>
          <a:xfrm>
            <a:off x="971600" y="2492896"/>
            <a:ext cx="7745505" cy="3877815"/>
          </a:xfrm>
        </p:spPr>
        <p:txBody>
          <a:bodyPr>
            <a:normAutofit/>
          </a:bodyPr>
          <a:lstStyle/>
          <a:p>
            <a:pPr algn="l" rtl="0"/>
            <a:r>
              <a:rPr lang="en-US" sz="3200" dirty="0"/>
              <a:t> </a:t>
            </a:r>
            <a:r>
              <a:rPr lang="en-US" sz="3200" dirty="0">
                <a:solidFill>
                  <a:srgbClr val="002060"/>
                </a:solidFill>
                <a:latin typeface="Times New Roman" panose="02020603050405020304" pitchFamily="18" charset="0"/>
                <a:cs typeface="Times New Roman" panose="02020603050405020304" pitchFamily="18" charset="0"/>
              </a:rPr>
              <a:t>Pharyngitis.</a:t>
            </a:r>
          </a:p>
          <a:p>
            <a:pPr algn="l" rtl="0"/>
            <a:r>
              <a:rPr lang="en-US" sz="3200" dirty="0">
                <a:solidFill>
                  <a:srgbClr val="002060"/>
                </a:solidFill>
                <a:latin typeface="Times New Roman" panose="02020603050405020304" pitchFamily="18" charset="0"/>
                <a:cs typeface="Times New Roman" panose="02020603050405020304" pitchFamily="18" charset="0"/>
              </a:rPr>
              <a:t> Tonsillitis.</a:t>
            </a:r>
          </a:p>
          <a:p>
            <a:pPr algn="l" rtl="0"/>
            <a:r>
              <a:rPr lang="en-US" sz="3200" dirty="0">
                <a:solidFill>
                  <a:srgbClr val="002060"/>
                </a:solidFill>
                <a:latin typeface="Times New Roman" panose="02020603050405020304" pitchFamily="18" charset="0"/>
                <a:cs typeface="Times New Roman" panose="02020603050405020304" pitchFamily="18" charset="0"/>
              </a:rPr>
              <a:t> Epiglottitis.</a:t>
            </a:r>
          </a:p>
          <a:p>
            <a:pPr algn="l" rtl="0"/>
            <a:r>
              <a:rPr lang="en-US" sz="3200" dirty="0">
                <a:solidFill>
                  <a:srgbClr val="002060"/>
                </a:solidFill>
                <a:latin typeface="Times New Roman" panose="02020603050405020304" pitchFamily="18" charset="0"/>
                <a:cs typeface="Times New Roman" panose="02020603050405020304" pitchFamily="18" charset="0"/>
              </a:rPr>
              <a:t> Peritonsillar abscess.</a:t>
            </a:r>
          </a:p>
          <a:p>
            <a:pPr algn="l" rtl="0"/>
            <a:r>
              <a:rPr lang="en-US" sz="3200" dirty="0">
                <a:solidFill>
                  <a:srgbClr val="002060"/>
                </a:solidFill>
                <a:latin typeface="Times New Roman" panose="02020603050405020304" pitchFamily="18" charset="0"/>
                <a:cs typeface="Times New Roman" panose="02020603050405020304" pitchFamily="18" charset="0"/>
              </a:rPr>
              <a:t> Laryngitis.</a:t>
            </a:r>
          </a:p>
          <a:p>
            <a:pPr algn="l" rtl="0"/>
            <a:r>
              <a:rPr lang="en-US" sz="3200" dirty="0">
                <a:solidFill>
                  <a:srgbClr val="002060"/>
                </a:solidFill>
                <a:latin typeface="Times New Roman" panose="02020603050405020304" pitchFamily="18" charset="0"/>
                <a:cs typeface="Times New Roman" panose="02020603050405020304" pitchFamily="18" charset="0"/>
              </a:rPr>
              <a:t> GERD.</a:t>
            </a:r>
          </a:p>
          <a:p>
            <a:pPr algn="ctr" rtl="0"/>
            <a:endParaRPr lang="en-US" sz="3200" dirty="0">
              <a:solidFill>
                <a:schemeClr val="bg2">
                  <a:lumMod val="50000"/>
                </a:schemeClr>
              </a:solidFill>
            </a:endParaRPr>
          </a:p>
          <a:p>
            <a:pPr algn="ctr" rtl="0"/>
            <a:endParaRPr lang="en-US" sz="3200" dirty="0">
              <a:solidFill>
                <a:schemeClr val="tx1"/>
              </a:solidFill>
            </a:endParaRPr>
          </a:p>
          <a:p>
            <a:pPr algn="ctr" rtl="0"/>
            <a:endParaRPr lang="en-US" sz="3200" dirty="0">
              <a:solidFill>
                <a:schemeClr val="tx1"/>
              </a:solidFill>
            </a:endParaRPr>
          </a:p>
          <a:p>
            <a:pPr algn="ctr" rtl="0"/>
            <a:endParaRPr lang="en-US" sz="3200" dirty="0"/>
          </a:p>
        </p:txBody>
      </p:sp>
    </p:spTree>
    <p:extLst>
      <p:ext uri="{BB962C8B-B14F-4D97-AF65-F5344CB8AC3E}">
        <p14:creationId xmlns:p14="http://schemas.microsoft.com/office/powerpoint/2010/main" val="3119527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lstStyle/>
          <a:p>
            <a:pPr algn="l"/>
            <a:r>
              <a:rPr lang="en-US" sz="4400" b="1" dirty="0">
                <a:solidFill>
                  <a:srgbClr val="002060"/>
                </a:solidFill>
                <a:latin typeface="Times New Roman" panose="02020603050405020304" pitchFamily="18" charset="0"/>
                <a:cs typeface="Times New Roman" panose="02020603050405020304" pitchFamily="18" charset="0"/>
              </a:rPr>
              <a:t>Etiology</a:t>
            </a:r>
            <a:endParaRPr lang="ar-SA" sz="4400" b="1" dirty="0">
              <a:solidFill>
                <a:srgbClr val="002060"/>
              </a:solidFill>
              <a:latin typeface="Times New Roman" panose="02020603050405020304" pitchFamily="18" charset="0"/>
              <a:cs typeface="Times New Roman" panose="02020603050405020304" pitchFamily="18" charset="0"/>
            </a:endParaRPr>
          </a:p>
        </p:txBody>
      </p:sp>
      <p:sp>
        <p:nvSpPr>
          <p:cNvPr id="2" name="عنصر نائب للمحتوى 1"/>
          <p:cNvSpPr>
            <a:spLocks noGrp="1"/>
          </p:cNvSpPr>
          <p:nvPr>
            <p:ph idx="1"/>
          </p:nvPr>
        </p:nvSpPr>
        <p:spPr>
          <a:xfrm>
            <a:off x="179512" y="1700808"/>
            <a:ext cx="8769297" cy="5157192"/>
          </a:xfrm>
        </p:spPr>
        <p:txBody>
          <a:bodyPr>
            <a:normAutofit/>
          </a:bodyPr>
          <a:lstStyle/>
          <a:p>
            <a:r>
              <a:rPr lang="en-US" sz="2800" dirty="0">
                <a:solidFill>
                  <a:srgbClr val="002060"/>
                </a:solidFill>
                <a:latin typeface="Times New Roman" panose="02020603050405020304" pitchFamily="18" charset="0"/>
                <a:cs typeface="Times New Roman" panose="02020603050405020304" pitchFamily="18" charset="0"/>
              </a:rPr>
              <a:t> viral cause (50 to 80%), including influenza and primary herpes simplex, Epstein-Barr virus (EBV)</a:t>
            </a:r>
          </a:p>
          <a:p>
            <a:pPr algn="l" rtl="0"/>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 Bacterial causes</a:t>
            </a:r>
            <a:r>
              <a:rPr lang="en-US" sz="2800" b="1" dirty="0">
                <a:solidFill>
                  <a:srgbClr val="002060"/>
                </a:solidFill>
                <a:latin typeface="Times New Roman" panose="02020603050405020304" pitchFamily="18" charset="0"/>
                <a:cs typeface="Times New Roman" panose="02020603050405020304" pitchFamily="18" charset="0"/>
              </a:rPr>
              <a:t>, </a:t>
            </a:r>
            <a:r>
              <a:rPr lang="en-US" sz="2800" dirty="0">
                <a:solidFill>
                  <a:srgbClr val="002060"/>
                </a:solidFill>
                <a:latin typeface="Times New Roman" panose="02020603050405020304" pitchFamily="18" charset="0"/>
                <a:cs typeface="Times New Roman" panose="02020603050405020304" pitchFamily="18" charset="0"/>
              </a:rPr>
              <a:t>most common is (GABHS). Others are</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Chlamydia pneumonia, Mycoplasma pneumonia, </a:t>
            </a:r>
            <a:r>
              <a:rPr lang="en-US" sz="2800" dirty="0" err="1">
                <a:solidFill>
                  <a:srgbClr val="002060"/>
                </a:solidFill>
                <a:latin typeface="Times New Roman" panose="02020603050405020304" pitchFamily="18" charset="0"/>
                <a:cs typeface="Times New Roman" panose="02020603050405020304" pitchFamily="18" charset="0"/>
              </a:rPr>
              <a:t>Haemophilus</a:t>
            </a:r>
            <a:r>
              <a:rPr lang="en-US" sz="2800" dirty="0">
                <a:solidFill>
                  <a:srgbClr val="002060"/>
                </a:solidFill>
                <a:latin typeface="Times New Roman" panose="02020603050405020304" pitchFamily="18" charset="0"/>
                <a:cs typeface="Times New Roman" panose="02020603050405020304" pitchFamily="18" charset="0"/>
              </a:rPr>
              <a:t> influenza, Neisseria meningitides</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and Neisseria </a:t>
            </a:r>
            <a:r>
              <a:rPr lang="en-US" sz="2800" dirty="0" err="1">
                <a:solidFill>
                  <a:srgbClr val="002060"/>
                </a:solidFill>
                <a:latin typeface="Times New Roman" panose="02020603050405020304" pitchFamily="18" charset="0"/>
                <a:cs typeface="Times New Roman" panose="02020603050405020304" pitchFamily="18" charset="0"/>
              </a:rPr>
              <a:t>gonorrhoeae</a:t>
            </a:r>
            <a:r>
              <a:rPr lang="en-US" sz="2800" dirty="0">
                <a:solidFill>
                  <a:srgbClr val="002060"/>
                </a:solidFill>
                <a:latin typeface="Times New Roman" panose="02020603050405020304" pitchFamily="18" charset="0"/>
                <a:cs typeface="Times New Roman" panose="02020603050405020304" pitchFamily="18" charset="0"/>
              </a:rPr>
              <a:t> (5-36%).</a:t>
            </a:r>
          </a:p>
          <a:p>
            <a:pPr marL="0" indent="0" algn="l" rtl="0">
              <a:buNone/>
            </a:pPr>
            <a:endParaRPr lang="en-US" sz="2800" dirty="0">
              <a:solidFill>
                <a:srgbClr val="002060"/>
              </a:solidFill>
              <a:latin typeface="Times New Roman" panose="02020603050405020304" pitchFamily="18" charset="0"/>
              <a:cs typeface="Times New Roman" panose="02020603050405020304" pitchFamily="18" charset="0"/>
            </a:endParaRPr>
          </a:p>
          <a:p>
            <a:pPr marL="0" indent="0">
              <a:buNone/>
            </a:pPr>
            <a:r>
              <a:rPr lang="en-US" sz="2800" dirty="0">
                <a:solidFill>
                  <a:srgbClr val="002060"/>
                </a:solidFill>
                <a:latin typeface="Times New Roman" panose="02020603050405020304" pitchFamily="18" charset="0"/>
                <a:cs typeface="Times New Roman" panose="02020603050405020304" pitchFamily="18" charset="0"/>
              </a:rPr>
              <a:t>Fungal cause, including Candida.</a:t>
            </a:r>
          </a:p>
          <a:p>
            <a:pPr marL="0" indent="0" algn="l" rtl="0">
              <a:buNone/>
            </a:pPr>
            <a:endParaRPr lang="en-US" sz="2800" dirty="0">
              <a:solidFill>
                <a:srgbClr val="002060"/>
              </a:solidFill>
              <a:latin typeface="Times New Roman" panose="02020603050405020304" pitchFamily="18" charset="0"/>
              <a:cs typeface="Times New Roman" panose="02020603050405020304" pitchFamily="18" charset="0"/>
            </a:endParaRPr>
          </a:p>
          <a:p>
            <a:pPr algn="l" rtl="0"/>
            <a:endParaRPr lang="en-US" dirty="0"/>
          </a:p>
          <a:p>
            <a:pPr algn="l" rtl="0"/>
            <a:endParaRPr lang="ar-SA" dirty="0"/>
          </a:p>
        </p:txBody>
      </p:sp>
    </p:spTree>
    <p:extLst>
      <p:ext uri="{BB962C8B-B14F-4D97-AF65-F5344CB8AC3E}">
        <p14:creationId xmlns:p14="http://schemas.microsoft.com/office/powerpoint/2010/main" val="17525315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467544" y="116632"/>
            <a:ext cx="6347713" cy="1320800"/>
          </a:xfrm>
        </p:spPr>
        <p:txBody>
          <a:bodyPr>
            <a:normAutofit/>
          </a:bodyPr>
          <a:lstStyle/>
          <a:p>
            <a:r>
              <a:rPr lang="en-US" sz="4400" b="1" dirty="0">
                <a:solidFill>
                  <a:srgbClr val="002060"/>
                </a:solidFill>
                <a:latin typeface="Times New Roman" panose="02020603050405020304" pitchFamily="18" charset="0"/>
                <a:cs typeface="Times New Roman" panose="02020603050405020304" pitchFamily="18" charset="0"/>
              </a:rPr>
              <a:t>Noninfectious causes:</a:t>
            </a:r>
            <a:endParaRPr lang="ar-SA" sz="4400" b="1" dirty="0">
              <a:solidFill>
                <a:srgbClr val="002060"/>
              </a:solidFill>
              <a:latin typeface="Times New Roman" panose="02020603050405020304" pitchFamily="18" charset="0"/>
              <a:cs typeface="Times New Roman" panose="02020603050405020304" pitchFamily="18" charset="0"/>
            </a:endParaRPr>
          </a:p>
        </p:txBody>
      </p:sp>
      <p:sp>
        <p:nvSpPr>
          <p:cNvPr id="2" name="عنصر نائب للمحتوى 1"/>
          <p:cNvSpPr>
            <a:spLocks noGrp="1"/>
          </p:cNvSpPr>
          <p:nvPr>
            <p:ph idx="1"/>
          </p:nvPr>
        </p:nvSpPr>
        <p:spPr>
          <a:xfrm>
            <a:off x="609599" y="1268760"/>
            <a:ext cx="6347714" cy="5400600"/>
          </a:xfrm>
        </p:spPr>
        <p:txBody>
          <a:bodyPr>
            <a:normAutofit/>
          </a:bodyPr>
          <a:lstStyle/>
          <a:p>
            <a:endParaRPr lang="ar-SA" dirty="0">
              <a:solidFill>
                <a:schemeClr val="tx1"/>
              </a:solidFill>
            </a:endParaRP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 Irritants </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 Allergies</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  Stomach acid ‘GERD’</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  Injuries</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  Muscle strain</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  Dryness and </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 Tumors.</a:t>
            </a:r>
            <a:endParaRPr lang="ar-SA" sz="2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71171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4400" b="1" dirty="0">
                <a:solidFill>
                  <a:srgbClr val="002060"/>
                </a:solidFill>
                <a:latin typeface="Times New Roman" panose="02020603050405020304" pitchFamily="18" charset="0"/>
                <a:cs typeface="Times New Roman" panose="02020603050405020304" pitchFamily="18" charset="0"/>
              </a:rPr>
              <a:t>Why are patients seeking help for a sore throat ?</a:t>
            </a:r>
            <a:endParaRPr lang="en-US" sz="4400" dirty="0"/>
          </a:p>
        </p:txBody>
      </p:sp>
      <p:sp>
        <p:nvSpPr>
          <p:cNvPr id="2" name="Content Placeholder 1"/>
          <p:cNvSpPr>
            <a:spLocks noGrp="1"/>
          </p:cNvSpPr>
          <p:nvPr>
            <p:ph idx="1"/>
          </p:nvPr>
        </p:nvSpPr>
        <p:spPr>
          <a:xfrm>
            <a:off x="899592" y="2564904"/>
            <a:ext cx="7745505" cy="3877815"/>
          </a:xfrm>
        </p:spPr>
        <p:txBody>
          <a:bodyPr/>
          <a:lstStyle/>
          <a:p>
            <a:pPr algn="l"/>
            <a:r>
              <a:rPr lang="en-US" sz="2800" dirty="0">
                <a:solidFill>
                  <a:srgbClr val="002060"/>
                </a:solidFill>
                <a:latin typeface="Times New Roman" panose="02020603050405020304" pitchFamily="18" charset="0"/>
                <a:cs typeface="Times New Roman" panose="02020603050405020304" pitchFamily="18" charset="0"/>
              </a:rPr>
              <a:t> A UK study found that only one in 18 episodes of  sore throat led to a GP consultation.</a:t>
            </a:r>
          </a:p>
          <a:p>
            <a:pPr marL="0" indent="0" algn="l">
              <a:buNone/>
            </a:pPr>
            <a:endParaRPr lang="en-US" sz="2800" dirty="0">
              <a:solidFill>
                <a:srgbClr val="002060"/>
              </a:solidFill>
              <a:latin typeface="Times New Roman" panose="02020603050405020304" pitchFamily="18" charset="0"/>
              <a:cs typeface="Times New Roman" panose="02020603050405020304" pitchFamily="18" charset="0"/>
            </a:endParaRPr>
          </a:p>
          <a:p>
            <a:pPr algn="l"/>
            <a:r>
              <a:rPr lang="en-US" sz="2800" dirty="0">
                <a:solidFill>
                  <a:srgbClr val="002060"/>
                </a:solidFill>
                <a:latin typeface="Times New Roman" panose="02020603050405020304" pitchFamily="18" charset="0"/>
                <a:cs typeface="Times New Roman" panose="02020603050405020304" pitchFamily="18" charset="0"/>
              </a:rPr>
              <a:t> Practitioners should be aware of underlying psychosocial influences in patients presenting with sore throat.  </a:t>
            </a:r>
            <a:endParaRPr lang="en-US"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8498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688490" y="548680"/>
            <a:ext cx="7756263" cy="1054250"/>
          </a:xfrm>
        </p:spPr>
        <p:txBody>
          <a:bodyPr>
            <a:normAutofit fontScale="90000"/>
          </a:bodyPr>
          <a:lstStyle/>
          <a:p>
            <a:pPr algn="l"/>
            <a:r>
              <a:rPr lang="en-US" sz="4400" b="1" dirty="0">
                <a:solidFill>
                  <a:srgbClr val="002060"/>
                </a:solidFill>
                <a:latin typeface="Times New Roman" panose="02020603050405020304" pitchFamily="18" charset="0"/>
                <a:cs typeface="Times New Roman" panose="02020603050405020304" pitchFamily="18" charset="0"/>
              </a:rPr>
              <a:t>Why are patients seeking help for a sore throat ?</a:t>
            </a:r>
            <a:endParaRPr lang="ar-SA" sz="4400" dirty="0">
              <a:solidFill>
                <a:srgbClr val="002060"/>
              </a:solidFill>
              <a:latin typeface="Times New Roman" panose="02020603050405020304" pitchFamily="18" charset="0"/>
              <a:cs typeface="Times New Roman" panose="02020603050405020304" pitchFamily="18" charset="0"/>
            </a:endParaRPr>
          </a:p>
        </p:txBody>
      </p:sp>
      <p:sp>
        <p:nvSpPr>
          <p:cNvPr id="2" name="عنصر نائب للمحتوى 1"/>
          <p:cNvSpPr>
            <a:spLocks noGrp="1"/>
          </p:cNvSpPr>
          <p:nvPr>
            <p:ph idx="1"/>
          </p:nvPr>
        </p:nvSpPr>
        <p:spPr>
          <a:xfrm>
            <a:off x="899592" y="2564904"/>
            <a:ext cx="7745505" cy="3877815"/>
          </a:xfrm>
        </p:spPr>
        <p:txBody>
          <a:bodyPr/>
          <a:lstStyle/>
          <a:p>
            <a:pPr algn="l" rtl="0"/>
            <a:r>
              <a:rPr lang="en-US" sz="2800" dirty="0"/>
              <a:t> </a:t>
            </a:r>
            <a:r>
              <a:rPr lang="en-US" sz="3200" dirty="0">
                <a:solidFill>
                  <a:srgbClr val="002060"/>
                </a:solidFill>
                <a:latin typeface="Times New Roman" panose="02020603050405020304" pitchFamily="18" charset="0"/>
                <a:cs typeface="Times New Roman" panose="02020603050405020304" pitchFamily="18" charset="0"/>
              </a:rPr>
              <a:t>Affecting Function.</a:t>
            </a:r>
          </a:p>
          <a:p>
            <a:pPr algn="l" rtl="0"/>
            <a:r>
              <a:rPr lang="en-US" sz="3200" dirty="0">
                <a:solidFill>
                  <a:srgbClr val="002060"/>
                </a:solidFill>
                <a:latin typeface="Times New Roman" panose="02020603050405020304" pitchFamily="18" charset="0"/>
                <a:cs typeface="Times New Roman" panose="02020603050405020304" pitchFamily="18" charset="0"/>
              </a:rPr>
              <a:t> Relieve the symptoms.</a:t>
            </a:r>
          </a:p>
          <a:p>
            <a:pPr algn="l" rtl="0"/>
            <a:r>
              <a:rPr lang="en-US" sz="3200" dirty="0">
                <a:solidFill>
                  <a:srgbClr val="002060"/>
                </a:solidFill>
                <a:latin typeface="Times New Roman" panose="02020603050405020304" pitchFamily="18" charset="0"/>
                <a:cs typeface="Times New Roman" panose="02020603050405020304" pitchFamily="18" charset="0"/>
              </a:rPr>
              <a:t> Sick leave. </a:t>
            </a:r>
          </a:p>
          <a:p>
            <a:pPr algn="l" rtl="0"/>
            <a:r>
              <a:rPr lang="en-US" sz="3200" dirty="0">
                <a:solidFill>
                  <a:srgbClr val="002060"/>
                </a:solidFill>
                <a:latin typeface="Times New Roman" panose="02020603050405020304" pitchFamily="18" charset="0"/>
                <a:cs typeface="Times New Roman" panose="02020603050405020304" pitchFamily="18" charset="0"/>
              </a:rPr>
              <a:t> </a:t>
            </a:r>
            <a:r>
              <a:rPr lang="en-US" sz="3200" u="sng" dirty="0">
                <a:solidFill>
                  <a:srgbClr val="002060"/>
                </a:solidFill>
                <a:latin typeface="Times New Roman" panose="02020603050405020304" pitchFamily="18" charset="0"/>
                <a:cs typeface="Times New Roman" panose="02020603050405020304" pitchFamily="18" charset="0"/>
              </a:rPr>
              <a:t>Medication ”Antibiotics”.</a:t>
            </a:r>
          </a:p>
          <a:p>
            <a:pPr algn="l" rtl="0"/>
            <a:r>
              <a:rPr lang="en-US" sz="3200" dirty="0">
                <a:solidFill>
                  <a:srgbClr val="002060"/>
                </a:solidFill>
                <a:latin typeface="Times New Roman" panose="02020603050405020304" pitchFamily="18" charset="0"/>
                <a:cs typeface="Times New Roman" panose="02020603050405020304" pitchFamily="18" charset="0"/>
              </a:rPr>
              <a:t> psychosocial factors.</a:t>
            </a:r>
          </a:p>
          <a:p>
            <a:pPr algn="l" rtl="0"/>
            <a:endParaRPr lang="ar-SA" dirty="0"/>
          </a:p>
        </p:txBody>
      </p:sp>
      <p:pic>
        <p:nvPicPr>
          <p:cNvPr id="5122" name="Picture 2" descr="D:\cbackup\Desktop\D.T\My vectores\Extracted\y8u09.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44208" y="2204864"/>
            <a:ext cx="1944216" cy="40423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59575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lstStyle/>
          <a:p>
            <a:pPr algn="l"/>
            <a:r>
              <a:rPr lang="en-US" sz="4400" b="1" dirty="0">
                <a:solidFill>
                  <a:srgbClr val="002060"/>
                </a:solidFill>
                <a:latin typeface="Times New Roman" panose="02020603050405020304" pitchFamily="18" charset="0"/>
                <a:cs typeface="Times New Roman" panose="02020603050405020304" pitchFamily="18" charset="0"/>
              </a:rPr>
              <a:t>Is it Virus or Bacteria ? </a:t>
            </a:r>
            <a:endParaRPr lang="ar-SA" sz="4400" dirty="0">
              <a:solidFill>
                <a:srgbClr val="002060"/>
              </a:solidFill>
              <a:latin typeface="Times New Roman" panose="02020603050405020304" pitchFamily="18" charset="0"/>
              <a:cs typeface="Times New Roman" panose="02020603050405020304" pitchFamily="18" charset="0"/>
            </a:endParaRPr>
          </a:p>
        </p:txBody>
      </p:sp>
      <p:sp>
        <p:nvSpPr>
          <p:cNvPr id="2" name="عنصر نائب للمحتوى 1"/>
          <p:cNvSpPr>
            <a:spLocks noGrp="1"/>
          </p:cNvSpPr>
          <p:nvPr>
            <p:ph idx="1"/>
          </p:nvPr>
        </p:nvSpPr>
        <p:spPr>
          <a:xfrm>
            <a:off x="755576" y="2420888"/>
            <a:ext cx="7745505" cy="3877815"/>
          </a:xfrm>
        </p:spPr>
        <p:txBody>
          <a:bodyPr/>
          <a:lstStyle/>
          <a:p>
            <a:pPr marL="0" indent="0" algn="l" rtl="0">
              <a:buNone/>
            </a:pPr>
            <a:endParaRPr lang="en-US" sz="2800" dirty="0">
              <a:solidFill>
                <a:srgbClr val="002060"/>
              </a:solidFill>
              <a:latin typeface="Times New Roman" panose="02020603050405020304" pitchFamily="18" charset="0"/>
              <a:cs typeface="Times New Roman" panose="02020603050405020304" pitchFamily="18" charset="0"/>
            </a:endParaRP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The Centor Scoring System may help to differentiate between GABHS and viral causes on the basis of symptoms and clinical signs by categorizing the individual patient’s risk level for GABHS infection.</a:t>
            </a:r>
          </a:p>
          <a:p>
            <a:pPr algn="l" rtl="0"/>
            <a:endParaRPr lang="ar-SA" dirty="0"/>
          </a:p>
        </p:txBody>
      </p:sp>
    </p:spTree>
    <p:extLst>
      <p:ext uri="{BB962C8B-B14F-4D97-AF65-F5344CB8AC3E}">
        <p14:creationId xmlns:p14="http://schemas.microsoft.com/office/powerpoint/2010/main" val="4218730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a:solidFill>
                  <a:srgbClr val="002060"/>
                </a:solidFill>
                <a:latin typeface="Times New Roman" panose="02020603050405020304" pitchFamily="18" charset="0"/>
                <a:cs typeface="Times New Roman" panose="02020603050405020304" pitchFamily="18" charset="0"/>
              </a:rPr>
              <a:t>Is it Virus or Bacteria ? </a:t>
            </a:r>
            <a:endParaRPr lang="en-US" dirty="0"/>
          </a:p>
        </p:txBody>
      </p:sp>
      <p:sp>
        <p:nvSpPr>
          <p:cNvPr id="2" name="Content Placeholder 1"/>
          <p:cNvSpPr>
            <a:spLocks noGrp="1"/>
          </p:cNvSpPr>
          <p:nvPr>
            <p:ph idx="1"/>
          </p:nvPr>
        </p:nvSpPr>
        <p:spPr>
          <a:xfrm>
            <a:off x="609598" y="2160590"/>
            <a:ext cx="7130753" cy="4697410"/>
          </a:xfrm>
        </p:spPr>
        <p:txBody>
          <a:bodyPr>
            <a:normAutofit/>
          </a:bodyPr>
          <a:lstStyle/>
          <a:p>
            <a:pPr marL="0" indent="0" algn="l">
              <a:buNone/>
            </a:pPr>
            <a:r>
              <a:rPr lang="en-US" sz="3200" b="1" dirty="0">
                <a:solidFill>
                  <a:srgbClr val="002060"/>
                </a:solidFill>
                <a:latin typeface="Times New Roman" panose="02020603050405020304" pitchFamily="18" charset="0"/>
                <a:cs typeface="Times New Roman" panose="02020603050405020304" pitchFamily="18" charset="0"/>
              </a:rPr>
              <a:t>The Centor score gives one point each for:</a:t>
            </a:r>
          </a:p>
          <a:p>
            <a:pPr marL="0" indent="0" algn="l">
              <a:buNone/>
            </a:pPr>
            <a:endParaRPr lang="en-US" b="1" dirty="0">
              <a:solidFill>
                <a:srgbClr val="002060"/>
              </a:solidFill>
              <a:latin typeface="Times New Roman" panose="02020603050405020304" pitchFamily="18" charset="0"/>
              <a:cs typeface="Times New Roman" panose="02020603050405020304" pitchFamily="18" charset="0"/>
            </a:endParaRPr>
          </a:p>
          <a:p>
            <a:pPr algn="l">
              <a:buFont typeface="Wingdings" panose="05000000000000000000" pitchFamily="2" charset="2"/>
              <a:buChar char="ü"/>
            </a:pPr>
            <a:r>
              <a:rPr lang="en-US" sz="3200" dirty="0">
                <a:solidFill>
                  <a:srgbClr val="002060"/>
                </a:solidFill>
                <a:latin typeface="Times New Roman" panose="02020603050405020304" pitchFamily="18" charset="0"/>
                <a:cs typeface="Times New Roman" panose="02020603050405020304" pitchFamily="18" charset="0"/>
              </a:rPr>
              <a:t> Tonsillar exudate</a:t>
            </a:r>
          </a:p>
          <a:p>
            <a:pPr algn="l">
              <a:buFont typeface="Wingdings" panose="05000000000000000000" pitchFamily="2" charset="2"/>
              <a:buChar char="ü"/>
            </a:pPr>
            <a:r>
              <a:rPr lang="en-US" sz="3200" dirty="0">
                <a:solidFill>
                  <a:srgbClr val="002060"/>
                </a:solidFill>
                <a:latin typeface="Times New Roman" panose="02020603050405020304" pitchFamily="18" charset="0"/>
                <a:cs typeface="Times New Roman" panose="02020603050405020304" pitchFamily="18" charset="0"/>
              </a:rPr>
              <a:t> Tender anterior cervical lymph nodes</a:t>
            </a:r>
          </a:p>
          <a:p>
            <a:pPr algn="l">
              <a:buFont typeface="Wingdings" panose="05000000000000000000" pitchFamily="2" charset="2"/>
              <a:buChar char="ü"/>
            </a:pPr>
            <a:r>
              <a:rPr lang="en-US" sz="3200" dirty="0">
                <a:solidFill>
                  <a:srgbClr val="002060"/>
                </a:solidFill>
                <a:latin typeface="Times New Roman" panose="02020603050405020304" pitchFamily="18" charset="0"/>
                <a:cs typeface="Times New Roman" panose="02020603050405020304" pitchFamily="18" charset="0"/>
              </a:rPr>
              <a:t> History of fever</a:t>
            </a:r>
          </a:p>
          <a:p>
            <a:pPr algn="l">
              <a:buFont typeface="Wingdings" panose="05000000000000000000" pitchFamily="2" charset="2"/>
              <a:buChar char="ü"/>
            </a:pPr>
            <a:r>
              <a:rPr lang="en-US" sz="3200" dirty="0">
                <a:solidFill>
                  <a:srgbClr val="002060"/>
                </a:solidFill>
                <a:latin typeface="Times New Roman" panose="02020603050405020304" pitchFamily="18" charset="0"/>
                <a:cs typeface="Times New Roman" panose="02020603050405020304" pitchFamily="18" charset="0"/>
              </a:rPr>
              <a:t> Absence of cough</a:t>
            </a:r>
          </a:p>
          <a:p>
            <a:pPr algn="l">
              <a:buFont typeface="Wingdings" panose="05000000000000000000" pitchFamily="2" charset="2"/>
              <a:buChar char="ü"/>
            </a:pPr>
            <a:endParaRPr lang="en-US" dirty="0"/>
          </a:p>
        </p:txBody>
      </p:sp>
    </p:spTree>
    <p:extLst>
      <p:ext uri="{BB962C8B-B14F-4D97-AF65-F5344CB8AC3E}">
        <p14:creationId xmlns:p14="http://schemas.microsoft.com/office/powerpoint/2010/main" val="3914670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1498178"/>
          </a:xfrm>
        </p:spPr>
        <p:txBody>
          <a:bodyPr>
            <a:normAutofit fontScale="90000"/>
          </a:bodyPr>
          <a:lstStyle/>
          <a:p>
            <a:pPr algn="l"/>
            <a:r>
              <a:rPr lang="en-GB" b="1" i="0" dirty="0">
                <a:solidFill>
                  <a:srgbClr val="002060"/>
                </a:solidFill>
                <a:effectLst/>
                <a:latin typeface="Times New Roman" panose="02020603050405020304" pitchFamily="18" charset="0"/>
                <a:cs typeface="Times New Roman" panose="02020603050405020304" pitchFamily="18" charset="0"/>
              </a:rPr>
              <a:t>Centor Score (Modified/McIsaac) for Strep Pharyngitis</a:t>
            </a:r>
            <a:br>
              <a:rPr lang="en-GB" b="1" i="0" dirty="0">
                <a:solidFill>
                  <a:srgbClr val="595959"/>
                </a:solidFill>
                <a:effectLst/>
                <a:latin typeface="Facit"/>
              </a:rPr>
            </a:br>
            <a:r>
              <a:rPr lang="en-US" b="1" dirty="0">
                <a:solidFill>
                  <a:srgbClr val="002060"/>
                </a:solidFill>
                <a:latin typeface="Times New Roman" panose="02020603050405020304" pitchFamily="18" charset="0"/>
                <a:cs typeface="Times New Roman" panose="02020603050405020304" pitchFamily="18" charset="0"/>
              </a:rPr>
              <a:t> </a:t>
            </a:r>
            <a:endParaRPr lang="en-US" dirty="0"/>
          </a:p>
        </p:txBody>
      </p:sp>
      <p:graphicFrame>
        <p:nvGraphicFramePr>
          <p:cNvPr id="4" name="Content Placeholder 3">
            <a:extLst>
              <a:ext uri="{FF2B5EF4-FFF2-40B4-BE49-F238E27FC236}">
                <a16:creationId xmlns:a16="http://schemas.microsoft.com/office/drawing/2014/main" id="{61118DFD-1F3B-58C8-F811-B9D650AA8E96}"/>
              </a:ext>
            </a:extLst>
          </p:cNvPr>
          <p:cNvGraphicFramePr>
            <a:graphicFrameLocks noGrp="1"/>
          </p:cNvGraphicFramePr>
          <p:nvPr>
            <p:ph idx="1"/>
          </p:nvPr>
        </p:nvGraphicFramePr>
        <p:xfrm>
          <a:off x="683568" y="1844826"/>
          <a:ext cx="7344815" cy="4464495"/>
        </p:xfrm>
        <a:graphic>
          <a:graphicData uri="http://schemas.openxmlformats.org/drawingml/2006/table">
            <a:tbl>
              <a:tblPr firstRow="1" firstCol="1" bandRow="1">
                <a:tableStyleId>{5C22544A-7EE6-4342-B048-85BDC9FD1C3A}</a:tableStyleId>
              </a:tblPr>
              <a:tblGrid>
                <a:gridCol w="2447729">
                  <a:extLst>
                    <a:ext uri="{9D8B030D-6E8A-4147-A177-3AD203B41FA5}">
                      <a16:colId xmlns:a16="http://schemas.microsoft.com/office/drawing/2014/main" val="3039809886"/>
                    </a:ext>
                  </a:extLst>
                </a:gridCol>
                <a:gridCol w="2448543">
                  <a:extLst>
                    <a:ext uri="{9D8B030D-6E8A-4147-A177-3AD203B41FA5}">
                      <a16:colId xmlns:a16="http://schemas.microsoft.com/office/drawing/2014/main" val="644368578"/>
                    </a:ext>
                  </a:extLst>
                </a:gridCol>
                <a:gridCol w="2448543">
                  <a:extLst>
                    <a:ext uri="{9D8B030D-6E8A-4147-A177-3AD203B41FA5}">
                      <a16:colId xmlns:a16="http://schemas.microsoft.com/office/drawing/2014/main" val="455948125"/>
                    </a:ext>
                  </a:extLst>
                </a:gridCol>
              </a:tblGrid>
              <a:tr h="637785">
                <a:tc rowSpan="3">
                  <a:txBody>
                    <a:bodyPr/>
                    <a:lstStyle/>
                    <a:p>
                      <a:pPr>
                        <a:lnSpc>
                          <a:spcPct val="107000"/>
                        </a:lnSpc>
                        <a:spcAft>
                          <a:spcPts val="800"/>
                        </a:spcAft>
                      </a:pPr>
                      <a:r>
                        <a:rPr lang="en-GB" sz="2000" kern="100">
                          <a:effectLst/>
                        </a:rPr>
                        <a:t>Age</a:t>
                      </a:r>
                      <a:endParaRPr lang="en-GB"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3-14</a:t>
                      </a:r>
                      <a:endParaRPr lang="en-GB"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+1</a:t>
                      </a:r>
                      <a:endParaRPr lang="en-GB"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54184090"/>
                  </a:ext>
                </a:extLst>
              </a:tr>
              <a:tr h="637785">
                <a:tc vMerge="1">
                  <a:txBody>
                    <a:bodyPr/>
                    <a:lstStyle/>
                    <a:p>
                      <a:endParaRPr lang="en-GB"/>
                    </a:p>
                  </a:txBody>
                  <a:tcPr/>
                </a:tc>
                <a:tc>
                  <a:txBody>
                    <a:bodyPr/>
                    <a:lstStyle/>
                    <a:p>
                      <a:pPr algn="ctr">
                        <a:lnSpc>
                          <a:spcPct val="107000"/>
                        </a:lnSpc>
                        <a:spcAft>
                          <a:spcPts val="800"/>
                        </a:spcAft>
                      </a:pPr>
                      <a:r>
                        <a:rPr lang="en-GB" sz="2000" kern="100">
                          <a:effectLst/>
                        </a:rPr>
                        <a:t>15-44</a:t>
                      </a:r>
                      <a:endParaRPr lang="en-GB"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dirty="0">
                          <a:effectLst/>
                        </a:rPr>
                        <a:t>0</a:t>
                      </a:r>
                      <a:endParaRPr lang="en-GB" sz="11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492191903"/>
                  </a:ext>
                </a:extLst>
              </a:tr>
              <a:tr h="637785">
                <a:tc vMerge="1">
                  <a:txBody>
                    <a:bodyPr/>
                    <a:lstStyle/>
                    <a:p>
                      <a:endParaRPr lang="en-GB"/>
                    </a:p>
                  </a:txBody>
                  <a:tcPr/>
                </a:tc>
                <a:tc>
                  <a:txBody>
                    <a:bodyPr/>
                    <a:lstStyle/>
                    <a:p>
                      <a:pPr algn="ctr">
                        <a:lnSpc>
                          <a:spcPct val="107000"/>
                        </a:lnSpc>
                        <a:spcAft>
                          <a:spcPts val="800"/>
                        </a:spcAft>
                      </a:pPr>
                      <a:r>
                        <a:rPr lang="en-GB" sz="2000" kern="100">
                          <a:effectLst/>
                        </a:rPr>
                        <a:t>≥45</a:t>
                      </a:r>
                      <a:endParaRPr lang="en-GB"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nSpc>
                          <a:spcPct val="107000"/>
                        </a:lnSpc>
                        <a:spcAft>
                          <a:spcPts val="800"/>
                        </a:spcAft>
                      </a:pPr>
                      <a:r>
                        <a:rPr lang="en-GB" sz="2000" kern="100">
                          <a:effectLst/>
                        </a:rPr>
                        <a:t>      -1</a:t>
                      </a:r>
                      <a:endParaRPr lang="en-GB"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000537799"/>
                  </a:ext>
                </a:extLst>
              </a:tr>
              <a:tr h="637785">
                <a:tc>
                  <a:txBody>
                    <a:bodyPr/>
                    <a:lstStyle/>
                    <a:p>
                      <a:pPr>
                        <a:lnSpc>
                          <a:spcPct val="107000"/>
                        </a:lnSpc>
                        <a:spcAft>
                          <a:spcPts val="800"/>
                        </a:spcAft>
                      </a:pPr>
                      <a:r>
                        <a:rPr lang="en-GB" sz="2000" kern="100">
                          <a:effectLst/>
                        </a:rPr>
                        <a:t>Exudate</a:t>
                      </a:r>
                      <a:endParaRPr lang="en-GB"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2000" kern="100">
                          <a:effectLst/>
                        </a:rPr>
                        <a:t>No        0</a:t>
                      </a:r>
                      <a:endParaRPr lang="en-GB"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2000" kern="100">
                          <a:effectLst/>
                        </a:rPr>
                        <a:t>Yes        +1</a:t>
                      </a:r>
                      <a:endParaRPr lang="en-GB"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152606622"/>
                  </a:ext>
                </a:extLst>
              </a:tr>
              <a:tr h="637785">
                <a:tc>
                  <a:txBody>
                    <a:bodyPr/>
                    <a:lstStyle/>
                    <a:p>
                      <a:pPr>
                        <a:lnSpc>
                          <a:spcPct val="107000"/>
                        </a:lnSpc>
                        <a:spcAft>
                          <a:spcPts val="800"/>
                        </a:spcAft>
                      </a:pPr>
                      <a:r>
                        <a:rPr lang="en-GB" sz="2000" kern="100">
                          <a:effectLst/>
                        </a:rPr>
                        <a:t>Tender swollen ACLN</a:t>
                      </a:r>
                      <a:endParaRPr lang="en-GB"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2000" kern="100">
                          <a:effectLst/>
                        </a:rPr>
                        <a:t>No        0</a:t>
                      </a:r>
                      <a:endParaRPr lang="en-GB"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2000" kern="100">
                          <a:effectLst/>
                        </a:rPr>
                        <a:t>Yes        +1</a:t>
                      </a:r>
                      <a:endParaRPr lang="en-GB"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591896585"/>
                  </a:ext>
                </a:extLst>
              </a:tr>
              <a:tr h="637785">
                <a:tc>
                  <a:txBody>
                    <a:bodyPr/>
                    <a:lstStyle/>
                    <a:p>
                      <a:pPr>
                        <a:lnSpc>
                          <a:spcPct val="107000"/>
                        </a:lnSpc>
                        <a:spcAft>
                          <a:spcPts val="800"/>
                        </a:spcAft>
                      </a:pPr>
                      <a:r>
                        <a:rPr lang="en-GB" sz="2000" kern="100">
                          <a:effectLst/>
                        </a:rPr>
                        <a:t>Temp. &lt;38 (100.4)</a:t>
                      </a:r>
                      <a:endParaRPr lang="en-GB"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2000" kern="100">
                          <a:effectLst/>
                        </a:rPr>
                        <a:t>No        0</a:t>
                      </a:r>
                      <a:endParaRPr lang="en-GB"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2000" kern="100">
                          <a:effectLst/>
                        </a:rPr>
                        <a:t>Yes        +1</a:t>
                      </a:r>
                      <a:endParaRPr lang="en-GB"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685890661"/>
                  </a:ext>
                </a:extLst>
              </a:tr>
              <a:tr h="637785">
                <a:tc>
                  <a:txBody>
                    <a:bodyPr/>
                    <a:lstStyle/>
                    <a:p>
                      <a:pPr>
                        <a:lnSpc>
                          <a:spcPct val="107000"/>
                        </a:lnSpc>
                        <a:spcAft>
                          <a:spcPts val="800"/>
                        </a:spcAft>
                      </a:pPr>
                      <a:r>
                        <a:rPr lang="en-GB" sz="2000" kern="100">
                          <a:effectLst/>
                        </a:rPr>
                        <a:t>Cough present</a:t>
                      </a:r>
                      <a:endParaRPr lang="en-GB"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l">
                        <a:lnSpc>
                          <a:spcPct val="107000"/>
                        </a:lnSpc>
                        <a:spcAft>
                          <a:spcPts val="800"/>
                        </a:spcAft>
                      </a:pPr>
                      <a:r>
                        <a:rPr lang="en-GB" sz="2000" kern="100" dirty="0">
                          <a:effectLst/>
                          <a:latin typeface="Calibri" panose="020F0502020204030204" pitchFamily="34" charset="0"/>
                          <a:ea typeface="Calibri" panose="020F0502020204030204" pitchFamily="34" charset="0"/>
                          <a:cs typeface="Arial" panose="020B0604020202020204" pitchFamily="34" charset="0"/>
                        </a:rPr>
                        <a:t>No          0</a:t>
                      </a:r>
                      <a:endParaRPr lang="en-GB" sz="11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l">
                        <a:lnSpc>
                          <a:spcPct val="107000"/>
                        </a:lnSpc>
                        <a:spcAft>
                          <a:spcPts val="800"/>
                        </a:spcAft>
                      </a:pPr>
                      <a:r>
                        <a:rPr lang="en-GB" sz="2000" kern="100" dirty="0">
                          <a:effectLst/>
                        </a:rPr>
                        <a:t>Yes          0</a:t>
                      </a:r>
                      <a:endParaRPr lang="en-GB" sz="11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878126235"/>
                  </a:ext>
                </a:extLst>
              </a:tr>
            </a:tbl>
          </a:graphicData>
        </a:graphic>
      </p:graphicFrame>
      <p:sp>
        <p:nvSpPr>
          <p:cNvPr id="5" name="Rectangle 1">
            <a:extLst>
              <a:ext uri="{FF2B5EF4-FFF2-40B4-BE49-F238E27FC236}">
                <a16:creationId xmlns:a16="http://schemas.microsoft.com/office/drawing/2014/main" id="{DBA62BAE-F1EF-8E1A-7E44-6C47C1E14446}"/>
              </a:ext>
            </a:extLst>
          </p:cNvPr>
          <p:cNvSpPr>
            <a:spLocks noChangeArrowheads="1"/>
          </p:cNvSpPr>
          <p:nvPr/>
        </p:nvSpPr>
        <p:spPr bwMode="auto">
          <a:xfrm>
            <a:off x="-1003958" y="0"/>
            <a:ext cx="117295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7461765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lstStyle/>
          <a:p>
            <a:pPr algn="l"/>
            <a:r>
              <a:rPr lang="en-US" sz="4400" b="1" dirty="0">
                <a:solidFill>
                  <a:srgbClr val="002060"/>
                </a:solidFill>
                <a:latin typeface="Times New Roman" panose="02020603050405020304" pitchFamily="18" charset="0"/>
                <a:cs typeface="Times New Roman" panose="02020603050405020304" pitchFamily="18" charset="0"/>
              </a:rPr>
              <a:t>Is it Virus or Bacteria ? </a:t>
            </a:r>
            <a:endParaRPr lang="ar-SA" sz="4400" dirty="0">
              <a:solidFill>
                <a:srgbClr val="002060"/>
              </a:solidFill>
              <a:latin typeface="Times New Roman" panose="02020603050405020304" pitchFamily="18" charset="0"/>
              <a:cs typeface="Times New Roman" panose="02020603050405020304" pitchFamily="18" charset="0"/>
            </a:endParaRPr>
          </a:p>
        </p:txBody>
      </p:sp>
      <p:sp>
        <p:nvSpPr>
          <p:cNvPr id="2" name="عنصر نائب للمحتوى 1"/>
          <p:cNvSpPr>
            <a:spLocks noGrp="1"/>
          </p:cNvSpPr>
          <p:nvPr>
            <p:ph idx="1"/>
          </p:nvPr>
        </p:nvSpPr>
        <p:spPr/>
        <p:txBody>
          <a:bodyPr>
            <a:noAutofit/>
          </a:bodyPr>
          <a:lstStyle/>
          <a:p>
            <a:pPr marL="0" indent="0" algn="l" rtl="0">
              <a:buNone/>
            </a:pPr>
            <a:r>
              <a:rPr lang="en-US" sz="2800" dirty="0"/>
              <a:t> </a:t>
            </a:r>
          </a:p>
          <a:p>
            <a:pPr algn="l" rtl="0"/>
            <a:r>
              <a:rPr lang="en-US" sz="2800" dirty="0">
                <a:solidFill>
                  <a:srgbClr val="002060"/>
                </a:solidFill>
                <a:latin typeface="Times New Roman" panose="02020603050405020304" pitchFamily="18" charset="0"/>
                <a:cs typeface="Times New Roman" panose="02020603050405020304" pitchFamily="18" charset="0"/>
              </a:rPr>
              <a:t> The likelihood of GABHS infection increases with increasing score.</a:t>
            </a:r>
          </a:p>
          <a:p>
            <a:pPr algn="l" rtl="0"/>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 Streptococcal infection is most likely in the 5–15 year old age group and gets progressively less likely in younger or older patients.</a:t>
            </a:r>
          </a:p>
          <a:p>
            <a:pPr algn="l" rtl="0"/>
            <a:endParaRPr lang="en-US" sz="2800" dirty="0"/>
          </a:p>
        </p:txBody>
      </p:sp>
    </p:spTree>
    <p:extLst>
      <p:ext uri="{BB962C8B-B14F-4D97-AF65-F5344CB8AC3E}">
        <p14:creationId xmlns:p14="http://schemas.microsoft.com/office/powerpoint/2010/main" val="28866259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lstStyle/>
          <a:p>
            <a:pPr algn="l"/>
            <a:r>
              <a:rPr lang="en-US" sz="4400" b="1" dirty="0">
                <a:solidFill>
                  <a:srgbClr val="002060"/>
                </a:solidFill>
                <a:latin typeface="Times New Roman" panose="02020603050405020304" pitchFamily="18" charset="0"/>
                <a:cs typeface="Times New Roman" panose="02020603050405020304" pitchFamily="18" charset="0"/>
              </a:rPr>
              <a:t>Is it Virus or Bacteria ?</a:t>
            </a:r>
            <a:r>
              <a:rPr lang="en-US" sz="4400" b="1" dirty="0">
                <a:solidFill>
                  <a:schemeClr val="accent1">
                    <a:lumMod val="75000"/>
                  </a:schemeClr>
                </a:solidFill>
              </a:rPr>
              <a:t> </a:t>
            </a:r>
            <a:endParaRPr lang="ar-SA" sz="4400" dirty="0"/>
          </a:p>
        </p:txBody>
      </p:sp>
      <p:sp>
        <p:nvSpPr>
          <p:cNvPr id="2" name="عنصر نائب للمحتوى 1"/>
          <p:cNvSpPr>
            <a:spLocks noGrp="1"/>
          </p:cNvSpPr>
          <p:nvPr>
            <p:ph idx="1"/>
          </p:nvPr>
        </p:nvSpPr>
        <p:spPr/>
        <p:txBody>
          <a:bodyPr>
            <a:noAutofit/>
          </a:bodyPr>
          <a:lstStyle/>
          <a:p>
            <a:pPr algn="l" rtl="0"/>
            <a:r>
              <a:rPr lang="en-US" sz="2800" dirty="0">
                <a:solidFill>
                  <a:srgbClr val="002060"/>
                </a:solidFill>
                <a:latin typeface="Times New Roman" panose="02020603050405020304" pitchFamily="18" charset="0"/>
                <a:cs typeface="Times New Roman" panose="02020603050405020304" pitchFamily="18" charset="0"/>
              </a:rPr>
              <a:t> The score isn’t validated for use in children under three years.</a:t>
            </a:r>
          </a:p>
          <a:p>
            <a:pPr algn="l" rtl="0"/>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 The score should be used to assist the decision on whether to prescribe an antibiotic, but cannot be relied upon for a precise diagnosis.</a:t>
            </a:r>
          </a:p>
          <a:p>
            <a:pPr algn="l" rtl="0"/>
            <a:endParaRPr lang="en-US" sz="2800" dirty="0"/>
          </a:p>
          <a:p>
            <a:pPr algn="l" rtl="0"/>
            <a:endParaRPr lang="en-US" sz="2800" dirty="0"/>
          </a:p>
        </p:txBody>
      </p:sp>
    </p:spTree>
    <p:extLst>
      <p:ext uri="{BB962C8B-B14F-4D97-AF65-F5344CB8AC3E}">
        <p14:creationId xmlns:p14="http://schemas.microsoft.com/office/powerpoint/2010/main" val="3659122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4400" b="1" dirty="0">
                <a:solidFill>
                  <a:srgbClr val="002060"/>
                </a:solidFill>
                <a:latin typeface="Times New Roman" panose="02020603050405020304" pitchFamily="18" charset="0"/>
                <a:cs typeface="Times New Roman" panose="02020603050405020304" pitchFamily="18" charset="0"/>
              </a:rPr>
              <a:t>Objectives:</a:t>
            </a:r>
            <a:endParaRPr lang="ar-SA" sz="4400" b="1" dirty="0">
              <a:solidFill>
                <a:srgbClr val="002060"/>
              </a:solidFill>
              <a:latin typeface="Times New Roman" panose="02020603050405020304" pitchFamily="18" charset="0"/>
              <a:cs typeface="Times New Roman" panose="02020603050405020304" pitchFamily="18" charset="0"/>
            </a:endParaRPr>
          </a:p>
        </p:txBody>
      </p:sp>
      <p:sp>
        <p:nvSpPr>
          <p:cNvPr id="3" name="عنصر نائب للمحتوى 2"/>
          <p:cNvSpPr>
            <a:spLocks noGrp="1"/>
          </p:cNvSpPr>
          <p:nvPr>
            <p:ph idx="1"/>
          </p:nvPr>
        </p:nvSpPr>
        <p:spPr>
          <a:xfrm>
            <a:off x="609598" y="1484784"/>
            <a:ext cx="7850833" cy="4556579"/>
          </a:xfrm>
        </p:spPr>
        <p:txBody>
          <a:bodyPr>
            <a:normAutofit lnSpcReduction="10000"/>
          </a:bodyPr>
          <a:lstStyle/>
          <a:p>
            <a:pPr lvl="0" algn="l" rtl="0"/>
            <a:endParaRPr lang="en-US" sz="2800" dirty="0">
              <a:latin typeface="Times New Roman" panose="02020603050405020304" pitchFamily="18" charset="0"/>
              <a:cs typeface="Times New Roman" panose="02020603050405020304" pitchFamily="18" charset="0"/>
            </a:endParaRPr>
          </a:p>
          <a:p>
            <a:pPr lvl="0" algn="l" rtl="0"/>
            <a:r>
              <a:rPr lang="en-US" sz="2800" dirty="0">
                <a:latin typeface="Times New Roman" panose="02020603050405020304" pitchFamily="18" charset="0"/>
                <a:cs typeface="Times New Roman" panose="02020603050405020304" pitchFamily="18" charset="0"/>
              </a:rPr>
              <a:t>Enumerate causes of a case presented with the complaint of sore throat.</a:t>
            </a:r>
          </a:p>
          <a:p>
            <a:pPr marL="0" lvl="0" indent="0" algn="l" rtl="0">
              <a:buNone/>
            </a:pPr>
            <a:endParaRPr lang="en-US" sz="2800" dirty="0">
              <a:latin typeface="Times New Roman" panose="02020603050405020304" pitchFamily="18" charset="0"/>
              <a:cs typeface="Times New Roman" panose="02020603050405020304" pitchFamily="18" charset="0"/>
            </a:endParaRPr>
          </a:p>
          <a:p>
            <a:pPr lvl="0" algn="l" rtl="0"/>
            <a:r>
              <a:rPr lang="en-US" sz="2800" dirty="0">
                <a:latin typeface="Times New Roman" panose="02020603050405020304" pitchFamily="18" charset="0"/>
                <a:cs typeface="Times New Roman" panose="02020603050405020304" pitchFamily="18" charset="0"/>
              </a:rPr>
              <a:t>Identify reasons that led patients to seek help for a sore throat.</a:t>
            </a:r>
          </a:p>
          <a:p>
            <a:pPr marL="0" lvl="0" indent="0" algn="l" rtl="0">
              <a:buNone/>
            </a:pPr>
            <a:endParaRPr lang="en-US" sz="2800" dirty="0">
              <a:latin typeface="Times New Roman" panose="02020603050405020304" pitchFamily="18" charset="0"/>
              <a:cs typeface="Times New Roman" panose="02020603050405020304" pitchFamily="18" charset="0"/>
            </a:endParaRPr>
          </a:p>
          <a:p>
            <a:pPr lvl="0" algn="l" rtl="0"/>
            <a:r>
              <a:rPr lang="en-US" sz="2800" dirty="0">
                <a:latin typeface="Times New Roman" panose="02020603050405020304" pitchFamily="18" charset="0"/>
                <a:cs typeface="Times New Roman" panose="02020603050405020304" pitchFamily="18" charset="0"/>
              </a:rPr>
              <a:t>Differentiate between viral and bacterial causes of sore throat.</a:t>
            </a:r>
          </a:p>
        </p:txBody>
      </p:sp>
    </p:spTree>
    <p:extLst>
      <p:ext uri="{BB962C8B-B14F-4D97-AF65-F5344CB8AC3E}">
        <p14:creationId xmlns:p14="http://schemas.microsoft.com/office/powerpoint/2010/main" val="32837009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188640"/>
            <a:ext cx="8229600" cy="1296144"/>
          </a:xfrm>
        </p:spPr>
        <p:txBody>
          <a:bodyPr>
            <a:noAutofit/>
          </a:bodyPr>
          <a:lstStyle/>
          <a:p>
            <a:pPr algn="l"/>
            <a:r>
              <a:rPr lang="en-US" sz="4400" b="1" dirty="0">
                <a:solidFill>
                  <a:srgbClr val="002060"/>
                </a:solidFill>
                <a:latin typeface="Times New Roman" panose="02020603050405020304" pitchFamily="18" charset="0"/>
                <a:cs typeface="Times New Roman" panose="02020603050405020304" pitchFamily="18" charset="0"/>
              </a:rPr>
              <a:t>History</a:t>
            </a:r>
            <a:endParaRPr lang="ar-SA" sz="4400" b="1" dirty="0">
              <a:solidFill>
                <a:srgbClr val="002060"/>
              </a:solidFill>
              <a:latin typeface="Times New Roman" panose="02020603050405020304" pitchFamily="18" charset="0"/>
              <a:cs typeface="Times New Roman" panose="02020603050405020304" pitchFamily="18" charset="0"/>
            </a:endParaRPr>
          </a:p>
        </p:txBody>
      </p:sp>
      <p:sp>
        <p:nvSpPr>
          <p:cNvPr id="3" name="عنصر نائب للمحتوى 2"/>
          <p:cNvSpPr>
            <a:spLocks noGrp="1"/>
          </p:cNvSpPr>
          <p:nvPr>
            <p:ph idx="1"/>
          </p:nvPr>
        </p:nvSpPr>
        <p:spPr>
          <a:xfrm>
            <a:off x="395536" y="1988840"/>
            <a:ext cx="8291264" cy="4680520"/>
          </a:xfrm>
        </p:spPr>
        <p:txBody>
          <a:bodyPr>
            <a:normAutofit/>
          </a:bodyPr>
          <a:lstStyle/>
          <a:p>
            <a:pPr marL="0" indent="0" algn="l" rtl="0">
              <a:buNone/>
            </a:pPr>
            <a:r>
              <a:rPr lang="en-US" sz="3200" dirty="0">
                <a:solidFill>
                  <a:srgbClr val="002060"/>
                </a:solidFill>
                <a:latin typeface="Times New Roman" panose="02020603050405020304" pitchFamily="18" charset="0"/>
                <a:cs typeface="Times New Roman" panose="02020603050405020304" pitchFamily="18" charset="0"/>
              </a:rPr>
              <a:t> - Personal data: </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  History of present illness</a:t>
            </a:r>
            <a:r>
              <a:rPr lang="en-US" sz="2800" b="1" dirty="0">
                <a:solidFill>
                  <a:srgbClr val="002060"/>
                </a:solidFill>
                <a:latin typeface="Times New Roman" panose="02020603050405020304" pitchFamily="18" charset="0"/>
                <a:cs typeface="Times New Roman" panose="02020603050405020304" pitchFamily="18" charset="0"/>
              </a:rPr>
              <a:t> </a:t>
            </a:r>
          </a:p>
          <a:p>
            <a:pPr marL="0" indent="0" algn="l" rtl="0">
              <a:buNone/>
            </a:pPr>
            <a:endParaRPr lang="en-US" sz="2800" b="1" dirty="0">
              <a:solidFill>
                <a:srgbClr val="002060"/>
              </a:solidFill>
              <a:latin typeface="Times New Roman" panose="02020603050405020304" pitchFamily="18" charset="0"/>
              <a:cs typeface="Times New Roman" panose="02020603050405020304" pitchFamily="18" charset="0"/>
            </a:endParaRP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Site • Onset </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Character • Radiation </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Associations • Time course </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Exacerbating/relieving factors </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Severity</a:t>
            </a:r>
          </a:p>
          <a:p>
            <a:pPr algn="l" rtl="0"/>
            <a:endParaRPr lang="ar-SA" sz="2800" dirty="0"/>
          </a:p>
          <a:p>
            <a:pPr algn="l" rtl="0"/>
            <a:endParaRPr lang="ar-SA" sz="2800" dirty="0"/>
          </a:p>
        </p:txBody>
      </p:sp>
    </p:spTree>
    <p:extLst>
      <p:ext uri="{BB962C8B-B14F-4D97-AF65-F5344CB8AC3E}">
        <p14:creationId xmlns:p14="http://schemas.microsoft.com/office/powerpoint/2010/main" val="29923219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lstStyle/>
          <a:p>
            <a:pPr marL="0" indent="0" algn="l" rtl="0"/>
            <a:r>
              <a:rPr lang="en-US" sz="4400" b="1" dirty="0">
                <a:solidFill>
                  <a:srgbClr val="002060"/>
                </a:solidFill>
                <a:latin typeface="Times New Roman" panose="02020603050405020304" pitchFamily="18" charset="0"/>
                <a:cs typeface="Times New Roman" panose="02020603050405020304" pitchFamily="18" charset="0"/>
              </a:rPr>
              <a:t>Constitutional symptoms </a:t>
            </a:r>
          </a:p>
        </p:txBody>
      </p:sp>
      <p:sp>
        <p:nvSpPr>
          <p:cNvPr id="2" name="عنصر نائب للمحتوى 1"/>
          <p:cNvSpPr>
            <a:spLocks noGrp="1"/>
          </p:cNvSpPr>
          <p:nvPr>
            <p:ph idx="1"/>
          </p:nvPr>
        </p:nvSpPr>
        <p:spPr>
          <a:xfrm>
            <a:off x="609598" y="2160590"/>
            <a:ext cx="7058745" cy="4436762"/>
          </a:xfrm>
        </p:spPr>
        <p:txBody>
          <a:bodyPr>
            <a:noAutofit/>
          </a:bodyPr>
          <a:lstStyle/>
          <a:p>
            <a:pPr marL="0" indent="0" algn="l" rtl="0">
              <a:buNone/>
            </a:pPr>
            <a:r>
              <a:rPr lang="en-US" sz="2800" b="1" dirty="0">
                <a:solidFill>
                  <a:srgbClr val="002060"/>
                </a:solidFill>
                <a:latin typeface="Times New Roman" panose="02020603050405020304" pitchFamily="18" charset="0"/>
                <a:cs typeface="Times New Roman" panose="02020603050405020304" pitchFamily="18" charset="0"/>
              </a:rPr>
              <a:t>- </a:t>
            </a:r>
            <a:r>
              <a:rPr lang="en-US" sz="2800" dirty="0">
                <a:solidFill>
                  <a:srgbClr val="002060"/>
                </a:solidFill>
                <a:latin typeface="Times New Roman" panose="02020603050405020304" pitchFamily="18" charset="0"/>
                <a:cs typeface="Times New Roman" panose="02020603050405020304" pitchFamily="18" charset="0"/>
              </a:rPr>
              <a:t>Fever, chills , appetite changes,</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joint pain, stomach pain, headache , enlargement neck gland , N/V </a:t>
            </a:r>
          </a:p>
          <a:p>
            <a:pPr marL="0" indent="0" algn="l" rtl="0">
              <a:buNone/>
            </a:pPr>
            <a:endParaRPr lang="en-US" sz="2800" dirty="0">
              <a:solidFill>
                <a:srgbClr val="002060"/>
              </a:solidFill>
              <a:latin typeface="Times New Roman" panose="02020603050405020304" pitchFamily="18" charset="0"/>
              <a:cs typeface="Times New Roman" panose="02020603050405020304" pitchFamily="18" charset="0"/>
            </a:endParaRP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Respiratory System </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Cough , SOB, chest pain , hemoptysis &amp;    phlegm</a:t>
            </a:r>
          </a:p>
          <a:p>
            <a:pPr marL="0" indent="0" algn="l" rtl="0">
              <a:buNone/>
            </a:pPr>
            <a:r>
              <a:rPr lang="en-US" sz="2800" b="1" dirty="0"/>
              <a:t> </a:t>
            </a:r>
            <a:endParaRPr lang="ar-SA" sz="2800" dirty="0"/>
          </a:p>
        </p:txBody>
      </p:sp>
    </p:spTree>
    <p:extLst>
      <p:ext uri="{BB962C8B-B14F-4D97-AF65-F5344CB8AC3E}">
        <p14:creationId xmlns:p14="http://schemas.microsoft.com/office/powerpoint/2010/main" val="37118989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normAutofit/>
          </a:bodyPr>
          <a:lstStyle/>
          <a:p>
            <a:pPr algn="l"/>
            <a:r>
              <a:rPr lang="en-US" sz="4400" b="1" dirty="0">
                <a:solidFill>
                  <a:srgbClr val="002060"/>
                </a:solidFill>
                <a:latin typeface="Times New Roman" panose="02020603050405020304" pitchFamily="18" charset="0"/>
                <a:cs typeface="Times New Roman" panose="02020603050405020304" pitchFamily="18" charset="0"/>
              </a:rPr>
              <a:t>History</a:t>
            </a:r>
            <a:endParaRPr lang="ar-SA" sz="4400" dirty="0"/>
          </a:p>
        </p:txBody>
      </p:sp>
      <p:sp>
        <p:nvSpPr>
          <p:cNvPr id="2" name="عنصر نائب للمحتوى 1"/>
          <p:cNvSpPr>
            <a:spLocks noGrp="1"/>
          </p:cNvSpPr>
          <p:nvPr>
            <p:ph idx="1"/>
          </p:nvPr>
        </p:nvSpPr>
        <p:spPr/>
        <p:txBody>
          <a:bodyPr>
            <a:normAutofit/>
          </a:bodyPr>
          <a:lstStyle/>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Review of systems </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 Past medical history  </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 Surgical history </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 Allergy and mediation  </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 Travel and sexual history </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 Social history , Family history </a:t>
            </a:r>
          </a:p>
          <a:p>
            <a:endParaRPr lang="ar-SA" sz="2800" dirty="0">
              <a:solidFill>
                <a:schemeClr val="accent1">
                  <a:lumMod val="75000"/>
                </a:schemeClr>
              </a:solidFill>
            </a:endParaRPr>
          </a:p>
        </p:txBody>
      </p:sp>
      <p:pic>
        <p:nvPicPr>
          <p:cNvPr id="4" name="Picture 2" descr="D:\cbackup\Desktop\D.T\My vectores\Extracted\UUUUUUU.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75460">
            <a:off x="6272375" y="2772065"/>
            <a:ext cx="1192270" cy="14948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40762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04169" y="485281"/>
            <a:ext cx="7756263" cy="1054250"/>
          </a:xfrm>
        </p:spPr>
        <p:txBody>
          <a:bodyPr/>
          <a:lstStyle/>
          <a:p>
            <a:pPr algn="l"/>
            <a:r>
              <a:rPr lang="en-US" sz="4400" b="1" dirty="0">
                <a:solidFill>
                  <a:srgbClr val="002060"/>
                </a:solidFill>
                <a:latin typeface="Times New Roman" panose="02020603050405020304" pitchFamily="18" charset="0"/>
                <a:cs typeface="Times New Roman" panose="02020603050405020304" pitchFamily="18" charset="0"/>
              </a:rPr>
              <a:t>Signs and symptoms</a:t>
            </a:r>
            <a:endParaRPr lang="ar-SA" sz="4400" b="1" dirty="0">
              <a:solidFill>
                <a:srgbClr val="002060"/>
              </a:solidFill>
              <a:latin typeface="Times New Roman" panose="02020603050405020304" pitchFamily="18" charset="0"/>
              <a:cs typeface="Times New Roman" panose="02020603050405020304" pitchFamily="18" charset="0"/>
            </a:endParaRPr>
          </a:p>
        </p:txBody>
      </p:sp>
      <p:sp>
        <p:nvSpPr>
          <p:cNvPr id="3" name="عنصر نائب للمحتوى 2"/>
          <p:cNvSpPr>
            <a:spLocks noGrp="1"/>
          </p:cNvSpPr>
          <p:nvPr>
            <p:ph idx="1"/>
          </p:nvPr>
        </p:nvSpPr>
        <p:spPr>
          <a:xfrm>
            <a:off x="251520" y="2492896"/>
            <a:ext cx="8435280" cy="4176464"/>
          </a:xfrm>
        </p:spPr>
        <p:txBody>
          <a:bodyPr>
            <a:normAutofit/>
          </a:bodyPr>
          <a:lstStyle/>
          <a:p>
            <a:pPr algn="l" rtl="0"/>
            <a:r>
              <a:rPr lang="en-US" sz="2800" dirty="0">
                <a:solidFill>
                  <a:srgbClr val="002060"/>
                </a:solidFill>
                <a:latin typeface="Times New Roman" panose="02020603050405020304" pitchFamily="18" charset="0"/>
                <a:cs typeface="Times New Roman" panose="02020603050405020304" pitchFamily="18" charset="0"/>
              </a:rPr>
              <a:t> Fever and/or chills</a:t>
            </a:r>
          </a:p>
          <a:p>
            <a:pPr algn="l" rtl="0"/>
            <a:r>
              <a:rPr lang="en-US" sz="2800" dirty="0">
                <a:solidFill>
                  <a:srgbClr val="002060"/>
                </a:solidFill>
                <a:latin typeface="Times New Roman" panose="02020603050405020304" pitchFamily="18" charset="0"/>
                <a:cs typeface="Times New Roman" panose="02020603050405020304" pitchFamily="18" charset="0"/>
              </a:rPr>
              <a:t> Nausea and/or vomiting</a:t>
            </a:r>
          </a:p>
          <a:p>
            <a:pPr algn="l" rtl="0"/>
            <a:r>
              <a:rPr lang="en-US" sz="2800" dirty="0">
                <a:solidFill>
                  <a:srgbClr val="002060"/>
                </a:solidFill>
                <a:latin typeface="Times New Roman" panose="02020603050405020304" pitchFamily="18" charset="0"/>
                <a:cs typeface="Times New Roman" panose="02020603050405020304" pitchFamily="18" charset="0"/>
              </a:rPr>
              <a:t> Body aches</a:t>
            </a:r>
          </a:p>
          <a:p>
            <a:pPr algn="l" rtl="0"/>
            <a:r>
              <a:rPr lang="en-US" sz="2800" dirty="0">
                <a:solidFill>
                  <a:srgbClr val="002060"/>
                </a:solidFill>
                <a:latin typeface="Times New Roman" panose="02020603050405020304" pitchFamily="18" charset="0"/>
                <a:cs typeface="Times New Roman" panose="02020603050405020304" pitchFamily="18" charset="0"/>
              </a:rPr>
              <a:t> Headache</a:t>
            </a:r>
          </a:p>
          <a:p>
            <a:pPr algn="l" rtl="0"/>
            <a:r>
              <a:rPr lang="en-US" sz="2800" dirty="0">
                <a:solidFill>
                  <a:srgbClr val="002060"/>
                </a:solidFill>
                <a:latin typeface="Times New Roman" panose="02020603050405020304" pitchFamily="18" charset="0"/>
                <a:cs typeface="Times New Roman" panose="02020603050405020304" pitchFamily="18" charset="0"/>
              </a:rPr>
              <a:t> Cough</a:t>
            </a:r>
          </a:p>
          <a:p>
            <a:pPr algn="l" rtl="0"/>
            <a:r>
              <a:rPr lang="en-US" sz="2800" dirty="0">
                <a:solidFill>
                  <a:srgbClr val="002060"/>
                </a:solidFill>
                <a:latin typeface="Times New Roman" panose="02020603050405020304" pitchFamily="18" charset="0"/>
                <a:cs typeface="Times New Roman" panose="02020603050405020304" pitchFamily="18" charset="0"/>
              </a:rPr>
              <a:t> Runny nose or nasal congestion</a:t>
            </a:r>
          </a:p>
          <a:p>
            <a:pPr algn="l" rtl="0"/>
            <a:endParaRPr lang="ar-SA" sz="2800" dirty="0"/>
          </a:p>
        </p:txBody>
      </p:sp>
      <p:pic>
        <p:nvPicPr>
          <p:cNvPr id="2053" name="Picture 5" descr="نتيجة بحث الصور عن ‪sore throat clipar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3512985"/>
            <a:ext cx="1286136" cy="3086728"/>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descr="نتيجة بحث الصور عن ‪sore throat clip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88324" y="188640"/>
            <a:ext cx="1502160" cy="16475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57845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1521" y="609600"/>
            <a:ext cx="6705792" cy="1320800"/>
          </a:xfrm>
        </p:spPr>
        <p:txBody>
          <a:bodyPr/>
          <a:lstStyle/>
          <a:p>
            <a:r>
              <a:rPr lang="en-US" b="1" dirty="0">
                <a:solidFill>
                  <a:srgbClr val="002060"/>
                </a:solidFill>
                <a:latin typeface="Times New Roman" panose="02020603050405020304" pitchFamily="18" charset="0"/>
                <a:cs typeface="Times New Roman" panose="02020603050405020304" pitchFamily="18" charset="0"/>
              </a:rPr>
              <a:t>Signs and symptoms</a:t>
            </a:r>
            <a:endParaRPr lang="ar-SA" dirty="0"/>
          </a:p>
        </p:txBody>
      </p:sp>
      <p:sp>
        <p:nvSpPr>
          <p:cNvPr id="3" name="عنصر نائب للمحتوى 2"/>
          <p:cNvSpPr>
            <a:spLocks noGrp="1"/>
          </p:cNvSpPr>
          <p:nvPr>
            <p:ph idx="1"/>
          </p:nvPr>
        </p:nvSpPr>
        <p:spPr/>
        <p:txBody>
          <a:bodyPr>
            <a:normAutofit/>
          </a:bodyPr>
          <a:lstStyle/>
          <a:p>
            <a:pPr algn="l" rtl="0"/>
            <a:r>
              <a:rPr lang="en-US" sz="2800" dirty="0">
                <a:solidFill>
                  <a:srgbClr val="002060"/>
                </a:solidFill>
                <a:latin typeface="Times New Roman" panose="02020603050405020304" pitchFamily="18" charset="0"/>
                <a:cs typeface="Times New Roman" panose="02020603050405020304" pitchFamily="18" charset="0"/>
              </a:rPr>
              <a:t> Earache</a:t>
            </a:r>
          </a:p>
          <a:p>
            <a:pPr algn="l" rtl="0"/>
            <a:r>
              <a:rPr lang="en-US" sz="2800" dirty="0">
                <a:solidFill>
                  <a:srgbClr val="002060"/>
                </a:solidFill>
                <a:latin typeface="Times New Roman" panose="02020603050405020304" pitchFamily="18" charset="0"/>
                <a:cs typeface="Times New Roman" panose="02020603050405020304" pitchFamily="18" charset="0"/>
              </a:rPr>
              <a:t> Sneezing</a:t>
            </a:r>
          </a:p>
          <a:p>
            <a:pPr algn="l" rtl="0"/>
            <a:r>
              <a:rPr lang="en-US" sz="2800" dirty="0">
                <a:solidFill>
                  <a:srgbClr val="002060"/>
                </a:solidFill>
                <a:latin typeface="Times New Roman" panose="02020603050405020304" pitchFamily="18" charset="0"/>
                <a:cs typeface="Times New Roman" panose="02020603050405020304" pitchFamily="18" charset="0"/>
              </a:rPr>
              <a:t> Weakness</a:t>
            </a:r>
          </a:p>
          <a:p>
            <a:pPr algn="l" rtl="0"/>
            <a:r>
              <a:rPr lang="en-US" sz="2800" dirty="0">
                <a:solidFill>
                  <a:srgbClr val="002060"/>
                </a:solidFill>
                <a:latin typeface="Times New Roman" panose="02020603050405020304" pitchFamily="18" charset="0"/>
                <a:cs typeface="Times New Roman" panose="02020603050405020304" pitchFamily="18" charset="0"/>
              </a:rPr>
              <a:t> Lack of appetite</a:t>
            </a:r>
          </a:p>
          <a:p>
            <a:pPr algn="l" rtl="0"/>
            <a:r>
              <a:rPr lang="en-US" sz="2800" dirty="0">
                <a:solidFill>
                  <a:srgbClr val="002060"/>
                </a:solidFill>
                <a:latin typeface="Times New Roman" panose="02020603050405020304" pitchFamily="18" charset="0"/>
                <a:cs typeface="Times New Roman" panose="02020603050405020304" pitchFamily="18" charset="0"/>
              </a:rPr>
              <a:t> Redness and/or swelling of the</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tonsils and back of the throat</a:t>
            </a:r>
          </a:p>
          <a:p>
            <a:pPr algn="l" rtl="0"/>
            <a:endParaRPr lang="en-US" sz="2800" dirty="0"/>
          </a:p>
          <a:p>
            <a:endParaRPr lang="ar-SA" sz="2800" dirty="0"/>
          </a:p>
        </p:txBody>
      </p:sp>
      <p:sp>
        <p:nvSpPr>
          <p:cNvPr id="4" name="AutoShape 2" descr="نتيجة بحث الصور عن ‪sore throat clipart‬‏"/>
          <p:cNvSpPr>
            <a:spLocks noChangeAspect="1" noChangeArrowheads="1"/>
          </p:cNvSpPr>
          <p:nvPr/>
        </p:nvSpPr>
        <p:spPr bwMode="auto">
          <a:xfrm>
            <a:off x="8923338"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SA"/>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95088" y="885850"/>
            <a:ext cx="1473056"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12160" y="2058073"/>
            <a:ext cx="2562225" cy="154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938355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 </a:t>
            </a:r>
            <a:r>
              <a:rPr lang="en-US" dirty="0" err="1"/>
              <a:t>Cont</a:t>
            </a:r>
            <a:r>
              <a:rPr lang="en-US" dirty="0"/>
              <a:t>….</a:t>
            </a:r>
            <a:r>
              <a:rPr lang="en-US" b="1" dirty="0">
                <a:solidFill>
                  <a:srgbClr val="002060"/>
                </a:solidFill>
                <a:latin typeface="Times New Roman" panose="02020603050405020304" pitchFamily="18" charset="0"/>
                <a:cs typeface="Times New Roman" panose="02020603050405020304" pitchFamily="18" charset="0"/>
              </a:rPr>
              <a:t>Signs and symptoms</a:t>
            </a:r>
            <a:endParaRPr lang="ar-SA" dirty="0"/>
          </a:p>
        </p:txBody>
      </p:sp>
      <p:sp>
        <p:nvSpPr>
          <p:cNvPr id="3" name="عنصر نائب للمحتوى 2"/>
          <p:cNvSpPr>
            <a:spLocks noGrp="1"/>
          </p:cNvSpPr>
          <p:nvPr>
            <p:ph idx="1"/>
          </p:nvPr>
        </p:nvSpPr>
        <p:spPr/>
        <p:txBody>
          <a:bodyPr>
            <a:normAutofit/>
          </a:bodyPr>
          <a:lstStyle/>
          <a:p>
            <a:pPr algn="l" rtl="0"/>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 White patchy areas on the tonsils (exudate).</a:t>
            </a:r>
          </a:p>
          <a:p>
            <a:pPr algn="l" rtl="0"/>
            <a:r>
              <a:rPr lang="en-US" sz="2800" dirty="0">
                <a:solidFill>
                  <a:srgbClr val="002060"/>
                </a:solidFill>
                <a:latin typeface="Times New Roman" panose="02020603050405020304" pitchFamily="18" charset="0"/>
                <a:cs typeface="Times New Roman" panose="02020603050405020304" pitchFamily="18" charset="0"/>
              </a:rPr>
              <a:t> Swollen and/or tender lymph nodes in the neck.</a:t>
            </a:r>
          </a:p>
          <a:p>
            <a:pPr algn="l" rtl="0"/>
            <a:r>
              <a:rPr lang="en-US" sz="2800" dirty="0">
                <a:solidFill>
                  <a:srgbClr val="002060"/>
                </a:solidFill>
                <a:latin typeface="Times New Roman" panose="02020603050405020304" pitchFamily="18" charset="0"/>
                <a:cs typeface="Times New Roman" panose="02020603050405020304" pitchFamily="18" charset="0"/>
              </a:rPr>
              <a:t> A muffled or hoarse voice.</a:t>
            </a:r>
          </a:p>
          <a:p>
            <a:endParaRPr lang="ar-SA" sz="2800" dirty="0"/>
          </a:p>
        </p:txBody>
      </p:sp>
    </p:spTree>
    <p:extLst>
      <p:ext uri="{BB962C8B-B14F-4D97-AF65-F5344CB8AC3E}">
        <p14:creationId xmlns:p14="http://schemas.microsoft.com/office/powerpoint/2010/main" val="37282917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83568" y="908720"/>
            <a:ext cx="7756263" cy="1054250"/>
          </a:xfrm>
        </p:spPr>
        <p:txBody>
          <a:bodyPr>
            <a:noAutofit/>
          </a:bodyPr>
          <a:lstStyle/>
          <a:p>
            <a:pPr algn="l"/>
            <a:r>
              <a:rPr lang="en-US" sz="4400" b="1" dirty="0">
                <a:solidFill>
                  <a:srgbClr val="002060"/>
                </a:solidFill>
                <a:latin typeface="Times New Roman" panose="02020603050405020304" pitchFamily="18" charset="0"/>
                <a:cs typeface="Times New Roman" panose="02020603050405020304" pitchFamily="18" charset="0"/>
              </a:rPr>
              <a:t>Physical exam</a:t>
            </a:r>
            <a:r>
              <a:rPr lang="en-US" sz="4400" b="1" dirty="0">
                <a:solidFill>
                  <a:schemeClr val="bg2">
                    <a:lumMod val="25000"/>
                  </a:schemeClr>
                </a:solidFill>
              </a:rPr>
              <a:t> </a:t>
            </a:r>
            <a:br>
              <a:rPr lang="en-US" sz="4400" b="1" dirty="0">
                <a:solidFill>
                  <a:schemeClr val="bg2">
                    <a:lumMod val="25000"/>
                  </a:schemeClr>
                </a:solidFill>
              </a:rPr>
            </a:br>
            <a:endParaRPr lang="ar-SA" sz="4400" b="1" dirty="0">
              <a:solidFill>
                <a:schemeClr val="bg2">
                  <a:lumMod val="25000"/>
                </a:schemeClr>
              </a:solidFill>
            </a:endParaRPr>
          </a:p>
        </p:txBody>
      </p:sp>
      <p:sp>
        <p:nvSpPr>
          <p:cNvPr id="3" name="عنصر نائب للمحتوى 2"/>
          <p:cNvSpPr>
            <a:spLocks noGrp="1"/>
          </p:cNvSpPr>
          <p:nvPr>
            <p:ph idx="1"/>
          </p:nvPr>
        </p:nvSpPr>
        <p:spPr>
          <a:xfrm>
            <a:off x="683568" y="1844824"/>
            <a:ext cx="7745505" cy="4497363"/>
          </a:xfrm>
        </p:spPr>
        <p:txBody>
          <a:bodyPr>
            <a:noAutofit/>
          </a:bodyPr>
          <a:lstStyle/>
          <a:p>
            <a:pPr marL="0" indent="0" algn="l" rtl="0">
              <a:buNone/>
            </a:pPr>
            <a:endParaRPr lang="en-US" sz="2800" dirty="0"/>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General appearance  ,Vital Signs </a:t>
            </a:r>
          </a:p>
          <a:p>
            <a:pPr marL="0" indent="0" algn="l" rtl="0">
              <a:buNone/>
            </a:pPr>
            <a:endParaRPr lang="en-US" sz="2800" dirty="0">
              <a:solidFill>
                <a:srgbClr val="002060"/>
              </a:solidFill>
              <a:latin typeface="Times New Roman" panose="02020603050405020304" pitchFamily="18" charset="0"/>
              <a:cs typeface="Times New Roman" panose="02020603050405020304" pitchFamily="18" charset="0"/>
            </a:endParaRPr>
          </a:p>
          <a:p>
            <a:pPr lvl="0" algn="l" rtl="0"/>
            <a:r>
              <a:rPr lang="en-US" sz="2800" dirty="0">
                <a:solidFill>
                  <a:srgbClr val="002060"/>
                </a:solidFill>
                <a:latin typeface="Times New Roman" panose="02020603050405020304" pitchFamily="18" charset="0"/>
                <a:cs typeface="Times New Roman" panose="02020603050405020304" pitchFamily="18" charset="0"/>
              </a:rPr>
              <a:t> Using a lighted instrument. </a:t>
            </a:r>
          </a:p>
          <a:p>
            <a:pPr lvl="0" algn="l" rtl="0"/>
            <a:r>
              <a:rPr lang="en-US" sz="2800" dirty="0">
                <a:solidFill>
                  <a:srgbClr val="002060"/>
                </a:solidFill>
                <a:latin typeface="Times New Roman" panose="02020603050405020304" pitchFamily="18" charset="0"/>
                <a:cs typeface="Times New Roman" panose="02020603050405020304" pitchFamily="18" charset="0"/>
              </a:rPr>
              <a:t> Inspection , Gently feeling (palpating).  </a:t>
            </a:r>
          </a:p>
          <a:p>
            <a:pPr lvl="0" algn="l" rtl="0"/>
            <a:r>
              <a:rPr lang="en-US" sz="2800" dirty="0">
                <a:solidFill>
                  <a:srgbClr val="002060"/>
                </a:solidFill>
                <a:latin typeface="Times New Roman" panose="02020603050405020304" pitchFamily="18" charset="0"/>
                <a:cs typeface="Times New Roman" panose="02020603050405020304" pitchFamily="18" charset="0"/>
              </a:rPr>
              <a:t> Listening to breathing with a stethoscope.</a:t>
            </a:r>
          </a:p>
          <a:p>
            <a:pPr marL="0" lvl="0" indent="0" algn="l" rtl="0">
              <a:buNone/>
            </a:pPr>
            <a:endParaRPr lang="en-US" sz="2800" dirty="0"/>
          </a:p>
          <a:p>
            <a:endParaRPr lang="ar-SA" sz="2800" dirty="0"/>
          </a:p>
          <a:p>
            <a:pPr lvl="0" algn="l" rtl="0"/>
            <a:endParaRPr lang="en-US" sz="2800" dirty="0"/>
          </a:p>
          <a:p>
            <a:pPr algn="l" rtl="0"/>
            <a:endParaRPr lang="ar-SA" sz="2800" dirty="0"/>
          </a:p>
        </p:txBody>
      </p:sp>
    </p:spTree>
    <p:extLst>
      <p:ext uri="{BB962C8B-B14F-4D97-AF65-F5344CB8AC3E}">
        <p14:creationId xmlns:p14="http://schemas.microsoft.com/office/powerpoint/2010/main" val="12675129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4400" b="1" dirty="0">
                <a:solidFill>
                  <a:srgbClr val="002060"/>
                </a:solidFill>
                <a:latin typeface="Times New Roman" panose="02020603050405020304" pitchFamily="18" charset="0"/>
                <a:cs typeface="Times New Roman" panose="02020603050405020304" pitchFamily="18" charset="0"/>
              </a:rPr>
              <a:t>Investigations</a:t>
            </a:r>
            <a:endParaRPr lang="ar-SA" sz="4400" b="1" dirty="0">
              <a:solidFill>
                <a:srgbClr val="002060"/>
              </a:solidFill>
              <a:latin typeface="Times New Roman" panose="02020603050405020304" pitchFamily="18" charset="0"/>
              <a:cs typeface="Times New Roman" panose="02020603050405020304" pitchFamily="18" charset="0"/>
            </a:endParaRPr>
          </a:p>
        </p:txBody>
      </p:sp>
      <p:sp>
        <p:nvSpPr>
          <p:cNvPr id="3" name="عنصر نائب للمحتوى 2"/>
          <p:cNvSpPr>
            <a:spLocks noGrp="1"/>
          </p:cNvSpPr>
          <p:nvPr>
            <p:ph idx="1"/>
          </p:nvPr>
        </p:nvSpPr>
        <p:spPr>
          <a:xfrm>
            <a:off x="457200" y="2060848"/>
            <a:ext cx="8229600" cy="4065315"/>
          </a:xfrm>
        </p:spPr>
        <p:txBody>
          <a:bodyPr>
            <a:normAutofit/>
          </a:bodyPr>
          <a:lstStyle/>
          <a:p>
            <a:pPr lvl="0" algn="l" rtl="0"/>
            <a:r>
              <a:rPr lang="en-US" sz="2800" b="1" dirty="0">
                <a:solidFill>
                  <a:srgbClr val="002060"/>
                </a:solidFill>
                <a:latin typeface="Times New Roman" panose="02020603050405020304" pitchFamily="18" charset="0"/>
                <a:cs typeface="Times New Roman" panose="02020603050405020304" pitchFamily="18" charset="0"/>
              </a:rPr>
              <a:t> Throat swab</a:t>
            </a:r>
            <a:endParaRPr lang="en-US" sz="2800" dirty="0">
              <a:solidFill>
                <a:srgbClr val="002060"/>
              </a:solidFill>
              <a:latin typeface="Times New Roman" panose="02020603050405020304" pitchFamily="18" charset="0"/>
              <a:cs typeface="Times New Roman" panose="02020603050405020304" pitchFamily="18" charset="0"/>
            </a:endParaRP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 The sample will be checked in a lab for streptococcal bacteria</a:t>
            </a:r>
          </a:p>
          <a:p>
            <a:pPr marL="0" lvl="0" indent="0" algn="l" rtl="0">
              <a:buNone/>
            </a:pPr>
            <a:r>
              <a:rPr lang="en-US" sz="2800" dirty="0">
                <a:solidFill>
                  <a:srgbClr val="002060"/>
                </a:solidFill>
                <a:latin typeface="Times New Roman" panose="02020603050405020304" pitchFamily="18" charset="0"/>
                <a:cs typeface="Times New Roman" panose="02020603050405020304" pitchFamily="18" charset="0"/>
              </a:rPr>
              <a:t>- Results are available within 2-3 days.</a:t>
            </a:r>
          </a:p>
          <a:p>
            <a:pPr marL="0" indent="0" algn="l" rtl="0">
              <a:buNone/>
            </a:pPr>
            <a:r>
              <a:rPr lang="en-US" sz="2800" dirty="0"/>
              <a:t> </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Test +</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Test - </a:t>
            </a:r>
          </a:p>
          <a:p>
            <a:pPr algn="l" rtl="0"/>
            <a:endParaRPr lang="en-US" sz="2800" dirty="0"/>
          </a:p>
          <a:p>
            <a:pPr algn="l" rtl="0"/>
            <a:endParaRPr lang="en-US" sz="2800" dirty="0"/>
          </a:p>
          <a:p>
            <a:pPr algn="l" rtl="0"/>
            <a:endParaRPr lang="ar-SA" sz="2800" dirty="0"/>
          </a:p>
        </p:txBody>
      </p:sp>
      <p:sp>
        <p:nvSpPr>
          <p:cNvPr id="4" name="سهم إلى اليمين 3"/>
          <p:cNvSpPr/>
          <p:nvPr/>
        </p:nvSpPr>
        <p:spPr>
          <a:xfrm>
            <a:off x="1746046" y="5483033"/>
            <a:ext cx="136815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5" name="مربع نص 4"/>
          <p:cNvSpPr txBox="1"/>
          <p:nvPr/>
        </p:nvSpPr>
        <p:spPr>
          <a:xfrm>
            <a:off x="3419872" y="4790707"/>
            <a:ext cx="2952328" cy="523220"/>
          </a:xfrm>
          <a:prstGeom prst="rect">
            <a:avLst/>
          </a:prstGeom>
          <a:noFill/>
        </p:spPr>
        <p:txBody>
          <a:bodyPr wrap="square" rtlCol="1">
            <a:spAutoFit/>
          </a:bodyPr>
          <a:lstStyle/>
          <a:p>
            <a:r>
              <a:rPr lang="en-US" sz="2800" dirty="0">
                <a:solidFill>
                  <a:srgbClr val="002060"/>
                </a:solidFill>
                <a:latin typeface="Times New Roman" panose="02020603050405020304" pitchFamily="18" charset="0"/>
                <a:cs typeface="Times New Roman" panose="02020603050405020304" pitchFamily="18" charset="0"/>
              </a:rPr>
              <a:t>bacterial infection</a:t>
            </a:r>
            <a:endParaRPr lang="ar-SA" sz="2800" dirty="0">
              <a:solidFill>
                <a:srgbClr val="002060"/>
              </a:solidFill>
              <a:latin typeface="Times New Roman" panose="02020603050405020304" pitchFamily="18" charset="0"/>
              <a:cs typeface="Times New Roman" panose="02020603050405020304" pitchFamily="18" charset="0"/>
            </a:endParaRPr>
          </a:p>
        </p:txBody>
      </p:sp>
      <p:sp>
        <p:nvSpPr>
          <p:cNvPr id="6" name="سهم إلى اليمين 5"/>
          <p:cNvSpPr/>
          <p:nvPr/>
        </p:nvSpPr>
        <p:spPr>
          <a:xfrm>
            <a:off x="1777930" y="4930713"/>
            <a:ext cx="1296144"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7" name="مربع نص 6"/>
          <p:cNvSpPr txBox="1"/>
          <p:nvPr/>
        </p:nvSpPr>
        <p:spPr>
          <a:xfrm>
            <a:off x="2831806" y="5139953"/>
            <a:ext cx="3324370" cy="800219"/>
          </a:xfrm>
          <a:prstGeom prst="rect">
            <a:avLst/>
          </a:prstGeom>
          <a:noFill/>
        </p:spPr>
        <p:txBody>
          <a:bodyPr wrap="square" rtlCol="1">
            <a:spAutoFit/>
          </a:bodyPr>
          <a:lstStyle/>
          <a:p>
            <a:r>
              <a:rPr lang="en-US" sz="2800" dirty="0">
                <a:solidFill>
                  <a:srgbClr val="002060"/>
                </a:solidFill>
              </a:rPr>
              <a:t>viral infection</a:t>
            </a:r>
            <a:endParaRPr lang="ar-SA" sz="2800" dirty="0">
              <a:solidFill>
                <a:srgbClr val="002060"/>
              </a:solidFill>
            </a:endParaRPr>
          </a:p>
          <a:p>
            <a:endParaRPr lang="ar-SA" dirty="0"/>
          </a:p>
        </p:txBody>
      </p:sp>
    </p:spTree>
    <p:extLst>
      <p:ext uri="{BB962C8B-B14F-4D97-AF65-F5344CB8AC3E}">
        <p14:creationId xmlns:p14="http://schemas.microsoft.com/office/powerpoint/2010/main" val="40548123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609599" y="609600"/>
            <a:ext cx="6347713" cy="875184"/>
          </a:xfrm>
        </p:spPr>
        <p:txBody>
          <a:bodyPr/>
          <a:lstStyle/>
          <a:p>
            <a:r>
              <a:rPr lang="en-US" dirty="0"/>
              <a:t>Cont.…. </a:t>
            </a:r>
            <a:r>
              <a:rPr lang="en-US" b="1" dirty="0">
                <a:solidFill>
                  <a:srgbClr val="002060"/>
                </a:solidFill>
                <a:latin typeface="Times New Roman" panose="02020603050405020304" pitchFamily="18" charset="0"/>
                <a:cs typeface="Times New Roman" panose="02020603050405020304" pitchFamily="18" charset="0"/>
              </a:rPr>
              <a:t>Investigations</a:t>
            </a:r>
            <a:endParaRPr lang="ar-SA" dirty="0"/>
          </a:p>
        </p:txBody>
      </p:sp>
      <p:sp>
        <p:nvSpPr>
          <p:cNvPr id="2" name="عنصر نائب للمحتوى 1"/>
          <p:cNvSpPr>
            <a:spLocks noGrp="1"/>
          </p:cNvSpPr>
          <p:nvPr>
            <p:ph idx="1"/>
          </p:nvPr>
        </p:nvSpPr>
        <p:spPr/>
        <p:txBody>
          <a:bodyPr>
            <a:normAutofit lnSpcReduction="10000"/>
          </a:bodyPr>
          <a:lstStyle/>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a:t>
            </a:r>
          </a:p>
          <a:p>
            <a:pPr algn="l" rtl="0"/>
            <a:r>
              <a:rPr lang="en-US" sz="2800" dirty="0">
                <a:solidFill>
                  <a:srgbClr val="002060"/>
                </a:solidFill>
                <a:latin typeface="Times New Roman" panose="02020603050405020304" pitchFamily="18" charset="0"/>
                <a:cs typeface="Times New Roman" panose="02020603050405020304" pitchFamily="18" charset="0"/>
              </a:rPr>
              <a:t> Throat swabs should not be carried out routinely in primary care management of sore throat.</a:t>
            </a:r>
          </a:p>
          <a:p>
            <a:pPr marL="0" indent="0" algn="l" rtl="0">
              <a:buNone/>
            </a:pPr>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 May be used to establish an etiology of recurrent severe episodes in adults when considering referral for tonsillectomy</a:t>
            </a:r>
            <a:r>
              <a:rPr lang="en-US" sz="2800" dirty="0"/>
              <a:t>.</a:t>
            </a:r>
            <a:endParaRPr lang="ar-SA" sz="2800" dirty="0"/>
          </a:p>
        </p:txBody>
      </p:sp>
    </p:spTree>
    <p:extLst>
      <p:ext uri="{BB962C8B-B14F-4D97-AF65-F5344CB8AC3E}">
        <p14:creationId xmlns:p14="http://schemas.microsoft.com/office/powerpoint/2010/main" val="4014893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lstStyle/>
          <a:p>
            <a:pPr marL="0" indent="0" algn="l" rtl="0"/>
            <a:r>
              <a:rPr lang="en-GB" sz="4400" b="1" dirty="0">
                <a:solidFill>
                  <a:srgbClr val="002060"/>
                </a:solidFill>
                <a:latin typeface="Times New Roman" panose="02020603050405020304" pitchFamily="18" charset="0"/>
                <a:cs typeface="Times New Roman" panose="02020603050405020304" pitchFamily="18" charset="0"/>
              </a:rPr>
              <a:t>Rapid antigen testing </a:t>
            </a:r>
          </a:p>
        </p:txBody>
      </p:sp>
      <p:sp>
        <p:nvSpPr>
          <p:cNvPr id="2" name="عنصر نائب للمحتوى 1"/>
          <p:cNvSpPr>
            <a:spLocks noGrp="1"/>
          </p:cNvSpPr>
          <p:nvPr>
            <p:ph idx="1"/>
          </p:nvPr>
        </p:nvSpPr>
        <p:spPr/>
        <p:txBody>
          <a:bodyPr>
            <a:normAutofit/>
          </a:bodyPr>
          <a:lstStyle/>
          <a:p>
            <a:pPr marL="0" lvl="0" indent="0" algn="l" rtl="0">
              <a:buNone/>
            </a:pPr>
            <a:endParaRPr lang="en-US" sz="2800" dirty="0">
              <a:solidFill>
                <a:srgbClr val="002060"/>
              </a:solidFill>
              <a:latin typeface="Times New Roman" panose="02020603050405020304" pitchFamily="18" charset="0"/>
              <a:cs typeface="Times New Roman" panose="02020603050405020304" pitchFamily="18" charset="0"/>
            </a:endParaRPr>
          </a:p>
          <a:p>
            <a:pPr marL="0" lvl="0" indent="0" algn="l" rtl="0">
              <a:buNone/>
            </a:pPr>
            <a:r>
              <a:rPr lang="en-US" sz="2800" dirty="0">
                <a:solidFill>
                  <a:srgbClr val="002060"/>
                </a:solidFill>
                <a:latin typeface="Times New Roman" panose="02020603050405020304" pitchFamily="18" charset="0"/>
                <a:cs typeface="Times New Roman" panose="02020603050405020304" pitchFamily="18" charset="0"/>
              </a:rPr>
              <a:t>- Sensitivities between 59 and 95% and specificities over 90%</a:t>
            </a:r>
          </a:p>
          <a:p>
            <a:pPr marL="0" lvl="0" indent="0" algn="l" rtl="0">
              <a:buNone/>
            </a:pPr>
            <a:endParaRPr lang="en-US" sz="2800" dirty="0">
              <a:solidFill>
                <a:srgbClr val="002060"/>
              </a:solidFill>
              <a:latin typeface="Times New Roman" panose="02020603050405020304" pitchFamily="18" charset="0"/>
              <a:cs typeface="Times New Roman" panose="02020603050405020304" pitchFamily="18" charset="0"/>
            </a:endParaRPr>
          </a:p>
          <a:p>
            <a:pPr marL="0" lvl="0" indent="0" algn="l" rtl="0">
              <a:buNone/>
            </a:pPr>
            <a:r>
              <a:rPr lang="en-US" sz="2800" dirty="0">
                <a:solidFill>
                  <a:srgbClr val="002060"/>
                </a:solidFill>
                <a:latin typeface="Times New Roman" panose="02020603050405020304" pitchFamily="18" charset="0"/>
                <a:cs typeface="Times New Roman" panose="02020603050405020304" pitchFamily="18" charset="0"/>
              </a:rPr>
              <a:t>- Samples are taken from a throat swab and results are available within 10 minutes.</a:t>
            </a:r>
          </a:p>
          <a:p>
            <a:endParaRPr lang="ar-SA" sz="2800" dirty="0"/>
          </a:p>
          <a:p>
            <a:endParaRPr lang="ar-SA" sz="2800" dirty="0"/>
          </a:p>
        </p:txBody>
      </p:sp>
    </p:spTree>
    <p:extLst>
      <p:ext uri="{BB962C8B-B14F-4D97-AF65-F5344CB8AC3E}">
        <p14:creationId xmlns:p14="http://schemas.microsoft.com/office/powerpoint/2010/main" val="3029656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lstStyle/>
          <a:p>
            <a:pPr algn="l"/>
            <a:r>
              <a:rPr lang="en-US" sz="4400" b="1" dirty="0">
                <a:solidFill>
                  <a:srgbClr val="002060"/>
                </a:solidFill>
                <a:latin typeface="Times New Roman" panose="02020603050405020304" pitchFamily="18" charset="0"/>
                <a:cs typeface="Times New Roman" panose="02020603050405020304" pitchFamily="18" charset="0"/>
              </a:rPr>
              <a:t>Objectives:</a:t>
            </a:r>
            <a:endParaRPr lang="ar-SA" sz="4400" dirty="0">
              <a:solidFill>
                <a:srgbClr val="002060"/>
              </a:solidFill>
              <a:latin typeface="Times New Roman" panose="02020603050405020304" pitchFamily="18" charset="0"/>
              <a:cs typeface="Times New Roman" panose="02020603050405020304" pitchFamily="18" charset="0"/>
            </a:endParaRPr>
          </a:p>
        </p:txBody>
      </p:sp>
      <p:sp>
        <p:nvSpPr>
          <p:cNvPr id="2" name="عنصر نائب للمحتوى 1"/>
          <p:cNvSpPr>
            <a:spLocks noGrp="1"/>
          </p:cNvSpPr>
          <p:nvPr>
            <p:ph idx="1"/>
          </p:nvPr>
        </p:nvSpPr>
        <p:spPr/>
        <p:txBody>
          <a:bodyPr>
            <a:normAutofit fontScale="92500"/>
          </a:bodyPr>
          <a:lstStyle/>
          <a:p>
            <a:pPr lvl="0" algn="l" rtl="0"/>
            <a:r>
              <a:rPr lang="en-US" sz="2800" dirty="0">
                <a:latin typeface="Times New Roman" panose="02020603050405020304" pitchFamily="18" charset="0"/>
                <a:cs typeface="Times New Roman" panose="02020603050405020304" pitchFamily="18" charset="0"/>
              </a:rPr>
              <a:t> Discuss the common symptoms and signs  of sore throat.</a:t>
            </a:r>
          </a:p>
          <a:p>
            <a:pPr lvl="0" algn="l" rtl="0"/>
            <a:endParaRPr lang="en-US" sz="2800" dirty="0">
              <a:latin typeface="Times New Roman" panose="02020603050405020304" pitchFamily="18" charset="0"/>
              <a:cs typeface="Times New Roman" panose="02020603050405020304" pitchFamily="18" charset="0"/>
            </a:endParaRPr>
          </a:p>
          <a:p>
            <a:pPr lvl="0" algn="l" rtl="0"/>
            <a:r>
              <a:rPr lang="en-US" sz="2800" dirty="0">
                <a:latin typeface="Times New Roman" panose="02020603050405020304" pitchFamily="18" charset="0"/>
                <a:cs typeface="Times New Roman" panose="02020603050405020304" pitchFamily="18" charset="0"/>
              </a:rPr>
              <a:t> Identify different modalities and benefits of investigations in a case of throat.</a:t>
            </a:r>
          </a:p>
          <a:p>
            <a:pPr lvl="0" algn="l" rtl="0"/>
            <a:endParaRPr lang="en-US" sz="2800" dirty="0">
              <a:latin typeface="Times New Roman" panose="02020603050405020304" pitchFamily="18" charset="0"/>
              <a:cs typeface="Times New Roman" panose="02020603050405020304" pitchFamily="18" charset="0"/>
            </a:endParaRPr>
          </a:p>
          <a:p>
            <a:pPr lvl="0" algn="l" rtl="0"/>
            <a:r>
              <a:rPr lang="en-US" sz="2800" dirty="0">
                <a:latin typeface="Times New Roman" panose="02020603050405020304" pitchFamily="18" charset="0"/>
                <a:cs typeface="Times New Roman" panose="02020603050405020304" pitchFamily="18" charset="0"/>
              </a:rPr>
              <a:t> Discuss appropriate management options for a case of sore throat.</a:t>
            </a:r>
            <a:endParaRPr lang="ar-S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02949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09599" y="609600"/>
            <a:ext cx="6347713" cy="947192"/>
          </a:xfrm>
        </p:spPr>
        <p:txBody>
          <a:bodyPr/>
          <a:lstStyle/>
          <a:p>
            <a:r>
              <a:rPr lang="en-US" dirty="0"/>
              <a:t> Cont.…. </a:t>
            </a:r>
            <a:r>
              <a:rPr lang="en-US" b="1" dirty="0">
                <a:solidFill>
                  <a:srgbClr val="002060"/>
                </a:solidFill>
                <a:latin typeface="Times New Roman" panose="02020603050405020304" pitchFamily="18" charset="0"/>
                <a:cs typeface="Times New Roman" panose="02020603050405020304" pitchFamily="18" charset="0"/>
              </a:rPr>
              <a:t>Investigations</a:t>
            </a:r>
            <a:endParaRPr lang="ar-SA" dirty="0"/>
          </a:p>
        </p:txBody>
      </p:sp>
      <p:sp>
        <p:nvSpPr>
          <p:cNvPr id="3" name="عنصر نائب للمحتوى 2"/>
          <p:cNvSpPr>
            <a:spLocks noGrp="1"/>
          </p:cNvSpPr>
          <p:nvPr>
            <p:ph idx="1"/>
          </p:nvPr>
        </p:nvSpPr>
        <p:spPr/>
        <p:txBody>
          <a:bodyPr>
            <a:normAutofit fontScale="85000" lnSpcReduction="20000"/>
          </a:bodyPr>
          <a:lstStyle/>
          <a:p>
            <a:pPr lvl="0" algn="l" rtl="0"/>
            <a:endParaRPr lang="en-US" sz="3300" dirty="0">
              <a:solidFill>
                <a:srgbClr val="002060"/>
              </a:solidFill>
              <a:latin typeface="Times New Roman" panose="02020603050405020304" pitchFamily="18" charset="0"/>
              <a:cs typeface="Times New Roman" panose="02020603050405020304" pitchFamily="18" charset="0"/>
            </a:endParaRPr>
          </a:p>
          <a:p>
            <a:pPr lvl="0" algn="l" rtl="0"/>
            <a:r>
              <a:rPr lang="en-US" sz="3300" dirty="0">
                <a:solidFill>
                  <a:srgbClr val="002060"/>
                </a:solidFill>
                <a:latin typeface="Times New Roman" panose="02020603050405020304" pitchFamily="18" charset="0"/>
                <a:cs typeface="Times New Roman" panose="02020603050405020304" pitchFamily="18" charset="0"/>
              </a:rPr>
              <a:t> Complete blood count (CBC)</a:t>
            </a:r>
          </a:p>
          <a:p>
            <a:pPr lvl="0" algn="l" rtl="0"/>
            <a:r>
              <a:rPr lang="en-GB" sz="3300" dirty="0">
                <a:solidFill>
                  <a:srgbClr val="002060"/>
                </a:solidFill>
                <a:latin typeface="Times New Roman" panose="02020603050405020304" pitchFamily="18" charset="0"/>
                <a:cs typeface="Times New Roman" panose="02020603050405020304" pitchFamily="18" charset="0"/>
              </a:rPr>
              <a:t> radiologic imaging</a:t>
            </a:r>
            <a:endParaRPr lang="en-US" sz="3300" dirty="0">
              <a:solidFill>
                <a:srgbClr val="002060"/>
              </a:solidFill>
              <a:latin typeface="Times New Roman" panose="02020603050405020304" pitchFamily="18" charset="0"/>
              <a:cs typeface="Times New Roman" panose="02020603050405020304" pitchFamily="18" charset="0"/>
            </a:endParaRPr>
          </a:p>
          <a:p>
            <a:pPr lvl="0" algn="l" rtl="0"/>
            <a:r>
              <a:rPr lang="en-US" sz="3300" dirty="0">
                <a:solidFill>
                  <a:srgbClr val="002060"/>
                </a:solidFill>
                <a:latin typeface="Times New Roman" panose="02020603050405020304" pitchFamily="18" charset="0"/>
                <a:cs typeface="Times New Roman" panose="02020603050405020304" pitchFamily="18" charset="0"/>
              </a:rPr>
              <a:t> Allergy tests</a:t>
            </a:r>
          </a:p>
          <a:p>
            <a:pPr marL="0" lvl="0" indent="0" algn="l" rtl="0">
              <a:buNone/>
            </a:pPr>
            <a:r>
              <a:rPr lang="en-US" sz="3300" dirty="0">
                <a:solidFill>
                  <a:srgbClr val="002060"/>
                </a:solidFill>
                <a:latin typeface="Times New Roman" panose="02020603050405020304" pitchFamily="18" charset="0"/>
                <a:cs typeface="Times New Roman" panose="02020603050405020304" pitchFamily="18" charset="0"/>
              </a:rPr>
              <a:t> </a:t>
            </a:r>
          </a:p>
          <a:p>
            <a:pPr marL="0" indent="0" algn="l" rtl="0">
              <a:buNone/>
            </a:pPr>
            <a:r>
              <a:rPr lang="en-US" sz="3300" dirty="0">
                <a:solidFill>
                  <a:srgbClr val="002060"/>
                </a:solidFill>
                <a:latin typeface="Times New Roman" panose="02020603050405020304" pitchFamily="18" charset="0"/>
                <a:cs typeface="Times New Roman" panose="02020603050405020304" pitchFamily="18" charset="0"/>
              </a:rPr>
              <a:t> - You may be referred to </a:t>
            </a:r>
          </a:p>
          <a:p>
            <a:pPr marL="0" indent="0" algn="l" rtl="0">
              <a:buNone/>
            </a:pPr>
            <a:r>
              <a:rPr lang="en-US" sz="3300" dirty="0">
                <a:solidFill>
                  <a:srgbClr val="002060"/>
                </a:solidFill>
                <a:latin typeface="Times New Roman" panose="02020603050405020304" pitchFamily="18" charset="0"/>
                <a:cs typeface="Times New Roman" panose="02020603050405020304" pitchFamily="18" charset="0"/>
              </a:rPr>
              <a:t>an ENT doctor or other specialist</a:t>
            </a:r>
          </a:p>
          <a:p>
            <a:pPr marL="0" indent="0" algn="l" rtl="0">
              <a:buNone/>
            </a:pPr>
            <a:r>
              <a:rPr lang="en-US" sz="3300" dirty="0">
                <a:solidFill>
                  <a:srgbClr val="002060"/>
                </a:solidFill>
                <a:latin typeface="Times New Roman" panose="02020603050405020304" pitchFamily="18" charset="0"/>
                <a:cs typeface="Times New Roman" panose="02020603050405020304" pitchFamily="18" charset="0"/>
              </a:rPr>
              <a:t> if  …..</a:t>
            </a:r>
          </a:p>
          <a:p>
            <a:endParaRPr lang="ar-SA" sz="2800" dirty="0"/>
          </a:p>
        </p:txBody>
      </p:sp>
    </p:spTree>
    <p:extLst>
      <p:ext uri="{BB962C8B-B14F-4D97-AF65-F5344CB8AC3E}">
        <p14:creationId xmlns:p14="http://schemas.microsoft.com/office/powerpoint/2010/main" val="10905734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4400" b="1" dirty="0">
                <a:solidFill>
                  <a:srgbClr val="002060"/>
                </a:solidFill>
                <a:latin typeface="Times New Roman" panose="02020603050405020304" pitchFamily="18" charset="0"/>
                <a:cs typeface="Times New Roman" panose="02020603050405020304" pitchFamily="18" charset="0"/>
              </a:rPr>
              <a:t>Management </a:t>
            </a:r>
            <a:endParaRPr lang="ar-SA" sz="4400" b="1" dirty="0">
              <a:solidFill>
                <a:srgbClr val="002060"/>
              </a:solidFill>
              <a:latin typeface="Times New Roman" panose="02020603050405020304" pitchFamily="18" charset="0"/>
              <a:cs typeface="Times New Roman" panose="02020603050405020304" pitchFamily="18" charset="0"/>
            </a:endParaRPr>
          </a:p>
        </p:txBody>
      </p:sp>
      <p:sp>
        <p:nvSpPr>
          <p:cNvPr id="3" name="عنصر نائب للمحتوى 2"/>
          <p:cNvSpPr>
            <a:spLocks noGrp="1"/>
          </p:cNvSpPr>
          <p:nvPr>
            <p:ph idx="1"/>
          </p:nvPr>
        </p:nvSpPr>
        <p:spPr>
          <a:xfrm>
            <a:off x="755576" y="2980185"/>
            <a:ext cx="7745505" cy="3877815"/>
          </a:xfrm>
        </p:spPr>
        <p:txBody>
          <a:bodyPr>
            <a:normAutofit/>
          </a:bodyPr>
          <a:lstStyle/>
          <a:p>
            <a:pPr algn="l" rtl="0" fontAlgn="base"/>
            <a:endParaRPr lang="en-US" dirty="0"/>
          </a:p>
          <a:p>
            <a:pPr marL="0" indent="0" algn="l" rtl="0" fontAlgn="base">
              <a:buNone/>
            </a:pPr>
            <a:r>
              <a:rPr lang="en-US" sz="2800" dirty="0">
                <a:solidFill>
                  <a:srgbClr val="002060"/>
                </a:solidFill>
                <a:latin typeface="Times New Roman" panose="02020603050405020304" pitchFamily="18" charset="0"/>
                <a:cs typeface="Times New Roman" panose="02020603050405020304" pitchFamily="18" charset="0"/>
              </a:rPr>
              <a:t>- Depends on the cause !</a:t>
            </a:r>
          </a:p>
          <a:p>
            <a:pPr algn="l" rtl="0" fontAlgn="base"/>
            <a:endParaRPr lang="ar-SA" dirty="0"/>
          </a:p>
        </p:txBody>
      </p:sp>
    </p:spTree>
    <p:extLst>
      <p:ext uri="{BB962C8B-B14F-4D97-AF65-F5344CB8AC3E}">
        <p14:creationId xmlns:p14="http://schemas.microsoft.com/office/powerpoint/2010/main" val="7575706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83568" y="980728"/>
            <a:ext cx="7756263" cy="1054250"/>
          </a:xfrm>
        </p:spPr>
        <p:txBody>
          <a:bodyPr>
            <a:noAutofit/>
          </a:bodyPr>
          <a:lstStyle/>
          <a:p>
            <a:pPr algn="l"/>
            <a:r>
              <a:rPr lang="en-GB" sz="4400" b="1" dirty="0">
                <a:solidFill>
                  <a:srgbClr val="002060"/>
                </a:solidFill>
                <a:latin typeface="Times New Roman" panose="02020603050405020304" pitchFamily="18" charset="0"/>
                <a:cs typeface="Times New Roman" panose="02020603050405020304" pitchFamily="18" charset="0"/>
              </a:rPr>
              <a:t>Pain relief</a:t>
            </a:r>
            <a:br>
              <a:rPr lang="ar-SA" sz="4400" b="1" dirty="0">
                <a:solidFill>
                  <a:schemeClr val="accent1">
                    <a:lumMod val="75000"/>
                  </a:schemeClr>
                </a:solidFill>
              </a:rPr>
            </a:br>
            <a:endParaRPr lang="ar-SA" sz="4400" b="1" dirty="0">
              <a:solidFill>
                <a:schemeClr val="accent1">
                  <a:lumMod val="75000"/>
                </a:schemeClr>
              </a:solidFill>
            </a:endParaRPr>
          </a:p>
        </p:txBody>
      </p:sp>
      <p:sp>
        <p:nvSpPr>
          <p:cNvPr id="3" name="عنصر نائب للمحتوى 2"/>
          <p:cNvSpPr>
            <a:spLocks noGrp="1"/>
          </p:cNvSpPr>
          <p:nvPr>
            <p:ph idx="1"/>
          </p:nvPr>
        </p:nvSpPr>
        <p:spPr>
          <a:xfrm>
            <a:off x="683568" y="2492896"/>
            <a:ext cx="7745505" cy="3877815"/>
          </a:xfrm>
        </p:spPr>
        <p:txBody>
          <a:bodyPr>
            <a:normAutofit/>
          </a:bodyPr>
          <a:lstStyle/>
          <a:p>
            <a:pPr algn="l" rtl="0"/>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 Ibuprofen 400 mg three times daily is recommended for relief of fever, headache and throat pain in adults with sore throat.</a:t>
            </a:r>
          </a:p>
          <a:p>
            <a:pPr algn="l" rtl="0"/>
            <a:endParaRPr lang="en-US" sz="2800" dirty="0"/>
          </a:p>
        </p:txBody>
      </p:sp>
      <p:pic>
        <p:nvPicPr>
          <p:cNvPr id="3074" name="Picture 2" descr="D:\cbackup\Desktop\D.T\My vectores\Extracted\7yuo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21143" y="4648820"/>
            <a:ext cx="1049784" cy="1191404"/>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D:\cbackup\Desktop\D.T\My vectores\Extracted\yuyo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96514" y="5384222"/>
            <a:ext cx="349250" cy="2794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D:\cbackup\Desktop\D.T\My vectores\Extracted\yuyo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12130" y="5669466"/>
            <a:ext cx="349250" cy="2794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descr="D:\cbackup\Desktop\D.T\My vectores\Extracted\yuyo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71139" y="5840224"/>
            <a:ext cx="349250" cy="279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00662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83568" y="980728"/>
            <a:ext cx="7756263" cy="1054250"/>
          </a:xfrm>
        </p:spPr>
        <p:txBody>
          <a:bodyPr>
            <a:normAutofit fontScale="90000"/>
          </a:bodyPr>
          <a:lstStyle/>
          <a:p>
            <a:pPr algn="l"/>
            <a:r>
              <a:rPr lang="en-GB" sz="4400" b="1" dirty="0">
                <a:solidFill>
                  <a:srgbClr val="002060"/>
                </a:solidFill>
                <a:latin typeface="Times New Roman" panose="02020603050405020304" pitchFamily="18" charset="0"/>
                <a:cs typeface="Times New Roman" panose="02020603050405020304" pitchFamily="18" charset="0"/>
              </a:rPr>
              <a:t>Pain relief</a:t>
            </a:r>
            <a:br>
              <a:rPr lang="ar-SA" sz="4400" b="1" dirty="0">
                <a:solidFill>
                  <a:schemeClr val="accent1">
                    <a:lumMod val="75000"/>
                  </a:schemeClr>
                </a:solidFill>
              </a:rPr>
            </a:br>
            <a:endParaRPr lang="ar-SA" sz="4400" dirty="0"/>
          </a:p>
        </p:txBody>
      </p:sp>
      <p:sp>
        <p:nvSpPr>
          <p:cNvPr id="3" name="عنصر نائب للمحتوى 2"/>
          <p:cNvSpPr>
            <a:spLocks noGrp="1"/>
          </p:cNvSpPr>
          <p:nvPr>
            <p:ph idx="1"/>
          </p:nvPr>
        </p:nvSpPr>
        <p:spPr>
          <a:xfrm>
            <a:off x="683568" y="2564904"/>
            <a:ext cx="7745505" cy="3877815"/>
          </a:xfrm>
        </p:spPr>
        <p:txBody>
          <a:bodyPr>
            <a:normAutofit/>
          </a:bodyPr>
          <a:lstStyle/>
          <a:p>
            <a:pPr algn="l" rtl="0"/>
            <a:endParaRPr lang="en-US" sz="2800" dirty="0"/>
          </a:p>
          <a:p>
            <a:pPr algn="l" rtl="0"/>
            <a:r>
              <a:rPr lang="en-US" sz="2800" dirty="0"/>
              <a:t> </a:t>
            </a:r>
            <a:r>
              <a:rPr lang="en-US" sz="2800" dirty="0">
                <a:solidFill>
                  <a:srgbClr val="002060"/>
                </a:solidFill>
                <a:latin typeface="Times New Roman" panose="02020603050405020304" pitchFamily="18" charset="0"/>
                <a:cs typeface="Times New Roman" panose="02020603050405020304" pitchFamily="18" charset="0"/>
              </a:rPr>
              <a:t>Who are intolerant to ibuprofen, </a:t>
            </a:r>
            <a:r>
              <a:rPr lang="en-US" sz="2800" dirty="0" err="1">
                <a:solidFill>
                  <a:srgbClr val="002060"/>
                </a:solidFill>
                <a:latin typeface="Times New Roman" panose="02020603050405020304" pitchFamily="18" charset="0"/>
                <a:cs typeface="Times New Roman" panose="02020603050405020304" pitchFamily="18" charset="0"/>
              </a:rPr>
              <a:t>paracetamol</a:t>
            </a:r>
            <a:r>
              <a:rPr lang="en-US" sz="2800" dirty="0">
                <a:solidFill>
                  <a:srgbClr val="002060"/>
                </a:solidFill>
                <a:latin typeface="Times New Roman" panose="02020603050405020304" pitchFamily="18" charset="0"/>
                <a:cs typeface="Times New Roman" panose="02020603050405020304" pitchFamily="18" charset="0"/>
              </a:rPr>
              <a:t> 1 g four times daily when required is recommended for symptom relief.</a:t>
            </a:r>
            <a:endParaRPr lang="ar-SA" sz="2800" dirty="0">
              <a:solidFill>
                <a:srgbClr val="002060"/>
              </a:solidFill>
              <a:latin typeface="Times New Roman" panose="02020603050405020304" pitchFamily="18" charset="0"/>
              <a:cs typeface="Times New Roman" panose="02020603050405020304" pitchFamily="18" charset="0"/>
            </a:endParaRPr>
          </a:p>
          <a:p>
            <a:pPr algn="l" rtl="0"/>
            <a:endParaRPr lang="ar-SA" sz="2800" dirty="0"/>
          </a:p>
        </p:txBody>
      </p:sp>
      <p:pic>
        <p:nvPicPr>
          <p:cNvPr id="4098" name="Picture 2" descr="D:\cbackup\Desktop\D.T\My vectores\Extracted\uhh.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582949">
            <a:off x="2699792" y="5509378"/>
            <a:ext cx="432048" cy="61138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D:\cbackup\Desktop\D.T\My vectores\Extracted\uhh.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84710">
            <a:off x="2193465" y="5500637"/>
            <a:ext cx="432048" cy="61138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D:\cbackup\Desktop\D.T\My vectores\Extracted\uhh.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5694258">
            <a:off x="3038545" y="5879224"/>
            <a:ext cx="432048" cy="61138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D:\cbackup\Desktop\D.T\My vectores\Extracted\7yuo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830" y="4993517"/>
            <a:ext cx="1049784" cy="11914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04195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88490" y="980728"/>
            <a:ext cx="7756263" cy="1054250"/>
          </a:xfrm>
        </p:spPr>
        <p:txBody>
          <a:bodyPr>
            <a:normAutofit fontScale="90000"/>
          </a:bodyPr>
          <a:lstStyle/>
          <a:p>
            <a:pPr algn="l"/>
            <a:r>
              <a:rPr lang="en-GB" sz="4900" b="1" dirty="0">
                <a:solidFill>
                  <a:srgbClr val="002060"/>
                </a:solidFill>
                <a:latin typeface="Times New Roman" panose="02020603050405020304" pitchFamily="18" charset="0"/>
                <a:cs typeface="Times New Roman" panose="02020603050405020304" pitchFamily="18" charset="0"/>
              </a:rPr>
              <a:t>Pain relief</a:t>
            </a:r>
            <a:br>
              <a:rPr lang="ar-SA" sz="4400" b="1" dirty="0">
                <a:solidFill>
                  <a:schemeClr val="accent1">
                    <a:lumMod val="75000"/>
                  </a:schemeClr>
                </a:solidFill>
              </a:rPr>
            </a:br>
            <a:endParaRPr lang="ar-SA" sz="4400" dirty="0"/>
          </a:p>
        </p:txBody>
      </p:sp>
      <p:sp>
        <p:nvSpPr>
          <p:cNvPr id="3" name="عنصر نائب للمحتوى 2"/>
          <p:cNvSpPr>
            <a:spLocks noGrp="1"/>
          </p:cNvSpPr>
          <p:nvPr>
            <p:ph idx="1"/>
          </p:nvPr>
        </p:nvSpPr>
        <p:spPr>
          <a:xfrm>
            <a:off x="683568" y="2204864"/>
            <a:ext cx="7745505" cy="4237855"/>
          </a:xfrm>
        </p:spPr>
        <p:txBody>
          <a:bodyPr>
            <a:normAutofit/>
          </a:bodyPr>
          <a:lstStyle/>
          <a:p>
            <a:pPr algn="l" rtl="0"/>
            <a:endParaRPr lang="en-US" sz="2800" dirty="0">
              <a:solidFill>
                <a:schemeClr val="tx1"/>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 In children, an adequate dose of paracetamol should be used as first line treatment for pain relief. </a:t>
            </a:r>
          </a:p>
          <a:p>
            <a:pPr algn="l" rtl="0"/>
            <a:r>
              <a:rPr lang="en-US" sz="2800" dirty="0">
                <a:solidFill>
                  <a:srgbClr val="002060"/>
                </a:solidFill>
                <a:latin typeface="Times New Roman" panose="02020603050405020304" pitchFamily="18" charset="0"/>
                <a:cs typeface="Times New Roman" panose="02020603050405020304" pitchFamily="18" charset="0"/>
              </a:rPr>
              <a:t> Ibuprofen can be used as an alternative to paracetamol in children.</a:t>
            </a:r>
            <a:endParaRPr lang="ar-SA" sz="2800" dirty="0">
              <a:solidFill>
                <a:srgbClr val="002060"/>
              </a:solidFill>
              <a:latin typeface="Times New Roman" panose="02020603050405020304" pitchFamily="18" charset="0"/>
              <a:cs typeface="Times New Roman" panose="02020603050405020304" pitchFamily="18" charset="0"/>
            </a:endParaRPr>
          </a:p>
        </p:txBody>
      </p:sp>
      <p:pic>
        <p:nvPicPr>
          <p:cNvPr id="4098" name="Picture 2" descr="D:\cbackup\Desktop\D.T\My vectores\Extracted\uhh.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582949">
            <a:off x="2699792" y="5509378"/>
            <a:ext cx="432048" cy="61138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D:\cbackup\Desktop\D.T\My vectores\Extracted\uhh.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84710">
            <a:off x="2193465" y="5500637"/>
            <a:ext cx="432048" cy="61138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D:\cbackup\Desktop\D.T\My vectores\Extracted\uhh.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5694258">
            <a:off x="3038545" y="5879224"/>
            <a:ext cx="432048" cy="61138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D:\cbackup\Desktop\D.T\My vectores\Extracted\7yuo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830" y="4993517"/>
            <a:ext cx="1049784" cy="11914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21267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83568" y="934590"/>
            <a:ext cx="7756263" cy="1054250"/>
          </a:xfrm>
        </p:spPr>
        <p:txBody>
          <a:bodyPr>
            <a:normAutofit fontScale="90000"/>
          </a:bodyPr>
          <a:lstStyle/>
          <a:p>
            <a:pPr algn="l"/>
            <a:r>
              <a:rPr lang="en-US" sz="4900" b="1" dirty="0">
                <a:solidFill>
                  <a:srgbClr val="002060"/>
                </a:solidFill>
                <a:latin typeface="Times New Roman" panose="02020603050405020304" pitchFamily="18" charset="0"/>
                <a:cs typeface="Times New Roman" panose="02020603050405020304" pitchFamily="18" charset="0"/>
              </a:rPr>
              <a:t>Viral</a:t>
            </a:r>
            <a:br>
              <a:rPr lang="en-US" sz="4400" b="1" dirty="0"/>
            </a:br>
            <a:endParaRPr lang="ar-SA" sz="4400" b="1" dirty="0"/>
          </a:p>
        </p:txBody>
      </p:sp>
      <p:sp>
        <p:nvSpPr>
          <p:cNvPr id="3" name="عنصر نائب للمحتوى 2"/>
          <p:cNvSpPr>
            <a:spLocks noGrp="1"/>
          </p:cNvSpPr>
          <p:nvPr>
            <p:ph idx="1"/>
          </p:nvPr>
        </p:nvSpPr>
        <p:spPr>
          <a:xfrm>
            <a:off x="827584" y="2348880"/>
            <a:ext cx="7745505" cy="4425354"/>
          </a:xfrm>
        </p:spPr>
        <p:txBody>
          <a:bodyPr>
            <a:normAutofit/>
          </a:bodyPr>
          <a:lstStyle/>
          <a:p>
            <a:pPr algn="l" rtl="0"/>
            <a:r>
              <a:rPr lang="en-US" sz="2800" dirty="0">
                <a:solidFill>
                  <a:srgbClr val="002060"/>
                </a:solidFill>
                <a:latin typeface="Times New Roman" panose="02020603050405020304" pitchFamily="18" charset="0"/>
                <a:cs typeface="Times New Roman" panose="02020603050405020304" pitchFamily="18" charset="0"/>
              </a:rPr>
              <a:t> Between 50 to 80% of infection.</a:t>
            </a:r>
          </a:p>
          <a:p>
            <a:pPr algn="l" rtl="0"/>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 Usually lasts five to seven days and doesn't require medical treatment.</a:t>
            </a:r>
          </a:p>
          <a:p>
            <a:pPr algn="l" rtl="0"/>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 Viral causes of sore throat include influenza and infectious mononucleosis. </a:t>
            </a:r>
          </a:p>
        </p:txBody>
      </p:sp>
    </p:spTree>
    <p:extLst>
      <p:ext uri="{BB962C8B-B14F-4D97-AF65-F5344CB8AC3E}">
        <p14:creationId xmlns:p14="http://schemas.microsoft.com/office/powerpoint/2010/main" val="38696656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83568" y="908720"/>
            <a:ext cx="7756263" cy="1054250"/>
          </a:xfrm>
        </p:spPr>
        <p:txBody>
          <a:bodyPr>
            <a:normAutofit fontScale="90000"/>
          </a:bodyPr>
          <a:lstStyle/>
          <a:p>
            <a:pPr algn="l"/>
            <a:r>
              <a:rPr lang="en-US" sz="4900" b="1" dirty="0">
                <a:solidFill>
                  <a:srgbClr val="002060"/>
                </a:solidFill>
                <a:latin typeface="Times New Roman" panose="02020603050405020304" pitchFamily="18" charset="0"/>
                <a:cs typeface="Times New Roman" panose="02020603050405020304" pitchFamily="18" charset="0"/>
              </a:rPr>
              <a:t>Bacterial</a:t>
            </a:r>
            <a:br>
              <a:rPr lang="en-US" sz="4400" b="1" dirty="0">
                <a:solidFill>
                  <a:schemeClr val="accent1">
                    <a:lumMod val="75000"/>
                  </a:schemeClr>
                </a:solidFill>
                <a:cs typeface="+mn-cs"/>
              </a:rPr>
            </a:br>
            <a:endParaRPr lang="ar-SA" sz="4400" b="1" dirty="0">
              <a:cs typeface="+mn-cs"/>
            </a:endParaRPr>
          </a:p>
        </p:txBody>
      </p:sp>
      <p:sp>
        <p:nvSpPr>
          <p:cNvPr id="3" name="عنصر نائب للمحتوى 2"/>
          <p:cNvSpPr>
            <a:spLocks noGrp="1"/>
          </p:cNvSpPr>
          <p:nvPr>
            <p:ph idx="1"/>
          </p:nvPr>
        </p:nvSpPr>
        <p:spPr>
          <a:xfrm>
            <a:off x="899592" y="2276872"/>
            <a:ext cx="7745505" cy="4176463"/>
          </a:xfrm>
        </p:spPr>
        <p:txBody>
          <a:bodyPr>
            <a:normAutofit/>
          </a:bodyPr>
          <a:lstStyle/>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Use of antibiotics in sore throat </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in which GABHS has been detected.</a:t>
            </a:r>
          </a:p>
          <a:p>
            <a:pPr marL="0" indent="0" algn="l" rtl="0">
              <a:buNone/>
            </a:pPr>
            <a:r>
              <a:rPr lang="en-US" sz="2800" dirty="0">
                <a:solidFill>
                  <a:schemeClr val="accent1">
                    <a:lumMod val="75000"/>
                  </a:schemeClr>
                </a:solidFill>
              </a:rPr>
              <a:t> </a:t>
            </a:r>
          </a:p>
          <a:p>
            <a:pPr algn="l" rtl="0"/>
            <a:r>
              <a:rPr lang="en-US" sz="2800" dirty="0">
                <a:solidFill>
                  <a:srgbClr val="002060"/>
                </a:solidFill>
                <a:latin typeface="Times New Roman" panose="02020603050405020304" pitchFamily="18" charset="0"/>
                <a:cs typeface="Times New Roman" panose="02020603050405020304" pitchFamily="18" charset="0"/>
              </a:rPr>
              <a:t> Oral penicillin V given 6-hourly </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for 10 days is widely regarded </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as the gold standard treatment </a:t>
            </a:r>
            <a:r>
              <a:rPr lang="ar-SA" sz="2800" dirty="0">
                <a:solidFill>
                  <a:srgbClr val="002060"/>
                </a:solidFill>
                <a:latin typeface="Times New Roman" panose="02020603050405020304" pitchFamily="18" charset="0"/>
                <a:cs typeface="Times New Roman" panose="02020603050405020304" pitchFamily="18" charset="0"/>
              </a:rPr>
              <a:t>  </a:t>
            </a:r>
          </a:p>
        </p:txBody>
      </p:sp>
      <p:pic>
        <p:nvPicPr>
          <p:cNvPr id="4" name="Picture 2" descr="D:\cbackup\Desktop\D.T\My vectores\Extracted\7yuo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9628539">
            <a:off x="6823819" y="4410571"/>
            <a:ext cx="1049784" cy="119140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D:\cbackup\Desktop\D.T\My vectores\Extracted\uhh.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582949">
            <a:off x="7287677" y="5641565"/>
            <a:ext cx="347507" cy="49175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descr="D:\cbackup\Desktop\D.T\My vectores\Extracted\yuyoi.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47264" y="5707856"/>
            <a:ext cx="349250" cy="2794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D:\cbackup\Desktop\D.T\My vectores\Extracted\yuyoi.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98164" y="5536622"/>
            <a:ext cx="349250" cy="279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50306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688490" y="570156"/>
            <a:ext cx="7756263" cy="986636"/>
          </a:xfrm>
        </p:spPr>
        <p:txBody>
          <a:bodyPr/>
          <a:lstStyle/>
          <a:p>
            <a:endParaRPr lang="ar-SA" dirty="0">
              <a:solidFill>
                <a:schemeClr val="accent1">
                  <a:lumMod val="75000"/>
                </a:schemeClr>
              </a:solidFill>
            </a:endParaRPr>
          </a:p>
        </p:txBody>
      </p:sp>
      <p:sp>
        <p:nvSpPr>
          <p:cNvPr id="2" name="عنصر نائب للمحتوى 1"/>
          <p:cNvSpPr>
            <a:spLocks noGrp="1"/>
          </p:cNvSpPr>
          <p:nvPr>
            <p:ph idx="1"/>
          </p:nvPr>
        </p:nvSpPr>
        <p:spPr/>
        <p:txBody>
          <a:bodyPr>
            <a:normAutofit/>
          </a:bodyPr>
          <a:lstStyle/>
          <a:p>
            <a:pPr algn="ctr" rtl="0"/>
            <a:endParaRPr lang="en-US" sz="2800" dirty="0"/>
          </a:p>
          <a:p>
            <a:pPr algn="l" rtl="0"/>
            <a:r>
              <a:rPr lang="en-US" sz="2800" dirty="0"/>
              <a:t> </a:t>
            </a:r>
            <a:r>
              <a:rPr lang="en-US" sz="2800" b="1" u="sng" dirty="0">
                <a:solidFill>
                  <a:srgbClr val="002060"/>
                </a:solidFill>
                <a:latin typeface="Times New Roman" panose="02020603050405020304" pitchFamily="18" charset="0"/>
                <a:cs typeface="Times New Roman" panose="02020603050405020304" pitchFamily="18" charset="0"/>
              </a:rPr>
              <a:t>Antibiotics should not be used to secure symptomatic relief in sore throat.</a:t>
            </a:r>
            <a:endParaRPr lang="ar-SA" sz="2800" b="1" u="sng"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3913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88490" y="642164"/>
            <a:ext cx="7756263" cy="698604"/>
          </a:xfrm>
        </p:spPr>
        <p:txBody>
          <a:bodyPr>
            <a:normAutofit fontScale="90000"/>
          </a:bodyPr>
          <a:lstStyle/>
          <a:p>
            <a:pPr algn="l"/>
            <a:r>
              <a:rPr lang="en-US" sz="4400" b="1" dirty="0">
                <a:solidFill>
                  <a:srgbClr val="002060"/>
                </a:solidFill>
                <a:latin typeface="Times New Roman" panose="02020603050405020304" pitchFamily="18" charset="0"/>
                <a:cs typeface="Times New Roman" panose="02020603050405020304" pitchFamily="18" charset="0"/>
              </a:rPr>
              <a:t>Antibiotics in recurrent sore throat</a:t>
            </a:r>
            <a:endParaRPr lang="ar-SA" sz="4400" b="1" dirty="0">
              <a:solidFill>
                <a:srgbClr val="002060"/>
              </a:solidFill>
              <a:latin typeface="Times New Roman" panose="02020603050405020304" pitchFamily="18" charset="0"/>
              <a:cs typeface="Times New Roman" panose="02020603050405020304" pitchFamily="18" charset="0"/>
            </a:endParaRPr>
          </a:p>
        </p:txBody>
      </p:sp>
      <p:sp>
        <p:nvSpPr>
          <p:cNvPr id="3" name="عنصر نائب للمحتوى 2"/>
          <p:cNvSpPr>
            <a:spLocks noGrp="1"/>
          </p:cNvSpPr>
          <p:nvPr>
            <p:ph idx="1"/>
          </p:nvPr>
        </p:nvSpPr>
        <p:spPr>
          <a:xfrm>
            <a:off x="609598" y="2160590"/>
            <a:ext cx="7130753" cy="3880773"/>
          </a:xfrm>
        </p:spPr>
        <p:txBody>
          <a:bodyPr>
            <a:noAutofit/>
          </a:bodyPr>
          <a:lstStyle/>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The reasons may include: </a:t>
            </a:r>
          </a:p>
          <a:p>
            <a:pPr algn="l" rtl="0"/>
            <a:r>
              <a:rPr lang="en-US" sz="2800" dirty="0">
                <a:latin typeface="Times New Roman" panose="02020603050405020304" pitchFamily="18" charset="0"/>
                <a:cs typeface="Times New Roman" panose="02020603050405020304" pitchFamily="18" charset="0"/>
              </a:rPr>
              <a:t> inappropriate antibiotic therapy</a:t>
            </a:r>
          </a:p>
          <a:p>
            <a:pPr algn="l" rtl="0"/>
            <a:r>
              <a:rPr lang="en-US" sz="2800" dirty="0">
                <a:latin typeface="Times New Roman" panose="02020603050405020304" pitchFamily="18" charset="0"/>
                <a:cs typeface="Times New Roman" panose="02020603050405020304" pitchFamily="18" charset="0"/>
              </a:rPr>
              <a:t> inadequate dose </a:t>
            </a:r>
          </a:p>
          <a:p>
            <a:pPr algn="l" rtl="0"/>
            <a:r>
              <a:rPr lang="en-US" sz="2800" dirty="0">
                <a:latin typeface="Times New Roman" panose="02020603050405020304" pitchFamily="18" charset="0"/>
                <a:cs typeface="Times New Roman" panose="02020603050405020304" pitchFamily="18" charset="0"/>
              </a:rPr>
              <a:t> or duration of previous therapy</a:t>
            </a:r>
          </a:p>
          <a:p>
            <a:pPr algn="l" rtl="0"/>
            <a:endParaRPr lang="en-US" sz="2800" dirty="0"/>
          </a:p>
          <a:p>
            <a:pPr marL="0" indent="0" algn="l" rtl="0">
              <a:buNone/>
            </a:pPr>
            <a:r>
              <a:rPr lang="en-US" sz="2800" b="1" u="sng" dirty="0">
                <a:solidFill>
                  <a:srgbClr val="002060"/>
                </a:solidFill>
                <a:latin typeface="Times New Roman" panose="02020603050405020304" pitchFamily="18" charset="0"/>
                <a:cs typeface="Times New Roman" panose="02020603050405020304" pitchFamily="18" charset="0"/>
              </a:rPr>
              <a:t>Antibiotic prophylaxis for recurrent sore throat is not recommended.</a:t>
            </a:r>
            <a:endParaRPr lang="ar-SA" sz="2800" b="1" u="sng" dirty="0">
              <a:solidFill>
                <a:srgbClr val="002060"/>
              </a:solidFill>
              <a:latin typeface="Times New Roman" panose="02020603050405020304" pitchFamily="18" charset="0"/>
              <a:cs typeface="Times New Roman" panose="02020603050405020304" pitchFamily="18" charset="0"/>
            </a:endParaRPr>
          </a:p>
          <a:p>
            <a:pPr algn="l" rtl="0"/>
            <a:endParaRPr lang="ar-SA" sz="2800" dirty="0"/>
          </a:p>
        </p:txBody>
      </p:sp>
    </p:spTree>
    <p:extLst>
      <p:ext uri="{BB962C8B-B14F-4D97-AF65-F5344CB8AC3E}">
        <p14:creationId xmlns:p14="http://schemas.microsoft.com/office/powerpoint/2010/main" val="22184903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683568" y="2420888"/>
            <a:ext cx="7745505" cy="3877815"/>
          </a:xfrm>
        </p:spPr>
        <p:txBody>
          <a:bodyPr>
            <a:normAutofit/>
          </a:bodyPr>
          <a:lstStyle/>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a:t>
            </a:r>
          </a:p>
          <a:p>
            <a:pPr algn="l" rtl="0"/>
            <a:r>
              <a:rPr lang="en-US" sz="2800" dirty="0">
                <a:solidFill>
                  <a:srgbClr val="002060"/>
                </a:solidFill>
                <a:latin typeface="Times New Roman" panose="02020603050405020304" pitchFamily="18" charset="0"/>
                <a:cs typeface="Times New Roman" panose="02020603050405020304" pitchFamily="18" charset="0"/>
              </a:rPr>
              <a:t>There is no evidence that bacterial sore throats are more severe than viral ones or that the duration of the illness is significantly different in either case. </a:t>
            </a:r>
          </a:p>
          <a:p>
            <a:endParaRPr lang="ar-SA" sz="2800" dirty="0"/>
          </a:p>
          <a:p>
            <a:pPr algn="l"/>
            <a:endParaRPr lang="en-US" sz="2800" dirty="0"/>
          </a:p>
          <a:p>
            <a:pPr algn="l"/>
            <a:endParaRPr lang="ar-SA" sz="2800" dirty="0"/>
          </a:p>
          <a:p>
            <a:endParaRPr lang="ar-SA" sz="2800" dirty="0"/>
          </a:p>
        </p:txBody>
      </p:sp>
    </p:spTree>
    <p:extLst>
      <p:ext uri="{BB962C8B-B14F-4D97-AF65-F5344CB8AC3E}">
        <p14:creationId xmlns:p14="http://schemas.microsoft.com/office/powerpoint/2010/main" val="2786439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4400" b="1" dirty="0">
                <a:solidFill>
                  <a:srgbClr val="002060"/>
                </a:solidFill>
                <a:latin typeface="Times New Roman" panose="02020603050405020304" pitchFamily="18" charset="0"/>
                <a:cs typeface="Times New Roman" panose="02020603050405020304" pitchFamily="18" charset="0"/>
              </a:rPr>
              <a:t>Objectives:</a:t>
            </a:r>
            <a:endParaRPr lang="ar-SA" sz="4400" dirty="0">
              <a:solidFill>
                <a:srgbClr val="002060"/>
              </a:solidFill>
              <a:latin typeface="Times New Roman" panose="02020603050405020304" pitchFamily="18" charset="0"/>
              <a:cs typeface="Times New Roman" panose="02020603050405020304" pitchFamily="18" charset="0"/>
            </a:endParaRPr>
          </a:p>
        </p:txBody>
      </p:sp>
      <p:sp>
        <p:nvSpPr>
          <p:cNvPr id="3" name="عنصر نائب للمحتوى 2"/>
          <p:cNvSpPr>
            <a:spLocks noGrp="1"/>
          </p:cNvSpPr>
          <p:nvPr>
            <p:ph idx="1"/>
          </p:nvPr>
        </p:nvSpPr>
        <p:spPr>
          <a:xfrm>
            <a:off x="609598" y="1930401"/>
            <a:ext cx="6347714" cy="4933870"/>
          </a:xfrm>
        </p:spPr>
        <p:txBody>
          <a:bodyPr>
            <a:normAutofit/>
          </a:bodyPr>
          <a:lstStyle/>
          <a:p>
            <a:pPr lvl="0" algn="l" rtl="0"/>
            <a:endParaRPr lang="en-US" sz="2800" b="1" dirty="0">
              <a:latin typeface="Times New Roman" panose="02020603050405020304" pitchFamily="18" charset="0"/>
              <a:cs typeface="Times New Roman" panose="02020603050405020304" pitchFamily="18" charset="0"/>
            </a:endParaRPr>
          </a:p>
          <a:p>
            <a:pPr lvl="0" algn="l" rtl="0"/>
            <a:r>
              <a:rPr lang="en-US" sz="2800" b="1"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Discuss appropriate management options for the case mentioned above</a:t>
            </a:r>
          </a:p>
          <a:p>
            <a:pPr lvl="0" algn="l" rtl="0"/>
            <a:endParaRPr lang="en-US" sz="2800" dirty="0">
              <a:latin typeface="Times New Roman" panose="02020603050405020304" pitchFamily="18" charset="0"/>
              <a:cs typeface="Times New Roman" panose="02020603050405020304" pitchFamily="18" charset="0"/>
            </a:endParaRPr>
          </a:p>
          <a:p>
            <a:pPr lvl="0" algn="l" rtl="0"/>
            <a:r>
              <a:rPr lang="en-US" sz="2800" dirty="0">
                <a:latin typeface="Times New Roman" panose="02020603050405020304" pitchFamily="18" charset="0"/>
                <a:cs typeface="Times New Roman" panose="02020603050405020304" pitchFamily="18" charset="0"/>
              </a:rPr>
              <a:t> Identify indications for tonsillectomy</a:t>
            </a:r>
            <a:r>
              <a:rPr lang="en-US" sz="2800" b="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l"/>
            <a:endParaRPr lang="ar-SA" dirty="0"/>
          </a:p>
          <a:p>
            <a:pPr algn="l"/>
            <a:endParaRPr lang="ar-SA" dirty="0"/>
          </a:p>
        </p:txBody>
      </p:sp>
    </p:spTree>
    <p:extLst>
      <p:ext uri="{BB962C8B-B14F-4D97-AF65-F5344CB8AC3E}">
        <p14:creationId xmlns:p14="http://schemas.microsoft.com/office/powerpoint/2010/main" val="19066788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1560" y="33834"/>
            <a:ext cx="6347713" cy="802878"/>
          </a:xfrm>
        </p:spPr>
        <p:txBody>
          <a:bodyPr/>
          <a:lstStyle/>
          <a:p>
            <a:pPr algn="l"/>
            <a:r>
              <a:rPr lang="en-US" sz="4400" b="1" dirty="0">
                <a:solidFill>
                  <a:srgbClr val="002060"/>
                </a:solidFill>
                <a:latin typeface="Times New Roman" panose="02020603050405020304" pitchFamily="18" charset="0"/>
                <a:cs typeface="Times New Roman" panose="02020603050405020304" pitchFamily="18" charset="0"/>
              </a:rPr>
              <a:t>Information leaflet</a:t>
            </a:r>
            <a:endParaRPr lang="en-US" sz="4400" b="1" dirty="0">
              <a:solidFill>
                <a:srgbClr val="002060"/>
              </a:solidFill>
            </a:endParaRPr>
          </a:p>
        </p:txBody>
      </p:sp>
      <p:sp>
        <p:nvSpPr>
          <p:cNvPr id="2" name="Content Placeholder 1"/>
          <p:cNvSpPr>
            <a:spLocks noGrp="1"/>
          </p:cNvSpPr>
          <p:nvPr>
            <p:ph idx="1"/>
          </p:nvPr>
        </p:nvSpPr>
        <p:spPr>
          <a:xfrm>
            <a:off x="699247" y="1052736"/>
            <a:ext cx="7745505" cy="5805264"/>
          </a:xfrm>
        </p:spPr>
        <p:txBody>
          <a:bodyPr>
            <a:noAutofit/>
          </a:bodyPr>
          <a:lstStyle/>
          <a:p>
            <a:pPr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a:t>
            </a:r>
            <a:r>
              <a:rPr lang="en-US" sz="2800" dirty="0">
                <a:solidFill>
                  <a:srgbClr val="002060"/>
                </a:solidFill>
                <a:latin typeface="Times New Roman" panose="02020603050405020304" pitchFamily="18" charset="0"/>
                <a:cs typeface="Times New Roman" panose="02020603050405020304" pitchFamily="18" charset="0"/>
              </a:rPr>
              <a:t>atients should manage sore throat at home.</a:t>
            </a:r>
          </a:p>
          <a:p>
            <a:pPr algn="l">
              <a:buFont typeface="Wingdings" panose="05000000000000000000" pitchFamily="2" charset="2"/>
              <a:buChar char="Ø"/>
            </a:pPr>
            <a:r>
              <a:rPr lang="en-US" sz="2800" dirty="0">
                <a:solidFill>
                  <a:srgbClr val="002060"/>
                </a:solidFill>
                <a:latin typeface="Times New Roman" panose="02020603050405020304" pitchFamily="18" charset="0"/>
                <a:cs typeface="Times New Roman" panose="02020603050405020304" pitchFamily="18" charset="0"/>
              </a:rPr>
              <a:t>Advise patients to contact their GP if they have the following symptoms:</a:t>
            </a:r>
          </a:p>
          <a:p>
            <a:pPr marL="0" indent="0" algn="l">
              <a:buNone/>
            </a:pPr>
            <a:r>
              <a:rPr lang="en-US" sz="2800" dirty="0">
                <a:solidFill>
                  <a:srgbClr val="002060"/>
                </a:solidFill>
                <a:latin typeface="Times New Roman" panose="02020603050405020304" pitchFamily="18" charset="0"/>
                <a:cs typeface="Times New Roman" panose="02020603050405020304" pitchFamily="18" charset="0"/>
              </a:rPr>
              <a:t>- Difficulty in breathing</a:t>
            </a:r>
          </a:p>
          <a:p>
            <a:pPr marL="0" indent="0" algn="l">
              <a:buNone/>
            </a:pPr>
            <a:r>
              <a:rPr lang="en-US" sz="2800" dirty="0">
                <a:solidFill>
                  <a:srgbClr val="002060"/>
                </a:solidFill>
                <a:latin typeface="Times New Roman" panose="02020603050405020304" pitchFamily="18" charset="0"/>
                <a:cs typeface="Times New Roman" panose="02020603050405020304" pitchFamily="18" charset="0"/>
              </a:rPr>
              <a:t>- Difficulty in swallowing or opening their mouth</a:t>
            </a:r>
          </a:p>
          <a:p>
            <a:pPr marL="0" indent="0" algn="l">
              <a:buNone/>
            </a:pPr>
            <a:r>
              <a:rPr lang="en-US" sz="2800" dirty="0">
                <a:solidFill>
                  <a:srgbClr val="002060"/>
                </a:solidFill>
                <a:latin typeface="Times New Roman" panose="02020603050405020304" pitchFamily="18" charset="0"/>
                <a:cs typeface="Times New Roman" panose="02020603050405020304" pitchFamily="18" charset="0"/>
              </a:rPr>
              <a:t>- Persistent high temperature</a:t>
            </a:r>
          </a:p>
          <a:p>
            <a:pPr marL="0" indent="0" algn="l">
              <a:buNone/>
            </a:pPr>
            <a:r>
              <a:rPr lang="en-US" sz="2800" dirty="0">
                <a:solidFill>
                  <a:srgbClr val="002060"/>
                </a:solidFill>
                <a:latin typeface="Times New Roman" panose="02020603050405020304" pitchFamily="18" charset="0"/>
                <a:cs typeface="Times New Roman" panose="02020603050405020304" pitchFamily="18" charset="0"/>
              </a:rPr>
              <a:t>- Particularly severe illness, especially with symptoms mainly on one side of the throat</a:t>
            </a:r>
          </a:p>
          <a:p>
            <a:pPr marL="0" indent="0" algn="l">
              <a:buNone/>
            </a:pPr>
            <a:r>
              <a:rPr lang="en-US" sz="2800" dirty="0">
                <a:solidFill>
                  <a:srgbClr val="002060"/>
                </a:solidFill>
                <a:latin typeface="Times New Roman" panose="02020603050405020304" pitchFamily="18" charset="0"/>
                <a:cs typeface="Times New Roman" panose="02020603050405020304" pitchFamily="18" charset="0"/>
              </a:rPr>
              <a:t>- Sore throat which has been worsening for several days.</a:t>
            </a:r>
          </a:p>
        </p:txBody>
      </p:sp>
    </p:spTree>
    <p:extLst>
      <p:ext uri="{BB962C8B-B14F-4D97-AF65-F5344CB8AC3E}">
        <p14:creationId xmlns:p14="http://schemas.microsoft.com/office/powerpoint/2010/main" val="5610096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599" y="609600"/>
            <a:ext cx="7562801" cy="1320800"/>
          </a:xfrm>
        </p:spPr>
        <p:txBody>
          <a:bodyPr>
            <a:noAutofit/>
          </a:bodyPr>
          <a:lstStyle/>
          <a:p>
            <a:r>
              <a:rPr lang="en-US" sz="4400" b="1" dirty="0">
                <a:solidFill>
                  <a:srgbClr val="002060"/>
                </a:solidFill>
                <a:latin typeface="Times New Roman" panose="02020603050405020304" pitchFamily="18" charset="0"/>
                <a:cs typeface="Times New Roman" panose="02020603050405020304" pitchFamily="18" charset="0"/>
              </a:rPr>
              <a:t>Emergency hospital admission</a:t>
            </a:r>
            <a:endParaRPr lang="en-US" sz="4400" dirty="0">
              <a:solidFill>
                <a:srgbClr val="002060"/>
              </a:solidFill>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609598" y="2160590"/>
            <a:ext cx="6986737" cy="3880773"/>
          </a:xfrm>
        </p:spPr>
        <p:txBody>
          <a:bodyPr>
            <a:normAutofit lnSpcReduction="10000"/>
          </a:bodyPr>
          <a:lstStyle/>
          <a:p>
            <a:pPr marL="0" indent="0" algn="l">
              <a:buNone/>
            </a:pPr>
            <a:r>
              <a:rPr lang="en-US" sz="2800" dirty="0">
                <a:solidFill>
                  <a:srgbClr val="002060"/>
                </a:solidFill>
                <a:latin typeface="Times New Roman" panose="02020603050405020304" pitchFamily="18" charset="0"/>
                <a:cs typeface="Times New Roman" panose="02020603050405020304" pitchFamily="18" charset="0"/>
              </a:rPr>
              <a:t>1- Sore throat with stridor</a:t>
            </a:r>
            <a:endParaRPr lang="en-US" dirty="0"/>
          </a:p>
          <a:p>
            <a:pPr marL="0" indent="0" algn="l">
              <a:buNone/>
            </a:pPr>
            <a:r>
              <a:rPr lang="en-US" sz="2800" dirty="0">
                <a:solidFill>
                  <a:srgbClr val="002060"/>
                </a:solidFill>
                <a:latin typeface="Times New Roman" panose="02020603050405020304" pitchFamily="18" charset="0"/>
                <a:cs typeface="Times New Roman" panose="02020603050405020304" pitchFamily="18" charset="0"/>
              </a:rPr>
              <a:t>2- Progressive difficulty with swallowing, </a:t>
            </a:r>
          </a:p>
          <a:p>
            <a:pPr marL="0" indent="0" algn="l">
              <a:buNone/>
            </a:pPr>
            <a:r>
              <a:rPr lang="en-US" sz="2800" dirty="0">
                <a:solidFill>
                  <a:srgbClr val="002060"/>
                </a:solidFill>
                <a:latin typeface="Times New Roman" panose="02020603050405020304" pitchFamily="18" charset="0"/>
                <a:cs typeface="Times New Roman" panose="02020603050405020304" pitchFamily="18" charset="0"/>
              </a:rPr>
              <a:t>3- Increasing pain, or severe systemic symptoms. </a:t>
            </a:r>
          </a:p>
          <a:p>
            <a:pPr marL="0" indent="0" algn="l">
              <a:buNone/>
            </a:pPr>
            <a:r>
              <a:rPr lang="en-US" sz="2800" dirty="0">
                <a:solidFill>
                  <a:srgbClr val="002060"/>
                </a:solidFill>
                <a:latin typeface="Times New Roman" panose="02020603050405020304" pitchFamily="18" charset="0"/>
                <a:cs typeface="Times New Roman" panose="02020603050405020304" pitchFamily="18" charset="0"/>
              </a:rPr>
              <a:t>4- Peritonsillar cellulitis or abscess (quinsy</a:t>
            </a:r>
            <a:r>
              <a:rPr lang="en-US" sz="2800" dirty="0"/>
              <a:t>)</a:t>
            </a:r>
          </a:p>
          <a:p>
            <a:pPr marL="0" indent="0" algn="l">
              <a:buNone/>
            </a:pPr>
            <a:r>
              <a:rPr lang="en-US" sz="2800" dirty="0">
                <a:solidFill>
                  <a:srgbClr val="002060"/>
                </a:solidFill>
                <a:latin typeface="Times New Roman" panose="02020603050405020304" pitchFamily="18" charset="0"/>
                <a:cs typeface="Times New Roman" panose="02020603050405020304" pitchFamily="18" charset="0"/>
              </a:rPr>
              <a:t>5- Glandular fever (infectious mononucleosis)</a:t>
            </a:r>
          </a:p>
          <a:p>
            <a:pPr marL="0" indent="0" algn="l">
              <a:buNone/>
            </a:pPr>
            <a:r>
              <a:rPr lang="en-US" sz="2800" dirty="0">
                <a:solidFill>
                  <a:srgbClr val="002060"/>
                </a:solidFill>
                <a:latin typeface="Times New Roman" panose="02020603050405020304" pitchFamily="18" charset="0"/>
                <a:cs typeface="Times New Roman" panose="02020603050405020304" pitchFamily="18" charset="0"/>
              </a:rPr>
              <a:t>6- Severe uncomplicated tonsillitis associated with dysphagia and dehydration.</a:t>
            </a:r>
          </a:p>
        </p:txBody>
      </p:sp>
    </p:spTree>
    <p:extLst>
      <p:ext uri="{BB962C8B-B14F-4D97-AF65-F5344CB8AC3E}">
        <p14:creationId xmlns:p14="http://schemas.microsoft.com/office/powerpoint/2010/main" val="16184818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sp>
        <p:nvSpPr>
          <p:cNvPr id="2" name="Content Placeholder 1"/>
          <p:cNvSpPr>
            <a:spLocks noGrp="1"/>
          </p:cNvSpPr>
          <p:nvPr>
            <p:ph idx="1"/>
          </p:nvPr>
        </p:nvSpPr>
        <p:spPr/>
        <p:txBody>
          <a:bodyPr/>
          <a:lstStyle/>
          <a:p>
            <a:pPr algn="l"/>
            <a:r>
              <a:rPr lang="en-US" sz="2800" dirty="0">
                <a:solidFill>
                  <a:srgbClr val="002060"/>
                </a:solidFill>
                <a:latin typeface="Times New Roman" panose="02020603050405020304" pitchFamily="18" charset="0"/>
                <a:cs typeface="Times New Roman" panose="02020603050405020304" pitchFamily="18" charset="0"/>
              </a:rPr>
              <a:t>If breathing difficulty is present, urgent referral to hospital is mandatory and attempts to examine the throat should be avoided. Suspect</a:t>
            </a:r>
          </a:p>
          <a:p>
            <a:pPr marL="0" indent="0" algn="l">
              <a:buNone/>
            </a:pPr>
            <a:r>
              <a:rPr lang="en-US" sz="2800" dirty="0">
                <a:solidFill>
                  <a:srgbClr val="002060"/>
                </a:solidFill>
                <a:latin typeface="Times New Roman" panose="02020603050405020304" pitchFamily="18" charset="0"/>
                <a:cs typeface="Times New Roman" panose="02020603050405020304" pitchFamily="18" charset="0"/>
              </a:rPr>
              <a:t>                  </a:t>
            </a:r>
            <a:r>
              <a:rPr lang="en-US" sz="2800" u="sng" dirty="0">
                <a:solidFill>
                  <a:srgbClr val="002060"/>
                </a:solidFill>
                <a:latin typeface="Times New Roman" panose="02020603050405020304" pitchFamily="18" charset="0"/>
                <a:cs typeface="Times New Roman" panose="02020603050405020304" pitchFamily="18" charset="0"/>
              </a:rPr>
              <a:t>(Acute epiglottitis)</a:t>
            </a:r>
          </a:p>
        </p:txBody>
      </p:sp>
    </p:spTree>
    <p:extLst>
      <p:ext uri="{BB962C8B-B14F-4D97-AF65-F5344CB8AC3E}">
        <p14:creationId xmlns:p14="http://schemas.microsoft.com/office/powerpoint/2010/main" val="8948458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العنوان 2"/>
          <p:cNvSpPr>
            <a:spLocks noGrp="1"/>
          </p:cNvSpPr>
          <p:nvPr>
            <p:ph type="title"/>
          </p:nvPr>
        </p:nvSpPr>
        <p:spPr/>
        <p:txBody>
          <a:bodyPr/>
          <a:lstStyle/>
          <a:p>
            <a:pPr algn="l" rtl="0"/>
            <a:r>
              <a:rPr lang="en-US" sz="4400" b="1" dirty="0">
                <a:solidFill>
                  <a:srgbClr val="002060"/>
                </a:solidFill>
                <a:latin typeface="Times New Roman" panose="02020603050405020304" pitchFamily="18" charset="0"/>
                <a:cs typeface="Times New Roman" panose="02020603050405020304" pitchFamily="18" charset="0"/>
              </a:rPr>
              <a:t>Tonsillectomy</a:t>
            </a:r>
            <a:endParaRPr lang="ar-SA" sz="4400" b="1" dirty="0">
              <a:solidFill>
                <a:srgbClr val="002060"/>
              </a:solidFill>
              <a:latin typeface="Times New Roman" panose="02020603050405020304" pitchFamily="18" charset="0"/>
              <a:cs typeface="Times New Roman" panose="02020603050405020304" pitchFamily="18" charset="0"/>
            </a:endParaRPr>
          </a:p>
        </p:txBody>
      </p:sp>
      <p:sp>
        <p:nvSpPr>
          <p:cNvPr id="2" name="عنصر نائب للمحتوى 1"/>
          <p:cNvSpPr>
            <a:spLocks noGrp="1"/>
          </p:cNvSpPr>
          <p:nvPr>
            <p:ph idx="1"/>
          </p:nvPr>
        </p:nvSpPr>
        <p:spPr>
          <a:xfrm>
            <a:off x="683568" y="1772816"/>
            <a:ext cx="7745505" cy="5085184"/>
          </a:xfrm>
        </p:spPr>
        <p:txBody>
          <a:bodyPr>
            <a:normAutofit/>
          </a:bodyPr>
          <a:lstStyle/>
          <a:p>
            <a:pPr algn="ctr" rtl="0"/>
            <a:endParaRPr lang="en-US" sz="2800" dirty="0">
              <a:solidFill>
                <a:schemeClr val="tx1"/>
              </a:solidFill>
            </a:endParaRPr>
          </a:p>
          <a:p>
            <a:pPr algn="l" rtl="0"/>
            <a:r>
              <a:rPr lang="en-US" sz="2800" dirty="0">
                <a:solidFill>
                  <a:schemeClr val="tx1"/>
                </a:solidFill>
              </a:rPr>
              <a:t> </a:t>
            </a:r>
            <a:r>
              <a:rPr lang="en-US" sz="2800" dirty="0">
                <a:solidFill>
                  <a:srgbClr val="002060"/>
                </a:solidFill>
                <a:latin typeface="Times New Roman" panose="02020603050405020304" pitchFamily="18" charset="0"/>
                <a:cs typeface="Times New Roman" panose="02020603050405020304" pitchFamily="18" charset="0"/>
              </a:rPr>
              <a:t>Tonsillectomy is a surgical procedure in which each tonsil is removed from a recess in the side of </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the pharynx called the tonsillar fossa.</a:t>
            </a:r>
            <a:endParaRPr lang="ar-SA" sz="2800" dirty="0">
              <a:solidFill>
                <a:srgbClr val="002060"/>
              </a:solidFill>
              <a:latin typeface="Times New Roman" panose="02020603050405020304" pitchFamily="18" charset="0"/>
              <a:cs typeface="Times New Roman" panose="02020603050405020304" pitchFamily="18" charset="0"/>
            </a:endParaRPr>
          </a:p>
        </p:txBody>
      </p:sp>
      <p:pic>
        <p:nvPicPr>
          <p:cNvPr id="4" name="صورة 3"/>
          <p:cNvPicPr>
            <a:picLocks noChangeAspect="1"/>
          </p:cNvPicPr>
          <p:nvPr/>
        </p:nvPicPr>
        <p:blipFill>
          <a:blip r:embed="rId2" cstate="print"/>
          <a:stretch>
            <a:fillRect/>
          </a:stretch>
        </p:blipFill>
        <p:spPr>
          <a:xfrm>
            <a:off x="2411760" y="4077072"/>
            <a:ext cx="4032448" cy="2057786"/>
          </a:xfrm>
          <a:prstGeom prst="rect">
            <a:avLst/>
          </a:prstGeom>
          <a:ln w="38100" cap="sq">
            <a:solidFill>
              <a:schemeClr val="bg2">
                <a:lumMod val="50000"/>
              </a:schemeClr>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4739820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العنوان 2"/>
          <p:cNvSpPr>
            <a:spLocks noGrp="1"/>
          </p:cNvSpPr>
          <p:nvPr>
            <p:ph type="title"/>
          </p:nvPr>
        </p:nvSpPr>
        <p:spPr/>
        <p:txBody>
          <a:bodyPr/>
          <a:lstStyle/>
          <a:p>
            <a:pPr algn="l" rtl="0"/>
            <a:r>
              <a:rPr lang="en-US" sz="4400" b="1" dirty="0">
                <a:solidFill>
                  <a:srgbClr val="002060"/>
                </a:solidFill>
                <a:latin typeface="Times New Roman" panose="02020603050405020304" pitchFamily="18" charset="0"/>
                <a:cs typeface="Times New Roman" panose="02020603050405020304" pitchFamily="18" charset="0"/>
              </a:rPr>
              <a:t>Tonsillectomy</a:t>
            </a:r>
            <a:endParaRPr lang="ar-SA" sz="4400" b="1" dirty="0">
              <a:solidFill>
                <a:srgbClr val="002060"/>
              </a:solidFill>
              <a:latin typeface="Times New Roman" panose="02020603050405020304" pitchFamily="18" charset="0"/>
              <a:cs typeface="Times New Roman" panose="02020603050405020304" pitchFamily="18" charset="0"/>
            </a:endParaRPr>
          </a:p>
        </p:txBody>
      </p:sp>
      <p:sp>
        <p:nvSpPr>
          <p:cNvPr id="2" name="عنصر نائب للمحتوى 1"/>
          <p:cNvSpPr>
            <a:spLocks noGrp="1"/>
          </p:cNvSpPr>
          <p:nvPr>
            <p:ph idx="1"/>
          </p:nvPr>
        </p:nvSpPr>
        <p:spPr>
          <a:xfrm>
            <a:off x="609598" y="1484784"/>
            <a:ext cx="8210874" cy="4556579"/>
          </a:xfrm>
        </p:spPr>
        <p:txBody>
          <a:bodyPr>
            <a:noAutofit/>
          </a:bodyPr>
          <a:lstStyle/>
          <a:p>
            <a:pPr marL="0" indent="0" algn="l" rtl="0">
              <a:buNone/>
            </a:pPr>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 Tonsillectomy can prevent recurrent acute attacks of tonsillitis but not recurrent sore throats due to other causes. </a:t>
            </a:r>
          </a:p>
          <a:p>
            <a:pPr algn="l" rtl="0"/>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 Before considering tonsillectomy the diagnosis of recurrent tonsillitis should be confirmed.</a:t>
            </a:r>
            <a:endParaRPr lang="ar-SA" sz="2800" dirty="0">
              <a:solidFill>
                <a:srgbClr val="002060"/>
              </a:solidFill>
              <a:latin typeface="Times New Roman" panose="02020603050405020304" pitchFamily="18" charset="0"/>
              <a:cs typeface="Times New Roman" panose="02020603050405020304" pitchFamily="18" charset="0"/>
            </a:endParaRPr>
          </a:p>
          <a:p>
            <a:pPr marL="365760" indent="-365760" algn="l" defTabSz="914400" rtl="0" eaLnBrk="1" latinLnBrk="0" hangingPunct="1">
              <a:spcBef>
                <a:spcPct val="20000"/>
              </a:spcBef>
              <a:buClr>
                <a:schemeClr val="accent1"/>
              </a:buClr>
              <a:buFont typeface="Wingdings" pitchFamily="2" charset="2"/>
              <a:buChar char=""/>
            </a:pPr>
            <a:endParaRPr lang="ar-SA" sz="2800" dirty="0"/>
          </a:p>
        </p:txBody>
      </p:sp>
    </p:spTree>
    <p:extLst>
      <p:ext uri="{BB962C8B-B14F-4D97-AF65-F5344CB8AC3E}">
        <p14:creationId xmlns:p14="http://schemas.microsoft.com/office/powerpoint/2010/main" val="137252491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العنوان 2"/>
          <p:cNvSpPr>
            <a:spLocks noGrp="1"/>
          </p:cNvSpPr>
          <p:nvPr>
            <p:ph type="title"/>
          </p:nvPr>
        </p:nvSpPr>
        <p:spPr/>
        <p:txBody>
          <a:bodyPr/>
          <a:lstStyle/>
          <a:p>
            <a:pPr algn="l" rtl="0"/>
            <a:r>
              <a:rPr lang="en-US" sz="4400" b="1" dirty="0">
                <a:solidFill>
                  <a:srgbClr val="002060"/>
                </a:solidFill>
                <a:latin typeface="Times New Roman" panose="02020603050405020304" pitchFamily="18" charset="0"/>
                <a:cs typeface="Times New Roman" panose="02020603050405020304" pitchFamily="18" charset="0"/>
              </a:rPr>
              <a:t>Tonsillectomy</a:t>
            </a:r>
            <a:endParaRPr lang="ar-SA" sz="4400" b="1" dirty="0">
              <a:solidFill>
                <a:srgbClr val="002060"/>
              </a:solidFill>
              <a:latin typeface="Times New Roman" panose="02020603050405020304" pitchFamily="18" charset="0"/>
              <a:cs typeface="Times New Roman" panose="02020603050405020304" pitchFamily="18" charset="0"/>
            </a:endParaRPr>
          </a:p>
        </p:txBody>
      </p:sp>
      <p:sp>
        <p:nvSpPr>
          <p:cNvPr id="2" name="عنصر نائب للمحتوى 1"/>
          <p:cNvSpPr>
            <a:spLocks noGrp="1"/>
          </p:cNvSpPr>
          <p:nvPr>
            <p:ph idx="1"/>
          </p:nvPr>
        </p:nvSpPr>
        <p:spPr>
          <a:xfrm>
            <a:off x="609598" y="1628800"/>
            <a:ext cx="7634809" cy="4412563"/>
          </a:xfrm>
        </p:spPr>
        <p:txBody>
          <a:bodyPr>
            <a:normAutofit/>
          </a:bodyPr>
          <a:lstStyle/>
          <a:p>
            <a:pPr algn="l" rtl="0"/>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 Watchful waiting is more appropriate than tonsillectomy for children with mild sore throats.</a:t>
            </a:r>
          </a:p>
          <a:p>
            <a:pPr algn="l" rtl="0"/>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 Tonsillectomy is recommended for recurrent severe sore throat in adults.</a:t>
            </a:r>
            <a:endParaRPr lang="ar-SA" sz="2800" dirty="0">
              <a:solidFill>
                <a:srgbClr val="002060"/>
              </a:solidFill>
              <a:latin typeface="Times New Roman" panose="02020603050405020304" pitchFamily="18" charset="0"/>
              <a:cs typeface="Times New Roman" panose="02020603050405020304" pitchFamily="18" charset="0"/>
            </a:endParaRPr>
          </a:p>
          <a:p>
            <a:pPr marL="365760" indent="-365760" algn="l" defTabSz="914400" rtl="0" eaLnBrk="1" latinLnBrk="0" hangingPunct="1">
              <a:spcBef>
                <a:spcPct val="20000"/>
              </a:spcBef>
              <a:buClr>
                <a:schemeClr val="accent1"/>
              </a:buClr>
              <a:buFont typeface="Wingdings" pitchFamily="2" charset="2"/>
              <a:buChar char=""/>
            </a:pPr>
            <a:endParaRPr lang="ar-SA" sz="2800" dirty="0"/>
          </a:p>
        </p:txBody>
      </p:sp>
    </p:spTree>
    <p:extLst>
      <p:ext uri="{BB962C8B-B14F-4D97-AF65-F5344CB8AC3E}">
        <p14:creationId xmlns:p14="http://schemas.microsoft.com/office/powerpoint/2010/main" val="994547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العنوان 2"/>
          <p:cNvSpPr>
            <a:spLocks noGrp="1"/>
          </p:cNvSpPr>
          <p:nvPr>
            <p:ph type="title"/>
          </p:nvPr>
        </p:nvSpPr>
        <p:spPr>
          <a:xfrm>
            <a:off x="755576" y="502542"/>
            <a:ext cx="7756263" cy="1054250"/>
          </a:xfrm>
        </p:spPr>
        <p:txBody>
          <a:bodyPr/>
          <a:lstStyle/>
          <a:p>
            <a:pPr algn="l" rtl="0"/>
            <a:r>
              <a:rPr lang="en-US" sz="4400" b="1" dirty="0">
                <a:solidFill>
                  <a:srgbClr val="002060"/>
                </a:solidFill>
                <a:latin typeface="Times New Roman" panose="02020603050405020304" pitchFamily="18" charset="0"/>
                <a:cs typeface="Times New Roman" panose="02020603050405020304" pitchFamily="18" charset="0"/>
              </a:rPr>
              <a:t>Indications for tonsillectomy:</a:t>
            </a:r>
            <a:endParaRPr lang="ar-SA" sz="4400" b="1" dirty="0">
              <a:solidFill>
                <a:srgbClr val="002060"/>
              </a:solidFill>
              <a:latin typeface="Times New Roman" panose="02020603050405020304" pitchFamily="18" charset="0"/>
              <a:cs typeface="Times New Roman" panose="02020603050405020304" pitchFamily="18" charset="0"/>
            </a:endParaRPr>
          </a:p>
        </p:txBody>
      </p:sp>
      <p:sp>
        <p:nvSpPr>
          <p:cNvPr id="2" name="عنصر نائب للمحتوى 1"/>
          <p:cNvSpPr>
            <a:spLocks noGrp="1"/>
          </p:cNvSpPr>
          <p:nvPr>
            <p:ph idx="1"/>
          </p:nvPr>
        </p:nvSpPr>
        <p:spPr>
          <a:xfrm>
            <a:off x="609598" y="2060848"/>
            <a:ext cx="7058745" cy="4392488"/>
          </a:xfrm>
        </p:spPr>
        <p:txBody>
          <a:bodyPr>
            <a:noAutofit/>
          </a:bodyPr>
          <a:lstStyle/>
          <a:p>
            <a:pPr algn="l" rtl="0"/>
            <a:r>
              <a:rPr lang="en-US" sz="2800" dirty="0">
                <a:solidFill>
                  <a:srgbClr val="002060"/>
                </a:solidFill>
                <a:latin typeface="Times New Roman" panose="02020603050405020304" pitchFamily="18" charset="0"/>
                <a:cs typeface="Times New Roman" panose="02020603050405020304" pitchFamily="18" charset="0"/>
              </a:rPr>
              <a:t> Sore throats are due to acute tonsillitis.</a:t>
            </a:r>
          </a:p>
          <a:p>
            <a:pPr marL="0" indent="0" algn="l" rtl="0">
              <a:buNone/>
            </a:pPr>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 The episodes of sore throat are disabling</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and prevent normal functioning.</a:t>
            </a:r>
          </a:p>
          <a:p>
            <a:pPr marL="0" indent="0" algn="l" rtl="0">
              <a:buNone/>
            </a:pPr>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 Seven or more well documented, clinically significant, adequately treated sore throats in the preceding year .</a:t>
            </a:r>
          </a:p>
          <a:p>
            <a:pPr marL="0" indent="0" algn="l" rtl="0">
              <a:buNone/>
            </a:pPr>
            <a:endParaRPr lang="en-US" sz="2800" dirty="0">
              <a:solidFill>
                <a:schemeClr val="tx1"/>
              </a:solidFill>
            </a:endParaRPr>
          </a:p>
        </p:txBody>
      </p:sp>
    </p:spTree>
    <p:extLst>
      <p:ext uri="{BB962C8B-B14F-4D97-AF65-F5344CB8AC3E}">
        <p14:creationId xmlns:p14="http://schemas.microsoft.com/office/powerpoint/2010/main" val="3165634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609598" y="2160590"/>
            <a:ext cx="7058745" cy="4220738"/>
          </a:xfrm>
        </p:spPr>
        <p:txBody>
          <a:bodyPr>
            <a:noAutofit/>
          </a:bodyPr>
          <a:lstStyle/>
          <a:p>
            <a:pPr algn="l" rtl="0"/>
            <a:r>
              <a:rPr lang="en-US" sz="2800" dirty="0">
                <a:solidFill>
                  <a:srgbClr val="002060"/>
                </a:solidFill>
                <a:latin typeface="Times New Roman" panose="02020603050405020304" pitchFamily="18" charset="0"/>
                <a:cs typeface="Times New Roman" panose="02020603050405020304" pitchFamily="18" charset="0"/>
              </a:rPr>
              <a:t> Five or more such episodes in each of the preceding two years.</a:t>
            </a:r>
          </a:p>
          <a:p>
            <a:pPr algn="l" rtl="0"/>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Three or more such episodes in each of the preceding three years.</a:t>
            </a:r>
            <a:endParaRPr lang="ar-SA" sz="2800" dirty="0">
              <a:solidFill>
                <a:srgbClr val="002060"/>
              </a:solidFill>
              <a:latin typeface="Times New Roman" panose="02020603050405020304" pitchFamily="18" charset="0"/>
              <a:cs typeface="Times New Roman" panose="02020603050405020304" pitchFamily="18" charset="0"/>
            </a:endParaRPr>
          </a:p>
          <a:p>
            <a:pPr marL="0" indent="0" algn="l" rtl="0">
              <a:buNone/>
            </a:pPr>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 These Indications are in both children and adults.</a:t>
            </a:r>
            <a:endParaRPr lang="ar-SA" sz="2800" dirty="0">
              <a:solidFill>
                <a:srgbClr val="002060"/>
              </a:solidFill>
              <a:latin typeface="Times New Roman" panose="02020603050405020304" pitchFamily="18" charset="0"/>
              <a:cs typeface="Times New Roman" panose="02020603050405020304" pitchFamily="18" charset="0"/>
            </a:endParaRPr>
          </a:p>
        </p:txBody>
      </p:sp>
      <p:sp>
        <p:nvSpPr>
          <p:cNvPr id="4" name="العنوان 2"/>
          <p:cNvSpPr txBox="1">
            <a:spLocks/>
          </p:cNvSpPr>
          <p:nvPr/>
        </p:nvSpPr>
        <p:spPr>
          <a:xfrm>
            <a:off x="704169" y="502542"/>
            <a:ext cx="7756263" cy="1054250"/>
          </a:xfrm>
          <a:prstGeom prst="rect">
            <a:avLst/>
          </a:prstGeom>
        </p:spPr>
        <p:txBody>
          <a:bodyPr vert="horz" lIns="91440" tIns="45720" rIns="91440" bIns="45720" rtlCol="0" anchor="ctr">
            <a:noAutofit/>
          </a:bodyPr>
          <a:lstStyle>
            <a:lvl1pPr algn="ctr" defTabSz="914400" rtl="1" eaLnBrk="1" latinLnBrk="0" hangingPunct="1">
              <a:spcBef>
                <a:spcPct val="0"/>
              </a:spcBef>
              <a:buNone/>
              <a:defRPr sz="540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l" rtl="0"/>
            <a:r>
              <a:rPr lang="en-US" sz="4400" b="1" dirty="0">
                <a:solidFill>
                  <a:srgbClr val="002060"/>
                </a:solidFill>
                <a:latin typeface="Times New Roman" panose="02020603050405020304" pitchFamily="18" charset="0"/>
                <a:cs typeface="Times New Roman" panose="02020603050405020304" pitchFamily="18" charset="0"/>
              </a:rPr>
              <a:t>Indications for tonsillectomy:</a:t>
            </a:r>
            <a:endParaRPr lang="ar-SA" sz="44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466616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العنوان 2"/>
          <p:cNvSpPr>
            <a:spLocks noGrp="1"/>
          </p:cNvSpPr>
          <p:nvPr>
            <p:ph type="title"/>
          </p:nvPr>
        </p:nvSpPr>
        <p:spPr>
          <a:xfrm>
            <a:off x="609598" y="476672"/>
            <a:ext cx="7974249" cy="1054250"/>
          </a:xfrm>
        </p:spPr>
        <p:txBody>
          <a:bodyPr/>
          <a:lstStyle/>
          <a:p>
            <a:pPr algn="l"/>
            <a:r>
              <a:rPr lang="en-US" sz="4000" b="1" dirty="0">
                <a:solidFill>
                  <a:srgbClr val="002060"/>
                </a:solidFill>
                <a:latin typeface="Times New Roman" panose="02020603050405020304" pitchFamily="18" charset="0"/>
                <a:cs typeface="Times New Roman" panose="02020603050405020304" pitchFamily="18" charset="0"/>
              </a:rPr>
              <a:t>Complications of Tonsillectomy  </a:t>
            </a:r>
            <a:endParaRPr lang="ar-SA" sz="4000" b="1" dirty="0">
              <a:solidFill>
                <a:srgbClr val="002060"/>
              </a:solidFill>
              <a:latin typeface="Times New Roman" panose="02020603050405020304" pitchFamily="18" charset="0"/>
              <a:cs typeface="Times New Roman" panose="02020603050405020304" pitchFamily="18" charset="0"/>
            </a:endParaRPr>
          </a:p>
        </p:txBody>
      </p:sp>
      <p:sp>
        <p:nvSpPr>
          <p:cNvPr id="2" name="عنصر نائب للمحتوى 1"/>
          <p:cNvSpPr>
            <a:spLocks noGrp="1"/>
          </p:cNvSpPr>
          <p:nvPr>
            <p:ph idx="1"/>
          </p:nvPr>
        </p:nvSpPr>
        <p:spPr>
          <a:xfrm>
            <a:off x="609598" y="1844824"/>
            <a:ext cx="7130753" cy="4752528"/>
          </a:xfrm>
        </p:spPr>
        <p:txBody>
          <a:bodyPr>
            <a:noAutofit/>
          </a:bodyPr>
          <a:lstStyle/>
          <a:p>
            <a:pPr algn="l" rtl="0"/>
            <a:r>
              <a:rPr lang="en-US" sz="2800" dirty="0">
                <a:solidFill>
                  <a:srgbClr val="002060"/>
                </a:solidFill>
                <a:latin typeface="Times New Roman" panose="02020603050405020304" pitchFamily="18" charset="0"/>
                <a:cs typeface="Times New Roman" panose="02020603050405020304" pitchFamily="18" charset="0"/>
              </a:rPr>
              <a:t>Tonsillectomy requires a short admission to hospital and a general anesthesia.</a:t>
            </a:r>
          </a:p>
          <a:p>
            <a:pPr marL="0" indent="0" algn="l" rtl="0">
              <a:buNone/>
            </a:pPr>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 It is occasionally complicated by bleeding.</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 </a:t>
            </a:r>
          </a:p>
          <a:p>
            <a:pPr algn="l" rtl="0"/>
            <a:r>
              <a:rPr lang="en-US" sz="2800" dirty="0">
                <a:solidFill>
                  <a:srgbClr val="002060"/>
                </a:solidFill>
                <a:latin typeface="Times New Roman" panose="02020603050405020304" pitchFamily="18" charset="0"/>
                <a:cs typeface="Times New Roman" panose="02020603050405020304" pitchFamily="18" charset="0"/>
              </a:rPr>
              <a:t> Return to usual activities takes on average two weeks, with a corresponding loss of time from education or work.</a:t>
            </a:r>
            <a:endParaRPr lang="ar-SA" sz="2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71936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العنوان 2"/>
          <p:cNvSpPr>
            <a:spLocks noGrp="1"/>
          </p:cNvSpPr>
          <p:nvPr>
            <p:ph type="title"/>
          </p:nvPr>
        </p:nvSpPr>
        <p:spPr>
          <a:xfrm>
            <a:off x="609599" y="609600"/>
            <a:ext cx="6347713" cy="947192"/>
          </a:xfrm>
        </p:spPr>
        <p:txBody>
          <a:bodyPr/>
          <a:lstStyle/>
          <a:p>
            <a:pPr algn="l" rtl="0"/>
            <a:r>
              <a:rPr lang="en-US" sz="4400" b="1" dirty="0">
                <a:solidFill>
                  <a:srgbClr val="002060"/>
                </a:solidFill>
                <a:latin typeface="Times New Roman" panose="02020603050405020304" pitchFamily="18" charset="0"/>
                <a:cs typeface="Times New Roman" panose="02020603050405020304" pitchFamily="18" charset="0"/>
              </a:rPr>
              <a:t>Health promotion</a:t>
            </a:r>
            <a:endParaRPr lang="ar-SA" sz="4400" b="1" dirty="0">
              <a:solidFill>
                <a:srgbClr val="002060"/>
              </a:solidFill>
              <a:latin typeface="Times New Roman" panose="02020603050405020304" pitchFamily="18" charset="0"/>
              <a:cs typeface="Times New Roman" panose="02020603050405020304" pitchFamily="18" charset="0"/>
            </a:endParaRPr>
          </a:p>
        </p:txBody>
      </p:sp>
      <p:sp>
        <p:nvSpPr>
          <p:cNvPr id="2" name="عنصر نائب للمحتوى 1"/>
          <p:cNvSpPr>
            <a:spLocks noGrp="1"/>
          </p:cNvSpPr>
          <p:nvPr>
            <p:ph idx="1"/>
          </p:nvPr>
        </p:nvSpPr>
        <p:spPr>
          <a:xfrm>
            <a:off x="609598" y="2276872"/>
            <a:ext cx="7058745" cy="3764491"/>
          </a:xfrm>
        </p:spPr>
        <p:txBody>
          <a:bodyPr>
            <a:noAutofit/>
          </a:bodyPr>
          <a:lstStyle/>
          <a:p>
            <a:pPr algn="l" rtl="0"/>
            <a:r>
              <a:rPr lang="en-US" sz="2800" dirty="0">
                <a:solidFill>
                  <a:srgbClr val="002060"/>
                </a:solidFill>
                <a:latin typeface="Times New Roman" panose="02020603050405020304" pitchFamily="18" charset="0"/>
                <a:cs typeface="Times New Roman" panose="02020603050405020304" pitchFamily="18" charset="0"/>
              </a:rPr>
              <a:t> Educate the patient about the disease and provide an information leaflet to help managing sore throat at home.</a:t>
            </a:r>
            <a:r>
              <a:rPr lang="ar-SA" sz="2800" dirty="0">
                <a:solidFill>
                  <a:srgbClr val="002060"/>
                </a:solidFill>
                <a:latin typeface="Times New Roman" panose="02020603050405020304" pitchFamily="18" charset="0"/>
                <a:cs typeface="Times New Roman" panose="02020603050405020304" pitchFamily="18" charset="0"/>
              </a:rPr>
              <a:t> </a:t>
            </a:r>
          </a:p>
          <a:p>
            <a:pPr marL="0" indent="0" algn="l" rtl="0">
              <a:buNone/>
            </a:pPr>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 Advice the patient to lead a healthy lifestyle.</a:t>
            </a:r>
          </a:p>
          <a:p>
            <a:pPr algn="l" rtl="0"/>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 Promote immunization in children.</a:t>
            </a:r>
          </a:p>
          <a:p>
            <a:pPr marL="0" indent="0" algn="ctr" rtl="0">
              <a:buNone/>
            </a:pPr>
            <a:endParaRPr lang="en-US" sz="2800" dirty="0">
              <a:solidFill>
                <a:schemeClr val="tx1"/>
              </a:solidFill>
            </a:endParaRPr>
          </a:p>
          <a:p>
            <a:pPr marL="0" indent="0" algn="ctr" rtl="0">
              <a:buNone/>
            </a:pPr>
            <a:endParaRPr lang="en-US" sz="2800" dirty="0">
              <a:solidFill>
                <a:schemeClr val="tx1"/>
              </a:solidFill>
            </a:endParaRPr>
          </a:p>
        </p:txBody>
      </p:sp>
    </p:spTree>
    <p:extLst>
      <p:ext uri="{BB962C8B-B14F-4D97-AF65-F5344CB8AC3E}">
        <p14:creationId xmlns:p14="http://schemas.microsoft.com/office/powerpoint/2010/main" val="1474409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lstStyle/>
          <a:p>
            <a:pPr algn="l"/>
            <a:r>
              <a:rPr lang="en-US" sz="4400" b="1" dirty="0">
                <a:solidFill>
                  <a:srgbClr val="002060"/>
                </a:solidFill>
                <a:latin typeface="Times New Roman" panose="02020603050405020304" pitchFamily="18" charset="0"/>
                <a:cs typeface="Times New Roman" panose="02020603050405020304" pitchFamily="18" charset="0"/>
              </a:rPr>
              <a:t>Objectives:</a:t>
            </a:r>
            <a:endParaRPr lang="ar-SA" sz="4400" dirty="0">
              <a:solidFill>
                <a:srgbClr val="002060"/>
              </a:solidFill>
              <a:latin typeface="Times New Roman" panose="02020603050405020304" pitchFamily="18" charset="0"/>
              <a:cs typeface="Times New Roman" panose="02020603050405020304" pitchFamily="18" charset="0"/>
            </a:endParaRPr>
          </a:p>
        </p:txBody>
      </p:sp>
      <p:sp>
        <p:nvSpPr>
          <p:cNvPr id="2" name="عنصر نائب للمحتوى 1"/>
          <p:cNvSpPr>
            <a:spLocks noGrp="1"/>
          </p:cNvSpPr>
          <p:nvPr>
            <p:ph idx="1"/>
          </p:nvPr>
        </p:nvSpPr>
        <p:spPr/>
        <p:txBody>
          <a:bodyPr/>
          <a:lstStyle/>
          <a:p>
            <a:pPr lvl="0" algn="l" rtl="0"/>
            <a:r>
              <a:rPr lang="en-US" sz="2800" dirty="0">
                <a:latin typeface="Times New Roman" panose="02020603050405020304" pitchFamily="18" charset="0"/>
                <a:cs typeface="Times New Roman" panose="02020603050405020304" pitchFamily="18" charset="0"/>
              </a:rPr>
              <a:t> Use the watchful waiting strategies            for use of antibiotics and referrals                 to tonsillectomy.</a:t>
            </a:r>
          </a:p>
          <a:p>
            <a:pPr lvl="0" algn="l" rtl="0"/>
            <a:endParaRPr lang="en-US" sz="2800" dirty="0">
              <a:latin typeface="Times New Roman" panose="02020603050405020304" pitchFamily="18" charset="0"/>
              <a:cs typeface="Times New Roman" panose="02020603050405020304" pitchFamily="18" charset="0"/>
            </a:endParaRPr>
          </a:p>
          <a:p>
            <a:pPr lvl="0" algn="l" rtl="0"/>
            <a:r>
              <a:rPr lang="en-US" sz="2800" dirty="0">
                <a:latin typeface="Times New Roman" panose="02020603050405020304" pitchFamily="18" charset="0"/>
                <a:cs typeface="Times New Roman" panose="02020603050405020304" pitchFamily="18" charset="0"/>
              </a:rPr>
              <a:t> Adopt both modification of help seeking behavior and opportunistic health promotion in such cases.</a:t>
            </a:r>
          </a:p>
          <a:p>
            <a:endParaRPr lang="ar-SA" dirty="0"/>
          </a:p>
        </p:txBody>
      </p:sp>
    </p:spTree>
    <p:extLst>
      <p:ext uri="{BB962C8B-B14F-4D97-AF65-F5344CB8AC3E}">
        <p14:creationId xmlns:p14="http://schemas.microsoft.com/office/powerpoint/2010/main" val="203336524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العنوان 2"/>
          <p:cNvSpPr>
            <a:spLocks noGrp="1"/>
          </p:cNvSpPr>
          <p:nvPr>
            <p:ph type="title"/>
          </p:nvPr>
        </p:nvSpPr>
        <p:spPr/>
        <p:txBody>
          <a:bodyPr/>
          <a:lstStyle/>
          <a:p>
            <a:pPr algn="l" rtl="0"/>
            <a:r>
              <a:rPr lang="en-US" sz="4400" b="1" dirty="0">
                <a:solidFill>
                  <a:srgbClr val="002060"/>
                </a:solidFill>
                <a:latin typeface="Times New Roman" panose="02020603050405020304" pitchFamily="18" charset="0"/>
                <a:cs typeface="Times New Roman" panose="02020603050405020304" pitchFamily="18" charset="0"/>
              </a:rPr>
              <a:t>Health promotion</a:t>
            </a:r>
            <a:endParaRPr lang="ar-SA" sz="4400" b="1" dirty="0">
              <a:solidFill>
                <a:srgbClr val="002060"/>
              </a:solidFill>
              <a:latin typeface="Times New Roman" panose="02020603050405020304" pitchFamily="18" charset="0"/>
              <a:cs typeface="Times New Roman" panose="02020603050405020304" pitchFamily="18" charset="0"/>
            </a:endParaRPr>
          </a:p>
        </p:txBody>
      </p:sp>
      <p:sp>
        <p:nvSpPr>
          <p:cNvPr id="2" name="عنصر نائب للمحتوى 1"/>
          <p:cNvSpPr>
            <a:spLocks noGrp="1"/>
          </p:cNvSpPr>
          <p:nvPr>
            <p:ph idx="1"/>
          </p:nvPr>
        </p:nvSpPr>
        <p:spPr>
          <a:xfrm>
            <a:off x="323529" y="2132856"/>
            <a:ext cx="8136903" cy="4104456"/>
          </a:xfrm>
        </p:spPr>
        <p:txBody>
          <a:bodyPr>
            <a:noAutofit/>
          </a:bodyPr>
          <a:lstStyle/>
          <a:p>
            <a:pPr algn="l" rtl="0"/>
            <a:r>
              <a:rPr lang="en-US" sz="2800" dirty="0">
                <a:solidFill>
                  <a:srgbClr val="002060"/>
                </a:solidFill>
                <a:latin typeface="Times New Roman" panose="02020603050405020304" pitchFamily="18" charset="0"/>
                <a:cs typeface="Times New Roman" panose="02020603050405020304" pitchFamily="18" charset="0"/>
              </a:rPr>
              <a:t> Advice the patient to lose weight, Control lipid levels and blood sugar and pressure if needed.</a:t>
            </a:r>
          </a:p>
          <a:p>
            <a:pPr marL="0" indent="0" algn="l" rtl="0">
              <a:buNone/>
            </a:pPr>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 Promote screening for breast cancer in females.</a:t>
            </a:r>
          </a:p>
          <a:p>
            <a:pPr algn="l" rtl="0"/>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Advice smoker patients to quit smoking and educate about complications of smoking</a:t>
            </a:r>
            <a:r>
              <a:rPr lang="en-US" sz="2800" dirty="0">
                <a:solidFill>
                  <a:schemeClr val="tx1"/>
                </a:solidFill>
              </a:rPr>
              <a:t>.</a:t>
            </a:r>
          </a:p>
          <a:p>
            <a:pPr marL="0" indent="0" algn="ctr" rtl="0">
              <a:buNone/>
            </a:pPr>
            <a:endParaRPr lang="en-US" sz="2800" dirty="0">
              <a:solidFill>
                <a:schemeClr val="tx1"/>
              </a:solidFill>
            </a:endParaRPr>
          </a:p>
          <a:p>
            <a:pPr marL="0" indent="0" algn="ctr" rtl="0">
              <a:buNone/>
            </a:pPr>
            <a:endParaRPr lang="en-US" sz="2800" dirty="0">
              <a:solidFill>
                <a:schemeClr val="tx1"/>
              </a:solidFill>
            </a:endParaRPr>
          </a:p>
        </p:txBody>
      </p:sp>
    </p:spTree>
    <p:extLst>
      <p:ext uri="{BB962C8B-B14F-4D97-AF65-F5344CB8AC3E}">
        <p14:creationId xmlns:p14="http://schemas.microsoft.com/office/powerpoint/2010/main" val="48787823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lstStyle/>
          <a:p>
            <a:pPr algn="l"/>
            <a:r>
              <a:rPr lang="en-US" sz="4400" b="1" dirty="0">
                <a:solidFill>
                  <a:srgbClr val="002060"/>
                </a:solidFill>
                <a:latin typeface="Times New Roman" panose="02020603050405020304" pitchFamily="18" charset="0"/>
                <a:cs typeface="Times New Roman" panose="02020603050405020304" pitchFamily="18" charset="0"/>
              </a:rPr>
              <a:t>Summary</a:t>
            </a:r>
            <a:endParaRPr lang="ar-SA" sz="4400" b="1" dirty="0">
              <a:solidFill>
                <a:srgbClr val="002060"/>
              </a:solidFill>
              <a:latin typeface="Times New Roman" panose="02020603050405020304" pitchFamily="18" charset="0"/>
              <a:cs typeface="Times New Roman" panose="02020603050405020304" pitchFamily="18" charset="0"/>
            </a:endParaRPr>
          </a:p>
        </p:txBody>
      </p:sp>
      <p:sp>
        <p:nvSpPr>
          <p:cNvPr id="2" name="عنصر نائب للمحتوى 1"/>
          <p:cNvSpPr>
            <a:spLocks noGrp="1"/>
          </p:cNvSpPr>
          <p:nvPr>
            <p:ph idx="1"/>
          </p:nvPr>
        </p:nvSpPr>
        <p:spPr>
          <a:xfrm>
            <a:off x="251521" y="2132855"/>
            <a:ext cx="8193232" cy="4725145"/>
          </a:xfrm>
        </p:spPr>
        <p:txBody>
          <a:bodyPr>
            <a:normAutofit/>
          </a:bodyPr>
          <a:lstStyle/>
          <a:p>
            <a:pPr marL="0" indent="0" algn="l" rtl="0">
              <a:buNone/>
            </a:pPr>
            <a:r>
              <a:rPr lang="en-US" sz="2800" b="1" dirty="0">
                <a:solidFill>
                  <a:srgbClr val="002060"/>
                </a:solidFill>
                <a:latin typeface="Times New Roman" panose="02020603050405020304" pitchFamily="18" charset="0"/>
                <a:cs typeface="Times New Roman" panose="02020603050405020304" pitchFamily="18" charset="0"/>
              </a:rPr>
              <a:t> </a:t>
            </a:r>
          </a:p>
          <a:p>
            <a:pPr algn="l" rtl="0"/>
            <a:r>
              <a:rPr lang="en-US" sz="2800" dirty="0">
                <a:solidFill>
                  <a:srgbClr val="002060"/>
                </a:solidFill>
                <a:latin typeface="Times New Roman" panose="02020603050405020304" pitchFamily="18" charset="0"/>
                <a:cs typeface="Times New Roman" panose="02020603050405020304" pitchFamily="18" charset="0"/>
              </a:rPr>
              <a:t>The Centor clinical prediction score is used to assist the decision on whether to prescribe an antibiotic.</a:t>
            </a:r>
          </a:p>
          <a:p>
            <a:pPr algn="l" rtl="0"/>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 Throat swabs shouldn’t be carried out routinely in primary care management of sore throat.</a:t>
            </a:r>
          </a:p>
        </p:txBody>
      </p:sp>
    </p:spTree>
    <p:extLst>
      <p:ext uri="{BB962C8B-B14F-4D97-AF65-F5344CB8AC3E}">
        <p14:creationId xmlns:p14="http://schemas.microsoft.com/office/powerpoint/2010/main" val="391561446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lstStyle/>
          <a:p>
            <a:pPr algn="l"/>
            <a:r>
              <a:rPr lang="en-US" sz="4400" b="1" dirty="0">
                <a:solidFill>
                  <a:srgbClr val="002060"/>
                </a:solidFill>
                <a:latin typeface="Times New Roman" panose="02020603050405020304" pitchFamily="18" charset="0"/>
                <a:cs typeface="Times New Roman" panose="02020603050405020304" pitchFamily="18" charset="0"/>
              </a:rPr>
              <a:t>Summary</a:t>
            </a:r>
            <a:endParaRPr lang="ar-SA" sz="4400" dirty="0">
              <a:solidFill>
                <a:srgbClr val="002060"/>
              </a:solidFill>
              <a:latin typeface="Times New Roman" panose="02020603050405020304" pitchFamily="18" charset="0"/>
              <a:cs typeface="Times New Roman" panose="02020603050405020304" pitchFamily="18" charset="0"/>
            </a:endParaRPr>
          </a:p>
        </p:txBody>
      </p:sp>
      <p:sp>
        <p:nvSpPr>
          <p:cNvPr id="2" name="عنصر نائب للمحتوى 1"/>
          <p:cNvSpPr>
            <a:spLocks noGrp="1"/>
          </p:cNvSpPr>
          <p:nvPr>
            <p:ph idx="1"/>
          </p:nvPr>
        </p:nvSpPr>
        <p:spPr/>
        <p:txBody>
          <a:bodyPr>
            <a:normAutofit/>
          </a:bodyPr>
          <a:lstStyle/>
          <a:p>
            <a:pPr algn="l" rtl="0"/>
            <a:endParaRPr lang="en-US" sz="2800" b="1" dirty="0">
              <a:solidFill>
                <a:srgbClr val="002060"/>
              </a:solidFill>
              <a:latin typeface="Times New Roman" panose="02020603050405020304" pitchFamily="18" charset="0"/>
              <a:cs typeface="Times New Roman" panose="02020603050405020304" pitchFamily="18" charset="0"/>
            </a:endParaRPr>
          </a:p>
          <a:p>
            <a:pPr algn="l" rtl="0"/>
            <a:r>
              <a:rPr lang="en-US" sz="2800" b="1" dirty="0">
                <a:solidFill>
                  <a:srgbClr val="002060"/>
                </a:solidFill>
                <a:latin typeface="Times New Roman" panose="02020603050405020304" pitchFamily="18" charset="0"/>
                <a:cs typeface="Times New Roman" panose="02020603050405020304" pitchFamily="18" charset="0"/>
              </a:rPr>
              <a:t> </a:t>
            </a:r>
            <a:r>
              <a:rPr lang="en-US" sz="2800" dirty="0">
                <a:solidFill>
                  <a:srgbClr val="002060"/>
                </a:solidFill>
                <a:latin typeface="Times New Roman" panose="02020603050405020304" pitchFamily="18" charset="0"/>
                <a:cs typeface="Times New Roman" panose="02020603050405020304" pitchFamily="18" charset="0"/>
              </a:rPr>
              <a:t>Antibiotics should not be used to secure symptomatic relief in sore throat.</a:t>
            </a:r>
          </a:p>
          <a:p>
            <a:pPr algn="l" rtl="0"/>
            <a:endParaRPr lang="en-US" sz="2800" dirty="0">
              <a:solidFill>
                <a:srgbClr val="002060"/>
              </a:solidFill>
              <a:latin typeface="Times New Roman" panose="02020603050405020304" pitchFamily="18" charset="0"/>
              <a:cs typeface="Times New Roman" panose="02020603050405020304" pitchFamily="18" charset="0"/>
            </a:endParaRPr>
          </a:p>
          <a:p>
            <a:pPr algn="l" rtl="0"/>
            <a:r>
              <a:rPr lang="en-US" sz="2800" dirty="0">
                <a:solidFill>
                  <a:srgbClr val="002060"/>
                </a:solidFill>
                <a:latin typeface="Times New Roman" panose="02020603050405020304" pitchFamily="18" charset="0"/>
                <a:cs typeface="Times New Roman" panose="02020603050405020304" pitchFamily="18" charset="0"/>
              </a:rPr>
              <a:t>Tonsillectomy is recommended for recurrent severe sore throat in adults.</a:t>
            </a:r>
            <a:endParaRPr lang="ar-SA" sz="2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892766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normAutofit fontScale="90000"/>
          </a:bodyPr>
          <a:lstStyle/>
          <a:p>
            <a:pPr algn="l"/>
            <a:br>
              <a:rPr lang="en-US" b="1" dirty="0">
                <a:solidFill>
                  <a:schemeClr val="bg2">
                    <a:lumMod val="25000"/>
                  </a:schemeClr>
                </a:solidFill>
              </a:rPr>
            </a:br>
            <a:br>
              <a:rPr lang="en-US" b="1" dirty="0">
                <a:solidFill>
                  <a:schemeClr val="bg2">
                    <a:lumMod val="25000"/>
                  </a:schemeClr>
                </a:solidFill>
              </a:rPr>
            </a:br>
            <a:br>
              <a:rPr lang="en-US" b="1" dirty="0">
                <a:solidFill>
                  <a:schemeClr val="bg2">
                    <a:lumMod val="25000"/>
                  </a:schemeClr>
                </a:solidFill>
              </a:rPr>
            </a:br>
            <a:r>
              <a:rPr lang="en-US" sz="4400" b="1" dirty="0">
                <a:solidFill>
                  <a:srgbClr val="002060"/>
                </a:solidFill>
                <a:latin typeface="Times New Roman" panose="02020603050405020304" pitchFamily="18" charset="0"/>
                <a:cs typeface="Times New Roman" panose="02020603050405020304" pitchFamily="18" charset="0"/>
              </a:rPr>
              <a:t>Reference:</a:t>
            </a:r>
            <a:br>
              <a:rPr lang="en-US" sz="4400" b="1" dirty="0">
                <a:solidFill>
                  <a:srgbClr val="002060"/>
                </a:solidFill>
                <a:latin typeface="Times New Roman" panose="02020603050405020304" pitchFamily="18" charset="0"/>
                <a:cs typeface="Times New Roman" panose="02020603050405020304" pitchFamily="18" charset="0"/>
              </a:rPr>
            </a:br>
            <a:br>
              <a:rPr lang="en-US" sz="4400" b="1" dirty="0">
                <a:solidFill>
                  <a:srgbClr val="002060"/>
                </a:solidFill>
                <a:latin typeface="Times New Roman" panose="02020603050405020304" pitchFamily="18" charset="0"/>
                <a:cs typeface="Times New Roman" panose="02020603050405020304" pitchFamily="18" charset="0"/>
              </a:rPr>
            </a:br>
            <a:br>
              <a:rPr lang="en-US" dirty="0">
                <a:solidFill>
                  <a:schemeClr val="bg2">
                    <a:lumMod val="25000"/>
                  </a:schemeClr>
                </a:solidFill>
              </a:rPr>
            </a:br>
            <a:br>
              <a:rPr lang="en-US" dirty="0">
                <a:solidFill>
                  <a:schemeClr val="bg2">
                    <a:lumMod val="25000"/>
                  </a:schemeClr>
                </a:solidFill>
              </a:rPr>
            </a:br>
            <a:br>
              <a:rPr lang="en-US" dirty="0">
                <a:solidFill>
                  <a:schemeClr val="bg2">
                    <a:lumMod val="25000"/>
                  </a:schemeClr>
                </a:solidFill>
              </a:rPr>
            </a:br>
            <a:endParaRPr lang="ar-SA" dirty="0"/>
          </a:p>
        </p:txBody>
      </p:sp>
      <p:sp>
        <p:nvSpPr>
          <p:cNvPr id="2" name="عنصر نائب للمحتوى 1"/>
          <p:cNvSpPr>
            <a:spLocks noGrp="1"/>
          </p:cNvSpPr>
          <p:nvPr>
            <p:ph idx="1"/>
          </p:nvPr>
        </p:nvSpPr>
        <p:spPr>
          <a:xfrm>
            <a:off x="683568" y="3140968"/>
            <a:ext cx="7745505" cy="3517775"/>
          </a:xfrm>
        </p:spPr>
        <p:txBody>
          <a:bodyPr>
            <a:normAutofit/>
          </a:bodyPr>
          <a:lstStyle/>
          <a:p>
            <a:pPr algn="l" rtl="0"/>
            <a:r>
              <a:rPr lang="en-US" sz="3200" b="1" dirty="0"/>
              <a:t> </a:t>
            </a:r>
            <a:r>
              <a:rPr lang="en-US" sz="3200" dirty="0">
                <a:solidFill>
                  <a:srgbClr val="002060"/>
                </a:solidFill>
                <a:latin typeface="Times New Roman" panose="02020603050405020304" pitchFamily="18" charset="0"/>
                <a:cs typeface="Times New Roman" panose="02020603050405020304" pitchFamily="18" charset="0"/>
              </a:rPr>
              <a:t>Management of sore throat and indications for tonsillectomy: SIGN Guidelines 117.</a:t>
            </a:r>
            <a:endParaRPr lang="ar-SA"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3632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lstStyle/>
          <a:p>
            <a:r>
              <a:rPr lang="en-US" sz="4400" b="1" dirty="0">
                <a:solidFill>
                  <a:srgbClr val="002060"/>
                </a:solidFill>
                <a:latin typeface="Times New Roman" panose="02020603050405020304" pitchFamily="18" charset="0"/>
                <a:cs typeface="Times New Roman" panose="02020603050405020304" pitchFamily="18" charset="0"/>
              </a:rPr>
              <a:t>CASE SCENARIO </a:t>
            </a:r>
            <a:endParaRPr lang="ar-SA" sz="4400" dirty="0">
              <a:solidFill>
                <a:srgbClr val="002060"/>
              </a:solidFill>
              <a:latin typeface="Times New Roman" panose="02020603050405020304" pitchFamily="18" charset="0"/>
              <a:cs typeface="Times New Roman" panose="02020603050405020304" pitchFamily="18" charset="0"/>
            </a:endParaRPr>
          </a:p>
        </p:txBody>
      </p:sp>
      <p:sp>
        <p:nvSpPr>
          <p:cNvPr id="2" name="عنصر نائب للمحتوى 1"/>
          <p:cNvSpPr>
            <a:spLocks noGrp="1"/>
          </p:cNvSpPr>
          <p:nvPr>
            <p:ph idx="1"/>
          </p:nvPr>
        </p:nvSpPr>
        <p:spPr>
          <a:xfrm>
            <a:off x="683568" y="1988840"/>
            <a:ext cx="7745505" cy="4869160"/>
          </a:xfrm>
        </p:spPr>
        <p:txBody>
          <a:bodyPr>
            <a:normAutofit/>
          </a:bodyPr>
          <a:lstStyle/>
          <a:p>
            <a:pPr algn="l" rtl="0"/>
            <a:r>
              <a:rPr lang="en-US" sz="3200" dirty="0"/>
              <a:t> </a:t>
            </a:r>
            <a:r>
              <a:rPr lang="en-US" sz="2800" dirty="0">
                <a:latin typeface="Times New Roman" panose="02020603050405020304" pitchFamily="18" charset="0"/>
                <a:cs typeface="Times New Roman" panose="02020603050405020304" pitchFamily="18" charset="0"/>
              </a:rPr>
              <a:t>Khalid is a </a:t>
            </a:r>
            <a:r>
              <a:rPr lang="en-US" sz="2800" dirty="0">
                <a:solidFill>
                  <a:schemeClr val="tx1"/>
                </a:solidFill>
                <a:latin typeface="Times New Roman" panose="02020603050405020304" pitchFamily="18" charset="0"/>
                <a:cs typeface="Times New Roman" panose="02020603050405020304" pitchFamily="18" charset="0"/>
              </a:rPr>
              <a:t>20-year old </a:t>
            </a:r>
            <a:r>
              <a:rPr lang="en-US" sz="2800" dirty="0">
                <a:latin typeface="Times New Roman" panose="02020603050405020304" pitchFamily="18" charset="0"/>
                <a:cs typeface="Times New Roman" panose="02020603050405020304" pitchFamily="18" charset="0"/>
              </a:rPr>
              <a:t>college student. He presents with history of lethargy for 3 days and a sore throat that started today. </a:t>
            </a:r>
          </a:p>
          <a:p>
            <a:pPr marL="0" indent="0" algn="l" rtl="0">
              <a:buNone/>
            </a:pPr>
            <a:r>
              <a:rPr lang="en-US" sz="2800" dirty="0">
                <a:latin typeface="Times New Roman" panose="02020603050405020304" pitchFamily="18" charset="0"/>
                <a:cs typeface="Times New Roman" panose="02020603050405020304" pitchFamily="18" charset="0"/>
              </a:rPr>
              <a:t>- He is also having runny nose and mild red itchy eyes. </a:t>
            </a:r>
          </a:p>
          <a:p>
            <a:pPr marL="0" indent="0" algn="l" rtl="0">
              <a:buNone/>
            </a:pPr>
            <a:r>
              <a:rPr lang="en-US" sz="2800" dirty="0">
                <a:latin typeface="Times New Roman" panose="02020603050405020304" pitchFamily="18" charset="0"/>
                <a:cs typeface="Times New Roman" panose="02020603050405020304" pitchFamily="18" charset="0"/>
              </a:rPr>
              <a:t>- Throat is so sore that he can hardly swallow solid food.</a:t>
            </a:r>
          </a:p>
          <a:p>
            <a:pPr marL="0" indent="0" algn="l" rtl="0">
              <a:buNone/>
            </a:pPr>
            <a:r>
              <a:rPr lang="en-US" sz="2800" dirty="0">
                <a:latin typeface="Times New Roman" panose="02020603050405020304" pitchFamily="18" charset="0"/>
                <a:cs typeface="Times New Roman" panose="02020603050405020304" pitchFamily="18" charset="0"/>
              </a:rPr>
              <a:t>- He does not have any known drug allergies and takes no regular medications. </a:t>
            </a:r>
          </a:p>
          <a:p>
            <a:pPr algn="l" rtl="0">
              <a:buFontTx/>
              <a:buChar char="-"/>
            </a:pPr>
            <a:endParaRPr lang="en-US" sz="2800" dirty="0">
              <a:latin typeface="Times New Roman" panose="02020603050405020304" pitchFamily="18" charset="0"/>
              <a:cs typeface="Times New Roman" panose="02020603050405020304" pitchFamily="18" charset="0"/>
            </a:endParaRPr>
          </a:p>
          <a:p>
            <a:endParaRPr lang="ar-SA" sz="2800" dirty="0"/>
          </a:p>
        </p:txBody>
      </p:sp>
    </p:spTree>
    <p:extLst>
      <p:ext uri="{BB962C8B-B14F-4D97-AF65-F5344CB8AC3E}">
        <p14:creationId xmlns:p14="http://schemas.microsoft.com/office/powerpoint/2010/main" val="4168531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971600" y="836712"/>
            <a:ext cx="7488832" cy="4801314"/>
          </a:xfrm>
          <a:prstGeom prst="rect">
            <a:avLst/>
          </a:prstGeom>
          <a:noFill/>
        </p:spPr>
        <p:txBody>
          <a:bodyPr wrap="square" rtlCol="1">
            <a:spAutoFit/>
          </a:bodyPr>
          <a:lstStyle/>
          <a:p>
            <a:pPr algn="l" rtl="0"/>
            <a:r>
              <a:rPr lang="en-US" sz="3200" b="1" dirty="0">
                <a:solidFill>
                  <a:srgbClr val="002060"/>
                </a:solidFill>
                <a:latin typeface="Times New Roman" panose="02020603050405020304" pitchFamily="18" charset="0"/>
                <a:cs typeface="Times New Roman" panose="02020603050405020304" pitchFamily="18" charset="0"/>
              </a:rPr>
              <a:t>On examination: </a:t>
            </a:r>
          </a:p>
          <a:p>
            <a:pPr algn="ctr" rtl="0"/>
            <a:endParaRPr lang="en-US" sz="3200" b="1" dirty="0">
              <a:solidFill>
                <a:schemeClr val="accent4">
                  <a:lumMod val="75000"/>
                </a:schemeClr>
              </a:solidFill>
            </a:endParaRPr>
          </a:p>
          <a:p>
            <a:pPr marL="457200" indent="-457200" algn="l" rtl="0">
              <a:buFontTx/>
              <a:buChar char="-"/>
            </a:pPr>
            <a:r>
              <a:rPr lang="en-US" sz="2800" dirty="0">
                <a:latin typeface="Times New Roman" panose="02020603050405020304" pitchFamily="18" charset="0"/>
                <a:cs typeface="Times New Roman" panose="02020603050405020304" pitchFamily="18" charset="0"/>
              </a:rPr>
              <a:t>Temperature is 37.8°C, and tonsillar congestion present.  </a:t>
            </a:r>
          </a:p>
          <a:p>
            <a:pPr marL="457200" indent="-457200" algn="l" rtl="0">
              <a:buFontTx/>
              <a:buChar char="-"/>
            </a:pPr>
            <a:endParaRPr lang="en-US" sz="2800" dirty="0">
              <a:latin typeface="Times New Roman" panose="02020603050405020304" pitchFamily="18" charset="0"/>
              <a:cs typeface="Times New Roman" panose="02020603050405020304" pitchFamily="18" charset="0"/>
            </a:endParaRPr>
          </a:p>
          <a:p>
            <a:pPr algn="l" rtl="0"/>
            <a:r>
              <a:rPr lang="en-US" sz="2800" dirty="0">
                <a:latin typeface="Times New Roman" panose="02020603050405020304" pitchFamily="18" charset="0"/>
                <a:cs typeface="Times New Roman" panose="02020603050405020304" pitchFamily="18" charset="0"/>
              </a:rPr>
              <a:t>- He is well hydrated. There are no other signs or symptoms.</a:t>
            </a:r>
          </a:p>
          <a:p>
            <a:pPr algn="l" rtl="0"/>
            <a:endParaRPr lang="en-US" sz="2800" dirty="0">
              <a:latin typeface="Times New Roman" panose="02020603050405020304" pitchFamily="18" charset="0"/>
              <a:cs typeface="Times New Roman" panose="02020603050405020304" pitchFamily="18" charset="0"/>
            </a:endParaRPr>
          </a:p>
          <a:p>
            <a:pPr algn="l" rtl="0"/>
            <a:r>
              <a:rPr lang="en-US" sz="2800" dirty="0">
                <a:latin typeface="Times New Roman" panose="02020603050405020304" pitchFamily="18" charset="0"/>
                <a:cs typeface="Times New Roman" panose="02020603050405020304" pitchFamily="18" charset="0"/>
              </a:rPr>
              <a:t>- He is anxious about his illness as he is sitting a final 2</a:t>
            </a:r>
            <a:r>
              <a:rPr lang="en-US" sz="2800" baseline="30000" dirty="0">
                <a:latin typeface="Times New Roman" panose="02020603050405020304" pitchFamily="18" charset="0"/>
                <a:cs typeface="Times New Roman" panose="02020603050405020304" pitchFamily="18" charset="0"/>
              </a:rPr>
              <a:t>nd</a:t>
            </a:r>
            <a:r>
              <a:rPr lang="en-US" sz="2800" dirty="0">
                <a:latin typeface="Times New Roman" panose="02020603050405020304" pitchFamily="18" charset="0"/>
                <a:cs typeface="Times New Roman" panose="02020603050405020304" pitchFamily="18" charset="0"/>
              </a:rPr>
              <a:t> year exam next week.</a:t>
            </a:r>
          </a:p>
          <a:p>
            <a:endParaRPr lang="ar-SA" dirty="0"/>
          </a:p>
        </p:txBody>
      </p:sp>
    </p:spTree>
    <p:extLst>
      <p:ext uri="{BB962C8B-B14F-4D97-AF65-F5344CB8AC3E}">
        <p14:creationId xmlns:p14="http://schemas.microsoft.com/office/powerpoint/2010/main" val="3053644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lstStyle/>
          <a:p>
            <a:pPr algn="l"/>
            <a:r>
              <a:rPr lang="en-US" sz="4400" b="1" dirty="0">
                <a:solidFill>
                  <a:srgbClr val="002060"/>
                </a:solidFill>
                <a:latin typeface="Times New Roman" panose="02020603050405020304" pitchFamily="18" charset="0"/>
                <a:cs typeface="Times New Roman" panose="02020603050405020304" pitchFamily="18" charset="0"/>
              </a:rPr>
              <a:t>What’s Sore Throat?</a:t>
            </a:r>
            <a:endParaRPr lang="ar-SA" sz="4400" b="1" dirty="0">
              <a:solidFill>
                <a:srgbClr val="002060"/>
              </a:solidFill>
              <a:latin typeface="Times New Roman" panose="02020603050405020304" pitchFamily="18" charset="0"/>
              <a:cs typeface="Times New Roman" panose="02020603050405020304" pitchFamily="18" charset="0"/>
            </a:endParaRPr>
          </a:p>
        </p:txBody>
      </p:sp>
      <p:sp>
        <p:nvSpPr>
          <p:cNvPr id="2" name="عنصر نائب للمحتوى 1"/>
          <p:cNvSpPr>
            <a:spLocks noGrp="1"/>
          </p:cNvSpPr>
          <p:nvPr>
            <p:ph idx="1"/>
          </p:nvPr>
        </p:nvSpPr>
        <p:spPr>
          <a:xfrm>
            <a:off x="683568" y="1916833"/>
            <a:ext cx="7745505" cy="4943088"/>
          </a:xfrm>
        </p:spPr>
        <p:txBody>
          <a:bodyPr>
            <a:normAutofit/>
          </a:bodyPr>
          <a:lstStyle/>
          <a:p>
            <a:pPr algn="l" rtl="0"/>
            <a:endParaRPr lang="en-US" sz="3200" dirty="0">
              <a:solidFill>
                <a:srgbClr val="002060"/>
              </a:solidFill>
              <a:latin typeface="Times New Roman" panose="02020603050405020304" pitchFamily="18" charset="0"/>
              <a:cs typeface="Times New Roman" panose="02020603050405020304" pitchFamily="18" charset="0"/>
            </a:endParaRPr>
          </a:p>
          <a:p>
            <a:pPr algn="l" rtl="0"/>
            <a:r>
              <a:rPr lang="en-US" sz="3200" dirty="0">
                <a:solidFill>
                  <a:srgbClr val="002060"/>
                </a:solidFill>
                <a:latin typeface="Times New Roman" panose="02020603050405020304" pitchFamily="18" charset="0"/>
                <a:cs typeface="Times New Roman" panose="02020603050405020304" pitchFamily="18" charset="0"/>
              </a:rPr>
              <a:t>  </a:t>
            </a:r>
            <a:r>
              <a:rPr lang="en-US" sz="2800" dirty="0">
                <a:solidFill>
                  <a:srgbClr val="002060"/>
                </a:solidFill>
                <a:latin typeface="Times New Roman" panose="02020603050405020304" pitchFamily="18" charset="0"/>
                <a:cs typeface="Times New Roman" panose="02020603050405020304" pitchFamily="18" charset="0"/>
              </a:rPr>
              <a:t>It’s a painful inflammation of the mucous </a:t>
            </a:r>
          </a:p>
          <a:p>
            <a:pPr marL="0" indent="0" algn="l" rtl="0">
              <a:buNone/>
            </a:pPr>
            <a:r>
              <a:rPr lang="en-US" sz="2800" dirty="0">
                <a:solidFill>
                  <a:srgbClr val="002060"/>
                </a:solidFill>
                <a:latin typeface="Times New Roman" panose="02020603050405020304" pitchFamily="18" charset="0"/>
                <a:cs typeface="Times New Roman" panose="02020603050405020304" pitchFamily="18" charset="0"/>
              </a:rPr>
              <a:t>membranes lining the pharynx. </a:t>
            </a:r>
          </a:p>
          <a:p>
            <a:pPr marL="0" indent="0" algn="l" rtl="0">
              <a:buNone/>
            </a:pPr>
            <a:endParaRPr lang="en-US" sz="3200" dirty="0">
              <a:solidFill>
                <a:srgbClr val="002060"/>
              </a:solidFill>
              <a:latin typeface="Times New Roman" panose="02020603050405020304" pitchFamily="18" charset="0"/>
              <a:cs typeface="Times New Roman" panose="02020603050405020304" pitchFamily="18" charset="0"/>
            </a:endParaRPr>
          </a:p>
          <a:p>
            <a:pPr marL="0" indent="0" algn="l" rtl="0">
              <a:buNone/>
            </a:pPr>
            <a:endParaRPr lang="en-US"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5640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sp>
        <p:nvSpPr>
          <p:cNvPr id="2" name="Content Placeholder 1"/>
          <p:cNvSpPr>
            <a:spLocks noGrp="1"/>
          </p:cNvSpPr>
          <p:nvPr>
            <p:ph idx="1"/>
          </p:nvPr>
        </p:nvSpPr>
        <p:spPr/>
        <p:txBody>
          <a:bodyPr/>
          <a:lstStyle/>
          <a:p>
            <a:pPr marL="0" indent="0" algn="l">
              <a:buNone/>
            </a:pPr>
            <a:r>
              <a:rPr lang="en-US" dirty="0"/>
              <a:t>  </a:t>
            </a:r>
          </a:p>
          <a:p>
            <a:pPr algn="l">
              <a:buFont typeface="Arial" panose="020B0604020202020204" pitchFamily="34" charset="0"/>
              <a:buChar char="•"/>
            </a:pPr>
            <a:r>
              <a:rPr lang="en-US" sz="2800" dirty="0">
                <a:solidFill>
                  <a:srgbClr val="002060"/>
                </a:solidFill>
                <a:latin typeface="Times New Roman" panose="02020603050405020304" pitchFamily="18" charset="0"/>
                <a:cs typeface="Times New Roman" panose="02020603050405020304" pitchFamily="18" charset="0"/>
              </a:rPr>
              <a:t>- Acute pharyngitis, tonsillitis, or acute exudative tonsillitis may all cause sore throat. These are considered together under the term ‘sore throat’.</a:t>
            </a:r>
          </a:p>
        </p:txBody>
      </p:sp>
    </p:spTree>
    <p:extLst>
      <p:ext uri="{BB962C8B-B14F-4D97-AF65-F5344CB8AC3E}">
        <p14:creationId xmlns:p14="http://schemas.microsoft.com/office/powerpoint/2010/main" val="51340114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0</TotalTime>
  <Words>1836</Words>
  <Application>Microsoft Office PowerPoint</Application>
  <PresentationFormat>On-screen Show (4:3)</PresentationFormat>
  <Paragraphs>316</Paragraphs>
  <Slides>53</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53</vt:i4>
      </vt:variant>
    </vt:vector>
  </HeadingPairs>
  <TitlesOfParts>
    <vt:vector size="61" baseType="lpstr">
      <vt:lpstr>Arial</vt:lpstr>
      <vt:lpstr>Calibri</vt:lpstr>
      <vt:lpstr>Facit</vt:lpstr>
      <vt:lpstr>Times New Roman</vt:lpstr>
      <vt:lpstr>Trebuchet MS</vt:lpstr>
      <vt:lpstr>Wingdings</vt:lpstr>
      <vt:lpstr>Wingdings 3</vt:lpstr>
      <vt:lpstr>Facet</vt:lpstr>
      <vt:lpstr> </vt:lpstr>
      <vt:lpstr>Objectives:</vt:lpstr>
      <vt:lpstr>Objectives:</vt:lpstr>
      <vt:lpstr>Objectives:</vt:lpstr>
      <vt:lpstr>Objectives:</vt:lpstr>
      <vt:lpstr>CASE SCENARIO </vt:lpstr>
      <vt:lpstr>PowerPoint Presentation</vt:lpstr>
      <vt:lpstr>What’s Sore Throat?</vt:lpstr>
      <vt:lpstr>PowerPoint Presentation</vt:lpstr>
      <vt:lpstr>Differential diagnosis</vt:lpstr>
      <vt:lpstr>Etiology</vt:lpstr>
      <vt:lpstr>Noninfectious causes:</vt:lpstr>
      <vt:lpstr>Why are patients seeking help for a sore throat ?</vt:lpstr>
      <vt:lpstr>Why are patients seeking help for a sore throat ?</vt:lpstr>
      <vt:lpstr>Is it Virus or Bacteria ? </vt:lpstr>
      <vt:lpstr>Is it Virus or Bacteria ? </vt:lpstr>
      <vt:lpstr>Centor Score (Modified/McIsaac) for Strep Pharyngitis  </vt:lpstr>
      <vt:lpstr>Is it Virus or Bacteria ? </vt:lpstr>
      <vt:lpstr>Is it Virus or Bacteria ? </vt:lpstr>
      <vt:lpstr>History</vt:lpstr>
      <vt:lpstr>Constitutional symptoms </vt:lpstr>
      <vt:lpstr>History</vt:lpstr>
      <vt:lpstr>Signs and symptoms</vt:lpstr>
      <vt:lpstr>Signs and symptoms</vt:lpstr>
      <vt:lpstr> Cont….Signs and symptoms</vt:lpstr>
      <vt:lpstr>Physical exam  </vt:lpstr>
      <vt:lpstr>Investigations</vt:lpstr>
      <vt:lpstr>Cont.…. Investigations</vt:lpstr>
      <vt:lpstr>Rapid antigen testing </vt:lpstr>
      <vt:lpstr> Cont.…. Investigations</vt:lpstr>
      <vt:lpstr>Management </vt:lpstr>
      <vt:lpstr>Pain relief </vt:lpstr>
      <vt:lpstr>Pain relief </vt:lpstr>
      <vt:lpstr>Pain relief </vt:lpstr>
      <vt:lpstr>Viral </vt:lpstr>
      <vt:lpstr>Bacterial </vt:lpstr>
      <vt:lpstr>PowerPoint Presentation</vt:lpstr>
      <vt:lpstr>Antibiotics in recurrent sore throat</vt:lpstr>
      <vt:lpstr>PowerPoint Presentation</vt:lpstr>
      <vt:lpstr>Information leaflet</vt:lpstr>
      <vt:lpstr>Emergency hospital admission</vt:lpstr>
      <vt:lpstr>PowerPoint Presentation</vt:lpstr>
      <vt:lpstr>Tonsillectomy</vt:lpstr>
      <vt:lpstr>Tonsillectomy</vt:lpstr>
      <vt:lpstr>Tonsillectomy</vt:lpstr>
      <vt:lpstr>Indications for tonsillectomy:</vt:lpstr>
      <vt:lpstr>PowerPoint Presentation</vt:lpstr>
      <vt:lpstr>Complications of Tonsillectomy  </vt:lpstr>
      <vt:lpstr>Health promotion</vt:lpstr>
      <vt:lpstr>Health promotion</vt:lpstr>
      <vt:lpstr>Summary</vt:lpstr>
      <vt:lpstr>Summary</vt:lpstr>
      <vt:lpstr>   Reference: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user</dc:creator>
  <cp:lastModifiedBy>MOHAMED ELGEZOLI</cp:lastModifiedBy>
  <cp:revision>423</cp:revision>
  <dcterms:created xsi:type="dcterms:W3CDTF">2016-02-11T11:13:50Z</dcterms:created>
  <dcterms:modified xsi:type="dcterms:W3CDTF">2024-10-03T17:31:14Z</dcterms:modified>
</cp:coreProperties>
</file>