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7"/>
  </p:notesMasterIdLst>
  <p:sldIdLst>
    <p:sldId id="285" r:id="rId2"/>
    <p:sldId id="303" r:id="rId3"/>
    <p:sldId id="304" r:id="rId4"/>
    <p:sldId id="259" r:id="rId5"/>
    <p:sldId id="305" r:id="rId6"/>
    <p:sldId id="323" r:id="rId7"/>
    <p:sldId id="306" r:id="rId8"/>
    <p:sldId id="300" r:id="rId9"/>
    <p:sldId id="307" r:id="rId10"/>
    <p:sldId id="312" r:id="rId11"/>
    <p:sldId id="257" r:id="rId12"/>
    <p:sldId id="316" r:id="rId13"/>
    <p:sldId id="317" r:id="rId14"/>
    <p:sldId id="318" r:id="rId15"/>
    <p:sldId id="298" r:id="rId16"/>
    <p:sldId id="299" r:id="rId17"/>
    <p:sldId id="309" r:id="rId18"/>
    <p:sldId id="258" r:id="rId19"/>
    <p:sldId id="275" r:id="rId20"/>
    <p:sldId id="308" r:id="rId21"/>
    <p:sldId id="277" r:id="rId22"/>
    <p:sldId id="325" r:id="rId23"/>
    <p:sldId id="297" r:id="rId24"/>
    <p:sldId id="260" r:id="rId25"/>
    <p:sldId id="276" r:id="rId26"/>
    <p:sldId id="261" r:id="rId27"/>
    <p:sldId id="327" r:id="rId28"/>
    <p:sldId id="279" r:id="rId29"/>
    <p:sldId id="262" r:id="rId30"/>
    <p:sldId id="333" r:id="rId31"/>
    <p:sldId id="313" r:id="rId32"/>
    <p:sldId id="329" r:id="rId33"/>
    <p:sldId id="314" r:id="rId34"/>
    <p:sldId id="264" r:id="rId35"/>
    <p:sldId id="282" r:id="rId36"/>
    <p:sldId id="331" r:id="rId37"/>
    <p:sldId id="265" r:id="rId38"/>
    <p:sldId id="278" r:id="rId39"/>
    <p:sldId id="256" r:id="rId40"/>
    <p:sldId id="334" r:id="rId41"/>
    <p:sldId id="335" r:id="rId42"/>
    <p:sldId id="336" r:id="rId43"/>
    <p:sldId id="337" r:id="rId44"/>
    <p:sldId id="338" r:id="rId45"/>
    <p:sldId id="339" r:id="rId46"/>
    <p:sldId id="296" r:id="rId47"/>
    <p:sldId id="294" r:id="rId48"/>
    <p:sldId id="292" r:id="rId49"/>
    <p:sldId id="293" r:id="rId50"/>
    <p:sldId id="310" r:id="rId51"/>
    <p:sldId id="311" r:id="rId52"/>
    <p:sldId id="320" r:id="rId53"/>
    <p:sldId id="321" r:id="rId54"/>
    <p:sldId id="288" r:id="rId55"/>
    <p:sldId id="28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895"/>
    <a:srgbClr val="86AAA9"/>
    <a:srgbClr val="C44446"/>
    <a:srgbClr val="903132"/>
    <a:srgbClr val="B03B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9454" autoAdjust="0"/>
  </p:normalViewPr>
  <p:slideViewPr>
    <p:cSldViewPr>
      <p:cViewPr varScale="1">
        <p:scale>
          <a:sx n="90" d="100"/>
          <a:sy n="90" d="100"/>
        </p:scale>
        <p:origin x="11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4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A7B313-50F3-4B39-B184-F3E0A9C51C69}" type="doc">
      <dgm:prSet loTypeId="urn:microsoft.com/office/officeart/2005/8/layout/hList9" loCatId="list" qsTypeId="urn:microsoft.com/office/officeart/2005/8/quickstyle/3d2" qsCatId="3D" csTypeId="urn:microsoft.com/office/officeart/2005/8/colors/colorful2" csCatId="colorful" phldr="1"/>
      <dgm:spPr/>
      <dgm:t>
        <a:bodyPr/>
        <a:lstStyle/>
        <a:p>
          <a:endParaRPr lang="en-US"/>
        </a:p>
      </dgm:t>
    </dgm:pt>
    <dgm:pt modelId="{74A35066-D769-45D7-9169-E5003529F19E}">
      <dgm:prSet phldrT="[Text]" custT="1"/>
      <dgm:spPr/>
      <dgm:t>
        <a:bodyPr/>
        <a:lstStyle/>
        <a:p>
          <a:r>
            <a:rPr lang="en-US" sz="1500" dirty="0"/>
            <a:t>Sign and symptoms </a:t>
          </a:r>
        </a:p>
      </dgm:t>
    </dgm:pt>
    <dgm:pt modelId="{6D232810-DA44-409C-A2B9-BC6763D9A098}" type="parTrans" cxnId="{B38907BC-5CE0-4781-8B5C-D258D981552D}">
      <dgm:prSet/>
      <dgm:spPr/>
      <dgm:t>
        <a:bodyPr/>
        <a:lstStyle/>
        <a:p>
          <a:endParaRPr lang="en-US"/>
        </a:p>
      </dgm:t>
    </dgm:pt>
    <dgm:pt modelId="{7BB35DA2-CCFA-46D5-84E2-052A1200025B}" type="sibTrans" cxnId="{B38907BC-5CE0-4781-8B5C-D258D981552D}">
      <dgm:prSet/>
      <dgm:spPr/>
      <dgm:t>
        <a:bodyPr/>
        <a:lstStyle/>
        <a:p>
          <a:endParaRPr lang="en-US"/>
        </a:p>
      </dgm:t>
    </dgm:pt>
    <dgm:pt modelId="{F13950D8-E97E-4DFC-9D62-5B61C53C1F5A}">
      <dgm:prSet phldrT="[Text]"/>
      <dgm:spPr/>
      <dgm:t>
        <a:bodyPr/>
        <a:lstStyle/>
        <a:p>
          <a:r>
            <a:rPr lang="en-US" dirty="0">
              <a:solidFill>
                <a:schemeClr val="tx1"/>
              </a:solidFill>
            </a:rPr>
            <a:t>Suprapubic pain</a:t>
          </a:r>
        </a:p>
      </dgm:t>
    </dgm:pt>
    <dgm:pt modelId="{4635BB20-58D2-401F-A31B-368BB1AB0414}" type="parTrans" cxnId="{F9400572-E55C-41EF-AF2D-29F435AE7077}">
      <dgm:prSet/>
      <dgm:spPr/>
      <dgm:t>
        <a:bodyPr/>
        <a:lstStyle/>
        <a:p>
          <a:endParaRPr lang="en-US"/>
        </a:p>
      </dgm:t>
    </dgm:pt>
    <dgm:pt modelId="{40E3322B-B861-40EE-9B9E-741616EB152F}" type="sibTrans" cxnId="{F9400572-E55C-41EF-AF2D-29F435AE7077}">
      <dgm:prSet/>
      <dgm:spPr/>
      <dgm:t>
        <a:bodyPr/>
        <a:lstStyle/>
        <a:p>
          <a:endParaRPr lang="en-US"/>
        </a:p>
      </dgm:t>
    </dgm:pt>
    <dgm:pt modelId="{69A5ECC5-DD08-4F73-BE98-4DBE6021514A}">
      <dgm:prSet phldrT="[Text]"/>
      <dgm:spPr/>
      <dgm:t>
        <a:bodyPr/>
        <a:lstStyle/>
        <a:p>
          <a:r>
            <a:rPr lang="en-US" dirty="0">
              <a:solidFill>
                <a:schemeClr val="tx1"/>
              </a:solidFill>
            </a:rPr>
            <a:t>Dysuria</a:t>
          </a:r>
        </a:p>
      </dgm:t>
    </dgm:pt>
    <dgm:pt modelId="{BFC96B6F-C11B-4999-A9CF-7E31C01980DB}" type="parTrans" cxnId="{1752E518-A16C-4B13-B315-76379B8623E7}">
      <dgm:prSet/>
      <dgm:spPr/>
      <dgm:t>
        <a:bodyPr/>
        <a:lstStyle/>
        <a:p>
          <a:endParaRPr lang="en-US"/>
        </a:p>
      </dgm:t>
    </dgm:pt>
    <dgm:pt modelId="{28F0F323-0F23-4655-8DF6-2EB928F5C9EE}" type="sibTrans" cxnId="{1752E518-A16C-4B13-B315-76379B8623E7}">
      <dgm:prSet/>
      <dgm:spPr/>
      <dgm:t>
        <a:bodyPr/>
        <a:lstStyle/>
        <a:p>
          <a:endParaRPr lang="en-US"/>
        </a:p>
      </dgm:t>
    </dgm:pt>
    <dgm:pt modelId="{289579E0-4058-469B-AE6E-5D40F9F50B0B}">
      <dgm:prSet phldrT="[Text]" custT="1"/>
      <dgm:spPr/>
      <dgm:t>
        <a:bodyPr/>
        <a:lstStyle/>
        <a:p>
          <a:r>
            <a:rPr lang="en-US" altLang="en-US" sz="1400" dirty="0">
              <a:solidFill>
                <a:schemeClr val="tx1"/>
              </a:solidFill>
            </a:rPr>
            <a:t>Un-complicated (simple) </a:t>
          </a:r>
          <a:r>
            <a:rPr lang="en-US" sz="1400" dirty="0">
              <a:solidFill>
                <a:schemeClr val="tx1"/>
              </a:solidFill>
            </a:rPr>
            <a:t>cystitis</a:t>
          </a:r>
          <a:r>
            <a:rPr lang="en-US" altLang="en-US" sz="1400" dirty="0">
              <a:solidFill>
                <a:schemeClr val="tx1"/>
              </a:solidFill>
            </a:rPr>
            <a:t> </a:t>
          </a:r>
          <a:endParaRPr lang="en-US" sz="1400" dirty="0">
            <a:solidFill>
              <a:schemeClr val="tx1"/>
            </a:solidFill>
          </a:endParaRPr>
        </a:p>
      </dgm:t>
    </dgm:pt>
    <dgm:pt modelId="{46CDF0EB-B3FF-4A5E-A48C-8BBB5BCF14A7}" type="parTrans" cxnId="{561979E4-B7CE-449B-A1B7-F26BA890222F}">
      <dgm:prSet/>
      <dgm:spPr/>
      <dgm:t>
        <a:bodyPr/>
        <a:lstStyle/>
        <a:p>
          <a:endParaRPr lang="en-US"/>
        </a:p>
      </dgm:t>
    </dgm:pt>
    <dgm:pt modelId="{ED854351-FED7-4DBA-837E-EE8304D20E39}" type="sibTrans" cxnId="{561979E4-B7CE-449B-A1B7-F26BA890222F}">
      <dgm:prSet/>
      <dgm:spPr/>
      <dgm:t>
        <a:bodyPr/>
        <a:lstStyle/>
        <a:p>
          <a:endParaRPr lang="en-US"/>
        </a:p>
      </dgm:t>
    </dgm:pt>
    <dgm:pt modelId="{5E9D2F5F-0B28-4A63-9555-500D725DBF7E}">
      <dgm:prSet phldrT="[Text]"/>
      <dgm:spPr/>
      <dgm:t>
        <a:bodyPr/>
        <a:lstStyle/>
        <a:p>
          <a:pPr rtl="0"/>
          <a:r>
            <a:rPr lang="en-US" dirty="0">
              <a:solidFill>
                <a:schemeClr val="tx1"/>
              </a:solidFill>
              <a:cs typeface="Comic Sans MS"/>
            </a:rPr>
            <a:t>Healthy, non-pregnant women without functional or anatomical urinary tract abnormalities.</a:t>
          </a:r>
          <a:endParaRPr lang="en-US" dirty="0">
            <a:solidFill>
              <a:schemeClr val="tx1"/>
            </a:solidFill>
          </a:endParaRPr>
        </a:p>
      </dgm:t>
    </dgm:pt>
    <dgm:pt modelId="{2D5EC1FE-1EEF-40DB-B634-A7F89037709D}" type="parTrans" cxnId="{AC040299-B424-4CDE-86C4-C8D4E39D05AD}">
      <dgm:prSet/>
      <dgm:spPr/>
      <dgm:t>
        <a:bodyPr/>
        <a:lstStyle/>
        <a:p>
          <a:endParaRPr lang="en-US"/>
        </a:p>
      </dgm:t>
    </dgm:pt>
    <dgm:pt modelId="{85B8FA0A-9CF4-458B-A1B4-AED331E4CCD4}" type="sibTrans" cxnId="{AC040299-B424-4CDE-86C4-C8D4E39D05AD}">
      <dgm:prSet/>
      <dgm:spPr/>
      <dgm:t>
        <a:bodyPr/>
        <a:lstStyle/>
        <a:p>
          <a:endParaRPr lang="en-US"/>
        </a:p>
      </dgm:t>
    </dgm:pt>
    <dgm:pt modelId="{BDB5C48E-0B18-4207-8842-161536658E56}">
      <dgm:prSet phldrT="[Text]"/>
      <dgm:spPr/>
      <dgm:t>
        <a:bodyPr/>
        <a:lstStyle/>
        <a:p>
          <a:r>
            <a:rPr lang="en-US" altLang="en-US" dirty="0">
              <a:solidFill>
                <a:schemeClr val="tx1"/>
              </a:solidFill>
            </a:rPr>
            <a:t>No fever, nausea, vomiting or flank pain.</a:t>
          </a:r>
          <a:endParaRPr lang="en-US" dirty="0">
            <a:solidFill>
              <a:schemeClr val="tx1"/>
            </a:solidFill>
          </a:endParaRPr>
        </a:p>
      </dgm:t>
    </dgm:pt>
    <dgm:pt modelId="{CE540DA5-5B3D-460E-B485-BA4A47E72D2A}" type="parTrans" cxnId="{8920218B-AD8E-463A-8712-92BD8A66407B}">
      <dgm:prSet/>
      <dgm:spPr/>
      <dgm:t>
        <a:bodyPr/>
        <a:lstStyle/>
        <a:p>
          <a:endParaRPr lang="en-US"/>
        </a:p>
      </dgm:t>
    </dgm:pt>
    <dgm:pt modelId="{43AA5D81-028D-46B6-90D4-CAA540EDF60F}" type="sibTrans" cxnId="{8920218B-AD8E-463A-8712-92BD8A66407B}">
      <dgm:prSet/>
      <dgm:spPr/>
      <dgm:t>
        <a:bodyPr/>
        <a:lstStyle/>
        <a:p>
          <a:endParaRPr lang="en-US"/>
        </a:p>
      </dgm:t>
    </dgm:pt>
    <dgm:pt modelId="{D109E18D-D276-47B6-9BF2-4A16989FF07D}">
      <dgm:prSet/>
      <dgm:spPr/>
      <dgm:t>
        <a:bodyPr/>
        <a:lstStyle/>
        <a:p>
          <a:r>
            <a:rPr lang="en-US" altLang="en-US" dirty="0">
              <a:solidFill>
                <a:schemeClr val="tx1"/>
              </a:solidFill>
            </a:rPr>
            <a:t>Complicated</a:t>
          </a:r>
        </a:p>
        <a:p>
          <a:r>
            <a:rPr lang="en-US" dirty="0">
              <a:solidFill>
                <a:schemeClr val="tx1"/>
              </a:solidFill>
            </a:rPr>
            <a:t>cystitis</a:t>
          </a:r>
        </a:p>
      </dgm:t>
    </dgm:pt>
    <dgm:pt modelId="{AD20CD37-C0B9-430D-ADF6-C60F236AA46B}" type="parTrans" cxnId="{FFF346C2-1093-4D73-A629-05D3F2807752}">
      <dgm:prSet/>
      <dgm:spPr/>
      <dgm:t>
        <a:bodyPr/>
        <a:lstStyle/>
        <a:p>
          <a:endParaRPr lang="en-US"/>
        </a:p>
      </dgm:t>
    </dgm:pt>
    <dgm:pt modelId="{2A934D04-D625-47E0-9342-5412C234B272}" type="sibTrans" cxnId="{FFF346C2-1093-4D73-A629-05D3F2807752}">
      <dgm:prSet/>
      <dgm:spPr/>
      <dgm:t>
        <a:bodyPr/>
        <a:lstStyle/>
        <a:p>
          <a:endParaRPr lang="en-US"/>
        </a:p>
      </dgm:t>
    </dgm:pt>
    <dgm:pt modelId="{8719B141-BC5B-4F2D-8595-EBDD8D8D85C7}">
      <dgm:prSet/>
      <dgm:spPr/>
      <dgm:t>
        <a:bodyPr/>
        <a:lstStyle/>
        <a:p>
          <a:r>
            <a:rPr lang="en-US" dirty="0">
              <a:solidFill>
                <a:schemeClr val="tx1"/>
              </a:solidFill>
            </a:rPr>
            <a:t>Hesitancy</a:t>
          </a:r>
        </a:p>
      </dgm:t>
    </dgm:pt>
    <dgm:pt modelId="{A2EDF70B-81C4-4EC4-8EEC-29985066401A}" type="parTrans" cxnId="{C8C46FDC-4290-41AC-A443-FFEF228A08AB}">
      <dgm:prSet/>
      <dgm:spPr/>
      <dgm:t>
        <a:bodyPr/>
        <a:lstStyle/>
        <a:p>
          <a:endParaRPr lang="en-US"/>
        </a:p>
      </dgm:t>
    </dgm:pt>
    <dgm:pt modelId="{80493229-3C3F-4CAA-9ADF-980C98B26E08}" type="sibTrans" cxnId="{C8C46FDC-4290-41AC-A443-FFEF228A08AB}">
      <dgm:prSet/>
      <dgm:spPr/>
      <dgm:t>
        <a:bodyPr/>
        <a:lstStyle/>
        <a:p>
          <a:endParaRPr lang="en-US"/>
        </a:p>
      </dgm:t>
    </dgm:pt>
    <dgm:pt modelId="{89FA631C-8D19-4001-82D2-434C480A1576}">
      <dgm:prSet/>
      <dgm:spPr/>
      <dgm:t>
        <a:bodyPr/>
        <a:lstStyle/>
        <a:p>
          <a:r>
            <a:rPr lang="en-US" dirty="0">
              <a:solidFill>
                <a:schemeClr val="tx1"/>
              </a:solidFill>
            </a:rPr>
            <a:t>Urinary frequency and urgency </a:t>
          </a:r>
        </a:p>
      </dgm:t>
    </dgm:pt>
    <dgm:pt modelId="{CED6DB27-D4E0-4EBF-BC59-3AD95AB23853}" type="parTrans" cxnId="{9F8E12AE-038A-4356-894A-1C317C6B24F4}">
      <dgm:prSet/>
      <dgm:spPr/>
      <dgm:t>
        <a:bodyPr/>
        <a:lstStyle/>
        <a:p>
          <a:endParaRPr lang="en-US"/>
        </a:p>
      </dgm:t>
    </dgm:pt>
    <dgm:pt modelId="{B341506A-42A9-4432-B793-3E445030AB48}" type="sibTrans" cxnId="{9F8E12AE-038A-4356-894A-1C317C6B24F4}">
      <dgm:prSet/>
      <dgm:spPr/>
      <dgm:t>
        <a:bodyPr/>
        <a:lstStyle/>
        <a:p>
          <a:endParaRPr lang="en-US"/>
        </a:p>
      </dgm:t>
    </dgm:pt>
    <dgm:pt modelId="{A5B66017-AC45-4521-A31E-3C7BB188CEEF}">
      <dgm:prSet/>
      <dgm:spPr/>
      <dgm:t>
        <a:bodyPr/>
        <a:lstStyle/>
        <a:p>
          <a:r>
            <a:rPr lang="en-US" dirty="0">
              <a:solidFill>
                <a:schemeClr val="tx1"/>
              </a:solidFill>
              <a:cs typeface="Comic Sans MS"/>
            </a:rPr>
            <a:t>Infections in patients with functional or structural abnormalities that reduce the efficacy of antimicrobial therapy. </a:t>
          </a:r>
          <a:endParaRPr lang="en-US" dirty="0">
            <a:solidFill>
              <a:schemeClr val="tx1"/>
            </a:solidFill>
          </a:endParaRPr>
        </a:p>
      </dgm:t>
    </dgm:pt>
    <dgm:pt modelId="{8B30622C-4D0B-409C-BE17-1BBEA0C4C0FB}" type="parTrans" cxnId="{491E360B-C8DD-41F9-9D97-7B95A60BA095}">
      <dgm:prSet/>
      <dgm:spPr/>
      <dgm:t>
        <a:bodyPr/>
        <a:lstStyle/>
        <a:p>
          <a:endParaRPr lang="en-US"/>
        </a:p>
      </dgm:t>
    </dgm:pt>
    <dgm:pt modelId="{647338E5-6A0C-49EC-8D88-2E84D5B9BBDC}" type="sibTrans" cxnId="{491E360B-C8DD-41F9-9D97-7B95A60BA095}">
      <dgm:prSet/>
      <dgm:spPr/>
      <dgm:t>
        <a:bodyPr/>
        <a:lstStyle/>
        <a:p>
          <a:endParaRPr lang="en-US"/>
        </a:p>
      </dgm:t>
    </dgm:pt>
    <dgm:pt modelId="{79E0FF8C-80D3-4718-964A-EFC61363ADDD}">
      <dgm:prSet/>
      <dgm:spPr/>
      <dgm:t>
        <a:bodyPr/>
        <a:lstStyle/>
        <a:p>
          <a:r>
            <a:rPr lang="en-US" altLang="en-US" dirty="0">
              <a:solidFill>
                <a:schemeClr val="tx1"/>
              </a:solidFill>
            </a:rPr>
            <a:t>If in male patients or in pregnant women,</a:t>
          </a:r>
          <a:r>
            <a:rPr lang="en-US" dirty="0">
              <a:solidFill>
                <a:schemeClr val="tx1"/>
              </a:solidFill>
              <a:cs typeface="Comic Sans MS"/>
            </a:rPr>
            <a:t> also considered as complicated.</a:t>
          </a:r>
          <a:r>
            <a:rPr lang="en-US" altLang="en-US" dirty="0">
              <a:solidFill>
                <a:schemeClr val="tx1"/>
              </a:solidFill>
            </a:rPr>
            <a:t> </a:t>
          </a:r>
          <a:endParaRPr lang="en-US" dirty="0">
            <a:solidFill>
              <a:schemeClr val="tx1"/>
            </a:solidFill>
          </a:endParaRPr>
        </a:p>
      </dgm:t>
    </dgm:pt>
    <dgm:pt modelId="{00FBFD56-FB3C-4745-A1B9-B184E6632DA9}" type="parTrans" cxnId="{E5846E96-6A9F-49D4-B131-BCD892201922}">
      <dgm:prSet/>
      <dgm:spPr/>
      <dgm:t>
        <a:bodyPr/>
        <a:lstStyle/>
        <a:p>
          <a:endParaRPr lang="en-US"/>
        </a:p>
      </dgm:t>
    </dgm:pt>
    <dgm:pt modelId="{7967AA2F-E7D2-46F9-A282-5C28A19F6C4E}" type="sibTrans" cxnId="{E5846E96-6A9F-49D4-B131-BCD892201922}">
      <dgm:prSet/>
      <dgm:spPr/>
      <dgm:t>
        <a:bodyPr/>
        <a:lstStyle/>
        <a:p>
          <a:endParaRPr lang="en-US"/>
        </a:p>
      </dgm:t>
    </dgm:pt>
    <dgm:pt modelId="{655CE2C0-3029-4E5B-BD67-528318229F20}">
      <dgm:prSet/>
      <dgm:spPr/>
      <dgm:t>
        <a:bodyPr/>
        <a:lstStyle/>
        <a:p>
          <a:r>
            <a:rPr lang="en-US" dirty="0">
              <a:solidFill>
                <a:schemeClr val="tx1"/>
              </a:solidFill>
              <a:cs typeface="Comic Sans MS"/>
            </a:rPr>
            <a:t>If the kidney was involved (pyelonephritis).</a:t>
          </a:r>
          <a:endParaRPr lang="en-US" dirty="0">
            <a:solidFill>
              <a:schemeClr val="tx1"/>
            </a:solidFill>
          </a:endParaRPr>
        </a:p>
      </dgm:t>
    </dgm:pt>
    <dgm:pt modelId="{53926BC6-00A1-4550-866C-17D13D8E68B1}" type="parTrans" cxnId="{8E634DB7-FB35-42F8-B461-73572DFC2D83}">
      <dgm:prSet/>
      <dgm:spPr/>
      <dgm:t>
        <a:bodyPr/>
        <a:lstStyle/>
        <a:p>
          <a:endParaRPr lang="en-US"/>
        </a:p>
      </dgm:t>
    </dgm:pt>
    <dgm:pt modelId="{694FF0FF-7F71-4405-B165-9BEEEEB99302}" type="sibTrans" cxnId="{8E634DB7-FB35-42F8-B461-73572DFC2D83}">
      <dgm:prSet/>
      <dgm:spPr/>
      <dgm:t>
        <a:bodyPr/>
        <a:lstStyle/>
        <a:p>
          <a:endParaRPr lang="en-US"/>
        </a:p>
      </dgm:t>
    </dgm:pt>
    <dgm:pt modelId="{12C9B8E3-056A-4FBA-AC7C-E4CE53E0653D}" type="pres">
      <dgm:prSet presAssocID="{D0A7B313-50F3-4B39-B184-F3E0A9C51C69}" presName="list" presStyleCnt="0">
        <dgm:presLayoutVars>
          <dgm:dir/>
          <dgm:animLvl val="lvl"/>
        </dgm:presLayoutVars>
      </dgm:prSet>
      <dgm:spPr/>
    </dgm:pt>
    <dgm:pt modelId="{4FCF6FB3-E458-4C11-A9AE-CA1C4858B776}" type="pres">
      <dgm:prSet presAssocID="{74A35066-D769-45D7-9169-E5003529F19E}" presName="posSpace" presStyleCnt="0"/>
      <dgm:spPr/>
    </dgm:pt>
    <dgm:pt modelId="{94D1ECC4-95C2-42B5-93C0-D9210E8BFB10}" type="pres">
      <dgm:prSet presAssocID="{74A35066-D769-45D7-9169-E5003529F19E}" presName="vertFlow" presStyleCnt="0"/>
      <dgm:spPr/>
    </dgm:pt>
    <dgm:pt modelId="{799D5D26-E192-42FD-A7F2-55BD32953582}" type="pres">
      <dgm:prSet presAssocID="{74A35066-D769-45D7-9169-E5003529F19E}" presName="topSpace" presStyleCnt="0"/>
      <dgm:spPr/>
    </dgm:pt>
    <dgm:pt modelId="{05C33C7F-56A9-42F5-82E9-C0A7AABBF9D9}" type="pres">
      <dgm:prSet presAssocID="{74A35066-D769-45D7-9169-E5003529F19E}" presName="firstComp" presStyleCnt="0"/>
      <dgm:spPr/>
    </dgm:pt>
    <dgm:pt modelId="{5084B1B2-9D26-4BB9-B156-6B844106E8F3}" type="pres">
      <dgm:prSet presAssocID="{74A35066-D769-45D7-9169-E5003529F19E}" presName="firstChild" presStyleLbl="bgAccFollowNode1" presStyleIdx="0" presStyleCnt="9" custScaleY="60357"/>
      <dgm:spPr/>
    </dgm:pt>
    <dgm:pt modelId="{930B5203-153A-4E97-B3D3-58ACCF53101A}" type="pres">
      <dgm:prSet presAssocID="{74A35066-D769-45D7-9169-E5003529F19E}" presName="firstChildTx" presStyleLbl="bgAccFollowNode1" presStyleIdx="0" presStyleCnt="9">
        <dgm:presLayoutVars>
          <dgm:bulletEnabled val="1"/>
        </dgm:presLayoutVars>
      </dgm:prSet>
      <dgm:spPr/>
    </dgm:pt>
    <dgm:pt modelId="{F0A4BF0D-228A-4B94-A411-DA8D6D607CD4}" type="pres">
      <dgm:prSet presAssocID="{69A5ECC5-DD08-4F73-BE98-4DBE6021514A}" presName="comp" presStyleCnt="0"/>
      <dgm:spPr/>
    </dgm:pt>
    <dgm:pt modelId="{6BE1FE44-550E-4F88-B0F3-CAEF47F6E3D2}" type="pres">
      <dgm:prSet presAssocID="{69A5ECC5-DD08-4F73-BE98-4DBE6021514A}" presName="child" presStyleLbl="bgAccFollowNode1" presStyleIdx="1" presStyleCnt="9" custScaleY="57077"/>
      <dgm:spPr/>
    </dgm:pt>
    <dgm:pt modelId="{7890F0BB-40C5-42A2-B1D8-981939206517}" type="pres">
      <dgm:prSet presAssocID="{69A5ECC5-DD08-4F73-BE98-4DBE6021514A}" presName="childTx" presStyleLbl="bgAccFollowNode1" presStyleIdx="1" presStyleCnt="9">
        <dgm:presLayoutVars>
          <dgm:bulletEnabled val="1"/>
        </dgm:presLayoutVars>
      </dgm:prSet>
      <dgm:spPr/>
    </dgm:pt>
    <dgm:pt modelId="{9360BFB7-FC44-4153-A0FA-62EA1D500D8B}" type="pres">
      <dgm:prSet presAssocID="{8719B141-BC5B-4F2D-8595-EBDD8D8D85C7}" presName="comp" presStyleCnt="0"/>
      <dgm:spPr/>
    </dgm:pt>
    <dgm:pt modelId="{E97F4FB7-48F6-4A4A-B258-4852F6AFB5CE}" type="pres">
      <dgm:prSet presAssocID="{8719B141-BC5B-4F2D-8595-EBDD8D8D85C7}" presName="child" presStyleLbl="bgAccFollowNode1" presStyleIdx="2" presStyleCnt="9" custScaleY="50804"/>
      <dgm:spPr/>
    </dgm:pt>
    <dgm:pt modelId="{9667D295-D1EF-4D10-A020-5B7DAD248934}" type="pres">
      <dgm:prSet presAssocID="{8719B141-BC5B-4F2D-8595-EBDD8D8D85C7}" presName="childTx" presStyleLbl="bgAccFollowNode1" presStyleIdx="2" presStyleCnt="9">
        <dgm:presLayoutVars>
          <dgm:bulletEnabled val="1"/>
        </dgm:presLayoutVars>
      </dgm:prSet>
      <dgm:spPr/>
    </dgm:pt>
    <dgm:pt modelId="{937DE74A-4E1E-4C4B-9EA1-C34A2A1DFCEB}" type="pres">
      <dgm:prSet presAssocID="{89FA631C-8D19-4001-82D2-434C480A1576}" presName="comp" presStyleCnt="0"/>
      <dgm:spPr/>
    </dgm:pt>
    <dgm:pt modelId="{7B88072B-7583-4529-A2FB-6294B4A6601D}" type="pres">
      <dgm:prSet presAssocID="{89FA631C-8D19-4001-82D2-434C480A1576}" presName="child" presStyleLbl="bgAccFollowNode1" presStyleIdx="3" presStyleCnt="9" custScaleY="57295"/>
      <dgm:spPr/>
    </dgm:pt>
    <dgm:pt modelId="{30F53BE1-85B0-4C7C-B875-36969E595693}" type="pres">
      <dgm:prSet presAssocID="{89FA631C-8D19-4001-82D2-434C480A1576}" presName="childTx" presStyleLbl="bgAccFollowNode1" presStyleIdx="3" presStyleCnt="9">
        <dgm:presLayoutVars>
          <dgm:bulletEnabled val="1"/>
        </dgm:presLayoutVars>
      </dgm:prSet>
      <dgm:spPr/>
    </dgm:pt>
    <dgm:pt modelId="{17B4BD93-9220-45FD-8696-2BE9C3D5ED7F}" type="pres">
      <dgm:prSet presAssocID="{74A35066-D769-45D7-9169-E5003529F19E}" presName="negSpace" presStyleCnt="0"/>
      <dgm:spPr/>
    </dgm:pt>
    <dgm:pt modelId="{D5B6DA2A-9CFA-4052-A449-7A547F40AC53}" type="pres">
      <dgm:prSet presAssocID="{74A35066-D769-45D7-9169-E5003529F19E}" presName="circle" presStyleLbl="node1" presStyleIdx="0" presStyleCnt="3"/>
      <dgm:spPr/>
    </dgm:pt>
    <dgm:pt modelId="{27A3185A-9744-487F-88A6-C0E61002E31C}" type="pres">
      <dgm:prSet presAssocID="{7BB35DA2-CCFA-46D5-84E2-052A1200025B}" presName="transSpace" presStyleCnt="0"/>
      <dgm:spPr/>
    </dgm:pt>
    <dgm:pt modelId="{60B858A2-8CFF-4D4D-BD19-59EEBADEDBF4}" type="pres">
      <dgm:prSet presAssocID="{289579E0-4058-469B-AE6E-5D40F9F50B0B}" presName="posSpace" presStyleCnt="0"/>
      <dgm:spPr/>
    </dgm:pt>
    <dgm:pt modelId="{D0ADBC16-E566-4ED6-89C6-258C094B2A9D}" type="pres">
      <dgm:prSet presAssocID="{289579E0-4058-469B-AE6E-5D40F9F50B0B}" presName="vertFlow" presStyleCnt="0"/>
      <dgm:spPr/>
    </dgm:pt>
    <dgm:pt modelId="{AF9BA66A-4892-4F43-B99E-CA18EB062120}" type="pres">
      <dgm:prSet presAssocID="{289579E0-4058-469B-AE6E-5D40F9F50B0B}" presName="topSpace" presStyleCnt="0"/>
      <dgm:spPr/>
    </dgm:pt>
    <dgm:pt modelId="{F7C0216E-5A11-4A8F-B6A6-A7F2AF8F22BA}" type="pres">
      <dgm:prSet presAssocID="{289579E0-4058-469B-AE6E-5D40F9F50B0B}" presName="firstComp" presStyleCnt="0"/>
      <dgm:spPr/>
    </dgm:pt>
    <dgm:pt modelId="{47F7C52F-84E2-4628-A5C5-BA339BAA66F9}" type="pres">
      <dgm:prSet presAssocID="{289579E0-4058-469B-AE6E-5D40F9F50B0B}" presName="firstChild" presStyleLbl="bgAccFollowNode1" presStyleIdx="4" presStyleCnt="9"/>
      <dgm:spPr/>
    </dgm:pt>
    <dgm:pt modelId="{DEF4E547-F87C-415B-BCA3-2871E58ACA6E}" type="pres">
      <dgm:prSet presAssocID="{289579E0-4058-469B-AE6E-5D40F9F50B0B}" presName="firstChildTx" presStyleLbl="bgAccFollowNode1" presStyleIdx="4" presStyleCnt="9">
        <dgm:presLayoutVars>
          <dgm:bulletEnabled val="1"/>
        </dgm:presLayoutVars>
      </dgm:prSet>
      <dgm:spPr/>
    </dgm:pt>
    <dgm:pt modelId="{F072054D-F4E4-4548-AC45-36BC710F9B7B}" type="pres">
      <dgm:prSet presAssocID="{BDB5C48E-0B18-4207-8842-161536658E56}" presName="comp" presStyleCnt="0"/>
      <dgm:spPr/>
    </dgm:pt>
    <dgm:pt modelId="{845063F5-E8C8-42DF-BAB2-EB4EE043259A}" type="pres">
      <dgm:prSet presAssocID="{BDB5C48E-0B18-4207-8842-161536658E56}" presName="child" presStyleLbl="bgAccFollowNode1" presStyleIdx="5" presStyleCnt="9"/>
      <dgm:spPr/>
    </dgm:pt>
    <dgm:pt modelId="{73C6AB4B-04A7-4E6B-A4EE-524C62760199}" type="pres">
      <dgm:prSet presAssocID="{BDB5C48E-0B18-4207-8842-161536658E56}" presName="childTx" presStyleLbl="bgAccFollowNode1" presStyleIdx="5" presStyleCnt="9">
        <dgm:presLayoutVars>
          <dgm:bulletEnabled val="1"/>
        </dgm:presLayoutVars>
      </dgm:prSet>
      <dgm:spPr/>
    </dgm:pt>
    <dgm:pt modelId="{0EEA86F5-5900-4BB2-98CC-38E20B9A2F72}" type="pres">
      <dgm:prSet presAssocID="{289579E0-4058-469B-AE6E-5D40F9F50B0B}" presName="negSpace" presStyleCnt="0"/>
      <dgm:spPr/>
    </dgm:pt>
    <dgm:pt modelId="{128F5574-692D-4063-A3A2-BD4E4607CFA8}" type="pres">
      <dgm:prSet presAssocID="{289579E0-4058-469B-AE6E-5D40F9F50B0B}" presName="circle" presStyleLbl="node1" presStyleIdx="1" presStyleCnt="3"/>
      <dgm:spPr/>
    </dgm:pt>
    <dgm:pt modelId="{9F6BCD21-4E57-4F76-894B-696B3332BECB}" type="pres">
      <dgm:prSet presAssocID="{ED854351-FED7-4DBA-837E-EE8304D20E39}" presName="transSpace" presStyleCnt="0"/>
      <dgm:spPr/>
    </dgm:pt>
    <dgm:pt modelId="{9A4F6B54-C538-4344-8C67-0F83DAF31E2E}" type="pres">
      <dgm:prSet presAssocID="{D109E18D-D276-47B6-9BF2-4A16989FF07D}" presName="posSpace" presStyleCnt="0"/>
      <dgm:spPr/>
    </dgm:pt>
    <dgm:pt modelId="{39F391CC-16C2-4ABA-8A94-F55AD50A3E03}" type="pres">
      <dgm:prSet presAssocID="{D109E18D-D276-47B6-9BF2-4A16989FF07D}" presName="vertFlow" presStyleCnt="0"/>
      <dgm:spPr/>
    </dgm:pt>
    <dgm:pt modelId="{7F2F441F-918B-4182-A699-C7312F5B446C}" type="pres">
      <dgm:prSet presAssocID="{D109E18D-D276-47B6-9BF2-4A16989FF07D}" presName="topSpace" presStyleCnt="0"/>
      <dgm:spPr/>
    </dgm:pt>
    <dgm:pt modelId="{081CC7E2-4A0B-4E35-AB09-C25C0440828A}" type="pres">
      <dgm:prSet presAssocID="{D109E18D-D276-47B6-9BF2-4A16989FF07D}" presName="firstComp" presStyleCnt="0"/>
      <dgm:spPr/>
    </dgm:pt>
    <dgm:pt modelId="{0DC6548F-953E-445A-AF88-081A8BB987BF}" type="pres">
      <dgm:prSet presAssocID="{D109E18D-D276-47B6-9BF2-4A16989FF07D}" presName="firstChild" presStyleLbl="bgAccFollowNode1" presStyleIdx="6" presStyleCnt="9"/>
      <dgm:spPr/>
    </dgm:pt>
    <dgm:pt modelId="{442C20DD-DBF6-4459-B575-253CCF339B1F}" type="pres">
      <dgm:prSet presAssocID="{D109E18D-D276-47B6-9BF2-4A16989FF07D}" presName="firstChildTx" presStyleLbl="bgAccFollowNode1" presStyleIdx="6" presStyleCnt="9">
        <dgm:presLayoutVars>
          <dgm:bulletEnabled val="1"/>
        </dgm:presLayoutVars>
      </dgm:prSet>
      <dgm:spPr/>
    </dgm:pt>
    <dgm:pt modelId="{D2D2D35E-CE5E-4847-8205-C1B859D5CFE9}" type="pres">
      <dgm:prSet presAssocID="{79E0FF8C-80D3-4718-964A-EFC61363ADDD}" presName="comp" presStyleCnt="0"/>
      <dgm:spPr/>
    </dgm:pt>
    <dgm:pt modelId="{9F6DC276-E7AE-4094-9E7E-2B853FB7B013}" type="pres">
      <dgm:prSet presAssocID="{79E0FF8C-80D3-4718-964A-EFC61363ADDD}" presName="child" presStyleLbl="bgAccFollowNode1" presStyleIdx="7" presStyleCnt="9"/>
      <dgm:spPr/>
    </dgm:pt>
    <dgm:pt modelId="{1EBD784F-1284-4B90-BAE1-8D15371EA7D9}" type="pres">
      <dgm:prSet presAssocID="{79E0FF8C-80D3-4718-964A-EFC61363ADDD}" presName="childTx" presStyleLbl="bgAccFollowNode1" presStyleIdx="7" presStyleCnt="9">
        <dgm:presLayoutVars>
          <dgm:bulletEnabled val="1"/>
        </dgm:presLayoutVars>
      </dgm:prSet>
      <dgm:spPr/>
    </dgm:pt>
    <dgm:pt modelId="{D8158992-F7A8-4E63-B531-61766C2ABAB4}" type="pres">
      <dgm:prSet presAssocID="{655CE2C0-3029-4E5B-BD67-528318229F20}" presName="comp" presStyleCnt="0"/>
      <dgm:spPr/>
    </dgm:pt>
    <dgm:pt modelId="{C19B38C0-CB4C-49D9-A5FE-AFB5FB8F0D87}" type="pres">
      <dgm:prSet presAssocID="{655CE2C0-3029-4E5B-BD67-528318229F20}" presName="child" presStyleLbl="bgAccFollowNode1" presStyleIdx="8" presStyleCnt="9"/>
      <dgm:spPr/>
    </dgm:pt>
    <dgm:pt modelId="{7BF24B14-966C-45DA-B909-ACC8CCEB9735}" type="pres">
      <dgm:prSet presAssocID="{655CE2C0-3029-4E5B-BD67-528318229F20}" presName="childTx" presStyleLbl="bgAccFollowNode1" presStyleIdx="8" presStyleCnt="9">
        <dgm:presLayoutVars>
          <dgm:bulletEnabled val="1"/>
        </dgm:presLayoutVars>
      </dgm:prSet>
      <dgm:spPr/>
    </dgm:pt>
    <dgm:pt modelId="{27D6174A-A8B9-462F-B1EE-8A8CCB0E71D3}" type="pres">
      <dgm:prSet presAssocID="{D109E18D-D276-47B6-9BF2-4A16989FF07D}" presName="negSpace" presStyleCnt="0"/>
      <dgm:spPr/>
    </dgm:pt>
    <dgm:pt modelId="{40A4D912-AE84-48CF-8B73-0679FF2DB284}" type="pres">
      <dgm:prSet presAssocID="{D109E18D-D276-47B6-9BF2-4A16989FF07D}" presName="circle" presStyleLbl="node1" presStyleIdx="2" presStyleCnt="3"/>
      <dgm:spPr/>
    </dgm:pt>
  </dgm:ptLst>
  <dgm:cxnLst>
    <dgm:cxn modelId="{9CCE4F06-DB1A-40D9-9E26-F9A9AEDDA6E6}" type="presOf" srcId="{79E0FF8C-80D3-4718-964A-EFC61363ADDD}" destId="{9F6DC276-E7AE-4094-9E7E-2B853FB7B013}" srcOrd="0" destOrd="0" presId="urn:microsoft.com/office/officeart/2005/8/layout/hList9"/>
    <dgm:cxn modelId="{491E360B-C8DD-41F9-9D97-7B95A60BA095}" srcId="{D109E18D-D276-47B6-9BF2-4A16989FF07D}" destId="{A5B66017-AC45-4521-A31E-3C7BB188CEEF}" srcOrd="0" destOrd="0" parTransId="{8B30622C-4D0B-409C-BE17-1BBEA0C4C0FB}" sibTransId="{647338E5-6A0C-49EC-8D88-2E84D5B9BBDC}"/>
    <dgm:cxn modelId="{FDC82014-DE78-4CBC-931F-45D2772175AF}" type="presOf" srcId="{5E9D2F5F-0B28-4A63-9555-500D725DBF7E}" destId="{DEF4E547-F87C-415B-BCA3-2871E58ACA6E}" srcOrd="1" destOrd="0" presId="urn:microsoft.com/office/officeart/2005/8/layout/hList9"/>
    <dgm:cxn modelId="{1752E518-A16C-4B13-B315-76379B8623E7}" srcId="{74A35066-D769-45D7-9169-E5003529F19E}" destId="{69A5ECC5-DD08-4F73-BE98-4DBE6021514A}" srcOrd="1" destOrd="0" parTransId="{BFC96B6F-C11B-4999-A9CF-7E31C01980DB}" sibTransId="{28F0F323-0F23-4655-8DF6-2EB928F5C9EE}"/>
    <dgm:cxn modelId="{39048220-FA2C-4DA1-A2FA-747DE1A28D27}" type="presOf" srcId="{69A5ECC5-DD08-4F73-BE98-4DBE6021514A}" destId="{6BE1FE44-550E-4F88-B0F3-CAEF47F6E3D2}" srcOrd="0" destOrd="0" presId="urn:microsoft.com/office/officeart/2005/8/layout/hList9"/>
    <dgm:cxn modelId="{1FED5E23-6F7C-4B18-AA51-10CC697B3D22}" type="presOf" srcId="{A5B66017-AC45-4521-A31E-3C7BB188CEEF}" destId="{442C20DD-DBF6-4459-B575-253CCF339B1F}" srcOrd="1" destOrd="0" presId="urn:microsoft.com/office/officeart/2005/8/layout/hList9"/>
    <dgm:cxn modelId="{21171533-8C39-441B-A0FA-9F1008A8EAE8}" type="presOf" srcId="{F13950D8-E97E-4DFC-9D62-5B61C53C1F5A}" destId="{930B5203-153A-4E97-B3D3-58ACCF53101A}" srcOrd="1" destOrd="0" presId="urn:microsoft.com/office/officeart/2005/8/layout/hList9"/>
    <dgm:cxn modelId="{62C0B73C-C423-4426-921D-F90420CC5808}" type="presOf" srcId="{79E0FF8C-80D3-4718-964A-EFC61363ADDD}" destId="{1EBD784F-1284-4B90-BAE1-8D15371EA7D9}" srcOrd="1" destOrd="0" presId="urn:microsoft.com/office/officeart/2005/8/layout/hList9"/>
    <dgm:cxn modelId="{051C4749-2668-4E1C-B566-97A915EF5E81}" type="presOf" srcId="{A5B66017-AC45-4521-A31E-3C7BB188CEEF}" destId="{0DC6548F-953E-445A-AF88-081A8BB987BF}" srcOrd="0" destOrd="0" presId="urn:microsoft.com/office/officeart/2005/8/layout/hList9"/>
    <dgm:cxn modelId="{470E446A-F39E-47AD-B62E-82A8D70E556D}" type="presOf" srcId="{655CE2C0-3029-4E5B-BD67-528318229F20}" destId="{7BF24B14-966C-45DA-B909-ACC8CCEB9735}" srcOrd="1" destOrd="0" presId="urn:microsoft.com/office/officeart/2005/8/layout/hList9"/>
    <dgm:cxn modelId="{F9400572-E55C-41EF-AF2D-29F435AE7077}" srcId="{74A35066-D769-45D7-9169-E5003529F19E}" destId="{F13950D8-E97E-4DFC-9D62-5B61C53C1F5A}" srcOrd="0" destOrd="0" parTransId="{4635BB20-58D2-401F-A31B-368BB1AB0414}" sibTransId="{40E3322B-B861-40EE-9B9E-741616EB152F}"/>
    <dgm:cxn modelId="{184EF388-34A4-4EAD-B54C-F66A78586F4B}" type="presOf" srcId="{74A35066-D769-45D7-9169-E5003529F19E}" destId="{D5B6DA2A-9CFA-4052-A449-7A547F40AC53}" srcOrd="0" destOrd="0" presId="urn:microsoft.com/office/officeart/2005/8/layout/hList9"/>
    <dgm:cxn modelId="{8920218B-AD8E-463A-8712-92BD8A66407B}" srcId="{289579E0-4058-469B-AE6E-5D40F9F50B0B}" destId="{BDB5C48E-0B18-4207-8842-161536658E56}" srcOrd="1" destOrd="0" parTransId="{CE540DA5-5B3D-460E-B485-BA4A47E72D2A}" sibTransId="{43AA5D81-028D-46B6-90D4-CAA540EDF60F}"/>
    <dgm:cxn modelId="{E5846E96-6A9F-49D4-B131-BCD892201922}" srcId="{D109E18D-D276-47B6-9BF2-4A16989FF07D}" destId="{79E0FF8C-80D3-4718-964A-EFC61363ADDD}" srcOrd="1" destOrd="0" parTransId="{00FBFD56-FB3C-4745-A1B9-B184E6632DA9}" sibTransId="{7967AA2F-E7D2-46F9-A282-5C28A19F6C4E}"/>
    <dgm:cxn modelId="{AC040299-B424-4CDE-86C4-C8D4E39D05AD}" srcId="{289579E0-4058-469B-AE6E-5D40F9F50B0B}" destId="{5E9D2F5F-0B28-4A63-9555-500D725DBF7E}" srcOrd="0" destOrd="0" parTransId="{2D5EC1FE-1EEF-40DB-B634-A7F89037709D}" sibTransId="{85B8FA0A-9CF4-458B-A1B4-AED331E4CCD4}"/>
    <dgm:cxn modelId="{2105E89D-0B73-4976-945C-15B894816743}" type="presOf" srcId="{F13950D8-E97E-4DFC-9D62-5B61C53C1F5A}" destId="{5084B1B2-9D26-4BB9-B156-6B844106E8F3}" srcOrd="0" destOrd="0" presId="urn:microsoft.com/office/officeart/2005/8/layout/hList9"/>
    <dgm:cxn modelId="{8FD18F9E-E16F-4A98-952F-681EE4174628}" type="presOf" srcId="{69A5ECC5-DD08-4F73-BE98-4DBE6021514A}" destId="{7890F0BB-40C5-42A2-B1D8-981939206517}" srcOrd="1" destOrd="0" presId="urn:microsoft.com/office/officeart/2005/8/layout/hList9"/>
    <dgm:cxn modelId="{1AC6BCAC-37E2-4F20-98C8-5AD139ACE9AA}" type="presOf" srcId="{8719B141-BC5B-4F2D-8595-EBDD8D8D85C7}" destId="{E97F4FB7-48F6-4A4A-B258-4852F6AFB5CE}" srcOrd="0" destOrd="0" presId="urn:microsoft.com/office/officeart/2005/8/layout/hList9"/>
    <dgm:cxn modelId="{54244AAD-695A-44A6-92B4-296120D667E8}" type="presOf" srcId="{89FA631C-8D19-4001-82D2-434C480A1576}" destId="{7B88072B-7583-4529-A2FB-6294B4A6601D}" srcOrd="0" destOrd="0" presId="urn:microsoft.com/office/officeart/2005/8/layout/hList9"/>
    <dgm:cxn modelId="{9F8E12AE-038A-4356-894A-1C317C6B24F4}" srcId="{74A35066-D769-45D7-9169-E5003529F19E}" destId="{89FA631C-8D19-4001-82D2-434C480A1576}" srcOrd="3" destOrd="0" parTransId="{CED6DB27-D4E0-4EBF-BC59-3AD95AB23853}" sibTransId="{B341506A-42A9-4432-B793-3E445030AB48}"/>
    <dgm:cxn modelId="{B45EE0AE-A3B4-4051-9CCD-C8262ACD40A6}" type="presOf" srcId="{89FA631C-8D19-4001-82D2-434C480A1576}" destId="{30F53BE1-85B0-4C7C-B875-36969E595693}" srcOrd="1" destOrd="0" presId="urn:microsoft.com/office/officeart/2005/8/layout/hList9"/>
    <dgm:cxn modelId="{42B3D6B2-A290-4E42-BF53-667B13958632}" type="presOf" srcId="{5E9D2F5F-0B28-4A63-9555-500D725DBF7E}" destId="{47F7C52F-84E2-4628-A5C5-BA339BAA66F9}" srcOrd="0" destOrd="0" presId="urn:microsoft.com/office/officeart/2005/8/layout/hList9"/>
    <dgm:cxn modelId="{076AB5B4-463D-491A-96CF-676F50D2B267}" type="presOf" srcId="{655CE2C0-3029-4E5B-BD67-528318229F20}" destId="{C19B38C0-CB4C-49D9-A5FE-AFB5FB8F0D87}" srcOrd="0" destOrd="0" presId="urn:microsoft.com/office/officeart/2005/8/layout/hList9"/>
    <dgm:cxn modelId="{8E634DB7-FB35-42F8-B461-73572DFC2D83}" srcId="{D109E18D-D276-47B6-9BF2-4A16989FF07D}" destId="{655CE2C0-3029-4E5B-BD67-528318229F20}" srcOrd="2" destOrd="0" parTransId="{53926BC6-00A1-4550-866C-17D13D8E68B1}" sibTransId="{694FF0FF-7F71-4405-B165-9BEEEEB99302}"/>
    <dgm:cxn modelId="{B38907BC-5CE0-4781-8B5C-D258D981552D}" srcId="{D0A7B313-50F3-4B39-B184-F3E0A9C51C69}" destId="{74A35066-D769-45D7-9169-E5003529F19E}" srcOrd="0" destOrd="0" parTransId="{6D232810-DA44-409C-A2B9-BC6763D9A098}" sibTransId="{7BB35DA2-CCFA-46D5-84E2-052A1200025B}"/>
    <dgm:cxn modelId="{2BA9AFBC-30E0-46BA-AD6D-CCF018808116}" type="presOf" srcId="{8719B141-BC5B-4F2D-8595-EBDD8D8D85C7}" destId="{9667D295-D1EF-4D10-A020-5B7DAD248934}" srcOrd="1" destOrd="0" presId="urn:microsoft.com/office/officeart/2005/8/layout/hList9"/>
    <dgm:cxn modelId="{FFF346C2-1093-4D73-A629-05D3F2807752}" srcId="{D0A7B313-50F3-4B39-B184-F3E0A9C51C69}" destId="{D109E18D-D276-47B6-9BF2-4A16989FF07D}" srcOrd="2" destOrd="0" parTransId="{AD20CD37-C0B9-430D-ADF6-C60F236AA46B}" sibTransId="{2A934D04-D625-47E0-9342-5412C234B272}"/>
    <dgm:cxn modelId="{3B1D96C3-EEE6-429C-B5BD-132768A9DF0C}" type="presOf" srcId="{289579E0-4058-469B-AE6E-5D40F9F50B0B}" destId="{128F5574-692D-4063-A3A2-BD4E4607CFA8}" srcOrd="0" destOrd="0" presId="urn:microsoft.com/office/officeart/2005/8/layout/hList9"/>
    <dgm:cxn modelId="{DC0047C5-3E9E-44CB-AB57-E9BBD24399F5}" type="presOf" srcId="{D0A7B313-50F3-4B39-B184-F3E0A9C51C69}" destId="{12C9B8E3-056A-4FBA-AC7C-E4CE53E0653D}" srcOrd="0" destOrd="0" presId="urn:microsoft.com/office/officeart/2005/8/layout/hList9"/>
    <dgm:cxn modelId="{C07BE0CF-4BBD-40CB-936D-8A1748755CC3}" type="presOf" srcId="{D109E18D-D276-47B6-9BF2-4A16989FF07D}" destId="{40A4D912-AE84-48CF-8B73-0679FF2DB284}" srcOrd="0" destOrd="0" presId="urn:microsoft.com/office/officeart/2005/8/layout/hList9"/>
    <dgm:cxn modelId="{5B4269DC-51BC-49C1-B337-0D5226E2FD1D}" type="presOf" srcId="{BDB5C48E-0B18-4207-8842-161536658E56}" destId="{73C6AB4B-04A7-4E6B-A4EE-524C62760199}" srcOrd="1" destOrd="0" presId="urn:microsoft.com/office/officeart/2005/8/layout/hList9"/>
    <dgm:cxn modelId="{C8C46FDC-4290-41AC-A443-FFEF228A08AB}" srcId="{74A35066-D769-45D7-9169-E5003529F19E}" destId="{8719B141-BC5B-4F2D-8595-EBDD8D8D85C7}" srcOrd="2" destOrd="0" parTransId="{A2EDF70B-81C4-4EC4-8EEC-29985066401A}" sibTransId="{80493229-3C3F-4CAA-9ADF-980C98B26E08}"/>
    <dgm:cxn modelId="{561979E4-B7CE-449B-A1B7-F26BA890222F}" srcId="{D0A7B313-50F3-4B39-B184-F3E0A9C51C69}" destId="{289579E0-4058-469B-AE6E-5D40F9F50B0B}" srcOrd="1" destOrd="0" parTransId="{46CDF0EB-B3FF-4A5E-A48C-8BBB5BCF14A7}" sibTransId="{ED854351-FED7-4DBA-837E-EE8304D20E39}"/>
    <dgm:cxn modelId="{660C85F5-52D1-4586-9805-56CA73DE65CB}" type="presOf" srcId="{BDB5C48E-0B18-4207-8842-161536658E56}" destId="{845063F5-E8C8-42DF-BAB2-EB4EE043259A}" srcOrd="0" destOrd="0" presId="urn:microsoft.com/office/officeart/2005/8/layout/hList9"/>
    <dgm:cxn modelId="{77383695-F8BA-479B-BBAF-F06FAFA0F826}" type="presParOf" srcId="{12C9B8E3-056A-4FBA-AC7C-E4CE53E0653D}" destId="{4FCF6FB3-E458-4C11-A9AE-CA1C4858B776}" srcOrd="0" destOrd="0" presId="urn:microsoft.com/office/officeart/2005/8/layout/hList9"/>
    <dgm:cxn modelId="{730B99A1-5439-4E8C-BAE1-FD5F2799ADEC}" type="presParOf" srcId="{12C9B8E3-056A-4FBA-AC7C-E4CE53E0653D}" destId="{94D1ECC4-95C2-42B5-93C0-D9210E8BFB10}" srcOrd="1" destOrd="0" presId="urn:microsoft.com/office/officeart/2005/8/layout/hList9"/>
    <dgm:cxn modelId="{DA693343-B629-469E-8091-F2BF79D8A840}" type="presParOf" srcId="{94D1ECC4-95C2-42B5-93C0-D9210E8BFB10}" destId="{799D5D26-E192-42FD-A7F2-55BD32953582}" srcOrd="0" destOrd="0" presId="urn:microsoft.com/office/officeart/2005/8/layout/hList9"/>
    <dgm:cxn modelId="{25ED33FA-33B6-46B4-A858-8F15F1D15D92}" type="presParOf" srcId="{94D1ECC4-95C2-42B5-93C0-D9210E8BFB10}" destId="{05C33C7F-56A9-42F5-82E9-C0A7AABBF9D9}" srcOrd="1" destOrd="0" presId="urn:microsoft.com/office/officeart/2005/8/layout/hList9"/>
    <dgm:cxn modelId="{47B70EB8-8520-4AD0-9877-2A7262B06A89}" type="presParOf" srcId="{05C33C7F-56A9-42F5-82E9-C0A7AABBF9D9}" destId="{5084B1B2-9D26-4BB9-B156-6B844106E8F3}" srcOrd="0" destOrd="0" presId="urn:microsoft.com/office/officeart/2005/8/layout/hList9"/>
    <dgm:cxn modelId="{CB3191AE-4A4F-41FC-AB36-9E30A4640EE8}" type="presParOf" srcId="{05C33C7F-56A9-42F5-82E9-C0A7AABBF9D9}" destId="{930B5203-153A-4E97-B3D3-58ACCF53101A}" srcOrd="1" destOrd="0" presId="urn:microsoft.com/office/officeart/2005/8/layout/hList9"/>
    <dgm:cxn modelId="{59C13656-62E8-4EF4-AF12-2544144A9D76}" type="presParOf" srcId="{94D1ECC4-95C2-42B5-93C0-D9210E8BFB10}" destId="{F0A4BF0D-228A-4B94-A411-DA8D6D607CD4}" srcOrd="2" destOrd="0" presId="urn:microsoft.com/office/officeart/2005/8/layout/hList9"/>
    <dgm:cxn modelId="{0E0A45DA-F7B4-4DC7-BEFC-334FE6C56FE1}" type="presParOf" srcId="{F0A4BF0D-228A-4B94-A411-DA8D6D607CD4}" destId="{6BE1FE44-550E-4F88-B0F3-CAEF47F6E3D2}" srcOrd="0" destOrd="0" presId="urn:microsoft.com/office/officeart/2005/8/layout/hList9"/>
    <dgm:cxn modelId="{4DA4ED14-8852-466D-A019-3B9659CAEED5}" type="presParOf" srcId="{F0A4BF0D-228A-4B94-A411-DA8D6D607CD4}" destId="{7890F0BB-40C5-42A2-B1D8-981939206517}" srcOrd="1" destOrd="0" presId="urn:microsoft.com/office/officeart/2005/8/layout/hList9"/>
    <dgm:cxn modelId="{FC4620FC-FD65-4081-9D88-1BE2B1719D3A}" type="presParOf" srcId="{94D1ECC4-95C2-42B5-93C0-D9210E8BFB10}" destId="{9360BFB7-FC44-4153-A0FA-62EA1D500D8B}" srcOrd="3" destOrd="0" presId="urn:microsoft.com/office/officeart/2005/8/layout/hList9"/>
    <dgm:cxn modelId="{6ADA9A9D-C8FB-429D-AA19-53F8D7C05C4B}" type="presParOf" srcId="{9360BFB7-FC44-4153-A0FA-62EA1D500D8B}" destId="{E97F4FB7-48F6-4A4A-B258-4852F6AFB5CE}" srcOrd="0" destOrd="0" presId="urn:microsoft.com/office/officeart/2005/8/layout/hList9"/>
    <dgm:cxn modelId="{1BEF3AE3-0526-45C6-BFD8-C49B84FFDCD4}" type="presParOf" srcId="{9360BFB7-FC44-4153-A0FA-62EA1D500D8B}" destId="{9667D295-D1EF-4D10-A020-5B7DAD248934}" srcOrd="1" destOrd="0" presId="urn:microsoft.com/office/officeart/2005/8/layout/hList9"/>
    <dgm:cxn modelId="{1FC6F436-3C70-40BD-8798-0A9B56565262}" type="presParOf" srcId="{94D1ECC4-95C2-42B5-93C0-D9210E8BFB10}" destId="{937DE74A-4E1E-4C4B-9EA1-C34A2A1DFCEB}" srcOrd="4" destOrd="0" presId="urn:microsoft.com/office/officeart/2005/8/layout/hList9"/>
    <dgm:cxn modelId="{BE2A0DEE-1206-4277-895A-9B3C69042358}" type="presParOf" srcId="{937DE74A-4E1E-4C4B-9EA1-C34A2A1DFCEB}" destId="{7B88072B-7583-4529-A2FB-6294B4A6601D}" srcOrd="0" destOrd="0" presId="urn:microsoft.com/office/officeart/2005/8/layout/hList9"/>
    <dgm:cxn modelId="{B8F26DD7-C28B-4CFC-BB04-A2497B9A3B92}" type="presParOf" srcId="{937DE74A-4E1E-4C4B-9EA1-C34A2A1DFCEB}" destId="{30F53BE1-85B0-4C7C-B875-36969E595693}" srcOrd="1" destOrd="0" presId="urn:microsoft.com/office/officeart/2005/8/layout/hList9"/>
    <dgm:cxn modelId="{E698D278-BE5E-482A-A6F6-AF3F03FCC01C}" type="presParOf" srcId="{12C9B8E3-056A-4FBA-AC7C-E4CE53E0653D}" destId="{17B4BD93-9220-45FD-8696-2BE9C3D5ED7F}" srcOrd="2" destOrd="0" presId="urn:microsoft.com/office/officeart/2005/8/layout/hList9"/>
    <dgm:cxn modelId="{2D4474FD-E114-478D-AC3A-F54F462102FE}" type="presParOf" srcId="{12C9B8E3-056A-4FBA-AC7C-E4CE53E0653D}" destId="{D5B6DA2A-9CFA-4052-A449-7A547F40AC53}" srcOrd="3" destOrd="0" presId="urn:microsoft.com/office/officeart/2005/8/layout/hList9"/>
    <dgm:cxn modelId="{4130D092-ABF3-4D60-8689-4474DA1C8F58}" type="presParOf" srcId="{12C9B8E3-056A-4FBA-AC7C-E4CE53E0653D}" destId="{27A3185A-9744-487F-88A6-C0E61002E31C}" srcOrd="4" destOrd="0" presId="urn:microsoft.com/office/officeart/2005/8/layout/hList9"/>
    <dgm:cxn modelId="{ADECE5C5-5C34-4303-8577-C5DD55B93854}" type="presParOf" srcId="{12C9B8E3-056A-4FBA-AC7C-E4CE53E0653D}" destId="{60B858A2-8CFF-4D4D-BD19-59EEBADEDBF4}" srcOrd="5" destOrd="0" presId="urn:microsoft.com/office/officeart/2005/8/layout/hList9"/>
    <dgm:cxn modelId="{680C4F84-F2CF-4645-BCE3-B721CFD81C11}" type="presParOf" srcId="{12C9B8E3-056A-4FBA-AC7C-E4CE53E0653D}" destId="{D0ADBC16-E566-4ED6-89C6-258C094B2A9D}" srcOrd="6" destOrd="0" presId="urn:microsoft.com/office/officeart/2005/8/layout/hList9"/>
    <dgm:cxn modelId="{9B4D2472-518C-42AC-BDDB-4E12DFB7D227}" type="presParOf" srcId="{D0ADBC16-E566-4ED6-89C6-258C094B2A9D}" destId="{AF9BA66A-4892-4F43-B99E-CA18EB062120}" srcOrd="0" destOrd="0" presId="urn:microsoft.com/office/officeart/2005/8/layout/hList9"/>
    <dgm:cxn modelId="{2B4FD202-5704-4D52-B9F4-CD2FADA168C4}" type="presParOf" srcId="{D0ADBC16-E566-4ED6-89C6-258C094B2A9D}" destId="{F7C0216E-5A11-4A8F-B6A6-A7F2AF8F22BA}" srcOrd="1" destOrd="0" presId="urn:microsoft.com/office/officeart/2005/8/layout/hList9"/>
    <dgm:cxn modelId="{D6FDD742-0EA4-4B7B-93C1-420F8A6E61DA}" type="presParOf" srcId="{F7C0216E-5A11-4A8F-B6A6-A7F2AF8F22BA}" destId="{47F7C52F-84E2-4628-A5C5-BA339BAA66F9}" srcOrd="0" destOrd="0" presId="urn:microsoft.com/office/officeart/2005/8/layout/hList9"/>
    <dgm:cxn modelId="{1B6EF193-EF86-4EAE-A778-FEC0D7F5F479}" type="presParOf" srcId="{F7C0216E-5A11-4A8F-B6A6-A7F2AF8F22BA}" destId="{DEF4E547-F87C-415B-BCA3-2871E58ACA6E}" srcOrd="1" destOrd="0" presId="urn:microsoft.com/office/officeart/2005/8/layout/hList9"/>
    <dgm:cxn modelId="{67857E12-BF5C-4362-A364-4D1CFB9DCF46}" type="presParOf" srcId="{D0ADBC16-E566-4ED6-89C6-258C094B2A9D}" destId="{F072054D-F4E4-4548-AC45-36BC710F9B7B}" srcOrd="2" destOrd="0" presId="urn:microsoft.com/office/officeart/2005/8/layout/hList9"/>
    <dgm:cxn modelId="{A10C85C7-F98B-43FF-9CA7-8EC96BB91817}" type="presParOf" srcId="{F072054D-F4E4-4548-AC45-36BC710F9B7B}" destId="{845063F5-E8C8-42DF-BAB2-EB4EE043259A}" srcOrd="0" destOrd="0" presId="urn:microsoft.com/office/officeart/2005/8/layout/hList9"/>
    <dgm:cxn modelId="{6D718F96-5DAF-4E7A-851C-2211253E32B1}" type="presParOf" srcId="{F072054D-F4E4-4548-AC45-36BC710F9B7B}" destId="{73C6AB4B-04A7-4E6B-A4EE-524C62760199}" srcOrd="1" destOrd="0" presId="urn:microsoft.com/office/officeart/2005/8/layout/hList9"/>
    <dgm:cxn modelId="{46E5886A-1B70-4F7D-822E-1E9109D4E9AB}" type="presParOf" srcId="{12C9B8E3-056A-4FBA-AC7C-E4CE53E0653D}" destId="{0EEA86F5-5900-4BB2-98CC-38E20B9A2F72}" srcOrd="7" destOrd="0" presId="urn:microsoft.com/office/officeart/2005/8/layout/hList9"/>
    <dgm:cxn modelId="{E6DEC84D-621E-4B1E-AAC7-7D2B2CF99E38}" type="presParOf" srcId="{12C9B8E3-056A-4FBA-AC7C-E4CE53E0653D}" destId="{128F5574-692D-4063-A3A2-BD4E4607CFA8}" srcOrd="8" destOrd="0" presId="urn:microsoft.com/office/officeart/2005/8/layout/hList9"/>
    <dgm:cxn modelId="{1D003172-15FD-48F1-A9F9-935796AAE06D}" type="presParOf" srcId="{12C9B8E3-056A-4FBA-AC7C-E4CE53E0653D}" destId="{9F6BCD21-4E57-4F76-894B-696B3332BECB}" srcOrd="9" destOrd="0" presId="urn:microsoft.com/office/officeart/2005/8/layout/hList9"/>
    <dgm:cxn modelId="{D659D96D-2642-4C2E-AA18-E6B4DB1C55B4}" type="presParOf" srcId="{12C9B8E3-056A-4FBA-AC7C-E4CE53E0653D}" destId="{9A4F6B54-C538-4344-8C67-0F83DAF31E2E}" srcOrd="10" destOrd="0" presId="urn:microsoft.com/office/officeart/2005/8/layout/hList9"/>
    <dgm:cxn modelId="{4AC646A1-A44C-41E8-A107-DAF4E75397A3}" type="presParOf" srcId="{12C9B8E3-056A-4FBA-AC7C-E4CE53E0653D}" destId="{39F391CC-16C2-4ABA-8A94-F55AD50A3E03}" srcOrd="11" destOrd="0" presId="urn:microsoft.com/office/officeart/2005/8/layout/hList9"/>
    <dgm:cxn modelId="{B21E7E15-A0A9-46F6-A1F2-0DB54FD4C98D}" type="presParOf" srcId="{39F391CC-16C2-4ABA-8A94-F55AD50A3E03}" destId="{7F2F441F-918B-4182-A699-C7312F5B446C}" srcOrd="0" destOrd="0" presId="urn:microsoft.com/office/officeart/2005/8/layout/hList9"/>
    <dgm:cxn modelId="{07EB30F8-F6C9-4756-B1FB-AACAA2FE3DA5}" type="presParOf" srcId="{39F391CC-16C2-4ABA-8A94-F55AD50A3E03}" destId="{081CC7E2-4A0B-4E35-AB09-C25C0440828A}" srcOrd="1" destOrd="0" presId="urn:microsoft.com/office/officeart/2005/8/layout/hList9"/>
    <dgm:cxn modelId="{C99C1ABA-C945-4DF2-AC9F-CED71D7EA88E}" type="presParOf" srcId="{081CC7E2-4A0B-4E35-AB09-C25C0440828A}" destId="{0DC6548F-953E-445A-AF88-081A8BB987BF}" srcOrd="0" destOrd="0" presId="urn:microsoft.com/office/officeart/2005/8/layout/hList9"/>
    <dgm:cxn modelId="{50E29009-D6D1-43EF-963F-42A7A52F0D88}" type="presParOf" srcId="{081CC7E2-4A0B-4E35-AB09-C25C0440828A}" destId="{442C20DD-DBF6-4459-B575-253CCF339B1F}" srcOrd="1" destOrd="0" presId="urn:microsoft.com/office/officeart/2005/8/layout/hList9"/>
    <dgm:cxn modelId="{12B75AD7-1DD1-4FEA-883D-51EEABE0D871}" type="presParOf" srcId="{39F391CC-16C2-4ABA-8A94-F55AD50A3E03}" destId="{D2D2D35E-CE5E-4847-8205-C1B859D5CFE9}" srcOrd="2" destOrd="0" presId="urn:microsoft.com/office/officeart/2005/8/layout/hList9"/>
    <dgm:cxn modelId="{A32B0441-53A0-4EB1-9E43-5B297FC1665E}" type="presParOf" srcId="{D2D2D35E-CE5E-4847-8205-C1B859D5CFE9}" destId="{9F6DC276-E7AE-4094-9E7E-2B853FB7B013}" srcOrd="0" destOrd="0" presId="urn:microsoft.com/office/officeart/2005/8/layout/hList9"/>
    <dgm:cxn modelId="{812B14F3-3228-4FF3-B8F0-5FF29285C394}" type="presParOf" srcId="{D2D2D35E-CE5E-4847-8205-C1B859D5CFE9}" destId="{1EBD784F-1284-4B90-BAE1-8D15371EA7D9}" srcOrd="1" destOrd="0" presId="urn:microsoft.com/office/officeart/2005/8/layout/hList9"/>
    <dgm:cxn modelId="{4E94B803-874A-4DB1-8B1B-69C5637D8D69}" type="presParOf" srcId="{39F391CC-16C2-4ABA-8A94-F55AD50A3E03}" destId="{D8158992-F7A8-4E63-B531-61766C2ABAB4}" srcOrd="3" destOrd="0" presId="urn:microsoft.com/office/officeart/2005/8/layout/hList9"/>
    <dgm:cxn modelId="{93ECE0ED-E30C-465A-9777-0454F9A12F08}" type="presParOf" srcId="{D8158992-F7A8-4E63-B531-61766C2ABAB4}" destId="{C19B38C0-CB4C-49D9-A5FE-AFB5FB8F0D87}" srcOrd="0" destOrd="0" presId="urn:microsoft.com/office/officeart/2005/8/layout/hList9"/>
    <dgm:cxn modelId="{231183AB-E317-42A9-BA9A-47A5EFA62DB7}" type="presParOf" srcId="{D8158992-F7A8-4E63-B531-61766C2ABAB4}" destId="{7BF24B14-966C-45DA-B909-ACC8CCEB9735}" srcOrd="1" destOrd="0" presId="urn:microsoft.com/office/officeart/2005/8/layout/hList9"/>
    <dgm:cxn modelId="{970064DF-63C6-46D0-943E-4DF8C4ECF08C}" type="presParOf" srcId="{12C9B8E3-056A-4FBA-AC7C-E4CE53E0653D}" destId="{27D6174A-A8B9-462F-B1EE-8A8CCB0E71D3}" srcOrd="12" destOrd="0" presId="urn:microsoft.com/office/officeart/2005/8/layout/hList9"/>
    <dgm:cxn modelId="{E6007C96-DF78-4930-BC09-3C4E4D6D2575}" type="presParOf" srcId="{12C9B8E3-056A-4FBA-AC7C-E4CE53E0653D}" destId="{40A4D912-AE84-48CF-8B73-0679FF2DB284}" srcOrd="13" destOrd="0" presId="urn:microsoft.com/office/officeart/2005/8/layout/hList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2C5CCD-D135-458C-B143-0B88C3FAD0DC}" type="doc">
      <dgm:prSet loTypeId="urn:microsoft.com/office/officeart/2005/8/layout/vList5" loCatId="list" qsTypeId="urn:microsoft.com/office/officeart/2005/8/quickstyle/3d4" qsCatId="3D" csTypeId="urn:microsoft.com/office/officeart/2005/8/colors/colorful2" csCatId="colorful" phldr="1"/>
      <dgm:spPr/>
      <dgm:t>
        <a:bodyPr/>
        <a:lstStyle/>
        <a:p>
          <a:endParaRPr lang="en-US"/>
        </a:p>
      </dgm:t>
    </dgm:pt>
    <dgm:pt modelId="{6C5099DD-4C55-4A6E-9A14-30B540BE0C90}">
      <dgm:prSet phldrT="[Text]" custT="1"/>
      <dgm:spPr/>
      <dgm:t>
        <a:bodyPr/>
        <a:lstStyle/>
        <a:p>
          <a:r>
            <a:rPr lang="en-US" sz="3200" dirty="0">
              <a:solidFill>
                <a:schemeClr val="tx1"/>
              </a:solidFill>
            </a:rPr>
            <a:t>Acute pyelonephritis</a:t>
          </a:r>
        </a:p>
      </dgm:t>
    </dgm:pt>
    <dgm:pt modelId="{616807B4-FFD0-4443-9DBE-46FE41F78C05}" type="parTrans" cxnId="{E7C8F5B6-B2AE-4278-88FB-BC077DAAC193}">
      <dgm:prSet/>
      <dgm:spPr/>
      <dgm:t>
        <a:bodyPr/>
        <a:lstStyle/>
        <a:p>
          <a:endParaRPr lang="en-US"/>
        </a:p>
      </dgm:t>
    </dgm:pt>
    <dgm:pt modelId="{07C17AC9-9586-4185-9777-4BE440998263}" type="sibTrans" cxnId="{E7C8F5B6-B2AE-4278-88FB-BC077DAAC193}">
      <dgm:prSet/>
      <dgm:spPr/>
      <dgm:t>
        <a:bodyPr/>
        <a:lstStyle/>
        <a:p>
          <a:endParaRPr lang="en-US"/>
        </a:p>
      </dgm:t>
    </dgm:pt>
    <dgm:pt modelId="{0969A403-44C9-48F6-9FC7-4DDF9A841AEE}">
      <dgm:prSet phldrT="[Text]" custT="1"/>
      <dgm:spPr/>
      <dgm:t>
        <a:bodyPr/>
        <a:lstStyle/>
        <a:p>
          <a:r>
            <a:rPr lang="en-US" sz="3200" dirty="0">
              <a:solidFill>
                <a:schemeClr val="tx1"/>
              </a:solidFill>
            </a:rPr>
            <a:t>Chronic pyelonephritis </a:t>
          </a:r>
        </a:p>
      </dgm:t>
    </dgm:pt>
    <dgm:pt modelId="{0AC97821-48C0-4A83-AD9B-E384AFF6BF27}" type="parTrans" cxnId="{FBAA9767-6A50-4DC3-A7B7-D6DCF048B13A}">
      <dgm:prSet/>
      <dgm:spPr/>
      <dgm:t>
        <a:bodyPr/>
        <a:lstStyle/>
        <a:p>
          <a:endParaRPr lang="en-US"/>
        </a:p>
      </dgm:t>
    </dgm:pt>
    <dgm:pt modelId="{185BCE76-4503-41A0-8342-551FFAF953E7}" type="sibTrans" cxnId="{FBAA9767-6A50-4DC3-A7B7-D6DCF048B13A}">
      <dgm:prSet/>
      <dgm:spPr/>
      <dgm:t>
        <a:bodyPr/>
        <a:lstStyle/>
        <a:p>
          <a:endParaRPr lang="en-US"/>
        </a:p>
      </dgm:t>
    </dgm:pt>
    <dgm:pt modelId="{B6F0C699-6984-4A51-8086-069254015113}">
      <dgm:prSet phldrT="[Text]" custT="1"/>
      <dgm:spPr/>
      <dgm:t>
        <a:bodyPr/>
        <a:lstStyle/>
        <a:p>
          <a:r>
            <a:rPr lang="en-US" sz="1700" dirty="0"/>
            <a:t> long standing infection that doesn't clear and can result in kidney scarring .</a:t>
          </a:r>
        </a:p>
      </dgm:t>
    </dgm:pt>
    <dgm:pt modelId="{019445D4-BD52-4B38-BDD5-BDCDF74E1C2D}" type="parTrans" cxnId="{6199C82C-C3E7-421E-B19A-AA76976DB3BF}">
      <dgm:prSet/>
      <dgm:spPr/>
      <dgm:t>
        <a:bodyPr/>
        <a:lstStyle/>
        <a:p>
          <a:endParaRPr lang="en-US"/>
        </a:p>
      </dgm:t>
    </dgm:pt>
    <dgm:pt modelId="{31693FE8-5E22-46EC-AF90-C3A54A7A5A34}" type="sibTrans" cxnId="{6199C82C-C3E7-421E-B19A-AA76976DB3BF}">
      <dgm:prSet/>
      <dgm:spPr/>
      <dgm:t>
        <a:bodyPr/>
        <a:lstStyle/>
        <a:p>
          <a:endParaRPr lang="en-US"/>
        </a:p>
      </dgm:t>
    </dgm:pt>
    <dgm:pt modelId="{3CEE2D9A-E6EA-454D-87C8-E35BB217DDB2}">
      <dgm:prSet phldrT="[Text]" custT="1"/>
      <dgm:spPr/>
      <dgm:t>
        <a:bodyPr/>
        <a:lstStyle/>
        <a:p>
          <a:r>
            <a:rPr lang="en-US" sz="1700" dirty="0"/>
            <a:t>Occurs only in patients with major anatomic abnormalities .</a:t>
          </a:r>
        </a:p>
      </dgm:t>
    </dgm:pt>
    <dgm:pt modelId="{80FB49D9-55D6-42B8-B44F-7EFC0BF6299D}" type="parTrans" cxnId="{9724910E-1A66-4425-A704-3D14E0721458}">
      <dgm:prSet/>
      <dgm:spPr/>
      <dgm:t>
        <a:bodyPr/>
        <a:lstStyle/>
        <a:p>
          <a:endParaRPr lang="en-US"/>
        </a:p>
      </dgm:t>
    </dgm:pt>
    <dgm:pt modelId="{F819937E-16FB-4910-B611-92C53F2A727E}" type="sibTrans" cxnId="{9724910E-1A66-4425-A704-3D14E0721458}">
      <dgm:prSet/>
      <dgm:spPr/>
      <dgm:t>
        <a:bodyPr/>
        <a:lstStyle/>
        <a:p>
          <a:endParaRPr lang="en-US"/>
        </a:p>
      </dgm:t>
    </dgm:pt>
    <dgm:pt modelId="{5C00713B-8B8D-4301-9A3D-BB101C9EA2C3}">
      <dgm:prSet custT="1"/>
      <dgm:spPr/>
      <dgm:t>
        <a:bodyPr/>
        <a:lstStyle/>
        <a:p>
          <a:r>
            <a:rPr lang="en-US" sz="1700" dirty="0"/>
            <a:t> chronic </a:t>
          </a:r>
          <a:r>
            <a:rPr lang="en-US" sz="1700" dirty="0" err="1"/>
            <a:t>pyelonephritis</a:t>
          </a:r>
          <a:r>
            <a:rPr lang="en-US" sz="1700" dirty="0"/>
            <a:t> that occur in obstruction due to infected or renal stones. </a:t>
          </a:r>
        </a:p>
      </dgm:t>
    </dgm:pt>
    <dgm:pt modelId="{BEB50E87-82CB-4BF1-8548-97BFF0BB660B}" type="parTrans" cxnId="{1194636B-B742-40DE-823C-9AE0F6BFD6FA}">
      <dgm:prSet/>
      <dgm:spPr/>
      <dgm:t>
        <a:bodyPr/>
        <a:lstStyle/>
        <a:p>
          <a:endParaRPr lang="en-US"/>
        </a:p>
      </dgm:t>
    </dgm:pt>
    <dgm:pt modelId="{7E38D213-4CD6-487D-AD0F-0C5D2825AF77}" type="sibTrans" cxnId="{1194636B-B742-40DE-823C-9AE0F6BFD6FA}">
      <dgm:prSet/>
      <dgm:spPr/>
      <dgm:t>
        <a:bodyPr/>
        <a:lstStyle/>
        <a:p>
          <a:endParaRPr lang="en-US"/>
        </a:p>
      </dgm:t>
    </dgm:pt>
    <dgm:pt modelId="{AD0DE06D-686E-4B7B-87E7-4CD46F95DDF4}">
      <dgm:prSet custT="1"/>
      <dgm:spPr/>
      <dgm:t>
        <a:bodyPr/>
        <a:lstStyle/>
        <a:p>
          <a:r>
            <a:rPr lang="en-US" sz="2000" dirty="0"/>
            <a:t>≥2 infections in six months or ≥3 infections in one year.</a:t>
          </a:r>
        </a:p>
      </dgm:t>
    </dgm:pt>
    <dgm:pt modelId="{E832C67A-0A3B-49A6-9604-CDF937F4F6D6}" type="parTrans" cxnId="{52851906-8A2E-4309-AA5D-0453D08CE7B8}">
      <dgm:prSet/>
      <dgm:spPr/>
      <dgm:t>
        <a:bodyPr/>
        <a:lstStyle/>
        <a:p>
          <a:endParaRPr lang="en-US"/>
        </a:p>
      </dgm:t>
    </dgm:pt>
    <dgm:pt modelId="{A963D704-DE87-45D8-95E1-7F70B733953A}" type="sibTrans" cxnId="{52851906-8A2E-4309-AA5D-0453D08CE7B8}">
      <dgm:prSet/>
      <dgm:spPr/>
      <dgm:t>
        <a:bodyPr/>
        <a:lstStyle/>
        <a:p>
          <a:endParaRPr lang="en-US"/>
        </a:p>
      </dgm:t>
    </dgm:pt>
    <dgm:pt modelId="{71F40308-BA50-4692-A62B-54EED9C6B935}">
      <dgm:prSet custT="1"/>
      <dgm:spPr/>
      <dgm:t>
        <a:bodyPr/>
        <a:lstStyle/>
        <a:p>
          <a:r>
            <a:rPr lang="en-US" sz="2800" dirty="0" err="1">
              <a:solidFill>
                <a:schemeClr val="tx1"/>
              </a:solidFill>
            </a:rPr>
            <a:t>Xanthogranulomatous</a:t>
          </a:r>
          <a:r>
            <a:rPr lang="en-US" sz="2800" dirty="0">
              <a:solidFill>
                <a:schemeClr val="tx1"/>
              </a:solidFill>
            </a:rPr>
            <a:t> </a:t>
          </a:r>
          <a:r>
            <a:rPr lang="en-US" sz="2800" dirty="0" err="1">
              <a:solidFill>
                <a:schemeClr val="tx1"/>
              </a:solidFill>
            </a:rPr>
            <a:t>pyelonephritis</a:t>
          </a:r>
          <a:endParaRPr lang="en-US" sz="2800" dirty="0">
            <a:solidFill>
              <a:schemeClr val="tx1"/>
            </a:solidFill>
          </a:endParaRPr>
        </a:p>
      </dgm:t>
    </dgm:pt>
    <dgm:pt modelId="{58E46BD8-51BE-4103-8E46-2243975C73B1}" type="parTrans" cxnId="{D98A9A80-7E97-4114-89B3-897E4C36548D}">
      <dgm:prSet/>
      <dgm:spPr/>
      <dgm:t>
        <a:bodyPr/>
        <a:lstStyle/>
        <a:p>
          <a:endParaRPr lang="en-US"/>
        </a:p>
      </dgm:t>
    </dgm:pt>
    <dgm:pt modelId="{569A75CB-9EB9-4211-AD3F-FEA170FDB62F}" type="sibTrans" cxnId="{D98A9A80-7E97-4114-89B3-897E4C36548D}">
      <dgm:prSet/>
      <dgm:spPr/>
      <dgm:t>
        <a:bodyPr/>
        <a:lstStyle/>
        <a:p>
          <a:endParaRPr lang="en-US"/>
        </a:p>
      </dgm:t>
    </dgm:pt>
    <dgm:pt modelId="{4F94EC87-3B10-4DD7-A704-18862B4C3596}">
      <dgm:prSet custT="1"/>
      <dgm:spPr/>
      <dgm:t>
        <a:bodyPr/>
        <a:lstStyle/>
        <a:p>
          <a:r>
            <a:rPr lang="en-US" sz="3200" dirty="0">
              <a:solidFill>
                <a:schemeClr val="tx1"/>
              </a:solidFill>
            </a:rPr>
            <a:t>Recurrent pyelonephritis</a:t>
          </a:r>
        </a:p>
      </dgm:t>
    </dgm:pt>
    <dgm:pt modelId="{E4967303-7A6C-425D-B214-79344D766214}" type="parTrans" cxnId="{135F993E-A2AE-474A-8B5C-740EA4E05A41}">
      <dgm:prSet/>
      <dgm:spPr/>
      <dgm:t>
        <a:bodyPr/>
        <a:lstStyle/>
        <a:p>
          <a:endParaRPr lang="en-US"/>
        </a:p>
      </dgm:t>
    </dgm:pt>
    <dgm:pt modelId="{59C3AE53-E0DB-4EDA-94AC-85E0CE4CEC7E}" type="sibTrans" cxnId="{135F993E-A2AE-474A-8B5C-740EA4E05A41}">
      <dgm:prSet/>
      <dgm:spPr/>
      <dgm:t>
        <a:bodyPr/>
        <a:lstStyle/>
        <a:p>
          <a:endParaRPr lang="en-US"/>
        </a:p>
      </dgm:t>
    </dgm:pt>
    <dgm:pt modelId="{6BB4EBA2-0663-4BC2-B2AC-E4E4981F2FD5}">
      <dgm:prSet phldrT="[Text]" custT="1"/>
      <dgm:spPr/>
      <dgm:t>
        <a:bodyPr/>
        <a:lstStyle/>
        <a:p>
          <a:r>
            <a:rPr lang="en-US" sz="2000" dirty="0"/>
            <a:t>Sudden development of kidney infection.</a:t>
          </a:r>
        </a:p>
      </dgm:t>
    </dgm:pt>
    <dgm:pt modelId="{B94CDA97-4B48-4CF3-899E-D2F13652F388}" type="sibTrans" cxnId="{29881086-C717-4DD7-9D53-56ED25ED14CE}">
      <dgm:prSet/>
      <dgm:spPr/>
      <dgm:t>
        <a:bodyPr/>
        <a:lstStyle/>
        <a:p>
          <a:endParaRPr lang="en-US"/>
        </a:p>
      </dgm:t>
    </dgm:pt>
    <dgm:pt modelId="{F79AF534-1D46-4D9D-8E78-496F80146FE0}" type="parTrans" cxnId="{29881086-C717-4DD7-9D53-56ED25ED14CE}">
      <dgm:prSet/>
      <dgm:spPr/>
      <dgm:t>
        <a:bodyPr/>
        <a:lstStyle/>
        <a:p>
          <a:endParaRPr lang="en-US"/>
        </a:p>
      </dgm:t>
    </dgm:pt>
    <dgm:pt modelId="{7E99D403-B750-4D42-BB24-F1F744FF2B7D}">
      <dgm:prSet custT="1"/>
      <dgm:spPr/>
      <dgm:t>
        <a:bodyPr/>
        <a:lstStyle/>
        <a:p>
          <a:r>
            <a:rPr lang="en-US" sz="1700" dirty="0"/>
            <a:t>Affected patients usually have massive destruction of the kidney .( confused with renal malignancy )</a:t>
          </a:r>
        </a:p>
      </dgm:t>
    </dgm:pt>
    <dgm:pt modelId="{DB965196-4B72-4808-AAFD-C07D5E80EDAD}" type="sibTrans" cxnId="{571A91D8-1EB4-4093-A18B-75214967BC88}">
      <dgm:prSet/>
      <dgm:spPr/>
      <dgm:t>
        <a:bodyPr/>
        <a:lstStyle/>
        <a:p>
          <a:endParaRPr lang="en-US"/>
        </a:p>
      </dgm:t>
    </dgm:pt>
    <dgm:pt modelId="{25F91383-ED7F-496B-8E5A-DA429C47BB38}" type="parTrans" cxnId="{571A91D8-1EB4-4093-A18B-75214967BC88}">
      <dgm:prSet/>
      <dgm:spPr/>
      <dgm:t>
        <a:bodyPr/>
        <a:lstStyle/>
        <a:p>
          <a:endParaRPr lang="en-US"/>
        </a:p>
      </dgm:t>
    </dgm:pt>
    <dgm:pt modelId="{A4A58C32-D44B-4CD1-BD56-72C8023D429C}" type="pres">
      <dgm:prSet presAssocID="{DA2C5CCD-D135-458C-B143-0B88C3FAD0DC}" presName="Name0" presStyleCnt="0">
        <dgm:presLayoutVars>
          <dgm:dir/>
          <dgm:animLvl val="lvl"/>
          <dgm:resizeHandles val="exact"/>
        </dgm:presLayoutVars>
      </dgm:prSet>
      <dgm:spPr/>
    </dgm:pt>
    <dgm:pt modelId="{1E82B5EA-13ED-4E94-8D6A-A3E086F5410A}" type="pres">
      <dgm:prSet presAssocID="{6C5099DD-4C55-4A6E-9A14-30B540BE0C90}" presName="linNode" presStyleCnt="0"/>
      <dgm:spPr/>
    </dgm:pt>
    <dgm:pt modelId="{0BCF7ED5-311B-4ACA-97D4-219F53F73749}" type="pres">
      <dgm:prSet presAssocID="{6C5099DD-4C55-4A6E-9A14-30B540BE0C90}" presName="parentText" presStyleLbl="node1" presStyleIdx="0" presStyleCnt="4">
        <dgm:presLayoutVars>
          <dgm:chMax val="1"/>
          <dgm:bulletEnabled val="1"/>
        </dgm:presLayoutVars>
      </dgm:prSet>
      <dgm:spPr/>
    </dgm:pt>
    <dgm:pt modelId="{AB6F340B-E5B9-4649-8EA6-8705310242E1}" type="pres">
      <dgm:prSet presAssocID="{6C5099DD-4C55-4A6E-9A14-30B540BE0C90}" presName="descendantText" presStyleLbl="alignAccFollowNode1" presStyleIdx="0" presStyleCnt="4">
        <dgm:presLayoutVars>
          <dgm:bulletEnabled val="1"/>
        </dgm:presLayoutVars>
      </dgm:prSet>
      <dgm:spPr/>
    </dgm:pt>
    <dgm:pt modelId="{F93527A1-391F-4BA4-B6EA-1CB130877B18}" type="pres">
      <dgm:prSet presAssocID="{07C17AC9-9586-4185-9777-4BE440998263}" presName="sp" presStyleCnt="0"/>
      <dgm:spPr/>
    </dgm:pt>
    <dgm:pt modelId="{858014F3-677E-475D-9162-E79A9887A0A8}" type="pres">
      <dgm:prSet presAssocID="{0969A403-44C9-48F6-9FC7-4DDF9A841AEE}" presName="linNode" presStyleCnt="0"/>
      <dgm:spPr/>
    </dgm:pt>
    <dgm:pt modelId="{4D9CBEB9-2BB7-4E2E-879E-3E11C6B8B0E2}" type="pres">
      <dgm:prSet presAssocID="{0969A403-44C9-48F6-9FC7-4DDF9A841AEE}" presName="parentText" presStyleLbl="node1" presStyleIdx="1" presStyleCnt="4">
        <dgm:presLayoutVars>
          <dgm:chMax val="1"/>
          <dgm:bulletEnabled val="1"/>
        </dgm:presLayoutVars>
      </dgm:prSet>
      <dgm:spPr/>
    </dgm:pt>
    <dgm:pt modelId="{5DE2EE5E-7B36-41B1-AB0B-85686DEC6E79}" type="pres">
      <dgm:prSet presAssocID="{0969A403-44C9-48F6-9FC7-4DDF9A841AEE}" presName="descendantText" presStyleLbl="alignAccFollowNode1" presStyleIdx="1" presStyleCnt="4" custScaleY="122741">
        <dgm:presLayoutVars>
          <dgm:bulletEnabled val="1"/>
        </dgm:presLayoutVars>
      </dgm:prSet>
      <dgm:spPr/>
    </dgm:pt>
    <dgm:pt modelId="{260B9EE2-AB2C-46C7-BE1A-CDAE70D7B849}" type="pres">
      <dgm:prSet presAssocID="{185BCE76-4503-41A0-8342-551FFAF953E7}" presName="sp" presStyleCnt="0"/>
      <dgm:spPr/>
    </dgm:pt>
    <dgm:pt modelId="{EFD42881-E77B-4466-89BE-4AC78C07B87B}" type="pres">
      <dgm:prSet presAssocID="{71F40308-BA50-4692-A62B-54EED9C6B935}" presName="linNode" presStyleCnt="0"/>
      <dgm:spPr/>
    </dgm:pt>
    <dgm:pt modelId="{E33A719A-5113-464A-82B7-3A7E4970B6FF}" type="pres">
      <dgm:prSet presAssocID="{71F40308-BA50-4692-A62B-54EED9C6B935}" presName="parentText" presStyleLbl="node1" presStyleIdx="2" presStyleCnt="4">
        <dgm:presLayoutVars>
          <dgm:chMax val="1"/>
          <dgm:bulletEnabled val="1"/>
        </dgm:presLayoutVars>
      </dgm:prSet>
      <dgm:spPr/>
    </dgm:pt>
    <dgm:pt modelId="{AF8B223E-5CEB-4CAE-8542-0094B8DFF0A5}" type="pres">
      <dgm:prSet presAssocID="{71F40308-BA50-4692-A62B-54EED9C6B935}" presName="descendantText" presStyleLbl="alignAccFollowNode1" presStyleIdx="2" presStyleCnt="4" custScaleY="115215">
        <dgm:presLayoutVars>
          <dgm:bulletEnabled val="1"/>
        </dgm:presLayoutVars>
      </dgm:prSet>
      <dgm:spPr/>
    </dgm:pt>
    <dgm:pt modelId="{EF5B08BD-8F90-4E58-908E-EBD824D46224}" type="pres">
      <dgm:prSet presAssocID="{569A75CB-9EB9-4211-AD3F-FEA170FDB62F}" presName="sp" presStyleCnt="0"/>
      <dgm:spPr/>
    </dgm:pt>
    <dgm:pt modelId="{708C799D-106C-47AD-B9AE-040F639E6E90}" type="pres">
      <dgm:prSet presAssocID="{4F94EC87-3B10-4DD7-A704-18862B4C3596}" presName="linNode" presStyleCnt="0"/>
      <dgm:spPr/>
    </dgm:pt>
    <dgm:pt modelId="{CCD63837-110A-461F-B415-714FFA2D0309}" type="pres">
      <dgm:prSet presAssocID="{4F94EC87-3B10-4DD7-A704-18862B4C3596}" presName="parentText" presStyleLbl="node1" presStyleIdx="3" presStyleCnt="4">
        <dgm:presLayoutVars>
          <dgm:chMax val="1"/>
          <dgm:bulletEnabled val="1"/>
        </dgm:presLayoutVars>
      </dgm:prSet>
      <dgm:spPr/>
    </dgm:pt>
    <dgm:pt modelId="{0F63CFB6-661A-4F97-8697-F0855929B79A}" type="pres">
      <dgm:prSet presAssocID="{4F94EC87-3B10-4DD7-A704-18862B4C3596}" presName="descendantText" presStyleLbl="alignAccFollowNode1" presStyleIdx="3" presStyleCnt="4">
        <dgm:presLayoutVars>
          <dgm:bulletEnabled val="1"/>
        </dgm:presLayoutVars>
      </dgm:prSet>
      <dgm:spPr/>
    </dgm:pt>
  </dgm:ptLst>
  <dgm:cxnLst>
    <dgm:cxn modelId="{52851906-8A2E-4309-AA5D-0453D08CE7B8}" srcId="{4F94EC87-3B10-4DD7-A704-18862B4C3596}" destId="{AD0DE06D-686E-4B7B-87E7-4CD46F95DDF4}" srcOrd="0" destOrd="0" parTransId="{E832C67A-0A3B-49A6-9604-CDF937F4F6D6}" sibTransId="{A963D704-DE87-45D8-95E1-7F70B733953A}"/>
    <dgm:cxn modelId="{9724910E-1A66-4425-A704-3D14E0721458}" srcId="{0969A403-44C9-48F6-9FC7-4DDF9A841AEE}" destId="{3CEE2D9A-E6EA-454D-87C8-E35BB217DDB2}" srcOrd="1" destOrd="0" parTransId="{80FB49D9-55D6-42B8-B44F-7EFC0BF6299D}" sibTransId="{F819937E-16FB-4910-B611-92C53F2A727E}"/>
    <dgm:cxn modelId="{6199C82C-C3E7-421E-B19A-AA76976DB3BF}" srcId="{0969A403-44C9-48F6-9FC7-4DDF9A841AEE}" destId="{B6F0C699-6984-4A51-8086-069254015113}" srcOrd="0" destOrd="0" parTransId="{019445D4-BD52-4B38-BDD5-BDCDF74E1C2D}" sibTransId="{31693FE8-5E22-46EC-AF90-C3A54A7A5A34}"/>
    <dgm:cxn modelId="{1C185C2D-835B-4A78-9A81-AD35B259FCAB}" type="presOf" srcId="{B6F0C699-6984-4A51-8086-069254015113}" destId="{5DE2EE5E-7B36-41B1-AB0B-85686DEC6E79}" srcOrd="0" destOrd="0" presId="urn:microsoft.com/office/officeart/2005/8/layout/vList5"/>
    <dgm:cxn modelId="{42131B35-808C-4E2C-B111-261198C42C47}" type="presOf" srcId="{6BB4EBA2-0663-4BC2-B2AC-E4E4981F2FD5}" destId="{AB6F340B-E5B9-4649-8EA6-8705310242E1}" srcOrd="0" destOrd="0" presId="urn:microsoft.com/office/officeart/2005/8/layout/vList5"/>
    <dgm:cxn modelId="{135F993E-A2AE-474A-8B5C-740EA4E05A41}" srcId="{DA2C5CCD-D135-458C-B143-0B88C3FAD0DC}" destId="{4F94EC87-3B10-4DD7-A704-18862B4C3596}" srcOrd="3" destOrd="0" parTransId="{E4967303-7A6C-425D-B214-79344D766214}" sibTransId="{59C3AE53-E0DB-4EDA-94AC-85E0CE4CEC7E}"/>
    <dgm:cxn modelId="{FBAA9767-6A50-4DC3-A7B7-D6DCF048B13A}" srcId="{DA2C5CCD-D135-458C-B143-0B88C3FAD0DC}" destId="{0969A403-44C9-48F6-9FC7-4DDF9A841AEE}" srcOrd="1" destOrd="0" parTransId="{0AC97821-48C0-4A83-AD9B-E384AFF6BF27}" sibTransId="{185BCE76-4503-41A0-8342-551FFAF953E7}"/>
    <dgm:cxn modelId="{1194636B-B742-40DE-823C-9AE0F6BFD6FA}" srcId="{71F40308-BA50-4692-A62B-54EED9C6B935}" destId="{5C00713B-8B8D-4301-9A3D-BB101C9EA2C3}" srcOrd="0" destOrd="0" parTransId="{BEB50E87-82CB-4BF1-8548-97BFF0BB660B}" sibTransId="{7E38D213-4CD6-487D-AD0F-0C5D2825AF77}"/>
    <dgm:cxn modelId="{4BC1FC73-50A3-460F-8EEF-76BFC6BC4453}" type="presOf" srcId="{DA2C5CCD-D135-458C-B143-0B88C3FAD0DC}" destId="{A4A58C32-D44B-4CD1-BD56-72C8023D429C}" srcOrd="0" destOrd="0" presId="urn:microsoft.com/office/officeart/2005/8/layout/vList5"/>
    <dgm:cxn modelId="{621BB156-5BB7-43BB-9B88-4BCE581621F1}" type="presOf" srcId="{5C00713B-8B8D-4301-9A3D-BB101C9EA2C3}" destId="{AF8B223E-5CEB-4CAE-8542-0094B8DFF0A5}" srcOrd="0" destOrd="0" presId="urn:microsoft.com/office/officeart/2005/8/layout/vList5"/>
    <dgm:cxn modelId="{D98A9A80-7E97-4114-89B3-897E4C36548D}" srcId="{DA2C5CCD-D135-458C-B143-0B88C3FAD0DC}" destId="{71F40308-BA50-4692-A62B-54EED9C6B935}" srcOrd="2" destOrd="0" parTransId="{58E46BD8-51BE-4103-8E46-2243975C73B1}" sibTransId="{569A75CB-9EB9-4211-AD3F-FEA170FDB62F}"/>
    <dgm:cxn modelId="{29881086-C717-4DD7-9D53-56ED25ED14CE}" srcId="{6C5099DD-4C55-4A6E-9A14-30B540BE0C90}" destId="{6BB4EBA2-0663-4BC2-B2AC-E4E4981F2FD5}" srcOrd="0" destOrd="0" parTransId="{F79AF534-1D46-4D9D-8E78-496F80146FE0}" sibTransId="{B94CDA97-4B48-4CF3-899E-D2F13652F388}"/>
    <dgm:cxn modelId="{99D7498F-242E-4E7F-8824-28C90F203468}" type="presOf" srcId="{71F40308-BA50-4692-A62B-54EED9C6B935}" destId="{E33A719A-5113-464A-82B7-3A7E4970B6FF}" srcOrd="0" destOrd="0" presId="urn:microsoft.com/office/officeart/2005/8/layout/vList5"/>
    <dgm:cxn modelId="{5042779A-B2E4-4B4F-8805-BD0283B93F76}" type="presOf" srcId="{3CEE2D9A-E6EA-454D-87C8-E35BB217DDB2}" destId="{5DE2EE5E-7B36-41B1-AB0B-85686DEC6E79}" srcOrd="0" destOrd="1" presId="urn:microsoft.com/office/officeart/2005/8/layout/vList5"/>
    <dgm:cxn modelId="{3E02BF9B-7F20-4E78-86EC-95307F4A619C}" type="presOf" srcId="{6C5099DD-4C55-4A6E-9A14-30B540BE0C90}" destId="{0BCF7ED5-311B-4ACA-97D4-219F53F73749}" srcOrd="0" destOrd="0" presId="urn:microsoft.com/office/officeart/2005/8/layout/vList5"/>
    <dgm:cxn modelId="{D647F1AD-07BE-401E-AC49-F9A665CE8646}" type="presOf" srcId="{0969A403-44C9-48F6-9FC7-4DDF9A841AEE}" destId="{4D9CBEB9-2BB7-4E2E-879E-3E11C6B8B0E2}" srcOrd="0" destOrd="0" presId="urn:microsoft.com/office/officeart/2005/8/layout/vList5"/>
    <dgm:cxn modelId="{EFB2E1AE-D185-4AEC-9985-F3505F76555E}" type="presOf" srcId="{AD0DE06D-686E-4B7B-87E7-4CD46F95DDF4}" destId="{0F63CFB6-661A-4F97-8697-F0855929B79A}" srcOrd="0" destOrd="0" presId="urn:microsoft.com/office/officeart/2005/8/layout/vList5"/>
    <dgm:cxn modelId="{E7C8F5B6-B2AE-4278-88FB-BC077DAAC193}" srcId="{DA2C5CCD-D135-458C-B143-0B88C3FAD0DC}" destId="{6C5099DD-4C55-4A6E-9A14-30B540BE0C90}" srcOrd="0" destOrd="0" parTransId="{616807B4-FFD0-4443-9DBE-46FE41F78C05}" sibTransId="{07C17AC9-9586-4185-9777-4BE440998263}"/>
    <dgm:cxn modelId="{571A91D8-1EB4-4093-A18B-75214967BC88}" srcId="{71F40308-BA50-4692-A62B-54EED9C6B935}" destId="{7E99D403-B750-4D42-BB24-F1F744FF2B7D}" srcOrd="1" destOrd="0" parTransId="{25F91383-ED7F-496B-8E5A-DA429C47BB38}" sibTransId="{DB965196-4B72-4808-AAFD-C07D5E80EDAD}"/>
    <dgm:cxn modelId="{C9B2F1DB-64E7-4A3F-93A2-9025E08BF31C}" type="presOf" srcId="{4F94EC87-3B10-4DD7-A704-18862B4C3596}" destId="{CCD63837-110A-461F-B415-714FFA2D0309}" srcOrd="0" destOrd="0" presId="urn:microsoft.com/office/officeart/2005/8/layout/vList5"/>
    <dgm:cxn modelId="{EE675EE2-C76B-4B83-9B3F-BA47E6C73697}" type="presOf" srcId="{7E99D403-B750-4D42-BB24-F1F744FF2B7D}" destId="{AF8B223E-5CEB-4CAE-8542-0094B8DFF0A5}" srcOrd="0" destOrd="1" presId="urn:microsoft.com/office/officeart/2005/8/layout/vList5"/>
    <dgm:cxn modelId="{6E03364D-D140-4790-9BA4-59F2EA0E2CE6}" type="presParOf" srcId="{A4A58C32-D44B-4CD1-BD56-72C8023D429C}" destId="{1E82B5EA-13ED-4E94-8D6A-A3E086F5410A}" srcOrd="0" destOrd="0" presId="urn:microsoft.com/office/officeart/2005/8/layout/vList5"/>
    <dgm:cxn modelId="{5F09B768-02C4-4A75-A884-2BA4F06F3B0D}" type="presParOf" srcId="{1E82B5EA-13ED-4E94-8D6A-A3E086F5410A}" destId="{0BCF7ED5-311B-4ACA-97D4-219F53F73749}" srcOrd="0" destOrd="0" presId="urn:microsoft.com/office/officeart/2005/8/layout/vList5"/>
    <dgm:cxn modelId="{FD30335A-4FF5-47AC-8442-200000FADAE7}" type="presParOf" srcId="{1E82B5EA-13ED-4E94-8D6A-A3E086F5410A}" destId="{AB6F340B-E5B9-4649-8EA6-8705310242E1}" srcOrd="1" destOrd="0" presId="urn:microsoft.com/office/officeart/2005/8/layout/vList5"/>
    <dgm:cxn modelId="{EF5245EB-0948-4FA5-8F7A-CDAC0F9AB0F3}" type="presParOf" srcId="{A4A58C32-D44B-4CD1-BD56-72C8023D429C}" destId="{F93527A1-391F-4BA4-B6EA-1CB130877B18}" srcOrd="1" destOrd="0" presId="urn:microsoft.com/office/officeart/2005/8/layout/vList5"/>
    <dgm:cxn modelId="{747AB1B5-2828-472C-8305-74917C548915}" type="presParOf" srcId="{A4A58C32-D44B-4CD1-BD56-72C8023D429C}" destId="{858014F3-677E-475D-9162-E79A9887A0A8}" srcOrd="2" destOrd="0" presId="urn:microsoft.com/office/officeart/2005/8/layout/vList5"/>
    <dgm:cxn modelId="{3F871E6C-F3DB-43C3-9AAD-B7D846F793BB}" type="presParOf" srcId="{858014F3-677E-475D-9162-E79A9887A0A8}" destId="{4D9CBEB9-2BB7-4E2E-879E-3E11C6B8B0E2}" srcOrd="0" destOrd="0" presId="urn:microsoft.com/office/officeart/2005/8/layout/vList5"/>
    <dgm:cxn modelId="{DAED04A0-5DC6-4B0A-951A-D899C1226D7E}" type="presParOf" srcId="{858014F3-677E-475D-9162-E79A9887A0A8}" destId="{5DE2EE5E-7B36-41B1-AB0B-85686DEC6E79}" srcOrd="1" destOrd="0" presId="urn:microsoft.com/office/officeart/2005/8/layout/vList5"/>
    <dgm:cxn modelId="{AA196283-BAFF-4405-A746-1132F0DE81C5}" type="presParOf" srcId="{A4A58C32-D44B-4CD1-BD56-72C8023D429C}" destId="{260B9EE2-AB2C-46C7-BE1A-CDAE70D7B849}" srcOrd="3" destOrd="0" presId="urn:microsoft.com/office/officeart/2005/8/layout/vList5"/>
    <dgm:cxn modelId="{397E8D31-AA6D-459E-AB19-D869FDA2777F}" type="presParOf" srcId="{A4A58C32-D44B-4CD1-BD56-72C8023D429C}" destId="{EFD42881-E77B-4466-89BE-4AC78C07B87B}" srcOrd="4" destOrd="0" presId="urn:microsoft.com/office/officeart/2005/8/layout/vList5"/>
    <dgm:cxn modelId="{99123037-335A-4B8F-9390-3E93A57E8F29}" type="presParOf" srcId="{EFD42881-E77B-4466-89BE-4AC78C07B87B}" destId="{E33A719A-5113-464A-82B7-3A7E4970B6FF}" srcOrd="0" destOrd="0" presId="urn:microsoft.com/office/officeart/2005/8/layout/vList5"/>
    <dgm:cxn modelId="{F49A32BB-3D80-457C-8C5C-DACFC2C3ACDE}" type="presParOf" srcId="{EFD42881-E77B-4466-89BE-4AC78C07B87B}" destId="{AF8B223E-5CEB-4CAE-8542-0094B8DFF0A5}" srcOrd="1" destOrd="0" presId="urn:microsoft.com/office/officeart/2005/8/layout/vList5"/>
    <dgm:cxn modelId="{F10F084E-F49D-4513-BD00-5259E15D607F}" type="presParOf" srcId="{A4A58C32-D44B-4CD1-BD56-72C8023D429C}" destId="{EF5B08BD-8F90-4E58-908E-EBD824D46224}" srcOrd="5" destOrd="0" presId="urn:microsoft.com/office/officeart/2005/8/layout/vList5"/>
    <dgm:cxn modelId="{ACDAA676-0DF5-4597-8C91-68892F7C16B3}" type="presParOf" srcId="{A4A58C32-D44B-4CD1-BD56-72C8023D429C}" destId="{708C799D-106C-47AD-B9AE-040F639E6E90}" srcOrd="6" destOrd="0" presId="urn:microsoft.com/office/officeart/2005/8/layout/vList5"/>
    <dgm:cxn modelId="{A13458B3-7BD2-4020-8474-8DCFF75955EF}" type="presParOf" srcId="{708C799D-106C-47AD-B9AE-040F639E6E90}" destId="{CCD63837-110A-461F-B415-714FFA2D0309}" srcOrd="0" destOrd="0" presId="urn:microsoft.com/office/officeart/2005/8/layout/vList5"/>
    <dgm:cxn modelId="{D157821A-F265-4687-AB97-174B544FF38D}" type="presParOf" srcId="{708C799D-106C-47AD-B9AE-040F639E6E90}" destId="{0F63CFB6-661A-4F97-8697-F0855929B79A}"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4B1B2-9D26-4BB9-B156-6B844106E8F3}">
      <dsp:nvSpPr>
        <dsp:cNvPr id="0" name=""/>
        <dsp:cNvSpPr/>
      </dsp:nvSpPr>
      <dsp:spPr>
        <a:xfrm>
          <a:off x="977624" y="1040581"/>
          <a:ext cx="1831618" cy="73737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Suprapubic pain</a:t>
          </a:r>
        </a:p>
      </dsp:txBody>
      <dsp:txXfrm>
        <a:off x="1270683" y="1040581"/>
        <a:ext cx="1538559" cy="737375"/>
      </dsp:txXfrm>
    </dsp:sp>
    <dsp:sp modelId="{6BE1FE44-550E-4F88-B0F3-CAEF47F6E3D2}">
      <dsp:nvSpPr>
        <dsp:cNvPr id="0" name=""/>
        <dsp:cNvSpPr/>
      </dsp:nvSpPr>
      <dsp:spPr>
        <a:xfrm>
          <a:off x="977624" y="1777956"/>
          <a:ext cx="1831618" cy="697303"/>
        </a:xfrm>
        <a:prstGeom prst="rect">
          <a:avLst/>
        </a:prstGeom>
        <a:solidFill>
          <a:schemeClr val="accent2">
            <a:tint val="40000"/>
            <a:alpha val="90000"/>
            <a:hueOff val="-925677"/>
            <a:satOff val="3356"/>
            <a:lumOff val="-89"/>
            <a:alphaOff val="0"/>
          </a:schemeClr>
        </a:solidFill>
        <a:ln w="12700" cap="flat" cmpd="sng" algn="ctr">
          <a:solidFill>
            <a:schemeClr val="accent2">
              <a:tint val="40000"/>
              <a:alpha val="90000"/>
              <a:hueOff val="-925677"/>
              <a:satOff val="3356"/>
              <a:lumOff val="-89"/>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Dysuria</a:t>
          </a:r>
        </a:p>
      </dsp:txBody>
      <dsp:txXfrm>
        <a:off x="1270683" y="1777956"/>
        <a:ext cx="1538559" cy="697303"/>
      </dsp:txXfrm>
    </dsp:sp>
    <dsp:sp modelId="{E97F4FB7-48F6-4A4A-B258-4852F6AFB5CE}">
      <dsp:nvSpPr>
        <dsp:cNvPr id="0" name=""/>
        <dsp:cNvSpPr/>
      </dsp:nvSpPr>
      <dsp:spPr>
        <a:xfrm>
          <a:off x="977624" y="2475260"/>
          <a:ext cx="1831618" cy="620667"/>
        </a:xfrm>
        <a:prstGeom prst="rect">
          <a:avLst/>
        </a:prstGeom>
        <a:solidFill>
          <a:schemeClr val="accent2">
            <a:tint val="40000"/>
            <a:alpha val="90000"/>
            <a:hueOff val="-1851353"/>
            <a:satOff val="6712"/>
            <a:lumOff val="-178"/>
            <a:alphaOff val="0"/>
          </a:schemeClr>
        </a:solidFill>
        <a:ln w="12700" cap="flat" cmpd="sng" algn="ctr">
          <a:solidFill>
            <a:schemeClr val="accent2">
              <a:tint val="40000"/>
              <a:alpha val="90000"/>
              <a:hueOff val="-1851353"/>
              <a:satOff val="6712"/>
              <a:lumOff val="-178"/>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Hesitancy</a:t>
          </a:r>
        </a:p>
      </dsp:txBody>
      <dsp:txXfrm>
        <a:off x="1270683" y="2475260"/>
        <a:ext cx="1538559" cy="620667"/>
      </dsp:txXfrm>
    </dsp:sp>
    <dsp:sp modelId="{7B88072B-7583-4529-A2FB-6294B4A6601D}">
      <dsp:nvSpPr>
        <dsp:cNvPr id="0" name=""/>
        <dsp:cNvSpPr/>
      </dsp:nvSpPr>
      <dsp:spPr>
        <a:xfrm>
          <a:off x="977624" y="3095927"/>
          <a:ext cx="1831618" cy="699966"/>
        </a:xfrm>
        <a:prstGeom prst="rect">
          <a:avLst/>
        </a:prstGeom>
        <a:solidFill>
          <a:schemeClr val="accent2">
            <a:tint val="40000"/>
            <a:alpha val="90000"/>
            <a:hueOff val="-2777030"/>
            <a:satOff val="10068"/>
            <a:lumOff val="-268"/>
            <a:alphaOff val="0"/>
          </a:schemeClr>
        </a:solidFill>
        <a:ln w="12700" cap="flat" cmpd="sng" algn="ctr">
          <a:solidFill>
            <a:schemeClr val="accent2">
              <a:tint val="40000"/>
              <a:alpha val="90000"/>
              <a:hueOff val="-2777030"/>
              <a:satOff val="10068"/>
              <a:lumOff val="-268"/>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Urinary frequency and urgency </a:t>
          </a:r>
        </a:p>
      </dsp:txBody>
      <dsp:txXfrm>
        <a:off x="1270683" y="3095927"/>
        <a:ext cx="1538559" cy="699966"/>
      </dsp:txXfrm>
    </dsp:sp>
    <dsp:sp modelId="{D5B6DA2A-9CFA-4052-A449-7A547F40AC53}">
      <dsp:nvSpPr>
        <dsp:cNvPr id="0" name=""/>
        <dsp:cNvSpPr/>
      </dsp:nvSpPr>
      <dsp:spPr>
        <a:xfrm>
          <a:off x="761" y="552149"/>
          <a:ext cx="1221078" cy="1221078"/>
        </a:xfrm>
        <a:prstGeom prst="ellipse">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Sign and symptoms </a:t>
          </a:r>
        </a:p>
      </dsp:txBody>
      <dsp:txXfrm>
        <a:off x="179584" y="730972"/>
        <a:ext cx="863432" cy="863432"/>
      </dsp:txXfrm>
    </dsp:sp>
    <dsp:sp modelId="{47F7C52F-84E2-4628-A5C5-BA339BAA66F9}">
      <dsp:nvSpPr>
        <dsp:cNvPr id="0" name=""/>
        <dsp:cNvSpPr/>
      </dsp:nvSpPr>
      <dsp:spPr>
        <a:xfrm>
          <a:off x="4030322" y="1040581"/>
          <a:ext cx="1831618" cy="1221689"/>
        </a:xfrm>
        <a:prstGeom prst="rect">
          <a:avLst/>
        </a:prstGeom>
        <a:solidFill>
          <a:schemeClr val="accent2">
            <a:tint val="40000"/>
            <a:alpha val="90000"/>
            <a:hueOff val="-3702706"/>
            <a:satOff val="13424"/>
            <a:lumOff val="-357"/>
            <a:alphaOff val="0"/>
          </a:schemeClr>
        </a:solidFill>
        <a:ln w="12700" cap="flat" cmpd="sng" algn="ctr">
          <a:solidFill>
            <a:schemeClr val="accent2">
              <a:tint val="40000"/>
              <a:alpha val="90000"/>
              <a:hueOff val="-3702706"/>
              <a:satOff val="13424"/>
              <a:lumOff val="-357"/>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marL="0" lvl="0" indent="0" algn="l" defTabSz="533400" rtl="0">
            <a:lnSpc>
              <a:spcPct val="90000"/>
            </a:lnSpc>
            <a:spcBef>
              <a:spcPct val="0"/>
            </a:spcBef>
            <a:spcAft>
              <a:spcPct val="35000"/>
            </a:spcAft>
            <a:buNone/>
          </a:pPr>
          <a:r>
            <a:rPr lang="en-US" sz="1200" kern="1200" dirty="0">
              <a:solidFill>
                <a:schemeClr val="tx1"/>
              </a:solidFill>
              <a:cs typeface="Comic Sans MS"/>
            </a:rPr>
            <a:t>Healthy, non-pregnant women without functional or anatomical urinary tract abnormalities.</a:t>
          </a:r>
          <a:endParaRPr lang="en-US" sz="1200" kern="1200" dirty="0">
            <a:solidFill>
              <a:schemeClr val="tx1"/>
            </a:solidFill>
          </a:endParaRPr>
        </a:p>
      </dsp:txBody>
      <dsp:txXfrm>
        <a:off x="4323381" y="1040581"/>
        <a:ext cx="1538559" cy="1221689"/>
      </dsp:txXfrm>
    </dsp:sp>
    <dsp:sp modelId="{845063F5-E8C8-42DF-BAB2-EB4EE043259A}">
      <dsp:nvSpPr>
        <dsp:cNvPr id="0" name=""/>
        <dsp:cNvSpPr/>
      </dsp:nvSpPr>
      <dsp:spPr>
        <a:xfrm>
          <a:off x="4030322" y="2262271"/>
          <a:ext cx="1831618" cy="1221689"/>
        </a:xfrm>
        <a:prstGeom prst="rect">
          <a:avLst/>
        </a:prstGeom>
        <a:solidFill>
          <a:schemeClr val="accent2">
            <a:tint val="40000"/>
            <a:alpha val="90000"/>
            <a:hueOff val="-4628383"/>
            <a:satOff val="16779"/>
            <a:lumOff val="-446"/>
            <a:alphaOff val="0"/>
          </a:schemeClr>
        </a:solidFill>
        <a:ln w="12700" cap="flat" cmpd="sng" algn="ctr">
          <a:solidFill>
            <a:schemeClr val="accent2">
              <a:tint val="40000"/>
              <a:alpha val="90000"/>
              <a:hueOff val="-4628383"/>
              <a:satOff val="16779"/>
              <a:lumOff val="-446"/>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altLang="en-US" sz="1200" kern="1200" dirty="0">
              <a:solidFill>
                <a:schemeClr val="tx1"/>
              </a:solidFill>
            </a:rPr>
            <a:t>No fever, nausea, vomiting or flank pain.</a:t>
          </a:r>
          <a:endParaRPr lang="en-US" sz="1200" kern="1200" dirty="0">
            <a:solidFill>
              <a:schemeClr val="tx1"/>
            </a:solidFill>
          </a:endParaRPr>
        </a:p>
      </dsp:txBody>
      <dsp:txXfrm>
        <a:off x="4323381" y="2262271"/>
        <a:ext cx="1538559" cy="1221689"/>
      </dsp:txXfrm>
    </dsp:sp>
    <dsp:sp modelId="{128F5574-692D-4063-A3A2-BD4E4607CFA8}">
      <dsp:nvSpPr>
        <dsp:cNvPr id="0" name=""/>
        <dsp:cNvSpPr/>
      </dsp:nvSpPr>
      <dsp:spPr>
        <a:xfrm>
          <a:off x="3053459" y="552149"/>
          <a:ext cx="1221078" cy="1221078"/>
        </a:xfrm>
        <a:prstGeom prst="ellipse">
          <a:avLst/>
        </a:prstGeom>
        <a:solidFill>
          <a:schemeClr val="accent2">
            <a:hueOff val="-3670562"/>
            <a:satOff val="16196"/>
            <a:lumOff val="-2745"/>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solidFill>
                <a:schemeClr val="tx1"/>
              </a:solidFill>
            </a:rPr>
            <a:t>Un-complicated (simple) </a:t>
          </a:r>
          <a:r>
            <a:rPr lang="en-US" sz="1400" kern="1200" dirty="0">
              <a:solidFill>
                <a:schemeClr val="tx1"/>
              </a:solidFill>
            </a:rPr>
            <a:t>cystitis</a:t>
          </a:r>
          <a:r>
            <a:rPr lang="en-US" altLang="en-US" sz="1400" kern="1200" dirty="0">
              <a:solidFill>
                <a:schemeClr val="tx1"/>
              </a:solidFill>
            </a:rPr>
            <a:t> </a:t>
          </a:r>
          <a:endParaRPr lang="en-US" sz="1400" kern="1200" dirty="0">
            <a:solidFill>
              <a:schemeClr val="tx1"/>
            </a:solidFill>
          </a:endParaRPr>
        </a:p>
      </dsp:txBody>
      <dsp:txXfrm>
        <a:off x="3232282" y="730972"/>
        <a:ext cx="863432" cy="863432"/>
      </dsp:txXfrm>
    </dsp:sp>
    <dsp:sp modelId="{0DC6548F-953E-445A-AF88-081A8BB987BF}">
      <dsp:nvSpPr>
        <dsp:cNvPr id="0" name=""/>
        <dsp:cNvSpPr/>
      </dsp:nvSpPr>
      <dsp:spPr>
        <a:xfrm>
          <a:off x="7083019" y="1040581"/>
          <a:ext cx="1831618" cy="1221689"/>
        </a:xfrm>
        <a:prstGeom prst="rect">
          <a:avLst/>
        </a:prstGeom>
        <a:solidFill>
          <a:schemeClr val="accent2">
            <a:tint val="40000"/>
            <a:alpha val="90000"/>
            <a:hueOff val="-5554059"/>
            <a:satOff val="20135"/>
            <a:lumOff val="-535"/>
            <a:alphaOff val="0"/>
          </a:schemeClr>
        </a:solidFill>
        <a:ln w="12700" cap="flat" cmpd="sng" algn="ctr">
          <a:solidFill>
            <a:schemeClr val="accent2">
              <a:tint val="40000"/>
              <a:alpha val="90000"/>
              <a:hueOff val="-5554059"/>
              <a:satOff val="20135"/>
              <a:lumOff val="-535"/>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cs typeface="Comic Sans MS"/>
            </a:rPr>
            <a:t>Infections in patients with functional or structural abnormalities that reduce the efficacy of antimicrobial therapy. </a:t>
          </a:r>
          <a:endParaRPr lang="en-US" sz="1200" kern="1200" dirty="0">
            <a:solidFill>
              <a:schemeClr val="tx1"/>
            </a:solidFill>
          </a:endParaRPr>
        </a:p>
      </dsp:txBody>
      <dsp:txXfrm>
        <a:off x="7376078" y="1040581"/>
        <a:ext cx="1538559" cy="1221689"/>
      </dsp:txXfrm>
    </dsp:sp>
    <dsp:sp modelId="{9F6DC276-E7AE-4094-9E7E-2B853FB7B013}">
      <dsp:nvSpPr>
        <dsp:cNvPr id="0" name=""/>
        <dsp:cNvSpPr/>
      </dsp:nvSpPr>
      <dsp:spPr>
        <a:xfrm>
          <a:off x="7083019" y="2262271"/>
          <a:ext cx="1831618" cy="1221689"/>
        </a:xfrm>
        <a:prstGeom prst="rect">
          <a:avLst/>
        </a:prstGeom>
        <a:solidFill>
          <a:schemeClr val="accent2">
            <a:tint val="40000"/>
            <a:alpha val="90000"/>
            <a:hueOff val="-6479736"/>
            <a:satOff val="23491"/>
            <a:lumOff val="-625"/>
            <a:alphaOff val="0"/>
          </a:schemeClr>
        </a:solidFill>
        <a:ln w="12700" cap="flat" cmpd="sng" algn="ctr">
          <a:solidFill>
            <a:schemeClr val="accent2">
              <a:tint val="40000"/>
              <a:alpha val="90000"/>
              <a:hueOff val="-6479736"/>
              <a:satOff val="23491"/>
              <a:lumOff val="-625"/>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altLang="en-US" sz="1200" kern="1200" dirty="0">
              <a:solidFill>
                <a:schemeClr val="tx1"/>
              </a:solidFill>
            </a:rPr>
            <a:t>If in male patients or in pregnant women,</a:t>
          </a:r>
          <a:r>
            <a:rPr lang="en-US" sz="1200" kern="1200" dirty="0">
              <a:solidFill>
                <a:schemeClr val="tx1"/>
              </a:solidFill>
              <a:cs typeface="Comic Sans MS"/>
            </a:rPr>
            <a:t> also considered as complicated.</a:t>
          </a:r>
          <a:r>
            <a:rPr lang="en-US" altLang="en-US" sz="1200" kern="1200" dirty="0">
              <a:solidFill>
                <a:schemeClr val="tx1"/>
              </a:solidFill>
            </a:rPr>
            <a:t> </a:t>
          </a:r>
          <a:endParaRPr lang="en-US" sz="1200" kern="1200" dirty="0">
            <a:solidFill>
              <a:schemeClr val="tx1"/>
            </a:solidFill>
          </a:endParaRPr>
        </a:p>
      </dsp:txBody>
      <dsp:txXfrm>
        <a:off x="7376078" y="2262271"/>
        <a:ext cx="1538559" cy="1221689"/>
      </dsp:txXfrm>
    </dsp:sp>
    <dsp:sp modelId="{C19B38C0-CB4C-49D9-A5FE-AFB5FB8F0D87}">
      <dsp:nvSpPr>
        <dsp:cNvPr id="0" name=""/>
        <dsp:cNvSpPr/>
      </dsp:nvSpPr>
      <dsp:spPr>
        <a:xfrm>
          <a:off x="7083019" y="3483960"/>
          <a:ext cx="1831618" cy="1221689"/>
        </a:xfrm>
        <a:prstGeom prst="rect">
          <a:avLst/>
        </a:prstGeom>
        <a:solidFill>
          <a:schemeClr val="accent2">
            <a:tint val="40000"/>
            <a:alpha val="90000"/>
            <a:hueOff val="-7405413"/>
            <a:satOff val="26847"/>
            <a:lumOff val="-714"/>
            <a:alphaOff val="0"/>
          </a:schemeClr>
        </a:solidFill>
        <a:ln w="12700" cap="flat" cmpd="sng" algn="ctr">
          <a:solidFill>
            <a:schemeClr val="accent2">
              <a:tint val="40000"/>
              <a:alpha val="90000"/>
              <a:hueOff val="-7405413"/>
              <a:satOff val="26847"/>
              <a:lumOff val="-714"/>
              <a:alphaOff val="0"/>
            </a:schemeClr>
          </a:solidFill>
          <a:prstDash val="solid"/>
        </a:ln>
        <a:effectLst>
          <a:outerShdw blurRad="50800" dist="25400" algn="bl" rotWithShape="0">
            <a:srgbClr val="000000">
              <a:alpha val="60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cs typeface="Comic Sans MS"/>
            </a:rPr>
            <a:t>If the kidney was involved (pyelonephritis).</a:t>
          </a:r>
          <a:endParaRPr lang="en-US" sz="1200" kern="1200" dirty="0">
            <a:solidFill>
              <a:schemeClr val="tx1"/>
            </a:solidFill>
          </a:endParaRPr>
        </a:p>
      </dsp:txBody>
      <dsp:txXfrm>
        <a:off x="7376078" y="3483960"/>
        <a:ext cx="1538559" cy="1221689"/>
      </dsp:txXfrm>
    </dsp:sp>
    <dsp:sp modelId="{40A4D912-AE84-48CF-8B73-0679FF2DB284}">
      <dsp:nvSpPr>
        <dsp:cNvPr id="0" name=""/>
        <dsp:cNvSpPr/>
      </dsp:nvSpPr>
      <dsp:spPr>
        <a:xfrm>
          <a:off x="6106156" y="552149"/>
          <a:ext cx="1221078" cy="1221078"/>
        </a:xfrm>
        <a:prstGeom prst="ellipse">
          <a:avLst/>
        </a:prstGeom>
        <a:solidFill>
          <a:schemeClr val="accent2">
            <a:hueOff val="-7341125"/>
            <a:satOff val="32393"/>
            <a:lumOff val="-549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altLang="en-US" sz="1300" kern="1200" dirty="0">
              <a:solidFill>
                <a:schemeClr val="tx1"/>
              </a:solidFill>
            </a:rPr>
            <a:t>Complicated</a:t>
          </a:r>
        </a:p>
        <a:p>
          <a:pPr marL="0" lvl="0" indent="0" algn="ctr" defTabSz="577850">
            <a:lnSpc>
              <a:spcPct val="90000"/>
            </a:lnSpc>
            <a:spcBef>
              <a:spcPct val="0"/>
            </a:spcBef>
            <a:spcAft>
              <a:spcPct val="35000"/>
            </a:spcAft>
            <a:buNone/>
          </a:pPr>
          <a:r>
            <a:rPr lang="en-US" sz="1300" kern="1200" dirty="0">
              <a:solidFill>
                <a:schemeClr val="tx1"/>
              </a:solidFill>
            </a:rPr>
            <a:t>cystitis</a:t>
          </a:r>
        </a:p>
      </dsp:txBody>
      <dsp:txXfrm>
        <a:off x="6284979" y="730972"/>
        <a:ext cx="863432" cy="863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F340B-E5B9-4649-8EA6-8705310242E1}">
      <dsp:nvSpPr>
        <dsp:cNvPr id="0" name=""/>
        <dsp:cNvSpPr/>
      </dsp:nvSpPr>
      <dsp:spPr>
        <a:xfrm rot="5400000">
          <a:off x="5476000" y="-2173961"/>
          <a:ext cx="1027211" cy="563727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Sudden development of kidney infection.</a:t>
          </a:r>
        </a:p>
      </dsp:txBody>
      <dsp:txXfrm rot="-5400000">
        <a:off x="3170968" y="181215"/>
        <a:ext cx="5587132" cy="926923"/>
      </dsp:txXfrm>
    </dsp:sp>
    <dsp:sp modelId="{0BCF7ED5-311B-4ACA-97D4-219F53F73749}">
      <dsp:nvSpPr>
        <dsp:cNvPr id="0" name=""/>
        <dsp:cNvSpPr/>
      </dsp:nvSpPr>
      <dsp:spPr>
        <a:xfrm>
          <a:off x="0" y="2669"/>
          <a:ext cx="3170968" cy="1284014"/>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Acute pyelonephritis</a:t>
          </a:r>
        </a:p>
      </dsp:txBody>
      <dsp:txXfrm>
        <a:off x="62680" y="65349"/>
        <a:ext cx="3045608" cy="1158654"/>
      </dsp:txXfrm>
    </dsp:sp>
    <dsp:sp modelId="{5DE2EE5E-7B36-41B1-AB0B-85686DEC6E79}">
      <dsp:nvSpPr>
        <dsp:cNvPr id="0" name=""/>
        <dsp:cNvSpPr/>
      </dsp:nvSpPr>
      <dsp:spPr>
        <a:xfrm rot="5400000">
          <a:off x="5359201" y="-825745"/>
          <a:ext cx="1260810" cy="5637276"/>
        </a:xfrm>
        <a:prstGeom prst="round2SameRect">
          <a:avLst/>
        </a:prstGeom>
        <a:solidFill>
          <a:schemeClr val="accent2">
            <a:tint val="40000"/>
            <a:alpha val="90000"/>
            <a:hueOff val="-2468471"/>
            <a:satOff val="8949"/>
            <a:lumOff val="-238"/>
            <a:alphaOff val="0"/>
          </a:schemeClr>
        </a:solidFill>
        <a:ln w="12700" cap="flat" cmpd="sng" algn="ctr">
          <a:solidFill>
            <a:schemeClr val="accent2">
              <a:tint val="40000"/>
              <a:alpha val="90000"/>
              <a:hueOff val="-2468471"/>
              <a:satOff val="8949"/>
              <a:lumOff val="-238"/>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 long standing infection that doesn't clear and can result in kidney scarring .</a:t>
          </a:r>
        </a:p>
        <a:p>
          <a:pPr marL="171450" lvl="1" indent="-171450" algn="l" defTabSz="755650">
            <a:lnSpc>
              <a:spcPct val="90000"/>
            </a:lnSpc>
            <a:spcBef>
              <a:spcPct val="0"/>
            </a:spcBef>
            <a:spcAft>
              <a:spcPct val="15000"/>
            </a:spcAft>
            <a:buChar char="•"/>
          </a:pPr>
          <a:r>
            <a:rPr lang="en-US" sz="1700" kern="1200" dirty="0"/>
            <a:t>Occurs only in patients with major anatomic abnormalities .</a:t>
          </a:r>
        </a:p>
      </dsp:txBody>
      <dsp:txXfrm rot="-5400000">
        <a:off x="3170968" y="1424036"/>
        <a:ext cx="5575728" cy="1137714"/>
      </dsp:txXfrm>
    </dsp:sp>
    <dsp:sp modelId="{4D9CBEB9-2BB7-4E2E-879E-3E11C6B8B0E2}">
      <dsp:nvSpPr>
        <dsp:cNvPr id="0" name=""/>
        <dsp:cNvSpPr/>
      </dsp:nvSpPr>
      <dsp:spPr>
        <a:xfrm>
          <a:off x="0" y="1350885"/>
          <a:ext cx="3170968" cy="1284014"/>
        </a:xfrm>
        <a:prstGeom prst="roundRect">
          <a:avLst/>
        </a:prstGeom>
        <a:solidFill>
          <a:schemeClr val="accent2">
            <a:hueOff val="-2447042"/>
            <a:satOff val="10798"/>
            <a:lumOff val="-183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Chronic pyelonephritis </a:t>
          </a:r>
        </a:p>
      </dsp:txBody>
      <dsp:txXfrm>
        <a:off x="62680" y="1413565"/>
        <a:ext cx="3045608" cy="1158654"/>
      </dsp:txXfrm>
    </dsp:sp>
    <dsp:sp modelId="{AF8B223E-5CEB-4CAE-8542-0094B8DFF0A5}">
      <dsp:nvSpPr>
        <dsp:cNvPr id="0" name=""/>
        <dsp:cNvSpPr/>
      </dsp:nvSpPr>
      <dsp:spPr>
        <a:xfrm rot="5400000">
          <a:off x="5397855" y="522469"/>
          <a:ext cx="1183502" cy="5637276"/>
        </a:xfrm>
        <a:prstGeom prst="round2SameRect">
          <a:avLst/>
        </a:prstGeom>
        <a:solidFill>
          <a:schemeClr val="accent2">
            <a:tint val="40000"/>
            <a:alpha val="90000"/>
            <a:hueOff val="-4936942"/>
            <a:satOff val="17898"/>
            <a:lumOff val="-476"/>
            <a:alphaOff val="0"/>
          </a:schemeClr>
        </a:solidFill>
        <a:ln w="12700" cap="flat" cmpd="sng" algn="ctr">
          <a:solidFill>
            <a:schemeClr val="accent2">
              <a:tint val="40000"/>
              <a:alpha val="90000"/>
              <a:hueOff val="-4936942"/>
              <a:satOff val="17898"/>
              <a:lumOff val="-476"/>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 chronic </a:t>
          </a:r>
          <a:r>
            <a:rPr lang="en-US" sz="1700" kern="1200" dirty="0" err="1"/>
            <a:t>pyelonephritis</a:t>
          </a:r>
          <a:r>
            <a:rPr lang="en-US" sz="1700" kern="1200" dirty="0"/>
            <a:t> that occur in obstruction due to infected or renal stones. </a:t>
          </a:r>
        </a:p>
        <a:p>
          <a:pPr marL="171450" lvl="1" indent="-171450" algn="l" defTabSz="755650">
            <a:lnSpc>
              <a:spcPct val="90000"/>
            </a:lnSpc>
            <a:spcBef>
              <a:spcPct val="0"/>
            </a:spcBef>
            <a:spcAft>
              <a:spcPct val="15000"/>
            </a:spcAft>
            <a:buChar char="•"/>
          </a:pPr>
          <a:r>
            <a:rPr lang="en-US" sz="1700" kern="1200" dirty="0"/>
            <a:t>Affected patients usually have massive destruction of the kidney .( confused with renal malignancy )</a:t>
          </a:r>
        </a:p>
      </dsp:txBody>
      <dsp:txXfrm rot="-5400000">
        <a:off x="3170968" y="2807130"/>
        <a:ext cx="5579502" cy="1067954"/>
      </dsp:txXfrm>
    </dsp:sp>
    <dsp:sp modelId="{E33A719A-5113-464A-82B7-3A7E4970B6FF}">
      <dsp:nvSpPr>
        <dsp:cNvPr id="0" name=""/>
        <dsp:cNvSpPr/>
      </dsp:nvSpPr>
      <dsp:spPr>
        <a:xfrm>
          <a:off x="0" y="2699100"/>
          <a:ext cx="3170968" cy="1284014"/>
        </a:xfrm>
        <a:prstGeom prst="roundRect">
          <a:avLst/>
        </a:prstGeom>
        <a:solidFill>
          <a:schemeClr val="accent2">
            <a:hueOff val="-4894083"/>
            <a:satOff val="21595"/>
            <a:lumOff val="-366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chemeClr val="tx1"/>
              </a:solidFill>
            </a:rPr>
            <a:t>Xanthogranulomatous</a:t>
          </a:r>
          <a:r>
            <a:rPr lang="en-US" sz="2800" kern="1200" dirty="0">
              <a:solidFill>
                <a:schemeClr val="tx1"/>
              </a:solidFill>
            </a:rPr>
            <a:t> </a:t>
          </a:r>
          <a:r>
            <a:rPr lang="en-US" sz="2800" kern="1200" dirty="0" err="1">
              <a:solidFill>
                <a:schemeClr val="tx1"/>
              </a:solidFill>
            </a:rPr>
            <a:t>pyelonephritis</a:t>
          </a:r>
          <a:endParaRPr lang="en-US" sz="2800" kern="1200" dirty="0">
            <a:solidFill>
              <a:schemeClr val="tx1"/>
            </a:solidFill>
          </a:endParaRPr>
        </a:p>
      </dsp:txBody>
      <dsp:txXfrm>
        <a:off x="62680" y="2761780"/>
        <a:ext cx="3045608" cy="1158654"/>
      </dsp:txXfrm>
    </dsp:sp>
    <dsp:sp modelId="{0F63CFB6-661A-4F97-8697-F0855929B79A}">
      <dsp:nvSpPr>
        <dsp:cNvPr id="0" name=""/>
        <dsp:cNvSpPr/>
      </dsp:nvSpPr>
      <dsp:spPr>
        <a:xfrm rot="5400000">
          <a:off x="5476000" y="1870685"/>
          <a:ext cx="1027211" cy="5637276"/>
        </a:xfrm>
        <a:prstGeom prst="round2SameRect">
          <a:avLst/>
        </a:prstGeom>
        <a:solidFill>
          <a:schemeClr val="accent2">
            <a:tint val="40000"/>
            <a:alpha val="90000"/>
            <a:hueOff val="-7405413"/>
            <a:satOff val="26847"/>
            <a:lumOff val="-714"/>
            <a:alphaOff val="0"/>
          </a:schemeClr>
        </a:solidFill>
        <a:ln w="12700" cap="flat" cmpd="sng" algn="ctr">
          <a:solidFill>
            <a:schemeClr val="accent2">
              <a:tint val="40000"/>
              <a:alpha val="90000"/>
              <a:hueOff val="-7405413"/>
              <a:satOff val="26847"/>
              <a:lumOff val="-714"/>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≥2 infections in six months or ≥3 infections in one year.</a:t>
          </a:r>
        </a:p>
      </dsp:txBody>
      <dsp:txXfrm rot="-5400000">
        <a:off x="3170968" y="4225861"/>
        <a:ext cx="5587132" cy="926923"/>
      </dsp:txXfrm>
    </dsp:sp>
    <dsp:sp modelId="{CCD63837-110A-461F-B415-714FFA2D0309}">
      <dsp:nvSpPr>
        <dsp:cNvPr id="0" name=""/>
        <dsp:cNvSpPr/>
      </dsp:nvSpPr>
      <dsp:spPr>
        <a:xfrm>
          <a:off x="0" y="4047316"/>
          <a:ext cx="3170968" cy="1284014"/>
        </a:xfrm>
        <a:prstGeom prst="roundRect">
          <a:avLst/>
        </a:prstGeom>
        <a:solidFill>
          <a:schemeClr val="accent2">
            <a:hueOff val="-7341125"/>
            <a:satOff val="32393"/>
            <a:lumOff val="-549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Recurrent pyelonephritis</a:t>
          </a:r>
        </a:p>
      </dsp:txBody>
      <dsp:txXfrm>
        <a:off x="62680" y="4109996"/>
        <a:ext cx="3045608" cy="1158654"/>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098C9-1A38-4874-8D24-33F9A7BFD98E}" type="datetimeFigureOut">
              <a:rPr lang="en-US" smtClean="0"/>
              <a:pPr/>
              <a:t>10/2/2024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a:t>انقر لتحرير أنماط النص الرئيسي</a:t>
            </a:r>
          </a:p>
          <a:p>
            <a:pPr lvl="1"/>
            <a:r>
              <a:rPr lang="x-none"/>
              <a:t>المستوى الثاني</a:t>
            </a:r>
          </a:p>
          <a:p>
            <a:pPr lvl="2"/>
            <a:r>
              <a:rPr lang="x-none"/>
              <a:t>المستوى الثالث</a:t>
            </a:r>
          </a:p>
          <a:p>
            <a:pPr lvl="3"/>
            <a:r>
              <a:rPr lang="x-none"/>
              <a:t>المستوى الرابع</a:t>
            </a:r>
          </a:p>
          <a:p>
            <a:pPr lvl="4"/>
            <a:r>
              <a:rPr lang="x-none"/>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5AB6B7-F74B-425B-8459-1E62A9C8844A}" type="slidenum">
              <a:rPr lang="en-US" smtClean="0"/>
              <a:pPr/>
              <a:t>‹#›</a:t>
            </a:fld>
            <a:endParaRPr lang="en-US"/>
          </a:p>
        </p:txBody>
      </p:sp>
    </p:spTree>
    <p:extLst>
      <p:ext uri="{BB962C8B-B14F-4D97-AF65-F5344CB8AC3E}">
        <p14:creationId xmlns:p14="http://schemas.microsoft.com/office/powerpoint/2010/main" val="368394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AB6B7-F74B-425B-8459-1E62A9C8844A}" type="slidenum">
              <a:rPr lang="en-US" smtClean="0"/>
              <a:pPr/>
              <a:t>1</a:t>
            </a:fld>
            <a:endParaRPr lang="en-US"/>
          </a:p>
        </p:txBody>
      </p:sp>
    </p:spTree>
    <p:extLst>
      <p:ext uri="{BB962C8B-B14F-4D97-AF65-F5344CB8AC3E}">
        <p14:creationId xmlns:p14="http://schemas.microsoft.com/office/powerpoint/2010/main" val="387176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If vaginal discharge is present, the probability of bacteriuria (UTI) falls, usually due to candida </a:t>
            </a:r>
            <a:endParaRPr lang="en-US" i="1" dirty="0">
              <a:solidFill>
                <a:schemeClr val="tx1"/>
              </a:solidFill>
            </a:endParaRPr>
          </a:p>
          <a:p>
            <a:endParaRPr lang="ar-SA" dirty="0"/>
          </a:p>
        </p:txBody>
      </p:sp>
      <p:sp>
        <p:nvSpPr>
          <p:cNvPr id="4" name="عنصر نائب لرقم الشريحة 3"/>
          <p:cNvSpPr>
            <a:spLocks noGrp="1"/>
          </p:cNvSpPr>
          <p:nvPr>
            <p:ph type="sldNum" sz="quarter" idx="10"/>
          </p:nvPr>
        </p:nvSpPr>
        <p:spPr/>
        <p:txBody>
          <a:bodyPr/>
          <a:lstStyle/>
          <a:p>
            <a:fld id="{C5FC728E-65ED-4A81-A229-05E476F4548D}" type="slidenum">
              <a:rPr lang="ar-SA" smtClean="0"/>
              <a:pPr/>
              <a:t>5</a:t>
            </a:fld>
            <a:endParaRPr lang="ar-SA"/>
          </a:p>
        </p:txBody>
      </p:sp>
    </p:spTree>
    <p:extLst>
      <p:ext uri="{BB962C8B-B14F-4D97-AF65-F5344CB8AC3E}">
        <p14:creationId xmlns:p14="http://schemas.microsoft.com/office/powerpoint/2010/main" val="3562963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majority of urinary tract infections are caused by a</a:t>
            </a:r>
            <a:r>
              <a:rPr lang="en-US" altLang="en-US" sz="1200" dirty="0"/>
              <a:t>scending infection</a:t>
            </a:r>
            <a:r>
              <a:rPr lang="ru-RU" altLang="en-US" sz="1200" dirty="0"/>
              <a:t> </a:t>
            </a:r>
            <a:r>
              <a:rPr lang="en-US" altLang="en-US" sz="1200" dirty="0"/>
              <a:t>from</a:t>
            </a:r>
            <a:r>
              <a:rPr lang="ru-RU" altLang="en-US" sz="1200" dirty="0"/>
              <a:t> </a:t>
            </a:r>
            <a:r>
              <a:rPr lang="en-US" altLang="en-US" sz="1200" dirty="0"/>
              <a:t>U</a:t>
            </a:r>
            <a:r>
              <a:rPr lang="ru-RU" altLang="en-US" sz="1200" dirty="0" err="1"/>
              <a:t>rethra</a:t>
            </a:r>
            <a:r>
              <a:rPr lang="en-US" altLang="en-US" sz="1200" dirty="0"/>
              <a:t>.</a:t>
            </a:r>
          </a:p>
          <a:p>
            <a:endParaRPr lang="en-US" dirty="0"/>
          </a:p>
        </p:txBody>
      </p:sp>
      <p:sp>
        <p:nvSpPr>
          <p:cNvPr id="4" name="Slide Number Placeholder 3"/>
          <p:cNvSpPr>
            <a:spLocks noGrp="1"/>
          </p:cNvSpPr>
          <p:nvPr>
            <p:ph type="sldNum" sz="quarter" idx="10"/>
          </p:nvPr>
        </p:nvSpPr>
        <p:spPr/>
        <p:txBody>
          <a:bodyPr/>
          <a:lstStyle/>
          <a:p>
            <a:fld id="{F25AB6B7-F74B-425B-8459-1E62A9C8844A}" type="slidenum">
              <a:rPr lang="en-US" smtClean="0"/>
              <a:pPr/>
              <a:t>9</a:t>
            </a:fld>
            <a:endParaRPr lang="en-US"/>
          </a:p>
        </p:txBody>
      </p:sp>
    </p:spTree>
    <p:extLst>
      <p:ext uri="{BB962C8B-B14F-4D97-AF65-F5344CB8AC3E}">
        <p14:creationId xmlns:p14="http://schemas.microsoft.com/office/powerpoint/2010/main" val="131165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majority of urinary tract infections are caused by a</a:t>
            </a:r>
            <a:r>
              <a:rPr lang="en-US" altLang="en-US" sz="1200" dirty="0"/>
              <a:t>scending infection</a:t>
            </a:r>
            <a:r>
              <a:rPr lang="ru-RU" altLang="en-US" sz="1200" dirty="0"/>
              <a:t> </a:t>
            </a:r>
            <a:r>
              <a:rPr lang="en-US" altLang="en-US" sz="1200" dirty="0"/>
              <a:t>from</a:t>
            </a:r>
            <a:r>
              <a:rPr lang="ru-RU" altLang="en-US" sz="1200" dirty="0"/>
              <a:t> </a:t>
            </a:r>
            <a:r>
              <a:rPr lang="en-US" altLang="en-US" sz="1200" dirty="0"/>
              <a:t>U</a:t>
            </a:r>
            <a:r>
              <a:rPr lang="ru-RU" altLang="en-US" sz="1200" dirty="0" err="1"/>
              <a:t>rethra</a:t>
            </a:r>
            <a:r>
              <a:rPr lang="en-US" altLang="en-US" sz="1200" dirty="0"/>
              <a:t>.</a:t>
            </a:r>
          </a:p>
          <a:p>
            <a:endParaRPr lang="en-US" dirty="0"/>
          </a:p>
        </p:txBody>
      </p:sp>
      <p:sp>
        <p:nvSpPr>
          <p:cNvPr id="4" name="Slide Number Placeholder 3"/>
          <p:cNvSpPr>
            <a:spLocks noGrp="1"/>
          </p:cNvSpPr>
          <p:nvPr>
            <p:ph type="sldNum" sz="quarter" idx="10"/>
          </p:nvPr>
        </p:nvSpPr>
        <p:spPr/>
        <p:txBody>
          <a:bodyPr/>
          <a:lstStyle/>
          <a:p>
            <a:fld id="{F25AB6B7-F74B-425B-8459-1E62A9C8844A}" type="slidenum">
              <a:rPr lang="en-US" smtClean="0"/>
              <a:pPr/>
              <a:t>10</a:t>
            </a:fld>
            <a:endParaRPr lang="en-US"/>
          </a:p>
        </p:txBody>
      </p:sp>
    </p:spTree>
    <p:extLst>
      <p:ext uri="{BB962C8B-B14F-4D97-AF65-F5344CB8AC3E}">
        <p14:creationId xmlns:p14="http://schemas.microsoft.com/office/powerpoint/2010/main" val="369572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bladder infection. Occurs when the </a:t>
            </a:r>
            <a:r>
              <a:rPr lang="en-US" sz="1200" b="0" i="0" kern="1200" dirty="0">
                <a:solidFill>
                  <a:schemeClr val="tx1"/>
                </a:solidFill>
                <a:effectLst/>
                <a:latin typeface="+mn-lt"/>
                <a:ea typeface="+mn-ea"/>
                <a:cs typeface="+mn-cs"/>
              </a:rPr>
              <a:t>Bladder which is normally sterile (microbe free) become infected by bacteria</a:t>
            </a:r>
          </a:p>
          <a:p>
            <a:r>
              <a:rPr lang="en-US" sz="1200" b="1" i="0" kern="1200" dirty="0">
                <a:solidFill>
                  <a:schemeClr val="tx1"/>
                </a:solidFill>
                <a:effectLst/>
                <a:latin typeface="+mn-lt"/>
                <a:ea typeface="+mn-ea"/>
                <a:cs typeface="+mn-cs"/>
              </a:rPr>
              <a:t>hesitancy</a:t>
            </a:r>
            <a:r>
              <a:rPr lang="en-US" sz="1200" b="0" i="0" kern="1200" dirty="0">
                <a:solidFill>
                  <a:schemeClr val="tx1"/>
                </a:solidFill>
                <a:effectLst/>
                <a:latin typeface="+mn-lt"/>
                <a:ea typeface="+mn-ea"/>
                <a:cs typeface="+mn-cs"/>
              </a:rPr>
              <a:t> - difficulty in beginning of</a:t>
            </a:r>
            <a:r>
              <a:rPr lang="en-US" sz="1200" b="0" i="0" kern="1200" baseline="0" dirty="0">
                <a:solidFill>
                  <a:schemeClr val="tx1"/>
                </a:solidFill>
                <a:effectLst/>
                <a:latin typeface="+mn-lt"/>
                <a:ea typeface="+mn-ea"/>
                <a:cs typeface="+mn-cs"/>
              </a:rPr>
              <a:t> urination</a:t>
            </a:r>
          </a:p>
          <a:p>
            <a:r>
              <a:rPr lang="en-US" sz="1200" b="1" i="0" kern="1200" dirty="0">
                <a:solidFill>
                  <a:schemeClr val="tx1"/>
                </a:solidFill>
                <a:effectLst/>
                <a:latin typeface="+mn-lt"/>
                <a:ea typeface="+mn-ea"/>
                <a:cs typeface="+mn-cs"/>
              </a:rPr>
              <a:t> frequency</a:t>
            </a:r>
            <a:r>
              <a:rPr lang="en-US" sz="1200" b="0" i="0" kern="1200" dirty="0">
                <a:solidFill>
                  <a:schemeClr val="tx1"/>
                </a:solidFill>
                <a:effectLst/>
                <a:latin typeface="+mn-lt"/>
                <a:ea typeface="+mn-ea"/>
                <a:cs typeface="+mn-cs"/>
              </a:rPr>
              <a:t>, is the need to urinate more often than usual.</a:t>
            </a:r>
          </a:p>
          <a:p>
            <a:r>
              <a:rPr lang="en-US" sz="1200" b="1" i="0" kern="1200" dirty="0">
                <a:solidFill>
                  <a:schemeClr val="tx1"/>
                </a:solidFill>
                <a:effectLst/>
                <a:latin typeface="+mn-lt"/>
                <a:ea typeface="+mn-ea"/>
                <a:cs typeface="+mn-cs"/>
              </a:rPr>
              <a:t>Urgency</a:t>
            </a:r>
            <a:r>
              <a:rPr lang="en-US" sz="1200" b="0" i="0" kern="1200" dirty="0">
                <a:solidFill>
                  <a:schemeClr val="tx1"/>
                </a:solidFill>
                <a:effectLst/>
                <a:latin typeface="+mn-lt"/>
                <a:ea typeface="+mn-ea"/>
                <a:cs typeface="+mn-cs"/>
              </a:rPr>
              <a:t> is a symptom where you get a </a:t>
            </a:r>
            <a:r>
              <a:rPr lang="en-US" sz="1200" b="1" i="0" kern="1200" dirty="0">
                <a:solidFill>
                  <a:schemeClr val="tx1"/>
                </a:solidFill>
                <a:effectLst/>
                <a:latin typeface="+mn-lt"/>
                <a:ea typeface="+mn-ea"/>
                <a:cs typeface="+mn-cs"/>
              </a:rPr>
              <a:t>sudden urgent desire</a:t>
            </a:r>
            <a:r>
              <a:rPr lang="en-US" sz="1200" b="0" i="0" kern="1200" dirty="0">
                <a:solidFill>
                  <a:schemeClr val="tx1"/>
                </a:solidFill>
                <a:effectLst/>
                <a:latin typeface="+mn-lt"/>
                <a:ea typeface="+mn-ea"/>
                <a:cs typeface="+mn-cs"/>
              </a:rPr>
              <a:t> to pass urine.</a:t>
            </a:r>
          </a:p>
          <a:p>
            <a:endParaRPr lang="en-US" b="1" dirty="0"/>
          </a:p>
        </p:txBody>
      </p:sp>
      <p:sp>
        <p:nvSpPr>
          <p:cNvPr id="4" name="Slide Number Placeholder 3"/>
          <p:cNvSpPr>
            <a:spLocks noGrp="1"/>
          </p:cNvSpPr>
          <p:nvPr>
            <p:ph type="sldNum" sz="quarter" idx="10"/>
          </p:nvPr>
        </p:nvSpPr>
        <p:spPr/>
        <p:txBody>
          <a:bodyPr/>
          <a:lstStyle/>
          <a:p>
            <a:fld id="{5550E426-8C81-4CD6-9C28-F6574E1C482C}" type="slidenum">
              <a:rPr lang="en-US" smtClean="0"/>
              <a:pPr/>
              <a:t>19</a:t>
            </a:fld>
            <a:endParaRPr lang="en-US"/>
          </a:p>
        </p:txBody>
      </p:sp>
    </p:spTree>
    <p:extLst>
      <p:ext uri="{BB962C8B-B14F-4D97-AF65-F5344CB8AC3E}">
        <p14:creationId xmlns:p14="http://schemas.microsoft.com/office/powerpoint/2010/main" val="326355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Xanthogranulomatous</a:t>
            </a:r>
            <a:r>
              <a:rPr lang="en-US" sz="1200" dirty="0"/>
              <a:t> pyelonephritis:</a:t>
            </a:r>
          </a:p>
          <a:p>
            <a:r>
              <a:rPr lang="en-US" dirty="0"/>
              <a:t>is an unusual variant of chronic pyelonephritis that occur in the setting of obstruction due to infected renal stones. </a:t>
            </a:r>
          </a:p>
          <a:p>
            <a:r>
              <a:rPr lang="en-US" dirty="0"/>
              <a:t>Affected patients usually have massive destruction of the kidney due to granulomatous tissue containing lipid-laden macrophages; the appearance may be confused with renal malignancy. with a history of recurrent urinary tract infections. The typical presenting symptoms include flank pain, fever, malaise, anorexia and weight loss. A unilateral renal mass can usually be palpated on physical examination. The most common organisms associated with XPN are E. coli, Proteus mirabilis, Pseudomonas, Enterococcus </a:t>
            </a:r>
            <a:r>
              <a:rPr lang="en-US" dirty="0" err="1"/>
              <a:t>faecalis</a:t>
            </a:r>
            <a:r>
              <a:rPr lang="en-US" dirty="0"/>
              <a:t> and Klebsiella</a:t>
            </a:r>
            <a:endParaRPr lang="en-US" b="1" dirty="0"/>
          </a:p>
          <a:p>
            <a:endParaRPr lang="en-US" dirty="0"/>
          </a:p>
        </p:txBody>
      </p:sp>
      <p:sp>
        <p:nvSpPr>
          <p:cNvPr id="4" name="Slide Number Placeholder 3"/>
          <p:cNvSpPr>
            <a:spLocks noGrp="1"/>
          </p:cNvSpPr>
          <p:nvPr>
            <p:ph type="sldNum" sz="quarter" idx="10"/>
          </p:nvPr>
        </p:nvSpPr>
        <p:spPr/>
        <p:txBody>
          <a:bodyPr/>
          <a:lstStyle/>
          <a:p>
            <a:fld id="{5550E426-8C81-4CD6-9C28-F6574E1C482C}" type="slidenum">
              <a:rPr lang="en-US" smtClean="0"/>
              <a:pPr/>
              <a:t>25</a:t>
            </a:fld>
            <a:endParaRPr lang="en-US"/>
          </a:p>
        </p:txBody>
      </p:sp>
    </p:spTree>
    <p:extLst>
      <p:ext uri="{BB962C8B-B14F-4D97-AF65-F5344CB8AC3E}">
        <p14:creationId xmlns:p14="http://schemas.microsoft.com/office/powerpoint/2010/main" val="2335455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E2DEFA-0368-4E1D-8FF2-29A975F0E01F}" type="slidenum">
              <a:rPr lang="en-US" smtClean="0"/>
              <a:t>52</a:t>
            </a:fld>
            <a:endParaRPr lang="en-US"/>
          </a:p>
        </p:txBody>
      </p:sp>
    </p:spTree>
    <p:extLst>
      <p:ext uri="{BB962C8B-B14F-4D97-AF65-F5344CB8AC3E}">
        <p14:creationId xmlns:p14="http://schemas.microsoft.com/office/powerpoint/2010/main" val="1384399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E2DEFA-0368-4E1D-8FF2-29A975F0E01F}" type="slidenum">
              <a:rPr lang="en-US" smtClean="0"/>
              <a:t>55</a:t>
            </a:fld>
            <a:endParaRPr lang="en-US"/>
          </a:p>
        </p:txBody>
      </p:sp>
    </p:spTree>
    <p:extLst>
      <p:ext uri="{BB962C8B-B14F-4D97-AF65-F5344CB8AC3E}">
        <p14:creationId xmlns:p14="http://schemas.microsoft.com/office/powerpoint/2010/main" val="262550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299957-409C-44EF-AF19-67EB508142F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4641B-51ED-45A5-A7DA-AEBA167B13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299957-409C-44EF-AF19-67EB508142F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4641B-51ED-45A5-A7DA-AEBA167B13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299957-409C-44EF-AF19-67EB508142F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4641B-51ED-45A5-A7DA-AEBA167B13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299957-409C-44EF-AF19-67EB508142F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4641B-51ED-45A5-A7DA-AEBA167B13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99957-409C-44EF-AF19-67EB508142F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4641B-51ED-45A5-A7DA-AEBA167B13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299957-409C-44EF-AF19-67EB508142F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4641B-51ED-45A5-A7DA-AEBA167B13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299957-409C-44EF-AF19-67EB508142F9}" type="datetimeFigureOut">
              <a:rPr lang="en-US" smtClean="0"/>
              <a:pPr/>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4641B-51ED-45A5-A7DA-AEBA167B13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299957-409C-44EF-AF19-67EB508142F9}" type="datetimeFigureOut">
              <a:rPr lang="en-US" smtClean="0"/>
              <a:pPr/>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4641B-51ED-45A5-A7DA-AEBA167B13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99957-409C-44EF-AF19-67EB508142F9}" type="datetimeFigureOut">
              <a:rPr lang="en-US" smtClean="0"/>
              <a:pPr/>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4641B-51ED-45A5-A7DA-AEBA167B13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299957-409C-44EF-AF19-67EB508142F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4641B-51ED-45A5-A7DA-AEBA167B1338}"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299957-409C-44EF-AF19-67EB508142F9}" type="datetimeFigureOut">
              <a:rPr lang="en-US" smtClean="0"/>
              <a:pPr/>
              <a:t>10/2/2024</a:t>
            </a:fld>
            <a:endParaRPr lang="en-US"/>
          </a:p>
        </p:txBody>
      </p:sp>
      <p:sp>
        <p:nvSpPr>
          <p:cNvPr id="9" name="Slide Number Placeholder 8"/>
          <p:cNvSpPr>
            <a:spLocks noGrp="1"/>
          </p:cNvSpPr>
          <p:nvPr>
            <p:ph type="sldNum" sz="quarter" idx="11"/>
          </p:nvPr>
        </p:nvSpPr>
        <p:spPr/>
        <p:txBody>
          <a:bodyPr/>
          <a:lstStyle/>
          <a:p>
            <a:fld id="{07C4641B-51ED-45A5-A7DA-AEBA167B133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7C4641B-51ED-45A5-A7DA-AEBA167B1338}"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8299957-409C-44EF-AF19-67EB508142F9}" type="datetimeFigureOut">
              <a:rPr lang="en-US" smtClean="0"/>
              <a:pPr/>
              <a:t>10/2/2024</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2200"/>
            <a:ext cx="7772400" cy="1470025"/>
          </a:xfrm>
        </p:spPr>
        <p:txBody>
          <a:bodyPr>
            <a:noAutofit/>
          </a:bodyPr>
          <a:lstStyle/>
          <a:p>
            <a:pPr algn="ctr"/>
            <a:r>
              <a:rPr lang="en-US" sz="5400" b="1" dirty="0">
                <a:solidFill>
                  <a:srgbClr val="002060"/>
                </a:solidFill>
                <a:latin typeface="Times New Roman" panose="02020603050405020304" pitchFamily="18" charset="0"/>
                <a:cs typeface="Times New Roman" panose="02020603050405020304" pitchFamily="18" charset="0"/>
              </a:rPr>
              <a:t>Approach to Patients with UTI</a:t>
            </a:r>
          </a:p>
        </p:txBody>
      </p:sp>
      <p:sp>
        <p:nvSpPr>
          <p:cNvPr id="3" name="Subtitle 2"/>
          <p:cNvSpPr>
            <a:spLocks noGrp="1"/>
          </p:cNvSpPr>
          <p:nvPr>
            <p:ph type="subTitle" idx="1"/>
          </p:nvPr>
        </p:nvSpPr>
        <p:spPr/>
        <p:txBody>
          <a:bodyPr>
            <a:noAutofit/>
          </a:bodyPr>
          <a:lstStyle/>
          <a:p>
            <a:endParaRPr lang="en-US" dirty="0"/>
          </a:p>
        </p:txBody>
      </p:sp>
    </p:spTree>
    <p:extLst>
      <p:ext uri="{BB962C8B-B14F-4D97-AF65-F5344CB8AC3E}">
        <p14:creationId xmlns:p14="http://schemas.microsoft.com/office/powerpoint/2010/main" val="4144585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620000" cy="1143000"/>
          </a:xfrm>
        </p:spPr>
        <p:txBody>
          <a:bodyPr/>
          <a:lstStyle/>
          <a:p>
            <a:r>
              <a:rPr lang="en-US" sz="4400" b="1" dirty="0">
                <a:solidFill>
                  <a:srgbClr val="002060"/>
                </a:solidFill>
                <a:latin typeface="Times New Roman" panose="02020603050405020304" pitchFamily="18" charset="0"/>
                <a:cs typeface="Times New Roman" panose="02020603050405020304" pitchFamily="18" charset="0"/>
              </a:rPr>
              <a:t>Urinary tract Infection (Cont..)</a:t>
            </a:r>
          </a:p>
        </p:txBody>
      </p:sp>
      <p:sp>
        <p:nvSpPr>
          <p:cNvPr id="3" name="Content Placeholder 2"/>
          <p:cNvSpPr>
            <a:spLocks noGrp="1"/>
          </p:cNvSpPr>
          <p:nvPr>
            <p:ph idx="1"/>
          </p:nvPr>
        </p:nvSpPr>
        <p:spPr>
          <a:xfrm>
            <a:off x="457200" y="1600200"/>
            <a:ext cx="8001000" cy="4800600"/>
          </a:xfrm>
        </p:spPr>
        <p:txBody>
          <a:bodyPr>
            <a:normAutofit/>
          </a:bodyPr>
          <a:lstStyle/>
          <a:p>
            <a:pPr>
              <a:buFont typeface="Wingdings" pitchFamily="2" charset="2"/>
              <a:buChar char="Ø"/>
            </a:pPr>
            <a:endParaRPr lang="en-US" sz="2800" dirty="0">
              <a:solidFill>
                <a:srgbClr val="002060"/>
              </a:solidFill>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The condition is rare in boys and young men.</a:t>
            </a:r>
          </a:p>
          <a:p>
            <a:pPr>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Invasion and multiplication of microorganisms in UT.</a:t>
            </a:r>
          </a:p>
          <a:p>
            <a:pPr>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M</a:t>
            </a:r>
            <a:r>
              <a:rPr lang="ru-RU" altLang="en-US" sz="2800" dirty="0">
                <a:solidFill>
                  <a:srgbClr val="002060"/>
                </a:solidFill>
                <a:latin typeface="Times New Roman" panose="02020603050405020304" pitchFamily="18" charset="0"/>
                <a:cs typeface="Times New Roman" panose="02020603050405020304" pitchFamily="18" charset="0"/>
              </a:rPr>
              <a:t>icro</a:t>
            </a:r>
            <a:r>
              <a:rPr lang="en-US" altLang="en-US" sz="2800" dirty="0">
                <a:solidFill>
                  <a:srgbClr val="002060"/>
                </a:solidFill>
                <a:latin typeface="Times New Roman" panose="02020603050405020304" pitchFamily="18" charset="0"/>
                <a:cs typeface="Times New Roman" panose="02020603050405020304" pitchFamily="18" charset="0"/>
              </a:rPr>
              <a:t>o</a:t>
            </a:r>
            <a:r>
              <a:rPr lang="ru-RU" altLang="en-US" sz="2800" dirty="0">
                <a:solidFill>
                  <a:srgbClr val="002060"/>
                </a:solidFill>
                <a:latin typeface="Times New Roman" panose="02020603050405020304" pitchFamily="18" charset="0"/>
                <a:cs typeface="Times New Roman" panose="02020603050405020304" pitchFamily="18" charset="0"/>
              </a:rPr>
              <a:t>rganism</a:t>
            </a:r>
            <a:r>
              <a:rPr lang="en-US" altLang="en-US" sz="2800" dirty="0">
                <a:solidFill>
                  <a:srgbClr val="002060"/>
                </a:solidFill>
                <a:latin typeface="Times New Roman" panose="02020603050405020304" pitchFamily="18" charset="0"/>
                <a:cs typeface="Times New Roman" panose="02020603050405020304" pitchFamily="18" charset="0"/>
              </a:rPr>
              <a:t>s </a:t>
            </a:r>
            <a:r>
              <a:rPr lang="ru-RU" altLang="en-US" sz="2800" dirty="0">
                <a:solidFill>
                  <a:srgbClr val="002060"/>
                </a:solidFill>
                <a:latin typeface="Times New Roman" panose="02020603050405020304" pitchFamily="18" charset="0"/>
                <a:cs typeface="Times New Roman" panose="02020603050405020304" pitchFamily="18" charset="0"/>
              </a:rPr>
              <a:t>reach urinary tract</a:t>
            </a:r>
            <a:r>
              <a:rPr lang="en-US" altLang="en-US" sz="2800" dirty="0">
                <a:solidFill>
                  <a:srgbClr val="002060"/>
                </a:solidFill>
                <a:latin typeface="Times New Roman" panose="02020603050405020304" pitchFamily="18" charset="0"/>
                <a:cs typeface="Times New Roman" panose="02020603050405020304" pitchFamily="18" charset="0"/>
              </a:rPr>
              <a:t> via either:</a:t>
            </a:r>
          </a:p>
          <a:p>
            <a:pPr marL="114300" indent="0">
              <a:buNone/>
            </a:pPr>
            <a:endParaRPr lang="en-US" altLang="en-US" sz="2800" dirty="0">
              <a:solidFill>
                <a:srgbClr val="002060"/>
              </a:solidFill>
              <a:latin typeface="Times New Roman" panose="02020603050405020304" pitchFamily="18" charset="0"/>
              <a:cs typeface="Times New Roman" panose="02020603050405020304" pitchFamily="18" charset="0"/>
            </a:endParaRPr>
          </a:p>
          <a:p>
            <a:pPr lvl="1">
              <a:buFont typeface="Wingdings" pitchFamily="2" charset="2"/>
              <a:buChar char="Ø"/>
            </a:pPr>
            <a:r>
              <a:rPr lang="en-US" altLang="en-US" sz="2800" dirty="0">
                <a:solidFill>
                  <a:srgbClr val="002060"/>
                </a:solidFill>
                <a:latin typeface="Times New Roman" panose="02020603050405020304" pitchFamily="18" charset="0"/>
                <a:cs typeface="Times New Roman" panose="02020603050405020304" pitchFamily="18" charset="0"/>
              </a:rPr>
              <a:t> The </a:t>
            </a:r>
            <a:r>
              <a:rPr lang="en-US" sz="2800" dirty="0">
                <a:solidFill>
                  <a:srgbClr val="002060"/>
                </a:solidFill>
                <a:latin typeface="Times New Roman" panose="02020603050405020304" pitchFamily="18" charset="0"/>
                <a:cs typeface="Times New Roman" panose="02020603050405020304" pitchFamily="18" charset="0"/>
              </a:rPr>
              <a:t>urethra “A</a:t>
            </a:r>
            <a:r>
              <a:rPr lang="en-US" altLang="en-US" sz="2800" dirty="0">
                <a:solidFill>
                  <a:srgbClr val="002060"/>
                </a:solidFill>
                <a:latin typeface="Times New Roman" panose="02020603050405020304" pitchFamily="18" charset="0"/>
                <a:cs typeface="Times New Roman" panose="02020603050405020304" pitchFamily="18" charset="0"/>
              </a:rPr>
              <a:t>scending infection” or</a:t>
            </a:r>
          </a:p>
          <a:p>
            <a:pPr lvl="1">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Bloodstream from a distant source “Hematogenous</a:t>
            </a:r>
            <a:r>
              <a:rPr lang="en-US" altLang="en-US" sz="2800" dirty="0">
                <a:solidFill>
                  <a:srgbClr val="002060"/>
                </a:solidFill>
                <a:latin typeface="Times New Roman" panose="02020603050405020304" pitchFamily="18" charset="0"/>
                <a:cs typeface="Times New Roman" panose="02020603050405020304" pitchFamily="18" charset="0"/>
              </a:rPr>
              <a:t>”. </a:t>
            </a:r>
          </a:p>
          <a:p>
            <a:pPr lvl="1">
              <a:buFont typeface="Wingdings" pitchFamily="2" charset="2"/>
              <a:buChar char="Ø"/>
            </a:pPr>
            <a:endParaRPr lang="en-US" altLang="en-US" sz="2600" dirty="0"/>
          </a:p>
          <a:p>
            <a:endParaRPr lang="en-US" sz="2800" dirty="0"/>
          </a:p>
        </p:txBody>
      </p:sp>
    </p:spTree>
    <p:extLst>
      <p:ext uri="{BB962C8B-B14F-4D97-AF65-F5344CB8AC3E}">
        <p14:creationId xmlns:p14="http://schemas.microsoft.com/office/powerpoint/2010/main" val="3353825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1066800"/>
          </a:xfrm>
        </p:spPr>
        <p:txBody>
          <a:bodyPr>
            <a:noAutofit/>
          </a:bodyPr>
          <a:lstStyle/>
          <a:p>
            <a:br>
              <a:rPr lang="en-US" sz="4400" b="1" dirty="0">
                <a:solidFill>
                  <a:srgbClr val="002060"/>
                </a:solidFill>
                <a:latin typeface="Times New Roman" panose="02020603050405020304" pitchFamily="18" charset="0"/>
                <a:cs typeface="Times New Roman" panose="02020603050405020304" pitchFamily="18" charset="0"/>
              </a:rPr>
            </a:br>
            <a:br>
              <a:rPr lang="en-US" sz="4400" b="1" dirty="0">
                <a:solidFill>
                  <a:srgbClr val="002060"/>
                </a:solidFill>
                <a:latin typeface="Times New Roman" panose="02020603050405020304" pitchFamily="18" charset="0"/>
                <a:cs typeface="Times New Roman" panose="02020603050405020304" pitchFamily="18" charset="0"/>
              </a:rPr>
            </a:br>
            <a:r>
              <a:rPr lang="en-US" sz="4400" b="1" dirty="0">
                <a:solidFill>
                  <a:srgbClr val="C00000"/>
                </a:solidFill>
                <a:latin typeface="Times New Roman" panose="02020603050405020304" pitchFamily="18" charset="0"/>
                <a:cs typeface="Times New Roman" panose="02020603050405020304" pitchFamily="18" charset="0"/>
              </a:rPr>
              <a:t>Risk Factors:</a:t>
            </a:r>
            <a:br>
              <a:rPr lang="en-US" sz="4400" dirty="0">
                <a:solidFill>
                  <a:srgbClr val="002060"/>
                </a:solidFill>
                <a:latin typeface="Times New Roman" panose="02020603050405020304" pitchFamily="18" charset="0"/>
                <a:cs typeface="Times New Roman" panose="02020603050405020304" pitchFamily="18" charset="0"/>
              </a:rPr>
            </a:br>
            <a:br>
              <a:rPr lang="en-US" sz="4400" b="1" dirty="0"/>
            </a:br>
            <a:endParaRPr lang="en-US" sz="4400" b="1" dirty="0"/>
          </a:p>
        </p:txBody>
      </p:sp>
      <p:sp>
        <p:nvSpPr>
          <p:cNvPr id="3" name="عنصر نائب للمحتوى 2"/>
          <p:cNvSpPr>
            <a:spLocks noGrp="1"/>
          </p:cNvSpPr>
          <p:nvPr>
            <p:ph idx="1"/>
          </p:nvPr>
        </p:nvSpPr>
        <p:spPr>
          <a:xfrm>
            <a:off x="457200" y="1295400"/>
            <a:ext cx="7620000" cy="5105400"/>
          </a:xfrm>
        </p:spPr>
        <p:txBody>
          <a:bodyPr>
            <a:normAutofit/>
          </a:bodyPr>
          <a:lstStyle/>
          <a:p>
            <a:pPr marL="457200" indent="-457200">
              <a:lnSpc>
                <a:spcPct val="80000"/>
              </a:lnSpc>
              <a:buNone/>
            </a:pPr>
            <a:endParaRPr lang="en-US" sz="4400" dirty="0">
              <a:solidFill>
                <a:srgbClr val="C00000"/>
              </a:solidFill>
              <a:latin typeface="Times New Roman" panose="02020603050405020304" pitchFamily="18" charset="0"/>
              <a:cs typeface="Times New Roman" panose="02020603050405020304" pitchFamily="18" charset="0"/>
            </a:endParaRPr>
          </a:p>
          <a:p>
            <a:pPr marL="457200" indent="-457200">
              <a:lnSpc>
                <a:spcPct val="80000"/>
              </a:lnSpc>
              <a:buFont typeface="+mj-lt"/>
              <a:buAutoNum type="arabicPeriod"/>
            </a:pPr>
            <a:r>
              <a:rPr lang="en-US" sz="2800" dirty="0">
                <a:solidFill>
                  <a:srgbClr val="002060"/>
                </a:solidFill>
                <a:latin typeface="Times New Roman" panose="02020603050405020304" pitchFamily="18" charset="0"/>
                <a:cs typeface="Times New Roman" panose="02020603050405020304" pitchFamily="18" charset="0"/>
              </a:rPr>
              <a:t>Aging</a:t>
            </a:r>
          </a:p>
          <a:p>
            <a:pPr marL="457200" indent="-457200">
              <a:lnSpc>
                <a:spcPct val="80000"/>
              </a:lnSpc>
              <a:buFont typeface="+mj-lt"/>
              <a:buAutoNum type="arabicPeriod"/>
            </a:pPr>
            <a:endParaRPr lang="en-US" sz="2800" dirty="0">
              <a:solidFill>
                <a:srgbClr val="002060"/>
              </a:solidFill>
              <a:latin typeface="Times New Roman" panose="02020603050405020304" pitchFamily="18" charset="0"/>
              <a:cs typeface="Times New Roman" panose="02020603050405020304" pitchFamily="18" charset="0"/>
            </a:endParaRPr>
          </a:p>
          <a:p>
            <a:pPr marL="457200" indent="-457200">
              <a:lnSpc>
                <a:spcPct val="80000"/>
              </a:lnSpc>
              <a:buFont typeface="+mj-lt"/>
              <a:buAutoNum type="arabicPeriod"/>
            </a:pPr>
            <a:r>
              <a:rPr lang="en-US" sz="2800" dirty="0">
                <a:solidFill>
                  <a:srgbClr val="002060"/>
                </a:solidFill>
                <a:latin typeface="Times New Roman" panose="02020603050405020304" pitchFamily="18" charset="0"/>
                <a:cs typeface="Times New Roman" panose="02020603050405020304" pitchFamily="18" charset="0"/>
              </a:rPr>
              <a:t>Females:  short urethra, having sexual intercourse, use of contraceptives .</a:t>
            </a:r>
          </a:p>
          <a:p>
            <a:pPr marL="457200" indent="-457200">
              <a:lnSpc>
                <a:spcPct val="80000"/>
              </a:lnSpc>
              <a:buFont typeface="+mj-lt"/>
              <a:buAutoNum type="arabicPeriod"/>
            </a:pPr>
            <a:endParaRPr lang="en-US" sz="2800" dirty="0">
              <a:solidFill>
                <a:srgbClr val="002060"/>
              </a:solidFill>
              <a:latin typeface="Times New Roman" panose="02020603050405020304" pitchFamily="18" charset="0"/>
              <a:cs typeface="Times New Roman" panose="02020603050405020304" pitchFamily="18" charset="0"/>
            </a:endParaRPr>
          </a:p>
          <a:p>
            <a:pPr marL="457200" indent="-457200">
              <a:lnSpc>
                <a:spcPct val="80000"/>
              </a:lnSpc>
              <a:buFont typeface="+mj-lt"/>
              <a:buAutoNum type="arabicPeriod"/>
            </a:pPr>
            <a:r>
              <a:rPr lang="en-US" sz="2800" dirty="0">
                <a:solidFill>
                  <a:srgbClr val="002060"/>
                </a:solidFill>
                <a:latin typeface="Times New Roman" panose="02020603050405020304" pitchFamily="18" charset="0"/>
                <a:cs typeface="Times New Roman" panose="02020603050405020304" pitchFamily="18" charset="0"/>
              </a:rPr>
              <a:t>Males:  prostatic hypertrophy, bacterial prostatitis .</a:t>
            </a:r>
          </a:p>
          <a:p>
            <a:pPr marL="457200" indent="-457200">
              <a:lnSpc>
                <a:spcPct val="80000"/>
              </a:lnSpc>
              <a:buFont typeface="+mj-lt"/>
              <a:buAutoNum type="arabicPeriod"/>
            </a:pPr>
            <a:endParaRPr lang="en-US" sz="2800" dirty="0">
              <a:solidFill>
                <a:srgbClr val="002060"/>
              </a:solidFill>
              <a:latin typeface="Times New Roman" panose="02020603050405020304" pitchFamily="18" charset="0"/>
              <a:cs typeface="Times New Roman" panose="02020603050405020304" pitchFamily="18" charset="0"/>
            </a:endParaRPr>
          </a:p>
          <a:p>
            <a:pPr marL="457200" indent="-457200">
              <a:lnSpc>
                <a:spcPct val="80000"/>
              </a:lnSpc>
              <a:buFont typeface="+mj-lt"/>
              <a:buAutoNum type="arabicPeriod"/>
            </a:pPr>
            <a:r>
              <a:rPr lang="en-US" sz="2800" dirty="0">
                <a:solidFill>
                  <a:srgbClr val="002060"/>
                </a:solidFill>
                <a:latin typeface="Times New Roman" panose="02020603050405020304" pitchFamily="18" charset="0"/>
                <a:cs typeface="Times New Roman" panose="02020603050405020304" pitchFamily="18" charset="0"/>
              </a:rPr>
              <a:t>Urinary tract obstruction:  tumor .</a:t>
            </a:r>
          </a:p>
          <a:p>
            <a:pPr>
              <a:lnSpc>
                <a:spcPct val="80000"/>
              </a:lnSpc>
              <a:buFont typeface="Wingdings" pitchFamily="2" charset="2"/>
              <a:buNone/>
            </a:pPr>
            <a:endParaRPr lang="en-US" sz="2400" b="1" dirty="0"/>
          </a:p>
          <a:p>
            <a:pPr>
              <a:buNone/>
            </a:pP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7D46-B5E4-860E-5D00-9CA3E53CBB7F}"/>
              </a:ext>
            </a:extLst>
          </p:cNvPr>
          <p:cNvSpPr>
            <a:spLocks noGrp="1"/>
          </p:cNvSpPr>
          <p:nvPr>
            <p:ph type="title"/>
          </p:nvPr>
        </p:nvSpPr>
        <p:spPr/>
        <p:txBody>
          <a:bodyPr/>
          <a:lstStyle/>
          <a:p>
            <a:r>
              <a:rPr lang="en-US" sz="4800" b="1" dirty="0">
                <a:solidFill>
                  <a:srgbClr val="C00000"/>
                </a:solidFill>
                <a:latin typeface="Times New Roman" panose="02020603050405020304" pitchFamily="18" charset="0"/>
                <a:cs typeface="Times New Roman" panose="02020603050405020304" pitchFamily="18" charset="0"/>
              </a:rPr>
              <a:t>Risk Factors:</a:t>
            </a:r>
            <a:endParaRPr lang="en-GB" dirty="0"/>
          </a:p>
        </p:txBody>
      </p:sp>
      <p:sp>
        <p:nvSpPr>
          <p:cNvPr id="3" name="Content Placeholder 2">
            <a:extLst>
              <a:ext uri="{FF2B5EF4-FFF2-40B4-BE49-F238E27FC236}">
                <a16:creationId xmlns:a16="http://schemas.microsoft.com/office/drawing/2014/main" id="{E31E2239-5E2A-EA6F-8A2F-B47666B87476}"/>
              </a:ext>
            </a:extLst>
          </p:cNvPr>
          <p:cNvSpPr>
            <a:spLocks noGrp="1"/>
          </p:cNvSpPr>
          <p:nvPr>
            <p:ph idx="1"/>
          </p:nvPr>
        </p:nvSpPr>
        <p:spPr/>
        <p:txBody>
          <a:bodyPr>
            <a:normAutofit/>
          </a:bodyPr>
          <a:lstStyle/>
          <a:p>
            <a:r>
              <a:rPr lang="en-GB" sz="2800" dirty="0">
                <a:solidFill>
                  <a:srgbClr val="002060"/>
                </a:solidFill>
                <a:latin typeface="Times New Roman" panose="02020603050405020304" pitchFamily="18" charset="0"/>
                <a:cs typeface="Times New Roman" panose="02020603050405020304" pitchFamily="18" charset="0"/>
              </a:rPr>
              <a:t>Sexual activity,</a:t>
            </a:r>
          </a:p>
          <a:p>
            <a:r>
              <a:rPr lang="en-GB" sz="2800" dirty="0">
                <a:solidFill>
                  <a:srgbClr val="002060"/>
                </a:solidFill>
                <a:latin typeface="Times New Roman" panose="02020603050405020304" pitchFamily="18" charset="0"/>
                <a:cs typeface="Times New Roman" panose="02020603050405020304" pitchFamily="18" charset="0"/>
              </a:rPr>
              <a:t>Spermicide use Spermicides, </a:t>
            </a:r>
          </a:p>
          <a:p>
            <a:r>
              <a:rPr lang="en-GB" sz="2800" dirty="0">
                <a:solidFill>
                  <a:srgbClr val="002060"/>
                </a:solidFill>
                <a:latin typeface="Times New Roman" panose="02020603050405020304" pitchFamily="18" charset="0"/>
                <a:cs typeface="Times New Roman" panose="02020603050405020304" pitchFamily="18" charset="0"/>
              </a:rPr>
              <a:t> Post-menopause The absence of oestrogen (consistent with urogenital atrophy, vaginal atrophy),</a:t>
            </a:r>
          </a:p>
          <a:p>
            <a:r>
              <a:rPr lang="en-GB" sz="2800" dirty="0">
                <a:solidFill>
                  <a:srgbClr val="002060"/>
                </a:solidFill>
                <a:latin typeface="Times New Roman" panose="02020603050405020304" pitchFamily="18" charset="0"/>
                <a:cs typeface="Times New Roman" panose="02020603050405020304" pitchFamily="18" charset="0"/>
              </a:rPr>
              <a:t>Positive family history of UTIs,</a:t>
            </a:r>
          </a:p>
          <a:p>
            <a:r>
              <a:rPr lang="en-GB" sz="2800" dirty="0">
                <a:solidFill>
                  <a:srgbClr val="002060"/>
                </a:solidFill>
                <a:latin typeface="Times New Roman" panose="02020603050405020304" pitchFamily="18" charset="0"/>
                <a:cs typeface="Times New Roman" panose="02020603050405020304" pitchFamily="18" charset="0"/>
              </a:rPr>
              <a:t>History of recurrent UTI,</a:t>
            </a:r>
          </a:p>
          <a:p>
            <a:r>
              <a:rPr lang="en-GB" sz="2800" dirty="0">
                <a:solidFill>
                  <a:srgbClr val="002060"/>
                </a:solidFill>
                <a:latin typeface="Times New Roman" panose="02020603050405020304" pitchFamily="18" charset="0"/>
                <a:cs typeface="Times New Roman" panose="02020603050405020304" pitchFamily="18" charset="0"/>
              </a:rPr>
              <a:t>Presence of a foreign body.</a:t>
            </a:r>
          </a:p>
        </p:txBody>
      </p:sp>
    </p:spTree>
    <p:extLst>
      <p:ext uri="{BB962C8B-B14F-4D97-AF65-F5344CB8AC3E}">
        <p14:creationId xmlns:p14="http://schemas.microsoft.com/office/powerpoint/2010/main" val="371924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1C88-994B-E6A0-03A1-2D52E0A2D409}"/>
              </a:ext>
            </a:extLst>
          </p:cNvPr>
          <p:cNvSpPr>
            <a:spLocks noGrp="1"/>
          </p:cNvSpPr>
          <p:nvPr>
            <p:ph type="title"/>
          </p:nvPr>
        </p:nvSpPr>
        <p:spPr/>
        <p:txBody>
          <a:bodyPr/>
          <a:lstStyle/>
          <a:p>
            <a:r>
              <a:rPr lang="en-GB" sz="4400" b="1" dirty="0">
                <a:solidFill>
                  <a:srgbClr val="002060"/>
                </a:solidFill>
                <a:latin typeface="Times New Roman" panose="02020603050405020304" pitchFamily="18" charset="0"/>
                <a:cs typeface="Times New Roman" panose="02020603050405020304" pitchFamily="18" charset="0"/>
              </a:rPr>
              <a:t>Classification</a:t>
            </a:r>
          </a:p>
        </p:txBody>
      </p:sp>
      <p:sp>
        <p:nvSpPr>
          <p:cNvPr id="3" name="Content Placeholder 2">
            <a:extLst>
              <a:ext uri="{FF2B5EF4-FFF2-40B4-BE49-F238E27FC236}">
                <a16:creationId xmlns:a16="http://schemas.microsoft.com/office/drawing/2014/main" id="{44B0AD7E-CBDF-6054-FE43-2C56353A1B8E}"/>
              </a:ext>
            </a:extLst>
          </p:cNvPr>
          <p:cNvSpPr>
            <a:spLocks noGrp="1"/>
          </p:cNvSpPr>
          <p:nvPr>
            <p:ph idx="1"/>
          </p:nvPr>
        </p:nvSpPr>
        <p:spPr/>
        <p:txBody>
          <a:bodyPr>
            <a:noAutofit/>
          </a:bodyPr>
          <a:lstStyle/>
          <a:p>
            <a:r>
              <a:rPr lang="en-GB" sz="2800" dirty="0">
                <a:solidFill>
                  <a:srgbClr val="002060"/>
                </a:solidFill>
                <a:latin typeface="Times New Roman" panose="02020603050405020304" pitchFamily="18" charset="0"/>
                <a:cs typeface="Times New Roman" panose="02020603050405020304" pitchFamily="18" charset="0"/>
              </a:rPr>
              <a:t>Uncomplicated or complicated.</a:t>
            </a:r>
          </a:p>
          <a:p>
            <a:pPr marL="114300" indent="0">
              <a:buNone/>
            </a:pPr>
            <a:r>
              <a:rPr lang="en-GB" sz="2800" dirty="0">
                <a:solidFill>
                  <a:srgbClr val="002060"/>
                </a:solidFill>
                <a:latin typeface="Times New Roman" panose="02020603050405020304" pitchFamily="18" charset="0"/>
                <a:cs typeface="Times New Roman" panose="02020603050405020304" pitchFamily="18" charset="0"/>
              </a:rPr>
              <a:t>-  Uncomplicated UTIs include acute cystitis occurring in otherwise healthy, non-pregnant women without functional or anatomical urinary tract abnormalities.</a:t>
            </a:r>
          </a:p>
          <a:p>
            <a:pPr marL="114300" indent="0">
              <a:buNone/>
            </a:pPr>
            <a:r>
              <a:rPr lang="en-GB" sz="2800" dirty="0">
                <a:solidFill>
                  <a:srgbClr val="002060"/>
                </a:solidFill>
                <a:latin typeface="Times New Roman" panose="02020603050405020304" pitchFamily="18" charset="0"/>
                <a:cs typeface="Times New Roman" panose="02020603050405020304" pitchFamily="18" charset="0"/>
              </a:rPr>
              <a:t>-  Complicated UTIs include infections in patients with functional or structural impairments that reduce the efficacy of antimicrobial therapy. </a:t>
            </a:r>
          </a:p>
          <a:p>
            <a:pPr marL="114300" indent="0">
              <a:buNone/>
            </a:pPr>
            <a:r>
              <a:rPr lang="en-GB" sz="2800" dirty="0">
                <a:solidFill>
                  <a:srgbClr val="002060"/>
                </a:solidFill>
                <a:latin typeface="Times New Roman" panose="02020603050405020304" pitchFamily="18" charset="0"/>
                <a:cs typeface="Times New Roman" panose="02020603050405020304" pitchFamily="18" charset="0"/>
              </a:rPr>
              <a:t>- The involvement of the kidneys (pyelonephritis) or UTIs occurring in pregnancy are also considered complicated UTIs. </a:t>
            </a:r>
          </a:p>
        </p:txBody>
      </p:sp>
    </p:spTree>
    <p:extLst>
      <p:ext uri="{BB962C8B-B14F-4D97-AF65-F5344CB8AC3E}">
        <p14:creationId xmlns:p14="http://schemas.microsoft.com/office/powerpoint/2010/main" val="312157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0EB4-5602-4EE5-8AA4-AB047778F3DD}"/>
              </a:ext>
            </a:extLst>
          </p:cNvPr>
          <p:cNvSpPr>
            <a:spLocks noGrp="1"/>
          </p:cNvSpPr>
          <p:nvPr>
            <p:ph type="title"/>
          </p:nvPr>
        </p:nvSpPr>
        <p:spPr/>
        <p:txBody>
          <a:bodyPr/>
          <a:lstStyle/>
          <a:p>
            <a:r>
              <a:rPr lang="en-GB" sz="4400" b="1" dirty="0">
                <a:solidFill>
                  <a:srgbClr val="002060"/>
                </a:solidFill>
                <a:latin typeface="Times New Roman" panose="02020603050405020304" pitchFamily="18" charset="0"/>
                <a:cs typeface="Times New Roman" panose="02020603050405020304" pitchFamily="18" charset="0"/>
              </a:rPr>
              <a:t>Classification</a:t>
            </a:r>
          </a:p>
        </p:txBody>
      </p:sp>
      <p:sp>
        <p:nvSpPr>
          <p:cNvPr id="3" name="Content Placeholder 2">
            <a:extLst>
              <a:ext uri="{FF2B5EF4-FFF2-40B4-BE49-F238E27FC236}">
                <a16:creationId xmlns:a16="http://schemas.microsoft.com/office/drawing/2014/main" id="{79CEF775-3EE6-20DC-B2BE-59C2B2002AFF}"/>
              </a:ext>
            </a:extLst>
          </p:cNvPr>
          <p:cNvSpPr>
            <a:spLocks noGrp="1"/>
          </p:cNvSpPr>
          <p:nvPr>
            <p:ph idx="1"/>
          </p:nvPr>
        </p:nvSpPr>
        <p:spPr/>
        <p:txBody>
          <a:bodyPr/>
          <a:lstStyle/>
          <a:p>
            <a:pPr marL="114300" indent="0">
              <a:buNone/>
            </a:pPr>
            <a:endParaRPr lang="en-GB" dirty="0"/>
          </a:p>
          <a:p>
            <a:pPr marL="114300" indent="0">
              <a:buNone/>
            </a:pPr>
            <a:r>
              <a:rPr lang="en-GB" sz="2800" dirty="0">
                <a:solidFill>
                  <a:srgbClr val="002060"/>
                </a:solidFill>
              </a:rPr>
              <a:t>-  </a:t>
            </a:r>
            <a:r>
              <a:rPr lang="en-GB" sz="2800" dirty="0">
                <a:solidFill>
                  <a:srgbClr val="002060"/>
                </a:solidFill>
                <a:latin typeface="Times New Roman" panose="02020603050405020304" pitchFamily="18" charset="0"/>
                <a:cs typeface="Times New Roman" panose="02020603050405020304" pitchFamily="18" charset="0"/>
              </a:rPr>
              <a:t>Acute UTIs are infections causing acute symptoms in the presence of infected urine. </a:t>
            </a:r>
          </a:p>
          <a:p>
            <a:pPr marL="114300" indent="0">
              <a:buNone/>
            </a:pPr>
            <a:endParaRPr lang="en-GB" sz="2800" dirty="0">
              <a:solidFill>
                <a:srgbClr val="002060"/>
              </a:solidFill>
              <a:latin typeface="Times New Roman" panose="02020603050405020304" pitchFamily="18" charset="0"/>
              <a:cs typeface="Times New Roman" panose="02020603050405020304" pitchFamily="18" charset="0"/>
            </a:endParaRPr>
          </a:p>
          <a:p>
            <a:pPr marL="114300" indent="0">
              <a:buNone/>
            </a:pPr>
            <a:r>
              <a:rPr lang="en-GB" sz="2800" dirty="0">
                <a:solidFill>
                  <a:srgbClr val="002060"/>
                </a:solidFill>
                <a:latin typeface="Times New Roman" panose="02020603050405020304" pitchFamily="18" charset="0"/>
                <a:cs typeface="Times New Roman" panose="02020603050405020304" pitchFamily="18" charset="0"/>
              </a:rPr>
              <a:t>- Recurrent UTI is defined as two separate culture-proven episodes of acute UTIs and associated symptoms within 6 months, or more than three UTIs in 12 months.</a:t>
            </a:r>
          </a:p>
        </p:txBody>
      </p:sp>
    </p:spTree>
    <p:extLst>
      <p:ext uri="{BB962C8B-B14F-4D97-AF65-F5344CB8AC3E}">
        <p14:creationId xmlns:p14="http://schemas.microsoft.com/office/powerpoint/2010/main" val="177448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1027" name="Picture 3" descr="C:\Users\Admain\Desktop\gg.jpg"/>
          <p:cNvPicPr>
            <a:picLocks noChangeAspect="1" noChangeArrowheads="1"/>
          </p:cNvPicPr>
          <p:nvPr/>
        </p:nvPicPr>
        <p:blipFill>
          <a:blip r:embed="rId2" cstate="print"/>
          <a:srcRect/>
          <a:stretch>
            <a:fillRect/>
          </a:stretch>
        </p:blipFill>
        <p:spPr bwMode="auto">
          <a:xfrm>
            <a:off x="457200" y="304800"/>
            <a:ext cx="7772400" cy="6019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2050" name="Picture 2" descr="C:\Users\Admain\Desktop\Location-of-calculi-in-the-urinary-tract.jpg"/>
          <p:cNvPicPr>
            <a:picLocks noChangeAspect="1" noChangeArrowheads="1"/>
          </p:cNvPicPr>
          <p:nvPr/>
        </p:nvPicPr>
        <p:blipFill>
          <a:blip r:embed="rId2" cstate="print"/>
          <a:srcRect/>
          <a:stretch>
            <a:fillRect/>
          </a:stretch>
        </p:blipFill>
        <p:spPr bwMode="auto">
          <a:xfrm>
            <a:off x="457201" y="228600"/>
            <a:ext cx="7772400" cy="62483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7416824" cy="1143000"/>
          </a:xfrm>
        </p:spPr>
        <p:txBody>
          <a:bodyPr>
            <a:noAutofit/>
          </a:bodyPr>
          <a:lstStyle/>
          <a:p>
            <a:pPr rtl="0"/>
            <a:r>
              <a:rPr lang="en-US" sz="4000" b="1" dirty="0">
                <a:solidFill>
                  <a:srgbClr val="002060"/>
                </a:solidFill>
                <a:latin typeface="Times New Roman" panose="02020603050405020304" pitchFamily="18" charset="0"/>
                <a:cs typeface="Times New Roman" panose="02020603050405020304" pitchFamily="18" charset="0"/>
              </a:rPr>
              <a:t>The </a:t>
            </a:r>
            <a:r>
              <a:rPr lang="en-US" sz="4000" b="1" dirty="0">
                <a:solidFill>
                  <a:srgbClr val="FF0000"/>
                </a:solidFill>
                <a:latin typeface="Times New Roman" panose="02020603050405020304" pitchFamily="18" charset="0"/>
                <a:cs typeface="Times New Roman" panose="02020603050405020304" pitchFamily="18" charset="0"/>
              </a:rPr>
              <a:t>Risk Factors </a:t>
            </a:r>
            <a:r>
              <a:rPr lang="en-US" sz="4000" b="1" dirty="0">
                <a:solidFill>
                  <a:srgbClr val="002060"/>
                </a:solidFill>
                <a:latin typeface="Times New Roman" panose="02020603050405020304" pitchFamily="18" charset="0"/>
                <a:cs typeface="Times New Roman" panose="02020603050405020304" pitchFamily="18" charset="0"/>
              </a:rPr>
              <a:t>For Acute Cystitis In Female </a:t>
            </a:r>
            <a:endParaRPr lang="ar-SA" sz="4000" dirty="0">
              <a:solidFill>
                <a:srgbClr val="00206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a:bodyPr>
          <a:lstStyle/>
          <a:p>
            <a:pPr algn="l" rtl="0"/>
            <a:endParaRPr lang="en-US" sz="2800" dirty="0">
              <a:solidFill>
                <a:srgbClr val="002060"/>
              </a:solidFill>
              <a:latin typeface="Times New Roman" panose="02020603050405020304" pitchFamily="18" charset="0"/>
              <a:cs typeface="Times New Roman" panose="02020603050405020304" pitchFamily="18" charset="0"/>
            </a:endParaRPr>
          </a:p>
          <a:p>
            <a:pPr algn="l" rtl="0"/>
            <a:r>
              <a:rPr lang="en-US" sz="2800" dirty="0">
                <a:solidFill>
                  <a:srgbClr val="002060"/>
                </a:solidFill>
                <a:latin typeface="Times New Roman" panose="02020603050405020304" pitchFamily="18" charset="0"/>
                <a:cs typeface="Times New Roman" panose="02020603050405020304" pitchFamily="18" charset="0"/>
              </a:rPr>
              <a:t>Short urethra.</a:t>
            </a:r>
          </a:p>
          <a:p>
            <a:pPr algn="l" rtl="0"/>
            <a:r>
              <a:rPr lang="en-US" sz="2800" dirty="0">
                <a:solidFill>
                  <a:srgbClr val="002060"/>
                </a:solidFill>
                <a:latin typeface="Times New Roman" panose="02020603050405020304" pitchFamily="18" charset="0"/>
                <a:cs typeface="Times New Roman" panose="02020603050405020304" pitchFamily="18" charset="0"/>
              </a:rPr>
              <a:t>Age.</a:t>
            </a:r>
          </a:p>
          <a:p>
            <a:pPr algn="l" rtl="0"/>
            <a:r>
              <a:rPr lang="en-US" sz="2800" dirty="0">
                <a:solidFill>
                  <a:srgbClr val="002060"/>
                </a:solidFill>
                <a:latin typeface="Times New Roman" panose="02020603050405020304" pitchFamily="18" charset="0"/>
                <a:cs typeface="Times New Roman" panose="02020603050405020304" pitchFamily="18" charset="0"/>
              </a:rPr>
              <a:t>sexual activity.</a:t>
            </a:r>
          </a:p>
          <a:p>
            <a:pPr algn="l" rtl="0"/>
            <a:r>
              <a:rPr lang="en-US" sz="2800" dirty="0">
                <a:solidFill>
                  <a:srgbClr val="002060"/>
                </a:solidFill>
                <a:latin typeface="Times New Roman" panose="02020603050405020304" pitchFamily="18" charset="0"/>
                <a:cs typeface="Times New Roman" panose="02020603050405020304" pitchFamily="18" charset="0"/>
              </a:rPr>
              <a:t>Pregnancy.</a:t>
            </a:r>
          </a:p>
          <a:p>
            <a:pPr algn="l" rtl="0"/>
            <a:r>
              <a:rPr lang="en-US" sz="2800" dirty="0">
                <a:solidFill>
                  <a:srgbClr val="002060"/>
                </a:solidFill>
                <a:latin typeface="Times New Roman" panose="02020603050405020304" pitchFamily="18" charset="0"/>
                <a:cs typeface="Times New Roman" panose="02020603050405020304" pitchFamily="18" charset="0"/>
              </a:rPr>
              <a:t>Contraceptive pills.</a:t>
            </a:r>
          </a:p>
          <a:p>
            <a:pPr algn="l" rtl="0"/>
            <a:r>
              <a:rPr lang="en-US" sz="2800" dirty="0">
                <a:solidFill>
                  <a:srgbClr val="002060"/>
                </a:solidFill>
                <a:latin typeface="Times New Roman" panose="02020603050405020304" pitchFamily="18" charset="0"/>
                <a:cs typeface="Times New Roman" panose="02020603050405020304" pitchFamily="18" charset="0"/>
              </a:rPr>
              <a:t>Diabetes mellitus.</a:t>
            </a:r>
          </a:p>
          <a:p>
            <a:pPr algn="l" rtl="0"/>
            <a:r>
              <a:rPr lang="en-US" sz="2800" dirty="0">
                <a:solidFill>
                  <a:srgbClr val="002060"/>
                </a:solidFill>
                <a:latin typeface="Times New Roman" panose="02020603050405020304" pitchFamily="18" charset="0"/>
                <a:cs typeface="Times New Roman" panose="02020603050405020304" pitchFamily="18" charset="0"/>
              </a:rPr>
              <a:t>Poor hygiene.</a:t>
            </a:r>
          </a:p>
          <a:p>
            <a:pPr algn="l" rtl="0"/>
            <a:r>
              <a:rPr lang="en-US" sz="2800" dirty="0">
                <a:solidFill>
                  <a:srgbClr val="002060"/>
                </a:solidFill>
                <a:latin typeface="Times New Roman" panose="02020603050405020304" pitchFamily="18" charset="0"/>
                <a:cs typeface="Times New Roman" panose="02020603050405020304" pitchFamily="18" charset="0"/>
              </a:rPr>
              <a:t>Wipe from back to front</a:t>
            </a:r>
            <a:r>
              <a:rPr lang="en-US" sz="2500" dirty="0">
                <a:solidFill>
                  <a:schemeClr val="tx1">
                    <a:lumMod val="85000"/>
                    <a:lumOff val="15000"/>
                  </a:schemeClr>
                </a:solidFill>
              </a:rPr>
              <a:t>.  </a:t>
            </a:r>
            <a:endParaRPr lang="ar-SA" sz="2500" dirty="0">
              <a:solidFill>
                <a:schemeClr val="tx1">
                  <a:lumMod val="85000"/>
                  <a:lumOff val="1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844824"/>
            <a:ext cx="2952328" cy="3212626"/>
          </a:xfrm>
          <a:prstGeom prst="rect">
            <a:avLst/>
          </a:prstGeom>
        </p:spPr>
      </p:pic>
    </p:spTree>
    <p:extLst>
      <p:ext uri="{BB962C8B-B14F-4D97-AF65-F5344CB8AC3E}">
        <p14:creationId xmlns:p14="http://schemas.microsoft.com/office/powerpoint/2010/main" val="805896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400" b="1" dirty="0">
                <a:solidFill>
                  <a:srgbClr val="002060"/>
                </a:solidFill>
                <a:latin typeface="Times New Roman" panose="02020603050405020304" pitchFamily="18" charset="0"/>
                <a:cs typeface="Times New Roman" panose="02020603050405020304" pitchFamily="18" charset="0"/>
              </a:rPr>
              <a:t>Acute cystitis:</a:t>
            </a:r>
            <a:endParaRPr lang="en-US" sz="4400" dirty="0">
              <a:solidFill>
                <a:srgbClr val="00206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a:bodyPr>
          <a:lstStyle/>
          <a:p>
            <a:endParaRPr lang="en-US" sz="2800"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 Acute inflammatory signs are present of the inner lining of the bladder and it  becomes red, congested and swollen.</a:t>
            </a:r>
          </a:p>
          <a:p>
            <a:pPr>
              <a:buNone/>
            </a:pPr>
            <a:endParaRPr lang="en-US" sz="2800" dirty="0">
              <a:solidFill>
                <a:srgbClr val="002060"/>
              </a:solidFill>
              <a:latin typeface="Times New Roman" panose="02020603050405020304" pitchFamily="18" charset="0"/>
              <a:cs typeface="Times New Roman" panose="02020603050405020304" pitchFamily="18" charset="0"/>
            </a:endParaRPr>
          </a:p>
          <a:p>
            <a:pPr>
              <a:buFont typeface="Wingdings" pitchFamily="2" charset="2"/>
              <a:buChar char="ü"/>
            </a:pPr>
            <a:r>
              <a:rPr lang="en-US" sz="2800" dirty="0">
                <a:solidFill>
                  <a:srgbClr val="002060"/>
                </a:solidFill>
                <a:latin typeface="Times New Roman" panose="02020603050405020304" pitchFamily="18" charset="0"/>
                <a:cs typeface="Times New Roman" panose="02020603050405020304" pitchFamily="18" charset="0"/>
              </a:rPr>
              <a:t> It’s most common by </a:t>
            </a:r>
            <a:r>
              <a:rPr lang="en-US" sz="2800" dirty="0">
                <a:solidFill>
                  <a:srgbClr val="FF0000"/>
                </a:solidFill>
                <a:latin typeface="Times New Roman" panose="02020603050405020304" pitchFamily="18" charset="0"/>
                <a:cs typeface="Times New Roman" panose="02020603050405020304" pitchFamily="18" charset="0"/>
              </a:rPr>
              <a:t>E.coli</a:t>
            </a:r>
            <a:r>
              <a:rPr lang="en-US" sz="2800" dirty="0">
                <a:solidFill>
                  <a:srgbClr val="002060"/>
                </a:solidFill>
                <a:latin typeface="Times New Roman" panose="02020603050405020304" pitchFamily="18" charset="0"/>
                <a:cs typeface="Times New Roman" panose="02020603050405020304" pitchFamily="18" charset="0"/>
              </a:rPr>
              <a:t> (75-95%) .</a:t>
            </a:r>
          </a:p>
          <a:p>
            <a:pPr>
              <a:buFont typeface="Wingdings" pitchFamily="2" charset="2"/>
              <a:buChar char="ü"/>
            </a:pPr>
            <a:r>
              <a:rPr lang="en-US" sz="2800" dirty="0">
                <a:solidFill>
                  <a:srgbClr val="002060"/>
                </a:solidFill>
                <a:latin typeface="Times New Roman" panose="02020603050405020304" pitchFamily="18" charset="0"/>
                <a:cs typeface="Times New Roman" panose="02020603050405020304" pitchFamily="18" charset="0"/>
              </a:rPr>
              <a:t> It cause by  Proteus, Klebsiella but less common.</a:t>
            </a:r>
          </a:p>
          <a:p>
            <a:pPr>
              <a:buFont typeface="Wingdings" pitchFamily="2" charset="2"/>
              <a:buChar char="ü"/>
            </a:pPr>
            <a:r>
              <a:rPr lang="en-US" sz="2800" dirty="0">
                <a:solidFill>
                  <a:srgbClr val="002060"/>
                </a:solidFill>
                <a:latin typeface="Times New Roman" panose="02020603050405020304" pitchFamily="18" charset="0"/>
                <a:cs typeface="Times New Roman" panose="02020603050405020304" pitchFamily="18" charset="0"/>
              </a:rPr>
              <a:t>Women have a higher incidence of infection.</a:t>
            </a:r>
          </a:p>
          <a:p>
            <a:pPr>
              <a:buNone/>
            </a:pPr>
            <a:endParaRPr lang="en-US" sz="2800" dirty="0"/>
          </a:p>
          <a:p>
            <a:pPr>
              <a:buNone/>
            </a:pPr>
            <a:endParaRPr lang="en-US" sz="2800" dirty="0"/>
          </a:p>
          <a:p>
            <a:pPr>
              <a:buNone/>
            </a:pPr>
            <a:endParaRPr lang="en-US" sz="2800" dirty="0"/>
          </a:p>
          <a:p>
            <a:pPr>
              <a:buNone/>
            </a:pPr>
            <a:endParaRPr lang="en-US" sz="2800" dirty="0"/>
          </a:p>
          <a:p>
            <a:pPr>
              <a:buNone/>
            </a:pP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5029200" cy="878114"/>
          </a:xfrm>
        </p:spPr>
        <p:txBody>
          <a:bodyPr>
            <a:normAutofit/>
          </a:bodyPr>
          <a:lstStyle/>
          <a:p>
            <a:pPr lvl="0" algn="l"/>
            <a:r>
              <a:rPr lang="en-US" altLang="en-US" sz="4400" b="1" dirty="0">
                <a:solidFill>
                  <a:srgbClr val="002060"/>
                </a:solidFill>
                <a:latin typeface="Times New Roman" panose="02020603050405020304" pitchFamily="18" charset="0"/>
                <a:cs typeface="Times New Roman" panose="02020603050405020304" pitchFamily="18" charset="0"/>
              </a:rPr>
              <a:t>Cystitis:</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dirty="0"/>
              <a:t> </a:t>
            </a:r>
          </a:p>
        </p:txBody>
      </p:sp>
      <p:graphicFrame>
        <p:nvGraphicFramePr>
          <p:cNvPr id="12" name="Diagram 11"/>
          <p:cNvGraphicFramePr/>
          <p:nvPr>
            <p:extLst>
              <p:ext uri="{D42A27DB-BD31-4B8C-83A1-F6EECF244321}">
                <p14:modId xmlns:p14="http://schemas.microsoft.com/office/powerpoint/2010/main" val="1183335715"/>
              </p:ext>
            </p:extLst>
          </p:nvPr>
        </p:nvGraphicFramePr>
        <p:xfrm>
          <a:off x="0" y="1600200"/>
          <a:ext cx="8915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1400" y="0"/>
            <a:ext cx="1752600" cy="2209800"/>
          </a:xfrm>
          <a:prstGeom prst="rect">
            <a:avLst/>
          </a:prstGeom>
        </p:spPr>
      </p:pic>
    </p:spTree>
    <p:extLst>
      <p:ext uri="{BB962C8B-B14F-4D97-AF65-F5344CB8AC3E}">
        <p14:creationId xmlns:p14="http://schemas.microsoft.com/office/powerpoint/2010/main" val="241808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548680"/>
            <a:ext cx="8001000" cy="6004520"/>
          </a:xfrm>
        </p:spPr>
        <p:txBody>
          <a:bodyPr>
            <a:normAutofit fontScale="92500" lnSpcReduction="10000"/>
          </a:bodyPr>
          <a:lstStyle/>
          <a:p>
            <a:pPr algn="l" rtl="0">
              <a:buNone/>
            </a:pPr>
            <a:r>
              <a:rPr lang="en-US" sz="3900" b="1" dirty="0">
                <a:solidFill>
                  <a:srgbClr val="002060"/>
                </a:solidFill>
                <a:cs typeface="+mj-cs"/>
              </a:rPr>
              <a:t>Case scenario</a:t>
            </a:r>
            <a:endParaRPr lang="ar-SA" sz="3900" b="1" dirty="0">
              <a:solidFill>
                <a:srgbClr val="002060"/>
              </a:solidFill>
              <a:cs typeface="+mj-cs"/>
            </a:endParaRPr>
          </a:p>
          <a:p>
            <a:pPr algn="l" rtl="0">
              <a:buFont typeface="Wingdings" pitchFamily="2" charset="2"/>
              <a:buChar char="Ø"/>
            </a:pPr>
            <a:r>
              <a:rPr lang="en-US" dirty="0">
                <a:solidFill>
                  <a:schemeClr val="tx1">
                    <a:lumMod val="85000"/>
                    <a:lumOff val="15000"/>
                  </a:schemeClr>
                </a:solidFill>
              </a:rPr>
              <a:t> </a:t>
            </a:r>
            <a:r>
              <a:rPr lang="en-US" sz="2800" dirty="0">
                <a:solidFill>
                  <a:srgbClr val="002060"/>
                </a:solidFill>
                <a:latin typeface="Times New Roman" panose="02020603050405020304" pitchFamily="18" charset="0"/>
                <a:cs typeface="Times New Roman" panose="02020603050405020304" pitchFamily="18" charset="0"/>
              </a:rPr>
              <a:t>A 25-year-old lady, who works as a teacher in a secondary school, has presented to the clinic today with the complaint of painful and burning micturition, lower abdominal pain and increased frequency of urination. </a:t>
            </a:r>
          </a:p>
          <a:p>
            <a:pPr algn="l" rtl="0">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These complaints initiated for last 2 days. She has got married just a week ago. Bowel movements are normal. No history of fever, chills or rigor. </a:t>
            </a:r>
          </a:p>
          <a:p>
            <a:pPr algn="l" rtl="0">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On examination: </a:t>
            </a:r>
          </a:p>
          <a:p>
            <a:pPr algn="l" rtl="0">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She look well, not in pain, not pale or jaundiced. Temperature is 37.2 0C. </a:t>
            </a:r>
          </a:p>
          <a:p>
            <a:pPr algn="l" rtl="0">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Systematic examination revealed normal, apart from tenderness in the lower abdomen in the pubic area. </a:t>
            </a:r>
          </a:p>
          <a:p>
            <a:pPr algn="l" rtl="0">
              <a:buFont typeface="Wingdings" pitchFamily="2" charset="2"/>
              <a:buChar char="Ø"/>
            </a:pPr>
            <a:r>
              <a:rPr lang="en-US" sz="2800" b="1" dirty="0">
                <a:solidFill>
                  <a:srgbClr val="C00000"/>
                </a:solidFill>
              </a:rPr>
              <a:t>Summarize the case</a:t>
            </a:r>
            <a:endParaRPr lang="ar-SA" sz="2800" dirty="0">
              <a:solidFill>
                <a:srgbClr val="C00000"/>
              </a:solidFill>
            </a:endParaRPr>
          </a:p>
        </p:txBody>
      </p:sp>
    </p:spTree>
    <p:extLst>
      <p:ext uri="{BB962C8B-B14F-4D97-AF65-F5344CB8AC3E}">
        <p14:creationId xmlns:p14="http://schemas.microsoft.com/office/powerpoint/2010/main" val="3027970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2891" y="692696"/>
            <a:ext cx="6347713" cy="875184"/>
          </a:xfrm>
        </p:spPr>
        <p:txBody>
          <a:bodyPr>
            <a:normAutofit/>
          </a:bodyPr>
          <a:lstStyle/>
          <a:p>
            <a:r>
              <a:rPr lang="en-US" sz="4000" dirty="0">
                <a:solidFill>
                  <a:srgbClr val="002060"/>
                </a:solidFill>
                <a:latin typeface="Times New Roman" panose="02020603050405020304" pitchFamily="18" charset="0"/>
                <a:cs typeface="Times New Roman" panose="02020603050405020304" pitchFamily="18" charset="0"/>
              </a:rPr>
              <a:t>Table 1</a:t>
            </a:r>
            <a:endParaRPr lang="ar-SA" sz="4000"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249411296"/>
              </p:ext>
            </p:extLst>
          </p:nvPr>
        </p:nvGraphicFramePr>
        <p:xfrm>
          <a:off x="152400" y="1447799"/>
          <a:ext cx="8305800" cy="5410201"/>
        </p:xfrm>
        <a:graphic>
          <a:graphicData uri="http://schemas.openxmlformats.org/drawingml/2006/table">
            <a:tbl>
              <a:tblPr rtl="1" firstRow="1" bandRow="1">
                <a:tableStyleId>{5C22544A-7EE6-4342-B048-85BDC9FD1C3A}</a:tableStyleId>
              </a:tblPr>
              <a:tblGrid>
                <a:gridCol w="4134626">
                  <a:extLst>
                    <a:ext uri="{9D8B030D-6E8A-4147-A177-3AD203B41FA5}">
                      <a16:colId xmlns:a16="http://schemas.microsoft.com/office/drawing/2014/main" val="20000"/>
                    </a:ext>
                  </a:extLst>
                </a:gridCol>
                <a:gridCol w="4171174">
                  <a:extLst>
                    <a:ext uri="{9D8B030D-6E8A-4147-A177-3AD203B41FA5}">
                      <a16:colId xmlns:a16="http://schemas.microsoft.com/office/drawing/2014/main" val="20001"/>
                    </a:ext>
                  </a:extLst>
                </a:gridCol>
              </a:tblGrid>
              <a:tr h="1059271">
                <a:tc>
                  <a:txBody>
                    <a:bodyPr/>
                    <a:lstStyle/>
                    <a:p>
                      <a:pPr algn="ctr" rtl="0"/>
                      <a:r>
                        <a:rPr lang="en-US" sz="2800" b="1" i="0" u="none" strike="noStrike" kern="1200" baseline="0" dirty="0">
                          <a:solidFill>
                            <a:srgbClr val="002060"/>
                          </a:solidFill>
                          <a:latin typeface="Times New Roman" panose="02020603050405020304" pitchFamily="18" charset="0"/>
                          <a:ea typeface="+mn-ea"/>
                          <a:cs typeface="Times New Roman" panose="02020603050405020304" pitchFamily="18" charset="0"/>
                        </a:rPr>
                        <a:t>Approximate frequency (%)</a:t>
                      </a:r>
                    </a:p>
                  </a:txBody>
                  <a:tcPr/>
                </a:tc>
                <a:tc>
                  <a:txBody>
                    <a:bodyPr/>
                    <a:lstStyle/>
                    <a:p>
                      <a:pPr algn="ctr" rtl="0"/>
                      <a:r>
                        <a:rPr lang="en-US" sz="2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Organism</a:t>
                      </a:r>
                      <a:endParaRPr lang="ar-SA" sz="2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088588">
                <a:tc>
                  <a:txBody>
                    <a:bodyPr/>
                    <a:lstStyle/>
                    <a:p>
                      <a:pPr algn="ctr" rtl="0"/>
                      <a:r>
                        <a:rPr lang="en-US" sz="28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68%</a:t>
                      </a:r>
                      <a:endParaRPr lang="ar-SA" sz="28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E coli and other ‘coliforms’ </a:t>
                      </a:r>
                    </a:p>
                  </a:txBody>
                  <a:tcPr/>
                </a:tc>
                <a:extLst>
                  <a:ext uri="{0D108BD9-81ED-4DB2-BD59-A6C34878D82A}">
                    <a16:rowId xmlns:a16="http://schemas.microsoft.com/office/drawing/2014/main" val="10001"/>
                  </a:ext>
                </a:extLst>
              </a:tr>
              <a:tr h="689148">
                <a:tc>
                  <a:txBody>
                    <a:bodyPr/>
                    <a:lstStyle/>
                    <a:p>
                      <a:pPr algn="ctr" rtl="0"/>
                      <a:r>
                        <a:rPr lang="en-US" sz="28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12%</a:t>
                      </a:r>
                      <a:endParaRPr lang="ar-SA" sz="28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rtl="0"/>
                      <a:r>
                        <a:rPr lang="en-US" sz="28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Proteus mirabilis </a:t>
                      </a:r>
                      <a:endParaRPr lang="ar-SA" sz="28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194898">
                <a:tc>
                  <a:txBody>
                    <a:bodyPr/>
                    <a:lstStyle/>
                    <a:p>
                      <a:pPr algn="ctr" rtl="0"/>
                      <a:r>
                        <a:rPr lang="en-US" sz="2800" dirty="0">
                          <a:solidFill>
                            <a:srgbClr val="002060"/>
                          </a:solidFill>
                          <a:latin typeface="Times New Roman" panose="02020603050405020304" pitchFamily="18" charset="0"/>
                          <a:cs typeface="Times New Roman" panose="02020603050405020304" pitchFamily="18" charset="0"/>
                        </a:rPr>
                        <a:t>10%</a:t>
                      </a:r>
                      <a:endParaRPr lang="ar-SA" sz="28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rtl="0"/>
                      <a:r>
                        <a:rPr lang="en-US" sz="28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Staph, </a:t>
                      </a:r>
                      <a:r>
                        <a:rPr lang="en-US" sz="2800" b="0" i="0" u="none" strike="noStrike" kern="1200" baseline="0" dirty="0" err="1">
                          <a:solidFill>
                            <a:srgbClr val="002060"/>
                          </a:solidFill>
                          <a:latin typeface="Times New Roman" panose="02020603050405020304" pitchFamily="18" charset="0"/>
                          <a:ea typeface="+mn-ea"/>
                          <a:cs typeface="Times New Roman" panose="02020603050405020304" pitchFamily="18" charset="0"/>
                        </a:rPr>
                        <a:t>saprophyticus</a:t>
                      </a:r>
                      <a:r>
                        <a:rPr lang="en-US" sz="28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10003"/>
                  </a:ext>
                </a:extLst>
              </a:tr>
              <a:tr h="689148">
                <a:tc>
                  <a:txBody>
                    <a:bodyPr/>
                    <a:lstStyle/>
                    <a:p>
                      <a:pPr algn="ctr" rtl="0"/>
                      <a:r>
                        <a:rPr lang="en-US" sz="2800" dirty="0">
                          <a:solidFill>
                            <a:srgbClr val="002060"/>
                          </a:solidFill>
                          <a:latin typeface="Times New Roman" panose="02020603050405020304" pitchFamily="18" charset="0"/>
                          <a:cs typeface="Times New Roman" panose="02020603050405020304" pitchFamily="18" charset="0"/>
                        </a:rPr>
                        <a:t>6%</a:t>
                      </a:r>
                      <a:endParaRPr lang="ar-SA" sz="28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Enterococcus </a:t>
                      </a:r>
                      <a:r>
                        <a:rPr lang="en-US" sz="2800" b="0" i="0" u="none" strike="noStrike" kern="1200" baseline="0" dirty="0" err="1">
                          <a:solidFill>
                            <a:srgbClr val="002060"/>
                          </a:solidFill>
                          <a:latin typeface="Times New Roman" panose="02020603050405020304" pitchFamily="18" charset="0"/>
                          <a:ea typeface="+mn-ea"/>
                          <a:cs typeface="Times New Roman" panose="02020603050405020304" pitchFamily="18" charset="0"/>
                        </a:rPr>
                        <a:t>faecalis</a:t>
                      </a:r>
                      <a:r>
                        <a:rPr lang="en-US" sz="28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 </a:t>
                      </a:r>
                    </a:p>
                  </a:txBody>
                  <a:tcPr/>
                </a:tc>
                <a:extLst>
                  <a:ext uri="{0D108BD9-81ED-4DB2-BD59-A6C34878D82A}">
                    <a16:rowId xmlns:a16="http://schemas.microsoft.com/office/drawing/2014/main" val="10004"/>
                  </a:ext>
                </a:extLst>
              </a:tr>
              <a:tr h="689148">
                <a:tc>
                  <a:txBody>
                    <a:bodyPr/>
                    <a:lstStyle/>
                    <a:p>
                      <a:pPr algn="ctr" rtl="0"/>
                      <a:r>
                        <a:rPr lang="en-US" sz="2800" dirty="0">
                          <a:solidFill>
                            <a:srgbClr val="002060"/>
                          </a:solidFill>
                          <a:latin typeface="Times New Roman" panose="02020603050405020304" pitchFamily="18" charset="0"/>
                          <a:cs typeface="Times New Roman" panose="02020603050405020304" pitchFamily="18" charset="0"/>
                        </a:rPr>
                        <a:t>4%</a:t>
                      </a:r>
                      <a:endParaRPr lang="ar-SA" sz="28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rtl="0"/>
                      <a:r>
                        <a:rPr lang="en-US" sz="28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Klebsiella </a:t>
                      </a:r>
                      <a:r>
                        <a:rPr lang="en-US" sz="2800" b="0" i="0" u="none" strike="noStrike" kern="1200" baseline="0" dirty="0" err="1">
                          <a:solidFill>
                            <a:srgbClr val="002060"/>
                          </a:solidFill>
                          <a:latin typeface="Times New Roman" panose="02020603050405020304" pitchFamily="18" charset="0"/>
                          <a:ea typeface="+mn-ea"/>
                          <a:cs typeface="Times New Roman" panose="02020603050405020304" pitchFamily="18" charset="0"/>
                        </a:rPr>
                        <a:t>aerogenes</a:t>
                      </a:r>
                      <a:endParaRPr lang="en-US" sz="2800" b="0" i="0" u="none" strike="noStrike" kern="1200" baseline="0" dirty="0">
                        <a:solidFill>
                          <a:srgbClr val="00206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59661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400" b="1" dirty="0">
                <a:solidFill>
                  <a:srgbClr val="002060"/>
                </a:solidFill>
                <a:latin typeface="Times New Roman" panose="02020603050405020304" pitchFamily="18" charset="0"/>
                <a:cs typeface="Times New Roman" panose="02020603050405020304" pitchFamily="18" charset="0"/>
              </a:rPr>
              <a:t>Honeymoon cystitis</a:t>
            </a:r>
          </a:p>
        </p:txBody>
      </p:sp>
      <p:sp>
        <p:nvSpPr>
          <p:cNvPr id="3" name="عنصر نائب للمحتوى 2"/>
          <p:cNvSpPr>
            <a:spLocks noGrp="1"/>
          </p:cNvSpPr>
          <p:nvPr>
            <p:ph idx="1"/>
          </p:nvPr>
        </p:nvSpPr>
        <p:spPr>
          <a:xfrm>
            <a:off x="457200" y="1600200"/>
            <a:ext cx="7467600" cy="4800600"/>
          </a:xfrm>
        </p:spPr>
        <p:txBody>
          <a:bodyPr>
            <a:normAutofit/>
          </a:bodyPr>
          <a:lstStyle/>
          <a:p>
            <a:endParaRPr lang="en-US" sz="2800"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It</a:t>
            </a:r>
            <a:r>
              <a:rPr lang="uk-UA" sz="2800" dirty="0">
                <a:solidFill>
                  <a:srgbClr val="002060"/>
                </a:solidFill>
                <a:latin typeface="Times New Roman" panose="02020603050405020304" pitchFamily="18" charset="0"/>
                <a:cs typeface="Times New Roman" panose="02020603050405020304" pitchFamily="18" charset="0"/>
              </a:rPr>
              <a:t>’</a:t>
            </a:r>
            <a:r>
              <a:rPr lang="en-US" sz="2800" dirty="0">
                <a:solidFill>
                  <a:srgbClr val="002060"/>
                </a:solidFill>
                <a:latin typeface="Times New Roman" panose="02020603050405020304" pitchFamily="18" charset="0"/>
                <a:cs typeface="Times New Roman" panose="02020603050405020304" pitchFamily="18" charset="0"/>
              </a:rPr>
              <a:t>s a term for UTI that often occurs after Sexual activity.</a:t>
            </a:r>
          </a:p>
          <a:p>
            <a:endParaRPr lang="en-US" sz="2800"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Sexual activity can push infecting bacteria Into the urethra resulting in an infection .</a:t>
            </a:r>
          </a:p>
          <a:p>
            <a:endParaRPr lang="en-US" sz="2800"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Women with a diaphragm placed for birth control are at a higher risk for UTIs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5BCD2-1E9E-D1A7-1073-DBC9F5AAD8CB}"/>
              </a:ext>
            </a:extLst>
          </p:cNvPr>
          <p:cNvSpPr>
            <a:spLocks noGrp="1"/>
          </p:cNvSpPr>
          <p:nvPr>
            <p:ph type="title"/>
          </p:nvPr>
        </p:nvSpPr>
        <p:spPr>
          <a:xfrm>
            <a:off x="442170" y="152401"/>
            <a:ext cx="5196630" cy="838199"/>
          </a:xfrm>
        </p:spPr>
        <p:txBody>
          <a:bodyPr anchor="ctr">
            <a:noAutofit/>
          </a:bodyPr>
          <a:lstStyle/>
          <a:p>
            <a:r>
              <a:rPr lang="en-US" sz="4400" dirty="0">
                <a:solidFill>
                  <a:srgbClr val="002060"/>
                </a:solidFill>
                <a:latin typeface="Times New Roman" panose="02020603050405020304" pitchFamily="18" charset="0"/>
                <a:cs typeface="Times New Roman" panose="02020603050405020304" pitchFamily="18" charset="0"/>
              </a:rPr>
              <a:t>Complicated UTI</a:t>
            </a:r>
          </a:p>
        </p:txBody>
      </p:sp>
      <p:sp>
        <p:nvSpPr>
          <p:cNvPr id="3" name="Content Placeholder 2">
            <a:extLst>
              <a:ext uri="{FF2B5EF4-FFF2-40B4-BE49-F238E27FC236}">
                <a16:creationId xmlns:a16="http://schemas.microsoft.com/office/drawing/2014/main" id="{9CA03A6A-994D-EEE7-8B7A-3586C3F57956}"/>
              </a:ext>
            </a:extLst>
          </p:cNvPr>
          <p:cNvSpPr>
            <a:spLocks noGrp="1"/>
          </p:cNvSpPr>
          <p:nvPr>
            <p:ph idx="1"/>
          </p:nvPr>
        </p:nvSpPr>
        <p:spPr>
          <a:xfrm>
            <a:off x="883920" y="1295400"/>
            <a:ext cx="5897880" cy="4800599"/>
          </a:xfrm>
        </p:spPr>
        <p:txBody>
          <a:bodyPr anchor="ctr">
            <a:noAutofit/>
          </a:bodyPr>
          <a:lstStyle/>
          <a:p>
            <a:r>
              <a:rPr lang="en-US" sz="2800" dirty="0">
                <a:solidFill>
                  <a:srgbClr val="002060"/>
                </a:solidFill>
                <a:latin typeface="Times New Roman" panose="02020603050405020304" pitchFamily="18" charset="0"/>
                <a:cs typeface="Times New Roman" panose="02020603050405020304" pitchFamily="18" charset="0"/>
              </a:rPr>
              <a:t>DM</a:t>
            </a:r>
          </a:p>
          <a:p>
            <a:r>
              <a:rPr lang="en-US" sz="2800" dirty="0">
                <a:solidFill>
                  <a:srgbClr val="002060"/>
                </a:solidFill>
                <a:latin typeface="Times New Roman" panose="02020603050405020304" pitchFamily="18" charset="0"/>
                <a:cs typeface="Times New Roman" panose="02020603050405020304" pitchFamily="18" charset="0"/>
              </a:rPr>
              <a:t>Pregnancy</a:t>
            </a:r>
          </a:p>
          <a:p>
            <a:r>
              <a:rPr lang="en-US" sz="2800" dirty="0">
                <a:solidFill>
                  <a:srgbClr val="002060"/>
                </a:solidFill>
                <a:latin typeface="Times New Roman" panose="02020603050405020304" pitchFamily="18" charset="0"/>
                <a:cs typeface="Times New Roman" panose="02020603050405020304" pitchFamily="18" charset="0"/>
              </a:rPr>
              <a:t>kidney transplant</a:t>
            </a:r>
          </a:p>
          <a:p>
            <a:r>
              <a:rPr lang="en-US" sz="2800" dirty="0">
                <a:solidFill>
                  <a:srgbClr val="002060"/>
                </a:solidFill>
                <a:latin typeface="Times New Roman" panose="02020603050405020304" pitchFamily="18" charset="0"/>
                <a:cs typeface="Times New Roman" panose="02020603050405020304" pitchFamily="18" charset="0"/>
              </a:rPr>
              <a:t>stones </a:t>
            </a:r>
          </a:p>
          <a:p>
            <a:r>
              <a:rPr lang="en-US" sz="2800" dirty="0">
                <a:solidFill>
                  <a:srgbClr val="002060"/>
                </a:solidFill>
                <a:latin typeface="Times New Roman" panose="02020603050405020304" pitchFamily="18" charset="0"/>
                <a:cs typeface="Times New Roman" panose="02020603050405020304" pitchFamily="18" charset="0"/>
              </a:rPr>
              <a:t>anatomic abnormality</a:t>
            </a:r>
          </a:p>
          <a:p>
            <a:r>
              <a:rPr lang="en-US" sz="2800" dirty="0">
                <a:solidFill>
                  <a:srgbClr val="002060"/>
                </a:solidFill>
                <a:latin typeface="Times New Roman" panose="02020603050405020304" pitchFamily="18" charset="0"/>
                <a:cs typeface="Times New Roman" panose="02020603050405020304" pitchFamily="18" charset="0"/>
              </a:rPr>
              <a:t>catheterization</a:t>
            </a:r>
          </a:p>
          <a:p>
            <a:r>
              <a:rPr lang="en-US" sz="2800" dirty="0">
                <a:solidFill>
                  <a:srgbClr val="002060"/>
                </a:solidFill>
                <a:latin typeface="Times New Roman" panose="02020603050405020304" pitchFamily="18" charset="0"/>
                <a:cs typeface="Times New Roman" panose="02020603050405020304" pitchFamily="18" charset="0"/>
              </a:rPr>
              <a:t>recent antibiotics</a:t>
            </a:r>
          </a:p>
          <a:p>
            <a:r>
              <a:rPr lang="en-US" sz="2800" dirty="0">
                <a:solidFill>
                  <a:srgbClr val="002060"/>
                </a:solidFill>
                <a:latin typeface="Times New Roman" panose="02020603050405020304" pitchFamily="18" charset="0"/>
                <a:cs typeface="Times New Roman" panose="02020603050405020304" pitchFamily="18" charset="0"/>
              </a:rPr>
              <a:t>recent hospitalization</a:t>
            </a:r>
          </a:p>
          <a:p>
            <a:r>
              <a:rPr lang="en-US" sz="2800" dirty="0">
                <a:solidFill>
                  <a:srgbClr val="002060"/>
                </a:solidFill>
                <a:latin typeface="Times New Roman" panose="02020603050405020304" pitchFamily="18" charset="0"/>
                <a:cs typeface="Times New Roman" panose="02020603050405020304" pitchFamily="18" charset="0"/>
              </a:rPr>
              <a:t>UTI in males </a:t>
            </a:r>
          </a:p>
        </p:txBody>
      </p:sp>
    </p:spTree>
    <p:extLst>
      <p:ext uri="{BB962C8B-B14F-4D97-AF65-F5344CB8AC3E}">
        <p14:creationId xmlns:p14="http://schemas.microsoft.com/office/powerpoint/2010/main" val="210347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7620000" cy="1143000"/>
          </a:xfrm>
        </p:spPr>
        <p:txBody>
          <a:bodyPr/>
          <a:lstStyle/>
          <a:p>
            <a:pPr algn="ctr"/>
            <a:r>
              <a:rPr lang="en-US" sz="4400" b="1" dirty="0">
                <a:solidFill>
                  <a:srgbClr val="002060"/>
                </a:solidFill>
                <a:latin typeface="Times New Roman" panose="02020603050405020304" pitchFamily="18" charset="0"/>
                <a:cs typeface="Times New Roman" panose="02020603050405020304" pitchFamily="18" charset="0"/>
              </a:rPr>
              <a:t>Pyelonephritis</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792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400" b="1" dirty="0">
                <a:solidFill>
                  <a:srgbClr val="002060"/>
                </a:solidFill>
                <a:latin typeface="Times New Roman" panose="02020603050405020304" pitchFamily="18" charset="0"/>
                <a:cs typeface="Times New Roman" panose="02020603050405020304" pitchFamily="18" charset="0"/>
              </a:rPr>
              <a:t>Pyelonephritis:</a:t>
            </a:r>
          </a:p>
        </p:txBody>
      </p:sp>
      <p:sp>
        <p:nvSpPr>
          <p:cNvPr id="3" name="عنصر نائب للمحتوى 2"/>
          <p:cNvSpPr>
            <a:spLocks noGrp="1"/>
          </p:cNvSpPr>
          <p:nvPr>
            <p:ph idx="1"/>
          </p:nvPr>
        </p:nvSpPr>
        <p:spPr/>
        <p:txBody>
          <a:bodyPr>
            <a:normAutofit/>
          </a:bodyPr>
          <a:lstStyle/>
          <a:p>
            <a:pPr>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Severe infectious inflammatory disease of the renal parenchyma, calyces and pelvis.</a:t>
            </a:r>
          </a:p>
          <a:p>
            <a:pPr>
              <a:buNone/>
            </a:pPr>
            <a:endParaRPr lang="en-US" sz="2800" dirty="0">
              <a:solidFill>
                <a:srgbClr val="002060"/>
              </a:solidFill>
              <a:latin typeface="Times New Roman" panose="02020603050405020304" pitchFamily="18" charset="0"/>
              <a:cs typeface="Times New Roman" panose="02020603050405020304" pitchFamily="18" charset="0"/>
            </a:endParaRPr>
          </a:p>
          <a:p>
            <a:pPr marL="0" indent="0">
              <a:buNone/>
            </a:pPr>
            <a:r>
              <a:rPr lang="en-US" sz="2800" b="1" u="sng" dirty="0">
                <a:solidFill>
                  <a:srgbClr val="002060"/>
                </a:solidFill>
                <a:latin typeface="Times New Roman" panose="02020603050405020304" pitchFamily="18" charset="0"/>
                <a:cs typeface="Times New Roman" panose="02020603050405020304" pitchFamily="18" charset="0"/>
              </a:rPr>
              <a:t>Signs and symptoms:</a:t>
            </a:r>
            <a:endParaRPr lang="en-US" sz="2800" dirty="0">
              <a:solidFill>
                <a:srgbClr val="002060"/>
              </a:solidFill>
              <a:latin typeface="Times New Roman" panose="02020603050405020304" pitchFamily="18" charset="0"/>
              <a:cs typeface="Times New Roman" panose="02020603050405020304" pitchFamily="18" charset="0"/>
            </a:endParaRPr>
          </a:p>
          <a:p>
            <a:pPr marL="342900" lvl="1" indent="-342900">
              <a:spcBef>
                <a:spcPts val="1000"/>
              </a:spcBef>
              <a:buFont typeface="Wingdings" charset="2"/>
              <a:buChar char="ü"/>
            </a:pPr>
            <a:r>
              <a:rPr lang="en-US" sz="2800" dirty="0">
                <a:solidFill>
                  <a:srgbClr val="002060"/>
                </a:solidFill>
                <a:latin typeface="Times New Roman" panose="02020603050405020304" pitchFamily="18" charset="0"/>
                <a:cs typeface="Times New Roman" panose="02020603050405020304" pitchFamily="18" charset="0"/>
              </a:rPr>
              <a:t>Fever </a:t>
            </a:r>
            <a:r>
              <a:rPr lang="ru-RU" sz="2800" dirty="0">
                <a:solidFill>
                  <a:srgbClr val="002060"/>
                </a:solidFill>
                <a:latin typeface="Times New Roman" panose="02020603050405020304" pitchFamily="18" charset="0"/>
                <a:cs typeface="Times New Roman" panose="02020603050405020304" pitchFamily="18" charset="0"/>
              </a:rPr>
              <a:t>(&gt; 38 °C)</a:t>
            </a:r>
            <a:r>
              <a:rPr lang="en-US" sz="2800" dirty="0">
                <a:solidFill>
                  <a:srgbClr val="002060"/>
                </a:solidFill>
                <a:latin typeface="Times New Roman" panose="02020603050405020304" pitchFamily="18" charset="0"/>
                <a:cs typeface="Times New Roman" panose="02020603050405020304" pitchFamily="18" charset="0"/>
              </a:rPr>
              <a:t> and chills.</a:t>
            </a:r>
          </a:p>
          <a:p>
            <a:pPr marL="342900" lvl="1" indent="-342900">
              <a:spcBef>
                <a:spcPts val="1000"/>
              </a:spcBef>
              <a:buFont typeface="Wingdings" charset="2"/>
              <a:buChar char="ü"/>
            </a:pPr>
            <a:r>
              <a:rPr lang="en-US" sz="2800" dirty="0">
                <a:solidFill>
                  <a:srgbClr val="002060"/>
                </a:solidFill>
                <a:latin typeface="Times New Roman" panose="02020603050405020304" pitchFamily="18" charset="0"/>
                <a:cs typeface="Times New Roman" panose="02020603050405020304" pitchFamily="18" charset="0"/>
              </a:rPr>
              <a:t>Unilateral or bilateral flank or angle pain and </a:t>
            </a:r>
            <a:r>
              <a:rPr lang="ru-RU" sz="2800" dirty="0">
                <a:solidFill>
                  <a:srgbClr val="002060"/>
                </a:solidFill>
                <a:latin typeface="Times New Roman" panose="02020603050405020304" pitchFamily="18" charset="0"/>
                <a:cs typeface="Times New Roman" panose="02020603050405020304" pitchFamily="18" charset="0"/>
              </a:rPr>
              <a:t>tenderness</a:t>
            </a:r>
            <a:r>
              <a:rPr lang="en-US" sz="2800" dirty="0">
                <a:solidFill>
                  <a:srgbClr val="002060"/>
                </a:solidFill>
                <a:latin typeface="Times New Roman" panose="02020603050405020304" pitchFamily="18" charset="0"/>
                <a:cs typeface="Times New Roman" panose="02020603050405020304" pitchFamily="18" charset="0"/>
              </a:rPr>
              <a:t>.</a:t>
            </a:r>
          </a:p>
          <a:p>
            <a:pPr marL="342900" lvl="1" indent="-342900">
              <a:spcBef>
                <a:spcPts val="1000"/>
              </a:spcBef>
              <a:buFont typeface="Wingdings" charset="2"/>
              <a:buChar char="ü"/>
            </a:pPr>
            <a:r>
              <a:rPr lang="en-US" sz="2800" dirty="0">
                <a:solidFill>
                  <a:srgbClr val="002060"/>
                </a:solidFill>
                <a:latin typeface="Times New Roman" panose="02020603050405020304" pitchFamily="18" charset="0"/>
                <a:cs typeface="Times New Roman" panose="02020603050405020304" pitchFamily="18" charset="0"/>
              </a:rPr>
              <a:t>Nausea and/or vomiting. </a:t>
            </a:r>
          </a:p>
          <a:p>
            <a:pPr marL="342900" lvl="1" indent="-342900">
              <a:spcBef>
                <a:spcPts val="1000"/>
              </a:spcBef>
              <a:buFont typeface="Wingdings" charset="2"/>
              <a:buChar char="ü"/>
            </a:pPr>
            <a:r>
              <a:rPr lang="en-US" sz="2800" dirty="0">
                <a:solidFill>
                  <a:srgbClr val="002060"/>
                </a:solidFill>
                <a:latin typeface="Times New Roman" panose="02020603050405020304" pitchFamily="18" charset="0"/>
                <a:cs typeface="Times New Roman" panose="02020603050405020304" pitchFamily="18" charset="0"/>
              </a:rPr>
              <a:t>Anorexia.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69" y="0"/>
            <a:ext cx="8122443" cy="1295400"/>
          </a:xfrm>
        </p:spPr>
        <p:txBody>
          <a:bodyPr/>
          <a:lstStyle/>
          <a:p>
            <a:r>
              <a:rPr lang="en-US" sz="4400" b="1" dirty="0">
                <a:latin typeface="Times New Roman" panose="02020603050405020304" pitchFamily="18" charset="0"/>
                <a:cs typeface="Times New Roman" panose="02020603050405020304" pitchFamily="18" charset="0"/>
              </a:rPr>
              <a:t>Pyelonephritis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56913647"/>
              </p:ext>
            </p:extLst>
          </p:nvPr>
        </p:nvGraphicFramePr>
        <p:xfrm>
          <a:off x="135730" y="1438275"/>
          <a:ext cx="8808245" cy="5334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711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400" b="1" dirty="0">
                <a:solidFill>
                  <a:srgbClr val="002060"/>
                </a:solidFill>
                <a:latin typeface="Times New Roman" panose="02020603050405020304" pitchFamily="18" charset="0"/>
                <a:cs typeface="Times New Roman" panose="02020603050405020304" pitchFamily="18" charset="0"/>
              </a:rPr>
              <a:t>Cystitis vs Pyelonephritis:</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694975945"/>
              </p:ext>
            </p:extLst>
          </p:nvPr>
        </p:nvGraphicFramePr>
        <p:xfrm>
          <a:off x="228600" y="1596390"/>
          <a:ext cx="8077200" cy="5261611"/>
        </p:xfrm>
        <a:graphic>
          <a:graphicData uri="http://schemas.openxmlformats.org/drawingml/2006/table">
            <a:tbl>
              <a:tblPr firstRow="1" bandRow="1">
                <a:tableStyleId>{00A15C55-8517-42AA-B614-E9B94910E393}</a:tableStyleId>
              </a:tblPr>
              <a:tblGrid>
                <a:gridCol w="1828187">
                  <a:extLst>
                    <a:ext uri="{9D8B030D-6E8A-4147-A177-3AD203B41FA5}">
                      <a16:colId xmlns:a16="http://schemas.microsoft.com/office/drawing/2014/main" val="20000"/>
                    </a:ext>
                  </a:extLst>
                </a:gridCol>
                <a:gridCol w="2706381">
                  <a:extLst>
                    <a:ext uri="{9D8B030D-6E8A-4147-A177-3AD203B41FA5}">
                      <a16:colId xmlns:a16="http://schemas.microsoft.com/office/drawing/2014/main" val="20001"/>
                    </a:ext>
                  </a:extLst>
                </a:gridCol>
                <a:gridCol w="3542632">
                  <a:extLst>
                    <a:ext uri="{9D8B030D-6E8A-4147-A177-3AD203B41FA5}">
                      <a16:colId xmlns:a16="http://schemas.microsoft.com/office/drawing/2014/main" val="20002"/>
                    </a:ext>
                  </a:extLst>
                </a:gridCol>
              </a:tblGrid>
              <a:tr h="1647265">
                <a:tc>
                  <a:txBody>
                    <a:bodyPr/>
                    <a:lstStyle/>
                    <a:p>
                      <a:endParaRPr lang="en-US" sz="2800" b="0" dirty="0">
                        <a:latin typeface="Times New Roman" panose="02020603050405020304" pitchFamily="18" charset="0"/>
                        <a:cs typeface="Times New Roman" panose="02020603050405020304" pitchFamily="18" charset="0"/>
                      </a:endParaRPr>
                    </a:p>
                  </a:txBody>
                  <a:tcPr/>
                </a:tc>
                <a:tc>
                  <a:txBody>
                    <a:bodyPr/>
                    <a:lstStyle/>
                    <a:p>
                      <a:r>
                        <a:rPr lang="en-US" altLang="en-US" sz="2800" b="0" dirty="0">
                          <a:latin typeface="Times New Roman" panose="02020603050405020304" pitchFamily="18" charset="0"/>
                          <a:cs typeface="Times New Roman" panose="02020603050405020304" pitchFamily="18" charset="0"/>
                        </a:rPr>
                        <a:t>Cystitis</a:t>
                      </a:r>
                      <a:endParaRPr lang="en-US" sz="2800" b="0" dirty="0">
                        <a:latin typeface="Times New Roman" panose="02020603050405020304" pitchFamily="18" charset="0"/>
                        <a:cs typeface="Times New Roman" panose="02020603050405020304" pitchFamily="18" charset="0"/>
                      </a:endParaRPr>
                    </a:p>
                  </a:txBody>
                  <a:tcPr/>
                </a:tc>
                <a:tc>
                  <a:txBody>
                    <a:bodyPr/>
                    <a:lstStyle/>
                    <a:p>
                      <a:r>
                        <a:rPr lang="en-US" sz="2800" b="0" dirty="0">
                          <a:latin typeface="Times New Roman" panose="02020603050405020304" pitchFamily="18" charset="0"/>
                          <a:cs typeface="Times New Roman" panose="02020603050405020304" pitchFamily="18" charset="0"/>
                        </a:rPr>
                        <a:t>Pyelonephritis</a:t>
                      </a:r>
                    </a:p>
                  </a:txBody>
                  <a:tcPr/>
                </a:tc>
                <a:extLst>
                  <a:ext uri="{0D108BD9-81ED-4DB2-BD59-A6C34878D82A}">
                    <a16:rowId xmlns:a16="http://schemas.microsoft.com/office/drawing/2014/main" val="10000"/>
                  </a:ext>
                </a:extLst>
              </a:tr>
              <a:tr h="1204782">
                <a:tc>
                  <a:txBody>
                    <a:bodyPr/>
                    <a:lstStyle/>
                    <a:p>
                      <a:r>
                        <a:rPr lang="en-US" sz="2800" b="0" dirty="0">
                          <a:latin typeface="Times New Roman" panose="02020603050405020304" pitchFamily="18" charset="0"/>
                          <a:cs typeface="Times New Roman" panose="02020603050405020304" pitchFamily="18" charset="0"/>
                        </a:rPr>
                        <a:t>Site </a:t>
                      </a:r>
                    </a:p>
                  </a:txBody>
                  <a:tcPr/>
                </a:tc>
                <a:tc>
                  <a:txBody>
                    <a:bodyPr/>
                    <a:lstStyle/>
                    <a:p>
                      <a:pPr algn="ctr"/>
                      <a:r>
                        <a:rPr lang="en-US" sz="2800" b="0" dirty="0">
                          <a:latin typeface="Times New Roman" panose="02020603050405020304" pitchFamily="18" charset="0"/>
                          <a:cs typeface="Times New Roman" panose="02020603050405020304" pitchFamily="18" charset="0"/>
                        </a:rPr>
                        <a:t>Lower UT</a:t>
                      </a:r>
                    </a:p>
                  </a:txBody>
                  <a:tcPr/>
                </a:tc>
                <a:tc>
                  <a:txBody>
                    <a:bodyPr/>
                    <a:lstStyle/>
                    <a:p>
                      <a:pPr algn="ctr"/>
                      <a:r>
                        <a:rPr lang="en-US" sz="2800" b="0" dirty="0">
                          <a:latin typeface="Times New Roman" panose="02020603050405020304" pitchFamily="18" charset="0"/>
                          <a:cs typeface="Times New Roman" panose="02020603050405020304" pitchFamily="18" charset="0"/>
                        </a:rPr>
                        <a:t>Upper UT</a:t>
                      </a:r>
                    </a:p>
                  </a:txBody>
                  <a:tcPr/>
                </a:tc>
                <a:extLst>
                  <a:ext uri="{0D108BD9-81ED-4DB2-BD59-A6C34878D82A}">
                    <a16:rowId xmlns:a16="http://schemas.microsoft.com/office/drawing/2014/main" val="10001"/>
                  </a:ext>
                </a:extLst>
              </a:tr>
              <a:tr h="1204782">
                <a:tc>
                  <a:txBody>
                    <a:bodyPr/>
                    <a:lstStyle/>
                    <a:p>
                      <a:r>
                        <a:rPr lang="en-US" sz="2800" b="0" dirty="0">
                          <a:latin typeface="Times New Roman" panose="02020603050405020304" pitchFamily="18" charset="0"/>
                          <a:cs typeface="Times New Roman" panose="02020603050405020304" pitchFamily="18" charset="0"/>
                        </a:rPr>
                        <a:t>Fever</a:t>
                      </a:r>
                    </a:p>
                  </a:txBody>
                  <a:tcPr/>
                </a:tc>
                <a:tc>
                  <a:txBody>
                    <a:bodyPr/>
                    <a:lstStyle/>
                    <a:p>
                      <a:pPr algn="ctr"/>
                      <a:r>
                        <a:rPr lang="en-US" sz="2800" b="0" dirty="0">
                          <a:latin typeface="Times New Roman" panose="02020603050405020304" pitchFamily="18" charset="0"/>
                          <a:cs typeface="Times New Roman" panose="02020603050405020304" pitchFamily="18" charset="0"/>
                        </a:rPr>
                        <a:t>NO</a:t>
                      </a:r>
                    </a:p>
                  </a:txBody>
                  <a:tcPr/>
                </a:tc>
                <a:tc>
                  <a:txBody>
                    <a:bodyPr/>
                    <a:lstStyle/>
                    <a:p>
                      <a:pPr algn="ctr"/>
                      <a:r>
                        <a:rPr lang="en-US" sz="2800" b="0" dirty="0">
                          <a:latin typeface="Times New Roman" panose="02020603050405020304" pitchFamily="18" charset="0"/>
                          <a:cs typeface="Times New Roman" panose="02020603050405020304" pitchFamily="18" charset="0"/>
                        </a:rPr>
                        <a:t>Yes </a:t>
                      </a:r>
                    </a:p>
                  </a:txBody>
                  <a:tcPr/>
                </a:tc>
                <a:extLst>
                  <a:ext uri="{0D108BD9-81ED-4DB2-BD59-A6C34878D82A}">
                    <a16:rowId xmlns:a16="http://schemas.microsoft.com/office/drawing/2014/main" val="10002"/>
                  </a:ext>
                </a:extLst>
              </a:tr>
              <a:tr h="1204782">
                <a:tc>
                  <a:txBody>
                    <a:bodyPr/>
                    <a:lstStyle/>
                    <a:p>
                      <a:r>
                        <a:rPr lang="en-US" sz="2800" b="0" dirty="0">
                          <a:latin typeface="Times New Roman" panose="02020603050405020304" pitchFamily="18" charset="0"/>
                          <a:cs typeface="Times New Roman" panose="02020603050405020304" pitchFamily="18" charset="0"/>
                        </a:rPr>
                        <a:t>Pain</a:t>
                      </a:r>
                    </a:p>
                  </a:txBody>
                  <a:tcPr/>
                </a:tc>
                <a:tc>
                  <a:txBody>
                    <a:bodyPr/>
                    <a:lstStyle/>
                    <a:p>
                      <a:pPr algn="ctr"/>
                      <a:r>
                        <a:rPr lang="en-US" sz="2800" b="0" dirty="0">
                          <a:latin typeface="Times New Roman" panose="02020603050405020304" pitchFamily="18" charset="0"/>
                          <a:cs typeface="Times New Roman" panose="02020603050405020304" pitchFamily="18" charset="0"/>
                        </a:rPr>
                        <a:t>suprapubic</a:t>
                      </a:r>
                    </a:p>
                  </a:txBody>
                  <a:tcPr/>
                </a:tc>
                <a:tc>
                  <a:txBody>
                    <a:bodyPr/>
                    <a:lstStyle/>
                    <a:p>
                      <a:pPr algn="ctr"/>
                      <a:r>
                        <a:rPr lang="en-US" sz="2800" b="0" dirty="0">
                          <a:latin typeface="Times New Roman" panose="02020603050405020304" pitchFamily="18" charset="0"/>
                          <a:cs typeface="Times New Roman" panose="02020603050405020304" pitchFamily="18" charset="0"/>
                        </a:rPr>
                        <a:t>flank</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E314-BE32-66F5-D5B6-14A07C4F6380}"/>
              </a:ext>
            </a:extLst>
          </p:cNvPr>
          <p:cNvSpPr>
            <a:spLocks noGrp="1"/>
          </p:cNvSpPr>
          <p:nvPr>
            <p:ph type="title"/>
          </p:nvPr>
        </p:nvSpPr>
        <p:spPr>
          <a:xfrm>
            <a:off x="595246" y="228600"/>
            <a:ext cx="7549592" cy="914400"/>
          </a:xfrm>
          <a:prstGeom prst="ellipse">
            <a:avLst/>
          </a:prstGeom>
        </p:spPr>
        <p:txBody>
          <a:bodyPr vert="horz" lIns="68580" tIns="34290" rIns="68580" bIns="34290" rtlCol="0" anchor="b">
            <a:normAutofit/>
          </a:bodyPr>
          <a:lstStyle/>
          <a:p>
            <a:r>
              <a:rPr lang="en-US" sz="3600" dirty="0">
                <a:latin typeface="Times New Roman" panose="02020603050405020304" pitchFamily="18" charset="0"/>
                <a:cs typeface="Times New Roman" panose="02020603050405020304" pitchFamily="18" charset="0"/>
              </a:rPr>
              <a:t>Clinical Picture</a:t>
            </a:r>
          </a:p>
        </p:txBody>
      </p:sp>
      <p:sp>
        <p:nvSpPr>
          <p:cNvPr id="16" name="Content Placeholder 15">
            <a:extLst>
              <a:ext uri="{FF2B5EF4-FFF2-40B4-BE49-F238E27FC236}">
                <a16:creationId xmlns:a16="http://schemas.microsoft.com/office/drawing/2014/main" id="{6C2931A9-C000-AEEA-246C-F2B7CC246F8B}"/>
              </a:ext>
            </a:extLst>
          </p:cNvPr>
          <p:cNvSpPr>
            <a:spLocks noGrp="1"/>
          </p:cNvSpPr>
          <p:nvPr>
            <p:ph idx="1"/>
          </p:nvPr>
        </p:nvSpPr>
        <p:spPr>
          <a:xfrm>
            <a:off x="595246" y="2806882"/>
            <a:ext cx="3398174" cy="2729588"/>
          </a:xfrm>
        </p:spPr>
        <p:txBody>
          <a:bodyPr anchor="ctr">
            <a:normAutofit/>
          </a:bodyPr>
          <a:lstStyle/>
          <a:p>
            <a:endParaRPr lang="en-US" sz="1500" dirty="0">
              <a:latin typeface="Times New Roman" panose="02020603050405020304" pitchFamily="18" charset="0"/>
              <a:cs typeface="Times New Roman" panose="02020603050405020304" pitchFamily="18" charset="0"/>
            </a:endParaRPr>
          </a:p>
        </p:txBody>
      </p:sp>
      <p:pic>
        <p:nvPicPr>
          <p:cNvPr id="4" name="Picture 3" descr="Diagram&#10;&#10;Description automatically generated">
            <a:extLst>
              <a:ext uri="{FF2B5EF4-FFF2-40B4-BE49-F238E27FC236}">
                <a16:creationId xmlns:a16="http://schemas.microsoft.com/office/drawing/2014/main" id="{3C4B13BE-C142-C2CA-EDE1-0F3DB79A6EEF}"/>
              </a:ext>
            </a:extLst>
          </p:cNvPr>
          <p:cNvPicPr>
            <a:picLocks noChangeAspect="1"/>
          </p:cNvPicPr>
          <p:nvPr/>
        </p:nvPicPr>
        <p:blipFill rotWithShape="1">
          <a:blip r:embed="rId2">
            <a:extLst>
              <a:ext uri="{28A0092B-C50C-407E-A947-70E740481C1C}">
                <a14:useLocalDpi xmlns:a14="http://schemas.microsoft.com/office/drawing/2010/main" val="0"/>
              </a:ext>
            </a:extLst>
          </a:blip>
          <a:srcRect r="2" b="3846"/>
          <a:stretch/>
        </p:blipFill>
        <p:spPr>
          <a:xfrm>
            <a:off x="434340" y="990601"/>
            <a:ext cx="7862017" cy="5334000"/>
          </a:xfrm>
          <a:prstGeom prst="rect">
            <a:avLst/>
          </a:prstGeom>
        </p:spPr>
      </p:pic>
    </p:spTree>
    <p:extLst>
      <p:ext uri="{BB962C8B-B14F-4D97-AF65-F5344CB8AC3E}">
        <p14:creationId xmlns:p14="http://schemas.microsoft.com/office/powerpoint/2010/main" val="1188798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590800"/>
            <a:ext cx="7620000" cy="1143000"/>
          </a:xfrm>
        </p:spPr>
        <p:txBody>
          <a:bodyPr/>
          <a:lstStyle/>
          <a:p>
            <a:pPr algn="ctr"/>
            <a:r>
              <a:rPr lang="en-US" sz="4400" b="1" dirty="0">
                <a:solidFill>
                  <a:srgbClr val="002060"/>
                </a:solidFill>
                <a:latin typeface="Times New Roman" panose="02020603050405020304" pitchFamily="18" charset="0"/>
                <a:cs typeface="Times New Roman" panose="02020603050405020304" pitchFamily="18" charset="0"/>
              </a:rPr>
              <a:t>Investigations</a:t>
            </a:r>
            <a:br>
              <a:rPr lang="en-US" sz="4400" b="1" dirty="0"/>
            </a:br>
            <a:endParaRPr lang="en-US" sz="4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2400"/>
            <a:ext cx="7620000" cy="6172200"/>
          </a:xfrm>
        </p:spPr>
        <p:txBody>
          <a:bodyPr>
            <a:noAutofit/>
          </a:bodyPr>
          <a:lstStyle/>
          <a:p>
            <a:pPr lvl="1">
              <a:buNone/>
            </a:pPr>
            <a:endParaRPr lang="en-US" sz="2800" i="1" dirty="0">
              <a:solidFill>
                <a:schemeClr val="accent1"/>
              </a:solidFill>
            </a:endParaRPr>
          </a:p>
          <a:p>
            <a:pPr marL="411480" lvl="1" indent="0">
              <a:buNone/>
            </a:pPr>
            <a:endParaRPr lang="en-US" sz="2400" i="1" dirty="0"/>
          </a:p>
          <a:p>
            <a:pPr marL="411480" lvl="1" indent="0">
              <a:buNone/>
            </a:pPr>
            <a:r>
              <a:rPr lang="en-US" sz="2800" b="1" dirty="0">
                <a:solidFill>
                  <a:srgbClr val="C44446"/>
                </a:solidFill>
                <a:latin typeface="Times New Roman" panose="02020603050405020304" pitchFamily="18" charset="0"/>
                <a:cs typeface="Times New Roman" panose="02020603050405020304" pitchFamily="18" charset="0"/>
              </a:rPr>
              <a:t> </a:t>
            </a:r>
          </a:p>
          <a:p>
            <a:pPr lvl="1">
              <a:buFont typeface="Wingdings" pitchFamily="2" charset="2"/>
              <a:buChar char="ü"/>
            </a:pPr>
            <a:r>
              <a:rPr lang="en-US" sz="2800" b="1" dirty="0">
                <a:solidFill>
                  <a:srgbClr val="C44446"/>
                </a:solidFill>
                <a:latin typeface="Times New Roman" panose="02020603050405020304" pitchFamily="18" charset="0"/>
                <a:cs typeface="Times New Roman" panose="02020603050405020304" pitchFamily="18" charset="0"/>
              </a:rPr>
              <a:t> Dipstick urinalysis </a:t>
            </a:r>
          </a:p>
          <a:p>
            <a:pPr marL="411480" lvl="1" indent="0">
              <a:buNone/>
            </a:pPr>
            <a:endParaRPr lang="en-US" altLang="en-US" sz="2800" b="1" dirty="0">
              <a:solidFill>
                <a:srgbClr val="C44446"/>
              </a:solidFill>
              <a:latin typeface="Times New Roman" panose="02020603050405020304" pitchFamily="18" charset="0"/>
              <a:cs typeface="Times New Roman" panose="02020603050405020304" pitchFamily="18" charset="0"/>
            </a:endParaRPr>
          </a:p>
          <a:p>
            <a:pPr lvl="1">
              <a:buFont typeface="Wingdings" pitchFamily="2" charset="2"/>
              <a:buChar char="ü"/>
            </a:pPr>
            <a:r>
              <a:rPr lang="en-US" sz="2800" b="1" dirty="0">
                <a:solidFill>
                  <a:srgbClr val="C44446"/>
                </a:solidFill>
                <a:latin typeface="Times New Roman" panose="02020603050405020304" pitchFamily="18" charset="0"/>
                <a:cs typeface="Times New Roman" panose="02020603050405020304" pitchFamily="18" charset="0"/>
              </a:rPr>
              <a:t> Microscopic urinalysis </a:t>
            </a:r>
            <a:r>
              <a:rPr lang="en-US" sz="2800" dirty="0">
                <a:solidFill>
                  <a:srgbClr val="002060"/>
                </a:solidFill>
                <a:latin typeface="Times New Roman" panose="02020603050405020304" pitchFamily="18" charset="0"/>
                <a:cs typeface="Times New Roman" panose="02020603050405020304" pitchFamily="18" charset="0"/>
              </a:rPr>
              <a:t>(clean catch midstream specimen).</a:t>
            </a:r>
          </a:p>
          <a:p>
            <a:pPr marL="411480" lvl="1" indent="0">
              <a:buNone/>
            </a:pPr>
            <a:endParaRPr lang="en-US" sz="2800" dirty="0">
              <a:latin typeface="Times New Roman" panose="02020603050405020304" pitchFamily="18" charset="0"/>
              <a:cs typeface="Times New Roman" panose="02020603050405020304" pitchFamily="18" charset="0"/>
            </a:endParaRPr>
          </a:p>
          <a:p>
            <a:pPr lvl="1">
              <a:buFont typeface="Wingdings" pitchFamily="2" charset="2"/>
              <a:buChar char="ü"/>
            </a:pPr>
            <a:r>
              <a:rPr lang="en-US" sz="2800" b="1" dirty="0">
                <a:solidFill>
                  <a:srgbClr val="C44446"/>
                </a:solidFill>
                <a:latin typeface="Times New Roman" panose="02020603050405020304" pitchFamily="18" charset="0"/>
                <a:cs typeface="Times New Roman" panose="02020603050405020304" pitchFamily="18" charset="0"/>
              </a:rPr>
              <a:t> Urine Culture</a:t>
            </a:r>
          </a:p>
          <a:p>
            <a:pPr marL="1371600" lvl="2" indent="-457200">
              <a:buFont typeface="+mj-lt"/>
              <a:buAutoNum type="arabicPeriod"/>
            </a:pPr>
            <a:endParaRPr lang="en-US" sz="2400" i="1" dirty="0"/>
          </a:p>
          <a:p>
            <a:endParaRPr lang="en-US" sz="2800" i="1" dirty="0"/>
          </a:p>
        </p:txBody>
      </p:sp>
      <p:sp>
        <p:nvSpPr>
          <p:cNvPr id="4" name="عنوان 1"/>
          <p:cNvSpPr>
            <a:spLocks noGrp="1"/>
          </p:cNvSpPr>
          <p:nvPr>
            <p:ph type="title"/>
          </p:nvPr>
        </p:nvSpPr>
        <p:spPr>
          <a:xfrm>
            <a:off x="457200" y="-76200"/>
            <a:ext cx="7620000" cy="1143000"/>
          </a:xfrm>
        </p:spPr>
        <p:txBody>
          <a:bodyPr/>
          <a:lstStyle/>
          <a:p>
            <a:r>
              <a:rPr lang="en-US" sz="4400" b="1" dirty="0">
                <a:solidFill>
                  <a:srgbClr val="002060"/>
                </a:solidFill>
                <a:latin typeface="Times New Roman" panose="02020603050405020304" pitchFamily="18" charset="0"/>
                <a:cs typeface="Times New Roman" panose="02020603050405020304" pitchFamily="18" charset="0"/>
              </a:rPr>
              <a:t>Laboratory: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868362"/>
          </a:xfrm>
        </p:spPr>
        <p:txBody>
          <a:bodyPr/>
          <a:lstStyle/>
          <a:p>
            <a:r>
              <a:rPr lang="en-US" sz="4400" b="1" dirty="0">
                <a:solidFill>
                  <a:srgbClr val="002060"/>
                </a:solidFill>
                <a:latin typeface="Times New Roman" panose="02020603050405020304" pitchFamily="18" charset="0"/>
                <a:cs typeface="Times New Roman" panose="02020603050405020304" pitchFamily="18" charset="0"/>
              </a:rPr>
              <a:t>Objectives:</a:t>
            </a:r>
          </a:p>
        </p:txBody>
      </p:sp>
      <p:sp>
        <p:nvSpPr>
          <p:cNvPr id="3" name="Content Placeholder 2"/>
          <p:cNvSpPr>
            <a:spLocks noGrp="1"/>
          </p:cNvSpPr>
          <p:nvPr>
            <p:ph idx="1"/>
          </p:nvPr>
        </p:nvSpPr>
        <p:spPr>
          <a:xfrm>
            <a:off x="457200" y="1143000"/>
            <a:ext cx="7620000" cy="5257800"/>
          </a:xfrm>
        </p:spPr>
        <p:txBody>
          <a:bodyPr>
            <a:noAutofit/>
          </a:bodyPr>
          <a:lstStyle/>
          <a:p>
            <a:pPr lvl="0">
              <a:buFont typeface="Wingdings" pitchFamily="2" charset="2"/>
              <a:buChar char="Ø"/>
            </a:pPr>
            <a:r>
              <a:rPr lang="en-US" sz="2800" dirty="0">
                <a:latin typeface="Times New Roman" panose="02020603050405020304" pitchFamily="18" charset="0"/>
                <a:cs typeface="Times New Roman" panose="02020603050405020304" pitchFamily="18" charset="0"/>
              </a:rPr>
              <a:t>Identify Differential Diagnosis </a:t>
            </a:r>
            <a:r>
              <a:rPr lang="en-US" sz="2800" dirty="0">
                <a:solidFill>
                  <a:srgbClr val="C00000"/>
                </a:solidFill>
                <a:latin typeface="Times New Roman" panose="02020603050405020304" pitchFamily="18" charset="0"/>
                <a:cs typeface="Times New Roman" panose="02020603050405020304" pitchFamily="18" charset="0"/>
              </a:rPr>
              <a:t>DD</a:t>
            </a:r>
            <a:r>
              <a:rPr lang="en-US" sz="2800" dirty="0">
                <a:latin typeface="Times New Roman" panose="02020603050405020304" pitchFamily="18" charset="0"/>
                <a:cs typeface="Times New Roman" panose="02020603050405020304" pitchFamily="18" charset="0"/>
              </a:rPr>
              <a:t> of a case of UTI</a:t>
            </a:r>
          </a:p>
          <a:p>
            <a:pPr lvl="0">
              <a:buFont typeface="Wingdings" pitchFamily="2" charset="2"/>
              <a:buChar char="Ø"/>
            </a:pPr>
            <a:r>
              <a:rPr lang="en-US" sz="2800" dirty="0">
                <a:latin typeface="Times New Roman" panose="02020603050405020304" pitchFamily="18" charset="0"/>
                <a:cs typeface="Times New Roman" panose="02020603050405020304" pitchFamily="18" charset="0"/>
              </a:rPr>
              <a:t>Differentiate between the </a:t>
            </a:r>
            <a:r>
              <a:rPr lang="en-US" sz="2800" dirty="0">
                <a:solidFill>
                  <a:srgbClr val="C00000"/>
                </a:solidFill>
                <a:latin typeface="Times New Roman" panose="02020603050405020304" pitchFamily="18" charset="0"/>
                <a:cs typeface="Times New Roman" panose="02020603050405020304" pitchFamily="18" charset="0"/>
              </a:rPr>
              <a:t>upper and lower UTI.</a:t>
            </a:r>
          </a:p>
          <a:p>
            <a:pPr lvl="0">
              <a:buFont typeface="Wingdings" pitchFamily="2" charset="2"/>
              <a:buChar char="Ø"/>
            </a:pPr>
            <a:r>
              <a:rPr lang="en-US" sz="2800" dirty="0">
                <a:latin typeface="Times New Roman" panose="02020603050405020304" pitchFamily="18" charset="0"/>
                <a:cs typeface="Times New Roman" panose="02020603050405020304" pitchFamily="18" charset="0"/>
              </a:rPr>
              <a:t>Discuss briefly about the </a:t>
            </a:r>
            <a:r>
              <a:rPr lang="en-US" sz="2800" dirty="0">
                <a:solidFill>
                  <a:srgbClr val="C00000"/>
                </a:solidFill>
                <a:latin typeface="Times New Roman" panose="02020603050405020304" pitchFamily="18" charset="0"/>
                <a:cs typeface="Times New Roman" panose="02020603050405020304" pitchFamily="18" charset="0"/>
              </a:rPr>
              <a:t>acute cystitis </a:t>
            </a:r>
            <a:r>
              <a:rPr lang="en-US" sz="2800" dirty="0">
                <a:latin typeface="Times New Roman" panose="02020603050405020304" pitchFamily="18" charset="0"/>
                <a:cs typeface="Times New Roman" panose="02020603050405020304" pitchFamily="18" charset="0"/>
              </a:rPr>
              <a:t>(lower tract UTI) and honeymoon cystitis.</a:t>
            </a:r>
          </a:p>
          <a:p>
            <a:pPr lvl="0">
              <a:buFont typeface="Wingdings" pitchFamily="2" charset="2"/>
              <a:buChar char="Ø"/>
            </a:pPr>
            <a:r>
              <a:rPr lang="en-US" sz="2800" dirty="0">
                <a:latin typeface="Times New Roman" panose="02020603050405020304" pitchFamily="18" charset="0"/>
                <a:cs typeface="Times New Roman" panose="02020603050405020304" pitchFamily="18" charset="0"/>
              </a:rPr>
              <a:t>Discuss briefly about </a:t>
            </a:r>
            <a:r>
              <a:rPr lang="en-US" sz="2800" dirty="0" err="1">
                <a:solidFill>
                  <a:srgbClr val="C00000"/>
                </a:solidFill>
                <a:latin typeface="Times New Roman" panose="02020603050405020304" pitchFamily="18" charset="0"/>
                <a:cs typeface="Times New Roman" panose="02020603050405020304" pitchFamily="18" charset="0"/>
              </a:rPr>
              <a:t>pyelonephritis</a:t>
            </a:r>
            <a:r>
              <a:rPr lang="en-US" sz="2800" dirty="0">
                <a:latin typeface="Times New Roman" panose="02020603050405020304" pitchFamily="18" charset="0"/>
                <a:cs typeface="Times New Roman" panose="02020603050405020304" pitchFamily="18" charset="0"/>
              </a:rPr>
              <a:t> (Upper UTI).</a:t>
            </a:r>
          </a:p>
          <a:p>
            <a:pPr lvl="0">
              <a:buFont typeface="Wingdings" pitchFamily="2" charset="2"/>
              <a:buChar char="Ø"/>
            </a:pPr>
            <a:r>
              <a:rPr lang="en-US" sz="2800" dirty="0">
                <a:solidFill>
                  <a:srgbClr val="C00000"/>
                </a:solidFill>
                <a:latin typeface="Times New Roman" panose="02020603050405020304" pitchFamily="18" charset="0"/>
                <a:cs typeface="Times New Roman" panose="02020603050405020304" pitchFamily="18" charset="0"/>
              </a:rPr>
              <a:t>Investigate</a:t>
            </a:r>
            <a:r>
              <a:rPr lang="en-US" sz="2800" dirty="0">
                <a:latin typeface="Times New Roman" panose="02020603050405020304" pitchFamily="18" charset="0"/>
                <a:cs typeface="Times New Roman" panose="02020603050405020304" pitchFamily="18" charset="0"/>
              </a:rPr>
              <a:t> appropriately a patient with UTI.</a:t>
            </a:r>
          </a:p>
          <a:p>
            <a:pPr lvl="0">
              <a:buFont typeface="Wingdings" pitchFamily="2" charset="2"/>
              <a:buChar char="Ø"/>
            </a:pPr>
            <a:r>
              <a:rPr lang="en-US" sz="2800" dirty="0">
                <a:latin typeface="Times New Roman" panose="02020603050405020304" pitchFamily="18" charset="0"/>
                <a:cs typeface="Times New Roman" panose="02020603050405020304" pitchFamily="18" charset="0"/>
              </a:rPr>
              <a:t>Advice </a:t>
            </a:r>
            <a:r>
              <a:rPr lang="en-US" sz="2800" dirty="0">
                <a:solidFill>
                  <a:srgbClr val="C00000"/>
                </a:solidFill>
                <a:latin typeface="Times New Roman" panose="02020603050405020304" pitchFamily="18" charset="0"/>
                <a:cs typeface="Times New Roman" panose="02020603050405020304" pitchFamily="18" charset="0"/>
              </a:rPr>
              <a:t>initial management </a:t>
            </a:r>
            <a:r>
              <a:rPr lang="en-US" sz="2800" dirty="0">
                <a:latin typeface="Times New Roman" panose="02020603050405020304" pitchFamily="18" charset="0"/>
                <a:cs typeface="Times New Roman" panose="02020603050405020304" pitchFamily="18" charset="0"/>
              </a:rPr>
              <a:t>plan for a patient with acute cystitis.</a:t>
            </a:r>
          </a:p>
          <a:p>
            <a:pPr lvl="0">
              <a:buFont typeface="Wingdings" pitchFamily="2" charset="2"/>
              <a:buChar char="Ø"/>
            </a:pPr>
            <a:r>
              <a:rPr lang="en-US" sz="2800" dirty="0">
                <a:latin typeface="Times New Roman" panose="02020603050405020304" pitchFamily="18" charset="0"/>
                <a:cs typeface="Times New Roman" panose="02020603050405020304" pitchFamily="18" charset="0"/>
              </a:rPr>
              <a:t>Identify </a:t>
            </a:r>
            <a:r>
              <a:rPr lang="en-US" sz="2800" dirty="0">
                <a:solidFill>
                  <a:srgbClr val="C00000"/>
                </a:solidFill>
                <a:latin typeface="Times New Roman" panose="02020603050405020304" pitchFamily="18" charset="0"/>
                <a:cs typeface="Times New Roman" panose="02020603050405020304" pitchFamily="18" charset="0"/>
              </a:rPr>
              <a:t>preventive measures </a:t>
            </a:r>
            <a:r>
              <a:rPr lang="en-US" sz="2800" dirty="0">
                <a:latin typeface="Times New Roman" panose="02020603050405020304" pitchFamily="18" charset="0"/>
                <a:cs typeface="Times New Roman" panose="02020603050405020304" pitchFamily="18" charset="0"/>
              </a:rPr>
              <a:t>for acute cystitis.</a:t>
            </a:r>
          </a:p>
          <a:p>
            <a:pPr>
              <a:buNone/>
            </a:pPr>
            <a:endParaRPr lang="en-US" sz="2500" dirty="0">
              <a:latin typeface="Times"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5BCB-23AF-31AE-4A8A-F5C7D1F5A0A3}"/>
              </a:ext>
            </a:extLst>
          </p:cNvPr>
          <p:cNvSpPr>
            <a:spLocks noGrp="1"/>
          </p:cNvSpPr>
          <p:nvPr>
            <p:ph type="title"/>
          </p:nvPr>
        </p:nvSpPr>
        <p:spPr/>
        <p:txBody>
          <a:bodyPr/>
          <a:lstStyle/>
          <a:p>
            <a:r>
              <a:rPr lang="en-GB" sz="4400" b="1" dirty="0">
                <a:solidFill>
                  <a:srgbClr val="002060"/>
                </a:solidFill>
                <a:latin typeface="Times New Roman" panose="02020603050405020304" pitchFamily="18" charset="0"/>
                <a:cs typeface="Times New Roman" panose="02020603050405020304" pitchFamily="18" charset="0"/>
              </a:rPr>
              <a:t>Urine dipstick</a:t>
            </a:r>
          </a:p>
        </p:txBody>
      </p:sp>
      <p:sp>
        <p:nvSpPr>
          <p:cNvPr id="3" name="Content Placeholder 2">
            <a:extLst>
              <a:ext uri="{FF2B5EF4-FFF2-40B4-BE49-F238E27FC236}">
                <a16:creationId xmlns:a16="http://schemas.microsoft.com/office/drawing/2014/main" id="{9C24016C-712A-976F-FE8F-C837F0DF6AEA}"/>
              </a:ext>
            </a:extLst>
          </p:cNvPr>
          <p:cNvSpPr>
            <a:spLocks noGrp="1"/>
          </p:cNvSpPr>
          <p:nvPr>
            <p:ph idx="1"/>
          </p:nvPr>
        </p:nvSpPr>
        <p:spPr/>
        <p:txBody>
          <a:bodyPr>
            <a:normAutofit/>
          </a:bodyPr>
          <a:lstStyle/>
          <a:p>
            <a:r>
              <a:rPr lang="en-GB" sz="2800" dirty="0">
                <a:solidFill>
                  <a:srgbClr val="002060"/>
                </a:solidFill>
                <a:latin typeface="Times New Roman" panose="02020603050405020304" pitchFamily="18" charset="0"/>
                <a:cs typeface="Times New Roman" panose="02020603050405020304" pitchFamily="18" charset="0"/>
              </a:rPr>
              <a:t>Perform a urine dipstick test as the first diagnostic test in women aged under 65 years with urinary tract symptoms where they have:</a:t>
            </a:r>
          </a:p>
          <a:p>
            <a:endParaRPr lang="en-GB" sz="2800" dirty="0">
              <a:solidFill>
                <a:srgbClr val="002060"/>
              </a:solidFill>
              <a:latin typeface="Times New Roman" panose="02020603050405020304" pitchFamily="18" charset="0"/>
              <a:cs typeface="Times New Roman" panose="02020603050405020304" pitchFamily="18" charset="0"/>
            </a:endParaRPr>
          </a:p>
          <a:p>
            <a:pPr marL="114300" indent="0">
              <a:buNone/>
            </a:pPr>
            <a:r>
              <a:rPr lang="en-GB" sz="2800" dirty="0">
                <a:solidFill>
                  <a:srgbClr val="002060"/>
                </a:solidFill>
                <a:latin typeface="Times New Roman" panose="02020603050405020304" pitchFamily="18" charset="0"/>
                <a:cs typeface="Times New Roman" panose="02020603050405020304" pitchFamily="18" charset="0"/>
              </a:rPr>
              <a:t>-  Only 1 of the 3 key signs or symptoms (dysuria, nocturia, or cloudy-looking urine, OR</a:t>
            </a:r>
          </a:p>
          <a:p>
            <a:pPr marL="114300" indent="0">
              <a:buNone/>
            </a:pPr>
            <a:endParaRPr lang="en-GB" sz="2800" dirty="0">
              <a:solidFill>
                <a:srgbClr val="002060"/>
              </a:solidFill>
              <a:latin typeface="Times New Roman" panose="02020603050405020304" pitchFamily="18" charset="0"/>
              <a:cs typeface="Times New Roman" panose="02020603050405020304" pitchFamily="18" charset="0"/>
            </a:endParaRPr>
          </a:p>
          <a:p>
            <a:pPr marL="114300" indent="0">
              <a:buNone/>
            </a:pPr>
            <a:r>
              <a:rPr lang="en-GB" sz="2800" dirty="0">
                <a:solidFill>
                  <a:srgbClr val="002060"/>
                </a:solidFill>
                <a:latin typeface="Times New Roman" panose="02020603050405020304" pitchFamily="18" charset="0"/>
                <a:cs typeface="Times New Roman" panose="02020603050405020304" pitchFamily="18" charset="0"/>
              </a:rPr>
              <a:t> - None of the 3 key signs or symptoms but other severe symptoms of urgency, frequency, visible haematuria, or suprapubic tenderness).</a:t>
            </a:r>
          </a:p>
        </p:txBody>
      </p:sp>
    </p:spTree>
    <p:extLst>
      <p:ext uri="{BB962C8B-B14F-4D97-AF65-F5344CB8AC3E}">
        <p14:creationId xmlns:p14="http://schemas.microsoft.com/office/powerpoint/2010/main" val="3400977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2400"/>
            <a:ext cx="7620000" cy="6172200"/>
          </a:xfrm>
        </p:spPr>
        <p:txBody>
          <a:bodyPr>
            <a:noAutofit/>
          </a:bodyPr>
          <a:lstStyle/>
          <a:p>
            <a:pPr lvl="1">
              <a:buNone/>
            </a:pPr>
            <a:endParaRPr lang="en-US" sz="2800" i="1" dirty="0">
              <a:solidFill>
                <a:schemeClr val="accent1"/>
              </a:solidFill>
            </a:endParaRPr>
          </a:p>
          <a:p>
            <a:pPr marL="411480" lvl="1" indent="0">
              <a:buNone/>
            </a:pPr>
            <a:endParaRPr lang="en-US" sz="2400" i="1" dirty="0"/>
          </a:p>
          <a:p>
            <a:pPr lvl="1">
              <a:buFont typeface="Wingdings" pitchFamily="2" charset="2"/>
              <a:buChar char="ü"/>
            </a:pPr>
            <a:endParaRPr lang="en-US" sz="2800" b="1" i="1" dirty="0">
              <a:solidFill>
                <a:srgbClr val="C44446"/>
              </a:solidFill>
            </a:endParaRPr>
          </a:p>
          <a:p>
            <a:pPr lvl="1">
              <a:buFont typeface="Wingdings" pitchFamily="2" charset="2"/>
              <a:buChar char="ü"/>
            </a:pPr>
            <a:r>
              <a:rPr lang="en-US" sz="2800" b="1" dirty="0">
                <a:solidFill>
                  <a:srgbClr val="C44446"/>
                </a:solidFill>
                <a:latin typeface="Times New Roman" panose="02020603050405020304" pitchFamily="18" charset="0"/>
                <a:cs typeface="Times New Roman" panose="02020603050405020304" pitchFamily="18" charset="0"/>
              </a:rPr>
              <a:t> Dipstick urinalysis </a:t>
            </a:r>
            <a:endParaRPr lang="en-US" altLang="en-US" sz="2800" b="1" dirty="0">
              <a:solidFill>
                <a:srgbClr val="C44446"/>
              </a:solidFill>
              <a:latin typeface="Times New Roman" panose="02020603050405020304" pitchFamily="18" charset="0"/>
              <a:cs typeface="Times New Roman" panose="02020603050405020304" pitchFamily="18" charset="0"/>
            </a:endParaRPr>
          </a:p>
          <a:p>
            <a:pPr marL="1371600" lvl="2" indent="-457200">
              <a:buFont typeface="+mj-lt"/>
              <a:buAutoNum type="arabicPeriod"/>
            </a:pPr>
            <a:r>
              <a:rPr lang="en-US" altLang="en-US" sz="2800" dirty="0">
                <a:solidFill>
                  <a:srgbClr val="002060"/>
                </a:solidFill>
                <a:latin typeface="Times New Roman" panose="02020603050405020304" pitchFamily="18" charset="0"/>
                <a:cs typeface="Times New Roman" panose="02020603050405020304" pitchFamily="18" charset="0"/>
              </a:rPr>
              <a:t>Positive leukocyte esterase. Can detect bacteria </a:t>
            </a:r>
            <a:r>
              <a:rPr lang="en-US" altLang="en-US" sz="2800" dirty="0" err="1">
                <a:solidFill>
                  <a:srgbClr val="002060"/>
                </a:solidFill>
                <a:latin typeface="Times New Roman" panose="02020603050405020304" pitchFamily="18" charset="0"/>
                <a:cs typeface="Times New Roman" panose="02020603050405020304" pitchFamily="18" charset="0"/>
              </a:rPr>
              <a:t>equalent</a:t>
            </a:r>
            <a:r>
              <a:rPr lang="en-US" altLang="en-US" sz="2800" dirty="0">
                <a:solidFill>
                  <a:srgbClr val="002060"/>
                </a:solidFill>
                <a:latin typeface="Times New Roman" panose="02020603050405020304" pitchFamily="18" charset="0"/>
                <a:cs typeface="Times New Roman" panose="02020603050405020304" pitchFamily="18" charset="0"/>
              </a:rPr>
              <a:t> to 100,000 colony forming unit/ml </a:t>
            </a:r>
          </a:p>
          <a:p>
            <a:pPr marL="1371600" lvl="2" indent="-457200">
              <a:buFont typeface="+mj-lt"/>
              <a:buAutoNum type="arabicPeriod"/>
            </a:pPr>
            <a:r>
              <a:rPr lang="en-US" altLang="en-US" sz="2800" dirty="0">
                <a:solidFill>
                  <a:srgbClr val="002060"/>
                </a:solidFill>
                <a:latin typeface="Times New Roman" panose="02020603050405020304" pitchFamily="18" charset="0"/>
                <a:cs typeface="Times New Roman" panose="02020603050405020304" pitchFamily="18" charset="0"/>
              </a:rPr>
              <a:t>Positive Nitrites.</a:t>
            </a:r>
          </a:p>
          <a:p>
            <a:pPr marL="1371600" lvl="2" indent="-457200">
              <a:buFont typeface="+mj-lt"/>
              <a:buAutoNum type="arabicPeriod"/>
            </a:pPr>
            <a:r>
              <a:rPr lang="en-US" altLang="en-US" sz="2800" dirty="0">
                <a:solidFill>
                  <a:srgbClr val="002060"/>
                </a:solidFill>
                <a:latin typeface="Times New Roman" panose="02020603050405020304" pitchFamily="18" charset="0"/>
                <a:cs typeface="Times New Roman" panose="02020603050405020304" pitchFamily="18" charset="0"/>
              </a:rPr>
              <a:t>Positive RBCs.</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4" name="عنوان 1"/>
          <p:cNvSpPr>
            <a:spLocks noGrp="1"/>
          </p:cNvSpPr>
          <p:nvPr>
            <p:ph type="title"/>
          </p:nvPr>
        </p:nvSpPr>
        <p:spPr>
          <a:xfrm>
            <a:off x="457200" y="-76200"/>
            <a:ext cx="7620000" cy="1143000"/>
          </a:xfrm>
        </p:spPr>
        <p:txBody>
          <a:bodyPr/>
          <a:lstStyle/>
          <a:p>
            <a:r>
              <a:rPr lang="en-US" sz="4400" b="1" dirty="0">
                <a:solidFill>
                  <a:srgbClr val="002060"/>
                </a:solidFill>
                <a:latin typeface="Times New Roman" panose="02020603050405020304" pitchFamily="18" charset="0"/>
                <a:cs typeface="Times New Roman" panose="02020603050405020304" pitchFamily="18" charset="0"/>
              </a:rPr>
              <a:t>Laboratory:</a:t>
            </a:r>
          </a:p>
        </p:txBody>
      </p:sp>
    </p:spTree>
    <p:extLst>
      <p:ext uri="{BB962C8B-B14F-4D97-AF65-F5344CB8AC3E}">
        <p14:creationId xmlns:p14="http://schemas.microsoft.com/office/powerpoint/2010/main" val="3524958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FEC8B-1810-6574-F435-C0CA04B06F78}"/>
              </a:ext>
            </a:extLst>
          </p:cNvPr>
          <p:cNvSpPr>
            <a:spLocks noGrp="1"/>
          </p:cNvSpPr>
          <p:nvPr>
            <p:ph type="title"/>
          </p:nvPr>
        </p:nvSpPr>
        <p:spPr>
          <a:xfrm>
            <a:off x="87630" y="304800"/>
            <a:ext cx="3703320" cy="1219200"/>
          </a:xfrm>
        </p:spPr>
        <p:txBody>
          <a:bodyPr anchor="b">
            <a:normAutofit/>
          </a:bodyPr>
          <a:lstStyle/>
          <a:p>
            <a:pPr algn="ctr"/>
            <a:r>
              <a:rPr lang="en-US" sz="3150" dirty="0">
                <a:solidFill>
                  <a:srgbClr val="002060"/>
                </a:solidFill>
                <a:latin typeface="Times New Roman" panose="02020603050405020304" pitchFamily="18" charset="0"/>
                <a:cs typeface="Times New Roman" panose="02020603050405020304" pitchFamily="18" charset="0"/>
              </a:rPr>
              <a:t>Work up</a:t>
            </a:r>
            <a:r>
              <a:rPr lang="ar-EG" sz="3150" dirty="0">
                <a:solidFill>
                  <a:srgbClr val="002060"/>
                </a:solidFill>
                <a:latin typeface="Times New Roman" panose="02020603050405020304" pitchFamily="18" charset="0"/>
                <a:cs typeface="Times New Roman" panose="02020603050405020304" pitchFamily="18" charset="0"/>
              </a:rPr>
              <a:t> </a:t>
            </a:r>
            <a:r>
              <a:rPr lang="en-US" sz="3150" dirty="0">
                <a:solidFill>
                  <a:srgbClr val="002060"/>
                </a:solidFill>
                <a:latin typeface="Times New Roman" panose="02020603050405020304" pitchFamily="18" charset="0"/>
                <a:cs typeface="Times New Roman" panose="02020603050405020304" pitchFamily="18" charset="0"/>
              </a:rPr>
              <a:t>(urine dipstick)</a:t>
            </a:r>
          </a:p>
        </p:txBody>
      </p:sp>
      <p:sp>
        <p:nvSpPr>
          <p:cNvPr id="3" name="Content Placeholder 2">
            <a:extLst>
              <a:ext uri="{FF2B5EF4-FFF2-40B4-BE49-F238E27FC236}">
                <a16:creationId xmlns:a16="http://schemas.microsoft.com/office/drawing/2014/main" id="{9C1EE0A6-ACE2-74DE-C56C-0C77F1DDA961}"/>
              </a:ext>
            </a:extLst>
          </p:cNvPr>
          <p:cNvSpPr>
            <a:spLocks noGrp="1"/>
          </p:cNvSpPr>
          <p:nvPr>
            <p:ph idx="1"/>
          </p:nvPr>
        </p:nvSpPr>
        <p:spPr>
          <a:xfrm>
            <a:off x="473202" y="1828800"/>
            <a:ext cx="3146298" cy="4724400"/>
          </a:xfrm>
        </p:spPr>
        <p:txBody>
          <a:bodyPr anchor="t">
            <a:noAutofit/>
          </a:bodyPr>
          <a:lstStyle/>
          <a:p>
            <a:r>
              <a:rPr lang="en-US" sz="2400" dirty="0">
                <a:solidFill>
                  <a:srgbClr val="002060"/>
                </a:solidFill>
                <a:latin typeface="Times New Roman" panose="02020603050405020304" pitchFamily="18" charset="0"/>
                <a:cs typeface="Times New Roman" panose="02020603050405020304" pitchFamily="18" charset="0"/>
              </a:rPr>
              <a:t>Presence of leukocyte esterase (an enzyme released by leukocytes, reflecting pyuria)</a:t>
            </a:r>
          </a:p>
          <a:p>
            <a:r>
              <a:rPr lang="en-US" sz="2400" dirty="0">
                <a:solidFill>
                  <a:srgbClr val="002060"/>
                </a:solidFill>
                <a:latin typeface="Times New Roman" panose="02020603050405020304" pitchFamily="18" charset="0"/>
                <a:cs typeface="Times New Roman" panose="02020603050405020304" pitchFamily="18" charset="0"/>
              </a:rPr>
              <a:t>Nitrite (reflecting the presence of Enterobacteriaceae which convert urinary nitrate to nitrite)</a:t>
            </a:r>
          </a:p>
          <a:p>
            <a:r>
              <a:rPr lang="en-US" sz="2400" dirty="0">
                <a:solidFill>
                  <a:srgbClr val="002060"/>
                </a:solidFill>
                <a:latin typeface="Times New Roman" panose="02020603050405020304" pitchFamily="18" charset="0"/>
                <a:cs typeface="Times New Roman" panose="02020603050405020304" pitchFamily="18" charset="0"/>
              </a:rPr>
              <a:t>Positive for RBCs</a:t>
            </a:r>
          </a:p>
        </p:txBody>
      </p:sp>
      <p:pic>
        <p:nvPicPr>
          <p:cNvPr id="4" name="Picture 3">
            <a:extLst>
              <a:ext uri="{FF2B5EF4-FFF2-40B4-BE49-F238E27FC236}">
                <a16:creationId xmlns:a16="http://schemas.microsoft.com/office/drawing/2014/main" id="{FEF10514-D5B5-68D7-39A4-23A4383155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5" t="18616" r="2248" b="2967"/>
          <a:stretch/>
        </p:blipFill>
        <p:spPr>
          <a:xfrm>
            <a:off x="3962400" y="1336890"/>
            <a:ext cx="4706112" cy="4183800"/>
          </a:xfrm>
          <a:prstGeom prst="rect">
            <a:avLst/>
          </a:prstGeom>
        </p:spPr>
      </p:pic>
    </p:spTree>
    <p:extLst>
      <p:ext uri="{BB962C8B-B14F-4D97-AF65-F5344CB8AC3E}">
        <p14:creationId xmlns:p14="http://schemas.microsoft.com/office/powerpoint/2010/main" val="324114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4400" b="1" dirty="0">
                <a:solidFill>
                  <a:srgbClr val="002060"/>
                </a:solidFill>
                <a:latin typeface="Times New Roman" panose="02020603050405020304" pitchFamily="18" charset="0"/>
                <a:cs typeface="Times New Roman" panose="02020603050405020304" pitchFamily="18" charset="0"/>
              </a:rPr>
              <a:t>Cont ..</a:t>
            </a:r>
            <a:r>
              <a:rPr lang="en-US" sz="4800" b="1" dirty="0">
                <a:solidFill>
                  <a:srgbClr val="002060"/>
                </a:solidFill>
                <a:latin typeface="Times New Roman" panose="02020603050405020304" pitchFamily="18" charset="0"/>
                <a:cs typeface="Times New Roman" panose="02020603050405020304" pitchFamily="18" charset="0"/>
              </a:rPr>
              <a:t>Laboratory:</a:t>
            </a:r>
            <a:endParaRPr lang="en-US" dirty="0"/>
          </a:p>
        </p:txBody>
      </p:sp>
      <p:sp>
        <p:nvSpPr>
          <p:cNvPr id="3" name="Content Placeholder 2"/>
          <p:cNvSpPr>
            <a:spLocks noGrp="1"/>
          </p:cNvSpPr>
          <p:nvPr>
            <p:ph idx="1"/>
          </p:nvPr>
        </p:nvSpPr>
        <p:spPr/>
        <p:txBody>
          <a:bodyPr/>
          <a:lstStyle/>
          <a:p>
            <a:pPr lvl="1">
              <a:buFont typeface="Wingdings" pitchFamily="2" charset="2"/>
              <a:buChar char="ü"/>
            </a:pPr>
            <a:endParaRPr lang="en-US" sz="2800" b="1" i="1" dirty="0">
              <a:solidFill>
                <a:srgbClr val="C44446"/>
              </a:solidFill>
            </a:endParaRPr>
          </a:p>
          <a:p>
            <a:pPr lvl="1">
              <a:buFont typeface="Wingdings" pitchFamily="2" charset="2"/>
              <a:buChar char="ü"/>
            </a:pPr>
            <a:r>
              <a:rPr lang="en-US" sz="2800" b="1" dirty="0">
                <a:solidFill>
                  <a:srgbClr val="C44446"/>
                </a:solidFill>
                <a:latin typeface="Times New Roman" panose="02020603050405020304" pitchFamily="18" charset="0"/>
                <a:cs typeface="Times New Roman" panose="02020603050405020304" pitchFamily="18" charset="0"/>
              </a:rPr>
              <a:t> Microscopic urinalysis </a:t>
            </a:r>
            <a:r>
              <a:rPr lang="en-US" sz="2800" dirty="0">
                <a:latin typeface="Times New Roman" panose="02020603050405020304" pitchFamily="18" charset="0"/>
                <a:cs typeface="Times New Roman" panose="02020603050405020304" pitchFamily="18" charset="0"/>
              </a:rPr>
              <a:t>(clean catch midstream specimen).</a:t>
            </a:r>
          </a:p>
          <a:p>
            <a:pPr marL="1371600" lvl="2" indent="-457200">
              <a:buFont typeface="+mj-lt"/>
              <a:buAutoNum type="arabicPeriod"/>
            </a:pPr>
            <a:r>
              <a:rPr lang="en-US" sz="2800" dirty="0">
                <a:latin typeface="Times New Roman" panose="02020603050405020304" pitchFamily="18" charset="0"/>
                <a:cs typeface="Times New Roman" panose="02020603050405020304" pitchFamily="18" charset="0"/>
              </a:rPr>
              <a:t>Look for </a:t>
            </a:r>
            <a:r>
              <a:rPr lang="en-US" sz="2800" dirty="0" err="1">
                <a:latin typeface="Times New Roman" panose="02020603050405020304" pitchFamily="18" charset="0"/>
                <a:cs typeface="Times New Roman" panose="02020603050405020304" pitchFamily="18" charset="0"/>
              </a:rPr>
              <a:t>pyuria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bacteriuria</a:t>
            </a:r>
            <a:r>
              <a:rPr lang="en-US" sz="2800" dirty="0">
                <a:latin typeface="Times New Roman" panose="02020603050405020304" pitchFamily="18" charset="0"/>
                <a:cs typeface="Times New Roman" panose="02020603050405020304" pitchFamily="18" charset="0"/>
              </a:rPr>
              <a:t>, and leukocyte castes.</a:t>
            </a:r>
          </a:p>
          <a:p>
            <a:pPr marL="1371600" lvl="2" indent="-457200">
              <a:buFont typeface="+mj-lt"/>
              <a:buAutoNum type="arabicPeriod"/>
            </a:pPr>
            <a:r>
              <a:rPr lang="en-US" sz="2800" dirty="0">
                <a:latin typeface="Times New Roman" panose="02020603050405020304" pitchFamily="18" charset="0"/>
                <a:cs typeface="Times New Roman" panose="02020603050405020304" pitchFamily="18" charset="0"/>
              </a:rPr>
              <a:t>Hematuria and proteinuria may be present.</a:t>
            </a:r>
          </a:p>
          <a:p>
            <a:pPr>
              <a:buFont typeface="Wingdings" panose="05000000000000000000" pitchFamily="2" charset="2"/>
              <a:buChar char="ü"/>
            </a:pPr>
            <a:r>
              <a:rPr lang="en-US" sz="2800" b="1" dirty="0">
                <a:solidFill>
                  <a:srgbClr val="C44446"/>
                </a:solidFill>
                <a:latin typeface="Times New Roman" panose="02020603050405020304" pitchFamily="18" charset="0"/>
                <a:cs typeface="Times New Roman" panose="02020603050405020304" pitchFamily="18" charset="0"/>
              </a:rPr>
              <a:t> Urine culture recommended in complicated and upper UTI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024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47800"/>
            <a:ext cx="6705600" cy="5410200"/>
          </a:xfrm>
        </p:spPr>
        <p:txBody>
          <a:bodyPr>
            <a:noAutofit/>
          </a:bodyPr>
          <a:lstStyle/>
          <a:p>
            <a:pPr lvl="1">
              <a:buNone/>
            </a:pPr>
            <a:r>
              <a:rPr lang="en-US" sz="3600" b="1" dirty="0">
                <a:solidFill>
                  <a:srgbClr val="C00000"/>
                </a:solidFill>
                <a:latin typeface="Times New Roman" panose="02020603050405020304" pitchFamily="18" charset="0"/>
                <a:cs typeface="Times New Roman" panose="02020603050405020304" pitchFamily="18" charset="0"/>
              </a:rPr>
              <a:t>Urine culture:</a:t>
            </a:r>
          </a:p>
          <a:p>
            <a:pPr lvl="1">
              <a:buFont typeface="Wingdings" pitchFamily="2" charset="2"/>
              <a:buChar char="ü"/>
            </a:pPr>
            <a:r>
              <a:rPr lang="en-US" sz="2800" dirty="0">
                <a:solidFill>
                  <a:srgbClr val="002060"/>
                </a:solidFill>
                <a:latin typeface="Times New Roman" panose="02020603050405020304" pitchFamily="18" charset="0"/>
                <a:cs typeface="Times New Roman" panose="02020603050405020304" pitchFamily="18" charset="0"/>
              </a:rPr>
              <a:t> Should always be performed in:</a:t>
            </a:r>
          </a:p>
          <a:p>
            <a:pPr lvl="3">
              <a:buFont typeface="Wingdings" pitchFamily="2" charset="2"/>
              <a:buChar char="ü"/>
            </a:pPr>
            <a:r>
              <a:rPr lang="en-US" sz="2400" dirty="0">
                <a:solidFill>
                  <a:srgbClr val="002060"/>
                </a:solidFill>
                <a:latin typeface="Times New Roman" panose="02020603050405020304" pitchFamily="18" charset="0"/>
                <a:cs typeface="Times New Roman" panose="02020603050405020304" pitchFamily="18" charset="0"/>
              </a:rPr>
              <a:t> Men </a:t>
            </a:r>
          </a:p>
          <a:p>
            <a:pPr lvl="3">
              <a:buFont typeface="Wingdings" pitchFamily="2" charset="2"/>
              <a:buChar char="ü"/>
            </a:pPr>
            <a:r>
              <a:rPr lang="en-US" sz="2800" dirty="0">
                <a:solidFill>
                  <a:srgbClr val="002060"/>
                </a:solidFill>
                <a:latin typeface="Times New Roman" panose="02020603050405020304" pitchFamily="18" charset="0"/>
                <a:cs typeface="Times New Roman" panose="02020603050405020304" pitchFamily="18" charset="0"/>
              </a:rPr>
              <a:t> Suspected upper UTI,</a:t>
            </a:r>
          </a:p>
          <a:p>
            <a:pPr lvl="3">
              <a:buFont typeface="Wingdings" pitchFamily="2" charset="2"/>
              <a:buChar char="ü"/>
            </a:pPr>
            <a:r>
              <a:rPr lang="en-US" sz="2800" dirty="0">
                <a:solidFill>
                  <a:srgbClr val="002060"/>
                </a:solidFill>
                <a:latin typeface="Times New Roman" panose="02020603050405020304" pitchFamily="18" charset="0"/>
                <a:cs typeface="Times New Roman" panose="02020603050405020304" pitchFamily="18" charset="0"/>
              </a:rPr>
              <a:t> With complicating factors:</a:t>
            </a:r>
          </a:p>
          <a:p>
            <a:pPr lvl="4">
              <a:buFont typeface="Wingdings" pitchFamily="2" charset="2"/>
              <a:buChar char="ü"/>
            </a:pPr>
            <a:r>
              <a:rPr lang="en-US" sz="2600" dirty="0">
                <a:solidFill>
                  <a:srgbClr val="002060"/>
                </a:solidFill>
                <a:latin typeface="Times New Roman" panose="02020603050405020304" pitchFamily="18" charset="0"/>
                <a:cs typeface="Times New Roman" panose="02020603050405020304" pitchFamily="18" charset="0"/>
              </a:rPr>
              <a:t> Pregnancy</a:t>
            </a:r>
          </a:p>
          <a:p>
            <a:pPr lvl="4">
              <a:buFont typeface="Wingdings" pitchFamily="2" charset="2"/>
              <a:buChar char="ü"/>
            </a:pPr>
            <a:r>
              <a:rPr lang="en-US" sz="2800" dirty="0">
                <a:solidFill>
                  <a:srgbClr val="002060"/>
                </a:solidFill>
                <a:latin typeface="Times New Roman" panose="02020603050405020304" pitchFamily="18" charset="0"/>
                <a:cs typeface="Times New Roman" panose="02020603050405020304" pitchFamily="18" charset="0"/>
              </a:rPr>
              <a:t> Diabetes. </a:t>
            </a:r>
          </a:p>
          <a:p>
            <a:pPr lvl="4">
              <a:buNone/>
            </a:pPr>
            <a:r>
              <a:rPr lang="en-US" sz="2800" b="1" dirty="0">
                <a:solidFill>
                  <a:srgbClr val="C00000"/>
                </a:solidFill>
              </a:rPr>
              <a:t>It’s not required for symptomatic </a:t>
            </a:r>
          </a:p>
          <a:p>
            <a:pPr lvl="4">
              <a:buNone/>
            </a:pPr>
            <a:r>
              <a:rPr lang="en-US" sz="2800" b="1" dirty="0">
                <a:solidFill>
                  <a:srgbClr val="C00000"/>
                </a:solidFill>
              </a:rPr>
              <a:t>lower UTI in non-pregnant women.</a:t>
            </a:r>
            <a:endParaRPr lang="x-none" sz="2800" b="1" dirty="0">
              <a:solidFill>
                <a:srgbClr val="C00000"/>
              </a:solidFill>
            </a:endParaRPr>
          </a:p>
          <a:p>
            <a:pPr>
              <a:buNone/>
            </a:pPr>
            <a:endParaRPr lang="en-US" sz="2800" b="1" dirty="0"/>
          </a:p>
        </p:txBody>
      </p:sp>
      <p:sp>
        <p:nvSpPr>
          <p:cNvPr id="7174" name="AutoShape 6" descr="نتيجة بحث الصور عن ‪urine cul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5" name="Picture 7" descr="C:\Users\Admain\Desktop\mmmmmmm.jpg"/>
          <p:cNvPicPr>
            <a:picLocks noChangeAspect="1" noChangeArrowheads="1"/>
          </p:cNvPicPr>
          <p:nvPr/>
        </p:nvPicPr>
        <p:blipFill>
          <a:blip r:embed="rId2" cstate="print"/>
          <a:srcRect/>
          <a:stretch>
            <a:fillRect/>
          </a:stretch>
        </p:blipFill>
        <p:spPr bwMode="auto">
          <a:xfrm>
            <a:off x="5410200" y="228600"/>
            <a:ext cx="2819400" cy="250332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DD0E-3FFA-B565-B805-FA435C400CBD}"/>
              </a:ext>
            </a:extLst>
          </p:cNvPr>
          <p:cNvSpPr>
            <a:spLocks noGrp="1"/>
          </p:cNvSpPr>
          <p:nvPr>
            <p:ph type="title"/>
          </p:nvPr>
        </p:nvSpPr>
        <p:spPr/>
        <p:txBody>
          <a:bodyPr>
            <a:normAutofit/>
          </a:bodyPr>
          <a:lstStyle/>
          <a:p>
            <a:r>
              <a:rPr lang="en-US" sz="4500" dirty="0">
                <a:solidFill>
                  <a:srgbClr val="002060"/>
                </a:solidFill>
                <a:latin typeface="Times New Roman" panose="02020603050405020304" pitchFamily="18" charset="0"/>
                <a:cs typeface="Times New Roman" panose="02020603050405020304" pitchFamily="18" charset="0"/>
              </a:rPr>
              <a:t>Indications for culture</a:t>
            </a:r>
          </a:p>
        </p:txBody>
      </p:sp>
      <p:sp>
        <p:nvSpPr>
          <p:cNvPr id="3" name="Content Placeholder 2">
            <a:extLst>
              <a:ext uri="{FF2B5EF4-FFF2-40B4-BE49-F238E27FC236}">
                <a16:creationId xmlns:a16="http://schemas.microsoft.com/office/drawing/2014/main" id="{E61F6D66-619A-84B3-18EA-28F038288701}"/>
              </a:ext>
            </a:extLst>
          </p:cNvPr>
          <p:cNvSpPr>
            <a:spLocks noGrp="1"/>
          </p:cNvSpPr>
          <p:nvPr>
            <p:ph idx="1"/>
          </p:nvPr>
        </p:nvSpPr>
        <p:spPr>
          <a:xfrm>
            <a:off x="628650" y="1417638"/>
            <a:ext cx="7905750" cy="4754562"/>
          </a:xfrm>
        </p:spPr>
        <p:txBody>
          <a:bodyPr>
            <a:noAutofit/>
          </a:bodyPr>
          <a:lstStyle/>
          <a:p>
            <a:pPr algn="l"/>
            <a:r>
              <a:rPr lang="en-US" sz="2400" dirty="0">
                <a:solidFill>
                  <a:srgbClr val="002060"/>
                </a:solidFill>
                <a:latin typeface="Times New Roman" panose="02020603050405020304" pitchFamily="18" charset="0"/>
                <a:cs typeface="Times New Roman" panose="02020603050405020304" pitchFamily="18" charset="0"/>
              </a:rPr>
              <a:t>Has none of the 3 key diagnostic symptoms but has other urinary symptoms, and the urine has positive leukocytes and negative nitrites.</a:t>
            </a:r>
          </a:p>
          <a:p>
            <a:pPr algn="l"/>
            <a:r>
              <a:rPr lang="en-US" sz="2400" dirty="0">
                <a:solidFill>
                  <a:srgbClr val="002060"/>
                </a:solidFill>
                <a:latin typeface="Times New Roman" panose="02020603050405020304" pitchFamily="18" charset="0"/>
                <a:cs typeface="Times New Roman" panose="02020603050405020304" pitchFamily="18" charset="0"/>
              </a:rPr>
              <a:t>Is pregnant</a:t>
            </a:r>
          </a:p>
          <a:p>
            <a:pPr algn="l"/>
            <a:r>
              <a:rPr lang="en-US" sz="2400" dirty="0">
                <a:solidFill>
                  <a:srgbClr val="002060"/>
                </a:solidFill>
                <a:latin typeface="Times New Roman" panose="02020603050405020304" pitchFamily="18" charset="0"/>
                <a:cs typeface="Times New Roman" panose="02020603050405020304" pitchFamily="18" charset="0"/>
              </a:rPr>
              <a:t>Is aged over 65 years and is symptomatic and is being started on antibiotics for a UTI</a:t>
            </a:r>
          </a:p>
          <a:p>
            <a:pPr algn="l"/>
            <a:r>
              <a:rPr lang="en-US" sz="2400" dirty="0">
                <a:solidFill>
                  <a:srgbClr val="002060"/>
                </a:solidFill>
                <a:latin typeface="Times New Roman" panose="02020603050405020304" pitchFamily="18" charset="0"/>
                <a:cs typeface="Times New Roman" panose="02020603050405020304" pitchFamily="18" charset="0"/>
              </a:rPr>
              <a:t>Has suspected sepsis or pyelonephritis</a:t>
            </a:r>
          </a:p>
          <a:p>
            <a:pPr algn="l"/>
            <a:r>
              <a:rPr lang="en-US" sz="2400" dirty="0">
                <a:solidFill>
                  <a:srgbClr val="002060"/>
                </a:solidFill>
                <a:latin typeface="Times New Roman" panose="02020603050405020304" pitchFamily="18" charset="0"/>
                <a:cs typeface="Times New Roman" panose="02020603050405020304" pitchFamily="18" charset="0"/>
              </a:rPr>
              <a:t>Has persistent symptoms or antibiotic treatment has failed</a:t>
            </a:r>
          </a:p>
          <a:p>
            <a:pPr algn="l"/>
            <a:r>
              <a:rPr lang="en-US" sz="2400" dirty="0">
                <a:solidFill>
                  <a:srgbClr val="002060"/>
                </a:solidFill>
                <a:latin typeface="Times New Roman" panose="02020603050405020304" pitchFamily="18" charset="0"/>
                <a:cs typeface="Times New Roman" panose="02020603050405020304" pitchFamily="18" charset="0"/>
              </a:rPr>
              <a:t>Has recurrent UTIs (2 in 6 months or 3 in 12 months)</a:t>
            </a:r>
          </a:p>
          <a:p>
            <a:pPr algn="l"/>
            <a:r>
              <a:rPr lang="en-US" sz="2400" dirty="0">
                <a:solidFill>
                  <a:srgbClr val="002060"/>
                </a:solidFill>
                <a:latin typeface="Times New Roman" panose="02020603050405020304" pitchFamily="18" charset="0"/>
                <a:cs typeface="Times New Roman" panose="02020603050405020304" pitchFamily="18" charset="0"/>
              </a:rPr>
              <a:t>Has a urinary catheter and will receive antibiotics for a UTI</a:t>
            </a:r>
          </a:p>
          <a:p>
            <a:pPr algn="l"/>
            <a:r>
              <a:rPr lang="en-US" sz="2400" dirty="0">
                <a:solidFill>
                  <a:srgbClr val="002060"/>
                </a:solidFill>
                <a:latin typeface="Times New Roman" panose="02020603050405020304" pitchFamily="18" charset="0"/>
                <a:cs typeface="Times New Roman" panose="02020603050405020304" pitchFamily="18" charset="0"/>
              </a:rPr>
              <a:t>Has a risk of antimicrobial resistance.</a:t>
            </a:r>
          </a:p>
        </p:txBody>
      </p:sp>
    </p:spTree>
    <p:extLst>
      <p:ext uri="{BB962C8B-B14F-4D97-AF65-F5344CB8AC3E}">
        <p14:creationId xmlns:p14="http://schemas.microsoft.com/office/powerpoint/2010/main" val="21781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51FB-3E9F-B4EA-8A81-6CADDA479815}"/>
              </a:ext>
            </a:extLst>
          </p:cNvPr>
          <p:cNvSpPr>
            <a:spLocks noGrp="1"/>
          </p:cNvSpPr>
          <p:nvPr>
            <p:ph type="title"/>
          </p:nvPr>
        </p:nvSpPr>
        <p:spPr/>
        <p:txBody>
          <a:bodyPr>
            <a:normAutofit/>
          </a:bodyPr>
          <a:lstStyle/>
          <a:p>
            <a:r>
              <a:rPr lang="en-US" sz="4500" dirty="0">
                <a:solidFill>
                  <a:srgbClr val="002060"/>
                </a:solidFill>
                <a:latin typeface="Times New Roman" panose="02020603050405020304" pitchFamily="18" charset="0"/>
                <a:cs typeface="Times New Roman" panose="02020603050405020304" pitchFamily="18" charset="0"/>
              </a:rPr>
              <a:t>Criteria for diagnosis</a:t>
            </a:r>
          </a:p>
        </p:txBody>
      </p:sp>
      <p:sp>
        <p:nvSpPr>
          <p:cNvPr id="3" name="Content Placeholder 2">
            <a:extLst>
              <a:ext uri="{FF2B5EF4-FFF2-40B4-BE49-F238E27FC236}">
                <a16:creationId xmlns:a16="http://schemas.microsoft.com/office/drawing/2014/main" id="{1875ACDE-B81D-EAFC-11E9-3F09D352A640}"/>
              </a:ext>
            </a:extLst>
          </p:cNvPr>
          <p:cNvSpPr>
            <a:spLocks noGrp="1"/>
          </p:cNvSpPr>
          <p:nvPr>
            <p:ph idx="1"/>
          </p:nvPr>
        </p:nvSpPr>
        <p:spPr>
          <a:xfrm>
            <a:off x="628650" y="1676400"/>
            <a:ext cx="7886700" cy="4267200"/>
          </a:xfrm>
        </p:spPr>
        <p:txBody>
          <a:bodyPr>
            <a:normAutofit/>
          </a:bodyPr>
          <a:lstStyle/>
          <a:p>
            <a:r>
              <a:rPr lang="en-US" sz="2800" b="0" i="0" u="none" strike="noStrike" baseline="0" dirty="0">
                <a:solidFill>
                  <a:srgbClr val="002060"/>
                </a:solidFill>
                <a:latin typeface="Times New Roman" panose="02020603050405020304" pitchFamily="18" charset="0"/>
                <a:cs typeface="Times New Roman" panose="02020603050405020304" pitchFamily="18" charset="0"/>
              </a:rPr>
              <a:t>3 key signs or symptoms (dysuria, nocturia, or cloudy-looking urine).</a:t>
            </a:r>
          </a:p>
          <a:p>
            <a:r>
              <a:rPr lang="en-US" sz="2800" b="0" i="0" u="none" strike="noStrike" baseline="0" dirty="0">
                <a:solidFill>
                  <a:srgbClr val="002060"/>
                </a:solidFill>
                <a:latin typeface="Times New Roman" panose="02020603050405020304" pitchFamily="18" charset="0"/>
                <a:cs typeface="Times New Roman" panose="02020603050405020304" pitchFamily="18" charset="0"/>
              </a:rPr>
              <a:t>Only 1 of the 3 key signs or symptoms</a:t>
            </a:r>
            <a:r>
              <a:rPr lang="en-US" sz="2800" dirty="0">
                <a:solidFill>
                  <a:srgbClr val="002060"/>
                </a:solidFill>
                <a:latin typeface="Times New Roman" panose="02020603050405020304" pitchFamily="18" charset="0"/>
                <a:cs typeface="Times New Roman" panose="02020603050405020304" pitchFamily="18" charset="0"/>
              </a:rPr>
              <a:t> plus positive nitrites and leuco-esterase in urine dipstick.</a:t>
            </a:r>
            <a:endParaRPr lang="en-US" sz="2800" b="0" i="0" u="none" strike="noStrike" baseline="0" dirty="0">
              <a:solidFill>
                <a:srgbClr val="002060"/>
              </a:solidFill>
              <a:latin typeface="Times New Roman" panose="02020603050405020304" pitchFamily="18" charset="0"/>
              <a:cs typeface="Times New Roman" panose="02020603050405020304" pitchFamily="18" charset="0"/>
            </a:endParaRPr>
          </a:p>
          <a:p>
            <a:r>
              <a:rPr lang="en-US" sz="2800" b="0" i="0" u="none" strike="noStrike" baseline="0" dirty="0">
                <a:solidFill>
                  <a:srgbClr val="002060"/>
                </a:solidFill>
                <a:latin typeface="Times New Roman" panose="02020603050405020304" pitchFamily="18" charset="0"/>
                <a:cs typeface="Times New Roman" panose="02020603050405020304" pitchFamily="18" charset="0"/>
              </a:rPr>
              <a:t>Only 1 of the 3 key signs or symptoms</a:t>
            </a:r>
            <a:r>
              <a:rPr lang="en-US" sz="2800" dirty="0">
                <a:solidFill>
                  <a:srgbClr val="002060"/>
                </a:solidFill>
                <a:latin typeface="Times New Roman" panose="02020603050405020304" pitchFamily="18" charset="0"/>
                <a:cs typeface="Times New Roman" panose="02020603050405020304" pitchFamily="18" charset="0"/>
              </a:rPr>
              <a:t> plus pus cells in microscopic urine analysis.</a:t>
            </a:r>
          </a:p>
          <a:p>
            <a:r>
              <a:rPr lang="en-US" sz="2800" dirty="0">
                <a:solidFill>
                  <a:srgbClr val="002060"/>
                </a:solidFill>
                <a:latin typeface="Times New Roman" panose="02020603050405020304" pitchFamily="18" charset="0"/>
                <a:cs typeface="Times New Roman" panose="02020603050405020304" pitchFamily="18" charset="0"/>
              </a:rPr>
              <a:t>Symptoms plus growth in urine culture.</a:t>
            </a:r>
          </a:p>
        </p:txBody>
      </p:sp>
    </p:spTree>
    <p:extLst>
      <p:ext uri="{BB962C8B-B14F-4D97-AF65-F5344CB8AC3E}">
        <p14:creationId xmlns:p14="http://schemas.microsoft.com/office/powerpoint/2010/main" val="316057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lvl="2" algn="just">
              <a:buFont typeface="Wingdings" pitchFamily="2" charset="2"/>
              <a:buChar char="ü"/>
            </a:pPr>
            <a:r>
              <a:rPr lang="en-US" sz="3200" b="1" dirty="0">
                <a:solidFill>
                  <a:srgbClr val="C44446"/>
                </a:solidFill>
                <a:latin typeface="Times New Roman" panose="02020603050405020304" pitchFamily="18" charset="0"/>
                <a:cs typeface="Times New Roman" panose="02020603050405020304" pitchFamily="18" charset="0"/>
              </a:rPr>
              <a:t> Blood culture</a:t>
            </a:r>
            <a:r>
              <a:rPr lang="x-none" sz="3200" b="1" dirty="0">
                <a:solidFill>
                  <a:srgbClr val="C44446"/>
                </a:solidFill>
                <a:latin typeface="Times New Roman" panose="02020603050405020304" pitchFamily="18" charset="0"/>
                <a:cs typeface="Times New Roman" panose="02020603050405020304" pitchFamily="18" charset="0"/>
              </a:rPr>
              <a:t>:</a:t>
            </a:r>
            <a:r>
              <a:rPr lang="en-US" sz="3200" b="1" dirty="0">
                <a:solidFill>
                  <a:srgbClr val="C44446"/>
                </a:solidFill>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a:p>
            <a:pPr lvl="2" algn="just">
              <a:buNone/>
            </a:pPr>
            <a:r>
              <a:rPr lang="en-US" sz="2800" dirty="0">
                <a:solidFill>
                  <a:srgbClr val="002060"/>
                </a:solidFill>
              </a:rPr>
              <a:t>Only indicated in ill-patient and if urosepsis is suspected.</a:t>
            </a:r>
          </a:p>
          <a:p>
            <a:endParaRPr lang="en-US" sz="2400" dirty="0"/>
          </a:p>
        </p:txBody>
      </p:sp>
      <p:pic>
        <p:nvPicPr>
          <p:cNvPr id="6145" name="Picture 1" descr="C:\Users\Admain\Desktop\bhhbh.jpg"/>
          <p:cNvPicPr>
            <a:picLocks noChangeAspect="1" noChangeArrowheads="1"/>
          </p:cNvPicPr>
          <p:nvPr/>
        </p:nvPicPr>
        <p:blipFill>
          <a:blip r:embed="rId2" cstate="print"/>
          <a:srcRect/>
          <a:stretch>
            <a:fillRect/>
          </a:stretch>
        </p:blipFill>
        <p:spPr bwMode="auto">
          <a:xfrm>
            <a:off x="3733800" y="3048000"/>
            <a:ext cx="5081587" cy="348773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E7E4F-5F5D-6416-C1FC-83BFE1ED39B5}"/>
              </a:ext>
            </a:extLst>
          </p:cNvPr>
          <p:cNvSpPr>
            <a:spLocks noGrp="1"/>
          </p:cNvSpPr>
          <p:nvPr>
            <p:ph type="title"/>
          </p:nvPr>
        </p:nvSpPr>
        <p:spPr/>
        <p:txBody>
          <a:bodyPr>
            <a:normAutofit/>
          </a:bodyPr>
          <a:lstStyle/>
          <a:p>
            <a:r>
              <a:rPr lang="en-US" sz="4400" dirty="0">
                <a:solidFill>
                  <a:srgbClr val="002060"/>
                </a:solidFill>
                <a:latin typeface="Times New Roman" panose="02020603050405020304" pitchFamily="18" charset="0"/>
                <a:cs typeface="Times New Roman" panose="02020603050405020304" pitchFamily="18" charset="0"/>
              </a:rPr>
              <a:t>Role of imaging</a:t>
            </a:r>
          </a:p>
        </p:txBody>
      </p:sp>
      <p:sp>
        <p:nvSpPr>
          <p:cNvPr id="3" name="Content Placeholder 2">
            <a:extLst>
              <a:ext uri="{FF2B5EF4-FFF2-40B4-BE49-F238E27FC236}">
                <a16:creationId xmlns:a16="http://schemas.microsoft.com/office/drawing/2014/main" id="{AECF78C4-4F15-CAE5-9EC6-2B55886DBC5E}"/>
              </a:ext>
            </a:extLst>
          </p:cNvPr>
          <p:cNvSpPr>
            <a:spLocks noGrp="1"/>
          </p:cNvSpPr>
          <p:nvPr>
            <p:ph sz="half" idx="1"/>
          </p:nvPr>
        </p:nvSpPr>
        <p:spPr>
          <a:xfrm>
            <a:off x="628650" y="1524000"/>
            <a:ext cx="4000500" cy="4419600"/>
          </a:xfrm>
        </p:spPr>
        <p:txBody>
          <a:bodyPr>
            <a:normAutofit fontScale="77500" lnSpcReduction="20000"/>
          </a:bodyPr>
          <a:lstStyle/>
          <a:p>
            <a:r>
              <a:rPr lang="en-US" sz="3400" dirty="0">
                <a:solidFill>
                  <a:srgbClr val="002060"/>
                </a:solidFill>
                <a:latin typeface="Times New Roman" panose="02020603050405020304" pitchFamily="18" charset="0"/>
                <a:cs typeface="Times New Roman" panose="02020603050405020304" pitchFamily="18" charset="0"/>
              </a:rPr>
              <a:t>In complicated UTI</a:t>
            </a:r>
          </a:p>
          <a:p>
            <a:r>
              <a:rPr lang="en-US" sz="3400" dirty="0">
                <a:solidFill>
                  <a:srgbClr val="002060"/>
                </a:solidFill>
                <a:latin typeface="Times New Roman" panose="02020603050405020304" pitchFamily="18" charset="0"/>
                <a:cs typeface="Times New Roman" panose="02020603050405020304" pitchFamily="18" charset="0"/>
              </a:rPr>
              <a:t>Renal stones or obstruction</a:t>
            </a:r>
          </a:p>
          <a:p>
            <a:r>
              <a:rPr lang="en-US" sz="3400" dirty="0">
                <a:solidFill>
                  <a:srgbClr val="002060"/>
                </a:solidFill>
                <a:latin typeface="Times New Roman" panose="02020603050405020304" pitchFamily="18" charset="0"/>
                <a:cs typeface="Times New Roman" panose="02020603050405020304" pitchFamily="18" charset="0"/>
              </a:rPr>
              <a:t>Hydronephrosis or abscess</a:t>
            </a:r>
          </a:p>
          <a:p>
            <a:r>
              <a:rPr lang="en-US" sz="3400" dirty="0">
                <a:solidFill>
                  <a:srgbClr val="002060"/>
                </a:solidFill>
                <a:latin typeface="Times New Roman" panose="02020603050405020304" pitchFamily="18" charset="0"/>
                <a:cs typeface="Times New Roman" panose="02020603050405020304" pitchFamily="18" charset="0"/>
              </a:rPr>
              <a:t>Poor bladder emptying</a:t>
            </a:r>
          </a:p>
          <a:p>
            <a:r>
              <a:rPr lang="en-US" sz="3400" dirty="0">
                <a:solidFill>
                  <a:srgbClr val="002060"/>
                </a:solidFill>
                <a:latin typeface="Times New Roman" panose="02020603050405020304" pitchFamily="18" charset="0"/>
                <a:cs typeface="Times New Roman" panose="02020603050405020304" pitchFamily="18" charset="0"/>
              </a:rPr>
              <a:t>Illness despite 3 days of treatment</a:t>
            </a:r>
          </a:p>
          <a:p>
            <a:r>
              <a:rPr lang="en-US" sz="3400" dirty="0">
                <a:solidFill>
                  <a:srgbClr val="002060"/>
                </a:solidFill>
                <a:latin typeface="Times New Roman" panose="02020603050405020304" pitchFamily="18" charset="0"/>
                <a:cs typeface="Times New Roman" panose="02020603050405020304" pitchFamily="18" charset="0"/>
              </a:rPr>
              <a:t>Urinary tract congenital anomalies</a:t>
            </a:r>
          </a:p>
          <a:p>
            <a:r>
              <a:rPr lang="en-US" sz="3400" dirty="0">
                <a:solidFill>
                  <a:srgbClr val="002060"/>
                </a:solidFill>
                <a:latin typeface="Times New Roman" panose="02020603050405020304" pitchFamily="18" charset="0"/>
                <a:cs typeface="Times New Roman" panose="02020603050405020304" pitchFamily="18" charset="0"/>
              </a:rPr>
              <a:t>Visualization for biopsy</a:t>
            </a:r>
          </a:p>
          <a:p>
            <a:endParaRPr lang="en-US" dirty="0"/>
          </a:p>
        </p:txBody>
      </p:sp>
      <p:sp>
        <p:nvSpPr>
          <p:cNvPr id="4" name="Content Placeholder 3">
            <a:extLst>
              <a:ext uri="{FF2B5EF4-FFF2-40B4-BE49-F238E27FC236}">
                <a16:creationId xmlns:a16="http://schemas.microsoft.com/office/drawing/2014/main" id="{F7760D36-3C42-2917-6785-817DE795887B}"/>
              </a:ext>
            </a:extLst>
          </p:cNvPr>
          <p:cNvSpPr>
            <a:spLocks noGrp="1"/>
          </p:cNvSpPr>
          <p:nvPr>
            <p:ph sz="half" idx="2"/>
          </p:nvPr>
        </p:nvSpPr>
        <p:spPr>
          <a:xfrm>
            <a:off x="4693920" y="1417638"/>
            <a:ext cx="3821430" cy="4525962"/>
          </a:xfrm>
        </p:spPr>
        <p:txBody>
          <a:bodyPr>
            <a:normAutofit fontScale="77500" lnSpcReduction="20000"/>
          </a:bodyPr>
          <a:lstStyle/>
          <a:p>
            <a:r>
              <a:rPr lang="en-US" dirty="0">
                <a:solidFill>
                  <a:srgbClr val="002060"/>
                </a:solidFill>
                <a:latin typeface="Times New Roman" panose="02020603050405020304" pitchFamily="18" charset="0"/>
                <a:cs typeface="Times New Roman" panose="02020603050405020304" pitchFamily="18" charset="0"/>
              </a:rPr>
              <a:t>Plain x-ray</a:t>
            </a:r>
          </a:p>
          <a:p>
            <a:r>
              <a:rPr lang="en-US" dirty="0">
                <a:solidFill>
                  <a:srgbClr val="002060"/>
                </a:solidFill>
                <a:latin typeface="Times New Roman" panose="02020603050405020304" pitchFamily="18" charset="0"/>
                <a:cs typeface="Times New Roman" panose="02020603050405020304" pitchFamily="18" charset="0"/>
              </a:rPr>
              <a:t>Ultrasonography</a:t>
            </a:r>
          </a:p>
          <a:p>
            <a:r>
              <a:rPr lang="en-US" dirty="0">
                <a:solidFill>
                  <a:srgbClr val="002060"/>
                </a:solidFill>
                <a:latin typeface="Times New Roman" panose="02020603050405020304" pitchFamily="18" charset="0"/>
                <a:cs typeface="Times New Roman" panose="02020603050405020304" pitchFamily="18" charset="0"/>
              </a:rPr>
              <a:t>CT</a:t>
            </a:r>
          </a:p>
          <a:p>
            <a:r>
              <a:rPr lang="en-US" dirty="0">
                <a:solidFill>
                  <a:srgbClr val="002060"/>
                </a:solidFill>
                <a:latin typeface="Times New Roman" panose="02020603050405020304" pitchFamily="18" charset="0"/>
                <a:cs typeface="Times New Roman" panose="02020603050405020304" pitchFamily="18" charset="0"/>
              </a:rPr>
              <a:t>Intravenous pyelography (IVP)</a:t>
            </a:r>
          </a:p>
          <a:p>
            <a:r>
              <a:rPr lang="en-US" dirty="0">
                <a:solidFill>
                  <a:srgbClr val="002060"/>
                </a:solidFill>
                <a:latin typeface="Times New Roman" panose="02020603050405020304" pitchFamily="18" charset="0"/>
                <a:cs typeface="Times New Roman" panose="02020603050405020304" pitchFamily="18" charset="0"/>
              </a:rPr>
              <a:t>Micturating cystourethrography</a:t>
            </a:r>
          </a:p>
          <a:p>
            <a:r>
              <a:rPr lang="en-US" dirty="0">
                <a:solidFill>
                  <a:srgbClr val="002060"/>
                </a:solidFill>
                <a:latin typeface="Times New Roman" panose="02020603050405020304" pitchFamily="18" charset="0"/>
                <a:cs typeface="Times New Roman" panose="02020603050405020304" pitchFamily="18" charset="0"/>
              </a:rPr>
              <a:t>Cystoscopy</a:t>
            </a:r>
          </a:p>
        </p:txBody>
      </p:sp>
    </p:spTree>
    <p:extLst>
      <p:ext uri="{BB962C8B-B14F-4D97-AF65-F5344CB8AC3E}">
        <p14:creationId xmlns:p14="http://schemas.microsoft.com/office/powerpoint/2010/main" val="88880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fade">
                                      <p:cBhvr>
                                        <p:cTn id="56" dur="1000"/>
                                        <p:tgtEl>
                                          <p:spTgt spid="4">
                                            <p:txEl>
                                              <p:pRg st="0" end="0"/>
                                            </p:txEl>
                                          </p:spTgt>
                                        </p:tgtEl>
                                      </p:cBhvr>
                                    </p:animEffect>
                                    <p:anim calcmode="lin" valueType="num">
                                      <p:cBhvr>
                                        <p:cTn id="5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fade">
                                      <p:cBhvr>
                                        <p:cTn id="63" dur="1000"/>
                                        <p:tgtEl>
                                          <p:spTgt spid="4">
                                            <p:txEl>
                                              <p:pRg st="1" end="1"/>
                                            </p:txEl>
                                          </p:spTgt>
                                        </p:tgtEl>
                                      </p:cBhvr>
                                    </p:animEffect>
                                    <p:anim calcmode="lin" valueType="num">
                                      <p:cBhvr>
                                        <p:cTn id="6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2" end="2"/>
                                            </p:txEl>
                                          </p:spTgt>
                                        </p:tgtEl>
                                        <p:attrNameLst>
                                          <p:attrName>style.visibility</p:attrName>
                                        </p:attrNameLst>
                                      </p:cBhvr>
                                      <p:to>
                                        <p:strVal val="visible"/>
                                      </p:to>
                                    </p:set>
                                    <p:animEffect transition="in" filter="fade">
                                      <p:cBhvr>
                                        <p:cTn id="70" dur="1000"/>
                                        <p:tgtEl>
                                          <p:spTgt spid="4">
                                            <p:txEl>
                                              <p:pRg st="2" end="2"/>
                                            </p:txEl>
                                          </p:spTgt>
                                        </p:tgtEl>
                                      </p:cBhvr>
                                    </p:animEffect>
                                    <p:anim calcmode="lin" valueType="num">
                                      <p:cBhvr>
                                        <p:cTn id="7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fade">
                                      <p:cBhvr>
                                        <p:cTn id="77" dur="1000"/>
                                        <p:tgtEl>
                                          <p:spTgt spid="4">
                                            <p:txEl>
                                              <p:pRg st="3" end="3"/>
                                            </p:txEl>
                                          </p:spTgt>
                                        </p:tgtEl>
                                      </p:cBhvr>
                                    </p:animEffect>
                                    <p:anim calcmode="lin" valueType="num">
                                      <p:cBhvr>
                                        <p:cTn id="7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txEl>
                                              <p:pRg st="4" end="4"/>
                                            </p:txEl>
                                          </p:spTgt>
                                        </p:tgtEl>
                                        <p:attrNameLst>
                                          <p:attrName>style.visibility</p:attrName>
                                        </p:attrNameLst>
                                      </p:cBhvr>
                                      <p:to>
                                        <p:strVal val="visible"/>
                                      </p:to>
                                    </p:set>
                                    <p:animEffect transition="in" filter="fade">
                                      <p:cBhvr>
                                        <p:cTn id="84" dur="1000"/>
                                        <p:tgtEl>
                                          <p:spTgt spid="4">
                                            <p:txEl>
                                              <p:pRg st="4" end="4"/>
                                            </p:txEl>
                                          </p:spTgt>
                                        </p:tgtEl>
                                      </p:cBhvr>
                                    </p:animEffect>
                                    <p:anim calcmode="lin" valueType="num">
                                      <p:cBhvr>
                                        <p:cTn id="8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txEl>
                                              <p:pRg st="5" end="5"/>
                                            </p:txEl>
                                          </p:spTgt>
                                        </p:tgtEl>
                                        <p:attrNameLst>
                                          <p:attrName>style.visibility</p:attrName>
                                        </p:attrNameLst>
                                      </p:cBhvr>
                                      <p:to>
                                        <p:strVal val="visible"/>
                                      </p:to>
                                    </p:set>
                                    <p:animEffect transition="in" filter="fade">
                                      <p:cBhvr>
                                        <p:cTn id="91" dur="1000"/>
                                        <p:tgtEl>
                                          <p:spTgt spid="4">
                                            <p:txEl>
                                              <p:pRg st="5" end="5"/>
                                            </p:txEl>
                                          </p:spTgt>
                                        </p:tgtEl>
                                      </p:cBhvr>
                                    </p:animEffect>
                                    <p:anim calcmode="lin" valueType="num">
                                      <p:cBhvr>
                                        <p:cTn id="9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447D-0B92-134B-5494-1F4A39FDE934}"/>
              </a:ext>
            </a:extLst>
          </p:cNvPr>
          <p:cNvSpPr>
            <a:spLocks noGrp="1"/>
          </p:cNvSpPr>
          <p:nvPr>
            <p:ph type="ctrTitle"/>
          </p:nvPr>
        </p:nvSpPr>
        <p:spPr>
          <a:xfrm>
            <a:off x="1143000" y="457200"/>
            <a:ext cx="6858000" cy="533400"/>
          </a:xfrm>
        </p:spPr>
        <p:txBody>
          <a:bodyPr>
            <a:noAutofit/>
          </a:bodyPr>
          <a:lstStyle/>
          <a:p>
            <a:pPr algn="l"/>
            <a:r>
              <a:rPr lang="en-GB" sz="4400" b="1" dirty="0">
                <a:solidFill>
                  <a:srgbClr val="002060"/>
                </a:solidFill>
                <a:latin typeface="Times New Roman" panose="02020603050405020304" pitchFamily="18" charset="0"/>
                <a:cs typeface="Times New Roman" panose="02020603050405020304" pitchFamily="18" charset="0"/>
              </a:rPr>
              <a:t>Management</a:t>
            </a:r>
          </a:p>
        </p:txBody>
      </p:sp>
      <p:sp>
        <p:nvSpPr>
          <p:cNvPr id="3" name="Subtitle 2">
            <a:extLst>
              <a:ext uri="{FF2B5EF4-FFF2-40B4-BE49-F238E27FC236}">
                <a16:creationId xmlns:a16="http://schemas.microsoft.com/office/drawing/2014/main" id="{5C07AB02-98F9-D6E1-AC15-AA6D17B68CBE}"/>
              </a:ext>
            </a:extLst>
          </p:cNvPr>
          <p:cNvSpPr>
            <a:spLocks noGrp="1"/>
          </p:cNvSpPr>
          <p:nvPr>
            <p:ph type="subTitle" idx="1"/>
          </p:nvPr>
        </p:nvSpPr>
        <p:spPr>
          <a:xfrm>
            <a:off x="928151" y="1143000"/>
            <a:ext cx="7564425" cy="5181600"/>
          </a:xfrm>
        </p:spPr>
        <p:txBody>
          <a:bodyPr>
            <a:normAutofit/>
          </a:bodyPr>
          <a:lstStyle/>
          <a:p>
            <a:pPr algn="l"/>
            <a:r>
              <a:rPr lang="en-GB" sz="2100" b="1" u="sng" dirty="0">
                <a:solidFill>
                  <a:srgbClr val="002060"/>
                </a:solidFill>
                <a:latin typeface="Times New Roman" panose="02020603050405020304" pitchFamily="18" charset="0"/>
                <a:cs typeface="Times New Roman" panose="02020603050405020304" pitchFamily="18" charset="0"/>
              </a:rPr>
              <a:t>Non-pregnant women &lt;65 </a:t>
            </a:r>
            <a:r>
              <a:rPr lang="en-GB" sz="2100" b="1" u="sng" dirty="0" err="1">
                <a:solidFill>
                  <a:srgbClr val="002060"/>
                </a:solidFill>
                <a:latin typeface="Times New Roman" panose="02020603050405020304" pitchFamily="18" charset="0"/>
                <a:cs typeface="Times New Roman" panose="02020603050405020304" pitchFamily="18" charset="0"/>
              </a:rPr>
              <a:t>Ys</a:t>
            </a:r>
            <a:r>
              <a:rPr lang="en-GB" sz="2100" b="1" u="sng" dirty="0">
                <a:solidFill>
                  <a:srgbClr val="002060"/>
                </a:solidFill>
                <a:latin typeface="Times New Roman" panose="02020603050405020304" pitchFamily="18" charset="0"/>
                <a:cs typeface="Times New Roman" panose="02020603050405020304" pitchFamily="18" charset="0"/>
              </a:rPr>
              <a:t> without a catheter.</a:t>
            </a:r>
          </a:p>
          <a:p>
            <a:pPr algn="l"/>
            <a:r>
              <a:rPr lang="en-GB" sz="2100" b="1" dirty="0">
                <a:solidFill>
                  <a:srgbClr val="002060"/>
                </a:solidFill>
                <a:latin typeface="Times New Roman" panose="02020603050405020304" pitchFamily="18" charset="0"/>
                <a:cs typeface="Times New Roman" panose="02020603050405020304" pitchFamily="18" charset="0"/>
              </a:rPr>
              <a:t>- </a:t>
            </a:r>
            <a:r>
              <a:rPr lang="en-GB" sz="2100" dirty="0">
                <a:solidFill>
                  <a:srgbClr val="002060"/>
                </a:solidFill>
                <a:latin typeface="Times New Roman" panose="02020603050405020304" pitchFamily="18" charset="0"/>
                <a:cs typeface="Times New Roman" panose="02020603050405020304" pitchFamily="18" charset="0"/>
              </a:rPr>
              <a:t>Give immediate antibiotics for women with severe symptoms who have: </a:t>
            </a:r>
          </a:p>
          <a:p>
            <a:pPr marL="342900" indent="-342900">
              <a:buFont typeface="Wingdings" panose="05000000000000000000" pitchFamily="2" charset="2"/>
              <a:buChar char="§"/>
            </a:pPr>
            <a:r>
              <a:rPr lang="en-GB" sz="2100" dirty="0">
                <a:solidFill>
                  <a:srgbClr val="002060"/>
                </a:solidFill>
                <a:latin typeface="Times New Roman" panose="02020603050405020304" pitchFamily="18" charset="0"/>
                <a:cs typeface="Times New Roman" panose="02020603050405020304" pitchFamily="18" charset="0"/>
              </a:rPr>
              <a:t>2 or 3 of the key diagnostic signs and symptoms for UTI (dysuria, new nocturia, cloudy-looking urine) OR</a:t>
            </a:r>
          </a:p>
          <a:p>
            <a:pPr marL="342900" indent="-342900">
              <a:buFont typeface="Wingdings" panose="05000000000000000000" pitchFamily="2" charset="2"/>
              <a:buChar char="§"/>
            </a:pPr>
            <a:r>
              <a:rPr lang="en-GB" sz="2100" dirty="0">
                <a:solidFill>
                  <a:srgbClr val="002060"/>
                </a:solidFill>
                <a:latin typeface="Times New Roman" panose="02020603050405020304" pitchFamily="18" charset="0"/>
                <a:cs typeface="Times New Roman" panose="02020603050405020304" pitchFamily="18" charset="0"/>
              </a:rPr>
              <a:t>1 key diagnostic sign or symptom AND</a:t>
            </a:r>
          </a:p>
          <a:p>
            <a:pPr algn="l"/>
            <a:r>
              <a:rPr lang="en-GB" sz="2100" dirty="0">
                <a:solidFill>
                  <a:srgbClr val="002060"/>
                </a:solidFill>
                <a:latin typeface="Times New Roman" panose="02020603050405020304" pitchFamily="18" charset="0"/>
                <a:cs typeface="Times New Roman" panose="02020603050405020304" pitchFamily="18" charset="0"/>
              </a:rPr>
              <a:t> - A urine dipstick positive for nitrite OR</a:t>
            </a:r>
          </a:p>
          <a:p>
            <a:pPr algn="l"/>
            <a:r>
              <a:rPr lang="en-GB" sz="2100" dirty="0">
                <a:solidFill>
                  <a:srgbClr val="002060"/>
                </a:solidFill>
                <a:latin typeface="Times New Roman" panose="02020603050405020304" pitchFamily="18" charset="0"/>
                <a:cs typeface="Times New Roman" panose="02020603050405020304" pitchFamily="18" charset="0"/>
              </a:rPr>
              <a:t>  - A urine dipstick positive for leukocytes and negative for nitrite OR</a:t>
            </a:r>
          </a:p>
          <a:p>
            <a:pPr algn="l"/>
            <a:r>
              <a:rPr lang="en-GB" sz="2100" dirty="0">
                <a:solidFill>
                  <a:srgbClr val="002060"/>
                </a:solidFill>
                <a:latin typeface="Times New Roman" panose="02020603050405020304" pitchFamily="18" charset="0"/>
                <a:cs typeface="Times New Roman" panose="02020603050405020304" pitchFamily="18" charset="0"/>
              </a:rPr>
              <a:t>  - A urine dipstick positive for both leukocytes and red blood cells.</a:t>
            </a:r>
          </a:p>
          <a:p>
            <a:pPr algn="l"/>
            <a:endParaRPr lang="en-GB" sz="2100" dirty="0">
              <a:solidFill>
                <a:srgbClr val="002060"/>
              </a:solidFill>
              <a:latin typeface="Times New Roman" panose="02020603050405020304" pitchFamily="18" charset="0"/>
              <a:cs typeface="Times New Roman" panose="02020603050405020304" pitchFamily="18" charset="0"/>
            </a:endParaRPr>
          </a:p>
          <a:p>
            <a:pPr marL="257175" indent="-257175">
              <a:buFont typeface="Wingdings" panose="05000000000000000000" pitchFamily="2" charset="2"/>
              <a:buChar char="Ø"/>
            </a:pPr>
            <a:r>
              <a:rPr lang="en-GB" u="sng" dirty="0">
                <a:solidFill>
                  <a:srgbClr val="002060"/>
                </a:solidFill>
                <a:latin typeface="Times New Roman" panose="02020603050405020304" pitchFamily="18" charset="0"/>
                <a:cs typeface="Times New Roman" panose="02020603050405020304" pitchFamily="18" charset="0"/>
              </a:rPr>
              <a:t>Watch and wait and provide a back-up prescription for antibiotics for women with mild symptoms. </a:t>
            </a:r>
          </a:p>
          <a:p>
            <a:pPr algn="l"/>
            <a:endParaRPr lang="en-GB" sz="2100" b="1"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490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77926-942F-B320-0AA2-AF01764935FC}"/>
              </a:ext>
            </a:extLst>
          </p:cNvPr>
          <p:cNvSpPr>
            <a:spLocks noGrp="1"/>
          </p:cNvSpPr>
          <p:nvPr>
            <p:ph type="title"/>
          </p:nvPr>
        </p:nvSpPr>
        <p:spPr>
          <a:xfrm>
            <a:off x="3973321" y="228600"/>
            <a:ext cx="4688333" cy="762000"/>
          </a:xfrm>
        </p:spPr>
        <p:txBody>
          <a:bodyPr vert="horz" lIns="68580" tIns="34290" rIns="68580" bIns="34290" rtlCol="0" anchor="b">
            <a:normAutofit/>
          </a:bodyPr>
          <a:lstStyle/>
          <a:p>
            <a:pPr algn="ctr"/>
            <a:r>
              <a:rPr lang="en-US" sz="4050" dirty="0">
                <a:solidFill>
                  <a:srgbClr val="002060"/>
                </a:solidFill>
                <a:latin typeface="Times New Roman" panose="02020603050405020304" pitchFamily="18" charset="0"/>
                <a:cs typeface="Times New Roman" panose="02020603050405020304" pitchFamily="18" charset="0"/>
              </a:rPr>
              <a:t>Definition of UTI</a:t>
            </a:r>
          </a:p>
        </p:txBody>
      </p:sp>
      <p:pic>
        <p:nvPicPr>
          <p:cNvPr id="5" name="Picture 2" descr="C:\Users\Admain\Desktop\204826.jpg">
            <a:extLst>
              <a:ext uri="{FF2B5EF4-FFF2-40B4-BE49-F238E27FC236}">
                <a16:creationId xmlns:a16="http://schemas.microsoft.com/office/drawing/2014/main" id="{7C499749-41FB-F850-D4BC-39F32DD03305}"/>
              </a:ext>
            </a:extLst>
          </p:cNvPr>
          <p:cNvPicPr>
            <a:picLocks noGrp="1" noChangeAspect="1" noChangeArrowheads="1"/>
          </p:cNvPicPr>
          <p:nvPr>
            <p:ph sz="half" idx="2"/>
          </p:nvPr>
        </p:nvPicPr>
        <p:blipFill rotWithShape="1">
          <a:blip r:embed="rId2" cstate="print"/>
          <a:srcRect l="30708" r="3454" b="-2"/>
          <a:stretch/>
        </p:blipFill>
        <p:spPr bwMode="auto">
          <a:xfrm>
            <a:off x="1" y="857257"/>
            <a:ext cx="3855719" cy="51434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p:spPr>
      </p:pic>
      <p:sp>
        <p:nvSpPr>
          <p:cNvPr id="3" name="Content Placeholder 2">
            <a:extLst>
              <a:ext uri="{FF2B5EF4-FFF2-40B4-BE49-F238E27FC236}">
                <a16:creationId xmlns:a16="http://schemas.microsoft.com/office/drawing/2014/main" id="{A4E16A97-BD08-AEDE-801A-DDDEE43BD91E}"/>
              </a:ext>
            </a:extLst>
          </p:cNvPr>
          <p:cNvSpPr>
            <a:spLocks noGrp="1"/>
          </p:cNvSpPr>
          <p:nvPr>
            <p:ph sz="half" idx="1"/>
          </p:nvPr>
        </p:nvSpPr>
        <p:spPr>
          <a:xfrm>
            <a:off x="3973321" y="1143000"/>
            <a:ext cx="4688333" cy="5257800"/>
          </a:xfrm>
        </p:spPr>
        <p:txBody>
          <a:bodyPr vert="horz" lIns="68580" tIns="34290" rIns="68580" bIns="34290" rtlCol="0">
            <a:noAutofit/>
          </a:bodyPr>
          <a:lstStyle/>
          <a:p>
            <a:r>
              <a:rPr lang="en-US" sz="2400" dirty="0">
                <a:solidFill>
                  <a:srgbClr val="002060"/>
                </a:solidFill>
                <a:latin typeface="Times New Roman" panose="02020603050405020304" pitchFamily="18" charset="0"/>
                <a:cs typeface="Times New Roman" panose="02020603050405020304" pitchFamily="18" charset="0"/>
              </a:rPr>
              <a:t>A urinary tract infection (UTI) is an infection of the kidneys, bladder, or urethra. </a:t>
            </a:r>
          </a:p>
          <a:p>
            <a:r>
              <a:rPr lang="en-US" sz="2400" dirty="0">
                <a:solidFill>
                  <a:srgbClr val="002060"/>
                </a:solidFill>
                <a:latin typeface="Times New Roman" panose="02020603050405020304" pitchFamily="18" charset="0"/>
                <a:cs typeface="Times New Roman" panose="02020603050405020304" pitchFamily="18" charset="0"/>
              </a:rPr>
              <a:t>Infectious cystitis is the most common type of UTI, which is caused by a bacterial infection of the bladder. </a:t>
            </a:r>
          </a:p>
          <a:p>
            <a:r>
              <a:rPr lang="en-US" sz="2400" dirty="0">
                <a:solidFill>
                  <a:srgbClr val="002060"/>
                </a:solidFill>
                <a:latin typeface="Times New Roman" panose="02020603050405020304" pitchFamily="18" charset="0"/>
                <a:cs typeface="Times New Roman" panose="02020603050405020304" pitchFamily="18" charset="0"/>
              </a:rPr>
              <a:t>Pyelonephritis is an infection of the kidney that often occurs via bacterial ascent.</a:t>
            </a:r>
          </a:p>
          <a:p>
            <a:r>
              <a:rPr lang="en-US" sz="2400" dirty="0">
                <a:solidFill>
                  <a:srgbClr val="002060"/>
                </a:solidFill>
                <a:latin typeface="Times New Roman" panose="02020603050405020304" pitchFamily="18" charset="0"/>
                <a:cs typeface="Times New Roman" panose="02020603050405020304" pitchFamily="18" charset="0"/>
              </a:rPr>
              <a:t>Urethritis is an infection causing an inflammation of the urethra.</a:t>
            </a:r>
          </a:p>
        </p:txBody>
      </p:sp>
    </p:spTree>
    <p:extLst>
      <p:ext uri="{BB962C8B-B14F-4D97-AF65-F5344CB8AC3E}">
        <p14:creationId xmlns:p14="http://schemas.microsoft.com/office/powerpoint/2010/main" val="411101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8309-BD47-9391-A0BB-20A5FD7802A4}"/>
              </a:ext>
            </a:extLst>
          </p:cNvPr>
          <p:cNvSpPr>
            <a:spLocks noGrp="1"/>
          </p:cNvSpPr>
          <p:nvPr>
            <p:ph type="title"/>
          </p:nvPr>
        </p:nvSpPr>
        <p:spPr>
          <a:xfrm>
            <a:off x="457200" y="274638"/>
            <a:ext cx="7620000" cy="563562"/>
          </a:xfrm>
        </p:spPr>
        <p:txBody>
          <a:bodyPr/>
          <a:lstStyle/>
          <a:p>
            <a:endParaRPr lang="en-GB" dirty="0"/>
          </a:p>
        </p:txBody>
      </p:sp>
      <p:sp>
        <p:nvSpPr>
          <p:cNvPr id="3" name="Content Placeholder 2">
            <a:extLst>
              <a:ext uri="{FF2B5EF4-FFF2-40B4-BE49-F238E27FC236}">
                <a16:creationId xmlns:a16="http://schemas.microsoft.com/office/drawing/2014/main" id="{E66564D8-9046-9FE8-894D-52D8FB306937}"/>
              </a:ext>
            </a:extLst>
          </p:cNvPr>
          <p:cNvSpPr>
            <a:spLocks noGrp="1"/>
          </p:cNvSpPr>
          <p:nvPr>
            <p:ph idx="1"/>
          </p:nvPr>
        </p:nvSpPr>
        <p:spPr>
          <a:xfrm>
            <a:off x="457200" y="914400"/>
            <a:ext cx="7620000" cy="5486400"/>
          </a:xfrm>
        </p:spPr>
        <p:txBody>
          <a:bodyPr>
            <a:normAutofit/>
          </a:bodyPr>
          <a:lstStyle/>
          <a:p>
            <a:r>
              <a:rPr lang="en-GB" sz="2800" dirty="0">
                <a:solidFill>
                  <a:srgbClr val="002060"/>
                </a:solidFill>
                <a:latin typeface="Times New Roman" panose="02020603050405020304" pitchFamily="18" charset="0"/>
                <a:cs typeface="Times New Roman" panose="02020603050405020304" pitchFamily="18" charset="0"/>
              </a:rPr>
              <a:t>SIGN guideline recommends considering NSAIDs as a first-line treatment in women aged under 65 with mild symptoms.</a:t>
            </a:r>
          </a:p>
          <a:p>
            <a:r>
              <a:rPr lang="en-GB" sz="2800" dirty="0">
                <a:solidFill>
                  <a:srgbClr val="002060"/>
                </a:solidFill>
                <a:latin typeface="Times New Roman" panose="02020603050405020304" pitchFamily="18" charset="0"/>
                <a:cs typeface="Times New Roman" panose="02020603050405020304" pitchFamily="18" charset="0"/>
              </a:rPr>
              <a:t>This offers an alternative to antibiotics in order to reduce antibiotic prescribing.</a:t>
            </a:r>
          </a:p>
          <a:p>
            <a:r>
              <a:rPr lang="en-GB" sz="2800" dirty="0">
                <a:solidFill>
                  <a:srgbClr val="002060"/>
                </a:solidFill>
                <a:latin typeface="Times New Roman" panose="02020603050405020304" pitchFamily="18" charset="0"/>
                <a:cs typeface="Times New Roman" panose="02020603050405020304" pitchFamily="18" charset="0"/>
              </a:rPr>
              <a:t> Consider and discuss with the patient the risks and benefits if considering this approach.</a:t>
            </a:r>
          </a:p>
          <a:p>
            <a:r>
              <a:rPr lang="en-GB" sz="2800" dirty="0">
                <a:solidFill>
                  <a:srgbClr val="002060"/>
                </a:solidFill>
                <a:latin typeface="Times New Roman" panose="02020603050405020304" pitchFamily="18" charset="0"/>
                <a:cs typeface="Times New Roman" panose="02020603050405020304" pitchFamily="18" charset="0"/>
              </a:rPr>
              <a:t> Limit the duration to 3 days and ask the patient to make contact if the symptoms do not resolve or worsen in this time</a:t>
            </a:r>
          </a:p>
        </p:txBody>
      </p:sp>
    </p:spTree>
    <p:extLst>
      <p:ext uri="{BB962C8B-B14F-4D97-AF65-F5344CB8AC3E}">
        <p14:creationId xmlns:p14="http://schemas.microsoft.com/office/powerpoint/2010/main" val="2998889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041F-4F97-D5E8-03A5-2B6BADCB77B8}"/>
              </a:ext>
            </a:extLst>
          </p:cNvPr>
          <p:cNvSpPr>
            <a:spLocks noGrp="1"/>
          </p:cNvSpPr>
          <p:nvPr>
            <p:ph type="title"/>
          </p:nvPr>
        </p:nvSpPr>
        <p:spPr>
          <a:xfrm>
            <a:off x="457200" y="274638"/>
            <a:ext cx="7620000" cy="792162"/>
          </a:xfrm>
        </p:spPr>
        <p:txBody>
          <a:bodyPr/>
          <a:lstStyle/>
          <a:p>
            <a:r>
              <a:rPr lang="en-GB" dirty="0">
                <a:solidFill>
                  <a:srgbClr val="002060"/>
                </a:solidFill>
                <a:latin typeface="Times New Roman" panose="02020603050405020304" pitchFamily="18" charset="0"/>
                <a:cs typeface="Times New Roman" panose="02020603050405020304" pitchFamily="18" charset="0"/>
              </a:rPr>
              <a:t>Back-up prescriptions</a:t>
            </a:r>
          </a:p>
        </p:txBody>
      </p:sp>
      <p:sp>
        <p:nvSpPr>
          <p:cNvPr id="3" name="Content Placeholder 2">
            <a:extLst>
              <a:ext uri="{FF2B5EF4-FFF2-40B4-BE49-F238E27FC236}">
                <a16:creationId xmlns:a16="http://schemas.microsoft.com/office/drawing/2014/main" id="{582134D3-782B-473A-8CD0-1A8FF35855BC}"/>
              </a:ext>
            </a:extLst>
          </p:cNvPr>
          <p:cNvSpPr>
            <a:spLocks noGrp="1"/>
          </p:cNvSpPr>
          <p:nvPr>
            <p:ph idx="1"/>
          </p:nvPr>
        </p:nvSpPr>
        <p:spPr/>
        <p:txBody>
          <a:bodyPr>
            <a:normAutofit/>
          </a:bodyPr>
          <a:lstStyle/>
          <a:p>
            <a:r>
              <a:rPr lang="en-GB" sz="2400" dirty="0">
                <a:solidFill>
                  <a:srgbClr val="002060"/>
                </a:solidFill>
                <a:latin typeface="Times New Roman" panose="02020603050405020304" pitchFamily="18" charset="0"/>
                <a:cs typeface="Times New Roman" panose="02020603050405020304" pitchFamily="18" charset="0"/>
              </a:rPr>
              <a:t>for women with acute uncomplicated UTI seem to be as effective as immediate prescriptions (measured by severity of symptoms, duration of symptoms, and time to reconsultation) and reduce the number of women using antibiotics.</a:t>
            </a:r>
          </a:p>
          <a:p>
            <a:pPr marL="0" indent="0">
              <a:buNone/>
            </a:pPr>
            <a:r>
              <a:rPr lang="en-GB" sz="2400" dirty="0"/>
              <a:t> </a:t>
            </a:r>
            <a:r>
              <a:rPr lang="en-GB" sz="2400" dirty="0">
                <a:solidFill>
                  <a:srgbClr val="002060"/>
                </a:solidFill>
                <a:latin typeface="Times New Roman" panose="02020603050405020304" pitchFamily="18" charset="0"/>
                <a:cs typeface="Times New Roman" panose="02020603050405020304" pitchFamily="18" charset="0"/>
              </a:rPr>
              <a:t>- Do not give immediate or back-up antibiotics to women with no key diagnostic signs or symptoms and a dipstick test negative for nitrites, leukocytes, and red blood cells. </a:t>
            </a:r>
          </a:p>
          <a:p>
            <a:pPr marL="0" indent="0">
              <a:buNone/>
            </a:pPr>
            <a:r>
              <a:rPr lang="en-GB" sz="2400" dirty="0">
                <a:solidFill>
                  <a:srgbClr val="002060"/>
                </a:solidFill>
                <a:latin typeface="Times New Roman" panose="02020603050405020304" pitchFamily="18" charset="0"/>
                <a:cs typeface="Times New Roman" panose="02020603050405020304" pitchFamily="18" charset="0"/>
              </a:rPr>
              <a:t>- Do not send a urine culture. Do not treat non-pregnant women who have asymptomatic bacteriuria</a:t>
            </a:r>
          </a:p>
        </p:txBody>
      </p:sp>
    </p:spTree>
    <p:extLst>
      <p:ext uri="{BB962C8B-B14F-4D97-AF65-F5344CB8AC3E}">
        <p14:creationId xmlns:p14="http://schemas.microsoft.com/office/powerpoint/2010/main" val="2837977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469A-A992-7108-8ABF-C48CBE630720}"/>
              </a:ext>
            </a:extLst>
          </p:cNvPr>
          <p:cNvSpPr>
            <a:spLocks noGrp="1"/>
          </p:cNvSpPr>
          <p:nvPr>
            <p:ph type="title"/>
          </p:nvPr>
        </p:nvSpPr>
        <p:spPr/>
        <p:txBody>
          <a:bodyPr/>
          <a:lstStyle/>
          <a:p>
            <a:r>
              <a:rPr lang="en-GB" b="1" dirty="0">
                <a:solidFill>
                  <a:srgbClr val="002060"/>
                </a:solidFill>
                <a:latin typeface="Times New Roman" panose="02020603050405020304" pitchFamily="18" charset="0"/>
                <a:cs typeface="Times New Roman" panose="02020603050405020304" pitchFamily="18" charset="0"/>
              </a:rPr>
              <a:t>Choice of antibiotic</a:t>
            </a:r>
          </a:p>
        </p:txBody>
      </p:sp>
      <p:sp>
        <p:nvSpPr>
          <p:cNvPr id="3" name="Content Placeholder 2">
            <a:extLst>
              <a:ext uri="{FF2B5EF4-FFF2-40B4-BE49-F238E27FC236}">
                <a16:creationId xmlns:a16="http://schemas.microsoft.com/office/drawing/2014/main" id="{92E4923A-9E3F-BDA3-07DE-FD0865B07324}"/>
              </a:ext>
            </a:extLst>
          </p:cNvPr>
          <p:cNvSpPr>
            <a:spLocks noGrp="1"/>
          </p:cNvSpPr>
          <p:nvPr>
            <p:ph idx="1"/>
          </p:nvPr>
        </p:nvSpPr>
        <p:spPr/>
        <p:txBody>
          <a:bodyPr>
            <a:normAutofit/>
          </a:bodyPr>
          <a:lstStyle/>
          <a:p>
            <a:pPr marL="0" indent="0">
              <a:buNone/>
            </a:pPr>
            <a:endParaRPr lang="en-GB" dirty="0">
              <a:solidFill>
                <a:srgbClr val="002060"/>
              </a:solidFill>
              <a:latin typeface="Times New Roman" panose="02020603050405020304" pitchFamily="18" charset="0"/>
              <a:cs typeface="Times New Roman" panose="02020603050405020304" pitchFamily="18" charset="0"/>
            </a:endParaRPr>
          </a:p>
          <a:p>
            <a:pPr marL="0" indent="0">
              <a:buNone/>
            </a:pPr>
            <a:r>
              <a:rPr lang="en-GB" dirty="0">
                <a:solidFill>
                  <a:srgbClr val="002060"/>
                </a:solidFill>
                <a:latin typeface="Times New Roman" panose="02020603050405020304" pitchFamily="18" charset="0"/>
                <a:cs typeface="Times New Roman" panose="02020603050405020304" pitchFamily="18" charset="0"/>
              </a:rPr>
              <a:t>• Nitrofurantoin if estimated glomerular filtration rate (eGFR) ≥45 mL/minute </a:t>
            </a:r>
          </a:p>
          <a:p>
            <a:pPr marL="0" indent="0">
              <a:buNone/>
            </a:pPr>
            <a:r>
              <a:rPr lang="en-GB" dirty="0">
                <a:solidFill>
                  <a:srgbClr val="002060"/>
                </a:solidFill>
                <a:latin typeface="Times New Roman" panose="02020603050405020304" pitchFamily="18" charset="0"/>
                <a:cs typeface="Times New Roman" panose="02020603050405020304" pitchFamily="18" charset="0"/>
              </a:rPr>
              <a:t>• Nitrofurantoin is effective against Escherichia coli , the most common causative pathogen in uncomplicated UTIs (70%-95% of patients) </a:t>
            </a:r>
          </a:p>
          <a:p>
            <a:pPr marL="0" indent="0">
              <a:buNone/>
            </a:pPr>
            <a:r>
              <a:rPr lang="en-GB" dirty="0">
                <a:solidFill>
                  <a:srgbClr val="002060"/>
                </a:solidFill>
                <a:latin typeface="Times New Roman" panose="02020603050405020304" pitchFamily="18" charset="0"/>
                <a:cs typeface="Times New Roman" panose="02020603050405020304" pitchFamily="18" charset="0"/>
              </a:rPr>
              <a:t>• Trimethoprim if low risk of resistance</a:t>
            </a:r>
          </a:p>
          <a:p>
            <a:pPr marL="0" indent="0">
              <a:buNone/>
            </a:pPr>
            <a:r>
              <a:rPr lang="en-GB" dirty="0">
                <a:solidFill>
                  <a:srgbClr val="002060"/>
                </a:solidFill>
                <a:latin typeface="Times New Roman" panose="02020603050405020304" pitchFamily="18" charset="0"/>
                <a:cs typeface="Times New Roman" panose="02020603050405020304" pitchFamily="18" charset="0"/>
              </a:rPr>
              <a:t>Duration of treatment - NICE recommends a 3-day course</a:t>
            </a:r>
            <a:r>
              <a:rPr lang="en-GB" dirty="0"/>
              <a:t>.</a:t>
            </a:r>
          </a:p>
        </p:txBody>
      </p:sp>
    </p:spTree>
    <p:extLst>
      <p:ext uri="{BB962C8B-B14F-4D97-AF65-F5344CB8AC3E}">
        <p14:creationId xmlns:p14="http://schemas.microsoft.com/office/powerpoint/2010/main" val="1108164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55E50-DF47-6C88-B461-00D6A0769016}"/>
              </a:ext>
            </a:extLst>
          </p:cNvPr>
          <p:cNvSpPr>
            <a:spLocks noGrp="1"/>
          </p:cNvSpPr>
          <p:nvPr>
            <p:ph type="title"/>
          </p:nvPr>
        </p:nvSpPr>
        <p:spPr>
          <a:xfrm>
            <a:off x="457200" y="274638"/>
            <a:ext cx="7620000" cy="715962"/>
          </a:xfrm>
        </p:spPr>
        <p:txBody>
          <a:bodyPr/>
          <a:lstStyle/>
          <a:p>
            <a:r>
              <a:rPr lang="en-GB" sz="3600" b="1" dirty="0">
                <a:solidFill>
                  <a:srgbClr val="002060"/>
                </a:solidFill>
                <a:latin typeface="Times New Roman" panose="02020603050405020304" pitchFamily="18" charset="0"/>
                <a:cs typeface="Times New Roman" panose="02020603050405020304" pitchFamily="18" charset="0"/>
              </a:rPr>
              <a:t>Women ≥65 years (without a catheter).</a:t>
            </a:r>
          </a:p>
        </p:txBody>
      </p:sp>
      <p:sp>
        <p:nvSpPr>
          <p:cNvPr id="3" name="Content Placeholder 2">
            <a:extLst>
              <a:ext uri="{FF2B5EF4-FFF2-40B4-BE49-F238E27FC236}">
                <a16:creationId xmlns:a16="http://schemas.microsoft.com/office/drawing/2014/main" id="{EE3EA36E-5F38-1DB7-2460-A7E312EDE77D}"/>
              </a:ext>
            </a:extLst>
          </p:cNvPr>
          <p:cNvSpPr>
            <a:spLocks noGrp="1"/>
          </p:cNvSpPr>
          <p:nvPr>
            <p:ph idx="1"/>
          </p:nvPr>
        </p:nvSpPr>
        <p:spPr>
          <a:xfrm>
            <a:off x="457200" y="1143000"/>
            <a:ext cx="7620000" cy="5257800"/>
          </a:xfrm>
        </p:spPr>
        <p:txBody>
          <a:bodyPr>
            <a:noAutofit/>
          </a:bodyPr>
          <a:lstStyle/>
          <a:p>
            <a:r>
              <a:rPr lang="en-GB" sz="2400" dirty="0">
                <a:solidFill>
                  <a:srgbClr val="002060"/>
                </a:solidFill>
                <a:latin typeface="Times New Roman" panose="02020603050405020304" pitchFamily="18" charset="0"/>
                <a:cs typeface="Times New Roman" panose="02020603050405020304" pitchFamily="18" charset="0"/>
              </a:rPr>
              <a:t>Give immediate antibiotics, ideally after sending urine for culture, for women aged ≥65 years with severe symptoms and a likely UTI.</a:t>
            </a:r>
          </a:p>
          <a:p>
            <a:r>
              <a:rPr lang="en-GB" sz="2400" dirty="0">
                <a:solidFill>
                  <a:srgbClr val="002060"/>
                </a:solidFill>
                <a:latin typeface="Times New Roman" panose="02020603050405020304" pitchFamily="18" charset="0"/>
                <a:cs typeface="Times New Roman" panose="02020603050405020304" pitchFamily="18" charset="0"/>
              </a:rPr>
              <a:t>Watch and wait and give a back-up prescription for antibiotics, ideally after sending urine for culture, for women aged ≥65 years with mild symptoms and a likely UTI.</a:t>
            </a:r>
          </a:p>
          <a:p>
            <a:r>
              <a:rPr lang="en-GB" sz="2400" dirty="0">
                <a:solidFill>
                  <a:srgbClr val="002060"/>
                </a:solidFill>
                <a:latin typeface="Times New Roman" panose="02020603050405020304" pitchFamily="18" charset="0"/>
                <a:cs typeface="Times New Roman" panose="02020603050405020304" pitchFamily="18" charset="0"/>
              </a:rPr>
              <a:t>For first-choice antibiotic, </a:t>
            </a:r>
          </a:p>
          <a:p>
            <a:r>
              <a:rPr lang="en-GB" sz="2400" dirty="0">
                <a:solidFill>
                  <a:srgbClr val="002060"/>
                </a:solidFill>
                <a:latin typeface="Times New Roman" panose="02020603050405020304" pitchFamily="18" charset="0"/>
                <a:cs typeface="Times New Roman" panose="02020603050405020304" pitchFamily="18" charset="0"/>
              </a:rPr>
              <a:t>  Nitrofurantoin (nitrofurantoin: 100 mg orally (modified release) twice daily; 50 mg orally (immediate release) four times daily). </a:t>
            </a:r>
          </a:p>
          <a:p>
            <a:r>
              <a:rPr lang="en-GB" sz="2400" dirty="0">
                <a:solidFill>
                  <a:srgbClr val="002060"/>
                </a:solidFill>
                <a:latin typeface="Times New Roman" panose="02020603050405020304" pitchFamily="18" charset="0"/>
                <a:cs typeface="Times New Roman" panose="02020603050405020304" pitchFamily="18" charset="0"/>
              </a:rPr>
              <a:t> Trimethoprim if low risk of resistance (200 mg orally twice daily).</a:t>
            </a:r>
          </a:p>
        </p:txBody>
      </p:sp>
    </p:spTree>
    <p:extLst>
      <p:ext uri="{BB962C8B-B14F-4D97-AF65-F5344CB8AC3E}">
        <p14:creationId xmlns:p14="http://schemas.microsoft.com/office/powerpoint/2010/main" val="3468466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56D2A-EABB-F308-2688-E8F3B581FF98}"/>
              </a:ext>
            </a:extLst>
          </p:cNvPr>
          <p:cNvSpPr>
            <a:spLocks noGrp="1"/>
          </p:cNvSpPr>
          <p:nvPr>
            <p:ph type="title"/>
          </p:nvPr>
        </p:nvSpPr>
        <p:spPr>
          <a:xfrm>
            <a:off x="628650" y="1131094"/>
            <a:ext cx="7886700" cy="697706"/>
          </a:xfrm>
        </p:spPr>
        <p:txBody>
          <a:bodyPr/>
          <a:lstStyle/>
          <a:p>
            <a:r>
              <a:rPr lang="en-GB" sz="4000" b="1" dirty="0">
                <a:solidFill>
                  <a:srgbClr val="002060"/>
                </a:solidFill>
                <a:latin typeface="Times New Roman" panose="02020603050405020304" pitchFamily="18" charset="0"/>
                <a:cs typeface="Times New Roman" panose="02020603050405020304" pitchFamily="18" charset="0"/>
              </a:rPr>
              <a:t>Pregnant women (without a catheter)</a:t>
            </a:r>
          </a:p>
        </p:txBody>
      </p:sp>
      <p:sp>
        <p:nvSpPr>
          <p:cNvPr id="3" name="Content Placeholder 2">
            <a:extLst>
              <a:ext uri="{FF2B5EF4-FFF2-40B4-BE49-F238E27FC236}">
                <a16:creationId xmlns:a16="http://schemas.microsoft.com/office/drawing/2014/main" id="{593D7B85-54B8-2611-0019-2A923FE9972F}"/>
              </a:ext>
            </a:extLst>
          </p:cNvPr>
          <p:cNvSpPr>
            <a:spLocks noGrp="1"/>
          </p:cNvSpPr>
          <p:nvPr>
            <p:ph idx="1"/>
          </p:nvPr>
        </p:nvSpPr>
        <p:spPr>
          <a:xfrm>
            <a:off x="628650" y="2007126"/>
            <a:ext cx="7886700" cy="4165074"/>
          </a:xfrm>
        </p:spPr>
        <p:txBody>
          <a:bodyPr>
            <a:normAutofit lnSpcReduction="10000"/>
          </a:bodyPr>
          <a:lstStyle/>
          <a:p>
            <a:r>
              <a:rPr lang="en-GB" dirty="0">
                <a:solidFill>
                  <a:srgbClr val="002060"/>
                </a:solidFill>
                <a:latin typeface="Times New Roman" panose="02020603050405020304" pitchFamily="18" charset="0"/>
                <a:cs typeface="Times New Roman" panose="02020603050405020304" pitchFamily="18" charset="0"/>
              </a:rPr>
              <a:t>Initial management Prescribe an immediate antibiotic, after sending urine for culture, for all pregnant women with symptoms of a UTI.</a:t>
            </a:r>
          </a:p>
          <a:p>
            <a:r>
              <a:rPr lang="en-GB" dirty="0">
                <a:solidFill>
                  <a:srgbClr val="002060"/>
                </a:solidFill>
                <a:latin typeface="Times New Roman" panose="02020603050405020304" pitchFamily="18" charset="0"/>
                <a:cs typeface="Times New Roman" panose="02020603050405020304" pitchFamily="18" charset="0"/>
              </a:rPr>
              <a:t> First-choice antibiotic in women with symptoms of a UTI, </a:t>
            </a:r>
          </a:p>
          <a:p>
            <a:r>
              <a:rPr lang="en-GB" dirty="0">
                <a:solidFill>
                  <a:srgbClr val="002060"/>
                </a:solidFill>
                <a:latin typeface="Times New Roman" panose="02020603050405020304" pitchFamily="18" charset="0"/>
                <a:cs typeface="Times New Roman" panose="02020603050405020304" pitchFamily="18" charset="0"/>
              </a:rPr>
              <a:t>  Nitrofurantoin if eGFR ≥45 mL/minute.</a:t>
            </a:r>
          </a:p>
          <a:p>
            <a:r>
              <a:rPr lang="en-GB" dirty="0">
                <a:solidFill>
                  <a:srgbClr val="002060"/>
                </a:solidFill>
                <a:latin typeface="Times New Roman" panose="02020603050405020304" pitchFamily="18" charset="0"/>
                <a:cs typeface="Times New Roman" panose="02020603050405020304" pitchFamily="18" charset="0"/>
              </a:rPr>
              <a:t>second-choice antibiotic, </a:t>
            </a:r>
          </a:p>
          <a:p>
            <a:r>
              <a:rPr lang="en-GB" dirty="0">
                <a:solidFill>
                  <a:srgbClr val="002060"/>
                </a:solidFill>
                <a:latin typeface="Times New Roman" panose="02020603050405020304" pitchFamily="18" charset="0"/>
                <a:cs typeface="Times New Roman" panose="02020603050405020304" pitchFamily="18" charset="0"/>
              </a:rPr>
              <a:t> Amoxicillin </a:t>
            </a:r>
          </a:p>
          <a:p>
            <a:r>
              <a:rPr lang="en-GB" dirty="0">
                <a:solidFill>
                  <a:srgbClr val="002060"/>
                </a:solidFill>
                <a:latin typeface="Times New Roman" panose="02020603050405020304" pitchFamily="18" charset="0"/>
                <a:cs typeface="Times New Roman" panose="02020603050405020304" pitchFamily="18" charset="0"/>
              </a:rPr>
              <a:t> Cefalexin</a:t>
            </a:r>
          </a:p>
          <a:p>
            <a:pPr marL="0" indent="0">
              <a:buNone/>
            </a:pPr>
            <a:r>
              <a:rPr lang="en-GB" dirty="0">
                <a:solidFill>
                  <a:srgbClr val="002060"/>
                </a:solidFill>
                <a:latin typeface="Times New Roman" panose="02020603050405020304" pitchFamily="18" charset="0"/>
                <a:cs typeface="Times New Roman" panose="02020603050405020304" pitchFamily="18" charset="0"/>
              </a:rPr>
              <a:t>- For women with asymptomatic bacteriuria prescribe nitrofurantoin, amoxicillin, or cefalexin.</a:t>
            </a:r>
          </a:p>
          <a:p>
            <a:pPr marL="0" indent="0">
              <a:buNone/>
            </a:pPr>
            <a:r>
              <a:rPr lang="en-GB" dirty="0">
                <a:solidFill>
                  <a:srgbClr val="002060"/>
                </a:solidFill>
                <a:latin typeface="Times New Roman" panose="02020603050405020304" pitchFamily="18" charset="0"/>
                <a:cs typeface="Times New Roman" panose="02020603050405020304" pitchFamily="18" charset="0"/>
              </a:rPr>
              <a:t>Duration of treatment is 7-days.</a:t>
            </a:r>
          </a:p>
        </p:txBody>
      </p:sp>
    </p:spTree>
    <p:extLst>
      <p:ext uri="{BB962C8B-B14F-4D97-AF65-F5344CB8AC3E}">
        <p14:creationId xmlns:p14="http://schemas.microsoft.com/office/powerpoint/2010/main" val="4166581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7A767-13A1-B804-EA95-AD9A760312D2}"/>
              </a:ext>
            </a:extLst>
          </p:cNvPr>
          <p:cNvSpPr>
            <a:spLocks noGrp="1"/>
          </p:cNvSpPr>
          <p:nvPr>
            <p:ph type="title"/>
          </p:nvPr>
        </p:nvSpPr>
        <p:spPr>
          <a:xfrm>
            <a:off x="628650" y="457201"/>
            <a:ext cx="7886700" cy="762000"/>
          </a:xfrm>
        </p:spPr>
        <p:txBody>
          <a:bodyPr/>
          <a:lstStyle/>
          <a:p>
            <a:r>
              <a:rPr lang="en-GB" sz="4000" b="1" dirty="0">
                <a:solidFill>
                  <a:srgbClr val="002060"/>
                </a:solidFill>
                <a:latin typeface="Times New Roman" panose="02020603050405020304" pitchFamily="18" charset="0"/>
                <a:cs typeface="Times New Roman" panose="02020603050405020304" pitchFamily="18" charset="0"/>
              </a:rPr>
              <a:t>Women (any age) with a catheter</a:t>
            </a:r>
          </a:p>
        </p:txBody>
      </p:sp>
      <p:sp>
        <p:nvSpPr>
          <p:cNvPr id="3" name="Content Placeholder 2">
            <a:extLst>
              <a:ext uri="{FF2B5EF4-FFF2-40B4-BE49-F238E27FC236}">
                <a16:creationId xmlns:a16="http://schemas.microsoft.com/office/drawing/2014/main" id="{11D41A87-4A75-80E5-7CB2-7CBAB400C254}"/>
              </a:ext>
            </a:extLst>
          </p:cNvPr>
          <p:cNvSpPr>
            <a:spLocks noGrp="1"/>
          </p:cNvSpPr>
          <p:nvPr>
            <p:ph idx="1"/>
          </p:nvPr>
        </p:nvSpPr>
        <p:spPr>
          <a:xfrm>
            <a:off x="628650" y="1219202"/>
            <a:ext cx="7886700" cy="4876798"/>
          </a:xfrm>
        </p:spPr>
        <p:txBody>
          <a:bodyPr>
            <a:normAutofit/>
          </a:bodyPr>
          <a:lstStyle/>
          <a:p>
            <a:r>
              <a:rPr lang="en-GB" dirty="0">
                <a:solidFill>
                  <a:srgbClr val="002060"/>
                </a:solidFill>
                <a:latin typeface="Times New Roman" panose="02020603050405020304" pitchFamily="18" charset="0"/>
                <a:cs typeface="Times New Roman" panose="02020603050405020304" pitchFamily="18" charset="0"/>
              </a:rPr>
              <a:t>Send a urine sample for culture and susceptibility testing, noting a suspected catheter-associated infection, before prescribing any antibiotic.</a:t>
            </a:r>
          </a:p>
          <a:p>
            <a:r>
              <a:rPr lang="en-GB" dirty="0">
                <a:solidFill>
                  <a:srgbClr val="002060"/>
                </a:solidFill>
                <a:latin typeface="Times New Roman" panose="02020603050405020304" pitchFamily="18" charset="0"/>
                <a:cs typeface="Times New Roman" panose="02020603050405020304" pitchFamily="18" charset="0"/>
              </a:rPr>
              <a:t>Prescribe at least a 7-day course of antibiotics to ensure complete cure.</a:t>
            </a:r>
          </a:p>
          <a:p>
            <a:pPr marL="0" indent="0">
              <a:buNone/>
            </a:pPr>
            <a:r>
              <a:rPr lang="en-GB" dirty="0">
                <a:solidFill>
                  <a:srgbClr val="002060"/>
                </a:solidFill>
                <a:latin typeface="Times New Roman" panose="02020603050405020304" pitchFamily="18" charset="0"/>
                <a:cs typeface="Times New Roman" panose="02020603050405020304" pitchFamily="18" charset="0"/>
              </a:rPr>
              <a:t>- Nitrofurantoin </a:t>
            </a:r>
          </a:p>
          <a:p>
            <a:pPr marL="0" indent="0">
              <a:buNone/>
            </a:pPr>
            <a:r>
              <a:rPr lang="en-GB" dirty="0">
                <a:solidFill>
                  <a:srgbClr val="002060"/>
                </a:solidFill>
                <a:latin typeface="Times New Roman" panose="02020603050405020304" pitchFamily="18" charset="0"/>
                <a:cs typeface="Times New Roman" panose="02020603050405020304" pitchFamily="18" charset="0"/>
              </a:rPr>
              <a:t> - Trimethoprim if low risk of resistance.</a:t>
            </a:r>
          </a:p>
          <a:p>
            <a:pPr marL="0" indent="0">
              <a:buNone/>
            </a:pPr>
            <a:r>
              <a:rPr lang="en-GB" sz="2250" b="1" u="sng" dirty="0">
                <a:solidFill>
                  <a:srgbClr val="002060"/>
                </a:solidFill>
                <a:latin typeface="Times New Roman" panose="02020603050405020304" pitchFamily="18" charset="0"/>
                <a:cs typeface="Times New Roman" panose="02020603050405020304" pitchFamily="18" charset="0"/>
              </a:rPr>
              <a:t>Pregnant women with catheter-associated UTI:- </a:t>
            </a:r>
          </a:p>
          <a:p>
            <a:pPr marL="0" indent="0">
              <a:buNone/>
            </a:pPr>
            <a:r>
              <a:rPr lang="en-GB" sz="2250" dirty="0">
                <a:solidFill>
                  <a:srgbClr val="002060"/>
                </a:solidFill>
                <a:latin typeface="Times New Roman" panose="02020603050405020304" pitchFamily="18" charset="0"/>
                <a:cs typeface="Times New Roman" panose="02020603050405020304" pitchFamily="18" charset="0"/>
              </a:rPr>
              <a:t>- Prescribe cefalexin. </a:t>
            </a:r>
          </a:p>
          <a:p>
            <a:pPr marL="0" indent="0">
              <a:buNone/>
            </a:pPr>
            <a:r>
              <a:rPr lang="en-GB" sz="2250" dirty="0">
                <a:solidFill>
                  <a:srgbClr val="002060"/>
                </a:solidFill>
                <a:latin typeface="Times New Roman" panose="02020603050405020304" pitchFamily="18" charset="0"/>
                <a:cs typeface="Times New Roman" panose="02020603050405020304" pitchFamily="18" charset="0"/>
              </a:rPr>
              <a:t>- For first-choice intravenous antibiotic, in patients who are vomiting, are unable to take oral antibiotics, or are severely unwell, prescribe cefuroxime</a:t>
            </a:r>
          </a:p>
        </p:txBody>
      </p:sp>
    </p:spTree>
    <p:extLst>
      <p:ext uri="{BB962C8B-B14F-4D97-AF65-F5344CB8AC3E}">
        <p14:creationId xmlns:p14="http://schemas.microsoft.com/office/powerpoint/2010/main" val="2599669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002060"/>
                </a:solidFill>
                <a:latin typeface="Times New Roman" panose="02020603050405020304" pitchFamily="18" charset="0"/>
                <a:cs typeface="Times New Roman" panose="02020603050405020304" pitchFamily="18" charset="0"/>
              </a:rPr>
              <a:t>Special Circumstances</a:t>
            </a:r>
          </a:p>
        </p:txBody>
      </p:sp>
      <p:sp>
        <p:nvSpPr>
          <p:cNvPr id="3" name="Content Placeholder 2"/>
          <p:cNvSpPr>
            <a:spLocks noGrp="1"/>
          </p:cNvSpPr>
          <p:nvPr>
            <p:ph idx="1"/>
          </p:nvPr>
        </p:nvSpPr>
        <p:spPr>
          <a:xfrm>
            <a:off x="457200" y="1600200"/>
            <a:ext cx="7620000" cy="5257800"/>
          </a:xfrm>
        </p:spPr>
        <p:txBody>
          <a:bodyPr>
            <a:normAutofit/>
          </a:bodyPr>
          <a:lstStyle/>
          <a:p>
            <a:pPr>
              <a:buFont typeface="Wingdings" charset="2"/>
              <a:buChar char="Ø"/>
            </a:pPr>
            <a:r>
              <a:rPr lang="en-US" sz="2800" u="sng" dirty="0">
                <a:solidFill>
                  <a:srgbClr val="C00000"/>
                </a:solidFill>
                <a:latin typeface="Times New Roman" panose="02020603050405020304" pitchFamily="18" charset="0"/>
                <a:cs typeface="Times New Roman" panose="02020603050405020304" pitchFamily="18" charset="0"/>
              </a:rPr>
              <a:t>Older women</a:t>
            </a:r>
          </a:p>
          <a:p>
            <a:pPr marL="114300" indent="0">
              <a:buNone/>
            </a:pPr>
            <a:r>
              <a:rPr lang="en-US" sz="2800" dirty="0">
                <a:latin typeface="Times New Roman" panose="02020603050405020304" pitchFamily="18" charset="0"/>
                <a:cs typeface="Times New Roman" panose="02020603050405020304" pitchFamily="18" charset="0"/>
              </a:rPr>
              <a:t> Need longer duration of antibiotics (7-10 days)</a:t>
            </a:r>
          </a:p>
          <a:p>
            <a:pPr>
              <a:buFont typeface="Wingdings" charset="2"/>
              <a:buChar char="Ø"/>
            </a:pPr>
            <a:r>
              <a:rPr lang="en-US" sz="2800" dirty="0">
                <a:solidFill>
                  <a:srgbClr val="C00000"/>
                </a:solidFill>
                <a:latin typeface="Times New Roman" panose="02020603050405020304" pitchFamily="18" charset="0"/>
                <a:cs typeface="Times New Roman" panose="02020603050405020304" pitchFamily="18" charset="0"/>
              </a:rPr>
              <a:t>In men of 15-50 years</a:t>
            </a:r>
            <a:r>
              <a:rPr lang="en-US" sz="2800" dirty="0">
                <a:latin typeface="Times New Roman" panose="02020603050405020304" pitchFamily="18" charset="0"/>
                <a:cs typeface="Times New Roman" panose="02020603050405020304" pitchFamily="18" charset="0"/>
              </a:rPr>
              <a:t>, incidence very low</a:t>
            </a:r>
          </a:p>
          <a:p>
            <a:pPr lvl="1">
              <a:buFont typeface="Wingdings" charset="2"/>
              <a:buChar char="Ø"/>
            </a:pPr>
            <a:r>
              <a:rPr lang="en-US" sz="2800" dirty="0">
                <a:latin typeface="Times New Roman" panose="02020603050405020304" pitchFamily="18" charset="0"/>
                <a:cs typeface="Times New Roman" panose="02020603050405020304" pitchFamily="18" charset="0"/>
              </a:rPr>
              <a:t>Risk factors: homosexuality, lack of circumcision</a:t>
            </a:r>
          </a:p>
          <a:p>
            <a:pPr lvl="1">
              <a:buFont typeface="Wingdings" charset="2"/>
              <a:buChar char="Ø"/>
            </a:pPr>
            <a:r>
              <a:rPr lang="en-US" sz="2800" dirty="0">
                <a:latin typeface="Times New Roman" panose="02020603050405020304" pitchFamily="18" charset="0"/>
                <a:cs typeface="Times New Roman" panose="02020603050405020304" pitchFamily="18" charset="0"/>
              </a:rPr>
              <a:t>Need 7-10 days duration</a:t>
            </a:r>
          </a:p>
          <a:p>
            <a:pPr>
              <a:buFont typeface="Wingdings" charset="2"/>
              <a:buChar char="Ø"/>
            </a:pPr>
            <a:r>
              <a:rPr lang="en-US" sz="2800" u="sng" dirty="0">
                <a:solidFill>
                  <a:srgbClr val="C00000"/>
                </a:solidFill>
                <a:latin typeface="Times New Roman" panose="02020603050405020304" pitchFamily="18" charset="0"/>
                <a:cs typeface="Times New Roman" panose="02020603050405020304" pitchFamily="18" charset="0"/>
              </a:rPr>
              <a:t>In pregnancy</a:t>
            </a:r>
          </a:p>
          <a:p>
            <a:pPr>
              <a:buNone/>
            </a:pPr>
            <a:r>
              <a:rPr lang="en-US" sz="2800" dirty="0">
                <a:latin typeface="Times New Roman" panose="02020603050405020304" pitchFamily="18" charset="0"/>
                <a:cs typeface="Times New Roman" panose="02020603050405020304" pitchFamily="18" charset="0"/>
              </a:rPr>
              <a:t>Cephalexin 250/125mg 6-hourly.</a:t>
            </a:r>
          </a:p>
          <a:p>
            <a:pPr>
              <a:buNone/>
            </a:pPr>
            <a:r>
              <a:rPr lang="en-US" sz="2800" dirty="0">
                <a:latin typeface="Times New Roman" panose="02020603050405020304" pitchFamily="18" charset="0"/>
                <a:cs typeface="Times New Roman" panose="02020603050405020304" pitchFamily="18" charset="0"/>
              </a:rPr>
              <a:t>Amoxicillin 250mg 3 times daily.</a:t>
            </a:r>
          </a:p>
          <a:p>
            <a:pPr>
              <a:buNone/>
            </a:pPr>
            <a:r>
              <a:rPr lang="en-US" sz="2800" dirty="0">
                <a:solidFill>
                  <a:srgbClr val="C00000"/>
                </a:solidFill>
                <a:latin typeface="Times New Roman" panose="02020603050405020304" pitchFamily="18" charset="0"/>
                <a:cs typeface="Times New Roman" panose="02020603050405020304" pitchFamily="18" charset="0"/>
              </a:rPr>
              <a:t>(Trimethoprim and </a:t>
            </a:r>
            <a:r>
              <a:rPr lang="en-US" sz="2800" dirty="0" err="1">
                <a:solidFill>
                  <a:srgbClr val="C00000"/>
                </a:solidFill>
                <a:latin typeface="Times New Roman" panose="02020603050405020304" pitchFamily="18" charset="0"/>
                <a:cs typeface="Times New Roman" panose="02020603050405020304" pitchFamily="18" charset="0"/>
              </a:rPr>
              <a:t>Quinolons</a:t>
            </a:r>
            <a:r>
              <a:rPr lang="en-US" sz="2800" dirty="0">
                <a:solidFill>
                  <a:srgbClr val="C00000"/>
                </a:solidFill>
                <a:latin typeface="Times New Roman" panose="02020603050405020304" pitchFamily="18" charset="0"/>
                <a:cs typeface="Times New Roman" panose="02020603050405020304" pitchFamily="18" charset="0"/>
              </a:rPr>
              <a:t> to be avoided)</a:t>
            </a:r>
          </a:p>
          <a:p>
            <a:pPr>
              <a:buFont typeface="Wingdings" pitchFamily="2" charset="2"/>
              <a:buChar char="Ø"/>
            </a:pPr>
            <a:endParaRPr lang="en-US" sz="2600" b="1" dirty="0"/>
          </a:p>
          <a:p>
            <a:endParaRPr lang="en-US" sz="2800" dirty="0"/>
          </a:p>
        </p:txBody>
      </p:sp>
    </p:spTree>
    <p:extLst>
      <p:ext uri="{BB962C8B-B14F-4D97-AF65-F5344CB8AC3E}">
        <p14:creationId xmlns:p14="http://schemas.microsoft.com/office/powerpoint/2010/main" val="756163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620000" cy="1143000"/>
          </a:xfrm>
        </p:spPr>
        <p:txBody>
          <a:bodyPr/>
          <a:lstStyle/>
          <a:p>
            <a:r>
              <a:rPr lang="en-US" sz="4400" b="1" dirty="0">
                <a:solidFill>
                  <a:srgbClr val="002060"/>
                </a:solidFill>
                <a:latin typeface="Times New Roman" panose="02020603050405020304" pitchFamily="18" charset="0"/>
                <a:cs typeface="Times New Roman" panose="02020603050405020304" pitchFamily="18" charset="0"/>
              </a:rPr>
              <a:t>Follow-up:</a:t>
            </a:r>
            <a:endParaRPr lang="en-US" sz="44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Patients with acute cystitis or pyelonephritis who have persistent symptoms after 48 to 72 hours of appropriate antimicrobial therapy or recurrent symptoms within a few weeks of treatment</a:t>
            </a:r>
          </a:p>
          <a:p>
            <a:endParaRPr lang="en-US" sz="28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Should have urine culture repeated and empiric treatment should be initiated with another antimicrobial agent.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yurveda_and_Prevention_of_Diseases!.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686800" cy="4602163"/>
          </a:xfrm>
        </p:spPr>
        <p:txBody>
          <a:bodyPr>
            <a:normAutofit/>
          </a:bodyPr>
          <a:lstStyle/>
          <a:p>
            <a:endParaRPr lang="en-US" sz="2800" dirty="0">
              <a:solidFill>
                <a:srgbClr val="002060"/>
              </a:solidFill>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Fluid intake of at least 2 L/day.</a:t>
            </a:r>
          </a:p>
          <a:p>
            <a:r>
              <a:rPr lang="en-US" sz="2800" dirty="0">
                <a:solidFill>
                  <a:srgbClr val="002060"/>
                </a:solidFill>
                <a:latin typeface="Times New Roman" panose="02020603050405020304" pitchFamily="18" charset="0"/>
                <a:cs typeface="Times New Roman" panose="02020603050405020304" pitchFamily="18" charset="0"/>
              </a:rPr>
              <a:t>Timed voiding (regular complete emptying of bladder).</a:t>
            </a:r>
          </a:p>
          <a:p>
            <a:r>
              <a:rPr lang="en-US" sz="2800" dirty="0">
                <a:solidFill>
                  <a:srgbClr val="002060"/>
                </a:solidFill>
                <a:latin typeface="Times New Roman" panose="02020603050405020304" pitchFamily="18" charset="0"/>
                <a:cs typeface="Times New Roman" panose="02020603050405020304" pitchFamily="18" charset="0"/>
              </a:rPr>
              <a:t>Good personal hygiene especially during sexual intercourse.</a:t>
            </a:r>
          </a:p>
          <a:p>
            <a:r>
              <a:rPr lang="en-US" sz="2800" dirty="0">
                <a:solidFill>
                  <a:srgbClr val="002060"/>
                </a:solidFill>
                <a:latin typeface="Times New Roman" panose="02020603050405020304" pitchFamily="18" charset="0"/>
                <a:cs typeface="Times New Roman" panose="02020603050405020304" pitchFamily="18" charset="0"/>
              </a:rPr>
              <a:t>Females, should wipe from front to back after voiding to prevent contaminating the urethra with bacteria from the anal area.</a:t>
            </a:r>
          </a:p>
          <a:p>
            <a:r>
              <a:rPr lang="en-US" sz="2800" dirty="0">
                <a:solidFill>
                  <a:srgbClr val="002060"/>
                </a:solidFill>
                <a:latin typeface="Times New Roman" panose="02020603050405020304" pitchFamily="18" charset="0"/>
                <a:cs typeface="Times New Roman" panose="02020603050405020304" pitchFamily="18" charset="0"/>
              </a:rPr>
              <a:t>Cranberry juice may be effective. </a:t>
            </a:r>
          </a:p>
          <a:p>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4876800"/>
            <a:ext cx="2282603" cy="139695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886200"/>
            <a:ext cx="1489203" cy="27428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4648200"/>
            <a:ext cx="1504421" cy="19981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404664"/>
            <a:ext cx="5171256" cy="866527"/>
          </a:xfrm>
        </p:spPr>
        <p:txBody>
          <a:bodyPr>
            <a:noAutofit/>
          </a:bodyPr>
          <a:lstStyle/>
          <a:p>
            <a:r>
              <a:rPr lang="en-US" sz="4400" dirty="0">
                <a:solidFill>
                  <a:srgbClr val="002060"/>
                </a:solidFill>
                <a:latin typeface="Times New Roman" panose="02020603050405020304" pitchFamily="18" charset="0"/>
                <a:cs typeface="Times New Roman" panose="02020603050405020304" pitchFamily="18" charset="0"/>
              </a:rPr>
              <a:t>DD</a:t>
            </a:r>
            <a:endParaRPr lang="ar-SA" sz="4400" dirty="0">
              <a:solidFill>
                <a:srgbClr val="002060"/>
              </a:solidFill>
              <a:latin typeface="Times New Roman" panose="02020603050405020304" pitchFamily="18" charset="0"/>
              <a:cs typeface="Times New Roman" panose="02020603050405020304" pitchFamily="18" charset="0"/>
            </a:endParaRPr>
          </a:p>
        </p:txBody>
      </p:sp>
      <p:sp>
        <p:nvSpPr>
          <p:cNvPr id="3" name="عنوان فرعي 2"/>
          <p:cNvSpPr>
            <a:spLocks noGrp="1"/>
          </p:cNvSpPr>
          <p:nvPr>
            <p:ph type="subTitle" idx="1"/>
          </p:nvPr>
        </p:nvSpPr>
        <p:spPr>
          <a:xfrm>
            <a:off x="467544" y="1916832"/>
            <a:ext cx="8208912" cy="4392488"/>
          </a:xfrm>
        </p:spPr>
        <p:txBody>
          <a:bodyPr>
            <a:normAutofit/>
          </a:bodyPr>
          <a:lstStyle/>
          <a:p>
            <a:pPr marL="457200" indent="-457200" algn="l" rtl="0">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lower urinary tract infection (LUTI).</a:t>
            </a:r>
          </a:p>
          <a:p>
            <a:pPr marL="457200" indent="-457200" algn="l" rtl="0">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upper urinary tract infection (UUTI).</a:t>
            </a:r>
          </a:p>
          <a:p>
            <a:pPr marL="457200" indent="-457200" algn="l" rtl="0">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Urethritis. </a:t>
            </a:r>
          </a:p>
          <a:p>
            <a:pPr marL="457200" indent="-457200" algn="l" rtl="0">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Urinary tract stones or foreign bodies.</a:t>
            </a:r>
          </a:p>
          <a:p>
            <a:pPr marL="457200" indent="-457200" algn="l" rtl="0">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Sexually transmitted diseases (STDs).</a:t>
            </a:r>
          </a:p>
          <a:p>
            <a:pPr marL="457200" indent="-457200" algn="l" rtl="0">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Vulvovaginitis.</a:t>
            </a:r>
          </a:p>
          <a:p>
            <a:pPr marL="457200" indent="-457200" algn="l" rtl="0">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Lithium and heavy metal toxicity. </a:t>
            </a:r>
          </a:p>
          <a:p>
            <a:pPr marL="457200" indent="-457200" algn="l" rtl="0">
              <a:buFont typeface="Arial" panose="020B0604020202020204" pitchFamily="34" charset="0"/>
              <a:buChar char="•"/>
            </a:pPr>
            <a:endParaRPr lang="en-US" dirty="0">
              <a:solidFill>
                <a:schemeClr val="tx1"/>
              </a:solidFill>
            </a:endParaRPr>
          </a:p>
          <a:p>
            <a:pPr algn="l" rtl="0"/>
            <a:endParaRPr lang="ar-SA" dirty="0">
              <a:solidFill>
                <a:schemeClr val="tx1"/>
              </a:solidFill>
            </a:endParaRPr>
          </a:p>
        </p:txBody>
      </p:sp>
    </p:spTree>
    <p:extLst>
      <p:ext uri="{BB962C8B-B14F-4D97-AF65-F5344CB8AC3E}">
        <p14:creationId xmlns:p14="http://schemas.microsoft.com/office/powerpoint/2010/main" val="15299520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002060"/>
                </a:solidFill>
                <a:latin typeface="Times New Roman" panose="02020603050405020304" pitchFamily="18" charset="0"/>
                <a:cs typeface="Times New Roman" panose="02020603050405020304" pitchFamily="18" charset="0"/>
              </a:rPr>
              <a:t>Prophylactic therapy: </a:t>
            </a:r>
            <a:endParaRPr lang="en-US" sz="44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itchFamily="2" charset="2"/>
              <a:buChar char="Ø"/>
            </a:pPr>
            <a:endParaRPr lang="en-US" sz="2800" dirty="0">
              <a:solidFill>
                <a:srgbClr val="002060"/>
              </a:solidFill>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In recurrent infections</a:t>
            </a:r>
          </a:p>
          <a:p>
            <a:pPr>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Treatment </a:t>
            </a:r>
            <a:r>
              <a:rPr lang="en-US" sz="2800" u="sng" dirty="0">
                <a:solidFill>
                  <a:srgbClr val="002060"/>
                </a:solidFill>
                <a:latin typeface="Times New Roman" panose="02020603050405020304" pitchFamily="18" charset="0"/>
                <a:cs typeface="Times New Roman" panose="02020603050405020304" pitchFamily="18" charset="0"/>
              </a:rPr>
              <a:t>for 6–12 months</a:t>
            </a:r>
          </a:p>
          <a:p>
            <a:pPr>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low-dose prophylaxis:</a:t>
            </a:r>
          </a:p>
          <a:p>
            <a:pPr marL="114300" indent="0">
              <a:buNone/>
            </a:pPr>
            <a:endParaRPr lang="en-US" sz="2800" dirty="0">
              <a:solidFill>
                <a:srgbClr val="002060"/>
              </a:solidFill>
              <a:latin typeface="Times New Roman" panose="02020603050405020304" pitchFamily="18" charset="0"/>
              <a:cs typeface="Times New Roman" panose="02020603050405020304" pitchFamily="18" charset="0"/>
            </a:endParaRPr>
          </a:p>
          <a:p>
            <a:pPr lvl="1">
              <a:buFont typeface="Wingdings" pitchFamily="2" charset="2"/>
              <a:buChar char="Ø"/>
            </a:pPr>
            <a:r>
              <a:rPr lang="en-US" sz="2600" dirty="0">
                <a:solidFill>
                  <a:srgbClr val="002060"/>
                </a:solidFill>
                <a:latin typeface="Times New Roman" panose="02020603050405020304" pitchFamily="18" charset="0"/>
                <a:cs typeface="Times New Roman" panose="02020603050405020304" pitchFamily="18" charset="0"/>
              </a:rPr>
              <a:t> Trimethoprim 100 mg, </a:t>
            </a:r>
          </a:p>
          <a:p>
            <a:pPr lvl="1">
              <a:buFont typeface="Wingdings" pitchFamily="2" charset="2"/>
              <a:buChar char="Ø"/>
            </a:pPr>
            <a:r>
              <a:rPr lang="en-US" sz="2600" dirty="0">
                <a:solidFill>
                  <a:srgbClr val="002060"/>
                </a:solidFill>
                <a:latin typeface="Times New Roman" panose="02020603050405020304" pitchFamily="18" charset="0"/>
                <a:cs typeface="Times New Roman" panose="02020603050405020304" pitchFamily="18" charset="0"/>
              </a:rPr>
              <a:t> Co-</a:t>
            </a:r>
            <a:r>
              <a:rPr lang="en-US" sz="2600" dirty="0" err="1">
                <a:solidFill>
                  <a:srgbClr val="002060"/>
                </a:solidFill>
                <a:latin typeface="Times New Roman" panose="02020603050405020304" pitchFamily="18" charset="0"/>
                <a:cs typeface="Times New Roman" panose="02020603050405020304" pitchFamily="18" charset="0"/>
              </a:rPr>
              <a:t>Trimoxazole</a:t>
            </a:r>
            <a:r>
              <a:rPr lang="en-US" sz="2600" dirty="0">
                <a:solidFill>
                  <a:srgbClr val="002060"/>
                </a:solidFill>
                <a:latin typeface="Times New Roman" panose="02020603050405020304" pitchFamily="18" charset="0"/>
                <a:cs typeface="Times New Roman" panose="02020603050405020304" pitchFamily="18" charset="0"/>
              </a:rPr>
              <a:t> 480 mg, </a:t>
            </a:r>
          </a:p>
          <a:p>
            <a:pPr lvl="1">
              <a:buFont typeface="Wingdings" pitchFamily="2" charset="2"/>
              <a:buChar char="Ø"/>
            </a:pP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Cefalexin</a:t>
            </a:r>
            <a:r>
              <a:rPr lang="en-US" sz="2600" dirty="0">
                <a:solidFill>
                  <a:srgbClr val="002060"/>
                </a:solidFill>
                <a:latin typeface="Times New Roman" panose="02020603050405020304" pitchFamily="18" charset="0"/>
                <a:cs typeface="Times New Roman" panose="02020603050405020304" pitchFamily="18" charset="0"/>
              </a:rPr>
              <a:t> 125 mg </a:t>
            </a:r>
            <a:r>
              <a:rPr lang="en-US" sz="2600" u="sng" dirty="0">
                <a:solidFill>
                  <a:srgbClr val="002060"/>
                </a:solidFill>
                <a:latin typeface="Times New Roman" panose="02020603050405020304" pitchFamily="18" charset="0"/>
                <a:cs typeface="Times New Roman" panose="02020603050405020304" pitchFamily="18" charset="0"/>
              </a:rPr>
              <a:t>at night</a:t>
            </a:r>
            <a:r>
              <a:rPr lang="en-US" sz="2600" dirty="0">
                <a:solidFill>
                  <a:srgbClr val="002060"/>
                </a:solidFill>
                <a:latin typeface="Times New Roman" panose="02020603050405020304" pitchFamily="18" charset="0"/>
                <a:cs typeface="Times New Roman" panose="02020603050405020304" pitchFamily="18" charset="0"/>
              </a:rPr>
              <a:t>)</a:t>
            </a:r>
            <a:endParaRPr lang="en-US"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002060"/>
                </a:solidFill>
                <a:latin typeface="Times New Roman" panose="02020603050405020304" pitchFamily="18" charset="0"/>
                <a:cs typeface="Times New Roman" panose="02020603050405020304" pitchFamily="18" charset="0"/>
              </a:rPr>
              <a:t>In Summary: </a:t>
            </a:r>
            <a:endParaRPr lang="en-US" sz="44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endParaRPr lang="en-US" sz="2800" dirty="0">
              <a:solidFill>
                <a:srgbClr val="002060"/>
              </a:solidFill>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UTI is a common problem.</a:t>
            </a:r>
          </a:p>
          <a:p>
            <a:pPr>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Female are more prone for this problem.</a:t>
            </a:r>
            <a:endParaRPr lang="en-US" sz="2800" u="sng" dirty="0">
              <a:solidFill>
                <a:srgbClr val="002060"/>
              </a:solidFill>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Empiric treatment of short duration is OK </a:t>
            </a:r>
          </a:p>
          <a:p>
            <a:pPr>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Be aware of Upper UTI, and UTI in male</a:t>
            </a:r>
          </a:p>
          <a:p>
            <a:pPr>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Non-pharmacological and good hygienic habits are the corner stones to reduce the recurrent attacks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268594-A0D6-EAC2-FF44-E5370F5E15BE}"/>
              </a:ext>
            </a:extLst>
          </p:cNvPr>
          <p:cNvSpPr>
            <a:spLocks noGrp="1"/>
          </p:cNvSpPr>
          <p:nvPr>
            <p:ph type="title"/>
          </p:nvPr>
        </p:nvSpPr>
        <p:spPr>
          <a:xfrm>
            <a:off x="457200" y="274638"/>
            <a:ext cx="7620000" cy="106362"/>
          </a:xfrm>
        </p:spPr>
        <p:txBody>
          <a:bodyPr/>
          <a:lstStyle/>
          <a:p>
            <a:endParaRPr lang="en-US" dirty="0"/>
          </a:p>
        </p:txBody>
      </p:sp>
      <p:sp>
        <p:nvSpPr>
          <p:cNvPr id="8" name="Content Placeholder 7">
            <a:extLst>
              <a:ext uri="{FF2B5EF4-FFF2-40B4-BE49-F238E27FC236}">
                <a16:creationId xmlns:a16="http://schemas.microsoft.com/office/drawing/2014/main" id="{F287FB08-DAEA-0A0F-A1AC-8F392137F4C6}"/>
              </a:ext>
            </a:extLst>
          </p:cNvPr>
          <p:cNvSpPr>
            <a:spLocks noGrp="1"/>
          </p:cNvSpPr>
          <p:nvPr>
            <p:ph idx="1"/>
          </p:nvPr>
        </p:nvSpPr>
        <p:spPr>
          <a:xfrm>
            <a:off x="628650" y="762000"/>
            <a:ext cx="7886700" cy="5715000"/>
          </a:xfrm>
        </p:spPr>
        <p:txBody>
          <a:bodyPr>
            <a:normAutofit/>
          </a:bodyPr>
          <a:lstStyle/>
          <a:p>
            <a:pPr algn="l"/>
            <a:r>
              <a:rPr lang="en-US" b="0" i="0" u="none" strike="noStrike" baseline="0" dirty="0">
                <a:solidFill>
                  <a:srgbClr val="002060"/>
                </a:solidFill>
                <a:latin typeface="Times New Roman" panose="02020603050405020304" pitchFamily="18" charset="0"/>
                <a:cs typeface="Times New Roman" panose="02020603050405020304" pitchFamily="18" charset="0"/>
              </a:rPr>
              <a:t>A 23-year-old sexually active woman visits a free clinic, reporting a sudden onset of dysuria that began 2 days ago. On further questioning, she also reports urinary frequency, some back pain, and a pink discoloration to her urine. She denies vaginal discharge or irritation and has been afebrile. The clinic has no microscope or urine dip sticks available. Based on this history, what is her most likely diagnosis?</a:t>
            </a:r>
          </a:p>
          <a:p>
            <a:pPr algn="l"/>
            <a:endParaRPr lang="en-US" b="0" i="0" u="none" strike="noStrike" baseline="0" dirty="0">
              <a:solidFill>
                <a:srgbClr val="002060"/>
              </a:solidFill>
              <a:latin typeface="Times New Roman" panose="02020603050405020304" pitchFamily="18" charset="0"/>
              <a:cs typeface="Times New Roman" panose="02020603050405020304" pitchFamily="18" charset="0"/>
            </a:endParaRPr>
          </a:p>
          <a:p>
            <a:pPr marL="0" indent="0">
              <a:buNone/>
            </a:pPr>
            <a:r>
              <a:rPr lang="en-US" b="0" i="0" u="none" strike="noStrike" baseline="0" dirty="0">
                <a:solidFill>
                  <a:srgbClr val="002060"/>
                </a:solidFill>
                <a:latin typeface="Times New Roman" panose="02020603050405020304" pitchFamily="18" charset="0"/>
                <a:cs typeface="Times New Roman" panose="02020603050405020304" pitchFamily="18" charset="0"/>
              </a:rPr>
              <a:t>a. Acute bacterial cystitis</a:t>
            </a:r>
          </a:p>
          <a:p>
            <a:pPr marL="0" indent="0">
              <a:buNone/>
            </a:pPr>
            <a:r>
              <a:rPr lang="en-US" b="0" i="0" u="none" strike="noStrike" baseline="0" dirty="0">
                <a:solidFill>
                  <a:srgbClr val="002060"/>
                </a:solidFill>
                <a:latin typeface="Times New Roman" panose="02020603050405020304" pitchFamily="18" charset="0"/>
                <a:cs typeface="Times New Roman" panose="02020603050405020304" pitchFamily="18" charset="0"/>
              </a:rPr>
              <a:t>b. Urethritis</a:t>
            </a:r>
          </a:p>
          <a:p>
            <a:pPr marL="0" indent="0">
              <a:buNone/>
            </a:pPr>
            <a:r>
              <a:rPr lang="en-US" b="0" i="0" u="none" strike="noStrike" baseline="0" dirty="0">
                <a:solidFill>
                  <a:srgbClr val="002060"/>
                </a:solidFill>
                <a:latin typeface="Times New Roman" panose="02020603050405020304" pitchFamily="18" charset="0"/>
                <a:cs typeface="Times New Roman" panose="02020603050405020304" pitchFamily="18" charset="0"/>
              </a:rPr>
              <a:t>c. Pyelonephritis</a:t>
            </a:r>
          </a:p>
          <a:p>
            <a:pPr marL="0" indent="0">
              <a:buNone/>
            </a:pPr>
            <a:r>
              <a:rPr lang="en-US" b="0" i="0" u="none" strike="noStrike" baseline="0" dirty="0">
                <a:solidFill>
                  <a:srgbClr val="002060"/>
                </a:solidFill>
                <a:latin typeface="Times New Roman" panose="02020603050405020304" pitchFamily="18" charset="0"/>
                <a:cs typeface="Times New Roman" panose="02020603050405020304" pitchFamily="18" charset="0"/>
              </a:rPr>
              <a:t>d. Interstitial cystitis</a:t>
            </a:r>
          </a:p>
          <a:p>
            <a:pPr marL="0" indent="0">
              <a:buNone/>
            </a:pPr>
            <a:r>
              <a:rPr lang="en-US" b="0" i="0" u="none" strike="noStrike" baseline="0" dirty="0">
                <a:solidFill>
                  <a:srgbClr val="002060"/>
                </a:solidFill>
                <a:latin typeface="Times New Roman" panose="02020603050405020304" pitchFamily="18" charset="0"/>
                <a:cs typeface="Times New Roman" panose="02020603050405020304" pitchFamily="18" charset="0"/>
              </a:rPr>
              <a:t>e. Vulvovaginitis</a:t>
            </a: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159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C4F3-0D28-504C-95EE-E3535C303884}"/>
              </a:ext>
            </a:extLst>
          </p:cNvPr>
          <p:cNvSpPr>
            <a:spLocks noGrp="1"/>
          </p:cNvSpPr>
          <p:nvPr>
            <p:ph type="title"/>
          </p:nvPr>
        </p:nvSpPr>
        <p:spPr>
          <a:xfrm>
            <a:off x="457200" y="274638"/>
            <a:ext cx="7620000" cy="106362"/>
          </a:xfrm>
        </p:spPr>
        <p:txBody>
          <a:bodyPr/>
          <a:lstStyle/>
          <a:p>
            <a:endParaRPr lang="en-US" dirty="0"/>
          </a:p>
        </p:txBody>
      </p:sp>
      <p:sp>
        <p:nvSpPr>
          <p:cNvPr id="3" name="Content Placeholder 2">
            <a:extLst>
              <a:ext uri="{FF2B5EF4-FFF2-40B4-BE49-F238E27FC236}">
                <a16:creationId xmlns:a16="http://schemas.microsoft.com/office/drawing/2014/main" id="{5E8CCD48-218F-B8E9-45B4-25CD3BB434DC}"/>
              </a:ext>
            </a:extLst>
          </p:cNvPr>
          <p:cNvSpPr>
            <a:spLocks noGrp="1"/>
          </p:cNvSpPr>
          <p:nvPr>
            <p:ph idx="1"/>
          </p:nvPr>
        </p:nvSpPr>
        <p:spPr>
          <a:xfrm>
            <a:off x="628650" y="609600"/>
            <a:ext cx="7886700" cy="5867400"/>
          </a:xfrm>
        </p:spPr>
        <p:txBody>
          <a:bodyPr>
            <a:noAutofit/>
          </a:bodyPr>
          <a:lstStyle/>
          <a:p>
            <a:pPr algn="l"/>
            <a:r>
              <a:rPr lang="en-US" b="0" i="0" u="none" strike="noStrike" baseline="0" dirty="0">
                <a:solidFill>
                  <a:srgbClr val="002060"/>
                </a:solidFill>
                <a:latin typeface="Times New Roman" panose="02020603050405020304" pitchFamily="18" charset="0"/>
                <a:cs typeface="Times New Roman" panose="02020603050405020304" pitchFamily="18" charset="0"/>
              </a:rPr>
              <a:t>An 18-year-old woman is seeing you for back pain, frequency, and dysuria. She has never had a urinary tract infection (UTI) in the past, and though she recently became sexually active, she denies vaginal discharge or risk for sexually transmitted infection. In this setting, when would a urine culture be necessary?</a:t>
            </a:r>
          </a:p>
          <a:p>
            <a:pPr algn="l"/>
            <a:endParaRPr lang="en-US" b="0" i="0" u="none" strike="noStrike" baseline="0" dirty="0">
              <a:solidFill>
                <a:srgbClr val="002060"/>
              </a:solidFill>
              <a:latin typeface="Times New Roman" panose="02020603050405020304" pitchFamily="18" charset="0"/>
              <a:cs typeface="Times New Roman" panose="02020603050405020304" pitchFamily="18" charset="0"/>
            </a:endParaRPr>
          </a:p>
          <a:p>
            <a:pPr marL="0" indent="0">
              <a:buNone/>
            </a:pPr>
            <a:r>
              <a:rPr lang="en-US" b="0" i="0" u="none" strike="noStrike" baseline="0" dirty="0">
                <a:solidFill>
                  <a:srgbClr val="002060"/>
                </a:solidFill>
                <a:latin typeface="Times New Roman" panose="02020603050405020304" pitchFamily="18" charset="0"/>
                <a:cs typeface="Times New Roman" panose="02020603050405020304" pitchFamily="18" charset="0"/>
              </a:rPr>
              <a:t>a. </a:t>
            </a:r>
            <a:r>
              <a:rPr lang="en-US" dirty="0">
                <a:solidFill>
                  <a:srgbClr val="002060"/>
                </a:solidFill>
                <a:latin typeface="Times New Roman" panose="02020603050405020304" pitchFamily="18" charset="0"/>
                <a:cs typeface="Times New Roman" panose="02020603050405020304" pitchFamily="18" charset="0"/>
              </a:rPr>
              <a:t>I</a:t>
            </a:r>
            <a:r>
              <a:rPr lang="en-US" b="0" i="0" u="none" strike="noStrike" baseline="0" dirty="0">
                <a:solidFill>
                  <a:srgbClr val="002060"/>
                </a:solidFill>
                <a:latin typeface="Times New Roman" panose="02020603050405020304" pitchFamily="18" charset="0"/>
                <a:cs typeface="Times New Roman" panose="02020603050405020304" pitchFamily="18" charset="0"/>
              </a:rPr>
              <a:t>f a urine dipstick were negative</a:t>
            </a:r>
          </a:p>
          <a:p>
            <a:pPr marL="0" indent="0">
              <a:buNone/>
            </a:pPr>
            <a:r>
              <a:rPr lang="en-US" dirty="0">
                <a:solidFill>
                  <a:srgbClr val="002060"/>
                </a:solidFill>
                <a:latin typeface="Times New Roman" panose="02020603050405020304" pitchFamily="18" charset="0"/>
                <a:cs typeface="Times New Roman" panose="02020603050405020304" pitchFamily="18" charset="0"/>
              </a:rPr>
              <a:t>b</a:t>
            </a:r>
            <a:r>
              <a:rPr lang="en-US" b="0" i="0" u="none" strike="noStrike" baseline="0" dirty="0">
                <a:solidFill>
                  <a:srgbClr val="002060"/>
                </a:solidFill>
                <a:latin typeface="Times New Roman" panose="02020603050405020304" pitchFamily="18" charset="0"/>
                <a:cs typeface="Times New Roman" panose="02020603050405020304" pitchFamily="18" charset="0"/>
              </a:rPr>
              <a:t>. If a urine dipstick was positive for leukocyte esterase and blood</a:t>
            </a:r>
          </a:p>
          <a:p>
            <a:pPr marL="0" indent="0">
              <a:buNone/>
            </a:pPr>
            <a:r>
              <a:rPr lang="en-US" dirty="0">
                <a:solidFill>
                  <a:srgbClr val="002060"/>
                </a:solidFill>
                <a:latin typeface="Times New Roman" panose="02020603050405020304" pitchFamily="18" charset="0"/>
                <a:cs typeface="Times New Roman" panose="02020603050405020304" pitchFamily="18" charset="0"/>
              </a:rPr>
              <a:t>c</a:t>
            </a:r>
            <a:r>
              <a:rPr lang="en-US" b="0" i="0" u="none" strike="noStrike" baseline="0" dirty="0">
                <a:solidFill>
                  <a:srgbClr val="002060"/>
                </a:solidFill>
                <a:latin typeface="Times New Roman" panose="02020603050405020304" pitchFamily="18" charset="0"/>
                <a:cs typeface="Times New Roman" panose="02020603050405020304" pitchFamily="18" charset="0"/>
              </a:rPr>
              <a:t>. If a microscopic evaluation of her centrifuged urine revealed more than 5 white blood cells per high powered field</a:t>
            </a:r>
          </a:p>
          <a:p>
            <a:pPr marL="0" indent="0">
              <a:buNone/>
            </a:pPr>
            <a:r>
              <a:rPr lang="en-US" dirty="0">
                <a:solidFill>
                  <a:srgbClr val="002060"/>
                </a:solidFill>
                <a:latin typeface="Times New Roman" panose="02020603050405020304" pitchFamily="18" charset="0"/>
                <a:cs typeface="Times New Roman" panose="02020603050405020304" pitchFamily="18" charset="0"/>
              </a:rPr>
              <a:t>d</a:t>
            </a:r>
            <a:r>
              <a:rPr lang="en-US" b="0" i="0" u="none" strike="noStrike" baseline="0" dirty="0">
                <a:solidFill>
                  <a:srgbClr val="002060"/>
                </a:solidFill>
                <a:latin typeface="Times New Roman" panose="02020603050405020304" pitchFamily="18" charset="0"/>
                <a:cs typeface="Times New Roman" panose="02020603050405020304" pitchFamily="18" charset="0"/>
              </a:rPr>
              <a:t>. If a microscopic evaluation of her centrifuged urine revealed significant bacteriuria</a:t>
            </a: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71016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567BA-A673-9C2F-0358-21F57C5AD629}"/>
              </a:ext>
            </a:extLst>
          </p:cNvPr>
          <p:cNvSpPr>
            <a:spLocks noGrp="1"/>
          </p:cNvSpPr>
          <p:nvPr>
            <p:ph type="title"/>
          </p:nvPr>
        </p:nvSpPr>
        <p:spPr>
          <a:xfrm>
            <a:off x="457200" y="274638"/>
            <a:ext cx="7620000" cy="45719"/>
          </a:xfrm>
        </p:spPr>
        <p:txBody>
          <a:bodyPr/>
          <a:lstStyle/>
          <a:p>
            <a:endParaRPr lang="en-US" dirty="0"/>
          </a:p>
        </p:txBody>
      </p:sp>
      <p:sp>
        <p:nvSpPr>
          <p:cNvPr id="3" name="Content Placeholder 2">
            <a:extLst>
              <a:ext uri="{FF2B5EF4-FFF2-40B4-BE49-F238E27FC236}">
                <a16:creationId xmlns:a16="http://schemas.microsoft.com/office/drawing/2014/main" id="{3837FC97-C9AF-C078-91F5-3E34C617F6D2}"/>
              </a:ext>
            </a:extLst>
          </p:cNvPr>
          <p:cNvSpPr>
            <a:spLocks noGrp="1"/>
          </p:cNvSpPr>
          <p:nvPr>
            <p:ph idx="1"/>
          </p:nvPr>
        </p:nvSpPr>
        <p:spPr>
          <a:xfrm>
            <a:off x="628650" y="762000"/>
            <a:ext cx="7886700" cy="5638799"/>
          </a:xfrm>
        </p:spPr>
        <p:txBody>
          <a:bodyPr>
            <a:normAutofit/>
          </a:bodyPr>
          <a:lstStyle/>
          <a:p>
            <a:pPr marL="0" indent="0">
              <a:buNone/>
            </a:pPr>
            <a:r>
              <a:rPr lang="en-US" sz="2800" dirty="0">
                <a:solidFill>
                  <a:srgbClr val="002060"/>
                </a:solidFill>
                <a:latin typeface="Times New Roman" panose="02020603050405020304" pitchFamily="18" charset="0"/>
                <a:cs typeface="Times New Roman" panose="02020603050405020304" pitchFamily="18" charset="0"/>
              </a:rPr>
              <a:t>A screening urinalysis in a female patient reveals asymptomatic bacteriuria. In which of the following patients would treatment be indicated?</a:t>
            </a:r>
          </a:p>
          <a:p>
            <a:pPr marL="0" indent="0">
              <a:buNone/>
            </a:pPr>
            <a:endParaRPr lang="en-US" sz="2800" dirty="0">
              <a:solidFill>
                <a:srgbClr val="002060"/>
              </a:solidFill>
              <a:latin typeface="Times New Roman" panose="02020603050405020304" pitchFamily="18" charset="0"/>
              <a:cs typeface="Times New Roman" panose="02020603050405020304" pitchFamily="18" charset="0"/>
            </a:endParaRPr>
          </a:p>
          <a:p>
            <a:pPr marL="0" indent="0">
              <a:buNone/>
            </a:pPr>
            <a:r>
              <a:rPr lang="en-US" sz="2800" dirty="0">
                <a:solidFill>
                  <a:srgbClr val="002060"/>
                </a:solidFill>
                <a:latin typeface="Times New Roman" panose="02020603050405020304" pitchFamily="18" charset="0"/>
                <a:cs typeface="Times New Roman" panose="02020603050405020304" pitchFamily="18" charset="0"/>
              </a:rPr>
              <a:t>a. A sexually active teenager</a:t>
            </a:r>
          </a:p>
          <a:p>
            <a:pPr marL="0" indent="0">
              <a:buNone/>
            </a:pPr>
            <a:r>
              <a:rPr lang="en-US" sz="2800" dirty="0">
                <a:solidFill>
                  <a:srgbClr val="002060"/>
                </a:solidFill>
                <a:latin typeface="Times New Roman" panose="02020603050405020304" pitchFamily="18" charset="0"/>
                <a:cs typeface="Times New Roman" panose="02020603050405020304" pitchFamily="18" charset="0"/>
              </a:rPr>
              <a:t>b. A pregnant 26-year-old</a:t>
            </a:r>
          </a:p>
          <a:p>
            <a:pPr marL="0" indent="0">
              <a:buNone/>
            </a:pPr>
            <a:r>
              <a:rPr lang="en-US" sz="2800" dirty="0">
                <a:solidFill>
                  <a:srgbClr val="002060"/>
                </a:solidFill>
                <a:latin typeface="Times New Roman" panose="02020603050405020304" pitchFamily="18" charset="0"/>
                <a:cs typeface="Times New Roman" panose="02020603050405020304" pitchFamily="18" charset="0"/>
              </a:rPr>
              <a:t>c. A 45-year-old with uncontrolled hypertension</a:t>
            </a:r>
          </a:p>
          <a:p>
            <a:pPr marL="0" indent="0">
              <a:buNone/>
            </a:pPr>
            <a:r>
              <a:rPr lang="en-US" sz="2800" dirty="0">
                <a:solidFill>
                  <a:srgbClr val="002060"/>
                </a:solidFill>
                <a:latin typeface="Times New Roman" panose="02020603050405020304" pitchFamily="18" charset="0"/>
                <a:cs typeface="Times New Roman" panose="02020603050405020304" pitchFamily="18" charset="0"/>
              </a:rPr>
              <a:t>d. A menopausal woman</a:t>
            </a:r>
          </a:p>
          <a:p>
            <a:pPr marL="0" indent="0">
              <a:buNone/>
            </a:pPr>
            <a:r>
              <a:rPr lang="en-US" sz="2800" dirty="0">
                <a:solidFill>
                  <a:srgbClr val="002060"/>
                </a:solidFill>
                <a:latin typeface="Times New Roman" panose="02020603050405020304" pitchFamily="18" charset="0"/>
                <a:cs typeface="Times New Roman" panose="02020603050405020304" pitchFamily="18" charset="0"/>
              </a:rPr>
              <a:t>e. An otherwise healthy 80-year-old woman</a:t>
            </a:r>
          </a:p>
        </p:txBody>
      </p:sp>
    </p:spTree>
    <p:extLst>
      <p:ext uri="{BB962C8B-B14F-4D97-AF65-F5344CB8AC3E}">
        <p14:creationId xmlns:p14="http://schemas.microsoft.com/office/powerpoint/2010/main" val="37334346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E11E5-94DF-9F6F-8B64-6BF7C0B9A091}"/>
              </a:ext>
            </a:extLst>
          </p:cNvPr>
          <p:cNvSpPr>
            <a:spLocks noGrp="1"/>
          </p:cNvSpPr>
          <p:nvPr>
            <p:ph type="title"/>
          </p:nvPr>
        </p:nvSpPr>
        <p:spPr>
          <a:xfrm>
            <a:off x="457200" y="274638"/>
            <a:ext cx="7620000" cy="182562"/>
          </a:xfrm>
        </p:spPr>
        <p:txBody>
          <a:bodyPr/>
          <a:lstStyle/>
          <a:p>
            <a:endParaRPr lang="en-US" dirty="0"/>
          </a:p>
        </p:txBody>
      </p:sp>
      <p:sp>
        <p:nvSpPr>
          <p:cNvPr id="3" name="Content Placeholder 2">
            <a:extLst>
              <a:ext uri="{FF2B5EF4-FFF2-40B4-BE49-F238E27FC236}">
                <a16:creationId xmlns:a16="http://schemas.microsoft.com/office/drawing/2014/main" id="{118AAA02-23B8-B7A0-0B66-EDD416B6CFCD}"/>
              </a:ext>
            </a:extLst>
          </p:cNvPr>
          <p:cNvSpPr>
            <a:spLocks noGrp="1"/>
          </p:cNvSpPr>
          <p:nvPr>
            <p:ph idx="1"/>
          </p:nvPr>
        </p:nvSpPr>
        <p:spPr>
          <a:xfrm>
            <a:off x="628650" y="762000"/>
            <a:ext cx="7886700" cy="5821362"/>
          </a:xfrm>
        </p:spPr>
        <p:txBody>
          <a:bodyPr>
            <a:noAutofit/>
          </a:bodyPr>
          <a:lstStyle/>
          <a:p>
            <a:pPr marL="0" indent="0">
              <a:buNone/>
            </a:pPr>
            <a:r>
              <a:rPr lang="en-US" sz="2400" b="0" i="0" u="none" strike="noStrike" baseline="0" dirty="0">
                <a:solidFill>
                  <a:srgbClr val="002060"/>
                </a:solidFill>
                <a:latin typeface="Times New Roman" panose="02020603050405020304" pitchFamily="18" charset="0"/>
                <a:cs typeface="Times New Roman" panose="02020603050405020304" pitchFamily="18" charset="0"/>
              </a:rPr>
              <a:t>You are seeing a 34-year-old man with urinary symptoms. He reports frequency, urgency, and moderate back pain. He is febrile and acutely ill. He has no penile discharge. His urinalysis shows marked pyuria. He has never had an episode like this before and has no known urinary tract abnormalities. What is the most likely diagnosis?</a:t>
            </a:r>
          </a:p>
          <a:p>
            <a:pPr marL="0" indent="0">
              <a:buNone/>
            </a:pPr>
            <a:endParaRPr lang="en-US" sz="2400" b="0" i="0" u="none" strike="noStrike" baseline="0" dirty="0">
              <a:solidFill>
                <a:srgbClr val="002060"/>
              </a:solidFill>
              <a:latin typeface="Times New Roman" panose="02020603050405020304" pitchFamily="18" charset="0"/>
              <a:cs typeface="Times New Roman" panose="02020603050405020304" pitchFamily="18" charset="0"/>
            </a:endParaRPr>
          </a:p>
          <a:p>
            <a:pPr marL="0" indent="0">
              <a:buNone/>
            </a:pPr>
            <a:r>
              <a:rPr lang="en-US" sz="2400" b="0" i="0" u="none" strike="noStrike" baseline="0" dirty="0">
                <a:solidFill>
                  <a:srgbClr val="002060"/>
                </a:solidFill>
                <a:latin typeface="Times New Roman" panose="02020603050405020304" pitchFamily="18" charset="0"/>
                <a:cs typeface="Times New Roman" panose="02020603050405020304" pitchFamily="18" charset="0"/>
              </a:rPr>
              <a:t>a. Gonococcal urethritis</a:t>
            </a:r>
          </a:p>
          <a:p>
            <a:pPr marL="0" indent="0">
              <a:buNone/>
            </a:pPr>
            <a:r>
              <a:rPr lang="en-US" sz="2400" b="0" i="0" u="none" strike="noStrike" baseline="0" dirty="0">
                <a:solidFill>
                  <a:srgbClr val="002060"/>
                </a:solidFill>
                <a:latin typeface="Times New Roman" panose="02020603050405020304" pitchFamily="18" charset="0"/>
                <a:cs typeface="Times New Roman" panose="02020603050405020304" pitchFamily="18" charset="0"/>
              </a:rPr>
              <a:t>b. Nongonococcal urethritis</a:t>
            </a:r>
          </a:p>
          <a:p>
            <a:pPr marL="0" indent="0">
              <a:buNone/>
            </a:pPr>
            <a:r>
              <a:rPr lang="en-US" sz="2400" b="0" i="0" u="none" strike="noStrike" baseline="0" dirty="0">
                <a:solidFill>
                  <a:srgbClr val="002060"/>
                </a:solidFill>
                <a:latin typeface="Times New Roman" panose="02020603050405020304" pitchFamily="18" charset="0"/>
                <a:cs typeface="Times New Roman" panose="02020603050405020304" pitchFamily="18" charset="0"/>
              </a:rPr>
              <a:t>c. Acute bacterial cystitis</a:t>
            </a:r>
          </a:p>
          <a:p>
            <a:pPr marL="0" indent="0">
              <a:buNone/>
            </a:pPr>
            <a:r>
              <a:rPr lang="en-US" sz="2400" b="0" i="0" u="none" strike="noStrike" baseline="0" dirty="0">
                <a:solidFill>
                  <a:srgbClr val="002060"/>
                </a:solidFill>
                <a:latin typeface="Times New Roman" panose="02020603050405020304" pitchFamily="18" charset="0"/>
                <a:cs typeface="Times New Roman" panose="02020603050405020304" pitchFamily="18" charset="0"/>
              </a:rPr>
              <a:t>d. </a:t>
            </a:r>
            <a:r>
              <a:rPr lang="en-US" sz="2400" dirty="0">
                <a:solidFill>
                  <a:srgbClr val="002060"/>
                </a:solidFill>
                <a:latin typeface="Times New Roman" panose="02020603050405020304" pitchFamily="18" charset="0"/>
                <a:cs typeface="Times New Roman" panose="02020603050405020304" pitchFamily="18" charset="0"/>
              </a:rPr>
              <a:t>P</a:t>
            </a:r>
            <a:r>
              <a:rPr lang="en-US" sz="2400" b="0" i="0" u="none" strike="noStrike" baseline="0" dirty="0">
                <a:solidFill>
                  <a:srgbClr val="002060"/>
                </a:solidFill>
                <a:latin typeface="Times New Roman" panose="02020603050405020304" pitchFamily="18" charset="0"/>
                <a:cs typeface="Times New Roman" panose="02020603050405020304" pitchFamily="18" charset="0"/>
              </a:rPr>
              <a:t>yelonephritis</a:t>
            </a:r>
          </a:p>
          <a:p>
            <a:pPr marL="0" indent="0">
              <a:buNone/>
            </a:pPr>
            <a:r>
              <a:rPr lang="en-US" sz="2400" b="0" i="0" u="none" strike="noStrike" baseline="0" dirty="0">
                <a:solidFill>
                  <a:srgbClr val="002060"/>
                </a:solidFill>
                <a:latin typeface="Times New Roman" panose="02020603050405020304" pitchFamily="18" charset="0"/>
                <a:cs typeface="Times New Roman" panose="02020603050405020304" pitchFamily="18" charset="0"/>
              </a:rPr>
              <a:t>e. Acute prostatitis</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49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8ACD0-1676-75B9-C8A5-B6B1574041F0}"/>
              </a:ext>
            </a:extLst>
          </p:cNvPr>
          <p:cNvSpPr>
            <a:spLocks noGrp="1"/>
          </p:cNvSpPr>
          <p:nvPr>
            <p:ph type="title"/>
          </p:nvPr>
        </p:nvSpPr>
        <p:spPr>
          <a:xfrm>
            <a:off x="628650" y="838200"/>
            <a:ext cx="7886700" cy="914400"/>
          </a:xfrm>
        </p:spPr>
        <p:txBody>
          <a:bodyPr>
            <a:normAutofit/>
          </a:bodyPr>
          <a:lstStyle/>
          <a:p>
            <a:r>
              <a:rPr lang="en-US" sz="4500" b="1" dirty="0">
                <a:solidFill>
                  <a:srgbClr val="002060"/>
                </a:solidFill>
                <a:latin typeface="Times New Roman" panose="02020603050405020304" pitchFamily="18" charset="0"/>
                <a:cs typeface="Times New Roman" panose="02020603050405020304" pitchFamily="18" charset="0"/>
              </a:rPr>
              <a:t>Clinical tips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F61EC6-C4FE-8493-B3B8-93FC00543EB9}"/>
                  </a:ext>
                </a:extLst>
              </p:cNvPr>
              <p:cNvSpPr>
                <a:spLocks noGrp="1"/>
              </p:cNvSpPr>
              <p:nvPr>
                <p:ph idx="1"/>
              </p:nvPr>
            </p:nvSpPr>
            <p:spPr>
              <a:xfrm>
                <a:off x="628650" y="2533650"/>
                <a:ext cx="7886700" cy="2956322"/>
              </a:xfrm>
            </p:spPr>
            <p:txBody>
              <a:bodyPr>
                <a:normAutofit/>
              </a:bodyPr>
              <a:lstStyle/>
              <a:p>
                <a:r>
                  <a:rPr lang="en-US" sz="2800" dirty="0">
                    <a:solidFill>
                      <a:srgbClr val="002060"/>
                    </a:solidFill>
                    <a:latin typeface="Times New Roman" panose="02020603050405020304" pitchFamily="18" charset="0"/>
                    <a:cs typeface="Times New Roman" panose="02020603050405020304" pitchFamily="18" charset="0"/>
                  </a:rPr>
                  <a:t>Females </a:t>
                </a:r>
                <a14:m>
                  <m:oMath xmlns:m="http://schemas.openxmlformats.org/officeDocument/2006/math">
                    <m:r>
                      <a:rPr lang="en-US" sz="2800" i="1">
                        <a:solidFill>
                          <a:srgbClr val="002060"/>
                        </a:solidFill>
                        <a:latin typeface="Cambria Math" panose="02040503050406030204" pitchFamily="18" charset="0"/>
                        <a:ea typeface="Cambria Math" panose="02040503050406030204" pitchFamily="18" charset="0"/>
                      </a:rPr>
                      <m:t>&gt;</m:t>
                    </m:r>
                    <m:r>
                      <m:rPr>
                        <m:sty m:val="p"/>
                      </m:rPr>
                      <a:rPr lang="en-US" sz="2800">
                        <a:solidFill>
                          <a:srgbClr val="002060"/>
                        </a:solidFill>
                        <a:latin typeface="Cambria Math" panose="02040503050406030204" pitchFamily="18" charset="0"/>
                        <a:ea typeface="Cambria Math" panose="02040503050406030204" pitchFamily="18" charset="0"/>
                      </a:rPr>
                      <m:t>males</m:t>
                    </m:r>
                  </m:oMath>
                </a14:m>
                <a:endParaRPr lang="en-US" sz="2800"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endParaRPr>
              </a:p>
              <a:p>
                <a:r>
                  <a:rPr lang="en-US" sz="2800"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UTIs in male               STDs</a:t>
                </a:r>
              </a:p>
              <a:p>
                <a:r>
                  <a:rPr lang="en-US" sz="2800"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Old females </a:t>
                </a:r>
                <a14:m>
                  <m:oMath xmlns:m="http://schemas.openxmlformats.org/officeDocument/2006/math">
                    <m:r>
                      <a:rPr lang="en-US" sz="2800" i="1">
                        <a:solidFill>
                          <a:srgbClr val="002060"/>
                        </a:solidFill>
                        <a:latin typeface="Cambria Math" panose="02040503050406030204" pitchFamily="18" charset="0"/>
                        <a:ea typeface="Cambria Math" panose="02040503050406030204" pitchFamily="18" charset="0"/>
                      </a:rPr>
                      <m:t>&gt;</m:t>
                    </m:r>
                  </m:oMath>
                </a14:m>
                <a:r>
                  <a:rPr lang="en-US" sz="2800"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 young females</a:t>
                </a:r>
              </a:p>
              <a:p>
                <a:r>
                  <a:rPr lang="en-US" sz="2800" dirty="0">
                    <a:solidFill>
                      <a:srgbClr val="002060"/>
                    </a:solidFill>
                    <a:latin typeface="Times New Roman" panose="02020603050405020304" pitchFamily="18" charset="0"/>
                    <a:ea typeface="Cambria Math" panose="02040503050406030204" pitchFamily="18" charset="0"/>
                    <a:cs typeface="Times New Roman" panose="02020603050405020304" pitchFamily="18" charset="0"/>
                  </a:rPr>
                  <a:t>Rare in children ?????</a:t>
                </a:r>
              </a:p>
              <a:p>
                <a:pPr marL="0" indent="0">
                  <a:buNone/>
                </a:pPr>
                <a:endParaRPr lang="en-US" sz="33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70F61EC6-C4FE-8493-B3B8-93FC00543EB9}"/>
                  </a:ext>
                </a:extLst>
              </p:cNvPr>
              <p:cNvSpPr>
                <a:spLocks noGrp="1" noRot="1" noChangeAspect="1" noMove="1" noResize="1" noEditPoints="1" noAdjustHandles="1" noChangeArrowheads="1" noChangeShapeType="1" noTextEdit="1"/>
              </p:cNvSpPr>
              <p:nvPr>
                <p:ph idx="1"/>
              </p:nvPr>
            </p:nvSpPr>
            <p:spPr>
              <a:xfrm>
                <a:off x="628650" y="2533650"/>
                <a:ext cx="7886700" cy="2956322"/>
              </a:xfrm>
              <a:blipFill>
                <a:blip r:embed="rId2"/>
                <a:stretch>
                  <a:fillRect t="-2268"/>
                </a:stretch>
              </a:blipFill>
            </p:spPr>
            <p:txBody>
              <a:bodyPr/>
              <a:lstStyle/>
              <a:p>
                <a:r>
                  <a:rPr lang="en-GB">
                    <a:noFill/>
                  </a:rPr>
                  <a:t> </a:t>
                </a:r>
              </a:p>
            </p:txBody>
          </p:sp>
        </mc:Fallback>
      </mc:AlternateContent>
      <p:cxnSp>
        <p:nvCxnSpPr>
          <p:cNvPr id="5" name="Straight Arrow Connector 4">
            <a:extLst>
              <a:ext uri="{FF2B5EF4-FFF2-40B4-BE49-F238E27FC236}">
                <a16:creationId xmlns:a16="http://schemas.microsoft.com/office/drawing/2014/main" id="{3AA7CCC0-1601-1909-860F-620AC83FB4FC}"/>
              </a:ext>
            </a:extLst>
          </p:cNvPr>
          <p:cNvCxnSpPr/>
          <p:nvPr/>
        </p:nvCxnSpPr>
        <p:spPr>
          <a:xfrm>
            <a:off x="3451860" y="3326130"/>
            <a:ext cx="685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27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4400" b="1" dirty="0">
                <a:solidFill>
                  <a:srgbClr val="002060"/>
                </a:solidFill>
                <a:latin typeface="Times New Roman" panose="02020603050405020304" pitchFamily="18" charset="0"/>
                <a:cs typeface="Times New Roman" panose="02020603050405020304" pitchFamily="18" charset="0"/>
              </a:rPr>
              <a:t>Lower and Upper UTI</a:t>
            </a:r>
            <a:endParaRPr lang="ar-SA" sz="4400" b="1" dirty="0">
              <a:solidFill>
                <a:srgbClr val="00206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a:bodyPr>
          <a:lstStyle/>
          <a:p>
            <a:pPr algn="l" rtl="0">
              <a:buFont typeface="Wingdings" pitchFamily="2" charset="2"/>
              <a:buChar char="Ø"/>
            </a:pPr>
            <a:endParaRPr lang="en-US" sz="2800" b="1" dirty="0">
              <a:solidFill>
                <a:srgbClr val="002060"/>
              </a:solidFill>
              <a:latin typeface="Times New Roman" panose="02020603050405020304" pitchFamily="18" charset="0"/>
              <a:cs typeface="Times New Roman" panose="02020603050405020304" pitchFamily="18" charset="0"/>
            </a:endParaRPr>
          </a:p>
          <a:p>
            <a:pPr algn="l" rtl="0">
              <a:buFont typeface="Wingdings" pitchFamily="2" charset="2"/>
              <a:buChar char="Ø"/>
            </a:pPr>
            <a:r>
              <a:rPr lang="en-US" sz="2800" b="1" dirty="0">
                <a:solidFill>
                  <a:srgbClr val="002060"/>
                </a:solidFill>
                <a:latin typeface="Times New Roman" panose="02020603050405020304" pitchFamily="18" charset="0"/>
                <a:cs typeface="Times New Roman" panose="02020603050405020304" pitchFamily="18" charset="0"/>
              </a:rPr>
              <a:t> Lower urinary tract infection (LUTI):</a:t>
            </a:r>
          </a:p>
          <a:p>
            <a:pPr marL="0" indent="0" algn="l" rtl="0">
              <a:buNone/>
            </a:pPr>
            <a:r>
              <a:rPr lang="en-US" sz="2800" dirty="0">
                <a:solidFill>
                  <a:srgbClr val="002060"/>
                </a:solidFill>
                <a:latin typeface="Times New Roman" panose="02020603050405020304" pitchFamily="18" charset="0"/>
                <a:cs typeface="Times New Roman" panose="02020603050405020304" pitchFamily="18" charset="0"/>
              </a:rPr>
              <a:t>Symptoms suggestive of cystitis (dysuria or frequency without fever, chills or back pain).</a:t>
            </a:r>
            <a:endParaRPr lang="ar-SA" sz="2800" dirty="0">
              <a:solidFill>
                <a:srgbClr val="002060"/>
              </a:solidFill>
              <a:latin typeface="Times New Roman" panose="02020603050405020304" pitchFamily="18" charset="0"/>
              <a:cs typeface="Times New Roman" panose="02020603050405020304" pitchFamily="18" charset="0"/>
            </a:endParaRPr>
          </a:p>
          <a:p>
            <a:pPr algn="l" rtl="0">
              <a:buNone/>
            </a:pPr>
            <a:endParaRPr lang="en-US" sz="2800" i="1" dirty="0">
              <a:solidFill>
                <a:srgbClr val="002060"/>
              </a:solidFill>
              <a:latin typeface="Times New Roman" panose="02020603050405020304" pitchFamily="18" charset="0"/>
              <a:cs typeface="Times New Roman" panose="02020603050405020304" pitchFamily="18" charset="0"/>
            </a:endParaRPr>
          </a:p>
          <a:p>
            <a:pPr algn="l" rtl="0">
              <a:buFont typeface="Wingdings" pitchFamily="2" charset="2"/>
              <a:buChar char="Ø"/>
            </a:pPr>
            <a:r>
              <a:rPr lang="en-US" sz="2800" b="1" dirty="0">
                <a:solidFill>
                  <a:srgbClr val="002060"/>
                </a:solidFill>
                <a:latin typeface="Times New Roman" panose="02020603050405020304" pitchFamily="18" charset="0"/>
                <a:cs typeface="Times New Roman" panose="02020603050405020304" pitchFamily="18" charset="0"/>
              </a:rPr>
              <a:t> Upper urinary tract infection (UUTI):</a:t>
            </a:r>
          </a:p>
          <a:p>
            <a:pPr marL="0" indent="0" algn="l" rtl="0">
              <a:buNone/>
            </a:pPr>
            <a:r>
              <a:rPr lang="en-US" sz="2800" dirty="0">
                <a:solidFill>
                  <a:srgbClr val="002060"/>
                </a:solidFill>
                <a:latin typeface="Times New Roman" panose="02020603050405020304" pitchFamily="18" charset="0"/>
                <a:cs typeface="Times New Roman" panose="02020603050405020304" pitchFamily="18" charset="0"/>
              </a:rPr>
              <a:t>Symptoms suggestive of pyelonephritis (loin pain, flank tenderness, fever, rigors or other manifestations of systemic inflammatory response).</a:t>
            </a:r>
          </a:p>
        </p:txBody>
      </p:sp>
    </p:spTree>
    <p:extLst>
      <p:ext uri="{BB962C8B-B14F-4D97-AF65-F5344CB8AC3E}">
        <p14:creationId xmlns:p14="http://schemas.microsoft.com/office/powerpoint/2010/main" val="325203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3074" name="Picture 2" descr="C:\Users\Admain\Desktop\204826.jpg"/>
          <p:cNvPicPr>
            <a:picLocks noChangeAspect="1" noChangeArrowheads="1"/>
          </p:cNvPicPr>
          <p:nvPr/>
        </p:nvPicPr>
        <p:blipFill>
          <a:blip r:embed="rId2" cstate="print"/>
          <a:srcRect/>
          <a:stretch>
            <a:fillRect/>
          </a:stretch>
        </p:blipFill>
        <p:spPr bwMode="auto">
          <a:xfrm>
            <a:off x="304800" y="228600"/>
            <a:ext cx="8001000" cy="6324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002060"/>
                </a:solidFill>
                <a:latin typeface="Times New Roman" panose="02020603050405020304" pitchFamily="18" charset="0"/>
                <a:cs typeface="Times New Roman" panose="02020603050405020304" pitchFamily="18" charset="0"/>
              </a:rPr>
              <a:t>Urinary tract Infection:</a:t>
            </a:r>
          </a:p>
        </p:txBody>
      </p:sp>
      <p:sp>
        <p:nvSpPr>
          <p:cNvPr id="3" name="Content Placeholder 2"/>
          <p:cNvSpPr>
            <a:spLocks noGrp="1"/>
          </p:cNvSpPr>
          <p:nvPr>
            <p:ph idx="1"/>
          </p:nvPr>
        </p:nvSpPr>
        <p:spPr>
          <a:xfrm>
            <a:off x="457200" y="1600200"/>
            <a:ext cx="8001000" cy="4800600"/>
          </a:xfrm>
        </p:spPr>
        <p:txBody>
          <a:bodyPr>
            <a:normAutofit/>
          </a:bodyPr>
          <a:lstStyle/>
          <a:p>
            <a:pPr marL="114300" indent="0">
              <a:buNone/>
            </a:pPr>
            <a:endParaRPr lang="en-US" sz="2800" dirty="0">
              <a:solidFill>
                <a:srgbClr val="002060"/>
              </a:solidFill>
              <a:latin typeface="Times New Roman" panose="02020603050405020304" pitchFamily="18" charset="0"/>
              <a:cs typeface="Times New Roman" panose="02020603050405020304" pitchFamily="18" charset="0"/>
            </a:endParaRPr>
          </a:p>
          <a:p>
            <a:pPr>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UTI most common bacterial infection.</a:t>
            </a:r>
          </a:p>
          <a:p>
            <a:pPr>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Women are more likely to experience UTI than men. </a:t>
            </a:r>
          </a:p>
          <a:p>
            <a:pPr>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Up to 50% of women had UTI at some time during their life.</a:t>
            </a:r>
          </a:p>
          <a:p>
            <a:pPr>
              <a:buFont typeface="Wingdings" pitchFamily="2" charset="2"/>
              <a:buChar char="Ø"/>
            </a:pPr>
            <a:r>
              <a:rPr lang="en-US" sz="2800" dirty="0">
                <a:solidFill>
                  <a:srgbClr val="002060"/>
                </a:solidFill>
                <a:latin typeface="Times New Roman" panose="02020603050405020304" pitchFamily="18" charset="0"/>
                <a:cs typeface="Times New Roman" panose="02020603050405020304" pitchFamily="18" charset="0"/>
              </a:rPr>
              <a:t> Recurrent infections are serious. It can cause severe renal disease even end-stage renal failure.</a:t>
            </a:r>
          </a:p>
          <a:p>
            <a:pPr>
              <a:buFont typeface="Wingdings" pitchFamily="2" charset="2"/>
              <a:buChar char="Ø"/>
            </a:pPr>
            <a:endParaRPr lang="en-US" altLang="en-US" sz="2600" dirty="0"/>
          </a:p>
          <a:p>
            <a:endParaRPr lang="en-US" sz="2800" dirty="0"/>
          </a:p>
        </p:txBody>
      </p:sp>
    </p:spTree>
    <p:extLst>
      <p:ext uri="{BB962C8B-B14F-4D97-AF65-F5344CB8AC3E}">
        <p14:creationId xmlns:p14="http://schemas.microsoft.com/office/powerpoint/2010/main" val="2559126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0</TotalTime>
  <Words>2930</Words>
  <Application>Microsoft Office PowerPoint</Application>
  <PresentationFormat>On-screen Show (4:3)</PresentationFormat>
  <Paragraphs>380</Paragraphs>
  <Slides>55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Calibri</vt:lpstr>
      <vt:lpstr>Cambria</vt:lpstr>
      <vt:lpstr>Cambria Math</vt:lpstr>
      <vt:lpstr>Comic Sans MS</vt:lpstr>
      <vt:lpstr>Times</vt:lpstr>
      <vt:lpstr>Times New Roman</vt:lpstr>
      <vt:lpstr>Wingdings</vt:lpstr>
      <vt:lpstr>Adjacency</vt:lpstr>
      <vt:lpstr>Approach to Patients with UTI</vt:lpstr>
      <vt:lpstr>PowerPoint Presentation</vt:lpstr>
      <vt:lpstr>Objectives:</vt:lpstr>
      <vt:lpstr>Definition of UTI</vt:lpstr>
      <vt:lpstr>DD</vt:lpstr>
      <vt:lpstr>Clinical tips</vt:lpstr>
      <vt:lpstr>Lower and Upper UTI</vt:lpstr>
      <vt:lpstr>PowerPoint Presentation</vt:lpstr>
      <vt:lpstr>Urinary tract Infection:</vt:lpstr>
      <vt:lpstr>Urinary tract Infection (Cont..)</vt:lpstr>
      <vt:lpstr>  Risk Factors:  </vt:lpstr>
      <vt:lpstr>Risk Factors:</vt:lpstr>
      <vt:lpstr>Classification</vt:lpstr>
      <vt:lpstr>Classification</vt:lpstr>
      <vt:lpstr>PowerPoint Presentation</vt:lpstr>
      <vt:lpstr>PowerPoint Presentation</vt:lpstr>
      <vt:lpstr>The Risk Factors For Acute Cystitis In Female </vt:lpstr>
      <vt:lpstr>Acute cystitis:</vt:lpstr>
      <vt:lpstr>Cystitis:</vt:lpstr>
      <vt:lpstr>Table 1</vt:lpstr>
      <vt:lpstr>Honeymoon cystitis</vt:lpstr>
      <vt:lpstr>Complicated UTI</vt:lpstr>
      <vt:lpstr>Pyelonephritis</vt:lpstr>
      <vt:lpstr>Pyelonephritis:</vt:lpstr>
      <vt:lpstr>Pyelonephritis</vt:lpstr>
      <vt:lpstr>Cystitis vs Pyelonephritis:</vt:lpstr>
      <vt:lpstr>Clinical Picture</vt:lpstr>
      <vt:lpstr>Investigations </vt:lpstr>
      <vt:lpstr>Laboratory:</vt:lpstr>
      <vt:lpstr>Urine dipstick</vt:lpstr>
      <vt:lpstr>Laboratory:</vt:lpstr>
      <vt:lpstr>Work up (urine dipstick)</vt:lpstr>
      <vt:lpstr> Cont ..Laboratory:</vt:lpstr>
      <vt:lpstr>PowerPoint Presentation</vt:lpstr>
      <vt:lpstr>Indications for culture</vt:lpstr>
      <vt:lpstr>Criteria for diagnosis</vt:lpstr>
      <vt:lpstr>PowerPoint Presentation</vt:lpstr>
      <vt:lpstr>Role of imaging</vt:lpstr>
      <vt:lpstr>Management</vt:lpstr>
      <vt:lpstr>PowerPoint Presentation</vt:lpstr>
      <vt:lpstr>Back-up prescriptions</vt:lpstr>
      <vt:lpstr>Choice of antibiotic</vt:lpstr>
      <vt:lpstr>Women ≥65 years (without a catheter).</vt:lpstr>
      <vt:lpstr>Pregnant women (without a catheter)</vt:lpstr>
      <vt:lpstr>Women (any age) with a catheter</vt:lpstr>
      <vt:lpstr>Special Circumstances</vt:lpstr>
      <vt:lpstr>Follow-up:</vt:lpstr>
      <vt:lpstr>PowerPoint Presentation</vt:lpstr>
      <vt:lpstr>PowerPoint Presentation</vt:lpstr>
      <vt:lpstr>Prophylactic therapy: </vt:lpstr>
      <vt:lpstr>In Summary: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dc:title>
  <dc:creator>Admain</dc:creator>
  <cp:lastModifiedBy>MOHAMED ELGEZOLI</cp:lastModifiedBy>
  <cp:revision>135</cp:revision>
  <dcterms:created xsi:type="dcterms:W3CDTF">2016-02-12T16:19:02Z</dcterms:created>
  <dcterms:modified xsi:type="dcterms:W3CDTF">2024-10-02T13:27:02Z</dcterms:modified>
</cp:coreProperties>
</file>