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2" r:id="rId5"/>
    <p:sldId id="264" r:id="rId6"/>
    <p:sldId id="265" r:id="rId7"/>
    <p:sldId id="266" r:id="rId8"/>
    <p:sldId id="267" r:id="rId9"/>
    <p:sldId id="268" r:id="rId10"/>
    <p:sldId id="271" r:id="rId11"/>
    <p:sldId id="272" r:id="rId12"/>
    <p:sldId id="273" r:id="rId13"/>
    <p:sldId id="274" r:id="rId14"/>
    <p:sldId id="275" r:id="rId15"/>
    <p:sldId id="287" r:id="rId16"/>
    <p:sldId id="288" r:id="rId17"/>
    <p:sldId id="289" r:id="rId18"/>
    <p:sldId id="290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5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3" y="2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70453" y="2814904"/>
            <a:ext cx="240309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81450"/>
            <a:ext cx="3400425" cy="28638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02075"/>
            <a:ext cx="2943225" cy="294957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038600"/>
            <a:ext cx="2770251" cy="28067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1787" y="4419600"/>
            <a:ext cx="136525" cy="13652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38400" y="6165850"/>
            <a:ext cx="146050" cy="14605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5712" y="4322826"/>
            <a:ext cx="192087" cy="19202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5987" y="336804"/>
            <a:ext cx="7848600" cy="123139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1267" y="1103376"/>
            <a:ext cx="7178040" cy="853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981450"/>
            <a:ext cx="3400425" cy="28638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902075"/>
            <a:ext cx="2943225" cy="294957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038600"/>
            <a:ext cx="2770251" cy="28067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1787" y="4419600"/>
            <a:ext cx="136525" cy="13652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38400" y="6165850"/>
            <a:ext cx="146050" cy="14605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5712" y="4322826"/>
            <a:ext cx="192087" cy="1920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72689" y="484758"/>
            <a:ext cx="41986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642" y="1621358"/>
            <a:ext cx="8414715" cy="3148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6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5.png"/><Relationship Id="rId2" Type="http://schemas.openxmlformats.org/officeDocument/2006/relationships/image" Target="../media/image98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4.png"/><Relationship Id="rId5" Type="http://schemas.openxmlformats.org/officeDocument/2006/relationships/image" Target="../media/image109.png"/><Relationship Id="rId15" Type="http://schemas.openxmlformats.org/officeDocument/2006/relationships/image" Target="../media/image103.png"/><Relationship Id="rId10" Type="http://schemas.openxmlformats.org/officeDocument/2006/relationships/image" Target="../media/image113.png"/><Relationship Id="rId4" Type="http://schemas.openxmlformats.org/officeDocument/2006/relationships/image" Target="../media/image108.png"/><Relationship Id="rId9" Type="http://schemas.openxmlformats.org/officeDocument/2006/relationships/image" Target="../media/image101.png"/><Relationship Id="rId14" Type="http://schemas.openxmlformats.org/officeDocument/2006/relationships/image" Target="../media/image1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9.png"/><Relationship Id="rId5" Type="http://schemas.openxmlformats.org/officeDocument/2006/relationships/image" Target="../media/image124.png"/><Relationship Id="rId10" Type="http://schemas.openxmlformats.org/officeDocument/2006/relationships/image" Target="../media/image128.png"/><Relationship Id="rId4" Type="http://schemas.openxmlformats.org/officeDocument/2006/relationships/image" Target="../media/image123.png"/><Relationship Id="rId9" Type="http://schemas.openxmlformats.org/officeDocument/2006/relationships/image" Target="../media/image1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g"/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18" Type="http://schemas.openxmlformats.org/officeDocument/2006/relationships/image" Target="../media/image16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" Type="http://schemas.openxmlformats.org/officeDocument/2006/relationships/image" Target="../media/image144.png"/><Relationship Id="rId16" Type="http://schemas.openxmlformats.org/officeDocument/2006/relationships/image" Target="../media/image158.png"/><Relationship Id="rId20" Type="http://schemas.openxmlformats.org/officeDocument/2006/relationships/image" Target="../media/image1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5" Type="http://schemas.openxmlformats.org/officeDocument/2006/relationships/image" Target="../media/image157.png"/><Relationship Id="rId10" Type="http://schemas.openxmlformats.org/officeDocument/2006/relationships/image" Target="../media/image152.png"/><Relationship Id="rId19" Type="http://schemas.openxmlformats.org/officeDocument/2006/relationships/image" Target="../media/image161.jpg"/><Relationship Id="rId4" Type="http://schemas.openxmlformats.org/officeDocument/2006/relationships/image" Target="../media/image146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44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6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78.png"/><Relationship Id="rId15" Type="http://schemas.openxmlformats.org/officeDocument/2006/relationships/image" Target="../media/image188.jpg"/><Relationship Id="rId10" Type="http://schemas.openxmlformats.org/officeDocument/2006/relationships/image" Target="../media/image183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18" Type="http://schemas.openxmlformats.org/officeDocument/2006/relationships/image" Target="../media/image205.jp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17" Type="http://schemas.openxmlformats.org/officeDocument/2006/relationships/image" Target="../media/image204.jpg"/><Relationship Id="rId2" Type="http://schemas.openxmlformats.org/officeDocument/2006/relationships/image" Target="../media/image189.png"/><Relationship Id="rId16" Type="http://schemas.openxmlformats.org/officeDocument/2006/relationships/image" Target="../media/image20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5" Type="http://schemas.openxmlformats.org/officeDocument/2006/relationships/image" Target="../media/image202.png"/><Relationship Id="rId10" Type="http://schemas.openxmlformats.org/officeDocument/2006/relationships/image" Target="../media/image197.png"/><Relationship Id="rId19" Type="http://schemas.openxmlformats.org/officeDocument/2006/relationships/image" Target="../media/image206.jpg"/><Relationship Id="rId4" Type="http://schemas.openxmlformats.org/officeDocument/2006/relationships/image" Target="../media/image191.png"/><Relationship Id="rId9" Type="http://schemas.openxmlformats.org/officeDocument/2006/relationships/image" Target="../media/image196.png"/><Relationship Id="rId14" Type="http://schemas.openxmlformats.org/officeDocument/2006/relationships/image" Target="../media/image20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18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12" Type="http://schemas.openxmlformats.org/officeDocument/2006/relationships/image" Target="../media/image217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11" Type="http://schemas.openxmlformats.org/officeDocument/2006/relationships/image" Target="../media/image216.png"/><Relationship Id="rId5" Type="http://schemas.openxmlformats.org/officeDocument/2006/relationships/image" Target="../media/image210.png"/><Relationship Id="rId15" Type="http://schemas.openxmlformats.org/officeDocument/2006/relationships/image" Target="../media/image220.png"/><Relationship Id="rId10" Type="http://schemas.openxmlformats.org/officeDocument/2006/relationships/image" Target="../media/image215.png"/><Relationship Id="rId4" Type="http://schemas.openxmlformats.org/officeDocument/2006/relationships/image" Target="../media/image209.png"/><Relationship Id="rId9" Type="http://schemas.openxmlformats.org/officeDocument/2006/relationships/image" Target="../media/image214.png"/><Relationship Id="rId14" Type="http://schemas.openxmlformats.org/officeDocument/2006/relationships/image" Target="../media/image2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222.png"/><Relationship Id="rId7" Type="http://schemas.openxmlformats.org/officeDocument/2006/relationships/image" Target="../media/image226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5" Type="http://schemas.openxmlformats.org/officeDocument/2006/relationships/image" Target="../media/image224.png"/><Relationship Id="rId4" Type="http://schemas.openxmlformats.org/officeDocument/2006/relationships/image" Target="../media/image2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jp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51.png"/><Relationship Id="rId16" Type="http://schemas.openxmlformats.org/officeDocument/2006/relationships/image" Target="../media/image9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jp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7.jpg"/><Relationship Id="rId4" Type="http://schemas.openxmlformats.org/officeDocument/2006/relationships/image" Target="../media/image9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902075"/>
            <a:ext cx="3400425" cy="2949575"/>
            <a:chOff x="0" y="3902075"/>
            <a:chExt cx="3400425" cy="2949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02075"/>
              <a:ext cx="3400425" cy="29495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38600"/>
              <a:ext cx="2770251" cy="2806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1787" y="4419600"/>
              <a:ext cx="136525" cy="1365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400" y="6165850"/>
              <a:ext cx="146050" cy="1460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5712" y="4322826"/>
              <a:ext cx="192087" cy="19202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75460" y="2092451"/>
            <a:ext cx="5638799" cy="134112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138933" y="2256535"/>
            <a:ext cx="48717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FF00"/>
                </a:solidFill>
                <a:latin typeface="Arial MT"/>
                <a:cs typeface="Arial MT"/>
              </a:rPr>
              <a:t>Acute</a:t>
            </a:r>
            <a:r>
              <a:rPr sz="4800" spc="-3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4800" dirty="0">
                <a:solidFill>
                  <a:srgbClr val="FFFF00"/>
                </a:solidFill>
                <a:latin typeface="Arial MT"/>
                <a:cs typeface="Arial MT"/>
              </a:rPr>
              <a:t>Visual</a:t>
            </a:r>
            <a:r>
              <a:rPr sz="4800" spc="-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4800" spc="-5" dirty="0">
                <a:solidFill>
                  <a:srgbClr val="FFFF00"/>
                </a:solidFill>
                <a:latin typeface="Arial MT"/>
                <a:cs typeface="Arial MT"/>
              </a:rPr>
              <a:t>Loss</a:t>
            </a:r>
            <a:endParaRPr sz="4800" dirty="0">
              <a:latin typeface="Arial MT"/>
              <a:cs typeface="Arial MT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B8D87C3-0337-9825-6799-672CF044A5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1FE2932-D280-E872-2FE4-C897C8DA562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615553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Waleed </a:t>
            </a:r>
            <a:r>
              <a:rPr lang="en-US" sz="4000" dirty="0" err="1">
                <a:solidFill>
                  <a:srgbClr val="FFFF00"/>
                </a:solidFill>
              </a:rPr>
              <a:t>alrashed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4836" y="335279"/>
            <a:ext cx="6470904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7448" y="480187"/>
            <a:ext cx="57708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B1B1B1"/>
                </a:solidFill>
                <a:latin typeface="Times New Roman"/>
                <a:cs typeface="Times New Roman"/>
              </a:rPr>
              <a:t>Retinal</a:t>
            </a:r>
            <a:r>
              <a:rPr b="0" spc="-40" dirty="0">
                <a:solidFill>
                  <a:srgbClr val="B1B1B1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B1B1B1"/>
                </a:solidFill>
                <a:latin typeface="Times New Roman"/>
                <a:cs typeface="Times New Roman"/>
              </a:rPr>
              <a:t>Detachment</a:t>
            </a:r>
            <a:r>
              <a:rPr b="0" spc="-45" dirty="0">
                <a:solidFill>
                  <a:srgbClr val="B1B1B1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B1B1B1"/>
                </a:solidFill>
                <a:latin typeface="Times New Roman"/>
                <a:cs typeface="Times New Roman"/>
              </a:rPr>
              <a:t>(RD)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65175" y="1499616"/>
            <a:ext cx="4971415" cy="3063240"/>
            <a:chOff x="265175" y="1499616"/>
            <a:chExt cx="4971415" cy="30632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1499616"/>
              <a:ext cx="1717548" cy="1011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2267" y="1499616"/>
              <a:ext cx="726948" cy="10119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379" y="2651760"/>
              <a:ext cx="611124" cy="6339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6779" y="2493263"/>
              <a:ext cx="4329684" cy="899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379" y="3236976"/>
              <a:ext cx="611124" cy="6339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779" y="3078480"/>
              <a:ext cx="2881884" cy="8991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3379" y="3822192"/>
              <a:ext cx="611124" cy="6339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6779" y="3663695"/>
              <a:ext cx="3153156" cy="89915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35940" y="1618310"/>
            <a:ext cx="4227830" cy="266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CC"/>
                </a:solidFill>
                <a:latin typeface="Times New Roman"/>
                <a:cs typeface="Times New Roman"/>
              </a:rPr>
              <a:t>Types</a:t>
            </a:r>
            <a:r>
              <a:rPr sz="3600" spc="-5" dirty="0">
                <a:solidFill>
                  <a:srgbClr val="FFCC66"/>
                </a:solidFill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3375"/>
              </a:spcBef>
              <a:buClr>
                <a:srgbClr val="FFFFCC"/>
              </a:buClr>
              <a:buSzPct val="75000"/>
              <a:buAutoNum type="arabicPeriod"/>
              <a:tabLst>
                <a:tab pos="622300" algn="l"/>
                <a:tab pos="6229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Rhegmatogenous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RD.</a:t>
            </a:r>
            <a:endParaRPr sz="32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75000"/>
              <a:buAutoNum type="arabicPeriod"/>
              <a:tabLst>
                <a:tab pos="622300" algn="l"/>
                <a:tab pos="6229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Traction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RD.</a:t>
            </a:r>
            <a:endParaRPr sz="32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75000"/>
              <a:buAutoNum type="arabicPeriod"/>
              <a:tabLst>
                <a:tab pos="622300" algn="l"/>
                <a:tab pos="6229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Exudative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RD.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9750" y="1341500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>
                <a:moveTo>
                  <a:pt x="0" y="0"/>
                </a:moveTo>
                <a:lnTo>
                  <a:pt x="770420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4836" y="335279"/>
            <a:ext cx="6470904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7448" y="480187"/>
            <a:ext cx="57708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B1B1B1"/>
                </a:solidFill>
                <a:latin typeface="Times New Roman"/>
                <a:cs typeface="Times New Roman"/>
              </a:rPr>
              <a:t>Retinal</a:t>
            </a:r>
            <a:r>
              <a:rPr b="0" spc="-40" dirty="0">
                <a:solidFill>
                  <a:srgbClr val="B1B1B1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B1B1B1"/>
                </a:solidFill>
                <a:latin typeface="Times New Roman"/>
                <a:cs typeface="Times New Roman"/>
              </a:rPr>
              <a:t>Detachment</a:t>
            </a:r>
            <a:r>
              <a:rPr b="0" spc="-45" dirty="0">
                <a:solidFill>
                  <a:srgbClr val="B1B1B1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B1B1B1"/>
                </a:solidFill>
                <a:latin typeface="Times New Roman"/>
                <a:cs typeface="Times New Roman"/>
              </a:rPr>
              <a:t>(RD)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65175" y="1499616"/>
            <a:ext cx="6484620" cy="4234180"/>
            <a:chOff x="265175" y="1499616"/>
            <a:chExt cx="6484620" cy="42341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1499616"/>
              <a:ext cx="2682240" cy="1011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379" y="2651760"/>
              <a:ext cx="679704" cy="6339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6779" y="2493263"/>
              <a:ext cx="1755648" cy="8991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0380" y="3078480"/>
              <a:ext cx="2252472" cy="899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379" y="3822192"/>
              <a:ext cx="661415" cy="6339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779" y="3663695"/>
              <a:ext cx="1845564" cy="8991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3379" y="4407408"/>
              <a:ext cx="611124" cy="6339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6779" y="4248911"/>
              <a:ext cx="1889760" cy="8991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63140" y="4248911"/>
              <a:ext cx="737615" cy="8991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67940" y="4248911"/>
              <a:ext cx="1665732" cy="8991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00272" y="4248911"/>
              <a:ext cx="669036" cy="8991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35908" y="4248911"/>
              <a:ext cx="1443227" cy="899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3379" y="4992624"/>
              <a:ext cx="611124" cy="6339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6779" y="4834127"/>
              <a:ext cx="5843016" cy="89916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35940" y="1618310"/>
            <a:ext cx="5742305" cy="3832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CC66"/>
                </a:solidFill>
                <a:latin typeface="Times New Roman"/>
                <a:cs typeface="Times New Roman"/>
              </a:rPr>
              <a:t>Symptoms:</a:t>
            </a:r>
            <a:endParaRPr sz="36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3375"/>
              </a:spcBef>
              <a:buClr>
                <a:srgbClr val="FFFFCC"/>
              </a:buClr>
              <a:buSzPct val="75000"/>
              <a:buAutoNum type="alphaUcPeriod"/>
              <a:tabLst>
                <a:tab pos="622300" algn="l"/>
                <a:tab pos="6229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Flashes</a:t>
            </a:r>
            <a:endParaRPr sz="3200">
              <a:latin typeface="Times New Roman"/>
              <a:cs typeface="Times New Roman"/>
            </a:endParaRPr>
          </a:p>
          <a:p>
            <a:pPr marL="2756535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Prodromal</a:t>
            </a:r>
            <a:endParaRPr sz="32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75000"/>
              <a:buAutoNum type="alphaUcPeriod" startAt="2"/>
              <a:tabLst>
                <a:tab pos="622300" algn="l"/>
                <a:tab pos="6229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Floaters</a:t>
            </a:r>
            <a:endParaRPr sz="3200">
              <a:latin typeface="Times New Roman"/>
              <a:cs typeface="Times New Roman"/>
            </a:endParaRPr>
          </a:p>
          <a:p>
            <a:pPr marL="622300" lvl="1" indent="-610235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75000"/>
              <a:buAutoNum type="arabicPeriod"/>
              <a:tabLst>
                <a:tab pos="622300" algn="l"/>
                <a:tab pos="6229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VF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loss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curtain-like.</a:t>
            </a:r>
            <a:endParaRPr sz="3200">
              <a:latin typeface="Times New Roman"/>
              <a:cs typeface="Times New Roman"/>
            </a:endParaRPr>
          </a:p>
          <a:p>
            <a:pPr marL="622300" lvl="1" indent="-610235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75000"/>
              <a:buAutoNum type="arabicPeriod"/>
              <a:tabLst>
                <a:tab pos="622300" algn="l"/>
                <a:tab pos="6229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Sudden,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painless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loss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vision.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39750" y="1336738"/>
            <a:ext cx="8064500" cy="2832100"/>
            <a:chOff x="539750" y="1336738"/>
            <a:chExt cx="8064500" cy="2832100"/>
          </a:xfrm>
        </p:grpSpPr>
        <p:sp>
          <p:nvSpPr>
            <p:cNvPr id="21" name="object 21"/>
            <p:cNvSpPr/>
            <p:nvPr/>
          </p:nvSpPr>
          <p:spPr>
            <a:xfrm>
              <a:off x="2555875" y="2925825"/>
              <a:ext cx="647700" cy="1224280"/>
            </a:xfrm>
            <a:custGeom>
              <a:avLst/>
              <a:gdLst/>
              <a:ahLst/>
              <a:cxnLst/>
              <a:rect l="l" t="t" r="r" b="b"/>
              <a:pathLst>
                <a:path w="647700" h="1224279">
                  <a:moveTo>
                    <a:pt x="0" y="0"/>
                  </a:moveTo>
                  <a:lnTo>
                    <a:pt x="47846" y="3315"/>
                  </a:lnTo>
                  <a:lnTo>
                    <a:pt x="93517" y="12947"/>
                  </a:lnTo>
                  <a:lnTo>
                    <a:pt x="136509" y="28423"/>
                  </a:lnTo>
                  <a:lnTo>
                    <a:pt x="176321" y="49271"/>
                  </a:lnTo>
                  <a:lnTo>
                    <a:pt x="212452" y="75019"/>
                  </a:lnTo>
                  <a:lnTo>
                    <a:pt x="244401" y="105193"/>
                  </a:lnTo>
                  <a:lnTo>
                    <a:pt x="271665" y="139323"/>
                  </a:lnTo>
                  <a:lnTo>
                    <a:pt x="293743" y="176935"/>
                  </a:lnTo>
                  <a:lnTo>
                    <a:pt x="310135" y="217557"/>
                  </a:lnTo>
                  <a:lnTo>
                    <a:pt x="320337" y="260717"/>
                  </a:lnTo>
                  <a:lnTo>
                    <a:pt x="323850" y="305943"/>
                  </a:lnTo>
                  <a:lnTo>
                    <a:pt x="327362" y="351168"/>
                  </a:lnTo>
                  <a:lnTo>
                    <a:pt x="337564" y="394328"/>
                  </a:lnTo>
                  <a:lnTo>
                    <a:pt x="353956" y="434950"/>
                  </a:lnTo>
                  <a:lnTo>
                    <a:pt x="376034" y="472562"/>
                  </a:lnTo>
                  <a:lnTo>
                    <a:pt x="403298" y="506692"/>
                  </a:lnTo>
                  <a:lnTo>
                    <a:pt x="435247" y="536866"/>
                  </a:lnTo>
                  <a:lnTo>
                    <a:pt x="471378" y="562614"/>
                  </a:lnTo>
                  <a:lnTo>
                    <a:pt x="511190" y="583462"/>
                  </a:lnTo>
                  <a:lnTo>
                    <a:pt x="554182" y="598938"/>
                  </a:lnTo>
                  <a:lnTo>
                    <a:pt x="599853" y="608570"/>
                  </a:lnTo>
                  <a:lnTo>
                    <a:pt x="647700" y="611886"/>
                  </a:lnTo>
                  <a:lnTo>
                    <a:pt x="599853" y="615204"/>
                  </a:lnTo>
                  <a:lnTo>
                    <a:pt x="554182" y="624844"/>
                  </a:lnTo>
                  <a:lnTo>
                    <a:pt x="511190" y="640333"/>
                  </a:lnTo>
                  <a:lnTo>
                    <a:pt x="471378" y="661195"/>
                  </a:lnTo>
                  <a:lnTo>
                    <a:pt x="435247" y="686960"/>
                  </a:lnTo>
                  <a:lnTo>
                    <a:pt x="403298" y="717151"/>
                  </a:lnTo>
                  <a:lnTo>
                    <a:pt x="376034" y="751298"/>
                  </a:lnTo>
                  <a:lnTo>
                    <a:pt x="353956" y="788924"/>
                  </a:lnTo>
                  <a:lnTo>
                    <a:pt x="337564" y="829559"/>
                  </a:lnTo>
                  <a:lnTo>
                    <a:pt x="327362" y="872727"/>
                  </a:lnTo>
                  <a:lnTo>
                    <a:pt x="323850" y="917956"/>
                  </a:lnTo>
                  <a:lnTo>
                    <a:pt x="320337" y="963153"/>
                  </a:lnTo>
                  <a:lnTo>
                    <a:pt x="310135" y="1006295"/>
                  </a:lnTo>
                  <a:lnTo>
                    <a:pt x="293743" y="1046908"/>
                  </a:lnTo>
                  <a:lnTo>
                    <a:pt x="271665" y="1084519"/>
                  </a:lnTo>
                  <a:lnTo>
                    <a:pt x="244401" y="1118653"/>
                  </a:lnTo>
                  <a:lnTo>
                    <a:pt x="212452" y="1148836"/>
                  </a:lnTo>
                  <a:lnTo>
                    <a:pt x="176321" y="1174595"/>
                  </a:lnTo>
                  <a:lnTo>
                    <a:pt x="136509" y="1195454"/>
                  </a:lnTo>
                  <a:lnTo>
                    <a:pt x="93517" y="1210940"/>
                  </a:lnTo>
                  <a:lnTo>
                    <a:pt x="47846" y="1220580"/>
                  </a:lnTo>
                  <a:lnTo>
                    <a:pt x="0" y="1223899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9750" y="1341500"/>
              <a:ext cx="8064500" cy="0"/>
            </a:xfrm>
            <a:custGeom>
              <a:avLst/>
              <a:gdLst/>
              <a:ahLst/>
              <a:cxnLst/>
              <a:rect l="l" t="t" r="r" b="b"/>
              <a:pathLst>
                <a:path w="8064500">
                  <a:moveTo>
                    <a:pt x="0" y="0"/>
                  </a:moveTo>
                  <a:lnTo>
                    <a:pt x="806450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776" y="1341500"/>
            <a:ext cx="5619750" cy="4159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875" y="765175"/>
            <a:ext cx="6164199" cy="5349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9711" y="335279"/>
            <a:ext cx="3121152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2705" y="480187"/>
            <a:ext cx="24174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B1B1B1"/>
                </a:solidFill>
                <a:latin typeface="Times New Roman"/>
                <a:cs typeface="Times New Roman"/>
              </a:rPr>
              <a:t>RD</a:t>
            </a:r>
            <a:r>
              <a:rPr b="0" spc="-80" dirty="0">
                <a:solidFill>
                  <a:srgbClr val="B1B1B1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B1B1B1"/>
                </a:solidFill>
                <a:latin typeface="Times New Roman"/>
                <a:cs typeface="Times New Roman"/>
              </a:rPr>
              <a:t>(cont.)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97179" y="1517903"/>
            <a:ext cx="8516620" cy="4312920"/>
            <a:chOff x="297179" y="1517903"/>
            <a:chExt cx="8516620" cy="43129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79" y="1517903"/>
              <a:ext cx="2894076" cy="899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855" y="2258567"/>
              <a:ext cx="611124" cy="6370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6779" y="2103119"/>
              <a:ext cx="7837932" cy="8991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6779" y="2590800"/>
              <a:ext cx="669036" cy="899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2999" y="2590800"/>
              <a:ext cx="7670292" cy="8991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855" y="3331463"/>
              <a:ext cx="611124" cy="6370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779" y="3176015"/>
              <a:ext cx="2971799" cy="8991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855" y="3916680"/>
              <a:ext cx="611124" cy="6370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6779" y="3761231"/>
              <a:ext cx="2217420" cy="8991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855" y="4501896"/>
              <a:ext cx="611124" cy="6370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6779" y="4346447"/>
              <a:ext cx="2101596" cy="8991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855" y="5087112"/>
              <a:ext cx="611124" cy="6370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6779" y="4931663"/>
              <a:ext cx="2407920" cy="89916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35940" y="1522895"/>
            <a:ext cx="7806055" cy="402590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200" dirty="0">
                <a:solidFill>
                  <a:srgbClr val="FFCC66"/>
                </a:solidFill>
                <a:latin typeface="Times New Roman"/>
                <a:cs typeface="Times New Roman"/>
              </a:rPr>
              <a:t>Risk</a:t>
            </a:r>
            <a:r>
              <a:rPr sz="3200" spc="-4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66"/>
                </a:solidFill>
                <a:latin typeface="Times New Roman"/>
                <a:cs typeface="Times New Roman"/>
              </a:rPr>
              <a:t>Factors:</a:t>
            </a:r>
            <a:endParaRPr sz="32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765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622300" algn="l"/>
                <a:tab pos="6229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Peripheral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retinal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degenerations</a:t>
            </a:r>
            <a:endParaRPr sz="3200">
              <a:latin typeface="Times New Roman"/>
              <a:cs typeface="Times New Roman"/>
            </a:endParaRPr>
          </a:p>
          <a:p>
            <a:pPr marL="6223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e.g.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lattice degeneration,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retinal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tufts…etc.</a:t>
            </a:r>
            <a:endParaRPr sz="32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622300" algn="l"/>
                <a:tab pos="6229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High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myopia.</a:t>
            </a:r>
            <a:endParaRPr sz="32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622300" algn="l"/>
                <a:tab pos="6229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Aphakia.</a:t>
            </a:r>
            <a:endParaRPr sz="32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622300" algn="l"/>
                <a:tab pos="6229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Trauma.</a:t>
            </a:r>
            <a:endParaRPr sz="32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622300" algn="l"/>
                <a:tab pos="6229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H/O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RD.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9750" y="1268475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228600"/>
            <a:ext cx="8836660" cy="5343525"/>
            <a:chOff x="54864" y="228600"/>
            <a:chExt cx="8836660" cy="5343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" y="865631"/>
              <a:ext cx="4821936" cy="902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" y="1402080"/>
              <a:ext cx="8115300" cy="902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4" y="1840991"/>
              <a:ext cx="8609076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4" y="2279904"/>
              <a:ext cx="8180832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64" y="2718816"/>
              <a:ext cx="2025395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640" y="3255264"/>
              <a:ext cx="5993892" cy="902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64" y="3791711"/>
              <a:ext cx="7301483" cy="9022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864" y="4230623"/>
              <a:ext cx="8836152" cy="9022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64" y="4669535"/>
              <a:ext cx="6446520" cy="9022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05356" y="228600"/>
              <a:ext cx="5765292" cy="9022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94538" y="186665"/>
            <a:ext cx="8208645" cy="5104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13510" indent="1652270">
              <a:lnSpc>
                <a:spcPct val="1306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Retinal</a:t>
            </a:r>
            <a:r>
              <a:rPr sz="32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vascular occlusion </a:t>
            </a:r>
            <a:r>
              <a:rPr sz="3200" b="1" spc="-8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Retinal</a:t>
            </a:r>
            <a:r>
              <a:rPr sz="3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vein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occlusion</a:t>
            </a:r>
            <a:endParaRPr sz="3200">
              <a:latin typeface="Arial"/>
              <a:cs typeface="Arial"/>
            </a:endParaRPr>
          </a:p>
          <a:p>
            <a:pPr marL="12700" marR="226060">
              <a:lnSpc>
                <a:spcPct val="90000"/>
              </a:lnSpc>
              <a:spcBef>
                <a:spcPts val="770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ophthalmoscopes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picture of disc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swelling,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venous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engorgement,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cotton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wool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spots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diffuse retinal hemorrhages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like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blood and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thunder.</a:t>
            </a:r>
            <a:endParaRPr sz="3200">
              <a:latin typeface="Arial MT"/>
              <a:cs typeface="Arial MT"/>
            </a:endParaRPr>
          </a:p>
          <a:p>
            <a:pPr marL="125095">
              <a:lnSpc>
                <a:spcPct val="100000"/>
              </a:lnSpc>
              <a:spcBef>
                <a:spcPts val="384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Loss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vision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may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severe.</a:t>
            </a:r>
            <a:endParaRPr sz="3200">
              <a:latin typeface="Arial MT"/>
              <a:cs typeface="Arial MT"/>
            </a:endParaRPr>
          </a:p>
          <a:p>
            <a:pPr marL="12700" marR="5080">
              <a:lnSpc>
                <a:spcPts val="3460"/>
              </a:lnSpc>
              <a:spcBef>
                <a:spcPts val="815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There is no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generally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accepted acute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management.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Central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retinal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vein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occlusion</a:t>
            </a:r>
            <a:r>
              <a:rPr sz="3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not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true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ophthalmic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emergency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1850" y="1489075"/>
            <a:ext cx="6138799" cy="46037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776" y="620776"/>
            <a:ext cx="5667375" cy="48704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12" y="549275"/>
            <a:ext cx="3681349" cy="31798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1251" y="2492311"/>
            <a:ext cx="4722748" cy="33195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0220" y="228600"/>
            <a:ext cx="5657087" cy="9022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1392" y="335407"/>
            <a:ext cx="51473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Retinal</a:t>
            </a:r>
            <a:r>
              <a:rPr sz="3200" spc="-35" dirty="0"/>
              <a:t> </a:t>
            </a:r>
            <a:r>
              <a:rPr sz="3200" spc="-5" dirty="0"/>
              <a:t>vascular occlusion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62484" y="897636"/>
            <a:ext cx="8505825" cy="4459605"/>
            <a:chOff x="62484" y="897636"/>
            <a:chExt cx="8505825" cy="44596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" y="897636"/>
              <a:ext cx="6559296" cy="8717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4099" y="961644"/>
              <a:ext cx="647700" cy="7650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964" y="1385316"/>
              <a:ext cx="8132064" cy="762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964" y="1714500"/>
              <a:ext cx="7124700" cy="762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964" y="2125980"/>
              <a:ext cx="8474964" cy="762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964" y="2455163"/>
              <a:ext cx="7959852" cy="762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964" y="2866643"/>
              <a:ext cx="7845552" cy="761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964" y="3195828"/>
              <a:ext cx="7979664" cy="7620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964" y="3525012"/>
              <a:ext cx="1961388" cy="762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7452" y="3936491"/>
              <a:ext cx="7827264" cy="762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964" y="4265676"/>
              <a:ext cx="4988052" cy="7620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26863" y="4265676"/>
              <a:ext cx="568451" cy="7620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41163" y="4265676"/>
              <a:ext cx="3331464" cy="7620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964" y="4594859"/>
              <a:ext cx="3767328" cy="7619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06139" y="4594859"/>
              <a:ext cx="568451" cy="7619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20439" y="4594859"/>
              <a:ext cx="2476500" cy="76199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42787" y="4594859"/>
              <a:ext cx="550163" cy="76199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94538" y="999871"/>
            <a:ext cx="7952740" cy="4121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5" dirty="0">
                <a:solidFill>
                  <a:srgbClr val="FF0000"/>
                </a:solidFill>
                <a:latin typeface="Arial"/>
                <a:cs typeface="Arial"/>
              </a:rPr>
              <a:t>Central</a:t>
            </a:r>
            <a:r>
              <a:rPr sz="31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FF0000"/>
                </a:solidFill>
                <a:latin typeface="Arial"/>
                <a:cs typeface="Arial"/>
              </a:rPr>
              <a:t>Retinal</a:t>
            </a:r>
            <a:r>
              <a:rPr sz="31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FF0000"/>
                </a:solidFill>
                <a:latin typeface="Arial"/>
                <a:cs typeface="Arial"/>
              </a:rPr>
              <a:t>artery</a:t>
            </a:r>
            <a:r>
              <a:rPr sz="31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FF0000"/>
                </a:solidFill>
                <a:latin typeface="Arial"/>
                <a:cs typeface="Arial"/>
              </a:rPr>
              <a:t>occlusion</a:t>
            </a:r>
            <a:r>
              <a:rPr sz="31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700" dirty="0">
              <a:latin typeface="Arial"/>
              <a:cs typeface="Arial"/>
            </a:endParaRPr>
          </a:p>
          <a:p>
            <a:pPr marL="12700" marR="350520">
              <a:lnSpc>
                <a:spcPts val="2590"/>
              </a:lnSpc>
              <a:spcBef>
                <a:spcPts val="645"/>
              </a:spcBef>
            </a:pP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sudden,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painless</a:t>
            </a:r>
            <a:r>
              <a:rPr sz="27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7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often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complete</a:t>
            </a:r>
            <a:r>
              <a:rPr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visual loss </a:t>
            </a:r>
            <a:r>
              <a:rPr sz="2700" spc="-7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may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indicate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central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retinal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artery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occlusion.</a:t>
            </a:r>
            <a:endParaRPr sz="2700" dirty="0">
              <a:latin typeface="Arial MT"/>
              <a:cs typeface="Arial MT"/>
            </a:endParaRPr>
          </a:p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Several</a:t>
            </a:r>
            <a:r>
              <a:rPr sz="27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hours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after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7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central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retinal</a:t>
            </a:r>
            <a:r>
              <a:rPr sz="27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artery</a:t>
            </a:r>
            <a:r>
              <a:rPr sz="27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occlusion, </a:t>
            </a:r>
            <a:r>
              <a:rPr sz="2700" spc="-7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inner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layer</a:t>
            </a:r>
            <a:r>
              <a:rPr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retina becomes</a:t>
            </a:r>
            <a:r>
              <a:rPr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opalescent.</a:t>
            </a:r>
            <a:endParaRPr sz="2700" dirty="0">
              <a:latin typeface="Arial MT"/>
              <a:cs typeface="Arial MT"/>
            </a:endParaRPr>
          </a:p>
          <a:p>
            <a:pPr marL="12700" marR="501015">
              <a:lnSpc>
                <a:spcPct val="80000"/>
              </a:lnSpc>
              <a:spcBef>
                <a:spcPts val="645"/>
              </a:spcBef>
            </a:pP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cherry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red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spot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seen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due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to the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pallor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of the 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perifoveal</a:t>
            </a:r>
            <a:r>
              <a:rPr sz="27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retina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contrast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7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normal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color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2700" spc="-7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fovea.</a:t>
            </a:r>
            <a:endParaRPr sz="2700" dirty="0">
              <a:latin typeface="Arial MT"/>
              <a:cs typeface="Arial MT"/>
            </a:endParaRPr>
          </a:p>
          <a:p>
            <a:pPr marL="12700" marR="501650" indent="93980" algn="just">
              <a:lnSpc>
                <a:spcPct val="80000"/>
              </a:lnSpc>
              <a:spcBef>
                <a:spcPts val="650"/>
              </a:spcBef>
            </a:pP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A chronic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cherry red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spot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is also a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feature of the </a:t>
            </a:r>
            <a:r>
              <a:rPr sz="2700" spc="-7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storage</a:t>
            </a:r>
            <a:r>
              <a:rPr sz="27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diseases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such</a:t>
            </a:r>
            <a:r>
              <a:rPr sz="27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as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Tay-Sachs Pick</a:t>
            </a:r>
            <a:r>
              <a:rPr sz="27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diseas </a:t>
            </a:r>
            <a:r>
              <a:rPr sz="2700" spc="-7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disease</a:t>
            </a:r>
            <a:r>
              <a:rPr sz="27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Niemann-Pick</a:t>
            </a:r>
            <a:r>
              <a:rPr sz="27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disease.</a:t>
            </a:r>
            <a:endParaRPr sz="2700" dirty="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857500" y="4718050"/>
            <a:ext cx="6286500" cy="2139950"/>
            <a:chOff x="2857500" y="4718050"/>
            <a:chExt cx="6286500" cy="2139950"/>
          </a:xfrm>
        </p:grpSpPr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43751" y="4718050"/>
              <a:ext cx="2500248" cy="213994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57500" y="5108575"/>
              <a:ext cx="2571750" cy="17494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1716" y="336804"/>
            <a:ext cx="3061716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4709" y="484758"/>
            <a:ext cx="23583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 MT"/>
                <a:cs typeface="Arial MT"/>
              </a:rPr>
              <a:t>Definit</a:t>
            </a:r>
            <a:r>
              <a:rPr b="0" spc="10" dirty="0">
                <a:latin typeface="Arial MT"/>
                <a:cs typeface="Arial MT"/>
              </a:rPr>
              <a:t>i</a:t>
            </a:r>
            <a:r>
              <a:rPr b="0" dirty="0">
                <a:latin typeface="Arial MT"/>
                <a:cs typeface="Arial MT"/>
              </a:rPr>
              <a:t>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70331" y="1514855"/>
            <a:ext cx="5701665" cy="902335"/>
            <a:chOff x="370331" y="1514855"/>
            <a:chExt cx="5701665" cy="9023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31" y="1673351"/>
              <a:ext cx="614172" cy="6400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556" y="1514855"/>
              <a:ext cx="5433060" cy="90220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70331" y="3855720"/>
            <a:ext cx="8449310" cy="2365375"/>
            <a:chOff x="370331" y="3855720"/>
            <a:chExt cx="8449310" cy="23653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31" y="4014216"/>
              <a:ext cx="614172" cy="6400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556" y="3855720"/>
              <a:ext cx="8180832" cy="9022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556" y="4343400"/>
              <a:ext cx="8068056" cy="9022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556" y="4831080"/>
              <a:ext cx="7255764" cy="902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8556" y="5318760"/>
              <a:ext cx="2994660" cy="9022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35940" y="1619250"/>
            <a:ext cx="5266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Sudden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onset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blindness.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3962780"/>
            <a:ext cx="7901940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55600" algn="l"/>
              </a:tabLst>
            </a:pPr>
            <a:r>
              <a:rPr lang="en-US" sz="32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disaster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most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people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GB" sz="32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lang="en-GB"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GB" sz="320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lang="en-GB"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should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be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able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evaluate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such a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patient and be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able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recognize situations requiring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urgent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action.</a:t>
            </a:r>
            <a:endParaRPr sz="3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875" y="907986"/>
            <a:ext cx="6235700" cy="491972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150" y="907986"/>
            <a:ext cx="5834126" cy="49927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179" y="1466088"/>
            <a:ext cx="8846820" cy="4803775"/>
            <a:chOff x="297179" y="1466088"/>
            <a:chExt cx="8846820" cy="4803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79" y="1466088"/>
              <a:ext cx="6787896" cy="902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79" y="2002536"/>
              <a:ext cx="7729728" cy="902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179" y="2538984"/>
              <a:ext cx="8724900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179" y="3075432"/>
              <a:ext cx="8846820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7179" y="3514344"/>
              <a:ext cx="7638288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7179" y="3953255"/>
              <a:ext cx="1979676" cy="902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179" y="4489704"/>
              <a:ext cx="8846820" cy="9022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7179" y="4928616"/>
              <a:ext cx="8045196" cy="9022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7179" y="5367528"/>
              <a:ext cx="2298192" cy="90220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37463" y="1524457"/>
            <a:ext cx="8371205" cy="44646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Branch</a:t>
            </a:r>
            <a:r>
              <a:rPr sz="3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Retinal</a:t>
            </a:r>
            <a:r>
              <a:rPr sz="3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Artery</a:t>
            </a:r>
            <a:r>
              <a:rPr sz="3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Occlusion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when</a:t>
            </a:r>
            <a:r>
              <a:rPr sz="320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only</a:t>
            </a:r>
            <a:r>
              <a:rPr sz="3200" spc="1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3200" spc="1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branch</a:t>
            </a:r>
            <a:r>
              <a:rPr sz="3200" spc="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3200" spc="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20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central</a:t>
            </a:r>
            <a:r>
              <a:rPr sz="3200" spc="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retinal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artery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is occluded,</a:t>
            </a:r>
            <a:r>
              <a:rPr sz="3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vision 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only partially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lost.</a:t>
            </a:r>
            <a:endParaRPr sz="3200">
              <a:latin typeface="Arial MT"/>
              <a:cs typeface="Arial MT"/>
            </a:endParaRPr>
          </a:p>
          <a:p>
            <a:pPr marL="12700" marR="5080">
              <a:lnSpc>
                <a:spcPts val="3460"/>
              </a:lnSpc>
              <a:spcBef>
                <a:spcPts val="815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This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likely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to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the result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an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emboli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32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2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source</a:t>
            </a:r>
            <a:r>
              <a:rPr sz="32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32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2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emboli</a:t>
            </a:r>
            <a:r>
              <a:rPr sz="32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should</a:t>
            </a:r>
            <a:r>
              <a:rPr sz="32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be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sought.</a:t>
            </a:r>
            <a:endParaRPr sz="3200">
              <a:latin typeface="Arial MT"/>
              <a:cs typeface="Arial MT"/>
            </a:endParaRPr>
          </a:p>
          <a:p>
            <a:pPr marL="12700" marR="69850">
              <a:lnSpc>
                <a:spcPct val="90000"/>
              </a:lnSpc>
              <a:spcBef>
                <a:spcPts val="715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visual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acuity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32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affected,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attempts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should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be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made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dislodge the emboli 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by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ocular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massage.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60220" y="228600"/>
            <a:ext cx="5657087" cy="902208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001392" y="335407"/>
            <a:ext cx="51473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Retinal</a:t>
            </a:r>
            <a:r>
              <a:rPr sz="3200" spc="-35" dirty="0"/>
              <a:t> </a:t>
            </a:r>
            <a:r>
              <a:rPr sz="3200" spc="-5" dirty="0"/>
              <a:t>vascular occlusion</a:t>
            </a:r>
            <a:endParaRPr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7848599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5524" y="336804"/>
            <a:ext cx="6135624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8136" y="484758"/>
            <a:ext cx="54330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Optic</a:t>
            </a:r>
            <a:r>
              <a:rPr spc="-25" dirty="0"/>
              <a:t> </a:t>
            </a:r>
            <a:r>
              <a:rPr dirty="0"/>
              <a:t>Nerve</a:t>
            </a:r>
            <a:r>
              <a:rPr spc="-25" dirty="0"/>
              <a:t> </a:t>
            </a:r>
            <a:r>
              <a:rPr spc="-5" dirty="0"/>
              <a:t>Disease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1181100"/>
            <a:ext cx="9001125" cy="4506595"/>
            <a:chOff x="0" y="1181100"/>
            <a:chExt cx="9001125" cy="45065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81100"/>
              <a:ext cx="2580132" cy="762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5979" y="1181100"/>
              <a:ext cx="568451" cy="762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33727"/>
              <a:ext cx="8695944" cy="762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979" y="2004060"/>
              <a:ext cx="8569452" cy="762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0979" y="2374391"/>
              <a:ext cx="6781800" cy="762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827020"/>
              <a:ext cx="7380732" cy="762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26580" y="2827020"/>
              <a:ext cx="1711452" cy="762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0979" y="3197351"/>
              <a:ext cx="4530852" cy="7620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3649979"/>
              <a:ext cx="8676132" cy="762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4102607"/>
              <a:ext cx="5554980" cy="762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4555235"/>
              <a:ext cx="9000744" cy="7620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979" y="4925567"/>
              <a:ext cx="4247388" cy="7620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8739" y="1227836"/>
            <a:ext cx="8598535" cy="42233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20"/>
              </a:spcBef>
            </a:pPr>
            <a:r>
              <a:rPr sz="2700" b="1" spc="-5" dirty="0">
                <a:solidFill>
                  <a:srgbClr val="92D050"/>
                </a:solidFill>
                <a:latin typeface="Arial"/>
                <a:cs typeface="Arial"/>
              </a:rPr>
              <a:t>Optic</a:t>
            </a:r>
            <a:r>
              <a:rPr sz="2700" b="1" spc="-2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92D050"/>
                </a:solidFill>
                <a:latin typeface="Arial"/>
                <a:cs typeface="Arial"/>
              </a:rPr>
              <a:t>Neuritis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700">
              <a:latin typeface="Arial"/>
              <a:cs typeface="Arial"/>
            </a:endParaRPr>
          </a:p>
          <a:p>
            <a:pPr marL="355600" marR="214629" indent="-248920" algn="just">
              <a:lnSpc>
                <a:spcPts val="2920"/>
              </a:lnSpc>
              <a:spcBef>
                <a:spcPts val="690"/>
              </a:spcBef>
            </a:pP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Optic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Neuritis is inflammation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of the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optic nerve and is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usually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idiopathic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but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maybe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associated with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multiple </a:t>
            </a:r>
            <a:r>
              <a:rPr sz="2700" spc="-7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sclerosis</a:t>
            </a:r>
            <a:r>
              <a:rPr sz="27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significant</a:t>
            </a:r>
            <a:r>
              <a:rPr sz="27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number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cases.</a:t>
            </a:r>
            <a:endParaRPr sz="2700">
              <a:latin typeface="Arial MT"/>
              <a:cs typeface="Arial MT"/>
            </a:endParaRPr>
          </a:p>
          <a:p>
            <a:pPr marL="355600" marR="363855" indent="-248920" algn="just">
              <a:lnSpc>
                <a:spcPts val="2920"/>
              </a:lnSpc>
              <a:spcBef>
                <a:spcPts val="640"/>
              </a:spcBef>
            </a:pP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visual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acuity is markedly reduced and an </a:t>
            </a:r>
            <a:r>
              <a:rPr sz="2700" dirty="0">
                <a:solidFill>
                  <a:srgbClr val="FF0000"/>
                </a:solidFill>
                <a:latin typeface="Arial MT"/>
                <a:cs typeface="Arial MT"/>
              </a:rPr>
              <a:t>afferent </a:t>
            </a:r>
            <a:r>
              <a:rPr sz="2700" spc="-7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Arial MT"/>
                <a:cs typeface="Arial MT"/>
              </a:rPr>
              <a:t>pupillary </a:t>
            </a:r>
            <a:r>
              <a:rPr sz="2700" dirty="0">
                <a:solidFill>
                  <a:srgbClr val="FF0000"/>
                </a:solidFill>
                <a:latin typeface="Arial MT"/>
                <a:cs typeface="Arial MT"/>
              </a:rPr>
              <a:t>defect</a:t>
            </a:r>
            <a:r>
              <a:rPr sz="27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0000"/>
                </a:solidFill>
                <a:latin typeface="Arial MT"/>
                <a:cs typeface="Arial MT"/>
              </a:rPr>
              <a:t>is present.</a:t>
            </a:r>
            <a:endParaRPr sz="2700">
              <a:latin typeface="Arial MT"/>
              <a:cs typeface="Arial MT"/>
            </a:endParaRPr>
          </a:p>
          <a:p>
            <a:pPr marL="12700" marR="328930" algn="just">
              <a:lnSpc>
                <a:spcPts val="3560"/>
              </a:lnSpc>
              <a:spcBef>
                <a:spcPts val="130"/>
              </a:spcBef>
            </a:pP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optic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disc initially appears hyperemic and swollen. </a:t>
            </a:r>
            <a:r>
              <a:rPr sz="2700" spc="-7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visual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acuity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usually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recovers;</a:t>
            </a:r>
            <a:endParaRPr sz="2700">
              <a:latin typeface="Arial MT"/>
              <a:cs typeface="Arial MT"/>
            </a:endParaRPr>
          </a:p>
          <a:p>
            <a:pPr marL="355600" marR="5080" indent="-342900" algn="just">
              <a:lnSpc>
                <a:spcPts val="2920"/>
              </a:lnSpc>
              <a:spcBef>
                <a:spcPts val="520"/>
              </a:spcBef>
            </a:pP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however, repeated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episodes of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optic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neuritis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may lead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2700" spc="-7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permanent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loss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of vision.</a:t>
            </a:r>
            <a:endParaRPr sz="27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092950" y="5084762"/>
            <a:ext cx="2051049" cy="17732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" y="336804"/>
            <a:ext cx="7566659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1882" y="484758"/>
            <a:ext cx="68618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Visual</a:t>
            </a:r>
            <a:r>
              <a:rPr spc="-30" dirty="0"/>
              <a:t> </a:t>
            </a:r>
            <a:r>
              <a:rPr dirty="0"/>
              <a:t>Pathway</a:t>
            </a:r>
            <a:r>
              <a:rPr spc="-45" dirty="0"/>
              <a:t> </a:t>
            </a:r>
            <a:r>
              <a:rPr dirty="0"/>
              <a:t>Disorders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2964" y="1353311"/>
            <a:ext cx="8531860" cy="4465320"/>
            <a:chOff x="92964" y="1353311"/>
            <a:chExt cx="8531860" cy="44653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64" y="1353311"/>
              <a:ext cx="4835652" cy="762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4464" y="1353311"/>
              <a:ext cx="568451" cy="762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4775" y="1353311"/>
              <a:ext cx="3634739" cy="762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964" y="1682495"/>
              <a:ext cx="5160264" cy="762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964" y="2093975"/>
              <a:ext cx="8531352" cy="762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964" y="2423159"/>
              <a:ext cx="7502652" cy="762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964" y="2752344"/>
              <a:ext cx="1292352" cy="762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964" y="3163823"/>
              <a:ext cx="7255764" cy="7620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964" y="3575304"/>
              <a:ext cx="7979664" cy="762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964" y="3904488"/>
              <a:ext cx="7865364" cy="762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964" y="4233672"/>
              <a:ext cx="2759964" cy="7620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964" y="4645152"/>
              <a:ext cx="7388352" cy="7620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2964" y="5056632"/>
              <a:ext cx="6228588" cy="76200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4538" y="1442084"/>
            <a:ext cx="8008620" cy="414147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309880">
              <a:lnSpc>
                <a:spcPts val="2600"/>
              </a:lnSpc>
              <a:spcBef>
                <a:spcPts val="720"/>
              </a:spcBef>
            </a:pP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Homonymous</a:t>
            </a:r>
            <a:r>
              <a:rPr sz="27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hemianopia</a:t>
            </a: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loss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of vision</a:t>
            </a:r>
            <a:r>
              <a:rPr sz="2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700" b="1" spc="-7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side of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both visual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 fields</a:t>
            </a:r>
            <a:endParaRPr sz="270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640"/>
              </a:spcBef>
            </a:pP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7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may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result from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occlusion</a:t>
            </a:r>
            <a:r>
              <a:rPr sz="27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 one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of the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 posterior </a:t>
            </a:r>
            <a:r>
              <a:rPr sz="2700" spc="-7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cerebral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arteries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infarction</a:t>
            </a:r>
            <a:r>
              <a:rPr sz="27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of the occipital</a:t>
            </a:r>
            <a:endParaRPr sz="2700">
              <a:latin typeface="Arial MT"/>
              <a:cs typeface="Arial MT"/>
            </a:endParaRPr>
          </a:p>
          <a:p>
            <a:pPr marL="12700">
              <a:lnSpc>
                <a:spcPts val="2615"/>
              </a:lnSpc>
            </a:pP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lobe.</a:t>
            </a:r>
            <a:endParaRPr sz="2700">
              <a:latin typeface="Arial MT"/>
              <a:cs typeface="Arial MT"/>
            </a:endParaRPr>
          </a:p>
          <a:p>
            <a:pPr marL="12700" marR="558165">
              <a:lnSpc>
                <a:spcPct val="90000"/>
              </a:lnSpc>
              <a:spcBef>
                <a:spcPts val="330"/>
              </a:spcBef>
            </a:pP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Other vascular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abnormalities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occurring in the 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middle cerebral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artery distribution may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produce a </a:t>
            </a:r>
            <a:r>
              <a:rPr sz="2700" spc="-7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hemianopia,</a:t>
            </a:r>
            <a:r>
              <a:rPr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but</a:t>
            </a:r>
            <a:r>
              <a:rPr sz="27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usually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other</a:t>
            </a:r>
            <a:r>
              <a:rPr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neurological</a:t>
            </a:r>
            <a:r>
              <a:rPr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signs</a:t>
            </a:r>
            <a:endParaRPr sz="2700">
              <a:latin typeface="Arial MT"/>
              <a:cs typeface="Arial MT"/>
            </a:endParaRPr>
          </a:p>
          <a:p>
            <a:pPr marL="12700">
              <a:lnSpc>
                <a:spcPts val="2595"/>
              </a:lnSpc>
            </a:pP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27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prominent.</a:t>
            </a:r>
            <a:endParaRPr sz="2700">
              <a:latin typeface="Arial MT"/>
              <a:cs typeface="Arial MT"/>
            </a:endParaRPr>
          </a:p>
          <a:p>
            <a:pPr marL="12700" marR="1054100">
              <a:lnSpc>
                <a:spcPct val="100000"/>
              </a:lnSpc>
            </a:pP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Any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patient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hemianopia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needs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CT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or </a:t>
            </a:r>
            <a:r>
              <a:rPr sz="2700" spc="-7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MRI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to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localize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 and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identify</a:t>
            </a:r>
            <a:r>
              <a:rPr sz="27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the cause.</a:t>
            </a:r>
            <a:endParaRPr sz="2700">
              <a:latin typeface="Arial MT"/>
              <a:cs typeface="Arial M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15250" y="285750"/>
            <a:ext cx="1209675" cy="9525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357250"/>
            <a:ext cx="885825" cy="96202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500751" y="5905500"/>
            <a:ext cx="1238250" cy="95249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000875" y="6086475"/>
            <a:ext cx="1219200" cy="77152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3935" y="336804"/>
            <a:ext cx="5637275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6929" y="484758"/>
            <a:ext cx="49339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Cortical</a:t>
            </a:r>
            <a:r>
              <a:rPr spc="-80" dirty="0"/>
              <a:t> </a:t>
            </a:r>
            <a:r>
              <a:rPr dirty="0"/>
              <a:t>Blindness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36804" y="1453896"/>
            <a:ext cx="8569960" cy="4630420"/>
            <a:chOff x="336804" y="1453896"/>
            <a:chExt cx="8569960" cy="46304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804" y="1453896"/>
              <a:ext cx="7827264" cy="762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804" y="1783080"/>
              <a:ext cx="5369052" cy="762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1704" y="1783080"/>
              <a:ext cx="3102863" cy="762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804" y="2112264"/>
              <a:ext cx="4512564" cy="762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804" y="2523744"/>
              <a:ext cx="7941564" cy="762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6804" y="2852928"/>
              <a:ext cx="3425952" cy="762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6804" y="3264408"/>
              <a:ext cx="8036052" cy="762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6804" y="3593591"/>
              <a:ext cx="8055864" cy="7619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6804" y="3922775"/>
              <a:ext cx="7103364" cy="762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6804" y="4251960"/>
              <a:ext cx="7446264" cy="762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6804" y="4663440"/>
              <a:ext cx="8569452" cy="7620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6804" y="4992624"/>
              <a:ext cx="7502652" cy="7620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6804" y="5321808"/>
              <a:ext cx="3276600" cy="76200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37463" y="1541729"/>
            <a:ext cx="8047355" cy="430657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55625">
              <a:lnSpc>
                <a:spcPct val="80000"/>
              </a:lnSpc>
              <a:spcBef>
                <a:spcPts val="750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Cortical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Blindness:</a:t>
            </a:r>
            <a:r>
              <a:rPr sz="2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A rare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extensive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 bilateral </a:t>
            </a:r>
            <a:r>
              <a:rPr sz="2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damage</a:t>
            </a:r>
            <a:r>
              <a:rPr sz="2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cerebral</a:t>
            </a: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visual</a:t>
            </a:r>
            <a:r>
              <a:rPr sz="2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pathways</a:t>
            </a:r>
            <a:r>
              <a:rPr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results </a:t>
            </a:r>
            <a:r>
              <a:rPr sz="2700" spc="-7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in complete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loss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Vision.</a:t>
            </a:r>
            <a:endParaRPr sz="2700">
              <a:latin typeface="Arial MT"/>
              <a:cs typeface="Arial MT"/>
            </a:endParaRPr>
          </a:p>
          <a:p>
            <a:pPr marL="12700" marR="635635">
              <a:lnSpc>
                <a:spcPts val="2590"/>
              </a:lnSpc>
              <a:spcBef>
                <a:spcPts val="625"/>
              </a:spcBef>
            </a:pP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This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condition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referred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cortical,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central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or </a:t>
            </a:r>
            <a:r>
              <a:rPr sz="2700" spc="-7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cerebral</a:t>
            </a:r>
            <a:r>
              <a:rPr sz="27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blindness.</a:t>
            </a:r>
            <a:endParaRPr sz="2700">
              <a:latin typeface="Arial MT"/>
              <a:cs typeface="Arial MT"/>
            </a:endParaRPr>
          </a:p>
          <a:p>
            <a:pPr marL="12700" marR="520065">
              <a:lnSpc>
                <a:spcPct val="80000"/>
              </a:lnSpc>
              <a:spcBef>
                <a:spcPts val="675"/>
              </a:spcBef>
            </a:pP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pathways</a:t>
            </a:r>
            <a:r>
              <a:rPr sz="27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serving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pupillary</a:t>
            </a:r>
            <a:r>
              <a:rPr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lights</a:t>
            </a:r>
            <a:r>
              <a:rPr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reflex </a:t>
            </a:r>
            <a:r>
              <a:rPr sz="2700" spc="-7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separate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from those carrying</a:t>
            </a:r>
            <a:r>
              <a:rPr sz="27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visual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information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at </a:t>
            </a:r>
            <a:r>
              <a:rPr sz="2700" spc="-7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level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of the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optic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tracts,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 patient who is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cortically</a:t>
            </a:r>
            <a:r>
              <a:rPr sz="27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blind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has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normal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pupillary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reactions.</a:t>
            </a:r>
            <a:endParaRPr sz="2700">
              <a:latin typeface="Arial MT"/>
              <a:cs typeface="Arial MT"/>
            </a:endParaRPr>
          </a:p>
          <a:p>
            <a:pPr marL="12700" marR="5080">
              <a:lnSpc>
                <a:spcPct val="80000"/>
              </a:lnSpc>
              <a:spcBef>
                <a:spcPts val="650"/>
              </a:spcBef>
            </a:pP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Thus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patient</a:t>
            </a:r>
            <a:r>
              <a:rPr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normal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fundus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examination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along </a:t>
            </a:r>
            <a:r>
              <a:rPr sz="2700" spc="-7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normal</a:t>
            </a:r>
            <a:r>
              <a:rPr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pupillary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reactions,most</a:t>
            </a:r>
            <a:r>
              <a:rPr sz="27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likely has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cortical</a:t>
            </a:r>
            <a:r>
              <a:rPr sz="27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blindness..</a:t>
            </a:r>
            <a:endParaRPr sz="2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60" y="336804"/>
            <a:ext cx="6320027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5173" y="484758"/>
            <a:ext cx="56178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Functional</a:t>
            </a:r>
            <a:r>
              <a:rPr spc="-75" dirty="0"/>
              <a:t> </a:t>
            </a:r>
            <a:r>
              <a:rPr dirty="0"/>
              <a:t>Disorders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3444" y="1514855"/>
            <a:ext cx="8749665" cy="3535679"/>
            <a:chOff x="123444" y="1514855"/>
            <a:chExt cx="8749665" cy="353567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44" y="1514855"/>
              <a:ext cx="8677656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4" y="2002536"/>
              <a:ext cx="8295132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344" y="2490216"/>
              <a:ext cx="5385815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444" y="3075431"/>
              <a:ext cx="8316468" cy="902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344" y="3563111"/>
              <a:ext cx="8406384" cy="9022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444" y="4148327"/>
              <a:ext cx="7527035" cy="90220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64642" y="1621358"/>
            <a:ext cx="8127365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6200" indent="-34290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functional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disorder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is used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preference</a:t>
            </a:r>
            <a:r>
              <a:rPr sz="3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hysterical or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malingering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to describe visual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loss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without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organic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basis.</a:t>
            </a:r>
            <a:endParaRPr sz="320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patient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may report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complete blindness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one eye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and normal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vision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other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eye,</a:t>
            </a:r>
            <a:endParaRPr sz="32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relative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afferent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pupillary defect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3907" y="2679192"/>
            <a:ext cx="3035808" cy="11216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1840" y="4148328"/>
            <a:ext cx="2592324" cy="9022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Thank</a:t>
            </a:r>
            <a:r>
              <a:rPr spc="-65" dirty="0"/>
              <a:t> </a:t>
            </a:r>
            <a:r>
              <a:rPr spc="-5" dirty="0"/>
              <a:t>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8626" y="484758"/>
            <a:ext cx="71475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B1B1B1"/>
                </a:solidFill>
                <a:latin typeface="Arial MT"/>
                <a:cs typeface="Arial MT"/>
              </a:rPr>
              <a:t>Causes</a:t>
            </a:r>
            <a:r>
              <a:rPr b="0" spc="-10" dirty="0">
                <a:solidFill>
                  <a:srgbClr val="B1B1B1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B1B1B1"/>
                </a:solidFill>
                <a:latin typeface="Arial MT"/>
                <a:cs typeface="Arial MT"/>
              </a:rPr>
              <a:t>of</a:t>
            </a:r>
            <a:r>
              <a:rPr b="0" spc="-10" dirty="0">
                <a:solidFill>
                  <a:srgbClr val="B1B1B1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B1B1B1"/>
                </a:solidFill>
                <a:latin typeface="Arial MT"/>
                <a:cs typeface="Arial MT"/>
              </a:rPr>
              <a:t>Acute</a:t>
            </a:r>
            <a:r>
              <a:rPr b="0" spc="-10" dirty="0">
                <a:solidFill>
                  <a:srgbClr val="B1B1B1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B1B1B1"/>
                </a:solidFill>
                <a:latin typeface="Arial MT"/>
                <a:cs typeface="Arial MT"/>
              </a:rPr>
              <a:t>Visual</a:t>
            </a:r>
            <a:r>
              <a:rPr b="0" spc="-25" dirty="0">
                <a:solidFill>
                  <a:srgbClr val="B1B1B1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B1B1B1"/>
                </a:solidFill>
                <a:latin typeface="Arial MT"/>
                <a:cs typeface="Arial MT"/>
              </a:rPr>
              <a:t>Loss</a:t>
            </a:r>
          </a:p>
        </p:txBody>
      </p:sp>
      <p:sp>
        <p:nvSpPr>
          <p:cNvPr id="3" name="object 3"/>
          <p:cNvSpPr/>
          <p:nvPr/>
        </p:nvSpPr>
        <p:spPr>
          <a:xfrm>
            <a:off x="1011047" y="1112900"/>
            <a:ext cx="7120255" cy="27940"/>
          </a:xfrm>
          <a:custGeom>
            <a:avLst/>
            <a:gdLst/>
            <a:ahLst/>
            <a:cxnLst/>
            <a:rect l="l" t="t" r="r" b="b"/>
            <a:pathLst>
              <a:path w="7120255" h="27940">
                <a:moveTo>
                  <a:pt x="7120128" y="0"/>
                </a:moveTo>
                <a:lnTo>
                  <a:pt x="0" y="0"/>
                </a:lnTo>
                <a:lnTo>
                  <a:pt x="0" y="27432"/>
                </a:lnTo>
                <a:lnTo>
                  <a:pt x="7120128" y="27432"/>
                </a:lnTo>
                <a:lnTo>
                  <a:pt x="7120128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98348" y="3907535"/>
            <a:ext cx="2133600" cy="789940"/>
            <a:chOff x="498348" y="3907535"/>
            <a:chExt cx="2133600" cy="7899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348" y="3944111"/>
              <a:ext cx="559308" cy="7299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420" y="3907535"/>
              <a:ext cx="1938527" cy="78943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98348" y="1845564"/>
            <a:ext cx="3929379" cy="1556385"/>
            <a:chOff x="498348" y="1845564"/>
            <a:chExt cx="3929379" cy="155638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932" y="2093976"/>
              <a:ext cx="362712" cy="3779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900" y="1845564"/>
              <a:ext cx="3703320" cy="7894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348" y="2648712"/>
              <a:ext cx="559308" cy="7299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420" y="2612136"/>
              <a:ext cx="1496568" cy="78943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90168" y="943493"/>
            <a:ext cx="3502025" cy="4869282"/>
          </a:xfrm>
          <a:prstGeom prst="rect">
            <a:avLst/>
          </a:prstGeom>
        </p:spPr>
        <p:txBody>
          <a:bodyPr vert="horz" wrap="square" lIns="0" tIns="283210" rIns="0" bIns="0" rtlCol="0">
            <a:spAutoFit/>
          </a:bodyPr>
          <a:lstStyle/>
          <a:p>
            <a:pPr marL="1075055">
              <a:lnSpc>
                <a:spcPct val="100000"/>
              </a:lnSpc>
              <a:spcBef>
                <a:spcPts val="223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Painful</a:t>
            </a:r>
            <a:endParaRPr sz="3200" dirty="0">
              <a:latin typeface="Times New Roman"/>
              <a:cs typeface="Times New Roman"/>
            </a:endParaRPr>
          </a:p>
          <a:p>
            <a:pPr marL="254635" indent="-242570">
              <a:lnSpc>
                <a:spcPct val="100000"/>
              </a:lnSpc>
              <a:spcBef>
                <a:spcPts val="1850"/>
              </a:spcBef>
              <a:buClr>
                <a:srgbClr val="FFFFCC"/>
              </a:buClr>
              <a:buSzPct val="48214"/>
              <a:buFont typeface="Wingdings"/>
              <a:buChar char=""/>
              <a:tabLst>
                <a:tab pos="255270" algn="l"/>
                <a:tab pos="126047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Acute	A.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C.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gla</a:t>
            </a:r>
            <a:r>
              <a:rPr lang="en-GB" sz="28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ucoma</a:t>
            </a:r>
            <a:endParaRPr lang="en-GB" sz="2800" dirty="0">
              <a:latin typeface="Times New Roman"/>
              <a:cs typeface="Times New Roman"/>
            </a:endParaRPr>
          </a:p>
          <a:p>
            <a:pPr marL="224154" indent="-212090">
              <a:lnSpc>
                <a:spcPct val="100000"/>
              </a:lnSpc>
              <a:spcBef>
                <a:spcPts val="2680"/>
              </a:spcBef>
              <a:buChar char="•"/>
              <a:tabLst>
                <a:tab pos="224790" algn="l"/>
              </a:tabLst>
            </a:pPr>
            <a:r>
              <a:rPr lang="en-GB"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Uveitis</a:t>
            </a:r>
            <a:endParaRPr lang="en-GB"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imes New Roman"/>
              <a:buChar char="•"/>
            </a:pPr>
            <a:endParaRPr lang="en-GB" sz="3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imes New Roman"/>
              <a:buChar char="•"/>
            </a:pPr>
            <a:endParaRPr lang="en-GB" sz="2850" dirty="0">
              <a:latin typeface="Times New Roman"/>
              <a:cs typeface="Times New Roman"/>
            </a:endParaRPr>
          </a:p>
          <a:p>
            <a:pPr marL="224154" indent="-212090">
              <a:lnSpc>
                <a:spcPct val="100000"/>
              </a:lnSpc>
              <a:buChar char="•"/>
              <a:tabLst>
                <a:tab pos="22479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Keratitis</a:t>
            </a:r>
            <a:endParaRPr lang="en-GB" sz="2800" spc="-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24154" indent="-212090">
              <a:lnSpc>
                <a:spcPct val="100000"/>
              </a:lnSpc>
              <a:buChar char="•"/>
              <a:tabLst>
                <a:tab pos="224790" algn="l"/>
              </a:tabLst>
            </a:pPr>
            <a:r>
              <a:rPr lang="en-GB"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Corneal abrasion and eye trauma </a:t>
            </a:r>
          </a:p>
          <a:p>
            <a:pPr marL="224154" indent="-212090">
              <a:lnSpc>
                <a:spcPct val="100000"/>
              </a:lnSpc>
              <a:buChar char="•"/>
              <a:tabLst>
                <a:tab pos="224790" algn="l"/>
              </a:tabLst>
            </a:pPr>
            <a:r>
              <a:rPr lang="en-GB"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Endophthalmitis </a:t>
            </a:r>
            <a:endParaRPr lang="en-GB" sz="28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95863" y="1125600"/>
            <a:ext cx="4648200" cy="5732780"/>
            <a:chOff x="4495863" y="1125600"/>
            <a:chExt cx="4648200" cy="5732780"/>
          </a:xfrm>
        </p:grpSpPr>
        <p:sp>
          <p:nvSpPr>
            <p:cNvPr id="14" name="object 14"/>
            <p:cNvSpPr/>
            <p:nvPr/>
          </p:nvSpPr>
          <p:spPr>
            <a:xfrm>
              <a:off x="4495863" y="1125600"/>
              <a:ext cx="9525" cy="5732780"/>
            </a:xfrm>
            <a:custGeom>
              <a:avLst/>
              <a:gdLst/>
              <a:ahLst/>
              <a:cxnLst/>
              <a:rect l="l" t="t" r="r" b="b"/>
              <a:pathLst>
                <a:path w="9525" h="5732780">
                  <a:moveTo>
                    <a:pt x="9525" y="0"/>
                  </a:moveTo>
                  <a:lnTo>
                    <a:pt x="0" y="0"/>
                  </a:lnTo>
                  <a:lnTo>
                    <a:pt x="0" y="5732395"/>
                  </a:lnTo>
                  <a:lnTo>
                    <a:pt x="9525" y="573239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73168" y="6251447"/>
              <a:ext cx="373379" cy="3886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4692" y="2087879"/>
              <a:ext cx="373379" cy="3886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6800" y="1845563"/>
              <a:ext cx="2459736" cy="7894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74692" y="2808731"/>
              <a:ext cx="373379" cy="3886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82896" y="2566415"/>
              <a:ext cx="961644" cy="7894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74692" y="3529583"/>
              <a:ext cx="373379" cy="38861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82896" y="3287268"/>
              <a:ext cx="4261104" cy="7894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74692" y="4248911"/>
              <a:ext cx="373379" cy="3886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82896" y="4006596"/>
              <a:ext cx="2702052" cy="7894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76216" y="4969763"/>
              <a:ext cx="373379" cy="38862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84420" y="4727447"/>
              <a:ext cx="4239768" cy="7894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74692" y="5617463"/>
              <a:ext cx="373379" cy="3886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82896" y="5375147"/>
              <a:ext cx="1171955" cy="7894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81372" y="6009130"/>
              <a:ext cx="1991868" cy="78943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867402" y="1145286"/>
            <a:ext cx="4213225" cy="5407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156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Painless</a:t>
            </a:r>
            <a:endParaRPr sz="3200">
              <a:latin typeface="Times New Roman"/>
              <a:cs typeface="Times New Roman"/>
            </a:endParaRPr>
          </a:p>
          <a:p>
            <a:pPr marL="230504" indent="-217170">
              <a:lnSpc>
                <a:spcPct val="100000"/>
              </a:lnSpc>
              <a:spcBef>
                <a:spcPts val="2385"/>
              </a:spcBef>
              <a:buClr>
                <a:srgbClr val="FFFFCC"/>
              </a:buClr>
              <a:buSzPct val="50000"/>
              <a:buFont typeface="Wingdings"/>
              <a:buChar char=""/>
              <a:tabLst>
                <a:tab pos="231140" algn="l"/>
                <a:tab pos="1610995" algn="l"/>
              </a:tabLst>
            </a:pP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Vitreous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hem</a:t>
            </a:r>
            <a:endParaRPr sz="2800">
              <a:latin typeface="Times New Roman"/>
              <a:cs typeface="Times New Roman"/>
            </a:endParaRPr>
          </a:p>
          <a:p>
            <a:pPr marL="236220" indent="-222885">
              <a:lnSpc>
                <a:spcPct val="100000"/>
              </a:lnSpc>
              <a:spcBef>
                <a:spcPts val="2315"/>
              </a:spcBef>
              <a:buClr>
                <a:srgbClr val="FFFFCC"/>
              </a:buClr>
              <a:buSzPct val="50000"/>
              <a:buFont typeface="Wingdings"/>
              <a:buChar char=""/>
              <a:tabLst>
                <a:tab pos="236854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RD</a:t>
            </a:r>
            <a:endParaRPr sz="2800">
              <a:latin typeface="Times New Roman"/>
              <a:cs typeface="Times New Roman"/>
            </a:endParaRPr>
          </a:p>
          <a:p>
            <a:pPr marL="236220" indent="-222885">
              <a:lnSpc>
                <a:spcPct val="100000"/>
              </a:lnSpc>
              <a:spcBef>
                <a:spcPts val="2320"/>
              </a:spcBef>
              <a:buClr>
                <a:srgbClr val="FFFFCC"/>
              </a:buClr>
              <a:buSzPct val="50000"/>
              <a:buFont typeface="Wingdings"/>
              <a:buChar char=""/>
              <a:tabLst>
                <a:tab pos="236854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Retinal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vascular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Occlusions</a:t>
            </a:r>
            <a:endParaRPr sz="2800">
              <a:latin typeface="Times New Roman"/>
              <a:cs typeface="Times New Roman"/>
            </a:endParaRPr>
          </a:p>
          <a:p>
            <a:pPr marL="236220" indent="-222885">
              <a:lnSpc>
                <a:spcPct val="100000"/>
              </a:lnSpc>
              <a:spcBef>
                <a:spcPts val="2300"/>
              </a:spcBef>
              <a:buClr>
                <a:srgbClr val="FFFFCC"/>
              </a:buClr>
              <a:buSzPct val="50000"/>
              <a:buFont typeface="Wingdings"/>
              <a:buChar char=""/>
              <a:tabLst>
                <a:tab pos="236854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Optic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neuritis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endParaRPr sz="2800">
              <a:latin typeface="Times New Roman"/>
              <a:cs typeface="Times New Roman"/>
            </a:endParaRPr>
          </a:p>
          <a:p>
            <a:pPr marL="238125" indent="-223520">
              <a:lnSpc>
                <a:spcPct val="100000"/>
              </a:lnSpc>
              <a:spcBef>
                <a:spcPts val="2320"/>
              </a:spcBef>
              <a:buClr>
                <a:srgbClr val="FFFFCC"/>
              </a:buClr>
              <a:buSzPct val="50000"/>
              <a:buFont typeface="Wingdings"/>
              <a:buChar char=""/>
              <a:tabLst>
                <a:tab pos="23876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Ischemic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optic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neuropathy</a:t>
            </a:r>
            <a:endParaRPr sz="2800">
              <a:latin typeface="Times New Roman"/>
              <a:cs typeface="Times New Roman"/>
            </a:endParaRPr>
          </a:p>
          <a:p>
            <a:pPr marL="236220" indent="-222885">
              <a:lnSpc>
                <a:spcPct val="100000"/>
              </a:lnSpc>
              <a:spcBef>
                <a:spcPts val="1739"/>
              </a:spcBef>
              <a:buClr>
                <a:srgbClr val="FFFFCC"/>
              </a:buClr>
              <a:buSzPct val="50000"/>
              <a:buFont typeface="Wingdings"/>
              <a:buChar char=""/>
              <a:tabLst>
                <a:tab pos="236854" algn="l"/>
              </a:tabLst>
            </a:pPr>
            <a:r>
              <a:rPr sz="2800" spc="-130" dirty="0">
                <a:solidFill>
                  <a:srgbClr val="FFFFFF"/>
                </a:solidFill>
                <a:latin typeface="Times New Roman"/>
                <a:cs typeface="Times New Roman"/>
              </a:rPr>
              <a:t>CVA</a:t>
            </a:r>
            <a:endParaRPr sz="2800">
              <a:latin typeface="Times New Roman"/>
              <a:cs typeface="Times New Roman"/>
            </a:endParaRPr>
          </a:p>
          <a:p>
            <a:pPr marL="234950" indent="-222885">
              <a:lnSpc>
                <a:spcPct val="100000"/>
              </a:lnSpc>
              <a:spcBef>
                <a:spcPts val="1630"/>
              </a:spcBef>
              <a:buClr>
                <a:srgbClr val="FFFFCC"/>
              </a:buClr>
              <a:buSzPct val="50000"/>
              <a:buFont typeface="Wingdings"/>
              <a:buChar char=""/>
              <a:tabLst>
                <a:tab pos="2355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Functional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67237" y="1125600"/>
            <a:ext cx="9525" cy="5732780"/>
          </a:xfrm>
          <a:custGeom>
            <a:avLst/>
            <a:gdLst/>
            <a:ahLst/>
            <a:cxnLst/>
            <a:rect l="l" t="t" r="r" b="b"/>
            <a:pathLst>
              <a:path w="9525" h="5732780">
                <a:moveTo>
                  <a:pt x="9525" y="0"/>
                </a:moveTo>
                <a:lnTo>
                  <a:pt x="0" y="0"/>
                </a:lnTo>
                <a:lnTo>
                  <a:pt x="0" y="5732395"/>
                </a:lnTo>
                <a:lnTo>
                  <a:pt x="9525" y="5732395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5880" y="336804"/>
            <a:ext cx="6534911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8492" y="484758"/>
            <a:ext cx="58324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ACUTE</a:t>
            </a:r>
            <a:r>
              <a:rPr spc="-35" dirty="0"/>
              <a:t> </a:t>
            </a:r>
            <a:r>
              <a:rPr dirty="0"/>
              <a:t>VISUAL</a:t>
            </a:r>
            <a:r>
              <a:rPr spc="-65" dirty="0"/>
              <a:t> </a:t>
            </a:r>
            <a:r>
              <a:rPr dirty="0"/>
              <a:t>LOSS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3943" y="1478280"/>
            <a:ext cx="8011795" cy="4686300"/>
            <a:chOff x="313943" y="1478280"/>
            <a:chExt cx="8011795" cy="46863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943" y="1478280"/>
              <a:ext cx="2894076" cy="8458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943" y="1981200"/>
              <a:ext cx="629412" cy="8458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115" y="1981200"/>
              <a:ext cx="3866388" cy="8458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943" y="2484119"/>
              <a:ext cx="629412" cy="8458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115" y="2484119"/>
              <a:ext cx="4860036" cy="8458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943" y="2987040"/>
              <a:ext cx="629412" cy="8458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7115" y="2987040"/>
              <a:ext cx="3611879" cy="8458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943" y="3489959"/>
              <a:ext cx="629412" cy="8458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7115" y="3489959"/>
              <a:ext cx="3360420" cy="8458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943" y="3992880"/>
              <a:ext cx="629412" cy="8458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7115" y="3992880"/>
              <a:ext cx="7778496" cy="8458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3943" y="4404359"/>
              <a:ext cx="1202436" cy="8458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943" y="4907280"/>
              <a:ext cx="629412" cy="8458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7115" y="4907280"/>
              <a:ext cx="6954011" cy="8458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3943" y="5318759"/>
              <a:ext cx="1984248" cy="84581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7463" y="1531466"/>
            <a:ext cx="7430134" cy="43700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3000" b="1" spc="-5" dirty="0">
                <a:solidFill>
                  <a:srgbClr val="00AFEF"/>
                </a:solidFill>
                <a:latin typeface="Arial"/>
                <a:cs typeface="Arial"/>
              </a:rPr>
              <a:t>Examination:</a:t>
            </a:r>
            <a:endParaRPr sz="30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360"/>
              </a:spcBef>
              <a:buChar char="-"/>
              <a:tabLst>
                <a:tab pos="246379" algn="l"/>
              </a:tabLst>
            </a:pP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Visual</a:t>
            </a:r>
            <a:r>
              <a:rPr sz="3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acuity</a:t>
            </a:r>
            <a:r>
              <a:rPr sz="3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testing</a:t>
            </a:r>
            <a:endParaRPr sz="3000" dirty="0">
              <a:latin typeface="Arial MT"/>
              <a:cs typeface="Arial MT"/>
            </a:endParaRPr>
          </a:p>
          <a:p>
            <a:pPr marL="245745" indent="-233679">
              <a:lnSpc>
                <a:spcPct val="100000"/>
              </a:lnSpc>
              <a:spcBef>
                <a:spcPts val="360"/>
              </a:spcBef>
              <a:buChar char="-"/>
              <a:tabLst>
                <a:tab pos="246379" algn="l"/>
              </a:tabLst>
            </a:pP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Confrontation</a:t>
            </a:r>
            <a:r>
              <a:rPr sz="3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visual</a:t>
            </a:r>
            <a:r>
              <a:rPr sz="3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fields</a:t>
            </a:r>
            <a:endParaRPr sz="3000" dirty="0">
              <a:latin typeface="Arial MT"/>
              <a:cs typeface="Arial MT"/>
            </a:endParaRPr>
          </a:p>
          <a:p>
            <a:pPr marL="245745" indent="-233679">
              <a:lnSpc>
                <a:spcPct val="100000"/>
              </a:lnSpc>
              <a:spcBef>
                <a:spcPts val="365"/>
              </a:spcBef>
              <a:buChar char="-"/>
              <a:tabLst>
                <a:tab pos="246379" algn="l"/>
              </a:tabLst>
            </a:pP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Pupillary</a:t>
            </a:r>
            <a:r>
              <a:rPr sz="3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reactions</a:t>
            </a:r>
            <a:endParaRPr sz="3000" dirty="0">
              <a:latin typeface="Arial MT"/>
              <a:cs typeface="Arial MT"/>
            </a:endParaRPr>
          </a:p>
          <a:p>
            <a:pPr marL="245745" indent="-233679">
              <a:lnSpc>
                <a:spcPct val="100000"/>
              </a:lnSpc>
              <a:spcBef>
                <a:spcPts val="359"/>
              </a:spcBef>
              <a:buChar char="-"/>
              <a:tabLst>
                <a:tab pos="246379" algn="l"/>
              </a:tabLst>
            </a:pP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Ophthalmoscopy</a:t>
            </a:r>
            <a:endParaRPr sz="3000" dirty="0">
              <a:latin typeface="Arial MT"/>
              <a:cs typeface="Arial MT"/>
            </a:endParaRPr>
          </a:p>
          <a:p>
            <a:pPr marL="12700" marR="5080">
              <a:lnSpc>
                <a:spcPts val="3240"/>
              </a:lnSpc>
              <a:spcBef>
                <a:spcPts val="765"/>
              </a:spcBef>
              <a:buChar char="-"/>
              <a:tabLst>
                <a:tab pos="246379" algn="l"/>
              </a:tabLst>
            </a:pP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External</a:t>
            </a:r>
            <a:r>
              <a:rPr sz="3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examination</a:t>
            </a:r>
            <a:r>
              <a:rPr sz="3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3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eye</a:t>
            </a:r>
            <a:r>
              <a:rPr sz="3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3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3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pen </a:t>
            </a:r>
            <a:r>
              <a:rPr sz="3000" spc="-81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light</a:t>
            </a:r>
            <a:endParaRPr sz="3000" dirty="0">
              <a:latin typeface="Arial MT"/>
              <a:cs typeface="Arial MT"/>
            </a:endParaRPr>
          </a:p>
          <a:p>
            <a:pPr marL="12700" marR="826769">
              <a:lnSpc>
                <a:spcPts val="3240"/>
              </a:lnSpc>
              <a:spcBef>
                <a:spcPts val="725"/>
              </a:spcBef>
              <a:buChar char="-"/>
              <a:tabLst>
                <a:tab pos="246379" algn="l"/>
              </a:tabLst>
            </a:pP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Tonometry</a:t>
            </a:r>
            <a:r>
              <a:rPr sz="3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3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measure</a:t>
            </a:r>
            <a:r>
              <a:rPr sz="3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intraocular </a:t>
            </a:r>
            <a:r>
              <a:rPr sz="3000" spc="-8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pressure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7316" y="336804"/>
            <a:ext cx="4892039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dirty="0"/>
              <a:t>Media</a:t>
            </a:r>
            <a:r>
              <a:rPr spc="-70" dirty="0"/>
              <a:t> </a:t>
            </a:r>
            <a:r>
              <a:rPr dirty="0"/>
              <a:t>opacities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3943" y="1432560"/>
            <a:ext cx="8498205" cy="4686300"/>
            <a:chOff x="313943" y="1432560"/>
            <a:chExt cx="8498205" cy="46863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0459" y="1432560"/>
              <a:ext cx="1816608" cy="8458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943" y="1889760"/>
              <a:ext cx="2005583" cy="8458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943" y="2346960"/>
              <a:ext cx="2641092" cy="8458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2115" y="2346960"/>
              <a:ext cx="6359652" cy="8458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943" y="2712720"/>
              <a:ext cx="6254496" cy="8458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3943" y="3169920"/>
              <a:ext cx="8308848" cy="8458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3943" y="3535680"/>
              <a:ext cx="5724144" cy="8458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35167" y="3535680"/>
              <a:ext cx="2470404" cy="8458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3943" y="3901439"/>
              <a:ext cx="2363724" cy="8458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74748" y="3901439"/>
              <a:ext cx="4521708" cy="8458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3535" y="3901439"/>
              <a:ext cx="608076" cy="8458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3943" y="4358639"/>
              <a:ext cx="1941576" cy="8458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3943" y="4815839"/>
              <a:ext cx="8226552" cy="8458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3943" y="5273039"/>
              <a:ext cx="5980176" cy="84581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37463" y="1531061"/>
            <a:ext cx="7914005" cy="432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0AFEF"/>
                </a:solidFill>
                <a:latin typeface="Arial"/>
                <a:cs typeface="Arial"/>
              </a:rPr>
              <a:t>Cornea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000" b="1" spc="-5" dirty="0">
                <a:solidFill>
                  <a:srgbClr val="00AFEF"/>
                </a:solidFill>
                <a:latin typeface="Arial"/>
                <a:cs typeface="Arial"/>
              </a:rPr>
              <a:t>Oedema</a:t>
            </a:r>
            <a:endParaRPr sz="3000" dirty="0">
              <a:latin typeface="Arial"/>
              <a:cs typeface="Arial"/>
            </a:endParaRPr>
          </a:p>
          <a:p>
            <a:pPr marL="12700" marR="5080">
              <a:lnSpc>
                <a:spcPts val="2880"/>
              </a:lnSpc>
              <a:spcBef>
                <a:spcPts val="695"/>
              </a:spcBef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The cornea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appears 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like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a ground glass rather </a:t>
            </a:r>
            <a:r>
              <a:rPr sz="3000" spc="-81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than its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 normal</a:t>
            </a:r>
            <a:r>
              <a:rPr sz="3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clear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appearance.</a:t>
            </a:r>
            <a:endParaRPr sz="3000" dirty="0">
              <a:latin typeface="Arial MT"/>
              <a:cs typeface="Arial MT"/>
            </a:endParaRPr>
          </a:p>
          <a:p>
            <a:pPr marL="12700" marR="193040">
              <a:lnSpc>
                <a:spcPts val="2880"/>
              </a:lnSpc>
              <a:spcBef>
                <a:spcPts val="720"/>
              </a:spcBef>
            </a:pP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most common</a:t>
            </a:r>
            <a:r>
              <a:rPr sz="3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cause of</a:t>
            </a:r>
            <a:r>
              <a:rPr sz="3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corneal edema</a:t>
            </a:r>
            <a:r>
              <a:rPr sz="3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3000" spc="-81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Arial MT"/>
                <a:cs typeface="Arial MT"/>
              </a:rPr>
              <a:t>increased intraocular pressure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and occurs 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 typically</a:t>
            </a:r>
            <a:r>
              <a:rPr sz="3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3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Arial MT"/>
                <a:cs typeface="Arial MT"/>
              </a:rPr>
              <a:t>angle</a:t>
            </a:r>
            <a:r>
              <a:rPr sz="30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Arial MT"/>
                <a:cs typeface="Arial MT"/>
              </a:rPr>
              <a:t>closure</a:t>
            </a:r>
            <a:r>
              <a:rPr sz="30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FF0000"/>
                </a:solidFill>
                <a:latin typeface="Arial MT"/>
                <a:cs typeface="Arial MT"/>
              </a:rPr>
              <a:t>glaucoma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3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3000" b="1" spc="-5" dirty="0">
                <a:solidFill>
                  <a:srgbClr val="3399FF"/>
                </a:solidFill>
                <a:latin typeface="Arial MT"/>
                <a:cs typeface="Arial MT"/>
              </a:rPr>
              <a:t>Infection</a:t>
            </a:r>
            <a:endParaRPr sz="3000" b="1" dirty="0">
              <a:latin typeface="Arial MT"/>
              <a:cs typeface="Arial MT"/>
            </a:endParaRPr>
          </a:p>
          <a:p>
            <a:pPr marL="12700" marR="170180">
              <a:lnSpc>
                <a:spcPct val="100000"/>
              </a:lnSpc>
            </a:pP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Any</a:t>
            </a:r>
            <a:r>
              <a:rPr sz="3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acute infection</a:t>
            </a:r>
            <a:r>
              <a:rPr sz="3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3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cornea</a:t>
            </a:r>
            <a:r>
              <a:rPr sz="3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3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3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corneal </a:t>
            </a:r>
            <a:r>
              <a:rPr sz="3000" spc="-81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ulcer</a:t>
            </a:r>
            <a:r>
              <a:rPr sz="3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may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mimic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corneal</a:t>
            </a:r>
            <a:r>
              <a:rPr sz="3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MT"/>
                <a:cs typeface="Arial MT"/>
              </a:rPr>
              <a:t>edema.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7316" y="336804"/>
            <a:ext cx="4892039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dirty="0"/>
              <a:t>Media</a:t>
            </a:r>
            <a:r>
              <a:rPr spc="-70" dirty="0"/>
              <a:t> </a:t>
            </a:r>
            <a:r>
              <a:rPr dirty="0"/>
              <a:t>opacities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66700" y="1446275"/>
            <a:ext cx="7985759" cy="4780915"/>
            <a:chOff x="266700" y="1446275"/>
            <a:chExt cx="7985759" cy="47809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" y="1446275"/>
              <a:ext cx="2659380" cy="1011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180" y="2057399"/>
              <a:ext cx="6961632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180" y="2496311"/>
              <a:ext cx="2229612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7180" y="3032759"/>
              <a:ext cx="7955280" cy="9022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7180" y="3471671"/>
              <a:ext cx="5812536" cy="9022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9955" y="4008119"/>
              <a:ext cx="6851904" cy="9022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7180" y="4447031"/>
              <a:ext cx="7863840" cy="902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7180" y="4885943"/>
              <a:ext cx="5815584" cy="9022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7180" y="5324855"/>
              <a:ext cx="4014216" cy="90220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37463" y="1511730"/>
            <a:ext cx="7333615" cy="44348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Hyphema</a:t>
            </a:r>
            <a:endParaRPr sz="3600">
              <a:latin typeface="Arial"/>
              <a:cs typeface="Arial"/>
            </a:endParaRPr>
          </a:p>
          <a:p>
            <a:pPr marL="12700" marR="998219">
              <a:lnSpc>
                <a:spcPts val="3460"/>
              </a:lnSpc>
              <a:spcBef>
                <a:spcPts val="819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Hyphema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anterior </a:t>
            </a:r>
            <a:r>
              <a:rPr sz="3200" b="1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chamber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3460"/>
              </a:lnSpc>
              <a:spcBef>
                <a:spcPts val="765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hyphema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is a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direct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consequence</a:t>
            </a:r>
            <a:r>
              <a:rPr sz="3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blunt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trauma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normal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eye.</a:t>
            </a:r>
            <a:endParaRPr sz="3200">
              <a:latin typeface="Arial MT"/>
              <a:cs typeface="Arial MT"/>
            </a:endParaRPr>
          </a:p>
          <a:p>
            <a:pPr marL="12700" marR="94615" indent="112395">
              <a:lnSpc>
                <a:spcPct val="90000"/>
              </a:lnSpc>
              <a:spcBef>
                <a:spcPts val="715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However, it can occur with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tumors,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diabetes,intraocular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surgery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32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chronic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inflammation which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all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cause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neovascularization.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86500" y="833055"/>
            <a:ext cx="2883407" cy="5939218"/>
            <a:chOff x="6286500" y="833055"/>
            <a:chExt cx="2883407" cy="5939218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40295" y="833055"/>
              <a:ext cx="2229612" cy="236399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6500" y="5072124"/>
              <a:ext cx="2571750" cy="17001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8947" y="1019555"/>
            <a:ext cx="6042659" cy="12313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75843" y="2360676"/>
            <a:ext cx="8624570" cy="1902460"/>
            <a:chOff x="275843" y="2360676"/>
            <a:chExt cx="8624570" cy="19024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843" y="2360676"/>
              <a:ext cx="8624316" cy="12313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9904" y="3031236"/>
              <a:ext cx="4460748" cy="123139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821560" y="1168730"/>
            <a:ext cx="53422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00"/>
                </a:solidFill>
                <a:latin typeface="Arial MT"/>
                <a:cs typeface="Arial MT"/>
              </a:rPr>
              <a:t>Vitreous</a:t>
            </a:r>
            <a:r>
              <a:rPr sz="4400" spc="-6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00"/>
                </a:solidFill>
                <a:latin typeface="Arial MT"/>
                <a:cs typeface="Arial MT"/>
              </a:rPr>
              <a:t>Hemorrhage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8177" y="2510408"/>
            <a:ext cx="7765415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6760" marR="5080" indent="-2004695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00"/>
                </a:solidFill>
                <a:latin typeface="Arial MT"/>
                <a:cs typeface="Arial MT"/>
              </a:rPr>
              <a:t>Not</a:t>
            </a:r>
            <a:r>
              <a:rPr sz="44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4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00"/>
                </a:solidFill>
                <a:latin typeface="Arial MT"/>
                <a:cs typeface="Arial MT"/>
              </a:rPr>
              <a:t>diagnosis</a:t>
            </a:r>
            <a:r>
              <a:rPr sz="4400" spc="-3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00"/>
                </a:solidFill>
                <a:latin typeface="Arial MT"/>
                <a:cs typeface="Arial MT"/>
              </a:rPr>
              <a:t>rather</a:t>
            </a:r>
            <a:r>
              <a:rPr sz="4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4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00"/>
                </a:solidFill>
                <a:latin typeface="Arial MT"/>
                <a:cs typeface="Arial MT"/>
              </a:rPr>
              <a:t>sign</a:t>
            </a:r>
            <a:r>
              <a:rPr sz="4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00"/>
                </a:solidFill>
                <a:latin typeface="Arial MT"/>
                <a:cs typeface="Arial MT"/>
              </a:rPr>
              <a:t>of </a:t>
            </a:r>
            <a:r>
              <a:rPr sz="4400" spc="-120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00"/>
                </a:solidFill>
                <a:latin typeface="Arial MT"/>
                <a:cs typeface="Arial MT"/>
              </a:rPr>
              <a:t>many</a:t>
            </a:r>
            <a:r>
              <a:rPr sz="4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00"/>
                </a:solidFill>
                <a:latin typeface="Arial MT"/>
                <a:cs typeface="Arial MT"/>
              </a:rPr>
              <a:t>diseases</a:t>
            </a:r>
            <a:endParaRPr sz="4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7316" y="336804"/>
            <a:ext cx="4892039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dirty="0"/>
              <a:t>Media</a:t>
            </a:r>
            <a:r>
              <a:rPr spc="-70" dirty="0"/>
              <a:t> </a:t>
            </a:r>
            <a:r>
              <a:rPr dirty="0"/>
              <a:t>opacities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97179" y="1417319"/>
            <a:ext cx="8495030" cy="4892040"/>
            <a:chOff x="297179" y="1417319"/>
            <a:chExt cx="8495030" cy="48920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79" y="1417319"/>
              <a:ext cx="4622292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803" y="1926336"/>
              <a:ext cx="8455152" cy="762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803" y="2255519"/>
              <a:ext cx="1539240" cy="762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803" y="2667000"/>
              <a:ext cx="8360664" cy="762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803" y="2996183"/>
              <a:ext cx="6227064" cy="762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6803" y="3325368"/>
              <a:ext cx="4645152" cy="7619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6803" y="3736847"/>
              <a:ext cx="7197852" cy="762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6803" y="4066031"/>
              <a:ext cx="7941564" cy="7620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6803" y="4395215"/>
              <a:ext cx="6359652" cy="762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1292" y="4806696"/>
              <a:ext cx="6684264" cy="7619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6803" y="5135879"/>
              <a:ext cx="5865876" cy="7620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6803" y="5547360"/>
              <a:ext cx="3465576" cy="7620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37463" y="1523441"/>
            <a:ext cx="7933690" cy="4550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Vitreous</a:t>
            </a:r>
            <a:r>
              <a:rPr sz="32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hemorrhage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650"/>
              </a:spcBef>
            </a:pP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Any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bleeding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into</a:t>
            </a:r>
            <a:r>
              <a:rPr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vitreous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also</a:t>
            </a:r>
            <a:r>
              <a:rPr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reduce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the visual </a:t>
            </a:r>
            <a:r>
              <a:rPr sz="2700" spc="-7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acuity.</a:t>
            </a:r>
            <a:endParaRPr sz="2700" dirty="0">
              <a:latin typeface="Arial MT"/>
              <a:cs typeface="Arial MT"/>
            </a:endParaRPr>
          </a:p>
          <a:p>
            <a:pPr marL="12700" marR="102235">
              <a:lnSpc>
                <a:spcPct val="80000"/>
              </a:lnSpc>
              <a:spcBef>
                <a:spcPts val="675"/>
              </a:spcBef>
            </a:pP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after trauma,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seen in diabetics or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after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retinal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vein </a:t>
            </a:r>
            <a:r>
              <a:rPr sz="2700" spc="-7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occlusion</a:t>
            </a:r>
            <a:r>
              <a:rPr sz="270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700" spc="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it</a:t>
            </a:r>
            <a:r>
              <a:rPr sz="2700" spc="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may</a:t>
            </a:r>
            <a:r>
              <a:rPr sz="2700" spc="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also</a:t>
            </a:r>
            <a:r>
              <a:rPr sz="2700" spc="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accompany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subarachnoid</a:t>
            </a:r>
            <a:r>
              <a:rPr sz="27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hemorrhage.</a:t>
            </a:r>
            <a:endParaRPr sz="2700" dirty="0">
              <a:latin typeface="Arial MT"/>
              <a:cs typeface="Arial MT"/>
            </a:endParaRPr>
          </a:p>
          <a:p>
            <a:pPr marL="12700" marR="520065">
              <a:lnSpc>
                <a:spcPct val="80000"/>
              </a:lnSpc>
              <a:spcBef>
                <a:spcPts val="645"/>
              </a:spcBef>
            </a:pP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cannot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appreciate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red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reflex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an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ophthalmoscope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lens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appears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clear,</a:t>
            </a:r>
            <a:r>
              <a:rPr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you </a:t>
            </a:r>
            <a:r>
              <a:rPr sz="2700" spc="-7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should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suspect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vitreous</a:t>
            </a:r>
            <a:r>
              <a:rPr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MT"/>
                <a:cs typeface="Arial MT"/>
              </a:rPr>
              <a:t>hemorrhage.</a:t>
            </a:r>
            <a:endParaRPr lang="en-GB" sz="2700" spc="-5" dirty="0">
              <a:solidFill>
                <a:srgbClr val="FFFFFF"/>
              </a:solidFill>
              <a:latin typeface="Arial MT"/>
              <a:cs typeface="Arial MT"/>
            </a:endParaRPr>
          </a:p>
          <a:p>
            <a:pPr marL="12700" marR="1684020" indent="93980">
              <a:lnSpc>
                <a:spcPct val="80000"/>
              </a:lnSpc>
              <a:spcBef>
                <a:spcPts val="650"/>
              </a:spcBef>
            </a:pPr>
            <a:r>
              <a:rPr lang="en-GB" sz="2700" spc="-5" dirty="0">
                <a:solidFill>
                  <a:srgbClr val="FFFFFF"/>
                </a:solidFill>
                <a:latin typeface="Arial MT"/>
                <a:cs typeface="Arial MT"/>
              </a:rPr>
              <a:t>The diagnosis</a:t>
            </a:r>
            <a:r>
              <a:rPr lang="en-GB" sz="27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GB" sz="2700" spc="-5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lang="en-GB"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GB" sz="2700" spc="-5" dirty="0">
                <a:solidFill>
                  <a:srgbClr val="FFFFFF"/>
                </a:solidFill>
                <a:latin typeface="Arial MT"/>
                <a:cs typeface="Arial MT"/>
              </a:rPr>
              <a:t>confirmed</a:t>
            </a:r>
            <a:r>
              <a:rPr lang="en-GB" sz="27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GB" sz="2700" spc="-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lang="en-GB" sz="27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GB" sz="2700" dirty="0">
                <a:solidFill>
                  <a:srgbClr val="FFFFFF"/>
                </a:solidFill>
                <a:latin typeface="Arial MT"/>
                <a:cs typeface="Arial MT"/>
              </a:rPr>
              <a:t>slit</a:t>
            </a:r>
            <a:r>
              <a:rPr lang="en-GB" sz="2700" spc="-5" dirty="0">
                <a:solidFill>
                  <a:srgbClr val="FFFFFF"/>
                </a:solidFill>
                <a:latin typeface="Arial MT"/>
                <a:cs typeface="Arial MT"/>
              </a:rPr>
              <a:t> lamp </a:t>
            </a:r>
            <a:r>
              <a:rPr lang="en-GB" sz="2700" spc="-7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GB" sz="2700" spc="-5" dirty="0">
                <a:solidFill>
                  <a:srgbClr val="FFFFFF"/>
                </a:solidFill>
                <a:latin typeface="Arial MT"/>
                <a:cs typeface="Arial MT"/>
              </a:rPr>
              <a:t>examination</a:t>
            </a:r>
            <a:r>
              <a:rPr lang="en-GB" sz="27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GB" sz="2700" spc="-5" dirty="0">
                <a:solidFill>
                  <a:srgbClr val="FFFFFF"/>
                </a:solidFill>
                <a:latin typeface="Arial MT"/>
                <a:cs typeface="Arial MT"/>
              </a:rPr>
              <a:t>through</a:t>
            </a:r>
            <a:r>
              <a:rPr lang="en-GB" sz="2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GB" sz="27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lang="en-GB" sz="27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GB" sz="2700" dirty="0">
                <a:solidFill>
                  <a:srgbClr val="FFFFFF"/>
                </a:solidFill>
                <a:latin typeface="Arial MT"/>
                <a:cs typeface="Arial MT"/>
              </a:rPr>
              <a:t>dilated</a:t>
            </a:r>
            <a:r>
              <a:rPr lang="en-GB" sz="27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GB" sz="2700" spc="-5" dirty="0">
                <a:solidFill>
                  <a:srgbClr val="FFFFFF"/>
                </a:solidFill>
                <a:latin typeface="Arial MT"/>
                <a:cs typeface="Arial MT"/>
              </a:rPr>
              <a:t>pupil.</a:t>
            </a:r>
            <a:endParaRPr lang="en-GB" sz="27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lang="en-GB" sz="2700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lang="en-GB" sz="27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GB" sz="2700" dirty="0">
                <a:solidFill>
                  <a:srgbClr val="FFFFFF"/>
                </a:solidFill>
                <a:latin typeface="Arial MT"/>
                <a:cs typeface="Arial MT"/>
              </a:rPr>
              <a:t>scan</a:t>
            </a:r>
            <a:r>
              <a:rPr lang="en-GB" sz="27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GB" sz="270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lang="en-GB" sz="27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GB" sz="2700" dirty="0">
                <a:solidFill>
                  <a:srgbClr val="FFFFFF"/>
                </a:solidFill>
                <a:latin typeface="Arial MT"/>
                <a:cs typeface="Arial MT"/>
              </a:rPr>
              <a:t>important.</a:t>
            </a:r>
            <a:endParaRPr lang="en-GB" sz="2700" dirty="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429375" y="142875"/>
            <a:ext cx="2714625" cy="6715125"/>
            <a:chOff x="6429375" y="142875"/>
            <a:chExt cx="2714625" cy="6715125"/>
          </a:xfrm>
        </p:grpSpPr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43750" y="142875"/>
              <a:ext cx="2281174" cy="17145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29375" y="5429250"/>
              <a:ext cx="2714625" cy="14287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59" y="0"/>
            <a:ext cx="8531352" cy="11902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0298" y="106807"/>
            <a:ext cx="782700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B1B1B1"/>
                </a:solidFill>
                <a:latin typeface="Arial MT"/>
                <a:cs typeface="Arial MT"/>
              </a:rPr>
              <a:t>Acute</a:t>
            </a:r>
            <a:r>
              <a:rPr b="0" spc="-20" dirty="0">
                <a:solidFill>
                  <a:srgbClr val="B1B1B1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B1B1B1"/>
                </a:solidFill>
                <a:latin typeface="Arial MT"/>
                <a:cs typeface="Arial MT"/>
              </a:rPr>
              <a:t>Angle</a:t>
            </a:r>
            <a:r>
              <a:rPr b="0" spc="-15" dirty="0">
                <a:solidFill>
                  <a:srgbClr val="B1B1B1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B1B1B1"/>
                </a:solidFill>
                <a:latin typeface="Arial MT"/>
                <a:cs typeface="Arial MT"/>
              </a:rPr>
              <a:t>Closure</a:t>
            </a:r>
            <a:r>
              <a:rPr b="0" spc="-40" dirty="0">
                <a:solidFill>
                  <a:srgbClr val="B1B1B1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B1B1B1"/>
                </a:solidFill>
                <a:latin typeface="Arial MT"/>
                <a:cs typeface="Arial MT"/>
              </a:rPr>
              <a:t>Glaucoma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68312" y="908050"/>
            <a:ext cx="8061959" cy="5949950"/>
            <a:chOff x="468312" y="908050"/>
            <a:chExt cx="8061959" cy="59499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312" y="908050"/>
              <a:ext cx="4114800" cy="3200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7900" y="1341501"/>
              <a:ext cx="3741801" cy="28431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600" y="4122800"/>
              <a:ext cx="3887724" cy="27351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854</Words>
  <Application>Microsoft Office PowerPoint</Application>
  <PresentationFormat>On-screen Show (4:3)</PresentationFormat>
  <Paragraphs>110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MT</vt:lpstr>
      <vt:lpstr>Calibri</vt:lpstr>
      <vt:lpstr>Times New Roman</vt:lpstr>
      <vt:lpstr>Wingdings</vt:lpstr>
      <vt:lpstr>Office Theme</vt:lpstr>
      <vt:lpstr>PowerPoint Presentation</vt:lpstr>
      <vt:lpstr>Definition</vt:lpstr>
      <vt:lpstr>Causes of Acute Visual Loss</vt:lpstr>
      <vt:lpstr>ACUTE VISUAL LOSS</vt:lpstr>
      <vt:lpstr>Media opacities</vt:lpstr>
      <vt:lpstr>Media opacities</vt:lpstr>
      <vt:lpstr>PowerPoint Presentation</vt:lpstr>
      <vt:lpstr>Media opacities</vt:lpstr>
      <vt:lpstr>Acute Angle Closure Glaucoma</vt:lpstr>
      <vt:lpstr>Retinal Detachment (RD)</vt:lpstr>
      <vt:lpstr>Retinal Detachment (RD)</vt:lpstr>
      <vt:lpstr>PowerPoint Presentation</vt:lpstr>
      <vt:lpstr>PowerPoint Presentation</vt:lpstr>
      <vt:lpstr>RD (cont.)</vt:lpstr>
      <vt:lpstr>PowerPoint Presentation</vt:lpstr>
      <vt:lpstr>PowerPoint Presentation</vt:lpstr>
      <vt:lpstr>PowerPoint Presentation</vt:lpstr>
      <vt:lpstr>PowerPoint Presentation</vt:lpstr>
      <vt:lpstr>Retinal vascular occlusion</vt:lpstr>
      <vt:lpstr>PowerPoint Presentation</vt:lpstr>
      <vt:lpstr>PowerPoint Presentation</vt:lpstr>
      <vt:lpstr>Retinal vascular occlusion</vt:lpstr>
      <vt:lpstr>PowerPoint Presentation</vt:lpstr>
      <vt:lpstr>Optic Nerve Disease</vt:lpstr>
      <vt:lpstr>Visual Pathway Disorders</vt:lpstr>
      <vt:lpstr>Cortical Blindness</vt:lpstr>
      <vt:lpstr>Functional Disorders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Amal Baksh</dc:creator>
  <cp:lastModifiedBy>Waleed</cp:lastModifiedBy>
  <cp:revision>4</cp:revision>
  <dcterms:created xsi:type="dcterms:W3CDTF">2022-08-27T09:32:04Z</dcterms:created>
  <dcterms:modified xsi:type="dcterms:W3CDTF">2023-08-19T18:52:20Z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2022-08-27T00:00:00Z</vt:filetime>
  </property>
</Properties>
</file>