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70" r:id="rId8"/>
    <p:sldId id="271" r:id="rId9"/>
    <p:sldId id="273" r:id="rId10"/>
    <p:sldId id="274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95029" y="474171"/>
            <a:ext cx="31539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6139" y="264621"/>
            <a:ext cx="5431721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219" y="1365147"/>
            <a:ext cx="8163560" cy="343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6139" y="1590040"/>
            <a:ext cx="5431721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0967C-7843-6FA2-45AC-3582207FE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219" y="3484602"/>
            <a:ext cx="8163560" cy="55399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Waleed </a:t>
            </a:r>
            <a:r>
              <a:rPr lang="en-US" sz="3600" dirty="0" err="1">
                <a:solidFill>
                  <a:srgbClr val="FFFF00"/>
                </a:solidFill>
              </a:rPr>
              <a:t>alrashed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812" y="169862"/>
            <a:ext cx="609600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0334" y="3045921"/>
            <a:ext cx="5863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650" algn="l"/>
              </a:tabLst>
            </a:pPr>
            <a:r>
              <a:rPr b="1" spc="-5" dirty="0">
                <a:latin typeface="Arial"/>
                <a:cs typeface="Arial"/>
              </a:rPr>
              <a:t>Macular	Degeneration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243" y="138112"/>
            <a:ext cx="5345762" cy="43718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4890" y="4629066"/>
            <a:ext cx="4646686" cy="21781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320" y="463058"/>
            <a:ext cx="55245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Macular</a:t>
            </a:r>
            <a:r>
              <a:rPr spc="-50" dirty="0"/>
              <a:t> </a:t>
            </a:r>
            <a:r>
              <a:rPr spc="-5" dirty="0"/>
              <a:t>Degeneration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19" y="1597303"/>
            <a:ext cx="2807970" cy="335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B00"/>
                </a:solidFill>
                <a:latin typeface="Arial MT"/>
                <a:cs typeface="Arial MT"/>
              </a:rPr>
              <a:t>Age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B00"/>
                </a:solidFill>
                <a:latin typeface="Arial MT"/>
                <a:cs typeface="Arial MT"/>
              </a:rPr>
              <a:t>Race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B00"/>
                </a:solidFill>
                <a:latin typeface="Arial MT"/>
                <a:cs typeface="Arial MT"/>
              </a:rPr>
              <a:t>Gender</a:t>
            </a:r>
            <a:endParaRPr sz="3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B00"/>
                </a:solidFill>
                <a:latin typeface="Arial MT"/>
                <a:cs typeface="Arial MT"/>
              </a:rPr>
              <a:t>Genetics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0770" y="2540850"/>
            <a:ext cx="4110990" cy="339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0"/>
              </a:spcBef>
              <a:buClr>
                <a:srgbClr val="C0AAAA"/>
              </a:buClr>
              <a:buFont typeface="Lucida Sans Unicode"/>
              <a:buChar char="●"/>
              <a:tabLst>
                <a:tab pos="285750" algn="l"/>
              </a:tabLst>
            </a:pP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Smoking</a:t>
            </a:r>
            <a:endParaRPr sz="3750" baseline="1111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AAAA"/>
              </a:buClr>
              <a:buFont typeface="Lucida Sans Unicode"/>
              <a:buChar char="●"/>
            </a:pPr>
            <a:endParaRPr sz="2450">
              <a:latin typeface="Arial MT"/>
              <a:cs typeface="Arial MT"/>
            </a:endParaRPr>
          </a:p>
          <a:p>
            <a:pPr marL="285750" indent="-273050">
              <a:lnSpc>
                <a:spcPct val="100000"/>
              </a:lnSpc>
              <a:buClr>
                <a:srgbClr val="C0AAAA"/>
              </a:buClr>
              <a:buFont typeface="Lucida Sans Unicode"/>
              <a:buChar char="●"/>
              <a:tabLst>
                <a:tab pos="285750" algn="l"/>
              </a:tabLst>
            </a:pP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High</a:t>
            </a:r>
            <a:r>
              <a:rPr sz="3750" spc="-52" baseline="1111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Blood</a:t>
            </a:r>
            <a:r>
              <a:rPr sz="3750" spc="-44" baseline="1111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Pressure</a:t>
            </a:r>
            <a:endParaRPr sz="3750" baseline="1111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AAAA"/>
              </a:buClr>
              <a:buFont typeface="Lucida Sans Unicode"/>
              <a:buChar char="●"/>
            </a:pPr>
            <a:endParaRPr sz="2450">
              <a:latin typeface="Arial MT"/>
              <a:cs typeface="Arial MT"/>
            </a:endParaRPr>
          </a:p>
          <a:p>
            <a:pPr marL="285750" indent="-273050">
              <a:lnSpc>
                <a:spcPct val="100000"/>
              </a:lnSpc>
              <a:buClr>
                <a:srgbClr val="C0AAAA"/>
              </a:buClr>
              <a:buFont typeface="Lucida Sans Unicode"/>
              <a:buChar char="●"/>
              <a:tabLst>
                <a:tab pos="285750" algn="l"/>
              </a:tabLst>
            </a:pP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High</a:t>
            </a:r>
            <a:r>
              <a:rPr sz="3750" spc="-37" baseline="1111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750" spc="-7" baseline="1111" dirty="0">
                <a:solidFill>
                  <a:srgbClr val="FFFB00"/>
                </a:solidFill>
                <a:latin typeface="Arial MT"/>
                <a:cs typeface="Arial MT"/>
              </a:rPr>
              <a:t>Cholesterol</a:t>
            </a:r>
            <a:endParaRPr sz="3750" baseline="1111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AAAA"/>
              </a:buClr>
              <a:buFont typeface="Lucida Sans Unicode"/>
              <a:buChar char="●"/>
            </a:pPr>
            <a:endParaRPr sz="2450">
              <a:latin typeface="Arial MT"/>
              <a:cs typeface="Arial MT"/>
            </a:endParaRPr>
          </a:p>
          <a:p>
            <a:pPr marL="285750" indent="-273050">
              <a:lnSpc>
                <a:spcPct val="100000"/>
              </a:lnSpc>
              <a:buClr>
                <a:srgbClr val="C0AAAA"/>
              </a:buClr>
              <a:buFont typeface="Lucida Sans Unicode"/>
              <a:buChar char="●"/>
              <a:tabLst>
                <a:tab pos="285750" algn="l"/>
              </a:tabLst>
            </a:pPr>
            <a:r>
              <a:rPr sz="3750" spc="-7" baseline="1111" dirty="0">
                <a:solidFill>
                  <a:srgbClr val="FFFB00"/>
                </a:solidFill>
                <a:latin typeface="Arial MT"/>
                <a:cs typeface="Arial MT"/>
              </a:rPr>
              <a:t>Unhealthy</a:t>
            </a:r>
            <a:r>
              <a:rPr sz="3750" spc="-30" baseline="1111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diet</a:t>
            </a:r>
            <a:r>
              <a:rPr sz="3750" spc="-22" baseline="1111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and</a:t>
            </a:r>
            <a:r>
              <a:rPr sz="3750" spc="-15" baseline="1111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750" spc="-7" baseline="1111" dirty="0">
                <a:solidFill>
                  <a:srgbClr val="FFFB00"/>
                </a:solidFill>
                <a:latin typeface="Arial MT"/>
                <a:cs typeface="Arial MT"/>
              </a:rPr>
              <a:t>Obesity</a:t>
            </a:r>
            <a:endParaRPr sz="3750" baseline="1111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C0AAAA"/>
              </a:buClr>
              <a:buFont typeface="Lucida Sans Unicode"/>
              <a:buChar char="●"/>
            </a:pPr>
            <a:endParaRPr sz="2450">
              <a:latin typeface="Arial MT"/>
              <a:cs typeface="Arial MT"/>
            </a:endParaRPr>
          </a:p>
          <a:p>
            <a:pPr marL="285750" indent="-273050">
              <a:lnSpc>
                <a:spcPct val="100000"/>
              </a:lnSpc>
              <a:buClr>
                <a:srgbClr val="C0AAAA"/>
              </a:buClr>
              <a:buFont typeface="Lucida Sans Unicode"/>
              <a:buChar char="●"/>
              <a:tabLst>
                <a:tab pos="285750" algn="l"/>
              </a:tabLst>
            </a:pPr>
            <a:r>
              <a:rPr sz="3750" spc="-7" baseline="1111" dirty="0">
                <a:solidFill>
                  <a:srgbClr val="FFFB00"/>
                </a:solidFill>
                <a:latin typeface="Arial MT"/>
                <a:cs typeface="Arial MT"/>
              </a:rPr>
              <a:t>Ultraviolet</a:t>
            </a:r>
            <a:r>
              <a:rPr sz="3750" spc="-44" baseline="1111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750" baseline="1111" dirty="0">
                <a:solidFill>
                  <a:srgbClr val="FFFB00"/>
                </a:solidFill>
                <a:latin typeface="Arial MT"/>
                <a:cs typeface="Arial MT"/>
              </a:rPr>
              <a:t>(UV)</a:t>
            </a:r>
            <a:endParaRPr sz="3750" baseline="1111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Macular</a:t>
            </a:r>
            <a:r>
              <a:rPr spc="-50" dirty="0"/>
              <a:t> </a:t>
            </a:r>
            <a:r>
              <a:rPr spc="-5" dirty="0"/>
              <a:t>degeneration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19" y="1707539"/>
            <a:ext cx="7660640" cy="368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0" dirty="0">
                <a:solidFill>
                  <a:srgbClr val="FFC000"/>
                </a:solidFill>
                <a:latin typeface="Arial"/>
                <a:cs typeface="Arial"/>
              </a:rPr>
              <a:t>Types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600" dirty="0">
              <a:latin typeface="Arial"/>
              <a:cs typeface="Arial"/>
            </a:endParaRPr>
          </a:p>
          <a:p>
            <a:pPr marL="354965" marR="5080" indent="-342900">
              <a:lnSpc>
                <a:spcPts val="3700"/>
              </a:lnSpc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Dry type: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slow progressive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atrophy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of RPE </a:t>
            </a:r>
            <a:r>
              <a:rPr sz="2800" spc="-8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 photoreceptors</a:t>
            </a:r>
            <a:endParaRPr lang="en-GB" sz="3200" spc="-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354965" marR="5080" indent="-342900">
              <a:lnSpc>
                <a:spcPts val="3700"/>
              </a:lnSpc>
            </a:pPr>
            <a:endParaRPr sz="3200" dirty="0">
              <a:latin typeface="Arial MT"/>
              <a:cs typeface="Arial MT"/>
            </a:endParaRPr>
          </a:p>
          <a:p>
            <a:pPr marL="354965" marR="191770" indent="-342900">
              <a:lnSpc>
                <a:spcPts val="3700"/>
              </a:lnSpc>
              <a:spcBef>
                <a:spcPts val="770"/>
              </a:spcBef>
            </a:pP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Wet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type: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RPE </a:t>
            </a:r>
            <a:r>
              <a:rPr sz="2800" spc="-5" dirty="0">
                <a:solidFill>
                  <a:srgbClr val="FFFFFF"/>
                </a:solidFill>
                <a:latin typeface="Arial MT"/>
                <a:cs typeface="Arial MT"/>
              </a:rPr>
              <a:t>detachment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and choroidal </a:t>
            </a:r>
            <a:r>
              <a:rPr sz="28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neovas.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25" y="728662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Macular</a:t>
            </a:r>
            <a:r>
              <a:rPr spc="-50" dirty="0"/>
              <a:t> </a:t>
            </a:r>
            <a:r>
              <a:rPr spc="-5" dirty="0"/>
              <a:t>degeneration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19" y="1365147"/>
            <a:ext cx="4655820" cy="3430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3200" spc="-75" dirty="0">
                <a:solidFill>
                  <a:srgbClr val="FFC000"/>
                </a:solidFill>
                <a:latin typeface="Arial MT"/>
                <a:cs typeface="Arial MT"/>
              </a:rPr>
              <a:t>Tests</a:t>
            </a:r>
            <a:r>
              <a:rPr sz="3200" spc="-20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C000"/>
                </a:solidFill>
                <a:latin typeface="Arial MT"/>
                <a:cs typeface="Arial MT"/>
              </a:rPr>
              <a:t>for</a:t>
            </a:r>
            <a:r>
              <a:rPr sz="3200" spc="-20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C000"/>
                </a:solidFill>
                <a:latin typeface="Arial MT"/>
                <a:cs typeface="Arial MT"/>
              </a:rPr>
              <a:t>macular</a:t>
            </a:r>
            <a:r>
              <a:rPr sz="3200" spc="-20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C000"/>
                </a:solidFill>
                <a:latin typeface="Arial MT"/>
                <a:cs typeface="Arial MT"/>
              </a:rPr>
              <a:t>function </a:t>
            </a:r>
            <a:r>
              <a:rPr sz="3200" spc="-875" dirty="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Visual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acuity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Ophthalmoscopy</a:t>
            </a:r>
            <a:endParaRPr sz="3200">
              <a:latin typeface="Arial MT"/>
              <a:cs typeface="Arial MT"/>
            </a:endParaRPr>
          </a:p>
          <a:p>
            <a:pPr marL="12700" marR="2580005">
              <a:lnSpc>
                <a:spcPts val="4470"/>
              </a:lnSpc>
              <a:spcBef>
                <a:spcPts val="254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Amsler</a:t>
            </a:r>
            <a:r>
              <a:rPr sz="32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grid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OCT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Fluorescein</a:t>
            </a:r>
            <a:r>
              <a:rPr sz="3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angiography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425" y="1371600"/>
            <a:ext cx="3203575" cy="2386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5562" y="4038600"/>
            <a:ext cx="2586037" cy="2603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2500" y="4972050"/>
            <a:ext cx="1333500" cy="11239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4000" y="5031481"/>
            <a:ext cx="1333500" cy="13307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862" y="693737"/>
            <a:ext cx="6891337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" y="857250"/>
            <a:ext cx="7620000" cy="5162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88987"/>
            <a:ext cx="7620000" cy="5154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525" y="437931"/>
            <a:ext cx="70935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6410" algn="l"/>
              </a:tabLst>
            </a:pPr>
            <a:r>
              <a:rPr sz="4800" b="1" spc="-5" dirty="0">
                <a:latin typeface="Arial"/>
                <a:cs typeface="Arial"/>
              </a:rPr>
              <a:t>CHRONIC	VISUAL</a:t>
            </a:r>
            <a:r>
              <a:rPr sz="4800" b="1" spc="-15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LOSS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219" y="1597303"/>
            <a:ext cx="7776209" cy="377282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marR="842644" indent="-342900">
              <a:lnSpc>
                <a:spcPts val="3700"/>
              </a:lnSpc>
              <a:spcBef>
                <a:spcPts val="340"/>
              </a:spcBef>
              <a:buAutoNum type="arabicPeriod"/>
              <a:tabLst>
                <a:tab pos="464820" algn="l"/>
              </a:tabLst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Measure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intraocular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pressure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with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tonometer</a:t>
            </a:r>
            <a:endParaRPr sz="3200" dirty="0">
              <a:latin typeface="Arial MT"/>
              <a:cs typeface="Arial MT"/>
            </a:endParaRPr>
          </a:p>
          <a:p>
            <a:pPr marL="464184" indent="-45212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46482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Evaluate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3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nerve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head</a:t>
            </a:r>
            <a:endParaRPr sz="3200" dirty="0">
              <a:latin typeface="Arial MT"/>
              <a:cs typeface="Arial MT"/>
            </a:endParaRPr>
          </a:p>
          <a:p>
            <a:pPr marL="464184" indent="-452120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46482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Evaluate the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clarity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 the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lens</a:t>
            </a:r>
            <a:endParaRPr sz="3200" dirty="0">
              <a:latin typeface="Arial MT"/>
              <a:cs typeface="Arial MT"/>
            </a:endParaRPr>
          </a:p>
          <a:p>
            <a:pPr marL="354965" marR="5080" indent="-342900">
              <a:lnSpc>
                <a:spcPts val="3700"/>
              </a:lnSpc>
              <a:spcBef>
                <a:spcPts val="865"/>
              </a:spcBef>
              <a:buAutoNum type="arabicPeriod"/>
              <a:tabLst>
                <a:tab pos="464820" algn="l"/>
              </a:tabLst>
            </a:pP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Evaluate the function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and appearance of </a:t>
            </a:r>
            <a:r>
              <a:rPr sz="3200" spc="-8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macula</a:t>
            </a:r>
            <a:endParaRPr lang="en-GB" sz="3200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354965" marR="5080" indent="-342900">
              <a:lnSpc>
                <a:spcPts val="3700"/>
              </a:lnSpc>
              <a:spcBef>
                <a:spcPts val="865"/>
              </a:spcBef>
              <a:buAutoNum type="arabicPeriod"/>
              <a:tabLst>
                <a:tab pos="464820" algn="l"/>
              </a:tabLst>
            </a:pPr>
            <a:r>
              <a:rPr lang="en-GB" sz="3200" dirty="0">
                <a:solidFill>
                  <a:srgbClr val="FFFFFF"/>
                </a:solidFill>
                <a:latin typeface="Arial MT"/>
                <a:cs typeface="Arial MT"/>
              </a:rPr>
              <a:t>Do refraction (or VA with pinhole)</a:t>
            </a:r>
            <a:endParaRPr sz="3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FF26-F786-5437-4FEE-E1B0B606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08DE-3BC8-C004-2FBC-C52B12F3D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219" y="1365146"/>
            <a:ext cx="8163560" cy="830997"/>
          </a:xfrm>
        </p:spPr>
        <p:txBody>
          <a:bodyPr/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76427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525" y="437931"/>
            <a:ext cx="70935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6410" algn="l"/>
              </a:tabLst>
            </a:pPr>
            <a:r>
              <a:rPr sz="4800" b="1" spc="-5" dirty="0">
                <a:latin typeface="Arial"/>
                <a:cs typeface="Arial"/>
              </a:rPr>
              <a:t>CHRONIC	VISUAL</a:t>
            </a:r>
            <a:r>
              <a:rPr sz="4800" b="1" spc="-150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LOSS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219" y="1597576"/>
            <a:ext cx="7369809" cy="478592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marR="5080" indent="-342900">
              <a:lnSpc>
                <a:spcPts val="4200"/>
              </a:lnSpc>
              <a:spcBef>
                <a:spcPts val="340"/>
              </a:spcBef>
            </a:pP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Causes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slowly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progressive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visual </a:t>
            </a:r>
            <a:r>
              <a:rPr sz="3600" b="1" spc="-9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loss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3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adult patient</a:t>
            </a:r>
            <a:endParaRPr sz="3600" dirty="0">
              <a:latin typeface="Arial MT"/>
              <a:cs typeface="Arial MT"/>
            </a:endParaRPr>
          </a:p>
          <a:p>
            <a:pPr marL="520700" indent="-50863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521334" algn="l"/>
              </a:tabLst>
            </a:pP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Glaucoma</a:t>
            </a:r>
            <a:endParaRPr sz="3600" dirty="0">
              <a:latin typeface="Arial MT"/>
              <a:cs typeface="Arial MT"/>
            </a:endParaRPr>
          </a:p>
          <a:p>
            <a:pPr marL="520700" indent="-508634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521334" algn="l"/>
              </a:tabLst>
            </a:pP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Cataract</a:t>
            </a:r>
            <a:endParaRPr sz="3600" dirty="0">
              <a:latin typeface="Arial MT"/>
              <a:cs typeface="Arial MT"/>
            </a:endParaRPr>
          </a:p>
          <a:p>
            <a:pPr marL="520700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1334" algn="l"/>
              </a:tabLst>
            </a:pPr>
            <a:r>
              <a:rPr sz="3600" dirty="0">
                <a:solidFill>
                  <a:srgbClr val="FFFFFF"/>
                </a:solidFill>
                <a:latin typeface="Arial MT"/>
                <a:cs typeface="Arial MT"/>
              </a:rPr>
              <a:t>Macular</a:t>
            </a:r>
            <a:r>
              <a:rPr sz="3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degeneration</a:t>
            </a:r>
            <a:endParaRPr sz="3600" dirty="0">
              <a:latin typeface="Arial MT"/>
              <a:cs typeface="Arial MT"/>
            </a:endParaRPr>
          </a:p>
          <a:p>
            <a:pPr marL="520700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1334" algn="l"/>
              </a:tabLst>
            </a:pP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Diabetic</a:t>
            </a:r>
            <a:r>
              <a:rPr sz="3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MT"/>
                <a:cs typeface="Arial MT"/>
              </a:rPr>
              <a:t>retinopathy</a:t>
            </a:r>
            <a:endParaRPr lang="en-GB" sz="3600" spc="-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520700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1334" algn="l"/>
              </a:tabLst>
            </a:pPr>
            <a:r>
              <a:rPr lang="en-GB" sz="3600" spc="-5" dirty="0">
                <a:solidFill>
                  <a:srgbClr val="FFFFFF"/>
                </a:solidFill>
                <a:latin typeface="Arial MT"/>
                <a:cs typeface="Arial MT"/>
              </a:rPr>
              <a:t>Keratoconus</a:t>
            </a:r>
          </a:p>
          <a:p>
            <a:pPr marL="520700" indent="-508634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521334" algn="l"/>
              </a:tabLst>
            </a:pPr>
            <a:r>
              <a:rPr lang="en-GB" sz="2400" spc="-5" dirty="0">
                <a:solidFill>
                  <a:srgbClr val="FFFFFF"/>
                </a:solidFill>
                <a:latin typeface="Arial MT"/>
                <a:cs typeface="Arial MT"/>
              </a:rPr>
              <a:t>Refractive errors (children and young adult )</a:t>
            </a:r>
            <a:endParaRPr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142" y="463058"/>
            <a:ext cx="3315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GLAUCOMA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19" y="1597193"/>
            <a:ext cx="8094980" cy="4156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*A</a:t>
            </a:r>
            <a:r>
              <a:rPr sz="3050" spc="-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major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cause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blindness.</a:t>
            </a:r>
            <a:r>
              <a:rPr sz="3050" spc="-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African</a:t>
            </a:r>
            <a:r>
              <a:rPr sz="3050" spc="-1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Americans</a:t>
            </a:r>
            <a:endParaRPr sz="3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50">
              <a:latin typeface="Arial MT"/>
              <a:cs typeface="Arial MT"/>
            </a:endParaRPr>
          </a:p>
          <a:p>
            <a:pPr marL="354965" marR="1872614" indent="-342900">
              <a:lnSpc>
                <a:spcPts val="3500"/>
              </a:lnSpc>
            </a:pP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*Often</a:t>
            </a:r>
            <a:r>
              <a:rPr sz="3050" spc="-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050" spc="-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symptomatic;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 in early 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stage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(peripheral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vision)</a:t>
            </a:r>
            <a:endParaRPr sz="3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*Damage</a:t>
            </a:r>
            <a:r>
              <a:rPr sz="3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irreversible</a:t>
            </a:r>
            <a:endParaRPr sz="3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050" spc="-15" dirty="0">
                <a:solidFill>
                  <a:srgbClr val="FFFFFF"/>
                </a:solidFill>
                <a:latin typeface="Arial MT"/>
                <a:cs typeface="Arial MT"/>
              </a:rPr>
              <a:t>*Effective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 treatment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available</a:t>
            </a:r>
            <a:endParaRPr sz="3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906" y="463058"/>
            <a:ext cx="61423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9614" algn="l"/>
              </a:tabLst>
            </a:pPr>
            <a:r>
              <a:rPr spc="-5" dirty="0"/>
              <a:t>TYPES	OF</a:t>
            </a:r>
            <a:r>
              <a:rPr spc="-65" dirty="0"/>
              <a:t> </a:t>
            </a:r>
            <a:r>
              <a:rPr spc="-5" dirty="0"/>
              <a:t>GLAUCOMA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508" y="2412441"/>
            <a:ext cx="3503295" cy="196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4400" b="1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Angle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Closed</a:t>
            </a:r>
            <a:r>
              <a:rPr sz="4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angle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28600"/>
            <a:ext cx="3886200" cy="65420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5029" y="474171"/>
            <a:ext cx="2954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C</a:t>
            </a:r>
            <a:r>
              <a:rPr sz="4400" spc="-330" dirty="0">
                <a:solidFill>
                  <a:srgbClr val="FFFF00"/>
                </a:solidFill>
                <a:latin typeface="Arial MT"/>
                <a:cs typeface="Arial MT"/>
              </a:rPr>
              <a:t>AT</a:t>
            </a:r>
            <a:r>
              <a:rPr sz="4400" dirty="0">
                <a:solidFill>
                  <a:srgbClr val="FFFF00"/>
                </a:solidFill>
                <a:latin typeface="Arial MT"/>
                <a:cs typeface="Arial MT"/>
              </a:rPr>
              <a:t>ARACT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454" y="1572721"/>
            <a:ext cx="4653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5690" algn="l"/>
              </a:tabLst>
            </a:pP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paci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4400" spc="-5" dirty="0">
                <a:solidFill>
                  <a:srgbClr val="FFFFFF"/>
                </a:solidFill>
                <a:latin typeface="Arial MT"/>
                <a:cs typeface="Arial MT"/>
              </a:rPr>
              <a:t> t</a:t>
            </a:r>
            <a:r>
              <a:rPr sz="4400" dirty="0">
                <a:solidFill>
                  <a:srgbClr val="FFFFFF"/>
                </a:solidFill>
                <a:latin typeface="Arial MT"/>
                <a:cs typeface="Arial MT"/>
              </a:rPr>
              <a:t>he	lens</a:t>
            </a:r>
            <a:endParaRPr sz="4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743200"/>
            <a:ext cx="53054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029" y="402733"/>
            <a:ext cx="2954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</a:t>
            </a:r>
            <a:r>
              <a:rPr spc="-330" dirty="0"/>
              <a:t>AT</a:t>
            </a:r>
            <a:r>
              <a:rPr dirty="0"/>
              <a:t>ARACT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19" y="1523330"/>
            <a:ext cx="3223260" cy="450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8800">
              <a:lnSpc>
                <a:spcPct val="115599"/>
              </a:lnSpc>
              <a:spcBef>
                <a:spcPts val="100"/>
              </a:spcBef>
            </a:pPr>
            <a:r>
              <a:rPr sz="3050" b="1" spc="-15" dirty="0">
                <a:solidFill>
                  <a:srgbClr val="FFC000"/>
                </a:solidFill>
                <a:latin typeface="Arial"/>
                <a:cs typeface="Arial"/>
              </a:rPr>
              <a:t>Causes  </a:t>
            </a:r>
            <a:r>
              <a:rPr sz="3050" spc="-10" dirty="0">
                <a:solidFill>
                  <a:srgbClr val="FFFB00"/>
                </a:solidFill>
                <a:latin typeface="Arial MT"/>
                <a:cs typeface="Arial MT"/>
              </a:rPr>
              <a:t>Age </a:t>
            </a:r>
            <a:r>
              <a:rPr sz="3050" spc="-5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050" spc="-25" dirty="0">
                <a:solidFill>
                  <a:srgbClr val="FFFB00"/>
                </a:solidFill>
                <a:latin typeface="Arial MT"/>
                <a:cs typeface="Arial MT"/>
              </a:rPr>
              <a:t>Trauma</a:t>
            </a:r>
            <a:endParaRPr sz="3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050" spc="-10" dirty="0">
                <a:solidFill>
                  <a:srgbClr val="FFFB00"/>
                </a:solidFill>
                <a:latin typeface="Arial MT"/>
                <a:cs typeface="Arial MT"/>
              </a:rPr>
              <a:t>Systemic</a:t>
            </a:r>
            <a:r>
              <a:rPr sz="3050" spc="-65" dirty="0">
                <a:solidFill>
                  <a:srgbClr val="FFFB00"/>
                </a:solidFill>
                <a:latin typeface="Arial MT"/>
                <a:cs typeface="Arial MT"/>
              </a:rPr>
              <a:t> </a:t>
            </a:r>
            <a:r>
              <a:rPr sz="3050" spc="-5" dirty="0">
                <a:solidFill>
                  <a:srgbClr val="FFFB00"/>
                </a:solidFill>
                <a:latin typeface="Arial MT"/>
                <a:cs typeface="Arial MT"/>
              </a:rPr>
              <a:t>diseases</a:t>
            </a:r>
            <a:endParaRPr sz="3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350" spc="10" dirty="0">
                <a:solidFill>
                  <a:srgbClr val="FFFFFF"/>
                </a:solidFill>
                <a:latin typeface="Arial MT"/>
                <a:cs typeface="Arial MT"/>
              </a:rPr>
              <a:t>Myotonic</a:t>
            </a:r>
            <a:r>
              <a:rPr sz="23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350" spc="10" dirty="0">
                <a:solidFill>
                  <a:srgbClr val="FFFFFF"/>
                </a:solidFill>
                <a:latin typeface="Arial MT"/>
                <a:cs typeface="Arial MT"/>
              </a:rPr>
              <a:t>dystrophy</a:t>
            </a:r>
            <a:endParaRPr sz="2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3050" spc="-10" dirty="0">
                <a:solidFill>
                  <a:srgbClr val="FFFB00"/>
                </a:solidFill>
                <a:latin typeface="Arial MT"/>
                <a:cs typeface="Arial MT"/>
              </a:rPr>
              <a:t>Medications</a:t>
            </a:r>
            <a:endParaRPr sz="3050">
              <a:latin typeface="Arial MT"/>
              <a:cs typeface="Arial MT"/>
            </a:endParaRPr>
          </a:p>
          <a:p>
            <a:pPr marL="12700" marR="987425">
              <a:lnSpc>
                <a:spcPct val="120100"/>
              </a:lnSpc>
              <a:spcBef>
                <a:spcPts val="15"/>
              </a:spcBef>
            </a:pP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Steroids </a:t>
            </a:r>
            <a:r>
              <a:rPr sz="24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50" spc="5" dirty="0">
                <a:solidFill>
                  <a:srgbClr val="FFFFFF"/>
                </a:solidFill>
                <a:latin typeface="Arial MT"/>
                <a:cs typeface="Arial MT"/>
              </a:rPr>
              <a:t>Chlorpromazine  Miotics</a:t>
            </a:r>
            <a:endParaRPr sz="24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1531" y="2430523"/>
            <a:ext cx="3424969" cy="26034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9600" y="55562"/>
            <a:ext cx="6096000" cy="68024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190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MT</vt:lpstr>
      <vt:lpstr>Calibri</vt:lpstr>
      <vt:lpstr>Lucida Sans Unicode</vt:lpstr>
      <vt:lpstr>Office Theme</vt:lpstr>
      <vt:lpstr>Chronic Visual Loss</vt:lpstr>
      <vt:lpstr>CHRONIC VISUAL LOSS</vt:lpstr>
      <vt:lpstr>CHRONIC VISUAL LOSS</vt:lpstr>
      <vt:lpstr>GLAUCOMA</vt:lpstr>
      <vt:lpstr>TYPES OF GLAUCOMA</vt:lpstr>
      <vt:lpstr>PowerPoint Presentation</vt:lpstr>
      <vt:lpstr>PowerPoint Presentation</vt:lpstr>
      <vt:lpstr>CATARACT</vt:lpstr>
      <vt:lpstr>PowerPoint Presentation</vt:lpstr>
      <vt:lpstr>PowerPoint Presentation</vt:lpstr>
      <vt:lpstr>Macular Degeneration</vt:lpstr>
      <vt:lpstr>PowerPoint Presentation</vt:lpstr>
      <vt:lpstr>Macular Degeneration</vt:lpstr>
      <vt:lpstr>Macular degeneration</vt:lpstr>
      <vt:lpstr>PowerPoint Presentation</vt:lpstr>
      <vt:lpstr>Macular degeneration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Visual Loss_Majed Alkharashi Zoom 2020</dc:title>
  <dc:creator>Waleed</dc:creator>
  <cp:lastModifiedBy>Waleed</cp:lastModifiedBy>
  <cp:revision>4</cp:revision>
  <dcterms:created xsi:type="dcterms:W3CDTF">2022-08-27T09:32:26Z</dcterms:created>
  <dcterms:modified xsi:type="dcterms:W3CDTF">2023-08-19T18:57:15Z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2020-11-30T00:00:00Z</vt:filetime>
  </property>
  <property fmtid="{D5CDD505-2E9C-101B-9397-08002B2CF9AE}" pid="3" name="Creator">
    <vt:lpwstr>Keynote</vt:lpwstr>
  </property>
  <property fmtid="{D5CDD505-2E9C-101B-9397-08002B2CF9AE}" pid="4" name="LastSaved">
    <vt:filetime>2022-08-27T00:00:00Z</vt:filetime>
  </property>
</Properties>
</file>