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34"/>
  </p:notesMasterIdLst>
  <p:sldIdLst>
    <p:sldId id="256" r:id="rId2"/>
    <p:sldId id="257" r:id="rId3"/>
    <p:sldId id="284" r:id="rId4"/>
    <p:sldId id="285" r:id="rId5"/>
    <p:sldId id="258" r:id="rId6"/>
    <p:sldId id="259" r:id="rId7"/>
    <p:sldId id="273" r:id="rId8"/>
    <p:sldId id="274" r:id="rId9"/>
    <p:sldId id="260" r:id="rId10"/>
    <p:sldId id="261" r:id="rId11"/>
    <p:sldId id="263" r:id="rId12"/>
    <p:sldId id="264" r:id="rId13"/>
    <p:sldId id="265" r:id="rId14"/>
    <p:sldId id="268" r:id="rId15"/>
    <p:sldId id="266" r:id="rId16"/>
    <p:sldId id="267" r:id="rId17"/>
    <p:sldId id="262" r:id="rId18"/>
    <p:sldId id="300" r:id="rId19"/>
    <p:sldId id="293" r:id="rId20"/>
    <p:sldId id="269" r:id="rId21"/>
    <p:sldId id="270" r:id="rId22"/>
    <p:sldId id="271" r:id="rId23"/>
    <p:sldId id="272" r:id="rId24"/>
    <p:sldId id="294" r:id="rId25"/>
    <p:sldId id="291" r:id="rId26"/>
    <p:sldId id="297" r:id="rId27"/>
    <p:sldId id="275" r:id="rId28"/>
    <p:sldId id="277" r:id="rId29"/>
    <p:sldId id="279" r:id="rId30"/>
    <p:sldId id="278" r:id="rId31"/>
    <p:sldId id="303" r:id="rId32"/>
    <p:sldId id="276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8" autoAdjust="0"/>
    <p:restoredTop sz="94744"/>
  </p:normalViewPr>
  <p:slideViewPr>
    <p:cSldViewPr>
      <p:cViewPr varScale="1">
        <p:scale>
          <a:sx n="116" d="100"/>
          <a:sy n="116" d="100"/>
        </p:scale>
        <p:origin x="7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lk F" userId="0ce5ef93c6cc7083" providerId="LiveId" clId="{FB17C085-1BCC-D047-BE5E-BF25CE564CB6}"/>
    <pc:docChg chg="modSld">
      <pc:chgData name="Dralk F" userId="0ce5ef93c6cc7083" providerId="LiveId" clId="{FB17C085-1BCC-D047-BE5E-BF25CE564CB6}" dt="2025-04-20T06:41:29.583" v="0" actId="1076"/>
      <pc:docMkLst>
        <pc:docMk/>
      </pc:docMkLst>
      <pc:sldChg chg="modSp mod">
        <pc:chgData name="Dralk F" userId="0ce5ef93c6cc7083" providerId="LiveId" clId="{FB17C085-1BCC-D047-BE5E-BF25CE564CB6}" dt="2025-04-20T06:41:29.583" v="0" actId="1076"/>
        <pc:sldMkLst>
          <pc:docMk/>
          <pc:sldMk cId="0" sldId="274"/>
        </pc:sldMkLst>
        <pc:picChg chg="mod">
          <ac:chgData name="Dralk F" userId="0ce5ef93c6cc7083" providerId="LiveId" clId="{FB17C085-1BCC-D047-BE5E-BF25CE564CB6}" dt="2025-04-20T06:41:29.583" v="0" actId="1076"/>
          <ac:picMkLst>
            <pc:docMk/>
            <pc:sldMk cId="0" sldId="274"/>
            <ac:picMk id="6" creationId="{74ED293A-D7C2-BD2D-5BDE-DA345BFCAD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6555-6ED7-4AFC-A0FD-1756532E4AA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E2278-DF31-4A0E-89BF-C3A72D5D1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3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2278-DF31-4A0E-89BF-C3A72D5D1F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3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3E7C-2B13-41DF-85F4-EAEE026A24C2}" type="datetimeFigureOut">
              <a:rPr lang="ar-SA" smtClean="0"/>
              <a:pPr/>
              <a:t>22 شوال، 1446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75F3D6-6E7E-442A-97CF-F522CE5543D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3E7C-2B13-41DF-85F4-EAEE026A24C2}" type="datetimeFigureOut">
              <a:rPr lang="ar-SA" smtClean="0"/>
              <a:pPr/>
              <a:t>22 شوال، 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F3D6-6E7E-442A-97CF-F522CE5543D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3E7C-2B13-41DF-85F4-EAEE026A24C2}" type="datetimeFigureOut">
              <a:rPr lang="ar-SA" smtClean="0"/>
              <a:pPr/>
              <a:t>22 شوال، 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F3D6-6E7E-442A-97CF-F522CE5543D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3E7C-2B13-41DF-85F4-EAEE026A24C2}" type="datetimeFigureOut">
              <a:rPr lang="ar-SA" smtClean="0"/>
              <a:pPr/>
              <a:t>22 شوال، 1446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75F3D6-6E7E-442A-97CF-F522CE5543D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3E7C-2B13-41DF-85F4-EAEE026A24C2}" type="datetimeFigureOut">
              <a:rPr lang="ar-SA" smtClean="0"/>
              <a:pPr/>
              <a:t>22 شوال، 1446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F3D6-6E7E-442A-97CF-F522CE5543D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3E7C-2B13-41DF-85F4-EAEE026A24C2}" type="datetimeFigureOut">
              <a:rPr lang="ar-SA" smtClean="0"/>
              <a:pPr/>
              <a:t>22 شوال، 1446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F3D6-6E7E-442A-97CF-F522CE5543D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3E7C-2B13-41DF-85F4-EAEE026A24C2}" type="datetimeFigureOut">
              <a:rPr lang="ar-SA" smtClean="0"/>
              <a:pPr/>
              <a:t>22 شوال، 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75F3D6-6E7E-442A-97CF-F522CE5543D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3E7C-2B13-41DF-85F4-EAEE026A24C2}" type="datetimeFigureOut">
              <a:rPr lang="ar-SA" smtClean="0"/>
              <a:pPr/>
              <a:t>22 شوال، 1446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F3D6-6E7E-442A-97CF-F522CE5543D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3E7C-2B13-41DF-85F4-EAEE026A24C2}" type="datetimeFigureOut">
              <a:rPr lang="ar-SA" smtClean="0"/>
              <a:pPr/>
              <a:t>22 شوال، 1446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F3D6-6E7E-442A-97CF-F522CE5543D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3E7C-2B13-41DF-85F4-EAEE026A24C2}" type="datetimeFigureOut">
              <a:rPr lang="ar-SA" smtClean="0"/>
              <a:pPr/>
              <a:t>22 شوال، 1446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F3D6-6E7E-442A-97CF-F522CE5543D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3E7C-2B13-41DF-85F4-EAEE026A24C2}" type="datetimeFigureOut">
              <a:rPr lang="ar-SA" smtClean="0"/>
              <a:pPr/>
              <a:t>22 شوال، 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F3D6-6E7E-442A-97CF-F522CE5543D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283E7C-2B13-41DF-85F4-EAEE026A24C2}" type="datetimeFigureOut">
              <a:rPr lang="ar-SA" smtClean="0"/>
              <a:pPr/>
              <a:t>22 شوال، 1446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75F3D6-6E7E-442A-97CF-F522CE5543D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/Users/OSC/Desktop/practical%20session%20for%20neurology%20and%20special%20senses/video%202%20Pupil%20Exam%20-%20YouTube.mp4" TargetMode="External"/><Relationship Id="rId2" Type="http://schemas.openxmlformats.org/officeDocument/2006/relationships/hyperlink" Target="file:///C:/Users/OSC/Desktop/practical%20session%20for%20neurology%20and%20special%20senses/video%201%20How%20to%20examine%20RAPD%20-%20YouTube.flv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file:///C:/Users/OSC/Desktop/practical%20session%20for%20neurology%20and%20special%20senses/video%203%20Anisocoria%20-%20YouTube.fl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/Users/OSC/Desktop/practical%20session%20for%20neurology%20and%20special%20senses/video%204%20Neuro-Ophthalmology%20Lecture%20(pt%201)%20-%20YouTube.flv" TargetMode="Externa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C:/Users/OSC/Desktop/practical%20session%20for%20neurology%20and%20special%20senses/video%206%20Cranial%20Nerve%204%20Palsy%20-%20YouTube.flv" TargetMode="External"/><Relationship Id="rId2" Type="http://schemas.openxmlformats.org/officeDocument/2006/relationships/hyperlink" Target="file:///C:/Users/OSC/Desktop/practical%20session%20for%20neurology%20and%20special%20senses/video%205%20Neuro%20-%20Cranial%20Nerve%203%20Palsy%20-%20YouTube.fl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/Users/OSC/Desktop/practical%20session%20for%20neurology%20and%20special%20senses/video%207%20Cranial%20Nerve%206%20palsy%20-%20YouTube.flv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videos/Direct%20Ophthalmoscopy%20Tutorial.wmv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videos/Visual%20Fields%20to%20Confrontation.wm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420939"/>
            <a:ext cx="8458200" cy="1222375"/>
          </a:xfrm>
        </p:spPr>
        <p:txBody>
          <a:bodyPr/>
          <a:lstStyle/>
          <a:p>
            <a:pPr algn="ctr"/>
            <a:r>
              <a:rPr lang="en-US" dirty="0" err="1"/>
              <a:t>Neuro</a:t>
            </a:r>
            <a:r>
              <a:rPr lang="en-US" dirty="0"/>
              <a:t>-ophthalmic examination  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443294"/>
            <a:ext cx="8458200" cy="914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By</a:t>
            </a:r>
          </a:p>
          <a:p>
            <a:pPr algn="ctr"/>
            <a:r>
              <a:rPr lang="en-US" sz="3200" b="1" dirty="0"/>
              <a:t>WALEED  AL-RASHED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4- </a:t>
            </a:r>
            <a:r>
              <a:rPr lang="en-US" dirty="0" err="1"/>
              <a:t>pupillary</a:t>
            </a:r>
            <a:r>
              <a:rPr lang="en-US" dirty="0"/>
              <a:t> examination.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This test should be done if the complaint is reduction of vision, ocular motility disorder or headache.</a:t>
            </a:r>
          </a:p>
          <a:p>
            <a:pPr algn="l" rtl="0"/>
            <a:r>
              <a:rPr lang="en-US" dirty="0"/>
              <a:t>Size (Equal)</a:t>
            </a:r>
          </a:p>
          <a:p>
            <a:pPr algn="l" rtl="0"/>
            <a:r>
              <a:rPr lang="en-US" dirty="0"/>
              <a:t>Shape (Round)</a:t>
            </a:r>
          </a:p>
          <a:p>
            <a:pPr algn="l" rtl="0"/>
            <a:r>
              <a:rPr lang="en-US" dirty="0"/>
              <a:t>Reaction to light</a:t>
            </a:r>
          </a:p>
          <a:p>
            <a:pPr algn="l" rtl="0"/>
            <a:r>
              <a:rPr lang="en-US" dirty="0"/>
              <a:t>Reaction to accommodation</a:t>
            </a:r>
          </a:p>
          <a:p>
            <a:pPr algn="l" rtl="0"/>
            <a:r>
              <a:rPr lang="en-US" dirty="0"/>
              <a:t>Swinging-flash light test</a:t>
            </a:r>
            <a:endParaRPr lang="ar-SA" dirty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SC\Pictures\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196752"/>
            <a:ext cx="6480720" cy="542168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Pupillary</a:t>
            </a:r>
            <a:r>
              <a:rPr lang="en-US" dirty="0"/>
              <a:t> pathway </a:t>
            </a:r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reflex of the pupil </a:t>
            </a:r>
            <a:endParaRPr lang="ar-SA" dirty="0"/>
          </a:p>
        </p:txBody>
      </p:sp>
      <p:pic>
        <p:nvPicPr>
          <p:cNvPr id="2050" name="Picture 2" descr="C:\Users\OSC\Desktop\practical session for neurology and special senses\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279" y="1948650"/>
            <a:ext cx="7455442" cy="3194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Swinging-flash light test </a:t>
            </a:r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3714744" y="2786058"/>
            <a:ext cx="157163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hlinkClick r:id="rId2" action="ppaction://hlinkfile"/>
              </a:rPr>
              <a:t>Video1 1 </a:t>
            </a:r>
            <a:endParaRPr lang="ar-SA" sz="3200" dirty="0"/>
          </a:p>
        </p:txBody>
      </p:sp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3679025" y="3571876"/>
            <a:ext cx="17859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hlinkClick r:id="rId3" action="ppaction://hlinkfile"/>
              </a:rPr>
              <a:t>Video 2 </a:t>
            </a:r>
            <a:endParaRPr lang="ar-S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679025" y="4429132"/>
            <a:ext cx="17859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hlinkClick r:id="rId4" action="ppaction://hlinkfile"/>
              </a:rPr>
              <a:t>Video 3 </a:t>
            </a:r>
            <a:endParaRPr lang="ar-SA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Horner syndrome - sympathetic pathway</a:t>
            </a:r>
            <a:endParaRPr lang="ar-SA" dirty="0"/>
          </a:p>
        </p:txBody>
      </p:sp>
      <p:pic>
        <p:nvPicPr>
          <p:cNvPr id="25602" name="Picture 2" descr="C:\Users\OSC\Desktop\practical session for neurology and special senses\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671" y="1124744"/>
            <a:ext cx="5670962" cy="5600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842248" cy="1328726"/>
          </a:xfrm>
        </p:spPr>
        <p:txBody>
          <a:bodyPr>
            <a:noAutofit/>
          </a:bodyPr>
          <a:lstStyle/>
          <a:p>
            <a:pPr algn="ctr"/>
            <a:r>
              <a:rPr lang="en-US" dirty="0" err="1"/>
              <a:t>Anisocoria</a:t>
            </a:r>
            <a:r>
              <a:rPr lang="en-US" dirty="0"/>
              <a:t> – </a:t>
            </a:r>
            <a:r>
              <a:rPr lang="en-US" dirty="0" err="1"/>
              <a:t>horners</a:t>
            </a:r>
            <a:r>
              <a:rPr lang="en-US" dirty="0"/>
              <a:t> syndrome</a:t>
            </a:r>
            <a:br>
              <a:rPr lang="en-US" dirty="0"/>
            </a:br>
            <a:r>
              <a:rPr lang="en-US" dirty="0"/>
              <a:t>acquired  </a:t>
            </a:r>
            <a:endParaRPr lang="ar-SA" dirty="0"/>
          </a:p>
        </p:txBody>
      </p:sp>
      <p:pic>
        <p:nvPicPr>
          <p:cNvPr id="3074" name="Picture 2" descr="C:\Users\OSC\Desktop\practical session for neurology and special senses\hormers syndrom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842248" cy="1185850"/>
          </a:xfrm>
        </p:spPr>
        <p:txBody>
          <a:bodyPr>
            <a:noAutofit/>
          </a:bodyPr>
          <a:lstStyle/>
          <a:p>
            <a:pPr algn="ctr"/>
            <a:r>
              <a:rPr lang="en-US" dirty="0" err="1"/>
              <a:t>Anisocoria</a:t>
            </a:r>
            <a:r>
              <a:rPr lang="en-US" dirty="0"/>
              <a:t> – </a:t>
            </a:r>
            <a:r>
              <a:rPr lang="en-US" dirty="0" err="1"/>
              <a:t>horners</a:t>
            </a:r>
            <a:r>
              <a:rPr lang="en-US" dirty="0"/>
              <a:t> syndrome</a:t>
            </a:r>
            <a:br>
              <a:rPr lang="en-US" dirty="0"/>
            </a:br>
            <a:r>
              <a:rPr lang="en-US" dirty="0"/>
              <a:t>			</a:t>
            </a:r>
            <a:r>
              <a:rPr lang="en-US" dirty="0" err="1"/>
              <a:t>conginetal</a:t>
            </a:r>
            <a:r>
              <a:rPr lang="en-US" dirty="0"/>
              <a:t>	     	   	     </a:t>
            </a:r>
            <a:endParaRPr lang="ar-SA" dirty="0"/>
          </a:p>
        </p:txBody>
      </p:sp>
      <p:pic>
        <p:nvPicPr>
          <p:cNvPr id="24578" name="Picture 2" descr="C:\Users\OSC\Desktop\practical session for neurology and special senses\horners_syndrome-139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329457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5- ocular motility and alignment testing.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4525963"/>
          </a:xfrm>
        </p:spPr>
        <p:txBody>
          <a:bodyPr/>
          <a:lstStyle/>
          <a:p>
            <a:pPr algn="l" rtl="0">
              <a:buNone/>
            </a:pPr>
            <a:r>
              <a:rPr lang="en-US" dirty="0"/>
              <a:t>This test to be preformed if the complaint is binocular </a:t>
            </a:r>
            <a:r>
              <a:rPr lang="en-US" dirty="0" err="1"/>
              <a:t>diplopia</a:t>
            </a:r>
            <a:r>
              <a:rPr lang="en-US" dirty="0"/>
              <a:t>.</a:t>
            </a:r>
          </a:p>
          <a:p>
            <a:pPr algn="l" rtl="0">
              <a:buNone/>
            </a:pPr>
            <a:r>
              <a:rPr lang="en-US" dirty="0"/>
              <a:t> </a:t>
            </a:r>
            <a:endParaRPr lang="ar-SA" dirty="0"/>
          </a:p>
        </p:txBody>
      </p:sp>
      <p:pic>
        <p:nvPicPr>
          <p:cNvPr id="6145" name="Picture 1" descr="C:\Users\OSC\Desktop\practical session for neurology and special senses\Ophthalmological (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28934"/>
            <a:ext cx="3753192" cy="2684476"/>
          </a:xfrm>
          <a:prstGeom prst="rect">
            <a:avLst/>
          </a:prstGeom>
          <a:noFill/>
        </p:spPr>
      </p:pic>
      <p:pic>
        <p:nvPicPr>
          <p:cNvPr id="6146" name="Picture 2" descr="C:\Users\OSC\Desktop\practical session for neurology and special senses\double-eye-tex.jpg.scaled.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786058"/>
            <a:ext cx="2857520" cy="3571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3570" y="5857892"/>
            <a:ext cx="2000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hlinkClick r:id="rId5" action="ppaction://hlinkfile"/>
              </a:rPr>
              <a:t>Video 4 </a:t>
            </a:r>
            <a:endParaRPr lang="ar-SA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/>
        </p:nvGraphicFramePr>
        <p:xfrm>
          <a:off x="1907704" y="1052736"/>
          <a:ext cx="5472608" cy="503376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29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MUSCLE</a:t>
                      </a:r>
                      <a:r>
                        <a:rPr lang="en-US" sz="2400" baseline="0" dirty="0"/>
                        <a:t> 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PRIMARY</a:t>
                      </a:r>
                      <a:r>
                        <a:rPr lang="en-US" sz="2400" baseline="0" dirty="0"/>
                        <a:t> ACTION</a:t>
                      </a:r>
                      <a:endParaRPr lang="en-IN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604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MR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A</a:t>
                      </a:r>
                      <a:r>
                        <a:rPr lang="en-US" sz="2400" b="1" dirty="0"/>
                        <a:t>DD</a:t>
                      </a:r>
                      <a:r>
                        <a:rPr lang="en-US" sz="2400" dirty="0"/>
                        <a:t>UCTION</a:t>
                      </a:r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340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IN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A</a:t>
                      </a:r>
                      <a:r>
                        <a:rPr lang="en-US" sz="2400" b="1" dirty="0"/>
                        <a:t>BD</a:t>
                      </a:r>
                      <a:r>
                        <a:rPr lang="en-US" sz="2400" dirty="0"/>
                        <a:t>UCTION</a:t>
                      </a:r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340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IN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ELEVATION</a:t>
                      </a:r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341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IN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DEPRESSION</a:t>
                      </a:r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341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IN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INTORSION</a:t>
                      </a:r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852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IN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EXTORSION</a:t>
                      </a:r>
                      <a:endParaRPr lang="en-I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670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ody-disease.com/wp-content/uploads/2012/08/Strabismus-esotropia-exotr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09" y="1304764"/>
            <a:ext cx="4196183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1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Neuro</a:t>
            </a:r>
            <a:r>
              <a:rPr lang="en-US" sz="2800" dirty="0"/>
              <a:t>-ophthalmic examination 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600" b="1" dirty="0"/>
              <a:t>Objectives:</a:t>
            </a:r>
          </a:p>
          <a:p>
            <a:pPr algn="l" rtl="0">
              <a:buNone/>
            </a:pPr>
            <a:r>
              <a:rPr lang="en-US" dirty="0"/>
              <a:t>1- visual acuity testing.</a:t>
            </a:r>
          </a:p>
          <a:p>
            <a:pPr algn="l" rtl="0">
              <a:buNone/>
            </a:pPr>
            <a:r>
              <a:rPr lang="en-US" dirty="0"/>
              <a:t>2- visual field testing.</a:t>
            </a:r>
          </a:p>
          <a:p>
            <a:pPr algn="l" rtl="0">
              <a:buNone/>
            </a:pPr>
            <a:r>
              <a:rPr lang="en-US" dirty="0"/>
              <a:t>3- color perception and saturation. </a:t>
            </a:r>
          </a:p>
          <a:p>
            <a:pPr algn="l" rtl="0">
              <a:buNone/>
            </a:pPr>
            <a:r>
              <a:rPr lang="en-US" dirty="0"/>
              <a:t>4- </a:t>
            </a:r>
            <a:r>
              <a:rPr lang="en-US" dirty="0" err="1"/>
              <a:t>pupillary</a:t>
            </a:r>
            <a:r>
              <a:rPr lang="en-US" dirty="0"/>
              <a:t> examination.</a:t>
            </a:r>
          </a:p>
          <a:p>
            <a:pPr algn="l" rtl="0">
              <a:buNone/>
            </a:pPr>
            <a:r>
              <a:rPr lang="en-US" dirty="0"/>
              <a:t>5- ocular motility and alignment testing. </a:t>
            </a:r>
          </a:p>
          <a:p>
            <a:pPr algn="l" rtl="0">
              <a:buNone/>
            </a:pPr>
            <a:r>
              <a:rPr lang="en-US" dirty="0"/>
              <a:t>6- </a:t>
            </a:r>
            <a:r>
              <a:rPr lang="en-US" dirty="0" err="1"/>
              <a:t>ophthalmoscopy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5- ocular motility and alignment testing.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Corneal light reflex position ( </a:t>
            </a:r>
            <a:r>
              <a:rPr lang="en-US" dirty="0" err="1"/>
              <a:t>hirschberg’s</a:t>
            </a:r>
            <a:r>
              <a:rPr lang="en-US" dirty="0"/>
              <a:t> method )   </a:t>
            </a:r>
            <a:endParaRPr lang="ar-SA" dirty="0"/>
          </a:p>
        </p:txBody>
      </p:sp>
      <p:pic>
        <p:nvPicPr>
          <p:cNvPr id="26626" name="Picture 2" descr="C:\Users\OSC\Desktop\practical session for neurology and special senses\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5487" y="2500306"/>
            <a:ext cx="369302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SC\Desktop\practical session for neurology and special senses\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8820" y="2178958"/>
            <a:ext cx="3806361" cy="396468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5- ocular motility and alignment testing. </a:t>
            </a:r>
            <a:endParaRPr kumimoji="0" lang="ar-SA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Corneal light reflex position ( </a:t>
            </a:r>
            <a:r>
              <a:rPr lang="en-US" dirty="0" err="1"/>
              <a:t>hirschberg’s</a:t>
            </a:r>
            <a:r>
              <a:rPr lang="en-US" dirty="0"/>
              <a:t> method )   </a:t>
            </a:r>
            <a:endParaRPr lang="ar-SA" dirty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5- ocular motility and alignment testing. </a:t>
            </a:r>
            <a:br>
              <a:rPr lang="ar-SA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monocular cover-uncover test </a:t>
            </a:r>
          </a:p>
          <a:p>
            <a:pPr algn="l" rtl="0">
              <a:buNone/>
            </a:pPr>
            <a:endParaRPr lang="ar-SA" dirty="0"/>
          </a:p>
        </p:txBody>
      </p:sp>
      <p:pic>
        <p:nvPicPr>
          <p:cNvPr id="27650" name="Picture 2" descr="C:\Users\OSC\Desktop\practical session for neurology and special senses\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166" y="2357430"/>
            <a:ext cx="4057669" cy="353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Cranial nerves </a:t>
            </a:r>
            <a:r>
              <a:rPr lang="en-US" dirty="0" err="1"/>
              <a:t>pulsies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2357430"/>
            <a:ext cx="2000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hlinkClick r:id="rId2" action="ppaction://hlinkfile"/>
              </a:rPr>
              <a:t>Video 5 </a:t>
            </a:r>
            <a:endParaRPr lang="ar-S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3143248"/>
            <a:ext cx="2000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hlinkClick r:id="rId3" action="ppaction://hlinkfile"/>
              </a:rPr>
              <a:t>Video 6 </a:t>
            </a:r>
            <a:endParaRPr lang="ar-S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4000504"/>
            <a:ext cx="2000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hlinkClick r:id="rId4" action="ppaction://hlinkfile"/>
              </a:rPr>
              <a:t>Video 7 </a:t>
            </a:r>
            <a:endParaRPr lang="ar-SA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55776" y="404664"/>
            <a:ext cx="39604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6</a:t>
            </a:r>
            <a:r>
              <a:rPr lang="en-US" sz="2800" b="1" baseline="30000" dirty="0"/>
              <a:t>th</a:t>
            </a:r>
            <a:r>
              <a:rPr lang="en-US" sz="2800" b="1" dirty="0"/>
              <a:t> Nerve Palsy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0" y="1916832"/>
            <a:ext cx="7774832" cy="437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0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46" y="1700808"/>
            <a:ext cx="8192909" cy="4608512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555776" y="404664"/>
            <a:ext cx="39604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  <a:r>
              <a:rPr lang="en-US" sz="2800" b="1" baseline="30000" dirty="0"/>
              <a:t>rd</a:t>
            </a:r>
            <a:r>
              <a:rPr lang="en-US" sz="2800" b="1" dirty="0"/>
              <a:t> Nerve Palsy</a:t>
            </a:r>
          </a:p>
        </p:txBody>
      </p:sp>
    </p:spTree>
    <p:extLst>
      <p:ext uri="{BB962C8B-B14F-4D97-AF65-F5344CB8AC3E}">
        <p14:creationId xmlns:p14="http://schemas.microsoft.com/office/powerpoint/2010/main" val="2674999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555776" y="404664"/>
            <a:ext cx="39604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  <a:r>
              <a:rPr lang="en-US" sz="2800" b="1" baseline="30000" dirty="0"/>
              <a:t>th</a:t>
            </a:r>
            <a:r>
              <a:rPr lang="en-US" sz="2800" b="1" dirty="0"/>
              <a:t> Nerve Palsy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72" y="1916832"/>
            <a:ext cx="7918848" cy="44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71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r>
              <a:rPr lang="en-US" dirty="0"/>
              <a:t>6- </a:t>
            </a:r>
            <a:r>
              <a:rPr lang="en-US" dirty="0" err="1"/>
              <a:t>ophthalmoscopy</a:t>
            </a:r>
            <a:r>
              <a:rPr lang="en-US" dirty="0"/>
              <a:t>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>
                <a:hlinkClick r:id="rId2" action="ppaction://hlinkfile"/>
              </a:rPr>
              <a:t>Video</a:t>
            </a:r>
            <a:r>
              <a:rPr lang="en-US" dirty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r>
              <a:rPr lang="en-US" dirty="0"/>
              <a:t>6- </a:t>
            </a:r>
            <a:r>
              <a:rPr lang="en-US" dirty="0" err="1"/>
              <a:t>ophthalmoscopy</a:t>
            </a:r>
            <a:r>
              <a:rPr lang="en-US" dirty="0"/>
              <a:t>.</a:t>
            </a:r>
            <a:endParaRPr lang="ar-SA" dirty="0"/>
          </a:p>
        </p:txBody>
      </p:sp>
      <p:pic>
        <p:nvPicPr>
          <p:cNvPr id="6" name="Picture 2" descr="normal_ret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8858"/>
          <a:stretch>
            <a:fillRect/>
          </a:stretch>
        </p:blipFill>
        <p:spPr bwMode="auto">
          <a:xfrm>
            <a:off x="571473" y="2071678"/>
            <a:ext cx="4071966" cy="315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normal_ret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8858"/>
          <a:stretch>
            <a:fillRect/>
          </a:stretch>
        </p:blipFill>
        <p:spPr bwMode="auto">
          <a:xfrm flipH="1">
            <a:off x="4714876" y="2071678"/>
            <a:ext cx="4052370" cy="31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r>
              <a:rPr lang="en-US" dirty="0"/>
              <a:t>6- </a:t>
            </a:r>
            <a:r>
              <a:rPr lang="en-US" dirty="0" err="1"/>
              <a:t>ophthalmoscopy</a:t>
            </a:r>
            <a:r>
              <a:rPr lang="en-US" dirty="0"/>
              <a:t>.</a:t>
            </a:r>
            <a:endParaRPr lang="ar-SA" dirty="0"/>
          </a:p>
        </p:txBody>
      </p:sp>
      <p:pic>
        <p:nvPicPr>
          <p:cNvPr id="4" name="Picture 2" descr="o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" y="2500306"/>
            <a:ext cx="42291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9124" y="2500306"/>
            <a:ext cx="44592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ACUITY:</a:t>
            </a:r>
            <a:endParaRPr lang="ar-S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BEEFD6-775B-6848-3D94-790522064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20/20: </a:t>
            </a:r>
            <a:br>
              <a:rPr lang="en-US" dirty="0"/>
            </a:br>
            <a:r>
              <a:rPr lang="en-US" dirty="0"/>
              <a:t>you can see at 20 feet what should normally be seen at 20 feet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20/100:</a:t>
            </a:r>
            <a:br>
              <a:rPr lang="en-US" dirty="0"/>
            </a:br>
            <a:r>
              <a:rPr lang="en-US" dirty="0"/>
              <a:t>you can see at 20 feet what a normal person can see at 100 feet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r>
              <a:rPr lang="en-US" dirty="0"/>
              <a:t>6- </a:t>
            </a:r>
            <a:r>
              <a:rPr lang="en-US" dirty="0" err="1"/>
              <a:t>ophthalmoscopy</a:t>
            </a:r>
            <a:r>
              <a:rPr lang="en-US" dirty="0"/>
              <a:t>.</a:t>
            </a:r>
            <a:endParaRPr lang="ar-SA" dirty="0"/>
          </a:p>
        </p:txBody>
      </p:sp>
      <p:pic>
        <p:nvPicPr>
          <p:cNvPr id="4" name="Picture 2" descr="optic disc edem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2071678"/>
            <a:ext cx="387985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ptic disc edem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4876" y="2071678"/>
            <a:ext cx="387985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Ophthalmology Videos |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8937" r="23738" b="-186"/>
          <a:stretch/>
        </p:blipFill>
        <p:spPr>
          <a:xfrm>
            <a:off x="1463964" y="258613"/>
            <a:ext cx="6216073" cy="5708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2553659" y="6164671"/>
            <a:ext cx="4036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www.ophthobook.com</a:t>
            </a:r>
          </a:p>
        </p:txBody>
      </p:sp>
    </p:spTree>
    <p:extLst>
      <p:ext uri="{BB962C8B-B14F-4D97-AF65-F5344CB8AC3E}">
        <p14:creationId xmlns:p14="http://schemas.microsoft.com/office/powerpoint/2010/main" val="3730636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1432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11500" dirty="0"/>
              <a:t>Thank you </a:t>
            </a:r>
            <a:endParaRPr lang="ar-SA" sz="1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ACUITY</a:t>
            </a:r>
            <a:endParaRPr lang="ar-SA" dirty="0"/>
          </a:p>
        </p:txBody>
      </p:sp>
      <p:pic>
        <p:nvPicPr>
          <p:cNvPr id="3" name="Espaço Reservado para Conteúdo 3">
            <a:extLst>
              <a:ext uri="{FF2B5EF4-FFF2-40B4-BE49-F238E27FC236}">
                <a16:creationId xmlns:a16="http://schemas.microsoft.com/office/drawing/2014/main" id="{2646CF5D-2121-A456-7A6A-4945883C2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01" y="1801018"/>
            <a:ext cx="6892599" cy="45083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 visual acuity testing.</a:t>
            </a:r>
            <a:endParaRPr lang="ar-S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E7E61A-042D-4C0D-9648-4BCB31E54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98" y="1933316"/>
            <a:ext cx="8248603" cy="376765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2- visual field testing.</a:t>
            </a:r>
            <a:endParaRPr lang="ar-SA" dirty="0"/>
          </a:p>
        </p:txBody>
      </p:sp>
      <p:pic>
        <p:nvPicPr>
          <p:cNvPr id="4" name="Picture 4" descr="F15.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2428868"/>
            <a:ext cx="2614957" cy="255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ig-6-11-7675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500174"/>
            <a:ext cx="28575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umphrey Visual Field T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285992"/>
            <a:ext cx="3125314" cy="281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09198"/>
            <a:ext cx="6480720" cy="564357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r>
              <a:rPr lang="en-US" dirty="0"/>
              <a:t>2- visual field testing.</a:t>
            </a:r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2- visual field testing.</a:t>
            </a:r>
            <a:endParaRPr kumimoji="0" lang="ar-SA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571612"/>
            <a:ext cx="778674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/>
              <a:t>Confrontation visual field testing </a:t>
            </a:r>
          </a:p>
          <a:p>
            <a:pPr algn="l" rtl="0"/>
            <a:endParaRPr lang="en-US" sz="3200" dirty="0"/>
          </a:p>
          <a:p>
            <a:pPr algn="l" rtl="0"/>
            <a:endParaRPr lang="en-US" sz="3200" dirty="0"/>
          </a:p>
          <a:p>
            <a:pPr algn="l" rtl="0"/>
            <a:endParaRPr lang="en-US" sz="3200" dirty="0"/>
          </a:p>
          <a:p>
            <a:pPr algn="l" rtl="0"/>
            <a:r>
              <a:rPr lang="en-US" sz="3200" dirty="0">
                <a:hlinkClick r:id="rId2" action="ppaction://hlinkfile"/>
              </a:rPr>
              <a:t>Video</a:t>
            </a:r>
            <a:r>
              <a:rPr lang="en-US" sz="3200" dirty="0"/>
              <a:t>  </a:t>
            </a:r>
            <a:endParaRPr lang="ar-SA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DA2FC-26B8-BBB7-4761-BE89AB57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صورة 1">
            <a:extLst>
              <a:ext uri="{FF2B5EF4-FFF2-40B4-BE49-F238E27FC236}">
                <a16:creationId xmlns:a16="http://schemas.microsoft.com/office/drawing/2014/main" id="{74ED293A-D7C2-BD2D-5BDE-DA345BFCA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467" t="16829" r="12736" b="40430"/>
          <a:stretch/>
        </p:blipFill>
        <p:spPr>
          <a:xfrm>
            <a:off x="5436096" y="2384968"/>
            <a:ext cx="6507832" cy="20880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3- color perception and saturation. 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210" y="1857364"/>
            <a:ext cx="4004906" cy="3550685"/>
          </a:xfrm>
          <a:prstGeom prst="rect">
            <a:avLst/>
          </a:prstGeom>
        </p:spPr>
      </p:pic>
      <p:pic>
        <p:nvPicPr>
          <p:cNvPr id="5" name="Picture 4" descr="ishihara color 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4071966" cy="356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4088</TotalTime>
  <Words>320</Words>
  <Application>Microsoft Macintosh PowerPoint</Application>
  <PresentationFormat>On-screen Show (4:3)</PresentationFormat>
  <Paragraphs>81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Franklin Gothic Book</vt:lpstr>
      <vt:lpstr>Franklin Gothic Medium</vt:lpstr>
      <vt:lpstr>Wingdings 2</vt:lpstr>
      <vt:lpstr>Trek</vt:lpstr>
      <vt:lpstr>Neuro-ophthalmic examination  </vt:lpstr>
      <vt:lpstr>Neuro-ophthalmic examination </vt:lpstr>
      <vt:lpstr>VISUAL ACUITY:</vt:lpstr>
      <vt:lpstr>VISUAL ACUITY</vt:lpstr>
      <vt:lpstr>1- visual acuity testing.</vt:lpstr>
      <vt:lpstr>2- visual field testing.</vt:lpstr>
      <vt:lpstr>2- visual field testing.</vt:lpstr>
      <vt:lpstr>PowerPoint Presentation</vt:lpstr>
      <vt:lpstr>3- color perception and saturation. </vt:lpstr>
      <vt:lpstr>4- pupillary examination.</vt:lpstr>
      <vt:lpstr>Pupillary pathway </vt:lpstr>
      <vt:lpstr>Light reflex of the pupil </vt:lpstr>
      <vt:lpstr>Swinging-flash light test </vt:lpstr>
      <vt:lpstr>Horner syndrome - sympathetic pathway</vt:lpstr>
      <vt:lpstr>Anisocoria – horners syndrome acquired  </vt:lpstr>
      <vt:lpstr>Anisocoria – horners syndrome    conginetal                </vt:lpstr>
      <vt:lpstr>5- ocular motility and alignment testing. </vt:lpstr>
      <vt:lpstr>PowerPoint Presentation</vt:lpstr>
      <vt:lpstr>PowerPoint Presentation</vt:lpstr>
      <vt:lpstr>5- ocular motility and alignment testing. </vt:lpstr>
      <vt:lpstr>PowerPoint Presentation</vt:lpstr>
      <vt:lpstr>5- ocular motility and alignment testing.  </vt:lpstr>
      <vt:lpstr>Cranial nerves pulsies </vt:lpstr>
      <vt:lpstr>PowerPoint Presentation</vt:lpstr>
      <vt:lpstr>PowerPoint Presentation</vt:lpstr>
      <vt:lpstr>PowerPoint Presentation</vt:lpstr>
      <vt:lpstr> 6- ophthalmoscopy.</vt:lpstr>
      <vt:lpstr> 6- ophthalmoscopy.</vt:lpstr>
      <vt:lpstr> 6- ophthalmoscopy.</vt:lpstr>
      <vt:lpstr> 6- ophthalmoscopy.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Neuro-ophthalmic examination</dc:title>
  <dc:creator>OSC</dc:creator>
  <cp:lastModifiedBy>FAISAL ALKHARJI</cp:lastModifiedBy>
  <cp:revision>32</cp:revision>
  <dcterms:created xsi:type="dcterms:W3CDTF">2013-02-08T13:04:54Z</dcterms:created>
  <dcterms:modified xsi:type="dcterms:W3CDTF">2025-04-20T06:41:39Z</dcterms:modified>
</cp:coreProperties>
</file>