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92" r:id="rId2"/>
    <p:sldId id="399" r:id="rId3"/>
    <p:sldId id="403" r:id="rId4"/>
    <p:sldId id="404" r:id="rId5"/>
    <p:sldId id="406" r:id="rId6"/>
    <p:sldId id="409" r:id="rId7"/>
    <p:sldId id="452" r:id="rId8"/>
    <p:sldId id="413" r:id="rId9"/>
    <p:sldId id="415" r:id="rId10"/>
    <p:sldId id="457" r:id="rId11"/>
    <p:sldId id="416" r:id="rId12"/>
    <p:sldId id="458" r:id="rId13"/>
    <p:sldId id="459" r:id="rId14"/>
    <p:sldId id="453" r:id="rId15"/>
    <p:sldId id="418" r:id="rId16"/>
    <p:sldId id="454" r:id="rId17"/>
    <p:sldId id="455" r:id="rId18"/>
    <p:sldId id="419" r:id="rId19"/>
    <p:sldId id="420" r:id="rId20"/>
    <p:sldId id="421" r:id="rId21"/>
    <p:sldId id="456" r:id="rId22"/>
    <p:sldId id="422" r:id="rId23"/>
    <p:sldId id="424" r:id="rId24"/>
    <p:sldId id="425" r:id="rId25"/>
    <p:sldId id="426" r:id="rId26"/>
    <p:sldId id="427" r:id="rId27"/>
    <p:sldId id="429" r:id="rId28"/>
    <p:sldId id="430" r:id="rId29"/>
    <p:sldId id="432" r:id="rId30"/>
    <p:sldId id="433" r:id="rId31"/>
    <p:sldId id="434" r:id="rId32"/>
    <p:sldId id="435" r:id="rId33"/>
    <p:sldId id="437" r:id="rId34"/>
    <p:sldId id="438" r:id="rId35"/>
    <p:sldId id="441" r:id="rId36"/>
    <p:sldId id="442" r:id="rId37"/>
    <p:sldId id="447" r:id="rId38"/>
    <p:sldId id="450" r:id="rId39"/>
    <p:sldId id="461" r:id="rId40"/>
    <p:sldId id="460" r:id="rId4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A96F8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1313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FD9E0-AA49-4AC0-9DB8-91E86347131E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</dgm:pt>
    <dgm:pt modelId="{BB0A79A6-E215-4954-84CB-8B964C1D2CF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rPr>
            <a:t>Anti-inflammatory</a:t>
          </a:r>
        </a:p>
      </dgm:t>
    </dgm:pt>
    <dgm:pt modelId="{0346F06C-2CF3-4332-85DC-9310C208AF8B}" type="parTrans" cxnId="{9843C301-A5CD-4322-9311-4AE836343A06}">
      <dgm:prSet/>
      <dgm:spPr/>
      <dgm:t>
        <a:bodyPr/>
        <a:lstStyle/>
        <a:p>
          <a:endParaRPr lang="en-US"/>
        </a:p>
      </dgm:t>
    </dgm:pt>
    <dgm:pt modelId="{E9BB606E-EF06-46FA-867B-ADC07B9B0E26}" type="sibTrans" cxnId="{9843C301-A5CD-4322-9311-4AE836343A06}">
      <dgm:prSet/>
      <dgm:spPr/>
      <dgm:t>
        <a:bodyPr/>
        <a:lstStyle/>
        <a:p>
          <a:endParaRPr lang="en-US"/>
        </a:p>
      </dgm:t>
    </dgm:pt>
    <dgm:pt modelId="{F5007E33-AB0D-4ABE-B3BF-CA53CE01DB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rPr>
            <a:t>Corticosteroid</a:t>
          </a:r>
        </a:p>
      </dgm:t>
    </dgm:pt>
    <dgm:pt modelId="{AF669ADF-1FAD-4736-B6B4-745323EB1F88}" type="parTrans" cxnId="{8C65DB8D-BE3E-409C-A310-17252C6AD011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7B8DA589-71A2-4EFE-B65B-245BB0A56E57}" type="sibTrans" cxnId="{8C65DB8D-BE3E-409C-A310-17252C6AD011}">
      <dgm:prSet/>
      <dgm:spPr/>
      <dgm:t>
        <a:bodyPr/>
        <a:lstStyle/>
        <a:p>
          <a:endParaRPr lang="en-US"/>
        </a:p>
      </dgm:t>
    </dgm:pt>
    <dgm:pt modelId="{FFC4C3C8-5714-4DA6-90F9-91151EA4176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>
              <a:ln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rPr>
            <a:t>NSAID</a:t>
          </a:r>
        </a:p>
      </dgm:t>
    </dgm:pt>
    <dgm:pt modelId="{DB34D892-2A0D-492F-96DF-D3A49575A07D}" type="parTrans" cxnId="{A4527B1D-9E51-47AC-82FC-AB37082C743C}">
      <dgm:prSet/>
      <dgm:spPr/>
      <dgm:t>
        <a:bodyPr/>
        <a:lstStyle/>
        <a:p>
          <a:endParaRPr lang="en-US">
            <a:solidFill>
              <a:srgbClr val="FFFF00"/>
            </a:solidFill>
          </a:endParaRPr>
        </a:p>
      </dgm:t>
    </dgm:pt>
    <dgm:pt modelId="{3EF4C995-3D76-4294-B4FE-13B9D3909B08}" type="sibTrans" cxnId="{A4527B1D-9E51-47AC-82FC-AB37082C743C}">
      <dgm:prSet/>
      <dgm:spPr/>
      <dgm:t>
        <a:bodyPr/>
        <a:lstStyle/>
        <a:p>
          <a:endParaRPr lang="en-US"/>
        </a:p>
      </dgm:t>
    </dgm:pt>
    <dgm:pt modelId="{A03D3AB4-F6A0-473A-B726-7E51202F7554}" type="pres">
      <dgm:prSet presAssocID="{18FFD9E0-AA49-4AC0-9DB8-91E8634713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A02474F-817C-4A2D-B99C-562A7D4A7AFB}" type="pres">
      <dgm:prSet presAssocID="{BB0A79A6-E215-4954-84CB-8B964C1D2CF1}" presName="hierRoot1" presStyleCnt="0">
        <dgm:presLayoutVars>
          <dgm:hierBranch/>
        </dgm:presLayoutVars>
      </dgm:prSet>
      <dgm:spPr/>
    </dgm:pt>
    <dgm:pt modelId="{1CB8558B-D812-4718-9602-D71A5A3911E1}" type="pres">
      <dgm:prSet presAssocID="{BB0A79A6-E215-4954-84CB-8B964C1D2CF1}" presName="rootComposite1" presStyleCnt="0"/>
      <dgm:spPr/>
    </dgm:pt>
    <dgm:pt modelId="{8ADAF510-C28F-485B-9DCB-EFAE5CF15510}" type="pres">
      <dgm:prSet presAssocID="{BB0A79A6-E215-4954-84CB-8B964C1D2CF1}" presName="rootText1" presStyleLbl="node0" presStyleIdx="0" presStyleCnt="1" custScaleX="119634">
        <dgm:presLayoutVars>
          <dgm:chPref val="3"/>
        </dgm:presLayoutVars>
      </dgm:prSet>
      <dgm:spPr/>
    </dgm:pt>
    <dgm:pt modelId="{952754F8-EB61-4E01-9ACF-80CCE3FF6AD6}" type="pres">
      <dgm:prSet presAssocID="{BB0A79A6-E215-4954-84CB-8B964C1D2CF1}" presName="rootConnector1" presStyleLbl="node1" presStyleIdx="0" presStyleCnt="0"/>
      <dgm:spPr/>
    </dgm:pt>
    <dgm:pt modelId="{8F86EFC1-18F9-42B1-9EA7-484424DAE0AC}" type="pres">
      <dgm:prSet presAssocID="{BB0A79A6-E215-4954-84CB-8B964C1D2CF1}" presName="hierChild2" presStyleCnt="0"/>
      <dgm:spPr/>
    </dgm:pt>
    <dgm:pt modelId="{0B705C49-26BB-4B03-A3B0-C8A8B94F1FDD}" type="pres">
      <dgm:prSet presAssocID="{AF669ADF-1FAD-4736-B6B4-745323EB1F88}" presName="Name35" presStyleLbl="parChTrans1D2" presStyleIdx="0" presStyleCnt="2"/>
      <dgm:spPr/>
    </dgm:pt>
    <dgm:pt modelId="{2E928730-8686-402B-99CA-8707E0F134E7}" type="pres">
      <dgm:prSet presAssocID="{F5007E33-AB0D-4ABE-B3BF-CA53CE01DB76}" presName="hierRoot2" presStyleCnt="0">
        <dgm:presLayoutVars>
          <dgm:hierBranch/>
        </dgm:presLayoutVars>
      </dgm:prSet>
      <dgm:spPr/>
    </dgm:pt>
    <dgm:pt modelId="{E1D2D49B-EFDA-46D8-99CE-02575FA70D97}" type="pres">
      <dgm:prSet presAssocID="{F5007E33-AB0D-4ABE-B3BF-CA53CE01DB76}" presName="rootComposite" presStyleCnt="0"/>
      <dgm:spPr/>
    </dgm:pt>
    <dgm:pt modelId="{7B46B4E8-F28D-4696-ABFD-4C4867EC9AC5}" type="pres">
      <dgm:prSet presAssocID="{F5007E33-AB0D-4ABE-B3BF-CA53CE01DB76}" presName="rootText" presStyleLbl="node2" presStyleIdx="0" presStyleCnt="2">
        <dgm:presLayoutVars>
          <dgm:chPref val="3"/>
        </dgm:presLayoutVars>
      </dgm:prSet>
      <dgm:spPr/>
    </dgm:pt>
    <dgm:pt modelId="{5B57CE66-1E50-4355-9EF2-9BC2C50CC7DD}" type="pres">
      <dgm:prSet presAssocID="{F5007E33-AB0D-4ABE-B3BF-CA53CE01DB76}" presName="rootConnector" presStyleLbl="node2" presStyleIdx="0" presStyleCnt="2"/>
      <dgm:spPr/>
    </dgm:pt>
    <dgm:pt modelId="{D3CA9296-CAAE-43DB-B393-31DEE03C544A}" type="pres">
      <dgm:prSet presAssocID="{F5007E33-AB0D-4ABE-B3BF-CA53CE01DB76}" presName="hierChild4" presStyleCnt="0"/>
      <dgm:spPr/>
    </dgm:pt>
    <dgm:pt modelId="{DE0E5D4A-8B3B-4818-9D24-3E35F0E388DA}" type="pres">
      <dgm:prSet presAssocID="{F5007E33-AB0D-4ABE-B3BF-CA53CE01DB76}" presName="hierChild5" presStyleCnt="0"/>
      <dgm:spPr/>
    </dgm:pt>
    <dgm:pt modelId="{540371DE-EC33-463A-9EE1-EA9C5A36E371}" type="pres">
      <dgm:prSet presAssocID="{DB34D892-2A0D-492F-96DF-D3A49575A07D}" presName="Name35" presStyleLbl="parChTrans1D2" presStyleIdx="1" presStyleCnt="2"/>
      <dgm:spPr/>
    </dgm:pt>
    <dgm:pt modelId="{59469084-2B1A-4212-B34C-CC15DE4DE1B7}" type="pres">
      <dgm:prSet presAssocID="{FFC4C3C8-5714-4DA6-90F9-91151EA41766}" presName="hierRoot2" presStyleCnt="0">
        <dgm:presLayoutVars>
          <dgm:hierBranch/>
        </dgm:presLayoutVars>
      </dgm:prSet>
      <dgm:spPr/>
    </dgm:pt>
    <dgm:pt modelId="{B664B993-A004-4E17-8C2B-016521099ADA}" type="pres">
      <dgm:prSet presAssocID="{FFC4C3C8-5714-4DA6-90F9-91151EA41766}" presName="rootComposite" presStyleCnt="0"/>
      <dgm:spPr/>
    </dgm:pt>
    <dgm:pt modelId="{DE5C6EA4-1CFC-4CA2-AD4A-11546A231C21}" type="pres">
      <dgm:prSet presAssocID="{FFC4C3C8-5714-4DA6-90F9-91151EA41766}" presName="rootText" presStyleLbl="node2" presStyleIdx="1" presStyleCnt="2" custLinFactNeighborX="51384" custLinFactNeighborY="3366">
        <dgm:presLayoutVars>
          <dgm:chPref val="3"/>
        </dgm:presLayoutVars>
      </dgm:prSet>
      <dgm:spPr/>
    </dgm:pt>
    <dgm:pt modelId="{0C87E03C-2562-4928-B894-A11BCBC07038}" type="pres">
      <dgm:prSet presAssocID="{FFC4C3C8-5714-4DA6-90F9-91151EA41766}" presName="rootConnector" presStyleLbl="node2" presStyleIdx="1" presStyleCnt="2"/>
      <dgm:spPr/>
    </dgm:pt>
    <dgm:pt modelId="{C4A600B8-912A-4496-B86C-33E20D69FE52}" type="pres">
      <dgm:prSet presAssocID="{FFC4C3C8-5714-4DA6-90F9-91151EA41766}" presName="hierChild4" presStyleCnt="0"/>
      <dgm:spPr/>
    </dgm:pt>
    <dgm:pt modelId="{1DBEED95-B85A-4868-94D2-DE2BB89078FB}" type="pres">
      <dgm:prSet presAssocID="{FFC4C3C8-5714-4DA6-90F9-91151EA41766}" presName="hierChild5" presStyleCnt="0"/>
      <dgm:spPr/>
    </dgm:pt>
    <dgm:pt modelId="{C59D339F-A75E-4F51-809D-102F315E79B7}" type="pres">
      <dgm:prSet presAssocID="{BB0A79A6-E215-4954-84CB-8B964C1D2CF1}" presName="hierChild3" presStyleCnt="0"/>
      <dgm:spPr/>
    </dgm:pt>
  </dgm:ptLst>
  <dgm:cxnLst>
    <dgm:cxn modelId="{9843C301-A5CD-4322-9311-4AE836343A06}" srcId="{18FFD9E0-AA49-4AC0-9DB8-91E86347131E}" destId="{BB0A79A6-E215-4954-84CB-8B964C1D2CF1}" srcOrd="0" destOrd="0" parTransId="{0346F06C-2CF3-4332-85DC-9310C208AF8B}" sibTransId="{E9BB606E-EF06-46FA-867B-ADC07B9B0E26}"/>
    <dgm:cxn modelId="{9B12790D-EC18-4901-B7FD-D8C801743579}" type="presOf" srcId="{FFC4C3C8-5714-4DA6-90F9-91151EA41766}" destId="{0C87E03C-2562-4928-B894-A11BCBC07038}" srcOrd="1" destOrd="0" presId="urn:microsoft.com/office/officeart/2005/8/layout/orgChart1"/>
    <dgm:cxn modelId="{99C3E611-4BFC-4A64-81FB-4DB8A4B44BA5}" type="presOf" srcId="{F5007E33-AB0D-4ABE-B3BF-CA53CE01DB76}" destId="{5B57CE66-1E50-4355-9EF2-9BC2C50CC7DD}" srcOrd="1" destOrd="0" presId="urn:microsoft.com/office/officeart/2005/8/layout/orgChart1"/>
    <dgm:cxn modelId="{A4527B1D-9E51-47AC-82FC-AB37082C743C}" srcId="{BB0A79A6-E215-4954-84CB-8B964C1D2CF1}" destId="{FFC4C3C8-5714-4DA6-90F9-91151EA41766}" srcOrd="1" destOrd="0" parTransId="{DB34D892-2A0D-492F-96DF-D3A49575A07D}" sibTransId="{3EF4C995-3D76-4294-B4FE-13B9D3909B08}"/>
    <dgm:cxn modelId="{14882D20-6E97-4271-9DB3-66CB26165571}" type="presOf" srcId="{DB34D892-2A0D-492F-96DF-D3A49575A07D}" destId="{540371DE-EC33-463A-9EE1-EA9C5A36E371}" srcOrd="0" destOrd="0" presId="urn:microsoft.com/office/officeart/2005/8/layout/orgChart1"/>
    <dgm:cxn modelId="{D98B1D61-16FD-4BB9-B402-DD1CD0139945}" type="presOf" srcId="{FFC4C3C8-5714-4DA6-90F9-91151EA41766}" destId="{DE5C6EA4-1CFC-4CA2-AD4A-11546A231C21}" srcOrd="0" destOrd="0" presId="urn:microsoft.com/office/officeart/2005/8/layout/orgChart1"/>
    <dgm:cxn modelId="{E5403A49-E46A-4DDC-9156-139525650AEC}" type="presOf" srcId="{AF669ADF-1FAD-4736-B6B4-745323EB1F88}" destId="{0B705C49-26BB-4B03-A3B0-C8A8B94F1FDD}" srcOrd="0" destOrd="0" presId="urn:microsoft.com/office/officeart/2005/8/layout/orgChart1"/>
    <dgm:cxn modelId="{8C65DB8D-BE3E-409C-A310-17252C6AD011}" srcId="{BB0A79A6-E215-4954-84CB-8B964C1D2CF1}" destId="{F5007E33-AB0D-4ABE-B3BF-CA53CE01DB76}" srcOrd="0" destOrd="0" parTransId="{AF669ADF-1FAD-4736-B6B4-745323EB1F88}" sibTransId="{7B8DA589-71A2-4EFE-B65B-245BB0A56E57}"/>
    <dgm:cxn modelId="{C0A79CA0-47C1-4661-83A0-A96AF1C73CAE}" type="presOf" srcId="{18FFD9E0-AA49-4AC0-9DB8-91E86347131E}" destId="{A03D3AB4-F6A0-473A-B726-7E51202F7554}" srcOrd="0" destOrd="0" presId="urn:microsoft.com/office/officeart/2005/8/layout/orgChart1"/>
    <dgm:cxn modelId="{D1FFB4A8-15E9-4190-83A2-B10F1DC19B60}" type="presOf" srcId="{BB0A79A6-E215-4954-84CB-8B964C1D2CF1}" destId="{8ADAF510-C28F-485B-9DCB-EFAE5CF15510}" srcOrd="0" destOrd="0" presId="urn:microsoft.com/office/officeart/2005/8/layout/orgChart1"/>
    <dgm:cxn modelId="{41CE15AC-EB1E-4EA7-B785-AD7002361A34}" type="presOf" srcId="{BB0A79A6-E215-4954-84CB-8B964C1D2CF1}" destId="{952754F8-EB61-4E01-9ACF-80CCE3FF6AD6}" srcOrd="1" destOrd="0" presId="urn:microsoft.com/office/officeart/2005/8/layout/orgChart1"/>
    <dgm:cxn modelId="{211913F4-8A7F-4DE2-B511-DC67729C04CD}" type="presOf" srcId="{F5007E33-AB0D-4ABE-B3BF-CA53CE01DB76}" destId="{7B46B4E8-F28D-4696-ABFD-4C4867EC9AC5}" srcOrd="0" destOrd="0" presId="urn:microsoft.com/office/officeart/2005/8/layout/orgChart1"/>
    <dgm:cxn modelId="{CE1E8A79-792D-4D7D-A6EA-BB34B2136D1D}" type="presParOf" srcId="{A03D3AB4-F6A0-473A-B726-7E51202F7554}" destId="{6A02474F-817C-4A2D-B99C-562A7D4A7AFB}" srcOrd="0" destOrd="0" presId="urn:microsoft.com/office/officeart/2005/8/layout/orgChart1"/>
    <dgm:cxn modelId="{C65B5B1D-736C-49F6-BF82-7EDFD1250192}" type="presParOf" srcId="{6A02474F-817C-4A2D-B99C-562A7D4A7AFB}" destId="{1CB8558B-D812-4718-9602-D71A5A3911E1}" srcOrd="0" destOrd="0" presId="urn:microsoft.com/office/officeart/2005/8/layout/orgChart1"/>
    <dgm:cxn modelId="{EE60C066-6B2B-4B5E-891A-9C9D1A7D982A}" type="presParOf" srcId="{1CB8558B-D812-4718-9602-D71A5A3911E1}" destId="{8ADAF510-C28F-485B-9DCB-EFAE5CF15510}" srcOrd="0" destOrd="0" presId="urn:microsoft.com/office/officeart/2005/8/layout/orgChart1"/>
    <dgm:cxn modelId="{DB820354-0BA2-4BD3-A538-39EFA1780D32}" type="presParOf" srcId="{1CB8558B-D812-4718-9602-D71A5A3911E1}" destId="{952754F8-EB61-4E01-9ACF-80CCE3FF6AD6}" srcOrd="1" destOrd="0" presId="urn:microsoft.com/office/officeart/2005/8/layout/orgChart1"/>
    <dgm:cxn modelId="{B10DB6C1-95AF-4F0F-9A19-CD8374B0CB19}" type="presParOf" srcId="{6A02474F-817C-4A2D-B99C-562A7D4A7AFB}" destId="{8F86EFC1-18F9-42B1-9EA7-484424DAE0AC}" srcOrd="1" destOrd="0" presId="urn:microsoft.com/office/officeart/2005/8/layout/orgChart1"/>
    <dgm:cxn modelId="{CB6D8094-AF4C-4B54-8063-6C116012C8CB}" type="presParOf" srcId="{8F86EFC1-18F9-42B1-9EA7-484424DAE0AC}" destId="{0B705C49-26BB-4B03-A3B0-C8A8B94F1FDD}" srcOrd="0" destOrd="0" presId="urn:microsoft.com/office/officeart/2005/8/layout/orgChart1"/>
    <dgm:cxn modelId="{15D52FBC-1258-494A-87BE-A6644222ABD7}" type="presParOf" srcId="{8F86EFC1-18F9-42B1-9EA7-484424DAE0AC}" destId="{2E928730-8686-402B-99CA-8707E0F134E7}" srcOrd="1" destOrd="0" presId="urn:microsoft.com/office/officeart/2005/8/layout/orgChart1"/>
    <dgm:cxn modelId="{4AF362E5-5A9B-4AC5-992A-2834345DD662}" type="presParOf" srcId="{2E928730-8686-402B-99CA-8707E0F134E7}" destId="{E1D2D49B-EFDA-46D8-99CE-02575FA70D97}" srcOrd="0" destOrd="0" presId="urn:microsoft.com/office/officeart/2005/8/layout/orgChart1"/>
    <dgm:cxn modelId="{6B870E91-FEC1-445C-A631-7685D157A61F}" type="presParOf" srcId="{E1D2D49B-EFDA-46D8-99CE-02575FA70D97}" destId="{7B46B4E8-F28D-4696-ABFD-4C4867EC9AC5}" srcOrd="0" destOrd="0" presId="urn:microsoft.com/office/officeart/2005/8/layout/orgChart1"/>
    <dgm:cxn modelId="{B02EFB84-C4B5-4A17-936D-FEA7F1138EEE}" type="presParOf" srcId="{E1D2D49B-EFDA-46D8-99CE-02575FA70D97}" destId="{5B57CE66-1E50-4355-9EF2-9BC2C50CC7DD}" srcOrd="1" destOrd="0" presId="urn:microsoft.com/office/officeart/2005/8/layout/orgChart1"/>
    <dgm:cxn modelId="{375A46CF-AE6C-47D1-85B2-71F0ADA2AE02}" type="presParOf" srcId="{2E928730-8686-402B-99CA-8707E0F134E7}" destId="{D3CA9296-CAAE-43DB-B393-31DEE03C544A}" srcOrd="1" destOrd="0" presId="urn:microsoft.com/office/officeart/2005/8/layout/orgChart1"/>
    <dgm:cxn modelId="{F3261C0B-78AE-4A88-BED3-9F61A10CADDB}" type="presParOf" srcId="{2E928730-8686-402B-99CA-8707E0F134E7}" destId="{DE0E5D4A-8B3B-4818-9D24-3E35F0E388DA}" srcOrd="2" destOrd="0" presId="urn:microsoft.com/office/officeart/2005/8/layout/orgChart1"/>
    <dgm:cxn modelId="{E0EDADE6-FC0B-4999-89CF-DD195C728B54}" type="presParOf" srcId="{8F86EFC1-18F9-42B1-9EA7-484424DAE0AC}" destId="{540371DE-EC33-463A-9EE1-EA9C5A36E371}" srcOrd="2" destOrd="0" presId="urn:microsoft.com/office/officeart/2005/8/layout/orgChart1"/>
    <dgm:cxn modelId="{304C26D0-E974-4718-9E37-EE8D0DBD9C4C}" type="presParOf" srcId="{8F86EFC1-18F9-42B1-9EA7-484424DAE0AC}" destId="{59469084-2B1A-4212-B34C-CC15DE4DE1B7}" srcOrd="3" destOrd="0" presId="urn:microsoft.com/office/officeart/2005/8/layout/orgChart1"/>
    <dgm:cxn modelId="{277B5936-5DEE-4701-B8DA-AE3D905EF060}" type="presParOf" srcId="{59469084-2B1A-4212-B34C-CC15DE4DE1B7}" destId="{B664B993-A004-4E17-8C2B-016521099ADA}" srcOrd="0" destOrd="0" presId="urn:microsoft.com/office/officeart/2005/8/layout/orgChart1"/>
    <dgm:cxn modelId="{39CA0FEC-F9A8-4C39-A7FC-23E57A50E4CE}" type="presParOf" srcId="{B664B993-A004-4E17-8C2B-016521099ADA}" destId="{DE5C6EA4-1CFC-4CA2-AD4A-11546A231C21}" srcOrd="0" destOrd="0" presId="urn:microsoft.com/office/officeart/2005/8/layout/orgChart1"/>
    <dgm:cxn modelId="{77880012-03F1-4284-92A9-A328467C60B9}" type="presParOf" srcId="{B664B993-A004-4E17-8C2B-016521099ADA}" destId="{0C87E03C-2562-4928-B894-A11BCBC07038}" srcOrd="1" destOrd="0" presId="urn:microsoft.com/office/officeart/2005/8/layout/orgChart1"/>
    <dgm:cxn modelId="{39D5128D-D147-4343-961A-22A352EDE782}" type="presParOf" srcId="{59469084-2B1A-4212-B34C-CC15DE4DE1B7}" destId="{C4A600B8-912A-4496-B86C-33E20D69FE52}" srcOrd="1" destOrd="0" presId="urn:microsoft.com/office/officeart/2005/8/layout/orgChart1"/>
    <dgm:cxn modelId="{6FD329C7-ECEE-4F89-B845-C63940DE1650}" type="presParOf" srcId="{59469084-2B1A-4212-B34C-CC15DE4DE1B7}" destId="{1DBEED95-B85A-4868-94D2-DE2BB89078FB}" srcOrd="2" destOrd="0" presId="urn:microsoft.com/office/officeart/2005/8/layout/orgChart1"/>
    <dgm:cxn modelId="{6A4B6CED-99D2-4DFC-8558-31278D3B971C}" type="presParOf" srcId="{6A02474F-817C-4A2D-B99C-562A7D4A7AFB}" destId="{C59D339F-A75E-4F51-809D-102F315E79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371DE-EC33-463A-9EE1-EA9C5A36E371}">
      <dsp:nvSpPr>
        <dsp:cNvPr id="0" name=""/>
        <dsp:cNvSpPr/>
      </dsp:nvSpPr>
      <dsp:spPr>
        <a:xfrm>
          <a:off x="4104481" y="1844824"/>
          <a:ext cx="2260671" cy="775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215"/>
              </a:lnTo>
              <a:lnTo>
                <a:pt x="2260671" y="388215"/>
              </a:lnTo>
              <a:lnTo>
                <a:pt x="2260671" y="77541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05C49-26BB-4B03-A3B0-C8A8B94F1FDD}">
      <dsp:nvSpPr>
        <dsp:cNvPr id="0" name=""/>
        <dsp:cNvSpPr/>
      </dsp:nvSpPr>
      <dsp:spPr>
        <a:xfrm>
          <a:off x="1873471" y="1844824"/>
          <a:ext cx="2231009" cy="774400"/>
        </a:xfrm>
        <a:custGeom>
          <a:avLst/>
          <a:gdLst/>
          <a:ahLst/>
          <a:cxnLst/>
          <a:rect l="0" t="0" r="0" b="0"/>
          <a:pathLst>
            <a:path>
              <a:moveTo>
                <a:pt x="2231009" y="0"/>
              </a:moveTo>
              <a:lnTo>
                <a:pt x="2231009" y="387200"/>
              </a:lnTo>
              <a:lnTo>
                <a:pt x="0" y="387200"/>
              </a:lnTo>
              <a:lnTo>
                <a:pt x="0" y="77440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AF510-C28F-485B-9DCB-EFAE5CF15510}">
      <dsp:nvSpPr>
        <dsp:cNvPr id="0" name=""/>
        <dsp:cNvSpPr/>
      </dsp:nvSpPr>
      <dsp:spPr>
        <a:xfrm>
          <a:off x="1898657" y="1015"/>
          <a:ext cx="4411646" cy="18438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4100" b="1" i="0" u="none" strike="noStrike" kern="1200" cap="none" normalizeH="0" baseline="0" dirty="0">
              <a:ln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rPr>
            <a:t>Anti-inflammatory</a:t>
          </a:r>
        </a:p>
      </dsp:txBody>
      <dsp:txXfrm>
        <a:off x="1898657" y="1015"/>
        <a:ext cx="4411646" cy="1843809"/>
      </dsp:txXfrm>
    </dsp:sp>
    <dsp:sp modelId="{7B46B4E8-F28D-4696-ABFD-4C4867EC9AC5}">
      <dsp:nvSpPr>
        <dsp:cNvPr id="0" name=""/>
        <dsp:cNvSpPr/>
      </dsp:nvSpPr>
      <dsp:spPr>
        <a:xfrm>
          <a:off x="29661" y="2619225"/>
          <a:ext cx="3687619" cy="18438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4100" b="1" i="0" u="none" strike="noStrike" kern="1200" cap="none" normalizeH="0" baseline="0" dirty="0">
              <a:ln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rPr>
            <a:t>Corticosteroid</a:t>
          </a:r>
        </a:p>
      </dsp:txBody>
      <dsp:txXfrm>
        <a:off x="29661" y="2619225"/>
        <a:ext cx="3687619" cy="1843809"/>
      </dsp:txXfrm>
    </dsp:sp>
    <dsp:sp modelId="{DE5C6EA4-1CFC-4CA2-AD4A-11546A231C21}">
      <dsp:nvSpPr>
        <dsp:cNvPr id="0" name=""/>
        <dsp:cNvSpPr/>
      </dsp:nvSpPr>
      <dsp:spPr>
        <a:xfrm>
          <a:off x="4521342" y="2620240"/>
          <a:ext cx="3687619" cy="18438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4100" b="1" i="0" u="none" strike="noStrike" kern="1200" cap="none" normalizeH="0" baseline="0" dirty="0">
              <a:ln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rPr>
            <a:t>NSAID</a:t>
          </a:r>
        </a:p>
      </dsp:txBody>
      <dsp:txXfrm>
        <a:off x="4521342" y="2620240"/>
        <a:ext cx="3687619" cy="1843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1107A8-A0E3-41D3-A6EA-77F37C448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68A1E9-E4C8-4482-B9C1-AD607D6E36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5DD466-A613-48B9-954D-8B68FB2D9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C2C85-4DB4-4F33-AB58-877E1D8A32A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67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8E3A1F-2589-4550-8B90-D2087FD5C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DC84B0-EE69-42EA-972C-C000410BF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72996E-249B-4F87-B785-2EEE4C8EDA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72903-5816-4DD0-B4F2-CB53003DD56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65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D36514-33A6-4295-992D-6A9DC2AF4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F9DFB8-1866-41E0-BEA6-4881830E8C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6B41DE-A247-4044-8B11-3CD7B0066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F25AB5-5B89-4758-B0DF-3FB274E417F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037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2AF2446-8C5A-43B8-8EAB-36B718E431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06D2252-1629-4A90-BFCA-E4945FA60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70B06424-5824-440F-BB12-1048270E23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85EE9-350C-45B5-827B-5FC58B94B60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965267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4CFDF298-1D65-4E93-9BA0-BB40313AD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DE7BC6A8-7C59-4F7D-8391-70369378F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8D7E9BD4-D1DE-4B87-BA9D-D2EFB2314D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1D21A-C22E-464F-8C19-FFE43A8AA35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202711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84F63C17-2A26-413E-9EB3-8375D1CC08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82E6B1FF-00F2-4415-96FA-71129B7A23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2456DD1-3C8A-4C11-9D34-67757581D9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F7EE3-8BB5-4DFE-8CBC-DCC90BB8AA1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552018"/>
      </p:ext>
    </p:extLst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A449154-66A2-4CE0-8197-F85E1413F2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6EE0A99F-9D94-4BDE-84AE-6FCB26C8A3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B5F9162-4136-4BF7-AD4B-69E5B7F26E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02AA4-093A-41C9-89F0-34CE5AB729F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601965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B74F2-D5A5-4750-89C5-9240FEB3A9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A7D519-6193-4237-8557-9D54807EC1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43F1C-27A0-41B8-8DDD-5FCA52B497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1CFFF-FEE4-4768-80DE-8E886453076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64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37F5D5-6833-4457-AE8A-5A109A5656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31256D-1546-45D1-9086-1A9AF7ABE9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2D6D70-1684-43D8-B7E7-40E232D79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EFF7C-EC89-4EC4-B066-39CF48B88B7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41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67C765-6BDA-4E6B-9A6A-2673AD3C68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FEB13F-CF84-42C6-8CA4-D550FAEC24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446832-B99C-4F36-86CE-EAA4753E6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EBCF9-213F-4111-BECD-4D13E38DE13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06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E2ECAC-8FF5-4318-A98C-5DDE111674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2C5D7F-2A35-48A8-B3CB-023F5BBC5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7E1751-4FFE-4CCE-8585-DF06BF8097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AFDDB-F9C0-4B78-BB7D-81287B4F44F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30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7919320-0D17-46DE-A811-36310C04D2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6A829E-67A1-4C5F-9498-F75147242A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14DAC6E-58B2-4B56-97ED-F8E8FEB3D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47E15-94F2-4224-83DA-E346162377C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2A244D-678C-4AC1-BDCB-9FE6226250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761166-CCC3-4E3C-89A0-3911354551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3430E01-67A4-4791-B2BD-563F16CE2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C6591-D354-41D9-A858-437B6C94823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91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2751C4-8370-45EA-A997-D016A8A8FB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885E89-1AA3-4D2A-9EB0-A5CE5950E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87D60A-D877-4B43-9537-7CD270D948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EFA42-8D94-4E76-A6FB-F7CDD016532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06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74D7D0-A82C-494F-AB3E-195C78D4FB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8315CF-39CF-4713-891C-26FC061EB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B4575A-379D-40DF-B686-5EC3083C7D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74835-0F48-4380-A703-1F96A1A8C12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61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013CF06-411B-46C6-B823-D0176EABF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47C37D3-7445-4218-80EB-69FCD5D64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CA1259-5115-47C9-967F-173AFB456F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606A40-1222-40ED-82B7-A13E94513C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7076E7-6213-46FE-AA55-501FFB2A0E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794D72F2-BF26-4997-A617-A3550680D3A1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1AAB7D5-B2CC-498A-9D22-5629A20F58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086600" cy="143192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Ocular pharmacology and toxicology</a:t>
            </a:r>
          </a:p>
        </p:txBody>
      </p:sp>
      <p:pic>
        <p:nvPicPr>
          <p:cNvPr id="8196" name="Picture 4" descr="drugs_treatment">
            <a:extLst>
              <a:ext uri="{FF2B5EF4-FFF2-40B4-BE49-F238E27FC236}">
                <a16:creationId xmlns:a16="http://schemas.microsoft.com/office/drawing/2014/main" id="{FC6948E0-3A84-4F4D-ACBA-393E0496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267200"/>
            <a:ext cx="3241675" cy="212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ubtitle 1">
            <a:extLst>
              <a:ext uri="{FF2B5EF4-FFF2-40B4-BE49-F238E27FC236}">
                <a16:creationId xmlns:a16="http://schemas.microsoft.com/office/drawing/2014/main" id="{C3549210-D971-60FE-7961-A75E71C2F4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Waleed </a:t>
            </a:r>
            <a:r>
              <a:rPr lang="en-US" dirty="0" err="1"/>
              <a:t>alrashed</a:t>
            </a:r>
            <a:endParaRPr lang="en-GB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A8CC8-5061-9FC8-327D-B83A1C811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Antiglaucoma medications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96F9A-A8C3-D0D6-E3D9-37B60D621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28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9C3291F-B173-46A3-B172-3F4B2AC3B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Adrenergic agonists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4C82A17-555A-4AFD-9E79-F5542058C6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Alpha-2 agonists</a:t>
            </a:r>
          </a:p>
          <a:p>
            <a:pPr lvl="1"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E.g. </a:t>
            </a:r>
            <a:r>
              <a:rPr lang="en-US" altLang="en-US" sz="2400" b="1" dirty="0">
                <a:solidFill>
                  <a:srgbClr val="FFFF00"/>
                </a:solidFill>
                <a:latin typeface="Albertus" pitchFamily="34" charset="0"/>
              </a:rPr>
              <a:t>brimonidine(</a:t>
            </a:r>
            <a:r>
              <a:rPr lang="en-US" altLang="en-US" sz="2400" b="1" dirty="0" err="1">
                <a:solidFill>
                  <a:srgbClr val="FFFF00"/>
                </a:solidFill>
                <a:latin typeface="Albertus" pitchFamily="34" charset="0"/>
              </a:rPr>
              <a:t>alphagan</a:t>
            </a:r>
            <a:r>
              <a:rPr lang="en-US" altLang="en-US" sz="2400" b="1" dirty="0">
                <a:solidFill>
                  <a:srgbClr val="FFFF00"/>
                </a:solidFill>
                <a:latin typeface="Albertus" pitchFamily="34" charset="0"/>
              </a:rPr>
              <a:t>), apraclonidine(Iopidine)</a:t>
            </a:r>
          </a:p>
          <a:p>
            <a:pPr lvl="1"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glaucoma treatment, prophylaxis against IOP spiking after glaucoma laser </a:t>
            </a:r>
            <a:r>
              <a:rPr lang="en-US" altLang="en-US" sz="2000" dirty="0" err="1">
                <a:latin typeface="Albertus" pitchFamily="34" charset="0"/>
              </a:rPr>
              <a:t>procedures,also</a:t>
            </a:r>
            <a:r>
              <a:rPr lang="en-US" altLang="en-US" sz="2000" dirty="0">
                <a:latin typeface="Albertus" pitchFamily="34" charset="0"/>
              </a:rPr>
              <a:t> in the diagnosis of Horner syndrome </a:t>
            </a:r>
          </a:p>
          <a:p>
            <a:pPr lvl="1"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Mechanism:</a:t>
            </a:r>
            <a:r>
              <a:rPr lang="en-US" altLang="en-US" sz="2000" dirty="0">
                <a:latin typeface="Albertus" pitchFamily="34" charset="0"/>
              </a:rPr>
              <a:t> decrease aqueous production, and increase uveoscleral outflow</a:t>
            </a:r>
          </a:p>
          <a:p>
            <a:pPr lvl="1"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Side effects:</a:t>
            </a:r>
          </a:p>
          <a:p>
            <a:pPr lvl="2"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local: allergic reaction, mydriasis, lid retraction, conjunctival blanching, dry eye</a:t>
            </a:r>
          </a:p>
          <a:p>
            <a:pPr lvl="2"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systemic: oral dryness, headache, fatigue, drowsiness, orthostatic hypotension, vasovagal attacks</a:t>
            </a:r>
          </a:p>
          <a:p>
            <a:pPr lvl="1"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Contraindications:</a:t>
            </a:r>
            <a:r>
              <a:rPr lang="en-US" altLang="en-US" sz="2000" dirty="0">
                <a:latin typeface="Albertus" pitchFamily="34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infants (</a:t>
            </a:r>
            <a:r>
              <a:rPr lang="en-US" altLang="en-US" sz="2400" b="1" dirty="0" err="1">
                <a:solidFill>
                  <a:srgbClr val="FF0000"/>
                </a:solidFill>
                <a:latin typeface="Albertus" pitchFamily="34" charset="0"/>
              </a:rPr>
              <a:t>apnea,sever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Albertus" pitchFamily="34" charset="0"/>
              </a:rPr>
              <a:t>hypotention,somnolence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 and  seizures)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EF463-A24E-613F-8D80-F7A2F0424C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2133600"/>
            <a:ext cx="8229600" cy="3086100"/>
          </a:xfrm>
        </p:spPr>
        <p:txBody>
          <a:bodyPr/>
          <a:lstStyle/>
          <a:p>
            <a:pPr marL="571500" indent="-571500" algn="l" rtl="0">
              <a:buFont typeface="Wingdings" panose="05000000000000000000" pitchFamily="2" charset="2"/>
              <a:buChar char="§"/>
            </a:pPr>
            <a:r>
              <a:rPr lang="en-GB" sz="5400" dirty="0">
                <a:solidFill>
                  <a:schemeClr val="tx1"/>
                </a:solidFill>
              </a:rPr>
              <a:t>Muscarinic stimulating </a:t>
            </a:r>
            <a:br>
              <a:rPr lang="en-GB" sz="5400" dirty="0">
                <a:solidFill>
                  <a:schemeClr val="tx1"/>
                </a:solidFill>
              </a:rPr>
            </a:br>
            <a:r>
              <a:rPr lang="en-GB" sz="5400" dirty="0">
                <a:solidFill>
                  <a:schemeClr val="tx1"/>
                </a:solidFill>
              </a:rPr>
              <a:t>  </a:t>
            </a:r>
            <a:r>
              <a:rPr lang="en-GB" sz="3200" dirty="0">
                <a:solidFill>
                  <a:schemeClr val="tx1"/>
                </a:solidFill>
              </a:rPr>
              <a:t>cholinergic stimulating 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    parasympathomimetic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    parasympathetic stimulating agents </a:t>
            </a:r>
          </a:p>
        </p:txBody>
      </p:sp>
    </p:spTree>
    <p:extLst>
      <p:ext uri="{BB962C8B-B14F-4D97-AF65-F5344CB8AC3E}">
        <p14:creationId xmlns:p14="http://schemas.microsoft.com/office/powerpoint/2010/main" val="1105795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DB755-E384-BC3F-60E5-AA9532F00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Muscarinic stimulating agents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68C62-7D76-E691-C6D6-2270C89FE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Pilocarpine:</a:t>
            </a:r>
          </a:p>
          <a:p>
            <a:pPr marL="0" indent="0" algn="l" rtl="0">
              <a:buNone/>
            </a:pPr>
            <a:r>
              <a:rPr lang="en-GB" sz="2400" dirty="0"/>
              <a:t>Increase aqueous out flow via trabecular meshwork</a:t>
            </a:r>
          </a:p>
          <a:p>
            <a:pPr marL="0" indent="0" algn="l" rtl="0">
              <a:buNone/>
            </a:pPr>
            <a:r>
              <a:rPr lang="en-GB" sz="2400" dirty="0"/>
              <a:t>Complication:</a:t>
            </a:r>
          </a:p>
          <a:p>
            <a:pPr marL="0" indent="0" algn="l" rtl="0">
              <a:buNone/>
            </a:pPr>
            <a:r>
              <a:rPr lang="en-GB" sz="2400" dirty="0"/>
              <a:t>Spasm of accommodation, brow ache, miosis, sweating, bradycardia, gastrointestinal disturbance </a:t>
            </a:r>
          </a:p>
        </p:txBody>
      </p:sp>
    </p:spTree>
    <p:extLst>
      <p:ext uri="{BB962C8B-B14F-4D97-AF65-F5344CB8AC3E}">
        <p14:creationId xmlns:p14="http://schemas.microsoft.com/office/powerpoint/2010/main" val="3777042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E7277-96EC-F1C7-9976-ED8AB22E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Beta blockers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83736-303E-8CE6-FC86-891253243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Beta 1 receptors: </a:t>
            </a:r>
            <a:r>
              <a:rPr lang="en-GB" sz="2400" dirty="0"/>
              <a:t>located in the heart when stimulated cause tachycardia </a:t>
            </a:r>
          </a:p>
          <a:p>
            <a:pPr algn="l" rtl="0"/>
            <a:r>
              <a:rPr lang="en-GB" dirty="0"/>
              <a:t>Beta 2 receptors: </a:t>
            </a:r>
            <a:r>
              <a:rPr lang="en-GB" sz="2400" dirty="0"/>
              <a:t>located in the bronchi and ciliary epithelium when stimulated cause bronchodilatation and increase in the aqueous production</a:t>
            </a:r>
          </a:p>
        </p:txBody>
      </p:sp>
    </p:spTree>
    <p:extLst>
      <p:ext uri="{BB962C8B-B14F-4D97-AF65-F5344CB8AC3E}">
        <p14:creationId xmlns:p14="http://schemas.microsoft.com/office/powerpoint/2010/main" val="379192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284C3F2-3B1A-4470-9913-95C805880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543800" cy="143192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Beta-adrenergic blockers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70DCCF7-BE79-4CF4-9FF5-D8E671B04AB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47800"/>
            <a:ext cx="5029200" cy="4876800"/>
          </a:xfrm>
        </p:spPr>
        <p:txBody>
          <a:bodyPr/>
          <a:lstStyle/>
          <a:p>
            <a:pPr algn="l" rtl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E.g. </a:t>
            </a:r>
          </a:p>
          <a:p>
            <a:pPr lvl="1" algn="l" rtl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non-selective: timolol, </a:t>
            </a:r>
            <a:r>
              <a:rPr lang="en-US" altLang="en-US" sz="2000" dirty="0" err="1">
                <a:latin typeface="Albertus" pitchFamily="34" charset="0"/>
              </a:rPr>
              <a:t>levobunolol</a:t>
            </a:r>
            <a:endParaRPr lang="en-US" altLang="en-US" sz="2000" dirty="0">
              <a:latin typeface="Albertus" pitchFamily="34" charset="0"/>
            </a:endParaRPr>
          </a:p>
          <a:p>
            <a:pPr lvl="1" algn="l" rtl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selective: </a:t>
            </a:r>
            <a:r>
              <a:rPr lang="en-US" altLang="en-US" sz="2000" dirty="0" err="1">
                <a:latin typeface="Albertus" pitchFamily="34" charset="0"/>
              </a:rPr>
              <a:t>betaxolol</a:t>
            </a:r>
            <a:r>
              <a:rPr lang="en-US" altLang="en-US" sz="2000" dirty="0">
                <a:latin typeface="Albertus" pitchFamily="34" charset="0"/>
              </a:rPr>
              <a:t> (beta 1 “</a:t>
            </a:r>
            <a:r>
              <a:rPr lang="en-US" altLang="en-US" sz="2000" dirty="0" err="1">
                <a:latin typeface="Albertus" pitchFamily="34" charset="0"/>
              </a:rPr>
              <a:t>cardioselective</a:t>
            </a:r>
            <a:r>
              <a:rPr lang="en-US" altLang="en-US" sz="2000" dirty="0">
                <a:latin typeface="Albertus" pitchFamily="34" charset="0"/>
              </a:rPr>
              <a:t>”)</a:t>
            </a:r>
          </a:p>
          <a:p>
            <a:pPr algn="l" rtl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glaucoma</a:t>
            </a:r>
          </a:p>
          <a:p>
            <a:pPr algn="l" rtl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Mechanism:</a:t>
            </a:r>
            <a:r>
              <a:rPr lang="en-US" altLang="en-US" sz="2000" dirty="0">
                <a:latin typeface="Albertus" pitchFamily="34" charset="0"/>
              </a:rPr>
              <a:t> reduce the formation of aqueous humor by the ciliary body</a:t>
            </a:r>
          </a:p>
          <a:p>
            <a:pPr algn="l" rtl="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Side effects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: </a:t>
            </a:r>
            <a:r>
              <a:rPr lang="en-US" altLang="en-US" sz="2400" b="1" u="sng" dirty="0">
                <a:solidFill>
                  <a:srgbClr val="FF0000"/>
                </a:solidFill>
                <a:latin typeface="Albertus" pitchFamily="34" charset="0"/>
              </a:rPr>
              <a:t>bronchospasm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 </a:t>
            </a:r>
            <a:r>
              <a:rPr lang="en-US" altLang="en-US" sz="2000" dirty="0">
                <a:latin typeface="Albertus" pitchFamily="34" charset="0"/>
              </a:rPr>
              <a:t>(less with </a:t>
            </a:r>
            <a:r>
              <a:rPr lang="en-US" altLang="en-US" sz="2000" dirty="0" err="1">
                <a:latin typeface="Albertus" pitchFamily="34" charset="0"/>
              </a:rPr>
              <a:t>betaxolol</a:t>
            </a:r>
            <a:r>
              <a:rPr lang="en-US" altLang="en-US" sz="2000" dirty="0">
                <a:latin typeface="Albertus" pitchFamily="34" charset="0"/>
              </a:rPr>
              <a:t>), cardiac block</a:t>
            </a:r>
          </a:p>
        </p:txBody>
      </p:sp>
      <p:pic>
        <p:nvPicPr>
          <p:cNvPr id="33796" name="Picture 7" descr="timolol">
            <a:extLst>
              <a:ext uri="{FF2B5EF4-FFF2-40B4-BE49-F238E27FC236}">
                <a16:creationId xmlns:a16="http://schemas.microsoft.com/office/drawing/2014/main" id="{B486311C-59B4-4C4B-B8D9-B46B0E215B3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48400" y="1676400"/>
            <a:ext cx="2576301" cy="4114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02A56B-63E5-8F15-503F-DA44F06F1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Beta blockers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8EB39-0A25-FE27-1470-4312CBFA2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Complication:</a:t>
            </a:r>
          </a:p>
          <a:p>
            <a:pPr marL="0" indent="0" algn="l" rtl="0">
              <a:buNone/>
            </a:pPr>
            <a:r>
              <a:rPr lang="en-GB" sz="2400" dirty="0"/>
              <a:t>Dry eyes</a:t>
            </a:r>
          </a:p>
          <a:p>
            <a:pPr marL="0" indent="0" algn="l" rtl="0">
              <a:buNone/>
            </a:pPr>
            <a:r>
              <a:rPr lang="en-GB" sz="2400" dirty="0"/>
              <a:t>Bradycardia</a:t>
            </a:r>
          </a:p>
          <a:p>
            <a:pPr marL="0" indent="0" algn="l" rtl="0">
              <a:buNone/>
            </a:pPr>
            <a:r>
              <a:rPr lang="en-GB" sz="2400" dirty="0"/>
              <a:t>Hypotension</a:t>
            </a:r>
          </a:p>
          <a:p>
            <a:pPr marL="0" indent="0" algn="l" rtl="0">
              <a:buNone/>
            </a:pPr>
            <a:r>
              <a:rPr lang="en-GB" sz="2400" dirty="0"/>
              <a:t>Bronchospasm (may be fatal in asthmatic pts and pts COPD)</a:t>
            </a:r>
          </a:p>
          <a:p>
            <a:pPr marL="0" indent="0" algn="l" rtl="0">
              <a:buNone/>
            </a:pPr>
            <a:r>
              <a:rPr lang="en-GB" sz="2400" dirty="0"/>
              <a:t>Impotence, lethargy, depression, may mask hypoglycaemic attacks in diabetic pts.</a:t>
            </a:r>
          </a:p>
        </p:txBody>
      </p:sp>
    </p:spTree>
    <p:extLst>
      <p:ext uri="{BB962C8B-B14F-4D97-AF65-F5344CB8AC3E}">
        <p14:creationId xmlns:p14="http://schemas.microsoft.com/office/powerpoint/2010/main" val="756745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49B-9764-3F83-9F8B-4B67693C8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Beta blockers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16C6C-107B-938E-C3C1-CA0D8A066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Contraindication</a:t>
            </a:r>
          </a:p>
          <a:p>
            <a:pPr marL="0" indent="0" algn="l" rtl="0">
              <a:buNone/>
            </a:pPr>
            <a:r>
              <a:rPr lang="en-GB" sz="2400" dirty="0"/>
              <a:t>Asthma</a:t>
            </a:r>
          </a:p>
          <a:p>
            <a:pPr marL="0" indent="0" algn="l" rtl="0">
              <a:buNone/>
            </a:pPr>
            <a:r>
              <a:rPr lang="en-GB" sz="2400" dirty="0"/>
              <a:t>COPD</a:t>
            </a:r>
          </a:p>
          <a:p>
            <a:pPr marL="0" indent="0" algn="l" rtl="0">
              <a:buNone/>
            </a:pPr>
            <a:r>
              <a:rPr lang="en-GB" sz="2400" dirty="0"/>
              <a:t>2 and 3ed degree heart block</a:t>
            </a:r>
          </a:p>
          <a:p>
            <a:pPr marL="0" indent="0" algn="l" rtl="0">
              <a:buNone/>
            </a:pPr>
            <a:r>
              <a:rPr lang="en-GB" sz="2400" dirty="0"/>
              <a:t>Congestive heart failure </a:t>
            </a:r>
          </a:p>
          <a:p>
            <a:pPr marL="0" indent="0" algn="l" rtl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288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BF3963F-2A45-46CD-8D49-D4AE5FDE8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22098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Carbonic Anhydrase Inhibitors</a:t>
            </a: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</a:br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chemically related to sulfonamides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3C4B6C6-CEBF-4679-8B46-23691BEA46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001000" cy="48006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Systemic: Acetazolamide(Diamox), Methazolamide, 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Topical: Dorzolamide(</a:t>
            </a:r>
            <a:r>
              <a:rPr lang="en-US" altLang="en-US" sz="2000" dirty="0" err="1">
                <a:latin typeface="Albertus" pitchFamily="34" charset="0"/>
              </a:rPr>
              <a:t>Trusopt</a:t>
            </a:r>
            <a:r>
              <a:rPr lang="en-US" altLang="en-US" sz="2000" dirty="0">
                <a:latin typeface="Albertus" pitchFamily="34" charset="0"/>
              </a:rPr>
              <a:t>), Brinzolamide (</a:t>
            </a:r>
            <a:r>
              <a:rPr lang="en-US" altLang="en-US" sz="2000" dirty="0" err="1">
                <a:latin typeface="Albertus" pitchFamily="34" charset="0"/>
              </a:rPr>
              <a:t>Azopt</a:t>
            </a:r>
            <a:r>
              <a:rPr lang="en-US" altLang="en-US" sz="2000" dirty="0">
                <a:latin typeface="Albertus" pitchFamily="34" charset="0"/>
              </a:rPr>
              <a:t>).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Albertus" pitchFamily="34" charset="0"/>
              </a:rPr>
              <a:t>glaucoma, cystoid macular edema, pseudo-</a:t>
            </a:r>
            <a:r>
              <a:rPr lang="en-US" altLang="en-US" sz="2000" b="1" dirty="0" err="1">
                <a:solidFill>
                  <a:srgbClr val="FF0000"/>
                </a:solidFill>
                <a:latin typeface="Albertus" pitchFamily="34" charset="0"/>
              </a:rPr>
              <a:t>tumour</a:t>
            </a:r>
            <a:r>
              <a:rPr lang="en-US" altLang="en-US" sz="2000" b="1" dirty="0">
                <a:solidFill>
                  <a:srgbClr val="FF0000"/>
                </a:solidFill>
                <a:latin typeface="Albertus" pitchFamily="34" charset="0"/>
              </a:rPr>
              <a:t> cerebri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Mechanism:</a:t>
            </a:r>
            <a:r>
              <a:rPr lang="en-US" altLang="en-US" sz="2000" dirty="0">
                <a:latin typeface="Albertus" pitchFamily="34" charset="0"/>
              </a:rPr>
              <a:t> aqueous suppression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Side effects:</a:t>
            </a:r>
            <a:r>
              <a:rPr lang="en-US" altLang="en-US" sz="2000" dirty="0">
                <a:latin typeface="Albertus" pitchFamily="34" charset="0"/>
              </a:rPr>
              <a:t>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paresthesia(extremities and mucocutaneous junction)</a:t>
            </a:r>
            <a:r>
              <a:rPr lang="en-US" altLang="en-US" sz="2000" dirty="0">
                <a:latin typeface="Albertus" pitchFamily="34" charset="0"/>
              </a:rPr>
              <a:t>, anorexia, GI upset, headache, altered taste and smell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K depletion (hypokalemia), metabolic acidosis, renal stone, bone marrow suppression “aplastic anemia”, steven-</a:t>
            </a:r>
            <a:r>
              <a:rPr lang="en-US" altLang="en-US" sz="2000" dirty="0" err="1">
                <a:latin typeface="Albertus" pitchFamily="34" charset="0"/>
              </a:rPr>
              <a:t>johnsone</a:t>
            </a:r>
            <a:r>
              <a:rPr lang="en-US" altLang="en-US" sz="2000" dirty="0">
                <a:latin typeface="Albertus" pitchFamily="34" charset="0"/>
              </a:rPr>
              <a:t> syndrome 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Contraindication:</a:t>
            </a:r>
            <a:r>
              <a:rPr lang="en-US" altLang="en-US" sz="2000" dirty="0">
                <a:latin typeface="Albertus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Albertus" pitchFamily="34" charset="0"/>
              </a:rPr>
              <a:t>sulpha</a:t>
            </a:r>
            <a:r>
              <a:rPr lang="en-US" altLang="en-US" sz="2000" b="1" dirty="0">
                <a:solidFill>
                  <a:srgbClr val="FF0000"/>
                </a:solidFill>
                <a:latin typeface="Albertus" pitchFamily="34" charset="0"/>
              </a:rPr>
              <a:t> allergy, </a:t>
            </a:r>
            <a:r>
              <a:rPr lang="en-US" altLang="en-US" sz="2000" b="1" dirty="0" err="1">
                <a:solidFill>
                  <a:srgbClr val="FF0000"/>
                </a:solidFill>
                <a:latin typeface="Albertus" pitchFamily="34" charset="0"/>
              </a:rPr>
              <a:t>sickler</a:t>
            </a:r>
            <a:r>
              <a:rPr lang="en-US" altLang="en-US" sz="2000" b="1" dirty="0">
                <a:solidFill>
                  <a:srgbClr val="FF0000"/>
                </a:solidFill>
                <a:latin typeface="Albertus" pitchFamily="34" charset="0"/>
              </a:rPr>
              <a:t> pts , and pregnancy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1FBD400-21E6-465A-90B8-21CA76DD1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b="1">
                <a:solidFill>
                  <a:schemeClr val="tx1"/>
                </a:solidFill>
                <a:latin typeface="Albertus" pitchFamily="34" charset="0"/>
              </a:rPr>
              <a:t>Osmotic agents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A8D31C0-334A-4B72-9F63-3EF94EF44F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8229600" cy="3200400"/>
          </a:xfrm>
        </p:spPr>
        <p:txBody>
          <a:bodyPr/>
          <a:lstStyle/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Dehydrate vitreous body</a:t>
            </a:r>
            <a:r>
              <a:rPr lang="en-US" altLang="en-US" sz="2400" dirty="0">
                <a:latin typeface="Albertus" pitchFamily="34" charset="0"/>
              </a:rPr>
              <a:t> which reduce </a:t>
            </a:r>
            <a:r>
              <a:rPr lang="en-US" altLang="en-US" sz="2400" dirty="0" err="1">
                <a:latin typeface="Albertus" pitchFamily="34" charset="0"/>
              </a:rPr>
              <a:t>IOP</a:t>
            </a:r>
            <a:r>
              <a:rPr lang="en-US" altLang="en-US" sz="2400" dirty="0">
                <a:latin typeface="Albertus" pitchFamily="34" charset="0"/>
              </a:rPr>
              <a:t> significantly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E.G. 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Glycerol 50% </a:t>
            </a:r>
            <a:r>
              <a:rPr lang="en-US" altLang="en-US" sz="2400" dirty="0">
                <a:latin typeface="Albertus" pitchFamily="34" charset="0"/>
              </a:rPr>
              <a:t>syrup (cause nausea, hyperglycemia)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Mannitol 20% </a:t>
            </a:r>
            <a:r>
              <a:rPr lang="en-US" altLang="en-US" sz="2400" dirty="0">
                <a:latin typeface="Albertus" pitchFamily="34" charset="0"/>
              </a:rPr>
              <a:t>IV (cause fluid overload and not used in pts with heart failure)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CFE1411C-FD5C-467A-BF9C-DC440C1C4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990600"/>
            <a:ext cx="7488238" cy="47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Albertus" pitchFamily="34" charset="0"/>
              </a:rPr>
              <a:t>  </a:t>
            </a:r>
            <a:r>
              <a:rPr lang="en-US" altLang="en-US" sz="2400" dirty="0">
                <a:latin typeface="Albertus" pitchFamily="34" charset="0"/>
              </a:rPr>
              <a:t>A drug can be delivered to ocular tissue as:</a:t>
            </a:r>
          </a:p>
          <a:p>
            <a:pPr lvl="1"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Albertus" pitchFamily="34" charset="0"/>
              </a:rPr>
              <a:t>	</a:t>
            </a:r>
            <a:r>
              <a:rPr lang="en-US" altLang="en-US" sz="2400" b="1" dirty="0">
                <a:latin typeface="Albertus" pitchFamily="34" charset="0"/>
              </a:rPr>
              <a:t>Locally:</a:t>
            </a:r>
          </a:p>
          <a:p>
            <a:pPr lvl="2"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Albertus" pitchFamily="34" charset="0"/>
              </a:rPr>
              <a:t>	</a:t>
            </a: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Eye drop</a:t>
            </a:r>
          </a:p>
          <a:p>
            <a:pPr lvl="2"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	Ointment</a:t>
            </a:r>
          </a:p>
          <a:p>
            <a:pPr lvl="2"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	Periocular injection</a:t>
            </a:r>
          </a:p>
          <a:p>
            <a:pPr lvl="2"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	Intraocular injection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</a:pPr>
            <a:r>
              <a:rPr lang="en-US" altLang="en-US" sz="2400" dirty="0">
                <a:latin typeface="Albertus" pitchFamily="34" charset="0"/>
              </a:rPr>
              <a:t>	</a:t>
            </a:r>
            <a:r>
              <a:rPr lang="en-US" altLang="en-US" sz="2400" b="1" dirty="0">
                <a:latin typeface="Albertus" pitchFamily="34" charset="0"/>
              </a:rPr>
              <a:t>Systemically:</a:t>
            </a:r>
          </a:p>
          <a:p>
            <a:pPr lvl="2"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Albertus" pitchFamily="34" charset="0"/>
              </a:rPr>
              <a:t>	</a:t>
            </a: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Orally</a:t>
            </a:r>
          </a:p>
          <a:p>
            <a:pPr lvl="2" algn="l" rtl="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	IV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E81B695-4F69-42CA-A147-3B7AD99AA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Prostaglandin Analogues</a:t>
            </a:r>
            <a:b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</a:b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PGF2 alpha agonist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F247A0F-78C9-4EC7-A2D0-11354F3A346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162800" cy="3352800"/>
          </a:xfrm>
        </p:spPr>
        <p:txBody>
          <a:bodyPr/>
          <a:lstStyle/>
          <a:p>
            <a:pPr algn="l" rtl="0" eaLnBrk="1" hangingPunct="1"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E.g. latanoprost (Xalatan), </a:t>
            </a:r>
            <a:r>
              <a:rPr lang="en-US" altLang="en-US" sz="2000" dirty="0" err="1">
                <a:latin typeface="Albertus" pitchFamily="34" charset="0"/>
              </a:rPr>
              <a:t>bimatoprost</a:t>
            </a:r>
            <a:r>
              <a:rPr lang="en-US" altLang="en-US" sz="2000" dirty="0">
                <a:latin typeface="Albertus" pitchFamily="34" charset="0"/>
              </a:rPr>
              <a:t> (Lumigan), </a:t>
            </a:r>
          </a:p>
          <a:p>
            <a:pPr marL="0" indent="0" algn="l" rtl="0" eaLnBrk="1" hangingPunct="1"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2000" dirty="0" err="1">
                <a:latin typeface="Albertus" pitchFamily="34" charset="0"/>
              </a:rPr>
              <a:t>travoprost</a:t>
            </a:r>
            <a:r>
              <a:rPr lang="en-US" altLang="en-US" sz="2000" dirty="0">
                <a:latin typeface="Albertus" pitchFamily="34" charset="0"/>
              </a:rPr>
              <a:t> (</a:t>
            </a:r>
            <a:r>
              <a:rPr lang="en-US" altLang="en-US" sz="2000" dirty="0" err="1">
                <a:latin typeface="Albertus" pitchFamily="34" charset="0"/>
              </a:rPr>
              <a:t>Travatan</a:t>
            </a:r>
            <a:r>
              <a:rPr lang="en-US" altLang="en-US" sz="2000" dirty="0">
                <a:latin typeface="Albertus" pitchFamily="34" charset="0"/>
              </a:rPr>
              <a:t>)</a:t>
            </a:r>
          </a:p>
          <a:p>
            <a:pPr algn="l" rtl="0" eaLnBrk="1" hangingPunct="1"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glaucoma</a:t>
            </a:r>
          </a:p>
          <a:p>
            <a:pPr algn="l" rtl="0" eaLnBrk="1" hangingPunct="1"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Mechanism:</a:t>
            </a:r>
            <a:r>
              <a:rPr lang="en-US" altLang="en-US" sz="2000" dirty="0">
                <a:latin typeface="Albertus" pitchFamily="34" charset="0"/>
              </a:rPr>
              <a:t> increase uveoscleral aqueous outflow</a:t>
            </a:r>
          </a:p>
          <a:p>
            <a:pPr algn="l" rtl="0" eaLnBrk="1" hangingPunct="1">
              <a:lnSpc>
                <a:spcPct val="120000"/>
              </a:lnSpc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Side effects:</a:t>
            </a:r>
            <a:r>
              <a:rPr lang="en-US" altLang="en-US" sz="2000" dirty="0">
                <a:latin typeface="Albertus" pitchFamily="34" charset="0"/>
              </a:rPr>
              <a:t> darkening of the iris (</a:t>
            </a:r>
            <a:r>
              <a:rPr lang="en-US" altLang="en-US" sz="2000" u="sng" dirty="0">
                <a:solidFill>
                  <a:srgbClr val="FFFF00"/>
                </a:solidFill>
                <a:latin typeface="Albertus" pitchFamily="34" charset="0"/>
              </a:rPr>
              <a:t>heterochromia iridis</a:t>
            </a:r>
            <a:r>
              <a:rPr lang="en-US" altLang="en-US" sz="2000" dirty="0">
                <a:latin typeface="Albertus" pitchFamily="34" charset="0"/>
              </a:rPr>
              <a:t>),hyperpigmentation of periorbital and conjunctiva 	lengthening and thickening of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eyelashes</a:t>
            </a:r>
            <a:r>
              <a:rPr lang="en-US" altLang="en-US" sz="2000" dirty="0">
                <a:latin typeface="Albertus" pitchFamily="34" charset="0"/>
              </a:rPr>
              <a:t>, intraocular 	inflammation, macular edema</a:t>
            </a:r>
          </a:p>
        </p:txBody>
      </p:sp>
      <p:pic>
        <p:nvPicPr>
          <p:cNvPr id="36868" name="Picture 5" descr="233px-Heterochromia">
            <a:extLst>
              <a:ext uri="{FF2B5EF4-FFF2-40B4-BE49-F238E27FC236}">
                <a16:creationId xmlns:a16="http://schemas.microsoft.com/office/drawing/2014/main" id="{2053A258-4A79-4D38-B798-ED502272342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25662" y="2895600"/>
            <a:ext cx="3962400" cy="950913"/>
          </a:xfrm>
          <a:effectLst>
            <a:softEdge rad="112500"/>
          </a:effectLst>
        </p:spPr>
      </p:pic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E8A385A-74ED-191C-055F-B0C694FAB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Prostaglandine</a:t>
            </a:r>
            <a:r>
              <a:rPr lang="en-GB" dirty="0"/>
              <a:t> </a:t>
            </a:r>
            <a:r>
              <a:rPr lang="en-GB" dirty="0" err="1"/>
              <a:t>analgue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C66F5F-74C9-0CB2-DF64-D13EEAD98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GB" dirty="0"/>
              <a:t>Contraindication:</a:t>
            </a:r>
          </a:p>
          <a:p>
            <a:pPr marL="0" indent="0" algn="l" rtl="0">
              <a:buNone/>
            </a:pPr>
            <a:r>
              <a:rPr lang="en-GB" sz="2400" dirty="0"/>
              <a:t>Pregnancy(teratogenic, uterine contraction)</a:t>
            </a:r>
          </a:p>
          <a:p>
            <a:pPr marL="0" indent="0" algn="l" rtl="0">
              <a:buNone/>
            </a:pPr>
            <a:r>
              <a:rPr lang="en-GB" sz="2400" dirty="0"/>
              <a:t>Active uveitis </a:t>
            </a:r>
          </a:p>
          <a:p>
            <a:pPr marL="0" indent="0" algn="l" rtl="0">
              <a:buNone/>
            </a:pPr>
            <a:r>
              <a:rPr lang="en-GB" sz="2400" dirty="0"/>
              <a:t>Cystoid macular </a:t>
            </a:r>
            <a:r>
              <a:rPr lang="en-GB" sz="2400" dirty="0" err="1"/>
              <a:t>edema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76890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6CEB39F-56ED-4CF0-A2DD-C00F1E08519B}"/>
              </a:ext>
            </a:extLst>
          </p:cNvPr>
          <p:cNvGraphicFramePr/>
          <p:nvPr/>
        </p:nvGraphicFramePr>
        <p:xfrm>
          <a:off x="395288" y="1052513"/>
          <a:ext cx="8208962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E7A9AF4-A0A4-4F1B-B4C1-2DCFC943E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Corticosteroids	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C7DD9D5A-7D11-4AF1-8F08-E9B4E98737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923" y="1600200"/>
            <a:ext cx="8229600" cy="44196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Albertus" pitchFamily="34" charset="0"/>
              </a:rPr>
              <a:t>Topical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E.g. </a:t>
            </a:r>
            <a:r>
              <a:rPr lang="en-US" altLang="en-US" sz="2000" dirty="0" err="1">
                <a:latin typeface="Albertus" pitchFamily="34" charset="0"/>
              </a:rPr>
              <a:t>fluorometholone</a:t>
            </a:r>
            <a:r>
              <a:rPr lang="en-US" altLang="en-US" sz="2000" dirty="0">
                <a:latin typeface="Albertus" pitchFamily="34" charset="0"/>
              </a:rPr>
              <a:t>, prednisolone, dexamethasone, hydrocortisone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postoperatively, anterior uveitis, severe allergic conjunctivitis, vernal keratoconjunctivitis, prevention and suppression of corneal graft rejection, episcleritis, scleritis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Side effects:</a:t>
            </a:r>
            <a:r>
              <a:rPr lang="en-US" altLang="en-US" sz="2000" dirty="0">
                <a:latin typeface="Albertus" pitchFamily="34" charset="0"/>
              </a:rPr>
              <a:t> </a:t>
            </a:r>
            <a:r>
              <a:rPr lang="en-US" altLang="en-US" sz="2000" u="sng" dirty="0">
                <a:latin typeface="Albertus" pitchFamily="34" charset="0"/>
              </a:rPr>
              <a:t>susceptibility to infections</a:t>
            </a:r>
            <a:r>
              <a:rPr lang="en-US" altLang="en-US" sz="2000" dirty="0">
                <a:latin typeface="Albertus" pitchFamily="34" charset="0"/>
              </a:rPr>
              <a:t>, </a:t>
            </a:r>
            <a:r>
              <a:rPr lang="en-US" altLang="en-US" sz="2000" u="sng" dirty="0">
                <a:latin typeface="Albertus" pitchFamily="34" charset="0"/>
              </a:rPr>
              <a:t>glaucoma</a:t>
            </a:r>
            <a:r>
              <a:rPr lang="en-US" altLang="en-US" sz="2000" dirty="0">
                <a:latin typeface="Albertus" pitchFamily="34" charset="0"/>
              </a:rPr>
              <a:t>, and </a:t>
            </a:r>
            <a:r>
              <a:rPr lang="en-US" altLang="en-US" sz="2000" u="sng" dirty="0">
                <a:latin typeface="Albertus" pitchFamily="34" charset="0"/>
              </a:rPr>
              <a:t>cataract (posterior subcapsular cataract)</a:t>
            </a:r>
            <a:endParaRPr lang="ar-SA" altLang="en-US" sz="2000" dirty="0">
              <a:latin typeface="Albertus" pitchFamily="34" charset="0"/>
            </a:endParaRP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endParaRPr lang="en-US" altLang="en-US" sz="2800" dirty="0">
              <a:latin typeface="Albertus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E8E32A5-B80B-4042-9C46-85EA72598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Corticosteroids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81F206E-43EF-4C67-B158-9D49796F73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788" y="2171700"/>
            <a:ext cx="7620000" cy="3810000"/>
          </a:xfrm>
        </p:spPr>
        <p:txBody>
          <a:bodyPr/>
          <a:lstStyle/>
          <a:p>
            <a:pPr algn="l" rtl="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Albertus" pitchFamily="34" charset="0"/>
              </a:rPr>
              <a:t>Systemic:</a:t>
            </a:r>
          </a:p>
          <a:p>
            <a:pPr lvl="1" algn="l" rtl="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E.g. prednisolone, methylprednisolone</a:t>
            </a:r>
          </a:p>
          <a:p>
            <a:pPr lvl="1" algn="l" rtl="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400" dirty="0">
                <a:latin typeface="Albertus" pitchFamily="34" charset="0"/>
              </a:rPr>
              <a:t> posterior uveitis, optic neuritis, temporal arteritis with </a:t>
            </a:r>
            <a:r>
              <a:rPr lang="en-US" altLang="en-US" sz="2400" dirty="0" err="1">
                <a:latin typeface="Albertus" pitchFamily="34" charset="0"/>
              </a:rPr>
              <a:t>artertic</a:t>
            </a:r>
            <a:r>
              <a:rPr lang="en-US" altLang="en-US" sz="2400" dirty="0">
                <a:latin typeface="Albertus" pitchFamily="34" charset="0"/>
              </a:rPr>
              <a:t> anterior ischemic optic neuropathy</a:t>
            </a:r>
          </a:p>
          <a:p>
            <a:pPr lvl="1" algn="l" rtl="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Side effects:</a:t>
            </a:r>
            <a:r>
              <a:rPr lang="en-US" altLang="en-US" sz="2400" dirty="0">
                <a:latin typeface="Albertus" pitchFamily="34" charset="0"/>
              </a:rPr>
              <a:t> </a:t>
            </a:r>
          </a:p>
          <a:p>
            <a:pPr lvl="2" algn="l" rtl="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rgbClr val="FF0000"/>
                </a:solidFill>
                <a:latin typeface="Albertus" pitchFamily="34" charset="0"/>
              </a:rPr>
              <a:t>Local:  </a:t>
            </a:r>
            <a:r>
              <a:rPr lang="en-US" altLang="en-US" sz="2000" u="sng" dirty="0">
                <a:latin typeface="Albertus" pitchFamily="34" charset="0"/>
              </a:rPr>
              <a:t>posterior subcapsular cataract</a:t>
            </a:r>
            <a:r>
              <a:rPr lang="en-US" altLang="en-US" sz="2000" dirty="0">
                <a:latin typeface="Albertus" pitchFamily="34" charset="0"/>
              </a:rPr>
              <a:t>, glaucoma</a:t>
            </a:r>
          </a:p>
          <a:p>
            <a:pPr lvl="2" algn="l" rtl="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rgbClr val="FF0000"/>
                </a:solidFill>
                <a:latin typeface="Albertus" pitchFamily="34" charset="0"/>
              </a:rPr>
              <a:t>Systemic</a:t>
            </a:r>
            <a:r>
              <a:rPr lang="en-US" altLang="en-US" sz="2000" dirty="0">
                <a:solidFill>
                  <a:srgbClr val="FF0000"/>
                </a:solidFill>
                <a:latin typeface="Albertus" pitchFamily="34" charset="0"/>
              </a:rPr>
              <a:t>:  </a:t>
            </a:r>
            <a:r>
              <a:rPr lang="en-US" altLang="en-US" sz="2000" u="sng" dirty="0">
                <a:latin typeface="Albertus" pitchFamily="34" charset="0"/>
              </a:rPr>
              <a:t>suppression of pituitary-adrenal axis</a:t>
            </a:r>
            <a:r>
              <a:rPr lang="en-US" altLang="en-US" sz="2000" dirty="0">
                <a:latin typeface="Albertus" pitchFamily="34" charset="0"/>
              </a:rPr>
              <a:t>, hyperglycemia, osteoporosis, peptic ulcer, psychosis</a:t>
            </a:r>
          </a:p>
        </p:txBody>
      </p:sp>
      <p:pic>
        <p:nvPicPr>
          <p:cNvPr id="40964" name="Picture 4" descr="1direct_psc_direct_cat">
            <a:extLst>
              <a:ext uri="{FF2B5EF4-FFF2-40B4-BE49-F238E27FC236}">
                <a16:creationId xmlns:a16="http://schemas.microsoft.com/office/drawing/2014/main" id="{4DF0F487-6FE4-461C-BFD8-640653485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29418"/>
            <a:ext cx="2550269" cy="26185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65" name="Picture 6" descr="psc_retro_cat">
            <a:extLst>
              <a:ext uri="{FF2B5EF4-FFF2-40B4-BE49-F238E27FC236}">
                <a16:creationId xmlns:a16="http://schemas.microsoft.com/office/drawing/2014/main" id="{A97C62EB-4A85-46B8-9099-F876DA936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802061"/>
            <a:ext cx="1800225" cy="1333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374ED1E-5715-4CB3-96FD-235089B56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NSAIDs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C81AB3E-9610-4EEB-9C3F-9B7A861E0A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743200"/>
            <a:ext cx="7772400" cy="29718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E.g. ketorolac, diclofenac, nepafenac</a:t>
            </a:r>
            <a:r>
              <a:rPr lang="en-US" altLang="en-US" sz="2800" dirty="0">
                <a:solidFill>
                  <a:srgbClr val="FF0000"/>
                </a:solidFill>
                <a:latin typeface="Albertus" pitchFamily="34" charset="0"/>
              </a:rPr>
              <a:t> </a:t>
            </a:r>
          </a:p>
          <a:p>
            <a:pPr algn="l" rtl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400" dirty="0">
                <a:latin typeface="Albertus" pitchFamily="34" charset="0"/>
              </a:rPr>
              <a:t> post-operatively, episcleritis/scleritis, mild uveitis, cystoid macular edema, preoperatively to prevent miosis during surgery</a:t>
            </a:r>
          </a:p>
          <a:p>
            <a:pPr algn="l" rtl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Side effects:</a:t>
            </a:r>
            <a:r>
              <a:rPr lang="en-US" altLang="en-US" sz="2400" dirty="0">
                <a:latin typeface="Albertus" pitchFamily="34" charset="0"/>
              </a:rPr>
              <a:t> stinging and burning. Rarely:  corneal melting</a:t>
            </a:r>
          </a:p>
        </p:txBody>
      </p:sp>
      <p:pic>
        <p:nvPicPr>
          <p:cNvPr id="41988" name="Picture 4" descr="acular_ls">
            <a:extLst>
              <a:ext uri="{FF2B5EF4-FFF2-40B4-BE49-F238E27FC236}">
                <a16:creationId xmlns:a16="http://schemas.microsoft.com/office/drawing/2014/main" id="{092B813D-0E5A-42B2-99E0-2ECAE1847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76200"/>
            <a:ext cx="3299138" cy="2895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A769F49-ECF1-4DDB-8B40-2E14AB262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543800" cy="10668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Anti-allergy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96473FA-1290-4B2A-A61D-F18793879AC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7162800" cy="33528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Avoidance of allergens, cold compress, lubrications</a:t>
            </a:r>
          </a:p>
          <a:p>
            <a:pPr algn="l" rt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Antihistamines</a:t>
            </a:r>
            <a:r>
              <a:rPr lang="en-US" altLang="en-US" sz="2000" dirty="0">
                <a:latin typeface="Albertus" pitchFamily="34" charset="0"/>
              </a:rPr>
              <a:t> (</a:t>
            </a:r>
            <a:r>
              <a:rPr lang="en-US" altLang="en-US" sz="2000" dirty="0" err="1">
                <a:latin typeface="Albertus" pitchFamily="34" charset="0"/>
              </a:rPr>
              <a:t>e.g</a:t>
            </a:r>
            <a:r>
              <a:rPr lang="en-US" altLang="en-US" sz="2000" dirty="0">
                <a:latin typeface="Albertus" pitchFamily="34" charset="0"/>
              </a:rPr>
              <a:t> pheniramine, </a:t>
            </a:r>
            <a:r>
              <a:rPr lang="en-US" altLang="en-US" sz="2000" dirty="0" err="1">
                <a:latin typeface="Albertus" pitchFamily="34" charset="0"/>
              </a:rPr>
              <a:t>alopatadine</a:t>
            </a:r>
            <a:r>
              <a:rPr lang="en-US" altLang="en-US" sz="2000" dirty="0">
                <a:latin typeface="Albertus" pitchFamily="34" charset="0"/>
              </a:rPr>
              <a:t>, </a:t>
            </a:r>
            <a:r>
              <a:rPr lang="en-US" altLang="en-US" sz="2000" dirty="0" err="1">
                <a:latin typeface="Albertus" pitchFamily="34" charset="0"/>
              </a:rPr>
              <a:t>levocabastine</a:t>
            </a:r>
            <a:r>
              <a:rPr lang="en-US" altLang="en-US" sz="2000" dirty="0">
                <a:latin typeface="Albertus" pitchFamily="34" charset="0"/>
              </a:rPr>
              <a:t>)</a:t>
            </a:r>
          </a:p>
          <a:p>
            <a:pPr algn="l" rt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Decongestants</a:t>
            </a:r>
            <a:r>
              <a:rPr lang="en-US" altLang="en-US" sz="2000" dirty="0">
                <a:latin typeface="Albertus" pitchFamily="34" charset="0"/>
              </a:rPr>
              <a:t> (e.g. naphazoline, </a:t>
            </a:r>
            <a:r>
              <a:rPr lang="en-US" altLang="en-US" sz="2000" dirty="0" err="1">
                <a:latin typeface="Albertus" pitchFamily="34" charset="0"/>
              </a:rPr>
              <a:t>phenylepherine</a:t>
            </a:r>
            <a:r>
              <a:rPr lang="en-US" altLang="en-US" sz="2000" dirty="0">
                <a:latin typeface="Albertus" pitchFamily="34" charset="0"/>
              </a:rPr>
              <a:t>, </a:t>
            </a:r>
            <a:r>
              <a:rPr lang="en-US" altLang="en-US" sz="2000" dirty="0" err="1">
                <a:latin typeface="Albertus" pitchFamily="34" charset="0"/>
              </a:rPr>
              <a:t>tetrahydrozaline</a:t>
            </a:r>
            <a:r>
              <a:rPr lang="en-US" altLang="en-US" sz="2000" dirty="0">
                <a:latin typeface="Albertus" pitchFamily="34" charset="0"/>
              </a:rPr>
              <a:t>)</a:t>
            </a:r>
          </a:p>
          <a:p>
            <a:pPr algn="l" rt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Mast cell stabilizers</a:t>
            </a:r>
            <a:r>
              <a:rPr lang="en-US" altLang="en-US" sz="2000" dirty="0">
                <a:latin typeface="Albertus" pitchFamily="34" charset="0"/>
              </a:rPr>
              <a:t> (e.g. cromolyn, nedocromil,)</a:t>
            </a:r>
          </a:p>
          <a:p>
            <a:pPr algn="l" rt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NSAID</a:t>
            </a:r>
            <a:r>
              <a:rPr lang="en-US" altLang="en-US" sz="2000" dirty="0">
                <a:latin typeface="Albertus" pitchFamily="34" charset="0"/>
              </a:rPr>
              <a:t> (e.g. ketorolac)</a:t>
            </a:r>
          </a:p>
          <a:p>
            <a:pPr algn="l" rt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Steroids</a:t>
            </a:r>
            <a:r>
              <a:rPr lang="en-US" altLang="en-US" sz="2000" dirty="0">
                <a:latin typeface="Albertus" pitchFamily="34" charset="0"/>
              </a:rPr>
              <a:t> (e.g. </a:t>
            </a:r>
            <a:r>
              <a:rPr lang="en-US" altLang="en-US" sz="2000" dirty="0" err="1">
                <a:latin typeface="Albertus" pitchFamily="34" charset="0"/>
              </a:rPr>
              <a:t>fluorometholone</a:t>
            </a:r>
            <a:r>
              <a:rPr lang="en-US" altLang="en-US" sz="2000" dirty="0">
                <a:latin typeface="Albertus" pitchFamily="34" charset="0"/>
              </a:rPr>
              <a:t>, prednisolone)</a:t>
            </a:r>
          </a:p>
          <a:p>
            <a:pPr algn="l" rtl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Drug combinations</a:t>
            </a:r>
          </a:p>
        </p:txBody>
      </p:sp>
      <p:pic>
        <p:nvPicPr>
          <p:cNvPr id="8198" name="Picture 6" descr="chemosos">
            <a:extLst>
              <a:ext uri="{FF2B5EF4-FFF2-40B4-BE49-F238E27FC236}">
                <a16:creationId xmlns:a16="http://schemas.microsoft.com/office/drawing/2014/main" id="{8553E54A-4C0B-4E3E-92E2-B7F52E7DDB2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667000" y="4800600"/>
            <a:ext cx="2819400" cy="1833563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201" name="Picture 9" descr="cupping field defect">
            <a:extLst>
              <a:ext uri="{FF2B5EF4-FFF2-40B4-BE49-F238E27FC236}">
                <a16:creationId xmlns:a16="http://schemas.microsoft.com/office/drawing/2014/main" id="{5F5EFFC7-567E-4F58-8DB6-A38DCFAF4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192588"/>
            <a:ext cx="3351213" cy="24431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66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81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5" grpId="1" build="p"/>
      <p:bldP spid="8195" grpId="2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71E3824-6251-4508-AC45-F13CE632C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5438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Antibiotics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302DF8E-2C5B-4E7B-A16B-DC3C66449E2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1850" y="1066800"/>
            <a:ext cx="4006850" cy="51816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Used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topically</a:t>
            </a:r>
            <a:r>
              <a:rPr lang="en-US" altLang="en-US" sz="2000" dirty="0">
                <a:latin typeface="Albertus" pitchFamily="34" charset="0"/>
              </a:rPr>
              <a:t> in prophylaxis (pre and postoperatively) and treatment of ocular bacterial infections.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Used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orally</a:t>
            </a:r>
            <a:r>
              <a:rPr lang="en-US" altLang="en-US" sz="2000" dirty="0">
                <a:latin typeface="Albertus" pitchFamily="34" charset="0"/>
              </a:rPr>
              <a:t> for the treatment of </a:t>
            </a:r>
            <a:r>
              <a:rPr lang="en-US" altLang="en-US" sz="2000" dirty="0" err="1">
                <a:latin typeface="Albertus" pitchFamily="34" charset="0"/>
              </a:rPr>
              <a:t>preseptal</a:t>
            </a:r>
            <a:r>
              <a:rPr lang="en-US" altLang="en-US" sz="2000" dirty="0">
                <a:latin typeface="Albertus" pitchFamily="34" charset="0"/>
              </a:rPr>
              <a:t> cellulitis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Albertus" pitchFamily="34" charset="0"/>
              </a:rPr>
              <a:t>e.g. amoxycillin with </a:t>
            </a:r>
            <a:r>
              <a:rPr lang="en-US" altLang="en-US" sz="1400" dirty="0" err="1">
                <a:latin typeface="Albertus" pitchFamily="34" charset="0"/>
              </a:rPr>
              <a:t>clavulonate</a:t>
            </a:r>
            <a:r>
              <a:rPr lang="en-US" altLang="en-US" sz="1400" dirty="0">
                <a:latin typeface="Albertus" pitchFamily="34" charset="0"/>
              </a:rPr>
              <a:t>, cefaclor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Used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intravenously</a:t>
            </a:r>
            <a:r>
              <a:rPr lang="en-US" altLang="en-US" sz="2000" dirty="0">
                <a:latin typeface="Albertus" pitchFamily="34" charset="0"/>
              </a:rPr>
              <a:t> for the treatment of orbital cellulitis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Albertus" pitchFamily="34" charset="0"/>
              </a:rPr>
              <a:t>e.g. gentamicin, cephalosporin, vancomycin, </a:t>
            </a:r>
            <a:r>
              <a:rPr lang="en-US" altLang="en-US" sz="1400" dirty="0" err="1">
                <a:latin typeface="Albertus" pitchFamily="34" charset="0"/>
              </a:rPr>
              <a:t>flagyl</a:t>
            </a:r>
            <a:endParaRPr lang="en-US" altLang="en-US" sz="1400" dirty="0">
              <a:latin typeface="Albertus" pitchFamily="34" charset="0"/>
            </a:endParaRP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Can be injected </a:t>
            </a:r>
            <a:r>
              <a:rPr lang="en-US" altLang="en-US" sz="2000" dirty="0" err="1">
                <a:solidFill>
                  <a:srgbClr val="FFFF00"/>
                </a:solidFill>
                <a:latin typeface="Albertus" pitchFamily="34" charset="0"/>
              </a:rPr>
              <a:t>intravitrally</a:t>
            </a:r>
            <a:r>
              <a:rPr lang="en-US" altLang="en-US" sz="2000" dirty="0">
                <a:latin typeface="Albertus" pitchFamily="34" charset="0"/>
              </a:rPr>
              <a:t> for the treatment of endophthalmitis</a:t>
            </a:r>
          </a:p>
        </p:txBody>
      </p:sp>
      <p:pic>
        <p:nvPicPr>
          <p:cNvPr id="45060" name="Picture 4" descr="preseptal">
            <a:extLst>
              <a:ext uri="{FF2B5EF4-FFF2-40B4-BE49-F238E27FC236}">
                <a16:creationId xmlns:a16="http://schemas.microsoft.com/office/drawing/2014/main" id="{D8D863AC-8587-4765-990D-0F6B583C4D5B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5238" y="1981200"/>
            <a:ext cx="3368675" cy="19891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45061" name="Picture 5" descr="endophthalmitis">
            <a:extLst>
              <a:ext uri="{FF2B5EF4-FFF2-40B4-BE49-F238E27FC236}">
                <a16:creationId xmlns:a16="http://schemas.microsoft.com/office/drawing/2014/main" id="{B8AE2FC9-44D2-41F7-8367-66110BD206B7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tretch>
            <a:fillRect/>
          </a:stretch>
        </p:blipFill>
        <p:spPr>
          <a:xfrm>
            <a:off x="5746750" y="4315460"/>
            <a:ext cx="2032000" cy="1579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1E07C1E-D140-4EC7-B4AB-BE8E8DA8C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543800" cy="9906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Antibiotics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738BCE2-AF9E-412B-A0C6-C5296327722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47800"/>
            <a:ext cx="6254262" cy="46482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Trachoma</a:t>
            </a:r>
            <a:r>
              <a:rPr lang="en-US" altLang="en-US" sz="2000" dirty="0">
                <a:latin typeface="Albertus" pitchFamily="34" charset="0"/>
              </a:rPr>
              <a:t> can be treated by topical and systemic tetracycline or erythromycin, or systemic azithromycin.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Bacterial keratitis</a:t>
            </a:r>
            <a:r>
              <a:rPr lang="en-US" altLang="en-US" sz="2000" dirty="0">
                <a:latin typeface="Albertus" pitchFamily="34" charset="0"/>
              </a:rPr>
              <a:t> (bacterial corneal ulcers) can be treated by topical fortified </a:t>
            </a:r>
            <a:r>
              <a:rPr lang="en-US" altLang="en-US" sz="2000" dirty="0" err="1">
                <a:latin typeface="Albertus" pitchFamily="34" charset="0"/>
              </a:rPr>
              <a:t>penicillins</a:t>
            </a:r>
            <a:r>
              <a:rPr lang="en-US" altLang="en-US" sz="2000" dirty="0">
                <a:latin typeface="Albertus" pitchFamily="34" charset="0"/>
              </a:rPr>
              <a:t>, cephalosporins, aminoglycosides, vancomycin or 	fluoroquinolones.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Bacterial conjunctivitis</a:t>
            </a:r>
            <a:r>
              <a:rPr lang="en-US" altLang="en-US" sz="2000" dirty="0">
                <a:latin typeface="Albertus" pitchFamily="34" charset="0"/>
              </a:rPr>
              <a:t> is usually self limited but topical erythromycin, aminoglycosides, fluoroquinolones, or chloramphenicol can be used</a:t>
            </a:r>
          </a:p>
        </p:txBody>
      </p:sp>
      <p:pic>
        <p:nvPicPr>
          <p:cNvPr id="46084" name="Picture 4" descr="corneal ulcer">
            <a:extLst>
              <a:ext uri="{FF2B5EF4-FFF2-40B4-BE49-F238E27FC236}">
                <a16:creationId xmlns:a16="http://schemas.microsoft.com/office/drawing/2014/main" id="{73E04E88-D8F5-4511-B06D-784C47BC92DD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787662" y="1942770"/>
            <a:ext cx="2317750" cy="15668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46085" name="Picture 5" descr="bacterial-conjunctivitis">
            <a:extLst>
              <a:ext uri="{FF2B5EF4-FFF2-40B4-BE49-F238E27FC236}">
                <a16:creationId xmlns:a16="http://schemas.microsoft.com/office/drawing/2014/main" id="{D08F935A-FB29-4833-9C0A-4E5CA761DB42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179848" y="4114800"/>
            <a:ext cx="1920875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4CCC32F-16CC-49C5-A423-8115C0BCF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5438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Antivirals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3876DB4-4B07-4D2F-BF94-197CA83108C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371600"/>
            <a:ext cx="5029200" cy="49530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rgbClr val="FFFF00"/>
                </a:solidFill>
                <a:latin typeface="Albertus" pitchFamily="34" charset="0"/>
              </a:rPr>
              <a:t>Acyclovir</a:t>
            </a:r>
          </a:p>
          <a:p>
            <a:pPr marL="0" indent="0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2000" dirty="0">
                <a:latin typeface="Albertus" pitchFamily="34" charset="0"/>
              </a:rPr>
              <a:t>Interact with viral thymidine kinase 	(selective)</a:t>
            </a:r>
          </a:p>
          <a:p>
            <a:pPr marL="0" indent="0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2000" dirty="0">
                <a:latin typeface="Albertus" pitchFamily="34" charset="0"/>
              </a:rPr>
              <a:t>Used in herpetic keratitis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rgbClr val="FFFF00"/>
                </a:solidFill>
                <a:latin typeface="Albertus" pitchFamily="34" charset="0"/>
              </a:rPr>
              <a:t>Trifluridine</a:t>
            </a:r>
          </a:p>
          <a:p>
            <a:pPr marL="0" indent="0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2000" dirty="0">
                <a:latin typeface="Albertus" pitchFamily="34" charset="0"/>
              </a:rPr>
              <a:t>More corneal penetration</a:t>
            </a:r>
          </a:p>
          <a:p>
            <a:pPr marL="0" indent="0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2000" dirty="0">
                <a:latin typeface="Albertus" pitchFamily="34" charset="0"/>
              </a:rPr>
              <a:t>Can treat herpetic iritis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rgbClr val="FFFF00"/>
                </a:solidFill>
                <a:latin typeface="Albertus" pitchFamily="34" charset="0"/>
              </a:rPr>
              <a:t>Ganciclovir</a:t>
            </a:r>
          </a:p>
          <a:p>
            <a:pPr marL="0" indent="0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2000" dirty="0">
                <a:latin typeface="Albertus" pitchFamily="34" charset="0"/>
              </a:rPr>
              <a:t>Used intravenously for CMV retinitis </a:t>
            </a:r>
          </a:p>
        </p:txBody>
      </p:sp>
      <p:pic>
        <p:nvPicPr>
          <p:cNvPr id="48132" name="Picture 4" descr="herpes">
            <a:extLst>
              <a:ext uri="{FF2B5EF4-FFF2-40B4-BE49-F238E27FC236}">
                <a16:creationId xmlns:a16="http://schemas.microsoft.com/office/drawing/2014/main" id="{9D5DEC5B-7147-444C-8660-C1D8250D237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86500" y="1447800"/>
            <a:ext cx="2247900" cy="2171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48133" name="Picture 5" descr="CMV">
            <a:extLst>
              <a:ext uri="{FF2B5EF4-FFF2-40B4-BE49-F238E27FC236}">
                <a16:creationId xmlns:a16="http://schemas.microsoft.com/office/drawing/2014/main" id="{4FE938A0-3AA7-4FED-9615-FF5E94F812F9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38800" y="3886200"/>
            <a:ext cx="2971800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AD713D9D-A6B4-43B9-9E57-6717870DA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752600"/>
            <a:ext cx="71628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  </a:t>
            </a:r>
            <a:r>
              <a:rPr lang="en-US" altLang="en-US" sz="2800" b="1" dirty="0">
                <a:solidFill>
                  <a:srgbClr val="FFFF00"/>
                </a:solidFill>
                <a:latin typeface="Albertus" pitchFamily="34" charset="0"/>
              </a:rPr>
              <a:t>Measures to increase drop absorption: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400" dirty="0">
                <a:latin typeface="Albertus" pitchFamily="34" charset="0"/>
              </a:rPr>
              <a:t>		-wait 5-10 minutes between drops</a:t>
            </a:r>
          </a:p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400" dirty="0">
                <a:latin typeface="Albertus" pitchFamily="34" charset="0"/>
              </a:rPr>
              <a:t>		-keep eye lids closed for 5 minutes after 	 		instillation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D11FC91-45BA-48D5-B519-43CECF2589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543800" cy="9906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Ocular diagnostic drugs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8CD84CC-F718-4102-8553-658618B570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5257800" cy="5029200"/>
          </a:xfrm>
        </p:spPr>
        <p:txBody>
          <a:bodyPr/>
          <a:lstStyle/>
          <a:p>
            <a:pPr algn="l" rtl="0" eaLnBrk="1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FFFF00"/>
                </a:solidFill>
                <a:latin typeface="Albertus" pitchFamily="34" charset="0"/>
              </a:rPr>
              <a:t>Fluorescein dye</a:t>
            </a:r>
          </a:p>
          <a:p>
            <a:pPr lvl="1" algn="l" rtl="0" eaLnBrk="1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Available as drops or strips </a:t>
            </a:r>
          </a:p>
          <a:p>
            <a:pPr lvl="1" algn="l" rtl="0" eaLnBrk="1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stain corneal abrasions, applanation tonometry, detecting wound leak, NLD obstruction (DDT), fluorescein angiography.			</a:t>
            </a:r>
          </a:p>
          <a:p>
            <a:pPr lvl="1" algn="l" rtl="0" eaLnBrk="1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latin typeface="Albertus" pitchFamily="34" charset="0"/>
            </a:endParaRPr>
          </a:p>
        </p:txBody>
      </p:sp>
      <p:pic>
        <p:nvPicPr>
          <p:cNvPr id="49156" name="Picture 9" descr="288_abrasion_stain">
            <a:extLst>
              <a:ext uri="{FF2B5EF4-FFF2-40B4-BE49-F238E27FC236}">
                <a16:creationId xmlns:a16="http://schemas.microsoft.com/office/drawing/2014/main" id="{494AEF93-D9E5-4AD6-AA2E-DACD9259FE0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6324600" y="1856232"/>
            <a:ext cx="2045109" cy="1981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157" name="Picture 10" descr="eye_fluorescein">
            <a:extLst>
              <a:ext uri="{FF2B5EF4-FFF2-40B4-BE49-F238E27FC236}">
                <a16:creationId xmlns:a16="http://schemas.microsoft.com/office/drawing/2014/main" id="{92336B28-B395-4F5A-A320-B8C55C1E85CC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tretch>
            <a:fillRect/>
          </a:stretch>
        </p:blipFill>
        <p:spPr>
          <a:xfrm>
            <a:off x="6140146" y="4267200"/>
            <a:ext cx="2414016" cy="17739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40BB838-0A9A-49F0-8D0D-B5CAB077C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543800" cy="143192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Ocular diagnostic drugs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756B5FB-4DEA-433F-B4BF-31152C1419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752600"/>
            <a:ext cx="6553200" cy="19812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FFFF00"/>
                </a:solidFill>
                <a:latin typeface="Albertus" pitchFamily="34" charset="0"/>
              </a:rPr>
              <a:t>Rose </a:t>
            </a:r>
            <a:r>
              <a:rPr lang="en-US" altLang="en-US" sz="2400" b="1" dirty="0" err="1">
                <a:solidFill>
                  <a:srgbClr val="FFFF00"/>
                </a:solidFill>
                <a:latin typeface="Albertus" pitchFamily="34" charset="0"/>
              </a:rPr>
              <a:t>bengal</a:t>
            </a:r>
            <a:r>
              <a:rPr lang="en-US" altLang="en-US" sz="2400" b="1" dirty="0">
                <a:solidFill>
                  <a:srgbClr val="FFFF00"/>
                </a:solidFill>
                <a:latin typeface="Albertus" pitchFamily="34" charset="0"/>
              </a:rPr>
              <a:t> stain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Stains devitalized epithelium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400" dirty="0">
                <a:latin typeface="Albertus" pitchFamily="34" charset="0"/>
              </a:rPr>
              <a:t> severe dry eye, herpetic keratitis</a:t>
            </a:r>
          </a:p>
        </p:txBody>
      </p:sp>
      <p:pic>
        <p:nvPicPr>
          <p:cNvPr id="2" name="Content Placeholder 2">
            <a:extLst>
              <a:ext uri="{FF2B5EF4-FFF2-40B4-BE49-F238E27FC236}">
                <a16:creationId xmlns:a16="http://schemas.microsoft.com/office/drawing/2014/main" id="{901352A2-7C5C-425D-E310-1F662D623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61922" y="3429000"/>
            <a:ext cx="4820155" cy="301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8D24F-A1D5-4960-A1C2-FC768EC2F0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A2D81F6-3B86-4BAB-A7A0-A0A09C669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Local Anesthetics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D1F108E2-C704-4B7E-9B63-561FDC3441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53400" cy="33528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Topical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E.g. </a:t>
            </a:r>
            <a:r>
              <a:rPr lang="en-US" altLang="en-US" sz="2000" dirty="0" err="1">
                <a:latin typeface="Albertus" pitchFamily="34" charset="0"/>
              </a:rPr>
              <a:t>propacaine</a:t>
            </a:r>
            <a:r>
              <a:rPr lang="en-US" altLang="en-US" sz="2000" dirty="0">
                <a:latin typeface="Albertus" pitchFamily="34" charset="0"/>
              </a:rPr>
              <a:t>, tetracaine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applanation tonometry, gonioscopy, removal of corneal 	foreign bodies, removal of sutures, examination of patients who cannot open eyes because of pain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Adverse effects:</a:t>
            </a:r>
            <a:r>
              <a:rPr lang="en-US" altLang="en-US" sz="2000" dirty="0">
                <a:latin typeface="Albertus" pitchFamily="34" charset="0"/>
              </a:rPr>
              <a:t> toxic to corneal epithelium, and rarely allergic reaction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94923F6-1C28-4E09-8217-D78586F18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Other Ocular Preparations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7D219AF-AB8C-46F3-8F08-FE6DB4666E3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4300" y="1981200"/>
            <a:ext cx="4838700" cy="3200400"/>
          </a:xfrm>
        </p:spPr>
        <p:txBody>
          <a:bodyPr/>
          <a:lstStyle/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FFFF00"/>
                </a:solidFill>
                <a:latin typeface="Albertus" pitchFamily="34" charset="0"/>
              </a:rPr>
              <a:t>Lubricants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Drops, jell  or ointments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Polyvinyl alcohol,  methylcellulose or hyaluronic acid</a:t>
            </a:r>
          </a:p>
          <a:p>
            <a:pPr lvl="1"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Preserved or preservative free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2800" dirty="0">
              <a:latin typeface="Albertus" pitchFamily="34" charset="0"/>
            </a:endParaRPr>
          </a:p>
        </p:txBody>
      </p:sp>
      <p:pic>
        <p:nvPicPr>
          <p:cNvPr id="53252" name="Picture 4" descr="corneal surface">
            <a:extLst>
              <a:ext uri="{FF2B5EF4-FFF2-40B4-BE49-F238E27FC236}">
                <a16:creationId xmlns:a16="http://schemas.microsoft.com/office/drawing/2014/main" id="{FAB5A989-ADE8-4632-9A4D-71A981650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3586" y="1964473"/>
            <a:ext cx="3470275" cy="3470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3253" name="Text Box 5">
            <a:extLst>
              <a:ext uri="{FF2B5EF4-FFF2-40B4-BE49-F238E27FC236}">
                <a16:creationId xmlns:a16="http://schemas.microsoft.com/office/drawing/2014/main" id="{7AB6FD3F-E3A9-4B52-8573-727499889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4868863"/>
            <a:ext cx="40528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07A6AD72-91DE-4714-9C3B-D8ECAF7D7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7613"/>
            <a:ext cx="5651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>
            <a:extLst>
              <a:ext uri="{FF2B5EF4-FFF2-40B4-BE49-F238E27FC236}">
                <a16:creationId xmlns:a16="http://schemas.microsoft.com/office/drawing/2014/main" id="{3D5B665F-EA8F-4D6F-AFD8-5CBD34A6E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2133600"/>
            <a:ext cx="62642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Ocular Toxicology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CC4053D6-662C-4CFD-BA93-FDFF08858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Digitalis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FA894FD-3096-4B62-9BE9-F3F75E30AA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1447800"/>
            <a:ext cx="6858000" cy="1828800"/>
          </a:xfrm>
        </p:spPr>
        <p:txBody>
          <a:bodyPr/>
          <a:lstStyle/>
          <a:p>
            <a:pPr algn="l" rtl="0" eaLnBrk="1" hangingPunct="1">
              <a:spcBef>
                <a:spcPts val="1800"/>
              </a:spcBef>
              <a:spcAft>
                <a:spcPts val="600"/>
              </a:spcAft>
            </a:pPr>
            <a:r>
              <a:rPr lang="en-US" altLang="en-US" sz="2400">
                <a:latin typeface="Albertus" pitchFamily="34" charset="0"/>
              </a:rPr>
              <a:t>A cardiac failure drug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</a:pPr>
            <a:r>
              <a:rPr lang="en-US" altLang="en-US" sz="2400">
                <a:latin typeface="Albertus" pitchFamily="34" charset="0"/>
              </a:rPr>
              <a:t>Causes </a:t>
            </a:r>
            <a:r>
              <a:rPr lang="en-US" altLang="en-US" sz="2400">
                <a:solidFill>
                  <a:srgbClr val="FFFF00"/>
                </a:solidFill>
                <a:latin typeface="Albertus" pitchFamily="34" charset="0"/>
              </a:rPr>
              <a:t>chromatopsia</a:t>
            </a:r>
            <a:r>
              <a:rPr lang="en-US" altLang="en-US" sz="2400">
                <a:latin typeface="Albertus" pitchFamily="34" charset="0"/>
              </a:rPr>
              <a:t> (objects appear yellow) 	with overdose </a:t>
            </a:r>
          </a:p>
        </p:txBody>
      </p:sp>
      <p:pic>
        <p:nvPicPr>
          <p:cNvPr id="57348" name="Picture 4" descr="Scene-Normal">
            <a:extLst>
              <a:ext uri="{FF2B5EF4-FFF2-40B4-BE49-F238E27FC236}">
                <a16:creationId xmlns:a16="http://schemas.microsoft.com/office/drawing/2014/main" id="{95931EE1-5CFB-4FC8-9923-AD5698C87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886200"/>
            <a:ext cx="3311525" cy="24320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7349" name="Picture 5" descr="Scene-Xanthopsia">
            <a:extLst>
              <a:ext uri="{FF2B5EF4-FFF2-40B4-BE49-F238E27FC236}">
                <a16:creationId xmlns:a16="http://schemas.microsoft.com/office/drawing/2014/main" id="{6CA1CDCD-4232-4204-A24C-6CFFF2AF8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3933825"/>
            <a:ext cx="3311525" cy="24320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C4A5CB9-C9D8-4594-B862-F0086D14A2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92075"/>
            <a:ext cx="7543800" cy="143192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Chloroquines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 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DBAFB96-4B2A-458B-BE61-447A42145FE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81200"/>
            <a:ext cx="5334000" cy="3962400"/>
          </a:xfrm>
        </p:spPr>
        <p:txBody>
          <a:bodyPr/>
          <a:lstStyle/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E.g. chloroquine, hydroxychloroquine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Used in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malaria, rheumatoid arthritis &amp; </a:t>
            </a:r>
            <a:r>
              <a:rPr lang="en-US" altLang="en-US" sz="2000" dirty="0" err="1">
                <a:solidFill>
                  <a:srgbClr val="FFFF00"/>
                </a:solidFill>
                <a:latin typeface="Albertus" pitchFamily="34" charset="0"/>
              </a:rPr>
              <a:t>SLE</a:t>
            </a:r>
            <a:endParaRPr lang="en-US" altLang="en-US" sz="2000" dirty="0">
              <a:solidFill>
                <a:srgbClr val="FFFF00"/>
              </a:solidFill>
              <a:latin typeface="Albertus" pitchFamily="34" charset="0"/>
            </a:endParaRP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Cause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vortex keratopathy </a:t>
            </a:r>
            <a:r>
              <a:rPr lang="en-US" altLang="en-US" sz="2000" dirty="0">
                <a:latin typeface="Albertus" pitchFamily="34" charset="0"/>
              </a:rPr>
              <a:t>(corneal 	</a:t>
            </a:r>
            <a:r>
              <a:rPr lang="en-US" altLang="en-US" sz="2000" dirty="0" err="1">
                <a:latin typeface="Albertus" pitchFamily="34" charset="0"/>
              </a:rPr>
              <a:t>verticillata</a:t>
            </a:r>
            <a:r>
              <a:rPr lang="en-US" altLang="en-US" sz="2000" dirty="0">
                <a:latin typeface="Albertus" pitchFamily="34" charset="0"/>
              </a:rPr>
              <a:t>) which is usually 	asymptomatic but can present with glare and photophobia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Also cause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retinopathy</a:t>
            </a:r>
            <a:r>
              <a:rPr lang="en-US" altLang="en-US" sz="2000" dirty="0">
                <a:latin typeface="Albertus" pitchFamily="34" charset="0"/>
              </a:rPr>
              <a:t> (bull’s eye 	maculopathy)</a:t>
            </a:r>
          </a:p>
        </p:txBody>
      </p:sp>
      <p:pic>
        <p:nvPicPr>
          <p:cNvPr id="58372" name="Picture 6" descr="cornea verticillata">
            <a:extLst>
              <a:ext uri="{FF2B5EF4-FFF2-40B4-BE49-F238E27FC236}">
                <a16:creationId xmlns:a16="http://schemas.microsoft.com/office/drawing/2014/main" id="{B6601B6A-2C4F-419F-BA86-9DCB78A8B70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943600" y="1828800"/>
            <a:ext cx="2814638" cy="1981200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8373" name="Picture 7" descr="bull's eye">
            <a:extLst>
              <a:ext uri="{FF2B5EF4-FFF2-40B4-BE49-F238E27FC236}">
                <a16:creationId xmlns:a16="http://schemas.microsoft.com/office/drawing/2014/main" id="{901BB038-6AB5-4E94-B6F9-D7FE921E9F2D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tretch>
            <a:fillRect/>
          </a:stretch>
        </p:blipFill>
        <p:spPr>
          <a:xfrm>
            <a:off x="5989638" y="4114800"/>
            <a:ext cx="2565400" cy="2294519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9104EDC4-0DCA-4D65-94D3-16F6C76B9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Ethambutol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 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567F724-C8C8-430B-AB1B-B4251269CE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543800" cy="2362200"/>
          </a:xfrm>
        </p:spPr>
        <p:txBody>
          <a:bodyPr/>
          <a:lstStyle/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An anti-TB drug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Causes a dose-related </a:t>
            </a: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optic neuropathy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Usually cause reversible but occasionally permanent visual damage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0BD5929-D284-4B01-A9DA-A4E90A7F5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Other agents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49D6369-2411-4D1B-94DC-464BC0CF4A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82000" cy="4114800"/>
          </a:xfrm>
        </p:spPr>
        <p:txBody>
          <a:bodyPr/>
          <a:lstStyle/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methanol</a:t>
            </a:r>
            <a:r>
              <a:rPr lang="en-US" altLang="en-US" sz="2400" dirty="0">
                <a:latin typeface="Albertus" pitchFamily="34" charset="0"/>
              </a:rPr>
              <a:t> – </a:t>
            </a:r>
            <a:r>
              <a:rPr lang="en-US" altLang="en-US" sz="2000" dirty="0">
                <a:latin typeface="Albertus" pitchFamily="34" charset="0"/>
              </a:rPr>
              <a:t>optic atrophy and blindness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Contraceptive pills</a:t>
            </a:r>
            <a:r>
              <a:rPr lang="en-US" altLang="en-US" sz="2400" dirty="0">
                <a:latin typeface="Albertus" pitchFamily="34" charset="0"/>
              </a:rPr>
              <a:t> – </a:t>
            </a:r>
            <a:r>
              <a:rPr lang="en-US" altLang="en-US" sz="2000" dirty="0">
                <a:latin typeface="Albertus" pitchFamily="34" charset="0"/>
              </a:rPr>
              <a:t>pseudotumor cerebri (papilledema), and 	dryness (CL intolerance)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Hypervitaminosis A</a:t>
            </a:r>
            <a:r>
              <a:rPr lang="en-US" altLang="en-US" sz="2400" dirty="0">
                <a:latin typeface="Albertus" pitchFamily="34" charset="0"/>
              </a:rPr>
              <a:t> – </a:t>
            </a:r>
            <a:r>
              <a:rPr lang="en-US" altLang="en-US" sz="2000" dirty="0">
                <a:latin typeface="Albertus" pitchFamily="34" charset="0"/>
              </a:rPr>
              <a:t>yellow skin and conjunctiva, pseudotumor 	cerebri (papilledema)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Hypovitaminosis A</a:t>
            </a:r>
            <a:r>
              <a:rPr lang="en-US" altLang="en-US" sz="2400" dirty="0">
                <a:latin typeface="Albertus" pitchFamily="34" charset="0"/>
              </a:rPr>
              <a:t> – </a:t>
            </a:r>
            <a:r>
              <a:rPr lang="en-US" altLang="en-US" sz="2000" dirty="0">
                <a:latin typeface="Albertus" pitchFamily="34" charset="0"/>
              </a:rPr>
              <a:t>night blindness (nyctalopia), sterile corneal melting (keratomalacia),  dry eyes (Xerophthalmia) and </a:t>
            </a:r>
            <a:r>
              <a:rPr lang="en-US" altLang="en-US" sz="2000" dirty="0" err="1">
                <a:latin typeface="Albertus" pitchFamily="34" charset="0"/>
              </a:rPr>
              <a:t>bitot’s</a:t>
            </a:r>
            <a:r>
              <a:rPr lang="en-US" altLang="en-US" sz="2000" dirty="0">
                <a:latin typeface="Albertus" pitchFamily="34" charset="0"/>
              </a:rPr>
              <a:t> spots.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5374A-5F14-A82F-C992-B5218FB62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83CE04E-E9AF-009B-2CD5-B14577EEF4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457200"/>
            <a:ext cx="7924800" cy="566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5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35C1CE8-F736-4A54-BC2E-ECC8B3E80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Ointments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22E1E19-2CC9-485C-A78E-2F29CA895B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3581400"/>
            <a:ext cx="7162800" cy="19812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FFFF00"/>
                </a:solidFill>
                <a:latin typeface="Albertus" pitchFamily="34" charset="0"/>
              </a:rPr>
              <a:t>Increase the contact time </a:t>
            </a:r>
            <a:r>
              <a:rPr lang="en-US" altLang="en-US" sz="2400" dirty="0">
                <a:latin typeface="Albertus" pitchFamily="34" charset="0"/>
              </a:rPr>
              <a:t>of ocular medication to ocular surface thus better effect</a:t>
            </a:r>
          </a:p>
          <a:p>
            <a:pPr algn="l" rtl="0" eaLnBrk="1" hangingPunct="1">
              <a:spcBef>
                <a:spcPts val="18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It has the disadvantage of </a:t>
            </a:r>
            <a:r>
              <a:rPr lang="en-US" altLang="en-US" sz="2400" b="1" u="sng" dirty="0">
                <a:solidFill>
                  <a:srgbClr val="FFFF00"/>
                </a:solidFill>
                <a:latin typeface="Albertus" pitchFamily="34" charset="0"/>
              </a:rPr>
              <a:t>vision blurring</a:t>
            </a:r>
          </a:p>
        </p:txBody>
      </p:sp>
      <p:pic>
        <p:nvPicPr>
          <p:cNvPr id="19460" name="Picture 4" descr="B-33_Ointment_Lo">
            <a:extLst>
              <a:ext uri="{FF2B5EF4-FFF2-40B4-BE49-F238E27FC236}">
                <a16:creationId xmlns:a16="http://schemas.microsoft.com/office/drawing/2014/main" id="{6CC6F620-FF73-4474-8952-112CD1A07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295400"/>
            <a:ext cx="3662362" cy="2133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AE5D-D474-1310-3DD1-F71DC326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AE080-91B2-E831-923F-F976D2C74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828800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sz="8000" dirty="0"/>
              <a:t>Thank you 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304155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F01505C-6E64-4771-9DF0-8B7850ECE9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875"/>
            <a:ext cx="7543800" cy="143192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Intraocular injections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EBDBA08-2566-4E56-9BE7-F52DBA0159D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4381500" cy="4800600"/>
          </a:xfrm>
        </p:spPr>
        <p:txBody>
          <a:bodyPr/>
          <a:lstStyle/>
          <a:p>
            <a:pPr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FFFF00"/>
                </a:solidFill>
                <a:latin typeface="Albertus" pitchFamily="34" charset="0"/>
              </a:rPr>
              <a:t>Intracameral or intravitreal: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Intravitreal </a:t>
            </a: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antibiotics</a:t>
            </a:r>
            <a:r>
              <a:rPr lang="en-US" altLang="en-US" sz="2400" dirty="0">
                <a:latin typeface="Albertus" pitchFamily="34" charset="0"/>
              </a:rPr>
              <a:t> in cases of endophthalmitis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Intravitreal </a:t>
            </a: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steroids</a:t>
            </a:r>
            <a:r>
              <a:rPr lang="en-US" altLang="en-US" sz="2400" dirty="0">
                <a:latin typeface="Albertus" pitchFamily="34" charset="0"/>
              </a:rPr>
              <a:t> in macular edema</a:t>
            </a:r>
          </a:p>
          <a:p>
            <a:pPr lvl="1" algn="l" rtl="0" eaLnBrk="1" hangingPunct="1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Intravitreal </a:t>
            </a: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Anti-VEGF</a:t>
            </a:r>
            <a:r>
              <a:rPr lang="en-US" altLang="en-US" sz="2400" dirty="0">
                <a:latin typeface="Albertus" pitchFamily="34" charset="0"/>
              </a:rPr>
              <a:t> for DR or CRVO macular edema </a:t>
            </a:r>
          </a:p>
        </p:txBody>
      </p:sp>
      <p:pic>
        <p:nvPicPr>
          <p:cNvPr id="21508" name="Picture 5" descr="intravitreal injection">
            <a:extLst>
              <a:ext uri="{FF2B5EF4-FFF2-40B4-BE49-F238E27FC236}">
                <a16:creationId xmlns:a16="http://schemas.microsoft.com/office/drawing/2014/main" id="{67F77DC6-B5FB-4BFE-B20B-B05B2AFCCED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391" y="1981200"/>
            <a:ext cx="3516718" cy="4114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>
            <a:extLst>
              <a:ext uri="{FF2B5EF4-FFF2-40B4-BE49-F238E27FC236}">
                <a16:creationId xmlns:a16="http://schemas.microsoft.com/office/drawing/2014/main" id="{B41DD8E0-8491-4A00-AD0A-0630CDB1C8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MYDRIATICS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7D9CDB-5F77-4F86-2F89-20B305CBB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587FE-0756-2035-2CB9-D7C2F2565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b="1" dirty="0"/>
              <a:t>Cholinergic –blocking drugs</a:t>
            </a:r>
          </a:p>
          <a:p>
            <a:pPr lvl="1" algn="l" rtl="0"/>
            <a:r>
              <a:rPr lang="en-GB" dirty="0"/>
              <a:t>Anti-</a:t>
            </a:r>
            <a:r>
              <a:rPr lang="en-GB" dirty="0" err="1"/>
              <a:t>cholinergics</a:t>
            </a:r>
            <a:endParaRPr lang="en-GB" dirty="0"/>
          </a:p>
          <a:p>
            <a:pPr lvl="1" algn="l" rtl="0"/>
            <a:r>
              <a:rPr lang="en-GB" dirty="0"/>
              <a:t>Cholinergic antagonists</a:t>
            </a:r>
          </a:p>
          <a:p>
            <a:pPr lvl="1" algn="l" rtl="0"/>
            <a:r>
              <a:rPr lang="en-GB" dirty="0"/>
              <a:t>Parasympatholytic agents</a:t>
            </a:r>
          </a:p>
          <a:p>
            <a:pPr lvl="1" algn="l" rtl="0"/>
            <a:r>
              <a:rPr lang="en-GB" dirty="0"/>
              <a:t>Muscarinic antagonists</a:t>
            </a:r>
          </a:p>
        </p:txBody>
      </p:sp>
    </p:spTree>
    <p:extLst>
      <p:ext uri="{BB962C8B-B14F-4D97-AF65-F5344CB8AC3E}">
        <p14:creationId xmlns:p14="http://schemas.microsoft.com/office/powerpoint/2010/main" val="258257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979C472-6ECF-46E3-B2C1-E82640DCF4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Cholinergic antagonists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8E57A83-70E5-40F7-9764-0E908A4C5D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458200" cy="4648200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E.g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. tropicamide, cyclopentolate</a:t>
            </a:r>
            <a:r>
              <a:rPr lang="en-US" altLang="en-US" sz="2000" dirty="0">
                <a:latin typeface="Albertus" pitchFamily="34" charset="0"/>
              </a:rPr>
              <a:t>, homatropine, scopolamine, 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atropine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Cause</a:t>
            </a:r>
            <a:r>
              <a:rPr lang="en-US" altLang="en-US" sz="2000" dirty="0">
                <a:latin typeface="Albertus" pitchFamily="34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mydriasis</a:t>
            </a:r>
            <a:r>
              <a:rPr lang="en-US" altLang="en-US" sz="2000" dirty="0">
                <a:latin typeface="Albertus" pitchFamily="34" charset="0"/>
              </a:rPr>
              <a:t> (by paralyzing the iris sphincter muscle) with 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cycloplegia</a:t>
            </a:r>
            <a:r>
              <a:rPr lang="en-US" altLang="en-US" sz="2000" dirty="0">
                <a:latin typeface="Albertus" pitchFamily="34" charset="0"/>
              </a:rPr>
              <a:t> 	(by paralyzing the ciliary muscle)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000" dirty="0">
                <a:latin typeface="Albertus" pitchFamily="34" charset="0"/>
              </a:rPr>
              <a:t> fundoscopy, cycloplegic refraction, anterior uveitis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Side effects:</a:t>
            </a:r>
            <a:r>
              <a:rPr lang="en-US" altLang="en-US" sz="2000" dirty="0">
                <a:latin typeface="Albertus" pitchFamily="34" charset="0"/>
              </a:rPr>
              <a:t> </a:t>
            </a:r>
          </a:p>
          <a:p>
            <a:pPr lvl="1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Albertus" pitchFamily="34" charset="0"/>
              </a:rPr>
              <a:t>local: </a:t>
            </a:r>
            <a:r>
              <a:rPr lang="en-US" altLang="en-US" sz="1800" dirty="0">
                <a:solidFill>
                  <a:srgbClr val="FFFF00"/>
                </a:solidFill>
                <a:latin typeface="Albertus" pitchFamily="34" charset="0"/>
              </a:rPr>
              <a:t>allergic reaction</a:t>
            </a:r>
            <a:r>
              <a:rPr lang="en-US" altLang="en-US" sz="1800" dirty="0">
                <a:latin typeface="Albertus" pitchFamily="34" charset="0"/>
              </a:rPr>
              <a:t>, blurred vision</a:t>
            </a:r>
          </a:p>
          <a:p>
            <a:pPr lvl="1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Albertus" pitchFamily="34" charset="0"/>
              </a:rPr>
              <a:t>Systemic:  constipation, urinary retention, dry mouth dry skin dry eyes and confusion</a:t>
            </a:r>
          </a:p>
          <a:p>
            <a:pPr lvl="1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Albertus" pitchFamily="34" charset="0"/>
              </a:rPr>
              <a:t>specially </a:t>
            </a:r>
            <a:r>
              <a:rPr lang="en-US" altLang="en-US" sz="1800" dirty="0">
                <a:solidFill>
                  <a:srgbClr val="FFFF00"/>
                </a:solidFill>
                <a:latin typeface="Albertus" pitchFamily="34" charset="0"/>
              </a:rPr>
              <a:t>in children</a:t>
            </a:r>
            <a:r>
              <a:rPr lang="en-US" altLang="en-US" sz="1800" dirty="0">
                <a:latin typeface="Albertus" pitchFamily="34" charset="0"/>
              </a:rPr>
              <a:t> they might cause </a:t>
            </a:r>
            <a:r>
              <a:rPr lang="en-US" altLang="en-US" sz="1800" dirty="0">
                <a:solidFill>
                  <a:srgbClr val="FFFF00"/>
                </a:solidFill>
                <a:latin typeface="Albertus" pitchFamily="34" charset="0"/>
              </a:rPr>
              <a:t>flushing, fever, tachycardia, or delirium</a:t>
            </a:r>
          </a:p>
          <a:p>
            <a:pPr marL="457200" lvl="1" indent="0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1800" dirty="0">
                <a:solidFill>
                  <a:srgbClr val="FFFF00"/>
                </a:solidFill>
                <a:latin typeface="Albertus" pitchFamily="34" charset="0"/>
              </a:rPr>
              <a:t>Red as a beet        Hot as a hare</a:t>
            </a:r>
          </a:p>
          <a:p>
            <a:pPr marL="457200" lvl="1" indent="0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1800" dirty="0">
                <a:solidFill>
                  <a:srgbClr val="FFFF00"/>
                </a:solidFill>
                <a:latin typeface="Albertus" pitchFamily="34" charset="0"/>
              </a:rPr>
              <a:t>Blind as a bat        Dry as a bone</a:t>
            </a:r>
          </a:p>
          <a:p>
            <a:pPr marL="457200" lvl="1" indent="0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US" altLang="en-US" sz="1800" dirty="0">
                <a:solidFill>
                  <a:srgbClr val="FFFF00"/>
                </a:solidFill>
                <a:latin typeface="Albertus" pitchFamily="34" charset="0"/>
              </a:rPr>
              <a:t>Mad as a hatter    full as a flask</a:t>
            </a:r>
          </a:p>
          <a:p>
            <a:pPr marL="457200" lvl="1" indent="0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</a:pPr>
            <a:endParaRPr lang="en-US" altLang="en-US" sz="1800" dirty="0">
              <a:solidFill>
                <a:srgbClr val="FFFF00"/>
              </a:solidFill>
              <a:latin typeface="Albertus" pitchFamily="34" charset="0"/>
            </a:endParaRPr>
          </a:p>
          <a:p>
            <a:pPr marL="457200" lvl="1" indent="0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</a:pPr>
            <a:endParaRPr lang="en-US" altLang="en-US" sz="1800" dirty="0">
              <a:solidFill>
                <a:srgbClr val="FFFF00"/>
              </a:solidFill>
              <a:latin typeface="Albertus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60B3A98-2214-460E-95A5-44B036F81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  <a:t>Adrenergic (sympathetic) Agonists</a:t>
            </a:r>
            <a:b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" pitchFamily="34" charset="0"/>
              </a:rPr>
            </a:b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343C27D-74E0-4583-9101-E7350FDDFA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848600" cy="4191000"/>
          </a:xfrm>
        </p:spPr>
        <p:txBody>
          <a:bodyPr/>
          <a:lstStyle/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Alpha-1 agonists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lbertus" pitchFamily="34" charset="0"/>
              </a:rPr>
              <a:t>E.g. </a:t>
            </a:r>
            <a:r>
              <a:rPr lang="en-US" altLang="en-US" sz="2400" b="1" dirty="0" err="1">
                <a:solidFill>
                  <a:srgbClr val="FFFF00"/>
                </a:solidFill>
                <a:latin typeface="Albertus" pitchFamily="34" charset="0"/>
              </a:rPr>
              <a:t>phenylepherine</a:t>
            </a:r>
            <a:endParaRPr lang="en-US" altLang="en-US" sz="2400" b="1" dirty="0">
              <a:solidFill>
                <a:srgbClr val="FFFF00"/>
              </a:solidFill>
              <a:latin typeface="Albertus" pitchFamily="34" charset="0"/>
            </a:endParaRP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Uses:</a:t>
            </a:r>
            <a:r>
              <a:rPr lang="en-US" altLang="en-US" sz="2400" dirty="0">
                <a:latin typeface="Albertus" pitchFamily="34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mydriasis (</a:t>
            </a:r>
            <a:r>
              <a:rPr lang="en-US" altLang="en-US" sz="2400" b="1" u="sng" dirty="0">
                <a:solidFill>
                  <a:srgbClr val="FF0000"/>
                </a:solidFill>
                <a:latin typeface="Albertus" pitchFamily="34" charset="0"/>
              </a:rPr>
              <a:t>without</a:t>
            </a:r>
            <a:r>
              <a:rPr lang="en-US" altLang="en-US" sz="2400" b="1" dirty="0">
                <a:solidFill>
                  <a:srgbClr val="FF0000"/>
                </a:solidFill>
                <a:latin typeface="Albertus" pitchFamily="34" charset="0"/>
              </a:rPr>
              <a:t> cycloplegia), decongestant</a:t>
            </a: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FFFF00"/>
                </a:solidFill>
                <a:latin typeface="Albertus" pitchFamily="34" charset="0"/>
              </a:rPr>
              <a:t>Adverse effect:</a:t>
            </a:r>
          </a:p>
          <a:p>
            <a:pPr lvl="1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Can cause significant </a:t>
            </a:r>
            <a:r>
              <a:rPr lang="en-US" altLang="en-US" sz="2000" u="sng" dirty="0">
                <a:solidFill>
                  <a:srgbClr val="FFFF00"/>
                </a:solidFill>
                <a:latin typeface="Albertus" pitchFamily="34" charset="0"/>
              </a:rPr>
              <a:t>increase in blood pressure</a:t>
            </a:r>
            <a:r>
              <a:rPr lang="en-US" altLang="en-US" sz="2000" dirty="0">
                <a:solidFill>
                  <a:srgbClr val="FFFF00"/>
                </a:solidFill>
                <a:latin typeface="Albertus" pitchFamily="34" charset="0"/>
              </a:rPr>
              <a:t> </a:t>
            </a:r>
            <a:r>
              <a:rPr lang="en-US" altLang="en-US" sz="2000" dirty="0">
                <a:latin typeface="Albertus" pitchFamily="34" charset="0"/>
              </a:rPr>
              <a:t>specially in infant and susceptible adults</a:t>
            </a:r>
          </a:p>
          <a:p>
            <a:pPr lvl="1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Rebound congestion</a:t>
            </a:r>
          </a:p>
          <a:p>
            <a:pPr lvl="1"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Albertus" pitchFamily="34" charset="0"/>
              </a:rPr>
              <a:t>precipitation of acute angle-closure glaucoma in patients with narrow angles or myocardial infarction with higher concentration </a:t>
            </a:r>
            <a:endParaRPr lang="en-US" altLang="en-US" sz="2400" dirty="0">
              <a:latin typeface="Albertus" pitchFamily="34" charset="0"/>
            </a:endParaRPr>
          </a:p>
          <a:p>
            <a:pPr algn="l" rtl="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2800" dirty="0">
              <a:latin typeface="Albertus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تصميم افتراضي">
  <a:themeElements>
    <a:clrScheme name="تصميم افتراضي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4073</TotalTime>
  <Words>1392</Words>
  <Application>Microsoft Office PowerPoint</Application>
  <PresentationFormat>On-screen Show (4:3)</PresentationFormat>
  <Paragraphs>194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Albertus</vt:lpstr>
      <vt:lpstr>Arial</vt:lpstr>
      <vt:lpstr>Wingdings</vt:lpstr>
      <vt:lpstr>تصميم افتراضي</vt:lpstr>
      <vt:lpstr>Ocular pharmacology and toxicology</vt:lpstr>
      <vt:lpstr>PowerPoint Presentation</vt:lpstr>
      <vt:lpstr>PowerPoint Presentation</vt:lpstr>
      <vt:lpstr>Ointments </vt:lpstr>
      <vt:lpstr>Intraocular injections</vt:lpstr>
      <vt:lpstr>MYDRIATICS</vt:lpstr>
      <vt:lpstr>PowerPoint Presentation</vt:lpstr>
      <vt:lpstr>Cholinergic antagonists</vt:lpstr>
      <vt:lpstr>Adrenergic (sympathetic) Agonists </vt:lpstr>
      <vt:lpstr>Antiglaucoma medications </vt:lpstr>
      <vt:lpstr>Adrenergic agonists</vt:lpstr>
      <vt:lpstr>Muscarinic stimulating    cholinergic stimulating      parasympathomimetic     parasympathetic stimulating agents </vt:lpstr>
      <vt:lpstr>Muscarinic stimulating agents </vt:lpstr>
      <vt:lpstr>Beta blockers</vt:lpstr>
      <vt:lpstr>Beta-adrenergic blockers</vt:lpstr>
      <vt:lpstr>Beta blockers</vt:lpstr>
      <vt:lpstr>Beta blockers</vt:lpstr>
      <vt:lpstr>Carbonic Anhydrase Inhibitors chemically related to sulfonamides</vt:lpstr>
      <vt:lpstr>Osmotic agents</vt:lpstr>
      <vt:lpstr>Prostaglandin Analogues PGF2 alpha agonist</vt:lpstr>
      <vt:lpstr>Prostaglandine analgue</vt:lpstr>
      <vt:lpstr>PowerPoint Presentation</vt:lpstr>
      <vt:lpstr>Corticosteroids </vt:lpstr>
      <vt:lpstr>Corticosteroids</vt:lpstr>
      <vt:lpstr>NSAIDs</vt:lpstr>
      <vt:lpstr>Anti-allergy </vt:lpstr>
      <vt:lpstr>Antibiotics </vt:lpstr>
      <vt:lpstr>Antibiotics</vt:lpstr>
      <vt:lpstr>Antivirals </vt:lpstr>
      <vt:lpstr>Ocular diagnostic drugs</vt:lpstr>
      <vt:lpstr>Ocular diagnostic drugs</vt:lpstr>
      <vt:lpstr>Local Anesthetics</vt:lpstr>
      <vt:lpstr>Other Ocular Preparations</vt:lpstr>
      <vt:lpstr>Ocular Toxicology</vt:lpstr>
      <vt:lpstr>Digitalis </vt:lpstr>
      <vt:lpstr>Chloroquines </vt:lpstr>
      <vt:lpstr>Ethambutol </vt:lpstr>
      <vt:lpstr>Other agents</vt:lpstr>
      <vt:lpstr>PowerPoint Presentation</vt:lpstr>
      <vt:lpstr>PowerPoint Presentation</vt:lpstr>
    </vt:vector>
  </TitlesOfParts>
  <Company>KGCO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jamal</dc:creator>
  <cp:lastModifiedBy>Waleed</cp:lastModifiedBy>
  <cp:revision>156</cp:revision>
  <dcterms:created xsi:type="dcterms:W3CDTF">2008-05-02T16:10:04Z</dcterms:created>
  <dcterms:modified xsi:type="dcterms:W3CDTF">2023-08-19T10:20:59Z</dcterms:modified>
</cp:coreProperties>
</file>