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  <p:sldMasterId id="2147483744" r:id="rId2"/>
  </p:sldMasterIdLst>
  <p:notesMasterIdLst>
    <p:notesMasterId r:id="rId55"/>
  </p:notesMasterIdLst>
  <p:sldIdLst>
    <p:sldId id="326" r:id="rId3"/>
    <p:sldId id="257" r:id="rId4"/>
    <p:sldId id="258" r:id="rId5"/>
    <p:sldId id="296" r:id="rId6"/>
    <p:sldId id="323" r:id="rId7"/>
    <p:sldId id="298" r:id="rId8"/>
    <p:sldId id="297" r:id="rId9"/>
    <p:sldId id="299" r:id="rId10"/>
    <p:sldId id="324" r:id="rId11"/>
    <p:sldId id="295" r:id="rId12"/>
    <p:sldId id="260" r:id="rId13"/>
    <p:sldId id="262" r:id="rId14"/>
    <p:sldId id="331" r:id="rId15"/>
    <p:sldId id="332" r:id="rId16"/>
    <p:sldId id="333" r:id="rId17"/>
    <p:sldId id="256" r:id="rId18"/>
    <p:sldId id="259" r:id="rId19"/>
    <p:sldId id="264" r:id="rId20"/>
    <p:sldId id="265" r:id="rId21"/>
    <p:sldId id="266" r:id="rId22"/>
    <p:sldId id="274" r:id="rId23"/>
    <p:sldId id="267" r:id="rId24"/>
    <p:sldId id="275" r:id="rId25"/>
    <p:sldId id="268" r:id="rId26"/>
    <p:sldId id="276" r:id="rId27"/>
    <p:sldId id="270" r:id="rId28"/>
    <p:sldId id="271" r:id="rId29"/>
    <p:sldId id="273" r:id="rId30"/>
    <p:sldId id="277" r:id="rId31"/>
    <p:sldId id="317" r:id="rId32"/>
    <p:sldId id="278" r:id="rId33"/>
    <p:sldId id="279" r:id="rId34"/>
    <p:sldId id="280" r:id="rId35"/>
    <p:sldId id="302" r:id="rId36"/>
    <p:sldId id="319" r:id="rId37"/>
    <p:sldId id="281" r:id="rId38"/>
    <p:sldId id="303" r:id="rId39"/>
    <p:sldId id="320" r:id="rId40"/>
    <p:sldId id="287" r:id="rId41"/>
    <p:sldId id="288" r:id="rId42"/>
    <p:sldId id="307" r:id="rId43"/>
    <p:sldId id="308" r:id="rId44"/>
    <p:sldId id="309" r:id="rId45"/>
    <p:sldId id="310" r:id="rId46"/>
    <p:sldId id="311" r:id="rId47"/>
    <p:sldId id="315" r:id="rId48"/>
    <p:sldId id="321" r:id="rId49"/>
    <p:sldId id="312" r:id="rId50"/>
    <p:sldId id="313" r:id="rId51"/>
    <p:sldId id="322" r:id="rId52"/>
    <p:sldId id="314" r:id="rId53"/>
    <p:sldId id="334" r:id="rId54"/>
  </p:sldIdLst>
  <p:sldSz cx="9144000" cy="6858000" type="screen4x3"/>
  <p:notesSz cx="6858000" cy="91440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11" autoAdjust="0"/>
    <p:restoredTop sz="94624" autoAdjust="0"/>
  </p:normalViewPr>
  <p:slideViewPr>
    <p:cSldViewPr>
      <p:cViewPr varScale="1">
        <p:scale>
          <a:sx n="49" d="100"/>
          <a:sy n="49" d="100"/>
        </p:scale>
        <p:origin x="1070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-35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48894-F47F-F941-BDB1-AAAFB733DF83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7B005-78F2-F94B-8496-6D8A27147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B005-78F2-F94B-8496-6D8A2714722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7B005-78F2-F94B-8496-6D8A2714722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884" y="818211"/>
            <a:ext cx="4770232" cy="601831"/>
          </a:xfrm>
        </p:spPr>
        <p:txBody>
          <a:bodyPr lIns="0" tIns="0" rIns="0" bIns="0"/>
          <a:lstStyle>
            <a:lvl1pPr>
              <a:defRPr sz="3911" b="0" i="0">
                <a:solidFill>
                  <a:srgbClr val="FFFF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69043" y="1907336"/>
            <a:ext cx="3075658" cy="437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44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1079" y="1533436"/>
            <a:ext cx="4009813" cy="383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89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0997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287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884" y="818211"/>
            <a:ext cx="4770232" cy="601831"/>
          </a:xfrm>
        </p:spPr>
        <p:txBody>
          <a:bodyPr lIns="0" tIns="0" rIns="0" bIns="0"/>
          <a:lstStyle>
            <a:lvl1pPr>
              <a:defRPr sz="3911" b="0" i="0">
                <a:solidFill>
                  <a:srgbClr val="FFFF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3107" y="1533436"/>
            <a:ext cx="8297785" cy="383054"/>
          </a:xfrm>
        </p:spPr>
        <p:txBody>
          <a:bodyPr lIns="0" tIns="0" rIns="0" bIns="0"/>
          <a:lstStyle>
            <a:lvl1pPr>
              <a:defRPr sz="2489" b="0" i="0">
                <a:solidFill>
                  <a:srgbClr val="00FF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8148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884" y="818211"/>
            <a:ext cx="4770232" cy="601831"/>
          </a:xfrm>
        </p:spPr>
        <p:txBody>
          <a:bodyPr lIns="0" tIns="0" rIns="0" bIns="0"/>
          <a:lstStyle>
            <a:lvl1pPr>
              <a:defRPr sz="3911" b="0" i="0">
                <a:solidFill>
                  <a:srgbClr val="FFFF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69043" y="1907336"/>
            <a:ext cx="3075658" cy="437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44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1079" y="1533436"/>
            <a:ext cx="4009813" cy="383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89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558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884" y="818211"/>
            <a:ext cx="4770232" cy="601831"/>
          </a:xfrm>
        </p:spPr>
        <p:txBody>
          <a:bodyPr lIns="0" tIns="0" rIns="0" bIns="0"/>
          <a:lstStyle>
            <a:lvl1pPr>
              <a:defRPr sz="3911" b="0" i="0">
                <a:solidFill>
                  <a:srgbClr val="FFFF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5796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606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/>
              <a:t>انقر لتحرير أنماط النص الرئيسي</a:t>
            </a:r>
          </a:p>
          <a:p>
            <a:pPr lvl="1" eaLnBrk="1" latinLnBrk="0" hangingPunct="1"/>
            <a:r>
              <a:rPr lang="x-none"/>
              <a:t>المستوى الثاني</a:t>
            </a:r>
          </a:p>
          <a:p>
            <a:pPr lvl="2" eaLnBrk="1" latinLnBrk="0" hangingPunct="1"/>
            <a:r>
              <a:rPr lang="x-none"/>
              <a:t>المستوى الثالث</a:t>
            </a:r>
          </a:p>
          <a:p>
            <a:pPr lvl="3" eaLnBrk="1" latinLnBrk="0" hangingPunct="1"/>
            <a:r>
              <a:rPr lang="x-none"/>
              <a:t>المستوى الرابع</a:t>
            </a:r>
          </a:p>
          <a:p>
            <a:pPr lvl="4" eaLnBrk="1" latinLnBrk="0" hangingPunct="1"/>
            <a:r>
              <a:rPr lang="x-none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x-none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x-none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/>
              <a:t>انقر لتحرير أنماط النص الرئيسي</a:t>
            </a:r>
          </a:p>
          <a:p>
            <a:pPr lvl="1" eaLnBrk="1" latinLnBrk="0" hangingPunct="1"/>
            <a:r>
              <a:rPr kumimoji="0" lang="x-none"/>
              <a:t>المستوى الثاني</a:t>
            </a:r>
          </a:p>
          <a:p>
            <a:pPr lvl="2" eaLnBrk="1" latinLnBrk="0" hangingPunct="1"/>
            <a:r>
              <a:rPr kumimoji="0" lang="x-none"/>
              <a:t>المستوى الثالث</a:t>
            </a:r>
          </a:p>
          <a:p>
            <a:pPr lvl="3" eaLnBrk="1" latinLnBrk="0" hangingPunct="1"/>
            <a:r>
              <a:rPr kumimoji="0" lang="x-none"/>
              <a:t>المستوى الرابع</a:t>
            </a:r>
          </a:p>
          <a:p>
            <a:pPr lvl="4" eaLnBrk="1" latinLnBrk="0" hangingPunct="1"/>
            <a:r>
              <a:rPr kumimoji="0" lang="x-none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9FFF72-9F35-4226-8F67-29BFE908C354}" type="datetimeFigureOut">
              <a:rPr lang="x-none" smtClean="0"/>
              <a:pPr/>
              <a:t>8/21/2023</a:t>
            </a:fld>
            <a:endParaRPr lang="x-none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369ABD-F736-4ED4-B4FB-E0BED9AB9595}" type="slidenum">
              <a:rPr lang="x-none" smtClean="0"/>
              <a:pPr/>
              <a:t>‹#›</a:t>
            </a:fld>
            <a:endParaRPr lang="x-none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50" r:id="rId12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884" y="818211"/>
            <a:ext cx="4770232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FF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3107" y="1533436"/>
            <a:ext cx="82977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FF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681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6405">
        <a:defRPr>
          <a:latin typeface="+mn-lt"/>
          <a:ea typeface="+mn-ea"/>
          <a:cs typeface="+mn-cs"/>
        </a:defRPr>
      </a:lvl2pPr>
      <a:lvl3pPr marL="812810">
        <a:defRPr>
          <a:latin typeface="+mn-lt"/>
          <a:ea typeface="+mn-ea"/>
          <a:cs typeface="+mn-cs"/>
        </a:defRPr>
      </a:lvl3pPr>
      <a:lvl4pPr marL="1219215">
        <a:defRPr>
          <a:latin typeface="+mn-lt"/>
          <a:ea typeface="+mn-ea"/>
          <a:cs typeface="+mn-cs"/>
        </a:defRPr>
      </a:lvl4pPr>
      <a:lvl5pPr marL="1625620">
        <a:defRPr>
          <a:latin typeface="+mn-lt"/>
          <a:ea typeface="+mn-ea"/>
          <a:cs typeface="+mn-cs"/>
        </a:defRPr>
      </a:lvl5pPr>
      <a:lvl6pPr marL="2032025">
        <a:defRPr>
          <a:latin typeface="+mn-lt"/>
          <a:ea typeface="+mn-ea"/>
          <a:cs typeface="+mn-cs"/>
        </a:defRPr>
      </a:lvl6pPr>
      <a:lvl7pPr marL="2438430">
        <a:defRPr>
          <a:latin typeface="+mn-lt"/>
          <a:ea typeface="+mn-ea"/>
          <a:cs typeface="+mn-cs"/>
        </a:defRPr>
      </a:lvl7pPr>
      <a:lvl8pPr marL="2844836">
        <a:defRPr>
          <a:latin typeface="+mn-lt"/>
          <a:ea typeface="+mn-ea"/>
          <a:cs typeface="+mn-cs"/>
        </a:defRPr>
      </a:lvl8pPr>
      <a:lvl9pPr marL="325124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6405">
        <a:defRPr>
          <a:latin typeface="+mn-lt"/>
          <a:ea typeface="+mn-ea"/>
          <a:cs typeface="+mn-cs"/>
        </a:defRPr>
      </a:lvl2pPr>
      <a:lvl3pPr marL="812810">
        <a:defRPr>
          <a:latin typeface="+mn-lt"/>
          <a:ea typeface="+mn-ea"/>
          <a:cs typeface="+mn-cs"/>
        </a:defRPr>
      </a:lvl3pPr>
      <a:lvl4pPr marL="1219215">
        <a:defRPr>
          <a:latin typeface="+mn-lt"/>
          <a:ea typeface="+mn-ea"/>
          <a:cs typeface="+mn-cs"/>
        </a:defRPr>
      </a:lvl4pPr>
      <a:lvl5pPr marL="1625620">
        <a:defRPr>
          <a:latin typeface="+mn-lt"/>
          <a:ea typeface="+mn-ea"/>
          <a:cs typeface="+mn-cs"/>
        </a:defRPr>
      </a:lvl5pPr>
      <a:lvl6pPr marL="2032025">
        <a:defRPr>
          <a:latin typeface="+mn-lt"/>
          <a:ea typeface="+mn-ea"/>
          <a:cs typeface="+mn-cs"/>
        </a:defRPr>
      </a:lvl6pPr>
      <a:lvl7pPr marL="2438430">
        <a:defRPr>
          <a:latin typeface="+mn-lt"/>
          <a:ea typeface="+mn-ea"/>
          <a:cs typeface="+mn-cs"/>
        </a:defRPr>
      </a:lvl7pPr>
      <a:lvl8pPr marL="2844836">
        <a:defRPr>
          <a:latin typeface="+mn-lt"/>
          <a:ea typeface="+mn-ea"/>
          <a:cs typeface="+mn-cs"/>
        </a:defRPr>
      </a:lvl8pPr>
      <a:lvl9pPr marL="325124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 anchor="b">
            <a:spAutoFit/>
          </a:bodyPr>
          <a:lstStyle/>
          <a:p>
            <a:pPr marL="11289" algn="ctr">
              <a:spcBef>
                <a:spcPts val="80"/>
              </a:spcBef>
            </a:pPr>
            <a:r>
              <a:rPr spc="-4" dirty="0"/>
              <a:t>Neuro-ophthalmology</a:t>
            </a:r>
            <a:r>
              <a:rPr spc="-9" dirty="0"/>
              <a:t> </a:t>
            </a:r>
            <a:r>
              <a:rPr spc="-4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DA429-DC90-49EA-B2E0-9EC9961AD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Waleed </a:t>
            </a:r>
            <a:r>
              <a:rPr lang="en-GB" dirty="0" err="1"/>
              <a:t>Alrashed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Arial" pitchFamily="34" charset="0"/>
              <a:buChar char="•"/>
            </a:pPr>
            <a:r>
              <a:rPr lang="en-US" dirty="0"/>
              <a:t>Fiber tracks of the mammalian central nervous system (as opposed to the peripheral nervous system) are incapable of regeneration, and, hence, optic nerve damage produces irreversible blindness. </a:t>
            </a:r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 Nerve Physiology</a:t>
            </a:r>
            <a:endParaRPr lang="x-none" dirty="0"/>
          </a:p>
        </p:txBody>
      </p:sp>
      <p:pic>
        <p:nvPicPr>
          <p:cNvPr id="45057" name="Picture 1" descr="C:\Users\In-Time\Desktop\normal optic di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861048"/>
            <a:ext cx="3384376" cy="2736304"/>
          </a:xfrm>
          <a:prstGeom prst="rect">
            <a:avLst/>
          </a:prstGeom>
          <a:noFill/>
        </p:spPr>
      </p:pic>
      <p:pic>
        <p:nvPicPr>
          <p:cNvPr id="45058" name="Picture 2" descr="C:\Users\In-Time\Desktop\normal optic disc 2.jpg"/>
          <p:cNvPicPr>
            <a:picLocks noChangeAspect="1" noChangeArrowheads="1"/>
          </p:cNvPicPr>
          <p:nvPr/>
        </p:nvPicPr>
        <p:blipFill>
          <a:blip r:embed="rId3" cstate="print"/>
          <a:srcRect b="8823"/>
          <a:stretch>
            <a:fillRect/>
          </a:stretch>
        </p:blipFill>
        <p:spPr bwMode="auto">
          <a:xfrm>
            <a:off x="827584" y="3861048"/>
            <a:ext cx="3413175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43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2730" y="701559"/>
            <a:ext cx="3861364" cy="612660"/>
          </a:xfrm>
          <a:prstGeom prst="rect">
            <a:avLst/>
          </a:prstGeom>
        </p:spPr>
        <p:txBody>
          <a:bodyPr vert="horz" wrap="square" lIns="0" tIns="10724" rIns="0" bIns="0" rtlCol="0">
            <a:spAutoFit/>
          </a:bodyPr>
          <a:lstStyle/>
          <a:p>
            <a:pPr marL="11289">
              <a:spcBef>
                <a:spcPts val="84"/>
              </a:spcBef>
            </a:pPr>
            <a:r>
              <a:rPr spc="-4" dirty="0"/>
              <a:t>Afferent</a:t>
            </a:r>
            <a:r>
              <a:rPr spc="-22" dirty="0"/>
              <a:t> </a:t>
            </a:r>
            <a:r>
              <a:rPr spc="-4" dirty="0"/>
              <a:t>Anatomy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1720" y="1380704"/>
            <a:ext cx="4968552" cy="5144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5771" y="1108298"/>
            <a:ext cx="2752231" cy="612660"/>
          </a:xfrm>
          <a:prstGeom prst="rect">
            <a:avLst/>
          </a:prstGeom>
        </p:spPr>
        <p:txBody>
          <a:bodyPr vert="horz" wrap="square" lIns="0" tIns="10724" rIns="0" bIns="0" rtlCol="0">
            <a:spAutoFit/>
          </a:bodyPr>
          <a:lstStyle/>
          <a:p>
            <a:pPr marL="11289">
              <a:spcBef>
                <a:spcPts val="84"/>
              </a:spcBef>
            </a:pPr>
            <a:r>
              <a:rPr spc="-4" dirty="0"/>
              <a:t>E</a:t>
            </a:r>
            <a:r>
              <a:rPr spc="-22" dirty="0"/>
              <a:t>x</a:t>
            </a:r>
            <a:r>
              <a:rPr spc="-4" dirty="0"/>
              <a:t>aminat</a:t>
            </a:r>
            <a:r>
              <a:rPr spc="9" dirty="0"/>
              <a:t>i</a:t>
            </a:r>
            <a:r>
              <a:rPr spc="-4" dirty="0"/>
              <a:t>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3575" y="2087266"/>
            <a:ext cx="2824480" cy="2310248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17222" indent="-306497" algn="l" defTabSz="812810" rtl="0">
              <a:spcBef>
                <a:spcPts val="68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Visual</a:t>
            </a:r>
            <a:r>
              <a:rPr sz="2489" spc="-4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89" spc="4" dirty="0">
                <a:solidFill>
                  <a:srgbClr val="FFFFFF"/>
                </a:solidFill>
                <a:latin typeface="Arial MT"/>
                <a:cs typeface="Arial MT"/>
              </a:rPr>
              <a:t>acuity</a:t>
            </a:r>
            <a:endParaRPr sz="2489">
              <a:solidFill>
                <a:prstClr val="black"/>
              </a:solidFill>
              <a:latin typeface="Arial MT"/>
              <a:cs typeface="Arial MT"/>
            </a:endParaRPr>
          </a:p>
          <a:p>
            <a:pPr marL="317222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Color</a:t>
            </a:r>
            <a:r>
              <a:rPr sz="2489" spc="-31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89" spc="-4" dirty="0">
                <a:solidFill>
                  <a:srgbClr val="FFFFFF"/>
                </a:solidFill>
                <a:latin typeface="Arial MT"/>
                <a:cs typeface="Arial MT"/>
              </a:rPr>
              <a:t>vision</a:t>
            </a:r>
            <a:endParaRPr sz="2489">
              <a:solidFill>
                <a:prstClr val="black"/>
              </a:solidFill>
              <a:latin typeface="Arial MT"/>
              <a:cs typeface="Arial MT"/>
            </a:endParaRPr>
          </a:p>
          <a:p>
            <a:pPr marL="317222" indent="-306497" algn="l" defTabSz="812810" rtl="0">
              <a:spcBef>
                <a:spcPts val="596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Visual</a:t>
            </a:r>
            <a:r>
              <a:rPr sz="2489" spc="-31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field</a:t>
            </a:r>
            <a:endParaRPr sz="2489">
              <a:solidFill>
                <a:prstClr val="black"/>
              </a:solidFill>
              <a:latin typeface="Arial MT"/>
              <a:cs typeface="Arial MT"/>
            </a:endParaRPr>
          </a:p>
          <a:p>
            <a:pPr marL="317222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Pupil</a:t>
            </a:r>
            <a:r>
              <a:rPr sz="2489" spc="-4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89" spc="-4" dirty="0">
                <a:solidFill>
                  <a:srgbClr val="FFFFFF"/>
                </a:solidFill>
                <a:latin typeface="Arial MT"/>
                <a:cs typeface="Arial MT"/>
              </a:rPr>
              <a:t>examination</a:t>
            </a:r>
            <a:endParaRPr sz="2489">
              <a:solidFill>
                <a:prstClr val="black"/>
              </a:solidFill>
              <a:latin typeface="Arial MT"/>
              <a:cs typeface="Arial MT"/>
            </a:endParaRPr>
          </a:p>
          <a:p>
            <a:pPr marL="317222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rgbClr val="FFFFFF"/>
                </a:solidFill>
                <a:latin typeface="Arial MT"/>
                <a:cs typeface="Arial MT"/>
              </a:rPr>
              <a:t>Fundoscopy</a:t>
            </a:r>
            <a:endParaRPr sz="2489">
              <a:solidFill>
                <a:prstClr val="black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0503" y="1108298"/>
            <a:ext cx="3084689" cy="612660"/>
          </a:xfrm>
          <a:prstGeom prst="rect">
            <a:avLst/>
          </a:prstGeom>
        </p:spPr>
        <p:txBody>
          <a:bodyPr vert="horz" wrap="square" lIns="0" tIns="10724" rIns="0" bIns="0" rtlCol="0">
            <a:spAutoFit/>
          </a:bodyPr>
          <a:lstStyle/>
          <a:p>
            <a:pPr marL="11289">
              <a:spcBef>
                <a:spcPts val="84"/>
              </a:spcBef>
            </a:pPr>
            <a:r>
              <a:rPr spc="-4" dirty="0"/>
              <a:t>Fundus</a:t>
            </a:r>
            <a:r>
              <a:rPr spc="-49" dirty="0"/>
              <a:t> </a:t>
            </a:r>
            <a:r>
              <a:rPr spc="-9" dirty="0"/>
              <a:t>Exam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155" y="2480733"/>
            <a:ext cx="4150699" cy="32186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87147" y="2480733"/>
            <a:ext cx="4153408" cy="321868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8022" y="2480733"/>
            <a:ext cx="3446271" cy="35167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5621" y="2480733"/>
            <a:ext cx="3446271" cy="35167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887" y="2616200"/>
            <a:ext cx="7686379" cy="331893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82296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sz="6600" b="1" dirty="0"/>
              <a:t>	       </a:t>
            </a:r>
            <a:r>
              <a:rPr lang="en-US" sz="6700" b="1" dirty="0"/>
              <a:t>Optic Neuropathy</a:t>
            </a:r>
            <a:br>
              <a:rPr lang="x-none" sz="6700" b="1" dirty="0"/>
            </a:br>
            <a:br>
              <a:rPr lang="en-US" sz="6700" b="1" dirty="0"/>
            </a:br>
            <a:endParaRPr lang="x-none" sz="6600" i="1" dirty="0">
              <a:solidFill>
                <a:schemeClr val="tx1"/>
              </a:solidFill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Classification of Optic Neuropathy</a:t>
            </a:r>
            <a:endParaRPr lang="x-non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l" rtl="0">
              <a:buNone/>
            </a:pPr>
            <a:r>
              <a:rPr lang="en-US" b="1" cap="all" dirty="0"/>
              <a:t>I.  </a:t>
            </a:r>
            <a:r>
              <a:rPr lang="en-US" b="1" dirty="0"/>
              <a:t>Glaucomatous optic neuropathy.</a:t>
            </a:r>
          </a:p>
          <a:p>
            <a:pPr marL="571500" indent="-571500" algn="l" rtl="0">
              <a:buNone/>
            </a:pPr>
            <a:endParaRPr lang="en-US" dirty="0"/>
          </a:p>
          <a:p>
            <a:pPr marL="571500" indent="-571500" algn="l" rtl="0">
              <a:buNone/>
            </a:pPr>
            <a:r>
              <a:rPr lang="en-US" b="1" dirty="0"/>
              <a:t>II. Non</a:t>
            </a:r>
            <a:r>
              <a:rPr lang="en-US" dirty="0"/>
              <a:t> </a:t>
            </a:r>
            <a:r>
              <a:rPr lang="en-US" b="1" dirty="0"/>
              <a:t>glaucomatous optic neuropathy:</a:t>
            </a:r>
          </a:p>
          <a:p>
            <a:pPr marL="937260" lvl="1" indent="-571500" algn="l" rtl="0">
              <a:buFont typeface="+mj-lt"/>
              <a:buAutoNum type="alphaUcPeriod"/>
            </a:pPr>
            <a:r>
              <a:rPr lang="en-US" dirty="0"/>
              <a:t>Inflammatory optic neuropathy.</a:t>
            </a:r>
          </a:p>
          <a:p>
            <a:pPr marL="937260" lvl="1" indent="-571500" algn="l" rtl="0">
              <a:buFont typeface="+mj-lt"/>
              <a:buAutoNum type="alphaUcPeriod"/>
            </a:pPr>
            <a:r>
              <a:rPr lang="en-US" dirty="0"/>
              <a:t>Ischemic optic neuropathy.</a:t>
            </a:r>
          </a:p>
          <a:p>
            <a:pPr marL="937260" lvl="1" indent="-571500" algn="l" rtl="0">
              <a:buFont typeface="+mj-lt"/>
              <a:buAutoNum type="alphaUcPeriod"/>
            </a:pPr>
            <a:r>
              <a:rPr lang="en-US" dirty="0"/>
              <a:t>Infiltrative optic neuropathy.</a:t>
            </a:r>
          </a:p>
          <a:p>
            <a:pPr marL="937260" lvl="1" indent="-571500" algn="l" rtl="0">
              <a:buFont typeface="+mj-lt"/>
              <a:buAutoNum type="alphaUcPeriod"/>
            </a:pPr>
            <a:r>
              <a:rPr lang="en-US" dirty="0"/>
              <a:t>Compressive optic neuropathy.</a:t>
            </a:r>
          </a:p>
          <a:p>
            <a:pPr marL="937260" lvl="1" indent="-571500" algn="l" rtl="0">
              <a:buFont typeface="+mj-lt"/>
              <a:buAutoNum type="alphaUcPeriod"/>
            </a:pPr>
            <a:r>
              <a:rPr lang="en-US" dirty="0"/>
              <a:t>Traumatic optic neuropathy</a:t>
            </a:r>
          </a:p>
          <a:p>
            <a:pPr marL="571500" indent="-571500" algn="l" rtl="0">
              <a:buNone/>
            </a:pPr>
            <a:r>
              <a:rPr lang="en-US" cap="all" dirty="0"/>
              <a:t>III.  </a:t>
            </a:r>
            <a:r>
              <a:rPr lang="en-US" b="1" dirty="0"/>
              <a:t>Papilledema</a:t>
            </a:r>
          </a:p>
          <a:p>
            <a:pPr marL="937260" lvl="1" indent="-571500" algn="l" rtl="0">
              <a:buFont typeface="+mj-lt"/>
              <a:buAutoNum type="alphaUcPeriod"/>
            </a:pPr>
            <a:endParaRPr lang="en-US" dirty="0"/>
          </a:p>
          <a:p>
            <a:pPr marL="365760" lvl="1" indent="0" algn="l" rtl="0">
              <a:buNone/>
            </a:pPr>
            <a:endParaRPr lang="en-US" dirty="0"/>
          </a:p>
          <a:p>
            <a:pPr marL="571500" indent="-571500" algn="l" rtl="0">
              <a:buNone/>
            </a:pPr>
            <a:endParaRPr lang="x-non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NON-GLAUCOMATOUS OPTIC NEUROPATHY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r>
              <a:rPr lang="en-US" b="1" dirty="0"/>
              <a:t>CAUSES:</a:t>
            </a:r>
            <a:r>
              <a:rPr lang="en-US" dirty="0"/>
              <a:t>	</a:t>
            </a:r>
          </a:p>
          <a:p>
            <a:pPr marL="850392" lvl="1" indent="-457200" algn="l" rtl="0">
              <a:buFont typeface="+mj-lt"/>
              <a:buAutoNum type="alphaUcPeriod"/>
            </a:pPr>
            <a:r>
              <a:rPr lang="en-US" dirty="0"/>
              <a:t>Inflammatory optic neuropathy.</a:t>
            </a:r>
          </a:p>
          <a:p>
            <a:pPr marL="850392" lvl="1" indent="-457200" algn="l" rtl="0">
              <a:buFont typeface="+mj-lt"/>
              <a:buAutoNum type="alphaUcPeriod"/>
            </a:pPr>
            <a:r>
              <a:rPr lang="en-US" dirty="0"/>
              <a:t>Compressive optic neuropathy.</a:t>
            </a:r>
          </a:p>
          <a:p>
            <a:pPr marL="850392" lvl="1" indent="-457200" algn="l" rtl="0">
              <a:buFont typeface="+mj-lt"/>
              <a:buAutoNum type="alphaUcPeriod"/>
            </a:pPr>
            <a:r>
              <a:rPr lang="en-US" dirty="0"/>
              <a:t>Ischemic optic neuropathy.</a:t>
            </a:r>
          </a:p>
          <a:p>
            <a:pPr marL="850392" lvl="1" indent="-457200" algn="l" rtl="0">
              <a:buFont typeface="+mj-lt"/>
              <a:buAutoNum type="alphaUcPeriod"/>
            </a:pPr>
            <a:r>
              <a:rPr lang="en-US" dirty="0"/>
              <a:t>Infiltrative optic neuropathy.</a:t>
            </a:r>
          </a:p>
          <a:p>
            <a:pPr marL="850392" lvl="1" indent="-457200" algn="l" rtl="0">
              <a:buFont typeface="+mj-lt"/>
              <a:buAutoNum type="alphaUcPeriod"/>
            </a:pPr>
            <a:r>
              <a:rPr lang="en-US" dirty="0"/>
              <a:t>Traumatic optic neuropathy</a:t>
            </a:r>
          </a:p>
          <a:p>
            <a:pPr lvl="1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17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891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It is caused by a number of underlying conditions:</a:t>
            </a:r>
          </a:p>
          <a:p>
            <a:pPr lvl="2" algn="l" rtl="0"/>
            <a:r>
              <a:rPr lang="en-US" dirty="0"/>
              <a:t> Systemic infection.</a:t>
            </a:r>
          </a:p>
          <a:p>
            <a:pPr lvl="2" algn="l" rtl="0"/>
            <a:r>
              <a:rPr lang="en-US" dirty="0"/>
              <a:t>Vaccination.</a:t>
            </a:r>
          </a:p>
          <a:p>
            <a:pPr lvl="2" algn="l" rtl="0"/>
            <a:r>
              <a:rPr lang="en-US" dirty="0"/>
              <a:t>Autoimmune disease.</a:t>
            </a:r>
          </a:p>
          <a:p>
            <a:pPr lvl="2" algn="l" rtl="0">
              <a:buNone/>
            </a:pPr>
            <a:endParaRPr lang="en-US" dirty="0"/>
          </a:p>
          <a:p>
            <a:pPr lvl="2" algn="l" rtl="0">
              <a:buNone/>
            </a:pPr>
            <a:r>
              <a:rPr lang="en-US" dirty="0"/>
              <a:t> The most commonly associated cause of inflammatory optic neuropathy is demyelinating optic neuritis secondary to multiple sclerosis (MS).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Inflammatory optic neuropathy</a:t>
            </a:r>
            <a:br>
              <a:rPr lang="en-US" sz="3600" dirty="0"/>
            </a:br>
            <a:r>
              <a:rPr lang="en-US" sz="3600" dirty="0"/>
              <a:t>( Optic Neuritis)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76244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3648" y="1340768"/>
            <a:ext cx="7308623" cy="612660"/>
          </a:xfrm>
          <a:prstGeom prst="rect">
            <a:avLst/>
          </a:prstGeom>
        </p:spPr>
        <p:txBody>
          <a:bodyPr vert="horz" wrap="square" lIns="0" tIns="10724" rIns="0" bIns="0" rtlCol="0">
            <a:spAutoFit/>
          </a:bodyPr>
          <a:lstStyle/>
          <a:p>
            <a:pPr marL="11853">
              <a:spcBef>
                <a:spcPts val="84"/>
              </a:spcBef>
            </a:pPr>
            <a:r>
              <a:rPr spc="-4" dirty="0">
                <a:solidFill>
                  <a:schemeClr val="bg2">
                    <a:lumMod val="50000"/>
                  </a:schemeClr>
                </a:solidFill>
              </a:rPr>
              <a:t>Neuro-ophthalmology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5443" y="2560893"/>
            <a:ext cx="1442156" cy="930824"/>
          </a:xfrm>
          <a:prstGeom prst="rect">
            <a:avLst/>
          </a:prstGeom>
        </p:spPr>
        <p:txBody>
          <a:bodyPr vert="horz" wrap="square" lIns="0" tIns="86924" rIns="0" bIns="0" rtlCol="0">
            <a:spAutoFit/>
          </a:bodyPr>
          <a:lstStyle/>
          <a:p>
            <a:pPr marL="317786" indent="-306497" algn="l" defTabSz="812810" rtl="0">
              <a:spcBef>
                <a:spcPts val="684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spc="4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Af</a:t>
            </a:r>
            <a:r>
              <a:rPr sz="2489" spc="13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f</a:t>
            </a:r>
            <a:r>
              <a:rPr sz="2489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erent</a:t>
            </a:r>
          </a:p>
          <a:p>
            <a:pPr marL="317786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spc="4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Ef</a:t>
            </a:r>
            <a:r>
              <a:rPr sz="2489" spc="13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f</a:t>
            </a:r>
            <a:r>
              <a:rPr sz="2489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erent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45597" y="2560893"/>
            <a:ext cx="2068689" cy="1850820"/>
          </a:xfrm>
          <a:prstGeom prst="rect">
            <a:avLst/>
          </a:prstGeom>
        </p:spPr>
        <p:txBody>
          <a:bodyPr vert="horz" wrap="square" lIns="0" tIns="86924" rIns="0" bIns="0" rtlCol="0">
            <a:spAutoFit/>
          </a:bodyPr>
          <a:lstStyle/>
          <a:p>
            <a:pPr marL="317786" indent="-306497" algn="l" defTabSz="812810" rtl="0">
              <a:spcBef>
                <a:spcPts val="684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Anatomy</a:t>
            </a:r>
          </a:p>
          <a:p>
            <a:pPr marL="317786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spc="-4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Examination</a:t>
            </a:r>
            <a:endParaRPr sz="2489" dirty="0">
              <a:solidFill>
                <a:schemeClr val="bg2">
                  <a:lumMod val="50000"/>
                </a:schemeClr>
              </a:solidFill>
              <a:latin typeface="Arial MT"/>
              <a:cs typeface="Arial MT"/>
            </a:endParaRPr>
          </a:p>
          <a:p>
            <a:pPr marL="317786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Diagnoses</a:t>
            </a:r>
          </a:p>
          <a:p>
            <a:pPr marL="317786" indent="-306497" algn="l" defTabSz="812810" rtl="0">
              <a:spcBef>
                <a:spcPts val="600"/>
              </a:spcBef>
              <a:buFontTx/>
              <a:buChar char="•"/>
              <a:tabLst>
                <a:tab pos="317222" algn="l"/>
                <a:tab pos="317786" algn="l"/>
              </a:tabLst>
            </a:pPr>
            <a:r>
              <a:rPr sz="2489" dirty="0">
                <a:solidFill>
                  <a:schemeClr val="bg2">
                    <a:lumMod val="50000"/>
                  </a:schemeClr>
                </a:solidFill>
                <a:latin typeface="Arial MT"/>
                <a:cs typeface="Arial MT"/>
              </a:rPr>
              <a:t>Tests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186766" cy="352611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A complex cascade of inflammatory events begins peripherally in the body.</a:t>
            </a:r>
          </a:p>
          <a:p>
            <a:pPr algn="l" rtl="0">
              <a:buNone/>
            </a:pP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Activation of T lymphocytes.</a:t>
            </a:r>
          </a:p>
          <a:p>
            <a:pPr algn="l" rtl="0">
              <a:buNone/>
            </a:pP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The activated cells cross the blood-brain barrier and</a:t>
            </a:r>
            <a:r>
              <a:rPr lang="en-US" sz="2400" b="1" dirty="0"/>
              <a:t> </a:t>
            </a:r>
            <a:r>
              <a:rPr lang="en-US" sz="2400" dirty="0"/>
              <a:t>gain access to the central nervous system.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90444"/>
          </a:xfrm>
        </p:spPr>
        <p:txBody>
          <a:bodyPr>
            <a:noAutofit/>
          </a:bodyPr>
          <a:lstStyle/>
          <a:p>
            <a:r>
              <a:rPr lang="en-US" sz="3600" dirty="0"/>
              <a:t>Inflammatory optic neuropathy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8464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467104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The initial inflammatory cascade leads to phagocytosis of the myelin sheath.</a:t>
            </a:r>
          </a:p>
          <a:p>
            <a:pPr algn="l" rtl="0">
              <a:buNone/>
            </a:pP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As a result,gliotic  tissue is laid down in place of missing myelin.</a:t>
            </a:r>
          </a:p>
          <a:p>
            <a:pPr algn="l" rtl="0">
              <a:buNone/>
            </a:pP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This substitutive tissue lacks the conduction properties of myelin, lead to nerve impulse interruption. </a:t>
            </a:r>
          </a:p>
          <a:p>
            <a:pPr marL="0" indent="0" algn="l" rtl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</p:spTree>
    <p:extLst>
      <p:ext uri="{BB962C8B-B14F-4D97-AF65-F5344CB8AC3E}">
        <p14:creationId xmlns:p14="http://schemas.microsoft.com/office/powerpoint/2010/main" val="629819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 vert="horz">
            <a:normAutofit/>
          </a:bodyPr>
          <a:lstStyle/>
          <a:p>
            <a:pPr algn="l" rtl="0">
              <a:buNone/>
            </a:pPr>
            <a:r>
              <a:rPr lang="en-US" sz="2400" b="1" dirty="0"/>
              <a:t>Symptomatology:</a:t>
            </a:r>
          </a:p>
          <a:p>
            <a:pPr lvl="1" algn="l" rtl="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dirty="0"/>
              <a:t>Patient is typically female, white, age 20 to 40 years.</a:t>
            </a:r>
          </a:p>
          <a:p>
            <a:pPr lvl="1" algn="l" rtl="0">
              <a:buClr>
                <a:schemeClr val="accent3"/>
              </a:buClr>
              <a:buSzPct val="95000"/>
              <a:buNone/>
            </a:pPr>
            <a:r>
              <a:rPr lang="en-US" dirty="0"/>
              <a:t> </a:t>
            </a:r>
          </a:p>
          <a:p>
            <a:pPr lvl="1" algn="l" rtl="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dirty="0"/>
              <a:t>Typically present with mild to moderate ocular pain (exaggerated upon eye movement).</a:t>
            </a:r>
          </a:p>
          <a:p>
            <a:pPr lvl="1" algn="l" rtl="0">
              <a:buClr>
                <a:schemeClr val="accent3"/>
              </a:buClr>
              <a:buSzPct val="95000"/>
              <a:buNone/>
            </a:pPr>
            <a:r>
              <a:rPr lang="en-US" dirty="0"/>
              <a:t> </a:t>
            </a:r>
          </a:p>
          <a:p>
            <a:pPr lvl="1" algn="l" rtl="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dirty="0"/>
              <a:t>Noticeable changes in color vision in the affected eye.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1571612"/>
            <a:ext cx="76438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dirty="0"/>
              <a:t>multiple sclerosis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902093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3248"/>
            <a:ext cx="8401080" cy="318135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Variable unilateral loss of vision, ranging from 20/30 to no light perception.</a:t>
            </a:r>
          </a:p>
          <a:p>
            <a:pPr algn="l" rtl="0">
              <a:buNone/>
            </a:pPr>
            <a:endParaRPr lang="en-US" sz="2400" dirty="0"/>
          </a:p>
          <a:p>
            <a:pPr algn="l" rtl="0"/>
            <a:r>
              <a:rPr lang="en-US" sz="2400" dirty="0"/>
              <a:t>This is often accompanied by an afferent pupillary defect  (APD).</a:t>
            </a:r>
          </a:p>
          <a:p>
            <a:pPr algn="l" rtl="0">
              <a:buNone/>
            </a:pPr>
            <a:endParaRPr lang="en-US" sz="2400" dirty="0"/>
          </a:p>
          <a:p>
            <a:pPr algn="l" rtl="0"/>
            <a:r>
              <a:rPr lang="en-US" sz="2400" dirty="0"/>
              <a:t>Visual field defect in form of cecocentral scotomas </a:t>
            </a:r>
          </a:p>
          <a:p>
            <a:pPr algn="l" rtl="0"/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</p:spTree>
    <p:extLst>
      <p:ext uri="{BB962C8B-B14F-4D97-AF65-F5344CB8AC3E}">
        <p14:creationId xmlns:p14="http://schemas.microsoft.com/office/powerpoint/2010/main" val="2299520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3500438"/>
            <a:ext cx="8401080" cy="3357562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Signs:</a:t>
            </a:r>
          </a:p>
          <a:p>
            <a:pPr lvl="1" algn="l" rtl="0"/>
            <a:r>
              <a:rPr lang="en-US" dirty="0"/>
              <a:t>In acute optic neuritis: </a:t>
            </a:r>
          </a:p>
          <a:p>
            <a:pPr lvl="2" algn="l" rtl="0"/>
            <a:r>
              <a:rPr lang="en-US" dirty="0"/>
              <a:t>Disc edema</a:t>
            </a:r>
          </a:p>
          <a:p>
            <a:pPr lvl="2" algn="l" rtl="0"/>
            <a:r>
              <a:rPr lang="en-US" dirty="0"/>
              <a:t>Disc hemorrhages </a:t>
            </a:r>
          </a:p>
          <a:p>
            <a:pPr lvl="2" algn="l" rtl="0"/>
            <a:r>
              <a:rPr lang="en-US" dirty="0"/>
              <a:t>Segmental or diffuse optic disc pallor</a:t>
            </a:r>
          </a:p>
          <a:p>
            <a:pPr lvl="2" algn="l" rtl="0"/>
            <a:r>
              <a:rPr lang="en-US" dirty="0"/>
              <a:t>2/3 of pts have normal appearance of optic disc.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71504"/>
          </a:xfrm>
        </p:spPr>
        <p:txBody>
          <a:bodyPr>
            <a:no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/>
          <a:srcRect l="-34688" r="-34688"/>
          <a:stretch>
            <a:fillRect/>
          </a:stretch>
        </p:blipFill>
        <p:spPr>
          <a:xfrm>
            <a:off x="5796136" y="4653136"/>
            <a:ext cx="4176464" cy="2204864"/>
          </a:xfrm>
          <a:prstGeom prst="rect">
            <a:avLst/>
          </a:prstGeom>
        </p:spPr>
      </p:pic>
      <p:pic>
        <p:nvPicPr>
          <p:cNvPr id="31746" name="Picture 2" descr="http://topicstock.pantip.com/lumpini/topicstock/2009/08/L8164565/L8164565-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2157" y="2420888"/>
            <a:ext cx="2521843" cy="2088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90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744416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Dyschromatopsia, red color desaturation defects</a:t>
            </a:r>
          </a:p>
          <a:p>
            <a:pPr algn="l" rtl="0"/>
            <a:r>
              <a:rPr lang="en-US" dirty="0"/>
              <a:t>APD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5804" y="704088"/>
            <a:ext cx="8229600" cy="653210"/>
          </a:xfrm>
        </p:spPr>
        <p:txBody>
          <a:bodyPr>
            <a:no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  <p:grpSp>
        <p:nvGrpSpPr>
          <p:cNvPr id="2" name="object 4">
            <a:extLst>
              <a:ext uri="{FF2B5EF4-FFF2-40B4-BE49-F238E27FC236}">
                <a16:creationId xmlns:a16="http://schemas.microsoft.com/office/drawing/2014/main" id="{9EB3C44D-ED1E-D2B1-B349-8A41A753BE93}"/>
              </a:ext>
            </a:extLst>
          </p:cNvPr>
          <p:cNvGrpSpPr/>
          <p:nvPr/>
        </p:nvGrpSpPr>
        <p:grpSpPr>
          <a:xfrm>
            <a:off x="168702" y="2924943"/>
            <a:ext cx="8572459" cy="3456384"/>
            <a:chOff x="4042097" y="2317516"/>
            <a:chExt cx="8638113" cy="3873718"/>
          </a:xfrm>
        </p:grpSpPr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005AA5E2-F87A-52F0-B859-EF5421C8EC5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2097" y="2317516"/>
              <a:ext cx="3410296" cy="3873718"/>
            </a:xfrm>
            <a:prstGeom prst="rect">
              <a:avLst/>
            </a:prstGeom>
          </p:spPr>
        </p:pic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D7F06F33-11CF-10A6-4D41-FAEA5C1091D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41866" y="2454530"/>
              <a:ext cx="5038344" cy="35996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5219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109914"/>
          </a:xfrm>
        </p:spPr>
        <p:txBody>
          <a:bodyPr/>
          <a:lstStyle/>
          <a:p>
            <a:pPr algn="l" rtl="0"/>
            <a:r>
              <a:rPr lang="en-US" b="1" dirty="0"/>
              <a:t>Management:</a:t>
            </a:r>
          </a:p>
          <a:p>
            <a:pPr lvl="1" algn="l" rtl="0"/>
            <a:r>
              <a:rPr lang="en-US" dirty="0"/>
              <a:t>Intravenous steroid ( </a:t>
            </a:r>
            <a:r>
              <a:rPr lang="en-US" dirty="0" err="1"/>
              <a:t>methylprednisone</a:t>
            </a:r>
            <a:r>
              <a:rPr lang="en-US" dirty="0"/>
              <a:t> ) , administered over the course of three days followed by an 11-day course of oral prednisone.</a:t>
            </a:r>
          </a:p>
          <a:p>
            <a:pPr marL="393192" lvl="1" indent="0" algn="l" rtl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00066"/>
          </a:xfrm>
        </p:spPr>
        <p:txBody>
          <a:bodyPr>
            <a:noAutofit/>
          </a:bodyPr>
          <a:lstStyle/>
          <a:p>
            <a:pPr rtl="0"/>
            <a:r>
              <a:rPr lang="en-US" sz="3600" dirty="0"/>
              <a:t>Inflammatory optic neuropathy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704088"/>
            <a:ext cx="8229600" cy="65321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571612"/>
            <a:ext cx="76438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dirty="0"/>
              <a:t>multiple sclerosis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1928126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Results from mechanical mass effect secondary to:</a:t>
            </a:r>
          </a:p>
          <a:p>
            <a:pPr lvl="1" algn="l" rtl="0"/>
            <a:r>
              <a:rPr lang="en-US" dirty="0"/>
              <a:t> Tumors ( Intracranial, Chiasmal, or Optic Nerve tumors)</a:t>
            </a:r>
          </a:p>
          <a:p>
            <a:pPr lvl="1" algn="l" rtl="0"/>
            <a:r>
              <a:rPr lang="en-US" dirty="0"/>
              <a:t>non-neoplastic lesions :</a:t>
            </a:r>
          </a:p>
          <a:p>
            <a:pPr lvl="2" algn="l" rtl="0"/>
            <a:r>
              <a:rPr lang="en-US" dirty="0"/>
              <a:t>Retrobulbar hemorrhage.</a:t>
            </a:r>
          </a:p>
          <a:p>
            <a:pPr lvl="2" algn="l" rtl="0"/>
            <a:r>
              <a:rPr lang="en-US" dirty="0"/>
              <a:t> Aneurysm.</a:t>
            </a:r>
          </a:p>
          <a:p>
            <a:pPr lvl="2" algn="l" rtl="0"/>
            <a:r>
              <a:rPr lang="en-US" dirty="0"/>
              <a:t> Mucocele.</a:t>
            </a:r>
          </a:p>
          <a:p>
            <a:pPr lvl="2" algn="l" rtl="0"/>
            <a:r>
              <a:rPr lang="en-US" dirty="0"/>
              <a:t>Orbital apex syndrome(thyroid eye disease).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00066"/>
          </a:xfrm>
        </p:spPr>
        <p:txBody>
          <a:bodyPr>
            <a:noAutofit/>
          </a:bodyPr>
          <a:lstStyle/>
          <a:p>
            <a:pPr marL="0" indent="0" rtl="0"/>
            <a:r>
              <a:rPr lang="en-US" sz="3600" b="1" dirty="0"/>
              <a:t>Compressive Optic Neuropathy</a:t>
            </a:r>
          </a:p>
        </p:txBody>
      </p:sp>
    </p:spTree>
    <p:extLst>
      <p:ext uri="{BB962C8B-B14F-4D97-AF65-F5344CB8AC3E}">
        <p14:creationId xmlns:p14="http://schemas.microsoft.com/office/powerpoint/2010/main" val="18428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767808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Symptomatology:</a:t>
            </a:r>
            <a:endParaRPr lang="en-US" dirty="0"/>
          </a:p>
          <a:p>
            <a:pPr lvl="1" algn="l" rtl="0"/>
            <a:r>
              <a:rPr lang="en-US" dirty="0"/>
              <a:t>Slowly progressive process with changes or fluctuations in visual acuity or missing visual field that occur over several months to years.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Changes in color vision.</a:t>
            </a:r>
          </a:p>
          <a:p>
            <a:pPr marL="393192" lvl="1" indent="0" algn="l" rtl="0">
              <a:buNone/>
            </a:pPr>
            <a:r>
              <a:rPr lang="en-US" dirty="0"/>
              <a:t> </a:t>
            </a:r>
          </a:p>
          <a:p>
            <a:pPr lvl="1" algn="l" rtl="0"/>
            <a:r>
              <a:rPr lang="en-US" dirty="0"/>
              <a:t>Diplopia ( double vision), results from interruption of any of the cranial nerves innervating the </a:t>
            </a:r>
            <a:r>
              <a:rPr lang="en-US" dirty="0" err="1"/>
              <a:t>extraocular</a:t>
            </a:r>
            <a:r>
              <a:rPr lang="en-US" dirty="0"/>
              <a:t> muscles (CN III, IV, VI).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lvl="0" rtl="0">
              <a:spcBef>
                <a:spcPct val="20000"/>
              </a:spcBef>
            </a:pPr>
            <a:r>
              <a:rPr lang="en-US" sz="3600" b="1" dirty="0">
                <a:solidFill>
                  <a:prstClr val="black"/>
                </a:solidFill>
              </a:rPr>
              <a:t>Compressive Optic Neuropathy</a:t>
            </a:r>
          </a:p>
        </p:txBody>
      </p:sp>
    </p:spTree>
    <p:extLst>
      <p:ext uri="{BB962C8B-B14F-4D97-AF65-F5344CB8AC3E}">
        <p14:creationId xmlns:p14="http://schemas.microsoft.com/office/powerpoint/2010/main" val="33311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/>
          <a:lstStyle/>
          <a:p>
            <a:pPr algn="l" rtl="0"/>
            <a:r>
              <a:rPr lang="en-US" dirty="0"/>
              <a:t>The optic disc's appearance may vary greatly depending on the lesion's location.</a:t>
            </a:r>
            <a:endParaRPr lang="en-US" baseline="30000" dirty="0"/>
          </a:p>
          <a:p>
            <a:pPr algn="l" rtl="0"/>
            <a:r>
              <a:rPr lang="en-US" dirty="0"/>
              <a:t>Early in the compressive disease process, the optic disc may appear normal.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lvl="0" rtl="0">
              <a:spcBef>
                <a:spcPct val="20000"/>
              </a:spcBef>
            </a:pPr>
            <a:r>
              <a:rPr lang="en-US" sz="4000" b="1" dirty="0">
                <a:solidFill>
                  <a:prstClr val="black"/>
                </a:solidFill>
              </a:rPr>
              <a:t>Compressive Optic Neuropathy</a:t>
            </a:r>
          </a:p>
        </p:txBody>
      </p:sp>
      <p:pic>
        <p:nvPicPr>
          <p:cNvPr id="5" name="Picture 1" descr="C:\Users\In-Time\Desktop\normal optic di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933056"/>
            <a:ext cx="3384376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960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 Nerve Anatomy</a:t>
            </a:r>
            <a:endParaRPr lang="x-non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/>
              <a:t>Cranial nerve II</a:t>
            </a:r>
            <a:r>
              <a:rPr lang="en-US" b="1" dirty="0"/>
              <a:t>, </a:t>
            </a:r>
            <a:r>
              <a:rPr lang="en-US" dirty="0"/>
              <a:t> the second of twelve paired cranial nerves.</a:t>
            </a:r>
          </a:p>
          <a:p>
            <a:pPr algn="l" rtl="0"/>
            <a:r>
              <a:rPr lang="en-US" dirty="0"/>
              <a:t>These fibers are axons of the retinal ganglion cells of one retina. 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725144"/>
            <a:ext cx="2411760" cy="1868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725144"/>
            <a:ext cx="2880320" cy="198884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Optic disc edema.</a:t>
            </a:r>
          </a:p>
          <a:p>
            <a:pPr algn="l" rtl="0"/>
            <a:r>
              <a:rPr lang="en-US" dirty="0"/>
              <a:t>Atrophic changes (most often due to chronic compression). </a:t>
            </a:r>
          </a:p>
          <a:p>
            <a:pPr algn="l" rtl="0"/>
            <a:r>
              <a:rPr lang="en-US" dirty="0"/>
              <a:t>Presence of </a:t>
            </a:r>
            <a:r>
              <a:rPr lang="en-US" dirty="0" err="1"/>
              <a:t>optocilliary</a:t>
            </a:r>
            <a:r>
              <a:rPr lang="en-US" dirty="0"/>
              <a:t> shunt vessels. </a:t>
            </a:r>
          </a:p>
          <a:p>
            <a:pPr algn="l" rtl="0">
              <a:buNone/>
            </a:pPr>
            <a:endParaRPr lang="x-none" dirty="0"/>
          </a:p>
        </p:txBody>
      </p:sp>
      <p:pic>
        <p:nvPicPr>
          <p:cNvPr id="66562" name="Picture 2" descr="C:\Users\In-Time\Desktop\optic atroph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93096"/>
            <a:ext cx="2381250" cy="2377058"/>
          </a:xfrm>
          <a:prstGeom prst="rect">
            <a:avLst/>
          </a:prstGeom>
          <a:noFill/>
        </p:spPr>
      </p:pic>
      <p:pic>
        <p:nvPicPr>
          <p:cNvPr id="66563" name="Picture 3" descr="C:\Users\In-Time\Desktop\optociliary shu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93096"/>
            <a:ext cx="2540000" cy="2336800"/>
          </a:xfrm>
          <a:prstGeom prst="rect">
            <a:avLst/>
          </a:prstGeom>
          <a:noFill/>
        </p:spPr>
      </p:pic>
      <p:pic>
        <p:nvPicPr>
          <p:cNvPr id="66564" name="Picture 4" descr="C:\Users\In-Time\Desktop\optic_disc_edem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293096"/>
            <a:ext cx="2232248" cy="2376264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536" y="32296"/>
            <a:ext cx="8229600" cy="1143000"/>
          </a:xfrm>
        </p:spPr>
        <p:txBody>
          <a:bodyPr>
            <a:normAutofit/>
          </a:bodyPr>
          <a:lstStyle/>
          <a:p>
            <a:pPr lvl="0" rtl="0"/>
            <a:r>
              <a:rPr lang="en-US" sz="3600" b="1" dirty="0">
                <a:solidFill>
                  <a:prstClr val="black"/>
                </a:solidFill>
              </a:rPr>
              <a:t>Compressive Optic Neuropathy</a:t>
            </a:r>
            <a:endParaRPr lang="en-US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 algn="l" rtl="0"/>
            <a:r>
              <a:rPr lang="en-US" b="1" dirty="0"/>
              <a:t>Management:</a:t>
            </a:r>
          </a:p>
          <a:p>
            <a:pPr lvl="1" algn="l" rtl="0"/>
            <a:r>
              <a:rPr lang="en-US" dirty="0"/>
              <a:t>Early and accurate  diagnosis with prompt treatment of  the underlying cause of the compression is vital to preserve the patient's vision. 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Surgical and medical treatments directed at managing the underlying etiology may result in recovery of acuity, fields and symptoms.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5722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rt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600" b="1" dirty="0">
                <a:solidFill>
                  <a:prstClr val="black"/>
                </a:solidFill>
              </a:rPr>
              <a:t>Compressive Optic Neuropathy</a:t>
            </a:r>
          </a:p>
        </p:txBody>
      </p:sp>
    </p:spTree>
    <p:extLst>
      <p:ext uri="{BB962C8B-B14F-4D97-AF65-F5344CB8AC3E}">
        <p14:creationId xmlns:p14="http://schemas.microsoft.com/office/powerpoint/2010/main" val="3717061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Two forms of ischemic optic neuropathy are:</a:t>
            </a:r>
          </a:p>
          <a:p>
            <a:pPr algn="l" rtl="0">
              <a:buNone/>
            </a:pPr>
            <a:endParaRPr lang="en-US" dirty="0"/>
          </a:p>
          <a:p>
            <a:pPr lvl="1" algn="l" rtl="0"/>
            <a:r>
              <a:rPr lang="en-US" dirty="0"/>
              <a:t> Non-</a:t>
            </a:r>
            <a:r>
              <a:rPr lang="en-US" dirty="0" err="1"/>
              <a:t>Arteritic</a:t>
            </a:r>
            <a:r>
              <a:rPr lang="en-US" dirty="0"/>
              <a:t> (NAION) </a:t>
            </a:r>
            <a:r>
              <a:rPr lang="en-US" dirty="0">
                <a:solidFill>
                  <a:srgbClr val="FF0000"/>
                </a:solidFill>
                <a:latin typeface="Arial Black"/>
                <a:cs typeface="Arial Black"/>
              </a:rPr>
              <a:t>95%</a:t>
            </a:r>
            <a:endParaRPr lang="en-US" dirty="0"/>
          </a:p>
          <a:p>
            <a:pPr lvl="1" algn="l" rtl="0"/>
            <a:r>
              <a:rPr lang="en-US" dirty="0" err="1"/>
              <a:t>Arteritic</a:t>
            </a:r>
            <a:r>
              <a:rPr lang="en-US" dirty="0"/>
              <a:t> (AAION). </a:t>
            </a:r>
            <a:r>
              <a:rPr lang="en-US" dirty="0">
                <a:solidFill>
                  <a:srgbClr val="FF0000"/>
                </a:solidFill>
                <a:latin typeface="Arial Black"/>
                <a:cs typeface="Arial Black"/>
              </a:rPr>
              <a:t>5%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36610"/>
          </a:xfrm>
        </p:spPr>
        <p:txBody>
          <a:bodyPr>
            <a:normAutofit/>
          </a:bodyPr>
          <a:lstStyle/>
          <a:p>
            <a:pPr marL="0" indent="0" rtl="0"/>
            <a:r>
              <a:rPr lang="en-US" sz="3600" b="1" cap="all" dirty="0"/>
              <a:t>ISCHEMIC OPTIC NEUROPATHY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8410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623792"/>
          </a:xfrm>
        </p:spPr>
        <p:txBody>
          <a:bodyPr/>
          <a:lstStyle/>
          <a:p>
            <a:pPr algn="l" rtl="0"/>
            <a:r>
              <a:rPr lang="en-US" dirty="0"/>
              <a:t>The main cause of AAION is </a:t>
            </a:r>
            <a:r>
              <a:rPr lang="en-US" dirty="0" err="1"/>
              <a:t>vasculitis</a:t>
            </a:r>
            <a:r>
              <a:rPr lang="en-US" dirty="0"/>
              <a:t> of the short posterior </a:t>
            </a:r>
            <a:r>
              <a:rPr lang="en-US" dirty="0" err="1"/>
              <a:t>ciliary</a:t>
            </a:r>
            <a:r>
              <a:rPr lang="en-US" dirty="0"/>
              <a:t> vessels supplying the optic nerve head.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large multinucleated monocytes infiltrate the small- and medium-sized arteries, causing obliteration of their lumen leading to ischemia.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lvl="0" rtl="0">
              <a:spcBef>
                <a:spcPct val="20000"/>
              </a:spcBef>
            </a:pPr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6" name="Picture 14" descr="D:\slides\Neuropathies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84564"/>
            <a:ext cx="2987824" cy="27077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4439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Symptomatology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AAION: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Mean age of onset: 70 years</a:t>
            </a:r>
          </a:p>
          <a:p>
            <a:pPr lvl="1" algn="l" rtl="0"/>
            <a:r>
              <a:rPr lang="en-US" dirty="0"/>
              <a:t>Headache is the most common symptom.</a:t>
            </a:r>
          </a:p>
          <a:p>
            <a:pPr lvl="1" algn="l" rtl="0"/>
            <a:r>
              <a:rPr lang="en-US" dirty="0"/>
              <a:t>Rheumatic myalgia(poly myalgia rheumatica)</a:t>
            </a:r>
          </a:p>
          <a:p>
            <a:pPr lvl="1" algn="l" rtl="0"/>
            <a:r>
              <a:rPr lang="en-US" dirty="0"/>
              <a:t>Scalp tenderness</a:t>
            </a:r>
          </a:p>
          <a:p>
            <a:pPr lvl="1" algn="l" rtl="0"/>
            <a:r>
              <a:rPr lang="en-US" dirty="0"/>
              <a:t>Jaw claudication</a:t>
            </a:r>
          </a:p>
          <a:p>
            <a:pPr lvl="1" algn="l" rtl="0"/>
            <a:r>
              <a:rPr lang="en-US" dirty="0"/>
              <a:t>Malaise, anorexia, weight loss, low grade fever</a:t>
            </a:r>
          </a:p>
          <a:p>
            <a:pPr lvl="1" algn="l" rtl="0"/>
            <a:r>
              <a:rPr lang="en-US" dirty="0"/>
              <a:t>Severe visual loss, developing over hours to days.</a:t>
            </a:r>
          </a:p>
          <a:p>
            <a:pPr lvl="1" algn="l" rtl="0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6875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/>
              <a:t>Signs</a:t>
            </a:r>
            <a:r>
              <a:rPr lang="en-US" dirty="0"/>
              <a:t>: AAION:</a:t>
            </a:r>
          </a:p>
          <a:p>
            <a:pPr lvl="1" algn="l" rtl="0"/>
            <a:r>
              <a:rPr lang="en-US" dirty="0"/>
              <a:t>Pallid disc edema ( chalky white appearance of the disc )</a:t>
            </a:r>
          </a:p>
          <a:p>
            <a:pPr lvl="1" algn="l" rtl="0"/>
            <a:r>
              <a:rPr lang="en-US" dirty="0"/>
              <a:t>Disc of fellow eye: normal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  <a:p>
            <a:pPr lvl="1" algn="l" rtl="0">
              <a:buNone/>
            </a:pPr>
            <a:endParaRPr lang="en-US" dirty="0"/>
          </a:p>
        </p:txBody>
      </p:sp>
      <p:pic>
        <p:nvPicPr>
          <p:cNvPr id="4" name="Picture 2" descr="C:\Users\In-Time\Desktop\pallid disc edema.jpg"/>
          <p:cNvPicPr>
            <a:picLocks noChangeAspect="1" noChangeArrowheads="1"/>
          </p:cNvPicPr>
          <p:nvPr/>
        </p:nvPicPr>
        <p:blipFill>
          <a:blip r:embed="rId2" cstate="print"/>
          <a:srcRect t="56957"/>
          <a:stretch>
            <a:fillRect/>
          </a:stretch>
        </p:blipFill>
        <p:spPr bwMode="auto">
          <a:xfrm>
            <a:off x="1907704" y="4221088"/>
            <a:ext cx="5328592" cy="2304256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Cause of NAION:</a:t>
            </a:r>
          </a:p>
          <a:p>
            <a:pPr lvl="1" algn="l" rtl="0"/>
            <a:r>
              <a:rPr lang="en-US" dirty="0"/>
              <a:t>Hypoperfusion or Non-perfusion of the optic nerve head.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Risk factors of NAION:</a:t>
            </a:r>
          </a:p>
          <a:p>
            <a:pPr lvl="1" algn="l" rtl="0"/>
            <a:r>
              <a:rPr lang="en-US" dirty="0"/>
              <a:t>Diabetes mellitus</a:t>
            </a:r>
          </a:p>
          <a:p>
            <a:pPr lvl="1" algn="l" rtl="0"/>
            <a:r>
              <a:rPr lang="en-US" dirty="0"/>
              <a:t>Hypertension</a:t>
            </a:r>
          </a:p>
          <a:p>
            <a:pPr lvl="1" algn="l" rtl="0"/>
            <a:r>
              <a:rPr lang="en-US" dirty="0"/>
              <a:t>Hypercholesterolemia.</a:t>
            </a:r>
          </a:p>
          <a:p>
            <a:pPr lvl="1" algn="l" rtl="0"/>
            <a:r>
              <a:rPr lang="en-US" dirty="0"/>
              <a:t>Smoking. 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lvl="0" rtl="0">
              <a:spcBef>
                <a:spcPct val="20000"/>
              </a:spcBef>
            </a:pPr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1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Symptomatology: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NAION: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Mean age of onset: 60 years</a:t>
            </a:r>
          </a:p>
          <a:p>
            <a:pPr lvl="1" algn="l" rtl="0"/>
            <a:r>
              <a:rPr lang="en-US" dirty="0"/>
              <a:t>Patients present with Painless vision loss developing over hours to days.</a:t>
            </a:r>
          </a:p>
          <a:p>
            <a:pPr lvl="1" algn="l" rtl="0"/>
            <a:r>
              <a:rPr lang="en-US" dirty="0"/>
              <a:t>Visual loss is less severe than AAION.</a:t>
            </a:r>
          </a:p>
          <a:p>
            <a:pPr lvl="1" algn="l" rtl="0"/>
            <a:r>
              <a:rPr lang="en-US" dirty="0"/>
              <a:t>No systemic symptoms .</a:t>
            </a:r>
          </a:p>
          <a:p>
            <a:pPr lvl="1" algn="l" rtl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95048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Signs:</a:t>
            </a:r>
          </a:p>
          <a:p>
            <a:pPr algn="l" rtl="0"/>
            <a:r>
              <a:rPr lang="en-US" dirty="0"/>
              <a:t>NAION:</a:t>
            </a:r>
          </a:p>
          <a:p>
            <a:pPr lvl="1" algn="l" rtl="0"/>
            <a:r>
              <a:rPr lang="en-US" dirty="0"/>
              <a:t>Segmental  or diffuse disc swelling, hyperemic or pale.</a:t>
            </a:r>
          </a:p>
          <a:p>
            <a:pPr lvl="1" algn="l" rtl="0"/>
            <a:r>
              <a:rPr lang="en-US" dirty="0"/>
              <a:t>Peripapillary  retinal hemorrhages.</a:t>
            </a:r>
          </a:p>
          <a:p>
            <a:pPr lvl="1" algn="l" rtl="0"/>
            <a:r>
              <a:rPr lang="en-US" dirty="0"/>
              <a:t>Disc in fellow eye “ disc at risk” : small, crowded, elevated with blurry margin</a:t>
            </a:r>
          </a:p>
          <a:p>
            <a:pPr algn="l" rtl="0"/>
            <a:endParaRPr lang="x-non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/>
          </a:p>
        </p:txBody>
      </p:sp>
      <p:pic>
        <p:nvPicPr>
          <p:cNvPr id="68610" name="Picture 2" descr="C:\Users\In-Time\Desktop\crowded disc.jpg"/>
          <p:cNvPicPr>
            <a:picLocks noChangeAspect="1" noChangeArrowheads="1"/>
          </p:cNvPicPr>
          <p:nvPr/>
        </p:nvPicPr>
        <p:blipFill>
          <a:blip r:embed="rId2" cstate="print"/>
          <a:srcRect b="12648"/>
          <a:stretch>
            <a:fillRect/>
          </a:stretch>
        </p:blipFill>
        <p:spPr bwMode="auto">
          <a:xfrm>
            <a:off x="2123728" y="4365104"/>
            <a:ext cx="2697088" cy="2477120"/>
          </a:xfrm>
          <a:prstGeom prst="rect">
            <a:avLst/>
          </a:prstGeom>
          <a:noFill/>
        </p:spPr>
      </p:pic>
      <p:pic>
        <p:nvPicPr>
          <p:cNvPr id="68612" name="Picture 4" descr="C:\Users\In-Time\Desktop\disc edema and hemorrh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221088"/>
            <a:ext cx="3206304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algn="l" rtl="0"/>
            <a:r>
              <a:rPr lang="en-US" dirty="0"/>
              <a:t>Management: </a:t>
            </a:r>
          </a:p>
          <a:p>
            <a:pPr algn="l" rtl="0"/>
            <a:r>
              <a:rPr lang="en-US" dirty="0"/>
              <a:t>AAION</a:t>
            </a:r>
          </a:p>
          <a:p>
            <a:pPr marL="0" indent="0" algn="l" rtl="0">
              <a:buNone/>
            </a:pPr>
            <a:r>
              <a:rPr lang="en-US" dirty="0"/>
              <a:t>It is life and vision threatening.</a:t>
            </a:r>
          </a:p>
          <a:p>
            <a:pPr lvl="1" algn="l" rtl="0"/>
            <a:r>
              <a:rPr lang="en-US" dirty="0"/>
              <a:t>High-dose ( steroid) oral prednisone or intravenous methyl-prednisolone followed by a course of oral prednisone.</a:t>
            </a:r>
          </a:p>
          <a:p>
            <a:pPr marL="393192" lvl="1" indent="0" algn="l" rtl="0">
              <a:buNone/>
            </a:pPr>
            <a:endParaRPr lang="en-US" dirty="0"/>
          </a:p>
          <a:p>
            <a:pPr lvl="1" algn="l" rtl="0"/>
            <a:r>
              <a:rPr lang="en-US" dirty="0"/>
              <a:t>NAION: </a:t>
            </a:r>
          </a:p>
          <a:p>
            <a:pPr marL="393192" lvl="1" indent="0" algn="l" rtl="0">
              <a:buNone/>
            </a:pPr>
            <a:r>
              <a:rPr lang="en-US" dirty="0"/>
              <a:t>No proven treatment </a:t>
            </a:r>
          </a:p>
          <a:p>
            <a:pPr marL="393192" lvl="1" indent="0" algn="l" rtl="0">
              <a:buNone/>
            </a:pPr>
            <a:r>
              <a:rPr lang="en-US" dirty="0"/>
              <a:t>Optimize the medical condition 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lvl="0" rtl="0">
              <a:spcBef>
                <a:spcPct val="20000"/>
              </a:spcBef>
            </a:pPr>
            <a:r>
              <a:rPr lang="en-US" sz="3600" b="1" cap="all" dirty="0">
                <a:solidFill>
                  <a:prstClr val="black"/>
                </a:solidFill>
              </a:rPr>
              <a:t>ISCHEMIC OPTIC NEUROPATHY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4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 optic nerve is </a:t>
            </a:r>
            <a:r>
              <a:rPr lang="en-US" dirty="0" err="1"/>
              <a:t>ensheathed</a:t>
            </a:r>
            <a:r>
              <a:rPr lang="en-US" dirty="0"/>
              <a:t> in all three meningeal layers (</a:t>
            </a:r>
            <a:r>
              <a:rPr lang="en-US" dirty="0" err="1"/>
              <a:t>dura</a:t>
            </a:r>
            <a:r>
              <a:rPr lang="en-US" dirty="0"/>
              <a:t>, arachnoid, and </a:t>
            </a:r>
            <a:r>
              <a:rPr lang="en-US" dirty="0" err="1"/>
              <a:t>pia</a:t>
            </a:r>
            <a:r>
              <a:rPr lang="en-US" dirty="0"/>
              <a:t> mater). </a:t>
            </a:r>
            <a:endParaRPr lang="x-none" dirty="0"/>
          </a:p>
          <a:p>
            <a:pPr algn="l" rtl="0"/>
            <a:r>
              <a:rPr lang="en-US" dirty="0"/>
              <a:t>It leaves the orbit (eye socket) via the optic canal, running </a:t>
            </a:r>
            <a:r>
              <a:rPr lang="en-US" dirty="0" err="1"/>
              <a:t>postero</a:t>
            </a:r>
            <a:r>
              <a:rPr lang="en-US" dirty="0"/>
              <a:t>-medially towards the optic chiasm.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 Nerve Anatomy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2299142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algn="l" rtl="0"/>
            <a:r>
              <a:rPr lang="en-US" dirty="0"/>
              <a:t>Most commonly found in association with Sarcoidosis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Can result from:</a:t>
            </a:r>
          </a:p>
          <a:p>
            <a:pPr lvl="1" algn="l" rtl="0"/>
            <a:r>
              <a:rPr lang="en-US" dirty="0"/>
              <a:t> Systemic infection.</a:t>
            </a:r>
          </a:p>
          <a:p>
            <a:pPr lvl="1" algn="l" rtl="0"/>
            <a:r>
              <a:rPr lang="en-US" dirty="0"/>
              <a:t>Systemic lupus erythematosus. </a:t>
            </a:r>
          </a:p>
          <a:p>
            <a:pPr lvl="1" algn="l" rtl="0"/>
            <a:r>
              <a:rPr lang="en-US" dirty="0"/>
              <a:t>Blood-borne cancers and metastatic disease.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marL="274320" lvl="0" indent="-274320" rtl="0">
              <a:spcBef>
                <a:spcPct val="20000"/>
              </a:spcBef>
            </a:pPr>
            <a:r>
              <a:rPr lang="en-US" sz="3600" b="1" cap="all" dirty="0">
                <a:solidFill>
                  <a:schemeClr val="accent2">
                    <a:lumMod val="75000"/>
                  </a:schemeClr>
                </a:solidFill>
              </a:rPr>
              <a:t>INFILTRATIVE OPTIC NEUROPATHY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070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3891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Classically divided into:</a:t>
            </a:r>
          </a:p>
          <a:p>
            <a:pPr lvl="1" algn="l" rtl="0"/>
            <a:r>
              <a:rPr lang="en-US" dirty="0"/>
              <a:t>Direct injury: external object penetrates the tissues and impact the optic nerve.</a:t>
            </a:r>
          </a:p>
          <a:p>
            <a:pPr lvl="1" algn="l" rtl="0"/>
            <a:r>
              <a:rPr lang="en-US" dirty="0"/>
              <a:t>Indirect injury: collision to the skull and the energy is absorbed by the optic nerve.</a:t>
            </a:r>
          </a:p>
          <a:p>
            <a:pPr lvl="1"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Usually associated with mid-face trauma	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91264" cy="1442424"/>
          </a:xfrm>
        </p:spPr>
        <p:txBody>
          <a:bodyPr>
            <a:normAutofit/>
          </a:bodyPr>
          <a:lstStyle/>
          <a:p>
            <a:pPr marL="0" indent="0" rtl="0"/>
            <a:r>
              <a:rPr lang="en-US" b="1" dirty="0"/>
              <a:t>Traumatic Optic Neuropathy:</a:t>
            </a:r>
          </a:p>
        </p:txBody>
      </p:sp>
    </p:spTree>
    <p:extLst>
      <p:ext uri="{BB962C8B-B14F-4D97-AF65-F5344CB8AC3E}">
        <p14:creationId xmlns:p14="http://schemas.microsoft.com/office/powerpoint/2010/main" val="2952118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Causes:</a:t>
            </a:r>
          </a:p>
          <a:p>
            <a:pPr lvl="1" algn="l" rtl="0"/>
            <a:r>
              <a:rPr lang="en-US" dirty="0"/>
              <a:t>Motor Vehicle Accident (MVA), most common cause.</a:t>
            </a:r>
          </a:p>
          <a:p>
            <a:pPr lvl="1" algn="l" rtl="0"/>
            <a:r>
              <a:rPr lang="en-US" dirty="0"/>
              <a:t>Falls</a:t>
            </a:r>
          </a:p>
          <a:p>
            <a:pPr lvl="1" algn="l" rtl="0"/>
            <a:r>
              <a:rPr lang="en-US" dirty="0"/>
              <a:t>Assault</a:t>
            </a:r>
          </a:p>
          <a:p>
            <a:pPr lvl="1" algn="l" rtl="0"/>
            <a:endParaRPr lang="en-US" dirty="0"/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1088"/>
            <a:ext cx="8229600" cy="1143000"/>
          </a:xfrm>
        </p:spPr>
        <p:txBody>
          <a:bodyPr>
            <a:noAutofit/>
          </a:bodyPr>
          <a:lstStyle/>
          <a:p>
            <a:pPr marL="0" indent="0" rtl="0"/>
            <a:r>
              <a:rPr lang="en-US" sz="3600" b="1" dirty="0"/>
              <a:t>Traumatic Optic Neuropathy:</a:t>
            </a:r>
          </a:p>
        </p:txBody>
      </p:sp>
      <p:pic>
        <p:nvPicPr>
          <p:cNvPr id="1028" name="Picture 4" descr="C:\Users\In-Time\Desktop\M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77072"/>
            <a:ext cx="2466975" cy="1847850"/>
          </a:xfrm>
          <a:prstGeom prst="rect">
            <a:avLst/>
          </a:prstGeom>
          <a:noFill/>
        </p:spPr>
      </p:pic>
      <p:pic>
        <p:nvPicPr>
          <p:cNvPr id="1029" name="Picture 5" descr="C:\Users\In-Time\Desktop\Bicycle accid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149080"/>
            <a:ext cx="2619375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75919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2208"/>
            <a:ext cx="8229600" cy="4389120"/>
          </a:xfrm>
        </p:spPr>
        <p:txBody>
          <a:bodyPr/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Symptomatology: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History of trauma</a:t>
            </a:r>
          </a:p>
          <a:p>
            <a:pPr lvl="1" algn="l" rtl="0"/>
            <a:r>
              <a:rPr lang="en-US" dirty="0"/>
              <a:t>Loss of vision after the trauma</a:t>
            </a:r>
          </a:p>
          <a:p>
            <a:pPr lvl="1" algn="l" rtl="0"/>
            <a:r>
              <a:rPr lang="en-US" dirty="0"/>
              <a:t>Commonly associated with loss of consciousness.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rtl="0"/>
            <a:r>
              <a:rPr lang="en-US" sz="3600" b="1" dirty="0"/>
              <a:t>Traumatic Optic Neuropathy:</a:t>
            </a:r>
          </a:p>
        </p:txBody>
      </p:sp>
    </p:spTree>
    <p:extLst>
      <p:ext uri="{BB962C8B-B14F-4D97-AF65-F5344CB8AC3E}">
        <p14:creationId xmlns:p14="http://schemas.microsoft.com/office/powerpoint/2010/main" val="33206272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Signs:</a:t>
            </a:r>
          </a:p>
          <a:p>
            <a:pPr lvl="1" algn="l" rtl="0"/>
            <a:r>
              <a:rPr lang="en-US" dirty="0"/>
              <a:t>Vision: is often significantly reduced.</a:t>
            </a:r>
          </a:p>
          <a:p>
            <a:pPr lvl="1" algn="l" rtl="0"/>
            <a:r>
              <a:rPr lang="en-US" dirty="0"/>
              <a:t>Afferent pupillary defect </a:t>
            </a:r>
          </a:p>
          <a:p>
            <a:pPr lvl="1" algn="l" rtl="0"/>
            <a:r>
              <a:rPr lang="en-US" dirty="0"/>
              <a:t>Associated ocular injury.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Fundoscopy:</a:t>
            </a:r>
          </a:p>
          <a:p>
            <a:pPr lvl="2" algn="l" rtl="0"/>
            <a:r>
              <a:rPr lang="en-US" dirty="0"/>
              <a:t>Acutely the optic nerve appears normal.</a:t>
            </a:r>
          </a:p>
          <a:p>
            <a:pPr lvl="2" algn="l" rtl="0"/>
            <a:r>
              <a:rPr lang="en-US" dirty="0"/>
              <a:t>Weeks later, optic nerve pallor develops. </a:t>
            </a:r>
          </a:p>
          <a:p>
            <a:pPr lvl="2" algn="l" rtl="0"/>
            <a:r>
              <a:rPr lang="en-US" dirty="0"/>
              <a:t>Vitreous hemorrhage</a:t>
            </a:r>
          </a:p>
          <a:p>
            <a:pPr lvl="2" algn="l" rtl="0"/>
            <a:r>
              <a:rPr lang="en-US" dirty="0"/>
              <a:t>Retinal hemorrhage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32296"/>
            <a:ext cx="8229600" cy="1143000"/>
          </a:xfrm>
        </p:spPr>
        <p:txBody>
          <a:bodyPr>
            <a:noAutofit/>
          </a:bodyPr>
          <a:lstStyle/>
          <a:p>
            <a:pPr marL="0" indent="0" rtl="0"/>
            <a:r>
              <a:rPr lang="en-US" sz="3600" b="1" dirty="0"/>
              <a:t>Traumatic Optic Neuropathy:</a:t>
            </a:r>
          </a:p>
        </p:txBody>
      </p:sp>
    </p:spTree>
    <p:extLst>
      <p:ext uri="{BB962C8B-B14F-4D97-AF65-F5344CB8AC3E}">
        <p14:creationId xmlns:p14="http://schemas.microsoft.com/office/powerpoint/2010/main" val="5459037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i="1" dirty="0"/>
              <a:t>Definition</a:t>
            </a:r>
            <a:endParaRPr lang="en-US" dirty="0"/>
          </a:p>
          <a:p>
            <a:pPr marL="0" indent="0" algn="l" rtl="0"/>
            <a:r>
              <a:rPr lang="en-US" dirty="0"/>
              <a:t>Bilateral optic disc swelling due to increased intracranial  pressure.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endParaRPr lang="x-none" dirty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/>
          <a:srcRect l="-34688" r="-34688"/>
          <a:stretch>
            <a:fillRect/>
          </a:stretch>
        </p:blipFill>
        <p:spPr>
          <a:xfrm>
            <a:off x="4067944" y="3861048"/>
            <a:ext cx="4771256" cy="2736304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/>
          <a:srcRect l="-34688" r="-34688"/>
          <a:stretch>
            <a:fillRect/>
          </a:stretch>
        </p:blipFill>
        <p:spPr>
          <a:xfrm>
            <a:off x="323528" y="3861048"/>
            <a:ext cx="5007024" cy="273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68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Causes:</a:t>
            </a:r>
          </a:p>
          <a:p>
            <a:pPr algn="l" rtl="0"/>
            <a:r>
              <a:rPr lang="en-US" dirty="0"/>
              <a:t>Intracranial tumors.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Hydrocephalus.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Pseudotumor</a:t>
            </a:r>
            <a:r>
              <a:rPr lang="en-US" dirty="0"/>
              <a:t> </a:t>
            </a:r>
            <a:r>
              <a:rPr lang="en-US" dirty="0" err="1"/>
              <a:t>cerebri</a:t>
            </a:r>
            <a:r>
              <a:rPr lang="en-US" dirty="0"/>
              <a:t>: Often occurs in young, overweight females. 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Subarachnoid hemorrhage: Severe headache, may have </a:t>
            </a:r>
            <a:r>
              <a:rPr lang="en-US" dirty="0" err="1"/>
              <a:t>preretinal</a:t>
            </a:r>
            <a:r>
              <a:rPr lang="en-US" dirty="0"/>
              <a:t> hemorrhages (i.e., </a:t>
            </a:r>
            <a:r>
              <a:rPr lang="en-US" dirty="0" err="1"/>
              <a:t>Terson</a:t>
            </a:r>
            <a:r>
              <a:rPr lang="en-US" dirty="0"/>
              <a:t> syndrome).</a:t>
            </a:r>
          </a:p>
          <a:p>
            <a:pPr algn="l" rtl="0">
              <a:buNone/>
            </a:pPr>
            <a:endParaRPr lang="x-non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err="1"/>
              <a:t>Arteriovenous</a:t>
            </a:r>
            <a:r>
              <a:rPr lang="en-US" dirty="0"/>
              <a:t> malformation.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Brain abscess: Often associated with fever.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Meningitis: Fever, stiff neck, headache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Encephalitis: Often produces mental status abnormalities.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Cerebral venous sinus thrombosis.</a:t>
            </a:r>
          </a:p>
          <a:p>
            <a:pPr algn="l" rtl="0"/>
            <a:endParaRPr lang="x-non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3600" dirty="0"/>
              <a:t>Cont’d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i="1" dirty="0"/>
              <a:t>Symptoms</a:t>
            </a:r>
          </a:p>
          <a:p>
            <a:pPr algn="l" rtl="0">
              <a:buNone/>
            </a:pPr>
            <a:endParaRPr lang="en-US" b="1" i="1" dirty="0"/>
          </a:p>
          <a:p>
            <a:pPr algn="l" rtl="0"/>
            <a:r>
              <a:rPr lang="en-US" dirty="0"/>
              <a:t>Episodes of transient, often bilateral visual loss (lasting seconds), related to change in position (altering intracranial pressure)</a:t>
            </a:r>
          </a:p>
          <a:p>
            <a:pPr algn="l" rtl="0"/>
            <a:r>
              <a:rPr lang="en-US" dirty="0"/>
              <a:t>Headache </a:t>
            </a:r>
          </a:p>
          <a:p>
            <a:pPr algn="l" rtl="0"/>
            <a:r>
              <a:rPr lang="en-US" dirty="0"/>
              <a:t>Double vision </a:t>
            </a:r>
          </a:p>
          <a:p>
            <a:pPr algn="l" rtl="0"/>
            <a:r>
              <a:rPr lang="en-US" dirty="0"/>
              <a:t>Nausea </a:t>
            </a:r>
          </a:p>
          <a:p>
            <a:pPr algn="l" rtl="0"/>
            <a:r>
              <a:rPr lang="en-US" dirty="0"/>
              <a:t>Vomiting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89120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r>
              <a:rPr lang="en-US" b="1" dirty="0"/>
              <a:t>Signs</a:t>
            </a:r>
          </a:p>
          <a:p>
            <a:pPr algn="l" rtl="0"/>
            <a:r>
              <a:rPr lang="en-US" b="1" i="1" dirty="0"/>
              <a:t> </a:t>
            </a:r>
            <a:r>
              <a:rPr lang="en-US" dirty="0"/>
              <a:t>Bilaterally swollen, hyperemic discs</a:t>
            </a:r>
          </a:p>
          <a:p>
            <a:pPr algn="l" rtl="0"/>
            <a:r>
              <a:rPr lang="en-US" dirty="0"/>
              <a:t>Papillary or peripapillary retinal hemorrhages </a:t>
            </a:r>
          </a:p>
          <a:p>
            <a:pPr algn="l" rtl="0"/>
            <a:r>
              <a:rPr lang="en-US" dirty="0"/>
              <a:t>Dilated, tortuous retinal veins;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32296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/>
          <a:srcRect l="-34688" r="-34688"/>
          <a:stretch>
            <a:fillRect/>
          </a:stretch>
        </p:blipFill>
        <p:spPr>
          <a:xfrm>
            <a:off x="4067944" y="3861048"/>
            <a:ext cx="5076056" cy="2736304"/>
          </a:xfrm>
          <a:prstGeom prst="rect">
            <a:avLst/>
          </a:prstGeom>
        </p:spPr>
      </p:pic>
      <p:pic>
        <p:nvPicPr>
          <p:cNvPr id="2049" name="Picture 1" descr="C:\Users\In-Time\Desktop\disc edema and hemorrhage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859025"/>
            <a:ext cx="3175000" cy="2708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5B3B-DDE8-C1CC-5C8F-3E8684560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BEF5B0-1D8C-F5ED-0F3A-880227575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476672"/>
            <a:ext cx="6098519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586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r>
              <a:rPr lang="en-US" b="1" dirty="0"/>
              <a:t>Signs</a:t>
            </a:r>
            <a:endParaRPr lang="en-US" dirty="0"/>
          </a:p>
          <a:p>
            <a:pPr algn="l" rtl="0"/>
            <a:r>
              <a:rPr lang="en-US" dirty="0"/>
              <a:t>Normal </a:t>
            </a:r>
            <a:r>
              <a:rPr lang="en-US" dirty="0" err="1"/>
              <a:t>pupillary</a:t>
            </a:r>
            <a:r>
              <a:rPr lang="en-US" dirty="0"/>
              <a:t> response and color vision; </a:t>
            </a:r>
          </a:p>
          <a:p>
            <a:pPr algn="l" rtl="0"/>
            <a:r>
              <a:rPr lang="en-US" dirty="0"/>
              <a:t>Enlarged physiologic blind spot by formal visual field testing.</a:t>
            </a:r>
          </a:p>
          <a:p>
            <a:pPr algn="l" rtl="0"/>
            <a:endParaRPr lang="x-non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r>
              <a:rPr lang="en-US" b="1" dirty="0"/>
              <a:t>Treatment</a:t>
            </a:r>
          </a:p>
          <a:p>
            <a:pPr algn="l" rtl="0"/>
            <a:r>
              <a:rPr lang="en-US" dirty="0"/>
              <a:t>Treatment should be directed at the underlying cause of the increased intracranial pressure.</a:t>
            </a:r>
          </a:p>
          <a:p>
            <a:pPr algn="l" rtl="0"/>
            <a:endParaRPr lang="x-non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3600" b="1" dirty="0"/>
              <a:t>Papilledema</a:t>
            </a:r>
            <a:endParaRPr lang="en-US" sz="36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9DFF-A852-E973-772E-5140393C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589008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36A66-9EA8-ABB5-5FE7-91D2FCDF4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47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In optic chiasm there is a partial decussation (crossing) of fibers from the temporal visual fields (the nasal hemi-retina) of both eyes.</a:t>
            </a:r>
          </a:p>
          <a:p>
            <a:pPr algn="l" rtl="0"/>
            <a:endParaRPr lang="en-US" dirty="0"/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Optic Nerve Anatomy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24972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From there, the nerve fibers become the </a:t>
            </a:r>
            <a:r>
              <a:rPr lang="en-US" b="1" dirty="0"/>
              <a:t>optic tract.</a:t>
            </a:r>
            <a:endParaRPr lang="x-none" b="1" dirty="0"/>
          </a:p>
          <a:p>
            <a:pPr algn="l" rtl="0"/>
            <a:r>
              <a:rPr lang="en-US" b="1" dirty="0"/>
              <a:t> </a:t>
            </a:r>
            <a:r>
              <a:rPr lang="en-US" dirty="0"/>
              <a:t>Passing through the thalamus and turning into the </a:t>
            </a:r>
            <a:r>
              <a:rPr lang="en-US" b="1" dirty="0"/>
              <a:t>optic radiation.</a:t>
            </a:r>
          </a:p>
          <a:p>
            <a:pPr algn="l" rtl="0"/>
            <a:r>
              <a:rPr lang="en-US" dirty="0"/>
              <a:t>Until they reach the </a:t>
            </a:r>
            <a:r>
              <a:rPr lang="en-US" b="1" dirty="0"/>
              <a:t>visual cortex </a:t>
            </a:r>
            <a:r>
              <a:rPr lang="en-US" dirty="0"/>
              <a:t>in the occipital lobe at the back of the brain. This is where the visual center of the brain is located. </a:t>
            </a:r>
          </a:p>
          <a:p>
            <a:pPr algn="l" rtl="0"/>
            <a:endParaRPr lang="en-US" dirty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 Nerve Anatomy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89876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eye's blind spot is a result of the absence of photoreceptors in the area of the retina where the optic nerve leaves the eye.</a:t>
            </a:r>
          </a:p>
          <a:p>
            <a:pPr algn="l" rtl="0"/>
            <a:endParaRPr lang="en-US" dirty="0"/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 Nerve Physiology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748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E9314-7327-1665-C533-11C1DA0F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D845EA-B5FB-AC81-9248-040720B8B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704088"/>
            <a:ext cx="6912768" cy="584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74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18000</TotalTime>
  <Words>1416</Words>
  <Application>Microsoft Office PowerPoint</Application>
  <PresentationFormat>On-screen Show (4:3)</PresentationFormat>
  <Paragraphs>277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Arial Black</vt:lpstr>
      <vt:lpstr>Arial MT</vt:lpstr>
      <vt:lpstr>Calibri</vt:lpstr>
      <vt:lpstr>Constantia</vt:lpstr>
      <vt:lpstr>Wingdings</vt:lpstr>
      <vt:lpstr>Wingdings 2</vt:lpstr>
      <vt:lpstr>تدفق</vt:lpstr>
      <vt:lpstr>Office Theme</vt:lpstr>
      <vt:lpstr>Neuro-ophthalmology Review</vt:lpstr>
      <vt:lpstr>Neuro-ophthalmology</vt:lpstr>
      <vt:lpstr>Optic Nerve Anatomy</vt:lpstr>
      <vt:lpstr>Optic Nerve Anatomy</vt:lpstr>
      <vt:lpstr>PowerPoint Presentation</vt:lpstr>
      <vt:lpstr>Optic Nerve Anatomy</vt:lpstr>
      <vt:lpstr>Optic Nerve Anatomy</vt:lpstr>
      <vt:lpstr>Optic Nerve Physiology</vt:lpstr>
      <vt:lpstr>PowerPoint Presentation</vt:lpstr>
      <vt:lpstr>Optic Nerve Physiology</vt:lpstr>
      <vt:lpstr>Afferent Anatomy</vt:lpstr>
      <vt:lpstr>Examination</vt:lpstr>
      <vt:lpstr>Fundus Exam</vt:lpstr>
      <vt:lpstr>PowerPoint Presentation</vt:lpstr>
      <vt:lpstr>PowerPoint Presentation</vt:lpstr>
      <vt:lpstr>        Optic Neuropathy  </vt:lpstr>
      <vt:lpstr>Classification of Optic Neuropathy</vt:lpstr>
      <vt:lpstr>NON-GLAUCOMATOUS OPTIC NEUROPATHY</vt:lpstr>
      <vt:lpstr>Inflammatory optic neuropathy ( Optic Neuritis)</vt:lpstr>
      <vt:lpstr>Inflammatory optic neuropathy </vt:lpstr>
      <vt:lpstr>Inflammatory optic neuropathy</vt:lpstr>
      <vt:lpstr>Inflammatory optic neuropathy</vt:lpstr>
      <vt:lpstr>Inflammatory optic neuropathy</vt:lpstr>
      <vt:lpstr>Inflammatory optic neuropathy</vt:lpstr>
      <vt:lpstr>Inflammatory optic neuropathy</vt:lpstr>
      <vt:lpstr>Inflammatory optic neuropathy</vt:lpstr>
      <vt:lpstr>Compressive Optic Neuropathy</vt:lpstr>
      <vt:lpstr>Compressive Optic Neuropathy</vt:lpstr>
      <vt:lpstr>Compressive Optic Neuropathy</vt:lpstr>
      <vt:lpstr>Compressive Optic Neuropathy</vt:lpstr>
      <vt:lpstr>PowerPoint Presentation</vt:lpstr>
      <vt:lpstr>ISCHEMIC OPTIC NEUROPATHY</vt:lpstr>
      <vt:lpstr>ISCHEMIC OPTIC NEUROPATHY</vt:lpstr>
      <vt:lpstr>ISCHEMIC OPTIC NEUROPATHY</vt:lpstr>
      <vt:lpstr>ISCHEMIC OPTIC NEUROPATHY</vt:lpstr>
      <vt:lpstr>ISCHEMIC OPTIC NEUROPATHY</vt:lpstr>
      <vt:lpstr>ISCHEMIC OPTIC NEUROPATHY</vt:lpstr>
      <vt:lpstr>ISCHEMIC OPTIC NEUROPATHY</vt:lpstr>
      <vt:lpstr>ISCHEMIC OPTIC NEUROPATHY</vt:lpstr>
      <vt:lpstr>INFILTRATIVE OPTIC NEUROPATHY</vt:lpstr>
      <vt:lpstr>Traumatic Optic Neuropathy:</vt:lpstr>
      <vt:lpstr>Traumatic Optic Neuropathy:</vt:lpstr>
      <vt:lpstr>Traumatic Optic Neuropathy:</vt:lpstr>
      <vt:lpstr>Traumatic Optic Neuropathy:</vt:lpstr>
      <vt:lpstr>Papilledema</vt:lpstr>
      <vt:lpstr>Papilledema</vt:lpstr>
      <vt:lpstr>Cont’d</vt:lpstr>
      <vt:lpstr>Papilledema</vt:lpstr>
      <vt:lpstr>Papilledema</vt:lpstr>
      <vt:lpstr>Papilledema</vt:lpstr>
      <vt:lpstr>Papilledema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 Neuropathy</dc:title>
  <dc:creator>In-Time</dc:creator>
  <cp:lastModifiedBy>Waleed</cp:lastModifiedBy>
  <cp:revision>127</cp:revision>
  <dcterms:created xsi:type="dcterms:W3CDTF">2012-12-31T13:58:55Z</dcterms:created>
  <dcterms:modified xsi:type="dcterms:W3CDTF">2023-08-21T19:48:26Z</dcterms:modified>
</cp:coreProperties>
</file>