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59"/>
  </p:notesMasterIdLst>
  <p:sldIdLst>
    <p:sldId id="368" r:id="rId2"/>
    <p:sldId id="369" r:id="rId3"/>
    <p:sldId id="256" r:id="rId4"/>
    <p:sldId id="328" r:id="rId5"/>
    <p:sldId id="292" r:id="rId6"/>
    <p:sldId id="293" r:id="rId7"/>
    <p:sldId id="294" r:id="rId8"/>
    <p:sldId id="296" r:id="rId9"/>
    <p:sldId id="297" r:id="rId10"/>
    <p:sldId id="298" r:id="rId11"/>
    <p:sldId id="257" r:id="rId12"/>
    <p:sldId id="274" r:id="rId13"/>
    <p:sldId id="290" r:id="rId14"/>
    <p:sldId id="291" r:id="rId15"/>
    <p:sldId id="358" r:id="rId16"/>
    <p:sldId id="273" r:id="rId17"/>
    <p:sldId id="287" r:id="rId18"/>
    <p:sldId id="279" r:id="rId19"/>
    <p:sldId id="280" r:id="rId20"/>
    <p:sldId id="270" r:id="rId21"/>
    <p:sldId id="272" r:id="rId22"/>
    <p:sldId id="271" r:id="rId23"/>
    <p:sldId id="282" r:id="rId24"/>
    <p:sldId id="283" r:id="rId25"/>
    <p:sldId id="284" r:id="rId26"/>
    <p:sldId id="285" r:id="rId27"/>
    <p:sldId id="258" r:id="rId28"/>
    <p:sldId id="286" r:id="rId29"/>
    <p:sldId id="288" r:id="rId30"/>
    <p:sldId id="289" r:id="rId31"/>
    <p:sldId id="359" r:id="rId32"/>
    <p:sldId id="266" r:id="rId33"/>
    <p:sldId id="267" r:id="rId34"/>
    <p:sldId id="269" r:id="rId35"/>
    <p:sldId id="313" r:id="rId36"/>
    <p:sldId id="299" r:id="rId37"/>
    <p:sldId id="300" r:id="rId38"/>
    <p:sldId id="360" r:id="rId39"/>
    <p:sldId id="361" r:id="rId40"/>
    <p:sldId id="312" r:id="rId41"/>
    <p:sldId id="362" r:id="rId42"/>
    <p:sldId id="363" r:id="rId43"/>
    <p:sldId id="364" r:id="rId44"/>
    <p:sldId id="365" r:id="rId45"/>
    <p:sldId id="366" r:id="rId46"/>
    <p:sldId id="367" r:id="rId47"/>
    <p:sldId id="281" r:id="rId48"/>
    <p:sldId id="301" r:id="rId49"/>
    <p:sldId id="302" r:id="rId50"/>
    <p:sldId id="303" r:id="rId51"/>
    <p:sldId id="304" r:id="rId52"/>
    <p:sldId id="305" r:id="rId53"/>
    <p:sldId id="308" r:id="rId54"/>
    <p:sldId id="309" r:id="rId55"/>
    <p:sldId id="310" r:id="rId56"/>
    <p:sldId id="311" r:id="rId57"/>
    <p:sldId id="314"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89BA3D-1A0B-F347-AD93-6BC8DD67CB50}" v="2" dt="2025-02-08T23:26:39.3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848"/>
    <p:restoredTop sz="94650"/>
  </p:normalViewPr>
  <p:slideViewPr>
    <p:cSldViewPr>
      <p:cViewPr varScale="1">
        <p:scale>
          <a:sx n="92" d="100"/>
          <a:sy n="92" d="100"/>
        </p:scale>
        <p:origin x="192" y="7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lk F" userId="0ce5ef93c6cc7083" providerId="LiveId" clId="{9689BA3D-1A0B-F347-AD93-6BC8DD67CB50}"/>
    <pc:docChg chg="undo custSel modSld">
      <pc:chgData name="Dralk F" userId="0ce5ef93c6cc7083" providerId="LiveId" clId="{9689BA3D-1A0B-F347-AD93-6BC8DD67CB50}" dt="2025-02-08T23:26:39.415" v="12" actId="14100"/>
      <pc:docMkLst>
        <pc:docMk/>
      </pc:docMkLst>
      <pc:sldChg chg="modSp mod">
        <pc:chgData name="Dralk F" userId="0ce5ef93c6cc7083" providerId="LiveId" clId="{9689BA3D-1A0B-F347-AD93-6BC8DD67CB50}" dt="2025-02-08T23:26:39.333" v="11"/>
        <pc:sldMkLst>
          <pc:docMk/>
          <pc:sldMk cId="881564997" sldId="270"/>
        </pc:sldMkLst>
        <pc:graphicFrameChg chg="mod">
          <ac:chgData name="Dralk F" userId="0ce5ef93c6cc7083" providerId="LiveId" clId="{9689BA3D-1A0B-F347-AD93-6BC8DD67CB50}" dt="2025-02-08T23:26:39.333" v="11"/>
          <ac:graphicFrameMkLst>
            <pc:docMk/>
            <pc:sldMk cId="881564997" sldId="270"/>
            <ac:graphicFrameMk id="59396" creationId="{00000000-0000-0000-0000-000000000000}"/>
          </ac:graphicFrameMkLst>
        </pc:graphicFrameChg>
      </pc:sldChg>
      <pc:sldChg chg="modSp mod">
        <pc:chgData name="Dralk F" userId="0ce5ef93c6cc7083" providerId="LiveId" clId="{9689BA3D-1A0B-F347-AD93-6BC8DD67CB50}" dt="2025-02-08T23:23:55.774" v="4" actId="1076"/>
        <pc:sldMkLst>
          <pc:docMk/>
          <pc:sldMk cId="1745956357" sldId="273"/>
        </pc:sldMkLst>
        <pc:grpChg chg="mod">
          <ac:chgData name="Dralk F" userId="0ce5ef93c6cc7083" providerId="LiveId" clId="{9689BA3D-1A0B-F347-AD93-6BC8DD67CB50}" dt="2025-02-08T23:23:55.774" v="4" actId="1076"/>
          <ac:grpSpMkLst>
            <pc:docMk/>
            <pc:sldMk cId="1745956357" sldId="273"/>
            <ac:grpSpMk id="14341" creationId="{00000000-0000-0000-0000-000000000000}"/>
          </ac:grpSpMkLst>
        </pc:grpChg>
      </pc:sldChg>
      <pc:sldChg chg="addSp delSp modSp mod">
        <pc:chgData name="Dralk F" userId="0ce5ef93c6cc7083" providerId="LiveId" clId="{9689BA3D-1A0B-F347-AD93-6BC8DD67CB50}" dt="2025-02-08T23:26:38.732" v="9" actId="21"/>
        <pc:sldMkLst>
          <pc:docMk/>
          <pc:sldMk cId="1192257516" sldId="289"/>
        </pc:sldMkLst>
        <pc:spChg chg="add del mod">
          <ac:chgData name="Dralk F" userId="0ce5ef93c6cc7083" providerId="LiveId" clId="{9689BA3D-1A0B-F347-AD93-6BC8DD67CB50}" dt="2025-02-08T23:26:38.732" v="9" actId="21"/>
          <ac:spMkLst>
            <pc:docMk/>
            <pc:sldMk cId="1192257516" sldId="289"/>
            <ac:spMk id="3" creationId="{26C7B8DE-ED72-F0CA-FB08-A4AAEFC1F5BE}"/>
          </ac:spMkLst>
        </pc:spChg>
        <pc:graphicFrameChg chg="add del">
          <ac:chgData name="Dralk F" userId="0ce5ef93c6cc7083" providerId="LiveId" clId="{9689BA3D-1A0B-F347-AD93-6BC8DD67CB50}" dt="2025-02-08T23:26:38.732" v="9" actId="21"/>
          <ac:graphicFrameMkLst>
            <pc:docMk/>
            <pc:sldMk cId="1192257516" sldId="289"/>
            <ac:graphicFrameMk id="57347" creationId="{00000000-0000-0000-0000-000000000000}"/>
          </ac:graphicFrameMkLst>
        </pc:graphicFrameChg>
      </pc:sldChg>
      <pc:sldChg chg="addSp delSp modSp mod">
        <pc:chgData name="Dralk F" userId="0ce5ef93c6cc7083" providerId="LiveId" clId="{9689BA3D-1A0B-F347-AD93-6BC8DD67CB50}" dt="2025-02-08T23:26:37.957" v="8" actId="21"/>
        <pc:sldMkLst>
          <pc:docMk/>
          <pc:sldMk cId="1985931680" sldId="313"/>
        </pc:sldMkLst>
        <pc:spChg chg="add del mod">
          <ac:chgData name="Dralk F" userId="0ce5ef93c6cc7083" providerId="LiveId" clId="{9689BA3D-1A0B-F347-AD93-6BC8DD67CB50}" dt="2025-02-08T23:26:37.957" v="8" actId="21"/>
          <ac:spMkLst>
            <pc:docMk/>
            <pc:sldMk cId="1985931680" sldId="313"/>
            <ac:spMk id="5" creationId="{9A70348D-344C-3F0B-F033-D9D58EC7224B}"/>
          </ac:spMkLst>
        </pc:spChg>
        <pc:picChg chg="add del">
          <ac:chgData name="Dralk F" userId="0ce5ef93c6cc7083" providerId="LiveId" clId="{9689BA3D-1A0B-F347-AD93-6BC8DD67CB50}" dt="2025-02-08T23:26:37.957" v="8" actId="21"/>
          <ac:picMkLst>
            <pc:docMk/>
            <pc:sldMk cId="1985931680" sldId="313"/>
            <ac:picMk id="4" creationId="{00000000-0000-0000-0000-000000000000}"/>
          </ac:picMkLst>
        </pc:picChg>
      </pc:sldChg>
      <pc:sldChg chg="addSp delSp modSp mod">
        <pc:chgData name="Dralk F" userId="0ce5ef93c6cc7083" providerId="LiveId" clId="{9689BA3D-1A0B-F347-AD93-6BC8DD67CB50}" dt="2025-02-08T23:26:39.415" v="12" actId="14100"/>
        <pc:sldMkLst>
          <pc:docMk/>
          <pc:sldMk cId="393956243" sldId="314"/>
        </pc:sldMkLst>
        <pc:spChg chg="add del mod">
          <ac:chgData name="Dralk F" userId="0ce5ef93c6cc7083" providerId="LiveId" clId="{9689BA3D-1A0B-F347-AD93-6BC8DD67CB50}" dt="2025-02-08T23:22:34.567" v="2" actId="21"/>
          <ac:spMkLst>
            <pc:docMk/>
            <pc:sldMk cId="393956243" sldId="314"/>
            <ac:spMk id="3" creationId="{AB30895A-7254-0D53-E9FF-336A8BFE5AEA}"/>
          </ac:spMkLst>
        </pc:spChg>
        <pc:picChg chg="add del mod">
          <ac:chgData name="Dralk F" userId="0ce5ef93c6cc7083" providerId="LiveId" clId="{9689BA3D-1A0B-F347-AD93-6BC8DD67CB50}" dt="2025-02-08T23:26:39.415" v="12" actId="14100"/>
          <ac:picMkLst>
            <pc:docMk/>
            <pc:sldMk cId="393956243" sldId="314"/>
            <ac:picMk id="819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5399D9-F626-428A-AF30-B8E9DCC26D2B}" type="datetimeFigureOut">
              <a:rPr lang="en-US" smtClean="0"/>
              <a:t>2/9/25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AB0A19-F554-4067-A3D9-377F267AB01A}" type="slidenum">
              <a:rPr lang="en-US" smtClean="0"/>
              <a:t>‹#›</a:t>
            </a:fld>
            <a:endParaRPr lang="en-US"/>
          </a:p>
        </p:txBody>
      </p:sp>
    </p:spTree>
    <p:extLst>
      <p:ext uri="{BB962C8B-B14F-4D97-AF65-F5344CB8AC3E}">
        <p14:creationId xmlns:p14="http://schemas.microsoft.com/office/powerpoint/2010/main" val="3886548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who.int/healthinfo/global_burden_disease/GBD_report_2004update_full.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
          <p:cNvSpPr>
            <a:spLocks noGrp="1" noRot="1" noChangeAspect="1" noTextEdit="1"/>
          </p:cNvSpPr>
          <p:nvPr>
            <p:ph type="sldImg"/>
          </p:nvPr>
        </p:nvSpPr>
        <p:spPr>
          <a:xfrm>
            <a:off x="1150938" y="687388"/>
            <a:ext cx="4565650" cy="3425825"/>
          </a:xfrm>
          <a:ln/>
        </p:spPr>
      </p:sp>
      <p:sp>
        <p:nvSpPr>
          <p:cNvPr id="62467" name="Rectangle 11"/>
          <p:cNvSpPr>
            <a:spLocks noGrp="1"/>
          </p:cNvSpPr>
          <p:nvPr>
            <p:ph type="body" idx="1"/>
          </p:nvPr>
        </p:nvSpPr>
        <p:spPr>
          <a:xfrm>
            <a:off x="684869" y="4413261"/>
            <a:ext cx="5488264" cy="411307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663" tIns="44832" rIns="89663" bIns="44832"/>
          <a:lstStyle/>
          <a:p>
            <a:r>
              <a:rPr lang="en-US" altLang="en-US" sz="1100" dirty="0">
                <a:latin typeface="Arial" pitchFamily="34" charset="0"/>
              </a:rPr>
              <a:t>#1 cause of years lost to disability worldwide</a:t>
            </a:r>
          </a:p>
          <a:p>
            <a:r>
              <a:rPr lang="en-US" altLang="en-US" sz="1100" dirty="0">
                <a:latin typeface="Arial" pitchFamily="34" charset="0"/>
              </a:rPr>
              <a:t>Currently ranked third leading cause of global burden of disease and the leading cause for women</a:t>
            </a:r>
          </a:p>
          <a:p>
            <a:r>
              <a:rPr lang="en-US" altLang="en-US" sz="1100" dirty="0">
                <a:latin typeface="Arial" pitchFamily="34" charset="0"/>
              </a:rPr>
              <a:t>Projected to be leading cause of global burden of disease by 2030</a:t>
            </a:r>
          </a:p>
          <a:p>
            <a:r>
              <a:rPr lang="en-US" altLang="en-US" sz="1100" dirty="0">
                <a:latin typeface="Arial" pitchFamily="34" charset="0"/>
              </a:rPr>
              <a:t>Most (75-85%) persons with mental and psychosocial disabilities in low and middle income countries do not have access </a:t>
            </a:r>
            <a:br>
              <a:rPr lang="en-US" altLang="en-US" sz="1100" dirty="0">
                <a:latin typeface="Arial" pitchFamily="34" charset="0"/>
              </a:rPr>
            </a:br>
            <a:r>
              <a:rPr lang="en-US" altLang="en-US" sz="1100" dirty="0">
                <a:latin typeface="Arial" pitchFamily="34" charset="0"/>
              </a:rPr>
              <a:t>to treatment.</a:t>
            </a:r>
          </a:p>
          <a:p>
            <a:pPr marL="0" lvl="1"/>
            <a:r>
              <a:rPr lang="en-US" altLang="en-US" sz="1100" b="1" dirty="0">
                <a:latin typeface="Arial" pitchFamily="34" charset="0"/>
              </a:rPr>
              <a:t>REFERENCES:</a:t>
            </a:r>
            <a:endParaRPr lang="en-US" altLang="en-US" sz="1100" dirty="0">
              <a:latin typeface="Arial" pitchFamily="34" charset="0"/>
            </a:endParaRPr>
          </a:p>
          <a:p>
            <a:pPr marL="0" lvl="1"/>
            <a:r>
              <a:rPr lang="en-US" altLang="en-US" sz="1100" b="1" dirty="0">
                <a:latin typeface="Arial" pitchFamily="34" charset="0"/>
              </a:rPr>
              <a:t>Ref #1 </a:t>
            </a:r>
            <a:r>
              <a:rPr lang="en-US" altLang="en-US" sz="1100" dirty="0">
                <a:latin typeface="Arial" pitchFamily="34" charset="0"/>
              </a:rPr>
              <a:t>= </a:t>
            </a:r>
            <a:r>
              <a:rPr lang="en-CA" altLang="en-US" sz="1100" dirty="0">
                <a:latin typeface="Arial" pitchFamily="34" charset="0"/>
              </a:rPr>
              <a:t>WHO, The Global Burden of Disease, 2004 Update. Available at </a:t>
            </a:r>
            <a:r>
              <a:rPr lang="en-CA" altLang="en-US" sz="1100" dirty="0">
                <a:latin typeface="Arial" pitchFamily="34" charset="0"/>
                <a:hlinkClick r:id="rId3"/>
              </a:rPr>
              <a:t>http://www.who.int/healthinfo/global_burden_disease/GBD_report_2004update_full.pdf</a:t>
            </a:r>
            <a:r>
              <a:rPr lang="en-CA" altLang="en-US" sz="1100" dirty="0">
                <a:latin typeface="Arial" pitchFamily="34" charset="0"/>
              </a:rPr>
              <a:t>. Accessed 19 December, 2011.</a:t>
            </a:r>
          </a:p>
          <a:p>
            <a:pPr marL="0" lvl="1"/>
            <a:r>
              <a:rPr lang="en-CA" altLang="en-US" sz="1100" b="1" dirty="0">
                <a:latin typeface="Arial" pitchFamily="34" charset="0"/>
              </a:rPr>
              <a:t>Ref #2 </a:t>
            </a:r>
            <a:r>
              <a:rPr lang="en-CA" altLang="en-US" sz="1100" dirty="0">
                <a:latin typeface="Arial" pitchFamily="34" charset="0"/>
              </a:rPr>
              <a:t>= WHO, Mental Health, Depression. What Is Depression? Available at http://</a:t>
            </a:r>
            <a:r>
              <a:rPr lang="en-CA" altLang="en-US" sz="1100" dirty="0" err="1">
                <a:latin typeface="Arial" pitchFamily="34" charset="0"/>
              </a:rPr>
              <a:t>www.who.int</a:t>
            </a:r>
            <a:r>
              <a:rPr lang="en-CA" altLang="en-US" sz="1100" dirty="0">
                <a:latin typeface="Arial" pitchFamily="34" charset="0"/>
              </a:rPr>
              <a:t>/</a:t>
            </a:r>
            <a:r>
              <a:rPr lang="en-CA" altLang="en-US" sz="1100" dirty="0" err="1">
                <a:latin typeface="Arial" pitchFamily="34" charset="0"/>
              </a:rPr>
              <a:t>mental_health</a:t>
            </a:r>
            <a:r>
              <a:rPr lang="en-CA" altLang="en-US" sz="1100" dirty="0">
                <a:latin typeface="Arial" pitchFamily="34" charset="0"/>
              </a:rPr>
              <a:t>/management/depression/definition/</a:t>
            </a:r>
            <a:r>
              <a:rPr lang="en-CA" altLang="en-US" sz="1100" dirty="0" err="1">
                <a:latin typeface="Arial" pitchFamily="34" charset="0"/>
              </a:rPr>
              <a:t>en</a:t>
            </a:r>
            <a:r>
              <a:rPr lang="en-CA" altLang="en-US" sz="1100" dirty="0">
                <a:latin typeface="Arial" pitchFamily="34" charset="0"/>
              </a:rPr>
              <a:t>/</a:t>
            </a:r>
            <a:r>
              <a:rPr lang="en-CA" altLang="en-US" sz="1100" dirty="0" err="1">
                <a:latin typeface="Arial" pitchFamily="34" charset="0"/>
              </a:rPr>
              <a:t>index.html</a:t>
            </a:r>
            <a:r>
              <a:rPr lang="en-CA" altLang="en-US" sz="1100" dirty="0">
                <a:latin typeface="Arial" pitchFamily="34" charset="0"/>
              </a:rPr>
              <a:t>#. Accessed December 19, 2011.</a:t>
            </a:r>
          </a:p>
          <a:p>
            <a:pPr marL="0" lvl="1"/>
            <a:r>
              <a:rPr lang="en-GB" altLang="en-US" sz="1100" b="1" dirty="0">
                <a:latin typeface="Arial" pitchFamily="34" charset="0"/>
              </a:rPr>
              <a:t>Ref # 3. </a:t>
            </a:r>
            <a:r>
              <a:rPr lang="en-GB" altLang="en-US" sz="1100" dirty="0">
                <a:latin typeface="Arial" pitchFamily="34" charset="0"/>
              </a:rPr>
              <a:t>WHO World Mental Health Survey Consortium. Prevalence, severity and unmet need for treatment of mental disorders in the World Health Organization World Mental Health Surveys. Journal of the American Medical Association, 2004,291:2581-2590.</a:t>
            </a:r>
            <a:endParaRPr lang="en-US" altLang="en-US" sz="1100" dirty="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ltLang="en-US" sz="1000" dirty="0">
                <a:latin typeface="Arial" pitchFamily="34" charset="0"/>
              </a:rPr>
              <a:t>Depression is one of the most common causes of morbidity in developing countries. It is believed that there are many barriers to diagnosis and treatment in the primary care setting. Through a sample of 50 primary health care providers working in the public health clinics of the Jordanian Ministry of Health (MOH), it was identified that the lack of education about depression, lack of availability of appropriate therapies, competing clinical demands, social issues, and the lack of patient acceptance of the diagnosis were among the most important barriers to the identification, diagnosis, and treatment of patients with depression in this population.</a:t>
            </a:r>
            <a:endParaRPr lang="en-CA" altLang="en-US" sz="1000" b="1" dirty="0">
              <a:latin typeface="Arial" pitchFamily="34" charset="0"/>
            </a:endParaRPr>
          </a:p>
          <a:p>
            <a:r>
              <a:rPr lang="en-CA" altLang="en-US" sz="1000" b="1" dirty="0">
                <a:latin typeface="Arial" pitchFamily="34" charset="0"/>
              </a:rPr>
              <a:t>REFERENCE:</a:t>
            </a:r>
            <a:endParaRPr lang="en-CA" altLang="en-US" sz="1000" dirty="0">
              <a:latin typeface="Arial" pitchFamily="34" charset="0"/>
            </a:endParaRPr>
          </a:p>
          <a:p>
            <a:r>
              <a:rPr lang="en-CA" altLang="en-US" sz="1000" dirty="0">
                <a:latin typeface="Arial" pitchFamily="34" charset="0"/>
              </a:rPr>
              <a:t>Nasir LS, Al-</a:t>
            </a:r>
            <a:r>
              <a:rPr lang="en-CA" altLang="en-US" sz="1000" dirty="0" err="1">
                <a:latin typeface="Arial" pitchFamily="34" charset="0"/>
              </a:rPr>
              <a:t>Qutob</a:t>
            </a:r>
            <a:r>
              <a:rPr lang="en-CA" altLang="en-US" sz="1000" dirty="0">
                <a:latin typeface="Arial" pitchFamily="34" charset="0"/>
              </a:rPr>
              <a:t> R. Barriers to the diagnosis and treatment of depression in Jordan. A nationwide qualitative study.</a:t>
            </a:r>
            <a:r>
              <a:rPr lang="en-CA" altLang="en-US" sz="1000" i="1" dirty="0">
                <a:latin typeface="Arial" pitchFamily="34" charset="0"/>
              </a:rPr>
              <a:t> Am Board Fam </a:t>
            </a:r>
            <a:r>
              <a:rPr lang="en-CA" altLang="en-US" sz="1000" i="1" dirty="0" err="1">
                <a:latin typeface="Arial" pitchFamily="34" charset="0"/>
              </a:rPr>
              <a:t>Pract</a:t>
            </a:r>
            <a:r>
              <a:rPr lang="en-CA" altLang="en-US" sz="1000" i="1" dirty="0">
                <a:latin typeface="Arial" pitchFamily="34" charset="0"/>
              </a:rPr>
              <a:t>. </a:t>
            </a:r>
            <a:r>
              <a:rPr lang="en-CA" altLang="en-US" sz="1000" dirty="0">
                <a:latin typeface="Arial" pitchFamily="34" charset="0"/>
              </a:rPr>
              <a:t>2005 Mar-Apr;18(2):125-31.</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B0A19-F554-4067-A3D9-377F267AB01A}" type="slidenum">
              <a:rPr lang="en-US" smtClean="0"/>
              <a:t>29</a:t>
            </a:fld>
            <a:endParaRPr lang="en-US"/>
          </a:p>
        </p:txBody>
      </p:sp>
    </p:spTree>
    <p:extLst>
      <p:ext uri="{BB962C8B-B14F-4D97-AF65-F5344CB8AC3E}">
        <p14:creationId xmlns:p14="http://schemas.microsoft.com/office/powerpoint/2010/main" val="2984912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Out patient data. High utilizers are </a:t>
            </a:r>
            <a:r>
              <a:rPr lang="en-US" altLang="en-US" dirty="0" err="1"/>
              <a:t>ususally</a:t>
            </a:r>
            <a:r>
              <a:rPr lang="en-US" altLang="en-US" dirty="0"/>
              <a:t> depressed, anxious or somatization d/o or substance abuser</a:t>
            </a:r>
          </a:p>
        </p:txBody>
      </p:sp>
      <p:sp>
        <p:nvSpPr>
          <p:cNvPr id="9114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defRPr/>
            </a:pPr>
            <a:fld id="{C4A6419A-C3D2-4D4F-9799-7C4FBE4B1EFF}" type="slidenum">
              <a:rPr lang="en-US" altLang="en-US" smtClean="0"/>
              <a:pPr eaLnBrk="1" hangingPunct="1">
                <a:spcBef>
                  <a:spcPct val="0"/>
                </a:spcBef>
                <a:defRPr/>
              </a:pPr>
              <a:t>30</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315897-8698-40F1-94EE-81A93AB788A0}" type="slidenum">
              <a:rPr lang="x-none" altLang="en-US"/>
              <a:pPr/>
              <a:t>34</a:t>
            </a:fld>
            <a:endParaRPr lang="en-US" alt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a:xfrm>
            <a:off x="914400" y="4343400"/>
            <a:ext cx="5029200" cy="4114800"/>
          </a:xfrm>
        </p:spPr>
        <p:txBody>
          <a:bodyPr/>
          <a:lstStyle/>
          <a:p>
            <a:r>
              <a:rPr lang="en-US" altLang="en-US"/>
              <a:t>Patients coming in with information from TV, radio, magazine, and the Internet.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26DDE4-1A5B-4C22-8FBB-1E6D944E70C8}" type="slidenum">
              <a:rPr lang="en-US" smtClean="0"/>
              <a:t>41</a:t>
            </a:fld>
            <a:endParaRPr lang="en-US"/>
          </a:p>
        </p:txBody>
      </p:sp>
    </p:spTree>
    <p:extLst>
      <p:ext uri="{BB962C8B-B14F-4D97-AF65-F5344CB8AC3E}">
        <p14:creationId xmlns:p14="http://schemas.microsoft.com/office/powerpoint/2010/main" val="412435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18CC2F-92DE-4243-B6FD-894DD7BE64ED}" type="slidenum">
              <a:rPr lang="x-none" altLang="en-US"/>
              <a:pPr/>
              <a:t>45</a:t>
            </a:fld>
            <a:endParaRPr lang="en-US" alt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914400" y="4668838"/>
            <a:ext cx="5029200" cy="1187450"/>
          </a:xfrm>
        </p:spPr>
        <p:txBody>
          <a:bodyPr/>
          <a:lstStyle/>
          <a:p>
            <a:r>
              <a:rPr lang="en-GB" altLang="en-US"/>
              <a:t>The World Health Organisation figures from 1997 show that the number of reported deaths from suicide is high compared to more high-profile causes of death. The actual figure is likely to be much higher as many suicides are not reported. According to the WHO figures for some countries, such as Mexico, do not even report death by suicides. This indicates a discrepancy in the way mortality figures are reported.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A359FA-4655-4F5A-839E-48C53470DBC3}" type="slidenum">
              <a:rPr lang="x-none" altLang="en-US"/>
              <a:pPr/>
              <a:t>46</a:t>
            </a:fld>
            <a:endParaRPr lang="en-US" alt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xfrm>
            <a:off x="914400" y="4668838"/>
            <a:ext cx="5029200" cy="1187450"/>
          </a:xfrm>
        </p:spPr>
        <p:txBody>
          <a:bodyPr/>
          <a:lstStyle/>
          <a:p>
            <a:r>
              <a:rPr lang="en-GB" altLang="en-US"/>
              <a:t>The presence of a psychiatric disorder (including alcohol and drug abuse) is the strongest risk factor for suicide, so that the prevention and treatment of psychiatric disorders would undoubtedly have a significant effect on the number of suicides. It is widely accepted that over 90% of those in the USA and Europe who succeed in committing suicide have a psychiatric illness at the time of death.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2067F9-4BDA-4D5D-AB94-48BDEA33463D}" type="slidenum">
              <a:rPr lang="x-none" altLang="en-US"/>
              <a:pPr/>
              <a:t>8</a:t>
            </a:fld>
            <a:endParaRPr lang="en-US" alt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xfrm>
            <a:off x="914400" y="4343400"/>
            <a:ext cx="5029200" cy="4114800"/>
          </a:xfrm>
        </p:spPr>
        <p:txBody>
          <a:bodyPr/>
          <a:lstStyle/>
          <a:p>
            <a:r>
              <a:rPr lang="en-US" altLang="en-US"/>
              <a:t>An alternative mnemonic to SIGE CAPS</a:t>
            </a:r>
          </a:p>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50938" y="687388"/>
            <a:ext cx="4565650" cy="3425825"/>
          </a:xfrm>
          <a:ln/>
        </p:spPr>
      </p:sp>
      <p:sp>
        <p:nvSpPr>
          <p:cNvPr id="63491" name="Rectangle 3"/>
          <p:cNvSpPr>
            <a:spLocks noGrp="1" noChangeArrowheads="1"/>
          </p:cNvSpPr>
          <p:nvPr>
            <p:ph type="body" idx="1"/>
          </p:nvPr>
        </p:nvSpPr>
        <p:spPr>
          <a:xfrm>
            <a:off x="554418" y="4413261"/>
            <a:ext cx="5819050" cy="411307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663" tIns="44832" rIns="89663" bIns="44832"/>
          <a:lstStyle/>
          <a:p>
            <a:r>
              <a:rPr lang="en-GB" altLang="en-US" sz="1000">
                <a:latin typeface="Arial" pitchFamily="34" charset="0"/>
              </a:rPr>
              <a:t>Major depressive disorder (MDD) is associated with significant psychosocial and occupational disability. In a study, nearly all (96.9%) respondents with 12-month MDD reported at least some role impairment associated with their depression in at least 1 of the 4 SDS role domains, with 87.4% describing this impairment as at least moderate, 59.3% as either severe or very severe, and 19.1% as very severe.</a:t>
            </a:r>
            <a:r>
              <a:rPr lang="en-GB" altLang="en-US" sz="1000" baseline="30000">
                <a:latin typeface="Arial" pitchFamily="34" charset="0"/>
              </a:rPr>
              <a:t>3</a:t>
            </a:r>
          </a:p>
          <a:p>
            <a:r>
              <a:rPr lang="en-GB" altLang="en-US" sz="1000">
                <a:latin typeface="Arial" pitchFamily="34" charset="0"/>
              </a:rPr>
              <a:t>Psychosocial disability associated with unipolar MDD is pervasive and chronic, affecting most areas of everyday function; disability varies directly with the level of depressive symptom severity during the course of illness; disability is state dependent—when depressive symptoms are present, disability is present; when the same patients are asymptomatic, disability decreases significantly and psychosocial function is good or very good.</a:t>
            </a:r>
            <a:r>
              <a:rPr lang="en-GB" altLang="en-US" sz="1000" baseline="30000">
                <a:latin typeface="Arial" pitchFamily="34" charset="0"/>
              </a:rPr>
              <a:t>2</a:t>
            </a:r>
          </a:p>
          <a:p>
            <a:r>
              <a:rPr lang="en-GB" altLang="en-US" sz="1000">
                <a:latin typeface="Arial" pitchFamily="34" charset="0"/>
              </a:rPr>
              <a:t>Depressive illness is associated with persistent difficulties in workplace functioning. Depressive disorders in the workplace persist over time and have a major effect on work performance/productivity, most notably on “presenteeism,” or reduced effectiveness in the workplace. The impact of depression on function at work was substantially higher than its association with missed days at work.</a:t>
            </a:r>
            <a:r>
              <a:rPr lang="en-GB" altLang="en-US" sz="1000" baseline="30000">
                <a:latin typeface="Arial" pitchFamily="34" charset="0"/>
              </a:rPr>
              <a:t>1</a:t>
            </a:r>
          </a:p>
          <a:p>
            <a:pPr eaLnBrk="1" hangingPunct="1">
              <a:spcBef>
                <a:spcPct val="0"/>
              </a:spcBef>
            </a:pPr>
            <a:r>
              <a:rPr lang="en-US" altLang="en-US" sz="1000" b="1">
                <a:latin typeface="Arial" pitchFamily="34" charset="0"/>
              </a:rPr>
              <a:t>REFERENCES:</a:t>
            </a:r>
          </a:p>
          <a:p>
            <a:pPr eaLnBrk="1" hangingPunct="1">
              <a:spcBef>
                <a:spcPct val="0"/>
              </a:spcBef>
            </a:pPr>
            <a:r>
              <a:rPr lang="en-US" altLang="en-US" sz="1000">
                <a:latin typeface="Arial" pitchFamily="34" charset="0"/>
              </a:rPr>
              <a:t>1. </a:t>
            </a:r>
            <a:r>
              <a:rPr lang="en-CA" altLang="en-US" sz="1000">
                <a:latin typeface="Arial" pitchFamily="34" charset="0"/>
              </a:rPr>
              <a:t>Druss BG, Schlesinger M, Allen HM Jr. Depressive symptoms, satisfaction with health care, and 2-year work outcomes in an employed population. </a:t>
            </a:r>
            <a:r>
              <a:rPr lang="en-CA" altLang="en-US" sz="1000" i="1">
                <a:latin typeface="Arial" pitchFamily="34" charset="0"/>
              </a:rPr>
              <a:t>Am J Psychiatry</a:t>
            </a:r>
            <a:r>
              <a:rPr lang="en-CA" altLang="en-US" sz="1000">
                <a:latin typeface="Arial" pitchFamily="34" charset="0"/>
              </a:rPr>
              <a:t>. 2001 May;158(5):731-4.</a:t>
            </a:r>
          </a:p>
          <a:p>
            <a:pPr eaLnBrk="1" hangingPunct="1">
              <a:spcBef>
                <a:spcPct val="0"/>
              </a:spcBef>
            </a:pPr>
            <a:r>
              <a:rPr lang="en-US" altLang="en-US" sz="1000">
                <a:latin typeface="Arial" pitchFamily="34" charset="0"/>
              </a:rPr>
              <a:t>2. Judd LL, Akiskal HS, Zeller PJ, Paulus M, Leon AC, Maser JD, Endicott J, Coryell W, Kunovac JL, Mueller TI, Rice JP, Keller MB. Psychosocial disability during the long-term course of unipolar major depressive disorder. </a:t>
            </a:r>
            <a:r>
              <a:rPr lang="en-US" altLang="en-US" sz="1000" i="1">
                <a:latin typeface="Arial" pitchFamily="34" charset="0"/>
              </a:rPr>
              <a:t>Arch Gen Psychiatry</a:t>
            </a:r>
            <a:r>
              <a:rPr lang="en-US" altLang="en-US" sz="1000">
                <a:latin typeface="Arial" pitchFamily="34" charset="0"/>
              </a:rPr>
              <a:t>. 2000 Apr;57(4):375-80.</a:t>
            </a:r>
          </a:p>
          <a:p>
            <a:pPr eaLnBrk="1" hangingPunct="1">
              <a:spcBef>
                <a:spcPct val="0"/>
              </a:spcBef>
            </a:pPr>
            <a:r>
              <a:rPr lang="en-US" altLang="en-US" sz="1000">
                <a:latin typeface="Arial" pitchFamily="34" charset="0"/>
              </a:rPr>
              <a:t>3.</a:t>
            </a:r>
            <a:r>
              <a:rPr lang="en-US" altLang="en-US" sz="1000" b="1">
                <a:latin typeface="Arial" pitchFamily="34" charset="0"/>
              </a:rPr>
              <a:t> </a:t>
            </a:r>
            <a:r>
              <a:rPr lang="en-US" altLang="en-US" sz="1000">
                <a:latin typeface="Arial" pitchFamily="34" charset="0"/>
              </a:rPr>
              <a:t>Kessler RC, Berglund P, Demler O, Jin R, Koretz D, Merikangas KR, Rush AJ, Walters EE, Wang PS; National Comorbidity Survey Replication. The epidemiology of major depressive disorder: results from the National Comorbidity Survey Replication (NCS-R). </a:t>
            </a:r>
            <a:r>
              <a:rPr lang="en-US" altLang="en-US" sz="1000" i="1">
                <a:latin typeface="Arial" pitchFamily="34" charset="0"/>
              </a:rPr>
              <a:t>JAMA</a:t>
            </a:r>
            <a:r>
              <a:rPr lang="en-US" altLang="en-US" sz="1000">
                <a:latin typeface="Arial" pitchFamily="34" charset="0"/>
              </a:rPr>
              <a:t>. 2003 Jun 18;289(23):3095-105.</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F5A017A-7C62-479B-A17D-48A6AF058C24}" type="slidenum">
              <a:rPr lang="en-US" altLang="en-US"/>
              <a:pPr/>
              <a:t>13</a:t>
            </a:fld>
            <a:endParaRPr lang="en-US" altLang="en-US"/>
          </a:p>
        </p:txBody>
      </p:sp>
      <p:sp>
        <p:nvSpPr>
          <p:cNvPr id="1505282" name="Rectangle 2"/>
          <p:cNvSpPr>
            <a:spLocks noGrp="1" noRot="1" noChangeAspect="1" noChangeArrowheads="1" noTextEdit="1"/>
          </p:cNvSpPr>
          <p:nvPr>
            <p:ph type="sldImg"/>
          </p:nvPr>
        </p:nvSpPr>
        <p:spPr>
          <a:xfrm>
            <a:off x="1141413" y="687388"/>
            <a:ext cx="4573587" cy="3429000"/>
          </a:xfrm>
          <a:ln cap="flat"/>
        </p:spPr>
      </p:sp>
      <p:sp>
        <p:nvSpPr>
          <p:cNvPr id="1505283" name="Rectangle 3"/>
          <p:cNvSpPr>
            <a:spLocks noGrp="1" noChangeArrowheads="1"/>
          </p:cNvSpPr>
          <p:nvPr>
            <p:ph type="body" idx="1"/>
          </p:nvPr>
        </p:nvSpPr>
        <p:spPr>
          <a:noFill/>
          <a:ln/>
        </p:spPr>
        <p:txBody>
          <a:bodyPr/>
          <a:lstStyle/>
          <a:p>
            <a:pPr eaLnBrk="0" hangingPunct="0">
              <a:buFontTx/>
              <a:buNone/>
            </a:pPr>
            <a:r>
              <a:rPr lang="en-US" altLang="en-US"/>
              <a:t>Many hypotheses attempt to explain the etiology and pathogenesis of depressive disorders.  All of them recognize the roles of:</a:t>
            </a:r>
          </a:p>
          <a:p>
            <a:pPr eaLnBrk="0" hangingPunct="0"/>
            <a:r>
              <a:rPr lang="en-US" altLang="en-US"/>
              <a:t>Neurobiologic factors:  family, twin, and adoption studies indicate that the risk for depressive disorders is familial, and that norepinephrine, serotonin, and dopamine have important roles in depressive disorders.</a:t>
            </a:r>
          </a:p>
          <a:p>
            <a:pPr eaLnBrk="0" hangingPunct="0"/>
            <a:r>
              <a:rPr lang="en-US" altLang="en-US"/>
              <a:t>Psychosocial factors:  their involvement is exemplified by the effects of social support ("buffering” effect), which appears to protect individuals from the deleterious effects of stressful life events.</a:t>
            </a:r>
          </a:p>
          <a:p>
            <a:pPr eaLnBrk="0" hangingPunct="0"/>
            <a:r>
              <a:rPr lang="en-US" altLang="en-US"/>
              <a:t>Developmental factors: a relationship exists between stressful events and the development of a disorder.</a:t>
            </a:r>
          </a:p>
          <a:p>
            <a:pPr eaLnBrk="0" hangingPunct="0">
              <a:buFontTx/>
              <a:buNone/>
            </a:pPr>
            <a:r>
              <a:rPr lang="en-US" altLang="en-US"/>
              <a:t>WPA/PTD Educational Program on Depressive Disorders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AC0398D-EDD4-4253-B4C8-E41C5C839531}" type="slidenum">
              <a:rPr lang="en-US" altLang="en-US"/>
              <a:pPr/>
              <a:t>14</a:t>
            </a:fld>
            <a:endParaRPr lang="en-US" altLang="en-US"/>
          </a:p>
        </p:txBody>
      </p:sp>
      <p:sp>
        <p:nvSpPr>
          <p:cNvPr id="1508354" name="Rectangle 2"/>
          <p:cNvSpPr>
            <a:spLocks noGrp="1" noRot="1" noChangeAspect="1" noChangeArrowheads="1" noTextEdit="1"/>
          </p:cNvSpPr>
          <p:nvPr>
            <p:ph type="sldImg"/>
          </p:nvPr>
        </p:nvSpPr>
        <p:spPr>
          <a:xfrm>
            <a:off x="1141413" y="687388"/>
            <a:ext cx="4573587" cy="3429000"/>
          </a:xfrm>
          <a:ln cap="flat"/>
        </p:spPr>
      </p:sp>
      <p:sp>
        <p:nvSpPr>
          <p:cNvPr id="1508355"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Rot="1" noChangeAspect="1" noTextEdit="1"/>
          </p:cNvSpPr>
          <p:nvPr>
            <p:ph type="sldImg"/>
          </p:nvPr>
        </p:nvSpPr>
        <p:spPr>
          <a:xfrm>
            <a:off x="1149350" y="687388"/>
            <a:ext cx="4568825" cy="3425825"/>
          </a:xfrm>
          <a:ln/>
        </p:spPr>
      </p:sp>
      <p:sp>
        <p:nvSpPr>
          <p:cNvPr id="58371" name="Rectangle 9"/>
          <p:cNvSpPr>
            <a:spLocks noChangeArrowheads="1"/>
          </p:cNvSpPr>
          <p:nvPr/>
        </p:nvSpPr>
        <p:spPr bwMode="auto">
          <a:xfrm>
            <a:off x="798237" y="7921238"/>
            <a:ext cx="5401296" cy="649102"/>
          </a:xfrm>
          <a:prstGeom prst="rect">
            <a:avLst/>
          </a:prstGeom>
          <a:solidFill>
            <a:srgbClr val="FFFFCC"/>
          </a:solidFill>
          <a:ln w="9525">
            <a:solidFill>
              <a:schemeClr val="tx1"/>
            </a:solidFill>
            <a:miter lim="800000"/>
            <a:headEnd/>
            <a:tailEnd/>
          </a:ln>
        </p:spPr>
        <p:txBody>
          <a:bodyPr wrap="none" lIns="85626" tIns="42813" rIns="85626" bIns="42813" anchor="ctr"/>
          <a:lstStyle>
            <a:lvl1pPr defTabSz="903288" eaLnBrk="0" hangingPunct="0">
              <a:defRPr>
                <a:solidFill>
                  <a:schemeClr val="tx1"/>
                </a:solidFill>
                <a:latin typeface="Arial" pitchFamily="34" charset="0"/>
                <a:ea typeface="ＭＳ Ｐゴシック" pitchFamily="34" charset="-128"/>
              </a:defRPr>
            </a:lvl1pPr>
            <a:lvl2pPr marL="742950" indent="-285750" defTabSz="903288" eaLnBrk="0" hangingPunct="0">
              <a:defRPr>
                <a:solidFill>
                  <a:schemeClr val="tx1"/>
                </a:solidFill>
                <a:latin typeface="Arial" pitchFamily="34" charset="0"/>
                <a:ea typeface="ＭＳ Ｐゴシック" pitchFamily="34" charset="-128"/>
              </a:defRPr>
            </a:lvl2pPr>
            <a:lvl3pPr marL="1143000" indent="-228600" defTabSz="903288" eaLnBrk="0" hangingPunct="0">
              <a:defRPr>
                <a:solidFill>
                  <a:schemeClr val="tx1"/>
                </a:solidFill>
                <a:latin typeface="Arial" pitchFamily="34" charset="0"/>
                <a:ea typeface="ＭＳ Ｐゴシック" pitchFamily="34" charset="-128"/>
              </a:defRPr>
            </a:lvl3pPr>
            <a:lvl4pPr marL="1600200" indent="-228600" defTabSz="903288" eaLnBrk="0" hangingPunct="0">
              <a:defRPr>
                <a:solidFill>
                  <a:schemeClr val="tx1"/>
                </a:solidFill>
                <a:latin typeface="Arial" pitchFamily="34" charset="0"/>
                <a:ea typeface="ＭＳ Ｐゴシック" pitchFamily="34" charset="-128"/>
              </a:defRPr>
            </a:lvl4pPr>
            <a:lvl5pPr marL="2057400" indent="-228600" defTabSz="903288" eaLnBrk="0" hangingPunct="0">
              <a:defRPr>
                <a:solidFill>
                  <a:schemeClr val="tx1"/>
                </a:solidFill>
                <a:latin typeface="Arial" pitchFamily="34" charset="0"/>
                <a:ea typeface="ＭＳ Ｐゴシック" pitchFamily="34" charset="-128"/>
              </a:defRPr>
            </a:lvl5pPr>
            <a:lvl6pPr marL="2514600" indent="-228600" defTabSz="90328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0328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0328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0328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p>
        </p:txBody>
      </p:sp>
      <p:sp>
        <p:nvSpPr>
          <p:cNvPr id="58372" name="Rectangle 7"/>
          <p:cNvSpPr>
            <a:spLocks noChangeArrowheads="1"/>
          </p:cNvSpPr>
          <p:nvPr/>
        </p:nvSpPr>
        <p:spPr bwMode="auto">
          <a:xfrm>
            <a:off x="922475" y="8078405"/>
            <a:ext cx="5019261" cy="506896"/>
          </a:xfrm>
          <a:prstGeom prst="rect">
            <a:avLst/>
          </a:prstGeom>
          <a:noFill/>
          <a:ln>
            <a:noFill/>
          </a:ln>
          <a:effectLst>
            <a:prstShdw prst="shdw17" dist="17961" dir="2700000">
              <a:srgbClr val="2F4D71"/>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516" tIns="45257" rIns="90516" bIns="45257">
            <a:spAutoFit/>
          </a:bodyPr>
          <a:lstStyle>
            <a:lvl1pPr defTabSz="903288" eaLnBrk="0" hangingPunct="0">
              <a:defRPr>
                <a:solidFill>
                  <a:schemeClr val="tx1"/>
                </a:solidFill>
                <a:latin typeface="Arial" pitchFamily="34" charset="0"/>
                <a:ea typeface="ＭＳ Ｐゴシック" pitchFamily="34" charset="-128"/>
              </a:defRPr>
            </a:lvl1pPr>
            <a:lvl2pPr marL="742950" indent="-285750" defTabSz="903288" eaLnBrk="0" hangingPunct="0">
              <a:defRPr>
                <a:solidFill>
                  <a:schemeClr val="tx1"/>
                </a:solidFill>
                <a:latin typeface="Arial" pitchFamily="34" charset="0"/>
                <a:ea typeface="ＭＳ Ｐゴシック" pitchFamily="34" charset="-128"/>
              </a:defRPr>
            </a:lvl2pPr>
            <a:lvl3pPr marL="1143000" indent="-228600" defTabSz="903288" eaLnBrk="0" hangingPunct="0">
              <a:defRPr>
                <a:solidFill>
                  <a:schemeClr val="tx1"/>
                </a:solidFill>
                <a:latin typeface="Arial" pitchFamily="34" charset="0"/>
                <a:ea typeface="ＭＳ Ｐゴシック" pitchFamily="34" charset="-128"/>
              </a:defRPr>
            </a:lvl3pPr>
            <a:lvl4pPr marL="1600200" indent="-228600" defTabSz="903288" eaLnBrk="0" hangingPunct="0">
              <a:defRPr>
                <a:solidFill>
                  <a:schemeClr val="tx1"/>
                </a:solidFill>
                <a:latin typeface="Arial" pitchFamily="34" charset="0"/>
                <a:ea typeface="ＭＳ Ｐゴシック" pitchFamily="34" charset="-128"/>
              </a:defRPr>
            </a:lvl4pPr>
            <a:lvl5pPr marL="2057400" indent="-228600" defTabSz="903288" eaLnBrk="0" hangingPunct="0">
              <a:defRPr>
                <a:solidFill>
                  <a:schemeClr val="tx1"/>
                </a:solidFill>
                <a:latin typeface="Arial" pitchFamily="34" charset="0"/>
                <a:ea typeface="ＭＳ Ｐゴシック" pitchFamily="34" charset="-128"/>
              </a:defRPr>
            </a:lvl5pPr>
            <a:lvl6pPr marL="2514600" indent="-228600" defTabSz="90328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0328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0328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0328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900" b="1"/>
              <a:t>Key message:</a:t>
            </a:r>
          </a:p>
          <a:p>
            <a:pPr eaLnBrk="1" hangingPunct="1"/>
            <a:r>
              <a:rPr lang="en-US" altLang="en-US" sz="900"/>
              <a:t>Depression can affect multiple areas of a patient’s life − emotionally, physically </a:t>
            </a:r>
            <a:br>
              <a:rPr lang="en-US" altLang="en-US" sz="900"/>
            </a:br>
            <a:r>
              <a:rPr lang="en-US" altLang="en-US" sz="900"/>
              <a:t>and functionally.</a:t>
            </a:r>
          </a:p>
        </p:txBody>
      </p:sp>
      <p:sp>
        <p:nvSpPr>
          <p:cNvPr id="58373" name="Notes Placeholder 2"/>
          <p:cNvSpPr>
            <a:spLocks noGrp="1"/>
          </p:cNvSpPr>
          <p:nvPr/>
        </p:nvSpPr>
        <p:spPr bwMode="auto">
          <a:xfrm>
            <a:off x="686422" y="4342537"/>
            <a:ext cx="5485158" cy="4114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894" tIns="46446" rIns="92894" bIns="46446"/>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30000"/>
              </a:spcBef>
            </a:pPr>
            <a:endParaRPr lang="en-CA" altLang="en-US" sz="1100"/>
          </a:p>
        </p:txBody>
      </p:sp>
      <p:sp>
        <p:nvSpPr>
          <p:cNvPr id="58374" name="Notes Placeholder 1"/>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898525"/>
            <a:r>
              <a:rPr lang="en-US" altLang="en-US" b="1">
                <a:latin typeface="Arial" pitchFamily="34" charset="0"/>
              </a:rPr>
              <a:t>Key message:</a:t>
            </a:r>
          </a:p>
          <a:p>
            <a:pPr defTabSz="898525"/>
            <a:r>
              <a:rPr lang="en-US" altLang="en-US">
                <a:latin typeface="Arial" pitchFamily="34" charset="0"/>
              </a:rPr>
              <a:t>From the neurobiological perspective, a new clinical outlook of depression encompasses the understanding of molecular, cellular, chemical, behavioral and environmental factors of depression.</a:t>
            </a:r>
          </a:p>
          <a:p>
            <a:pPr defTabSz="898525"/>
            <a:endParaRPr lang="en-US" altLang="en-US">
              <a:latin typeface="Arial" pitchFamily="34" charset="0"/>
            </a:endParaRPr>
          </a:p>
          <a:p>
            <a:pPr defTabSz="898525"/>
            <a:endParaRPr lang="en-US" altLang="en-US">
              <a:latin typeface="Arial" pitchFamily="34" charset="0"/>
            </a:endParaRPr>
          </a:p>
          <a:p>
            <a:pPr defTabSz="898525"/>
            <a:endParaRPr lang="en-CA" altLang="en-US">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1000" dirty="0">
                <a:latin typeface="Arial" pitchFamily="34" charset="0"/>
              </a:rPr>
              <a:t>It is known that depression is an illness that affects the mind and mood of a sufferer, altering that person’s core experience of others and the world around them. There is emerging evidence that depressed patients have a significant loss of cells in the prefrontal cortex. An increase in cortisol and norepinephrine secretion represents a highly adverse biochemical environment, a condition that is likely to contribute to many different adverse outcomes, including increased</a:t>
            </a:r>
          </a:p>
          <a:p>
            <a:r>
              <a:rPr lang="en-GB" altLang="en-US" sz="1000" dirty="0">
                <a:latin typeface="Arial" pitchFamily="34" charset="0"/>
              </a:rPr>
              <a:t>visceral fat, insulin resistance, increased inflammation, enhanced blood coagulation, deficient fibrinolysis, decreased bone formation, and increased bone resorption. These changes support the concept of depression as a systemic disease that may have primary medical manifestations. Moreover, depression has adverse</a:t>
            </a:r>
          </a:p>
          <a:p>
            <a:r>
              <a:rPr lang="en-GB" altLang="en-US" sz="1000" dirty="0">
                <a:latin typeface="Arial" pitchFamily="34" charset="0"/>
              </a:rPr>
              <a:t>effects on co-morbid medical diagnoses as well, such as coronary artery disease, diabetes, and osteoporosis.</a:t>
            </a:r>
            <a:endParaRPr lang="en-CA" altLang="en-US" sz="1000" b="1" dirty="0">
              <a:latin typeface="Arial" pitchFamily="34" charset="0"/>
            </a:endParaRPr>
          </a:p>
          <a:p>
            <a:r>
              <a:rPr lang="en-CA" altLang="en-US" sz="1000" b="1" dirty="0">
                <a:latin typeface="Arial" pitchFamily="34" charset="0"/>
              </a:rPr>
              <a:t>REFERENCE:</a:t>
            </a:r>
          </a:p>
          <a:p>
            <a:r>
              <a:rPr lang="en-CA" altLang="en-US" sz="1000" dirty="0">
                <a:latin typeface="Arial" pitchFamily="34" charset="0"/>
              </a:rPr>
              <a:t>Gold PW, Charney DS. Diseases of the mind and brain: depression: a disease of the mind, brain, and body. </a:t>
            </a:r>
            <a:r>
              <a:rPr lang="en-CA" altLang="en-US" sz="1000" i="1" dirty="0">
                <a:latin typeface="Arial" pitchFamily="34" charset="0"/>
              </a:rPr>
              <a:t>Am J Psychiatry</a:t>
            </a:r>
            <a:r>
              <a:rPr lang="en-CA" altLang="en-US" sz="1000" dirty="0">
                <a:latin typeface="Arial" pitchFamily="34" charset="0"/>
              </a:rPr>
              <a:t>. 2002 Nov;159(11):1826.</a:t>
            </a:r>
          </a:p>
          <a:p>
            <a:endParaRPr lang="en-CA" altLang="en-US" sz="1000" dirty="0">
              <a:latin typeface="Arial" pitchFamily="34" charset="0"/>
            </a:endParaRPr>
          </a:p>
          <a:p>
            <a:endParaRPr lang="en-CA" altLang="en-US" sz="1000" dirty="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090716-41B6-4615-A52E-3995A6F7CEB3}" type="slidenum">
              <a:rPr lang="x-none" altLang="en-US"/>
              <a:pPr/>
              <a:t>21</a:t>
            </a:fld>
            <a:endParaRPr lang="en-US" altLang="en-US"/>
          </a:p>
        </p:txBody>
      </p:sp>
      <p:sp>
        <p:nvSpPr>
          <p:cNvPr id="95234" name="Rectangle 2"/>
          <p:cNvSpPr>
            <a:spLocks noGrp="1" noRot="1" noChangeAspect="1" noChangeArrowheads="1" noTextEdit="1"/>
          </p:cNvSpPr>
          <p:nvPr>
            <p:ph type="sldImg"/>
          </p:nvPr>
        </p:nvSpPr>
        <p:spPr>
          <a:xfrm>
            <a:off x="1292225" y="796925"/>
            <a:ext cx="4275138" cy="3206750"/>
          </a:xfrm>
          <a:ln/>
        </p:spPr>
      </p:sp>
      <p:sp>
        <p:nvSpPr>
          <p:cNvPr id="95235" name="Rectangle 3"/>
          <p:cNvSpPr>
            <a:spLocks noGrp="1" noChangeArrowheads="1"/>
          </p:cNvSpPr>
          <p:nvPr>
            <p:ph type="body" idx="1"/>
          </p:nvPr>
        </p:nvSpPr>
        <p:spPr>
          <a:xfrm>
            <a:off x="835025" y="4346575"/>
            <a:ext cx="5187950" cy="3849688"/>
          </a:xfrm>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defRPr/>
            </a:pPr>
            <a:fld id="{60E44BBF-4660-4704-9C7D-06DED51A17E0}" type="slidenum">
              <a:rPr lang="en-US" altLang="en-US" smtClean="0"/>
              <a:pPr eaLnBrk="1" hangingPunct="1">
                <a:spcBef>
                  <a:spcPct val="0"/>
                </a:spcBef>
                <a:defRPr/>
              </a:pPr>
              <a:t>25</a:t>
            </a:fld>
            <a:endParaRPr lang="en-US" altLang="en-US"/>
          </a:p>
        </p:txBody>
      </p:sp>
      <p:sp>
        <p:nvSpPr>
          <p:cNvPr id="84995" name="Rectangle 7"/>
          <p:cNvSpPr txBox="1">
            <a:spLocks noGrp="1" noChangeArrowheads="1"/>
          </p:cNvSpPr>
          <p:nvPr/>
        </p:nvSpPr>
        <p:spPr bwMode="auto">
          <a:xfrm>
            <a:off x="3884613" y="8885238"/>
            <a:ext cx="2971800"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668" tIns="43834" rIns="87668" bIns="43834" anchor="b"/>
          <a:lstStyle>
            <a:lvl1pPr defTabSz="893763" eaLnBrk="0" hangingPunct="0">
              <a:spcBef>
                <a:spcPct val="30000"/>
              </a:spcBef>
              <a:defRPr sz="1200">
                <a:solidFill>
                  <a:schemeClr val="tx1"/>
                </a:solidFill>
                <a:latin typeface="Calibri" pitchFamily="34" charset="0"/>
                <a:ea typeface="MS PGothic" pitchFamily="34" charset="-128"/>
              </a:defRPr>
            </a:lvl1pPr>
            <a:lvl2pPr marL="714375" indent="-274638" defTabSz="893763" eaLnBrk="0" hangingPunct="0">
              <a:spcBef>
                <a:spcPct val="30000"/>
              </a:spcBef>
              <a:defRPr sz="1200">
                <a:solidFill>
                  <a:schemeClr val="tx1"/>
                </a:solidFill>
                <a:latin typeface="Calibri" pitchFamily="34" charset="0"/>
                <a:ea typeface="MS PGothic" pitchFamily="34" charset="-128"/>
              </a:defRPr>
            </a:lvl2pPr>
            <a:lvl3pPr marL="1098550" indent="-219075" defTabSz="893763" eaLnBrk="0" hangingPunct="0">
              <a:spcBef>
                <a:spcPct val="30000"/>
              </a:spcBef>
              <a:defRPr sz="1200">
                <a:solidFill>
                  <a:schemeClr val="tx1"/>
                </a:solidFill>
                <a:latin typeface="Calibri" pitchFamily="34" charset="0"/>
                <a:ea typeface="MS PGothic" pitchFamily="34" charset="-128"/>
              </a:defRPr>
            </a:lvl3pPr>
            <a:lvl4pPr marL="1538288" indent="-219075" defTabSz="893763" eaLnBrk="0" hangingPunct="0">
              <a:spcBef>
                <a:spcPct val="30000"/>
              </a:spcBef>
              <a:defRPr sz="1200">
                <a:solidFill>
                  <a:schemeClr val="tx1"/>
                </a:solidFill>
                <a:latin typeface="Calibri" pitchFamily="34" charset="0"/>
                <a:ea typeface="MS PGothic" pitchFamily="34" charset="-128"/>
              </a:defRPr>
            </a:lvl4pPr>
            <a:lvl5pPr marL="1978025" indent="-223838" defTabSz="893763" eaLnBrk="0" hangingPunct="0">
              <a:spcBef>
                <a:spcPct val="30000"/>
              </a:spcBef>
              <a:defRPr sz="1200">
                <a:solidFill>
                  <a:schemeClr val="tx1"/>
                </a:solidFill>
                <a:latin typeface="Calibri" pitchFamily="34" charset="0"/>
                <a:ea typeface="MS PGothic" pitchFamily="34" charset="-128"/>
              </a:defRPr>
            </a:lvl5pPr>
            <a:lvl6pPr marL="2435225" indent="-223838" defTabSz="89376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892425" indent="-223838" defTabSz="89376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349625" indent="-223838" defTabSz="89376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06825" indent="-223838" defTabSz="89376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pPr>
            <a:fld id="{FC3A355D-F153-4047-8982-1509550E0F7E}" type="slidenum">
              <a:rPr lang="en-US" altLang="en-US">
                <a:latin typeface="Arial" pitchFamily="34" charset="0"/>
                <a:cs typeface="Arial" pitchFamily="34" charset="0"/>
              </a:rPr>
              <a:pPr algn="r" eaLnBrk="1" hangingPunct="1">
                <a:spcBef>
                  <a:spcPct val="0"/>
                </a:spcBef>
              </a:pPr>
              <a:t>25</a:t>
            </a:fld>
            <a:endParaRPr lang="en-US" altLang="en-US">
              <a:latin typeface="Arial" pitchFamily="34" charset="0"/>
              <a:cs typeface="Arial" pitchFamily="34" charset="0"/>
            </a:endParaRPr>
          </a:p>
        </p:txBody>
      </p:sp>
      <p:sp>
        <p:nvSpPr>
          <p:cNvPr id="8499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7" name="Rectangle 3"/>
          <p:cNvSpPr>
            <a:spLocks noGrp="1" noChangeArrowheads="1"/>
          </p:cNvSpPr>
          <p:nvPr>
            <p:ph type="body" idx="1"/>
          </p:nvPr>
        </p:nvSpPr>
        <p:spPr bwMode="auto">
          <a:xfrm>
            <a:off x="361950" y="4183063"/>
            <a:ext cx="6084888" cy="49609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lnSpc>
                <a:spcPct val="90000"/>
              </a:lnSpc>
            </a:pPr>
            <a:r>
              <a:rPr lang="en-US" altLang="en-US" sz="800" b="1">
                <a:latin typeface="Arial" pitchFamily="34" charset="0"/>
              </a:rPr>
              <a:t>PURPOSE OF THE SLIDE</a:t>
            </a:r>
            <a:endParaRPr lang="en-US" altLang="en-US" sz="800">
              <a:latin typeface="Arial" pitchFamily="34" charset="0"/>
            </a:endParaRPr>
          </a:p>
          <a:p>
            <a:pPr marL="171450" indent="-171450" eaLnBrk="1" hangingPunct="1">
              <a:lnSpc>
                <a:spcPct val="90000"/>
              </a:lnSpc>
              <a:buFontTx/>
              <a:buChar char="•"/>
            </a:pPr>
            <a:r>
              <a:rPr lang="en-US" altLang="en-US" sz="800">
                <a:latin typeface="Arial" pitchFamily="34" charset="0"/>
              </a:rPr>
              <a:t>Atrophy of the hippocampus, a region of the brain involved in conscious memory, may be associated with depression.</a:t>
            </a:r>
          </a:p>
          <a:p>
            <a:pPr marL="171450" indent="-171450" eaLnBrk="1" hangingPunct="1">
              <a:lnSpc>
                <a:spcPct val="90000"/>
              </a:lnSpc>
            </a:pPr>
            <a:endParaRPr lang="en-US" altLang="en-US" sz="800" b="1">
              <a:latin typeface="Arial" pitchFamily="34" charset="0"/>
            </a:endParaRPr>
          </a:p>
          <a:p>
            <a:pPr marL="171450" indent="-171450" eaLnBrk="1" hangingPunct="1">
              <a:lnSpc>
                <a:spcPct val="90000"/>
              </a:lnSpc>
            </a:pPr>
            <a:r>
              <a:rPr lang="en-US" altLang="en-US" sz="800" b="1">
                <a:latin typeface="Arial" pitchFamily="34" charset="0"/>
              </a:rPr>
              <a:t>SPEAKER DIRECTION</a:t>
            </a:r>
            <a:endParaRPr lang="en-US" altLang="en-US" sz="800">
              <a:latin typeface="Arial" pitchFamily="34" charset="0"/>
            </a:endParaRPr>
          </a:p>
          <a:p>
            <a:pPr marL="171450" indent="-171450" eaLnBrk="1" hangingPunct="1">
              <a:lnSpc>
                <a:spcPct val="90000"/>
              </a:lnSpc>
              <a:buFontTx/>
              <a:buChar char="•"/>
            </a:pPr>
            <a:r>
              <a:rPr lang="en-US" altLang="en-US" sz="800">
                <a:latin typeface="Arial" pitchFamily="34" charset="0"/>
              </a:rPr>
              <a:t>Molecular and cellular studies of stress, depression, and antidepressants have moved the field of mood disorder research beyond the monoamine hypothesis of depression. These studies demonstrated that stress and antidepressant treatment may exert opposing actions on the expression of specific neurotrophic factors in limbic brain regions involved in the regulation of mood and cognition.</a:t>
            </a:r>
            <a:r>
              <a:rPr lang="en-US" altLang="en-US" sz="800" baseline="30000">
                <a:latin typeface="Arial" pitchFamily="34" charset="0"/>
              </a:rPr>
              <a:t>1</a:t>
            </a:r>
          </a:p>
          <a:p>
            <a:pPr marL="171450" indent="-171450" eaLnBrk="1" hangingPunct="1">
              <a:lnSpc>
                <a:spcPct val="90000"/>
              </a:lnSpc>
              <a:buFontTx/>
              <a:buChar char="•"/>
            </a:pPr>
            <a:r>
              <a:rPr lang="en-US" altLang="en-US" sz="800">
                <a:latin typeface="Arial" pitchFamily="34" charset="0"/>
              </a:rPr>
              <a:t>Most notable are studies of BDNF. The functional significance of altered neurotrophic factor expression was highlighted by studies demonstrating that stress and depression can lead to neuronal atrophy and cell loss in key limbic brain regions implicated in depression, including the amygdala, prefrontal cortex, and hippocampus (which expresses high levels of receptors for glucocorticoids, the major stress reactive adrenal steroid).</a:t>
            </a:r>
            <a:r>
              <a:rPr lang="en-US" altLang="en-US" sz="800" baseline="30000">
                <a:latin typeface="Arial" pitchFamily="34" charset="0"/>
              </a:rPr>
              <a:t>1</a:t>
            </a:r>
          </a:p>
          <a:p>
            <a:pPr marL="171450" indent="-171450" eaLnBrk="1" hangingPunct="1">
              <a:lnSpc>
                <a:spcPct val="90000"/>
              </a:lnSpc>
              <a:buFontTx/>
              <a:buChar char="•"/>
            </a:pPr>
            <a:r>
              <a:rPr lang="en-US" altLang="en-US" sz="800">
                <a:latin typeface="Arial" pitchFamily="34" charset="0"/>
              </a:rPr>
              <a:t>Several studies have associated depression with decreased hippocampal volume.</a:t>
            </a:r>
            <a:r>
              <a:rPr lang="en-US" altLang="en-US" sz="800" baseline="30000">
                <a:latin typeface="Arial" pitchFamily="34" charset="0"/>
              </a:rPr>
              <a:t>2,3 </a:t>
            </a:r>
            <a:r>
              <a:rPr lang="en-US" altLang="en-US" sz="800">
                <a:latin typeface="Arial" pitchFamily="34" charset="0"/>
              </a:rPr>
              <a:t>Furthermore, this reduction in volume has been related to the duration of depression.</a:t>
            </a:r>
            <a:r>
              <a:rPr lang="en-US" altLang="en-US" sz="800" baseline="30000">
                <a:latin typeface="Arial" pitchFamily="34" charset="0"/>
              </a:rPr>
              <a:t>3-5</a:t>
            </a:r>
          </a:p>
          <a:p>
            <a:pPr marL="171450" indent="-171450" eaLnBrk="1" hangingPunct="1">
              <a:lnSpc>
                <a:spcPct val="90000"/>
              </a:lnSpc>
            </a:pPr>
            <a:endParaRPr lang="en-US" altLang="en-US" sz="800">
              <a:latin typeface="Arial" pitchFamily="34" charset="0"/>
            </a:endParaRPr>
          </a:p>
          <a:p>
            <a:pPr marL="171450" indent="-171450" eaLnBrk="1" hangingPunct="1">
              <a:lnSpc>
                <a:spcPct val="90000"/>
              </a:lnSpc>
            </a:pPr>
            <a:r>
              <a:rPr lang="en-US" altLang="en-US" sz="800" b="1">
                <a:latin typeface="Arial" pitchFamily="34" charset="0"/>
              </a:rPr>
              <a:t>BACKGROUND</a:t>
            </a:r>
          </a:p>
          <a:p>
            <a:pPr marL="171450" indent="-171450" eaLnBrk="1" hangingPunct="1">
              <a:lnSpc>
                <a:spcPct val="90000"/>
              </a:lnSpc>
              <a:buFontTx/>
              <a:buChar char="•"/>
            </a:pPr>
            <a:r>
              <a:rPr lang="en-US" altLang="en-US" sz="800">
                <a:latin typeface="Arial" pitchFamily="34" charset="0"/>
              </a:rPr>
              <a:t>The hippocampus is one of several limbic structures that have been implicated in mood disorders. Included in the functions of hippocampal circuitry are control of learning and memory and regulation of the hypothalamic-pituitary-adrenal (HPA) axis, both of which are altered in depression. The hippocampus has connections with the amygdala and prefrontal cortex, regions that are more directly involved in emotion and cognition and thereby contribute to other major symptoms of depression.</a:t>
            </a:r>
            <a:r>
              <a:rPr lang="en-US" altLang="en-US" sz="800" baseline="30000">
                <a:latin typeface="Arial" pitchFamily="34" charset="0"/>
              </a:rPr>
              <a:t>1</a:t>
            </a:r>
          </a:p>
          <a:p>
            <a:pPr marL="171450" indent="-171450" eaLnBrk="1" hangingPunct="1">
              <a:lnSpc>
                <a:spcPct val="90000"/>
              </a:lnSpc>
              <a:buFontTx/>
              <a:buChar char="•"/>
            </a:pPr>
            <a:r>
              <a:rPr lang="en-US" altLang="en-US" sz="800">
                <a:latin typeface="Arial" pitchFamily="34" charset="0"/>
              </a:rPr>
              <a:t>Bremner et al studied 16 patients with a history of depression based on the Structured Interview for DSM-IV, finding hippocampal volume loss and memory deficits.</a:t>
            </a:r>
            <a:r>
              <a:rPr lang="en-US" altLang="en-US" sz="800" baseline="30000">
                <a:latin typeface="Arial" pitchFamily="34" charset="0"/>
              </a:rPr>
              <a:t>2</a:t>
            </a:r>
          </a:p>
          <a:p>
            <a:pPr marL="171450" indent="-171450" eaLnBrk="1" hangingPunct="1">
              <a:lnSpc>
                <a:spcPct val="90000"/>
              </a:lnSpc>
              <a:buFontTx/>
              <a:buChar char="•"/>
            </a:pPr>
            <a:r>
              <a:rPr lang="en-US" altLang="en-US" sz="800">
                <a:latin typeface="Arial" pitchFamily="34" charset="0"/>
              </a:rPr>
              <a:t>In a sample of 24 women age 23 to 86 years with histories of recurrent major depression, Sheline et al found that post-depressives scored lower in verbal memory, suggesting that the hippocampal volume loss was related to an aspect of cognitive functioning. The study also found duration of depressive episode to be a predictor of hippocampal volume loss.</a:t>
            </a:r>
            <a:r>
              <a:rPr lang="en-US" altLang="en-US" sz="800" baseline="30000">
                <a:latin typeface="Arial" pitchFamily="34" charset="0"/>
              </a:rPr>
              <a:t>3</a:t>
            </a:r>
          </a:p>
          <a:p>
            <a:pPr marL="171450" indent="-171450" eaLnBrk="1" hangingPunct="1">
              <a:lnSpc>
                <a:spcPct val="90000"/>
              </a:lnSpc>
            </a:pPr>
            <a:endParaRPr lang="en-US" altLang="en-US" sz="800" b="1">
              <a:latin typeface="Arial" pitchFamily="34" charset="0"/>
            </a:endParaRPr>
          </a:p>
          <a:p>
            <a:pPr marL="171450" indent="-171450" eaLnBrk="1" hangingPunct="1">
              <a:lnSpc>
                <a:spcPct val="90000"/>
              </a:lnSpc>
            </a:pPr>
            <a:r>
              <a:rPr lang="en-US" altLang="en-US" sz="800" b="1">
                <a:latin typeface="Arial" pitchFamily="34" charset="0"/>
              </a:rPr>
              <a:t>REFERENCES</a:t>
            </a:r>
          </a:p>
          <a:p>
            <a:pPr marL="171450" indent="-171450" eaLnBrk="1" hangingPunct="1">
              <a:lnSpc>
                <a:spcPct val="75000"/>
              </a:lnSpc>
              <a:spcBef>
                <a:spcPct val="20000"/>
              </a:spcBef>
              <a:buFontTx/>
              <a:buAutoNum type="arabicPeriod"/>
            </a:pPr>
            <a:r>
              <a:rPr lang="en-US" altLang="en-US" sz="800">
                <a:latin typeface="Arial" pitchFamily="34" charset="0"/>
              </a:rPr>
              <a:t>Duman RS, Monteggia LM. A neurotrophic model for stress-related mood disorders. </a:t>
            </a:r>
            <a:r>
              <a:rPr lang="en-US" altLang="en-US" sz="800" i="1">
                <a:latin typeface="Arial" pitchFamily="34" charset="0"/>
              </a:rPr>
              <a:t>Biol Psychiatry. </a:t>
            </a:r>
            <a:r>
              <a:rPr lang="en-US" altLang="en-US" sz="800">
                <a:latin typeface="Arial" pitchFamily="34" charset="0"/>
              </a:rPr>
              <a:t>2006;59:1116-1127</a:t>
            </a:r>
            <a:r>
              <a:rPr lang="en-US" altLang="en-US" sz="800" b="1">
                <a:latin typeface="Arial" pitchFamily="34" charset="0"/>
              </a:rPr>
              <a:t>.</a:t>
            </a:r>
          </a:p>
          <a:p>
            <a:pPr marL="171450" indent="-171450" eaLnBrk="1" hangingPunct="1">
              <a:lnSpc>
                <a:spcPct val="75000"/>
              </a:lnSpc>
              <a:spcBef>
                <a:spcPct val="20000"/>
              </a:spcBef>
              <a:buFontTx/>
              <a:buAutoNum type="arabicPeriod"/>
            </a:pPr>
            <a:r>
              <a:rPr lang="da-DK" altLang="en-US" sz="800">
                <a:latin typeface="Arial" pitchFamily="34" charset="0"/>
              </a:rPr>
              <a:t>Bremner JD, Narayan M, Anderson ER, et al. </a:t>
            </a:r>
            <a:r>
              <a:rPr lang="en-US" altLang="en-US" sz="800">
                <a:latin typeface="Arial" pitchFamily="34" charset="0"/>
              </a:rPr>
              <a:t>Hippocampal volume reduction in major depression. </a:t>
            </a:r>
            <a:r>
              <a:rPr lang="pl-PL" altLang="en-US" sz="800" i="1">
                <a:latin typeface="Arial" pitchFamily="34" charset="0"/>
              </a:rPr>
              <a:t>Am J Psychiatry.</a:t>
            </a:r>
            <a:r>
              <a:rPr lang="pl-PL" altLang="en-US" sz="800">
                <a:latin typeface="Arial" pitchFamily="34" charset="0"/>
              </a:rPr>
              <a:t> 2000;157(1):115-118</a:t>
            </a:r>
            <a:r>
              <a:rPr lang="en-US" altLang="en-US" sz="800">
                <a:latin typeface="Arial" pitchFamily="34" charset="0"/>
              </a:rPr>
              <a:t>.</a:t>
            </a:r>
          </a:p>
          <a:p>
            <a:pPr marL="171450" indent="-171450" eaLnBrk="1" hangingPunct="1">
              <a:lnSpc>
                <a:spcPct val="75000"/>
              </a:lnSpc>
              <a:spcBef>
                <a:spcPct val="20000"/>
              </a:spcBef>
              <a:buFontTx/>
              <a:buAutoNum type="arabicPeriod"/>
            </a:pPr>
            <a:r>
              <a:rPr lang="da-DK" altLang="en-US" sz="800">
                <a:latin typeface="Arial" pitchFamily="34" charset="0"/>
              </a:rPr>
              <a:t>Sheline YI, Sanghavi M, Mintun MA, et al. Depression duration but not age predicts hippocampal volume loss in medically healthy women with recurrent major depression. </a:t>
            </a:r>
            <a:r>
              <a:rPr lang="da-DK" altLang="en-US" sz="800" i="1">
                <a:latin typeface="Arial" pitchFamily="34" charset="0"/>
              </a:rPr>
              <a:t>Neurosci.</a:t>
            </a:r>
            <a:r>
              <a:rPr lang="da-DK" altLang="en-US" sz="800">
                <a:latin typeface="Arial" pitchFamily="34" charset="0"/>
              </a:rPr>
              <a:t> 1999;19:5034-5043.</a:t>
            </a:r>
            <a:endParaRPr lang="da-DK" altLang="en-US" sz="800" b="1">
              <a:latin typeface="Arial" pitchFamily="34" charset="0"/>
            </a:endParaRPr>
          </a:p>
          <a:p>
            <a:pPr marL="171450" indent="-171450" eaLnBrk="1" hangingPunct="1">
              <a:lnSpc>
                <a:spcPct val="75000"/>
              </a:lnSpc>
              <a:spcBef>
                <a:spcPct val="20000"/>
              </a:spcBef>
              <a:buFontTx/>
              <a:buAutoNum type="arabicPeriod"/>
            </a:pPr>
            <a:r>
              <a:rPr lang="en-US" altLang="en-US" sz="800">
                <a:latin typeface="Arial" pitchFamily="34" charset="0"/>
              </a:rPr>
              <a:t>Sheline YI, Wang PW, Gado MH, et al. Hippocampal atrophy in recurrent major depression. </a:t>
            </a:r>
            <a:r>
              <a:rPr lang="en-US" altLang="en-US" sz="800" i="1">
                <a:latin typeface="Arial" pitchFamily="34" charset="0"/>
              </a:rPr>
              <a:t>Proc Natl Acad Sci USA</a:t>
            </a:r>
            <a:r>
              <a:rPr lang="en-US" altLang="en-US" sz="800">
                <a:latin typeface="Arial" pitchFamily="34" charset="0"/>
              </a:rPr>
              <a:t>. 1996;93:3908-3913.</a:t>
            </a:r>
          </a:p>
          <a:p>
            <a:pPr marL="171450" indent="-171450" eaLnBrk="1" hangingPunct="1">
              <a:lnSpc>
                <a:spcPct val="75000"/>
              </a:lnSpc>
              <a:spcBef>
                <a:spcPct val="20000"/>
              </a:spcBef>
              <a:buFontTx/>
              <a:buAutoNum type="arabicPeriod"/>
            </a:pPr>
            <a:r>
              <a:rPr lang="en-US" altLang="en-US" sz="800">
                <a:latin typeface="Arial" pitchFamily="34" charset="0"/>
              </a:rPr>
              <a:t>Sheline YI, Gado MH, Kraemer HC, et al. Untreated depression and hippocampal volume loss. </a:t>
            </a:r>
            <a:r>
              <a:rPr lang="en-US" altLang="en-US" sz="800" i="1">
                <a:latin typeface="Arial" pitchFamily="34" charset="0"/>
              </a:rPr>
              <a:t>Am J Psychiatry</a:t>
            </a:r>
            <a:r>
              <a:rPr lang="en-US" altLang="en-US" sz="800">
                <a:latin typeface="Arial" pitchFamily="34" charset="0"/>
              </a:rPr>
              <a:t>. 2003;160:</a:t>
            </a:r>
            <a:br>
              <a:rPr lang="en-US" altLang="en-US" sz="800">
                <a:latin typeface="Arial" pitchFamily="34" charset="0"/>
              </a:rPr>
            </a:br>
            <a:r>
              <a:rPr lang="en-US" altLang="en-US" sz="800">
                <a:latin typeface="Arial" pitchFamily="34" charset="0"/>
              </a:rPr>
              <a:t>1516-1518.</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2/9/25</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p>
        </p:txBody>
      </p:sp>
      <p:sp>
        <p:nvSpPr>
          <p:cNvPr id="3" name="Chart Placeholder 2"/>
          <p:cNvSpPr>
            <a:spLocks noGrp="1"/>
          </p:cNvSpPr>
          <p:nvPr>
            <p:ph type="chart" idx="1"/>
          </p:nvPr>
        </p:nvSpPr>
        <p:spPr>
          <a:xfrm>
            <a:off x="457200" y="1905000"/>
            <a:ext cx="8229600" cy="4114800"/>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C61F3983-C5B4-404F-98CB-2BD2B5D8C55F}" type="slidenum">
              <a:rPr lang="x-none" altLang="en-US"/>
              <a:pPr/>
              <a:t>‹#›</a:t>
            </a:fld>
            <a:endParaRPr lang="en-US" altLang="en-US"/>
          </a:p>
        </p:txBody>
      </p:sp>
    </p:spTree>
    <p:extLst>
      <p:ext uri="{BB962C8B-B14F-4D97-AF65-F5344CB8AC3E}">
        <p14:creationId xmlns:p14="http://schemas.microsoft.com/office/powerpoint/2010/main" val="317260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a:t>Click to edit Master title style</a:t>
            </a:r>
          </a:p>
        </p:txBody>
      </p:sp>
      <p:sp>
        <p:nvSpPr>
          <p:cNvPr id="3" name="Text Placeholder 2"/>
          <p:cNvSpPr>
            <a:spLocks noGrp="1"/>
          </p:cNvSpPr>
          <p:nvPr>
            <p:ph type="body" sz="half" idx="1"/>
          </p:nvPr>
        </p:nvSpPr>
        <p:spPr>
          <a:xfrm>
            <a:off x="6858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8DF3E98E-5DE9-4AB1-8816-C9C17796B165}" type="datetime1">
              <a:rPr lang="en-US"/>
              <a:pPr>
                <a:defRPr/>
              </a:pPr>
              <a:t>2/9/25</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A7D7DA36-298D-4FC6-88A2-FC967171DE42}" type="slidenum">
              <a:rPr lang="en-US"/>
              <a:pPr>
                <a:defRPr/>
              </a:pPr>
              <a:t>‹#›</a:t>
            </a:fld>
            <a:endParaRPr lang="en-US"/>
          </a:p>
        </p:txBody>
      </p:sp>
    </p:spTree>
    <p:extLst>
      <p:ext uri="{BB962C8B-B14F-4D97-AF65-F5344CB8AC3E}">
        <p14:creationId xmlns:p14="http://schemas.microsoft.com/office/powerpoint/2010/main" val="345146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a:t>Click to edit Master title style</a:t>
            </a:r>
          </a:p>
        </p:txBody>
      </p:sp>
      <p:sp>
        <p:nvSpPr>
          <p:cNvPr id="3" name="Content Placeholder 2"/>
          <p:cNvSpPr>
            <a:spLocks noGrp="1"/>
          </p:cNvSpPr>
          <p:nvPr>
            <p:ph sz="half" idx="1"/>
          </p:nvPr>
        </p:nvSpPr>
        <p:spPr>
          <a:xfrm>
            <a:off x="301625" y="1676400"/>
            <a:ext cx="4194175"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76400"/>
            <a:ext cx="4194175" cy="2135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63988"/>
            <a:ext cx="4194175" cy="2135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304800" y="6245225"/>
            <a:ext cx="2286000" cy="476250"/>
          </a:xfrm>
        </p:spPr>
        <p:txBody>
          <a:bodyPr/>
          <a:lstStyle>
            <a:lvl1pPr>
              <a:defRPr/>
            </a:lvl1pPr>
          </a:lstStyle>
          <a:p>
            <a:pPr>
              <a:defRPr/>
            </a:pPr>
            <a:fld id="{6ABB90F7-FDDF-4A60-85EE-7A5C509CE745}" type="datetime1">
              <a:rPr lang="en-US"/>
              <a:pPr>
                <a:defRPr/>
              </a:pPr>
              <a:t>2/9/25</a:t>
            </a:fld>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2286000" cy="476250"/>
          </a:xfrm>
        </p:spPr>
        <p:txBody>
          <a:bodyPr/>
          <a:lstStyle>
            <a:lvl1pPr>
              <a:defRPr/>
            </a:lvl1pPr>
          </a:lstStyle>
          <a:p>
            <a:pPr>
              <a:defRPr/>
            </a:pPr>
            <a:fld id="{D6E77B1F-17DD-430E-8CB4-3ACA4384B396}" type="slidenum">
              <a:rPr lang="en-US"/>
              <a:pPr>
                <a:defRPr/>
              </a:pPr>
              <a:t>‹#›</a:t>
            </a:fld>
            <a:endParaRPr lang="en-US"/>
          </a:p>
        </p:txBody>
      </p:sp>
    </p:spTree>
    <p:extLst>
      <p:ext uri="{BB962C8B-B14F-4D97-AF65-F5344CB8AC3E}">
        <p14:creationId xmlns:p14="http://schemas.microsoft.com/office/powerpoint/2010/main" val="4042705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p>
        </p:txBody>
      </p:sp>
      <p:sp>
        <p:nvSpPr>
          <p:cNvPr id="3" name="Text Placeholder 2"/>
          <p:cNvSpPr>
            <a:spLocks noGrp="1"/>
          </p:cNvSpPr>
          <p:nvPr>
            <p:ph type="body" sz="half" idx="1"/>
          </p:nvPr>
        </p:nvSpPr>
        <p:spPr>
          <a:xfrm>
            <a:off x="457200" y="1905000"/>
            <a:ext cx="8229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4038600"/>
            <a:ext cx="8229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AF27E2E-80DD-4A98-B45D-B64F3B2F382D}" type="slidenum">
              <a:rPr lang="x-none" altLang="en-US"/>
              <a:pPr/>
              <a:t>‹#›</a:t>
            </a:fld>
            <a:endParaRPr lang="en-US" altLang="en-US"/>
          </a:p>
        </p:txBody>
      </p:sp>
    </p:spTree>
    <p:extLst>
      <p:ext uri="{BB962C8B-B14F-4D97-AF65-F5344CB8AC3E}">
        <p14:creationId xmlns:p14="http://schemas.microsoft.com/office/powerpoint/2010/main" val="1281989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2/9/25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D8BD707-D9CF-40AE-B4C6-C98DA3205C09}" type="datetimeFigureOut">
              <a:rPr lang="en-US" smtClean="0"/>
              <a:pPr/>
              <a:t>2/9/25</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F15528-21DE-4FAA-801E-634DDDAF4B2B}"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www.who.int/mental_health/management/depression/definition/en/index.htm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7.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E:%5C..%5C..%5CMCVachon%5Cmaheos%5CLocal%20Settings%5CTemporary%20Internet%20Files%5CContent.IE5%5CXOP0LQG4%5CMASTER%20Pristiq%20Slide%20Deck%5CREVISED%20PRISTIQ%5CMaster%20Long%5CREVISED%20PRISTIQ%5CLocal%20Settings%5CTemporary%20Internet%20Files%5CMy%20Documents%5C2009%20OCTOBER%20FOLDERS%5CMatt%20McCormack%202009"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Depressive disorder and suicide</a:t>
            </a:r>
          </a:p>
        </p:txBody>
      </p:sp>
      <p:sp>
        <p:nvSpPr>
          <p:cNvPr id="3" name="Subtitle 2"/>
          <p:cNvSpPr>
            <a:spLocks noGrp="1"/>
          </p:cNvSpPr>
          <p:nvPr>
            <p:ph type="subTitle" idx="1"/>
          </p:nvPr>
        </p:nvSpPr>
        <p:spPr/>
        <p:txBody>
          <a:bodyPr/>
          <a:lstStyle/>
          <a:p>
            <a:r>
              <a:rPr lang="en-US" dirty="0"/>
              <a:t>Med 2017</a:t>
            </a:r>
          </a:p>
        </p:txBody>
      </p:sp>
    </p:spTree>
    <p:extLst>
      <p:ext uri="{BB962C8B-B14F-4D97-AF65-F5344CB8AC3E}">
        <p14:creationId xmlns:p14="http://schemas.microsoft.com/office/powerpoint/2010/main" val="3725635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4"/>
          <p:cNvSpPr>
            <a:spLocks noGrp="1" noChangeArrowheads="1"/>
          </p:cNvSpPr>
          <p:nvPr>
            <p:ph idx="1"/>
          </p:nvPr>
        </p:nvSpPr>
        <p:spPr>
          <a:xfrm>
            <a:off x="533400" y="1600200"/>
            <a:ext cx="8077200" cy="4257675"/>
          </a:xfrm>
          <a:noFill/>
          <a:ln/>
        </p:spPr>
        <p:txBody>
          <a:bodyPr>
            <a:normAutofit/>
          </a:bodyPr>
          <a:lstStyle/>
          <a:p>
            <a:pPr algn="l" rtl="0">
              <a:lnSpc>
                <a:spcPct val="80000"/>
              </a:lnSpc>
            </a:pPr>
            <a:r>
              <a:rPr lang="en-US" altLang="en-US" dirty="0">
                <a:solidFill>
                  <a:schemeClr val="tx1"/>
                </a:solidFill>
                <a:latin typeface="+mn-lt"/>
              </a:rPr>
              <a:t> Personal history of depression</a:t>
            </a:r>
          </a:p>
          <a:p>
            <a:pPr marL="0" indent="0" algn="l" rtl="0">
              <a:lnSpc>
                <a:spcPct val="80000"/>
              </a:lnSpc>
              <a:buNone/>
            </a:pPr>
            <a:r>
              <a:rPr lang="en-US" altLang="en-US" dirty="0">
                <a:solidFill>
                  <a:schemeClr val="tx1"/>
                </a:solidFill>
                <a:latin typeface="+mn-lt"/>
              </a:rPr>
              <a:t>		1 episode - 	50% relapse</a:t>
            </a:r>
          </a:p>
          <a:p>
            <a:pPr marL="0" indent="0" algn="l" rtl="0">
              <a:lnSpc>
                <a:spcPct val="80000"/>
              </a:lnSpc>
              <a:buNone/>
            </a:pPr>
            <a:r>
              <a:rPr lang="en-US" altLang="en-US" dirty="0">
                <a:solidFill>
                  <a:schemeClr val="tx1"/>
                </a:solidFill>
                <a:latin typeface="+mn-lt"/>
              </a:rPr>
              <a:t>		2 episodes -	75% relapse</a:t>
            </a:r>
          </a:p>
          <a:p>
            <a:pPr marL="0" indent="0" algn="l" rtl="0">
              <a:lnSpc>
                <a:spcPct val="80000"/>
              </a:lnSpc>
              <a:buNone/>
            </a:pPr>
            <a:r>
              <a:rPr lang="en-US" altLang="en-US" dirty="0">
                <a:solidFill>
                  <a:schemeClr val="tx1"/>
                </a:solidFill>
                <a:latin typeface="+mn-lt"/>
              </a:rPr>
              <a:t>		3 episodes - 	90% relapse</a:t>
            </a:r>
            <a:br>
              <a:rPr lang="en-US" altLang="en-US" dirty="0">
                <a:solidFill>
                  <a:schemeClr val="tx1"/>
                </a:solidFill>
                <a:latin typeface="+mn-lt"/>
              </a:rPr>
            </a:br>
            <a:endParaRPr lang="en-US" altLang="en-US" dirty="0">
              <a:solidFill>
                <a:schemeClr val="tx1"/>
              </a:solidFill>
              <a:latin typeface="+mn-lt"/>
            </a:endParaRPr>
          </a:p>
          <a:p>
            <a:pPr algn="l" rtl="0">
              <a:lnSpc>
                <a:spcPct val="80000"/>
              </a:lnSpc>
            </a:pPr>
            <a:r>
              <a:rPr lang="en-US" altLang="en-US" dirty="0">
                <a:solidFill>
                  <a:schemeClr val="tx1"/>
                </a:solidFill>
                <a:latin typeface="+mn-lt"/>
              </a:rPr>
              <a:t> Postpartum:  up to 1 in 10 women</a:t>
            </a:r>
            <a:br>
              <a:rPr lang="en-US" altLang="en-US" dirty="0">
                <a:solidFill>
                  <a:schemeClr val="tx1"/>
                </a:solidFill>
                <a:latin typeface="+mn-lt"/>
              </a:rPr>
            </a:br>
            <a:endParaRPr lang="en-US" altLang="en-US" dirty="0">
              <a:solidFill>
                <a:schemeClr val="tx1"/>
              </a:solidFill>
              <a:latin typeface="+mn-lt"/>
            </a:endParaRPr>
          </a:p>
          <a:p>
            <a:pPr algn="l" rtl="0">
              <a:lnSpc>
                <a:spcPct val="80000"/>
              </a:lnSpc>
            </a:pPr>
            <a:r>
              <a:rPr lang="en-US" altLang="en-US" dirty="0">
                <a:solidFill>
                  <a:schemeClr val="tx1"/>
                </a:solidFill>
                <a:latin typeface="+mn-lt"/>
              </a:rPr>
              <a:t> Chronic medical illness</a:t>
            </a:r>
          </a:p>
          <a:p>
            <a:pPr algn="l" rtl="0">
              <a:lnSpc>
                <a:spcPct val="80000"/>
              </a:lnSpc>
              <a:buFontTx/>
              <a:buNone/>
            </a:pPr>
            <a:r>
              <a:rPr lang="en-US" altLang="en-US" dirty="0">
                <a:solidFill>
                  <a:schemeClr val="tx1"/>
                </a:solidFill>
                <a:latin typeface="+mn-lt"/>
              </a:rPr>
              <a:t> </a:t>
            </a:r>
          </a:p>
        </p:txBody>
      </p:sp>
      <p:sp>
        <p:nvSpPr>
          <p:cNvPr id="2" name="Rectangle 1"/>
          <p:cNvSpPr/>
          <p:nvPr/>
        </p:nvSpPr>
        <p:spPr>
          <a:xfrm>
            <a:off x="1295400" y="609600"/>
            <a:ext cx="6705599" cy="584775"/>
          </a:xfrm>
          <a:prstGeom prst="rect">
            <a:avLst/>
          </a:prstGeom>
        </p:spPr>
        <p:txBody>
          <a:bodyPr wrap="square">
            <a:spAutoFit/>
          </a:bodyPr>
          <a:lstStyle/>
          <a:p>
            <a:pPr algn="ctr"/>
            <a:r>
              <a:rPr lang="en-US" altLang="en-US" sz="3200" b="1" dirty="0">
                <a:solidFill>
                  <a:schemeClr val="tx2"/>
                </a:solidFill>
              </a:rPr>
              <a:t>DEPRESSION: RISK FACTORS</a:t>
            </a:r>
          </a:p>
        </p:txBody>
      </p:sp>
    </p:spTree>
    <p:extLst>
      <p:ext uri="{BB962C8B-B14F-4D97-AF65-F5344CB8AC3E}">
        <p14:creationId xmlns:p14="http://schemas.microsoft.com/office/powerpoint/2010/main" val="2831617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gray">
          <a:xfrm>
            <a:off x="685800" y="200025"/>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lstStyle>
            <a:lvl1pPr eaLnBrk="0" hangingPunct="0">
              <a:defRPr b="1">
                <a:solidFill>
                  <a:schemeClr val="tx1"/>
                </a:solidFill>
                <a:latin typeface="Arial" pitchFamily="34" charset="0"/>
                <a:ea typeface="ＭＳ Ｐゴシック" pitchFamily="34" charset="-128"/>
              </a:defRPr>
            </a:lvl1pPr>
            <a:lvl2pPr marL="742950" indent="-285750" eaLnBrk="0" hangingPunct="0">
              <a:defRPr b="1">
                <a:solidFill>
                  <a:schemeClr val="tx1"/>
                </a:solidFill>
                <a:latin typeface="Arial" pitchFamily="34" charset="0"/>
                <a:ea typeface="ＭＳ Ｐゴシック" pitchFamily="34" charset="-128"/>
              </a:defRPr>
            </a:lvl2pPr>
            <a:lvl3pPr marL="1143000" indent="-228600" eaLnBrk="0" hangingPunct="0">
              <a:defRPr b="1">
                <a:solidFill>
                  <a:schemeClr val="tx1"/>
                </a:solidFill>
                <a:latin typeface="Arial" pitchFamily="34" charset="0"/>
                <a:ea typeface="ＭＳ Ｐゴシック" pitchFamily="34" charset="-128"/>
              </a:defRPr>
            </a:lvl3pPr>
            <a:lvl4pPr marL="1600200" indent="-228600" eaLnBrk="0" hangingPunct="0">
              <a:defRPr b="1">
                <a:solidFill>
                  <a:schemeClr val="tx1"/>
                </a:solidFill>
                <a:latin typeface="Arial" pitchFamily="34" charset="0"/>
                <a:ea typeface="ＭＳ Ｐゴシック" pitchFamily="34" charset="-128"/>
              </a:defRPr>
            </a:lvl4pPr>
            <a:lvl5pPr marL="2057400" indent="-228600" eaLnBrk="0" hangingPunct="0">
              <a:defRPr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algn="ctr" eaLnBrk="1" hangingPunct="1">
              <a:lnSpc>
                <a:spcPct val="90000"/>
              </a:lnSpc>
            </a:pPr>
            <a:r>
              <a:rPr lang="en-CA" altLang="en-US" sz="3200" dirty="0">
                <a:solidFill>
                  <a:schemeClr val="tx2"/>
                </a:solidFill>
                <a:latin typeface="+mn-lt"/>
              </a:rPr>
              <a:t>Functional Impairment in MDD</a:t>
            </a:r>
            <a:endParaRPr lang="en-US" altLang="en-US" sz="3200" dirty="0">
              <a:solidFill>
                <a:schemeClr val="tx2"/>
              </a:solidFill>
              <a:latin typeface="+mn-lt"/>
            </a:endParaRPr>
          </a:p>
        </p:txBody>
      </p:sp>
      <p:sp>
        <p:nvSpPr>
          <p:cNvPr id="18435" name="Rectangle 5"/>
          <p:cNvSpPr>
            <a:spLocks noChangeArrowheads="1"/>
          </p:cNvSpPr>
          <p:nvPr/>
        </p:nvSpPr>
        <p:spPr bwMode="auto">
          <a:xfrm>
            <a:off x="381000" y="1371600"/>
            <a:ext cx="8299450" cy="480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pitchFamily="34" charset="0"/>
                <a:ea typeface="ＭＳ Ｐゴシック" pitchFamily="34" charset="-128"/>
              </a:defRPr>
            </a:lvl1pPr>
            <a:lvl2pPr marL="742950" indent="-285750" eaLnBrk="0" hangingPunct="0">
              <a:defRPr b="1">
                <a:solidFill>
                  <a:schemeClr val="tx1"/>
                </a:solidFill>
                <a:latin typeface="Arial" pitchFamily="34" charset="0"/>
                <a:ea typeface="ＭＳ Ｐゴシック" pitchFamily="34" charset="-128"/>
              </a:defRPr>
            </a:lvl2pPr>
            <a:lvl3pPr marL="1143000" indent="-228600" eaLnBrk="0" hangingPunct="0">
              <a:defRPr b="1">
                <a:solidFill>
                  <a:schemeClr val="tx1"/>
                </a:solidFill>
                <a:latin typeface="Arial" pitchFamily="34" charset="0"/>
                <a:ea typeface="ＭＳ Ｐゴシック" pitchFamily="34" charset="-128"/>
              </a:defRPr>
            </a:lvl3pPr>
            <a:lvl4pPr marL="1600200" indent="-228600" eaLnBrk="0" hangingPunct="0">
              <a:defRPr b="1">
                <a:solidFill>
                  <a:schemeClr val="tx1"/>
                </a:solidFill>
                <a:latin typeface="Arial" pitchFamily="34" charset="0"/>
                <a:ea typeface="ＭＳ Ｐゴシック" pitchFamily="34" charset="-128"/>
              </a:defRPr>
            </a:lvl4pPr>
            <a:lvl5pPr marL="2057400" indent="-228600" eaLnBrk="0" hangingPunct="0">
              <a:defRPr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a:lnSpc>
                <a:spcPct val="90000"/>
              </a:lnSpc>
              <a:spcBef>
                <a:spcPct val="20000"/>
              </a:spcBef>
              <a:buSzPct val="70000"/>
              <a:buFontTx/>
              <a:buBlip>
                <a:blip r:embed="rId3"/>
              </a:buBlip>
            </a:pPr>
            <a:r>
              <a:rPr lang="en-CA" altLang="en-US" sz="2400" b="0" dirty="0">
                <a:latin typeface="+mn-lt"/>
              </a:rPr>
              <a:t>MDD impairs occupational and social functioning</a:t>
            </a:r>
            <a:r>
              <a:rPr lang="en-CA" altLang="en-US" sz="2400" b="0" baseline="30000" dirty="0">
                <a:latin typeface="+mn-lt"/>
              </a:rPr>
              <a:t>1,2</a:t>
            </a:r>
          </a:p>
          <a:p>
            <a:pPr lvl="1">
              <a:lnSpc>
                <a:spcPct val="90000"/>
              </a:lnSpc>
              <a:spcBef>
                <a:spcPct val="20000"/>
              </a:spcBef>
              <a:buFontTx/>
              <a:buChar char="–"/>
            </a:pPr>
            <a:r>
              <a:rPr lang="en-CA" altLang="en-US" sz="2400" b="0" dirty="0">
                <a:latin typeface="+mn-lt"/>
              </a:rPr>
              <a:t>87% exhibit at least moderate impairment</a:t>
            </a:r>
            <a:r>
              <a:rPr lang="en-CA" altLang="en-US" sz="2400" b="0" baseline="30000" dirty="0">
                <a:latin typeface="+mn-lt"/>
              </a:rPr>
              <a:t>3</a:t>
            </a:r>
          </a:p>
          <a:p>
            <a:pPr lvl="1">
              <a:lnSpc>
                <a:spcPct val="90000"/>
              </a:lnSpc>
              <a:spcBef>
                <a:spcPct val="20000"/>
              </a:spcBef>
              <a:buFontTx/>
              <a:buChar char="–"/>
            </a:pPr>
            <a:r>
              <a:rPr lang="en-CA" altLang="en-US" sz="2400" b="0" dirty="0">
                <a:latin typeface="+mn-lt"/>
              </a:rPr>
              <a:t>59% exhibit severe or very severe impairment</a:t>
            </a:r>
            <a:r>
              <a:rPr lang="en-CA" altLang="en-US" sz="2400" b="0" baseline="30000" dirty="0">
                <a:latin typeface="+mn-lt"/>
              </a:rPr>
              <a:t>3</a:t>
            </a:r>
            <a:endParaRPr lang="en-CA" altLang="en-US" sz="2400" b="0" dirty="0">
              <a:latin typeface="+mn-lt"/>
            </a:endParaRPr>
          </a:p>
          <a:p>
            <a:pPr>
              <a:lnSpc>
                <a:spcPct val="90000"/>
              </a:lnSpc>
              <a:spcBef>
                <a:spcPts val="1200"/>
              </a:spcBef>
              <a:buSzPct val="70000"/>
              <a:buFontTx/>
              <a:buBlip>
                <a:blip r:embed="rId3"/>
              </a:buBlip>
            </a:pPr>
            <a:r>
              <a:rPr lang="en-CA" altLang="en-US" sz="2400" b="0" dirty="0">
                <a:latin typeface="+mn-lt"/>
              </a:rPr>
              <a:t>MDD is associated with</a:t>
            </a:r>
            <a:r>
              <a:rPr lang="en-CA" altLang="en-US" sz="2400" b="0" baseline="30000" dirty="0">
                <a:latin typeface="+mn-lt"/>
              </a:rPr>
              <a:t>1</a:t>
            </a:r>
            <a:r>
              <a:rPr lang="en-CA" altLang="en-US" sz="2400" b="0" dirty="0">
                <a:latin typeface="+mn-lt"/>
              </a:rPr>
              <a:t>:</a:t>
            </a:r>
          </a:p>
          <a:p>
            <a:pPr lvl="1">
              <a:lnSpc>
                <a:spcPct val="90000"/>
              </a:lnSpc>
              <a:spcBef>
                <a:spcPct val="20000"/>
              </a:spcBef>
              <a:buFontTx/>
              <a:buChar char="–"/>
            </a:pPr>
            <a:r>
              <a:rPr lang="en-CA" altLang="en-US" sz="2400" b="0" dirty="0">
                <a:latin typeface="+mn-lt"/>
              </a:rPr>
              <a:t>Increased number of disability days</a:t>
            </a:r>
          </a:p>
          <a:p>
            <a:pPr lvl="1">
              <a:lnSpc>
                <a:spcPct val="90000"/>
              </a:lnSpc>
              <a:spcBef>
                <a:spcPct val="20000"/>
              </a:spcBef>
              <a:buFontTx/>
              <a:buChar char="–"/>
            </a:pPr>
            <a:r>
              <a:rPr lang="en-CA" altLang="en-US" sz="2400" b="0" dirty="0">
                <a:latin typeface="+mn-lt"/>
              </a:rPr>
              <a:t>Decreased work productivity, psychosocial disability</a:t>
            </a:r>
          </a:p>
          <a:p>
            <a:pPr>
              <a:lnSpc>
                <a:spcPct val="90000"/>
              </a:lnSpc>
              <a:spcBef>
                <a:spcPts val="1200"/>
              </a:spcBef>
              <a:buSzPct val="70000"/>
              <a:buFontTx/>
              <a:buBlip>
                <a:blip r:embed="rId3"/>
              </a:buBlip>
            </a:pPr>
            <a:r>
              <a:rPr lang="en-CA" altLang="en-US" sz="2400" b="0" dirty="0">
                <a:latin typeface="+mn-lt"/>
              </a:rPr>
              <a:t>MDD and work productivity</a:t>
            </a:r>
            <a:r>
              <a:rPr lang="en-CA" altLang="en-US" sz="2400" b="0" baseline="30000" dirty="0">
                <a:latin typeface="+mn-lt"/>
              </a:rPr>
              <a:t>1</a:t>
            </a:r>
          </a:p>
          <a:p>
            <a:pPr lvl="1">
              <a:lnSpc>
                <a:spcPct val="90000"/>
              </a:lnSpc>
              <a:spcBef>
                <a:spcPct val="20000"/>
              </a:spcBef>
              <a:buFontTx/>
              <a:buChar char="–"/>
            </a:pPr>
            <a:r>
              <a:rPr lang="en-CA" altLang="en-US" sz="2400" b="0" dirty="0">
                <a:latin typeface="+mn-lt"/>
              </a:rPr>
              <a:t>Impact on function at work is substantially higher than missed work days</a:t>
            </a:r>
          </a:p>
          <a:p>
            <a:pPr lvl="1">
              <a:lnSpc>
                <a:spcPct val="90000"/>
              </a:lnSpc>
              <a:spcBef>
                <a:spcPct val="20000"/>
              </a:spcBef>
              <a:buFontTx/>
              <a:buChar char="–"/>
            </a:pPr>
            <a:r>
              <a:rPr lang="en-CA" altLang="en-US" sz="2400" b="0" dirty="0">
                <a:latin typeface="+mn-lt"/>
              </a:rPr>
              <a:t>Absenteeism represents only a small fraction of </a:t>
            </a:r>
            <a:br>
              <a:rPr lang="en-CA" altLang="en-US" sz="2400" b="0" dirty="0">
                <a:latin typeface="+mn-lt"/>
              </a:rPr>
            </a:br>
            <a:r>
              <a:rPr lang="en-CA" altLang="en-US" sz="2400" b="0" dirty="0">
                <a:latin typeface="+mn-lt"/>
              </a:rPr>
              <a:t>workplace cost</a:t>
            </a:r>
          </a:p>
        </p:txBody>
      </p:sp>
      <p:sp>
        <p:nvSpPr>
          <p:cNvPr id="17414" name="Text Box 6"/>
          <p:cNvSpPr txBox="1">
            <a:spLocks noChangeArrowheads="1"/>
          </p:cNvSpPr>
          <p:nvPr/>
        </p:nvSpPr>
        <p:spPr bwMode="auto">
          <a:xfrm>
            <a:off x="0" y="6303963"/>
            <a:ext cx="5478463" cy="55403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228600" indent="-228600" eaLnBrk="1" hangingPunct="1">
              <a:buFont typeface="+mj-lt"/>
              <a:buAutoNum type="arabicPeriod"/>
              <a:defRPr/>
            </a:pPr>
            <a:r>
              <a:rPr lang="en-CA" sz="1000" b="0" dirty="0" err="1"/>
              <a:t>Druss</a:t>
            </a:r>
            <a:r>
              <a:rPr lang="en-CA" sz="1000" b="0" dirty="0"/>
              <a:t> BG </a:t>
            </a:r>
            <a:r>
              <a:rPr lang="en-CA" sz="1000" b="0" i="1" dirty="0"/>
              <a:t>et al. Am J Psychiatry</a:t>
            </a:r>
            <a:r>
              <a:rPr lang="en-CA" sz="1000" b="0" dirty="0"/>
              <a:t>. 2001;731-34.</a:t>
            </a:r>
          </a:p>
          <a:p>
            <a:pPr marL="228600" indent="-228600" eaLnBrk="1" hangingPunct="1">
              <a:buFont typeface="+mj-lt"/>
              <a:buAutoNum type="arabicPeriod"/>
              <a:defRPr/>
            </a:pPr>
            <a:r>
              <a:rPr lang="en-CA" sz="1000" b="0" dirty="0"/>
              <a:t>Judd LL, </a:t>
            </a:r>
            <a:r>
              <a:rPr lang="en-CA" sz="1000" b="0" i="1" dirty="0"/>
              <a:t>et al. Arch Gen Psychiatry</a:t>
            </a:r>
            <a:r>
              <a:rPr lang="en-CA" sz="1000" b="0" dirty="0"/>
              <a:t>. 2000;57:375-80.</a:t>
            </a:r>
          </a:p>
          <a:p>
            <a:pPr marL="228600" indent="-228600" eaLnBrk="1" hangingPunct="1">
              <a:buFont typeface="+mj-lt"/>
              <a:buAutoNum type="arabicPeriod"/>
              <a:defRPr/>
            </a:pPr>
            <a:r>
              <a:rPr lang="en-CA" sz="1000" b="0" dirty="0"/>
              <a:t>Kessler RC </a:t>
            </a:r>
            <a:r>
              <a:rPr lang="en-CA" sz="1000" b="0" i="1" dirty="0"/>
              <a:t>et al</a:t>
            </a:r>
            <a:r>
              <a:rPr lang="en-CA" sz="1000" b="0" dirty="0"/>
              <a:t>. </a:t>
            </a:r>
            <a:r>
              <a:rPr lang="en-CA" sz="1000" b="0" i="1" dirty="0"/>
              <a:t>JAMA.</a:t>
            </a:r>
            <a:r>
              <a:rPr lang="en-CA" sz="1000" b="0" dirty="0"/>
              <a:t> 2003;289:3095-105.</a:t>
            </a:r>
            <a:endParaRPr lang="en-US" sz="1000" b="0" dirty="0"/>
          </a:p>
        </p:txBody>
      </p:sp>
    </p:spTree>
    <p:extLst>
      <p:ext uri="{BB962C8B-B14F-4D97-AF65-F5344CB8AC3E}">
        <p14:creationId xmlns:p14="http://schemas.microsoft.com/office/powerpoint/2010/main" val="279390288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3" descr="Afbeelding1.jpg"/>
          <p:cNvPicPr>
            <a:picLocks noChangeAspect="1"/>
          </p:cNvPicPr>
          <p:nvPr/>
        </p:nvPicPr>
        <p:blipFill rotWithShape="1">
          <a:blip r:embed="rId2" cstate="print"/>
          <a:srcRect t="22227" b="16898"/>
          <a:stretch/>
        </p:blipFill>
        <p:spPr>
          <a:xfrm>
            <a:off x="916040" y="1752600"/>
            <a:ext cx="7380359" cy="2770344"/>
          </a:xfrm>
          <a:prstGeom prst="rect">
            <a:avLst/>
          </a:prstGeom>
        </p:spPr>
      </p:pic>
    </p:spTree>
    <p:extLst>
      <p:ext uri="{BB962C8B-B14F-4D97-AF65-F5344CB8AC3E}">
        <p14:creationId xmlns:p14="http://schemas.microsoft.com/office/powerpoint/2010/main" val="1384396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4258" name="Rectangle 2"/>
          <p:cNvSpPr>
            <a:spLocks noGrp="1" noChangeArrowheads="1"/>
          </p:cNvSpPr>
          <p:nvPr>
            <p:ph type="title"/>
          </p:nvPr>
        </p:nvSpPr>
        <p:spPr>
          <a:xfrm>
            <a:off x="685800" y="533401"/>
            <a:ext cx="7937501" cy="1192214"/>
          </a:xfrm>
          <a:noFill/>
          <a:ln/>
        </p:spPr>
        <p:txBody>
          <a:bodyPr>
            <a:noAutofit/>
          </a:bodyPr>
          <a:lstStyle/>
          <a:p>
            <a:pPr eaLnBrk="0" hangingPunct="0"/>
            <a:r>
              <a:rPr lang="en-US" altLang="en-US" sz="3200" b="1" dirty="0"/>
              <a:t>Etiology and Pathogenesis of Depressive Disorders</a:t>
            </a:r>
          </a:p>
        </p:txBody>
      </p:sp>
      <p:sp>
        <p:nvSpPr>
          <p:cNvPr id="1504259" name="Rectangle 3"/>
          <p:cNvSpPr>
            <a:spLocks noGrp="1" noChangeArrowheads="1"/>
          </p:cNvSpPr>
          <p:nvPr>
            <p:ph idx="1"/>
          </p:nvPr>
        </p:nvSpPr>
        <p:spPr>
          <a:xfrm>
            <a:off x="381000" y="1905000"/>
            <a:ext cx="8229600" cy="3711785"/>
          </a:xfrm>
          <a:noFill/>
          <a:ln/>
        </p:spPr>
        <p:txBody>
          <a:bodyPr wrap="square">
            <a:spAutoFit/>
          </a:bodyPr>
          <a:lstStyle/>
          <a:p>
            <a:pPr eaLnBrk="0" hangingPunct="0">
              <a:spcAft>
                <a:spcPct val="50000"/>
              </a:spcAft>
            </a:pPr>
            <a:r>
              <a:rPr lang="en-US" altLang="en-US" sz="2400" dirty="0">
                <a:solidFill>
                  <a:schemeClr val="tx1"/>
                </a:solidFill>
                <a:latin typeface="+mn-lt"/>
              </a:rPr>
              <a:t>Biochemical: a deficit of specific neurotransmitters in the brain mainly Serotonin, Noradrenaline and Dopamine</a:t>
            </a:r>
          </a:p>
          <a:p>
            <a:pPr eaLnBrk="0" hangingPunct="0">
              <a:spcAft>
                <a:spcPct val="50000"/>
              </a:spcAft>
            </a:pPr>
            <a:r>
              <a:rPr lang="en-US" altLang="en-US" sz="2400" dirty="0">
                <a:solidFill>
                  <a:schemeClr val="tx1"/>
                </a:solidFill>
                <a:latin typeface="+mn-lt"/>
              </a:rPr>
              <a:t>Psychosocial : factors like low self </a:t>
            </a:r>
            <a:r>
              <a:rPr lang="en-US" altLang="en-US" sz="2400" dirty="0" err="1">
                <a:solidFill>
                  <a:schemeClr val="tx1"/>
                </a:solidFill>
                <a:latin typeface="+mn-lt"/>
              </a:rPr>
              <a:t>steem</a:t>
            </a:r>
            <a:r>
              <a:rPr lang="en-US" altLang="en-US" sz="2400" dirty="0">
                <a:solidFill>
                  <a:schemeClr val="tx1"/>
                </a:solidFill>
                <a:latin typeface="+mn-lt"/>
              </a:rPr>
              <a:t> and </a:t>
            </a:r>
            <a:r>
              <a:rPr lang="en-US" altLang="en-US" sz="2400" dirty="0" err="1">
                <a:solidFill>
                  <a:schemeClr val="tx1"/>
                </a:solidFill>
                <a:latin typeface="+mn-lt"/>
              </a:rPr>
              <a:t>dependant</a:t>
            </a:r>
            <a:r>
              <a:rPr lang="en-US" altLang="en-US" sz="2400" dirty="0">
                <a:solidFill>
                  <a:schemeClr val="tx1"/>
                </a:solidFill>
                <a:latin typeface="+mn-lt"/>
              </a:rPr>
              <a:t> personalities</a:t>
            </a:r>
          </a:p>
          <a:p>
            <a:pPr eaLnBrk="0" hangingPunct="0">
              <a:spcAft>
                <a:spcPct val="50000"/>
              </a:spcAft>
            </a:pPr>
            <a:r>
              <a:rPr lang="en-US" altLang="en-US" sz="2400" dirty="0">
                <a:solidFill>
                  <a:schemeClr val="tx1"/>
                </a:solidFill>
                <a:latin typeface="+mn-lt"/>
              </a:rPr>
              <a:t>Social: life events and stress </a:t>
            </a:r>
          </a:p>
          <a:p>
            <a:pPr eaLnBrk="0" hangingPunct="0">
              <a:spcAft>
                <a:spcPct val="50000"/>
              </a:spcAft>
            </a:pPr>
            <a:r>
              <a:rPr lang="en-US" altLang="en-US" sz="2400" dirty="0">
                <a:solidFill>
                  <a:schemeClr val="tx1"/>
                </a:solidFill>
                <a:latin typeface="+mn-lt"/>
              </a:rPr>
              <a:t>Developmental factors: genetic and hereditary factors</a:t>
            </a:r>
          </a:p>
          <a:p>
            <a:pPr eaLnBrk="0" hangingPunct="0">
              <a:spcAft>
                <a:spcPct val="50000"/>
              </a:spcAft>
            </a:pPr>
            <a:r>
              <a:rPr lang="en-US" altLang="en-US" sz="2400" dirty="0">
                <a:solidFill>
                  <a:schemeClr val="tx1"/>
                </a:solidFill>
                <a:latin typeface="+mn-lt"/>
              </a:rPr>
              <a:t>Integrative: involves all previous factors</a:t>
            </a:r>
          </a:p>
        </p:txBody>
      </p:sp>
    </p:spTree>
    <p:extLst>
      <p:ext uri="{BB962C8B-B14F-4D97-AF65-F5344CB8AC3E}">
        <p14:creationId xmlns:p14="http://schemas.microsoft.com/office/powerpoint/2010/main" val="1569464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7330" name="Rectangle 2"/>
          <p:cNvSpPr>
            <a:spLocks noGrp="1" noChangeArrowheads="1"/>
          </p:cNvSpPr>
          <p:nvPr>
            <p:ph type="title"/>
          </p:nvPr>
        </p:nvSpPr>
        <p:spPr>
          <a:xfrm>
            <a:off x="609600" y="673100"/>
            <a:ext cx="7992533" cy="622300"/>
          </a:xfrm>
          <a:noFill/>
          <a:ln/>
        </p:spPr>
        <p:txBody>
          <a:bodyPr/>
          <a:lstStyle/>
          <a:p>
            <a:r>
              <a:rPr lang="en-US" altLang="en-US" sz="3200" b="1" dirty="0"/>
              <a:t>Areas in Brain Affected by Depression</a:t>
            </a:r>
          </a:p>
        </p:txBody>
      </p:sp>
      <p:sp>
        <p:nvSpPr>
          <p:cNvPr id="1507331" name="Rectangle 3"/>
          <p:cNvSpPr>
            <a:spLocks noGrp="1" noChangeArrowheads="1"/>
          </p:cNvSpPr>
          <p:nvPr>
            <p:ph idx="1"/>
          </p:nvPr>
        </p:nvSpPr>
        <p:spPr>
          <a:xfrm>
            <a:off x="609600" y="2133600"/>
            <a:ext cx="8001000" cy="4381500"/>
          </a:xfrm>
          <a:noFill/>
          <a:ln/>
        </p:spPr>
        <p:txBody>
          <a:bodyPr/>
          <a:lstStyle/>
          <a:p>
            <a:r>
              <a:rPr lang="en-US" altLang="en-US" b="1" dirty="0">
                <a:solidFill>
                  <a:schemeClr val="tx1"/>
                </a:solidFill>
                <a:latin typeface="+mn-lt"/>
              </a:rPr>
              <a:t>Limbic System</a:t>
            </a:r>
          </a:p>
          <a:p>
            <a:endParaRPr lang="en-US" altLang="en-US" b="1" dirty="0">
              <a:solidFill>
                <a:schemeClr val="tx1"/>
              </a:solidFill>
              <a:latin typeface="+mn-lt"/>
            </a:endParaRPr>
          </a:p>
          <a:p>
            <a:r>
              <a:rPr lang="en-US" altLang="en-US" b="1" dirty="0">
                <a:solidFill>
                  <a:schemeClr val="tx1"/>
                </a:solidFill>
                <a:latin typeface="+mn-lt"/>
              </a:rPr>
              <a:t>Hypothalamus</a:t>
            </a:r>
          </a:p>
        </p:txBody>
      </p:sp>
    </p:spTree>
    <p:extLst>
      <p:ext uri="{BB962C8B-B14F-4D97-AF65-F5344CB8AC3E}">
        <p14:creationId xmlns:p14="http://schemas.microsoft.com/office/powerpoint/2010/main" val="1942403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94000285"/>
              </p:ext>
            </p:extLst>
          </p:nvPr>
        </p:nvGraphicFramePr>
        <p:xfrm>
          <a:off x="228600" y="457200"/>
          <a:ext cx="8839200" cy="5730239"/>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6248400">
                  <a:extLst>
                    <a:ext uri="{9D8B030D-6E8A-4147-A177-3AD203B41FA5}">
                      <a16:colId xmlns:a16="http://schemas.microsoft.com/office/drawing/2014/main" val="20001"/>
                    </a:ext>
                  </a:extLst>
                </a:gridCol>
              </a:tblGrid>
              <a:tr h="530761">
                <a:tc gridSpan="2">
                  <a:txBody>
                    <a:bodyPr/>
                    <a:lstStyle/>
                    <a:p>
                      <a:r>
                        <a:rPr lang="en-US" sz="1800" dirty="0">
                          <a:solidFill>
                            <a:schemeClr val="bg1"/>
                          </a:solidFill>
                        </a:rPr>
                        <a:t>DSM qualifiers of mood states ( coded with main diagnosis)</a:t>
                      </a:r>
                      <a:r>
                        <a:rPr lang="en-US" sz="1800" baseline="0" dirty="0">
                          <a:solidFill>
                            <a:schemeClr val="bg1"/>
                          </a:solidFill>
                        </a:rPr>
                        <a:t> </a:t>
                      </a:r>
                      <a:endParaRPr lang="en-US" sz="180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64638">
                <a:tc>
                  <a:txBody>
                    <a:bodyPr/>
                    <a:lstStyle/>
                    <a:p>
                      <a:r>
                        <a:rPr lang="en-US" sz="1800" dirty="0"/>
                        <a:t>Atypical features</a:t>
                      </a:r>
                    </a:p>
                  </a:txBody>
                  <a:tcPr>
                    <a:lnT w="38100" cmpd="sng">
                      <a:noFill/>
                    </a:lnT>
                  </a:tcPr>
                </a:tc>
                <a:tc>
                  <a:txBody>
                    <a:bodyPr/>
                    <a:lstStyle/>
                    <a:p>
                      <a:r>
                        <a:rPr lang="en-US" sz="1800" dirty="0"/>
                        <a:t>Overeating,</a:t>
                      </a:r>
                      <a:r>
                        <a:rPr lang="en-US" sz="1800" baseline="0" dirty="0"/>
                        <a:t> oversleeping while depressed; preserved reactivity to reward.</a:t>
                      </a:r>
                      <a:endParaRPr lang="en-US" sz="1800" dirty="0"/>
                    </a:p>
                  </a:txBody>
                  <a:tcPr>
                    <a:lnT w="38100" cmpd="sng">
                      <a:noFill/>
                    </a:lnT>
                  </a:tcPr>
                </a:tc>
                <a:extLst>
                  <a:ext uri="{0D108BD9-81ED-4DB2-BD59-A6C34878D82A}">
                    <a16:rowId xmlns:a16="http://schemas.microsoft.com/office/drawing/2014/main" val="10001"/>
                  </a:ext>
                </a:extLst>
              </a:tr>
              <a:tr h="1066800">
                <a:tc>
                  <a:txBody>
                    <a:bodyPr/>
                    <a:lstStyle/>
                    <a:p>
                      <a:r>
                        <a:rPr lang="en-US" sz="1800" dirty="0"/>
                        <a:t>Catatonic Features</a:t>
                      </a:r>
                    </a:p>
                  </a:txBody>
                  <a:tcPr/>
                </a:tc>
                <a:tc>
                  <a:txBody>
                    <a:bodyPr/>
                    <a:lstStyle/>
                    <a:p>
                      <a:r>
                        <a:rPr lang="en-US" sz="1800" dirty="0"/>
                        <a:t>Detachment</a:t>
                      </a:r>
                      <a:r>
                        <a:rPr lang="en-US" sz="1800" baseline="0" dirty="0"/>
                        <a:t> from the environment while awake; negativism including immobility, mutism, refusal to eat or drink. May be life-threatening.</a:t>
                      </a:r>
                      <a:endParaRPr lang="en-US" sz="1800" dirty="0"/>
                    </a:p>
                  </a:txBody>
                  <a:tcPr/>
                </a:tc>
                <a:extLst>
                  <a:ext uri="{0D108BD9-81ED-4DB2-BD59-A6C34878D82A}">
                    <a16:rowId xmlns:a16="http://schemas.microsoft.com/office/drawing/2014/main" val="10002"/>
                  </a:ext>
                </a:extLst>
              </a:tr>
              <a:tr h="990600">
                <a:tc>
                  <a:txBody>
                    <a:bodyPr/>
                    <a:lstStyle/>
                    <a:p>
                      <a:r>
                        <a:rPr lang="en-US" sz="1800" dirty="0"/>
                        <a:t>Melancholic Features</a:t>
                      </a:r>
                    </a:p>
                  </a:txBody>
                  <a:tcPr/>
                </a:tc>
                <a:tc>
                  <a:txBody>
                    <a:bodyPr/>
                    <a:lstStyle/>
                    <a:p>
                      <a:r>
                        <a:rPr lang="en-US" sz="1800" dirty="0"/>
                        <a:t>Dense anhedonia, lack of response to reward, terminal insomnia (early morning awakening), diurnal variation (mornings worse). </a:t>
                      </a:r>
                    </a:p>
                  </a:txBody>
                  <a:tcPr/>
                </a:tc>
                <a:extLst>
                  <a:ext uri="{0D108BD9-81ED-4DB2-BD59-A6C34878D82A}">
                    <a16:rowId xmlns:a16="http://schemas.microsoft.com/office/drawing/2014/main" val="10003"/>
                  </a:ext>
                </a:extLst>
              </a:tr>
              <a:tr h="914400">
                <a:tc>
                  <a:txBody>
                    <a:bodyPr/>
                    <a:lstStyle/>
                    <a:p>
                      <a:r>
                        <a:rPr lang="en-US" sz="1800" dirty="0"/>
                        <a:t>Postpartum onset</a:t>
                      </a:r>
                    </a:p>
                  </a:txBody>
                  <a:tcPr/>
                </a:tc>
                <a:tc>
                  <a:txBody>
                    <a:bodyPr/>
                    <a:lstStyle/>
                    <a:p>
                      <a:r>
                        <a:rPr lang="en-US" sz="1800" dirty="0"/>
                        <a:t>Depressive episode within 1</a:t>
                      </a:r>
                      <a:r>
                        <a:rPr lang="en-US" sz="1800" baseline="0" dirty="0"/>
                        <a:t> month of childbirth by definition. Clinically, this period of markedly increased risk may be </a:t>
                      </a:r>
                      <a:r>
                        <a:rPr lang="en-US" sz="1800" u="sng" baseline="0" dirty="0"/>
                        <a:t>&gt;</a:t>
                      </a:r>
                      <a:r>
                        <a:rPr lang="en-US" sz="1800" u="none" baseline="0" dirty="0"/>
                        <a:t> 3 months. Often includes marked anxiety.</a:t>
                      </a:r>
                      <a:endParaRPr lang="en-US" sz="1800" u="sng" dirty="0"/>
                    </a:p>
                  </a:txBody>
                  <a:tcPr/>
                </a:tc>
                <a:extLst>
                  <a:ext uri="{0D108BD9-81ED-4DB2-BD59-A6C34878D82A}">
                    <a16:rowId xmlns:a16="http://schemas.microsoft.com/office/drawing/2014/main" val="10004"/>
                  </a:ext>
                </a:extLst>
              </a:tr>
              <a:tr h="913606">
                <a:tc>
                  <a:txBody>
                    <a:bodyPr/>
                    <a:lstStyle/>
                    <a:p>
                      <a:r>
                        <a:rPr lang="en-US" sz="1800" dirty="0"/>
                        <a:t>Psychotic features</a:t>
                      </a:r>
                    </a:p>
                  </a:txBody>
                  <a:tcPr/>
                </a:tc>
                <a:tc>
                  <a:txBody>
                    <a:bodyPr/>
                    <a:lstStyle/>
                    <a:p>
                      <a:r>
                        <a:rPr lang="en-US" sz="1800" dirty="0"/>
                        <a:t>Mood</a:t>
                      </a:r>
                      <a:r>
                        <a:rPr lang="en-US" sz="1800" baseline="0" dirty="0"/>
                        <a:t> congruent in depression: Delusions of poverty, guilt, nihilism, illness, self-disgust; derogatory auditory hallucinations.</a:t>
                      </a:r>
                    </a:p>
                    <a:p>
                      <a:r>
                        <a:rPr lang="en-US" sz="1800" baseline="0" dirty="0"/>
                        <a:t>Mood congruent in mania: Delusions of special powers or unlimited resources, paranoia, auditory hallucinations.</a:t>
                      </a:r>
                      <a:endParaRPr lang="en-US" sz="18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9713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9"/>
          <p:cNvSpPr>
            <a:spLocks noGrp="1" noChangeArrowheads="1"/>
          </p:cNvSpPr>
          <p:nvPr>
            <p:ph type="title"/>
          </p:nvPr>
        </p:nvSpPr>
        <p:spPr>
          <a:xfrm>
            <a:off x="457200" y="0"/>
            <a:ext cx="8229600" cy="1143000"/>
          </a:xfrm>
        </p:spPr>
        <p:txBody>
          <a:bodyPr/>
          <a:lstStyle/>
          <a:p>
            <a:pPr eaLnBrk="1" hangingPunct="1"/>
            <a:r>
              <a:rPr lang="en-US" altLang="en-US" sz="3200" b="1" dirty="0">
                <a:ea typeface="ＭＳ Ｐゴシック" pitchFamily="34" charset="-128"/>
              </a:rPr>
              <a:t>A 21</a:t>
            </a:r>
            <a:r>
              <a:rPr lang="en-US" altLang="en-US" sz="3200" b="1" baseline="30000" dirty="0">
                <a:ea typeface="ＭＳ Ｐゴシック" pitchFamily="34" charset="-128"/>
              </a:rPr>
              <a:t>st</a:t>
            </a:r>
            <a:r>
              <a:rPr lang="en-US" altLang="en-US" sz="3200" b="1" dirty="0">
                <a:ea typeface="ＭＳ Ｐゴシック" pitchFamily="34" charset="-128"/>
              </a:rPr>
              <a:t> Century View of Depression</a:t>
            </a:r>
            <a:endParaRPr lang="en-US" altLang="en-US" sz="3200" b="1" baseline="30000" dirty="0">
              <a:ea typeface="ＭＳ Ｐゴシック" pitchFamily="34" charset="-128"/>
            </a:endParaRPr>
          </a:p>
        </p:txBody>
      </p:sp>
      <p:sp>
        <p:nvSpPr>
          <p:cNvPr id="14339" name="Rectangle 13"/>
          <p:cNvSpPr>
            <a:spLocks noChangeArrowheads="1"/>
          </p:cNvSpPr>
          <p:nvPr/>
        </p:nvSpPr>
        <p:spPr bwMode="auto">
          <a:xfrm>
            <a:off x="7156450" y="3390900"/>
            <a:ext cx="1741488" cy="757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6576" rIns="18288"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lnSpc>
                <a:spcPct val="90000"/>
              </a:lnSpc>
            </a:pPr>
            <a:r>
              <a:rPr lang="en-US" altLang="en-US" sz="1200" b="1" dirty="0"/>
              <a:t>Neurotransmission:</a:t>
            </a:r>
          </a:p>
          <a:p>
            <a:pPr algn="ctr">
              <a:lnSpc>
                <a:spcPct val="90000"/>
              </a:lnSpc>
            </a:pPr>
            <a:r>
              <a:rPr lang="en-US" altLang="en-US" sz="1200" b="1" dirty="0"/>
              <a:t>neurotransmitters and</a:t>
            </a:r>
          </a:p>
          <a:p>
            <a:pPr algn="ctr">
              <a:lnSpc>
                <a:spcPct val="90000"/>
              </a:lnSpc>
            </a:pPr>
            <a:r>
              <a:rPr lang="en-US" altLang="en-US" sz="1200" b="1" dirty="0"/>
              <a:t>Neuropeptides and synaptic connectivity</a:t>
            </a:r>
          </a:p>
        </p:txBody>
      </p:sp>
      <p:sp>
        <p:nvSpPr>
          <p:cNvPr id="14340" name="TextBox 33"/>
          <p:cNvSpPr txBox="1">
            <a:spLocks noChangeArrowheads="1"/>
          </p:cNvSpPr>
          <p:nvPr/>
        </p:nvSpPr>
        <p:spPr bwMode="auto">
          <a:xfrm>
            <a:off x="98425" y="6157913"/>
            <a:ext cx="61722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90000"/>
              </a:lnSpc>
            </a:pPr>
            <a:r>
              <a:rPr lang="en-US" altLang="en-US" sz="1000" dirty="0"/>
              <a:t>BDNF = brain-derived </a:t>
            </a:r>
            <a:r>
              <a:rPr lang="en-US" altLang="en-US" sz="1000" dirty="0" err="1"/>
              <a:t>neurotrophic</a:t>
            </a:r>
            <a:r>
              <a:rPr lang="en-US" altLang="en-US" sz="1000" dirty="0"/>
              <a:t> factor; CREB = </a:t>
            </a:r>
            <a:r>
              <a:rPr lang="en-US" altLang="en-US" sz="1000" dirty="0" err="1"/>
              <a:t>cAMP</a:t>
            </a:r>
            <a:r>
              <a:rPr lang="en-US" altLang="en-US" sz="1000" dirty="0"/>
              <a:t> responsive element binding; </a:t>
            </a:r>
          </a:p>
          <a:p>
            <a:pPr eaLnBrk="1" hangingPunct="1">
              <a:lnSpc>
                <a:spcPct val="90000"/>
              </a:lnSpc>
            </a:pPr>
            <a:r>
              <a:rPr lang="en-US" altLang="en-US" sz="1000" dirty="0"/>
              <a:t>HPA = </a:t>
            </a:r>
            <a:r>
              <a:rPr lang="en-GB" altLang="en-US" sz="1000" dirty="0"/>
              <a:t>hypothalamic-pituitary-adrenal; mRNA = messenger ribonucleic acid; </a:t>
            </a:r>
            <a:r>
              <a:rPr lang="en-US" altLang="en-US" sz="1000" dirty="0"/>
              <a:t>PKC =  protein kinase C;</a:t>
            </a:r>
          </a:p>
          <a:p>
            <a:pPr eaLnBrk="1" hangingPunct="1">
              <a:lnSpc>
                <a:spcPct val="90000"/>
              </a:lnSpc>
            </a:pPr>
            <a:endParaRPr lang="en-US" altLang="en-US" sz="1000" dirty="0"/>
          </a:p>
          <a:p>
            <a:pPr eaLnBrk="1" hangingPunct="1">
              <a:lnSpc>
                <a:spcPct val="90000"/>
              </a:lnSpc>
            </a:pPr>
            <a:r>
              <a:rPr lang="en-US" altLang="en-US" sz="1000" dirty="0" err="1"/>
              <a:t>Schloesser</a:t>
            </a:r>
            <a:r>
              <a:rPr lang="en-US" altLang="en-US" sz="1000" dirty="0"/>
              <a:t> RJ </a:t>
            </a:r>
            <a:r>
              <a:rPr lang="en-US" altLang="en-US" sz="1000" i="1" dirty="0"/>
              <a:t>et al</a:t>
            </a:r>
            <a:r>
              <a:rPr lang="en-US" altLang="en-US" sz="1000" dirty="0"/>
              <a:t>. 2008. </a:t>
            </a:r>
            <a:r>
              <a:rPr lang="en-US" altLang="en-US" sz="1000" i="1" dirty="0" err="1"/>
              <a:t>Neuropsychopharmacol</a:t>
            </a:r>
            <a:r>
              <a:rPr lang="en-US" altLang="en-US" sz="1000" i="1" dirty="0"/>
              <a:t> Rev. </a:t>
            </a:r>
            <a:r>
              <a:rPr lang="en-US" altLang="en-US" sz="1000" dirty="0"/>
              <a:t>2008;33:110-33.</a:t>
            </a:r>
          </a:p>
        </p:txBody>
      </p:sp>
      <p:grpSp>
        <p:nvGrpSpPr>
          <p:cNvPr id="14341" name="Group 3"/>
          <p:cNvGrpSpPr>
            <a:grpSpLocks/>
          </p:cNvGrpSpPr>
          <p:nvPr/>
        </p:nvGrpSpPr>
        <p:grpSpPr bwMode="auto">
          <a:xfrm>
            <a:off x="2098675" y="1601788"/>
            <a:ext cx="4919663" cy="4333875"/>
            <a:chOff x="2098675" y="1601788"/>
            <a:chExt cx="4919663" cy="4333875"/>
          </a:xfrm>
        </p:grpSpPr>
        <p:pic>
          <p:nvPicPr>
            <p:cNvPr id="1434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8675" y="1601788"/>
              <a:ext cx="4919663" cy="433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bwMode="auto">
            <a:xfrm>
              <a:off x="5607050" y="2463800"/>
              <a:ext cx="300038" cy="307975"/>
            </a:xfrm>
            <a:prstGeom prst="rect">
              <a:avLst/>
            </a:prstGeom>
            <a:noFill/>
          </p:spPr>
          <p:txBody>
            <a:bodyPr>
              <a:spAutoFit/>
            </a:bodyPr>
            <a:lstStyle/>
            <a:p>
              <a:pPr>
                <a:defRPr/>
              </a:pPr>
              <a:r>
                <a:rPr lang="en-CA" sz="1400" b="1" dirty="0">
                  <a:solidFill>
                    <a:schemeClr val="accent6">
                      <a:lumMod val="50000"/>
                    </a:schemeClr>
                  </a:solidFill>
                  <a:ea typeface="MS PGothic" pitchFamily="34" charset="-128"/>
                </a:rPr>
                <a:t>r</a:t>
              </a:r>
            </a:p>
          </p:txBody>
        </p:sp>
      </p:grpSp>
      <p:sp>
        <p:nvSpPr>
          <p:cNvPr id="10" name="Text Box 11"/>
          <p:cNvSpPr txBox="1">
            <a:spLocks noChangeArrowheads="1"/>
          </p:cNvSpPr>
          <p:nvPr/>
        </p:nvSpPr>
        <p:spPr bwMode="auto">
          <a:xfrm>
            <a:off x="7018338" y="1943243"/>
            <a:ext cx="2266949" cy="292388"/>
          </a:xfrm>
          <a:prstGeom prst="rect">
            <a:avLst/>
          </a:prstGeom>
          <a:noFill/>
          <a:ln>
            <a:noFill/>
          </a:ln>
          <a:effectLst>
            <a:prstShdw prst="shdw17" dist="17961" dir="2700000">
              <a:schemeClr val="accent1">
                <a:gamma/>
                <a:shade val="60000"/>
                <a:invGamma/>
              </a:schemeClr>
            </a:prstShdw>
          </a:effectLst>
        </p:spPr>
        <p:txBody>
          <a:bodyPr wrap="square">
            <a:spAutoFit/>
          </a:bodyPr>
          <a:lstStyle/>
          <a:p>
            <a:pPr>
              <a:defRPr/>
            </a:pPr>
            <a:r>
              <a:rPr lang="en-US" sz="1300" b="1" dirty="0"/>
              <a:t>Early Life Adverse Events</a:t>
            </a:r>
          </a:p>
        </p:txBody>
      </p:sp>
      <p:sp>
        <p:nvSpPr>
          <p:cNvPr id="67" name="Rectangle 14"/>
          <p:cNvSpPr>
            <a:spLocks noChangeArrowheads="1"/>
          </p:cNvSpPr>
          <p:nvPr/>
        </p:nvSpPr>
        <p:spPr bwMode="auto">
          <a:xfrm>
            <a:off x="98426" y="2798763"/>
            <a:ext cx="2000249" cy="1255712"/>
          </a:xfrm>
          <a:prstGeom prst="rect">
            <a:avLst/>
          </a:prstGeom>
          <a:noFill/>
          <a:ln w="9525">
            <a:noFill/>
            <a:miter lim="800000"/>
            <a:headEnd/>
            <a:tailEnd/>
          </a:ln>
        </p:spPr>
        <p:txBody>
          <a:bodyPr wrap="square" lIns="36576" rIns="36576" anchor="ctr">
            <a:spAutoFit/>
          </a:bodyPr>
          <a:lstStyle/>
          <a:p>
            <a:pPr algn="ctr" eaLnBrk="0" hangingPunct="0">
              <a:lnSpc>
                <a:spcPct val="90000"/>
              </a:lnSpc>
              <a:defRPr/>
            </a:pPr>
            <a:r>
              <a:rPr lang="en-US" sz="1200" b="1" dirty="0">
                <a:ea typeface="ＭＳ Ｐゴシック" charset="-128"/>
              </a:rPr>
              <a:t>Environmental factors</a:t>
            </a:r>
          </a:p>
          <a:p>
            <a:pPr algn="ctr" eaLnBrk="0" hangingPunct="0">
              <a:lnSpc>
                <a:spcPct val="90000"/>
              </a:lnSpc>
              <a:defRPr/>
            </a:pPr>
            <a:r>
              <a:rPr lang="en-US" sz="1200" b="1" dirty="0">
                <a:ea typeface="ＭＳ Ｐゴシック" charset="-128"/>
              </a:rPr>
              <a:t>(including external environment:</a:t>
            </a:r>
          </a:p>
          <a:p>
            <a:pPr algn="ctr" eaLnBrk="0" hangingPunct="0">
              <a:lnSpc>
                <a:spcPct val="90000"/>
              </a:lnSpc>
              <a:defRPr/>
            </a:pPr>
            <a:r>
              <a:rPr lang="en-US" sz="1200" b="1" dirty="0">
                <a:ea typeface="ＭＳ Ｐゴシック" charset="-128"/>
              </a:rPr>
              <a:t>psychosocial stressors, sleep deprivation, internal environment: </a:t>
            </a:r>
            <a:r>
              <a:rPr lang="en-US" sz="1200" b="1" dirty="0" err="1">
                <a:ea typeface="ＭＳ Ｐゴシック" charset="-128"/>
              </a:rPr>
              <a:t>gonadal</a:t>
            </a:r>
            <a:r>
              <a:rPr lang="en-US" sz="1200" b="1" dirty="0">
                <a:ea typeface="ＭＳ Ｐゴシック" charset="-128"/>
              </a:rPr>
              <a:t>/HPA steroids</a:t>
            </a:r>
            <a:r>
              <a:rPr lang="en-US" sz="1200" b="1" dirty="0">
                <a:latin typeface="Arial Narrow" pitchFamily="34" charset="0"/>
                <a:ea typeface="ＭＳ Ｐゴシック" charset="-128"/>
              </a:rPr>
              <a:t>)</a:t>
            </a:r>
          </a:p>
        </p:txBody>
      </p:sp>
      <p:sp>
        <p:nvSpPr>
          <p:cNvPr id="14344" name="Rectangle 15"/>
          <p:cNvSpPr>
            <a:spLocks noChangeArrowheads="1"/>
          </p:cNvSpPr>
          <p:nvPr/>
        </p:nvSpPr>
        <p:spPr bwMode="auto">
          <a:xfrm>
            <a:off x="98426" y="4622800"/>
            <a:ext cx="2058987" cy="42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6576" rIns="36576"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lnSpc>
                <a:spcPct val="90000"/>
              </a:lnSpc>
            </a:pPr>
            <a:r>
              <a:rPr lang="en-US" altLang="en-US" sz="1200" b="1" dirty="0"/>
              <a:t>BDNF, CREB, PKC, and other regulatory proteins</a:t>
            </a:r>
          </a:p>
        </p:txBody>
      </p:sp>
      <p:cxnSp>
        <p:nvCxnSpPr>
          <p:cNvPr id="6" name="Straight Arrow Connector 5"/>
          <p:cNvCxnSpPr/>
          <p:nvPr/>
        </p:nvCxnSpPr>
        <p:spPr>
          <a:xfrm>
            <a:off x="4532313" y="2111375"/>
            <a:ext cx="1919287" cy="0"/>
          </a:xfrm>
          <a:prstGeom prst="straightConnector1">
            <a:avLst/>
          </a:prstGeom>
          <a:ln w="34925">
            <a:solidFill>
              <a:srgbClr val="1A1A8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595635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09800" y="1142999"/>
            <a:ext cx="4267200" cy="5456497"/>
          </a:xfrm>
          <a:prstGeom prst="rect">
            <a:avLst/>
          </a:prstGeom>
          <a:ln>
            <a:noFill/>
          </a:ln>
          <a:effectLst>
            <a:outerShdw blurRad="292100" dist="139700" dir="2700000" algn="tl" rotWithShape="0">
              <a:srgbClr val="333333">
                <a:alpha val="65000"/>
              </a:srgbClr>
            </a:outerShdw>
          </a:effectLst>
        </p:spPr>
      </p:pic>
      <p:sp>
        <p:nvSpPr>
          <p:cNvPr id="55299" name="Rectangle 1"/>
          <p:cNvSpPr>
            <a:spLocks noChangeArrowheads="1"/>
          </p:cNvSpPr>
          <p:nvPr/>
        </p:nvSpPr>
        <p:spPr bwMode="auto">
          <a:xfrm>
            <a:off x="0" y="6611938"/>
            <a:ext cx="672782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ea typeface="MS PGothic"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ea typeface="MS PGothic"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ea typeface="MS PGothic" pitchFamily="34" charset="-128"/>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ea typeface="MS PGothic" pitchFamily="34" charset="-128"/>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5pPr>
            <a:lvl6pPr marL="25146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6pPr>
            <a:lvl7pPr marL="29718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7pPr>
            <a:lvl8pPr marL="34290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8pPr>
            <a:lvl9pPr marL="38862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9pPr>
          </a:lstStyle>
          <a:p>
            <a:pPr eaLnBrk="1" hangingPunct="1">
              <a:spcBef>
                <a:spcPct val="0"/>
              </a:spcBef>
              <a:buClrTx/>
              <a:buSzTx/>
              <a:buFontTx/>
              <a:buNone/>
            </a:pPr>
            <a:r>
              <a:rPr lang="en-CA" altLang="en-US" sz="1000">
                <a:latin typeface="Arial" pitchFamily="34" charset="0"/>
                <a:cs typeface="Arial" pitchFamily="34" charset="0"/>
              </a:rPr>
              <a:t>Gold PW, Charney DS. Am J Psychiatry. 2002;159(11):1826.</a:t>
            </a:r>
          </a:p>
        </p:txBody>
      </p:sp>
      <p:sp>
        <p:nvSpPr>
          <p:cNvPr id="55300" name="Rectangle 4"/>
          <p:cNvSpPr>
            <a:spLocks noChangeArrowheads="1"/>
          </p:cNvSpPr>
          <p:nvPr/>
        </p:nvSpPr>
        <p:spPr bwMode="auto">
          <a:xfrm>
            <a:off x="381001" y="130175"/>
            <a:ext cx="82296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ea typeface="MS PGothic"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ea typeface="MS PGothic"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ea typeface="MS PGothic" pitchFamily="34" charset="-128"/>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ea typeface="MS PGothic" pitchFamily="34" charset="-128"/>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5pPr>
            <a:lvl6pPr marL="25146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6pPr>
            <a:lvl7pPr marL="29718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7pPr>
            <a:lvl8pPr marL="34290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8pPr>
            <a:lvl9pPr marL="38862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9pPr>
          </a:lstStyle>
          <a:p>
            <a:pPr algn="ctr" eaLnBrk="1" hangingPunct="1">
              <a:spcBef>
                <a:spcPct val="0"/>
              </a:spcBef>
              <a:buClrTx/>
              <a:buSzTx/>
              <a:buFontTx/>
              <a:buNone/>
            </a:pPr>
            <a:r>
              <a:rPr lang="en-GB" altLang="en-US" sz="3200" b="1" dirty="0">
                <a:solidFill>
                  <a:schemeClr val="tx2"/>
                </a:solidFill>
                <a:latin typeface="+mn-lt"/>
                <a:cs typeface="Arial" pitchFamily="34" charset="0"/>
              </a:rPr>
              <a:t>Depression: A Disease of the Mind, Brain, and Body</a:t>
            </a:r>
          </a:p>
        </p:txBody>
      </p:sp>
    </p:spTree>
    <p:extLst>
      <p:ext uri="{BB962C8B-B14F-4D97-AF65-F5344CB8AC3E}">
        <p14:creationId xmlns:p14="http://schemas.microsoft.com/office/powerpoint/2010/main" val="730077473"/>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p:cNvSpPr>
          <p:nvPr>
            <p:ph type="title"/>
          </p:nvPr>
        </p:nvSpPr>
        <p:spPr bwMode="auto">
          <a:xfrm>
            <a:off x="196850" y="0"/>
            <a:ext cx="8489950" cy="1600200"/>
          </a:xfrm>
          <a:prstGeom prst="rect">
            <a:avLst/>
          </a:prstGeom>
          <a:noFill/>
          <a:ln>
            <a:noFill/>
          </a:ln>
          <a:effectLst/>
        </p:spPr>
        <p:txBody>
          <a:bodyPr anchor="ctr"/>
          <a:lstStyle/>
          <a:p>
            <a:pPr algn="ctr">
              <a:lnSpc>
                <a:spcPct val="90000"/>
              </a:lnSpc>
              <a:defRPr/>
            </a:pPr>
            <a:r>
              <a:rPr lang="en-US" sz="3200" b="1" dirty="0">
                <a:cs typeface="+mj-cs"/>
              </a:rPr>
              <a:t>Major Depressive Disorder May </a:t>
            </a:r>
            <a:br>
              <a:rPr lang="en-US" sz="3200" b="1" dirty="0">
                <a:cs typeface="+mj-cs"/>
              </a:rPr>
            </a:br>
            <a:r>
              <a:rPr lang="en-US" sz="3200" b="1" dirty="0">
                <a:cs typeface="+mj-cs"/>
              </a:rPr>
              <a:t>Have Systemic Consequences</a:t>
            </a:r>
          </a:p>
        </p:txBody>
      </p:sp>
      <p:pic>
        <p:nvPicPr>
          <p:cNvPr id="5" name="Content Placeholder 4"/>
          <p:cNvPicPr>
            <a:picLocks noGrp="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981200"/>
            <a:ext cx="10668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1717675" y="1497013"/>
            <a:ext cx="2406650" cy="831850"/>
          </a:xfrm>
          <a:prstGeom prst="rect">
            <a:avLst/>
          </a:prstGeom>
          <a:noFill/>
        </p:spPr>
        <p:txBody>
          <a:bodyPr>
            <a:spAutoFit/>
          </a:bodyPr>
          <a:lstStyle/>
          <a:p>
            <a:pPr>
              <a:defRPr/>
            </a:pPr>
            <a:r>
              <a:rPr lang="en-CA" sz="4800" dirty="0">
                <a:solidFill>
                  <a:schemeClr val="accent1">
                    <a:lumMod val="75000"/>
                  </a:schemeClr>
                </a:solidFill>
              </a:rPr>
              <a:t>2</a:t>
            </a:r>
          </a:p>
        </p:txBody>
      </p:sp>
      <p:sp>
        <p:nvSpPr>
          <p:cNvPr id="7" name="Rectangle 7"/>
          <p:cNvSpPr>
            <a:spLocks/>
          </p:cNvSpPr>
          <p:nvPr/>
        </p:nvSpPr>
        <p:spPr bwMode="auto">
          <a:xfrm>
            <a:off x="2236788" y="1600201"/>
            <a:ext cx="1739900" cy="671512"/>
          </a:xfrm>
          <a:prstGeom prst="rect">
            <a:avLst/>
          </a:prstGeom>
          <a:noFill/>
          <a:ln>
            <a:noFill/>
          </a:ln>
        </p:spPr>
        <p:txBody>
          <a:bodyPr lIns="0" tIns="0" rIns="0" bIns="0"/>
          <a:lstStyle/>
          <a:p>
            <a:pPr>
              <a:spcBef>
                <a:spcPts val="0"/>
              </a:spcBef>
              <a:buClr>
                <a:srgbClr val="FFFF00"/>
              </a:buClr>
              <a:buSzPct val="100000"/>
              <a:defRPr/>
            </a:pPr>
            <a:r>
              <a:rPr lang="en-US" sz="1200" dirty="0">
                <a:cs typeface="Arial" pitchFamily="34" charset="0"/>
              </a:rPr>
              <a:t>Adrenal gland releases excessive amounts of </a:t>
            </a:r>
            <a:r>
              <a:rPr lang="en-US" sz="1200" dirty="0" err="1">
                <a:solidFill>
                  <a:srgbClr val="046368"/>
                </a:solidFill>
                <a:cs typeface="Arial" pitchFamily="34" charset="0"/>
              </a:rPr>
              <a:t>catecholamines</a:t>
            </a:r>
            <a:r>
              <a:rPr lang="en-US" sz="1200" dirty="0">
                <a:solidFill>
                  <a:srgbClr val="046368"/>
                </a:solidFill>
                <a:cs typeface="Arial" pitchFamily="34" charset="0"/>
              </a:rPr>
              <a:t> </a:t>
            </a:r>
            <a:r>
              <a:rPr lang="en-US" sz="1200" dirty="0">
                <a:cs typeface="Arial" pitchFamily="34" charset="0"/>
              </a:rPr>
              <a:t>and </a:t>
            </a:r>
            <a:r>
              <a:rPr lang="en-US" sz="1200" dirty="0">
                <a:solidFill>
                  <a:schemeClr val="accent6">
                    <a:lumMod val="75000"/>
                  </a:schemeClr>
                </a:solidFill>
                <a:cs typeface="Arial" pitchFamily="34" charset="0"/>
              </a:rPr>
              <a:t>cortisol</a:t>
            </a:r>
          </a:p>
        </p:txBody>
      </p:sp>
      <p:sp>
        <p:nvSpPr>
          <p:cNvPr id="8" name="Freeform 10"/>
          <p:cNvSpPr>
            <a:spLocks/>
          </p:cNvSpPr>
          <p:nvPr/>
        </p:nvSpPr>
        <p:spPr bwMode="auto">
          <a:xfrm>
            <a:off x="939800" y="2733675"/>
            <a:ext cx="1776413" cy="787400"/>
          </a:xfrm>
          <a:custGeom>
            <a:avLst/>
            <a:gdLst>
              <a:gd name="T0" fmla="*/ 0 w 21464"/>
              <a:gd name="T1" fmla="*/ 0 h 20654"/>
              <a:gd name="T2" fmla="*/ 2147483647 w 21464"/>
              <a:gd name="T3" fmla="*/ 2147483647 h 20654"/>
              <a:gd name="T4" fmla="*/ 2147483647 w 21464"/>
              <a:gd name="T5" fmla="*/ 2147483647 h 20654"/>
              <a:gd name="T6" fmla="*/ 2147483647 w 21464"/>
              <a:gd name="T7" fmla="*/ 2147483647 h 20654"/>
              <a:gd name="T8" fmla="*/ 0 60000 65536"/>
              <a:gd name="T9" fmla="*/ 0 60000 65536"/>
              <a:gd name="T10" fmla="*/ 0 60000 65536"/>
              <a:gd name="T11" fmla="*/ 0 60000 65536"/>
              <a:gd name="T12" fmla="*/ 0 w 21464"/>
              <a:gd name="T13" fmla="*/ 0 h 20654"/>
              <a:gd name="T14" fmla="*/ 21464 w 21464"/>
              <a:gd name="T15" fmla="*/ 20654 h 20654"/>
            </a:gdLst>
            <a:ahLst/>
            <a:cxnLst>
              <a:cxn ang="T8">
                <a:pos x="T0" y="T1"/>
              </a:cxn>
              <a:cxn ang="T9">
                <a:pos x="T2" y="T3"/>
              </a:cxn>
              <a:cxn ang="T10">
                <a:pos x="T4" y="T5"/>
              </a:cxn>
              <a:cxn ang="T11">
                <a:pos x="T6" y="T7"/>
              </a:cxn>
            </a:cxnLst>
            <a:rect l="T12" t="T13" r="T14" b="T15"/>
            <a:pathLst>
              <a:path w="21464" h="20654">
                <a:moveTo>
                  <a:pt x="0" y="0"/>
                </a:moveTo>
                <a:cubicBezTo>
                  <a:pt x="239" y="2872"/>
                  <a:pt x="-136" y="13984"/>
                  <a:pt x="1467" y="17272"/>
                </a:cubicBezTo>
                <a:cubicBezTo>
                  <a:pt x="3069" y="20560"/>
                  <a:pt x="6291" y="21600"/>
                  <a:pt x="9633" y="19727"/>
                </a:cubicBezTo>
                <a:cubicBezTo>
                  <a:pt x="12974" y="17854"/>
                  <a:pt x="19009" y="8906"/>
                  <a:pt x="21464" y="6076"/>
                </a:cubicBezTo>
              </a:path>
            </a:pathLst>
          </a:custGeom>
          <a:noFill/>
          <a:ln w="28575" cap="flat">
            <a:solidFill>
              <a:schemeClr val="tx1"/>
            </a:solidFill>
            <a:prstDash val="solid"/>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9" name="Rectangle 23"/>
          <p:cNvSpPr>
            <a:spLocks/>
          </p:cNvSpPr>
          <p:nvPr/>
        </p:nvSpPr>
        <p:spPr bwMode="auto">
          <a:xfrm>
            <a:off x="1212850" y="3225800"/>
            <a:ext cx="566738" cy="209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b="1">
                <a:solidFill>
                  <a:schemeClr val="tx1"/>
                </a:solidFill>
                <a:latin typeface="Arial" pitchFamily="34" charset="0"/>
                <a:ea typeface="ＭＳ Ｐゴシック" pitchFamily="34" charset="-128"/>
              </a:defRPr>
            </a:lvl1pPr>
            <a:lvl2pPr marL="742950" indent="-285750" eaLnBrk="0" hangingPunct="0">
              <a:defRPr b="1">
                <a:solidFill>
                  <a:schemeClr val="tx1"/>
                </a:solidFill>
                <a:latin typeface="Arial" pitchFamily="34" charset="0"/>
                <a:ea typeface="ＭＳ Ｐゴシック" pitchFamily="34" charset="-128"/>
              </a:defRPr>
            </a:lvl2pPr>
            <a:lvl3pPr marL="1143000" indent="-228600" eaLnBrk="0" hangingPunct="0">
              <a:defRPr b="1">
                <a:solidFill>
                  <a:schemeClr val="tx1"/>
                </a:solidFill>
                <a:latin typeface="Arial" pitchFamily="34" charset="0"/>
                <a:ea typeface="ＭＳ Ｐゴシック" pitchFamily="34" charset="-128"/>
              </a:defRPr>
            </a:lvl3pPr>
            <a:lvl4pPr marL="1600200" indent="-228600" eaLnBrk="0" hangingPunct="0">
              <a:defRPr b="1">
                <a:solidFill>
                  <a:schemeClr val="tx1"/>
                </a:solidFill>
                <a:latin typeface="Arial" pitchFamily="34" charset="0"/>
                <a:ea typeface="ＭＳ Ｐゴシック" pitchFamily="34" charset="-128"/>
              </a:defRPr>
            </a:lvl4pPr>
            <a:lvl5pPr marL="2057400" indent="-228600" eaLnBrk="0" hangingPunct="0">
              <a:defRPr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eaLnBrk="1" hangingPunct="1">
              <a:lnSpc>
                <a:spcPct val="85000"/>
              </a:lnSpc>
              <a:spcBef>
                <a:spcPts val="800"/>
              </a:spcBef>
              <a:buClr>
                <a:srgbClr val="FFFF00"/>
              </a:buClr>
              <a:buSzPct val="100000"/>
            </a:pPr>
            <a:r>
              <a:rPr lang="en-US" altLang="en-US" sz="1600" dirty="0">
                <a:cs typeface="Arial" pitchFamily="34" charset="0"/>
              </a:rPr>
              <a:t>ACTH</a:t>
            </a:r>
          </a:p>
        </p:txBody>
      </p:sp>
      <p:sp>
        <p:nvSpPr>
          <p:cNvPr id="10" name="TextBox 9"/>
          <p:cNvSpPr txBox="1"/>
          <p:nvPr/>
        </p:nvSpPr>
        <p:spPr>
          <a:xfrm>
            <a:off x="49213" y="4576763"/>
            <a:ext cx="2801937" cy="830262"/>
          </a:xfrm>
          <a:prstGeom prst="rect">
            <a:avLst/>
          </a:prstGeom>
          <a:noFill/>
        </p:spPr>
        <p:txBody>
          <a:bodyPr>
            <a:spAutoFit/>
          </a:bodyPr>
          <a:lstStyle/>
          <a:p>
            <a:pPr>
              <a:defRPr/>
            </a:pPr>
            <a:r>
              <a:rPr lang="en-CA" sz="4800" dirty="0">
                <a:solidFill>
                  <a:schemeClr val="accent1">
                    <a:lumMod val="75000"/>
                  </a:schemeClr>
                </a:solidFill>
              </a:rPr>
              <a:t>1</a:t>
            </a:r>
          </a:p>
        </p:txBody>
      </p:sp>
      <p:sp>
        <p:nvSpPr>
          <p:cNvPr id="11" name="Rectangle 5"/>
          <p:cNvSpPr>
            <a:spLocks/>
          </p:cNvSpPr>
          <p:nvPr/>
        </p:nvSpPr>
        <p:spPr bwMode="auto">
          <a:xfrm>
            <a:off x="479425" y="4576763"/>
            <a:ext cx="2371725" cy="757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b="1">
                <a:solidFill>
                  <a:schemeClr val="tx1"/>
                </a:solidFill>
                <a:latin typeface="Arial" pitchFamily="34" charset="0"/>
                <a:ea typeface="ＭＳ Ｐゴシック" pitchFamily="34" charset="-128"/>
              </a:defRPr>
            </a:lvl1pPr>
            <a:lvl2pPr marL="742950" indent="-285750" eaLnBrk="0" hangingPunct="0">
              <a:defRPr b="1">
                <a:solidFill>
                  <a:schemeClr val="tx1"/>
                </a:solidFill>
                <a:latin typeface="Arial" pitchFamily="34" charset="0"/>
                <a:ea typeface="ＭＳ Ｐゴシック" pitchFamily="34" charset="-128"/>
              </a:defRPr>
            </a:lvl2pPr>
            <a:lvl3pPr marL="1143000" indent="-228600" eaLnBrk="0" hangingPunct="0">
              <a:defRPr b="1">
                <a:solidFill>
                  <a:schemeClr val="tx1"/>
                </a:solidFill>
                <a:latin typeface="Arial" pitchFamily="34" charset="0"/>
                <a:ea typeface="ＭＳ Ｐゴシック" pitchFamily="34" charset="-128"/>
              </a:defRPr>
            </a:lvl3pPr>
            <a:lvl4pPr marL="1600200" indent="-228600" eaLnBrk="0" hangingPunct="0">
              <a:defRPr b="1">
                <a:solidFill>
                  <a:schemeClr val="tx1"/>
                </a:solidFill>
                <a:latin typeface="Arial" pitchFamily="34" charset="0"/>
                <a:ea typeface="ＭＳ Ｐゴシック" pitchFamily="34" charset="-128"/>
              </a:defRPr>
            </a:lvl4pPr>
            <a:lvl5pPr marL="2057400" indent="-228600" eaLnBrk="0" hangingPunct="0">
              <a:defRPr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eaLnBrk="1" hangingPunct="1"/>
            <a:r>
              <a:rPr lang="en-US" altLang="en-US" sz="1200" dirty="0">
                <a:cs typeface="Arial" pitchFamily="34" charset="0"/>
              </a:rPr>
              <a:t>Hypothalamus stimulates pituitary gland to release excessive ACTH, continuously driving the adrenal gland</a:t>
            </a:r>
          </a:p>
        </p:txBody>
      </p:sp>
      <p:pic>
        <p:nvPicPr>
          <p:cNvPr id="12"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599" y="2525713"/>
            <a:ext cx="841375" cy="2419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Box 12"/>
          <p:cNvSpPr txBox="1"/>
          <p:nvPr/>
        </p:nvSpPr>
        <p:spPr>
          <a:xfrm>
            <a:off x="3276600" y="4918075"/>
            <a:ext cx="3178175" cy="908050"/>
          </a:xfrm>
          <a:prstGeom prst="rect">
            <a:avLst/>
          </a:prstGeom>
          <a:noFill/>
        </p:spPr>
        <p:txBody>
          <a:bodyPr>
            <a:spAutoFit/>
          </a:bodyPr>
          <a:lstStyle/>
          <a:p>
            <a:pPr>
              <a:defRPr/>
            </a:pPr>
            <a:endParaRPr lang="en-CA" sz="500" dirty="0">
              <a:solidFill>
                <a:schemeClr val="accent1">
                  <a:lumMod val="75000"/>
                </a:schemeClr>
              </a:solidFill>
            </a:endParaRPr>
          </a:p>
          <a:p>
            <a:pPr>
              <a:defRPr/>
            </a:pPr>
            <a:r>
              <a:rPr lang="en-CA" sz="4800" dirty="0">
                <a:solidFill>
                  <a:schemeClr val="accent1">
                    <a:lumMod val="75000"/>
                  </a:schemeClr>
                </a:solidFill>
              </a:rPr>
              <a:t>5</a:t>
            </a:r>
          </a:p>
        </p:txBody>
      </p:sp>
      <p:sp>
        <p:nvSpPr>
          <p:cNvPr id="14" name="Rectangle 22"/>
          <p:cNvSpPr>
            <a:spLocks/>
          </p:cNvSpPr>
          <p:nvPr/>
        </p:nvSpPr>
        <p:spPr bwMode="auto">
          <a:xfrm>
            <a:off x="3790950" y="5181599"/>
            <a:ext cx="2400300" cy="650875"/>
          </a:xfrm>
          <a:prstGeom prst="rect">
            <a:avLst/>
          </a:prstGeom>
          <a:noFill/>
          <a:ln>
            <a:noFill/>
          </a:ln>
        </p:spPr>
        <p:txBody>
          <a:bodyPr lIns="0" tIns="0" rIns="0" bIns="0"/>
          <a:lstStyle/>
          <a:p>
            <a:pPr>
              <a:lnSpc>
                <a:spcPct val="90000"/>
              </a:lnSpc>
              <a:spcBef>
                <a:spcPts val="1113"/>
              </a:spcBef>
              <a:buClr>
                <a:srgbClr val="FFFF00"/>
              </a:buClr>
              <a:buSzPct val="100000"/>
              <a:defRPr/>
            </a:pPr>
            <a:r>
              <a:rPr lang="en-US" sz="1200" dirty="0">
                <a:solidFill>
                  <a:schemeClr val="accent6">
                    <a:lumMod val="75000"/>
                  </a:schemeClr>
                </a:solidFill>
                <a:cs typeface="Arial" pitchFamily="34" charset="0"/>
              </a:rPr>
              <a:t>Cortisol </a:t>
            </a:r>
            <a:r>
              <a:rPr lang="en-US" sz="1200" dirty="0">
                <a:cs typeface="Arial" pitchFamily="34" charset="0"/>
              </a:rPr>
              <a:t>antagonizes insulin and contributes to </a:t>
            </a:r>
            <a:r>
              <a:rPr lang="en-US" sz="1200" dirty="0" err="1">
                <a:cs typeface="Arial" pitchFamily="34" charset="0"/>
              </a:rPr>
              <a:t>dyslipidemia</a:t>
            </a:r>
            <a:endParaRPr lang="en-US" sz="1200" dirty="0">
              <a:cs typeface="Arial" pitchFamily="34" charset="0"/>
            </a:endParaRPr>
          </a:p>
        </p:txBody>
      </p:sp>
      <p:sp>
        <p:nvSpPr>
          <p:cNvPr id="16" name="Freeform 13"/>
          <p:cNvSpPr>
            <a:spLocks/>
          </p:cNvSpPr>
          <p:nvPr/>
        </p:nvSpPr>
        <p:spPr bwMode="auto">
          <a:xfrm>
            <a:off x="2955925" y="2917825"/>
            <a:ext cx="1168400" cy="1114425"/>
          </a:xfrm>
          <a:custGeom>
            <a:avLst/>
            <a:gdLst>
              <a:gd name="T0" fmla="*/ 0 w 21600"/>
              <a:gd name="T1" fmla="*/ 2147483647 h 19912"/>
              <a:gd name="T2" fmla="*/ 2147483647 w 21600"/>
              <a:gd name="T3" fmla="*/ 2147483647 h 19912"/>
              <a:gd name="T4" fmla="*/ 2147483647 w 21600"/>
              <a:gd name="T5" fmla="*/ 2147483647 h 19912"/>
              <a:gd name="T6" fmla="*/ 0 60000 65536"/>
              <a:gd name="T7" fmla="*/ 0 60000 65536"/>
              <a:gd name="T8" fmla="*/ 0 60000 65536"/>
              <a:gd name="T9" fmla="*/ 0 w 21600"/>
              <a:gd name="T10" fmla="*/ 0 h 19912"/>
              <a:gd name="T11" fmla="*/ 21600 w 21600"/>
              <a:gd name="T12" fmla="*/ 19912 h 19912"/>
            </a:gdLst>
            <a:ahLst/>
            <a:cxnLst>
              <a:cxn ang="T6">
                <a:pos x="T0" y="T1"/>
              </a:cxn>
              <a:cxn ang="T7">
                <a:pos x="T2" y="T3"/>
              </a:cxn>
              <a:cxn ang="T8">
                <a:pos x="T4" y="T5"/>
              </a:cxn>
            </a:cxnLst>
            <a:rect l="T9" t="T10" r="T11" b="T12"/>
            <a:pathLst>
              <a:path w="21600" h="19912">
                <a:moveTo>
                  <a:pt x="0" y="1264"/>
                </a:moveTo>
                <a:cubicBezTo>
                  <a:pt x="2243" y="1292"/>
                  <a:pt x="9861" y="-1688"/>
                  <a:pt x="13461" y="1406"/>
                </a:cubicBezTo>
                <a:cubicBezTo>
                  <a:pt x="17061" y="4500"/>
                  <a:pt x="19904" y="16052"/>
                  <a:pt x="21600" y="19912"/>
                </a:cubicBezTo>
              </a:path>
            </a:pathLst>
          </a:custGeom>
          <a:noFill/>
          <a:ln w="28575" cap="flat">
            <a:solidFill>
              <a:srgbClr val="00FFFF"/>
            </a:solidFill>
            <a:prstDash val="solid"/>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7" name="Oval 14"/>
          <p:cNvSpPr>
            <a:spLocks/>
          </p:cNvSpPr>
          <p:nvPr/>
        </p:nvSpPr>
        <p:spPr bwMode="auto">
          <a:xfrm>
            <a:off x="4037013" y="4152900"/>
            <a:ext cx="114300" cy="88900"/>
          </a:xfrm>
          <a:prstGeom prst="ellipse">
            <a:avLst/>
          </a:prstGeom>
          <a:gradFill rotWithShape="0">
            <a:gsLst>
              <a:gs pos="0">
                <a:srgbClr val="E41202"/>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eaLnBrk="0" hangingPunct="0">
              <a:defRPr b="1">
                <a:solidFill>
                  <a:schemeClr val="tx1"/>
                </a:solidFill>
                <a:latin typeface="Arial" pitchFamily="34" charset="0"/>
                <a:ea typeface="ＭＳ Ｐゴシック" pitchFamily="34" charset="-128"/>
              </a:defRPr>
            </a:lvl1pPr>
            <a:lvl2pPr marL="742950" indent="-285750" eaLnBrk="0" hangingPunct="0">
              <a:defRPr b="1">
                <a:solidFill>
                  <a:schemeClr val="tx1"/>
                </a:solidFill>
                <a:latin typeface="Arial" pitchFamily="34" charset="0"/>
                <a:ea typeface="ＭＳ Ｐゴシック" pitchFamily="34" charset="-128"/>
              </a:defRPr>
            </a:lvl2pPr>
            <a:lvl3pPr marL="1143000" indent="-228600" eaLnBrk="0" hangingPunct="0">
              <a:defRPr b="1">
                <a:solidFill>
                  <a:schemeClr val="tx1"/>
                </a:solidFill>
                <a:latin typeface="Arial" pitchFamily="34" charset="0"/>
                <a:ea typeface="ＭＳ Ｐゴシック" pitchFamily="34" charset="-128"/>
              </a:defRPr>
            </a:lvl3pPr>
            <a:lvl4pPr marL="1600200" indent="-228600" eaLnBrk="0" hangingPunct="0">
              <a:defRPr b="1">
                <a:solidFill>
                  <a:schemeClr val="tx1"/>
                </a:solidFill>
                <a:latin typeface="Arial" pitchFamily="34" charset="0"/>
                <a:ea typeface="ＭＳ Ｐゴシック" pitchFamily="34" charset="-128"/>
              </a:defRPr>
            </a:lvl4pPr>
            <a:lvl5pPr marL="2057400" indent="-228600" eaLnBrk="0" hangingPunct="0">
              <a:defRPr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eaLnBrk="1" hangingPunct="1"/>
            <a:endParaRPr lang="en-CA" altLang="en-US"/>
          </a:p>
        </p:txBody>
      </p:sp>
      <p:sp>
        <p:nvSpPr>
          <p:cNvPr id="18" name="Oval 14"/>
          <p:cNvSpPr>
            <a:spLocks/>
          </p:cNvSpPr>
          <p:nvPr/>
        </p:nvSpPr>
        <p:spPr bwMode="auto">
          <a:xfrm>
            <a:off x="4189413" y="4124325"/>
            <a:ext cx="114300" cy="88900"/>
          </a:xfrm>
          <a:prstGeom prst="ellipse">
            <a:avLst/>
          </a:prstGeom>
          <a:gradFill rotWithShape="0">
            <a:gsLst>
              <a:gs pos="0">
                <a:srgbClr val="E41202"/>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eaLnBrk="0" hangingPunct="0">
              <a:defRPr b="1">
                <a:solidFill>
                  <a:schemeClr val="tx1"/>
                </a:solidFill>
                <a:latin typeface="Arial" pitchFamily="34" charset="0"/>
                <a:ea typeface="ＭＳ Ｐゴシック" pitchFamily="34" charset="-128"/>
              </a:defRPr>
            </a:lvl1pPr>
            <a:lvl2pPr marL="742950" indent="-285750" eaLnBrk="0" hangingPunct="0">
              <a:defRPr b="1">
                <a:solidFill>
                  <a:schemeClr val="tx1"/>
                </a:solidFill>
                <a:latin typeface="Arial" pitchFamily="34" charset="0"/>
                <a:ea typeface="ＭＳ Ｐゴシック" pitchFamily="34" charset="-128"/>
              </a:defRPr>
            </a:lvl2pPr>
            <a:lvl3pPr marL="1143000" indent="-228600" eaLnBrk="0" hangingPunct="0">
              <a:defRPr b="1">
                <a:solidFill>
                  <a:schemeClr val="tx1"/>
                </a:solidFill>
                <a:latin typeface="Arial" pitchFamily="34" charset="0"/>
                <a:ea typeface="ＭＳ Ｐゴシック" pitchFamily="34" charset="-128"/>
              </a:defRPr>
            </a:lvl3pPr>
            <a:lvl4pPr marL="1600200" indent="-228600" eaLnBrk="0" hangingPunct="0">
              <a:defRPr b="1">
                <a:solidFill>
                  <a:schemeClr val="tx1"/>
                </a:solidFill>
                <a:latin typeface="Arial" pitchFamily="34" charset="0"/>
                <a:ea typeface="ＭＳ Ｐゴシック" pitchFamily="34" charset="-128"/>
              </a:defRPr>
            </a:lvl4pPr>
            <a:lvl5pPr marL="2057400" indent="-228600" eaLnBrk="0" hangingPunct="0">
              <a:defRPr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eaLnBrk="1" hangingPunct="1"/>
            <a:endParaRPr lang="en-CA" altLang="en-US"/>
          </a:p>
        </p:txBody>
      </p:sp>
      <p:sp>
        <p:nvSpPr>
          <p:cNvPr id="19" name="Oval 14"/>
          <p:cNvSpPr>
            <a:spLocks/>
          </p:cNvSpPr>
          <p:nvPr/>
        </p:nvSpPr>
        <p:spPr bwMode="auto">
          <a:xfrm>
            <a:off x="4151313" y="4257675"/>
            <a:ext cx="114300" cy="88900"/>
          </a:xfrm>
          <a:prstGeom prst="ellipse">
            <a:avLst/>
          </a:prstGeom>
          <a:gradFill rotWithShape="0">
            <a:gsLst>
              <a:gs pos="0">
                <a:srgbClr val="E41202"/>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eaLnBrk="0" hangingPunct="0">
              <a:defRPr b="1">
                <a:solidFill>
                  <a:schemeClr val="tx1"/>
                </a:solidFill>
                <a:latin typeface="Arial" pitchFamily="34" charset="0"/>
                <a:ea typeface="ＭＳ Ｐゴシック" pitchFamily="34" charset="-128"/>
              </a:defRPr>
            </a:lvl1pPr>
            <a:lvl2pPr marL="742950" indent="-285750" eaLnBrk="0" hangingPunct="0">
              <a:defRPr b="1">
                <a:solidFill>
                  <a:schemeClr val="tx1"/>
                </a:solidFill>
                <a:latin typeface="Arial" pitchFamily="34" charset="0"/>
                <a:ea typeface="ＭＳ Ｐゴシック" pitchFamily="34" charset="-128"/>
              </a:defRPr>
            </a:lvl2pPr>
            <a:lvl3pPr marL="1143000" indent="-228600" eaLnBrk="0" hangingPunct="0">
              <a:defRPr b="1">
                <a:solidFill>
                  <a:schemeClr val="tx1"/>
                </a:solidFill>
                <a:latin typeface="Arial" pitchFamily="34" charset="0"/>
                <a:ea typeface="ＭＳ Ｐゴシック" pitchFamily="34" charset="-128"/>
              </a:defRPr>
            </a:lvl3pPr>
            <a:lvl4pPr marL="1600200" indent="-228600" eaLnBrk="0" hangingPunct="0">
              <a:defRPr b="1">
                <a:solidFill>
                  <a:schemeClr val="tx1"/>
                </a:solidFill>
                <a:latin typeface="Arial" pitchFamily="34" charset="0"/>
                <a:ea typeface="ＭＳ Ｐゴシック" pitchFamily="34" charset="-128"/>
              </a:defRPr>
            </a:lvl4pPr>
            <a:lvl5pPr marL="2057400" indent="-228600" eaLnBrk="0" hangingPunct="0">
              <a:defRPr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eaLnBrk="1" hangingPunct="1"/>
            <a:endParaRPr lang="en-CA" altLang="en-US"/>
          </a:p>
        </p:txBody>
      </p:sp>
      <p:sp>
        <p:nvSpPr>
          <p:cNvPr id="20" name="Oval 14"/>
          <p:cNvSpPr>
            <a:spLocks/>
          </p:cNvSpPr>
          <p:nvPr/>
        </p:nvSpPr>
        <p:spPr bwMode="auto">
          <a:xfrm>
            <a:off x="4246563" y="4346575"/>
            <a:ext cx="114300" cy="104775"/>
          </a:xfrm>
          <a:prstGeom prst="ellipse">
            <a:avLst/>
          </a:prstGeom>
          <a:gradFill rotWithShape="0">
            <a:gsLst>
              <a:gs pos="0">
                <a:srgbClr val="E41202"/>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eaLnBrk="0" hangingPunct="0">
              <a:defRPr b="1">
                <a:solidFill>
                  <a:schemeClr val="tx1"/>
                </a:solidFill>
                <a:latin typeface="Arial" pitchFamily="34" charset="0"/>
                <a:ea typeface="ＭＳ Ｐゴシック" pitchFamily="34" charset="-128"/>
              </a:defRPr>
            </a:lvl1pPr>
            <a:lvl2pPr marL="742950" indent="-285750" eaLnBrk="0" hangingPunct="0">
              <a:defRPr b="1">
                <a:solidFill>
                  <a:schemeClr val="tx1"/>
                </a:solidFill>
                <a:latin typeface="Arial" pitchFamily="34" charset="0"/>
                <a:ea typeface="ＭＳ Ｐゴシック" pitchFamily="34" charset="-128"/>
              </a:defRPr>
            </a:lvl2pPr>
            <a:lvl3pPr marL="1143000" indent="-228600" eaLnBrk="0" hangingPunct="0">
              <a:defRPr b="1">
                <a:solidFill>
                  <a:schemeClr val="tx1"/>
                </a:solidFill>
                <a:latin typeface="Arial" pitchFamily="34" charset="0"/>
                <a:ea typeface="ＭＳ Ｐゴシック" pitchFamily="34" charset="-128"/>
              </a:defRPr>
            </a:lvl3pPr>
            <a:lvl4pPr marL="1600200" indent="-228600" eaLnBrk="0" hangingPunct="0">
              <a:defRPr b="1">
                <a:solidFill>
                  <a:schemeClr val="tx1"/>
                </a:solidFill>
                <a:latin typeface="Arial" pitchFamily="34" charset="0"/>
                <a:ea typeface="ＭＳ Ｐゴシック" pitchFamily="34" charset="-128"/>
              </a:defRPr>
            </a:lvl4pPr>
            <a:lvl5pPr marL="2057400" indent="-228600" eaLnBrk="0" hangingPunct="0">
              <a:defRPr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eaLnBrk="1" hangingPunct="1"/>
            <a:endParaRPr lang="en-CA" altLang="en-US"/>
          </a:p>
        </p:txBody>
      </p:sp>
      <p:sp>
        <p:nvSpPr>
          <p:cNvPr id="21" name="Oval 14"/>
          <p:cNvSpPr>
            <a:spLocks/>
          </p:cNvSpPr>
          <p:nvPr/>
        </p:nvSpPr>
        <p:spPr bwMode="auto">
          <a:xfrm>
            <a:off x="3976688" y="4305300"/>
            <a:ext cx="147637" cy="120650"/>
          </a:xfrm>
          <a:prstGeom prst="ellipse">
            <a:avLst/>
          </a:prstGeom>
          <a:gradFill rotWithShape="0">
            <a:gsLst>
              <a:gs pos="0">
                <a:srgbClr val="E41202"/>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eaLnBrk="0" hangingPunct="0">
              <a:defRPr b="1">
                <a:solidFill>
                  <a:schemeClr val="tx1"/>
                </a:solidFill>
                <a:latin typeface="Arial" pitchFamily="34" charset="0"/>
                <a:ea typeface="ＭＳ Ｐゴシック" pitchFamily="34" charset="-128"/>
              </a:defRPr>
            </a:lvl1pPr>
            <a:lvl2pPr marL="742950" indent="-285750" eaLnBrk="0" hangingPunct="0">
              <a:defRPr b="1">
                <a:solidFill>
                  <a:schemeClr val="tx1"/>
                </a:solidFill>
                <a:latin typeface="Arial" pitchFamily="34" charset="0"/>
                <a:ea typeface="ＭＳ Ｐゴシック" pitchFamily="34" charset="-128"/>
              </a:defRPr>
            </a:lvl2pPr>
            <a:lvl3pPr marL="1143000" indent="-228600" eaLnBrk="0" hangingPunct="0">
              <a:defRPr b="1">
                <a:solidFill>
                  <a:schemeClr val="tx1"/>
                </a:solidFill>
                <a:latin typeface="Arial" pitchFamily="34" charset="0"/>
                <a:ea typeface="ＭＳ Ｐゴシック" pitchFamily="34" charset="-128"/>
              </a:defRPr>
            </a:lvl3pPr>
            <a:lvl4pPr marL="1600200" indent="-228600" eaLnBrk="0" hangingPunct="0">
              <a:defRPr b="1">
                <a:solidFill>
                  <a:schemeClr val="tx1"/>
                </a:solidFill>
                <a:latin typeface="Arial" pitchFamily="34" charset="0"/>
                <a:ea typeface="ＭＳ Ｐゴシック" pitchFamily="34" charset="-128"/>
              </a:defRPr>
            </a:lvl4pPr>
            <a:lvl5pPr marL="2057400" indent="-228600" eaLnBrk="0" hangingPunct="0">
              <a:defRPr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eaLnBrk="1" hangingPunct="1"/>
            <a:endParaRPr lang="en-CA" altLang="en-US"/>
          </a:p>
        </p:txBody>
      </p:sp>
      <p:sp>
        <p:nvSpPr>
          <p:cNvPr id="22" name="Freeform 11"/>
          <p:cNvSpPr>
            <a:spLocks/>
          </p:cNvSpPr>
          <p:nvPr/>
        </p:nvSpPr>
        <p:spPr bwMode="auto">
          <a:xfrm>
            <a:off x="2949575" y="2506663"/>
            <a:ext cx="1663700" cy="366712"/>
          </a:xfrm>
          <a:custGeom>
            <a:avLst/>
            <a:gdLst>
              <a:gd name="T0" fmla="*/ 0 w 21600"/>
              <a:gd name="T1" fmla="*/ 2147483647 h 19877"/>
              <a:gd name="T2" fmla="*/ 2147483647 w 21600"/>
              <a:gd name="T3" fmla="*/ 2147483647 h 19877"/>
              <a:gd name="T4" fmla="*/ 2147483647 w 21600"/>
              <a:gd name="T5" fmla="*/ 2147483647 h 19877"/>
              <a:gd name="T6" fmla="*/ 0 60000 65536"/>
              <a:gd name="T7" fmla="*/ 0 60000 65536"/>
              <a:gd name="T8" fmla="*/ 0 60000 65536"/>
              <a:gd name="T9" fmla="*/ 0 w 21600"/>
              <a:gd name="T10" fmla="*/ 0 h 19877"/>
              <a:gd name="T11" fmla="*/ 21600 w 21600"/>
              <a:gd name="T12" fmla="*/ 19877 h 19877"/>
            </a:gdLst>
            <a:ahLst/>
            <a:cxnLst>
              <a:cxn ang="T6">
                <a:pos x="T0" y="T1"/>
              </a:cxn>
              <a:cxn ang="T7">
                <a:pos x="T2" y="T3"/>
              </a:cxn>
              <a:cxn ang="T8">
                <a:pos x="T4" y="T5"/>
              </a:cxn>
            </a:cxnLst>
            <a:rect l="T9" t="T10" r="T11" b="T12"/>
            <a:pathLst>
              <a:path w="21600" h="19877">
                <a:moveTo>
                  <a:pt x="0" y="19877"/>
                </a:moveTo>
                <a:cubicBezTo>
                  <a:pt x="1704" y="11099"/>
                  <a:pt x="3408" y="2408"/>
                  <a:pt x="6998" y="342"/>
                </a:cubicBezTo>
                <a:cubicBezTo>
                  <a:pt x="10589" y="-1723"/>
                  <a:pt x="19163" y="6194"/>
                  <a:pt x="21600" y="7313"/>
                </a:cubicBezTo>
              </a:path>
            </a:pathLst>
          </a:custGeom>
          <a:noFill/>
          <a:ln w="28575" cap="flat">
            <a:solidFill>
              <a:srgbClr val="FFFF00"/>
            </a:solidFill>
            <a:prstDash val="solid"/>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pic>
        <p:nvPicPr>
          <p:cNvPr id="23"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0888" y="1651000"/>
            <a:ext cx="1047750" cy="141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5038" y="3330575"/>
            <a:ext cx="1219200" cy="1065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 name="Freeform 21"/>
          <p:cNvSpPr>
            <a:spLocks/>
          </p:cNvSpPr>
          <p:nvPr/>
        </p:nvSpPr>
        <p:spPr bwMode="auto">
          <a:xfrm>
            <a:off x="3106738" y="2919413"/>
            <a:ext cx="1952625" cy="774700"/>
          </a:xfrm>
          <a:custGeom>
            <a:avLst/>
            <a:gdLst>
              <a:gd name="T0" fmla="*/ 0 w 21600"/>
              <a:gd name="T1" fmla="*/ 2147483647 h 19407"/>
              <a:gd name="T2" fmla="*/ 2147483647 w 21600"/>
              <a:gd name="T3" fmla="*/ 2147483647 h 19407"/>
              <a:gd name="T4" fmla="*/ 2147483647 w 21600"/>
              <a:gd name="T5" fmla="*/ 2147483647 h 19407"/>
              <a:gd name="T6" fmla="*/ 0 60000 65536"/>
              <a:gd name="T7" fmla="*/ 0 60000 65536"/>
              <a:gd name="T8" fmla="*/ 0 60000 65536"/>
              <a:gd name="T9" fmla="*/ 0 w 21600"/>
              <a:gd name="T10" fmla="*/ 0 h 19407"/>
              <a:gd name="T11" fmla="*/ 21600 w 21600"/>
              <a:gd name="T12" fmla="*/ 19407 h 19407"/>
            </a:gdLst>
            <a:ahLst/>
            <a:cxnLst>
              <a:cxn ang="T6">
                <a:pos x="T0" y="T1"/>
              </a:cxn>
              <a:cxn ang="T7">
                <a:pos x="T2" y="T3"/>
              </a:cxn>
              <a:cxn ang="T8">
                <a:pos x="T4" y="T5"/>
              </a:cxn>
            </a:cxnLst>
            <a:rect l="T9" t="T10" r="T11" b="T12"/>
            <a:pathLst>
              <a:path w="21600" h="19407">
                <a:moveTo>
                  <a:pt x="0" y="1387"/>
                </a:moveTo>
                <a:cubicBezTo>
                  <a:pt x="1484" y="1506"/>
                  <a:pt x="5451" y="-2193"/>
                  <a:pt x="8902" y="2024"/>
                </a:cubicBezTo>
                <a:cubicBezTo>
                  <a:pt x="12354" y="6240"/>
                  <a:pt x="18961" y="15787"/>
                  <a:pt x="21600" y="19407"/>
                </a:cubicBezTo>
              </a:path>
            </a:pathLst>
          </a:custGeom>
          <a:noFill/>
          <a:ln w="28575" cap="flat">
            <a:solidFill>
              <a:srgbClr val="00FFFF"/>
            </a:solidFill>
            <a:prstDash val="solid"/>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8" name="Freeform 12"/>
          <p:cNvSpPr>
            <a:spLocks/>
          </p:cNvSpPr>
          <p:nvPr/>
        </p:nvSpPr>
        <p:spPr bwMode="auto">
          <a:xfrm>
            <a:off x="2962275" y="2503488"/>
            <a:ext cx="2278063" cy="1135062"/>
          </a:xfrm>
          <a:custGeom>
            <a:avLst/>
            <a:gdLst>
              <a:gd name="T0" fmla="*/ 0 w 21600"/>
              <a:gd name="T1" fmla="*/ 2147483647 h 20786"/>
              <a:gd name="T2" fmla="*/ 2147483647 w 21600"/>
              <a:gd name="T3" fmla="*/ 2147483647 h 20786"/>
              <a:gd name="T4" fmla="*/ 2147483647 w 21600"/>
              <a:gd name="T5" fmla="*/ 2147483647 h 20786"/>
              <a:gd name="T6" fmla="*/ 0 60000 65536"/>
              <a:gd name="T7" fmla="*/ 0 60000 65536"/>
              <a:gd name="T8" fmla="*/ 0 60000 65536"/>
              <a:gd name="T9" fmla="*/ 0 w 21600"/>
              <a:gd name="T10" fmla="*/ 0 h 20786"/>
              <a:gd name="T11" fmla="*/ 21600 w 21600"/>
              <a:gd name="T12" fmla="*/ 20786 h 20786"/>
            </a:gdLst>
            <a:ahLst/>
            <a:cxnLst>
              <a:cxn ang="T6">
                <a:pos x="T0" y="T1"/>
              </a:cxn>
              <a:cxn ang="T7">
                <a:pos x="T2" y="T3"/>
              </a:cxn>
              <a:cxn ang="T8">
                <a:pos x="T4" y="T5"/>
              </a:cxn>
            </a:cxnLst>
            <a:rect l="T9" t="T10" r="T11" b="T12"/>
            <a:pathLst>
              <a:path w="21600" h="20786">
                <a:moveTo>
                  <a:pt x="0" y="6697"/>
                </a:moveTo>
                <a:cubicBezTo>
                  <a:pt x="869" y="5619"/>
                  <a:pt x="1297" y="874"/>
                  <a:pt x="5163" y="30"/>
                </a:cubicBezTo>
                <a:cubicBezTo>
                  <a:pt x="9028" y="-814"/>
                  <a:pt x="18176" y="16449"/>
                  <a:pt x="21600" y="20786"/>
                </a:cubicBezTo>
              </a:path>
            </a:pathLst>
          </a:custGeom>
          <a:noFill/>
          <a:ln w="28575" cap="flat">
            <a:solidFill>
              <a:srgbClr val="FFFF00"/>
            </a:solidFill>
            <a:prstDash val="solid"/>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9" name="TextBox 28"/>
          <p:cNvSpPr txBox="1"/>
          <p:nvPr/>
        </p:nvSpPr>
        <p:spPr>
          <a:xfrm>
            <a:off x="5980113" y="3435350"/>
            <a:ext cx="3087687" cy="1138238"/>
          </a:xfrm>
          <a:prstGeom prst="rect">
            <a:avLst/>
          </a:prstGeom>
          <a:noFill/>
        </p:spPr>
        <p:txBody>
          <a:bodyPr>
            <a:spAutoFit/>
          </a:bodyPr>
          <a:lstStyle/>
          <a:p>
            <a:pPr>
              <a:spcBef>
                <a:spcPts val="0"/>
              </a:spcBef>
              <a:spcAft>
                <a:spcPts val="0"/>
              </a:spcAft>
              <a:defRPr/>
            </a:pPr>
            <a:br>
              <a:rPr lang="en-CA" sz="900" dirty="0">
                <a:solidFill>
                  <a:schemeClr val="accent1">
                    <a:lumMod val="75000"/>
                  </a:schemeClr>
                </a:solidFill>
              </a:rPr>
            </a:br>
            <a:r>
              <a:rPr lang="en-CA" sz="4800" dirty="0">
                <a:solidFill>
                  <a:schemeClr val="accent1">
                    <a:lumMod val="75000"/>
                  </a:schemeClr>
                </a:solidFill>
              </a:rPr>
              <a:t>4</a:t>
            </a:r>
          </a:p>
          <a:p>
            <a:pPr>
              <a:spcBef>
                <a:spcPts val="1200"/>
              </a:spcBef>
              <a:spcAft>
                <a:spcPts val="1200"/>
              </a:spcAft>
              <a:defRPr/>
            </a:pPr>
            <a:endParaRPr lang="en-CA" sz="100" dirty="0">
              <a:solidFill>
                <a:schemeClr val="accent1">
                  <a:lumMod val="75000"/>
                </a:schemeClr>
              </a:solidFill>
            </a:endParaRPr>
          </a:p>
        </p:txBody>
      </p:sp>
      <p:sp>
        <p:nvSpPr>
          <p:cNvPr id="30" name="Rectangle 8"/>
          <p:cNvSpPr>
            <a:spLocks/>
          </p:cNvSpPr>
          <p:nvPr/>
        </p:nvSpPr>
        <p:spPr bwMode="auto">
          <a:xfrm>
            <a:off x="6454775" y="3494088"/>
            <a:ext cx="2544763" cy="1009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b="1">
                <a:solidFill>
                  <a:schemeClr val="tx1"/>
                </a:solidFill>
                <a:latin typeface="Arial" pitchFamily="34" charset="0"/>
                <a:ea typeface="ＭＳ Ｐゴシック" pitchFamily="34" charset="-128"/>
              </a:defRPr>
            </a:lvl1pPr>
            <a:lvl2pPr marL="742950" indent="-285750" eaLnBrk="0" hangingPunct="0">
              <a:defRPr b="1">
                <a:solidFill>
                  <a:schemeClr val="tx1"/>
                </a:solidFill>
                <a:latin typeface="Arial" pitchFamily="34" charset="0"/>
                <a:ea typeface="ＭＳ Ｐゴシック" pitchFamily="34" charset="-128"/>
              </a:defRPr>
            </a:lvl2pPr>
            <a:lvl3pPr marL="1143000" indent="-228600" eaLnBrk="0" hangingPunct="0">
              <a:defRPr b="1">
                <a:solidFill>
                  <a:schemeClr val="tx1"/>
                </a:solidFill>
                <a:latin typeface="Arial" pitchFamily="34" charset="0"/>
                <a:ea typeface="ＭＳ Ｐゴシック" pitchFamily="34" charset="-128"/>
              </a:defRPr>
            </a:lvl3pPr>
            <a:lvl4pPr marL="1600200" indent="-228600" eaLnBrk="0" hangingPunct="0">
              <a:defRPr b="1">
                <a:solidFill>
                  <a:schemeClr val="tx1"/>
                </a:solidFill>
                <a:latin typeface="Arial" pitchFamily="34" charset="0"/>
                <a:ea typeface="ＭＳ Ｐゴシック" pitchFamily="34" charset="-128"/>
              </a:defRPr>
            </a:lvl4pPr>
            <a:lvl5pPr marL="2057400" indent="-228600" eaLnBrk="0" hangingPunct="0">
              <a:defRPr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eaLnBrk="1" hangingPunct="1">
              <a:buClr>
                <a:srgbClr val="FFFF00"/>
              </a:buClr>
              <a:buSzPct val="100000"/>
            </a:pPr>
            <a:r>
              <a:rPr lang="en-US" altLang="en-US" sz="1200" dirty="0">
                <a:cs typeface="Arial" pitchFamily="34" charset="0"/>
              </a:rPr>
              <a:t>Increase in </a:t>
            </a:r>
            <a:r>
              <a:rPr lang="en-US" altLang="en-US" sz="1200" dirty="0" err="1">
                <a:solidFill>
                  <a:srgbClr val="046368"/>
                </a:solidFill>
                <a:cs typeface="Arial" pitchFamily="34" charset="0"/>
              </a:rPr>
              <a:t>catecholamines</a:t>
            </a:r>
            <a:r>
              <a:rPr lang="en-US" altLang="en-US" sz="1200" dirty="0">
                <a:solidFill>
                  <a:srgbClr val="046368"/>
                </a:solidFill>
                <a:cs typeface="Arial" pitchFamily="34" charset="0"/>
              </a:rPr>
              <a:t> </a:t>
            </a:r>
            <a:r>
              <a:rPr lang="en-US" altLang="en-US" sz="1200" dirty="0">
                <a:cs typeface="Arial" pitchFamily="34" charset="0"/>
              </a:rPr>
              <a:t>causes platelet activation; increase in cytokines and interleukins may also contribute to atherosclerosis and eventual hypertension</a:t>
            </a:r>
          </a:p>
        </p:txBody>
      </p:sp>
      <p:sp>
        <p:nvSpPr>
          <p:cNvPr id="31" name="TextBox 30"/>
          <p:cNvSpPr txBox="1"/>
          <p:nvPr/>
        </p:nvSpPr>
        <p:spPr>
          <a:xfrm>
            <a:off x="5608638" y="1998663"/>
            <a:ext cx="3243262" cy="830262"/>
          </a:xfrm>
          <a:prstGeom prst="rect">
            <a:avLst/>
          </a:prstGeom>
          <a:noFill/>
        </p:spPr>
        <p:txBody>
          <a:bodyPr>
            <a:spAutoFit/>
          </a:bodyPr>
          <a:lstStyle/>
          <a:p>
            <a:pPr>
              <a:defRPr/>
            </a:pPr>
            <a:r>
              <a:rPr lang="en-CA" sz="4800" dirty="0">
                <a:solidFill>
                  <a:schemeClr val="accent1">
                    <a:lumMod val="75000"/>
                  </a:schemeClr>
                </a:solidFill>
              </a:rPr>
              <a:t>3</a:t>
            </a:r>
          </a:p>
        </p:txBody>
      </p:sp>
      <p:sp>
        <p:nvSpPr>
          <p:cNvPr id="32" name="Rectangle 6"/>
          <p:cNvSpPr>
            <a:spLocks/>
          </p:cNvSpPr>
          <p:nvPr/>
        </p:nvSpPr>
        <p:spPr bwMode="auto">
          <a:xfrm>
            <a:off x="6137275" y="2038350"/>
            <a:ext cx="2692400" cy="790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b="1">
                <a:solidFill>
                  <a:schemeClr val="tx1"/>
                </a:solidFill>
                <a:latin typeface="Arial" pitchFamily="34" charset="0"/>
                <a:ea typeface="ＭＳ Ｐゴシック" pitchFamily="34" charset="-128"/>
              </a:defRPr>
            </a:lvl1pPr>
            <a:lvl2pPr marL="742950" indent="-285750" eaLnBrk="0" hangingPunct="0">
              <a:defRPr b="1">
                <a:solidFill>
                  <a:schemeClr val="tx1"/>
                </a:solidFill>
                <a:latin typeface="Arial" pitchFamily="34" charset="0"/>
                <a:ea typeface="ＭＳ Ｐゴシック" pitchFamily="34" charset="-128"/>
              </a:defRPr>
            </a:lvl2pPr>
            <a:lvl3pPr marL="1143000" indent="-228600" eaLnBrk="0" hangingPunct="0">
              <a:defRPr b="1">
                <a:solidFill>
                  <a:schemeClr val="tx1"/>
                </a:solidFill>
                <a:latin typeface="Arial" pitchFamily="34" charset="0"/>
                <a:ea typeface="ＭＳ Ｐゴシック" pitchFamily="34" charset="-128"/>
              </a:defRPr>
            </a:lvl3pPr>
            <a:lvl4pPr marL="1600200" indent="-228600" eaLnBrk="0" hangingPunct="0">
              <a:defRPr b="1">
                <a:solidFill>
                  <a:schemeClr val="tx1"/>
                </a:solidFill>
                <a:latin typeface="Arial" pitchFamily="34" charset="0"/>
                <a:ea typeface="ＭＳ Ｐゴシック" pitchFamily="34" charset="-128"/>
              </a:defRPr>
            </a:lvl4pPr>
            <a:lvl5pPr marL="2057400" indent="-228600" eaLnBrk="0" hangingPunct="0">
              <a:defRPr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eaLnBrk="1" hangingPunct="1">
              <a:buClr>
                <a:srgbClr val="FFFF00"/>
              </a:buClr>
              <a:buSzPct val="100000"/>
            </a:pPr>
            <a:r>
              <a:rPr lang="en-US" altLang="en-US" sz="1200" dirty="0">
                <a:cs typeface="Arial" pitchFamily="34" charset="0"/>
              </a:rPr>
              <a:t>Increase in </a:t>
            </a:r>
            <a:r>
              <a:rPr lang="en-US" altLang="en-US" sz="1200" dirty="0" err="1">
                <a:solidFill>
                  <a:srgbClr val="046368"/>
                </a:solidFill>
                <a:cs typeface="Arial" pitchFamily="34" charset="0"/>
              </a:rPr>
              <a:t>catecholamines</a:t>
            </a:r>
            <a:r>
              <a:rPr lang="en-US" altLang="en-US" sz="1200" dirty="0">
                <a:solidFill>
                  <a:srgbClr val="046368"/>
                </a:solidFill>
                <a:cs typeface="Arial" pitchFamily="34" charset="0"/>
              </a:rPr>
              <a:t> </a:t>
            </a:r>
            <a:r>
              <a:rPr lang="en-US" altLang="en-US" sz="1200" dirty="0">
                <a:cs typeface="Arial" pitchFamily="34" charset="0"/>
              </a:rPr>
              <a:t>can lead to myocardial ischemia, diminished heart rate variability, and can contribute to ventricular arrhythmias</a:t>
            </a:r>
          </a:p>
        </p:txBody>
      </p:sp>
      <p:sp>
        <p:nvSpPr>
          <p:cNvPr id="33" name="Rectangle 24"/>
          <p:cNvSpPr>
            <a:spLocks/>
          </p:cNvSpPr>
          <p:nvPr/>
        </p:nvSpPr>
        <p:spPr bwMode="auto">
          <a:xfrm>
            <a:off x="196850" y="6324600"/>
            <a:ext cx="5308600" cy="307975"/>
          </a:xfrm>
          <a:prstGeom prst="rect">
            <a:avLst/>
          </a:prstGeom>
          <a:noFill/>
          <a:ln>
            <a:noFill/>
          </a:ln>
        </p:spPr>
        <p:txBody>
          <a:bodyPr lIns="0" tIns="0" rIns="40639" bIns="0">
            <a:spAutoFit/>
          </a:bodyPr>
          <a:lstStyle/>
          <a:p>
            <a:pPr>
              <a:spcBef>
                <a:spcPts val="0"/>
              </a:spcBef>
              <a:defRPr/>
            </a:pPr>
            <a:r>
              <a:rPr lang="en-US" sz="1000" b="0" dirty="0">
                <a:latin typeface="+mj-lt"/>
                <a:cs typeface="Arial" pitchFamily="34" charset="0"/>
              </a:rPr>
              <a:t>ACTH=Adrenocorticotropic hormone</a:t>
            </a:r>
          </a:p>
          <a:p>
            <a:pPr>
              <a:spcBef>
                <a:spcPts val="0"/>
              </a:spcBef>
              <a:defRPr/>
            </a:pPr>
            <a:r>
              <a:rPr lang="en-US" sz="1000" b="0" dirty="0">
                <a:latin typeface="+mj-lt"/>
                <a:sym typeface="Arial Narrow" pitchFamily="34" charset="0"/>
              </a:rPr>
              <a:t>Adapted from </a:t>
            </a:r>
            <a:r>
              <a:rPr lang="en-US" sz="1000" b="0" dirty="0" err="1">
                <a:latin typeface="+mj-lt"/>
                <a:sym typeface="Arial Narrow" pitchFamily="34" charset="0"/>
              </a:rPr>
              <a:t>Musselman</a:t>
            </a:r>
            <a:r>
              <a:rPr lang="en-US" sz="1000" b="0" dirty="0">
                <a:latin typeface="+mj-lt"/>
                <a:sym typeface="Arial Narrow" pitchFamily="34" charset="0"/>
              </a:rPr>
              <a:t> DL </a:t>
            </a:r>
            <a:r>
              <a:rPr lang="en-US" sz="1000" b="0" i="1" dirty="0">
                <a:latin typeface="+mj-lt"/>
                <a:sym typeface="Arial Narrow" pitchFamily="34" charset="0"/>
              </a:rPr>
              <a:t>et al</a:t>
            </a:r>
            <a:r>
              <a:rPr lang="en-US" sz="1000" b="0" dirty="0">
                <a:latin typeface="+mj-lt"/>
                <a:sym typeface="Arial Narrow" pitchFamily="34" charset="0"/>
              </a:rPr>
              <a:t>. </a:t>
            </a:r>
            <a:r>
              <a:rPr lang="en-US" sz="1000" b="0" i="1" dirty="0">
                <a:latin typeface="+mj-lt"/>
                <a:sym typeface="Arial Narrow" pitchFamily="34" charset="0"/>
              </a:rPr>
              <a:t>Arch Gen Psychiatry </a:t>
            </a:r>
            <a:r>
              <a:rPr lang="en-US" sz="1000" b="0" dirty="0">
                <a:latin typeface="+mj-lt"/>
                <a:sym typeface="Arial Narrow" pitchFamily="34" charset="0"/>
              </a:rPr>
              <a:t>1998;55(7):580-92.</a:t>
            </a:r>
          </a:p>
        </p:txBody>
      </p:sp>
    </p:spTree>
    <p:extLst>
      <p:ext uri="{BB962C8B-B14F-4D97-AF65-F5344CB8AC3E}">
        <p14:creationId xmlns:p14="http://schemas.microsoft.com/office/powerpoint/2010/main" val="710966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1"/>
          <p:cNvSpPr>
            <a:spLocks noGrp="1"/>
          </p:cNvSpPr>
          <p:nvPr>
            <p:ph type="title"/>
          </p:nvPr>
        </p:nvSpPr>
        <p:spPr>
          <a:xfrm>
            <a:off x="228600" y="0"/>
            <a:ext cx="8458200" cy="990600"/>
          </a:xfrm>
        </p:spPr>
        <p:txBody>
          <a:bodyPr/>
          <a:lstStyle/>
          <a:p>
            <a:r>
              <a:rPr lang="en-US" altLang="en-US" sz="3200" b="1" dirty="0">
                <a:ea typeface="ＭＳ Ｐゴシック" pitchFamily="34" charset="-128"/>
              </a:rPr>
              <a:t>Depression and Chronic Disease</a:t>
            </a:r>
          </a:p>
        </p:txBody>
      </p:sp>
      <p:sp>
        <p:nvSpPr>
          <p:cNvPr id="5" name="Content Placeholder 2"/>
          <p:cNvSpPr txBox="1">
            <a:spLocks noGrp="1"/>
          </p:cNvSpPr>
          <p:nvPr>
            <p:ph idx="1"/>
          </p:nvPr>
        </p:nvSpPr>
        <p:spPr bwMode="gray">
          <a:xfrm>
            <a:off x="381000" y="1524000"/>
            <a:ext cx="8305800" cy="4602163"/>
          </a:xfrm>
          <a:prstGeom prst="rect">
            <a:avLst/>
          </a:prstGeom>
          <a:noFill/>
          <a:ln>
            <a:noFill/>
          </a:ln>
        </p:spPr>
        <p:txBody>
          <a:bodyPr>
            <a:normAutofit/>
          </a:bodyPr>
          <a:lstStyle>
            <a:lvl1pPr marL="342900" indent="-342900" algn="l" rtl="0" eaLnBrk="0" fontAlgn="base" hangingPunct="0">
              <a:lnSpc>
                <a:spcPct val="90000"/>
              </a:lnSpc>
              <a:spcBef>
                <a:spcPct val="20000"/>
              </a:spcBef>
              <a:spcAft>
                <a:spcPct val="0"/>
              </a:spcAft>
              <a:buSzPct val="70000"/>
              <a:buBlip>
                <a:blip r:embed="rId3"/>
              </a:buBlip>
              <a:defRPr sz="2800">
                <a:solidFill>
                  <a:srgbClr val="005841"/>
                </a:solidFill>
                <a:latin typeface="+mn-lt"/>
                <a:ea typeface="MS PGothic" pitchFamily="34" charset="-128"/>
                <a:cs typeface="+mn-cs"/>
              </a:defRPr>
            </a:lvl1pPr>
            <a:lvl2pPr marL="742950" indent="-285750" algn="l" rtl="0" eaLnBrk="0" fontAlgn="base" hangingPunct="0">
              <a:lnSpc>
                <a:spcPct val="90000"/>
              </a:lnSpc>
              <a:spcBef>
                <a:spcPct val="20000"/>
              </a:spcBef>
              <a:spcAft>
                <a:spcPct val="0"/>
              </a:spcAft>
              <a:buChar char="–"/>
              <a:defRPr sz="2400">
                <a:solidFill>
                  <a:srgbClr val="4D4D4D"/>
                </a:solidFill>
                <a:latin typeface="+mn-lt"/>
                <a:ea typeface="MS PGothic" pitchFamily="34" charset="-128"/>
              </a:defRPr>
            </a:lvl2pPr>
            <a:lvl3pPr marL="1143000" indent="-228600" algn="l" rtl="0" eaLnBrk="0" fontAlgn="base" hangingPunct="0">
              <a:lnSpc>
                <a:spcPct val="90000"/>
              </a:lnSpc>
              <a:spcBef>
                <a:spcPct val="20000"/>
              </a:spcBef>
              <a:spcAft>
                <a:spcPct val="0"/>
              </a:spcAft>
              <a:buChar char="•"/>
              <a:defRPr sz="2000">
                <a:solidFill>
                  <a:srgbClr val="4D4D4D"/>
                </a:solidFill>
                <a:latin typeface="+mn-lt"/>
                <a:ea typeface="MS PGothic" pitchFamily="34" charset="-128"/>
              </a:defRPr>
            </a:lvl3pPr>
            <a:lvl4pPr marL="1600200" indent="-228600" algn="l" rtl="0" eaLnBrk="0" fontAlgn="base" hangingPunct="0">
              <a:lnSpc>
                <a:spcPct val="90000"/>
              </a:lnSpc>
              <a:spcBef>
                <a:spcPct val="20000"/>
              </a:spcBef>
              <a:spcAft>
                <a:spcPct val="0"/>
              </a:spcAft>
              <a:buChar char="–"/>
              <a:defRPr sz="2000">
                <a:solidFill>
                  <a:srgbClr val="4D4D4D"/>
                </a:solidFill>
                <a:latin typeface="+mn-lt"/>
                <a:ea typeface="MS PGothic" pitchFamily="34" charset="-128"/>
              </a:defRPr>
            </a:lvl4pPr>
            <a:lvl5pPr marL="2057400" indent="-228600" algn="l" rtl="0" eaLnBrk="0" fontAlgn="base" hangingPunct="0">
              <a:lnSpc>
                <a:spcPct val="90000"/>
              </a:lnSpc>
              <a:spcBef>
                <a:spcPct val="20000"/>
              </a:spcBef>
              <a:spcAft>
                <a:spcPct val="0"/>
              </a:spcAft>
              <a:buChar char="»"/>
              <a:defRPr sz="2000">
                <a:solidFill>
                  <a:srgbClr val="4D4D4D"/>
                </a:solidFill>
                <a:latin typeface="+mn-lt"/>
                <a:ea typeface="MS PGothic" pitchFamily="34" charset="-128"/>
              </a:defRPr>
            </a:lvl5pPr>
            <a:lvl6pPr marL="2514600" indent="-228600" algn="l" rtl="0" eaLnBrk="0" fontAlgn="base" hangingPunct="0">
              <a:lnSpc>
                <a:spcPct val="90000"/>
              </a:lnSpc>
              <a:spcBef>
                <a:spcPct val="20000"/>
              </a:spcBef>
              <a:spcAft>
                <a:spcPct val="0"/>
              </a:spcAft>
              <a:buChar char="»"/>
              <a:defRPr sz="2000">
                <a:solidFill>
                  <a:srgbClr val="4D4D4D"/>
                </a:solidFill>
                <a:latin typeface="+mn-lt"/>
                <a:ea typeface="+mn-ea"/>
              </a:defRPr>
            </a:lvl6pPr>
            <a:lvl7pPr marL="2971800" indent="-228600" algn="l" rtl="0" eaLnBrk="0" fontAlgn="base" hangingPunct="0">
              <a:lnSpc>
                <a:spcPct val="90000"/>
              </a:lnSpc>
              <a:spcBef>
                <a:spcPct val="20000"/>
              </a:spcBef>
              <a:spcAft>
                <a:spcPct val="0"/>
              </a:spcAft>
              <a:buChar char="»"/>
              <a:defRPr sz="2000">
                <a:solidFill>
                  <a:srgbClr val="4D4D4D"/>
                </a:solidFill>
                <a:latin typeface="+mn-lt"/>
                <a:ea typeface="+mn-ea"/>
              </a:defRPr>
            </a:lvl7pPr>
            <a:lvl8pPr marL="3429000" indent="-228600" algn="l" rtl="0" eaLnBrk="0" fontAlgn="base" hangingPunct="0">
              <a:lnSpc>
                <a:spcPct val="90000"/>
              </a:lnSpc>
              <a:spcBef>
                <a:spcPct val="20000"/>
              </a:spcBef>
              <a:spcAft>
                <a:spcPct val="0"/>
              </a:spcAft>
              <a:buChar char="»"/>
              <a:defRPr sz="2000">
                <a:solidFill>
                  <a:srgbClr val="4D4D4D"/>
                </a:solidFill>
                <a:latin typeface="+mn-lt"/>
                <a:ea typeface="+mn-ea"/>
              </a:defRPr>
            </a:lvl8pPr>
            <a:lvl9pPr marL="3886200" indent="-228600" algn="l" rtl="0" eaLnBrk="0" fontAlgn="base" hangingPunct="0">
              <a:lnSpc>
                <a:spcPct val="90000"/>
              </a:lnSpc>
              <a:spcBef>
                <a:spcPct val="20000"/>
              </a:spcBef>
              <a:spcAft>
                <a:spcPct val="0"/>
              </a:spcAft>
              <a:buChar char="»"/>
              <a:defRPr sz="2000">
                <a:solidFill>
                  <a:srgbClr val="4D4D4D"/>
                </a:solidFill>
                <a:latin typeface="+mn-lt"/>
                <a:ea typeface="+mn-ea"/>
              </a:defRPr>
            </a:lvl9pPr>
          </a:lstStyle>
          <a:p>
            <a:pPr eaLnBrk="1" hangingPunct="1">
              <a:defRPr/>
            </a:pPr>
            <a:r>
              <a:rPr lang="en-US" sz="2400" b="0" dirty="0">
                <a:solidFill>
                  <a:schemeClr val="tx1"/>
                </a:solidFill>
              </a:rPr>
              <a:t>Chronic illness has been associated with increased prevalence of depression</a:t>
            </a:r>
          </a:p>
          <a:p>
            <a:pPr eaLnBrk="1" hangingPunct="1">
              <a:defRPr/>
            </a:pPr>
            <a:r>
              <a:rPr lang="en-US" sz="2400" b="0" dirty="0">
                <a:solidFill>
                  <a:schemeClr val="tx1"/>
                </a:solidFill>
              </a:rPr>
              <a:t>Diseases include:</a:t>
            </a:r>
          </a:p>
          <a:p>
            <a:pPr lvl="1" eaLnBrk="1" hangingPunct="1">
              <a:defRPr/>
            </a:pPr>
            <a:r>
              <a:rPr lang="en-US" b="0" dirty="0">
                <a:solidFill>
                  <a:schemeClr val="tx1"/>
                </a:solidFill>
              </a:rPr>
              <a:t>Diabetes</a:t>
            </a:r>
          </a:p>
          <a:p>
            <a:pPr lvl="1" eaLnBrk="1" hangingPunct="1">
              <a:defRPr/>
            </a:pPr>
            <a:r>
              <a:rPr lang="en-US" b="0" dirty="0">
                <a:solidFill>
                  <a:schemeClr val="tx1"/>
                </a:solidFill>
              </a:rPr>
              <a:t>Hypertension</a:t>
            </a:r>
          </a:p>
          <a:p>
            <a:pPr lvl="1" eaLnBrk="1" hangingPunct="1">
              <a:defRPr/>
            </a:pPr>
            <a:r>
              <a:rPr lang="en-US" b="0" dirty="0">
                <a:solidFill>
                  <a:schemeClr val="tx1"/>
                </a:solidFill>
              </a:rPr>
              <a:t>Cardiovascular diseases</a:t>
            </a:r>
          </a:p>
          <a:p>
            <a:pPr lvl="1" eaLnBrk="1" hangingPunct="1">
              <a:defRPr/>
            </a:pPr>
            <a:r>
              <a:rPr lang="en-US" b="0" dirty="0">
                <a:solidFill>
                  <a:schemeClr val="tx1"/>
                </a:solidFill>
              </a:rPr>
              <a:t>Mild cognitive impairment prior to onset of dementia</a:t>
            </a:r>
          </a:p>
          <a:p>
            <a:pPr lvl="1" eaLnBrk="1" hangingPunct="1">
              <a:defRPr/>
            </a:pPr>
            <a:r>
              <a:rPr lang="en-US" b="0" dirty="0">
                <a:solidFill>
                  <a:schemeClr val="tx1"/>
                </a:solidFill>
              </a:rPr>
              <a:t>Cancer</a:t>
            </a:r>
          </a:p>
          <a:p>
            <a:pPr lvl="1" eaLnBrk="1" hangingPunct="1">
              <a:defRPr/>
            </a:pPr>
            <a:r>
              <a:rPr lang="en-US" b="0" dirty="0">
                <a:solidFill>
                  <a:schemeClr val="tx1"/>
                </a:solidFill>
              </a:rPr>
              <a:t>HIV</a:t>
            </a:r>
            <a:endParaRPr lang="en-US" b="0" baseline="30000" dirty="0">
              <a:solidFill>
                <a:schemeClr val="tx1"/>
              </a:solidFill>
            </a:endParaRPr>
          </a:p>
          <a:p>
            <a:pPr lvl="1" eaLnBrk="1" hangingPunct="1">
              <a:defRPr/>
            </a:pPr>
            <a:r>
              <a:rPr lang="en-US" b="0" dirty="0">
                <a:solidFill>
                  <a:schemeClr val="tx1"/>
                </a:solidFill>
              </a:rPr>
              <a:t>COPD</a:t>
            </a:r>
          </a:p>
          <a:p>
            <a:pPr lvl="1" eaLnBrk="1" hangingPunct="1">
              <a:defRPr/>
            </a:pPr>
            <a:r>
              <a:rPr lang="en-US" b="0" dirty="0">
                <a:solidFill>
                  <a:schemeClr val="tx1"/>
                </a:solidFill>
              </a:rPr>
              <a:t>Rheumatoid arthritis</a:t>
            </a:r>
          </a:p>
          <a:p>
            <a:pPr marL="457200" lvl="1" indent="0" eaLnBrk="1" hangingPunct="1">
              <a:buFontTx/>
              <a:buNone/>
              <a:defRPr/>
            </a:pPr>
            <a:endParaRPr lang="en-US" b="0" dirty="0">
              <a:solidFill>
                <a:schemeClr val="tx1"/>
              </a:solidFill>
            </a:endParaRPr>
          </a:p>
        </p:txBody>
      </p:sp>
      <p:sp>
        <p:nvSpPr>
          <p:cNvPr id="6" name="Text Box 4"/>
          <p:cNvSpPr txBox="1">
            <a:spLocks noChangeArrowheads="1"/>
          </p:cNvSpPr>
          <p:nvPr>
            <p:custDataLst>
              <p:tags r:id="rId1"/>
            </p:custDataLst>
          </p:nvPr>
        </p:nvSpPr>
        <p:spPr bwMode="auto">
          <a:xfrm>
            <a:off x="101600" y="6072188"/>
            <a:ext cx="5311775" cy="708025"/>
          </a:xfrm>
          <a:prstGeom prst="rect">
            <a:avLst/>
          </a:prstGeom>
          <a:solidFill>
            <a:srgbClr val="000000">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37" tIns="45718" rIns="91437" bIns="45718">
            <a:spAutoFit/>
          </a:bodyPr>
          <a:lstStyle>
            <a:lvl1pPr eaLnBrk="0" hangingPunct="0">
              <a:defRPr b="1">
                <a:solidFill>
                  <a:schemeClr val="tx1"/>
                </a:solidFill>
                <a:latin typeface="Arial" pitchFamily="34" charset="0"/>
                <a:ea typeface="ＭＳ Ｐゴシック" pitchFamily="34" charset="-128"/>
              </a:defRPr>
            </a:lvl1pPr>
            <a:lvl2pPr marL="742950" indent="-285750" eaLnBrk="0" hangingPunct="0">
              <a:defRPr b="1">
                <a:solidFill>
                  <a:schemeClr val="tx1"/>
                </a:solidFill>
                <a:latin typeface="Arial" pitchFamily="34" charset="0"/>
                <a:ea typeface="ＭＳ Ｐゴシック" pitchFamily="34" charset="-128"/>
              </a:defRPr>
            </a:lvl2pPr>
            <a:lvl3pPr marL="1143000" indent="-228600" eaLnBrk="0" hangingPunct="0">
              <a:defRPr b="1">
                <a:solidFill>
                  <a:schemeClr val="tx1"/>
                </a:solidFill>
                <a:latin typeface="Arial" pitchFamily="34" charset="0"/>
                <a:ea typeface="ＭＳ Ｐゴシック" pitchFamily="34" charset="-128"/>
              </a:defRPr>
            </a:lvl3pPr>
            <a:lvl4pPr marL="1600200" indent="-228600" eaLnBrk="0" hangingPunct="0">
              <a:defRPr b="1">
                <a:solidFill>
                  <a:schemeClr val="tx1"/>
                </a:solidFill>
                <a:latin typeface="Arial" pitchFamily="34" charset="0"/>
                <a:ea typeface="ＭＳ Ｐゴシック" pitchFamily="34" charset="-128"/>
              </a:defRPr>
            </a:lvl4pPr>
            <a:lvl5pPr marL="2057400" indent="-228600" eaLnBrk="0" hangingPunct="0">
              <a:defRPr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eaLnBrk="1" hangingPunct="1">
              <a:buClr>
                <a:srgbClr val="000000"/>
              </a:buClr>
              <a:buSzPct val="100000"/>
            </a:pPr>
            <a:r>
              <a:rPr lang="en-US" altLang="en-US" sz="1000" b="0" dirty="0">
                <a:solidFill>
                  <a:srgbClr val="000000"/>
                </a:solidFill>
              </a:rPr>
              <a:t>HIV = human immunodeficiency virus; COPD = chronic obstructive pulmonary disease</a:t>
            </a:r>
          </a:p>
          <a:p>
            <a:pPr eaLnBrk="1" hangingPunct="1">
              <a:buClr>
                <a:srgbClr val="000000"/>
              </a:buClr>
              <a:buSzPct val="100000"/>
            </a:pPr>
            <a:r>
              <a:rPr lang="en-US" altLang="en-US" sz="1000" b="0" dirty="0">
                <a:solidFill>
                  <a:srgbClr val="000000"/>
                </a:solidFill>
              </a:rPr>
              <a:t>Simon GE. </a:t>
            </a:r>
            <a:r>
              <a:rPr lang="en-US" altLang="en-US" sz="1000" b="0" i="1" dirty="0">
                <a:solidFill>
                  <a:srgbClr val="000000"/>
                </a:solidFill>
              </a:rPr>
              <a:t>West J Med</a:t>
            </a:r>
            <a:r>
              <a:rPr lang="en-US" altLang="en-US" sz="1000" b="0" dirty="0">
                <a:solidFill>
                  <a:srgbClr val="000000"/>
                </a:solidFill>
              </a:rPr>
              <a:t> 2001;175:292-3; de Groot </a:t>
            </a:r>
            <a:r>
              <a:rPr lang="en-US" altLang="en-US" sz="1000" b="0" i="1" dirty="0">
                <a:solidFill>
                  <a:srgbClr val="000000"/>
                </a:solidFill>
              </a:rPr>
              <a:t>et al.</a:t>
            </a:r>
            <a:r>
              <a:rPr lang="en-US" altLang="en-US" sz="1000" b="0" dirty="0">
                <a:solidFill>
                  <a:srgbClr val="000000"/>
                </a:solidFill>
              </a:rPr>
              <a:t>, </a:t>
            </a:r>
            <a:r>
              <a:rPr lang="en-US" altLang="en-US" sz="1000" b="0" i="1" dirty="0">
                <a:solidFill>
                  <a:srgbClr val="000000"/>
                </a:solidFill>
              </a:rPr>
              <a:t>Diabetes Spectrum</a:t>
            </a:r>
            <a:r>
              <a:rPr lang="en-US" altLang="en-US" sz="1000" b="0" dirty="0">
                <a:solidFill>
                  <a:srgbClr val="000000"/>
                </a:solidFill>
              </a:rPr>
              <a:t> 2010;23:15-8; </a:t>
            </a:r>
            <a:r>
              <a:rPr lang="en-US" altLang="en-US" sz="1000" b="0" dirty="0" err="1">
                <a:solidFill>
                  <a:srgbClr val="000000"/>
                </a:solidFill>
              </a:rPr>
              <a:t>Scalco</a:t>
            </a:r>
            <a:r>
              <a:rPr lang="en-US" altLang="en-US" sz="1000" b="0" dirty="0">
                <a:solidFill>
                  <a:srgbClr val="000000"/>
                </a:solidFill>
              </a:rPr>
              <a:t> AZ </a:t>
            </a:r>
            <a:r>
              <a:rPr lang="en-US" altLang="en-US" sz="1000" b="0" i="1" dirty="0">
                <a:solidFill>
                  <a:srgbClr val="000000"/>
                </a:solidFill>
              </a:rPr>
              <a:t>et al</a:t>
            </a:r>
            <a:r>
              <a:rPr lang="en-US" altLang="en-US" sz="1000" b="0" dirty="0">
                <a:solidFill>
                  <a:srgbClr val="000000"/>
                </a:solidFill>
              </a:rPr>
              <a:t>. </a:t>
            </a:r>
            <a:r>
              <a:rPr lang="en-US" altLang="en-US" sz="1000" b="0" i="1" dirty="0">
                <a:solidFill>
                  <a:srgbClr val="000000"/>
                </a:solidFill>
              </a:rPr>
              <a:t>Clinics</a:t>
            </a:r>
            <a:r>
              <a:rPr lang="en-US" altLang="en-US" sz="1000" b="0" dirty="0">
                <a:solidFill>
                  <a:srgbClr val="000000"/>
                </a:solidFill>
              </a:rPr>
              <a:t> 2005;60:241-50; Barnes DE </a:t>
            </a:r>
            <a:r>
              <a:rPr lang="en-US" altLang="en-US" sz="1000" b="0" i="1" dirty="0">
                <a:solidFill>
                  <a:srgbClr val="000000"/>
                </a:solidFill>
              </a:rPr>
              <a:t>et al.</a:t>
            </a:r>
            <a:r>
              <a:rPr lang="en-US" altLang="en-US" sz="1000" b="0" dirty="0">
                <a:solidFill>
                  <a:srgbClr val="000000"/>
                </a:solidFill>
              </a:rPr>
              <a:t> </a:t>
            </a:r>
            <a:r>
              <a:rPr lang="en-US" altLang="en-US" sz="1000" b="0" i="1" dirty="0">
                <a:solidFill>
                  <a:srgbClr val="000000"/>
                </a:solidFill>
              </a:rPr>
              <a:t>Arch Gen Psychiatry</a:t>
            </a:r>
            <a:r>
              <a:rPr lang="en-US" altLang="en-US" sz="1000" b="0" dirty="0">
                <a:solidFill>
                  <a:srgbClr val="000000"/>
                </a:solidFill>
              </a:rPr>
              <a:t> 2006;63:273-80; Lin HB </a:t>
            </a:r>
            <a:r>
              <a:rPr lang="en-US" altLang="en-US" sz="1000" b="0" i="1" dirty="0">
                <a:solidFill>
                  <a:srgbClr val="000000"/>
                </a:solidFill>
              </a:rPr>
              <a:t>et al</a:t>
            </a:r>
            <a:r>
              <a:rPr lang="en-US" altLang="en-US" sz="1000" b="0" dirty="0">
                <a:solidFill>
                  <a:srgbClr val="000000"/>
                </a:solidFill>
              </a:rPr>
              <a:t>. </a:t>
            </a:r>
            <a:r>
              <a:rPr lang="en-US" altLang="en-US" sz="1000" b="0" i="1" dirty="0">
                <a:solidFill>
                  <a:srgbClr val="000000"/>
                </a:solidFill>
              </a:rPr>
              <a:t>Ann Fam Med </a:t>
            </a:r>
            <a:r>
              <a:rPr lang="en-US" altLang="en-US" sz="1000" b="0" dirty="0">
                <a:solidFill>
                  <a:srgbClr val="000000"/>
                </a:solidFill>
              </a:rPr>
              <a:t>2009;7:414-21.</a:t>
            </a:r>
          </a:p>
        </p:txBody>
      </p:sp>
    </p:spTree>
    <p:extLst>
      <p:ext uri="{BB962C8B-B14F-4D97-AF65-F5344CB8AC3E}">
        <p14:creationId xmlns:p14="http://schemas.microsoft.com/office/powerpoint/2010/main" val="2909073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a:t>
            </a:r>
          </a:p>
        </p:txBody>
      </p:sp>
      <p:sp>
        <p:nvSpPr>
          <p:cNvPr id="3" name="Content Placeholder 2"/>
          <p:cNvSpPr>
            <a:spLocks noGrp="1"/>
          </p:cNvSpPr>
          <p:nvPr>
            <p:ph idx="1"/>
          </p:nvPr>
        </p:nvSpPr>
        <p:spPr/>
        <p:txBody>
          <a:bodyPr/>
          <a:lstStyle/>
          <a:p>
            <a:r>
              <a:rPr lang="en-US" dirty="0"/>
              <a:t>Recognize depression symptoms and burden </a:t>
            </a:r>
          </a:p>
          <a:p>
            <a:endParaRPr lang="en-US" dirty="0"/>
          </a:p>
          <a:p>
            <a:r>
              <a:rPr lang="en-US" dirty="0"/>
              <a:t>Recognize the systemic effects of depression and its relation to other medical problems </a:t>
            </a:r>
          </a:p>
          <a:p>
            <a:endParaRPr lang="en-US" dirty="0"/>
          </a:p>
          <a:p>
            <a:r>
              <a:rPr lang="en-US" dirty="0"/>
              <a:t>Assess </a:t>
            </a:r>
            <a:r>
              <a:rPr lang="en-US"/>
              <a:t>suicide risk</a:t>
            </a:r>
          </a:p>
          <a:p>
            <a:endParaRPr lang="en-US" dirty="0"/>
          </a:p>
          <a:p>
            <a:r>
              <a:rPr lang="en-US" dirty="0"/>
              <a:t>Planning management of depression </a:t>
            </a:r>
          </a:p>
        </p:txBody>
      </p:sp>
    </p:spTree>
    <p:extLst>
      <p:ext uri="{BB962C8B-B14F-4D97-AF65-F5344CB8AC3E}">
        <p14:creationId xmlns:p14="http://schemas.microsoft.com/office/powerpoint/2010/main" val="3985651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6" name="Object 4"/>
          <p:cNvGraphicFramePr>
            <a:graphicFrameLocks noGrp="1" noChangeAspect="1"/>
          </p:cNvGraphicFramePr>
          <p:nvPr>
            <p:ph type="chart" idx="1"/>
            <p:extLst>
              <p:ext uri="{D42A27DB-BD31-4B8C-83A1-F6EECF244321}">
                <p14:modId xmlns:p14="http://schemas.microsoft.com/office/powerpoint/2010/main" val="4106414774"/>
              </p:ext>
            </p:extLst>
          </p:nvPr>
        </p:nvGraphicFramePr>
        <p:xfrm>
          <a:off x="152400" y="1458913"/>
          <a:ext cx="8637588" cy="5029200"/>
        </p:xfrm>
        <a:graphic>
          <a:graphicData uri="http://schemas.openxmlformats.org/presentationml/2006/ole">
            <mc:AlternateContent xmlns:mc="http://schemas.openxmlformats.org/markup-compatibility/2006">
              <mc:Choice xmlns:v="urn:schemas-microsoft-com:vml" Requires="v">
                <p:oleObj name="Chart" r:id="rId2" imgW="8686800" imgH="4581490" progId="MSGraph.Chart.8">
                  <p:embed followColorScheme="full"/>
                </p:oleObj>
              </mc:Choice>
              <mc:Fallback>
                <p:oleObj name="Chart" r:id="rId2" imgW="8686800" imgH="4581490" progId="MSGraph.Chart.8">
                  <p:embed followColorScheme="full"/>
                  <p:pic>
                    <p:nvPicPr>
                      <p:cNvPr id="59396" name="Object 4"/>
                      <p:cNvPicPr>
                        <a:picLocks noChangeAspect="1" noChangeArrowheads="1"/>
                      </p:cNvPicPr>
                      <p:nvPr/>
                    </p:nvPicPr>
                    <p:blipFill>
                      <a:blip r:embed="rId3"/>
                      <a:srcRect/>
                      <a:stretch>
                        <a:fillRect/>
                      </a:stretch>
                    </p:blipFill>
                    <p:spPr bwMode="auto">
                      <a:xfrm>
                        <a:off x="152400" y="1458913"/>
                        <a:ext cx="8637588" cy="5029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2" name="Rectangle 1"/>
          <p:cNvSpPr/>
          <p:nvPr/>
        </p:nvSpPr>
        <p:spPr>
          <a:xfrm>
            <a:off x="533400" y="381000"/>
            <a:ext cx="8153400" cy="1077218"/>
          </a:xfrm>
          <a:prstGeom prst="rect">
            <a:avLst/>
          </a:prstGeom>
        </p:spPr>
        <p:txBody>
          <a:bodyPr wrap="square">
            <a:spAutoFit/>
          </a:bodyPr>
          <a:lstStyle/>
          <a:p>
            <a:pPr algn="ctr"/>
            <a:r>
              <a:rPr lang="en-US" altLang="en-US" sz="3200" b="1" dirty="0">
                <a:solidFill>
                  <a:schemeClr val="tx2"/>
                </a:solidFill>
              </a:rPr>
              <a:t>Prevalence Rates of Depression in Chronic Medical Disorder</a:t>
            </a:r>
            <a:endParaRPr lang="en-US" sz="3200" b="1" dirty="0">
              <a:solidFill>
                <a:schemeClr val="tx2"/>
              </a:solidFill>
            </a:endParaRPr>
          </a:p>
        </p:txBody>
      </p:sp>
    </p:spTree>
    <p:extLst>
      <p:ext uri="{BB962C8B-B14F-4D97-AF65-F5344CB8AC3E}">
        <p14:creationId xmlns:p14="http://schemas.microsoft.com/office/powerpoint/2010/main" val="881564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4211" name="Rectangle 3"/>
          <p:cNvSpPr>
            <a:spLocks noChangeArrowheads="1"/>
          </p:cNvSpPr>
          <p:nvPr/>
        </p:nvSpPr>
        <p:spPr bwMode="auto">
          <a:xfrm>
            <a:off x="7240588" y="6249988"/>
            <a:ext cx="1520825" cy="271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8" tIns="44450" rIns="90488" bIns="44450">
            <a:spAutoFit/>
          </a:bodyPr>
          <a:lstStyle/>
          <a:p>
            <a:pPr rtl="0" eaLnBrk="0" hangingPunct="0">
              <a:spcBef>
                <a:spcPct val="50000"/>
              </a:spcBef>
            </a:pPr>
            <a:r>
              <a:rPr lang="en-AU" altLang="en-US" sz="1200">
                <a:solidFill>
                  <a:schemeClr val="tx1"/>
                </a:solidFill>
                <a:latin typeface="Times New Roman" pitchFamily="18" charset="0"/>
              </a:rPr>
              <a:t>Martin Davis 1997</a:t>
            </a:r>
          </a:p>
        </p:txBody>
      </p:sp>
    </p:spTree>
    <p:extLst>
      <p:ext uri="{BB962C8B-B14F-4D97-AF65-F5344CB8AC3E}">
        <p14:creationId xmlns:p14="http://schemas.microsoft.com/office/powerpoint/2010/main" val="3413570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endParaRPr lang="en-NZ" altLang="en-US"/>
          </a:p>
        </p:txBody>
      </p:sp>
      <p:pic>
        <p:nvPicPr>
          <p:cNvPr id="9728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9588"/>
          </a:xfrm>
          <a:noFill/>
          <a:ln/>
          <a:extLst>
            <a:ext uri="{91240B29-F687-4f45-9708-019B960494DF}">
              <a14:hiddenLine xmlns:a14="http://schemas.microsoft.com/office/drawing/2010/main" xmlns="" w="2857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2524231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217863" y="1752600"/>
            <a:ext cx="2571750" cy="8143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99CC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ea typeface="MS PGothic"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ea typeface="MS PGothic"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ea typeface="MS PGothic" pitchFamily="34" charset="-128"/>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ea typeface="MS PGothic" pitchFamily="34" charset="-128"/>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5pPr>
            <a:lvl6pPr marL="25146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6pPr>
            <a:lvl7pPr marL="29718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7pPr>
            <a:lvl8pPr marL="34290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8pPr>
            <a:lvl9pPr marL="38862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9pPr>
          </a:lstStyle>
          <a:p>
            <a:pPr algn="ctr">
              <a:spcBef>
                <a:spcPct val="50000"/>
              </a:spcBef>
              <a:buClrTx/>
              <a:buSzTx/>
              <a:buFontTx/>
              <a:buNone/>
            </a:pPr>
            <a:r>
              <a:rPr lang="en-US" altLang="en-US" sz="3200" dirty="0">
                <a:latin typeface="Tahoma" pitchFamily="34" charset="0"/>
                <a:cs typeface="Arial" pitchFamily="34" charset="0"/>
              </a:rPr>
              <a:t>Depression</a:t>
            </a:r>
          </a:p>
        </p:txBody>
      </p:sp>
      <p:sp>
        <p:nvSpPr>
          <p:cNvPr id="218115" name="AutoShape 3"/>
          <p:cNvSpPr>
            <a:spLocks noChangeArrowheads="1"/>
          </p:cNvSpPr>
          <p:nvPr/>
        </p:nvSpPr>
        <p:spPr bwMode="auto">
          <a:xfrm>
            <a:off x="473075" y="3412530"/>
            <a:ext cx="3260725" cy="1191816"/>
          </a:xfrm>
          <a:prstGeom prst="roundRect">
            <a:avLst>
              <a:gd name="adj" fmla="val 16667"/>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5400">
                <a:solidFill>
                  <a:srgbClr val="99CCFF"/>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ea typeface="MS PGothic"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ea typeface="MS PGothic"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ea typeface="MS PGothic" pitchFamily="34" charset="-128"/>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ea typeface="MS PGothic" pitchFamily="34" charset="-128"/>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5pPr>
            <a:lvl6pPr marL="25146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6pPr>
            <a:lvl7pPr marL="29718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7pPr>
            <a:lvl8pPr marL="34290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8pPr>
            <a:lvl9pPr marL="38862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9pPr>
          </a:lstStyle>
          <a:p>
            <a:pPr algn="ctr">
              <a:spcBef>
                <a:spcPct val="0"/>
              </a:spcBef>
              <a:buClrTx/>
              <a:buSzTx/>
              <a:buFontTx/>
              <a:buNone/>
            </a:pPr>
            <a:r>
              <a:rPr lang="en-US" altLang="en-US" sz="3200" dirty="0">
                <a:latin typeface="Tahoma" pitchFamily="34" charset="0"/>
                <a:cs typeface="Arial" pitchFamily="34" charset="0"/>
              </a:rPr>
              <a:t>Decrease in neurogenesis</a:t>
            </a:r>
          </a:p>
        </p:txBody>
      </p:sp>
      <p:sp>
        <p:nvSpPr>
          <p:cNvPr id="218116" name="AutoShape 4"/>
          <p:cNvSpPr>
            <a:spLocks noChangeArrowheads="1"/>
          </p:cNvSpPr>
          <p:nvPr/>
        </p:nvSpPr>
        <p:spPr bwMode="auto">
          <a:xfrm>
            <a:off x="5410200" y="3569692"/>
            <a:ext cx="3098800" cy="1191816"/>
          </a:xfrm>
          <a:prstGeom prst="roundRect">
            <a:avLst>
              <a:gd name="adj" fmla="val 16667"/>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5400">
                <a:solidFill>
                  <a:srgbClr val="99CCFF"/>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ea typeface="MS PGothic"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ea typeface="MS PGothic"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ea typeface="MS PGothic" pitchFamily="34" charset="-128"/>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ea typeface="MS PGothic" pitchFamily="34" charset="-128"/>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5pPr>
            <a:lvl6pPr marL="25146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6pPr>
            <a:lvl7pPr marL="29718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7pPr>
            <a:lvl8pPr marL="34290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8pPr>
            <a:lvl9pPr marL="38862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9pPr>
          </a:lstStyle>
          <a:p>
            <a:pPr algn="ctr">
              <a:spcBef>
                <a:spcPct val="0"/>
              </a:spcBef>
              <a:buClrTx/>
              <a:buSzTx/>
              <a:buFontTx/>
              <a:buNone/>
            </a:pPr>
            <a:r>
              <a:rPr lang="en-US" altLang="en-US" sz="3200" dirty="0">
                <a:latin typeface="Tahoma" pitchFamily="34" charset="0"/>
                <a:cs typeface="Arial" pitchFamily="34" charset="0"/>
              </a:rPr>
              <a:t>Cellular </a:t>
            </a:r>
            <a:br>
              <a:rPr lang="en-US" altLang="en-US" sz="3200" dirty="0">
                <a:latin typeface="Tahoma" pitchFamily="34" charset="0"/>
                <a:cs typeface="Arial" pitchFamily="34" charset="0"/>
              </a:rPr>
            </a:br>
            <a:r>
              <a:rPr lang="en-US" altLang="en-US" sz="3200" dirty="0">
                <a:latin typeface="Tahoma" pitchFamily="34" charset="0"/>
                <a:cs typeface="Arial" pitchFamily="34" charset="0"/>
              </a:rPr>
              <a:t>atrophy</a:t>
            </a:r>
          </a:p>
        </p:txBody>
      </p:sp>
      <p:sp>
        <p:nvSpPr>
          <p:cNvPr id="218117" name="AutoShape 5"/>
          <p:cNvSpPr>
            <a:spLocks noChangeArrowheads="1"/>
          </p:cNvSpPr>
          <p:nvPr/>
        </p:nvSpPr>
        <p:spPr bwMode="auto">
          <a:xfrm>
            <a:off x="2235200" y="4749205"/>
            <a:ext cx="4597400" cy="1191816"/>
          </a:xfrm>
          <a:prstGeom prst="roundRect">
            <a:avLst>
              <a:gd name="adj" fmla="val 16667"/>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5400">
                <a:solidFill>
                  <a:srgbClr val="99CCFF"/>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ea typeface="MS PGothic"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ea typeface="MS PGothic"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ea typeface="MS PGothic" pitchFamily="34" charset="-128"/>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ea typeface="MS PGothic" pitchFamily="34" charset="-128"/>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5pPr>
            <a:lvl6pPr marL="25146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6pPr>
            <a:lvl7pPr marL="29718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7pPr>
            <a:lvl8pPr marL="34290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8pPr>
            <a:lvl9pPr marL="38862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9pPr>
          </a:lstStyle>
          <a:p>
            <a:pPr algn="ctr">
              <a:spcBef>
                <a:spcPct val="0"/>
              </a:spcBef>
              <a:buClrTx/>
              <a:buSzTx/>
              <a:buFontTx/>
              <a:buNone/>
            </a:pPr>
            <a:r>
              <a:rPr lang="en-US" altLang="en-US" sz="3200" dirty="0">
                <a:latin typeface="Tahoma" pitchFamily="34" charset="0"/>
                <a:cs typeface="Arial" pitchFamily="34" charset="0"/>
              </a:rPr>
              <a:t>Decrease in hippocampal volume</a:t>
            </a:r>
          </a:p>
        </p:txBody>
      </p:sp>
      <p:sp>
        <p:nvSpPr>
          <p:cNvPr id="218118" name="Text Box 6"/>
          <p:cNvSpPr txBox="1">
            <a:spLocks noChangeArrowheads="1"/>
          </p:cNvSpPr>
          <p:nvPr/>
        </p:nvSpPr>
        <p:spPr bwMode="auto">
          <a:xfrm>
            <a:off x="4038600" y="6403975"/>
            <a:ext cx="5105400" cy="454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ea typeface="MS PGothic"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ea typeface="MS PGothic"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ea typeface="MS PGothic" pitchFamily="34" charset="-128"/>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ea typeface="MS PGothic" pitchFamily="34" charset="-128"/>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5pPr>
            <a:lvl6pPr marL="25146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6pPr>
            <a:lvl7pPr marL="29718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7pPr>
            <a:lvl8pPr marL="34290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8pPr>
            <a:lvl9pPr marL="38862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9pPr>
          </a:lstStyle>
          <a:p>
            <a:pPr algn="r">
              <a:lnSpc>
                <a:spcPct val="85000"/>
              </a:lnSpc>
              <a:spcBef>
                <a:spcPct val="13000"/>
              </a:spcBef>
              <a:buClrTx/>
              <a:buSzTx/>
              <a:buFontTx/>
              <a:buNone/>
            </a:pPr>
            <a:r>
              <a:rPr kumimoji="1" lang="en-US" altLang="en-US" sz="1400">
                <a:solidFill>
                  <a:srgbClr val="0000CC"/>
                </a:solidFill>
                <a:latin typeface="Tahoma" pitchFamily="34" charset="0"/>
                <a:cs typeface="Arial" pitchFamily="34" charset="0"/>
              </a:rPr>
              <a:t>Frodl et al. </a:t>
            </a:r>
            <a:r>
              <a:rPr kumimoji="1" lang="en-US" altLang="en-US" sz="1400" i="1">
                <a:solidFill>
                  <a:srgbClr val="0000CC"/>
                </a:solidFill>
                <a:latin typeface="Tahoma" pitchFamily="34" charset="0"/>
                <a:cs typeface="Arial" pitchFamily="34" charset="0"/>
              </a:rPr>
              <a:t>Am J Psych.</a:t>
            </a:r>
            <a:r>
              <a:rPr kumimoji="1" lang="en-US" altLang="en-US" sz="1400">
                <a:solidFill>
                  <a:srgbClr val="0000CC"/>
                </a:solidFill>
                <a:latin typeface="Tahoma" pitchFamily="34" charset="0"/>
                <a:cs typeface="Arial" pitchFamily="34" charset="0"/>
              </a:rPr>
              <a:t> 2002; McKittrick et al. </a:t>
            </a:r>
            <a:r>
              <a:rPr kumimoji="1" lang="en-US" altLang="en-US" sz="1400" i="1">
                <a:solidFill>
                  <a:srgbClr val="0000CC"/>
                </a:solidFill>
                <a:latin typeface="Tahoma" pitchFamily="34" charset="0"/>
                <a:cs typeface="Arial" pitchFamily="34" charset="0"/>
              </a:rPr>
              <a:t>Synapse.</a:t>
            </a:r>
            <a:r>
              <a:rPr kumimoji="1" lang="en-US" altLang="en-US" sz="1400">
                <a:solidFill>
                  <a:srgbClr val="0000CC"/>
                </a:solidFill>
                <a:latin typeface="Tahoma" pitchFamily="34" charset="0"/>
                <a:cs typeface="Arial" pitchFamily="34" charset="0"/>
              </a:rPr>
              <a:t> 2000; Duman R. </a:t>
            </a:r>
            <a:r>
              <a:rPr kumimoji="1" lang="en-US" altLang="en-US" sz="1400" i="1">
                <a:solidFill>
                  <a:srgbClr val="0000CC"/>
                </a:solidFill>
                <a:latin typeface="Tahoma" pitchFamily="34" charset="0"/>
                <a:cs typeface="Arial" pitchFamily="34" charset="0"/>
              </a:rPr>
              <a:t>CNS Spectrum</a:t>
            </a:r>
            <a:r>
              <a:rPr kumimoji="1" lang="en-US" altLang="en-US" sz="1400">
                <a:solidFill>
                  <a:srgbClr val="0000CC"/>
                </a:solidFill>
                <a:latin typeface="Tahoma" pitchFamily="34" charset="0"/>
                <a:cs typeface="Arial" pitchFamily="34" charset="0"/>
              </a:rPr>
              <a:t>, 2002.</a:t>
            </a:r>
          </a:p>
        </p:txBody>
      </p:sp>
      <p:sp>
        <p:nvSpPr>
          <p:cNvPr id="30727" name="Rectangle 7"/>
          <p:cNvSpPr>
            <a:spLocks noGrp="1" noChangeArrowheads="1"/>
          </p:cNvSpPr>
          <p:nvPr>
            <p:ph type="title"/>
          </p:nvPr>
        </p:nvSpPr>
        <p:spPr>
          <a:xfrm>
            <a:off x="304800" y="304799"/>
            <a:ext cx="8686800" cy="1086061"/>
          </a:xfrm>
          <a:extLst>
            <a:ext uri="{91240B29-F687-4f45-9708-019B960494DF}">
              <a14:hiddenLine xmlns:a14="http://schemas.microsoft.com/office/drawing/2010/main" xmlns="" w="25400">
                <a:solidFill>
                  <a:srgbClr val="FFD2B2"/>
                </a:solidFill>
                <a:miter lim="800000"/>
                <a:headEnd/>
                <a:tailEnd/>
              </a14:hiddenLine>
            </a:ext>
          </a:extLst>
        </p:spPr>
        <p:txBody>
          <a:bodyPr>
            <a:noAutofit/>
          </a:bodyPr>
          <a:lstStyle/>
          <a:p>
            <a:pPr eaLnBrk="1" hangingPunct="1"/>
            <a:r>
              <a:rPr lang="en-GB" altLang="en-US" sz="3200" b="1" dirty="0">
                <a:effectLst/>
              </a:rPr>
              <a:t>Structural changes in brain </a:t>
            </a:r>
            <a:br>
              <a:rPr lang="en-GB" altLang="en-US" sz="3200" b="1" dirty="0">
                <a:effectLst/>
              </a:rPr>
            </a:br>
            <a:r>
              <a:rPr lang="en-GB" altLang="en-US" sz="3200" b="1" dirty="0">
                <a:effectLst/>
              </a:rPr>
              <a:t>in depression</a:t>
            </a:r>
            <a:endParaRPr lang="fr-FR" altLang="en-US" sz="3200" b="1" dirty="0">
              <a:effectLst/>
            </a:endParaRPr>
          </a:p>
        </p:txBody>
      </p:sp>
      <p:sp>
        <p:nvSpPr>
          <p:cNvPr id="30728" name="Text Box 8"/>
          <p:cNvSpPr txBox="1">
            <a:spLocks noChangeArrowheads="1"/>
          </p:cNvSpPr>
          <p:nvPr/>
        </p:nvSpPr>
        <p:spPr bwMode="auto">
          <a:xfrm>
            <a:off x="7620000" y="1390861"/>
            <a:ext cx="1371600" cy="796115"/>
          </a:xfrm>
          <a:prstGeom prst="rect">
            <a:avLst/>
          </a:prstGeom>
          <a:noFill/>
          <a:ln>
            <a:noFill/>
          </a:ln>
          <a:effectLst/>
          <a:extLst>
            <a:ext uri="{909E8E84-426E-40dd-AFC4-6F175D3DCCD1}">
              <a14:hiddenFill xmlns:a14="http://schemas.microsoft.com/office/drawing/2010/main" xmlns="">
                <a:gradFill rotWithShape="0">
                  <a:gsLst>
                    <a:gs pos="0">
                      <a:srgbClr val="333333"/>
                    </a:gs>
                    <a:gs pos="50000">
                      <a:srgbClr val="000000"/>
                    </a:gs>
                    <a:gs pos="100000">
                      <a:srgbClr val="333333"/>
                    </a:gs>
                  </a:gsLst>
                  <a:lin ang="5400000" scaled="1"/>
                </a:gradFill>
              </a14:hiddenFill>
            </a:ext>
            <a:ext uri="{91240B29-F687-4f45-9708-019B960494DF}">
              <a14:hiddenLine xmlns:a14="http://schemas.microsoft.com/office/drawing/2010/main" xmlns="" w="12700">
                <a:solidFill>
                  <a:srgbClr val="FFFF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0488" tIns="44450" rIns="90488" bIns="44450" anchor="ct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ea typeface="MS PGothic"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ea typeface="MS PGothic"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ea typeface="MS PGothic" pitchFamily="34" charset="-128"/>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ea typeface="MS PGothic" pitchFamily="34" charset="-128"/>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5pPr>
            <a:lvl6pPr marL="25146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6pPr>
            <a:lvl7pPr marL="29718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7pPr>
            <a:lvl8pPr marL="34290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8pPr>
            <a:lvl9pPr marL="38862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9pPr>
          </a:lstStyle>
          <a:p>
            <a:pPr algn="ctr">
              <a:lnSpc>
                <a:spcPct val="90000"/>
              </a:lnSpc>
              <a:spcBef>
                <a:spcPct val="50000"/>
              </a:spcBef>
              <a:buClrTx/>
              <a:buSzTx/>
              <a:buFontTx/>
              <a:buNone/>
            </a:pPr>
            <a:r>
              <a:rPr lang="en-US" altLang="en-US" sz="2700" b="1" i="1" u="sng" dirty="0">
                <a:latin typeface="Franklin Gothic Condensed"/>
                <a:cs typeface="Arial" pitchFamily="34" charset="0"/>
              </a:rPr>
              <a:t>2000s</a:t>
            </a:r>
          </a:p>
          <a:p>
            <a:pPr algn="ctr">
              <a:lnSpc>
                <a:spcPct val="90000"/>
              </a:lnSpc>
              <a:spcBef>
                <a:spcPct val="0"/>
              </a:spcBef>
              <a:buClrTx/>
              <a:buSzTx/>
              <a:buFontTx/>
              <a:buNone/>
            </a:pPr>
            <a:endParaRPr lang="fr-FR" altLang="en-US" sz="2400" u="sng" dirty="0">
              <a:latin typeface="Franklin Gothic Condensed"/>
              <a:cs typeface="Arial" pitchFamily="34" charset="0"/>
            </a:endParaRPr>
          </a:p>
        </p:txBody>
      </p:sp>
      <p:grpSp>
        <p:nvGrpSpPr>
          <p:cNvPr id="218121" name="Group 9"/>
          <p:cNvGrpSpPr>
            <a:grpSpLocks/>
          </p:cNvGrpSpPr>
          <p:nvPr/>
        </p:nvGrpSpPr>
        <p:grpSpPr bwMode="auto">
          <a:xfrm rot="5071894">
            <a:off x="2200275" y="2265363"/>
            <a:ext cx="1085850" cy="1390650"/>
            <a:chOff x="7" y="2680"/>
            <a:chExt cx="537" cy="376"/>
          </a:xfrm>
        </p:grpSpPr>
        <p:sp>
          <p:nvSpPr>
            <p:cNvPr id="30736" name="Freeform 10"/>
            <p:cNvSpPr>
              <a:spLocks/>
            </p:cNvSpPr>
            <p:nvPr/>
          </p:nvSpPr>
          <p:spPr bwMode="auto">
            <a:xfrm>
              <a:off x="7" y="2680"/>
              <a:ext cx="537" cy="373"/>
            </a:xfrm>
            <a:custGeom>
              <a:avLst/>
              <a:gdLst>
                <a:gd name="T0" fmla="*/ 0 w 537"/>
                <a:gd name="T1" fmla="*/ 24 h 373"/>
                <a:gd name="T2" fmla="*/ 17 w 537"/>
                <a:gd name="T3" fmla="*/ 56 h 373"/>
                <a:gd name="T4" fmla="*/ 41 w 537"/>
                <a:gd name="T5" fmla="*/ 93 h 373"/>
                <a:gd name="T6" fmla="*/ 70 w 537"/>
                <a:gd name="T7" fmla="*/ 126 h 373"/>
                <a:gd name="T8" fmla="*/ 104 w 537"/>
                <a:gd name="T9" fmla="*/ 163 h 373"/>
                <a:gd name="T10" fmla="*/ 143 w 537"/>
                <a:gd name="T11" fmla="*/ 198 h 373"/>
                <a:gd name="T12" fmla="*/ 193 w 537"/>
                <a:gd name="T13" fmla="*/ 234 h 373"/>
                <a:gd name="T14" fmla="*/ 239 w 537"/>
                <a:gd name="T15" fmla="*/ 264 h 373"/>
                <a:gd name="T16" fmla="*/ 291 w 537"/>
                <a:gd name="T17" fmla="*/ 285 h 373"/>
                <a:gd name="T18" fmla="*/ 343 w 537"/>
                <a:gd name="T19" fmla="*/ 297 h 373"/>
                <a:gd name="T20" fmla="*/ 378 w 537"/>
                <a:gd name="T21" fmla="*/ 297 h 373"/>
                <a:gd name="T22" fmla="*/ 406 w 537"/>
                <a:gd name="T23" fmla="*/ 293 h 373"/>
                <a:gd name="T24" fmla="*/ 417 w 537"/>
                <a:gd name="T25" fmla="*/ 372 h 373"/>
                <a:gd name="T26" fmla="*/ 449 w 537"/>
                <a:gd name="T27" fmla="*/ 327 h 373"/>
                <a:gd name="T28" fmla="*/ 490 w 537"/>
                <a:gd name="T29" fmla="*/ 281 h 373"/>
                <a:gd name="T30" fmla="*/ 536 w 537"/>
                <a:gd name="T31" fmla="*/ 256 h 373"/>
                <a:gd name="T32" fmla="*/ 512 w 537"/>
                <a:gd name="T33" fmla="*/ 226 h 373"/>
                <a:gd name="T34" fmla="*/ 461 w 537"/>
                <a:gd name="T35" fmla="*/ 193 h 373"/>
                <a:gd name="T36" fmla="*/ 429 w 537"/>
                <a:gd name="T37" fmla="*/ 161 h 373"/>
                <a:gd name="T38" fmla="*/ 417 w 537"/>
                <a:gd name="T39" fmla="*/ 211 h 373"/>
                <a:gd name="T40" fmla="*/ 370 w 537"/>
                <a:gd name="T41" fmla="*/ 217 h 373"/>
                <a:gd name="T42" fmla="*/ 320 w 537"/>
                <a:gd name="T43" fmla="*/ 212 h 373"/>
                <a:gd name="T44" fmla="*/ 266 w 537"/>
                <a:gd name="T45" fmla="*/ 198 h 373"/>
                <a:gd name="T46" fmla="*/ 200 w 537"/>
                <a:gd name="T47" fmla="*/ 172 h 373"/>
                <a:gd name="T48" fmla="*/ 146 w 537"/>
                <a:gd name="T49" fmla="*/ 140 h 373"/>
                <a:gd name="T50" fmla="*/ 121 w 537"/>
                <a:gd name="T51" fmla="*/ 125 h 373"/>
                <a:gd name="T52" fmla="*/ 101 w 537"/>
                <a:gd name="T53" fmla="*/ 109 h 373"/>
                <a:gd name="T54" fmla="*/ 70 w 537"/>
                <a:gd name="T55" fmla="*/ 84 h 373"/>
                <a:gd name="T56" fmla="*/ 51 w 537"/>
                <a:gd name="T57" fmla="*/ 65 h 373"/>
                <a:gd name="T58" fmla="*/ 34 w 537"/>
                <a:gd name="T59" fmla="*/ 47 h 373"/>
                <a:gd name="T60" fmla="*/ 16 w 537"/>
                <a:gd name="T61" fmla="*/ 24 h 373"/>
                <a:gd name="T62" fmla="*/ 0 w 537"/>
                <a:gd name="T63" fmla="*/ 0 h 3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37" h="373">
                  <a:moveTo>
                    <a:pt x="0" y="0"/>
                  </a:moveTo>
                  <a:lnTo>
                    <a:pt x="0" y="24"/>
                  </a:lnTo>
                  <a:lnTo>
                    <a:pt x="9" y="42"/>
                  </a:lnTo>
                  <a:lnTo>
                    <a:pt x="17" y="56"/>
                  </a:lnTo>
                  <a:lnTo>
                    <a:pt x="28" y="74"/>
                  </a:lnTo>
                  <a:lnTo>
                    <a:pt x="41" y="93"/>
                  </a:lnTo>
                  <a:lnTo>
                    <a:pt x="54" y="107"/>
                  </a:lnTo>
                  <a:lnTo>
                    <a:pt x="70" y="126"/>
                  </a:lnTo>
                  <a:lnTo>
                    <a:pt x="87" y="146"/>
                  </a:lnTo>
                  <a:lnTo>
                    <a:pt x="104" y="163"/>
                  </a:lnTo>
                  <a:lnTo>
                    <a:pt x="126" y="184"/>
                  </a:lnTo>
                  <a:lnTo>
                    <a:pt x="143" y="198"/>
                  </a:lnTo>
                  <a:lnTo>
                    <a:pt x="167" y="215"/>
                  </a:lnTo>
                  <a:lnTo>
                    <a:pt x="193" y="234"/>
                  </a:lnTo>
                  <a:lnTo>
                    <a:pt x="219" y="252"/>
                  </a:lnTo>
                  <a:lnTo>
                    <a:pt x="239" y="264"/>
                  </a:lnTo>
                  <a:lnTo>
                    <a:pt x="268" y="276"/>
                  </a:lnTo>
                  <a:lnTo>
                    <a:pt x="291" y="285"/>
                  </a:lnTo>
                  <a:lnTo>
                    <a:pt x="317" y="292"/>
                  </a:lnTo>
                  <a:lnTo>
                    <a:pt x="343" y="297"/>
                  </a:lnTo>
                  <a:lnTo>
                    <a:pt x="359" y="298"/>
                  </a:lnTo>
                  <a:lnTo>
                    <a:pt x="378" y="297"/>
                  </a:lnTo>
                  <a:lnTo>
                    <a:pt x="392" y="295"/>
                  </a:lnTo>
                  <a:lnTo>
                    <a:pt x="406" y="293"/>
                  </a:lnTo>
                  <a:lnTo>
                    <a:pt x="417" y="290"/>
                  </a:lnTo>
                  <a:lnTo>
                    <a:pt x="417" y="372"/>
                  </a:lnTo>
                  <a:lnTo>
                    <a:pt x="432" y="351"/>
                  </a:lnTo>
                  <a:lnTo>
                    <a:pt x="449" y="327"/>
                  </a:lnTo>
                  <a:lnTo>
                    <a:pt x="468" y="304"/>
                  </a:lnTo>
                  <a:lnTo>
                    <a:pt x="490" y="281"/>
                  </a:lnTo>
                  <a:lnTo>
                    <a:pt x="506" y="269"/>
                  </a:lnTo>
                  <a:lnTo>
                    <a:pt x="536" y="256"/>
                  </a:lnTo>
                  <a:lnTo>
                    <a:pt x="536" y="238"/>
                  </a:lnTo>
                  <a:lnTo>
                    <a:pt x="512" y="226"/>
                  </a:lnTo>
                  <a:lnTo>
                    <a:pt x="487" y="212"/>
                  </a:lnTo>
                  <a:lnTo>
                    <a:pt x="461" y="193"/>
                  </a:lnTo>
                  <a:lnTo>
                    <a:pt x="441" y="173"/>
                  </a:lnTo>
                  <a:lnTo>
                    <a:pt x="429" y="161"/>
                  </a:lnTo>
                  <a:lnTo>
                    <a:pt x="417" y="141"/>
                  </a:lnTo>
                  <a:lnTo>
                    <a:pt x="417" y="211"/>
                  </a:lnTo>
                  <a:lnTo>
                    <a:pt x="392" y="215"/>
                  </a:lnTo>
                  <a:lnTo>
                    <a:pt x="370" y="217"/>
                  </a:lnTo>
                  <a:lnTo>
                    <a:pt x="345" y="215"/>
                  </a:lnTo>
                  <a:lnTo>
                    <a:pt x="320" y="212"/>
                  </a:lnTo>
                  <a:lnTo>
                    <a:pt x="291" y="205"/>
                  </a:lnTo>
                  <a:lnTo>
                    <a:pt x="266" y="198"/>
                  </a:lnTo>
                  <a:lnTo>
                    <a:pt x="230" y="185"/>
                  </a:lnTo>
                  <a:lnTo>
                    <a:pt x="200" y="172"/>
                  </a:lnTo>
                  <a:lnTo>
                    <a:pt x="174" y="158"/>
                  </a:lnTo>
                  <a:lnTo>
                    <a:pt x="146" y="140"/>
                  </a:lnTo>
                  <a:lnTo>
                    <a:pt x="133" y="132"/>
                  </a:lnTo>
                  <a:lnTo>
                    <a:pt x="121" y="125"/>
                  </a:lnTo>
                  <a:lnTo>
                    <a:pt x="111" y="117"/>
                  </a:lnTo>
                  <a:lnTo>
                    <a:pt x="101" y="109"/>
                  </a:lnTo>
                  <a:lnTo>
                    <a:pt x="82" y="95"/>
                  </a:lnTo>
                  <a:lnTo>
                    <a:pt x="70" y="84"/>
                  </a:lnTo>
                  <a:lnTo>
                    <a:pt x="60" y="75"/>
                  </a:lnTo>
                  <a:lnTo>
                    <a:pt x="51" y="65"/>
                  </a:lnTo>
                  <a:lnTo>
                    <a:pt x="42" y="55"/>
                  </a:lnTo>
                  <a:lnTo>
                    <a:pt x="34" y="47"/>
                  </a:lnTo>
                  <a:lnTo>
                    <a:pt x="25" y="36"/>
                  </a:lnTo>
                  <a:lnTo>
                    <a:pt x="16" y="24"/>
                  </a:lnTo>
                  <a:lnTo>
                    <a:pt x="7" y="12"/>
                  </a:lnTo>
                  <a:lnTo>
                    <a:pt x="0" y="0"/>
                  </a:lnTo>
                </a:path>
              </a:pathLst>
            </a:custGeom>
            <a:gradFill rotWithShape="1">
              <a:gsLst>
                <a:gs pos="0">
                  <a:srgbClr val="99CCFF"/>
                </a:gs>
                <a:gs pos="100000">
                  <a:srgbClr val="475E76"/>
                </a:gs>
              </a:gsLst>
              <a:lin ang="5400000" scaled="1"/>
            </a:gradFill>
            <a:ln>
              <a:noFill/>
            </a:ln>
            <a:effectLst/>
            <a:extLst>
              <a:ext uri="{91240B29-F687-4f45-9708-019B960494DF}">
                <a14:hiddenLine xmlns:a14="http://schemas.microsoft.com/office/drawing/2010/main" xmlns="" w="12700" cap="rnd" cmpd="sng">
                  <a:solidFill>
                    <a:srgbClr val="66FFFF"/>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0737" name="Freeform 11"/>
            <p:cNvSpPr>
              <a:spLocks/>
            </p:cNvSpPr>
            <p:nvPr/>
          </p:nvSpPr>
          <p:spPr bwMode="auto">
            <a:xfrm>
              <a:off x="7" y="2703"/>
              <a:ext cx="537" cy="353"/>
            </a:xfrm>
            <a:custGeom>
              <a:avLst/>
              <a:gdLst>
                <a:gd name="T0" fmla="*/ 0 w 537"/>
                <a:gd name="T1" fmla="*/ 0 h 353"/>
                <a:gd name="T2" fmla="*/ 7 w 537"/>
                <a:gd name="T3" fmla="*/ 20 h 353"/>
                <a:gd name="T4" fmla="*/ 14 w 537"/>
                <a:gd name="T5" fmla="*/ 36 h 353"/>
                <a:gd name="T6" fmla="*/ 20 w 537"/>
                <a:gd name="T7" fmla="*/ 49 h 353"/>
                <a:gd name="T8" fmla="*/ 29 w 537"/>
                <a:gd name="T9" fmla="*/ 65 h 353"/>
                <a:gd name="T10" fmla="*/ 41 w 537"/>
                <a:gd name="T11" fmla="*/ 86 h 353"/>
                <a:gd name="T12" fmla="*/ 54 w 537"/>
                <a:gd name="T13" fmla="*/ 104 h 353"/>
                <a:gd name="T14" fmla="*/ 71 w 537"/>
                <a:gd name="T15" fmla="*/ 124 h 353"/>
                <a:gd name="T16" fmla="*/ 88 w 537"/>
                <a:gd name="T17" fmla="*/ 143 h 353"/>
                <a:gd name="T18" fmla="*/ 104 w 537"/>
                <a:gd name="T19" fmla="*/ 160 h 353"/>
                <a:gd name="T20" fmla="*/ 127 w 537"/>
                <a:gd name="T21" fmla="*/ 180 h 353"/>
                <a:gd name="T22" fmla="*/ 143 w 537"/>
                <a:gd name="T23" fmla="*/ 194 h 353"/>
                <a:gd name="T24" fmla="*/ 167 w 537"/>
                <a:gd name="T25" fmla="*/ 211 h 353"/>
                <a:gd name="T26" fmla="*/ 193 w 537"/>
                <a:gd name="T27" fmla="*/ 230 h 353"/>
                <a:gd name="T28" fmla="*/ 219 w 537"/>
                <a:gd name="T29" fmla="*/ 247 h 353"/>
                <a:gd name="T30" fmla="*/ 239 w 537"/>
                <a:gd name="T31" fmla="*/ 259 h 353"/>
                <a:gd name="T32" fmla="*/ 268 w 537"/>
                <a:gd name="T33" fmla="*/ 270 h 353"/>
                <a:gd name="T34" fmla="*/ 292 w 537"/>
                <a:gd name="T35" fmla="*/ 279 h 353"/>
                <a:gd name="T36" fmla="*/ 317 w 537"/>
                <a:gd name="T37" fmla="*/ 286 h 353"/>
                <a:gd name="T38" fmla="*/ 344 w 537"/>
                <a:gd name="T39" fmla="*/ 291 h 353"/>
                <a:gd name="T40" fmla="*/ 360 w 537"/>
                <a:gd name="T41" fmla="*/ 292 h 353"/>
                <a:gd name="T42" fmla="*/ 378 w 537"/>
                <a:gd name="T43" fmla="*/ 291 h 353"/>
                <a:gd name="T44" fmla="*/ 393 w 537"/>
                <a:gd name="T45" fmla="*/ 289 h 353"/>
                <a:gd name="T46" fmla="*/ 407 w 537"/>
                <a:gd name="T47" fmla="*/ 287 h 353"/>
                <a:gd name="T48" fmla="*/ 418 w 537"/>
                <a:gd name="T49" fmla="*/ 284 h 353"/>
                <a:gd name="T50" fmla="*/ 418 w 537"/>
                <a:gd name="T51" fmla="*/ 352 h 353"/>
                <a:gd name="T52" fmla="*/ 433 w 537"/>
                <a:gd name="T53" fmla="*/ 331 h 353"/>
                <a:gd name="T54" fmla="*/ 448 w 537"/>
                <a:gd name="T55" fmla="*/ 311 h 353"/>
                <a:gd name="T56" fmla="*/ 469 w 537"/>
                <a:gd name="T57" fmla="*/ 286 h 353"/>
                <a:gd name="T58" fmla="*/ 491 w 537"/>
                <a:gd name="T59" fmla="*/ 265 h 353"/>
                <a:gd name="T60" fmla="*/ 511 w 537"/>
                <a:gd name="T61" fmla="*/ 248 h 353"/>
                <a:gd name="T62" fmla="*/ 536 w 537"/>
                <a:gd name="T63" fmla="*/ 233 h 353"/>
                <a:gd name="T64" fmla="*/ 512 w 537"/>
                <a:gd name="T65" fmla="*/ 221 h 353"/>
                <a:gd name="T66" fmla="*/ 488 w 537"/>
                <a:gd name="T67" fmla="*/ 207 h 353"/>
                <a:gd name="T68" fmla="*/ 462 w 537"/>
                <a:gd name="T69" fmla="*/ 189 h 353"/>
                <a:gd name="T70" fmla="*/ 441 w 537"/>
                <a:gd name="T71" fmla="*/ 170 h 353"/>
                <a:gd name="T72" fmla="*/ 430 w 537"/>
                <a:gd name="T73" fmla="*/ 158 h 353"/>
                <a:gd name="T74" fmla="*/ 417 w 537"/>
                <a:gd name="T75" fmla="*/ 139 h 353"/>
                <a:gd name="T76" fmla="*/ 417 w 537"/>
                <a:gd name="T77" fmla="*/ 207 h 353"/>
                <a:gd name="T78" fmla="*/ 393 w 537"/>
                <a:gd name="T79" fmla="*/ 211 h 353"/>
                <a:gd name="T80" fmla="*/ 371 w 537"/>
                <a:gd name="T81" fmla="*/ 213 h 353"/>
                <a:gd name="T82" fmla="*/ 346 w 537"/>
                <a:gd name="T83" fmla="*/ 211 h 353"/>
                <a:gd name="T84" fmla="*/ 320 w 537"/>
                <a:gd name="T85" fmla="*/ 207 h 353"/>
                <a:gd name="T86" fmla="*/ 292 w 537"/>
                <a:gd name="T87" fmla="*/ 201 h 353"/>
                <a:gd name="T88" fmla="*/ 266 w 537"/>
                <a:gd name="T89" fmla="*/ 194 h 353"/>
                <a:gd name="T90" fmla="*/ 230 w 537"/>
                <a:gd name="T91" fmla="*/ 181 h 353"/>
                <a:gd name="T92" fmla="*/ 201 w 537"/>
                <a:gd name="T93" fmla="*/ 168 h 353"/>
                <a:gd name="T94" fmla="*/ 174 w 537"/>
                <a:gd name="T95" fmla="*/ 155 h 353"/>
                <a:gd name="T96" fmla="*/ 147 w 537"/>
                <a:gd name="T97" fmla="*/ 138 h 353"/>
                <a:gd name="T98" fmla="*/ 134 w 537"/>
                <a:gd name="T99" fmla="*/ 130 h 353"/>
                <a:gd name="T100" fmla="*/ 121 w 537"/>
                <a:gd name="T101" fmla="*/ 122 h 353"/>
                <a:gd name="T102" fmla="*/ 111 w 537"/>
                <a:gd name="T103" fmla="*/ 115 h 353"/>
                <a:gd name="T104" fmla="*/ 101 w 537"/>
                <a:gd name="T105" fmla="*/ 107 h 353"/>
                <a:gd name="T106" fmla="*/ 83 w 537"/>
                <a:gd name="T107" fmla="*/ 93 h 353"/>
                <a:gd name="T108" fmla="*/ 70 w 537"/>
                <a:gd name="T109" fmla="*/ 82 h 353"/>
                <a:gd name="T110" fmla="*/ 61 w 537"/>
                <a:gd name="T111" fmla="*/ 73 h 353"/>
                <a:gd name="T112" fmla="*/ 51 w 537"/>
                <a:gd name="T113" fmla="*/ 64 h 353"/>
                <a:gd name="T114" fmla="*/ 42 w 537"/>
                <a:gd name="T115" fmla="*/ 54 h 353"/>
                <a:gd name="T116" fmla="*/ 34 w 537"/>
                <a:gd name="T117" fmla="*/ 46 h 353"/>
                <a:gd name="T118" fmla="*/ 25 w 537"/>
                <a:gd name="T119" fmla="*/ 36 h 353"/>
                <a:gd name="T120" fmla="*/ 16 w 537"/>
                <a:gd name="T121" fmla="*/ 23 h 353"/>
                <a:gd name="T122" fmla="*/ 8 w 537"/>
                <a:gd name="T123" fmla="*/ 12 h 353"/>
                <a:gd name="T124" fmla="*/ 0 w 537"/>
                <a:gd name="T125" fmla="*/ 0 h 3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37" h="353">
                  <a:moveTo>
                    <a:pt x="0" y="0"/>
                  </a:moveTo>
                  <a:lnTo>
                    <a:pt x="7" y="20"/>
                  </a:lnTo>
                  <a:lnTo>
                    <a:pt x="14" y="36"/>
                  </a:lnTo>
                  <a:lnTo>
                    <a:pt x="20" y="49"/>
                  </a:lnTo>
                  <a:lnTo>
                    <a:pt x="29" y="65"/>
                  </a:lnTo>
                  <a:lnTo>
                    <a:pt x="41" y="86"/>
                  </a:lnTo>
                  <a:lnTo>
                    <a:pt x="54" y="104"/>
                  </a:lnTo>
                  <a:lnTo>
                    <a:pt x="71" y="124"/>
                  </a:lnTo>
                  <a:lnTo>
                    <a:pt x="88" y="143"/>
                  </a:lnTo>
                  <a:lnTo>
                    <a:pt x="104" y="160"/>
                  </a:lnTo>
                  <a:lnTo>
                    <a:pt x="127" y="180"/>
                  </a:lnTo>
                  <a:lnTo>
                    <a:pt x="143" y="194"/>
                  </a:lnTo>
                  <a:lnTo>
                    <a:pt x="167" y="211"/>
                  </a:lnTo>
                  <a:lnTo>
                    <a:pt x="193" y="230"/>
                  </a:lnTo>
                  <a:lnTo>
                    <a:pt x="219" y="247"/>
                  </a:lnTo>
                  <a:lnTo>
                    <a:pt x="239" y="259"/>
                  </a:lnTo>
                  <a:lnTo>
                    <a:pt x="268" y="270"/>
                  </a:lnTo>
                  <a:lnTo>
                    <a:pt x="292" y="279"/>
                  </a:lnTo>
                  <a:lnTo>
                    <a:pt x="317" y="286"/>
                  </a:lnTo>
                  <a:lnTo>
                    <a:pt x="344" y="291"/>
                  </a:lnTo>
                  <a:lnTo>
                    <a:pt x="360" y="292"/>
                  </a:lnTo>
                  <a:lnTo>
                    <a:pt x="378" y="291"/>
                  </a:lnTo>
                  <a:lnTo>
                    <a:pt x="393" y="289"/>
                  </a:lnTo>
                  <a:lnTo>
                    <a:pt x="407" y="287"/>
                  </a:lnTo>
                  <a:lnTo>
                    <a:pt x="418" y="284"/>
                  </a:lnTo>
                  <a:lnTo>
                    <a:pt x="418" y="352"/>
                  </a:lnTo>
                  <a:lnTo>
                    <a:pt x="433" y="331"/>
                  </a:lnTo>
                  <a:lnTo>
                    <a:pt x="448" y="311"/>
                  </a:lnTo>
                  <a:lnTo>
                    <a:pt x="469" y="286"/>
                  </a:lnTo>
                  <a:lnTo>
                    <a:pt x="491" y="265"/>
                  </a:lnTo>
                  <a:lnTo>
                    <a:pt x="511" y="248"/>
                  </a:lnTo>
                  <a:lnTo>
                    <a:pt x="536" y="233"/>
                  </a:lnTo>
                  <a:lnTo>
                    <a:pt x="512" y="221"/>
                  </a:lnTo>
                  <a:lnTo>
                    <a:pt x="488" y="207"/>
                  </a:lnTo>
                  <a:lnTo>
                    <a:pt x="462" y="189"/>
                  </a:lnTo>
                  <a:lnTo>
                    <a:pt x="441" y="170"/>
                  </a:lnTo>
                  <a:lnTo>
                    <a:pt x="430" y="158"/>
                  </a:lnTo>
                  <a:lnTo>
                    <a:pt x="417" y="139"/>
                  </a:lnTo>
                  <a:lnTo>
                    <a:pt x="417" y="207"/>
                  </a:lnTo>
                  <a:lnTo>
                    <a:pt x="393" y="211"/>
                  </a:lnTo>
                  <a:lnTo>
                    <a:pt x="371" y="213"/>
                  </a:lnTo>
                  <a:lnTo>
                    <a:pt x="346" y="211"/>
                  </a:lnTo>
                  <a:lnTo>
                    <a:pt x="320" y="207"/>
                  </a:lnTo>
                  <a:lnTo>
                    <a:pt x="292" y="201"/>
                  </a:lnTo>
                  <a:lnTo>
                    <a:pt x="266" y="194"/>
                  </a:lnTo>
                  <a:lnTo>
                    <a:pt x="230" y="181"/>
                  </a:lnTo>
                  <a:lnTo>
                    <a:pt x="201" y="168"/>
                  </a:lnTo>
                  <a:lnTo>
                    <a:pt x="174" y="155"/>
                  </a:lnTo>
                  <a:lnTo>
                    <a:pt x="147" y="138"/>
                  </a:lnTo>
                  <a:lnTo>
                    <a:pt x="134" y="130"/>
                  </a:lnTo>
                  <a:lnTo>
                    <a:pt x="121" y="122"/>
                  </a:lnTo>
                  <a:lnTo>
                    <a:pt x="111" y="115"/>
                  </a:lnTo>
                  <a:lnTo>
                    <a:pt x="101" y="107"/>
                  </a:lnTo>
                  <a:lnTo>
                    <a:pt x="83" y="93"/>
                  </a:lnTo>
                  <a:lnTo>
                    <a:pt x="70" y="82"/>
                  </a:lnTo>
                  <a:lnTo>
                    <a:pt x="61" y="73"/>
                  </a:lnTo>
                  <a:lnTo>
                    <a:pt x="51" y="64"/>
                  </a:lnTo>
                  <a:lnTo>
                    <a:pt x="42" y="54"/>
                  </a:lnTo>
                  <a:lnTo>
                    <a:pt x="34" y="46"/>
                  </a:lnTo>
                  <a:lnTo>
                    <a:pt x="25" y="36"/>
                  </a:lnTo>
                  <a:lnTo>
                    <a:pt x="16" y="23"/>
                  </a:lnTo>
                  <a:lnTo>
                    <a:pt x="8" y="12"/>
                  </a:lnTo>
                  <a:lnTo>
                    <a:pt x="0" y="0"/>
                  </a:lnTo>
                </a:path>
              </a:pathLst>
            </a:custGeom>
            <a:gradFill rotWithShape="1">
              <a:gsLst>
                <a:gs pos="0">
                  <a:srgbClr val="99CCFF"/>
                </a:gs>
                <a:gs pos="100000">
                  <a:srgbClr val="475E76"/>
                </a:gs>
              </a:gsLst>
              <a:lin ang="5400000" scaled="1"/>
            </a:gradFill>
            <a:ln>
              <a:noFill/>
            </a:ln>
            <a:effectLst/>
            <a:extLst>
              <a:ext uri="{91240B29-F687-4f45-9708-019B960494DF}">
                <a14:hiddenLine xmlns:a14="http://schemas.microsoft.com/office/drawing/2010/main" xmlns="" w="12700" cap="rnd" cmpd="sng">
                  <a:solidFill>
                    <a:srgbClr val="66FFFF"/>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nvGrpSpPr>
          <p:cNvPr id="218124" name="Group 12"/>
          <p:cNvGrpSpPr>
            <a:grpSpLocks/>
          </p:cNvGrpSpPr>
          <p:nvPr/>
        </p:nvGrpSpPr>
        <p:grpSpPr bwMode="auto">
          <a:xfrm rot="5071894">
            <a:off x="3058319" y="3358356"/>
            <a:ext cx="2501900" cy="681038"/>
            <a:chOff x="7" y="2680"/>
            <a:chExt cx="537" cy="376"/>
          </a:xfrm>
        </p:grpSpPr>
        <p:sp>
          <p:nvSpPr>
            <p:cNvPr id="30734" name="Freeform 13"/>
            <p:cNvSpPr>
              <a:spLocks/>
            </p:cNvSpPr>
            <p:nvPr/>
          </p:nvSpPr>
          <p:spPr bwMode="auto">
            <a:xfrm>
              <a:off x="7" y="2680"/>
              <a:ext cx="537" cy="373"/>
            </a:xfrm>
            <a:custGeom>
              <a:avLst/>
              <a:gdLst>
                <a:gd name="T0" fmla="*/ 0 w 537"/>
                <a:gd name="T1" fmla="*/ 24 h 373"/>
                <a:gd name="T2" fmla="*/ 17 w 537"/>
                <a:gd name="T3" fmla="*/ 56 h 373"/>
                <a:gd name="T4" fmla="*/ 41 w 537"/>
                <a:gd name="T5" fmla="*/ 93 h 373"/>
                <a:gd name="T6" fmla="*/ 70 w 537"/>
                <a:gd name="T7" fmla="*/ 126 h 373"/>
                <a:gd name="T8" fmla="*/ 104 w 537"/>
                <a:gd name="T9" fmla="*/ 163 h 373"/>
                <a:gd name="T10" fmla="*/ 143 w 537"/>
                <a:gd name="T11" fmla="*/ 198 h 373"/>
                <a:gd name="T12" fmla="*/ 193 w 537"/>
                <a:gd name="T13" fmla="*/ 234 h 373"/>
                <a:gd name="T14" fmla="*/ 239 w 537"/>
                <a:gd name="T15" fmla="*/ 264 h 373"/>
                <a:gd name="T16" fmla="*/ 291 w 537"/>
                <a:gd name="T17" fmla="*/ 285 h 373"/>
                <a:gd name="T18" fmla="*/ 343 w 537"/>
                <a:gd name="T19" fmla="*/ 297 h 373"/>
                <a:gd name="T20" fmla="*/ 378 w 537"/>
                <a:gd name="T21" fmla="*/ 297 h 373"/>
                <a:gd name="T22" fmla="*/ 406 w 537"/>
                <a:gd name="T23" fmla="*/ 293 h 373"/>
                <a:gd name="T24" fmla="*/ 417 w 537"/>
                <a:gd name="T25" fmla="*/ 372 h 373"/>
                <a:gd name="T26" fmla="*/ 449 w 537"/>
                <a:gd name="T27" fmla="*/ 327 h 373"/>
                <a:gd name="T28" fmla="*/ 490 w 537"/>
                <a:gd name="T29" fmla="*/ 281 h 373"/>
                <a:gd name="T30" fmla="*/ 536 w 537"/>
                <a:gd name="T31" fmla="*/ 256 h 373"/>
                <a:gd name="T32" fmla="*/ 512 w 537"/>
                <a:gd name="T33" fmla="*/ 226 h 373"/>
                <a:gd name="T34" fmla="*/ 461 w 537"/>
                <a:gd name="T35" fmla="*/ 193 h 373"/>
                <a:gd name="T36" fmla="*/ 429 w 537"/>
                <a:gd name="T37" fmla="*/ 161 h 373"/>
                <a:gd name="T38" fmla="*/ 417 w 537"/>
                <a:gd name="T39" fmla="*/ 211 h 373"/>
                <a:gd name="T40" fmla="*/ 370 w 537"/>
                <a:gd name="T41" fmla="*/ 217 h 373"/>
                <a:gd name="T42" fmla="*/ 320 w 537"/>
                <a:gd name="T43" fmla="*/ 212 h 373"/>
                <a:gd name="T44" fmla="*/ 266 w 537"/>
                <a:gd name="T45" fmla="*/ 198 h 373"/>
                <a:gd name="T46" fmla="*/ 200 w 537"/>
                <a:gd name="T47" fmla="*/ 172 h 373"/>
                <a:gd name="T48" fmla="*/ 146 w 537"/>
                <a:gd name="T49" fmla="*/ 140 h 373"/>
                <a:gd name="T50" fmla="*/ 121 w 537"/>
                <a:gd name="T51" fmla="*/ 125 h 373"/>
                <a:gd name="T52" fmla="*/ 101 w 537"/>
                <a:gd name="T53" fmla="*/ 109 h 373"/>
                <a:gd name="T54" fmla="*/ 70 w 537"/>
                <a:gd name="T55" fmla="*/ 84 h 373"/>
                <a:gd name="T56" fmla="*/ 51 w 537"/>
                <a:gd name="T57" fmla="*/ 65 h 373"/>
                <a:gd name="T58" fmla="*/ 34 w 537"/>
                <a:gd name="T59" fmla="*/ 47 h 373"/>
                <a:gd name="T60" fmla="*/ 16 w 537"/>
                <a:gd name="T61" fmla="*/ 24 h 373"/>
                <a:gd name="T62" fmla="*/ 0 w 537"/>
                <a:gd name="T63" fmla="*/ 0 h 3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37" h="373">
                  <a:moveTo>
                    <a:pt x="0" y="0"/>
                  </a:moveTo>
                  <a:lnTo>
                    <a:pt x="0" y="24"/>
                  </a:lnTo>
                  <a:lnTo>
                    <a:pt x="9" y="42"/>
                  </a:lnTo>
                  <a:lnTo>
                    <a:pt x="17" y="56"/>
                  </a:lnTo>
                  <a:lnTo>
                    <a:pt x="28" y="74"/>
                  </a:lnTo>
                  <a:lnTo>
                    <a:pt x="41" y="93"/>
                  </a:lnTo>
                  <a:lnTo>
                    <a:pt x="54" y="107"/>
                  </a:lnTo>
                  <a:lnTo>
                    <a:pt x="70" y="126"/>
                  </a:lnTo>
                  <a:lnTo>
                    <a:pt x="87" y="146"/>
                  </a:lnTo>
                  <a:lnTo>
                    <a:pt x="104" y="163"/>
                  </a:lnTo>
                  <a:lnTo>
                    <a:pt x="126" y="184"/>
                  </a:lnTo>
                  <a:lnTo>
                    <a:pt x="143" y="198"/>
                  </a:lnTo>
                  <a:lnTo>
                    <a:pt x="167" y="215"/>
                  </a:lnTo>
                  <a:lnTo>
                    <a:pt x="193" y="234"/>
                  </a:lnTo>
                  <a:lnTo>
                    <a:pt x="219" y="252"/>
                  </a:lnTo>
                  <a:lnTo>
                    <a:pt x="239" y="264"/>
                  </a:lnTo>
                  <a:lnTo>
                    <a:pt x="268" y="276"/>
                  </a:lnTo>
                  <a:lnTo>
                    <a:pt x="291" y="285"/>
                  </a:lnTo>
                  <a:lnTo>
                    <a:pt x="317" y="292"/>
                  </a:lnTo>
                  <a:lnTo>
                    <a:pt x="343" y="297"/>
                  </a:lnTo>
                  <a:lnTo>
                    <a:pt x="359" y="298"/>
                  </a:lnTo>
                  <a:lnTo>
                    <a:pt x="378" y="297"/>
                  </a:lnTo>
                  <a:lnTo>
                    <a:pt x="392" y="295"/>
                  </a:lnTo>
                  <a:lnTo>
                    <a:pt x="406" y="293"/>
                  </a:lnTo>
                  <a:lnTo>
                    <a:pt x="417" y="290"/>
                  </a:lnTo>
                  <a:lnTo>
                    <a:pt x="417" y="372"/>
                  </a:lnTo>
                  <a:lnTo>
                    <a:pt x="432" y="351"/>
                  </a:lnTo>
                  <a:lnTo>
                    <a:pt x="449" y="327"/>
                  </a:lnTo>
                  <a:lnTo>
                    <a:pt x="468" y="304"/>
                  </a:lnTo>
                  <a:lnTo>
                    <a:pt x="490" y="281"/>
                  </a:lnTo>
                  <a:lnTo>
                    <a:pt x="506" y="269"/>
                  </a:lnTo>
                  <a:lnTo>
                    <a:pt x="536" y="256"/>
                  </a:lnTo>
                  <a:lnTo>
                    <a:pt x="536" y="238"/>
                  </a:lnTo>
                  <a:lnTo>
                    <a:pt x="512" y="226"/>
                  </a:lnTo>
                  <a:lnTo>
                    <a:pt x="487" y="212"/>
                  </a:lnTo>
                  <a:lnTo>
                    <a:pt x="461" y="193"/>
                  </a:lnTo>
                  <a:lnTo>
                    <a:pt x="441" y="173"/>
                  </a:lnTo>
                  <a:lnTo>
                    <a:pt x="429" y="161"/>
                  </a:lnTo>
                  <a:lnTo>
                    <a:pt x="417" y="141"/>
                  </a:lnTo>
                  <a:lnTo>
                    <a:pt x="417" y="211"/>
                  </a:lnTo>
                  <a:lnTo>
                    <a:pt x="392" y="215"/>
                  </a:lnTo>
                  <a:lnTo>
                    <a:pt x="370" y="217"/>
                  </a:lnTo>
                  <a:lnTo>
                    <a:pt x="345" y="215"/>
                  </a:lnTo>
                  <a:lnTo>
                    <a:pt x="320" y="212"/>
                  </a:lnTo>
                  <a:lnTo>
                    <a:pt x="291" y="205"/>
                  </a:lnTo>
                  <a:lnTo>
                    <a:pt x="266" y="198"/>
                  </a:lnTo>
                  <a:lnTo>
                    <a:pt x="230" y="185"/>
                  </a:lnTo>
                  <a:lnTo>
                    <a:pt x="200" y="172"/>
                  </a:lnTo>
                  <a:lnTo>
                    <a:pt x="174" y="158"/>
                  </a:lnTo>
                  <a:lnTo>
                    <a:pt x="146" y="140"/>
                  </a:lnTo>
                  <a:lnTo>
                    <a:pt x="133" y="132"/>
                  </a:lnTo>
                  <a:lnTo>
                    <a:pt x="121" y="125"/>
                  </a:lnTo>
                  <a:lnTo>
                    <a:pt x="111" y="117"/>
                  </a:lnTo>
                  <a:lnTo>
                    <a:pt x="101" y="109"/>
                  </a:lnTo>
                  <a:lnTo>
                    <a:pt x="82" y="95"/>
                  </a:lnTo>
                  <a:lnTo>
                    <a:pt x="70" y="84"/>
                  </a:lnTo>
                  <a:lnTo>
                    <a:pt x="60" y="75"/>
                  </a:lnTo>
                  <a:lnTo>
                    <a:pt x="51" y="65"/>
                  </a:lnTo>
                  <a:lnTo>
                    <a:pt x="42" y="55"/>
                  </a:lnTo>
                  <a:lnTo>
                    <a:pt x="34" y="47"/>
                  </a:lnTo>
                  <a:lnTo>
                    <a:pt x="25" y="36"/>
                  </a:lnTo>
                  <a:lnTo>
                    <a:pt x="16" y="24"/>
                  </a:lnTo>
                  <a:lnTo>
                    <a:pt x="7" y="12"/>
                  </a:lnTo>
                  <a:lnTo>
                    <a:pt x="0" y="0"/>
                  </a:lnTo>
                </a:path>
              </a:pathLst>
            </a:custGeom>
            <a:gradFill rotWithShape="1">
              <a:gsLst>
                <a:gs pos="0">
                  <a:srgbClr val="99CCFF"/>
                </a:gs>
                <a:gs pos="100000">
                  <a:srgbClr val="475E76"/>
                </a:gs>
              </a:gsLst>
              <a:lin ang="5400000" scaled="1"/>
            </a:gradFill>
            <a:ln>
              <a:noFill/>
            </a:ln>
            <a:effectLst/>
            <a:extLst>
              <a:ext uri="{91240B29-F687-4f45-9708-019B960494DF}">
                <a14:hiddenLine xmlns:a14="http://schemas.microsoft.com/office/drawing/2010/main" xmlns="" w="12700" cap="rnd" cmpd="sng">
                  <a:solidFill>
                    <a:srgbClr val="66FFFF"/>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0735" name="Freeform 14"/>
            <p:cNvSpPr>
              <a:spLocks/>
            </p:cNvSpPr>
            <p:nvPr/>
          </p:nvSpPr>
          <p:spPr bwMode="auto">
            <a:xfrm>
              <a:off x="7" y="2703"/>
              <a:ext cx="537" cy="353"/>
            </a:xfrm>
            <a:custGeom>
              <a:avLst/>
              <a:gdLst>
                <a:gd name="T0" fmla="*/ 0 w 537"/>
                <a:gd name="T1" fmla="*/ 0 h 353"/>
                <a:gd name="T2" fmla="*/ 7 w 537"/>
                <a:gd name="T3" fmla="*/ 20 h 353"/>
                <a:gd name="T4" fmla="*/ 14 w 537"/>
                <a:gd name="T5" fmla="*/ 36 h 353"/>
                <a:gd name="T6" fmla="*/ 20 w 537"/>
                <a:gd name="T7" fmla="*/ 49 h 353"/>
                <a:gd name="T8" fmla="*/ 29 w 537"/>
                <a:gd name="T9" fmla="*/ 65 h 353"/>
                <a:gd name="T10" fmla="*/ 41 w 537"/>
                <a:gd name="T11" fmla="*/ 86 h 353"/>
                <a:gd name="T12" fmla="*/ 54 w 537"/>
                <a:gd name="T13" fmla="*/ 104 h 353"/>
                <a:gd name="T14" fmla="*/ 71 w 537"/>
                <a:gd name="T15" fmla="*/ 124 h 353"/>
                <a:gd name="T16" fmla="*/ 88 w 537"/>
                <a:gd name="T17" fmla="*/ 143 h 353"/>
                <a:gd name="T18" fmla="*/ 104 w 537"/>
                <a:gd name="T19" fmla="*/ 160 h 353"/>
                <a:gd name="T20" fmla="*/ 127 w 537"/>
                <a:gd name="T21" fmla="*/ 180 h 353"/>
                <a:gd name="T22" fmla="*/ 143 w 537"/>
                <a:gd name="T23" fmla="*/ 194 h 353"/>
                <a:gd name="T24" fmla="*/ 167 w 537"/>
                <a:gd name="T25" fmla="*/ 211 h 353"/>
                <a:gd name="T26" fmla="*/ 193 w 537"/>
                <a:gd name="T27" fmla="*/ 230 h 353"/>
                <a:gd name="T28" fmla="*/ 219 w 537"/>
                <a:gd name="T29" fmla="*/ 247 h 353"/>
                <a:gd name="T30" fmla="*/ 239 w 537"/>
                <a:gd name="T31" fmla="*/ 259 h 353"/>
                <a:gd name="T32" fmla="*/ 268 w 537"/>
                <a:gd name="T33" fmla="*/ 270 h 353"/>
                <a:gd name="T34" fmla="*/ 292 w 537"/>
                <a:gd name="T35" fmla="*/ 279 h 353"/>
                <a:gd name="T36" fmla="*/ 317 w 537"/>
                <a:gd name="T37" fmla="*/ 286 h 353"/>
                <a:gd name="T38" fmla="*/ 344 w 537"/>
                <a:gd name="T39" fmla="*/ 291 h 353"/>
                <a:gd name="T40" fmla="*/ 360 w 537"/>
                <a:gd name="T41" fmla="*/ 292 h 353"/>
                <a:gd name="T42" fmla="*/ 378 w 537"/>
                <a:gd name="T43" fmla="*/ 291 h 353"/>
                <a:gd name="T44" fmla="*/ 393 w 537"/>
                <a:gd name="T45" fmla="*/ 289 h 353"/>
                <a:gd name="T46" fmla="*/ 407 w 537"/>
                <a:gd name="T47" fmla="*/ 287 h 353"/>
                <a:gd name="T48" fmla="*/ 418 w 537"/>
                <a:gd name="T49" fmla="*/ 284 h 353"/>
                <a:gd name="T50" fmla="*/ 418 w 537"/>
                <a:gd name="T51" fmla="*/ 352 h 353"/>
                <a:gd name="T52" fmla="*/ 433 w 537"/>
                <a:gd name="T53" fmla="*/ 331 h 353"/>
                <a:gd name="T54" fmla="*/ 448 w 537"/>
                <a:gd name="T55" fmla="*/ 311 h 353"/>
                <a:gd name="T56" fmla="*/ 469 w 537"/>
                <a:gd name="T57" fmla="*/ 286 h 353"/>
                <a:gd name="T58" fmla="*/ 491 w 537"/>
                <a:gd name="T59" fmla="*/ 265 h 353"/>
                <a:gd name="T60" fmla="*/ 511 w 537"/>
                <a:gd name="T61" fmla="*/ 248 h 353"/>
                <a:gd name="T62" fmla="*/ 536 w 537"/>
                <a:gd name="T63" fmla="*/ 233 h 353"/>
                <a:gd name="T64" fmla="*/ 512 w 537"/>
                <a:gd name="T65" fmla="*/ 221 h 353"/>
                <a:gd name="T66" fmla="*/ 488 w 537"/>
                <a:gd name="T67" fmla="*/ 207 h 353"/>
                <a:gd name="T68" fmla="*/ 462 w 537"/>
                <a:gd name="T69" fmla="*/ 189 h 353"/>
                <a:gd name="T70" fmla="*/ 441 w 537"/>
                <a:gd name="T71" fmla="*/ 170 h 353"/>
                <a:gd name="T72" fmla="*/ 430 w 537"/>
                <a:gd name="T73" fmla="*/ 158 h 353"/>
                <a:gd name="T74" fmla="*/ 417 w 537"/>
                <a:gd name="T75" fmla="*/ 139 h 353"/>
                <a:gd name="T76" fmla="*/ 417 w 537"/>
                <a:gd name="T77" fmla="*/ 207 h 353"/>
                <a:gd name="T78" fmla="*/ 393 w 537"/>
                <a:gd name="T79" fmla="*/ 211 h 353"/>
                <a:gd name="T80" fmla="*/ 371 w 537"/>
                <a:gd name="T81" fmla="*/ 213 h 353"/>
                <a:gd name="T82" fmla="*/ 346 w 537"/>
                <a:gd name="T83" fmla="*/ 211 h 353"/>
                <a:gd name="T84" fmla="*/ 320 w 537"/>
                <a:gd name="T85" fmla="*/ 207 h 353"/>
                <a:gd name="T86" fmla="*/ 292 w 537"/>
                <a:gd name="T87" fmla="*/ 201 h 353"/>
                <a:gd name="T88" fmla="*/ 266 w 537"/>
                <a:gd name="T89" fmla="*/ 194 h 353"/>
                <a:gd name="T90" fmla="*/ 230 w 537"/>
                <a:gd name="T91" fmla="*/ 181 h 353"/>
                <a:gd name="T92" fmla="*/ 201 w 537"/>
                <a:gd name="T93" fmla="*/ 168 h 353"/>
                <a:gd name="T94" fmla="*/ 174 w 537"/>
                <a:gd name="T95" fmla="*/ 155 h 353"/>
                <a:gd name="T96" fmla="*/ 147 w 537"/>
                <a:gd name="T97" fmla="*/ 138 h 353"/>
                <a:gd name="T98" fmla="*/ 134 w 537"/>
                <a:gd name="T99" fmla="*/ 130 h 353"/>
                <a:gd name="T100" fmla="*/ 121 w 537"/>
                <a:gd name="T101" fmla="*/ 122 h 353"/>
                <a:gd name="T102" fmla="*/ 111 w 537"/>
                <a:gd name="T103" fmla="*/ 115 h 353"/>
                <a:gd name="T104" fmla="*/ 101 w 537"/>
                <a:gd name="T105" fmla="*/ 107 h 353"/>
                <a:gd name="T106" fmla="*/ 83 w 537"/>
                <a:gd name="T107" fmla="*/ 93 h 353"/>
                <a:gd name="T108" fmla="*/ 70 w 537"/>
                <a:gd name="T109" fmla="*/ 82 h 353"/>
                <a:gd name="T110" fmla="*/ 61 w 537"/>
                <a:gd name="T111" fmla="*/ 73 h 353"/>
                <a:gd name="T112" fmla="*/ 51 w 537"/>
                <a:gd name="T113" fmla="*/ 64 h 353"/>
                <a:gd name="T114" fmla="*/ 42 w 537"/>
                <a:gd name="T115" fmla="*/ 54 h 353"/>
                <a:gd name="T116" fmla="*/ 34 w 537"/>
                <a:gd name="T117" fmla="*/ 46 h 353"/>
                <a:gd name="T118" fmla="*/ 25 w 537"/>
                <a:gd name="T119" fmla="*/ 36 h 353"/>
                <a:gd name="T120" fmla="*/ 16 w 537"/>
                <a:gd name="T121" fmla="*/ 23 h 353"/>
                <a:gd name="T122" fmla="*/ 8 w 537"/>
                <a:gd name="T123" fmla="*/ 12 h 353"/>
                <a:gd name="T124" fmla="*/ 0 w 537"/>
                <a:gd name="T125" fmla="*/ 0 h 3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37" h="353">
                  <a:moveTo>
                    <a:pt x="0" y="0"/>
                  </a:moveTo>
                  <a:lnTo>
                    <a:pt x="7" y="20"/>
                  </a:lnTo>
                  <a:lnTo>
                    <a:pt x="14" y="36"/>
                  </a:lnTo>
                  <a:lnTo>
                    <a:pt x="20" y="49"/>
                  </a:lnTo>
                  <a:lnTo>
                    <a:pt x="29" y="65"/>
                  </a:lnTo>
                  <a:lnTo>
                    <a:pt x="41" y="86"/>
                  </a:lnTo>
                  <a:lnTo>
                    <a:pt x="54" y="104"/>
                  </a:lnTo>
                  <a:lnTo>
                    <a:pt x="71" y="124"/>
                  </a:lnTo>
                  <a:lnTo>
                    <a:pt x="88" y="143"/>
                  </a:lnTo>
                  <a:lnTo>
                    <a:pt x="104" y="160"/>
                  </a:lnTo>
                  <a:lnTo>
                    <a:pt x="127" y="180"/>
                  </a:lnTo>
                  <a:lnTo>
                    <a:pt x="143" y="194"/>
                  </a:lnTo>
                  <a:lnTo>
                    <a:pt x="167" y="211"/>
                  </a:lnTo>
                  <a:lnTo>
                    <a:pt x="193" y="230"/>
                  </a:lnTo>
                  <a:lnTo>
                    <a:pt x="219" y="247"/>
                  </a:lnTo>
                  <a:lnTo>
                    <a:pt x="239" y="259"/>
                  </a:lnTo>
                  <a:lnTo>
                    <a:pt x="268" y="270"/>
                  </a:lnTo>
                  <a:lnTo>
                    <a:pt x="292" y="279"/>
                  </a:lnTo>
                  <a:lnTo>
                    <a:pt x="317" y="286"/>
                  </a:lnTo>
                  <a:lnTo>
                    <a:pt x="344" y="291"/>
                  </a:lnTo>
                  <a:lnTo>
                    <a:pt x="360" y="292"/>
                  </a:lnTo>
                  <a:lnTo>
                    <a:pt x="378" y="291"/>
                  </a:lnTo>
                  <a:lnTo>
                    <a:pt x="393" y="289"/>
                  </a:lnTo>
                  <a:lnTo>
                    <a:pt x="407" y="287"/>
                  </a:lnTo>
                  <a:lnTo>
                    <a:pt x="418" y="284"/>
                  </a:lnTo>
                  <a:lnTo>
                    <a:pt x="418" y="352"/>
                  </a:lnTo>
                  <a:lnTo>
                    <a:pt x="433" y="331"/>
                  </a:lnTo>
                  <a:lnTo>
                    <a:pt x="448" y="311"/>
                  </a:lnTo>
                  <a:lnTo>
                    <a:pt x="469" y="286"/>
                  </a:lnTo>
                  <a:lnTo>
                    <a:pt x="491" y="265"/>
                  </a:lnTo>
                  <a:lnTo>
                    <a:pt x="511" y="248"/>
                  </a:lnTo>
                  <a:lnTo>
                    <a:pt x="536" y="233"/>
                  </a:lnTo>
                  <a:lnTo>
                    <a:pt x="512" y="221"/>
                  </a:lnTo>
                  <a:lnTo>
                    <a:pt x="488" y="207"/>
                  </a:lnTo>
                  <a:lnTo>
                    <a:pt x="462" y="189"/>
                  </a:lnTo>
                  <a:lnTo>
                    <a:pt x="441" y="170"/>
                  </a:lnTo>
                  <a:lnTo>
                    <a:pt x="430" y="158"/>
                  </a:lnTo>
                  <a:lnTo>
                    <a:pt x="417" y="139"/>
                  </a:lnTo>
                  <a:lnTo>
                    <a:pt x="417" y="207"/>
                  </a:lnTo>
                  <a:lnTo>
                    <a:pt x="393" y="211"/>
                  </a:lnTo>
                  <a:lnTo>
                    <a:pt x="371" y="213"/>
                  </a:lnTo>
                  <a:lnTo>
                    <a:pt x="346" y="211"/>
                  </a:lnTo>
                  <a:lnTo>
                    <a:pt x="320" y="207"/>
                  </a:lnTo>
                  <a:lnTo>
                    <a:pt x="292" y="201"/>
                  </a:lnTo>
                  <a:lnTo>
                    <a:pt x="266" y="194"/>
                  </a:lnTo>
                  <a:lnTo>
                    <a:pt x="230" y="181"/>
                  </a:lnTo>
                  <a:lnTo>
                    <a:pt x="201" y="168"/>
                  </a:lnTo>
                  <a:lnTo>
                    <a:pt x="174" y="155"/>
                  </a:lnTo>
                  <a:lnTo>
                    <a:pt x="147" y="138"/>
                  </a:lnTo>
                  <a:lnTo>
                    <a:pt x="134" y="130"/>
                  </a:lnTo>
                  <a:lnTo>
                    <a:pt x="121" y="122"/>
                  </a:lnTo>
                  <a:lnTo>
                    <a:pt x="111" y="115"/>
                  </a:lnTo>
                  <a:lnTo>
                    <a:pt x="101" y="107"/>
                  </a:lnTo>
                  <a:lnTo>
                    <a:pt x="83" y="93"/>
                  </a:lnTo>
                  <a:lnTo>
                    <a:pt x="70" y="82"/>
                  </a:lnTo>
                  <a:lnTo>
                    <a:pt x="61" y="73"/>
                  </a:lnTo>
                  <a:lnTo>
                    <a:pt x="51" y="64"/>
                  </a:lnTo>
                  <a:lnTo>
                    <a:pt x="42" y="54"/>
                  </a:lnTo>
                  <a:lnTo>
                    <a:pt x="34" y="46"/>
                  </a:lnTo>
                  <a:lnTo>
                    <a:pt x="25" y="36"/>
                  </a:lnTo>
                  <a:lnTo>
                    <a:pt x="16" y="23"/>
                  </a:lnTo>
                  <a:lnTo>
                    <a:pt x="8" y="12"/>
                  </a:lnTo>
                  <a:lnTo>
                    <a:pt x="0" y="0"/>
                  </a:lnTo>
                </a:path>
              </a:pathLst>
            </a:custGeom>
            <a:gradFill rotWithShape="1">
              <a:gsLst>
                <a:gs pos="0">
                  <a:srgbClr val="99CCFF"/>
                </a:gs>
                <a:gs pos="100000">
                  <a:srgbClr val="475E76"/>
                </a:gs>
              </a:gsLst>
              <a:lin ang="5400000" scaled="1"/>
            </a:gradFill>
            <a:ln>
              <a:noFill/>
            </a:ln>
            <a:effectLst/>
            <a:extLst>
              <a:ext uri="{91240B29-F687-4f45-9708-019B960494DF}">
                <a14:hiddenLine xmlns:a14="http://schemas.microsoft.com/office/drawing/2010/main" xmlns="" w="12700" cap="rnd" cmpd="sng">
                  <a:solidFill>
                    <a:srgbClr val="66FFFF"/>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nvGrpSpPr>
          <p:cNvPr id="218127" name="Group 15"/>
          <p:cNvGrpSpPr>
            <a:grpSpLocks/>
          </p:cNvGrpSpPr>
          <p:nvPr/>
        </p:nvGrpSpPr>
        <p:grpSpPr bwMode="auto">
          <a:xfrm rot="4445941" flipV="1">
            <a:off x="5592763" y="2405063"/>
            <a:ext cx="1600200" cy="1085850"/>
            <a:chOff x="7" y="2680"/>
            <a:chExt cx="537" cy="376"/>
          </a:xfrm>
        </p:grpSpPr>
        <p:sp>
          <p:nvSpPr>
            <p:cNvPr id="30732" name="Freeform 16"/>
            <p:cNvSpPr>
              <a:spLocks/>
            </p:cNvSpPr>
            <p:nvPr/>
          </p:nvSpPr>
          <p:spPr bwMode="auto">
            <a:xfrm>
              <a:off x="7" y="2680"/>
              <a:ext cx="537" cy="373"/>
            </a:xfrm>
            <a:custGeom>
              <a:avLst/>
              <a:gdLst>
                <a:gd name="T0" fmla="*/ 0 w 537"/>
                <a:gd name="T1" fmla="*/ 24 h 373"/>
                <a:gd name="T2" fmla="*/ 17 w 537"/>
                <a:gd name="T3" fmla="*/ 56 h 373"/>
                <a:gd name="T4" fmla="*/ 41 w 537"/>
                <a:gd name="T5" fmla="*/ 93 h 373"/>
                <a:gd name="T6" fmla="*/ 70 w 537"/>
                <a:gd name="T7" fmla="*/ 126 h 373"/>
                <a:gd name="T8" fmla="*/ 104 w 537"/>
                <a:gd name="T9" fmla="*/ 163 h 373"/>
                <a:gd name="T10" fmla="*/ 143 w 537"/>
                <a:gd name="T11" fmla="*/ 198 h 373"/>
                <a:gd name="T12" fmla="*/ 193 w 537"/>
                <a:gd name="T13" fmla="*/ 234 h 373"/>
                <a:gd name="T14" fmla="*/ 239 w 537"/>
                <a:gd name="T15" fmla="*/ 264 h 373"/>
                <a:gd name="T16" fmla="*/ 291 w 537"/>
                <a:gd name="T17" fmla="*/ 285 h 373"/>
                <a:gd name="T18" fmla="*/ 343 w 537"/>
                <a:gd name="T19" fmla="*/ 297 h 373"/>
                <a:gd name="T20" fmla="*/ 378 w 537"/>
                <a:gd name="T21" fmla="*/ 297 h 373"/>
                <a:gd name="T22" fmla="*/ 406 w 537"/>
                <a:gd name="T23" fmla="*/ 293 h 373"/>
                <a:gd name="T24" fmla="*/ 417 w 537"/>
                <a:gd name="T25" fmla="*/ 372 h 373"/>
                <a:gd name="T26" fmla="*/ 449 w 537"/>
                <a:gd name="T27" fmla="*/ 327 h 373"/>
                <a:gd name="T28" fmla="*/ 490 w 537"/>
                <a:gd name="T29" fmla="*/ 281 h 373"/>
                <a:gd name="T30" fmla="*/ 536 w 537"/>
                <a:gd name="T31" fmla="*/ 256 h 373"/>
                <a:gd name="T32" fmla="*/ 512 w 537"/>
                <a:gd name="T33" fmla="*/ 226 h 373"/>
                <a:gd name="T34" fmla="*/ 461 w 537"/>
                <a:gd name="T35" fmla="*/ 193 h 373"/>
                <a:gd name="T36" fmla="*/ 429 w 537"/>
                <a:gd name="T37" fmla="*/ 161 h 373"/>
                <a:gd name="T38" fmla="*/ 417 w 537"/>
                <a:gd name="T39" fmla="*/ 211 h 373"/>
                <a:gd name="T40" fmla="*/ 370 w 537"/>
                <a:gd name="T41" fmla="*/ 217 h 373"/>
                <a:gd name="T42" fmla="*/ 320 w 537"/>
                <a:gd name="T43" fmla="*/ 212 h 373"/>
                <a:gd name="T44" fmla="*/ 266 w 537"/>
                <a:gd name="T45" fmla="*/ 198 h 373"/>
                <a:gd name="T46" fmla="*/ 200 w 537"/>
                <a:gd name="T47" fmla="*/ 172 h 373"/>
                <a:gd name="T48" fmla="*/ 146 w 537"/>
                <a:gd name="T49" fmla="*/ 140 h 373"/>
                <a:gd name="T50" fmla="*/ 121 w 537"/>
                <a:gd name="T51" fmla="*/ 125 h 373"/>
                <a:gd name="T52" fmla="*/ 101 w 537"/>
                <a:gd name="T53" fmla="*/ 109 h 373"/>
                <a:gd name="T54" fmla="*/ 70 w 537"/>
                <a:gd name="T55" fmla="*/ 84 h 373"/>
                <a:gd name="T56" fmla="*/ 51 w 537"/>
                <a:gd name="T57" fmla="*/ 65 h 373"/>
                <a:gd name="T58" fmla="*/ 34 w 537"/>
                <a:gd name="T59" fmla="*/ 47 h 373"/>
                <a:gd name="T60" fmla="*/ 16 w 537"/>
                <a:gd name="T61" fmla="*/ 24 h 373"/>
                <a:gd name="T62" fmla="*/ 0 w 537"/>
                <a:gd name="T63" fmla="*/ 0 h 3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37" h="373">
                  <a:moveTo>
                    <a:pt x="0" y="0"/>
                  </a:moveTo>
                  <a:lnTo>
                    <a:pt x="0" y="24"/>
                  </a:lnTo>
                  <a:lnTo>
                    <a:pt x="9" y="42"/>
                  </a:lnTo>
                  <a:lnTo>
                    <a:pt x="17" y="56"/>
                  </a:lnTo>
                  <a:lnTo>
                    <a:pt x="28" y="74"/>
                  </a:lnTo>
                  <a:lnTo>
                    <a:pt x="41" y="93"/>
                  </a:lnTo>
                  <a:lnTo>
                    <a:pt x="54" y="107"/>
                  </a:lnTo>
                  <a:lnTo>
                    <a:pt x="70" y="126"/>
                  </a:lnTo>
                  <a:lnTo>
                    <a:pt x="87" y="146"/>
                  </a:lnTo>
                  <a:lnTo>
                    <a:pt x="104" y="163"/>
                  </a:lnTo>
                  <a:lnTo>
                    <a:pt x="126" y="184"/>
                  </a:lnTo>
                  <a:lnTo>
                    <a:pt x="143" y="198"/>
                  </a:lnTo>
                  <a:lnTo>
                    <a:pt x="167" y="215"/>
                  </a:lnTo>
                  <a:lnTo>
                    <a:pt x="193" y="234"/>
                  </a:lnTo>
                  <a:lnTo>
                    <a:pt x="219" y="252"/>
                  </a:lnTo>
                  <a:lnTo>
                    <a:pt x="239" y="264"/>
                  </a:lnTo>
                  <a:lnTo>
                    <a:pt x="268" y="276"/>
                  </a:lnTo>
                  <a:lnTo>
                    <a:pt x="291" y="285"/>
                  </a:lnTo>
                  <a:lnTo>
                    <a:pt x="317" y="292"/>
                  </a:lnTo>
                  <a:lnTo>
                    <a:pt x="343" y="297"/>
                  </a:lnTo>
                  <a:lnTo>
                    <a:pt x="359" y="298"/>
                  </a:lnTo>
                  <a:lnTo>
                    <a:pt x="378" y="297"/>
                  </a:lnTo>
                  <a:lnTo>
                    <a:pt x="392" y="295"/>
                  </a:lnTo>
                  <a:lnTo>
                    <a:pt x="406" y="293"/>
                  </a:lnTo>
                  <a:lnTo>
                    <a:pt x="417" y="290"/>
                  </a:lnTo>
                  <a:lnTo>
                    <a:pt x="417" y="372"/>
                  </a:lnTo>
                  <a:lnTo>
                    <a:pt x="432" y="351"/>
                  </a:lnTo>
                  <a:lnTo>
                    <a:pt x="449" y="327"/>
                  </a:lnTo>
                  <a:lnTo>
                    <a:pt x="468" y="304"/>
                  </a:lnTo>
                  <a:lnTo>
                    <a:pt x="490" y="281"/>
                  </a:lnTo>
                  <a:lnTo>
                    <a:pt x="506" y="269"/>
                  </a:lnTo>
                  <a:lnTo>
                    <a:pt x="536" y="256"/>
                  </a:lnTo>
                  <a:lnTo>
                    <a:pt x="536" y="238"/>
                  </a:lnTo>
                  <a:lnTo>
                    <a:pt x="512" y="226"/>
                  </a:lnTo>
                  <a:lnTo>
                    <a:pt x="487" y="212"/>
                  </a:lnTo>
                  <a:lnTo>
                    <a:pt x="461" y="193"/>
                  </a:lnTo>
                  <a:lnTo>
                    <a:pt x="441" y="173"/>
                  </a:lnTo>
                  <a:lnTo>
                    <a:pt x="429" y="161"/>
                  </a:lnTo>
                  <a:lnTo>
                    <a:pt x="417" y="141"/>
                  </a:lnTo>
                  <a:lnTo>
                    <a:pt x="417" y="211"/>
                  </a:lnTo>
                  <a:lnTo>
                    <a:pt x="392" y="215"/>
                  </a:lnTo>
                  <a:lnTo>
                    <a:pt x="370" y="217"/>
                  </a:lnTo>
                  <a:lnTo>
                    <a:pt x="345" y="215"/>
                  </a:lnTo>
                  <a:lnTo>
                    <a:pt x="320" y="212"/>
                  </a:lnTo>
                  <a:lnTo>
                    <a:pt x="291" y="205"/>
                  </a:lnTo>
                  <a:lnTo>
                    <a:pt x="266" y="198"/>
                  </a:lnTo>
                  <a:lnTo>
                    <a:pt x="230" y="185"/>
                  </a:lnTo>
                  <a:lnTo>
                    <a:pt x="200" y="172"/>
                  </a:lnTo>
                  <a:lnTo>
                    <a:pt x="174" y="158"/>
                  </a:lnTo>
                  <a:lnTo>
                    <a:pt x="146" y="140"/>
                  </a:lnTo>
                  <a:lnTo>
                    <a:pt x="133" y="132"/>
                  </a:lnTo>
                  <a:lnTo>
                    <a:pt x="121" y="125"/>
                  </a:lnTo>
                  <a:lnTo>
                    <a:pt x="111" y="117"/>
                  </a:lnTo>
                  <a:lnTo>
                    <a:pt x="101" y="109"/>
                  </a:lnTo>
                  <a:lnTo>
                    <a:pt x="82" y="95"/>
                  </a:lnTo>
                  <a:lnTo>
                    <a:pt x="70" y="84"/>
                  </a:lnTo>
                  <a:lnTo>
                    <a:pt x="60" y="75"/>
                  </a:lnTo>
                  <a:lnTo>
                    <a:pt x="51" y="65"/>
                  </a:lnTo>
                  <a:lnTo>
                    <a:pt x="42" y="55"/>
                  </a:lnTo>
                  <a:lnTo>
                    <a:pt x="34" y="47"/>
                  </a:lnTo>
                  <a:lnTo>
                    <a:pt x="25" y="36"/>
                  </a:lnTo>
                  <a:lnTo>
                    <a:pt x="16" y="24"/>
                  </a:lnTo>
                  <a:lnTo>
                    <a:pt x="7" y="12"/>
                  </a:lnTo>
                  <a:lnTo>
                    <a:pt x="0" y="0"/>
                  </a:lnTo>
                </a:path>
              </a:pathLst>
            </a:custGeom>
            <a:gradFill rotWithShape="1">
              <a:gsLst>
                <a:gs pos="0">
                  <a:srgbClr val="99CCFF"/>
                </a:gs>
                <a:gs pos="100000">
                  <a:srgbClr val="475E76"/>
                </a:gs>
              </a:gsLst>
              <a:lin ang="5400000" scaled="1"/>
            </a:gradFill>
            <a:ln>
              <a:noFill/>
            </a:ln>
            <a:effectLst/>
            <a:extLst>
              <a:ext uri="{91240B29-F687-4f45-9708-019B960494DF}">
                <a14:hiddenLine xmlns:a14="http://schemas.microsoft.com/office/drawing/2010/main" xmlns="" w="12700" cap="rnd" cmpd="sng">
                  <a:solidFill>
                    <a:srgbClr val="66FFFF"/>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0733" name="Freeform 17"/>
            <p:cNvSpPr>
              <a:spLocks/>
            </p:cNvSpPr>
            <p:nvPr/>
          </p:nvSpPr>
          <p:spPr bwMode="auto">
            <a:xfrm>
              <a:off x="7" y="2703"/>
              <a:ext cx="537" cy="353"/>
            </a:xfrm>
            <a:custGeom>
              <a:avLst/>
              <a:gdLst>
                <a:gd name="T0" fmla="*/ 0 w 537"/>
                <a:gd name="T1" fmla="*/ 0 h 353"/>
                <a:gd name="T2" fmla="*/ 7 w 537"/>
                <a:gd name="T3" fmla="*/ 20 h 353"/>
                <a:gd name="T4" fmla="*/ 14 w 537"/>
                <a:gd name="T5" fmla="*/ 36 h 353"/>
                <a:gd name="T6" fmla="*/ 20 w 537"/>
                <a:gd name="T7" fmla="*/ 49 h 353"/>
                <a:gd name="T8" fmla="*/ 29 w 537"/>
                <a:gd name="T9" fmla="*/ 65 h 353"/>
                <a:gd name="T10" fmla="*/ 41 w 537"/>
                <a:gd name="T11" fmla="*/ 86 h 353"/>
                <a:gd name="T12" fmla="*/ 54 w 537"/>
                <a:gd name="T13" fmla="*/ 104 h 353"/>
                <a:gd name="T14" fmla="*/ 71 w 537"/>
                <a:gd name="T15" fmla="*/ 124 h 353"/>
                <a:gd name="T16" fmla="*/ 88 w 537"/>
                <a:gd name="T17" fmla="*/ 143 h 353"/>
                <a:gd name="T18" fmla="*/ 104 w 537"/>
                <a:gd name="T19" fmla="*/ 160 h 353"/>
                <a:gd name="T20" fmla="*/ 127 w 537"/>
                <a:gd name="T21" fmla="*/ 180 h 353"/>
                <a:gd name="T22" fmla="*/ 143 w 537"/>
                <a:gd name="T23" fmla="*/ 194 h 353"/>
                <a:gd name="T24" fmla="*/ 167 w 537"/>
                <a:gd name="T25" fmla="*/ 211 h 353"/>
                <a:gd name="T26" fmla="*/ 193 w 537"/>
                <a:gd name="T27" fmla="*/ 230 h 353"/>
                <a:gd name="T28" fmla="*/ 219 w 537"/>
                <a:gd name="T29" fmla="*/ 247 h 353"/>
                <a:gd name="T30" fmla="*/ 239 w 537"/>
                <a:gd name="T31" fmla="*/ 259 h 353"/>
                <a:gd name="T32" fmla="*/ 268 w 537"/>
                <a:gd name="T33" fmla="*/ 270 h 353"/>
                <a:gd name="T34" fmla="*/ 292 w 537"/>
                <a:gd name="T35" fmla="*/ 279 h 353"/>
                <a:gd name="T36" fmla="*/ 317 w 537"/>
                <a:gd name="T37" fmla="*/ 286 h 353"/>
                <a:gd name="T38" fmla="*/ 344 w 537"/>
                <a:gd name="T39" fmla="*/ 291 h 353"/>
                <a:gd name="T40" fmla="*/ 360 w 537"/>
                <a:gd name="T41" fmla="*/ 292 h 353"/>
                <a:gd name="T42" fmla="*/ 378 w 537"/>
                <a:gd name="T43" fmla="*/ 291 h 353"/>
                <a:gd name="T44" fmla="*/ 393 w 537"/>
                <a:gd name="T45" fmla="*/ 289 h 353"/>
                <a:gd name="T46" fmla="*/ 407 w 537"/>
                <a:gd name="T47" fmla="*/ 287 h 353"/>
                <a:gd name="T48" fmla="*/ 418 w 537"/>
                <a:gd name="T49" fmla="*/ 284 h 353"/>
                <a:gd name="T50" fmla="*/ 418 w 537"/>
                <a:gd name="T51" fmla="*/ 352 h 353"/>
                <a:gd name="T52" fmla="*/ 433 w 537"/>
                <a:gd name="T53" fmla="*/ 331 h 353"/>
                <a:gd name="T54" fmla="*/ 448 w 537"/>
                <a:gd name="T55" fmla="*/ 311 h 353"/>
                <a:gd name="T56" fmla="*/ 469 w 537"/>
                <a:gd name="T57" fmla="*/ 286 h 353"/>
                <a:gd name="T58" fmla="*/ 491 w 537"/>
                <a:gd name="T59" fmla="*/ 265 h 353"/>
                <a:gd name="T60" fmla="*/ 511 w 537"/>
                <a:gd name="T61" fmla="*/ 248 h 353"/>
                <a:gd name="T62" fmla="*/ 536 w 537"/>
                <a:gd name="T63" fmla="*/ 233 h 353"/>
                <a:gd name="T64" fmla="*/ 512 w 537"/>
                <a:gd name="T65" fmla="*/ 221 h 353"/>
                <a:gd name="T66" fmla="*/ 488 w 537"/>
                <a:gd name="T67" fmla="*/ 207 h 353"/>
                <a:gd name="T68" fmla="*/ 462 w 537"/>
                <a:gd name="T69" fmla="*/ 189 h 353"/>
                <a:gd name="T70" fmla="*/ 441 w 537"/>
                <a:gd name="T71" fmla="*/ 170 h 353"/>
                <a:gd name="T72" fmla="*/ 430 w 537"/>
                <a:gd name="T73" fmla="*/ 158 h 353"/>
                <a:gd name="T74" fmla="*/ 417 w 537"/>
                <a:gd name="T75" fmla="*/ 139 h 353"/>
                <a:gd name="T76" fmla="*/ 417 w 537"/>
                <a:gd name="T77" fmla="*/ 207 h 353"/>
                <a:gd name="T78" fmla="*/ 393 w 537"/>
                <a:gd name="T79" fmla="*/ 211 h 353"/>
                <a:gd name="T80" fmla="*/ 371 w 537"/>
                <a:gd name="T81" fmla="*/ 213 h 353"/>
                <a:gd name="T82" fmla="*/ 346 w 537"/>
                <a:gd name="T83" fmla="*/ 211 h 353"/>
                <a:gd name="T84" fmla="*/ 320 w 537"/>
                <a:gd name="T85" fmla="*/ 207 h 353"/>
                <a:gd name="T86" fmla="*/ 292 w 537"/>
                <a:gd name="T87" fmla="*/ 201 h 353"/>
                <a:gd name="T88" fmla="*/ 266 w 537"/>
                <a:gd name="T89" fmla="*/ 194 h 353"/>
                <a:gd name="T90" fmla="*/ 230 w 537"/>
                <a:gd name="T91" fmla="*/ 181 h 353"/>
                <a:gd name="T92" fmla="*/ 201 w 537"/>
                <a:gd name="T93" fmla="*/ 168 h 353"/>
                <a:gd name="T94" fmla="*/ 174 w 537"/>
                <a:gd name="T95" fmla="*/ 155 h 353"/>
                <a:gd name="T96" fmla="*/ 147 w 537"/>
                <a:gd name="T97" fmla="*/ 138 h 353"/>
                <a:gd name="T98" fmla="*/ 134 w 537"/>
                <a:gd name="T99" fmla="*/ 130 h 353"/>
                <a:gd name="T100" fmla="*/ 121 w 537"/>
                <a:gd name="T101" fmla="*/ 122 h 353"/>
                <a:gd name="T102" fmla="*/ 111 w 537"/>
                <a:gd name="T103" fmla="*/ 115 h 353"/>
                <a:gd name="T104" fmla="*/ 101 w 537"/>
                <a:gd name="T105" fmla="*/ 107 h 353"/>
                <a:gd name="T106" fmla="*/ 83 w 537"/>
                <a:gd name="T107" fmla="*/ 93 h 353"/>
                <a:gd name="T108" fmla="*/ 70 w 537"/>
                <a:gd name="T109" fmla="*/ 82 h 353"/>
                <a:gd name="T110" fmla="*/ 61 w 537"/>
                <a:gd name="T111" fmla="*/ 73 h 353"/>
                <a:gd name="T112" fmla="*/ 51 w 537"/>
                <a:gd name="T113" fmla="*/ 64 h 353"/>
                <a:gd name="T114" fmla="*/ 42 w 537"/>
                <a:gd name="T115" fmla="*/ 54 h 353"/>
                <a:gd name="T116" fmla="*/ 34 w 537"/>
                <a:gd name="T117" fmla="*/ 46 h 353"/>
                <a:gd name="T118" fmla="*/ 25 w 537"/>
                <a:gd name="T119" fmla="*/ 36 h 353"/>
                <a:gd name="T120" fmla="*/ 16 w 537"/>
                <a:gd name="T121" fmla="*/ 23 h 353"/>
                <a:gd name="T122" fmla="*/ 8 w 537"/>
                <a:gd name="T123" fmla="*/ 12 h 353"/>
                <a:gd name="T124" fmla="*/ 0 w 537"/>
                <a:gd name="T125" fmla="*/ 0 h 3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37" h="353">
                  <a:moveTo>
                    <a:pt x="0" y="0"/>
                  </a:moveTo>
                  <a:lnTo>
                    <a:pt x="7" y="20"/>
                  </a:lnTo>
                  <a:lnTo>
                    <a:pt x="14" y="36"/>
                  </a:lnTo>
                  <a:lnTo>
                    <a:pt x="20" y="49"/>
                  </a:lnTo>
                  <a:lnTo>
                    <a:pt x="29" y="65"/>
                  </a:lnTo>
                  <a:lnTo>
                    <a:pt x="41" y="86"/>
                  </a:lnTo>
                  <a:lnTo>
                    <a:pt x="54" y="104"/>
                  </a:lnTo>
                  <a:lnTo>
                    <a:pt x="71" y="124"/>
                  </a:lnTo>
                  <a:lnTo>
                    <a:pt x="88" y="143"/>
                  </a:lnTo>
                  <a:lnTo>
                    <a:pt x="104" y="160"/>
                  </a:lnTo>
                  <a:lnTo>
                    <a:pt x="127" y="180"/>
                  </a:lnTo>
                  <a:lnTo>
                    <a:pt x="143" y="194"/>
                  </a:lnTo>
                  <a:lnTo>
                    <a:pt x="167" y="211"/>
                  </a:lnTo>
                  <a:lnTo>
                    <a:pt x="193" y="230"/>
                  </a:lnTo>
                  <a:lnTo>
                    <a:pt x="219" y="247"/>
                  </a:lnTo>
                  <a:lnTo>
                    <a:pt x="239" y="259"/>
                  </a:lnTo>
                  <a:lnTo>
                    <a:pt x="268" y="270"/>
                  </a:lnTo>
                  <a:lnTo>
                    <a:pt x="292" y="279"/>
                  </a:lnTo>
                  <a:lnTo>
                    <a:pt x="317" y="286"/>
                  </a:lnTo>
                  <a:lnTo>
                    <a:pt x="344" y="291"/>
                  </a:lnTo>
                  <a:lnTo>
                    <a:pt x="360" y="292"/>
                  </a:lnTo>
                  <a:lnTo>
                    <a:pt x="378" y="291"/>
                  </a:lnTo>
                  <a:lnTo>
                    <a:pt x="393" y="289"/>
                  </a:lnTo>
                  <a:lnTo>
                    <a:pt x="407" y="287"/>
                  </a:lnTo>
                  <a:lnTo>
                    <a:pt x="418" y="284"/>
                  </a:lnTo>
                  <a:lnTo>
                    <a:pt x="418" y="352"/>
                  </a:lnTo>
                  <a:lnTo>
                    <a:pt x="433" y="331"/>
                  </a:lnTo>
                  <a:lnTo>
                    <a:pt x="448" y="311"/>
                  </a:lnTo>
                  <a:lnTo>
                    <a:pt x="469" y="286"/>
                  </a:lnTo>
                  <a:lnTo>
                    <a:pt x="491" y="265"/>
                  </a:lnTo>
                  <a:lnTo>
                    <a:pt x="511" y="248"/>
                  </a:lnTo>
                  <a:lnTo>
                    <a:pt x="536" y="233"/>
                  </a:lnTo>
                  <a:lnTo>
                    <a:pt x="512" y="221"/>
                  </a:lnTo>
                  <a:lnTo>
                    <a:pt x="488" y="207"/>
                  </a:lnTo>
                  <a:lnTo>
                    <a:pt x="462" y="189"/>
                  </a:lnTo>
                  <a:lnTo>
                    <a:pt x="441" y="170"/>
                  </a:lnTo>
                  <a:lnTo>
                    <a:pt x="430" y="158"/>
                  </a:lnTo>
                  <a:lnTo>
                    <a:pt x="417" y="139"/>
                  </a:lnTo>
                  <a:lnTo>
                    <a:pt x="417" y="207"/>
                  </a:lnTo>
                  <a:lnTo>
                    <a:pt x="393" y="211"/>
                  </a:lnTo>
                  <a:lnTo>
                    <a:pt x="371" y="213"/>
                  </a:lnTo>
                  <a:lnTo>
                    <a:pt x="346" y="211"/>
                  </a:lnTo>
                  <a:lnTo>
                    <a:pt x="320" y="207"/>
                  </a:lnTo>
                  <a:lnTo>
                    <a:pt x="292" y="201"/>
                  </a:lnTo>
                  <a:lnTo>
                    <a:pt x="266" y="194"/>
                  </a:lnTo>
                  <a:lnTo>
                    <a:pt x="230" y="181"/>
                  </a:lnTo>
                  <a:lnTo>
                    <a:pt x="201" y="168"/>
                  </a:lnTo>
                  <a:lnTo>
                    <a:pt x="174" y="155"/>
                  </a:lnTo>
                  <a:lnTo>
                    <a:pt x="147" y="138"/>
                  </a:lnTo>
                  <a:lnTo>
                    <a:pt x="134" y="130"/>
                  </a:lnTo>
                  <a:lnTo>
                    <a:pt x="121" y="122"/>
                  </a:lnTo>
                  <a:lnTo>
                    <a:pt x="111" y="115"/>
                  </a:lnTo>
                  <a:lnTo>
                    <a:pt x="101" y="107"/>
                  </a:lnTo>
                  <a:lnTo>
                    <a:pt x="83" y="93"/>
                  </a:lnTo>
                  <a:lnTo>
                    <a:pt x="70" y="82"/>
                  </a:lnTo>
                  <a:lnTo>
                    <a:pt x="61" y="73"/>
                  </a:lnTo>
                  <a:lnTo>
                    <a:pt x="51" y="64"/>
                  </a:lnTo>
                  <a:lnTo>
                    <a:pt x="42" y="54"/>
                  </a:lnTo>
                  <a:lnTo>
                    <a:pt x="34" y="46"/>
                  </a:lnTo>
                  <a:lnTo>
                    <a:pt x="25" y="36"/>
                  </a:lnTo>
                  <a:lnTo>
                    <a:pt x="16" y="23"/>
                  </a:lnTo>
                  <a:lnTo>
                    <a:pt x="8" y="12"/>
                  </a:lnTo>
                  <a:lnTo>
                    <a:pt x="0" y="0"/>
                  </a:lnTo>
                </a:path>
              </a:pathLst>
            </a:custGeom>
            <a:gradFill rotWithShape="1">
              <a:gsLst>
                <a:gs pos="0">
                  <a:srgbClr val="99CCFF"/>
                </a:gs>
                <a:gs pos="100000">
                  <a:srgbClr val="475E76"/>
                </a:gs>
              </a:gsLst>
              <a:lin ang="5400000" scaled="1"/>
            </a:gradFill>
            <a:ln>
              <a:noFill/>
            </a:ln>
            <a:effectLst/>
            <a:extLst>
              <a:ext uri="{91240B29-F687-4f45-9708-019B960494DF}">
                <a14:hiddenLine xmlns:a14="http://schemas.microsoft.com/office/drawing/2010/main" xmlns="" w="12700" cap="rnd" cmpd="sng">
                  <a:solidFill>
                    <a:srgbClr val="66FFFF"/>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4005557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18121"/>
                                        </p:tgtEl>
                                        <p:attrNameLst>
                                          <p:attrName>style.visibility</p:attrName>
                                        </p:attrNameLst>
                                      </p:cBhvr>
                                      <p:to>
                                        <p:strVal val="visible"/>
                                      </p:to>
                                    </p:set>
                                    <p:animEffect transition="in" filter="dissolve">
                                      <p:cBhvr>
                                        <p:cTn id="7" dur="500"/>
                                        <p:tgtEl>
                                          <p:spTgt spid="218121"/>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18115"/>
                                        </p:tgtEl>
                                        <p:attrNameLst>
                                          <p:attrName>style.visibility</p:attrName>
                                        </p:attrNameLst>
                                      </p:cBhvr>
                                      <p:to>
                                        <p:strVal val="visible"/>
                                      </p:to>
                                    </p:set>
                                    <p:animEffect transition="in" filter="dissolve">
                                      <p:cBhvr>
                                        <p:cTn id="11" dur="500"/>
                                        <p:tgtEl>
                                          <p:spTgt spid="218115"/>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218127"/>
                                        </p:tgtEl>
                                        <p:attrNameLst>
                                          <p:attrName>style.visibility</p:attrName>
                                        </p:attrNameLst>
                                      </p:cBhvr>
                                      <p:to>
                                        <p:strVal val="visible"/>
                                      </p:to>
                                    </p:set>
                                    <p:animEffect transition="in" filter="dissolve">
                                      <p:cBhvr>
                                        <p:cTn id="15" dur="500"/>
                                        <p:tgtEl>
                                          <p:spTgt spid="218127"/>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18116"/>
                                        </p:tgtEl>
                                        <p:attrNameLst>
                                          <p:attrName>style.visibility</p:attrName>
                                        </p:attrNameLst>
                                      </p:cBhvr>
                                      <p:to>
                                        <p:strVal val="visible"/>
                                      </p:to>
                                    </p:set>
                                    <p:animEffect transition="in" filter="dissolve">
                                      <p:cBhvr>
                                        <p:cTn id="19" dur="500"/>
                                        <p:tgtEl>
                                          <p:spTgt spid="218116"/>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218124"/>
                                        </p:tgtEl>
                                        <p:attrNameLst>
                                          <p:attrName>style.visibility</p:attrName>
                                        </p:attrNameLst>
                                      </p:cBhvr>
                                      <p:to>
                                        <p:strVal val="visible"/>
                                      </p:to>
                                    </p:set>
                                    <p:animEffect transition="in" filter="dissolve">
                                      <p:cBhvr>
                                        <p:cTn id="23" dur="500"/>
                                        <p:tgtEl>
                                          <p:spTgt spid="218124"/>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218117"/>
                                        </p:tgtEl>
                                        <p:attrNameLst>
                                          <p:attrName>style.visibility</p:attrName>
                                        </p:attrNameLst>
                                      </p:cBhvr>
                                      <p:to>
                                        <p:strVal val="visible"/>
                                      </p:to>
                                    </p:set>
                                    <p:animEffect transition="in" filter="dissolve">
                                      <p:cBhvr>
                                        <p:cTn id="27" dur="500"/>
                                        <p:tgtEl>
                                          <p:spTgt spid="218117"/>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218118"/>
                                        </p:tgtEl>
                                        <p:attrNameLst>
                                          <p:attrName>style.visibility</p:attrName>
                                        </p:attrNameLst>
                                      </p:cBhvr>
                                      <p:to>
                                        <p:strVal val="visible"/>
                                      </p:to>
                                    </p:set>
                                    <p:animEffect transition="in" filter="dissolve">
                                      <p:cBhvr>
                                        <p:cTn id="31" dur="500"/>
                                        <p:tgtEl>
                                          <p:spTgt spid="218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p:bldP spid="218116" grpId="0"/>
      <p:bldP spid="218117" grpId="0"/>
      <p:bldP spid="2181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a:xfrm>
            <a:off x="0" y="152400"/>
            <a:ext cx="9144000" cy="1143000"/>
          </a:xfrm>
          <a:extLst>
            <a:ext uri="{909E8E84-426E-40dd-AFC4-6F175D3DCCD1}">
              <a14:hiddenFill xmlns:a14="http://schemas.microsoft.com/office/drawing/2010/main" xmlns="">
                <a:gradFill rotWithShape="0">
                  <a:gsLst>
                    <a:gs pos="0">
                      <a:srgbClr val="333333"/>
                    </a:gs>
                    <a:gs pos="50000">
                      <a:srgbClr val="000000"/>
                    </a:gs>
                    <a:gs pos="100000">
                      <a:srgbClr val="333333"/>
                    </a:gs>
                  </a:gsLst>
                  <a:lin ang="5400000" scaled="1"/>
                </a:gradFill>
              </a14:hiddenFill>
            </a:ext>
            <a:ext uri="{91240B29-F687-4f45-9708-019B960494DF}">
              <a14:hiddenLine xmlns:a14="http://schemas.microsoft.com/office/drawing/2010/main" xmlns="" w="12700">
                <a:solidFill>
                  <a:srgbClr val="FFFFFF"/>
                </a:solidFill>
                <a:miter lim="800000"/>
                <a:headEnd/>
                <a:tailEnd/>
              </a14:hiddenLine>
            </a:ext>
          </a:extLst>
        </p:spPr>
        <p:txBody>
          <a:bodyPr/>
          <a:lstStyle/>
          <a:p>
            <a:pPr>
              <a:lnSpc>
                <a:spcPct val="90000"/>
              </a:lnSpc>
            </a:pPr>
            <a:r>
              <a:rPr lang="fr-FR" altLang="en-US" sz="3200" b="1" dirty="0">
                <a:effectLst/>
              </a:rPr>
              <a:t>Cellular </a:t>
            </a:r>
            <a:r>
              <a:rPr lang="fr-FR" altLang="en-US" sz="3200" b="1" dirty="0" err="1">
                <a:effectLst/>
              </a:rPr>
              <a:t>Atrophy</a:t>
            </a:r>
            <a:r>
              <a:rPr lang="fr-FR" altLang="en-US" sz="3200" b="1" dirty="0">
                <a:effectLst/>
              </a:rPr>
              <a:t> in </a:t>
            </a:r>
            <a:r>
              <a:rPr lang="fr-FR" altLang="en-US" sz="3200" b="1" dirty="0" err="1">
                <a:effectLst/>
              </a:rPr>
              <a:t>Depression</a:t>
            </a:r>
            <a:endParaRPr lang="fr-FR" altLang="en-US" sz="3200" b="1" dirty="0">
              <a:effectLst/>
            </a:endParaRPr>
          </a:p>
        </p:txBody>
      </p:sp>
      <p:pic>
        <p:nvPicPr>
          <p:cNvPr id="2160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571997" y="3863180"/>
            <a:ext cx="6" cy="3"/>
          </a:xfrm>
          <a:extLs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16067" name="Text Box 3"/>
          <p:cNvSpPr txBox="1">
            <a:spLocks noChangeArrowheads="1"/>
          </p:cNvSpPr>
          <p:nvPr/>
        </p:nvSpPr>
        <p:spPr bwMode="auto">
          <a:xfrm>
            <a:off x="457200" y="2057400"/>
            <a:ext cx="83058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ea typeface="MS PGothic"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ea typeface="MS PGothic"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ea typeface="MS PGothic" pitchFamily="34" charset="-128"/>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ea typeface="MS PGothic" pitchFamily="34" charset="-128"/>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5pPr>
            <a:lvl6pPr marL="25146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6pPr>
            <a:lvl7pPr marL="29718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7pPr>
            <a:lvl8pPr marL="34290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8pPr>
            <a:lvl9pPr marL="38862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9pPr>
          </a:lstStyle>
          <a:p>
            <a:pPr algn="ctr">
              <a:spcBef>
                <a:spcPct val="0"/>
              </a:spcBef>
              <a:buClrTx/>
              <a:buSzTx/>
              <a:buFontTx/>
              <a:buNone/>
            </a:pPr>
            <a:r>
              <a:rPr lang="en-GB" altLang="en-US" sz="2400" dirty="0">
                <a:latin typeface="+mn-lt"/>
                <a:cs typeface="Arial" pitchFamily="34" charset="0"/>
              </a:rPr>
              <a:t>Rat hippocampal neurone before (A) and after (B) </a:t>
            </a:r>
          </a:p>
          <a:p>
            <a:pPr algn="ctr">
              <a:spcBef>
                <a:spcPct val="0"/>
              </a:spcBef>
              <a:buClrTx/>
              <a:buSzTx/>
              <a:buFontTx/>
              <a:buNone/>
            </a:pPr>
            <a:r>
              <a:rPr lang="en-GB" altLang="en-US" sz="2400" dirty="0">
                <a:latin typeface="+mn-lt"/>
                <a:cs typeface="Arial" pitchFamily="34" charset="0"/>
              </a:rPr>
              <a:t>3-week repeated stress</a:t>
            </a:r>
          </a:p>
        </p:txBody>
      </p:sp>
    </p:spTree>
    <p:extLst>
      <p:ext uri="{BB962C8B-B14F-4D97-AF65-F5344CB8AC3E}">
        <p14:creationId xmlns:p14="http://schemas.microsoft.com/office/powerpoint/2010/main" val="3161820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6067"/>
                                        </p:tgtEl>
                                        <p:attrNameLst>
                                          <p:attrName>style.visibility</p:attrName>
                                        </p:attrNameLst>
                                      </p:cBhvr>
                                      <p:to>
                                        <p:strVal val="visible"/>
                                      </p:to>
                                    </p:set>
                                    <p:animEffect transition="in" filter="dissolve">
                                      <p:cBhvr>
                                        <p:cTn id="7" dur="500"/>
                                        <p:tgtEl>
                                          <p:spTgt spid="216067"/>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16066"/>
                                        </p:tgtEl>
                                        <p:attrNameLst>
                                          <p:attrName>style.visibility</p:attrName>
                                        </p:attrNameLst>
                                      </p:cBhvr>
                                      <p:to>
                                        <p:strVal val="visible"/>
                                      </p:to>
                                    </p:set>
                                    <p:animEffect transition="in" filter="dissolve">
                                      <p:cBhvr>
                                        <p:cTn id="11" dur="500"/>
                                        <p:tgtEl>
                                          <p:spTgt spid="216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title" idx="4294967295"/>
          </p:nvPr>
        </p:nvSpPr>
        <p:spPr>
          <a:xfrm>
            <a:off x="441325" y="158750"/>
            <a:ext cx="8261350" cy="1212850"/>
          </a:xfrm>
        </p:spPr>
        <p:txBody>
          <a:bodyPr tIns="91440">
            <a:normAutofit/>
          </a:bodyPr>
          <a:lstStyle/>
          <a:p>
            <a:pPr>
              <a:lnSpc>
                <a:spcPct val="95000"/>
              </a:lnSpc>
            </a:pPr>
            <a:r>
              <a:rPr lang="en-US" altLang="en-US" sz="3200" b="1" dirty="0"/>
              <a:t>Evidence of Hippocampal Atrophy and Loss in Patients With MDD</a:t>
            </a:r>
          </a:p>
        </p:txBody>
      </p:sp>
      <p:sp>
        <p:nvSpPr>
          <p:cNvPr id="32771" name="Rectangle 4"/>
          <p:cNvSpPr>
            <a:spLocks noChangeArrowheads="1"/>
          </p:cNvSpPr>
          <p:nvPr/>
        </p:nvSpPr>
        <p:spPr bwMode="auto">
          <a:xfrm>
            <a:off x="541338" y="6366227"/>
            <a:ext cx="3895725" cy="432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spAutoFit/>
          </a:bodyPr>
          <a:lstStyle>
            <a:lvl1pPr marL="169863" indent="-169863" eaLnBrk="0" hangingPunct="0">
              <a:spcBef>
                <a:spcPct val="20000"/>
              </a:spcBef>
              <a:buClr>
                <a:srgbClr val="0BD0D9"/>
              </a:buClr>
              <a:buSzPct val="95000"/>
              <a:buFont typeface="Wingdings 2" pitchFamily="18" charset="2"/>
              <a:buChar char=""/>
              <a:defRPr sz="2600">
                <a:solidFill>
                  <a:schemeClr val="tx1"/>
                </a:solidFill>
                <a:latin typeface="Constantia" pitchFamily="18" charset="0"/>
                <a:ea typeface="MS PGothic"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ea typeface="MS PGothic"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ea typeface="MS PGothic" pitchFamily="34" charset="-128"/>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ea typeface="MS PGothic" pitchFamily="34" charset="-128"/>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5pPr>
            <a:lvl6pPr marL="25146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6pPr>
            <a:lvl7pPr marL="29718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7pPr>
            <a:lvl8pPr marL="34290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8pPr>
            <a:lvl9pPr marL="38862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9pPr>
          </a:lstStyle>
          <a:p>
            <a:pPr eaLnBrk="1" hangingPunct="1">
              <a:lnSpc>
                <a:spcPct val="70000"/>
              </a:lnSpc>
              <a:spcBef>
                <a:spcPct val="0"/>
              </a:spcBef>
              <a:buClrTx/>
              <a:buSzTx/>
              <a:buFontTx/>
              <a:buAutoNum type="arabicPeriod"/>
            </a:pPr>
            <a:r>
              <a:rPr lang="da-DK" altLang="en-US" sz="1000" dirty="0">
                <a:latin typeface="Arial Narrow" pitchFamily="34" charset="0"/>
                <a:cs typeface="Arial" pitchFamily="34" charset="0"/>
              </a:rPr>
              <a:t>Bremner JD, et al. </a:t>
            </a:r>
            <a:r>
              <a:rPr lang="pl-PL" altLang="en-US" sz="1000" i="1" dirty="0">
                <a:latin typeface="Arial Narrow" pitchFamily="34" charset="0"/>
                <a:cs typeface="Arial" pitchFamily="34" charset="0"/>
              </a:rPr>
              <a:t>Am J Psychiatry.</a:t>
            </a:r>
            <a:r>
              <a:rPr lang="pl-PL" altLang="en-US" sz="1000" dirty="0">
                <a:latin typeface="Arial Narrow" pitchFamily="34" charset="0"/>
                <a:cs typeface="Arial" pitchFamily="34" charset="0"/>
              </a:rPr>
              <a:t> 2000;157(1):115-11</a:t>
            </a:r>
            <a:r>
              <a:rPr lang="en-US" altLang="en-US" sz="1000" dirty="0">
                <a:latin typeface="Arial Narrow" pitchFamily="34" charset="0"/>
                <a:cs typeface="Arial" pitchFamily="34" charset="0"/>
              </a:rPr>
              <a:t>8.</a:t>
            </a:r>
          </a:p>
          <a:p>
            <a:pPr eaLnBrk="1" hangingPunct="1">
              <a:lnSpc>
                <a:spcPct val="70000"/>
              </a:lnSpc>
              <a:spcBef>
                <a:spcPct val="0"/>
              </a:spcBef>
              <a:buClrTx/>
              <a:buSzTx/>
              <a:buFontTx/>
              <a:buAutoNum type="arabicPeriod"/>
            </a:pPr>
            <a:r>
              <a:rPr lang="en-US" altLang="en-US" sz="1000" dirty="0" err="1">
                <a:latin typeface="Arial Narrow" pitchFamily="34" charset="0"/>
                <a:cs typeface="Arial" pitchFamily="34" charset="0"/>
              </a:rPr>
              <a:t>Sheline</a:t>
            </a:r>
            <a:r>
              <a:rPr lang="en-US" altLang="en-US" sz="1000" dirty="0">
                <a:latin typeface="Arial Narrow" pitchFamily="34" charset="0"/>
                <a:cs typeface="Arial" pitchFamily="34" charset="0"/>
              </a:rPr>
              <a:t> YI, et al. </a:t>
            </a:r>
            <a:r>
              <a:rPr lang="en-US" altLang="en-US" sz="1000" i="1" dirty="0">
                <a:latin typeface="Arial Narrow" pitchFamily="34" charset="0"/>
                <a:cs typeface="Arial" pitchFamily="34" charset="0"/>
              </a:rPr>
              <a:t>J </a:t>
            </a:r>
            <a:r>
              <a:rPr lang="en-US" altLang="en-US" sz="1000" i="1" dirty="0" err="1">
                <a:latin typeface="Arial Narrow" pitchFamily="34" charset="0"/>
                <a:cs typeface="Arial" pitchFamily="34" charset="0"/>
              </a:rPr>
              <a:t>Neurosci</a:t>
            </a:r>
            <a:r>
              <a:rPr lang="en-US" altLang="en-US" sz="1000" i="1" dirty="0">
                <a:latin typeface="Arial Narrow" pitchFamily="34" charset="0"/>
                <a:cs typeface="Arial" pitchFamily="34" charset="0"/>
              </a:rPr>
              <a:t>.</a:t>
            </a:r>
            <a:r>
              <a:rPr lang="en-US" altLang="en-US" sz="1000" dirty="0">
                <a:latin typeface="Arial Narrow" pitchFamily="34" charset="0"/>
                <a:cs typeface="Arial" pitchFamily="34" charset="0"/>
              </a:rPr>
              <a:t> 1999;19(12):5034-5043.</a:t>
            </a:r>
          </a:p>
          <a:p>
            <a:pPr eaLnBrk="1" hangingPunct="1">
              <a:lnSpc>
                <a:spcPct val="70000"/>
              </a:lnSpc>
              <a:spcBef>
                <a:spcPct val="0"/>
              </a:spcBef>
              <a:buClrTx/>
              <a:buSzTx/>
              <a:buFontTx/>
              <a:buAutoNum type="arabicPeriod"/>
            </a:pPr>
            <a:r>
              <a:rPr lang="en-US" altLang="en-US" sz="1000" dirty="0" err="1">
                <a:latin typeface="Arial Narrow" pitchFamily="34" charset="0"/>
                <a:cs typeface="Arial" pitchFamily="34" charset="0"/>
              </a:rPr>
              <a:t>Sheline</a:t>
            </a:r>
            <a:r>
              <a:rPr lang="en-US" altLang="en-US" sz="1000" dirty="0">
                <a:latin typeface="Arial Narrow" pitchFamily="34" charset="0"/>
                <a:cs typeface="Arial" pitchFamily="34" charset="0"/>
              </a:rPr>
              <a:t> YI, et al. </a:t>
            </a:r>
            <a:r>
              <a:rPr lang="en-US" altLang="en-US" sz="1000" i="1" dirty="0" err="1">
                <a:latin typeface="Arial Narrow" pitchFamily="34" charset="0"/>
                <a:cs typeface="Arial" pitchFamily="34" charset="0"/>
              </a:rPr>
              <a:t>Proc</a:t>
            </a:r>
            <a:r>
              <a:rPr lang="en-US" altLang="en-US" sz="1000" i="1" dirty="0">
                <a:latin typeface="Arial Narrow" pitchFamily="34" charset="0"/>
                <a:cs typeface="Arial" pitchFamily="34" charset="0"/>
              </a:rPr>
              <a:t> Natl </a:t>
            </a:r>
            <a:r>
              <a:rPr lang="en-US" altLang="en-US" sz="1000" i="1" dirty="0" err="1">
                <a:latin typeface="Arial Narrow" pitchFamily="34" charset="0"/>
                <a:cs typeface="Arial" pitchFamily="34" charset="0"/>
              </a:rPr>
              <a:t>Acad</a:t>
            </a:r>
            <a:r>
              <a:rPr lang="en-US" altLang="en-US" sz="1000" i="1" dirty="0">
                <a:latin typeface="Arial Narrow" pitchFamily="34" charset="0"/>
                <a:cs typeface="Arial" pitchFamily="34" charset="0"/>
              </a:rPr>
              <a:t> </a:t>
            </a:r>
            <a:r>
              <a:rPr lang="en-US" altLang="en-US" sz="1000" i="1" dirty="0" err="1">
                <a:latin typeface="Arial Narrow" pitchFamily="34" charset="0"/>
                <a:cs typeface="Arial" pitchFamily="34" charset="0"/>
              </a:rPr>
              <a:t>Sci</a:t>
            </a:r>
            <a:r>
              <a:rPr lang="en-US" altLang="en-US" sz="1000" i="1" dirty="0">
                <a:latin typeface="Arial Narrow" pitchFamily="34" charset="0"/>
                <a:cs typeface="Arial" pitchFamily="34" charset="0"/>
              </a:rPr>
              <a:t> USA</a:t>
            </a:r>
            <a:r>
              <a:rPr lang="en-US" altLang="en-US" sz="1000" dirty="0">
                <a:latin typeface="Arial Narrow" pitchFamily="34" charset="0"/>
                <a:cs typeface="Arial" pitchFamily="34" charset="0"/>
              </a:rPr>
              <a:t>. 1996;93(9):3908-3913.</a:t>
            </a:r>
          </a:p>
          <a:p>
            <a:pPr eaLnBrk="1" hangingPunct="1">
              <a:lnSpc>
                <a:spcPct val="70000"/>
              </a:lnSpc>
              <a:spcBef>
                <a:spcPct val="0"/>
              </a:spcBef>
              <a:buClrTx/>
              <a:buSzTx/>
              <a:buFontTx/>
              <a:buAutoNum type="arabicPeriod"/>
            </a:pPr>
            <a:r>
              <a:rPr lang="en-US" altLang="en-US" sz="1000" dirty="0" err="1">
                <a:latin typeface="Arial Narrow" pitchFamily="34" charset="0"/>
                <a:cs typeface="Arial" pitchFamily="34" charset="0"/>
              </a:rPr>
              <a:t>Sheline</a:t>
            </a:r>
            <a:r>
              <a:rPr lang="en-US" altLang="en-US" sz="1000" dirty="0">
                <a:latin typeface="Arial Narrow" pitchFamily="34" charset="0"/>
                <a:cs typeface="Arial" pitchFamily="34" charset="0"/>
              </a:rPr>
              <a:t> YI, et al. </a:t>
            </a:r>
            <a:r>
              <a:rPr lang="en-US" altLang="en-US" sz="1000" i="1" dirty="0">
                <a:latin typeface="Arial Narrow" pitchFamily="34" charset="0"/>
                <a:cs typeface="Arial" pitchFamily="34" charset="0"/>
              </a:rPr>
              <a:t>Am J Psychiatry</a:t>
            </a:r>
            <a:r>
              <a:rPr lang="en-US" altLang="en-US" sz="1000" dirty="0">
                <a:latin typeface="Arial Narrow" pitchFamily="34" charset="0"/>
                <a:cs typeface="Arial" pitchFamily="34" charset="0"/>
              </a:rPr>
              <a:t>. 2003;160(8):1516-1518. </a:t>
            </a:r>
          </a:p>
        </p:txBody>
      </p:sp>
      <p:sp>
        <p:nvSpPr>
          <p:cNvPr id="32772" name="Text Box 7"/>
          <p:cNvSpPr txBox="1">
            <a:spLocks noChangeArrowheads="1"/>
          </p:cNvSpPr>
          <p:nvPr/>
        </p:nvSpPr>
        <p:spPr bwMode="auto">
          <a:xfrm>
            <a:off x="7010400" y="6324600"/>
            <a:ext cx="1698625" cy="21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ea typeface="MS PGothic"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ea typeface="MS PGothic"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ea typeface="MS PGothic" pitchFamily="34" charset="-128"/>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ea typeface="MS PGothic" pitchFamily="34" charset="-128"/>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5pPr>
            <a:lvl6pPr marL="25146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6pPr>
            <a:lvl7pPr marL="29718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7pPr>
            <a:lvl8pPr marL="34290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8pPr>
            <a:lvl9pPr marL="38862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9pPr>
          </a:lstStyle>
          <a:p>
            <a:pPr eaLnBrk="1" hangingPunct="1">
              <a:lnSpc>
                <a:spcPct val="80000"/>
              </a:lnSpc>
              <a:spcBef>
                <a:spcPct val="0"/>
              </a:spcBef>
              <a:buClrTx/>
              <a:buSzTx/>
              <a:buFontTx/>
              <a:buNone/>
            </a:pPr>
            <a:r>
              <a:rPr lang="en-US" altLang="en-US" sz="1000" dirty="0">
                <a:latin typeface="Arial Narrow" pitchFamily="34" charset="0"/>
                <a:cs typeface="Arial" pitchFamily="34" charset="0"/>
              </a:rPr>
              <a:t>Images courtesy of  JD </a:t>
            </a:r>
            <a:r>
              <a:rPr lang="en-US" altLang="en-US" sz="1000" dirty="0" err="1">
                <a:latin typeface="Arial Narrow" pitchFamily="34" charset="0"/>
                <a:cs typeface="Arial" pitchFamily="34" charset="0"/>
              </a:rPr>
              <a:t>Bremner</a:t>
            </a:r>
            <a:r>
              <a:rPr lang="en-US" altLang="en-US" sz="1000" dirty="0">
                <a:latin typeface="Arial Narrow" pitchFamily="34" charset="0"/>
                <a:cs typeface="Arial" pitchFamily="34" charset="0"/>
              </a:rPr>
              <a:t>.</a:t>
            </a:r>
          </a:p>
        </p:txBody>
      </p:sp>
      <p:pic>
        <p:nvPicPr>
          <p:cNvPr id="32773" name="Picture 2"/>
          <p:cNvPicPr>
            <a:picLocks noChangeAspect="1" noChangeArrowheads="1"/>
          </p:cNvPicPr>
          <p:nvPr/>
        </p:nvPicPr>
        <p:blipFill>
          <a:blip r:embed="rId3">
            <a:extLst>
              <a:ext uri="{28A0092B-C50C-407E-A947-70E740481C1C}">
                <a14:useLocalDpi xmlns:a14="http://schemas.microsoft.com/office/drawing/2010/main" val="0"/>
              </a:ext>
            </a:extLst>
          </a:blip>
          <a:srcRect l="54025" t="7385" r="4665" b="38455"/>
          <a:stretch>
            <a:fillRect/>
          </a:stretch>
        </p:blipFill>
        <p:spPr bwMode="auto">
          <a:xfrm>
            <a:off x="441325" y="1625600"/>
            <a:ext cx="4510088" cy="3390900"/>
          </a:xfrm>
          <a:prstGeom prst="rect">
            <a:avLst/>
          </a:prstGeom>
          <a:noFill/>
          <a:ln w="19050">
            <a:solidFill>
              <a:srgbClr val="FFFFFF"/>
            </a:solidFill>
            <a:miter lim="800000"/>
            <a:headEnd/>
            <a:tailEnd/>
          </a:ln>
          <a:extLst>
            <a:ext uri="{909E8E84-426E-40dd-AFC4-6F175D3DCCD1}">
              <a14:hiddenFill xmlns:a14="http://schemas.microsoft.com/office/drawing/2010/main" xmlns="">
                <a:solidFill>
                  <a:srgbClr val="FFFFFF"/>
                </a:solidFill>
              </a14:hiddenFill>
            </a:ext>
          </a:extLst>
        </p:spPr>
      </p:pic>
      <p:sp>
        <p:nvSpPr>
          <p:cNvPr id="32774" name="Rectangle 5"/>
          <p:cNvSpPr>
            <a:spLocks noChangeArrowheads="1"/>
          </p:cNvSpPr>
          <p:nvPr/>
        </p:nvSpPr>
        <p:spPr bwMode="auto">
          <a:xfrm>
            <a:off x="5237163" y="3363913"/>
            <a:ext cx="3465512" cy="2605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31775" indent="-231775" eaLnBrk="0" hangingPunct="0">
              <a:spcBef>
                <a:spcPct val="20000"/>
              </a:spcBef>
              <a:buClr>
                <a:srgbClr val="0BD0D9"/>
              </a:buClr>
              <a:buSzPct val="95000"/>
              <a:buFont typeface="Wingdings 2" pitchFamily="18" charset="2"/>
              <a:buChar char=""/>
              <a:defRPr sz="2600">
                <a:solidFill>
                  <a:schemeClr val="tx1"/>
                </a:solidFill>
                <a:latin typeface="Constantia" pitchFamily="18" charset="0"/>
                <a:ea typeface="MS PGothic"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ea typeface="MS PGothic"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ea typeface="MS PGothic" pitchFamily="34" charset="-128"/>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ea typeface="MS PGothic" pitchFamily="34" charset="-128"/>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5pPr>
            <a:lvl6pPr marL="25146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6pPr>
            <a:lvl7pPr marL="29718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7pPr>
            <a:lvl8pPr marL="34290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8pPr>
            <a:lvl9pPr marL="38862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9pPr>
          </a:lstStyle>
          <a:p>
            <a:pPr eaLnBrk="1" hangingPunct="1">
              <a:lnSpc>
                <a:spcPct val="95000"/>
              </a:lnSpc>
              <a:spcBef>
                <a:spcPct val="40000"/>
              </a:spcBef>
              <a:buClr>
                <a:srgbClr val="FFCC00"/>
              </a:buClr>
              <a:buSzTx/>
              <a:buFontTx/>
              <a:buChar char="•"/>
            </a:pPr>
            <a:r>
              <a:rPr lang="en-US" altLang="en-US" sz="1600" b="1" dirty="0">
                <a:latin typeface="Arial" pitchFamily="34" charset="0"/>
                <a:cs typeface="Arial" pitchFamily="34" charset="0"/>
              </a:rPr>
              <a:t>Compared to controls, patients with depression had smaller hippocampal volumes (n=16)</a:t>
            </a:r>
            <a:r>
              <a:rPr lang="en-US" altLang="en-US" sz="1600" b="1" baseline="30000" dirty="0">
                <a:latin typeface="Arial" pitchFamily="34" charset="0"/>
                <a:cs typeface="Arial" pitchFamily="34" charset="0"/>
              </a:rPr>
              <a:t>1</a:t>
            </a:r>
          </a:p>
          <a:p>
            <a:pPr eaLnBrk="1" hangingPunct="1">
              <a:lnSpc>
                <a:spcPct val="95000"/>
              </a:lnSpc>
              <a:spcBef>
                <a:spcPct val="40000"/>
              </a:spcBef>
              <a:buClr>
                <a:srgbClr val="FFCC00"/>
              </a:buClr>
              <a:buSzTx/>
              <a:buFontTx/>
              <a:buChar char="•"/>
            </a:pPr>
            <a:r>
              <a:rPr lang="en-US" altLang="en-US" sz="1600" b="1" dirty="0">
                <a:latin typeface="Arial" pitchFamily="34" charset="0"/>
                <a:cs typeface="Arial" pitchFamily="34" charset="0"/>
              </a:rPr>
              <a:t>Decreased hippocampal volume may be related to the duration of depression</a:t>
            </a:r>
            <a:r>
              <a:rPr lang="en-US" altLang="en-US" sz="1600" b="1" baseline="30000" dirty="0">
                <a:latin typeface="Arial" pitchFamily="34" charset="0"/>
                <a:cs typeface="Arial" pitchFamily="34" charset="0"/>
              </a:rPr>
              <a:t>2-4</a:t>
            </a:r>
          </a:p>
        </p:txBody>
      </p:sp>
      <p:pic>
        <p:nvPicPr>
          <p:cNvPr id="32775" name="Picture 6"/>
          <p:cNvPicPr>
            <a:picLocks noChangeAspect="1" noChangeArrowheads="1"/>
          </p:cNvPicPr>
          <p:nvPr/>
        </p:nvPicPr>
        <p:blipFill>
          <a:blip r:embed="rId3">
            <a:extLst>
              <a:ext uri="{28A0092B-C50C-407E-A947-70E740481C1C}">
                <a14:useLocalDpi xmlns:a14="http://schemas.microsoft.com/office/drawing/2010/main" val="0"/>
              </a:ext>
            </a:extLst>
          </a:blip>
          <a:srcRect l="53969" t="67438" r="5000" b="10152"/>
          <a:stretch>
            <a:fillRect/>
          </a:stretch>
        </p:blipFill>
        <p:spPr bwMode="auto">
          <a:xfrm>
            <a:off x="4065588" y="2139950"/>
            <a:ext cx="2849562" cy="938213"/>
          </a:xfrm>
          <a:prstGeom prst="rect">
            <a:avLst/>
          </a:prstGeom>
          <a:noFill/>
          <a:ln w="19050">
            <a:solidFill>
              <a:srgbClr val="FFFFFF"/>
            </a:solidFill>
            <a:miter lim="800000"/>
            <a:headEnd/>
            <a:tailEnd/>
          </a:ln>
          <a:extLst>
            <a:ext uri="{909E8E84-426E-40dd-AFC4-6F175D3DCCD1}">
              <a14:hiddenFill xmlns:a14="http://schemas.microsoft.com/office/drawing/2010/main" xmlns="">
                <a:solidFill>
                  <a:srgbClr val="FFFFFF"/>
                </a:solidFill>
              </a14:hiddenFill>
            </a:ext>
          </a:extLst>
        </p:spPr>
      </p:pic>
      <p:sp>
        <p:nvSpPr>
          <p:cNvPr id="32776" name="Line 8"/>
          <p:cNvSpPr>
            <a:spLocks noChangeShapeType="1"/>
          </p:cNvSpPr>
          <p:nvPr/>
        </p:nvSpPr>
        <p:spPr bwMode="auto">
          <a:xfrm flipV="1">
            <a:off x="3649663" y="4445000"/>
            <a:ext cx="23812" cy="4603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77" name="Line 9"/>
          <p:cNvSpPr>
            <a:spLocks noChangeShapeType="1"/>
          </p:cNvSpPr>
          <p:nvPr/>
        </p:nvSpPr>
        <p:spPr bwMode="auto">
          <a:xfrm rot="-10071292">
            <a:off x="6494463" y="2716213"/>
            <a:ext cx="449262" cy="650875"/>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val="200330109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freu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066800"/>
            <a:ext cx="6400800" cy="4818062"/>
          </a:xfrm>
          <a:prstGeom prst="rect">
            <a:avLst/>
          </a:prstGeom>
          <a:noFill/>
          <a:ln w="285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85605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p:txBody>
          <a:bodyPr/>
          <a:lstStyle/>
          <a:p>
            <a:pPr>
              <a:defRPr/>
            </a:pPr>
            <a:r>
              <a:rPr lang="en-US" sz="3200" b="1" kern="1200" dirty="0">
                <a:ea typeface="ＭＳ Ｐゴシック" pitchFamily="34" charset="-128"/>
                <a:cs typeface="+mn-cs"/>
                <a:sym typeface="Calibri Bold" charset="0"/>
              </a:rPr>
              <a:t>Barriers to Diagnosis and Treatment in the </a:t>
            </a:r>
            <a:r>
              <a:rPr lang="en-US" sz="3200" b="1" dirty="0">
                <a:ea typeface="ＭＳ Ｐゴシック" pitchFamily="34" charset="-128"/>
                <a:cs typeface="+mn-cs"/>
                <a:sym typeface="Calibri Bold" charset="0"/>
              </a:rPr>
              <a:t>Arab countries</a:t>
            </a:r>
            <a:endParaRPr lang="en-US" sz="3200" b="1" kern="1200" dirty="0">
              <a:ea typeface="ＭＳ Ｐゴシック" pitchFamily="34" charset="-128"/>
              <a:cs typeface="+mn-cs"/>
              <a:sym typeface="Calibri Bold" charset="0"/>
            </a:endParaRPr>
          </a:p>
        </p:txBody>
      </p:sp>
      <p:sp>
        <p:nvSpPr>
          <p:cNvPr id="8195" name="Rectangle 2"/>
          <p:cNvSpPr>
            <a:spLocks noGrp="1" noChangeArrowheads="1"/>
          </p:cNvSpPr>
          <p:nvPr>
            <p:ph idx="1"/>
          </p:nvPr>
        </p:nvSpPr>
        <p:spPr>
          <a:xfrm>
            <a:off x="381000" y="1828800"/>
            <a:ext cx="8305800" cy="4297363"/>
          </a:xfrm>
        </p:spPr>
        <p:txBody>
          <a:bodyPr lIns="38100" tIns="38100" rIns="78740" bIns="38100"/>
          <a:lstStyle/>
          <a:p>
            <a:pPr marL="304800" indent="-304800">
              <a:lnSpc>
                <a:spcPct val="100000"/>
              </a:lnSpc>
              <a:spcBef>
                <a:spcPct val="0"/>
              </a:spcBef>
              <a:defRPr/>
            </a:pPr>
            <a:r>
              <a:rPr lang="en-US" dirty="0">
                <a:solidFill>
                  <a:schemeClr val="tx1"/>
                </a:solidFill>
                <a:latin typeface="+mn-lt"/>
                <a:ea typeface="ＭＳ Ｐゴシック" pitchFamily="34" charset="-128"/>
                <a:cs typeface="Calibri Bold" pitchFamily="34" charset="0"/>
                <a:sym typeface="Calibri Bold" pitchFamily="34" charset="0"/>
              </a:rPr>
              <a:t>Lack of education about depression</a:t>
            </a:r>
            <a:endParaRPr lang="en-US" dirty="0">
              <a:solidFill>
                <a:schemeClr val="tx1"/>
              </a:solidFill>
              <a:latin typeface="+mn-lt"/>
              <a:ea typeface="ＭＳ Ｐゴシック" pitchFamily="34" charset="-128"/>
              <a:sym typeface="Calibri" pitchFamily="34" charset="0"/>
            </a:endParaRPr>
          </a:p>
          <a:p>
            <a:pPr marL="304800" indent="-304800">
              <a:lnSpc>
                <a:spcPct val="100000"/>
              </a:lnSpc>
              <a:spcBef>
                <a:spcPts val="800"/>
              </a:spcBef>
              <a:defRPr/>
            </a:pPr>
            <a:r>
              <a:rPr lang="en-US" dirty="0">
                <a:solidFill>
                  <a:schemeClr val="tx1"/>
                </a:solidFill>
                <a:latin typeface="+mn-lt"/>
                <a:ea typeface="ＭＳ Ｐゴシック" pitchFamily="34" charset="-128"/>
                <a:cs typeface="Calibri Bold" pitchFamily="34" charset="0"/>
                <a:sym typeface="Calibri Bold" pitchFamily="34" charset="0"/>
              </a:rPr>
              <a:t>Lack of availability of appropriate therapies</a:t>
            </a:r>
            <a:endParaRPr lang="en-US" dirty="0">
              <a:solidFill>
                <a:schemeClr val="tx1"/>
              </a:solidFill>
              <a:latin typeface="+mn-lt"/>
              <a:ea typeface="ＭＳ Ｐゴシック" pitchFamily="34" charset="-128"/>
              <a:sym typeface="Calibri" pitchFamily="34" charset="0"/>
            </a:endParaRPr>
          </a:p>
          <a:p>
            <a:pPr marL="304800" indent="-304800">
              <a:lnSpc>
                <a:spcPct val="100000"/>
              </a:lnSpc>
              <a:spcBef>
                <a:spcPts val="800"/>
              </a:spcBef>
              <a:defRPr/>
            </a:pPr>
            <a:r>
              <a:rPr lang="en-US" dirty="0">
                <a:solidFill>
                  <a:schemeClr val="tx1"/>
                </a:solidFill>
                <a:latin typeface="+mn-lt"/>
                <a:ea typeface="ＭＳ Ｐゴシック" pitchFamily="34" charset="-128"/>
                <a:cs typeface="Calibri Bold" pitchFamily="34" charset="0"/>
                <a:sym typeface="Calibri Bold" pitchFamily="34" charset="0"/>
              </a:rPr>
              <a:t>Competing clinical demands</a:t>
            </a:r>
            <a:endParaRPr lang="en-US" dirty="0">
              <a:solidFill>
                <a:schemeClr val="tx1"/>
              </a:solidFill>
              <a:latin typeface="+mn-lt"/>
              <a:ea typeface="ＭＳ Ｐゴシック" pitchFamily="34" charset="-128"/>
              <a:sym typeface="Calibri" pitchFamily="34" charset="0"/>
            </a:endParaRPr>
          </a:p>
          <a:p>
            <a:pPr marL="304800" indent="-304800">
              <a:lnSpc>
                <a:spcPct val="100000"/>
              </a:lnSpc>
              <a:spcBef>
                <a:spcPts val="800"/>
              </a:spcBef>
              <a:defRPr/>
            </a:pPr>
            <a:r>
              <a:rPr lang="en-US" dirty="0">
                <a:solidFill>
                  <a:schemeClr val="tx1"/>
                </a:solidFill>
                <a:latin typeface="+mn-lt"/>
                <a:ea typeface="ＭＳ Ｐゴシック" pitchFamily="34" charset="-128"/>
                <a:cs typeface="Calibri Bold" pitchFamily="34" charset="0"/>
                <a:sym typeface="Calibri Bold" pitchFamily="34" charset="0"/>
              </a:rPr>
              <a:t>Social issues</a:t>
            </a:r>
            <a:endParaRPr lang="en-US" dirty="0">
              <a:solidFill>
                <a:schemeClr val="tx1"/>
              </a:solidFill>
              <a:latin typeface="+mn-lt"/>
              <a:ea typeface="ＭＳ Ｐゴシック" pitchFamily="34" charset="-128"/>
              <a:sym typeface="Calibri" pitchFamily="34" charset="0"/>
            </a:endParaRPr>
          </a:p>
          <a:p>
            <a:pPr marL="304800" indent="-304800">
              <a:lnSpc>
                <a:spcPct val="100000"/>
              </a:lnSpc>
              <a:spcBef>
                <a:spcPts val="800"/>
              </a:spcBef>
              <a:defRPr/>
            </a:pPr>
            <a:r>
              <a:rPr lang="en-US" dirty="0">
                <a:solidFill>
                  <a:schemeClr val="tx1"/>
                </a:solidFill>
                <a:latin typeface="+mn-lt"/>
                <a:ea typeface="ＭＳ Ｐゴシック" pitchFamily="34" charset="-128"/>
                <a:cs typeface="Calibri Bold" pitchFamily="34" charset="0"/>
                <a:sym typeface="Calibri Bold" pitchFamily="34" charset="0"/>
              </a:rPr>
              <a:t>Lack of patient acceptance of the diagnosis</a:t>
            </a:r>
            <a:endParaRPr lang="en-US" dirty="0">
              <a:solidFill>
                <a:schemeClr val="tx1"/>
              </a:solidFill>
              <a:latin typeface="+mn-lt"/>
              <a:ea typeface="ヒラギノ角ゴ ProN W6"/>
              <a:cs typeface="ヒラギノ角ゴ ProN W6"/>
              <a:sym typeface="Calibri Bold" pitchFamily="34" charset="0"/>
            </a:endParaRPr>
          </a:p>
        </p:txBody>
      </p:sp>
      <p:sp>
        <p:nvSpPr>
          <p:cNvPr id="19460" name="Rectangle 3"/>
          <p:cNvSpPr>
            <a:spLocks/>
          </p:cNvSpPr>
          <p:nvPr/>
        </p:nvSpPr>
        <p:spPr bwMode="auto">
          <a:xfrm>
            <a:off x="139700" y="6519863"/>
            <a:ext cx="407035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8100" tIns="38100" rIns="78740" bIns="38100" anchor="b">
            <a:spAutoFit/>
          </a:bodyPr>
          <a:lstStyle>
            <a:lvl1pPr marL="1588" eaLnBrk="0" hangingPunct="0">
              <a:defRPr b="1">
                <a:solidFill>
                  <a:schemeClr val="tx1"/>
                </a:solidFill>
                <a:latin typeface="Arial" pitchFamily="34" charset="0"/>
                <a:ea typeface="ＭＳ Ｐゴシック" pitchFamily="34" charset="-128"/>
              </a:defRPr>
            </a:lvl1pPr>
            <a:lvl2pPr marL="742950" indent="-285750" eaLnBrk="0" hangingPunct="0">
              <a:defRPr b="1">
                <a:solidFill>
                  <a:schemeClr val="tx1"/>
                </a:solidFill>
                <a:latin typeface="Arial" pitchFamily="34" charset="0"/>
                <a:ea typeface="ＭＳ Ｐゴシック" pitchFamily="34" charset="-128"/>
              </a:defRPr>
            </a:lvl2pPr>
            <a:lvl3pPr marL="1143000" indent="-228600" eaLnBrk="0" hangingPunct="0">
              <a:defRPr b="1">
                <a:solidFill>
                  <a:schemeClr val="tx1"/>
                </a:solidFill>
                <a:latin typeface="Arial" pitchFamily="34" charset="0"/>
                <a:ea typeface="ＭＳ Ｐゴシック" pitchFamily="34" charset="-128"/>
              </a:defRPr>
            </a:lvl3pPr>
            <a:lvl4pPr marL="1600200" indent="-228600" eaLnBrk="0" hangingPunct="0">
              <a:defRPr b="1">
                <a:solidFill>
                  <a:schemeClr val="tx1"/>
                </a:solidFill>
                <a:latin typeface="Arial" pitchFamily="34" charset="0"/>
                <a:ea typeface="ＭＳ Ｐゴシック" pitchFamily="34" charset="-128"/>
              </a:defRPr>
            </a:lvl4pPr>
            <a:lvl5pPr marL="2057400" indent="-228600" eaLnBrk="0" hangingPunct="0">
              <a:defRPr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eaLnBrk="1" hangingPunct="1"/>
            <a:r>
              <a:rPr lang="en-US" altLang="en-US" sz="1200" b="0">
                <a:latin typeface="Calibri" pitchFamily="34" charset="0"/>
                <a:sym typeface="Calibri" pitchFamily="34" charset="0"/>
              </a:rPr>
              <a:t>Nasir LS, A-Qutob R. </a:t>
            </a:r>
            <a:r>
              <a:rPr lang="en-US" altLang="en-US" sz="1100" b="0" i="1">
                <a:cs typeface="Arial" pitchFamily="34" charset="0"/>
              </a:rPr>
              <a:t>J Am Board Fam Pract </a:t>
            </a:r>
            <a:r>
              <a:rPr lang="en-US" altLang="en-US" sz="1100" b="0">
                <a:cs typeface="Arial" pitchFamily="34" charset="0"/>
              </a:rPr>
              <a:t>2005;18(2):125-31.</a:t>
            </a:r>
          </a:p>
        </p:txBody>
      </p:sp>
    </p:spTree>
    <p:extLst>
      <p:ext uri="{BB962C8B-B14F-4D97-AF65-F5344CB8AC3E}">
        <p14:creationId xmlns:p14="http://schemas.microsoft.com/office/powerpoint/2010/main" val="2802276988"/>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28600" y="533400"/>
            <a:ext cx="8382000" cy="685800"/>
          </a:xfrm>
        </p:spPr>
        <p:txBody>
          <a:bodyPr/>
          <a:lstStyle/>
          <a:p>
            <a:pPr eaLnBrk="1" hangingPunct="1"/>
            <a:r>
              <a:rPr lang="en-GB" altLang="en-US" sz="3200" b="1" dirty="0"/>
              <a:t>Freud</a:t>
            </a:r>
            <a:endParaRPr lang="en-US" altLang="en-US" sz="3200" b="1" dirty="0"/>
          </a:p>
        </p:txBody>
      </p:sp>
      <p:sp>
        <p:nvSpPr>
          <p:cNvPr id="54275" name="Rectangle 3"/>
          <p:cNvSpPr>
            <a:spLocks noGrp="1" noChangeArrowheads="1"/>
          </p:cNvSpPr>
          <p:nvPr>
            <p:ph idx="1"/>
          </p:nvPr>
        </p:nvSpPr>
        <p:spPr>
          <a:xfrm>
            <a:off x="457200" y="1676400"/>
            <a:ext cx="8229600" cy="3168650"/>
          </a:xfrm>
        </p:spPr>
        <p:txBody>
          <a:bodyPr>
            <a:normAutofit/>
          </a:bodyPr>
          <a:lstStyle/>
          <a:p>
            <a:pPr eaLnBrk="1" hangingPunct="1">
              <a:buFontTx/>
              <a:buNone/>
            </a:pPr>
            <a:r>
              <a:rPr lang="en-GB" altLang="en-US" dirty="0">
                <a:solidFill>
                  <a:schemeClr val="tx1"/>
                </a:solidFill>
                <a:latin typeface="+mn-lt"/>
              </a:rPr>
              <a:t>“ Melancholia, whose definition fluctuates even in descriptive psychiatry, takes on various clinical forms the grouping together of which into a single unity does not seem to be established with certainty; and some of these forms suggest somatic rather than psychogenic affections.” </a:t>
            </a:r>
            <a:endParaRPr lang="en-US" altLang="en-US" dirty="0">
              <a:solidFill>
                <a:schemeClr val="tx1"/>
              </a:solidFill>
              <a:latin typeface="+mn-lt"/>
            </a:endParaRPr>
          </a:p>
        </p:txBody>
      </p:sp>
      <p:sp>
        <p:nvSpPr>
          <p:cNvPr id="54276" name="Text Box 4"/>
          <p:cNvSpPr txBox="1">
            <a:spLocks noChangeArrowheads="1"/>
          </p:cNvSpPr>
          <p:nvPr/>
        </p:nvSpPr>
        <p:spPr bwMode="auto">
          <a:xfrm>
            <a:off x="3635375" y="5229225"/>
            <a:ext cx="51133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ea typeface="MS PGothic"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ea typeface="MS PGothic"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ea typeface="MS PGothic" pitchFamily="34" charset="-128"/>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ea typeface="MS PGothic" pitchFamily="34" charset="-128"/>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5pPr>
            <a:lvl6pPr marL="25146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6pPr>
            <a:lvl7pPr marL="29718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7pPr>
            <a:lvl8pPr marL="34290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8pPr>
            <a:lvl9pPr marL="38862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9pPr>
          </a:lstStyle>
          <a:p>
            <a:pPr algn="r" eaLnBrk="1" hangingPunct="1">
              <a:spcBef>
                <a:spcPct val="0"/>
              </a:spcBef>
              <a:buClrTx/>
              <a:buSzTx/>
              <a:buFontTx/>
              <a:buNone/>
            </a:pPr>
            <a:r>
              <a:rPr lang="en-GB" altLang="en-US" sz="2400" i="1">
                <a:latin typeface="Arial" pitchFamily="34" charset="0"/>
                <a:cs typeface="Arial" pitchFamily="34" charset="0"/>
              </a:rPr>
              <a:t>Mourning and Melancholia (1917)</a:t>
            </a:r>
            <a:endParaRPr lang="en-US" altLang="en-US" sz="1800">
              <a:latin typeface="Tahoma" pitchFamily="34" charset="0"/>
              <a:cs typeface="Arial" pitchFamily="34" charset="0"/>
            </a:endParaRPr>
          </a:p>
        </p:txBody>
      </p:sp>
    </p:spTree>
    <p:extLst>
      <p:ext uri="{BB962C8B-B14F-4D97-AF65-F5344CB8AC3E}">
        <p14:creationId xmlns:p14="http://schemas.microsoft.com/office/powerpoint/2010/main" val="1191518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609600" y="457200"/>
            <a:ext cx="7848600" cy="838200"/>
          </a:xfrm>
        </p:spPr>
        <p:txBody>
          <a:bodyPr>
            <a:noAutofit/>
          </a:bodyPr>
          <a:lstStyle/>
          <a:p>
            <a:pPr eaLnBrk="1" fontAlgn="auto" hangingPunct="1">
              <a:lnSpc>
                <a:spcPct val="100000"/>
              </a:lnSpc>
              <a:spcAft>
                <a:spcPts val="0"/>
              </a:spcAft>
              <a:defRPr/>
            </a:pPr>
            <a:r>
              <a:rPr lang="en-US" sz="3200" b="1" dirty="0">
                <a:effectLst/>
                <a:ea typeface="+mj-ea"/>
                <a:cs typeface="+mj-cs"/>
              </a:rPr>
              <a:t>Are Depressed patients more likely to be medically ill?</a:t>
            </a:r>
          </a:p>
        </p:txBody>
      </p:sp>
      <p:sp>
        <p:nvSpPr>
          <p:cNvPr id="56323" name="Rectangle 3"/>
          <p:cNvSpPr>
            <a:spLocks noGrp="1" noRot="1" noChangeArrowheads="1"/>
          </p:cNvSpPr>
          <p:nvPr>
            <p:ph type="body" sz="half" idx="1"/>
          </p:nvPr>
        </p:nvSpPr>
        <p:spPr>
          <a:xfrm>
            <a:off x="685800" y="1371600"/>
            <a:ext cx="3810000" cy="4572000"/>
          </a:xfrm>
        </p:spPr>
        <p:txBody>
          <a:bodyPr>
            <a:normAutofit lnSpcReduction="10000"/>
          </a:bodyPr>
          <a:lstStyle/>
          <a:p>
            <a:pPr eaLnBrk="1" hangingPunct="1"/>
            <a:r>
              <a:rPr lang="en-US" altLang="en-US" sz="2400" dirty="0">
                <a:solidFill>
                  <a:schemeClr val="tx1"/>
                </a:solidFill>
                <a:latin typeface="+mn-lt"/>
              </a:rPr>
              <a:t>1500 Depressed Patients were evaluated for General Medical Conditions</a:t>
            </a:r>
          </a:p>
          <a:p>
            <a:pPr eaLnBrk="1" hangingPunct="1"/>
            <a:r>
              <a:rPr lang="en-US" altLang="en-US" sz="2400" dirty="0">
                <a:solidFill>
                  <a:schemeClr val="tx1"/>
                </a:solidFill>
                <a:latin typeface="+mn-lt"/>
              </a:rPr>
              <a:t>Total prevalence was 53%</a:t>
            </a:r>
          </a:p>
          <a:p>
            <a:pPr eaLnBrk="1" hangingPunct="1"/>
            <a:r>
              <a:rPr lang="en-US" altLang="en-US" sz="2400" dirty="0">
                <a:solidFill>
                  <a:schemeClr val="tx1"/>
                </a:solidFill>
                <a:latin typeface="+mn-lt"/>
              </a:rPr>
              <a:t>Those with older age, Lower income, unemployment, limited education and longer duration of depression were at higher risk</a:t>
            </a:r>
          </a:p>
          <a:p>
            <a:pPr eaLnBrk="1" hangingPunct="1">
              <a:buFont typeface="Wingdings" pitchFamily="2" charset="2"/>
              <a:buNone/>
            </a:pPr>
            <a:endParaRPr lang="en-US" altLang="en-US" sz="2400" dirty="0">
              <a:solidFill>
                <a:schemeClr val="tx1"/>
              </a:solidFill>
              <a:latin typeface="+mn-lt"/>
            </a:endParaRPr>
          </a:p>
          <a:p>
            <a:pPr eaLnBrk="1" hangingPunct="1"/>
            <a:endParaRPr lang="en-US" altLang="en-US" sz="2400" dirty="0">
              <a:solidFill>
                <a:schemeClr val="tx1"/>
              </a:solidFill>
              <a:latin typeface="+mn-lt"/>
            </a:endParaRPr>
          </a:p>
        </p:txBody>
      </p:sp>
      <p:graphicFrame>
        <p:nvGraphicFramePr>
          <p:cNvPr id="17444" name="Group 36"/>
          <p:cNvGraphicFramePr>
            <a:graphicFrameLocks noGrp="1"/>
          </p:cNvGraphicFramePr>
          <p:nvPr>
            <p:ph sz="half" idx="2"/>
            <p:extLst>
              <p:ext uri="{D42A27DB-BD31-4B8C-83A1-F6EECF244321}">
                <p14:modId xmlns:p14="http://schemas.microsoft.com/office/powerpoint/2010/main" val="235191103"/>
              </p:ext>
            </p:extLst>
          </p:nvPr>
        </p:nvGraphicFramePr>
        <p:xfrm>
          <a:off x="4648200" y="1447800"/>
          <a:ext cx="3810000" cy="4767581"/>
        </p:xfrm>
        <a:graphic>
          <a:graphicData uri="http://schemas.openxmlformats.org/drawingml/2006/table">
            <a:tbl>
              <a:tblPr/>
              <a:tblGrid>
                <a:gridCol w="1905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tblGrid>
              <a:tr h="720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ea typeface="ＭＳ Ｐゴシック" charset="-128"/>
                        </a:rPr>
                        <a:t>Disease/ System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mn-lt"/>
                          <a:ea typeface="ＭＳ Ｐゴシック" charset="-128"/>
                        </a:rPr>
                        <a:t>Prevalence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6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mn-lt"/>
                          <a:ea typeface="ＭＳ Ｐゴシック" charset="-128"/>
                        </a:rPr>
                        <a:t>Musculo skeletal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ea typeface="ＭＳ Ｐゴシック" charset="-128"/>
                        </a:rPr>
                        <a:t>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1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mn-lt"/>
                          <a:ea typeface="ＭＳ Ｐゴシック" charset="-128"/>
                        </a:rPr>
                        <a:t>Respiratory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mn-lt"/>
                          <a:ea typeface="ＭＳ Ｐゴシック" charset="-128"/>
                        </a:rPr>
                        <a:t>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4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mn-lt"/>
                          <a:ea typeface="ＭＳ Ｐゴシック" charset="-128"/>
                        </a:rPr>
                        <a:t>Heart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mn-lt"/>
                          <a:ea typeface="ＭＳ Ｐゴシック" charset="-128"/>
                        </a:rPr>
                        <a:t>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8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mn-lt"/>
                          <a:ea typeface="ＭＳ Ｐゴシック" charset="-128"/>
                        </a:rPr>
                        <a:t>Upper GI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mn-lt"/>
                          <a:ea typeface="ＭＳ Ｐゴシック" charset="-128"/>
                        </a:rPr>
                        <a:t>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5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mn-lt"/>
                          <a:ea typeface="ＭＳ Ｐゴシック" charset="-128"/>
                        </a:rPr>
                        <a:t>Neurological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mn-lt"/>
                          <a:ea typeface="ＭＳ Ｐゴシック" charset="-128"/>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25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mn-lt"/>
                          <a:ea typeface="ＭＳ Ｐゴシック" charset="-128"/>
                        </a:rPr>
                        <a:t>Endocrine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ea typeface="ＭＳ Ｐゴシック" charset="-128"/>
                        </a:rPr>
                        <a:t>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6350" name="Slide Number Placeholder 5"/>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ea typeface="MS PGothic"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ea typeface="MS PGothic"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ea typeface="MS PGothic" pitchFamily="34" charset="-128"/>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ea typeface="MS PGothic" pitchFamily="34" charset="-128"/>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5pPr>
            <a:lvl6pPr marL="25146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6pPr>
            <a:lvl7pPr marL="29718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7pPr>
            <a:lvl8pPr marL="34290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8pPr>
            <a:lvl9pPr marL="38862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9pPr>
          </a:lstStyle>
          <a:p>
            <a:pPr eaLnBrk="1" hangingPunct="1">
              <a:spcBef>
                <a:spcPct val="0"/>
              </a:spcBef>
              <a:buClrTx/>
              <a:buSzTx/>
              <a:buFontTx/>
              <a:buNone/>
              <a:defRPr/>
            </a:pPr>
            <a:fld id="{55192C53-14E3-4E82-B330-85422E2EE23B}" type="slidenum">
              <a:rPr lang="en-US" altLang="en-US" sz="1200" smtClean="0">
                <a:solidFill>
                  <a:srgbClr val="045C75"/>
                </a:solidFill>
              </a:rPr>
              <a:pPr eaLnBrk="1" hangingPunct="1">
                <a:spcBef>
                  <a:spcPct val="0"/>
                </a:spcBef>
                <a:buClrTx/>
                <a:buSzTx/>
                <a:buFontTx/>
                <a:buNone/>
                <a:defRPr/>
              </a:pPr>
              <a:t>29</a:t>
            </a:fld>
            <a:endParaRPr lang="en-US" altLang="en-US" sz="1200">
              <a:solidFill>
                <a:srgbClr val="045C75"/>
              </a:solidFill>
            </a:endParaRPr>
          </a:p>
        </p:txBody>
      </p:sp>
      <p:sp>
        <p:nvSpPr>
          <p:cNvPr id="56351" name="Text Box 30"/>
          <p:cNvSpPr txBox="1">
            <a:spLocks noChangeArrowheads="1"/>
          </p:cNvSpPr>
          <p:nvPr/>
        </p:nvSpPr>
        <p:spPr bwMode="auto">
          <a:xfrm>
            <a:off x="685800" y="6019800"/>
            <a:ext cx="38100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ea typeface="MS PGothic"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ea typeface="MS PGothic"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ea typeface="MS PGothic" pitchFamily="34" charset="-128"/>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ea typeface="MS PGothic" pitchFamily="34" charset="-128"/>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5pPr>
            <a:lvl6pPr marL="25146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6pPr>
            <a:lvl7pPr marL="29718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7pPr>
            <a:lvl8pPr marL="34290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8pPr>
            <a:lvl9pPr marL="38862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9pPr>
          </a:lstStyle>
          <a:p>
            <a:pPr eaLnBrk="1" hangingPunct="1">
              <a:spcBef>
                <a:spcPct val="50000"/>
              </a:spcBef>
              <a:buClrTx/>
              <a:buSzTx/>
              <a:buFontTx/>
              <a:buNone/>
            </a:pPr>
            <a:r>
              <a:rPr lang="en-US" altLang="en-US" sz="2000" dirty="0">
                <a:cs typeface="Arial" pitchFamily="34" charset="0"/>
              </a:rPr>
              <a:t>Yates et al, Gen </a:t>
            </a:r>
            <a:r>
              <a:rPr lang="en-US" altLang="en-US" sz="2000" dirty="0" err="1">
                <a:cs typeface="Arial" pitchFamily="34" charset="0"/>
              </a:rPr>
              <a:t>Hosp</a:t>
            </a:r>
            <a:r>
              <a:rPr lang="en-US" altLang="en-US" sz="2000" dirty="0">
                <a:cs typeface="Arial" pitchFamily="34" charset="0"/>
              </a:rPr>
              <a:t> Psych 2004 STAR-D Study</a:t>
            </a:r>
          </a:p>
        </p:txBody>
      </p:sp>
    </p:spTree>
    <p:extLst>
      <p:ext uri="{BB962C8B-B14F-4D97-AF65-F5344CB8AC3E}">
        <p14:creationId xmlns:p14="http://schemas.microsoft.com/office/powerpoint/2010/main" val="2427543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4"/>
          <p:cNvSpPr>
            <a:spLocks noGrp="1" noChangeArrowheads="1"/>
          </p:cNvSpPr>
          <p:nvPr>
            <p:ph type="title" idx="4294967295"/>
          </p:nvPr>
        </p:nvSpPr>
        <p:spPr>
          <a:xfrm>
            <a:off x="0" y="381000"/>
            <a:ext cx="8839200" cy="914400"/>
          </a:xfrm>
        </p:spPr>
        <p:txBody>
          <a:bodyPr>
            <a:noAutofit/>
          </a:bodyPr>
          <a:lstStyle/>
          <a:p>
            <a:pPr eaLnBrk="1" hangingPunct="1">
              <a:lnSpc>
                <a:spcPct val="100000"/>
              </a:lnSpc>
            </a:pPr>
            <a:r>
              <a:rPr lang="en-US" altLang="en-US" sz="3200" b="1" dirty="0">
                <a:ea typeface="ＭＳ Ｐゴシック" pitchFamily="34" charset="-128"/>
              </a:rPr>
              <a:t>Causes of Global</a:t>
            </a:r>
            <a:br>
              <a:rPr lang="en-US" altLang="en-US" sz="3200" b="1" dirty="0">
                <a:ea typeface="ＭＳ Ｐゴシック" pitchFamily="34" charset="-128"/>
              </a:rPr>
            </a:br>
            <a:r>
              <a:rPr lang="en-US" altLang="en-US" sz="3200" b="1" dirty="0">
                <a:ea typeface="ＭＳ Ｐゴシック" pitchFamily="34" charset="-128"/>
              </a:rPr>
              <a:t>Burden of Disease</a:t>
            </a:r>
          </a:p>
        </p:txBody>
      </p:sp>
      <p:sp>
        <p:nvSpPr>
          <p:cNvPr id="17411" name="Rectangle 15"/>
          <p:cNvSpPr>
            <a:spLocks noGrp="1" noChangeArrowheads="1"/>
          </p:cNvSpPr>
          <p:nvPr>
            <p:ph sz="half" idx="4294967295"/>
          </p:nvPr>
        </p:nvSpPr>
        <p:spPr>
          <a:xfrm>
            <a:off x="0" y="1447800"/>
            <a:ext cx="3810000" cy="5286375"/>
          </a:xfrm>
        </p:spPr>
        <p:txBody>
          <a:bodyPr/>
          <a:lstStyle/>
          <a:p>
            <a:pPr algn="ctr" eaLnBrk="1" hangingPunct="1">
              <a:spcAft>
                <a:spcPts val="600"/>
              </a:spcAft>
              <a:buFontTx/>
              <a:buNone/>
            </a:pPr>
            <a:r>
              <a:rPr lang="en-US" altLang="en-US" sz="3200" b="1" dirty="0">
                <a:solidFill>
                  <a:srgbClr val="3F085E"/>
                </a:solidFill>
                <a:latin typeface="+mn-lt"/>
                <a:ea typeface="ＭＳ Ｐゴシック" pitchFamily="34" charset="-128"/>
              </a:rPr>
              <a:t>2004</a:t>
            </a:r>
          </a:p>
          <a:p>
            <a:pPr eaLnBrk="1" hangingPunct="1"/>
            <a:r>
              <a:rPr lang="en-US" altLang="en-US" sz="2000" dirty="0">
                <a:solidFill>
                  <a:schemeClr val="tx1"/>
                </a:solidFill>
                <a:latin typeface="+mn-lt"/>
                <a:ea typeface="ＭＳ Ｐゴシック" pitchFamily="34" charset="-128"/>
              </a:rPr>
              <a:t>LRTIs</a:t>
            </a:r>
          </a:p>
          <a:p>
            <a:pPr eaLnBrk="1" hangingPunct="1"/>
            <a:r>
              <a:rPr lang="en-US" altLang="en-US" sz="2000" dirty="0">
                <a:solidFill>
                  <a:schemeClr val="tx1"/>
                </a:solidFill>
                <a:latin typeface="+mn-lt"/>
                <a:ea typeface="ＭＳ Ｐゴシック" pitchFamily="34" charset="-128"/>
              </a:rPr>
              <a:t>Diarrheal diseases</a:t>
            </a:r>
          </a:p>
          <a:p>
            <a:pPr eaLnBrk="1" hangingPunct="1"/>
            <a:r>
              <a:rPr lang="en-US" altLang="en-US" sz="2000" dirty="0">
                <a:solidFill>
                  <a:schemeClr val="tx1"/>
                </a:solidFill>
                <a:latin typeface="+mn-lt"/>
                <a:ea typeface="ＭＳ Ｐゴシック" pitchFamily="34" charset="-128"/>
              </a:rPr>
              <a:t>Unipolar depression</a:t>
            </a:r>
          </a:p>
          <a:p>
            <a:pPr eaLnBrk="1" hangingPunct="1"/>
            <a:r>
              <a:rPr lang="en-US" altLang="en-US" sz="2000" dirty="0">
                <a:solidFill>
                  <a:schemeClr val="tx1"/>
                </a:solidFill>
                <a:latin typeface="+mn-lt"/>
                <a:ea typeface="ＭＳ Ｐゴシック" pitchFamily="34" charset="-128"/>
              </a:rPr>
              <a:t>Ischemic heart disease</a:t>
            </a:r>
          </a:p>
          <a:p>
            <a:pPr eaLnBrk="1" hangingPunct="1"/>
            <a:r>
              <a:rPr lang="en-US" altLang="en-US" sz="2000" dirty="0">
                <a:solidFill>
                  <a:schemeClr val="tx1"/>
                </a:solidFill>
                <a:latin typeface="+mn-lt"/>
                <a:ea typeface="ＭＳ Ｐゴシック" pitchFamily="34" charset="-128"/>
              </a:rPr>
              <a:t>HIV/AIDS</a:t>
            </a:r>
          </a:p>
        </p:txBody>
      </p:sp>
      <p:sp>
        <p:nvSpPr>
          <p:cNvPr id="17412" name="Content Placeholder 10"/>
          <p:cNvSpPr>
            <a:spLocks noGrp="1"/>
          </p:cNvSpPr>
          <p:nvPr>
            <p:ph sz="half" idx="4294967295"/>
          </p:nvPr>
        </p:nvSpPr>
        <p:spPr>
          <a:xfrm>
            <a:off x="5334000" y="1447800"/>
            <a:ext cx="3810000" cy="5286375"/>
          </a:xfrm>
        </p:spPr>
        <p:txBody>
          <a:bodyPr/>
          <a:lstStyle/>
          <a:p>
            <a:pPr algn="ctr" eaLnBrk="1" hangingPunct="1">
              <a:spcAft>
                <a:spcPts val="600"/>
              </a:spcAft>
              <a:buFontTx/>
              <a:buNone/>
            </a:pPr>
            <a:r>
              <a:rPr lang="en-US" altLang="en-US" sz="3200" b="1" dirty="0">
                <a:solidFill>
                  <a:srgbClr val="3F085E"/>
                </a:solidFill>
                <a:latin typeface="+mn-lt"/>
                <a:ea typeface="ＭＳ Ｐゴシック" pitchFamily="34" charset="-128"/>
              </a:rPr>
              <a:t>2030</a:t>
            </a:r>
          </a:p>
          <a:p>
            <a:pPr eaLnBrk="1" hangingPunct="1"/>
            <a:r>
              <a:rPr lang="en-US" altLang="en-US" sz="2000" dirty="0">
                <a:solidFill>
                  <a:schemeClr val="tx1"/>
                </a:solidFill>
                <a:latin typeface="+mn-lt"/>
                <a:ea typeface="ＭＳ Ｐゴシック" pitchFamily="34" charset="-128"/>
              </a:rPr>
              <a:t>Unipolar depression</a:t>
            </a:r>
          </a:p>
          <a:p>
            <a:pPr eaLnBrk="1" hangingPunct="1"/>
            <a:r>
              <a:rPr lang="en-US" altLang="en-US" sz="2000" dirty="0">
                <a:solidFill>
                  <a:schemeClr val="tx1"/>
                </a:solidFill>
                <a:latin typeface="+mn-lt"/>
                <a:ea typeface="ＭＳ Ｐゴシック" pitchFamily="34" charset="-128"/>
              </a:rPr>
              <a:t>Ischemic heart disease</a:t>
            </a:r>
          </a:p>
          <a:p>
            <a:pPr eaLnBrk="1" hangingPunct="1"/>
            <a:r>
              <a:rPr lang="en-US" altLang="en-US" sz="2000" dirty="0">
                <a:solidFill>
                  <a:schemeClr val="tx1"/>
                </a:solidFill>
                <a:latin typeface="+mn-lt"/>
                <a:ea typeface="ＭＳ Ｐゴシック" pitchFamily="34" charset="-128"/>
              </a:rPr>
              <a:t>Road traffic accidents</a:t>
            </a:r>
          </a:p>
          <a:p>
            <a:pPr eaLnBrk="1" hangingPunct="1"/>
            <a:r>
              <a:rPr lang="en-US" altLang="en-US" sz="2000" dirty="0">
                <a:solidFill>
                  <a:schemeClr val="tx1"/>
                </a:solidFill>
                <a:latin typeface="+mn-lt"/>
                <a:ea typeface="ＭＳ Ｐゴシック" pitchFamily="34" charset="-128"/>
              </a:rPr>
              <a:t>Cerebrovascular disease</a:t>
            </a:r>
          </a:p>
          <a:p>
            <a:pPr eaLnBrk="1" hangingPunct="1"/>
            <a:r>
              <a:rPr lang="en-US" altLang="en-US" sz="2000" dirty="0">
                <a:solidFill>
                  <a:schemeClr val="tx1"/>
                </a:solidFill>
                <a:latin typeface="+mn-lt"/>
                <a:ea typeface="ＭＳ Ｐゴシック" pitchFamily="34" charset="-128"/>
              </a:rPr>
              <a:t>COPD</a:t>
            </a:r>
          </a:p>
          <a:p>
            <a:pPr eaLnBrk="1" hangingPunct="1"/>
            <a:endParaRPr lang="en-US" altLang="en-US" sz="2400" dirty="0">
              <a:latin typeface="+mn-lt"/>
              <a:ea typeface="ＭＳ Ｐゴシック" pitchFamily="34" charset="-128"/>
            </a:endParaRPr>
          </a:p>
        </p:txBody>
      </p:sp>
      <p:sp>
        <p:nvSpPr>
          <p:cNvPr id="17413" name="Text Box 8"/>
          <p:cNvSpPr txBox="1">
            <a:spLocks noChangeArrowheads="1"/>
          </p:cNvSpPr>
          <p:nvPr/>
        </p:nvSpPr>
        <p:spPr bwMode="auto">
          <a:xfrm>
            <a:off x="4627419" y="1787525"/>
            <a:ext cx="396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ＭＳ Ｐゴシック" pitchFamily="34" charset="-128"/>
              </a:defRPr>
            </a:lvl1pPr>
            <a:lvl2pPr marL="742950" indent="-285750" eaLnBrk="0" hangingPunct="0">
              <a:defRPr b="1">
                <a:solidFill>
                  <a:schemeClr val="tx1"/>
                </a:solidFill>
                <a:latin typeface="Arial" pitchFamily="34" charset="0"/>
                <a:ea typeface="ＭＳ Ｐゴシック" pitchFamily="34" charset="-128"/>
              </a:defRPr>
            </a:lvl2pPr>
            <a:lvl3pPr marL="1143000" indent="-228600" eaLnBrk="0" hangingPunct="0">
              <a:defRPr b="1">
                <a:solidFill>
                  <a:schemeClr val="tx1"/>
                </a:solidFill>
                <a:latin typeface="Arial" pitchFamily="34" charset="0"/>
                <a:ea typeface="ＭＳ Ｐゴシック" pitchFamily="34" charset="-128"/>
              </a:defRPr>
            </a:lvl3pPr>
            <a:lvl4pPr marL="1600200" indent="-228600" eaLnBrk="0" hangingPunct="0">
              <a:defRPr b="1">
                <a:solidFill>
                  <a:schemeClr val="tx1"/>
                </a:solidFill>
                <a:latin typeface="Arial" pitchFamily="34" charset="0"/>
                <a:ea typeface="ＭＳ Ｐゴシック" pitchFamily="34" charset="-128"/>
              </a:defRPr>
            </a:lvl4pPr>
            <a:lvl5pPr marL="2057400" indent="-228600" eaLnBrk="0" hangingPunct="0">
              <a:defRPr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endParaRPr lang="en-CA" altLang="en-US" sz="2400" b="0"/>
          </a:p>
        </p:txBody>
      </p:sp>
      <p:sp>
        <p:nvSpPr>
          <p:cNvPr id="15366" name="Text Box 4"/>
          <p:cNvSpPr txBox="1">
            <a:spLocks noChangeArrowheads="1"/>
          </p:cNvSpPr>
          <p:nvPr/>
        </p:nvSpPr>
        <p:spPr bwMode="auto">
          <a:xfrm>
            <a:off x="101600" y="5568950"/>
            <a:ext cx="6070600" cy="1311275"/>
          </a:xfrm>
          <a:prstGeom prst="rect">
            <a:avLst/>
          </a:prstGeom>
          <a:noFill/>
          <a:ln w="9525">
            <a:noFill/>
            <a:miter lim="800000"/>
            <a:headEnd/>
            <a:tailEnd/>
          </a:ln>
          <a:effectLst>
            <a:outerShdw dist="35921" sx="999" sy="999" algn="ctr" rotWithShape="0">
              <a:srgbClr val="000000"/>
            </a:outerShdw>
          </a:effectLst>
        </p:spPr>
        <p:txBody>
          <a:bodyPr wrap="square">
            <a:spAutoFit/>
          </a:bodyPr>
          <a:lstStyle/>
          <a:p>
            <a:pPr eaLnBrk="0" hangingPunct="0">
              <a:defRPr/>
            </a:pPr>
            <a:r>
              <a:rPr lang="en-US" sz="1000" b="0" dirty="0"/>
              <a:t>MDD = major depressive disorder; LRTI = lower respiratory tract infection; HIV = human immunodeficiency virus; AIDS = acquired immunodeficiency syndrome; COPD = chronic obstructive pulmonary disease</a:t>
            </a:r>
            <a:br>
              <a:rPr lang="en-US" sz="1000" b="0" dirty="0"/>
            </a:br>
            <a:r>
              <a:rPr lang="en-US" sz="1000" b="0" dirty="0"/>
              <a:t>1. World Health Organization. </a:t>
            </a:r>
            <a:r>
              <a:rPr lang="en-US" sz="1000" b="0" i="1" dirty="0"/>
              <a:t>The Global Burden of Disease: 2004 Update</a:t>
            </a:r>
            <a:r>
              <a:rPr lang="en-US" sz="1000" b="0" dirty="0"/>
              <a:t>. WHO; 2004.</a:t>
            </a:r>
            <a:br>
              <a:rPr lang="en-US" sz="1000" b="0" dirty="0"/>
            </a:br>
            <a:r>
              <a:rPr lang="en-US" sz="1000" b="0" dirty="0"/>
              <a:t>2. World Health Organization. World Health Organization Website. Mental Health. Depression. What is depression? Available at: </a:t>
            </a:r>
            <a:r>
              <a:rPr lang="en-US" sz="1000" b="0" dirty="0">
                <a:hlinkClick r:id="rId3"/>
              </a:rPr>
              <a:t>http://www.who.int/mental_health/management/depression/definition/en/index.html</a:t>
            </a:r>
            <a:r>
              <a:rPr lang="en-US" sz="1000" b="0" dirty="0"/>
              <a:t>, </a:t>
            </a:r>
            <a:br>
              <a:rPr lang="en-US" sz="1000" b="0" dirty="0"/>
            </a:br>
            <a:r>
              <a:rPr lang="en-US" sz="1000" b="0" dirty="0"/>
              <a:t>Accessed October 28, 2011.</a:t>
            </a:r>
            <a:endParaRPr lang="en-CA" sz="1000" b="0" dirty="0"/>
          </a:p>
        </p:txBody>
      </p:sp>
      <p:sp>
        <p:nvSpPr>
          <p:cNvPr id="3" name="Rounded Rectangle 2"/>
          <p:cNvSpPr/>
          <p:nvPr/>
        </p:nvSpPr>
        <p:spPr>
          <a:xfrm>
            <a:off x="1133186" y="3962400"/>
            <a:ext cx="6791614" cy="144780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2400" u="sng" dirty="0">
                <a:solidFill>
                  <a:schemeClr val="tx1"/>
                </a:solidFill>
              </a:rPr>
              <a:t>MDD:</a:t>
            </a:r>
          </a:p>
          <a:p>
            <a:pPr marL="285750" indent="-285750" algn="ctr">
              <a:buFont typeface="Arial" pitchFamily="34" charset="0"/>
              <a:buChar char="•"/>
              <a:defRPr/>
            </a:pPr>
            <a:r>
              <a:rPr lang="en-CA" sz="2400" b="0" dirty="0">
                <a:solidFill>
                  <a:schemeClr val="tx1"/>
                </a:solidFill>
              </a:rPr>
              <a:t>2004: #3 cause of global burden of disease</a:t>
            </a:r>
          </a:p>
          <a:p>
            <a:pPr marL="285750" indent="-285750" algn="ctr">
              <a:buFont typeface="Arial" pitchFamily="34" charset="0"/>
              <a:buChar char="•"/>
              <a:defRPr/>
            </a:pPr>
            <a:r>
              <a:rPr lang="en-CA" sz="2400" b="0" dirty="0">
                <a:solidFill>
                  <a:schemeClr val="tx1"/>
                </a:solidFill>
              </a:rPr>
              <a:t>2020: #2 cause of global burden of disease</a:t>
            </a:r>
          </a:p>
          <a:p>
            <a:pPr marL="285750" indent="-285750" algn="ctr">
              <a:buFont typeface="Arial" pitchFamily="34" charset="0"/>
              <a:buChar char="•"/>
              <a:defRPr/>
            </a:pPr>
            <a:r>
              <a:rPr lang="en-CA" sz="2400" b="0" dirty="0">
                <a:solidFill>
                  <a:schemeClr val="tx1"/>
                </a:solidFill>
              </a:rPr>
              <a:t>2030: #1 cause of global burden of disease </a:t>
            </a:r>
          </a:p>
        </p:txBody>
      </p:sp>
    </p:spTree>
    <p:extLst>
      <p:ext uri="{BB962C8B-B14F-4D97-AF65-F5344CB8AC3E}">
        <p14:creationId xmlns:p14="http://schemas.microsoft.com/office/powerpoint/2010/main" val="28988186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p:txBody>
          <a:bodyPr/>
          <a:lstStyle/>
          <a:p>
            <a:pPr eaLnBrk="1" hangingPunct="1"/>
            <a:r>
              <a:rPr lang="en-US" altLang="en-US" sz="3200" b="1" dirty="0">
                <a:effectLst/>
              </a:rPr>
              <a:t>Likelihood of Depression Increases with No. of Physical Symptoms at Presentation</a:t>
            </a:r>
          </a:p>
        </p:txBody>
      </p:sp>
      <p:graphicFrame>
        <p:nvGraphicFramePr>
          <p:cNvPr id="57347" name="Object 2"/>
          <p:cNvGraphicFramePr>
            <a:graphicFrameLocks noGrp="1" noChangeAspect="1"/>
          </p:cNvGraphicFramePr>
          <p:nvPr>
            <p:ph sz="half" idx="1"/>
          </p:nvPr>
        </p:nvGraphicFramePr>
        <p:xfrm>
          <a:off x="1557338" y="1752600"/>
          <a:ext cx="5994400" cy="4191000"/>
        </p:xfrm>
        <a:graphic>
          <a:graphicData uri="http://schemas.openxmlformats.org/presentationml/2006/ole">
            <mc:AlternateContent xmlns:mc="http://schemas.openxmlformats.org/markup-compatibility/2006">
              <mc:Choice xmlns:v="urn:schemas-microsoft-com:vml" Requires="v">
                <p:oleObj name="Chart" r:id="rId3" imgW="5381692" imgH="3762361" progId="Excel.Sheet.8">
                  <p:embed/>
                </p:oleObj>
              </mc:Choice>
              <mc:Fallback>
                <p:oleObj name="Chart" r:id="rId3" imgW="5381692" imgH="3762361" progId="Excel.Sheet.8">
                  <p:embed/>
                  <p:pic>
                    <p:nvPicPr>
                      <p:cNvPr id="57347"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7338" y="1752600"/>
                        <a:ext cx="5994400"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57348" name="Slide Number Placeholder 4"/>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ea typeface="MS PGothic"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ea typeface="MS PGothic"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ea typeface="MS PGothic" pitchFamily="34" charset="-128"/>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ea typeface="MS PGothic" pitchFamily="34" charset="-128"/>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5pPr>
            <a:lvl6pPr marL="25146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6pPr>
            <a:lvl7pPr marL="29718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7pPr>
            <a:lvl8pPr marL="34290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8pPr>
            <a:lvl9pPr marL="38862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9pPr>
          </a:lstStyle>
          <a:p>
            <a:pPr eaLnBrk="1" hangingPunct="1">
              <a:spcBef>
                <a:spcPct val="0"/>
              </a:spcBef>
              <a:buClrTx/>
              <a:buSzTx/>
              <a:buFontTx/>
              <a:buNone/>
              <a:defRPr/>
            </a:pPr>
            <a:fld id="{19577654-CE70-4BF3-9D78-7EA9F1AA456F}" type="slidenum">
              <a:rPr lang="en-US" altLang="en-US" sz="1200" smtClean="0">
                <a:solidFill>
                  <a:srgbClr val="045C75"/>
                </a:solidFill>
              </a:rPr>
              <a:pPr eaLnBrk="1" hangingPunct="1">
                <a:spcBef>
                  <a:spcPct val="0"/>
                </a:spcBef>
                <a:buClrTx/>
                <a:buSzTx/>
                <a:buFontTx/>
                <a:buNone/>
                <a:defRPr/>
              </a:pPr>
              <a:t>30</a:t>
            </a:fld>
            <a:endParaRPr lang="en-US" altLang="en-US" sz="1200">
              <a:solidFill>
                <a:srgbClr val="045C75"/>
              </a:solidFill>
            </a:endParaRPr>
          </a:p>
        </p:txBody>
      </p:sp>
      <p:sp>
        <p:nvSpPr>
          <p:cNvPr id="57349" name="Text Box 4"/>
          <p:cNvSpPr txBox="1">
            <a:spLocks noChangeArrowheads="1"/>
          </p:cNvSpPr>
          <p:nvPr/>
        </p:nvSpPr>
        <p:spPr bwMode="auto">
          <a:xfrm>
            <a:off x="2057400" y="6208713"/>
            <a:ext cx="41910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ea typeface="MS PGothic"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ea typeface="MS PGothic"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ea typeface="MS PGothic" pitchFamily="34" charset="-128"/>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ea typeface="MS PGothic" pitchFamily="34" charset="-128"/>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5pPr>
            <a:lvl6pPr marL="25146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6pPr>
            <a:lvl7pPr marL="29718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7pPr>
            <a:lvl8pPr marL="34290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8pPr>
            <a:lvl9pPr marL="38862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9pPr>
          </a:lstStyle>
          <a:p>
            <a:pPr eaLnBrk="1" hangingPunct="1">
              <a:spcBef>
                <a:spcPct val="0"/>
              </a:spcBef>
              <a:buClrTx/>
              <a:buSzTx/>
              <a:buFontTx/>
              <a:buNone/>
            </a:pPr>
            <a:r>
              <a:rPr lang="en-US" altLang="en-US" sz="1800">
                <a:cs typeface="Arial" pitchFamily="34" charset="0"/>
              </a:rPr>
              <a:t>Kroenke K, et al. Arch Fam Med 1994 </a:t>
            </a:r>
          </a:p>
        </p:txBody>
      </p:sp>
    </p:spTree>
    <p:extLst>
      <p:ext uri="{BB962C8B-B14F-4D97-AF65-F5344CB8AC3E}">
        <p14:creationId xmlns:p14="http://schemas.microsoft.com/office/powerpoint/2010/main" val="1192257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1219200"/>
          </a:xfrm>
        </p:spPr>
        <p:txBody>
          <a:bodyPr/>
          <a:lstStyle/>
          <a:p>
            <a:pPr algn="l"/>
            <a:r>
              <a:rPr lang="en-US" sz="3200" b="1" dirty="0"/>
              <a:t>Medical screening for mood episodes should include:</a:t>
            </a:r>
          </a:p>
        </p:txBody>
      </p:sp>
      <p:sp>
        <p:nvSpPr>
          <p:cNvPr id="3" name="Content Placeholder 2"/>
          <p:cNvSpPr>
            <a:spLocks noGrp="1"/>
          </p:cNvSpPr>
          <p:nvPr>
            <p:ph idx="1"/>
          </p:nvPr>
        </p:nvSpPr>
        <p:spPr>
          <a:xfrm>
            <a:off x="381000" y="1752600"/>
            <a:ext cx="8305800" cy="4373563"/>
          </a:xfrm>
        </p:spPr>
        <p:txBody>
          <a:bodyPr>
            <a:normAutofit/>
          </a:bodyPr>
          <a:lstStyle/>
          <a:p>
            <a:pPr marL="0" indent="0">
              <a:buNone/>
            </a:pPr>
            <a:r>
              <a:rPr lang="en-US" dirty="0">
                <a:solidFill>
                  <a:schemeClr val="tx1"/>
                </a:solidFill>
                <a:latin typeface="+mn-lt"/>
              </a:rPr>
              <a:t> - review of systems, physical exam, blood count and chemistries, thyroid function tests, and tests for auto-immune factors. Other studies ( EKG, neuroimaging) should be obtained only if indicated by specific symptoms, not just abnormal mood. </a:t>
            </a:r>
          </a:p>
        </p:txBody>
      </p:sp>
    </p:spTree>
    <p:extLst>
      <p:ext uri="{BB962C8B-B14F-4D97-AF65-F5344CB8AC3E}">
        <p14:creationId xmlns:p14="http://schemas.microsoft.com/office/powerpoint/2010/main" val="3394499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4" name="Rectangle 6"/>
          <p:cNvSpPr>
            <a:spLocks noGrp="1" noChangeArrowheads="1"/>
          </p:cNvSpPr>
          <p:nvPr>
            <p:ph idx="1"/>
          </p:nvPr>
        </p:nvSpPr>
        <p:spPr/>
        <p:txBody>
          <a:bodyPr/>
          <a:lstStyle/>
          <a:p>
            <a:pPr algn="l">
              <a:buFontTx/>
              <a:buNone/>
            </a:pPr>
            <a:r>
              <a:rPr lang="en-GB" altLang="en-US" dirty="0">
                <a:solidFill>
                  <a:schemeClr val="tx1"/>
                </a:solidFill>
                <a:latin typeface="+mn-lt"/>
              </a:rPr>
              <a:t>Grief</a:t>
            </a:r>
          </a:p>
          <a:p>
            <a:pPr algn="l">
              <a:buFontTx/>
              <a:buNone/>
            </a:pPr>
            <a:endParaRPr lang="en-GB" altLang="en-US" dirty="0">
              <a:solidFill>
                <a:schemeClr val="tx1"/>
              </a:solidFill>
              <a:latin typeface="+mn-lt"/>
            </a:endParaRPr>
          </a:p>
          <a:p>
            <a:pPr algn="l">
              <a:buFontTx/>
              <a:buNone/>
            </a:pPr>
            <a:r>
              <a:rPr lang="en-GB" altLang="en-US" dirty="0">
                <a:solidFill>
                  <a:schemeClr val="tx1"/>
                </a:solidFill>
                <a:latin typeface="+mn-lt"/>
              </a:rPr>
              <a:t>Medical causes </a:t>
            </a:r>
          </a:p>
          <a:p>
            <a:pPr algn="l">
              <a:buFontTx/>
              <a:buNone/>
            </a:pPr>
            <a:endParaRPr lang="en-GB" altLang="en-US" dirty="0">
              <a:solidFill>
                <a:schemeClr val="tx1"/>
              </a:solidFill>
              <a:latin typeface="+mn-lt"/>
            </a:endParaRPr>
          </a:p>
          <a:p>
            <a:pPr algn="l">
              <a:buFontTx/>
              <a:buNone/>
            </a:pPr>
            <a:r>
              <a:rPr lang="en-GB" altLang="en-US" dirty="0">
                <a:solidFill>
                  <a:schemeClr val="tx1"/>
                </a:solidFill>
                <a:latin typeface="+mn-lt"/>
              </a:rPr>
              <a:t>Other psychiatric disorders</a:t>
            </a:r>
          </a:p>
          <a:p>
            <a:pPr algn="l">
              <a:buFontTx/>
              <a:buNone/>
            </a:pPr>
            <a:endParaRPr lang="en-US" altLang="en-US" dirty="0">
              <a:solidFill>
                <a:schemeClr val="tx1"/>
              </a:solidFill>
              <a:latin typeface="+mn-lt"/>
            </a:endParaRPr>
          </a:p>
        </p:txBody>
      </p:sp>
      <p:sp>
        <p:nvSpPr>
          <p:cNvPr id="2" name="Rectangle 1"/>
          <p:cNvSpPr/>
          <p:nvPr/>
        </p:nvSpPr>
        <p:spPr>
          <a:xfrm>
            <a:off x="685800" y="533400"/>
            <a:ext cx="7924800" cy="584775"/>
          </a:xfrm>
          <a:prstGeom prst="rect">
            <a:avLst/>
          </a:prstGeom>
        </p:spPr>
        <p:txBody>
          <a:bodyPr wrap="square">
            <a:spAutoFit/>
          </a:bodyPr>
          <a:lstStyle/>
          <a:p>
            <a:r>
              <a:rPr lang="en-GB" altLang="en-US" sz="3200" b="1" dirty="0">
                <a:solidFill>
                  <a:schemeClr val="tx2"/>
                </a:solidFill>
              </a:rPr>
              <a:t>Differential diagnosis of Depression </a:t>
            </a:r>
            <a:endParaRPr lang="en-US" sz="3200" b="1" dirty="0">
              <a:solidFill>
                <a:schemeClr val="tx2"/>
              </a:solidFill>
            </a:endParaRPr>
          </a:p>
        </p:txBody>
      </p:sp>
    </p:spTree>
    <p:extLst>
      <p:ext uri="{BB962C8B-B14F-4D97-AF65-F5344CB8AC3E}">
        <p14:creationId xmlns:p14="http://schemas.microsoft.com/office/powerpoint/2010/main" val="27277006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idx="1"/>
          </p:nvPr>
        </p:nvSpPr>
        <p:spPr>
          <a:noFill/>
          <a:ln/>
        </p:spPr>
        <p:txBody>
          <a:bodyPr lIns="92075" tIns="46038" rIns="92075" bIns="46038"/>
          <a:lstStyle/>
          <a:p>
            <a:pPr algn="l" rtl="0">
              <a:buSzPts val="3800"/>
              <a:buFont typeface="Tahoma" pitchFamily="34" charset="0"/>
              <a:buChar char="•"/>
            </a:pPr>
            <a:r>
              <a:rPr lang="en-US" altLang="en-US" dirty="0">
                <a:solidFill>
                  <a:schemeClr val="tx1"/>
                </a:solidFill>
                <a:latin typeface="+mn-lt"/>
              </a:rPr>
              <a:t>Grief is the physical, emotional, somatic, cognitive and spiritual response to actual or threatened loss of a person, thing or place to which we are emotionally attached.  We grieve because we are biologically willed to attach. (John Bowlby, Father of Attachment Theory)</a:t>
            </a:r>
          </a:p>
        </p:txBody>
      </p:sp>
      <p:sp>
        <p:nvSpPr>
          <p:cNvPr id="2" name="Rectangle 1"/>
          <p:cNvSpPr/>
          <p:nvPr/>
        </p:nvSpPr>
        <p:spPr>
          <a:xfrm>
            <a:off x="1066800" y="457200"/>
            <a:ext cx="7162799" cy="584775"/>
          </a:xfrm>
          <a:prstGeom prst="rect">
            <a:avLst/>
          </a:prstGeom>
        </p:spPr>
        <p:txBody>
          <a:bodyPr wrap="square">
            <a:spAutoFit/>
          </a:bodyPr>
          <a:lstStyle/>
          <a:p>
            <a:pPr algn="ctr"/>
            <a:r>
              <a:rPr lang="en-US" altLang="en-US" sz="3200" b="1" dirty="0">
                <a:solidFill>
                  <a:schemeClr val="tx2"/>
                </a:solidFill>
              </a:rPr>
              <a:t>What is Grief?</a:t>
            </a:r>
            <a:endParaRPr lang="en-US" sz="3200" b="1" dirty="0">
              <a:solidFill>
                <a:schemeClr val="tx2"/>
              </a:solidFill>
            </a:endParaRPr>
          </a:p>
        </p:txBody>
      </p:sp>
    </p:spTree>
    <p:extLst>
      <p:ext uri="{BB962C8B-B14F-4D97-AF65-F5344CB8AC3E}">
        <p14:creationId xmlns:p14="http://schemas.microsoft.com/office/powerpoint/2010/main" val="33510572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idx="1"/>
          </p:nvPr>
        </p:nvSpPr>
        <p:spPr>
          <a:xfrm>
            <a:off x="685800" y="1371600"/>
            <a:ext cx="7924800" cy="4724400"/>
          </a:xfrm>
        </p:spPr>
        <p:txBody>
          <a:bodyPr/>
          <a:lstStyle/>
          <a:p>
            <a:pPr algn="l" rtl="0">
              <a:lnSpc>
                <a:spcPct val="80000"/>
              </a:lnSpc>
              <a:buFontTx/>
              <a:buNone/>
            </a:pPr>
            <a:r>
              <a:rPr lang="en-US" altLang="en-US" sz="2400" u="sng" dirty="0">
                <a:solidFill>
                  <a:schemeClr val="tx1"/>
                </a:solidFill>
                <a:latin typeface="+mn-lt"/>
              </a:rPr>
              <a:t>Pharmacotherapy:</a:t>
            </a:r>
            <a:br>
              <a:rPr lang="en-US" altLang="en-US" sz="2400" dirty="0">
                <a:solidFill>
                  <a:schemeClr val="tx1"/>
                </a:solidFill>
                <a:latin typeface="+mn-lt"/>
              </a:rPr>
            </a:br>
            <a:endParaRPr lang="en-US" altLang="en-US" sz="2400" dirty="0">
              <a:solidFill>
                <a:schemeClr val="tx1"/>
              </a:solidFill>
              <a:latin typeface="+mn-lt"/>
            </a:endParaRPr>
          </a:p>
          <a:p>
            <a:pPr algn="l" rtl="0">
              <a:lnSpc>
                <a:spcPct val="80000"/>
              </a:lnSpc>
            </a:pPr>
            <a:r>
              <a:rPr lang="en-US" altLang="en-US" sz="2400" dirty="0">
                <a:solidFill>
                  <a:schemeClr val="tx1"/>
                </a:solidFill>
                <a:latin typeface="+mn-lt"/>
              </a:rPr>
              <a:t> 50 to 70% effective</a:t>
            </a:r>
          </a:p>
          <a:p>
            <a:pPr algn="l" rtl="0">
              <a:lnSpc>
                <a:spcPct val="80000"/>
              </a:lnSpc>
              <a:buFontTx/>
              <a:buNone/>
            </a:pPr>
            <a:endParaRPr lang="en-US" altLang="en-US" sz="2400" dirty="0">
              <a:solidFill>
                <a:schemeClr val="tx1"/>
              </a:solidFill>
              <a:latin typeface="+mn-lt"/>
            </a:endParaRPr>
          </a:p>
          <a:p>
            <a:pPr algn="l" rtl="0">
              <a:lnSpc>
                <a:spcPct val="80000"/>
              </a:lnSpc>
              <a:buFontTx/>
              <a:buNone/>
            </a:pPr>
            <a:r>
              <a:rPr lang="en-US" altLang="en-US" sz="2400" dirty="0">
                <a:solidFill>
                  <a:schemeClr val="tx1"/>
                </a:solidFill>
                <a:latin typeface="+mn-lt"/>
              </a:rPr>
              <a:t> </a:t>
            </a:r>
            <a:r>
              <a:rPr lang="en-US" altLang="en-US" sz="2400" u="sng" dirty="0">
                <a:solidFill>
                  <a:schemeClr val="tx1"/>
                </a:solidFill>
                <a:latin typeface="+mn-lt"/>
              </a:rPr>
              <a:t>Selection factors</a:t>
            </a:r>
            <a:r>
              <a:rPr lang="en-US" altLang="en-US" sz="2400" dirty="0">
                <a:solidFill>
                  <a:schemeClr val="tx1"/>
                </a:solidFill>
                <a:latin typeface="+mn-lt"/>
              </a:rPr>
              <a:t>: </a:t>
            </a:r>
          </a:p>
          <a:p>
            <a:pPr algn="l" rtl="0">
              <a:lnSpc>
                <a:spcPct val="80000"/>
              </a:lnSpc>
              <a:buFont typeface="Wingdings" pitchFamily="2" charset="2"/>
              <a:buChar char="Ø"/>
            </a:pPr>
            <a:r>
              <a:rPr lang="en-US" altLang="en-US" sz="2400" b="1" dirty="0">
                <a:solidFill>
                  <a:schemeClr val="tx1"/>
                </a:solidFill>
                <a:latin typeface="+mn-lt"/>
              </a:rPr>
              <a:t> </a:t>
            </a:r>
            <a:r>
              <a:rPr lang="en-US" altLang="en-US" sz="2400" dirty="0">
                <a:solidFill>
                  <a:schemeClr val="tx1"/>
                </a:solidFill>
                <a:latin typeface="+mn-lt"/>
              </a:rPr>
              <a:t>prior response to agent</a:t>
            </a:r>
          </a:p>
          <a:p>
            <a:pPr algn="l" rtl="0">
              <a:lnSpc>
                <a:spcPct val="80000"/>
              </a:lnSpc>
              <a:buFont typeface="Wingdings" pitchFamily="2" charset="2"/>
              <a:buChar char="Ø"/>
            </a:pPr>
            <a:r>
              <a:rPr lang="en-US" altLang="en-US" sz="2400" dirty="0">
                <a:solidFill>
                  <a:schemeClr val="tx1"/>
                </a:solidFill>
                <a:latin typeface="+mn-lt"/>
              </a:rPr>
              <a:t> anticipated side effects </a:t>
            </a:r>
          </a:p>
          <a:p>
            <a:pPr algn="l" rtl="0">
              <a:lnSpc>
                <a:spcPct val="80000"/>
              </a:lnSpc>
              <a:buFont typeface="Wingdings" pitchFamily="2" charset="2"/>
              <a:buChar char="Ø"/>
            </a:pPr>
            <a:r>
              <a:rPr lang="en-US" altLang="en-US" sz="2400" dirty="0">
                <a:solidFill>
                  <a:schemeClr val="tx1"/>
                </a:solidFill>
                <a:latin typeface="+mn-lt"/>
              </a:rPr>
              <a:t> concomitant illness </a:t>
            </a:r>
          </a:p>
          <a:p>
            <a:pPr algn="l" rtl="0">
              <a:lnSpc>
                <a:spcPct val="80000"/>
              </a:lnSpc>
              <a:buFont typeface="Wingdings" pitchFamily="2" charset="2"/>
              <a:buChar char="Ø"/>
            </a:pPr>
            <a:r>
              <a:rPr lang="en-US" altLang="en-US" sz="2400" dirty="0">
                <a:solidFill>
                  <a:schemeClr val="tx1"/>
                </a:solidFill>
                <a:latin typeface="+mn-lt"/>
              </a:rPr>
              <a:t> potential for drug interactions</a:t>
            </a:r>
          </a:p>
          <a:p>
            <a:pPr algn="l" rtl="0">
              <a:lnSpc>
                <a:spcPct val="80000"/>
              </a:lnSpc>
              <a:buFont typeface="Wingdings" pitchFamily="2" charset="2"/>
              <a:buChar char="Ø"/>
            </a:pPr>
            <a:r>
              <a:rPr lang="en-US" altLang="en-US" sz="2400" dirty="0">
                <a:solidFill>
                  <a:schemeClr val="tx1"/>
                </a:solidFill>
                <a:latin typeface="+mn-lt"/>
              </a:rPr>
              <a:t> family history of response</a:t>
            </a:r>
          </a:p>
          <a:p>
            <a:pPr algn="l" rtl="0">
              <a:lnSpc>
                <a:spcPct val="80000"/>
              </a:lnSpc>
              <a:buFont typeface="Wingdings" pitchFamily="2" charset="2"/>
              <a:buChar char="Ø"/>
            </a:pPr>
            <a:r>
              <a:rPr lang="en-US" altLang="en-US" sz="2400" dirty="0">
                <a:solidFill>
                  <a:schemeClr val="tx1"/>
                </a:solidFill>
                <a:latin typeface="+mn-lt"/>
              </a:rPr>
              <a:t> patient desire</a:t>
            </a:r>
          </a:p>
          <a:p>
            <a:pPr algn="l" rtl="0">
              <a:lnSpc>
                <a:spcPct val="80000"/>
              </a:lnSpc>
              <a:buFont typeface="Wingdings" pitchFamily="2" charset="2"/>
              <a:buChar char="Ø"/>
            </a:pPr>
            <a:r>
              <a:rPr lang="en-US" altLang="en-US" sz="2400" dirty="0">
                <a:solidFill>
                  <a:schemeClr val="tx1"/>
                </a:solidFill>
                <a:latin typeface="+mn-lt"/>
              </a:rPr>
              <a:t> cost</a:t>
            </a:r>
          </a:p>
        </p:txBody>
      </p:sp>
      <p:sp>
        <p:nvSpPr>
          <p:cNvPr id="2" name="Rectangle 1"/>
          <p:cNvSpPr/>
          <p:nvPr/>
        </p:nvSpPr>
        <p:spPr>
          <a:xfrm>
            <a:off x="1066800" y="381000"/>
            <a:ext cx="6858000" cy="584775"/>
          </a:xfrm>
          <a:prstGeom prst="rect">
            <a:avLst/>
          </a:prstGeom>
        </p:spPr>
        <p:txBody>
          <a:bodyPr wrap="square">
            <a:spAutoFit/>
          </a:bodyPr>
          <a:lstStyle/>
          <a:p>
            <a:pPr algn="ctr"/>
            <a:r>
              <a:rPr lang="en-US" altLang="en-US" sz="3200" b="1" dirty="0">
                <a:solidFill>
                  <a:schemeClr val="tx2"/>
                </a:solidFill>
              </a:rPr>
              <a:t>DEPRESSION MANAGEMENT</a:t>
            </a:r>
          </a:p>
        </p:txBody>
      </p:sp>
    </p:spTree>
    <p:extLst>
      <p:ext uri="{BB962C8B-B14F-4D97-AF65-F5344CB8AC3E}">
        <p14:creationId xmlns:p14="http://schemas.microsoft.com/office/powerpoint/2010/main" val="379057374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https://www.cnsforum.com/upload/imagebank/large/Drug_SNRI_norm.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710" y="11784"/>
            <a:ext cx="9128289" cy="68462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859316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458200" cy="762000"/>
          </a:xfrm>
        </p:spPr>
        <p:txBody>
          <a:bodyPr>
            <a:normAutofit fontScale="90000"/>
          </a:bodyPr>
          <a:lstStyle/>
          <a:p>
            <a:pPr>
              <a:defRPr/>
            </a:pPr>
            <a:br>
              <a:rPr lang="en-US" sz="3600" b="1" dirty="0"/>
            </a:br>
            <a:br>
              <a:rPr lang="en-US" sz="3600" b="1" dirty="0"/>
            </a:br>
            <a:br>
              <a:rPr lang="en-US" sz="3600" b="1" dirty="0"/>
            </a:br>
            <a:br>
              <a:rPr lang="en-US" sz="3600" b="1" dirty="0"/>
            </a:br>
            <a:br>
              <a:rPr lang="en-US" sz="3600" b="1" dirty="0"/>
            </a:br>
            <a:br>
              <a:rPr lang="en-US" sz="3600" b="1" dirty="0"/>
            </a:br>
            <a:br>
              <a:rPr lang="en-US" sz="3600" b="1" dirty="0"/>
            </a:br>
            <a:r>
              <a:rPr lang="en-US" sz="3600" b="1" dirty="0"/>
              <a:t>SSRI</a:t>
            </a:r>
            <a:endParaRPr lang="en-GB" sz="3600" b="1" dirty="0"/>
          </a:p>
        </p:txBody>
      </p:sp>
      <p:sp>
        <p:nvSpPr>
          <p:cNvPr id="3" name="Content Placeholder 2"/>
          <p:cNvSpPr>
            <a:spLocks noGrp="1"/>
          </p:cNvSpPr>
          <p:nvPr>
            <p:ph idx="1"/>
          </p:nvPr>
        </p:nvSpPr>
        <p:spPr/>
        <p:txBody>
          <a:bodyPr>
            <a:normAutofit/>
          </a:bodyPr>
          <a:lstStyle/>
          <a:p>
            <a:pPr>
              <a:defRPr/>
            </a:pPr>
            <a:r>
              <a:rPr lang="en-US" dirty="0">
                <a:solidFill>
                  <a:schemeClr val="tx1"/>
                </a:solidFill>
                <a:latin typeface="+mn-lt"/>
              </a:rPr>
              <a:t>A class of drugs that inhibit the  uptake of serotonin so increases synaptic serotonin levels.</a:t>
            </a:r>
          </a:p>
          <a:p>
            <a:pPr>
              <a:defRPr/>
            </a:pPr>
            <a:r>
              <a:rPr lang="en-US" dirty="0">
                <a:solidFill>
                  <a:schemeClr val="tx1"/>
                </a:solidFill>
                <a:latin typeface="+mn-lt"/>
              </a:rPr>
              <a:t>Many SSRI affect other receptors especially at higher doses.</a:t>
            </a:r>
          </a:p>
          <a:p>
            <a:pPr>
              <a:defRPr/>
            </a:pPr>
            <a:r>
              <a:rPr lang="en-US" b="1" dirty="0">
                <a:solidFill>
                  <a:schemeClr val="tx1"/>
                </a:solidFill>
                <a:latin typeface="+mn-lt"/>
              </a:rPr>
              <a:t>Several serotonin (5-HT) receptors subtypes</a:t>
            </a:r>
            <a:r>
              <a:rPr lang="en-US" dirty="0">
                <a:solidFill>
                  <a:schemeClr val="tx1"/>
                </a:solidFill>
                <a:latin typeface="+mn-lt"/>
              </a:rPr>
              <a:t>.</a:t>
            </a:r>
          </a:p>
          <a:p>
            <a:pPr>
              <a:defRPr/>
            </a:pPr>
            <a:r>
              <a:rPr lang="en-US" dirty="0">
                <a:solidFill>
                  <a:schemeClr val="tx1"/>
                </a:solidFill>
                <a:latin typeface="+mn-lt"/>
              </a:rPr>
              <a:t> The different response we notice in some patients with one antidepressant versus another because they are structurally unrelated and different response related to different morphology of serotonin transport protein.</a:t>
            </a:r>
          </a:p>
          <a:p>
            <a:pPr>
              <a:defRPr/>
            </a:pPr>
            <a:endParaRPr lang="en-US" dirty="0">
              <a:solidFill>
                <a:schemeClr val="tx1"/>
              </a:solidFill>
              <a:latin typeface="+mn-lt"/>
            </a:endParaRPr>
          </a:p>
          <a:p>
            <a:pPr>
              <a:buFont typeface="Symbol" pitchFamily="18" charset="2"/>
              <a:buNone/>
              <a:defRPr/>
            </a:pPr>
            <a:r>
              <a:rPr lang="en-US" dirty="0">
                <a:solidFill>
                  <a:schemeClr val="tx1"/>
                </a:solidFill>
                <a:latin typeface="+mn-lt"/>
              </a:rPr>
              <a:t>        Middleton et al: BMJ (2005) </a:t>
            </a:r>
            <a:endParaRPr lang="en-GB" dirty="0">
              <a:solidFill>
                <a:schemeClr val="tx1"/>
              </a:solidFill>
              <a:latin typeface="+mn-lt"/>
            </a:endParaRPr>
          </a:p>
        </p:txBody>
      </p:sp>
    </p:spTree>
    <p:extLst>
      <p:ext uri="{BB962C8B-B14F-4D97-AF65-F5344CB8AC3E}">
        <p14:creationId xmlns:p14="http://schemas.microsoft.com/office/powerpoint/2010/main" val="3682380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1143000"/>
          </a:xfrm>
        </p:spPr>
        <p:txBody>
          <a:bodyPr/>
          <a:lstStyle/>
          <a:p>
            <a:pPr>
              <a:defRPr/>
            </a:pPr>
            <a:r>
              <a:rPr lang="en-US" sz="3200" b="1" dirty="0"/>
              <a:t>SSRI</a:t>
            </a:r>
            <a:endParaRPr lang="en-GB" sz="3200" b="1" dirty="0"/>
          </a:p>
        </p:txBody>
      </p:sp>
      <p:sp>
        <p:nvSpPr>
          <p:cNvPr id="11267" name="Content Placeholder 2"/>
          <p:cNvSpPr>
            <a:spLocks noGrp="1"/>
          </p:cNvSpPr>
          <p:nvPr>
            <p:ph idx="1"/>
          </p:nvPr>
        </p:nvSpPr>
        <p:spPr/>
        <p:txBody>
          <a:bodyPr>
            <a:normAutofit/>
          </a:bodyPr>
          <a:lstStyle/>
          <a:p>
            <a:r>
              <a:rPr lang="en-US" altLang="en-US" b="1" dirty="0">
                <a:solidFill>
                  <a:schemeClr val="tx1"/>
                </a:solidFill>
                <a:latin typeface="+mn-lt"/>
              </a:rPr>
              <a:t>Fluoxetine</a:t>
            </a:r>
            <a:r>
              <a:rPr lang="en-US" altLang="en-US" dirty="0">
                <a:solidFill>
                  <a:schemeClr val="tx1"/>
                </a:solidFill>
                <a:latin typeface="+mn-lt"/>
              </a:rPr>
              <a:t> : 1988</a:t>
            </a:r>
          </a:p>
          <a:p>
            <a:r>
              <a:rPr lang="en-US" altLang="en-US" b="1" dirty="0">
                <a:solidFill>
                  <a:schemeClr val="tx1"/>
                </a:solidFill>
                <a:latin typeface="+mn-lt"/>
              </a:rPr>
              <a:t>Sertraline</a:t>
            </a:r>
            <a:r>
              <a:rPr lang="en-US" altLang="en-US" dirty="0">
                <a:solidFill>
                  <a:schemeClr val="tx1"/>
                </a:solidFill>
                <a:latin typeface="+mn-lt"/>
              </a:rPr>
              <a:t> : 1992</a:t>
            </a:r>
          </a:p>
          <a:p>
            <a:r>
              <a:rPr lang="en-US" altLang="en-US" b="1" dirty="0">
                <a:solidFill>
                  <a:schemeClr val="tx1"/>
                </a:solidFill>
                <a:latin typeface="+mn-lt"/>
              </a:rPr>
              <a:t>Paroxetine </a:t>
            </a:r>
            <a:r>
              <a:rPr lang="en-US" altLang="en-US" dirty="0">
                <a:solidFill>
                  <a:schemeClr val="tx1"/>
                </a:solidFill>
                <a:latin typeface="+mn-lt"/>
              </a:rPr>
              <a:t>: 1993</a:t>
            </a:r>
          </a:p>
          <a:p>
            <a:r>
              <a:rPr lang="en-US" altLang="en-US" b="1" dirty="0">
                <a:solidFill>
                  <a:schemeClr val="tx1"/>
                </a:solidFill>
                <a:latin typeface="+mn-lt"/>
              </a:rPr>
              <a:t>Fluvoxamine</a:t>
            </a:r>
            <a:r>
              <a:rPr lang="en-US" altLang="en-US" dirty="0">
                <a:solidFill>
                  <a:schemeClr val="tx1"/>
                </a:solidFill>
                <a:latin typeface="+mn-lt"/>
              </a:rPr>
              <a:t> : 1994</a:t>
            </a:r>
          </a:p>
          <a:p>
            <a:r>
              <a:rPr lang="en-US" altLang="en-US" b="1" dirty="0">
                <a:solidFill>
                  <a:schemeClr val="tx1"/>
                </a:solidFill>
                <a:latin typeface="+mn-lt"/>
              </a:rPr>
              <a:t>Citalopram</a:t>
            </a:r>
            <a:r>
              <a:rPr lang="en-US" altLang="en-US" dirty="0">
                <a:solidFill>
                  <a:schemeClr val="tx1"/>
                </a:solidFill>
                <a:latin typeface="+mn-lt"/>
              </a:rPr>
              <a:t> : 1998</a:t>
            </a:r>
          </a:p>
          <a:p>
            <a:r>
              <a:rPr lang="en-US" altLang="en-US" b="1" dirty="0">
                <a:solidFill>
                  <a:schemeClr val="tx1"/>
                </a:solidFill>
                <a:latin typeface="+mn-lt"/>
              </a:rPr>
              <a:t>S. Citalopram </a:t>
            </a:r>
            <a:r>
              <a:rPr lang="en-US" altLang="en-US" dirty="0">
                <a:solidFill>
                  <a:schemeClr val="tx1"/>
                </a:solidFill>
                <a:latin typeface="+mn-lt"/>
              </a:rPr>
              <a:t>: 2002</a:t>
            </a:r>
          </a:p>
          <a:p>
            <a:pPr>
              <a:buFont typeface="Symbol" pitchFamily="18" charset="2"/>
              <a:buNone/>
            </a:pPr>
            <a:endParaRPr lang="en-US" altLang="en-US" dirty="0">
              <a:solidFill>
                <a:schemeClr val="tx1"/>
              </a:solidFill>
              <a:latin typeface="+mn-lt"/>
            </a:endParaRPr>
          </a:p>
          <a:p>
            <a:pPr>
              <a:buFont typeface="Symbol" pitchFamily="18" charset="2"/>
              <a:buNone/>
            </a:pPr>
            <a:r>
              <a:rPr lang="en-US" altLang="en-US" dirty="0">
                <a:solidFill>
                  <a:schemeClr val="tx1"/>
                </a:solidFill>
                <a:latin typeface="+mn-lt"/>
              </a:rPr>
              <a:t>    </a:t>
            </a:r>
          </a:p>
          <a:p>
            <a:pPr>
              <a:buFont typeface="Symbol" pitchFamily="18" charset="2"/>
              <a:buNone/>
            </a:pPr>
            <a:endParaRPr lang="en-GB" altLang="en-US" dirty="0">
              <a:solidFill>
                <a:schemeClr val="tx1"/>
              </a:solidFill>
              <a:latin typeface="+mn-lt"/>
            </a:endParaRPr>
          </a:p>
        </p:txBody>
      </p:sp>
    </p:spTree>
    <p:extLst>
      <p:ext uri="{BB962C8B-B14F-4D97-AF65-F5344CB8AC3E}">
        <p14:creationId xmlns:p14="http://schemas.microsoft.com/office/powerpoint/2010/main" val="2478120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200" b="1" dirty="0">
                <a:effectLst/>
              </a:rPr>
              <a:t>SNRIs</a:t>
            </a:r>
          </a:p>
        </p:txBody>
      </p:sp>
      <p:sp>
        <p:nvSpPr>
          <p:cNvPr id="3" name="Content Placeholder 2"/>
          <p:cNvSpPr>
            <a:spLocks noGrp="1"/>
          </p:cNvSpPr>
          <p:nvPr>
            <p:ph idx="1"/>
          </p:nvPr>
        </p:nvSpPr>
        <p:spPr/>
        <p:txBody>
          <a:bodyPr/>
          <a:lstStyle/>
          <a:p>
            <a:pPr lvl="0"/>
            <a:r>
              <a:rPr lang="en-US" dirty="0" err="1">
                <a:solidFill>
                  <a:schemeClr val="tx1"/>
                </a:solidFill>
                <a:latin typeface="+mn-lt"/>
                <a:ea typeface="ＭＳ Ｐゴシック" pitchFamily="34" charset="-128"/>
              </a:rPr>
              <a:t>Desvenlafaxine</a:t>
            </a:r>
            <a:r>
              <a:rPr lang="en-US" dirty="0">
                <a:solidFill>
                  <a:schemeClr val="tx1"/>
                </a:solidFill>
                <a:latin typeface="+mn-lt"/>
                <a:ea typeface="ＭＳ Ｐゴシック" pitchFamily="34" charset="-128"/>
              </a:rPr>
              <a:t>, duloxetine, venlafaxine </a:t>
            </a:r>
          </a:p>
          <a:p>
            <a:endParaRPr lang="en-US" dirty="0">
              <a:latin typeface="+mn-lt"/>
            </a:endParaRPr>
          </a:p>
        </p:txBody>
      </p:sp>
    </p:spTree>
    <p:extLst>
      <p:ext uri="{BB962C8B-B14F-4D97-AF65-F5344CB8AC3E}">
        <p14:creationId xmlns:p14="http://schemas.microsoft.com/office/powerpoint/2010/main" val="38000797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effectLst/>
              </a:rPr>
              <a:t>Norepinephrine-serotonin modulator</a:t>
            </a:r>
            <a:br>
              <a:rPr lang="en-US" sz="3200" b="1" dirty="0">
                <a:effectLst/>
              </a:rPr>
            </a:br>
            <a:r>
              <a:rPr lang="en-US" sz="3200" b="1" dirty="0">
                <a:effectLst/>
              </a:rPr>
              <a:t>NASA</a:t>
            </a:r>
          </a:p>
        </p:txBody>
      </p:sp>
      <p:sp>
        <p:nvSpPr>
          <p:cNvPr id="3" name="Content Placeholder 2"/>
          <p:cNvSpPr>
            <a:spLocks noGrp="1"/>
          </p:cNvSpPr>
          <p:nvPr>
            <p:ph idx="1"/>
          </p:nvPr>
        </p:nvSpPr>
        <p:spPr>
          <a:xfrm>
            <a:off x="457200" y="2057400"/>
            <a:ext cx="8229600" cy="4068763"/>
          </a:xfrm>
        </p:spPr>
        <p:txBody>
          <a:bodyPr/>
          <a:lstStyle/>
          <a:p>
            <a:pPr fontAlgn="base"/>
            <a:r>
              <a:rPr lang="en-US" dirty="0">
                <a:solidFill>
                  <a:schemeClr val="tx1"/>
                </a:solidFill>
                <a:latin typeface="+mn-lt"/>
              </a:rPr>
              <a:t>Mirtazapine</a:t>
            </a:r>
          </a:p>
          <a:p>
            <a:endParaRPr lang="en-US" dirty="0">
              <a:solidFill>
                <a:schemeClr val="tx1"/>
              </a:solidFill>
              <a:latin typeface="+mn-lt"/>
            </a:endParaRPr>
          </a:p>
        </p:txBody>
      </p:sp>
    </p:spTree>
    <p:extLst>
      <p:ext uri="{BB962C8B-B14F-4D97-AF65-F5344CB8AC3E}">
        <p14:creationId xmlns:p14="http://schemas.microsoft.com/office/powerpoint/2010/main" val="417485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1295400"/>
          </a:xfrm>
        </p:spPr>
        <p:txBody>
          <a:bodyPr>
            <a:normAutofit/>
          </a:bodyPr>
          <a:lstStyle/>
          <a:p>
            <a:pPr>
              <a:lnSpc>
                <a:spcPct val="100000"/>
              </a:lnSpc>
            </a:pPr>
            <a:r>
              <a:rPr lang="en-GB" altLang="en-US" sz="3200" b="1" dirty="0"/>
              <a:t>THE LEADING CAUSES OF DISABILITY WORLDWIDE</a:t>
            </a:r>
            <a:endParaRPr lang="en-US" sz="3200" b="1" dirty="0"/>
          </a:p>
        </p:txBody>
      </p:sp>
      <p:pic>
        <p:nvPicPr>
          <p:cNvPr id="717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2082" t="26275" r="8042" b="18216"/>
          <a:stretch/>
        </p:blipFill>
        <p:spPr bwMode="auto">
          <a:xfrm>
            <a:off x="685800" y="1600200"/>
            <a:ext cx="7620000" cy="495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7340585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a:t> </a:t>
            </a:r>
          </a:p>
        </p:txBody>
      </p:sp>
      <p:sp>
        <p:nvSpPr>
          <p:cNvPr id="30723" name="Content Placeholder 2"/>
          <p:cNvSpPr>
            <a:spLocks noGrp="1"/>
          </p:cNvSpPr>
          <p:nvPr>
            <p:ph idx="1"/>
          </p:nvPr>
        </p:nvSpPr>
        <p:spPr>
          <a:xfrm>
            <a:off x="457200" y="1219200"/>
            <a:ext cx="8229600" cy="4937125"/>
          </a:xfrm>
        </p:spPr>
        <p:txBody>
          <a:bodyPr/>
          <a:lstStyle/>
          <a:p>
            <a:pPr eaLnBrk="1" hangingPunct="1"/>
            <a:endParaRPr lang="en-US" altLang="en-US" dirty="0"/>
          </a:p>
        </p:txBody>
      </p:sp>
      <p:sp>
        <p:nvSpPr>
          <p:cNvPr id="30724" name="Rectangle 47"/>
          <p:cNvSpPr txBox="1">
            <a:spLocks noChangeArrowheads="1"/>
          </p:cNvSpPr>
          <p:nvPr/>
        </p:nvSpPr>
        <p:spPr bwMode="auto">
          <a:xfrm>
            <a:off x="685800" y="222250"/>
            <a:ext cx="77724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altLang="en-US" sz="3200" b="1">
                <a:solidFill>
                  <a:schemeClr val="tx2"/>
                </a:solidFill>
                <a:latin typeface="Bookman Old Style" pitchFamily="18" charset="0"/>
              </a:rPr>
              <a:t>Antidepressants: Guidelines</a:t>
            </a:r>
          </a:p>
        </p:txBody>
      </p:sp>
      <p:graphicFrame>
        <p:nvGraphicFramePr>
          <p:cNvPr id="5" name="Group 61"/>
          <p:cNvGraphicFramePr>
            <a:graphicFrameLocks noGrp="1"/>
          </p:cNvGraphicFramePr>
          <p:nvPr>
            <p:extLst>
              <p:ext uri="{D42A27DB-BD31-4B8C-83A1-F6EECF244321}">
                <p14:modId xmlns:p14="http://schemas.microsoft.com/office/powerpoint/2010/main" val="1275247157"/>
              </p:ext>
            </p:extLst>
          </p:nvPr>
        </p:nvGraphicFramePr>
        <p:xfrm>
          <a:off x="369888" y="1143000"/>
          <a:ext cx="8088312" cy="4456113"/>
        </p:xfrm>
        <a:graphic>
          <a:graphicData uri="http://schemas.openxmlformats.org/drawingml/2006/table">
            <a:tbl>
              <a:tblPr/>
              <a:tblGrid>
                <a:gridCol w="2014537">
                  <a:extLst>
                    <a:ext uri="{9D8B030D-6E8A-4147-A177-3AD203B41FA5}">
                      <a16:colId xmlns:a16="http://schemas.microsoft.com/office/drawing/2014/main" val="20000"/>
                    </a:ext>
                  </a:extLst>
                </a:gridCol>
                <a:gridCol w="2701339">
                  <a:extLst>
                    <a:ext uri="{9D8B030D-6E8A-4147-A177-3AD203B41FA5}">
                      <a16:colId xmlns:a16="http://schemas.microsoft.com/office/drawing/2014/main" val="20001"/>
                    </a:ext>
                  </a:extLst>
                </a:gridCol>
                <a:gridCol w="3372436">
                  <a:extLst>
                    <a:ext uri="{9D8B030D-6E8A-4147-A177-3AD203B41FA5}">
                      <a16:colId xmlns:a16="http://schemas.microsoft.com/office/drawing/2014/main" val="20002"/>
                    </a:ext>
                  </a:extLst>
                </a:gridCol>
              </a:tblGrid>
              <a:tr h="523668">
                <a:tc>
                  <a:txBody>
                    <a:bodyPr/>
                    <a:lstStyle/>
                    <a:p>
                      <a:pPr marL="0" marR="0" lvl="0" indent="0" algn="l" defTabSz="914400" rtl="0" eaLnBrk="1" fontAlgn="base" latinLnBrk="0" hangingPunct="1">
                        <a:lnSpc>
                          <a:spcPct val="100000"/>
                        </a:lnSpc>
                        <a:spcBef>
                          <a:spcPct val="20000"/>
                        </a:spcBef>
                        <a:spcAft>
                          <a:spcPct val="0"/>
                        </a:spcAft>
                        <a:buClrTx/>
                        <a:buSzPct val="70000"/>
                        <a:buFontTx/>
                        <a:buNone/>
                        <a:tabLst/>
                      </a:pPr>
                      <a:endParaRPr kumimoji="0" lang="en-US" sz="1600" b="0" i="0" u="none" strike="noStrike" cap="none" normalizeH="0" baseline="0" dirty="0">
                        <a:ln>
                          <a:noFill/>
                        </a:ln>
                        <a:solidFill>
                          <a:schemeClr val="bg1"/>
                        </a:solidFill>
                        <a:effectLst/>
                        <a:latin typeface="+mn-lt"/>
                        <a:ea typeface="ＭＳ Ｐゴシック" pitchFamily="34" charset="-128"/>
                      </a:endParaRPr>
                    </a:p>
                  </a:txBody>
                  <a:tcPr marL="90000" marR="90000" marT="17994" marB="17994"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Tx/>
                        <a:buSzPct val="70000"/>
                        <a:buFontTx/>
                        <a:buNone/>
                        <a:tabLst/>
                      </a:pPr>
                      <a:r>
                        <a:rPr kumimoji="0" lang="en-US" sz="1600" b="1" i="0" u="none" strike="noStrike" cap="none" normalizeH="0" baseline="0" dirty="0">
                          <a:ln>
                            <a:noFill/>
                          </a:ln>
                          <a:solidFill>
                            <a:schemeClr val="bg1"/>
                          </a:solidFill>
                          <a:effectLst/>
                          <a:latin typeface="+mn-lt"/>
                          <a:ea typeface="ＭＳ Ｐゴシック" pitchFamily="34" charset="-128"/>
                        </a:rPr>
                        <a:t>CANMAT (first-line recommendations)</a:t>
                      </a:r>
                    </a:p>
                  </a:txBody>
                  <a:tcPr marL="90000" marR="90000" marT="17994" marB="17994"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Tx/>
                        <a:buSzPct val="70000"/>
                        <a:buFontTx/>
                        <a:buNone/>
                        <a:tabLst/>
                      </a:pPr>
                      <a:r>
                        <a:rPr kumimoji="0" lang="en-US" sz="1600" b="1" i="0" u="none" strike="noStrike" cap="none" normalizeH="0" baseline="0" dirty="0">
                          <a:ln>
                            <a:noFill/>
                          </a:ln>
                          <a:solidFill>
                            <a:schemeClr val="bg1"/>
                          </a:solidFill>
                          <a:effectLst/>
                          <a:latin typeface="+mn-lt"/>
                          <a:ea typeface="ＭＳ Ｐゴシック" pitchFamily="34" charset="-128"/>
                        </a:rPr>
                        <a:t>APA (</a:t>
                      </a:r>
                      <a:r>
                        <a:rPr kumimoji="0" lang="en-US" sz="1200" b="1" i="0" u="none" strike="noStrike" cap="none" normalizeH="0" baseline="0" dirty="0">
                          <a:ln>
                            <a:noFill/>
                          </a:ln>
                          <a:solidFill>
                            <a:schemeClr val="bg1"/>
                          </a:solidFill>
                          <a:effectLst/>
                          <a:latin typeface="+mn-lt"/>
                          <a:ea typeface="ＭＳ Ｐゴシック" pitchFamily="34" charset="-128"/>
                        </a:rPr>
                        <a:t>Level 1= </a:t>
                      </a:r>
                      <a:r>
                        <a:rPr lang="en-GB" sz="1400" kern="1200" baseline="0" dirty="0">
                          <a:solidFill>
                            <a:schemeClr val="bg1"/>
                          </a:solidFill>
                          <a:latin typeface="+mn-lt"/>
                          <a:ea typeface="+mn-ea"/>
                          <a:cs typeface="+mn-cs"/>
                        </a:rPr>
                        <a:t>recommended with substantial clinical confidence</a:t>
                      </a:r>
                      <a:r>
                        <a:rPr kumimoji="0" lang="en-US" sz="1600" b="1" i="0" u="none" strike="noStrike" cap="none" normalizeH="0" baseline="0" dirty="0">
                          <a:ln>
                            <a:noFill/>
                          </a:ln>
                          <a:solidFill>
                            <a:schemeClr val="bg1"/>
                          </a:solidFill>
                          <a:effectLst/>
                          <a:latin typeface="+mn-lt"/>
                          <a:ea typeface="ＭＳ Ｐゴシック" pitchFamily="34" charset="-128"/>
                        </a:rPr>
                        <a:t>)</a:t>
                      </a:r>
                    </a:p>
                  </a:txBody>
                  <a:tcPr marL="90000" marR="90000" marT="17994" marB="17994"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526161">
                <a:tc>
                  <a:txBody>
                    <a:bodyPr/>
                    <a:lstStyle/>
                    <a:p>
                      <a:pPr marL="0" marR="0" lvl="0" indent="0" algn="l" defTabSz="914400" rtl="0" eaLnBrk="1" fontAlgn="base" latinLnBrk="0" hangingPunct="1">
                        <a:lnSpc>
                          <a:spcPct val="100000"/>
                        </a:lnSpc>
                        <a:spcBef>
                          <a:spcPct val="20000"/>
                        </a:spcBef>
                        <a:spcAft>
                          <a:spcPct val="0"/>
                        </a:spcAft>
                        <a:buClrTx/>
                        <a:buSzPct val="70000"/>
                        <a:buFontTx/>
                        <a:buNone/>
                        <a:tabLst/>
                      </a:pPr>
                      <a:r>
                        <a:rPr kumimoji="0" lang="en-US" sz="1400" b="1" i="0" u="none" strike="noStrike" cap="none" normalizeH="0" baseline="0" dirty="0">
                          <a:ln>
                            <a:noFill/>
                          </a:ln>
                          <a:solidFill>
                            <a:schemeClr val="tx1"/>
                          </a:solidFill>
                          <a:effectLst/>
                          <a:latin typeface="+mn-lt"/>
                          <a:ea typeface="ＭＳ Ｐゴシック" pitchFamily="34" charset="-128"/>
                        </a:rPr>
                        <a:t>SNRIs</a:t>
                      </a:r>
                    </a:p>
                  </a:txBody>
                  <a:tcPr marL="90000" marR="90000" marT="17994" marB="17994"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70000"/>
                        <a:buFontTx/>
                        <a:buNone/>
                        <a:tabLst/>
                      </a:pPr>
                      <a:r>
                        <a:rPr kumimoji="0" lang="en-US" sz="1400" b="0" i="0" u="none" strike="noStrike" cap="none" normalizeH="0" baseline="0" dirty="0">
                          <a:ln>
                            <a:noFill/>
                          </a:ln>
                          <a:solidFill>
                            <a:schemeClr val="tx1"/>
                          </a:solidFill>
                          <a:effectLst/>
                          <a:latin typeface="+mn-lt"/>
                          <a:ea typeface="ＭＳ Ｐゴシック" pitchFamily="34" charset="-128"/>
                        </a:rPr>
                        <a:t>Desvenlafaxine, duloxetine, venlafaxine </a:t>
                      </a:r>
                    </a:p>
                  </a:txBody>
                  <a:tcPr marL="90000" marR="90000" marT="17994" marB="17994"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70000"/>
                        <a:buFontTx/>
                        <a:buNone/>
                        <a:tabLst/>
                      </a:pPr>
                      <a:r>
                        <a:rPr kumimoji="0" lang="en-US" sz="1400" b="0" i="0" u="none" strike="noStrike" cap="none" normalizeH="0" baseline="0" dirty="0">
                          <a:ln>
                            <a:noFill/>
                          </a:ln>
                          <a:solidFill>
                            <a:schemeClr val="tx1"/>
                          </a:solidFill>
                          <a:effectLst/>
                          <a:latin typeface="+mn-lt"/>
                          <a:ea typeface="ＭＳ Ｐゴシック" pitchFamily="34" charset="-128"/>
                        </a:rPr>
                        <a:t>Desvenlafaxine, duloxetine, venlafaxine </a:t>
                      </a:r>
                    </a:p>
                  </a:txBody>
                  <a:tcPr marL="90000" marR="90000" marT="17994" marB="17994"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1"/>
                  </a:ext>
                </a:extLst>
              </a:tr>
              <a:tr h="766840">
                <a:tc>
                  <a:txBody>
                    <a:bodyPr/>
                    <a:lstStyle/>
                    <a:p>
                      <a:pPr marL="0" marR="0" lvl="0" indent="0" algn="l" defTabSz="914400" rtl="0" eaLnBrk="1" fontAlgn="base" latinLnBrk="0" hangingPunct="1">
                        <a:lnSpc>
                          <a:spcPct val="100000"/>
                        </a:lnSpc>
                        <a:spcBef>
                          <a:spcPct val="5000"/>
                        </a:spcBef>
                        <a:spcAft>
                          <a:spcPct val="0"/>
                        </a:spcAft>
                        <a:buClr>
                          <a:srgbClr val="FFFF00"/>
                        </a:buClr>
                        <a:buSzPct val="120000"/>
                        <a:buFont typeface="Wingdings" pitchFamily="2" charset="2"/>
                        <a:buNone/>
                        <a:tabLst/>
                      </a:pPr>
                      <a:r>
                        <a:rPr kumimoji="0" lang="en-US" sz="1400" b="1" i="0" u="none" strike="noStrike" cap="none" normalizeH="0" baseline="0" dirty="0">
                          <a:ln>
                            <a:noFill/>
                          </a:ln>
                          <a:solidFill>
                            <a:schemeClr val="tx1"/>
                          </a:solidFill>
                          <a:effectLst/>
                          <a:latin typeface="+mn-lt"/>
                          <a:ea typeface="ＭＳ Ｐゴシック" pitchFamily="34" charset="-128"/>
                        </a:rPr>
                        <a:t>SSRIs</a:t>
                      </a:r>
                    </a:p>
                  </a:txBody>
                  <a:tcPr marL="90000" marR="90000" marT="17994" marB="17994"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70000"/>
                        <a:buFontTx/>
                        <a:buNone/>
                        <a:tabLst/>
                      </a:pPr>
                      <a:r>
                        <a:rPr kumimoji="0" lang="en-US" sz="1400" b="0" i="0" u="none" strike="noStrike" cap="none" normalizeH="0" baseline="0" dirty="0">
                          <a:ln>
                            <a:noFill/>
                          </a:ln>
                          <a:solidFill>
                            <a:schemeClr val="tx1"/>
                          </a:solidFill>
                          <a:effectLst/>
                          <a:latin typeface="+mn-lt"/>
                          <a:ea typeface="ＭＳ Ｐゴシック" pitchFamily="34" charset="-128"/>
                        </a:rPr>
                        <a:t>Citalopram, </a:t>
                      </a:r>
                      <a:r>
                        <a:rPr kumimoji="0" lang="en-US" sz="1400" b="0" i="0" u="none" strike="noStrike" cap="none" normalizeH="0" baseline="0" dirty="0" err="1">
                          <a:ln>
                            <a:noFill/>
                          </a:ln>
                          <a:solidFill>
                            <a:schemeClr val="tx1"/>
                          </a:solidFill>
                          <a:effectLst/>
                          <a:latin typeface="+mn-lt"/>
                          <a:ea typeface="ＭＳ Ｐゴシック" pitchFamily="34" charset="-128"/>
                        </a:rPr>
                        <a:t>escitalopram</a:t>
                      </a:r>
                      <a:r>
                        <a:rPr kumimoji="0" lang="en-US" sz="1400" b="0" i="0" u="none" strike="noStrike" cap="none" normalizeH="0" baseline="0" dirty="0">
                          <a:ln>
                            <a:noFill/>
                          </a:ln>
                          <a:solidFill>
                            <a:schemeClr val="tx1"/>
                          </a:solidFill>
                          <a:effectLst/>
                          <a:latin typeface="+mn-lt"/>
                          <a:ea typeface="ＭＳ Ｐゴシック" pitchFamily="34" charset="-128"/>
                        </a:rPr>
                        <a:t>, fluoxetine, fluvoxamine, paroxetine, sertraline</a:t>
                      </a:r>
                    </a:p>
                  </a:txBody>
                  <a:tcPr marL="90000" marR="90000" marT="17994" marB="17994"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70000"/>
                        <a:buFontTx/>
                        <a:buNone/>
                        <a:tabLst/>
                      </a:pPr>
                      <a:r>
                        <a:rPr kumimoji="0" lang="en-US" sz="1400" b="0" i="0" u="none" strike="noStrike" cap="none" normalizeH="0" baseline="0" dirty="0">
                          <a:ln>
                            <a:noFill/>
                          </a:ln>
                          <a:solidFill>
                            <a:schemeClr val="tx1"/>
                          </a:solidFill>
                          <a:effectLst/>
                          <a:latin typeface="+mn-lt"/>
                          <a:ea typeface="ＭＳ Ｐゴシック" pitchFamily="34" charset="-128"/>
                        </a:rPr>
                        <a:t>Citalopram, </a:t>
                      </a:r>
                      <a:r>
                        <a:rPr kumimoji="0" lang="en-US" sz="1400" b="0" i="0" u="none" strike="noStrike" cap="none" normalizeH="0" baseline="0" dirty="0" err="1">
                          <a:ln>
                            <a:noFill/>
                          </a:ln>
                          <a:solidFill>
                            <a:schemeClr val="tx1"/>
                          </a:solidFill>
                          <a:effectLst/>
                          <a:latin typeface="+mn-lt"/>
                          <a:ea typeface="ＭＳ Ｐゴシック" pitchFamily="34" charset="-128"/>
                        </a:rPr>
                        <a:t>escitalopram</a:t>
                      </a:r>
                      <a:r>
                        <a:rPr kumimoji="0" lang="en-US" sz="1400" b="0" i="0" u="none" strike="noStrike" cap="none" normalizeH="0" baseline="0" dirty="0">
                          <a:ln>
                            <a:noFill/>
                          </a:ln>
                          <a:solidFill>
                            <a:schemeClr val="tx1"/>
                          </a:solidFill>
                          <a:effectLst/>
                          <a:latin typeface="+mn-lt"/>
                          <a:ea typeface="ＭＳ Ｐゴシック" pitchFamily="34" charset="-128"/>
                        </a:rPr>
                        <a:t>, fluoxetine, fluvoxamine, paroxetine, sertraline</a:t>
                      </a:r>
                    </a:p>
                  </a:txBody>
                  <a:tcPr marL="90000" marR="90000" marT="17994" marB="17994"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2"/>
                  </a:ext>
                </a:extLst>
              </a:tr>
              <a:tr h="676073">
                <a:tc>
                  <a:txBody>
                    <a:bodyPr/>
                    <a:lstStyle/>
                    <a:p>
                      <a:pPr marL="0" marR="0" lvl="0" indent="0" algn="l" defTabSz="914400" rtl="0" eaLnBrk="1" fontAlgn="base" latinLnBrk="0" hangingPunct="1">
                        <a:lnSpc>
                          <a:spcPct val="100000"/>
                        </a:lnSpc>
                        <a:spcBef>
                          <a:spcPct val="5000"/>
                        </a:spcBef>
                        <a:spcAft>
                          <a:spcPct val="0"/>
                        </a:spcAft>
                        <a:buClr>
                          <a:srgbClr val="FFFF00"/>
                        </a:buClr>
                        <a:buSzPct val="120000"/>
                        <a:buFont typeface="Wingdings" pitchFamily="2" charset="2"/>
                        <a:buNone/>
                        <a:tabLst/>
                      </a:pPr>
                      <a:r>
                        <a:rPr kumimoji="0" lang="en-US" sz="1400" b="1" i="0" u="none" strike="noStrike" cap="none" normalizeH="0" baseline="0" dirty="0">
                          <a:ln>
                            <a:noFill/>
                          </a:ln>
                          <a:solidFill>
                            <a:schemeClr val="tx1"/>
                          </a:solidFill>
                          <a:effectLst/>
                          <a:latin typeface="+mn-lt"/>
                          <a:ea typeface="ＭＳ Ｐゴシック" pitchFamily="34" charset="-128"/>
                        </a:rPr>
                        <a:t>TCAs</a:t>
                      </a:r>
                    </a:p>
                  </a:txBody>
                  <a:tcPr marL="90000" marR="90000" marT="17994" marB="17994"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70000"/>
                        <a:buFontTx/>
                        <a:buNone/>
                        <a:tabLst/>
                      </a:pPr>
                      <a:r>
                        <a:rPr kumimoji="0" lang="en-US" sz="1400" b="0" i="0" u="none" strike="noStrike" cap="none" normalizeH="0" baseline="0" dirty="0">
                          <a:ln>
                            <a:noFill/>
                          </a:ln>
                          <a:solidFill>
                            <a:schemeClr val="tx1"/>
                          </a:solidFill>
                          <a:effectLst/>
                          <a:latin typeface="+mn-lt"/>
                          <a:ea typeface="ＭＳ Ｐゴシック" pitchFamily="34" charset="-128"/>
                        </a:rPr>
                        <a:t>N/A</a:t>
                      </a:r>
                    </a:p>
                  </a:txBody>
                  <a:tcPr marL="90000" marR="90000" marT="17994" marB="17994"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70000"/>
                        <a:buFontTx/>
                        <a:buNone/>
                        <a:tabLst/>
                      </a:pPr>
                      <a:r>
                        <a:rPr kumimoji="0" lang="en-US" sz="1400" b="0" i="0" u="none" strike="noStrike" cap="none" normalizeH="0" baseline="0" dirty="0">
                          <a:ln>
                            <a:noFill/>
                          </a:ln>
                          <a:solidFill>
                            <a:schemeClr val="tx1"/>
                          </a:solidFill>
                          <a:effectLst/>
                          <a:latin typeface="+mn-lt"/>
                          <a:ea typeface="ＭＳ Ｐゴシック" pitchFamily="34" charset="-128"/>
                        </a:rPr>
                        <a:t>Amitriptyline, doxepin, imipramine, nortriptyline, </a:t>
                      </a:r>
                      <a:r>
                        <a:rPr kumimoji="0" lang="en-US" sz="1400" b="0" i="0" u="none" strike="noStrike" cap="none" normalizeH="0" baseline="0" dirty="0" err="1">
                          <a:ln>
                            <a:noFill/>
                          </a:ln>
                          <a:solidFill>
                            <a:schemeClr val="tx1"/>
                          </a:solidFill>
                          <a:effectLst/>
                          <a:latin typeface="+mn-lt"/>
                          <a:ea typeface="ＭＳ Ｐゴシック" pitchFamily="34" charset="-128"/>
                        </a:rPr>
                        <a:t>protriptyline</a:t>
                      </a:r>
                      <a:r>
                        <a:rPr kumimoji="0" lang="en-US" sz="1400" b="0" i="0" u="none" strike="noStrike" cap="none" normalizeH="0" baseline="0" dirty="0">
                          <a:ln>
                            <a:noFill/>
                          </a:ln>
                          <a:solidFill>
                            <a:schemeClr val="tx1"/>
                          </a:solidFill>
                          <a:effectLst/>
                          <a:latin typeface="+mn-lt"/>
                          <a:ea typeface="ＭＳ Ｐゴシック" pitchFamily="34" charset="-128"/>
                        </a:rPr>
                        <a:t>, </a:t>
                      </a:r>
                      <a:r>
                        <a:rPr kumimoji="0" lang="en-US" sz="1400" b="0" i="0" u="none" strike="noStrike" cap="none" normalizeH="0" baseline="0" dirty="0" err="1">
                          <a:ln>
                            <a:noFill/>
                          </a:ln>
                          <a:solidFill>
                            <a:schemeClr val="tx1"/>
                          </a:solidFill>
                          <a:effectLst/>
                          <a:latin typeface="+mn-lt"/>
                          <a:ea typeface="ＭＳ Ｐゴシック" pitchFamily="34" charset="-128"/>
                        </a:rPr>
                        <a:t>maprotiline</a:t>
                      </a:r>
                      <a:r>
                        <a:rPr kumimoji="0" lang="en-US" sz="1400" b="0" i="0" u="none" strike="noStrike" cap="none" normalizeH="0" baseline="0" dirty="0">
                          <a:ln>
                            <a:noFill/>
                          </a:ln>
                          <a:solidFill>
                            <a:schemeClr val="tx1"/>
                          </a:solidFill>
                          <a:effectLst/>
                          <a:latin typeface="+mn-lt"/>
                          <a:ea typeface="ＭＳ Ｐゴシック" pitchFamily="34" charset="-128"/>
                        </a:rPr>
                        <a:t> </a:t>
                      </a:r>
                      <a:r>
                        <a:rPr kumimoji="0" lang="en-US" sz="1400" b="0" i="0" u="none" strike="noStrike" cap="none" normalizeH="0" baseline="0" dirty="0" err="1">
                          <a:ln>
                            <a:noFill/>
                          </a:ln>
                          <a:solidFill>
                            <a:schemeClr val="tx1"/>
                          </a:solidFill>
                          <a:effectLst/>
                          <a:latin typeface="+mn-lt"/>
                          <a:ea typeface="ＭＳ Ｐゴシック" pitchFamily="34" charset="-128"/>
                        </a:rPr>
                        <a:t>trimipramine</a:t>
                      </a:r>
                      <a:endParaRPr kumimoji="0" lang="en-US" sz="1400" b="0" i="0" u="none" strike="noStrike" cap="none" normalizeH="0" baseline="0" dirty="0">
                        <a:ln>
                          <a:noFill/>
                        </a:ln>
                        <a:solidFill>
                          <a:schemeClr val="tx1"/>
                        </a:solidFill>
                        <a:effectLst/>
                        <a:latin typeface="+mn-lt"/>
                        <a:ea typeface="ＭＳ Ｐゴシック" pitchFamily="34" charset="-128"/>
                      </a:endParaRPr>
                    </a:p>
                  </a:txBody>
                  <a:tcPr marL="90000" marR="90000" marT="17994" marB="17994"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3"/>
                  </a:ext>
                </a:extLst>
              </a:tr>
              <a:tr h="488431">
                <a:tc>
                  <a:txBody>
                    <a:bodyPr/>
                    <a:lstStyle/>
                    <a:p>
                      <a:pPr marL="0" marR="0" lvl="0" indent="0" algn="l" defTabSz="914400" rtl="0" eaLnBrk="1" fontAlgn="base" latinLnBrk="0" hangingPunct="1">
                        <a:lnSpc>
                          <a:spcPct val="100000"/>
                        </a:lnSpc>
                        <a:spcBef>
                          <a:spcPct val="5000"/>
                        </a:spcBef>
                        <a:spcAft>
                          <a:spcPct val="0"/>
                        </a:spcAft>
                        <a:buClr>
                          <a:srgbClr val="FFFF00"/>
                        </a:buClr>
                        <a:buSzPct val="120000"/>
                        <a:buFont typeface="Wingdings" pitchFamily="2" charset="2"/>
                        <a:buNone/>
                        <a:tabLst/>
                      </a:pPr>
                      <a:r>
                        <a:rPr kumimoji="0" lang="en-US" sz="1400" b="1" i="0" u="none" strike="noStrike" cap="none" normalizeH="0" baseline="0" dirty="0">
                          <a:ln>
                            <a:noFill/>
                          </a:ln>
                          <a:solidFill>
                            <a:schemeClr val="tx1"/>
                          </a:solidFill>
                          <a:effectLst/>
                          <a:latin typeface="+mn-lt"/>
                          <a:ea typeface="ＭＳ Ｐゴシック" pitchFamily="34" charset="-128"/>
                        </a:rPr>
                        <a:t>Serotonin modulators</a:t>
                      </a:r>
                    </a:p>
                  </a:txBody>
                  <a:tcPr marL="90000" marR="90000" marT="17994" marB="17994"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70000"/>
                        <a:buFontTx/>
                        <a:buNone/>
                        <a:tabLst/>
                      </a:pPr>
                      <a:r>
                        <a:rPr kumimoji="0" lang="en-US" sz="1400" b="0" i="0" u="none" strike="noStrike" cap="none" normalizeH="0" baseline="0" dirty="0">
                          <a:ln>
                            <a:noFill/>
                          </a:ln>
                          <a:solidFill>
                            <a:schemeClr val="tx1"/>
                          </a:solidFill>
                          <a:effectLst/>
                          <a:latin typeface="+mn-lt"/>
                          <a:ea typeface="ＭＳ Ｐゴシック" pitchFamily="34" charset="-128"/>
                        </a:rPr>
                        <a:t>N/A</a:t>
                      </a:r>
                    </a:p>
                  </a:txBody>
                  <a:tcPr marL="90000" marR="90000" marT="17994" marB="17994"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70000"/>
                        <a:buFontTx/>
                        <a:buNone/>
                        <a:tabLst/>
                      </a:pPr>
                      <a:r>
                        <a:rPr kumimoji="0" lang="en-US" sz="1400" b="0" i="0" u="none" strike="noStrike" cap="none" normalizeH="0" baseline="0" dirty="0" err="1">
                          <a:ln>
                            <a:noFill/>
                          </a:ln>
                          <a:solidFill>
                            <a:schemeClr val="tx1"/>
                          </a:solidFill>
                          <a:effectLst/>
                          <a:latin typeface="+mn-lt"/>
                          <a:ea typeface="ＭＳ Ｐゴシック" pitchFamily="34" charset="-128"/>
                        </a:rPr>
                        <a:t>Nefadozone</a:t>
                      </a:r>
                      <a:r>
                        <a:rPr kumimoji="0" lang="en-US" sz="1400" b="0" i="0" u="none" strike="noStrike" cap="none" normalizeH="0" baseline="0" dirty="0">
                          <a:ln>
                            <a:noFill/>
                          </a:ln>
                          <a:solidFill>
                            <a:schemeClr val="tx1"/>
                          </a:solidFill>
                          <a:effectLst/>
                          <a:latin typeface="+mn-lt"/>
                          <a:ea typeface="ＭＳ Ｐゴシック" pitchFamily="34" charset="-128"/>
                        </a:rPr>
                        <a:t>, </a:t>
                      </a:r>
                      <a:r>
                        <a:rPr kumimoji="0" lang="en-US" sz="1400" b="0" i="0" u="none" strike="noStrike" cap="none" normalizeH="0" baseline="0" dirty="0" err="1">
                          <a:ln>
                            <a:noFill/>
                          </a:ln>
                          <a:solidFill>
                            <a:schemeClr val="tx1"/>
                          </a:solidFill>
                          <a:effectLst/>
                          <a:latin typeface="+mn-lt"/>
                          <a:ea typeface="ＭＳ Ｐゴシック" pitchFamily="34" charset="-128"/>
                        </a:rPr>
                        <a:t>trazodone</a:t>
                      </a:r>
                      <a:endParaRPr kumimoji="0" lang="en-US" sz="1400" b="0" i="0" u="none" strike="noStrike" cap="none" normalizeH="0" baseline="0" dirty="0">
                        <a:ln>
                          <a:noFill/>
                        </a:ln>
                        <a:solidFill>
                          <a:schemeClr val="tx1"/>
                        </a:solidFill>
                        <a:effectLst/>
                        <a:latin typeface="+mn-lt"/>
                        <a:ea typeface="ＭＳ Ｐゴシック" pitchFamily="34" charset="-128"/>
                      </a:endParaRPr>
                    </a:p>
                  </a:txBody>
                  <a:tcPr marL="90000" marR="90000" marT="17994" marB="17994"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4"/>
                  </a:ext>
                </a:extLst>
              </a:tr>
              <a:tr h="569310">
                <a:tc>
                  <a:txBody>
                    <a:bodyPr/>
                    <a:lstStyle/>
                    <a:p>
                      <a:pPr marL="0" marR="0" lvl="0" indent="0" algn="l" defTabSz="914400" rtl="0" eaLnBrk="1" fontAlgn="base" latinLnBrk="0" hangingPunct="1">
                        <a:lnSpc>
                          <a:spcPct val="100000"/>
                        </a:lnSpc>
                        <a:spcBef>
                          <a:spcPct val="20000"/>
                        </a:spcBef>
                        <a:spcAft>
                          <a:spcPct val="0"/>
                        </a:spcAft>
                        <a:buClrTx/>
                        <a:buSzPct val="70000"/>
                        <a:buFontTx/>
                        <a:buNone/>
                        <a:tabLst/>
                      </a:pPr>
                      <a:r>
                        <a:rPr kumimoji="0" lang="en-US" sz="1400" b="1" i="0" u="none" strike="noStrike" cap="none" normalizeH="0" baseline="0" dirty="0">
                          <a:ln>
                            <a:noFill/>
                          </a:ln>
                          <a:solidFill>
                            <a:schemeClr val="tx1"/>
                          </a:solidFill>
                          <a:effectLst/>
                          <a:latin typeface="+mn-lt"/>
                          <a:ea typeface="ＭＳ Ｐゴシック" pitchFamily="34" charset="-128"/>
                        </a:rPr>
                        <a:t>Norepinephrine-serotonin modulator</a:t>
                      </a:r>
                    </a:p>
                  </a:txBody>
                  <a:tcPr marL="90000" marR="90000" marT="17994" marB="17994"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70000"/>
                        <a:buFontTx/>
                        <a:buNone/>
                        <a:tabLst/>
                      </a:pPr>
                      <a:r>
                        <a:rPr kumimoji="0" lang="en-US" sz="1400" b="0" i="0" u="none" strike="noStrike" cap="none" normalizeH="0" baseline="0" dirty="0">
                          <a:ln>
                            <a:noFill/>
                          </a:ln>
                          <a:solidFill>
                            <a:schemeClr val="tx1"/>
                          </a:solidFill>
                          <a:effectLst/>
                          <a:latin typeface="+mn-lt"/>
                          <a:ea typeface="ＭＳ Ｐゴシック" pitchFamily="34" charset="-128"/>
                        </a:rPr>
                        <a:t>Mirtazapine</a:t>
                      </a:r>
                    </a:p>
                  </a:txBody>
                  <a:tcPr marL="90000" marR="90000" marT="17994" marB="17994"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70000"/>
                        <a:buFontTx/>
                        <a:buNone/>
                        <a:tabLst/>
                      </a:pPr>
                      <a:r>
                        <a:rPr kumimoji="0" lang="en-US" sz="1400" b="0" i="0" u="none" strike="noStrike" cap="none" normalizeH="0" baseline="0" dirty="0">
                          <a:ln>
                            <a:noFill/>
                          </a:ln>
                          <a:solidFill>
                            <a:schemeClr val="tx1"/>
                          </a:solidFill>
                          <a:effectLst/>
                          <a:latin typeface="+mn-lt"/>
                          <a:ea typeface="ＭＳ Ｐゴシック" pitchFamily="34" charset="-128"/>
                        </a:rPr>
                        <a:t>Mirtazapine</a:t>
                      </a:r>
                    </a:p>
                  </a:txBody>
                  <a:tcPr marL="90000" marR="90000" marT="17994" marB="17994"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5"/>
                  </a:ext>
                </a:extLst>
              </a:tr>
              <a:tr h="546631">
                <a:tc>
                  <a:txBody>
                    <a:bodyPr/>
                    <a:lstStyle/>
                    <a:p>
                      <a:pPr marL="0" marR="0" lvl="0" indent="0" algn="l" defTabSz="914400" rtl="0" eaLnBrk="1" fontAlgn="base" latinLnBrk="0" hangingPunct="1">
                        <a:lnSpc>
                          <a:spcPct val="100000"/>
                        </a:lnSpc>
                        <a:spcBef>
                          <a:spcPct val="20000"/>
                        </a:spcBef>
                        <a:spcAft>
                          <a:spcPct val="0"/>
                        </a:spcAft>
                        <a:buClrTx/>
                        <a:buSzPct val="70000"/>
                        <a:buFontTx/>
                        <a:buNone/>
                        <a:tabLst/>
                      </a:pPr>
                      <a:r>
                        <a:rPr kumimoji="0" lang="en-US" sz="1400" b="1" i="0" u="none" strike="noStrike" cap="none" normalizeH="0" baseline="0">
                          <a:ln>
                            <a:noFill/>
                          </a:ln>
                          <a:solidFill>
                            <a:schemeClr val="tx1"/>
                          </a:solidFill>
                          <a:effectLst/>
                          <a:latin typeface="+mn-lt"/>
                          <a:ea typeface="ＭＳ Ｐゴシック" pitchFamily="34" charset="-128"/>
                        </a:rPr>
                        <a:t>MAOIs</a:t>
                      </a:r>
                    </a:p>
                  </a:txBody>
                  <a:tcPr marL="90000" marR="90000" marT="17994" marB="17994"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70000"/>
                        <a:buFontTx/>
                        <a:buNone/>
                        <a:tabLst/>
                      </a:pPr>
                      <a:r>
                        <a:rPr kumimoji="0" lang="en-US" sz="1400" b="0" i="0" u="none" strike="noStrike" cap="none" normalizeH="0" baseline="0">
                          <a:ln>
                            <a:noFill/>
                          </a:ln>
                          <a:solidFill>
                            <a:schemeClr val="tx1"/>
                          </a:solidFill>
                          <a:effectLst/>
                          <a:latin typeface="+mn-lt"/>
                          <a:ea typeface="ＭＳ Ｐゴシック" pitchFamily="34" charset="-128"/>
                        </a:rPr>
                        <a:t>Moclobemide</a:t>
                      </a:r>
                    </a:p>
                  </a:txBody>
                  <a:tcPr marL="90000" marR="90000" marT="17994" marB="17994"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70000"/>
                        <a:buFontTx/>
                        <a:buNone/>
                        <a:tabLst/>
                      </a:pPr>
                      <a:r>
                        <a:rPr kumimoji="0" lang="en-US" sz="1400" b="0" i="0" u="none" strike="noStrike" cap="none" normalizeH="0" baseline="0" dirty="0" err="1">
                          <a:ln>
                            <a:noFill/>
                          </a:ln>
                          <a:solidFill>
                            <a:schemeClr val="tx1"/>
                          </a:solidFill>
                          <a:effectLst/>
                          <a:latin typeface="+mn-lt"/>
                          <a:ea typeface="ＭＳ Ｐゴシック" pitchFamily="34" charset="-128"/>
                        </a:rPr>
                        <a:t>Isocarboxazid</a:t>
                      </a:r>
                      <a:r>
                        <a:rPr kumimoji="0" lang="en-US" sz="1400" b="0" i="0" u="none" strike="noStrike" cap="none" normalizeH="0" baseline="0" dirty="0">
                          <a:ln>
                            <a:noFill/>
                          </a:ln>
                          <a:solidFill>
                            <a:schemeClr val="tx1"/>
                          </a:solidFill>
                          <a:effectLst/>
                          <a:latin typeface="+mn-lt"/>
                          <a:ea typeface="ＭＳ Ｐゴシック" pitchFamily="34" charset="-128"/>
                        </a:rPr>
                        <a:t>, </a:t>
                      </a:r>
                      <a:r>
                        <a:rPr kumimoji="0" lang="en-US" sz="1400" b="0" i="0" u="none" strike="noStrike" cap="none" normalizeH="0" baseline="0" dirty="0" err="1">
                          <a:ln>
                            <a:noFill/>
                          </a:ln>
                          <a:solidFill>
                            <a:schemeClr val="tx1"/>
                          </a:solidFill>
                          <a:effectLst/>
                          <a:latin typeface="+mn-lt"/>
                          <a:ea typeface="ＭＳ Ｐゴシック" pitchFamily="34" charset="-128"/>
                        </a:rPr>
                        <a:t>moclobemide</a:t>
                      </a:r>
                      <a:r>
                        <a:rPr kumimoji="0" lang="en-US" sz="1400" b="0" i="0" u="none" strike="noStrike" cap="none" normalizeH="0" baseline="0" dirty="0">
                          <a:ln>
                            <a:noFill/>
                          </a:ln>
                          <a:solidFill>
                            <a:schemeClr val="tx1"/>
                          </a:solidFill>
                          <a:effectLst/>
                          <a:latin typeface="+mn-lt"/>
                          <a:ea typeface="ＭＳ Ｐゴシック" pitchFamily="34" charset="-128"/>
                        </a:rPr>
                        <a:t>, </a:t>
                      </a:r>
                      <a:r>
                        <a:rPr kumimoji="0" lang="en-US" sz="1400" b="0" i="0" u="none" strike="noStrike" cap="none" normalizeH="0" baseline="0" dirty="0" err="1">
                          <a:ln>
                            <a:noFill/>
                          </a:ln>
                          <a:solidFill>
                            <a:schemeClr val="tx1"/>
                          </a:solidFill>
                          <a:effectLst/>
                          <a:latin typeface="+mn-lt"/>
                          <a:ea typeface="ＭＳ Ｐゴシック" pitchFamily="34" charset="-128"/>
                        </a:rPr>
                        <a:t>phenelzine</a:t>
                      </a:r>
                      <a:r>
                        <a:rPr kumimoji="0" lang="en-US" sz="1400" b="0" i="0" u="none" strike="noStrike" cap="none" normalizeH="0" baseline="0" dirty="0">
                          <a:ln>
                            <a:noFill/>
                          </a:ln>
                          <a:solidFill>
                            <a:schemeClr val="tx1"/>
                          </a:solidFill>
                          <a:effectLst/>
                          <a:latin typeface="+mn-lt"/>
                          <a:ea typeface="ＭＳ Ｐゴシック" pitchFamily="34" charset="-128"/>
                        </a:rPr>
                        <a:t>, </a:t>
                      </a:r>
                      <a:r>
                        <a:rPr kumimoji="0" lang="en-US" sz="1400" b="0" i="0" u="none" strike="noStrike" cap="none" normalizeH="0" baseline="0" dirty="0" err="1">
                          <a:ln>
                            <a:noFill/>
                          </a:ln>
                          <a:solidFill>
                            <a:schemeClr val="tx1"/>
                          </a:solidFill>
                          <a:effectLst/>
                          <a:latin typeface="+mn-lt"/>
                          <a:ea typeface="ＭＳ Ｐゴシック" pitchFamily="34" charset="-128"/>
                        </a:rPr>
                        <a:t>selegiline</a:t>
                      </a:r>
                      <a:r>
                        <a:rPr kumimoji="0" lang="en-US" sz="1400" b="0" i="0" u="none" strike="noStrike" cap="none" normalizeH="0" baseline="0" dirty="0">
                          <a:ln>
                            <a:noFill/>
                          </a:ln>
                          <a:solidFill>
                            <a:schemeClr val="tx1"/>
                          </a:solidFill>
                          <a:effectLst/>
                          <a:latin typeface="+mn-lt"/>
                          <a:ea typeface="ＭＳ Ｐゴシック" pitchFamily="34" charset="-128"/>
                        </a:rPr>
                        <a:t>, tranylcypromine</a:t>
                      </a:r>
                    </a:p>
                  </a:txBody>
                  <a:tcPr marL="90000" marR="90000" marT="17994" marB="17994"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6"/>
                  </a:ext>
                </a:extLst>
              </a:tr>
              <a:tr h="358999">
                <a:tc>
                  <a:txBody>
                    <a:bodyPr/>
                    <a:lstStyle/>
                    <a:p>
                      <a:pPr marL="0" marR="0" lvl="0" indent="0" algn="l" defTabSz="914400" rtl="0" eaLnBrk="1" fontAlgn="base" latinLnBrk="0" hangingPunct="1">
                        <a:lnSpc>
                          <a:spcPct val="100000"/>
                        </a:lnSpc>
                        <a:spcBef>
                          <a:spcPct val="20000"/>
                        </a:spcBef>
                        <a:spcAft>
                          <a:spcPct val="0"/>
                        </a:spcAft>
                        <a:buClrTx/>
                        <a:buSzPct val="70000"/>
                        <a:buFontTx/>
                        <a:buNone/>
                        <a:tabLst/>
                      </a:pPr>
                      <a:r>
                        <a:rPr kumimoji="0" lang="en-US" sz="1400" b="1" i="0" u="none" strike="noStrike" cap="none" normalizeH="0" baseline="0" dirty="0">
                          <a:ln>
                            <a:noFill/>
                          </a:ln>
                          <a:solidFill>
                            <a:schemeClr val="tx1"/>
                          </a:solidFill>
                          <a:effectLst/>
                          <a:latin typeface="+mn-lt"/>
                          <a:ea typeface="ＭＳ Ｐゴシック" pitchFamily="34" charset="-128"/>
                        </a:rPr>
                        <a:t>DNRI</a:t>
                      </a:r>
                    </a:p>
                  </a:txBody>
                  <a:tcPr marL="90000" marR="90000" marT="17994" marB="17994"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70000"/>
                        <a:buFontTx/>
                        <a:buNone/>
                        <a:tabLst/>
                      </a:pPr>
                      <a:r>
                        <a:rPr kumimoji="0" lang="en-US" sz="1400" b="0" i="0" u="none" strike="noStrike" cap="none" normalizeH="0" baseline="0" dirty="0">
                          <a:ln>
                            <a:noFill/>
                          </a:ln>
                          <a:solidFill>
                            <a:schemeClr val="tx1"/>
                          </a:solidFill>
                          <a:effectLst/>
                          <a:latin typeface="+mn-lt"/>
                          <a:ea typeface="ＭＳ Ｐゴシック" pitchFamily="34" charset="-128"/>
                        </a:rPr>
                        <a:t>Bupropion</a:t>
                      </a:r>
                    </a:p>
                  </a:txBody>
                  <a:tcPr marL="90000" marR="90000" marT="17994" marB="17994"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70000"/>
                        <a:buFontTx/>
                        <a:buNone/>
                        <a:tabLst/>
                      </a:pPr>
                      <a:r>
                        <a:rPr kumimoji="0" lang="en-US" sz="1400" b="0" i="0" u="none" strike="noStrike" cap="none" normalizeH="0" baseline="0" dirty="0">
                          <a:ln>
                            <a:noFill/>
                          </a:ln>
                          <a:solidFill>
                            <a:schemeClr val="tx1"/>
                          </a:solidFill>
                          <a:effectLst/>
                          <a:latin typeface="+mn-lt"/>
                          <a:ea typeface="ＭＳ Ｐゴシック" pitchFamily="34" charset="-128"/>
                        </a:rPr>
                        <a:t>Bupropion</a:t>
                      </a:r>
                    </a:p>
                  </a:txBody>
                  <a:tcPr marL="90000" marR="90000" marT="17994" marB="17994"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7"/>
                  </a:ext>
                </a:extLst>
              </a:tr>
            </a:tbl>
          </a:graphicData>
        </a:graphic>
      </p:graphicFrame>
      <p:sp>
        <p:nvSpPr>
          <p:cNvPr id="30763" name="Text Box 4">
            <a:hlinkClick r:id="rId2" action="ppaction://hlinkfile"/>
          </p:cNvPr>
          <p:cNvSpPr txBox="1">
            <a:spLocks noChangeArrowheads="1"/>
          </p:cNvSpPr>
          <p:nvPr/>
        </p:nvSpPr>
        <p:spPr bwMode="auto">
          <a:xfrm>
            <a:off x="101600" y="5786438"/>
            <a:ext cx="5440363"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da-DK" altLang="en-US" sz="1000">
                <a:latin typeface="Arial" pitchFamily="34" charset="0"/>
                <a:ea typeface="MS PGothic" pitchFamily="34" charset="-128"/>
              </a:rPr>
              <a:t>APA = American Psychiatric Association; CANMAT = </a:t>
            </a:r>
            <a:r>
              <a:rPr lang="en-CA" altLang="en-US" sz="1000">
                <a:latin typeface="Arial" pitchFamily="34" charset="0"/>
                <a:ea typeface="MS PGothic" pitchFamily="34" charset="-128"/>
              </a:rPr>
              <a:t>Canadian Network for Mood and Anxiety Treatments; </a:t>
            </a:r>
            <a:r>
              <a:rPr lang="da-DK" altLang="en-US" sz="1000">
                <a:latin typeface="Arial" pitchFamily="34" charset="0"/>
                <a:ea typeface="MS PGothic" pitchFamily="34" charset="-128"/>
              </a:rPr>
              <a:t>TCA = tricyclic antidepressant; N/A = not applicable; MAOI = monoamine axidase inhibitor; DNRI = dopamine norepinephrine reuptake inhibitor</a:t>
            </a:r>
          </a:p>
          <a:p>
            <a:pPr eaLnBrk="1" hangingPunct="1"/>
            <a:r>
              <a:rPr lang="en-CA" altLang="en-US" sz="1000">
                <a:latin typeface="Arial" pitchFamily="34" charset="0"/>
                <a:ea typeface="MS PGothic" pitchFamily="34" charset="-128"/>
              </a:rPr>
              <a:t>Gelenberg </a:t>
            </a:r>
            <a:r>
              <a:rPr lang="en-CA" altLang="en-US" sz="1000" i="1">
                <a:latin typeface="Arial" pitchFamily="34" charset="0"/>
                <a:ea typeface="MS PGothic" pitchFamily="34" charset="-128"/>
              </a:rPr>
              <a:t>et al</a:t>
            </a:r>
            <a:r>
              <a:rPr lang="en-CA" altLang="en-US" sz="1000">
                <a:latin typeface="Arial" pitchFamily="34" charset="0"/>
                <a:ea typeface="MS PGothic" pitchFamily="34" charset="-128"/>
              </a:rPr>
              <a:t>., 2010. Practice Guideline for the Treatment of Patients with Major Depressive Disorder. Third Edition. Available at http://www.psych.org/guidelines/mdd2010; Lam RW </a:t>
            </a:r>
            <a:r>
              <a:rPr lang="en-CA" altLang="en-US" sz="1000" i="1">
                <a:latin typeface="Arial" pitchFamily="34" charset="0"/>
                <a:ea typeface="MS PGothic" pitchFamily="34" charset="-128"/>
              </a:rPr>
              <a:t>et al</a:t>
            </a:r>
            <a:r>
              <a:rPr lang="en-CA" altLang="en-US" sz="1000">
                <a:latin typeface="Arial" pitchFamily="34" charset="0"/>
                <a:ea typeface="MS PGothic" pitchFamily="34" charset="-128"/>
              </a:rPr>
              <a:t>. </a:t>
            </a:r>
            <a:r>
              <a:rPr lang="da-DK" altLang="en-US" sz="1000" i="1">
                <a:latin typeface="Arial" pitchFamily="34" charset="0"/>
                <a:ea typeface="MS PGothic" pitchFamily="34" charset="-128"/>
              </a:rPr>
              <a:t>J Affect Disord</a:t>
            </a:r>
            <a:r>
              <a:rPr lang="da-DK" altLang="en-US" sz="1000">
                <a:latin typeface="Arial" pitchFamily="34" charset="0"/>
                <a:ea typeface="MS PGothic" pitchFamily="34" charset="-128"/>
              </a:rPr>
              <a:t>. 2009;117(Suppl 1):S26-S43. </a:t>
            </a:r>
          </a:p>
        </p:txBody>
      </p:sp>
    </p:spTree>
    <p:extLst>
      <p:ext uri="{BB962C8B-B14F-4D97-AF65-F5344CB8AC3E}">
        <p14:creationId xmlns:p14="http://schemas.microsoft.com/office/powerpoint/2010/main" val="10351182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14400"/>
          </a:xfrm>
        </p:spPr>
        <p:txBody>
          <a:bodyPr/>
          <a:lstStyle/>
          <a:p>
            <a:r>
              <a:rPr lang="en-US" sz="3200" b="1" dirty="0"/>
              <a:t>Principles of prescribing in depression</a:t>
            </a:r>
          </a:p>
        </p:txBody>
      </p:sp>
      <p:sp>
        <p:nvSpPr>
          <p:cNvPr id="3" name="Content Placeholder 2"/>
          <p:cNvSpPr>
            <a:spLocks noGrp="1"/>
          </p:cNvSpPr>
          <p:nvPr>
            <p:ph idx="1"/>
          </p:nvPr>
        </p:nvSpPr>
        <p:spPr>
          <a:xfrm>
            <a:off x="228600" y="1066800"/>
            <a:ext cx="8686800" cy="5486400"/>
          </a:xfrm>
        </p:spPr>
        <p:txBody>
          <a:bodyPr>
            <a:noAutofit/>
          </a:bodyPr>
          <a:lstStyle/>
          <a:p>
            <a:r>
              <a:rPr lang="en-US" dirty="0">
                <a:solidFill>
                  <a:schemeClr val="tx1"/>
                </a:solidFill>
                <a:latin typeface="+mn-lt"/>
              </a:rPr>
              <a:t>Discuss with the patient choice of drug and utility/availability of other, non-pharmacological treatments.</a:t>
            </a:r>
          </a:p>
          <a:p>
            <a:r>
              <a:rPr lang="en-US" dirty="0">
                <a:solidFill>
                  <a:schemeClr val="tx1"/>
                </a:solidFill>
                <a:latin typeface="+mn-lt"/>
              </a:rPr>
              <a:t>Discuss with the patient likely outcomes, such as gradual relief from depressive symptoms over several weeks.</a:t>
            </a:r>
          </a:p>
          <a:p>
            <a:r>
              <a:rPr lang="en-US" dirty="0">
                <a:solidFill>
                  <a:schemeClr val="tx1"/>
                </a:solidFill>
                <a:latin typeface="+mn-lt"/>
              </a:rPr>
              <a:t>Prescribe a dose of antidepressant (after titration, if necessary) that is likely to be effective.</a:t>
            </a:r>
          </a:p>
          <a:p>
            <a:r>
              <a:rPr lang="en-US" dirty="0">
                <a:solidFill>
                  <a:schemeClr val="tx1"/>
                </a:solidFill>
                <a:latin typeface="+mn-lt"/>
              </a:rPr>
              <a:t>For a single episode, continue treatment for at least 6-9 months after resolution of symptoms (multiple episodes may require longer).</a:t>
            </a:r>
          </a:p>
          <a:p>
            <a:r>
              <a:rPr lang="en-US" dirty="0">
                <a:solidFill>
                  <a:schemeClr val="tx1"/>
                </a:solidFill>
                <a:latin typeface="+mn-lt"/>
              </a:rPr>
              <a:t>Withdraw antidepressants gradually; always inform patients of the risk and nature of discontinuation symptoms.</a:t>
            </a:r>
          </a:p>
        </p:txBody>
      </p:sp>
    </p:spTree>
    <p:extLst>
      <p:ext uri="{BB962C8B-B14F-4D97-AF65-F5344CB8AC3E}">
        <p14:creationId xmlns:p14="http://schemas.microsoft.com/office/powerpoint/2010/main" val="28005385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972972897"/>
              </p:ext>
            </p:extLst>
          </p:nvPr>
        </p:nvGraphicFramePr>
        <p:xfrm>
          <a:off x="457200" y="381000"/>
          <a:ext cx="8382000" cy="6112519"/>
        </p:xfrm>
        <a:graphic>
          <a:graphicData uri="http://schemas.openxmlformats.org/drawingml/2006/table">
            <a:tbl>
              <a:tblPr firstRow="1" bandRow="1">
                <a:tableStyleId>{68D230F3-CF80-4859-8CE7-A43EE81993B5}</a:tableStyleId>
              </a:tblPr>
              <a:tblGrid>
                <a:gridCol w="8382000">
                  <a:extLst>
                    <a:ext uri="{9D8B030D-6E8A-4147-A177-3AD203B41FA5}">
                      <a16:colId xmlns:a16="http://schemas.microsoft.com/office/drawing/2014/main" val="20000"/>
                    </a:ext>
                  </a:extLst>
                </a:gridCol>
              </a:tblGrid>
              <a:tr h="684521">
                <a:tc>
                  <a:txBody>
                    <a:bodyPr/>
                    <a:lstStyle/>
                    <a:p>
                      <a:pPr algn="l"/>
                      <a:r>
                        <a:rPr lang="en-US" sz="2000" dirty="0">
                          <a:solidFill>
                            <a:schemeClr val="bg1"/>
                          </a:solidFill>
                        </a:rPr>
                        <a:t>Summary of NICE guidance:</a:t>
                      </a:r>
                      <a:r>
                        <a:rPr lang="en-US" sz="2000" baseline="0" dirty="0">
                          <a:solidFill>
                            <a:schemeClr val="bg1"/>
                          </a:solidFill>
                        </a:rPr>
                        <a:t> treatment for depression</a:t>
                      </a:r>
                    </a:p>
                    <a:p>
                      <a:endParaRPr lang="en-US" sz="2000" dirty="0"/>
                    </a:p>
                  </a:txBody>
                  <a:tcPr>
                    <a:solidFill>
                      <a:schemeClr val="tx2"/>
                    </a:solidFill>
                  </a:tcPr>
                </a:tc>
                <a:extLst>
                  <a:ext uri="{0D108BD9-81ED-4DB2-BD59-A6C34878D82A}">
                    <a16:rowId xmlns:a16="http://schemas.microsoft.com/office/drawing/2014/main" val="10000"/>
                  </a:ext>
                </a:extLst>
              </a:tr>
              <a:tr h="5411479">
                <a:tc>
                  <a:txBody>
                    <a:bodyPr/>
                    <a:lstStyle/>
                    <a:p>
                      <a:pPr marL="285750" indent="-285750">
                        <a:buFont typeface="Arial" panose="020B0604020202020204" pitchFamily="34" charset="0"/>
                        <a:buChar char="•"/>
                      </a:pPr>
                      <a:r>
                        <a:rPr lang="en-US" sz="2000" dirty="0"/>
                        <a:t>Antidepressants</a:t>
                      </a:r>
                      <a:r>
                        <a:rPr lang="en-US" sz="2000" baseline="0" dirty="0"/>
                        <a:t> are not recommended as a first-line treatment in recent-onset, mild depression; active monitoring, individual guided self-help, CBT and/or exercise are preferred.</a:t>
                      </a:r>
                    </a:p>
                    <a:p>
                      <a:pPr marL="285750" indent="-285750">
                        <a:buFont typeface="Arial" panose="020B0604020202020204" pitchFamily="34" charset="0"/>
                        <a:buChar char="•"/>
                      </a:pPr>
                      <a:r>
                        <a:rPr lang="en-US" sz="2000" baseline="0" dirty="0"/>
                        <a:t>Antidepressants are recommended for the treatment of moderate-to-severe depression and for dysthymia.</a:t>
                      </a:r>
                    </a:p>
                    <a:p>
                      <a:pPr marL="285750" indent="-285750">
                        <a:buFont typeface="Arial" panose="020B0604020202020204" pitchFamily="34" charset="0"/>
                        <a:buChar char="•"/>
                      </a:pPr>
                      <a:r>
                        <a:rPr lang="en-US" sz="2000" baseline="0" dirty="0"/>
                        <a:t>When an antidepressant is prescribed, a selective serotonin reuptake inhibitor (SSRI) is recommended.</a:t>
                      </a:r>
                    </a:p>
                    <a:p>
                      <a:pPr marL="285750" indent="-285750">
                        <a:buFont typeface="Arial" panose="020B0604020202020204" pitchFamily="34" charset="0"/>
                        <a:buChar char="•"/>
                      </a:pPr>
                      <a:r>
                        <a:rPr lang="en-US" sz="2000" baseline="0" dirty="0"/>
                        <a:t>All patients should be informed about the withdrawal (discontinuation) effects of antidepressants.</a:t>
                      </a:r>
                    </a:p>
                    <a:p>
                      <a:pPr marL="285750" indent="-285750">
                        <a:buFont typeface="Arial" panose="020B0604020202020204" pitchFamily="34" charset="0"/>
                        <a:buChar char="•"/>
                      </a:pPr>
                      <a:r>
                        <a:rPr lang="en-US" sz="2000" baseline="0" dirty="0"/>
                        <a:t>For treatment-resistant depression, recommended strategies  include augmentation with lithium or an antipsychotic or the addition of a second antidepressant .</a:t>
                      </a:r>
                    </a:p>
                    <a:p>
                      <a:pPr marL="285750" indent="-285750">
                        <a:buFont typeface="Arial" panose="020B0604020202020204" pitchFamily="34" charset="0"/>
                        <a:buChar char="•"/>
                      </a:pPr>
                      <a:r>
                        <a:rPr lang="en-US" sz="2000" baseline="0" dirty="0"/>
                        <a:t>Patients with two prior episodes and functional impairment should be treated for at least 2 years.</a:t>
                      </a:r>
                    </a:p>
                    <a:p>
                      <a:pPr marL="285750" indent="-285750">
                        <a:buFont typeface="Arial" panose="020B0604020202020204" pitchFamily="34" charset="0"/>
                        <a:buChar char="•"/>
                      </a:pPr>
                      <a:r>
                        <a:rPr lang="en-US" sz="2000" baseline="0" dirty="0"/>
                        <a:t>The use of ECT is supported in severe and treatment-resistant depression.</a:t>
                      </a:r>
                      <a:endParaRPr lang="en-US" sz="2000" dirty="0"/>
                    </a:p>
                  </a:txBody>
                  <a:tcPr>
                    <a:solidFill>
                      <a:schemeClr val="bg1">
                        <a:alpha val="2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554386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62050670"/>
              </p:ext>
            </p:extLst>
          </p:nvPr>
        </p:nvGraphicFramePr>
        <p:xfrm>
          <a:off x="381000" y="685800"/>
          <a:ext cx="8305800" cy="4343400"/>
        </p:xfrm>
        <a:graphic>
          <a:graphicData uri="http://schemas.openxmlformats.org/drawingml/2006/table">
            <a:tbl>
              <a:tblPr firstRow="1" bandRow="1">
                <a:tableStyleId>{68D230F3-CF80-4859-8CE7-A43EE81993B5}</a:tableStyleId>
              </a:tblPr>
              <a:tblGrid>
                <a:gridCol w="8305800">
                  <a:extLst>
                    <a:ext uri="{9D8B030D-6E8A-4147-A177-3AD203B41FA5}">
                      <a16:colId xmlns:a16="http://schemas.microsoft.com/office/drawing/2014/main" val="20000"/>
                    </a:ext>
                  </a:extLst>
                </a:gridCol>
              </a:tblGrid>
              <a:tr h="1283277">
                <a:tc>
                  <a:txBody>
                    <a:bodyPr/>
                    <a:lstStyle/>
                    <a:p>
                      <a:r>
                        <a:rPr lang="en-US" sz="2400" baseline="0" dirty="0">
                          <a:solidFill>
                            <a:schemeClr val="bg1"/>
                          </a:solidFill>
                        </a:rPr>
                        <a:t>Selective serotonin reuptake inhibitors: summary of suggested treatment</a:t>
                      </a:r>
                      <a:r>
                        <a:rPr lang="en-US" sz="2400" dirty="0">
                          <a:solidFill>
                            <a:schemeClr val="bg1"/>
                          </a:solidFill>
                        </a:rPr>
                        <a:t> </a:t>
                      </a:r>
                    </a:p>
                  </a:txBody>
                  <a:tcPr>
                    <a:solidFill>
                      <a:schemeClr val="tx2"/>
                    </a:solidFill>
                  </a:tcPr>
                </a:tc>
                <a:extLst>
                  <a:ext uri="{0D108BD9-81ED-4DB2-BD59-A6C34878D82A}">
                    <a16:rowId xmlns:a16="http://schemas.microsoft.com/office/drawing/2014/main" val="10000"/>
                  </a:ext>
                </a:extLst>
              </a:tr>
              <a:tr h="3060123">
                <a:tc>
                  <a:txBody>
                    <a:bodyPr/>
                    <a:lstStyle/>
                    <a:p>
                      <a:pPr marL="285750" indent="-285750">
                        <a:buFont typeface="Arial" panose="020B0604020202020204" pitchFamily="34" charset="0"/>
                        <a:buChar char="•"/>
                      </a:pPr>
                      <a:r>
                        <a:rPr lang="en-US" sz="2400" dirty="0"/>
                        <a:t>Use of the lowest</a:t>
                      </a:r>
                      <a:r>
                        <a:rPr lang="en-US" sz="2400" baseline="0" dirty="0"/>
                        <a:t> possible dose</a:t>
                      </a:r>
                    </a:p>
                    <a:p>
                      <a:pPr marL="285750" indent="-285750">
                        <a:buFont typeface="Arial" panose="020B0604020202020204" pitchFamily="34" charset="0"/>
                        <a:buChar char="•"/>
                      </a:pPr>
                      <a:r>
                        <a:rPr lang="en-US" sz="2400" baseline="0" dirty="0"/>
                        <a:t>Monitor closely in early stages for restlessness, agitation and suicidality. This is particularly important in young people (&lt;30 years).</a:t>
                      </a:r>
                    </a:p>
                    <a:p>
                      <a:pPr marL="285750" indent="-285750">
                        <a:buFont typeface="Arial" panose="020B0604020202020204" pitchFamily="34" charset="0"/>
                        <a:buChar char="•"/>
                      </a:pPr>
                      <a:r>
                        <a:rPr lang="en-US" sz="2400" baseline="0" dirty="0"/>
                        <a:t>Doses should be tapered gradually on stopping.</a:t>
                      </a:r>
                    </a:p>
                  </a:txBody>
                  <a:tcPr>
                    <a:solidFill>
                      <a:schemeClr val="bg1">
                        <a:alpha val="2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552998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6318047"/>
              </p:ext>
            </p:extLst>
          </p:nvPr>
        </p:nvGraphicFramePr>
        <p:xfrm>
          <a:off x="381000" y="228600"/>
          <a:ext cx="8229600" cy="6253884"/>
        </p:xfrm>
        <a:graphic>
          <a:graphicData uri="http://schemas.openxmlformats.org/drawingml/2006/table">
            <a:tbl>
              <a:tblPr firstRow="1" bandRow="1">
                <a:tableStyleId>{68D230F3-CF80-4859-8CE7-A43EE81993B5}</a:tableStyleId>
              </a:tblPr>
              <a:tblGrid>
                <a:gridCol w="8229600">
                  <a:extLst>
                    <a:ext uri="{9D8B030D-6E8A-4147-A177-3AD203B41FA5}">
                      <a16:colId xmlns:a16="http://schemas.microsoft.com/office/drawing/2014/main" val="20000"/>
                    </a:ext>
                  </a:extLst>
                </a:gridCol>
              </a:tblGrid>
              <a:tr h="533400">
                <a:tc>
                  <a:txBody>
                    <a:bodyPr/>
                    <a:lstStyle/>
                    <a:p>
                      <a:r>
                        <a:rPr lang="en-US" dirty="0">
                          <a:solidFill>
                            <a:schemeClr val="bg1"/>
                          </a:solidFill>
                        </a:rPr>
                        <a:t>Key points that patients</a:t>
                      </a:r>
                      <a:r>
                        <a:rPr lang="en-US" baseline="0" dirty="0">
                          <a:solidFill>
                            <a:schemeClr val="bg1"/>
                          </a:solidFill>
                        </a:rPr>
                        <a:t> should know about depression</a:t>
                      </a:r>
                      <a:endParaRPr lang="en-US" dirty="0">
                        <a:solidFill>
                          <a:schemeClr val="bg1"/>
                        </a:solidFill>
                      </a:endParaRPr>
                    </a:p>
                  </a:txBody>
                  <a:tcPr>
                    <a:solidFill>
                      <a:schemeClr val="tx2"/>
                    </a:solidFill>
                  </a:tcPr>
                </a:tc>
                <a:extLst>
                  <a:ext uri="{0D108BD9-81ED-4DB2-BD59-A6C34878D82A}">
                    <a16:rowId xmlns:a16="http://schemas.microsoft.com/office/drawing/2014/main" val="10000"/>
                  </a:ext>
                </a:extLst>
              </a:tr>
              <a:tr h="2091174">
                <a:tc>
                  <a:txBody>
                    <a:bodyPr/>
                    <a:lstStyle/>
                    <a:p>
                      <a:pPr marL="285750" indent="-285750">
                        <a:buFont typeface="Arial" panose="020B0604020202020204" pitchFamily="34" charset="0"/>
                        <a:buChar char="•"/>
                      </a:pPr>
                      <a:r>
                        <a:rPr lang="en-US" dirty="0"/>
                        <a:t>A single</a:t>
                      </a:r>
                      <a:r>
                        <a:rPr lang="en-US" baseline="0" dirty="0"/>
                        <a:t> episode of depression should be treated for at least 6-9 months after remission.</a:t>
                      </a:r>
                    </a:p>
                    <a:p>
                      <a:pPr marL="285750" indent="-285750">
                        <a:buFont typeface="Arial" panose="020B0604020202020204" pitchFamily="34" charset="0"/>
                        <a:buChar char="•"/>
                      </a:pPr>
                      <a:r>
                        <a:rPr lang="en-US" baseline="0" dirty="0"/>
                        <a:t>The risk of recurrence of depressive illness is high and increases with each episode.</a:t>
                      </a:r>
                    </a:p>
                    <a:p>
                      <a:pPr marL="285750" indent="-285750">
                        <a:buFont typeface="Arial" panose="020B0604020202020204" pitchFamily="34" charset="0"/>
                        <a:buChar char="•"/>
                      </a:pPr>
                      <a:r>
                        <a:rPr lang="en-US" baseline="0" dirty="0"/>
                        <a:t>Those who have had multiple episodes may require treatment for many years.</a:t>
                      </a:r>
                    </a:p>
                    <a:p>
                      <a:pPr marL="285750" indent="-285750">
                        <a:buFont typeface="Arial" panose="020B0604020202020204" pitchFamily="34" charset="0"/>
                        <a:buChar char="•"/>
                      </a:pPr>
                      <a:r>
                        <a:rPr lang="en-US" baseline="0" dirty="0"/>
                        <a:t>The chances of staying well are greatly increased by taking antidepressants.</a:t>
                      </a:r>
                    </a:p>
                    <a:p>
                      <a:pPr marL="285750" indent="-285750">
                        <a:buFont typeface="Arial" panose="020B0604020202020204" pitchFamily="34" charset="0"/>
                        <a:buChar char="•"/>
                      </a:pPr>
                      <a:r>
                        <a:rPr lang="en-US" baseline="0" dirty="0"/>
                        <a:t>Antidepressants are:</a:t>
                      </a:r>
                    </a:p>
                    <a:p>
                      <a:pPr marL="0" indent="0">
                        <a:buFont typeface="Arial" panose="020B0604020202020204" pitchFamily="34" charset="0"/>
                        <a:buNone/>
                      </a:pPr>
                      <a:r>
                        <a:rPr lang="en-US" baseline="0" dirty="0"/>
                        <a:t>                - effective</a:t>
                      </a:r>
                    </a:p>
                    <a:p>
                      <a:pPr marL="0" indent="0">
                        <a:buFont typeface="Arial" panose="020B0604020202020204" pitchFamily="34" charset="0"/>
                        <a:buNone/>
                      </a:pPr>
                      <a:r>
                        <a:rPr lang="en-US" baseline="0" dirty="0"/>
                        <a:t>                - not addictive</a:t>
                      </a:r>
                    </a:p>
                    <a:p>
                      <a:pPr marL="0" indent="0">
                        <a:buFont typeface="Arial" panose="020B0604020202020204" pitchFamily="34" charset="0"/>
                        <a:buNone/>
                      </a:pPr>
                      <a:r>
                        <a:rPr lang="en-US" baseline="0" dirty="0"/>
                        <a:t>                - not known to lose their efficacy over time</a:t>
                      </a:r>
                    </a:p>
                    <a:p>
                      <a:pPr marL="0" indent="0">
                        <a:buFont typeface="Arial" panose="020B0604020202020204" pitchFamily="34" charset="0"/>
                        <a:buNone/>
                      </a:pPr>
                      <a:r>
                        <a:rPr lang="en-US" baseline="0" dirty="0"/>
                        <a:t>                - not known to cause a new long-term side-effects.</a:t>
                      </a:r>
                    </a:p>
                    <a:p>
                      <a:pPr marL="285750" indent="-285750">
                        <a:buFont typeface="Arial" panose="020B0604020202020204" pitchFamily="34" charset="0"/>
                        <a:buChar char="•"/>
                      </a:pPr>
                      <a:r>
                        <a:rPr lang="en-US" baseline="0" dirty="0"/>
                        <a:t>Medications needs to be continued at the treatment dose. If side-effects are intolerable, it may be possible to find a more suitable alternative. </a:t>
                      </a:r>
                    </a:p>
                    <a:p>
                      <a:pPr marL="285750" indent="-285750">
                        <a:buFont typeface="Arial" panose="020B0604020202020204" pitchFamily="34" charset="0"/>
                        <a:buChar char="•"/>
                      </a:pPr>
                      <a:r>
                        <a:rPr lang="en-US" baseline="0" dirty="0"/>
                        <a:t>If patients decide to stop their medication, this must not be done abruptly, as this may lead to unpleasant discontinuation effects and confers a higher risk of relapse. The medication needs to be reduced slowly under the supervision of a doctor.         </a:t>
                      </a:r>
                      <a:endParaRPr lang="en-US" dirty="0"/>
                    </a:p>
                  </a:txBody>
                  <a:tcPr>
                    <a:solidFill>
                      <a:schemeClr val="bg1">
                        <a:alpha val="20000"/>
                      </a:schemeClr>
                    </a:solidFill>
                  </a:tcPr>
                </a:tc>
                <a:extLst>
                  <a:ext uri="{0D108BD9-81ED-4DB2-BD59-A6C34878D82A}">
                    <a16:rowId xmlns:a16="http://schemas.microsoft.com/office/drawing/2014/main" val="10001"/>
                  </a:ext>
                </a:extLst>
              </a:tr>
              <a:tr h="691284">
                <a:tc>
                  <a:txBody>
                    <a:bodyPr/>
                    <a:lstStyle/>
                    <a:p>
                      <a:pPr marL="0" indent="0">
                        <a:buFont typeface="Arial" panose="020B0604020202020204" pitchFamily="34" charset="0"/>
                        <a:buNone/>
                      </a:pPr>
                      <a:endParaRPr lang="en-US" dirty="0"/>
                    </a:p>
                  </a:txBody>
                  <a:tcPr>
                    <a:solidFill>
                      <a:schemeClr val="bg1">
                        <a:alpha val="2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125910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433388" y="6144468"/>
            <a:ext cx="8405812"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lvl1pPr rtl="0">
              <a:tabLst>
                <a:tab pos="8188325" algn="r"/>
              </a:tabLst>
              <a:defRPr>
                <a:solidFill>
                  <a:schemeClr val="tx1"/>
                </a:solidFill>
                <a:latin typeface="Arial" charset="0"/>
              </a:defRPr>
            </a:lvl1pPr>
            <a:lvl2pPr rtl="0">
              <a:tabLst>
                <a:tab pos="8188325" algn="r"/>
              </a:tabLst>
              <a:defRPr>
                <a:solidFill>
                  <a:schemeClr val="tx1"/>
                </a:solidFill>
                <a:latin typeface="Arial" charset="0"/>
              </a:defRPr>
            </a:lvl2pPr>
            <a:lvl3pPr rtl="0">
              <a:tabLst>
                <a:tab pos="8188325" algn="r"/>
              </a:tabLst>
              <a:defRPr>
                <a:solidFill>
                  <a:schemeClr val="tx1"/>
                </a:solidFill>
                <a:latin typeface="Arial" charset="0"/>
              </a:defRPr>
            </a:lvl3pPr>
            <a:lvl4pPr rtl="0">
              <a:tabLst>
                <a:tab pos="8188325" algn="r"/>
              </a:tabLst>
              <a:defRPr>
                <a:solidFill>
                  <a:schemeClr val="tx1"/>
                </a:solidFill>
                <a:latin typeface="Arial" charset="0"/>
              </a:defRPr>
            </a:lvl4pPr>
            <a:lvl5pPr rtl="0">
              <a:tabLst>
                <a:tab pos="8188325" algn="r"/>
              </a:tabLst>
              <a:defRPr>
                <a:solidFill>
                  <a:schemeClr val="tx1"/>
                </a:solidFill>
                <a:latin typeface="Arial" charset="0"/>
              </a:defRPr>
            </a:lvl5pPr>
            <a:lvl6pPr fontAlgn="base">
              <a:spcBef>
                <a:spcPct val="0"/>
              </a:spcBef>
              <a:spcAft>
                <a:spcPct val="0"/>
              </a:spcAft>
              <a:tabLst>
                <a:tab pos="8188325" algn="r"/>
              </a:tabLst>
              <a:defRPr>
                <a:solidFill>
                  <a:schemeClr val="tx1"/>
                </a:solidFill>
                <a:latin typeface="Arial" charset="0"/>
              </a:defRPr>
            </a:lvl6pPr>
            <a:lvl7pPr fontAlgn="base">
              <a:spcBef>
                <a:spcPct val="0"/>
              </a:spcBef>
              <a:spcAft>
                <a:spcPct val="0"/>
              </a:spcAft>
              <a:tabLst>
                <a:tab pos="8188325" algn="r"/>
              </a:tabLst>
              <a:defRPr>
                <a:solidFill>
                  <a:schemeClr val="tx1"/>
                </a:solidFill>
                <a:latin typeface="Arial" charset="0"/>
              </a:defRPr>
            </a:lvl7pPr>
            <a:lvl8pPr fontAlgn="base">
              <a:spcBef>
                <a:spcPct val="0"/>
              </a:spcBef>
              <a:spcAft>
                <a:spcPct val="0"/>
              </a:spcAft>
              <a:tabLst>
                <a:tab pos="8188325" algn="r"/>
              </a:tabLst>
              <a:defRPr>
                <a:solidFill>
                  <a:schemeClr val="tx1"/>
                </a:solidFill>
                <a:latin typeface="Arial" charset="0"/>
              </a:defRPr>
            </a:lvl8pPr>
            <a:lvl9pPr fontAlgn="base">
              <a:spcBef>
                <a:spcPct val="0"/>
              </a:spcBef>
              <a:spcAft>
                <a:spcPct val="0"/>
              </a:spcAft>
              <a:tabLst>
                <a:tab pos="8188325" algn="r"/>
              </a:tabLst>
              <a:defRPr>
                <a:solidFill>
                  <a:schemeClr val="tx1"/>
                </a:solidFill>
                <a:latin typeface="Arial" charset="0"/>
              </a:defRPr>
            </a:lvl9pPr>
          </a:lstStyle>
          <a:p>
            <a:pPr>
              <a:spcBef>
                <a:spcPct val="50000"/>
              </a:spcBef>
            </a:pPr>
            <a:r>
              <a:rPr lang="en-GB" altLang="en-US" sz="1500">
                <a:ea typeface="SimSun" pitchFamily="2" charset="-122"/>
              </a:rPr>
              <a:t>	</a:t>
            </a:r>
            <a:r>
              <a:rPr lang="en-GB" altLang="en-US" sz="1500"/>
              <a:t>World Health Organisation (1997</a:t>
            </a:r>
            <a:r>
              <a:rPr lang="en-GB" altLang="en-US" sz="1500">
                <a:ea typeface="SimSun" pitchFamily="2" charset="-122"/>
              </a:rPr>
              <a:t>)</a:t>
            </a:r>
            <a:endParaRPr lang="en-US" altLang="en-US" sz="1500">
              <a:ea typeface="SimSun" pitchFamily="2" charset="-122"/>
            </a:endParaRPr>
          </a:p>
        </p:txBody>
      </p:sp>
      <p:sp>
        <p:nvSpPr>
          <p:cNvPr id="30724" name="Rectangle 4"/>
          <p:cNvSpPr>
            <a:spLocks noGrp="1" noChangeArrowheads="1"/>
          </p:cNvSpPr>
          <p:nvPr>
            <p:ph type="body" sz="half" idx="1"/>
          </p:nvPr>
        </p:nvSpPr>
        <p:spPr>
          <a:xfrm>
            <a:off x="371475" y="1752600"/>
            <a:ext cx="7934325" cy="3505200"/>
          </a:xfrm>
          <a:ln/>
        </p:spPr>
        <p:txBody>
          <a:bodyPr>
            <a:normAutofit/>
          </a:bodyPr>
          <a:lstStyle/>
          <a:p>
            <a:pPr algn="l" rtl="0"/>
            <a:r>
              <a:rPr lang="en-GB" altLang="en-US" dirty="0">
                <a:solidFill>
                  <a:schemeClr val="tx1"/>
                </a:solidFill>
                <a:effectLst/>
                <a:latin typeface="+mn-lt"/>
              </a:rPr>
              <a:t>300,000 people die from AIDS</a:t>
            </a:r>
          </a:p>
          <a:p>
            <a:pPr algn="l" rtl="0"/>
            <a:endParaRPr lang="en-GB" altLang="en-US" dirty="0">
              <a:solidFill>
                <a:schemeClr val="tx1"/>
              </a:solidFill>
              <a:effectLst/>
              <a:latin typeface="+mn-lt"/>
            </a:endParaRPr>
          </a:p>
          <a:p>
            <a:pPr algn="l" rtl="0"/>
            <a:r>
              <a:rPr lang="en-GB" altLang="en-US" dirty="0">
                <a:solidFill>
                  <a:schemeClr val="tx1"/>
                </a:solidFill>
                <a:effectLst/>
                <a:latin typeface="+mn-lt"/>
              </a:rPr>
              <a:t>850,000 people die from car accidents</a:t>
            </a:r>
          </a:p>
          <a:p>
            <a:pPr algn="l" rtl="0"/>
            <a:endParaRPr lang="en-GB" altLang="en-US" dirty="0">
              <a:solidFill>
                <a:schemeClr val="tx1"/>
              </a:solidFill>
              <a:effectLst/>
              <a:latin typeface="+mn-lt"/>
            </a:endParaRPr>
          </a:p>
          <a:p>
            <a:pPr algn="l" rtl="0"/>
            <a:r>
              <a:rPr lang="en-GB" altLang="en-US" dirty="0">
                <a:solidFill>
                  <a:schemeClr val="tx1"/>
                </a:solidFill>
                <a:effectLst/>
                <a:latin typeface="+mn-lt"/>
              </a:rPr>
              <a:t>920,000 people die from malaria</a:t>
            </a:r>
          </a:p>
          <a:p>
            <a:pPr algn="l" rtl="0">
              <a:buFontTx/>
              <a:buNone/>
            </a:pPr>
            <a:endParaRPr lang="en-GB" altLang="en-US" dirty="0">
              <a:solidFill>
                <a:schemeClr val="tx1"/>
              </a:solidFill>
              <a:effectLst/>
              <a:latin typeface="+mn-lt"/>
            </a:endParaRPr>
          </a:p>
          <a:p>
            <a:pPr algn="l" rtl="0"/>
            <a:r>
              <a:rPr lang="en-GB" altLang="en-US" dirty="0">
                <a:solidFill>
                  <a:schemeClr val="tx1"/>
                </a:solidFill>
                <a:effectLst/>
                <a:latin typeface="+mn-lt"/>
              </a:rPr>
              <a:t>970,000 people die from lung cancer</a:t>
            </a:r>
          </a:p>
          <a:p>
            <a:pPr algn="l" rtl="0"/>
            <a:endParaRPr lang="en-GB" altLang="en-US" dirty="0">
              <a:solidFill>
                <a:schemeClr val="tx1"/>
              </a:solidFill>
              <a:latin typeface="+mn-lt"/>
            </a:endParaRPr>
          </a:p>
        </p:txBody>
      </p:sp>
      <p:sp>
        <p:nvSpPr>
          <p:cNvPr id="30725" name="Text Box 5"/>
          <p:cNvSpPr txBox="1">
            <a:spLocks noChangeArrowheads="1"/>
          </p:cNvSpPr>
          <p:nvPr/>
        </p:nvSpPr>
        <p:spPr bwMode="auto">
          <a:xfrm>
            <a:off x="433388" y="5189538"/>
            <a:ext cx="5867400"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271463" indent="-271463" rtl="0">
              <a:defRPr>
                <a:solidFill>
                  <a:schemeClr val="tx1"/>
                </a:solidFill>
                <a:latin typeface="Arial" charset="0"/>
              </a:defRPr>
            </a:lvl1pPr>
            <a:lvl2pPr marL="804863" indent="-266700" rtl="0">
              <a:defRPr>
                <a:solidFill>
                  <a:schemeClr val="tx1"/>
                </a:solidFill>
                <a:latin typeface="Arial" charset="0"/>
              </a:defRPr>
            </a:lvl2pPr>
            <a:lvl3pPr marL="1252538" indent="-268288" rtl="0">
              <a:defRPr>
                <a:solidFill>
                  <a:schemeClr val="tx1"/>
                </a:solidFill>
                <a:latin typeface="Arial" charset="0"/>
              </a:defRPr>
            </a:lvl3pPr>
            <a:lvl4pPr marL="1795463" indent="-363538" rtl="0">
              <a:defRPr>
                <a:solidFill>
                  <a:schemeClr val="tx1"/>
                </a:solidFill>
                <a:latin typeface="Arial" charset="0"/>
              </a:defRPr>
            </a:lvl4pPr>
            <a:lvl5pPr marL="2328863" indent="-354013" rtl="0">
              <a:defRPr>
                <a:solidFill>
                  <a:schemeClr val="tx1"/>
                </a:solidFill>
                <a:latin typeface="Arial" charset="0"/>
              </a:defRPr>
            </a:lvl5pPr>
            <a:lvl6pPr marL="2786063" indent="-354013" fontAlgn="base">
              <a:spcBef>
                <a:spcPct val="0"/>
              </a:spcBef>
              <a:spcAft>
                <a:spcPct val="0"/>
              </a:spcAft>
              <a:defRPr>
                <a:solidFill>
                  <a:schemeClr val="tx1"/>
                </a:solidFill>
                <a:latin typeface="Arial" charset="0"/>
              </a:defRPr>
            </a:lvl6pPr>
            <a:lvl7pPr marL="3243263" indent="-354013" fontAlgn="base">
              <a:spcBef>
                <a:spcPct val="0"/>
              </a:spcBef>
              <a:spcAft>
                <a:spcPct val="0"/>
              </a:spcAft>
              <a:defRPr>
                <a:solidFill>
                  <a:schemeClr val="tx1"/>
                </a:solidFill>
                <a:latin typeface="Arial" charset="0"/>
              </a:defRPr>
            </a:lvl7pPr>
            <a:lvl8pPr marL="3700463" indent="-354013" fontAlgn="base">
              <a:spcBef>
                <a:spcPct val="0"/>
              </a:spcBef>
              <a:spcAft>
                <a:spcPct val="0"/>
              </a:spcAft>
              <a:defRPr>
                <a:solidFill>
                  <a:schemeClr val="tx1"/>
                </a:solidFill>
                <a:latin typeface="Arial" charset="0"/>
              </a:defRPr>
            </a:lvl8pPr>
            <a:lvl9pPr marL="4157663" indent="-354013" fontAlgn="base">
              <a:spcBef>
                <a:spcPct val="0"/>
              </a:spcBef>
              <a:spcAft>
                <a:spcPct val="0"/>
              </a:spcAft>
              <a:defRPr>
                <a:solidFill>
                  <a:schemeClr val="tx1"/>
                </a:solidFill>
                <a:latin typeface="Arial" charset="0"/>
              </a:defRPr>
            </a:lvl9pPr>
          </a:lstStyle>
          <a:p>
            <a:pPr marL="342900" indent="-342900">
              <a:spcBef>
                <a:spcPct val="20000"/>
              </a:spcBef>
              <a:buClr>
                <a:schemeClr val="tx1"/>
              </a:buClr>
              <a:buFont typeface="Arial" panose="020B0604020202020204" pitchFamily="34" charset="0"/>
              <a:buChar char="•"/>
            </a:pPr>
            <a:r>
              <a:rPr lang="en-GB" altLang="en-US" sz="2400" dirty="0">
                <a:latin typeface="+mn-lt"/>
                <a:ea typeface="SimSun" pitchFamily="2" charset="-122"/>
              </a:rPr>
              <a:t>820,000</a:t>
            </a:r>
            <a:r>
              <a:rPr lang="en-GB" altLang="en-US" sz="2400" dirty="0">
                <a:latin typeface="+mn-lt"/>
              </a:rPr>
              <a:t> people die from suicide</a:t>
            </a:r>
          </a:p>
        </p:txBody>
      </p:sp>
      <p:sp>
        <p:nvSpPr>
          <p:cNvPr id="2" name="Rectangle 1"/>
          <p:cNvSpPr/>
          <p:nvPr/>
        </p:nvSpPr>
        <p:spPr>
          <a:xfrm>
            <a:off x="1676400" y="533400"/>
            <a:ext cx="6287042" cy="584775"/>
          </a:xfrm>
          <a:prstGeom prst="rect">
            <a:avLst/>
          </a:prstGeom>
        </p:spPr>
        <p:txBody>
          <a:bodyPr wrap="none">
            <a:spAutoFit/>
          </a:bodyPr>
          <a:lstStyle/>
          <a:p>
            <a:r>
              <a:rPr lang="en-GB" altLang="en-US" sz="3200" b="1" dirty="0">
                <a:solidFill>
                  <a:schemeClr val="tx2"/>
                </a:solidFill>
              </a:rPr>
              <a:t>MORTALITY RATES - SUICIDE</a:t>
            </a:r>
            <a:endParaRPr lang="en-US" sz="3200" b="1" dirty="0">
              <a:solidFill>
                <a:schemeClr val="tx2"/>
              </a:solidFill>
            </a:endParaRPr>
          </a:p>
        </p:txBody>
      </p:sp>
    </p:spTree>
    <p:extLst>
      <p:ext uri="{BB962C8B-B14F-4D97-AF65-F5344CB8AC3E}">
        <p14:creationId xmlns:p14="http://schemas.microsoft.com/office/powerpoint/2010/main" val="4047049894"/>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458788" y="6147956"/>
            <a:ext cx="8405812"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lvl1pPr rtl="0">
              <a:tabLst>
                <a:tab pos="8188325" algn="r"/>
              </a:tabLst>
              <a:defRPr>
                <a:solidFill>
                  <a:schemeClr val="tx1"/>
                </a:solidFill>
                <a:latin typeface="Arial" charset="0"/>
              </a:defRPr>
            </a:lvl1pPr>
            <a:lvl2pPr rtl="0">
              <a:tabLst>
                <a:tab pos="8188325" algn="r"/>
              </a:tabLst>
              <a:defRPr>
                <a:solidFill>
                  <a:schemeClr val="tx1"/>
                </a:solidFill>
                <a:latin typeface="Arial" charset="0"/>
              </a:defRPr>
            </a:lvl2pPr>
            <a:lvl3pPr rtl="0">
              <a:tabLst>
                <a:tab pos="8188325" algn="r"/>
              </a:tabLst>
              <a:defRPr>
                <a:solidFill>
                  <a:schemeClr val="tx1"/>
                </a:solidFill>
                <a:latin typeface="Arial" charset="0"/>
              </a:defRPr>
            </a:lvl3pPr>
            <a:lvl4pPr rtl="0">
              <a:tabLst>
                <a:tab pos="8188325" algn="r"/>
              </a:tabLst>
              <a:defRPr>
                <a:solidFill>
                  <a:schemeClr val="tx1"/>
                </a:solidFill>
                <a:latin typeface="Arial" charset="0"/>
              </a:defRPr>
            </a:lvl4pPr>
            <a:lvl5pPr rtl="0">
              <a:tabLst>
                <a:tab pos="8188325" algn="r"/>
              </a:tabLst>
              <a:defRPr>
                <a:solidFill>
                  <a:schemeClr val="tx1"/>
                </a:solidFill>
                <a:latin typeface="Arial" charset="0"/>
              </a:defRPr>
            </a:lvl5pPr>
            <a:lvl6pPr fontAlgn="base">
              <a:spcBef>
                <a:spcPct val="0"/>
              </a:spcBef>
              <a:spcAft>
                <a:spcPct val="0"/>
              </a:spcAft>
              <a:tabLst>
                <a:tab pos="8188325" algn="r"/>
              </a:tabLst>
              <a:defRPr>
                <a:solidFill>
                  <a:schemeClr val="tx1"/>
                </a:solidFill>
                <a:latin typeface="Arial" charset="0"/>
              </a:defRPr>
            </a:lvl6pPr>
            <a:lvl7pPr fontAlgn="base">
              <a:spcBef>
                <a:spcPct val="0"/>
              </a:spcBef>
              <a:spcAft>
                <a:spcPct val="0"/>
              </a:spcAft>
              <a:tabLst>
                <a:tab pos="8188325" algn="r"/>
              </a:tabLst>
              <a:defRPr>
                <a:solidFill>
                  <a:schemeClr val="tx1"/>
                </a:solidFill>
                <a:latin typeface="Arial" charset="0"/>
              </a:defRPr>
            </a:lvl7pPr>
            <a:lvl8pPr fontAlgn="base">
              <a:spcBef>
                <a:spcPct val="0"/>
              </a:spcBef>
              <a:spcAft>
                <a:spcPct val="0"/>
              </a:spcAft>
              <a:tabLst>
                <a:tab pos="8188325" algn="r"/>
              </a:tabLst>
              <a:defRPr>
                <a:solidFill>
                  <a:schemeClr val="tx1"/>
                </a:solidFill>
                <a:latin typeface="Arial" charset="0"/>
              </a:defRPr>
            </a:lvl8pPr>
            <a:lvl9pPr fontAlgn="base">
              <a:spcBef>
                <a:spcPct val="0"/>
              </a:spcBef>
              <a:spcAft>
                <a:spcPct val="0"/>
              </a:spcAft>
              <a:tabLst>
                <a:tab pos="8188325" algn="r"/>
              </a:tabLst>
              <a:defRPr>
                <a:solidFill>
                  <a:schemeClr val="tx1"/>
                </a:solidFill>
                <a:latin typeface="Arial" charset="0"/>
              </a:defRPr>
            </a:lvl9pPr>
          </a:lstStyle>
          <a:p>
            <a:pPr>
              <a:spcBef>
                <a:spcPct val="50000"/>
              </a:spcBef>
            </a:pPr>
            <a:r>
              <a:rPr lang="en-GB" altLang="en-US" sz="1500">
                <a:ea typeface="SimSun" pitchFamily="2" charset="-122"/>
              </a:rPr>
              <a:t>	</a:t>
            </a:r>
            <a:r>
              <a:rPr lang="en-GB" altLang="en-US" sz="1500"/>
              <a:t>World Health Organisation (1997</a:t>
            </a:r>
            <a:r>
              <a:rPr lang="en-GB" altLang="en-US" sz="1500">
                <a:ea typeface="SimSun" pitchFamily="2" charset="-122"/>
              </a:rPr>
              <a:t>)</a:t>
            </a:r>
            <a:endParaRPr lang="en-US" altLang="en-US" sz="1500">
              <a:ea typeface="SimSun" pitchFamily="2" charset="-122"/>
            </a:endParaRPr>
          </a:p>
        </p:txBody>
      </p:sp>
      <p:sp>
        <p:nvSpPr>
          <p:cNvPr id="28676" name="Rectangle 4"/>
          <p:cNvSpPr>
            <a:spLocks noGrp="1" noChangeArrowheads="1"/>
          </p:cNvSpPr>
          <p:nvPr>
            <p:ph type="body" sz="half" idx="1"/>
          </p:nvPr>
        </p:nvSpPr>
        <p:spPr>
          <a:xfrm>
            <a:off x="685799" y="1524000"/>
            <a:ext cx="7995661" cy="4191000"/>
          </a:xfrm>
        </p:spPr>
        <p:txBody>
          <a:bodyPr>
            <a:noAutofit/>
          </a:bodyPr>
          <a:lstStyle/>
          <a:p>
            <a:pPr algn="l" rtl="0">
              <a:spcAft>
                <a:spcPct val="20000"/>
              </a:spcAft>
            </a:pPr>
            <a:r>
              <a:rPr lang="en-GB" altLang="en-US" dirty="0">
                <a:solidFill>
                  <a:schemeClr val="tx1"/>
                </a:solidFill>
                <a:effectLst/>
                <a:latin typeface="+mn-lt"/>
              </a:rPr>
              <a:t>Of 6,003 cases of suicide, the cause was</a:t>
            </a:r>
          </a:p>
          <a:p>
            <a:pPr marL="728663" lvl="1" indent="-266700" algn="l" rtl="0">
              <a:spcAft>
                <a:spcPct val="20000"/>
              </a:spcAft>
              <a:buFont typeface="Symbol" pitchFamily="18" charset="2"/>
              <a:buChar char="·"/>
            </a:pPr>
            <a:r>
              <a:rPr lang="en-GB" altLang="en-US" sz="2400" dirty="0">
                <a:solidFill>
                  <a:schemeClr val="tx1"/>
                </a:solidFill>
                <a:effectLst/>
                <a:latin typeface="+mn-lt"/>
              </a:rPr>
              <a:t>organic brain syndrome 	            -      </a:t>
            </a:r>
            <a:r>
              <a:rPr lang="en-GB" altLang="en-US" sz="2400" b="1" dirty="0">
                <a:solidFill>
                  <a:schemeClr val="tx1"/>
                </a:solidFill>
                <a:effectLst/>
                <a:latin typeface="+mn-lt"/>
              </a:rPr>
              <a:t>5%</a:t>
            </a:r>
          </a:p>
          <a:p>
            <a:pPr marL="728663" lvl="1" indent="-266700" algn="l" rtl="0">
              <a:spcAft>
                <a:spcPct val="20000"/>
              </a:spcAft>
              <a:buFont typeface="Symbol" pitchFamily="18" charset="2"/>
              <a:buChar char="·"/>
            </a:pPr>
            <a:r>
              <a:rPr lang="en-GB" altLang="en-US" sz="2400" dirty="0">
                <a:solidFill>
                  <a:schemeClr val="tx1"/>
                </a:solidFill>
                <a:effectLst/>
                <a:latin typeface="+mn-lt"/>
              </a:rPr>
              <a:t>substance abuse 		</a:t>
            </a:r>
            <a:r>
              <a:rPr lang="en-GB" altLang="en-US" sz="2400" dirty="0">
                <a:solidFill>
                  <a:schemeClr val="tx1"/>
                </a:solidFill>
                <a:latin typeface="+mn-lt"/>
              </a:rPr>
              <a:t>           </a:t>
            </a:r>
            <a:r>
              <a:rPr lang="en-GB" altLang="en-US" sz="2400" dirty="0">
                <a:solidFill>
                  <a:schemeClr val="tx1"/>
                </a:solidFill>
                <a:effectLst/>
                <a:latin typeface="+mn-lt"/>
              </a:rPr>
              <a:t> -     </a:t>
            </a:r>
            <a:r>
              <a:rPr lang="en-GB" altLang="en-US" sz="2400" b="1" dirty="0">
                <a:solidFill>
                  <a:schemeClr val="tx1"/>
                </a:solidFill>
                <a:effectLst/>
                <a:latin typeface="+mn-lt"/>
              </a:rPr>
              <a:t>16%</a:t>
            </a:r>
          </a:p>
          <a:p>
            <a:pPr marL="728663" lvl="1" indent="-266700" algn="l" rtl="0">
              <a:spcAft>
                <a:spcPct val="20000"/>
              </a:spcAft>
              <a:buFont typeface="Symbol" pitchFamily="18" charset="2"/>
              <a:buChar char="·"/>
            </a:pPr>
            <a:r>
              <a:rPr lang="en-GB" altLang="en-US" sz="2400" dirty="0">
                <a:solidFill>
                  <a:schemeClr val="tx1"/>
                </a:solidFill>
                <a:effectLst/>
                <a:latin typeface="+mn-lt"/>
              </a:rPr>
              <a:t>schizophrenia 			            -     </a:t>
            </a:r>
            <a:r>
              <a:rPr lang="en-GB" altLang="en-US" sz="2400" b="1" dirty="0">
                <a:solidFill>
                  <a:schemeClr val="tx1"/>
                </a:solidFill>
                <a:effectLst/>
                <a:latin typeface="+mn-lt"/>
              </a:rPr>
              <a:t>10%</a:t>
            </a:r>
          </a:p>
          <a:p>
            <a:pPr marL="728663" lvl="1" indent="-266700" algn="l" rtl="0">
              <a:spcAft>
                <a:spcPct val="20000"/>
              </a:spcAft>
              <a:buFont typeface="Symbol" pitchFamily="18" charset="2"/>
              <a:buChar char="·"/>
            </a:pPr>
            <a:r>
              <a:rPr lang="en-GB" altLang="en-US" sz="2400" dirty="0">
                <a:solidFill>
                  <a:schemeClr val="tx1"/>
                </a:solidFill>
                <a:effectLst/>
                <a:latin typeface="+mn-lt"/>
              </a:rPr>
              <a:t>affective disorders  		            -     </a:t>
            </a:r>
            <a:r>
              <a:rPr lang="en-GB" altLang="en-US" sz="2400" b="1" dirty="0">
                <a:solidFill>
                  <a:schemeClr val="tx1"/>
                </a:solidFill>
                <a:effectLst/>
                <a:latin typeface="+mn-lt"/>
              </a:rPr>
              <a:t>24%</a:t>
            </a:r>
          </a:p>
          <a:p>
            <a:pPr marL="728663" lvl="1" indent="-266700" algn="l" rtl="0">
              <a:spcAft>
                <a:spcPct val="20000"/>
              </a:spcAft>
              <a:buFont typeface="Symbol" pitchFamily="18" charset="2"/>
              <a:buChar char="·"/>
            </a:pPr>
            <a:r>
              <a:rPr lang="en-GB" altLang="en-US" sz="2400" dirty="0">
                <a:solidFill>
                  <a:schemeClr val="tx1"/>
                </a:solidFill>
                <a:effectLst/>
                <a:latin typeface="+mn-lt"/>
              </a:rPr>
              <a:t>neurotic and personality disorders </a:t>
            </a:r>
            <a:r>
              <a:rPr lang="en-GB" altLang="en-US" sz="2400" dirty="0">
                <a:solidFill>
                  <a:schemeClr val="tx1"/>
                </a:solidFill>
                <a:latin typeface="+mn-lt"/>
              </a:rPr>
              <a:t>-     </a:t>
            </a:r>
            <a:r>
              <a:rPr lang="en-GB" altLang="en-US" sz="2400" b="1" dirty="0">
                <a:solidFill>
                  <a:schemeClr val="tx1"/>
                </a:solidFill>
                <a:effectLst/>
                <a:latin typeface="+mn-lt"/>
              </a:rPr>
              <a:t>22%</a:t>
            </a:r>
          </a:p>
          <a:p>
            <a:pPr marL="728663" lvl="1" indent="-266700" algn="l" rtl="0">
              <a:spcAft>
                <a:spcPct val="20000"/>
              </a:spcAft>
              <a:buFont typeface="Symbol" pitchFamily="18" charset="2"/>
              <a:buChar char="·"/>
            </a:pPr>
            <a:r>
              <a:rPr lang="en-GB" altLang="en-US" sz="2400" dirty="0">
                <a:solidFill>
                  <a:schemeClr val="tx1"/>
                </a:solidFill>
                <a:effectLst/>
                <a:latin typeface="+mn-lt"/>
              </a:rPr>
              <a:t>other mental disorders 		-     </a:t>
            </a:r>
            <a:r>
              <a:rPr lang="en-GB" altLang="en-US" sz="2400" b="1" dirty="0">
                <a:solidFill>
                  <a:schemeClr val="tx1"/>
                </a:solidFill>
                <a:effectLst/>
                <a:latin typeface="+mn-lt"/>
              </a:rPr>
              <a:t>21%</a:t>
            </a:r>
          </a:p>
          <a:p>
            <a:pPr marL="728663" lvl="1" indent="-266700" algn="l" rtl="0">
              <a:spcAft>
                <a:spcPct val="20000"/>
              </a:spcAft>
              <a:buFont typeface="Symbol" pitchFamily="18" charset="2"/>
              <a:buChar char="·"/>
            </a:pPr>
            <a:r>
              <a:rPr lang="en-GB" altLang="en-US" sz="2400" dirty="0">
                <a:solidFill>
                  <a:schemeClr val="tx1"/>
                </a:solidFill>
                <a:effectLst/>
                <a:latin typeface="+mn-lt"/>
              </a:rPr>
              <a:t>no diagnosis 		                        -       </a:t>
            </a:r>
            <a:r>
              <a:rPr lang="en-GB" altLang="en-US" sz="2400" b="1" dirty="0">
                <a:solidFill>
                  <a:schemeClr val="tx1"/>
                </a:solidFill>
                <a:effectLst/>
                <a:latin typeface="+mn-lt"/>
              </a:rPr>
              <a:t>2%</a:t>
            </a:r>
          </a:p>
        </p:txBody>
      </p:sp>
      <p:sp>
        <p:nvSpPr>
          <p:cNvPr id="2" name="Rectangle 1"/>
          <p:cNvSpPr/>
          <p:nvPr/>
        </p:nvSpPr>
        <p:spPr>
          <a:xfrm>
            <a:off x="1630118" y="348096"/>
            <a:ext cx="6012352" cy="584775"/>
          </a:xfrm>
          <a:prstGeom prst="rect">
            <a:avLst/>
          </a:prstGeom>
        </p:spPr>
        <p:txBody>
          <a:bodyPr wrap="none">
            <a:spAutoFit/>
          </a:bodyPr>
          <a:lstStyle/>
          <a:p>
            <a:r>
              <a:rPr lang="en-GB" altLang="en-US" sz="3200" b="1" dirty="0">
                <a:solidFill>
                  <a:schemeClr val="tx2"/>
                </a:solidFill>
              </a:rPr>
              <a:t>POSYCHIATRIC DIAGNOSIS</a:t>
            </a:r>
            <a:endParaRPr lang="en-US" sz="3200" b="1" dirty="0">
              <a:solidFill>
                <a:schemeClr val="tx2"/>
              </a:solidFill>
            </a:endParaRPr>
          </a:p>
        </p:txBody>
      </p:sp>
    </p:spTree>
    <p:extLst>
      <p:ext uri="{BB962C8B-B14F-4D97-AF65-F5344CB8AC3E}">
        <p14:creationId xmlns:p14="http://schemas.microsoft.com/office/powerpoint/2010/main" val="185129585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066800"/>
          </a:xfrm>
        </p:spPr>
        <p:txBody>
          <a:bodyPr/>
          <a:lstStyle/>
          <a:p>
            <a:r>
              <a:rPr lang="en-GB" altLang="en-US" sz="3200" b="1" dirty="0">
                <a:ea typeface="ＭＳ Ｐゴシック" pitchFamily="34" charset="-128"/>
              </a:rPr>
              <a:t>Assessing Suicide Risk</a:t>
            </a:r>
          </a:p>
        </p:txBody>
      </p:sp>
      <p:sp>
        <p:nvSpPr>
          <p:cNvPr id="5" name="Content Placeholder 4"/>
          <p:cNvSpPr>
            <a:spLocks noGrp="1" noChangeArrowheads="1"/>
          </p:cNvSpPr>
          <p:nvPr>
            <p:ph idx="1"/>
          </p:nvPr>
        </p:nvSpPr>
        <p:spPr bwMode="auto">
          <a:xfrm>
            <a:off x="381000" y="5562600"/>
            <a:ext cx="8686800" cy="761747"/>
          </a:xfrm>
          <a:prstGeom prst="rect">
            <a:avLst/>
          </a:prstGeom>
          <a:solidFill>
            <a:schemeClr val="accent6">
              <a:lumMod val="75000"/>
            </a:schemeClr>
          </a:solidFill>
          <a:ln>
            <a:noFill/>
          </a:ln>
          <a:scene3d>
            <a:camera prst="orthographicFront"/>
            <a:lightRig rig="threePt" dir="t"/>
          </a:scene3d>
          <a:sp3d>
            <a:bevelT/>
          </a:sp3d>
        </p:spPr>
        <p:txBody>
          <a:bodyPr wrap="square">
            <a:spAutoFit/>
          </a:bodyPr>
          <a:lstStyle/>
          <a:p>
            <a:pPr marL="0" indent="0" algn="ctr">
              <a:buNone/>
              <a:defRPr/>
            </a:pPr>
            <a:r>
              <a:rPr lang="en-GB" sz="1800" b="1" dirty="0">
                <a:solidFill>
                  <a:srgbClr val="FFFFFF"/>
                </a:solidFill>
              </a:rPr>
              <a:t>Re-evaluate risk periodically as treatment proceeds</a:t>
            </a:r>
          </a:p>
          <a:p>
            <a:pPr marL="0" indent="0" algn="ctr">
              <a:spcBef>
                <a:spcPts val="900"/>
              </a:spcBef>
              <a:buNone/>
              <a:defRPr/>
            </a:pPr>
            <a:r>
              <a:rPr lang="en-GB" sz="1800" b="1" dirty="0">
                <a:solidFill>
                  <a:srgbClr val="FFFFFF"/>
                </a:solidFill>
              </a:rPr>
              <a:t>Numerous false negatives and false positives complicate risk assessment</a:t>
            </a:r>
          </a:p>
        </p:txBody>
      </p:sp>
      <p:graphicFrame>
        <p:nvGraphicFramePr>
          <p:cNvPr id="6" name="Table 5"/>
          <p:cNvGraphicFramePr>
            <a:graphicFrameLocks noGrp="1"/>
          </p:cNvGraphicFramePr>
          <p:nvPr>
            <p:extLst>
              <p:ext uri="{D42A27DB-BD31-4B8C-83A1-F6EECF244321}">
                <p14:modId xmlns:p14="http://schemas.microsoft.com/office/powerpoint/2010/main" val="3899945885"/>
              </p:ext>
            </p:extLst>
          </p:nvPr>
        </p:nvGraphicFramePr>
        <p:xfrm>
          <a:off x="457200" y="1219200"/>
          <a:ext cx="8247063" cy="4033836"/>
        </p:xfrm>
        <a:graphic>
          <a:graphicData uri="http://schemas.openxmlformats.org/drawingml/2006/table">
            <a:tbl>
              <a:tblPr firstRow="1" bandRow="1">
                <a:tableStyleId>{5C22544A-7EE6-4342-B048-85BDC9FD1C3A}</a:tableStyleId>
              </a:tblPr>
              <a:tblGrid>
                <a:gridCol w="3467332">
                  <a:extLst>
                    <a:ext uri="{9D8B030D-6E8A-4147-A177-3AD203B41FA5}">
                      <a16:colId xmlns:a16="http://schemas.microsoft.com/office/drawing/2014/main" val="20000"/>
                    </a:ext>
                  </a:extLst>
                </a:gridCol>
                <a:gridCol w="4779731">
                  <a:extLst>
                    <a:ext uri="{9D8B030D-6E8A-4147-A177-3AD203B41FA5}">
                      <a16:colId xmlns:a16="http://schemas.microsoft.com/office/drawing/2014/main" val="20001"/>
                    </a:ext>
                  </a:extLst>
                </a:gridCol>
              </a:tblGrid>
              <a:tr h="478726">
                <a:tc gridSpan="2">
                  <a:txBody>
                    <a:bodyPr/>
                    <a:lstStyle/>
                    <a:p>
                      <a:pPr algn="ctr"/>
                      <a:r>
                        <a:rPr lang="en-CA" sz="1800" dirty="0">
                          <a:solidFill>
                            <a:schemeClr val="bg1"/>
                          </a:solidFill>
                        </a:rPr>
                        <a:t>Factors to Consider</a:t>
                      </a:r>
                      <a:r>
                        <a:rPr lang="en-CA" sz="1800" baseline="0" dirty="0">
                          <a:solidFill>
                            <a:schemeClr val="bg1"/>
                          </a:solidFill>
                        </a:rPr>
                        <a:t> in Evaluating Suicide Risk</a:t>
                      </a:r>
                      <a:endParaRPr lang="en-CA" sz="1800" dirty="0">
                        <a:solidFill>
                          <a:schemeClr val="bg1"/>
                        </a:solidFill>
                      </a:endParaRPr>
                    </a:p>
                  </a:txBody>
                  <a:tcPr marL="91436" marR="91436" marT="45731" marB="45731" anchor="ctr">
                    <a:lnB w="38100" cmpd="sng">
                      <a:noFill/>
                    </a:lnB>
                    <a:solidFill>
                      <a:schemeClr val="tx2"/>
                    </a:solidFill>
                  </a:tcPr>
                </a:tc>
                <a:tc hMerge="1">
                  <a:txBody>
                    <a:bodyPr/>
                    <a:lstStyle/>
                    <a:p>
                      <a:endParaRPr lang="en-CA" sz="1600" dirty="0"/>
                    </a:p>
                  </a:txBody>
                  <a:tcPr>
                    <a:lnB w="38100" cmpd="sng">
                      <a:noFill/>
                    </a:lnB>
                  </a:tcPr>
                </a:tc>
                <a:extLst>
                  <a:ext uri="{0D108BD9-81ED-4DB2-BD59-A6C34878D82A}">
                    <a16:rowId xmlns:a16="http://schemas.microsoft.com/office/drawing/2014/main" val="10000"/>
                  </a:ext>
                </a:extLst>
              </a:tr>
              <a:tr h="355511">
                <a:tc>
                  <a:txBody>
                    <a:bodyPr/>
                    <a:lstStyle/>
                    <a:p>
                      <a:pPr marL="285750" indent="-190500">
                        <a:buFont typeface="Arial" pitchFamily="34" charset="0"/>
                        <a:buChar char="•"/>
                      </a:pPr>
                      <a:r>
                        <a:rPr lang="en-CA" sz="1600" dirty="0"/>
                        <a:t>Lifetime history of attempts</a:t>
                      </a:r>
                    </a:p>
                  </a:txBody>
                  <a:tcPr marL="91436" marR="91436" marT="45731" marB="45731">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285750" indent="-190500" algn="l" defTabSz="914400" rtl="0" eaLnBrk="1" latinLnBrk="0" hangingPunct="1">
                        <a:buFont typeface="Arial" pitchFamily="34" charset="0"/>
                        <a:buChar char="•"/>
                      </a:pPr>
                      <a:r>
                        <a:rPr lang="en-CA" sz="1600" kern="1200" dirty="0">
                          <a:solidFill>
                            <a:schemeClr val="dk1"/>
                          </a:solidFill>
                          <a:latin typeface="+mn-lt"/>
                          <a:ea typeface="+mn-ea"/>
                          <a:cs typeface="+mn-cs"/>
                        </a:rPr>
                        <a:t>Psychiatric hospitalization</a:t>
                      </a:r>
                    </a:p>
                  </a:txBody>
                  <a:tcPr marL="91436" marR="91436" marT="45731" marB="45731">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1"/>
                  </a:ext>
                </a:extLst>
              </a:tr>
              <a:tr h="355511">
                <a:tc>
                  <a:txBody>
                    <a:bodyPr/>
                    <a:lstStyle/>
                    <a:p>
                      <a:pPr marL="285750" indent="-190500">
                        <a:buFont typeface="Arial" pitchFamily="34" charset="0"/>
                        <a:buChar char="•"/>
                      </a:pPr>
                      <a:r>
                        <a:rPr lang="en-CA" sz="1600" dirty="0"/>
                        <a:t>Suicidal ideation</a:t>
                      </a:r>
                    </a:p>
                  </a:txBody>
                  <a:tcPr marL="91436" marR="91436" marT="45731" marB="4573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285750" indent="-190500" algn="l" defTabSz="914400" rtl="0" eaLnBrk="1" latinLnBrk="0" hangingPunct="1">
                        <a:buFont typeface="Arial" pitchFamily="34" charset="0"/>
                        <a:buChar char="•"/>
                      </a:pPr>
                      <a:r>
                        <a:rPr lang="en-CA" sz="1600" kern="1200" dirty="0">
                          <a:solidFill>
                            <a:schemeClr val="dk1"/>
                          </a:solidFill>
                          <a:latin typeface="+mn-lt"/>
                          <a:ea typeface="+mn-ea"/>
                          <a:cs typeface="+mn-cs"/>
                        </a:rPr>
                        <a:t>Disabling medical illness</a:t>
                      </a:r>
                    </a:p>
                  </a:txBody>
                  <a:tcPr marL="91436" marR="91436" marT="45731" marB="4573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2"/>
                  </a:ext>
                </a:extLst>
              </a:tr>
              <a:tr h="355511">
                <a:tc>
                  <a:txBody>
                    <a:bodyPr/>
                    <a:lstStyle/>
                    <a:p>
                      <a:pPr marL="285750" indent="-190500">
                        <a:buFont typeface="Arial" pitchFamily="34" charset="0"/>
                        <a:buChar char="•"/>
                      </a:pPr>
                      <a:r>
                        <a:rPr lang="en-CA" sz="1600" dirty="0"/>
                        <a:t>Access to means for suicide</a:t>
                      </a:r>
                    </a:p>
                  </a:txBody>
                  <a:tcPr marL="91436" marR="91436" marT="45731" marB="4573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285750" indent="-190500" algn="l" defTabSz="914400" rtl="0" eaLnBrk="1" latinLnBrk="0" hangingPunct="1">
                        <a:buFont typeface="Arial" pitchFamily="34" charset="0"/>
                        <a:buChar char="•"/>
                      </a:pPr>
                      <a:r>
                        <a:rPr lang="en-CA" sz="1600" kern="1200" dirty="0">
                          <a:solidFill>
                            <a:schemeClr val="dk1"/>
                          </a:solidFill>
                          <a:latin typeface="+mn-lt"/>
                          <a:ea typeface="+mn-ea"/>
                          <a:cs typeface="+mn-cs"/>
                        </a:rPr>
                        <a:t>Demographic features</a:t>
                      </a:r>
                    </a:p>
                  </a:txBody>
                  <a:tcPr marL="91436" marR="91436" marT="45731" marB="4573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3"/>
                  </a:ext>
                </a:extLst>
              </a:tr>
              <a:tr h="355511">
                <a:tc>
                  <a:txBody>
                    <a:bodyPr/>
                    <a:lstStyle/>
                    <a:p>
                      <a:pPr marL="285750" indent="-190500">
                        <a:buFont typeface="Arial" pitchFamily="34" charset="0"/>
                        <a:buChar char="•"/>
                      </a:pPr>
                      <a:r>
                        <a:rPr lang="en-CA" sz="1600" dirty="0"/>
                        <a:t>Hopelessness/self-esteem</a:t>
                      </a:r>
                    </a:p>
                  </a:txBody>
                  <a:tcPr marL="91436" marR="91436" marT="45731" marB="4573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285750" indent="-190500" algn="l" defTabSz="914400" rtl="0" eaLnBrk="1" latinLnBrk="0" hangingPunct="1">
                        <a:buFont typeface="Arial" pitchFamily="34" charset="0"/>
                        <a:buChar char="•"/>
                      </a:pPr>
                      <a:r>
                        <a:rPr lang="en-CA" sz="1600" kern="1200" dirty="0">
                          <a:solidFill>
                            <a:schemeClr val="dk1"/>
                          </a:solidFill>
                          <a:latin typeface="+mn-lt"/>
                          <a:ea typeface="+mn-ea"/>
                          <a:cs typeface="+mn-cs"/>
                        </a:rPr>
                        <a:t>Psychosocial stressors</a:t>
                      </a:r>
                    </a:p>
                  </a:txBody>
                  <a:tcPr marL="91436" marR="91436" marT="45731" marB="4573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4"/>
                  </a:ext>
                </a:extLst>
              </a:tr>
              <a:tr h="355511">
                <a:tc>
                  <a:txBody>
                    <a:bodyPr/>
                    <a:lstStyle/>
                    <a:p>
                      <a:pPr marL="285750" indent="-190500">
                        <a:buFont typeface="Arial" pitchFamily="34" charset="0"/>
                        <a:buChar char="•"/>
                      </a:pPr>
                      <a:r>
                        <a:rPr lang="en-CA" sz="1600" dirty="0"/>
                        <a:t>Anxiety</a:t>
                      </a:r>
                    </a:p>
                  </a:txBody>
                  <a:tcPr marL="91436" marR="91436" marT="45731" marB="4573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285750" indent="-190500" algn="l" defTabSz="914400" rtl="0" eaLnBrk="1" latinLnBrk="0" hangingPunct="1">
                        <a:buFont typeface="Arial" pitchFamily="34" charset="0"/>
                        <a:buChar char="•"/>
                      </a:pPr>
                      <a:r>
                        <a:rPr lang="en-CA" sz="1600" kern="1200" dirty="0">
                          <a:solidFill>
                            <a:schemeClr val="dk1"/>
                          </a:solidFill>
                          <a:latin typeface="+mn-lt"/>
                          <a:ea typeface="+mn-ea"/>
                          <a:cs typeface="+mn-cs"/>
                        </a:rPr>
                        <a:t>Absence of psychosocial support</a:t>
                      </a:r>
                    </a:p>
                  </a:txBody>
                  <a:tcPr marL="91436" marR="91436" marT="45731" marB="4573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5"/>
                  </a:ext>
                </a:extLst>
              </a:tr>
              <a:tr h="355511">
                <a:tc>
                  <a:txBody>
                    <a:bodyPr/>
                    <a:lstStyle/>
                    <a:p>
                      <a:pPr marL="285750" indent="-190500">
                        <a:buFont typeface="Arial" pitchFamily="34" charset="0"/>
                        <a:buChar char="•"/>
                      </a:pPr>
                      <a:r>
                        <a:rPr lang="en-CA" sz="1600" dirty="0"/>
                        <a:t>Impulsivity</a:t>
                      </a:r>
                    </a:p>
                  </a:txBody>
                  <a:tcPr marL="91436" marR="91436" marT="45731" marB="4573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285750" indent="-190500" algn="l" defTabSz="914400" rtl="0" eaLnBrk="1" latinLnBrk="0" hangingPunct="1">
                        <a:buFont typeface="Arial" pitchFamily="34" charset="0"/>
                        <a:buChar char="•"/>
                      </a:pPr>
                      <a:r>
                        <a:rPr lang="en-CA" sz="1600" kern="1200" dirty="0">
                          <a:solidFill>
                            <a:schemeClr val="dk1"/>
                          </a:solidFill>
                          <a:latin typeface="+mn-lt"/>
                          <a:ea typeface="+mn-ea"/>
                          <a:cs typeface="+mn-cs"/>
                        </a:rPr>
                        <a:t>History of childhood traumas</a:t>
                      </a:r>
                    </a:p>
                  </a:txBody>
                  <a:tcPr marL="91436" marR="91436" marT="45731" marB="4573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6"/>
                  </a:ext>
                </a:extLst>
              </a:tr>
              <a:tr h="355511">
                <a:tc>
                  <a:txBody>
                    <a:bodyPr/>
                    <a:lstStyle/>
                    <a:p>
                      <a:pPr marL="285750" indent="-190500">
                        <a:buFont typeface="Arial" pitchFamily="34" charset="0"/>
                        <a:buChar char="•"/>
                      </a:pPr>
                      <a:r>
                        <a:rPr lang="en-CA" sz="1600" dirty="0"/>
                        <a:t>Aggression</a:t>
                      </a:r>
                      <a:r>
                        <a:rPr lang="en-CA" sz="1600" baseline="0" dirty="0"/>
                        <a:t> and violence</a:t>
                      </a:r>
                      <a:endParaRPr lang="en-CA" sz="1600" dirty="0"/>
                    </a:p>
                  </a:txBody>
                  <a:tcPr marL="91436" marR="91436" marT="45731" marB="4573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285750" indent="-190500" algn="l" defTabSz="914400" rtl="0" eaLnBrk="1" latinLnBrk="0" hangingPunct="1">
                        <a:buFont typeface="Arial" pitchFamily="34" charset="0"/>
                        <a:buChar char="•"/>
                      </a:pPr>
                      <a:r>
                        <a:rPr lang="en-CA" sz="1600" kern="1200" dirty="0">
                          <a:solidFill>
                            <a:schemeClr val="dk1"/>
                          </a:solidFill>
                          <a:latin typeface="+mn-lt"/>
                          <a:ea typeface="+mn-ea"/>
                          <a:cs typeface="+mn-cs"/>
                        </a:rPr>
                        <a:t>Family history of or recent exposure to suicide</a:t>
                      </a:r>
                    </a:p>
                  </a:txBody>
                  <a:tcPr marL="91436" marR="91436" marT="45731" marB="4573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7"/>
                  </a:ext>
                </a:extLst>
              </a:tr>
              <a:tr h="355511">
                <a:tc>
                  <a:txBody>
                    <a:bodyPr/>
                    <a:lstStyle/>
                    <a:p>
                      <a:pPr marL="285750" indent="-190500">
                        <a:buFont typeface="Arial" pitchFamily="34" charset="0"/>
                        <a:buChar char="•"/>
                      </a:pPr>
                      <a:r>
                        <a:rPr lang="en-CA" sz="1600" dirty="0"/>
                        <a:t>Cognition</a:t>
                      </a:r>
                    </a:p>
                  </a:txBody>
                  <a:tcPr marL="91436" marR="91436" marT="45731" marB="4573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285750" indent="-190500" algn="l" defTabSz="914400" rtl="0" eaLnBrk="1" latinLnBrk="0" hangingPunct="1">
                        <a:buFont typeface="Arial" pitchFamily="34" charset="0"/>
                        <a:buChar char="•"/>
                      </a:pPr>
                      <a:r>
                        <a:rPr lang="en-CA" sz="1600" kern="1200" dirty="0">
                          <a:solidFill>
                            <a:schemeClr val="dk1"/>
                          </a:solidFill>
                          <a:latin typeface="+mn-lt"/>
                          <a:ea typeface="+mn-ea"/>
                          <a:cs typeface="+mn-cs"/>
                        </a:rPr>
                        <a:t>Absence of protective factors</a:t>
                      </a:r>
                    </a:p>
                  </a:txBody>
                  <a:tcPr marL="91436" marR="91436" marT="45731" marB="4573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8"/>
                  </a:ext>
                </a:extLst>
              </a:tr>
              <a:tr h="355511">
                <a:tc>
                  <a:txBody>
                    <a:bodyPr/>
                    <a:lstStyle/>
                    <a:p>
                      <a:pPr marL="285750" indent="-190500">
                        <a:buFont typeface="Arial" pitchFamily="34" charset="0"/>
                        <a:buChar char="•"/>
                      </a:pPr>
                      <a:r>
                        <a:rPr lang="en-CA" sz="1600" dirty="0"/>
                        <a:t>Psychotic</a:t>
                      </a:r>
                      <a:r>
                        <a:rPr lang="en-CA" sz="1600" baseline="0" dirty="0"/>
                        <a:t> symptoms</a:t>
                      </a:r>
                      <a:endParaRPr lang="en-CA" sz="1600" dirty="0"/>
                    </a:p>
                  </a:txBody>
                  <a:tcPr marL="91436" marR="91436" marT="45731" marB="4573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285750" indent="-190500" algn="l" defTabSz="914400" rtl="0" eaLnBrk="1" latinLnBrk="0" hangingPunct="1">
                        <a:buFont typeface="Arial" pitchFamily="34" charset="0"/>
                        <a:buChar char="•"/>
                      </a:pPr>
                      <a:r>
                        <a:rPr lang="en-CA" sz="1600" kern="1200" dirty="0">
                          <a:solidFill>
                            <a:schemeClr val="dk1"/>
                          </a:solidFill>
                          <a:latin typeface="+mn-lt"/>
                          <a:ea typeface="+mn-ea"/>
                          <a:cs typeface="+mn-cs"/>
                        </a:rPr>
                        <a:t>Alcohol or other substance abuse</a:t>
                      </a:r>
                    </a:p>
                  </a:txBody>
                  <a:tcPr marL="91436" marR="91436" marT="45731" marB="4573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9"/>
                  </a:ext>
                </a:extLst>
              </a:tr>
              <a:tr h="355511">
                <a:tc>
                  <a:txBody>
                    <a:bodyPr/>
                    <a:lstStyle/>
                    <a:p>
                      <a:pPr marL="285750" indent="-190500">
                        <a:buFont typeface="Arial" pitchFamily="34" charset="0"/>
                        <a:buChar char="•"/>
                      </a:pPr>
                      <a:r>
                        <a:rPr lang="en-CA" sz="1600" dirty="0"/>
                        <a:t>Comorbid psychiatric disorders</a:t>
                      </a:r>
                    </a:p>
                  </a:txBody>
                  <a:tcPr marL="91436" marR="91436" marT="45731" marB="4573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endParaRPr lang="en-CA" sz="1600" dirty="0"/>
                    </a:p>
                  </a:txBody>
                  <a:tcPr marL="91436" marR="91436" marT="45731" marB="4573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83994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ChangeArrowheads="1"/>
          </p:cNvSpPr>
          <p:nvPr/>
        </p:nvSpPr>
        <p:spPr bwMode="auto">
          <a:xfrm>
            <a:off x="444500" y="288925"/>
            <a:ext cx="8458200" cy="611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8956" tIns="39478" rIns="78956" bIns="39478" anchor="ctr"/>
          <a:lstStyle>
            <a:lvl1pPr defTabSz="782638" eaLnBrk="0" hangingPunct="0">
              <a:defRPr i="1">
                <a:solidFill>
                  <a:schemeClr val="tx1"/>
                </a:solidFill>
                <a:latin typeface="Garamond" pitchFamily="18" charset="0"/>
                <a:cs typeface="Arial" pitchFamily="34" charset="0"/>
              </a:defRPr>
            </a:lvl1pPr>
            <a:lvl2pPr marL="742950" indent="-285750" defTabSz="782638" eaLnBrk="0" hangingPunct="0">
              <a:defRPr i="1">
                <a:solidFill>
                  <a:schemeClr val="tx1"/>
                </a:solidFill>
                <a:latin typeface="Garamond" pitchFamily="18" charset="0"/>
                <a:cs typeface="Arial" pitchFamily="34" charset="0"/>
              </a:defRPr>
            </a:lvl2pPr>
            <a:lvl3pPr marL="1143000" indent="-228600" defTabSz="782638" eaLnBrk="0" hangingPunct="0">
              <a:defRPr i="1">
                <a:solidFill>
                  <a:schemeClr val="tx1"/>
                </a:solidFill>
                <a:latin typeface="Garamond" pitchFamily="18" charset="0"/>
                <a:cs typeface="Arial" pitchFamily="34" charset="0"/>
              </a:defRPr>
            </a:lvl3pPr>
            <a:lvl4pPr marL="1600200" indent="-228600" defTabSz="782638" eaLnBrk="0" hangingPunct="0">
              <a:defRPr i="1">
                <a:solidFill>
                  <a:schemeClr val="tx1"/>
                </a:solidFill>
                <a:latin typeface="Garamond" pitchFamily="18" charset="0"/>
                <a:cs typeface="Arial" pitchFamily="34" charset="0"/>
              </a:defRPr>
            </a:lvl4pPr>
            <a:lvl5pPr marL="2057400" indent="-228600" defTabSz="782638" eaLnBrk="0" hangingPunct="0">
              <a:defRPr i="1">
                <a:solidFill>
                  <a:schemeClr val="tx1"/>
                </a:solidFill>
                <a:latin typeface="Garamond" pitchFamily="18" charset="0"/>
                <a:cs typeface="Arial" pitchFamily="34" charset="0"/>
              </a:defRPr>
            </a:lvl5pPr>
            <a:lvl6pPr marL="2514600" indent="-228600" defTabSz="782638" eaLnBrk="0" fontAlgn="base" hangingPunct="0">
              <a:spcBef>
                <a:spcPct val="0"/>
              </a:spcBef>
              <a:spcAft>
                <a:spcPct val="0"/>
              </a:spcAft>
              <a:defRPr i="1">
                <a:solidFill>
                  <a:schemeClr val="tx1"/>
                </a:solidFill>
                <a:latin typeface="Garamond" pitchFamily="18" charset="0"/>
                <a:cs typeface="Arial" pitchFamily="34" charset="0"/>
              </a:defRPr>
            </a:lvl6pPr>
            <a:lvl7pPr marL="2971800" indent="-228600" defTabSz="782638" eaLnBrk="0" fontAlgn="base" hangingPunct="0">
              <a:spcBef>
                <a:spcPct val="0"/>
              </a:spcBef>
              <a:spcAft>
                <a:spcPct val="0"/>
              </a:spcAft>
              <a:defRPr i="1">
                <a:solidFill>
                  <a:schemeClr val="tx1"/>
                </a:solidFill>
                <a:latin typeface="Garamond" pitchFamily="18" charset="0"/>
                <a:cs typeface="Arial" pitchFamily="34" charset="0"/>
              </a:defRPr>
            </a:lvl7pPr>
            <a:lvl8pPr marL="3429000" indent="-228600" defTabSz="782638" eaLnBrk="0" fontAlgn="base" hangingPunct="0">
              <a:spcBef>
                <a:spcPct val="0"/>
              </a:spcBef>
              <a:spcAft>
                <a:spcPct val="0"/>
              </a:spcAft>
              <a:defRPr i="1">
                <a:solidFill>
                  <a:schemeClr val="tx1"/>
                </a:solidFill>
                <a:latin typeface="Garamond" pitchFamily="18" charset="0"/>
                <a:cs typeface="Arial" pitchFamily="34" charset="0"/>
              </a:defRPr>
            </a:lvl8pPr>
            <a:lvl9pPr marL="3886200" indent="-228600" defTabSz="782638" eaLnBrk="0" fontAlgn="base" hangingPunct="0">
              <a:spcBef>
                <a:spcPct val="0"/>
              </a:spcBef>
              <a:spcAft>
                <a:spcPct val="0"/>
              </a:spcAft>
              <a:defRPr i="1">
                <a:solidFill>
                  <a:schemeClr val="tx1"/>
                </a:solidFill>
                <a:latin typeface="Garamond" pitchFamily="18" charset="0"/>
                <a:cs typeface="Arial" pitchFamily="34" charset="0"/>
              </a:defRPr>
            </a:lvl9pPr>
          </a:lstStyle>
          <a:p>
            <a:pPr algn="ctr" eaLnBrk="1" hangingPunct="1"/>
            <a:r>
              <a:rPr lang="en-US" altLang="en-US" sz="3200" b="1" i="0" dirty="0">
                <a:solidFill>
                  <a:schemeClr val="tx2"/>
                </a:solidFill>
                <a:latin typeface="+mn-lt"/>
              </a:rPr>
              <a:t>SUICIDE:  A MULTI-FACTORIAL EVENT</a:t>
            </a:r>
          </a:p>
        </p:txBody>
      </p:sp>
      <p:sp>
        <p:nvSpPr>
          <p:cNvPr id="44035" name="Oval 6"/>
          <p:cNvSpPr>
            <a:spLocks noChangeArrowheads="1"/>
          </p:cNvSpPr>
          <p:nvPr/>
        </p:nvSpPr>
        <p:spPr bwMode="auto">
          <a:xfrm>
            <a:off x="3236913" y="2643188"/>
            <a:ext cx="2605087" cy="2206625"/>
          </a:xfrm>
          <a:prstGeom prst="ellipse">
            <a:avLst/>
          </a:prstGeom>
          <a:solidFill>
            <a:schemeClr val="accent1">
              <a:alpha val="50195"/>
            </a:schemeClr>
          </a:solidFill>
          <a:ln w="9525">
            <a:round/>
            <a:headEnd/>
            <a:tailEnd/>
          </a:ln>
          <a:effectLst/>
          <a:scene3d>
            <a:camera prst="legacyPerspectiveBottom"/>
            <a:lightRig rig="legacyFlat3" dir="t"/>
          </a:scene3d>
          <a:sp3d extrusionH="887400" prstMaterial="legacyMatte">
            <a:bevelT w="13500" h="13500" prst="angle"/>
            <a:bevelB w="13500" h="13500" prst="angle"/>
            <a:extrusionClr>
              <a:schemeClr val="accent1"/>
            </a:extrusionClr>
          </a:sp3d>
          <a:extLst>
            <a:ext uri="{AF507438-7753-43e0-B8FC-AC1667EBCBE1}">
              <a14:hiddenEffects xmlns:a14="http://schemas.microsoft.com/office/drawing/2010/main" xmlns="">
                <a:effectLst>
                  <a:outerShdw dist="17961" dir="2700000" algn="ctr" rotWithShape="0">
                    <a:srgbClr val="72493A"/>
                  </a:outerShdw>
                </a:effectLst>
              </a14:hiddenEffects>
            </a:ext>
          </a:extLst>
        </p:spPr>
        <p:txBody>
          <a:bodyPr wrap="none" lIns="78956" tIns="39478" rIns="78956" bIns="39478" anchor="ctr">
            <a:flatTx/>
          </a:bodyPr>
          <a:lstStyle>
            <a:lvl1pPr eaLnBrk="0" hangingPunct="0">
              <a:defRPr i="1">
                <a:solidFill>
                  <a:schemeClr val="tx1"/>
                </a:solidFill>
                <a:latin typeface="Garamond" pitchFamily="18" charset="0"/>
                <a:cs typeface="Arial" pitchFamily="34" charset="0"/>
              </a:defRPr>
            </a:lvl1pPr>
            <a:lvl2pPr marL="742950" indent="-285750" eaLnBrk="0" hangingPunct="0">
              <a:defRPr i="1">
                <a:solidFill>
                  <a:schemeClr val="tx1"/>
                </a:solidFill>
                <a:latin typeface="Garamond" pitchFamily="18" charset="0"/>
                <a:cs typeface="Arial" pitchFamily="34" charset="0"/>
              </a:defRPr>
            </a:lvl2pPr>
            <a:lvl3pPr marL="1143000" indent="-228600" eaLnBrk="0" hangingPunct="0">
              <a:defRPr i="1">
                <a:solidFill>
                  <a:schemeClr val="tx1"/>
                </a:solidFill>
                <a:latin typeface="Garamond" pitchFamily="18" charset="0"/>
                <a:cs typeface="Arial" pitchFamily="34" charset="0"/>
              </a:defRPr>
            </a:lvl3pPr>
            <a:lvl4pPr marL="1600200" indent="-228600" eaLnBrk="0" hangingPunct="0">
              <a:defRPr i="1">
                <a:solidFill>
                  <a:schemeClr val="tx1"/>
                </a:solidFill>
                <a:latin typeface="Garamond" pitchFamily="18" charset="0"/>
                <a:cs typeface="Arial" pitchFamily="34" charset="0"/>
              </a:defRPr>
            </a:lvl4pPr>
            <a:lvl5pPr marL="2057400" indent="-228600" eaLnBrk="0" hangingPunct="0">
              <a:defRPr i="1">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i="1">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i="1">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i="1">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i="1">
                <a:solidFill>
                  <a:schemeClr val="tx1"/>
                </a:solidFill>
                <a:latin typeface="Garamond" pitchFamily="18" charset="0"/>
                <a:cs typeface="Arial" pitchFamily="34" charset="0"/>
              </a:defRPr>
            </a:lvl9pPr>
          </a:lstStyle>
          <a:p>
            <a:pPr eaLnBrk="1" hangingPunct="1"/>
            <a:endParaRPr lang="en-US" altLang="en-US"/>
          </a:p>
        </p:txBody>
      </p:sp>
      <p:sp>
        <p:nvSpPr>
          <p:cNvPr id="695303" name="Oval 7"/>
          <p:cNvSpPr>
            <a:spLocks noChangeArrowheads="1"/>
          </p:cNvSpPr>
          <p:nvPr/>
        </p:nvSpPr>
        <p:spPr bwMode="blackWhite">
          <a:xfrm>
            <a:off x="5397500" y="1674813"/>
            <a:ext cx="1841500" cy="660400"/>
          </a:xfrm>
          <a:prstGeom prst="ellipse">
            <a:avLst/>
          </a:prstGeom>
          <a:gradFill rotWithShape="0">
            <a:gsLst>
              <a:gs pos="0">
                <a:schemeClr val="bg1"/>
              </a:gs>
              <a:gs pos="100000">
                <a:schemeClr val="bg1">
                  <a:gamma/>
                  <a:tint val="53725"/>
                  <a:invGamma/>
                </a:schemeClr>
              </a:gs>
            </a:gsLst>
            <a:lin ang="5400000" scaled="1"/>
          </a:gradFill>
          <a:ln w="12700">
            <a:round/>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nchorCtr="1">
            <a:flatTx/>
          </a:bodyPr>
          <a:lstStyle/>
          <a:p>
            <a:pPr algn="ctr" defTabSz="853749">
              <a:lnSpc>
                <a:spcPct val="85000"/>
              </a:lnSpc>
              <a:defRPr/>
            </a:pPr>
            <a:r>
              <a:rPr lang="en-US" sz="1700" b="1">
                <a:latin typeface="Arial" charset="0"/>
                <a:cs typeface="Arial" charset="0"/>
              </a:rPr>
              <a:t>Neurobiology</a:t>
            </a:r>
          </a:p>
        </p:txBody>
      </p:sp>
      <p:sp>
        <p:nvSpPr>
          <p:cNvPr id="695304" name="Oval 8"/>
          <p:cNvSpPr>
            <a:spLocks noChangeArrowheads="1"/>
          </p:cNvSpPr>
          <p:nvPr/>
        </p:nvSpPr>
        <p:spPr bwMode="blackWhite">
          <a:xfrm>
            <a:off x="254000" y="3521075"/>
            <a:ext cx="2090738" cy="896938"/>
          </a:xfrm>
          <a:prstGeom prst="ellipse">
            <a:avLst/>
          </a:prstGeom>
          <a:gradFill rotWithShape="0">
            <a:gsLst>
              <a:gs pos="0">
                <a:schemeClr val="bg1"/>
              </a:gs>
              <a:gs pos="100000">
                <a:schemeClr val="bg1">
                  <a:gamma/>
                  <a:tint val="53725"/>
                  <a:invGamma/>
                </a:schemeClr>
              </a:gs>
            </a:gsLst>
            <a:lin ang="5400000" scaled="1"/>
          </a:gradFill>
          <a:ln w="12700">
            <a:round/>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nchorCtr="1">
            <a:flatTx/>
          </a:bodyPr>
          <a:lstStyle/>
          <a:p>
            <a:pPr algn="ctr" defTabSz="853749">
              <a:lnSpc>
                <a:spcPct val="85000"/>
              </a:lnSpc>
              <a:defRPr/>
            </a:pPr>
            <a:r>
              <a:rPr lang="en-US" sz="1700" b="1">
                <a:latin typeface="Arial" charset="0"/>
                <a:cs typeface="Arial" charset="0"/>
              </a:rPr>
              <a:t>Severe Medical</a:t>
            </a:r>
          </a:p>
          <a:p>
            <a:pPr algn="ctr" defTabSz="853749">
              <a:lnSpc>
                <a:spcPct val="85000"/>
              </a:lnSpc>
              <a:defRPr/>
            </a:pPr>
            <a:r>
              <a:rPr lang="en-US" sz="1700" b="1">
                <a:latin typeface="Arial" charset="0"/>
                <a:cs typeface="Arial" charset="0"/>
              </a:rPr>
              <a:t>Illness</a:t>
            </a:r>
          </a:p>
        </p:txBody>
      </p:sp>
      <p:sp>
        <p:nvSpPr>
          <p:cNvPr id="695305" name="Oval 9"/>
          <p:cNvSpPr>
            <a:spLocks noChangeArrowheads="1"/>
          </p:cNvSpPr>
          <p:nvPr/>
        </p:nvSpPr>
        <p:spPr bwMode="blackWhite">
          <a:xfrm>
            <a:off x="6604000" y="2309813"/>
            <a:ext cx="2157413" cy="576262"/>
          </a:xfrm>
          <a:prstGeom prst="ellipse">
            <a:avLst/>
          </a:prstGeom>
          <a:gradFill rotWithShape="0">
            <a:gsLst>
              <a:gs pos="0">
                <a:schemeClr val="bg1"/>
              </a:gs>
              <a:gs pos="100000">
                <a:schemeClr val="bg1">
                  <a:gamma/>
                  <a:tint val="53725"/>
                  <a:invGamma/>
                </a:schemeClr>
              </a:gs>
            </a:gsLst>
            <a:lin ang="5400000" scaled="1"/>
          </a:gradFill>
          <a:ln w="12700">
            <a:round/>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nchorCtr="1">
            <a:flatTx/>
          </a:bodyPr>
          <a:lstStyle/>
          <a:p>
            <a:pPr algn="ctr" defTabSz="853749">
              <a:lnSpc>
                <a:spcPct val="85000"/>
              </a:lnSpc>
              <a:defRPr/>
            </a:pPr>
            <a:r>
              <a:rPr lang="en-US" sz="1700" b="1">
                <a:latin typeface="Arial" charset="0"/>
                <a:cs typeface="Arial" charset="0"/>
              </a:rPr>
              <a:t>Impulsiveness</a:t>
            </a:r>
          </a:p>
        </p:txBody>
      </p:sp>
      <p:sp>
        <p:nvSpPr>
          <p:cNvPr id="695306" name="Oval 10"/>
          <p:cNvSpPr>
            <a:spLocks noChangeArrowheads="1"/>
          </p:cNvSpPr>
          <p:nvPr/>
        </p:nvSpPr>
        <p:spPr bwMode="blackWhite">
          <a:xfrm>
            <a:off x="0" y="4560888"/>
            <a:ext cx="2919413" cy="717550"/>
          </a:xfrm>
          <a:prstGeom prst="ellipse">
            <a:avLst/>
          </a:prstGeom>
          <a:gradFill rotWithShape="0">
            <a:gsLst>
              <a:gs pos="0">
                <a:schemeClr val="bg1"/>
              </a:gs>
              <a:gs pos="100000">
                <a:schemeClr val="bg1">
                  <a:gamma/>
                  <a:tint val="53725"/>
                  <a:invGamma/>
                </a:schemeClr>
              </a:gs>
            </a:gsLst>
            <a:lin ang="5400000" scaled="1"/>
          </a:gradFill>
          <a:ln w="12700">
            <a:round/>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nchorCtr="1">
            <a:flatTx/>
          </a:bodyPr>
          <a:lstStyle/>
          <a:p>
            <a:pPr algn="ctr" defTabSz="853749">
              <a:lnSpc>
                <a:spcPct val="85000"/>
              </a:lnSpc>
              <a:defRPr/>
            </a:pPr>
            <a:r>
              <a:rPr lang="en-US" sz="1700" b="1">
                <a:latin typeface="Arial" charset="0"/>
                <a:cs typeface="Arial" charset="0"/>
              </a:rPr>
              <a:t>Access To Weapons</a:t>
            </a:r>
          </a:p>
        </p:txBody>
      </p:sp>
      <p:sp>
        <p:nvSpPr>
          <p:cNvPr id="695307" name="Oval 11"/>
          <p:cNvSpPr>
            <a:spLocks noChangeArrowheads="1"/>
          </p:cNvSpPr>
          <p:nvPr/>
        </p:nvSpPr>
        <p:spPr bwMode="blackWhite">
          <a:xfrm>
            <a:off x="6859588" y="3059113"/>
            <a:ext cx="2030412" cy="520700"/>
          </a:xfrm>
          <a:prstGeom prst="ellipse">
            <a:avLst/>
          </a:prstGeom>
          <a:gradFill rotWithShape="0">
            <a:gsLst>
              <a:gs pos="0">
                <a:schemeClr val="bg1"/>
              </a:gs>
              <a:gs pos="100000">
                <a:schemeClr val="bg1">
                  <a:gamma/>
                  <a:tint val="53725"/>
                  <a:invGamma/>
                </a:schemeClr>
              </a:gs>
            </a:gsLst>
            <a:lin ang="5400000" scaled="1"/>
          </a:gradFill>
          <a:ln w="12700">
            <a:round/>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nchorCtr="1">
            <a:flatTx/>
          </a:bodyPr>
          <a:lstStyle/>
          <a:p>
            <a:pPr algn="ctr" defTabSz="853749">
              <a:lnSpc>
                <a:spcPct val="85000"/>
              </a:lnSpc>
              <a:defRPr/>
            </a:pPr>
            <a:r>
              <a:rPr lang="en-US" sz="1700" b="1">
                <a:latin typeface="Arial" charset="0"/>
                <a:cs typeface="Arial" charset="0"/>
              </a:rPr>
              <a:t>Hopelessness</a:t>
            </a:r>
          </a:p>
        </p:txBody>
      </p:sp>
      <p:sp>
        <p:nvSpPr>
          <p:cNvPr id="695308" name="Oval 12"/>
          <p:cNvSpPr>
            <a:spLocks noChangeArrowheads="1"/>
          </p:cNvSpPr>
          <p:nvPr/>
        </p:nvSpPr>
        <p:spPr bwMode="blackWhite">
          <a:xfrm>
            <a:off x="1970088" y="5311775"/>
            <a:ext cx="1924050" cy="738188"/>
          </a:xfrm>
          <a:prstGeom prst="ellipse">
            <a:avLst/>
          </a:prstGeom>
          <a:gradFill rotWithShape="0">
            <a:gsLst>
              <a:gs pos="0">
                <a:schemeClr val="bg1"/>
              </a:gs>
              <a:gs pos="100000">
                <a:schemeClr val="bg1">
                  <a:gamma/>
                  <a:tint val="53725"/>
                  <a:invGamma/>
                </a:schemeClr>
              </a:gs>
            </a:gsLst>
            <a:lin ang="5400000" scaled="1"/>
          </a:gradFill>
          <a:ln w="12700">
            <a:round/>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nchorCtr="1">
            <a:flatTx/>
          </a:bodyPr>
          <a:lstStyle/>
          <a:p>
            <a:pPr algn="ctr" defTabSz="853749">
              <a:lnSpc>
                <a:spcPct val="85000"/>
              </a:lnSpc>
              <a:defRPr/>
            </a:pPr>
            <a:r>
              <a:rPr lang="en-US" sz="1700" b="1">
                <a:latin typeface="Arial" charset="0"/>
                <a:cs typeface="Arial" charset="0"/>
              </a:rPr>
              <a:t>Life Stressors</a:t>
            </a:r>
          </a:p>
        </p:txBody>
      </p:sp>
      <p:sp>
        <p:nvSpPr>
          <p:cNvPr id="695309" name="Oval 13"/>
          <p:cNvSpPr>
            <a:spLocks noChangeArrowheads="1"/>
          </p:cNvSpPr>
          <p:nvPr/>
        </p:nvSpPr>
        <p:spPr bwMode="blackWhite">
          <a:xfrm>
            <a:off x="6921500" y="3752850"/>
            <a:ext cx="1714500" cy="704850"/>
          </a:xfrm>
          <a:prstGeom prst="ellipse">
            <a:avLst/>
          </a:prstGeom>
          <a:gradFill rotWithShape="0">
            <a:gsLst>
              <a:gs pos="0">
                <a:schemeClr val="bg1"/>
              </a:gs>
              <a:gs pos="100000">
                <a:schemeClr val="bg1">
                  <a:gamma/>
                  <a:tint val="53725"/>
                  <a:invGamma/>
                </a:schemeClr>
              </a:gs>
            </a:gsLst>
            <a:lin ang="5400000" scaled="1"/>
          </a:gradFill>
          <a:ln w="12700">
            <a:round/>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nchorCtr="1">
            <a:flatTx/>
          </a:bodyPr>
          <a:lstStyle/>
          <a:p>
            <a:pPr algn="ctr" defTabSz="853749">
              <a:lnSpc>
                <a:spcPct val="85000"/>
              </a:lnSpc>
              <a:defRPr/>
            </a:pPr>
            <a:r>
              <a:rPr lang="en-US" sz="1700" b="1">
                <a:latin typeface="Arial" charset="0"/>
                <a:cs typeface="Arial" charset="0"/>
              </a:rPr>
              <a:t>Family History</a:t>
            </a:r>
          </a:p>
        </p:txBody>
      </p:sp>
      <p:sp>
        <p:nvSpPr>
          <p:cNvPr id="695310" name="Oval 14"/>
          <p:cNvSpPr>
            <a:spLocks noChangeArrowheads="1"/>
          </p:cNvSpPr>
          <p:nvPr/>
        </p:nvSpPr>
        <p:spPr bwMode="blackWhite">
          <a:xfrm>
            <a:off x="4064000" y="5426075"/>
            <a:ext cx="2382838" cy="809625"/>
          </a:xfrm>
          <a:prstGeom prst="ellipse">
            <a:avLst/>
          </a:prstGeom>
          <a:gradFill rotWithShape="0">
            <a:gsLst>
              <a:gs pos="0">
                <a:schemeClr val="bg1"/>
              </a:gs>
              <a:gs pos="100000">
                <a:schemeClr val="bg1">
                  <a:gamma/>
                  <a:tint val="53725"/>
                  <a:invGamma/>
                </a:schemeClr>
              </a:gs>
            </a:gsLst>
            <a:lin ang="5400000" scaled="1"/>
          </a:gradFill>
          <a:ln w="12700">
            <a:round/>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nchorCtr="1">
            <a:flatTx/>
          </a:bodyPr>
          <a:lstStyle/>
          <a:p>
            <a:pPr algn="ctr" defTabSz="853749">
              <a:lnSpc>
                <a:spcPct val="85000"/>
              </a:lnSpc>
              <a:defRPr/>
            </a:pPr>
            <a:r>
              <a:rPr lang="en-US" sz="1700" b="1">
                <a:latin typeface="Arial" charset="0"/>
                <a:cs typeface="Arial" charset="0"/>
              </a:rPr>
              <a:t>Suicidal</a:t>
            </a:r>
          </a:p>
          <a:p>
            <a:pPr algn="ctr" defTabSz="853749">
              <a:lnSpc>
                <a:spcPct val="85000"/>
              </a:lnSpc>
              <a:defRPr/>
            </a:pPr>
            <a:r>
              <a:rPr lang="en-US" sz="1700" b="1">
                <a:latin typeface="Arial" charset="0"/>
                <a:cs typeface="Arial" charset="0"/>
              </a:rPr>
              <a:t>Behavior</a:t>
            </a:r>
          </a:p>
        </p:txBody>
      </p:sp>
      <p:sp>
        <p:nvSpPr>
          <p:cNvPr id="695311" name="Oval 15"/>
          <p:cNvSpPr>
            <a:spLocks noChangeArrowheads="1"/>
          </p:cNvSpPr>
          <p:nvPr/>
        </p:nvSpPr>
        <p:spPr bwMode="blackWhite">
          <a:xfrm>
            <a:off x="1079500" y="1731963"/>
            <a:ext cx="2474913" cy="692150"/>
          </a:xfrm>
          <a:prstGeom prst="ellipse">
            <a:avLst/>
          </a:prstGeom>
          <a:gradFill rotWithShape="0">
            <a:gsLst>
              <a:gs pos="0">
                <a:schemeClr val="bg1"/>
              </a:gs>
              <a:gs pos="100000">
                <a:schemeClr val="bg1">
                  <a:gamma/>
                  <a:tint val="53725"/>
                  <a:invGamma/>
                </a:schemeClr>
              </a:gs>
            </a:gsLst>
            <a:lin ang="5400000" scaled="1"/>
          </a:gradFill>
          <a:ln w="12700">
            <a:round/>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nchorCtr="1">
            <a:flatTx/>
          </a:bodyPr>
          <a:lstStyle/>
          <a:p>
            <a:pPr algn="ctr" defTabSz="853749">
              <a:lnSpc>
                <a:spcPct val="85000"/>
              </a:lnSpc>
              <a:defRPr/>
            </a:pPr>
            <a:r>
              <a:rPr lang="en-US" sz="1700" b="1">
                <a:latin typeface="Arial" charset="0"/>
                <a:cs typeface="Arial" charset="0"/>
              </a:rPr>
              <a:t>Personality </a:t>
            </a:r>
            <a:br>
              <a:rPr lang="en-US" sz="1700" b="1">
                <a:latin typeface="Arial" charset="0"/>
                <a:cs typeface="Arial" charset="0"/>
              </a:rPr>
            </a:br>
            <a:r>
              <a:rPr lang="en-US" sz="1700" b="1">
                <a:latin typeface="Arial" charset="0"/>
                <a:cs typeface="Arial" charset="0"/>
              </a:rPr>
              <a:t>Disorder/Traits</a:t>
            </a:r>
          </a:p>
        </p:txBody>
      </p:sp>
      <p:sp>
        <p:nvSpPr>
          <p:cNvPr id="695312" name="Oval 16"/>
          <p:cNvSpPr>
            <a:spLocks noChangeArrowheads="1"/>
          </p:cNvSpPr>
          <p:nvPr/>
        </p:nvSpPr>
        <p:spPr bwMode="blackWhite">
          <a:xfrm>
            <a:off x="3048000" y="1039813"/>
            <a:ext cx="2794000" cy="808037"/>
          </a:xfrm>
          <a:prstGeom prst="ellipse">
            <a:avLst/>
          </a:prstGeom>
          <a:gradFill rotWithShape="0">
            <a:gsLst>
              <a:gs pos="0">
                <a:schemeClr val="bg1"/>
              </a:gs>
              <a:gs pos="100000">
                <a:schemeClr val="bg1">
                  <a:gamma/>
                  <a:tint val="53725"/>
                  <a:invGamma/>
                </a:schemeClr>
              </a:gs>
            </a:gsLst>
            <a:lin ang="5400000" scaled="1"/>
          </a:gradFill>
          <a:ln w="12700">
            <a:round/>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nchorCtr="1">
            <a:flatTx/>
          </a:bodyPr>
          <a:lstStyle/>
          <a:p>
            <a:pPr algn="ctr" defTabSz="853749">
              <a:lnSpc>
                <a:spcPct val="85000"/>
              </a:lnSpc>
              <a:defRPr/>
            </a:pPr>
            <a:r>
              <a:rPr lang="en-US" sz="1700" b="1">
                <a:latin typeface="Arial" charset="0"/>
                <a:cs typeface="Arial" charset="0"/>
              </a:rPr>
              <a:t>Psychiatric Illness</a:t>
            </a:r>
            <a:br>
              <a:rPr lang="en-US" sz="1700" b="1">
                <a:latin typeface="Arial" charset="0"/>
                <a:cs typeface="Arial" charset="0"/>
              </a:rPr>
            </a:br>
            <a:r>
              <a:rPr lang="en-US" sz="1700" b="1">
                <a:latin typeface="Arial" charset="0"/>
                <a:cs typeface="Arial" charset="0"/>
              </a:rPr>
              <a:t>Co-morbidity</a:t>
            </a:r>
          </a:p>
        </p:txBody>
      </p:sp>
      <p:sp>
        <p:nvSpPr>
          <p:cNvPr id="695313" name="Oval 17"/>
          <p:cNvSpPr>
            <a:spLocks noChangeArrowheads="1"/>
          </p:cNvSpPr>
          <p:nvPr/>
        </p:nvSpPr>
        <p:spPr bwMode="blackWhite">
          <a:xfrm>
            <a:off x="5907088" y="4676775"/>
            <a:ext cx="3236912" cy="865188"/>
          </a:xfrm>
          <a:prstGeom prst="ellipse">
            <a:avLst/>
          </a:prstGeom>
          <a:gradFill rotWithShape="0">
            <a:gsLst>
              <a:gs pos="0">
                <a:schemeClr val="bg1"/>
              </a:gs>
              <a:gs pos="100000">
                <a:schemeClr val="bg1">
                  <a:gamma/>
                  <a:tint val="53725"/>
                  <a:invGamma/>
                </a:schemeClr>
              </a:gs>
            </a:gsLst>
            <a:lin ang="5400000" scaled="1"/>
          </a:gradFill>
          <a:ln w="12700">
            <a:round/>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nchorCtr="1">
            <a:flatTx/>
          </a:bodyPr>
          <a:lstStyle/>
          <a:p>
            <a:pPr algn="ctr" defTabSz="853749">
              <a:lnSpc>
                <a:spcPct val="85000"/>
              </a:lnSpc>
              <a:defRPr/>
            </a:pPr>
            <a:r>
              <a:rPr lang="en-US" sz="1700" b="1">
                <a:latin typeface="Arial" charset="0"/>
                <a:cs typeface="Arial" charset="0"/>
              </a:rPr>
              <a:t>Psychodynamics/</a:t>
            </a:r>
          </a:p>
          <a:p>
            <a:pPr algn="ctr" defTabSz="853749">
              <a:lnSpc>
                <a:spcPct val="85000"/>
              </a:lnSpc>
              <a:defRPr/>
            </a:pPr>
            <a:r>
              <a:rPr lang="en-US" sz="1700" b="1">
                <a:latin typeface="Arial" charset="0"/>
                <a:cs typeface="Arial" charset="0"/>
              </a:rPr>
              <a:t>Psychological Vulnerability</a:t>
            </a:r>
          </a:p>
        </p:txBody>
      </p:sp>
      <p:sp>
        <p:nvSpPr>
          <p:cNvPr id="695314" name="Oval 18"/>
          <p:cNvSpPr>
            <a:spLocks noChangeArrowheads="1"/>
          </p:cNvSpPr>
          <p:nvPr/>
        </p:nvSpPr>
        <p:spPr bwMode="blackWhite">
          <a:xfrm>
            <a:off x="254000" y="2597150"/>
            <a:ext cx="2179638" cy="773113"/>
          </a:xfrm>
          <a:prstGeom prst="ellipse">
            <a:avLst/>
          </a:prstGeom>
          <a:gradFill rotWithShape="0">
            <a:gsLst>
              <a:gs pos="0">
                <a:schemeClr val="bg1"/>
              </a:gs>
              <a:gs pos="100000">
                <a:schemeClr val="bg1">
                  <a:gamma/>
                  <a:tint val="53725"/>
                  <a:invGamma/>
                </a:schemeClr>
              </a:gs>
            </a:gsLst>
            <a:lin ang="5400000" scaled="1"/>
          </a:gradFill>
          <a:ln w="12700">
            <a:round/>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nchorCtr="1">
            <a:flatTx/>
          </a:bodyPr>
          <a:lstStyle/>
          <a:p>
            <a:pPr algn="ctr" defTabSz="853749">
              <a:lnSpc>
                <a:spcPct val="85000"/>
              </a:lnSpc>
              <a:defRPr/>
            </a:pPr>
            <a:r>
              <a:rPr lang="en-US" sz="1700" b="1">
                <a:latin typeface="Arial" charset="0"/>
                <a:cs typeface="Arial" charset="0"/>
              </a:rPr>
              <a:t>Substance </a:t>
            </a:r>
            <a:br>
              <a:rPr lang="en-US" sz="1700" b="1">
                <a:latin typeface="Arial" charset="0"/>
                <a:cs typeface="Arial" charset="0"/>
              </a:rPr>
            </a:br>
            <a:r>
              <a:rPr lang="en-US" sz="1700" b="1">
                <a:latin typeface="Arial" charset="0"/>
                <a:cs typeface="Arial" charset="0"/>
              </a:rPr>
              <a:t>Use/Abuse</a:t>
            </a:r>
          </a:p>
        </p:txBody>
      </p:sp>
      <p:sp>
        <p:nvSpPr>
          <p:cNvPr id="44048" name="Oval 19"/>
          <p:cNvSpPr>
            <a:spLocks noChangeArrowheads="1"/>
          </p:cNvSpPr>
          <p:nvPr/>
        </p:nvSpPr>
        <p:spPr bwMode="auto">
          <a:xfrm>
            <a:off x="3683000" y="3001963"/>
            <a:ext cx="1778000" cy="1501775"/>
          </a:xfrm>
          <a:prstGeom prst="ellipse">
            <a:avLst/>
          </a:prstGeom>
          <a:solidFill>
            <a:srgbClr val="CCFFFF"/>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17961" dir="2700000" algn="ctr" rotWithShape="0">
                    <a:srgbClr val="7A9999"/>
                  </a:outerShdw>
                </a:effectLst>
              </a14:hiddenEffects>
            </a:ext>
          </a:extLst>
        </p:spPr>
        <p:txBody>
          <a:bodyPr wrap="none" lIns="78956" tIns="39478" rIns="78956" bIns="39478" anchor="ctr"/>
          <a:lstStyle>
            <a:lvl1pPr eaLnBrk="0" hangingPunct="0">
              <a:defRPr i="1">
                <a:solidFill>
                  <a:schemeClr val="tx1"/>
                </a:solidFill>
                <a:latin typeface="Garamond" pitchFamily="18" charset="0"/>
                <a:cs typeface="Arial" pitchFamily="34" charset="0"/>
              </a:defRPr>
            </a:lvl1pPr>
            <a:lvl2pPr marL="742950" indent="-285750" eaLnBrk="0" hangingPunct="0">
              <a:defRPr i="1">
                <a:solidFill>
                  <a:schemeClr val="tx1"/>
                </a:solidFill>
                <a:latin typeface="Garamond" pitchFamily="18" charset="0"/>
                <a:cs typeface="Arial" pitchFamily="34" charset="0"/>
              </a:defRPr>
            </a:lvl2pPr>
            <a:lvl3pPr marL="1143000" indent="-228600" eaLnBrk="0" hangingPunct="0">
              <a:defRPr i="1">
                <a:solidFill>
                  <a:schemeClr val="tx1"/>
                </a:solidFill>
                <a:latin typeface="Garamond" pitchFamily="18" charset="0"/>
                <a:cs typeface="Arial" pitchFamily="34" charset="0"/>
              </a:defRPr>
            </a:lvl3pPr>
            <a:lvl4pPr marL="1600200" indent="-228600" eaLnBrk="0" hangingPunct="0">
              <a:defRPr i="1">
                <a:solidFill>
                  <a:schemeClr val="tx1"/>
                </a:solidFill>
                <a:latin typeface="Garamond" pitchFamily="18" charset="0"/>
                <a:cs typeface="Arial" pitchFamily="34" charset="0"/>
              </a:defRPr>
            </a:lvl4pPr>
            <a:lvl5pPr marL="2057400" indent="-228600" eaLnBrk="0" hangingPunct="0">
              <a:defRPr i="1">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i="1">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i="1">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i="1">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i="1">
                <a:solidFill>
                  <a:schemeClr val="tx1"/>
                </a:solidFill>
                <a:latin typeface="Garamond" pitchFamily="18" charset="0"/>
                <a:cs typeface="Arial" pitchFamily="34" charset="0"/>
              </a:defRPr>
            </a:lvl9pPr>
          </a:lstStyle>
          <a:p>
            <a:pPr eaLnBrk="1" hangingPunct="1"/>
            <a:endParaRPr lang="en-US" altLang="en-US"/>
          </a:p>
        </p:txBody>
      </p:sp>
      <p:sp>
        <p:nvSpPr>
          <p:cNvPr id="44049" name="Text Box 20"/>
          <p:cNvSpPr txBox="1">
            <a:spLocks noChangeArrowheads="1"/>
          </p:cNvSpPr>
          <p:nvPr/>
        </p:nvSpPr>
        <p:spPr bwMode="auto">
          <a:xfrm>
            <a:off x="3746500" y="3521075"/>
            <a:ext cx="1587500" cy="357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8956" tIns="39478" rIns="78956" bIns="39478">
            <a:spAutoFit/>
          </a:bodyPr>
          <a:lstStyle>
            <a:lvl1pPr eaLnBrk="0" hangingPunct="0">
              <a:defRPr i="1">
                <a:solidFill>
                  <a:schemeClr val="tx1"/>
                </a:solidFill>
                <a:latin typeface="Garamond" pitchFamily="18" charset="0"/>
                <a:cs typeface="Arial" pitchFamily="34" charset="0"/>
              </a:defRPr>
            </a:lvl1pPr>
            <a:lvl2pPr marL="742950" indent="-285750" eaLnBrk="0" hangingPunct="0">
              <a:defRPr i="1">
                <a:solidFill>
                  <a:schemeClr val="tx1"/>
                </a:solidFill>
                <a:latin typeface="Garamond" pitchFamily="18" charset="0"/>
                <a:cs typeface="Arial" pitchFamily="34" charset="0"/>
              </a:defRPr>
            </a:lvl2pPr>
            <a:lvl3pPr marL="1143000" indent="-228600" eaLnBrk="0" hangingPunct="0">
              <a:defRPr i="1">
                <a:solidFill>
                  <a:schemeClr val="tx1"/>
                </a:solidFill>
                <a:latin typeface="Garamond" pitchFamily="18" charset="0"/>
                <a:cs typeface="Arial" pitchFamily="34" charset="0"/>
              </a:defRPr>
            </a:lvl3pPr>
            <a:lvl4pPr marL="1600200" indent="-228600" eaLnBrk="0" hangingPunct="0">
              <a:defRPr i="1">
                <a:solidFill>
                  <a:schemeClr val="tx1"/>
                </a:solidFill>
                <a:latin typeface="Garamond" pitchFamily="18" charset="0"/>
                <a:cs typeface="Arial" pitchFamily="34" charset="0"/>
              </a:defRPr>
            </a:lvl4pPr>
            <a:lvl5pPr marL="2057400" indent="-228600" eaLnBrk="0" hangingPunct="0">
              <a:defRPr i="1">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i="1">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i="1">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i="1">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i="1">
                <a:solidFill>
                  <a:schemeClr val="tx1"/>
                </a:solidFill>
                <a:latin typeface="Garamond" pitchFamily="18" charset="0"/>
                <a:cs typeface="Arial" pitchFamily="34" charset="0"/>
              </a:defRPr>
            </a:lvl9pPr>
          </a:lstStyle>
          <a:p>
            <a:pPr eaLnBrk="1" hangingPunct="1">
              <a:spcBef>
                <a:spcPct val="50000"/>
              </a:spcBef>
            </a:pPr>
            <a:r>
              <a:rPr lang="en-US" altLang="en-US" b="1">
                <a:solidFill>
                  <a:schemeClr val="hlink"/>
                </a:solidFill>
                <a:latin typeface="Times New Roman" pitchFamily="18" charset="0"/>
              </a:rPr>
              <a:t>Suicide</a:t>
            </a:r>
          </a:p>
        </p:txBody>
      </p:sp>
      <p:sp>
        <p:nvSpPr>
          <p:cNvPr id="44050" name="Line 21"/>
          <p:cNvSpPr>
            <a:spLocks noChangeShapeType="1"/>
          </p:cNvSpPr>
          <p:nvPr/>
        </p:nvSpPr>
        <p:spPr bwMode="auto">
          <a:xfrm>
            <a:off x="4508500" y="1847850"/>
            <a:ext cx="0" cy="808038"/>
          </a:xfrm>
          <a:prstGeom prst="line">
            <a:avLst/>
          </a:prstGeom>
          <a:noFill/>
          <a:ln w="952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8956" tIns="39478" rIns="78956" bIns="39478"/>
          <a:lstStyle/>
          <a:p>
            <a:endParaRPr lang="en-US"/>
          </a:p>
        </p:txBody>
      </p:sp>
      <p:sp>
        <p:nvSpPr>
          <p:cNvPr id="44051" name="Line 22"/>
          <p:cNvSpPr>
            <a:spLocks noChangeShapeType="1"/>
          </p:cNvSpPr>
          <p:nvPr/>
        </p:nvSpPr>
        <p:spPr bwMode="auto">
          <a:xfrm flipH="1">
            <a:off x="5778500" y="2771775"/>
            <a:ext cx="952500" cy="635000"/>
          </a:xfrm>
          <a:prstGeom prst="line">
            <a:avLst/>
          </a:prstGeom>
          <a:noFill/>
          <a:ln w="952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8956" tIns="39478" rIns="78956" bIns="39478"/>
          <a:lstStyle/>
          <a:p>
            <a:endParaRPr lang="en-US"/>
          </a:p>
        </p:txBody>
      </p:sp>
      <p:sp>
        <p:nvSpPr>
          <p:cNvPr id="44052" name="Line 23"/>
          <p:cNvSpPr>
            <a:spLocks noChangeShapeType="1"/>
          </p:cNvSpPr>
          <p:nvPr/>
        </p:nvSpPr>
        <p:spPr bwMode="auto">
          <a:xfrm flipH="1">
            <a:off x="5842000" y="3463925"/>
            <a:ext cx="1143000" cy="346075"/>
          </a:xfrm>
          <a:prstGeom prst="line">
            <a:avLst/>
          </a:prstGeom>
          <a:noFill/>
          <a:ln w="952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8956" tIns="39478" rIns="78956" bIns="39478"/>
          <a:lstStyle/>
          <a:p>
            <a:endParaRPr lang="en-US"/>
          </a:p>
        </p:txBody>
      </p:sp>
      <p:sp>
        <p:nvSpPr>
          <p:cNvPr id="44053" name="Line 24"/>
          <p:cNvSpPr>
            <a:spLocks noChangeShapeType="1"/>
          </p:cNvSpPr>
          <p:nvPr/>
        </p:nvSpPr>
        <p:spPr bwMode="auto">
          <a:xfrm flipH="1">
            <a:off x="5778500" y="4041775"/>
            <a:ext cx="1143000" cy="0"/>
          </a:xfrm>
          <a:prstGeom prst="line">
            <a:avLst/>
          </a:prstGeom>
          <a:noFill/>
          <a:ln w="952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8956" tIns="39478" rIns="78956" bIns="39478"/>
          <a:lstStyle/>
          <a:p>
            <a:endParaRPr lang="en-US"/>
          </a:p>
        </p:txBody>
      </p:sp>
      <p:sp>
        <p:nvSpPr>
          <p:cNvPr id="44054" name="Line 25"/>
          <p:cNvSpPr>
            <a:spLocks noChangeShapeType="1"/>
          </p:cNvSpPr>
          <p:nvPr/>
        </p:nvSpPr>
        <p:spPr bwMode="auto">
          <a:xfrm flipH="1" flipV="1">
            <a:off x="5524500" y="4503738"/>
            <a:ext cx="508000" cy="346075"/>
          </a:xfrm>
          <a:prstGeom prst="line">
            <a:avLst/>
          </a:prstGeom>
          <a:noFill/>
          <a:ln w="952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8956" tIns="39478" rIns="78956" bIns="39478"/>
          <a:lstStyle/>
          <a:p>
            <a:endParaRPr lang="en-US"/>
          </a:p>
        </p:txBody>
      </p:sp>
      <p:sp>
        <p:nvSpPr>
          <p:cNvPr id="44055" name="Line 26"/>
          <p:cNvSpPr>
            <a:spLocks noChangeShapeType="1"/>
          </p:cNvSpPr>
          <p:nvPr/>
        </p:nvSpPr>
        <p:spPr bwMode="auto">
          <a:xfrm flipV="1">
            <a:off x="3429000" y="4733925"/>
            <a:ext cx="508000" cy="461963"/>
          </a:xfrm>
          <a:prstGeom prst="line">
            <a:avLst/>
          </a:prstGeom>
          <a:noFill/>
          <a:ln w="952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8956" tIns="39478" rIns="78956" bIns="39478"/>
          <a:lstStyle/>
          <a:p>
            <a:endParaRPr lang="en-US"/>
          </a:p>
        </p:txBody>
      </p:sp>
      <p:sp>
        <p:nvSpPr>
          <p:cNvPr id="44056" name="Line 27"/>
          <p:cNvSpPr>
            <a:spLocks noChangeShapeType="1"/>
          </p:cNvSpPr>
          <p:nvPr/>
        </p:nvSpPr>
        <p:spPr bwMode="auto">
          <a:xfrm flipV="1">
            <a:off x="2730500" y="4271963"/>
            <a:ext cx="698500" cy="288925"/>
          </a:xfrm>
          <a:prstGeom prst="line">
            <a:avLst/>
          </a:prstGeom>
          <a:noFill/>
          <a:ln w="952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8956" tIns="39478" rIns="78956" bIns="39478"/>
          <a:lstStyle/>
          <a:p>
            <a:endParaRPr lang="en-US"/>
          </a:p>
        </p:txBody>
      </p:sp>
      <p:sp>
        <p:nvSpPr>
          <p:cNvPr id="44057" name="Line 28"/>
          <p:cNvSpPr>
            <a:spLocks noChangeShapeType="1"/>
          </p:cNvSpPr>
          <p:nvPr/>
        </p:nvSpPr>
        <p:spPr bwMode="auto">
          <a:xfrm>
            <a:off x="2476500" y="3868738"/>
            <a:ext cx="760413" cy="0"/>
          </a:xfrm>
          <a:prstGeom prst="line">
            <a:avLst/>
          </a:prstGeom>
          <a:noFill/>
          <a:ln w="952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8956" tIns="39478" rIns="78956" bIns="39478"/>
          <a:lstStyle/>
          <a:p>
            <a:endParaRPr lang="en-US"/>
          </a:p>
        </p:txBody>
      </p:sp>
      <p:sp>
        <p:nvSpPr>
          <p:cNvPr id="44058" name="Line 29"/>
          <p:cNvSpPr>
            <a:spLocks noChangeShapeType="1"/>
          </p:cNvSpPr>
          <p:nvPr/>
        </p:nvSpPr>
        <p:spPr bwMode="auto">
          <a:xfrm>
            <a:off x="2540000" y="3059113"/>
            <a:ext cx="762000" cy="231775"/>
          </a:xfrm>
          <a:prstGeom prst="line">
            <a:avLst/>
          </a:prstGeom>
          <a:noFill/>
          <a:ln w="952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8956" tIns="39478" rIns="78956" bIns="39478"/>
          <a:lstStyle/>
          <a:p>
            <a:endParaRPr lang="en-US"/>
          </a:p>
        </p:txBody>
      </p:sp>
      <p:sp>
        <p:nvSpPr>
          <p:cNvPr id="44059" name="Line 30"/>
          <p:cNvSpPr>
            <a:spLocks noChangeShapeType="1"/>
          </p:cNvSpPr>
          <p:nvPr/>
        </p:nvSpPr>
        <p:spPr bwMode="auto">
          <a:xfrm rot="-1032087">
            <a:off x="3302000" y="2251075"/>
            <a:ext cx="444500" cy="577850"/>
          </a:xfrm>
          <a:prstGeom prst="line">
            <a:avLst/>
          </a:prstGeom>
          <a:noFill/>
          <a:ln w="952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8956" tIns="39478" rIns="78956" bIns="39478"/>
          <a:lstStyle/>
          <a:p>
            <a:endParaRPr lang="en-US"/>
          </a:p>
        </p:txBody>
      </p:sp>
      <p:sp>
        <p:nvSpPr>
          <p:cNvPr id="44060" name="Line 31"/>
          <p:cNvSpPr>
            <a:spLocks noChangeShapeType="1"/>
          </p:cNvSpPr>
          <p:nvPr/>
        </p:nvSpPr>
        <p:spPr bwMode="auto">
          <a:xfrm>
            <a:off x="4826000" y="4849813"/>
            <a:ext cx="128588" cy="576262"/>
          </a:xfrm>
          <a:prstGeom prst="line">
            <a:avLst/>
          </a:prstGeom>
          <a:noFill/>
          <a:ln w="952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8956" tIns="39478" rIns="78956" bIns="39478"/>
          <a:lstStyle/>
          <a:p>
            <a:endParaRPr lang="en-US"/>
          </a:p>
        </p:txBody>
      </p:sp>
      <p:sp>
        <p:nvSpPr>
          <p:cNvPr id="44061" name="Line 32"/>
          <p:cNvSpPr>
            <a:spLocks noChangeShapeType="1"/>
          </p:cNvSpPr>
          <p:nvPr/>
        </p:nvSpPr>
        <p:spPr bwMode="auto">
          <a:xfrm flipH="1">
            <a:off x="5397500" y="2309813"/>
            <a:ext cx="444500" cy="635000"/>
          </a:xfrm>
          <a:prstGeom prst="line">
            <a:avLst/>
          </a:prstGeom>
          <a:noFill/>
          <a:ln w="952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8956" tIns="39478" rIns="78956" bIns="39478"/>
          <a:lstStyle/>
          <a:p>
            <a:endParaRPr lang="en-US"/>
          </a:p>
        </p:txBody>
      </p:sp>
    </p:spTree>
    <p:extLst>
      <p:ext uri="{BB962C8B-B14F-4D97-AF65-F5344CB8AC3E}">
        <p14:creationId xmlns:p14="http://schemas.microsoft.com/office/powerpoint/2010/main" val="33663038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381000" y="1268412"/>
            <a:ext cx="8367713"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i="1">
                <a:solidFill>
                  <a:schemeClr val="tx1"/>
                </a:solidFill>
                <a:latin typeface="Garamond" pitchFamily="18" charset="0"/>
                <a:cs typeface="Arial" pitchFamily="34" charset="0"/>
              </a:defRPr>
            </a:lvl1pPr>
            <a:lvl2pPr marL="742950" indent="-285750" eaLnBrk="0" hangingPunct="0">
              <a:defRPr i="1">
                <a:solidFill>
                  <a:schemeClr val="tx1"/>
                </a:solidFill>
                <a:latin typeface="Garamond" pitchFamily="18" charset="0"/>
                <a:cs typeface="Arial" pitchFamily="34" charset="0"/>
              </a:defRPr>
            </a:lvl2pPr>
            <a:lvl3pPr marL="1143000" indent="-228600" eaLnBrk="0" hangingPunct="0">
              <a:defRPr i="1">
                <a:solidFill>
                  <a:schemeClr val="tx1"/>
                </a:solidFill>
                <a:latin typeface="Garamond" pitchFamily="18" charset="0"/>
                <a:cs typeface="Arial" pitchFamily="34" charset="0"/>
              </a:defRPr>
            </a:lvl3pPr>
            <a:lvl4pPr marL="1600200" indent="-228600" eaLnBrk="0" hangingPunct="0">
              <a:defRPr i="1">
                <a:solidFill>
                  <a:schemeClr val="tx1"/>
                </a:solidFill>
                <a:latin typeface="Garamond" pitchFamily="18" charset="0"/>
                <a:cs typeface="Arial" pitchFamily="34" charset="0"/>
              </a:defRPr>
            </a:lvl4pPr>
            <a:lvl5pPr marL="2057400" indent="-228600" eaLnBrk="0" hangingPunct="0">
              <a:defRPr i="1">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i="1">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i="1">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i="1">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i="1">
                <a:solidFill>
                  <a:schemeClr val="tx1"/>
                </a:solidFill>
                <a:latin typeface="Garamond" pitchFamily="18" charset="0"/>
                <a:cs typeface="Arial" pitchFamily="34" charset="0"/>
              </a:defRPr>
            </a:lvl9pPr>
          </a:lstStyle>
          <a:p>
            <a:pPr eaLnBrk="1" hangingPunct="1"/>
            <a:r>
              <a:rPr lang="en-US" altLang="en-US" sz="2400" b="1" i="0" u="sng" dirty="0">
                <a:solidFill>
                  <a:schemeClr val="tx2"/>
                </a:solidFill>
                <a:latin typeface="+mn-lt"/>
              </a:rPr>
              <a:t>Suicide (risk) Assessment</a:t>
            </a:r>
            <a:r>
              <a:rPr lang="en-US" altLang="en-US" sz="2400" b="1" i="0" dirty="0">
                <a:solidFill>
                  <a:schemeClr val="tx2"/>
                </a:solidFill>
                <a:latin typeface="+mn-lt"/>
              </a:rPr>
              <a:t> </a:t>
            </a:r>
            <a:r>
              <a:rPr lang="en-US" altLang="en-US" sz="2400" i="0" dirty="0">
                <a:latin typeface="+mn-lt"/>
              </a:rPr>
              <a:t>refers to the establishment of a clinical judgment of risk in the very near future, based on the weighing of a very large mass of available clinical detail.  Risk assessment carried out in a systematic, disciplined way is more than a guess or intuition – it is a reasoned, inductive process, and a necessary exercise in estimating probability over short periods</a:t>
            </a:r>
          </a:p>
        </p:txBody>
      </p:sp>
    </p:spTree>
    <p:extLst>
      <p:ext uri="{BB962C8B-B14F-4D97-AF65-F5344CB8AC3E}">
        <p14:creationId xmlns:p14="http://schemas.microsoft.com/office/powerpoint/2010/main" val="2374441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381000" y="1524000"/>
            <a:ext cx="8305800" cy="4191000"/>
          </a:xfrm>
        </p:spPr>
        <p:txBody>
          <a:bodyPr>
            <a:noAutofit/>
          </a:bodyPr>
          <a:lstStyle/>
          <a:p>
            <a:pPr algn="ctr" rtl="0">
              <a:buFontTx/>
              <a:buNone/>
            </a:pPr>
            <a:r>
              <a:rPr lang="en-GB" altLang="en-US" dirty="0">
                <a:solidFill>
                  <a:schemeClr val="tx1"/>
                </a:solidFill>
                <a:effectLst/>
                <a:latin typeface="+mn-lt"/>
              </a:rPr>
              <a:t>Depression is </a:t>
            </a:r>
            <a:r>
              <a:rPr lang="en-GB" altLang="en-US" b="1" dirty="0">
                <a:solidFill>
                  <a:schemeClr val="tx1"/>
                </a:solidFill>
                <a:effectLst/>
                <a:latin typeface="+mn-lt"/>
              </a:rPr>
              <a:t>not</a:t>
            </a:r>
            <a:r>
              <a:rPr lang="en-GB" altLang="en-US" dirty="0">
                <a:solidFill>
                  <a:schemeClr val="tx1"/>
                </a:solidFill>
                <a:effectLst/>
                <a:latin typeface="+mn-lt"/>
              </a:rPr>
              <a:t>:</a:t>
            </a:r>
          </a:p>
          <a:p>
            <a:pPr algn="l" rtl="0">
              <a:buFontTx/>
              <a:buNone/>
            </a:pPr>
            <a:endParaRPr lang="en-GB" altLang="en-US" b="1" dirty="0">
              <a:solidFill>
                <a:schemeClr val="tx1"/>
              </a:solidFill>
              <a:effectLst/>
              <a:latin typeface="+mn-lt"/>
            </a:endParaRPr>
          </a:p>
          <a:p>
            <a:pPr algn="l" rtl="0"/>
            <a:r>
              <a:rPr lang="en-GB" altLang="en-US" dirty="0">
                <a:solidFill>
                  <a:schemeClr val="tx1"/>
                </a:solidFill>
                <a:effectLst/>
                <a:latin typeface="+mn-lt"/>
              </a:rPr>
              <a:t>“Weakness of character”</a:t>
            </a:r>
            <a:br>
              <a:rPr lang="en-GB" altLang="en-US" dirty="0">
                <a:solidFill>
                  <a:schemeClr val="tx1"/>
                </a:solidFill>
                <a:effectLst/>
                <a:latin typeface="+mn-lt"/>
              </a:rPr>
            </a:br>
            <a:endParaRPr lang="en-GB" altLang="en-US" dirty="0">
              <a:solidFill>
                <a:schemeClr val="tx1"/>
              </a:solidFill>
              <a:effectLst/>
              <a:latin typeface="+mn-lt"/>
            </a:endParaRPr>
          </a:p>
          <a:p>
            <a:pPr algn="l" rtl="0"/>
            <a:r>
              <a:rPr lang="en-GB" altLang="en-US" dirty="0">
                <a:solidFill>
                  <a:schemeClr val="tx1"/>
                </a:solidFill>
                <a:effectLst/>
                <a:latin typeface="+mn-lt"/>
              </a:rPr>
              <a:t>“Madness”</a:t>
            </a:r>
            <a:br>
              <a:rPr lang="en-GB" altLang="en-US" dirty="0">
                <a:solidFill>
                  <a:schemeClr val="tx1"/>
                </a:solidFill>
                <a:effectLst/>
                <a:latin typeface="+mn-lt"/>
              </a:rPr>
            </a:br>
            <a:endParaRPr lang="en-GB" altLang="en-US" dirty="0">
              <a:solidFill>
                <a:schemeClr val="tx1"/>
              </a:solidFill>
              <a:effectLst/>
              <a:latin typeface="+mn-lt"/>
            </a:endParaRPr>
          </a:p>
          <a:p>
            <a:pPr algn="l" rtl="0"/>
            <a:r>
              <a:rPr lang="en-GB" altLang="en-US" dirty="0">
                <a:solidFill>
                  <a:schemeClr val="tx1"/>
                </a:solidFill>
                <a:effectLst/>
                <a:latin typeface="+mn-lt"/>
              </a:rPr>
              <a:t>“Something that will pass”</a:t>
            </a:r>
            <a:br>
              <a:rPr lang="en-GB" altLang="en-US" dirty="0">
                <a:solidFill>
                  <a:schemeClr val="tx1"/>
                </a:solidFill>
                <a:effectLst/>
                <a:latin typeface="+mn-lt"/>
              </a:rPr>
            </a:br>
            <a:endParaRPr lang="en-GB" altLang="en-US" dirty="0">
              <a:solidFill>
                <a:schemeClr val="tx1"/>
              </a:solidFill>
              <a:effectLst/>
              <a:latin typeface="+mn-lt"/>
            </a:endParaRPr>
          </a:p>
          <a:p>
            <a:pPr algn="l" rtl="0"/>
            <a:r>
              <a:rPr lang="en-GB" altLang="en-US" dirty="0">
                <a:solidFill>
                  <a:schemeClr val="tx1"/>
                </a:solidFill>
                <a:effectLst/>
                <a:latin typeface="+mn-lt"/>
              </a:rPr>
              <a:t>Incurable</a:t>
            </a:r>
            <a:br>
              <a:rPr lang="en-GB" altLang="en-US" dirty="0">
                <a:solidFill>
                  <a:schemeClr val="tx1"/>
                </a:solidFill>
                <a:effectLst/>
                <a:latin typeface="+mn-lt"/>
              </a:rPr>
            </a:br>
            <a:endParaRPr lang="en-GB" altLang="en-US" dirty="0">
              <a:solidFill>
                <a:schemeClr val="tx1"/>
              </a:solidFill>
              <a:effectLst/>
              <a:latin typeface="+mn-lt"/>
            </a:endParaRPr>
          </a:p>
          <a:p>
            <a:pPr algn="l" rtl="0"/>
            <a:r>
              <a:rPr lang="en-GB" altLang="en-US" dirty="0">
                <a:solidFill>
                  <a:schemeClr val="tx1"/>
                </a:solidFill>
                <a:effectLst/>
                <a:latin typeface="+mn-lt"/>
              </a:rPr>
              <a:t>Inevitable</a:t>
            </a:r>
          </a:p>
        </p:txBody>
      </p:sp>
      <p:sp>
        <p:nvSpPr>
          <p:cNvPr id="3" name="Rectangle 2"/>
          <p:cNvSpPr/>
          <p:nvPr/>
        </p:nvSpPr>
        <p:spPr>
          <a:xfrm>
            <a:off x="533400" y="457200"/>
            <a:ext cx="8153400" cy="584775"/>
          </a:xfrm>
          <a:prstGeom prst="rect">
            <a:avLst/>
          </a:prstGeom>
        </p:spPr>
        <p:txBody>
          <a:bodyPr wrap="square">
            <a:spAutoFit/>
          </a:bodyPr>
          <a:lstStyle/>
          <a:p>
            <a:pPr algn="ctr"/>
            <a:r>
              <a:rPr lang="en-GB" altLang="en-US" sz="3200" b="1" dirty="0">
                <a:solidFill>
                  <a:schemeClr val="tx2"/>
                </a:solidFill>
              </a:rPr>
              <a:t>WHAT IS DEPRESSION? </a:t>
            </a:r>
            <a:endParaRPr lang="en-US" sz="3200" b="1" dirty="0">
              <a:solidFill>
                <a:schemeClr val="tx2"/>
              </a:solidFill>
            </a:endParaRPr>
          </a:p>
        </p:txBody>
      </p:sp>
    </p:spTree>
    <p:extLst>
      <p:ext uri="{BB962C8B-B14F-4D97-AF65-F5344CB8AC3E}">
        <p14:creationId xmlns:p14="http://schemas.microsoft.com/office/powerpoint/2010/main" val="2215878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fade">
                                      <p:cBhvr>
                                        <p:cTn id="7" dur="800" decel="100000"/>
                                        <p:tgtEl>
                                          <p:spTgt spid="46083">
                                            <p:txEl>
                                              <p:pRg st="0" end="0"/>
                                            </p:txEl>
                                          </p:spTgt>
                                        </p:tgtEl>
                                      </p:cBhvr>
                                    </p:animEffect>
                                    <p:anim calcmode="lin" valueType="num">
                                      <p:cBhvr>
                                        <p:cTn id="8" dur="800" decel="100000" fill="hold"/>
                                        <p:tgtEl>
                                          <p:spTgt spid="4608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608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608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608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608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fade">
                                      <p:cBhvr>
                                        <p:cTn id="17" dur="800" decel="100000"/>
                                        <p:tgtEl>
                                          <p:spTgt spid="46083">
                                            <p:txEl>
                                              <p:pRg st="2" end="2"/>
                                            </p:txEl>
                                          </p:spTgt>
                                        </p:tgtEl>
                                      </p:cBhvr>
                                    </p:animEffect>
                                    <p:anim calcmode="lin" valueType="num">
                                      <p:cBhvr>
                                        <p:cTn id="18" dur="800" decel="100000" fill="hold"/>
                                        <p:tgtEl>
                                          <p:spTgt spid="46083">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46083">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46083">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46083">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4608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46083">
                                            <p:txEl>
                                              <p:pRg st="3" end="3"/>
                                            </p:txEl>
                                          </p:spTgt>
                                        </p:tgtEl>
                                        <p:attrNameLst>
                                          <p:attrName>style.visibility</p:attrName>
                                        </p:attrNameLst>
                                      </p:cBhvr>
                                      <p:to>
                                        <p:strVal val="visible"/>
                                      </p:to>
                                    </p:set>
                                    <p:animEffect transition="in" filter="fade">
                                      <p:cBhvr>
                                        <p:cTn id="27" dur="800" decel="100000"/>
                                        <p:tgtEl>
                                          <p:spTgt spid="46083">
                                            <p:txEl>
                                              <p:pRg st="3" end="3"/>
                                            </p:txEl>
                                          </p:spTgt>
                                        </p:tgtEl>
                                      </p:cBhvr>
                                    </p:animEffect>
                                    <p:anim calcmode="lin" valueType="num">
                                      <p:cBhvr>
                                        <p:cTn id="28" dur="800" decel="100000" fill="hold"/>
                                        <p:tgtEl>
                                          <p:spTgt spid="46083">
                                            <p:txEl>
                                              <p:pRg st="3" end="3"/>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46083">
                                            <p:txEl>
                                              <p:pRg st="3" end="3"/>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46083">
                                            <p:txEl>
                                              <p:pRg st="3" end="3"/>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46083">
                                            <p:txEl>
                                              <p:pRg st="3" end="3"/>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4608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46083">
                                            <p:txEl>
                                              <p:pRg st="4" end="4"/>
                                            </p:txEl>
                                          </p:spTgt>
                                        </p:tgtEl>
                                        <p:attrNameLst>
                                          <p:attrName>style.visibility</p:attrName>
                                        </p:attrNameLst>
                                      </p:cBhvr>
                                      <p:to>
                                        <p:strVal val="visible"/>
                                      </p:to>
                                    </p:set>
                                    <p:animEffect transition="in" filter="fade">
                                      <p:cBhvr>
                                        <p:cTn id="37" dur="800" decel="100000"/>
                                        <p:tgtEl>
                                          <p:spTgt spid="46083">
                                            <p:txEl>
                                              <p:pRg st="4" end="4"/>
                                            </p:txEl>
                                          </p:spTgt>
                                        </p:tgtEl>
                                      </p:cBhvr>
                                    </p:animEffect>
                                    <p:anim calcmode="lin" valueType="num">
                                      <p:cBhvr>
                                        <p:cTn id="38" dur="800" decel="100000" fill="hold"/>
                                        <p:tgtEl>
                                          <p:spTgt spid="46083">
                                            <p:txEl>
                                              <p:pRg st="4" end="4"/>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46083">
                                            <p:txEl>
                                              <p:pRg st="4" end="4"/>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46083">
                                            <p:txEl>
                                              <p:pRg st="4" end="4"/>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46083">
                                            <p:txEl>
                                              <p:pRg st="4" end="4"/>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4608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46083">
                                            <p:txEl>
                                              <p:pRg st="5" end="5"/>
                                            </p:txEl>
                                          </p:spTgt>
                                        </p:tgtEl>
                                        <p:attrNameLst>
                                          <p:attrName>style.visibility</p:attrName>
                                        </p:attrNameLst>
                                      </p:cBhvr>
                                      <p:to>
                                        <p:strVal val="visible"/>
                                      </p:to>
                                    </p:set>
                                    <p:animEffect transition="in" filter="fade">
                                      <p:cBhvr>
                                        <p:cTn id="47" dur="800" decel="100000"/>
                                        <p:tgtEl>
                                          <p:spTgt spid="46083">
                                            <p:txEl>
                                              <p:pRg st="5" end="5"/>
                                            </p:txEl>
                                          </p:spTgt>
                                        </p:tgtEl>
                                      </p:cBhvr>
                                    </p:animEffect>
                                    <p:anim calcmode="lin" valueType="num">
                                      <p:cBhvr>
                                        <p:cTn id="48" dur="800" decel="100000" fill="hold"/>
                                        <p:tgtEl>
                                          <p:spTgt spid="46083">
                                            <p:txEl>
                                              <p:pRg st="5" end="5"/>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46083">
                                            <p:txEl>
                                              <p:pRg st="5" end="5"/>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46083">
                                            <p:txEl>
                                              <p:pRg st="5" end="5"/>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46083">
                                            <p:txEl>
                                              <p:pRg st="5" end="5"/>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4608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46083">
                                            <p:txEl>
                                              <p:pRg st="6" end="6"/>
                                            </p:txEl>
                                          </p:spTgt>
                                        </p:tgtEl>
                                        <p:attrNameLst>
                                          <p:attrName>style.visibility</p:attrName>
                                        </p:attrNameLst>
                                      </p:cBhvr>
                                      <p:to>
                                        <p:strVal val="visible"/>
                                      </p:to>
                                    </p:set>
                                    <p:animEffect transition="in" filter="fade">
                                      <p:cBhvr>
                                        <p:cTn id="57" dur="800" decel="100000"/>
                                        <p:tgtEl>
                                          <p:spTgt spid="46083">
                                            <p:txEl>
                                              <p:pRg st="6" end="6"/>
                                            </p:txEl>
                                          </p:spTgt>
                                        </p:tgtEl>
                                      </p:cBhvr>
                                    </p:animEffect>
                                    <p:anim calcmode="lin" valueType="num">
                                      <p:cBhvr>
                                        <p:cTn id="58" dur="800" decel="100000" fill="hold"/>
                                        <p:tgtEl>
                                          <p:spTgt spid="46083">
                                            <p:txEl>
                                              <p:pRg st="6" end="6"/>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46083">
                                            <p:txEl>
                                              <p:pRg st="6" end="6"/>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46083">
                                            <p:txEl>
                                              <p:pRg st="6" end="6"/>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46083">
                                            <p:txEl>
                                              <p:pRg st="6" end="6"/>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46083">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ChangeArrowheads="1"/>
          </p:cNvSpPr>
          <p:nvPr>
            <p:ph type="title"/>
          </p:nvPr>
        </p:nvSpPr>
        <p:spPr>
          <a:xfrm>
            <a:off x="-252413" y="549275"/>
            <a:ext cx="9793288" cy="569913"/>
          </a:xfrm>
        </p:spPr>
        <p:txBody>
          <a:bodyPr>
            <a:noAutofit/>
          </a:bodyPr>
          <a:lstStyle/>
          <a:p>
            <a:pPr defTabSz="852488">
              <a:defRPr/>
            </a:pPr>
            <a:r>
              <a:rPr lang="en-US" sz="3200" b="1" kern="1200" dirty="0">
                <a:effectLst/>
              </a:rPr>
              <a:t>COMPONENTS OF SUICIDE ASSESSMENT</a:t>
            </a:r>
          </a:p>
        </p:txBody>
      </p:sp>
      <p:sp>
        <p:nvSpPr>
          <p:cNvPr id="683011" name="Rectangle 3"/>
          <p:cNvSpPr>
            <a:spLocks noGrp="1" noChangeArrowheads="1"/>
          </p:cNvSpPr>
          <p:nvPr>
            <p:ph idx="1"/>
          </p:nvPr>
        </p:nvSpPr>
        <p:spPr>
          <a:xfrm>
            <a:off x="381000" y="1676401"/>
            <a:ext cx="8305800" cy="4648199"/>
          </a:xfrm>
        </p:spPr>
        <p:txBody>
          <a:bodyPr>
            <a:normAutofit/>
          </a:bodyPr>
          <a:lstStyle/>
          <a:p>
            <a:pPr>
              <a:lnSpc>
                <a:spcPct val="90000"/>
              </a:lnSpc>
              <a:defRPr/>
            </a:pPr>
            <a:r>
              <a:rPr lang="en-US" dirty="0">
                <a:solidFill>
                  <a:schemeClr val="tx1"/>
                </a:solidFill>
                <a:latin typeface="+mn-lt"/>
              </a:rPr>
              <a:t>Appreciate the complexity of suicide / multiple contributing factors</a:t>
            </a:r>
          </a:p>
          <a:p>
            <a:pPr marL="0" indent="0">
              <a:lnSpc>
                <a:spcPct val="90000"/>
              </a:lnSpc>
              <a:buNone/>
              <a:defRPr/>
            </a:pPr>
            <a:endParaRPr lang="en-US" dirty="0">
              <a:solidFill>
                <a:schemeClr val="tx1"/>
              </a:solidFill>
              <a:latin typeface="+mn-lt"/>
            </a:endParaRPr>
          </a:p>
          <a:p>
            <a:pPr>
              <a:lnSpc>
                <a:spcPct val="90000"/>
              </a:lnSpc>
              <a:defRPr/>
            </a:pPr>
            <a:r>
              <a:rPr lang="en-US" dirty="0">
                <a:solidFill>
                  <a:schemeClr val="tx1"/>
                </a:solidFill>
                <a:latin typeface="+mn-lt"/>
              </a:rPr>
              <a:t>Conduct a thorough psychiatric examination, identifying risk factors and protective factors and distinguishing risk factors which can be modified from those which cannot</a:t>
            </a:r>
          </a:p>
          <a:p>
            <a:pPr>
              <a:lnSpc>
                <a:spcPct val="90000"/>
              </a:lnSpc>
              <a:buFontTx/>
              <a:buNone/>
              <a:defRPr/>
            </a:pPr>
            <a:endParaRPr lang="en-US" dirty="0">
              <a:solidFill>
                <a:schemeClr val="tx1"/>
              </a:solidFill>
              <a:latin typeface="+mn-lt"/>
            </a:endParaRPr>
          </a:p>
          <a:p>
            <a:pPr>
              <a:lnSpc>
                <a:spcPct val="90000"/>
              </a:lnSpc>
              <a:defRPr/>
            </a:pPr>
            <a:endParaRPr lang="en-US" dirty="0">
              <a:solidFill>
                <a:schemeClr val="tx1"/>
              </a:solidFill>
              <a:latin typeface="+mn-lt"/>
            </a:endParaRPr>
          </a:p>
          <a:p>
            <a:pPr>
              <a:lnSpc>
                <a:spcPct val="90000"/>
              </a:lnSpc>
              <a:defRPr/>
            </a:pPr>
            <a:endParaRPr lang="en-US" dirty="0">
              <a:solidFill>
                <a:schemeClr val="tx1"/>
              </a:solidFill>
              <a:latin typeface="+mn-lt"/>
            </a:endParaRPr>
          </a:p>
        </p:txBody>
      </p:sp>
    </p:spTree>
    <p:extLst>
      <p:ext uri="{BB962C8B-B14F-4D97-AF65-F5344CB8AC3E}">
        <p14:creationId xmlns:p14="http://schemas.microsoft.com/office/powerpoint/2010/main" val="29294342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90000"/>
              </a:lnSpc>
              <a:defRPr/>
            </a:pPr>
            <a:r>
              <a:rPr lang="en-US" dirty="0">
                <a:solidFill>
                  <a:schemeClr val="tx1"/>
                </a:solidFill>
                <a:latin typeface="+mn-lt"/>
              </a:rPr>
              <a:t>Ask directly about suicide; The Specific Suicide Inquiry</a:t>
            </a:r>
          </a:p>
          <a:p>
            <a:pPr>
              <a:lnSpc>
                <a:spcPct val="90000"/>
              </a:lnSpc>
              <a:defRPr/>
            </a:pPr>
            <a:r>
              <a:rPr lang="en-US" dirty="0">
                <a:solidFill>
                  <a:schemeClr val="tx1"/>
                </a:solidFill>
                <a:latin typeface="+mn-lt"/>
              </a:rPr>
              <a:t>Determine level of suicide risk: 			</a:t>
            </a:r>
          </a:p>
          <a:p>
            <a:pPr marL="0" indent="0">
              <a:lnSpc>
                <a:spcPct val="90000"/>
              </a:lnSpc>
              <a:buFont typeface="Wingdings" pitchFamily="2" charset="2"/>
              <a:buNone/>
              <a:defRPr/>
            </a:pPr>
            <a:r>
              <a:rPr lang="en-US" dirty="0">
                <a:solidFill>
                  <a:schemeClr val="tx1"/>
                </a:solidFill>
                <a:latin typeface="+mn-lt"/>
              </a:rPr>
              <a:t>     low, moderate, high</a:t>
            </a:r>
          </a:p>
          <a:p>
            <a:pPr>
              <a:lnSpc>
                <a:spcPct val="90000"/>
              </a:lnSpc>
              <a:defRPr/>
            </a:pPr>
            <a:r>
              <a:rPr lang="en-US" dirty="0">
                <a:solidFill>
                  <a:schemeClr val="tx1"/>
                </a:solidFill>
                <a:latin typeface="+mn-lt"/>
              </a:rPr>
              <a:t>Determine treatment setting and plan</a:t>
            </a:r>
          </a:p>
          <a:p>
            <a:pPr>
              <a:lnSpc>
                <a:spcPct val="90000"/>
              </a:lnSpc>
              <a:defRPr/>
            </a:pPr>
            <a:r>
              <a:rPr lang="en-US" dirty="0">
                <a:solidFill>
                  <a:schemeClr val="tx1"/>
                </a:solidFill>
                <a:latin typeface="+mn-lt"/>
              </a:rPr>
              <a:t>Document assessments</a:t>
            </a:r>
          </a:p>
          <a:p>
            <a:pPr>
              <a:defRPr/>
            </a:pPr>
            <a:endParaRPr lang="en-US" dirty="0">
              <a:solidFill>
                <a:schemeClr val="tx1"/>
              </a:solidFill>
              <a:latin typeface="+mn-lt"/>
            </a:endParaRPr>
          </a:p>
        </p:txBody>
      </p:sp>
    </p:spTree>
    <p:extLst>
      <p:ext uri="{BB962C8B-B14F-4D97-AF65-F5344CB8AC3E}">
        <p14:creationId xmlns:p14="http://schemas.microsoft.com/office/powerpoint/2010/main" val="18972622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28600" y="230189"/>
            <a:ext cx="8763000" cy="912811"/>
          </a:xfrm>
        </p:spPr>
        <p:txBody>
          <a:bodyPr>
            <a:normAutofit/>
          </a:bodyPr>
          <a:lstStyle/>
          <a:p>
            <a:r>
              <a:rPr lang="en-US" altLang="en-US" sz="3200" b="1" dirty="0">
                <a:effectLst/>
              </a:rPr>
              <a:t>CHARACTERISTICS OF A SUICIDE PLAN</a:t>
            </a:r>
          </a:p>
        </p:txBody>
      </p:sp>
      <p:sp>
        <p:nvSpPr>
          <p:cNvPr id="29699" name="Rectangle 3"/>
          <p:cNvSpPr>
            <a:spLocks noGrp="1" noChangeArrowheads="1"/>
          </p:cNvSpPr>
          <p:nvPr>
            <p:ph idx="1"/>
          </p:nvPr>
        </p:nvSpPr>
        <p:spPr>
          <a:xfrm>
            <a:off x="304800" y="1295400"/>
            <a:ext cx="8382000" cy="4800600"/>
          </a:xfrm>
        </p:spPr>
        <p:txBody>
          <a:bodyPr>
            <a:noAutofit/>
          </a:bodyPr>
          <a:lstStyle/>
          <a:p>
            <a:pPr>
              <a:buFontTx/>
              <a:buNone/>
              <a:defRPr/>
            </a:pPr>
            <a:r>
              <a:rPr lang="en-US" dirty="0">
                <a:solidFill>
                  <a:schemeClr val="tx1"/>
                </a:solidFill>
                <a:latin typeface="+mn-lt"/>
              </a:rPr>
              <a:t>Risk / Rescue Issues:</a:t>
            </a:r>
          </a:p>
          <a:p>
            <a:pPr>
              <a:buFontTx/>
              <a:buNone/>
              <a:defRPr/>
            </a:pPr>
            <a:endParaRPr lang="en-US" dirty="0">
              <a:solidFill>
                <a:schemeClr val="tx1"/>
              </a:solidFill>
              <a:latin typeface="+mn-lt"/>
            </a:endParaRPr>
          </a:p>
          <a:p>
            <a:pPr lvl="1">
              <a:buFont typeface="Wingdings" pitchFamily="2" charset="2"/>
              <a:buChar char="§"/>
              <a:defRPr/>
            </a:pPr>
            <a:r>
              <a:rPr lang="en-US" sz="2400" dirty="0">
                <a:solidFill>
                  <a:schemeClr val="tx1"/>
                </a:solidFill>
                <a:latin typeface="+mn-lt"/>
              </a:rPr>
              <a:t>Method</a:t>
            </a:r>
          </a:p>
          <a:p>
            <a:pPr lvl="1">
              <a:buFont typeface="Wingdings" pitchFamily="2" charset="2"/>
              <a:buNone/>
              <a:defRPr/>
            </a:pPr>
            <a:endParaRPr lang="en-US" sz="2400" dirty="0">
              <a:solidFill>
                <a:schemeClr val="tx1"/>
              </a:solidFill>
              <a:latin typeface="+mn-lt"/>
            </a:endParaRPr>
          </a:p>
          <a:p>
            <a:pPr lvl="1">
              <a:buFont typeface="Wingdings" pitchFamily="2" charset="2"/>
              <a:buChar char="§"/>
              <a:defRPr/>
            </a:pPr>
            <a:r>
              <a:rPr lang="en-US" sz="2400" dirty="0">
                <a:solidFill>
                  <a:schemeClr val="tx1"/>
                </a:solidFill>
                <a:latin typeface="+mn-lt"/>
              </a:rPr>
              <a:t>Time  </a:t>
            </a:r>
          </a:p>
          <a:p>
            <a:pPr lvl="1">
              <a:buFont typeface="Wingdings" pitchFamily="2" charset="2"/>
              <a:buNone/>
              <a:defRPr/>
            </a:pPr>
            <a:endParaRPr lang="en-US" sz="2400" dirty="0">
              <a:solidFill>
                <a:schemeClr val="tx1"/>
              </a:solidFill>
              <a:latin typeface="+mn-lt"/>
            </a:endParaRPr>
          </a:p>
          <a:p>
            <a:pPr lvl="1">
              <a:buFont typeface="Wingdings" pitchFamily="2" charset="2"/>
              <a:buChar char="§"/>
              <a:defRPr/>
            </a:pPr>
            <a:r>
              <a:rPr lang="en-US" sz="2400" dirty="0">
                <a:solidFill>
                  <a:schemeClr val="tx1"/>
                </a:solidFill>
                <a:latin typeface="+mn-lt"/>
              </a:rPr>
              <a:t>Place</a:t>
            </a:r>
          </a:p>
          <a:p>
            <a:pPr lvl="1">
              <a:buFont typeface="Wingdings" pitchFamily="2" charset="2"/>
              <a:buNone/>
              <a:defRPr/>
            </a:pPr>
            <a:endParaRPr lang="en-US" sz="2400" dirty="0">
              <a:solidFill>
                <a:schemeClr val="tx1"/>
              </a:solidFill>
              <a:latin typeface="+mn-lt"/>
            </a:endParaRPr>
          </a:p>
          <a:p>
            <a:pPr lvl="1">
              <a:buFont typeface="Wingdings" pitchFamily="2" charset="2"/>
              <a:buChar char="§"/>
              <a:defRPr/>
            </a:pPr>
            <a:r>
              <a:rPr lang="en-US" sz="2400" dirty="0">
                <a:solidFill>
                  <a:schemeClr val="tx1"/>
                </a:solidFill>
                <a:latin typeface="+mn-lt"/>
              </a:rPr>
              <a:t>Available means</a:t>
            </a:r>
          </a:p>
          <a:p>
            <a:pPr lvl="1">
              <a:buFont typeface="Wingdings" pitchFamily="2" charset="2"/>
              <a:buNone/>
              <a:defRPr/>
            </a:pPr>
            <a:endParaRPr lang="en-US" sz="2400" dirty="0">
              <a:solidFill>
                <a:schemeClr val="tx1"/>
              </a:solidFill>
              <a:latin typeface="+mn-lt"/>
            </a:endParaRPr>
          </a:p>
          <a:p>
            <a:pPr lvl="1">
              <a:buFont typeface="Wingdings" pitchFamily="2" charset="2"/>
              <a:buChar char="§"/>
              <a:defRPr/>
            </a:pPr>
            <a:r>
              <a:rPr lang="en-US" sz="2400" dirty="0">
                <a:solidFill>
                  <a:schemeClr val="tx1"/>
                </a:solidFill>
                <a:latin typeface="+mn-lt"/>
              </a:rPr>
              <a:t>Arranging sequence of events</a:t>
            </a:r>
          </a:p>
          <a:p>
            <a:pPr>
              <a:defRPr/>
            </a:pPr>
            <a:endParaRPr lang="en-US" dirty="0">
              <a:solidFill>
                <a:schemeClr val="tx1"/>
              </a:solidFill>
              <a:latin typeface="+mn-lt"/>
            </a:endParaRPr>
          </a:p>
        </p:txBody>
      </p:sp>
      <p:sp>
        <p:nvSpPr>
          <p:cNvPr id="48132" name="Rectangle 5"/>
          <p:cNvSpPr>
            <a:spLocks noChangeArrowheads="1"/>
          </p:cNvSpPr>
          <p:nvPr/>
        </p:nvSpPr>
        <p:spPr bwMode="auto">
          <a:xfrm>
            <a:off x="7302500" y="6292850"/>
            <a:ext cx="18415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3070" tIns="36535" rIns="73070" bIns="36535">
            <a:spAutoFit/>
          </a:bodyPr>
          <a:lstStyle>
            <a:lvl1pPr eaLnBrk="0" hangingPunct="0">
              <a:defRPr i="1">
                <a:solidFill>
                  <a:schemeClr val="tx1"/>
                </a:solidFill>
                <a:latin typeface="Garamond" pitchFamily="18" charset="0"/>
                <a:cs typeface="Arial" pitchFamily="34" charset="0"/>
              </a:defRPr>
            </a:lvl1pPr>
            <a:lvl2pPr marL="742950" indent="-285750" eaLnBrk="0" hangingPunct="0">
              <a:defRPr i="1">
                <a:solidFill>
                  <a:schemeClr val="tx1"/>
                </a:solidFill>
                <a:latin typeface="Garamond" pitchFamily="18" charset="0"/>
                <a:cs typeface="Arial" pitchFamily="34" charset="0"/>
              </a:defRPr>
            </a:lvl2pPr>
            <a:lvl3pPr marL="1143000" indent="-228600" eaLnBrk="0" hangingPunct="0">
              <a:defRPr i="1">
                <a:solidFill>
                  <a:schemeClr val="tx1"/>
                </a:solidFill>
                <a:latin typeface="Garamond" pitchFamily="18" charset="0"/>
                <a:cs typeface="Arial" pitchFamily="34" charset="0"/>
              </a:defRPr>
            </a:lvl3pPr>
            <a:lvl4pPr marL="1600200" indent="-228600" eaLnBrk="0" hangingPunct="0">
              <a:defRPr i="1">
                <a:solidFill>
                  <a:schemeClr val="tx1"/>
                </a:solidFill>
                <a:latin typeface="Garamond" pitchFamily="18" charset="0"/>
                <a:cs typeface="Arial" pitchFamily="34" charset="0"/>
              </a:defRPr>
            </a:lvl4pPr>
            <a:lvl5pPr marL="2057400" indent="-228600" eaLnBrk="0" hangingPunct="0">
              <a:defRPr i="1">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i="1">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i="1">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i="1">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i="1">
                <a:solidFill>
                  <a:schemeClr val="tx1"/>
                </a:solidFill>
                <a:latin typeface="Garamond" pitchFamily="18" charset="0"/>
                <a:cs typeface="Arial" pitchFamily="34" charset="0"/>
              </a:defRPr>
            </a:lvl9pPr>
          </a:lstStyle>
          <a:p>
            <a:pPr eaLnBrk="1" hangingPunct="1">
              <a:spcBef>
                <a:spcPct val="50000"/>
              </a:spcBef>
            </a:pPr>
            <a:r>
              <a:rPr lang="en-US" altLang="en-US" sz="1900" dirty="0">
                <a:latin typeface="Times New Roman" pitchFamily="18" charset="0"/>
              </a:rPr>
              <a:t>Jacobs (1998)</a:t>
            </a:r>
          </a:p>
        </p:txBody>
      </p:sp>
    </p:spTree>
    <p:extLst>
      <p:ext uri="{BB962C8B-B14F-4D97-AF65-F5344CB8AC3E}">
        <p14:creationId xmlns:p14="http://schemas.microsoft.com/office/powerpoint/2010/main" val="8597762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720725" y="214969"/>
            <a:ext cx="7800975" cy="10566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3070" tIns="35520" rIns="72309" bIns="35520" anchor="b">
            <a:spAutoFit/>
          </a:bodyPr>
          <a:lstStyle>
            <a:lvl1pPr defTabSz="782638" eaLnBrk="0" hangingPunct="0">
              <a:defRPr i="1">
                <a:solidFill>
                  <a:schemeClr val="tx1"/>
                </a:solidFill>
                <a:latin typeface="Garamond" pitchFamily="18" charset="0"/>
                <a:cs typeface="Arial" pitchFamily="34" charset="0"/>
              </a:defRPr>
            </a:lvl1pPr>
            <a:lvl2pPr marL="742950" indent="-285750" defTabSz="782638" eaLnBrk="0" hangingPunct="0">
              <a:defRPr i="1">
                <a:solidFill>
                  <a:schemeClr val="tx1"/>
                </a:solidFill>
                <a:latin typeface="Garamond" pitchFamily="18" charset="0"/>
                <a:cs typeface="Arial" pitchFamily="34" charset="0"/>
              </a:defRPr>
            </a:lvl2pPr>
            <a:lvl3pPr marL="1143000" indent="-228600" defTabSz="782638" eaLnBrk="0" hangingPunct="0">
              <a:defRPr i="1">
                <a:solidFill>
                  <a:schemeClr val="tx1"/>
                </a:solidFill>
                <a:latin typeface="Garamond" pitchFamily="18" charset="0"/>
                <a:cs typeface="Arial" pitchFamily="34" charset="0"/>
              </a:defRPr>
            </a:lvl3pPr>
            <a:lvl4pPr marL="1600200" indent="-228600" defTabSz="782638" eaLnBrk="0" hangingPunct="0">
              <a:defRPr i="1">
                <a:solidFill>
                  <a:schemeClr val="tx1"/>
                </a:solidFill>
                <a:latin typeface="Garamond" pitchFamily="18" charset="0"/>
                <a:cs typeface="Arial" pitchFamily="34" charset="0"/>
              </a:defRPr>
            </a:lvl4pPr>
            <a:lvl5pPr marL="2057400" indent="-228600" defTabSz="782638" eaLnBrk="0" hangingPunct="0">
              <a:defRPr i="1">
                <a:solidFill>
                  <a:schemeClr val="tx1"/>
                </a:solidFill>
                <a:latin typeface="Garamond" pitchFamily="18" charset="0"/>
                <a:cs typeface="Arial" pitchFamily="34" charset="0"/>
              </a:defRPr>
            </a:lvl5pPr>
            <a:lvl6pPr marL="2514600" indent="-228600" defTabSz="782638" eaLnBrk="0" fontAlgn="base" hangingPunct="0">
              <a:spcBef>
                <a:spcPct val="0"/>
              </a:spcBef>
              <a:spcAft>
                <a:spcPct val="0"/>
              </a:spcAft>
              <a:defRPr i="1">
                <a:solidFill>
                  <a:schemeClr val="tx1"/>
                </a:solidFill>
                <a:latin typeface="Garamond" pitchFamily="18" charset="0"/>
                <a:cs typeface="Arial" pitchFamily="34" charset="0"/>
              </a:defRPr>
            </a:lvl6pPr>
            <a:lvl7pPr marL="2971800" indent="-228600" defTabSz="782638" eaLnBrk="0" fontAlgn="base" hangingPunct="0">
              <a:spcBef>
                <a:spcPct val="0"/>
              </a:spcBef>
              <a:spcAft>
                <a:spcPct val="0"/>
              </a:spcAft>
              <a:defRPr i="1">
                <a:solidFill>
                  <a:schemeClr val="tx1"/>
                </a:solidFill>
                <a:latin typeface="Garamond" pitchFamily="18" charset="0"/>
                <a:cs typeface="Arial" pitchFamily="34" charset="0"/>
              </a:defRPr>
            </a:lvl7pPr>
            <a:lvl8pPr marL="3429000" indent="-228600" defTabSz="782638" eaLnBrk="0" fontAlgn="base" hangingPunct="0">
              <a:spcBef>
                <a:spcPct val="0"/>
              </a:spcBef>
              <a:spcAft>
                <a:spcPct val="0"/>
              </a:spcAft>
              <a:defRPr i="1">
                <a:solidFill>
                  <a:schemeClr val="tx1"/>
                </a:solidFill>
                <a:latin typeface="Garamond" pitchFamily="18" charset="0"/>
                <a:cs typeface="Arial" pitchFamily="34" charset="0"/>
              </a:defRPr>
            </a:lvl8pPr>
            <a:lvl9pPr marL="3886200" indent="-228600" defTabSz="782638" eaLnBrk="0" fontAlgn="base" hangingPunct="0">
              <a:spcBef>
                <a:spcPct val="0"/>
              </a:spcBef>
              <a:spcAft>
                <a:spcPct val="0"/>
              </a:spcAft>
              <a:defRPr i="1">
                <a:solidFill>
                  <a:schemeClr val="tx1"/>
                </a:solidFill>
                <a:latin typeface="Garamond" pitchFamily="18" charset="0"/>
                <a:cs typeface="Arial" pitchFamily="34" charset="0"/>
              </a:defRPr>
            </a:lvl9pPr>
          </a:lstStyle>
          <a:p>
            <a:pPr algn="ctr" eaLnBrk="1" hangingPunct="1"/>
            <a:r>
              <a:rPr lang="en-US" altLang="en-US" sz="3200" b="1" i="0" dirty="0">
                <a:solidFill>
                  <a:schemeClr val="tx2"/>
                </a:solidFill>
                <a:latin typeface="+mn-lt"/>
              </a:rPr>
              <a:t>SUICIDE RISKS IN SPECIFIC DISORDERS</a:t>
            </a:r>
          </a:p>
        </p:txBody>
      </p:sp>
      <p:sp>
        <p:nvSpPr>
          <p:cNvPr id="51203" name="Rectangle 3"/>
          <p:cNvSpPr>
            <a:spLocks noChangeArrowheads="1"/>
          </p:cNvSpPr>
          <p:nvPr/>
        </p:nvSpPr>
        <p:spPr bwMode="auto">
          <a:xfrm>
            <a:off x="609600" y="1862138"/>
            <a:ext cx="8153400" cy="42421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73070" tIns="35520" rIns="72309" bIns="35520">
            <a:spAutoFit/>
          </a:bodyPr>
          <a:lstStyle>
            <a:lvl1pPr eaLnBrk="0" hangingPunct="0">
              <a:tabLst>
                <a:tab pos="2689225" algn="dec"/>
                <a:tab pos="4105275" algn="dec"/>
                <a:tab pos="5751513" algn="dec"/>
              </a:tabLst>
              <a:defRPr i="1">
                <a:solidFill>
                  <a:schemeClr val="tx1"/>
                </a:solidFill>
                <a:latin typeface="Garamond" pitchFamily="18" charset="0"/>
                <a:cs typeface="Arial" pitchFamily="34" charset="0"/>
              </a:defRPr>
            </a:lvl1pPr>
            <a:lvl2pPr marL="742950" indent="-285750" eaLnBrk="0" hangingPunct="0">
              <a:tabLst>
                <a:tab pos="2689225" algn="dec"/>
                <a:tab pos="4105275" algn="dec"/>
                <a:tab pos="5751513" algn="dec"/>
              </a:tabLst>
              <a:defRPr i="1">
                <a:solidFill>
                  <a:schemeClr val="tx1"/>
                </a:solidFill>
                <a:latin typeface="Garamond" pitchFamily="18" charset="0"/>
                <a:cs typeface="Arial" pitchFamily="34" charset="0"/>
              </a:defRPr>
            </a:lvl2pPr>
            <a:lvl3pPr marL="1143000" indent="-228600" eaLnBrk="0" hangingPunct="0">
              <a:tabLst>
                <a:tab pos="2689225" algn="dec"/>
                <a:tab pos="4105275" algn="dec"/>
                <a:tab pos="5751513" algn="dec"/>
              </a:tabLst>
              <a:defRPr i="1">
                <a:solidFill>
                  <a:schemeClr val="tx1"/>
                </a:solidFill>
                <a:latin typeface="Garamond" pitchFamily="18" charset="0"/>
                <a:cs typeface="Arial" pitchFamily="34" charset="0"/>
              </a:defRPr>
            </a:lvl3pPr>
            <a:lvl4pPr marL="1600200" indent="-228600" eaLnBrk="0" hangingPunct="0">
              <a:tabLst>
                <a:tab pos="2689225" algn="dec"/>
                <a:tab pos="4105275" algn="dec"/>
                <a:tab pos="5751513" algn="dec"/>
              </a:tabLst>
              <a:defRPr i="1">
                <a:solidFill>
                  <a:schemeClr val="tx1"/>
                </a:solidFill>
                <a:latin typeface="Garamond" pitchFamily="18" charset="0"/>
                <a:cs typeface="Arial" pitchFamily="34" charset="0"/>
              </a:defRPr>
            </a:lvl4pPr>
            <a:lvl5pPr marL="2057400" indent="-228600" eaLnBrk="0" hangingPunct="0">
              <a:tabLst>
                <a:tab pos="2689225" algn="dec"/>
                <a:tab pos="4105275" algn="dec"/>
                <a:tab pos="5751513" algn="dec"/>
              </a:tabLst>
              <a:defRPr i="1">
                <a:solidFill>
                  <a:schemeClr val="tx1"/>
                </a:solidFill>
                <a:latin typeface="Garamond" pitchFamily="18" charset="0"/>
                <a:cs typeface="Arial" pitchFamily="34" charset="0"/>
              </a:defRPr>
            </a:lvl5pPr>
            <a:lvl6pPr marL="2514600" indent="-228600" eaLnBrk="0" fontAlgn="base" hangingPunct="0">
              <a:spcBef>
                <a:spcPct val="0"/>
              </a:spcBef>
              <a:spcAft>
                <a:spcPct val="0"/>
              </a:spcAft>
              <a:tabLst>
                <a:tab pos="2689225" algn="dec"/>
                <a:tab pos="4105275" algn="dec"/>
                <a:tab pos="5751513" algn="dec"/>
              </a:tabLst>
              <a:defRPr i="1">
                <a:solidFill>
                  <a:schemeClr val="tx1"/>
                </a:solidFill>
                <a:latin typeface="Garamond" pitchFamily="18" charset="0"/>
                <a:cs typeface="Arial" pitchFamily="34" charset="0"/>
              </a:defRPr>
            </a:lvl6pPr>
            <a:lvl7pPr marL="2971800" indent="-228600" eaLnBrk="0" fontAlgn="base" hangingPunct="0">
              <a:spcBef>
                <a:spcPct val="0"/>
              </a:spcBef>
              <a:spcAft>
                <a:spcPct val="0"/>
              </a:spcAft>
              <a:tabLst>
                <a:tab pos="2689225" algn="dec"/>
                <a:tab pos="4105275" algn="dec"/>
                <a:tab pos="5751513" algn="dec"/>
              </a:tabLst>
              <a:defRPr i="1">
                <a:solidFill>
                  <a:schemeClr val="tx1"/>
                </a:solidFill>
                <a:latin typeface="Garamond" pitchFamily="18" charset="0"/>
                <a:cs typeface="Arial" pitchFamily="34" charset="0"/>
              </a:defRPr>
            </a:lvl7pPr>
            <a:lvl8pPr marL="3429000" indent="-228600" eaLnBrk="0" fontAlgn="base" hangingPunct="0">
              <a:spcBef>
                <a:spcPct val="0"/>
              </a:spcBef>
              <a:spcAft>
                <a:spcPct val="0"/>
              </a:spcAft>
              <a:tabLst>
                <a:tab pos="2689225" algn="dec"/>
                <a:tab pos="4105275" algn="dec"/>
                <a:tab pos="5751513" algn="dec"/>
              </a:tabLst>
              <a:defRPr i="1">
                <a:solidFill>
                  <a:schemeClr val="tx1"/>
                </a:solidFill>
                <a:latin typeface="Garamond" pitchFamily="18" charset="0"/>
                <a:cs typeface="Arial" pitchFamily="34" charset="0"/>
              </a:defRPr>
            </a:lvl8pPr>
            <a:lvl9pPr marL="3886200" indent="-228600" eaLnBrk="0" fontAlgn="base" hangingPunct="0">
              <a:spcBef>
                <a:spcPct val="0"/>
              </a:spcBef>
              <a:spcAft>
                <a:spcPct val="0"/>
              </a:spcAft>
              <a:tabLst>
                <a:tab pos="2689225" algn="dec"/>
                <a:tab pos="4105275" algn="dec"/>
                <a:tab pos="5751513" algn="dec"/>
              </a:tabLst>
              <a:defRPr i="1">
                <a:solidFill>
                  <a:schemeClr val="tx1"/>
                </a:solidFill>
                <a:latin typeface="Garamond" pitchFamily="18" charset="0"/>
                <a:cs typeface="Arial" pitchFamily="34" charset="0"/>
              </a:defRPr>
            </a:lvl9pPr>
          </a:lstStyle>
          <a:p>
            <a:pPr eaLnBrk="1" hangingPunct="1"/>
            <a:r>
              <a:rPr lang="it-IT" altLang="en-US" sz="2000" b="1" i="0" dirty="0">
                <a:latin typeface="+mn-lt"/>
              </a:rPr>
              <a:t>Prior suicide attempt        38.4	           0.549	       27.5</a:t>
            </a:r>
            <a:endParaRPr lang="en-US" altLang="en-US" sz="2000" b="1" i="0" dirty="0">
              <a:latin typeface="+mn-lt"/>
            </a:endParaRPr>
          </a:p>
          <a:p>
            <a:pPr eaLnBrk="1" hangingPunct="1"/>
            <a:r>
              <a:rPr lang="it-IT" altLang="en-US" sz="2000" b="1" i="0" dirty="0">
                <a:latin typeface="+mn-lt"/>
              </a:rPr>
              <a:t>Eating disorders                 23.1</a:t>
            </a:r>
          </a:p>
          <a:p>
            <a:pPr eaLnBrk="1" hangingPunct="1"/>
            <a:r>
              <a:rPr lang="it-IT" altLang="en-US" sz="2000" b="1" i="0" dirty="0">
                <a:latin typeface="+mn-lt"/>
              </a:rPr>
              <a:t>Bipolar disorder                 21.7          0.310	  15.5</a:t>
            </a:r>
            <a:endParaRPr lang="en-US" altLang="en-US" sz="2000" b="1" i="0" dirty="0">
              <a:latin typeface="+mn-lt"/>
            </a:endParaRPr>
          </a:p>
          <a:p>
            <a:pPr eaLnBrk="1" hangingPunct="1"/>
            <a:r>
              <a:rPr lang="en-US" altLang="en-US" sz="2000" b="1" i="0" dirty="0">
                <a:latin typeface="+mn-lt"/>
              </a:rPr>
              <a:t>Major depression              20.4           0.292           14.6</a:t>
            </a:r>
          </a:p>
          <a:p>
            <a:pPr eaLnBrk="1" hangingPunct="1"/>
            <a:r>
              <a:rPr lang="en-US" altLang="en-US" sz="2000" b="1" i="0" dirty="0">
                <a:latin typeface="+mn-lt"/>
              </a:rPr>
              <a:t>Mixed drug abuse             19.2           0.275           14.7</a:t>
            </a:r>
          </a:p>
          <a:p>
            <a:pPr eaLnBrk="1" hangingPunct="1"/>
            <a:r>
              <a:rPr lang="it-IT" altLang="en-US" sz="2000" b="1" i="0" dirty="0">
                <a:latin typeface="+mn-lt"/>
              </a:rPr>
              <a:t>Dysthymia                          12.1       	    0.173            8.6</a:t>
            </a:r>
            <a:endParaRPr lang="en-US" altLang="en-US" sz="2000" b="1" i="0" dirty="0">
              <a:latin typeface="+mn-lt"/>
            </a:endParaRPr>
          </a:p>
          <a:p>
            <a:pPr eaLnBrk="1" hangingPunct="1"/>
            <a:r>
              <a:rPr lang="it-IT" altLang="en-US" sz="2000" b="1" i="0" dirty="0">
                <a:latin typeface="+mn-lt"/>
              </a:rPr>
              <a:t>Obsessive-compulsive     11.5           0.143             8.2</a:t>
            </a:r>
          </a:p>
          <a:p>
            <a:pPr eaLnBrk="1" hangingPunct="1"/>
            <a:r>
              <a:rPr lang="it-IT" altLang="en-US" sz="2000" b="1" i="0" dirty="0">
                <a:latin typeface="+mn-lt"/>
              </a:rPr>
              <a:t>Panic disorder                    10.0           	0.160             7.2</a:t>
            </a:r>
          </a:p>
          <a:p>
            <a:pPr eaLnBrk="1" hangingPunct="1"/>
            <a:r>
              <a:rPr lang="it-IT" altLang="en-US" sz="2000" b="1" i="0" dirty="0">
                <a:latin typeface="+mn-lt"/>
              </a:rPr>
              <a:t>Schizophrenia           	         8.45           	0.121             6.0</a:t>
            </a:r>
            <a:endParaRPr lang="en-US" altLang="en-US" sz="2000" b="1" i="0" dirty="0">
              <a:latin typeface="+mn-lt"/>
            </a:endParaRPr>
          </a:p>
          <a:p>
            <a:pPr eaLnBrk="1" hangingPunct="1"/>
            <a:r>
              <a:rPr lang="en-US" altLang="en-US" sz="2000" b="1" i="0" dirty="0">
                <a:latin typeface="+mn-lt"/>
              </a:rPr>
              <a:t>Personality disorders       7.08           0.101              5.1</a:t>
            </a:r>
          </a:p>
          <a:p>
            <a:pPr eaLnBrk="1" hangingPunct="1"/>
            <a:r>
              <a:rPr lang="en-US" altLang="en-US" sz="2000" b="1" i="0" dirty="0">
                <a:latin typeface="+mn-lt"/>
              </a:rPr>
              <a:t>Alcohol abuse              	      5.86           0.084             4.2</a:t>
            </a:r>
          </a:p>
          <a:p>
            <a:pPr eaLnBrk="1" hangingPunct="1">
              <a:spcAft>
                <a:spcPct val="55000"/>
              </a:spcAft>
            </a:pPr>
            <a:r>
              <a:rPr lang="en-US" altLang="en-US" sz="2000" b="1" i="0" dirty="0">
                <a:latin typeface="+mn-lt"/>
              </a:rPr>
              <a:t>Cancer                                  1.80          0.026             1.3</a:t>
            </a:r>
          </a:p>
          <a:p>
            <a:pPr eaLnBrk="1" hangingPunct="1">
              <a:spcAft>
                <a:spcPct val="55000"/>
              </a:spcAft>
            </a:pPr>
            <a:r>
              <a:rPr lang="en-US" altLang="en-US" sz="2000" b="1" i="0" dirty="0">
                <a:latin typeface="+mn-lt"/>
              </a:rPr>
              <a:t>General population      	     1.00          0.014            0.72</a:t>
            </a:r>
            <a:r>
              <a:rPr lang="en-US" altLang="en-US" sz="2000" b="1" i="0" dirty="0">
                <a:solidFill>
                  <a:srgbClr val="FFFF00"/>
                </a:solidFill>
                <a:latin typeface="+mn-lt"/>
              </a:rPr>
              <a:t>                       </a:t>
            </a:r>
          </a:p>
        </p:txBody>
      </p:sp>
      <p:sp>
        <p:nvSpPr>
          <p:cNvPr id="51204" name="Rectangle 8"/>
          <p:cNvSpPr>
            <a:spLocks noChangeArrowheads="1"/>
          </p:cNvSpPr>
          <p:nvPr/>
        </p:nvSpPr>
        <p:spPr bwMode="auto">
          <a:xfrm>
            <a:off x="720726" y="1270000"/>
            <a:ext cx="7597774" cy="441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73070" tIns="35520" rIns="72309" bIns="35520">
            <a:spAutoFit/>
          </a:bodyPr>
          <a:lstStyle>
            <a:lvl1pPr eaLnBrk="0" hangingPunct="0">
              <a:tabLst>
                <a:tab pos="2644775" algn="ctr"/>
                <a:tab pos="4198938" algn="ctr"/>
                <a:tab pos="5751513" algn="ctr"/>
              </a:tabLst>
              <a:defRPr i="1">
                <a:solidFill>
                  <a:schemeClr val="tx1"/>
                </a:solidFill>
                <a:latin typeface="Garamond" pitchFamily="18" charset="0"/>
                <a:cs typeface="Arial" pitchFamily="34" charset="0"/>
              </a:defRPr>
            </a:lvl1pPr>
            <a:lvl2pPr marL="742950" indent="-285750" eaLnBrk="0" hangingPunct="0">
              <a:tabLst>
                <a:tab pos="2644775" algn="ctr"/>
                <a:tab pos="4198938" algn="ctr"/>
                <a:tab pos="5751513" algn="ctr"/>
              </a:tabLst>
              <a:defRPr i="1">
                <a:solidFill>
                  <a:schemeClr val="tx1"/>
                </a:solidFill>
                <a:latin typeface="Garamond" pitchFamily="18" charset="0"/>
                <a:cs typeface="Arial" pitchFamily="34" charset="0"/>
              </a:defRPr>
            </a:lvl2pPr>
            <a:lvl3pPr marL="1143000" indent="-228600" eaLnBrk="0" hangingPunct="0">
              <a:tabLst>
                <a:tab pos="2644775" algn="ctr"/>
                <a:tab pos="4198938" algn="ctr"/>
                <a:tab pos="5751513" algn="ctr"/>
              </a:tabLst>
              <a:defRPr i="1">
                <a:solidFill>
                  <a:schemeClr val="tx1"/>
                </a:solidFill>
                <a:latin typeface="Garamond" pitchFamily="18" charset="0"/>
                <a:cs typeface="Arial" pitchFamily="34" charset="0"/>
              </a:defRPr>
            </a:lvl3pPr>
            <a:lvl4pPr marL="1600200" indent="-228600" eaLnBrk="0" hangingPunct="0">
              <a:tabLst>
                <a:tab pos="2644775" algn="ctr"/>
                <a:tab pos="4198938" algn="ctr"/>
                <a:tab pos="5751513" algn="ctr"/>
              </a:tabLst>
              <a:defRPr i="1">
                <a:solidFill>
                  <a:schemeClr val="tx1"/>
                </a:solidFill>
                <a:latin typeface="Garamond" pitchFamily="18" charset="0"/>
                <a:cs typeface="Arial" pitchFamily="34" charset="0"/>
              </a:defRPr>
            </a:lvl4pPr>
            <a:lvl5pPr marL="2057400" indent="-228600" eaLnBrk="0" hangingPunct="0">
              <a:tabLst>
                <a:tab pos="2644775" algn="ctr"/>
                <a:tab pos="4198938" algn="ctr"/>
                <a:tab pos="5751513" algn="ctr"/>
              </a:tabLst>
              <a:defRPr i="1">
                <a:solidFill>
                  <a:schemeClr val="tx1"/>
                </a:solidFill>
                <a:latin typeface="Garamond" pitchFamily="18" charset="0"/>
                <a:cs typeface="Arial" pitchFamily="34" charset="0"/>
              </a:defRPr>
            </a:lvl5pPr>
            <a:lvl6pPr marL="2514600" indent="-228600" eaLnBrk="0" fontAlgn="base" hangingPunct="0">
              <a:spcBef>
                <a:spcPct val="0"/>
              </a:spcBef>
              <a:spcAft>
                <a:spcPct val="0"/>
              </a:spcAft>
              <a:tabLst>
                <a:tab pos="2644775" algn="ctr"/>
                <a:tab pos="4198938" algn="ctr"/>
                <a:tab pos="5751513" algn="ctr"/>
              </a:tabLst>
              <a:defRPr i="1">
                <a:solidFill>
                  <a:schemeClr val="tx1"/>
                </a:solidFill>
                <a:latin typeface="Garamond" pitchFamily="18" charset="0"/>
                <a:cs typeface="Arial" pitchFamily="34" charset="0"/>
              </a:defRPr>
            </a:lvl6pPr>
            <a:lvl7pPr marL="2971800" indent="-228600" eaLnBrk="0" fontAlgn="base" hangingPunct="0">
              <a:spcBef>
                <a:spcPct val="0"/>
              </a:spcBef>
              <a:spcAft>
                <a:spcPct val="0"/>
              </a:spcAft>
              <a:tabLst>
                <a:tab pos="2644775" algn="ctr"/>
                <a:tab pos="4198938" algn="ctr"/>
                <a:tab pos="5751513" algn="ctr"/>
              </a:tabLst>
              <a:defRPr i="1">
                <a:solidFill>
                  <a:schemeClr val="tx1"/>
                </a:solidFill>
                <a:latin typeface="Garamond" pitchFamily="18" charset="0"/>
                <a:cs typeface="Arial" pitchFamily="34" charset="0"/>
              </a:defRPr>
            </a:lvl7pPr>
            <a:lvl8pPr marL="3429000" indent="-228600" eaLnBrk="0" fontAlgn="base" hangingPunct="0">
              <a:spcBef>
                <a:spcPct val="0"/>
              </a:spcBef>
              <a:spcAft>
                <a:spcPct val="0"/>
              </a:spcAft>
              <a:tabLst>
                <a:tab pos="2644775" algn="ctr"/>
                <a:tab pos="4198938" algn="ctr"/>
                <a:tab pos="5751513" algn="ctr"/>
              </a:tabLst>
              <a:defRPr i="1">
                <a:solidFill>
                  <a:schemeClr val="tx1"/>
                </a:solidFill>
                <a:latin typeface="Garamond" pitchFamily="18" charset="0"/>
                <a:cs typeface="Arial" pitchFamily="34" charset="0"/>
              </a:defRPr>
            </a:lvl8pPr>
            <a:lvl9pPr marL="3886200" indent="-228600" eaLnBrk="0" fontAlgn="base" hangingPunct="0">
              <a:spcBef>
                <a:spcPct val="0"/>
              </a:spcBef>
              <a:spcAft>
                <a:spcPct val="0"/>
              </a:spcAft>
              <a:tabLst>
                <a:tab pos="2644775" algn="ctr"/>
                <a:tab pos="4198938" algn="ctr"/>
                <a:tab pos="5751513" algn="ctr"/>
              </a:tabLst>
              <a:defRPr i="1">
                <a:solidFill>
                  <a:schemeClr val="tx1"/>
                </a:solidFill>
                <a:latin typeface="Garamond" pitchFamily="18" charset="0"/>
                <a:cs typeface="Arial" pitchFamily="34" charset="0"/>
              </a:defRPr>
            </a:lvl9pPr>
          </a:lstStyle>
          <a:p>
            <a:pPr eaLnBrk="1" hangingPunct="1"/>
            <a:r>
              <a:rPr lang="en-US" altLang="en-US" sz="2400" b="1" dirty="0">
                <a:latin typeface="Times New Roman" pitchFamily="18" charset="0"/>
              </a:rPr>
              <a:t>   Condition	                  RR           %/y	%-Lifetime</a:t>
            </a:r>
            <a:endParaRPr lang="it-IT" altLang="en-US" sz="1700" b="1" dirty="0">
              <a:latin typeface="Times New Roman" pitchFamily="18" charset="0"/>
            </a:endParaRPr>
          </a:p>
        </p:txBody>
      </p:sp>
      <p:sp>
        <p:nvSpPr>
          <p:cNvPr id="51205" name="Line 9"/>
          <p:cNvSpPr>
            <a:spLocks noChangeShapeType="1"/>
          </p:cNvSpPr>
          <p:nvPr/>
        </p:nvSpPr>
        <p:spPr bwMode="auto">
          <a:xfrm>
            <a:off x="803275" y="1674813"/>
            <a:ext cx="6902450" cy="0"/>
          </a:xfrm>
          <a:prstGeom prst="line">
            <a:avLst/>
          </a:prstGeom>
          <a:noFill/>
          <a:ln w="1905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2309" tIns="35520" rIns="72309" bIns="35520">
            <a:spAutoFit/>
          </a:bodyPr>
          <a:lstStyle/>
          <a:p>
            <a:endParaRPr lang="en-US"/>
          </a:p>
        </p:txBody>
      </p:sp>
      <p:sp>
        <p:nvSpPr>
          <p:cNvPr id="51206" name="Line 15"/>
          <p:cNvSpPr>
            <a:spLocks noChangeShapeType="1"/>
          </p:cNvSpPr>
          <p:nvPr/>
        </p:nvSpPr>
        <p:spPr bwMode="auto">
          <a:xfrm>
            <a:off x="1143000" y="2193925"/>
            <a:ext cx="6223000" cy="0"/>
          </a:xfrm>
          <a:prstGeom prst="line">
            <a:avLst/>
          </a:prstGeom>
          <a:noFill/>
          <a:ln w="6350" cap="rnd">
            <a:solidFill>
              <a:srgbClr val="FFFFCC"/>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8956" tIns="39478" rIns="78956" bIns="39478"/>
          <a:lstStyle/>
          <a:p>
            <a:endParaRPr lang="en-US"/>
          </a:p>
        </p:txBody>
      </p:sp>
      <p:sp>
        <p:nvSpPr>
          <p:cNvPr id="51207" name="Line 16"/>
          <p:cNvSpPr>
            <a:spLocks noChangeShapeType="1"/>
          </p:cNvSpPr>
          <p:nvPr/>
        </p:nvSpPr>
        <p:spPr bwMode="auto">
          <a:xfrm>
            <a:off x="1143000" y="2540000"/>
            <a:ext cx="6223000" cy="0"/>
          </a:xfrm>
          <a:prstGeom prst="line">
            <a:avLst/>
          </a:prstGeom>
          <a:noFill/>
          <a:ln w="6350" cap="rnd">
            <a:solidFill>
              <a:srgbClr val="FFFFCC"/>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8956" tIns="39478" rIns="78956" bIns="39478"/>
          <a:lstStyle/>
          <a:p>
            <a:endParaRPr lang="en-US"/>
          </a:p>
        </p:txBody>
      </p:sp>
      <p:sp>
        <p:nvSpPr>
          <p:cNvPr id="51210" name="Line 19"/>
          <p:cNvSpPr>
            <a:spLocks noChangeShapeType="1"/>
          </p:cNvSpPr>
          <p:nvPr/>
        </p:nvSpPr>
        <p:spPr bwMode="auto">
          <a:xfrm>
            <a:off x="1143000" y="3523095"/>
            <a:ext cx="7378700" cy="0"/>
          </a:xfrm>
          <a:prstGeom prst="line">
            <a:avLst/>
          </a:prstGeom>
          <a:noFill/>
          <a:ln w="6350" cap="rnd">
            <a:solidFill>
              <a:srgbClr val="FFFFCC"/>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8956" tIns="39478" rIns="78956" bIns="39478"/>
          <a:lstStyle/>
          <a:p>
            <a:endParaRPr lang="en-US"/>
          </a:p>
        </p:txBody>
      </p:sp>
      <p:sp>
        <p:nvSpPr>
          <p:cNvPr id="51214" name="Line 23"/>
          <p:cNvSpPr>
            <a:spLocks noChangeShapeType="1"/>
          </p:cNvSpPr>
          <p:nvPr/>
        </p:nvSpPr>
        <p:spPr bwMode="auto">
          <a:xfrm>
            <a:off x="1143000" y="4849813"/>
            <a:ext cx="6223000" cy="0"/>
          </a:xfrm>
          <a:prstGeom prst="line">
            <a:avLst/>
          </a:prstGeom>
          <a:noFill/>
          <a:ln w="6350" cap="rnd">
            <a:solidFill>
              <a:srgbClr val="FFFFCC"/>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8956" tIns="39478" rIns="78956" bIns="39478"/>
          <a:lstStyle/>
          <a:p>
            <a:endParaRPr lang="en-US"/>
          </a:p>
        </p:txBody>
      </p:sp>
      <p:sp>
        <p:nvSpPr>
          <p:cNvPr id="51215" name="Line 24"/>
          <p:cNvSpPr>
            <a:spLocks noChangeShapeType="1"/>
          </p:cNvSpPr>
          <p:nvPr/>
        </p:nvSpPr>
        <p:spPr bwMode="auto">
          <a:xfrm>
            <a:off x="1143000" y="5195888"/>
            <a:ext cx="6223000" cy="0"/>
          </a:xfrm>
          <a:prstGeom prst="line">
            <a:avLst/>
          </a:prstGeom>
          <a:noFill/>
          <a:ln w="6350" cap="rnd">
            <a:solidFill>
              <a:srgbClr val="FFFFCC"/>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8956" tIns="39478" rIns="78956" bIns="39478"/>
          <a:lstStyle/>
          <a:p>
            <a:endParaRPr lang="en-US"/>
          </a:p>
        </p:txBody>
      </p:sp>
      <p:sp>
        <p:nvSpPr>
          <p:cNvPr id="51217" name="Line 27"/>
          <p:cNvSpPr>
            <a:spLocks noChangeShapeType="1"/>
          </p:cNvSpPr>
          <p:nvPr/>
        </p:nvSpPr>
        <p:spPr bwMode="auto">
          <a:xfrm>
            <a:off x="1143000" y="5541963"/>
            <a:ext cx="6223000" cy="0"/>
          </a:xfrm>
          <a:prstGeom prst="line">
            <a:avLst/>
          </a:prstGeom>
          <a:noFill/>
          <a:ln w="6350" cap="rnd">
            <a:solidFill>
              <a:srgbClr val="FFFFCC"/>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8956" tIns="39478" rIns="78956" bIns="39478"/>
          <a:lstStyle/>
          <a:p>
            <a:endParaRPr lang="en-US"/>
          </a:p>
        </p:txBody>
      </p:sp>
      <p:sp>
        <p:nvSpPr>
          <p:cNvPr id="51218" name="Text Box 28"/>
          <p:cNvSpPr txBox="1">
            <a:spLocks noChangeArrowheads="1"/>
          </p:cNvSpPr>
          <p:nvPr/>
        </p:nvSpPr>
        <p:spPr bwMode="auto">
          <a:xfrm>
            <a:off x="444500" y="6408738"/>
            <a:ext cx="7874000" cy="371475"/>
          </a:xfrm>
          <a:prstGeom prst="rect">
            <a:avLst/>
          </a:prstGeom>
          <a:noFill/>
          <a:ln w="9525">
            <a:solidFill>
              <a:schemeClr val="bg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8956" tIns="39478" rIns="78956" bIns="39478">
            <a:spAutoFit/>
          </a:bodyPr>
          <a:lstStyle>
            <a:lvl1pPr eaLnBrk="0" hangingPunct="0">
              <a:defRPr i="1">
                <a:solidFill>
                  <a:schemeClr val="tx1"/>
                </a:solidFill>
                <a:latin typeface="Garamond" pitchFamily="18" charset="0"/>
                <a:cs typeface="Arial" pitchFamily="34" charset="0"/>
              </a:defRPr>
            </a:lvl1pPr>
            <a:lvl2pPr marL="742950" indent="-285750" eaLnBrk="0" hangingPunct="0">
              <a:defRPr i="1">
                <a:solidFill>
                  <a:schemeClr val="tx1"/>
                </a:solidFill>
                <a:latin typeface="Garamond" pitchFamily="18" charset="0"/>
                <a:cs typeface="Arial" pitchFamily="34" charset="0"/>
              </a:defRPr>
            </a:lvl2pPr>
            <a:lvl3pPr marL="1143000" indent="-228600" eaLnBrk="0" hangingPunct="0">
              <a:defRPr i="1">
                <a:solidFill>
                  <a:schemeClr val="tx1"/>
                </a:solidFill>
                <a:latin typeface="Garamond" pitchFamily="18" charset="0"/>
                <a:cs typeface="Arial" pitchFamily="34" charset="0"/>
              </a:defRPr>
            </a:lvl3pPr>
            <a:lvl4pPr marL="1600200" indent="-228600" eaLnBrk="0" hangingPunct="0">
              <a:defRPr i="1">
                <a:solidFill>
                  <a:schemeClr val="tx1"/>
                </a:solidFill>
                <a:latin typeface="Garamond" pitchFamily="18" charset="0"/>
                <a:cs typeface="Arial" pitchFamily="34" charset="0"/>
              </a:defRPr>
            </a:lvl4pPr>
            <a:lvl5pPr marL="2057400" indent="-228600" eaLnBrk="0" hangingPunct="0">
              <a:defRPr i="1">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i="1">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i="1">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i="1">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i="1">
                <a:solidFill>
                  <a:schemeClr val="tx1"/>
                </a:solidFill>
                <a:latin typeface="Garamond" pitchFamily="18" charset="0"/>
                <a:cs typeface="Arial" pitchFamily="34" charset="0"/>
              </a:defRPr>
            </a:lvl9pPr>
          </a:lstStyle>
          <a:p>
            <a:pPr eaLnBrk="1" hangingPunct="1">
              <a:spcBef>
                <a:spcPct val="50000"/>
              </a:spcBef>
            </a:pPr>
            <a:r>
              <a:rPr lang="en-US" altLang="en-US" sz="1900" b="1">
                <a:latin typeface="Times New Roman" pitchFamily="18" charset="0"/>
              </a:rPr>
              <a:t>Adapted from A.P.A. Guidelines, part A, p. 16</a:t>
            </a:r>
          </a:p>
        </p:txBody>
      </p:sp>
    </p:spTree>
    <p:extLst>
      <p:ext uri="{BB962C8B-B14F-4D97-AF65-F5344CB8AC3E}">
        <p14:creationId xmlns:p14="http://schemas.microsoft.com/office/powerpoint/2010/main" val="29235159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52227" name="Picture 2" descr="C:\Users\cmorton\Desktop\2011-11-21\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6413" y="152400"/>
            <a:ext cx="5591175" cy="670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504968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6"/>
          <p:cNvSpPr>
            <a:spLocks noChangeArrowheads="1"/>
          </p:cNvSpPr>
          <p:nvPr/>
        </p:nvSpPr>
        <p:spPr bwMode="auto">
          <a:xfrm>
            <a:off x="338138" y="0"/>
            <a:ext cx="8289925" cy="1509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213" tIns="46106" rIns="92213" bIns="46106" anchor="ctr"/>
          <a:lstStyle>
            <a:lvl1pPr defTabSz="782638" eaLnBrk="0" hangingPunct="0">
              <a:defRPr i="1">
                <a:solidFill>
                  <a:schemeClr val="tx1"/>
                </a:solidFill>
                <a:latin typeface="Garamond" pitchFamily="18" charset="0"/>
                <a:cs typeface="Arial" pitchFamily="34" charset="0"/>
              </a:defRPr>
            </a:lvl1pPr>
            <a:lvl2pPr marL="742950" indent="-285750" defTabSz="782638" eaLnBrk="0" hangingPunct="0">
              <a:defRPr i="1">
                <a:solidFill>
                  <a:schemeClr val="tx1"/>
                </a:solidFill>
                <a:latin typeface="Garamond" pitchFamily="18" charset="0"/>
                <a:cs typeface="Arial" pitchFamily="34" charset="0"/>
              </a:defRPr>
            </a:lvl2pPr>
            <a:lvl3pPr marL="1143000" indent="-228600" defTabSz="782638" eaLnBrk="0" hangingPunct="0">
              <a:defRPr i="1">
                <a:solidFill>
                  <a:schemeClr val="tx1"/>
                </a:solidFill>
                <a:latin typeface="Garamond" pitchFamily="18" charset="0"/>
                <a:cs typeface="Arial" pitchFamily="34" charset="0"/>
              </a:defRPr>
            </a:lvl3pPr>
            <a:lvl4pPr marL="1600200" indent="-228600" defTabSz="782638" eaLnBrk="0" hangingPunct="0">
              <a:defRPr i="1">
                <a:solidFill>
                  <a:schemeClr val="tx1"/>
                </a:solidFill>
                <a:latin typeface="Garamond" pitchFamily="18" charset="0"/>
                <a:cs typeface="Arial" pitchFamily="34" charset="0"/>
              </a:defRPr>
            </a:lvl4pPr>
            <a:lvl5pPr marL="2057400" indent="-228600" defTabSz="782638" eaLnBrk="0" hangingPunct="0">
              <a:defRPr i="1">
                <a:solidFill>
                  <a:schemeClr val="tx1"/>
                </a:solidFill>
                <a:latin typeface="Garamond" pitchFamily="18" charset="0"/>
                <a:cs typeface="Arial" pitchFamily="34" charset="0"/>
              </a:defRPr>
            </a:lvl5pPr>
            <a:lvl6pPr marL="2514600" indent="-228600" defTabSz="782638" eaLnBrk="0" fontAlgn="base" hangingPunct="0">
              <a:spcBef>
                <a:spcPct val="0"/>
              </a:spcBef>
              <a:spcAft>
                <a:spcPct val="0"/>
              </a:spcAft>
              <a:defRPr i="1">
                <a:solidFill>
                  <a:schemeClr val="tx1"/>
                </a:solidFill>
                <a:latin typeface="Garamond" pitchFamily="18" charset="0"/>
                <a:cs typeface="Arial" pitchFamily="34" charset="0"/>
              </a:defRPr>
            </a:lvl6pPr>
            <a:lvl7pPr marL="2971800" indent="-228600" defTabSz="782638" eaLnBrk="0" fontAlgn="base" hangingPunct="0">
              <a:spcBef>
                <a:spcPct val="0"/>
              </a:spcBef>
              <a:spcAft>
                <a:spcPct val="0"/>
              </a:spcAft>
              <a:defRPr i="1">
                <a:solidFill>
                  <a:schemeClr val="tx1"/>
                </a:solidFill>
                <a:latin typeface="Garamond" pitchFamily="18" charset="0"/>
                <a:cs typeface="Arial" pitchFamily="34" charset="0"/>
              </a:defRPr>
            </a:lvl7pPr>
            <a:lvl8pPr marL="3429000" indent="-228600" defTabSz="782638" eaLnBrk="0" fontAlgn="base" hangingPunct="0">
              <a:spcBef>
                <a:spcPct val="0"/>
              </a:spcBef>
              <a:spcAft>
                <a:spcPct val="0"/>
              </a:spcAft>
              <a:defRPr i="1">
                <a:solidFill>
                  <a:schemeClr val="tx1"/>
                </a:solidFill>
                <a:latin typeface="Garamond" pitchFamily="18" charset="0"/>
                <a:cs typeface="Arial" pitchFamily="34" charset="0"/>
              </a:defRPr>
            </a:lvl8pPr>
            <a:lvl9pPr marL="3886200" indent="-228600" defTabSz="782638" eaLnBrk="0" fontAlgn="base" hangingPunct="0">
              <a:spcBef>
                <a:spcPct val="0"/>
              </a:spcBef>
              <a:spcAft>
                <a:spcPct val="0"/>
              </a:spcAft>
              <a:defRPr i="1">
                <a:solidFill>
                  <a:schemeClr val="tx1"/>
                </a:solidFill>
                <a:latin typeface="Garamond" pitchFamily="18" charset="0"/>
                <a:cs typeface="Arial" pitchFamily="34" charset="0"/>
              </a:defRPr>
            </a:lvl9pPr>
          </a:lstStyle>
          <a:p>
            <a:pPr algn="ctr" eaLnBrk="1" hangingPunct="1"/>
            <a:endParaRPr lang="en-US" altLang="en-US" sz="3300" b="1">
              <a:latin typeface="Times New Roman" pitchFamily="18" charset="0"/>
            </a:endParaRPr>
          </a:p>
        </p:txBody>
      </p:sp>
      <p:sp>
        <p:nvSpPr>
          <p:cNvPr id="53251" name="Rectangle 1027"/>
          <p:cNvSpPr>
            <a:spLocks noChangeArrowheads="1"/>
          </p:cNvSpPr>
          <p:nvPr/>
        </p:nvSpPr>
        <p:spPr bwMode="auto">
          <a:xfrm>
            <a:off x="457200" y="1509713"/>
            <a:ext cx="8382000" cy="5118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213" tIns="46106" rIns="92213" bIns="46106"/>
          <a:lstStyle>
            <a:lvl1pPr marL="293688" indent="-293688" defTabSz="782638" eaLnBrk="0" hangingPunct="0">
              <a:defRPr i="1">
                <a:solidFill>
                  <a:schemeClr val="tx1"/>
                </a:solidFill>
                <a:latin typeface="Garamond" pitchFamily="18" charset="0"/>
                <a:cs typeface="Arial" pitchFamily="34" charset="0"/>
              </a:defRPr>
            </a:lvl1pPr>
            <a:lvl2pPr marL="742950" indent="-285750" defTabSz="782638" eaLnBrk="0" hangingPunct="0">
              <a:defRPr i="1">
                <a:solidFill>
                  <a:schemeClr val="tx1"/>
                </a:solidFill>
                <a:latin typeface="Garamond" pitchFamily="18" charset="0"/>
                <a:cs typeface="Arial" pitchFamily="34" charset="0"/>
              </a:defRPr>
            </a:lvl2pPr>
            <a:lvl3pPr marL="979488" indent="-195263" defTabSz="782638" eaLnBrk="0" hangingPunct="0">
              <a:defRPr i="1">
                <a:solidFill>
                  <a:schemeClr val="tx1"/>
                </a:solidFill>
                <a:latin typeface="Garamond" pitchFamily="18" charset="0"/>
                <a:cs typeface="Arial" pitchFamily="34" charset="0"/>
              </a:defRPr>
            </a:lvl3pPr>
            <a:lvl4pPr marL="1600200" indent="-228600" defTabSz="782638" eaLnBrk="0" hangingPunct="0">
              <a:defRPr i="1">
                <a:solidFill>
                  <a:schemeClr val="tx1"/>
                </a:solidFill>
                <a:latin typeface="Garamond" pitchFamily="18" charset="0"/>
                <a:cs typeface="Arial" pitchFamily="34" charset="0"/>
              </a:defRPr>
            </a:lvl4pPr>
            <a:lvl5pPr marL="2057400" indent="-228600" defTabSz="782638" eaLnBrk="0" hangingPunct="0">
              <a:defRPr i="1">
                <a:solidFill>
                  <a:schemeClr val="tx1"/>
                </a:solidFill>
                <a:latin typeface="Garamond" pitchFamily="18" charset="0"/>
                <a:cs typeface="Arial" pitchFamily="34" charset="0"/>
              </a:defRPr>
            </a:lvl5pPr>
            <a:lvl6pPr marL="2514600" indent="-228600" defTabSz="782638" eaLnBrk="0" fontAlgn="base" hangingPunct="0">
              <a:spcBef>
                <a:spcPct val="0"/>
              </a:spcBef>
              <a:spcAft>
                <a:spcPct val="0"/>
              </a:spcAft>
              <a:defRPr i="1">
                <a:solidFill>
                  <a:schemeClr val="tx1"/>
                </a:solidFill>
                <a:latin typeface="Garamond" pitchFamily="18" charset="0"/>
                <a:cs typeface="Arial" pitchFamily="34" charset="0"/>
              </a:defRPr>
            </a:lvl6pPr>
            <a:lvl7pPr marL="2971800" indent="-228600" defTabSz="782638" eaLnBrk="0" fontAlgn="base" hangingPunct="0">
              <a:spcBef>
                <a:spcPct val="0"/>
              </a:spcBef>
              <a:spcAft>
                <a:spcPct val="0"/>
              </a:spcAft>
              <a:defRPr i="1">
                <a:solidFill>
                  <a:schemeClr val="tx1"/>
                </a:solidFill>
                <a:latin typeface="Garamond" pitchFamily="18" charset="0"/>
                <a:cs typeface="Arial" pitchFamily="34" charset="0"/>
              </a:defRPr>
            </a:lvl7pPr>
            <a:lvl8pPr marL="3429000" indent="-228600" defTabSz="782638" eaLnBrk="0" fontAlgn="base" hangingPunct="0">
              <a:spcBef>
                <a:spcPct val="0"/>
              </a:spcBef>
              <a:spcAft>
                <a:spcPct val="0"/>
              </a:spcAft>
              <a:defRPr i="1">
                <a:solidFill>
                  <a:schemeClr val="tx1"/>
                </a:solidFill>
                <a:latin typeface="Garamond" pitchFamily="18" charset="0"/>
                <a:cs typeface="Arial" pitchFamily="34" charset="0"/>
              </a:defRPr>
            </a:lvl8pPr>
            <a:lvl9pPr marL="3886200" indent="-228600" defTabSz="782638" eaLnBrk="0" fontAlgn="base" hangingPunct="0">
              <a:spcBef>
                <a:spcPct val="0"/>
              </a:spcBef>
              <a:spcAft>
                <a:spcPct val="0"/>
              </a:spcAft>
              <a:defRPr i="1">
                <a:solidFill>
                  <a:schemeClr val="tx1"/>
                </a:solidFill>
                <a:latin typeface="Garamond" pitchFamily="18" charset="0"/>
                <a:cs typeface="Arial" pitchFamily="34" charset="0"/>
              </a:defRPr>
            </a:lvl9pPr>
          </a:lstStyle>
          <a:p>
            <a:pPr eaLnBrk="1" hangingPunct="1">
              <a:buFont typeface="Wingdings" pitchFamily="2" charset="2"/>
              <a:buChar char="§"/>
            </a:pPr>
            <a:r>
              <a:rPr lang="en-US" altLang="en-US" sz="2400" i="0" dirty="0">
                <a:latin typeface="+mn-lt"/>
              </a:rPr>
              <a:t>At first psychiatric assessment or admission.</a:t>
            </a:r>
          </a:p>
          <a:p>
            <a:pPr eaLnBrk="1" hangingPunct="1">
              <a:buFont typeface="Wingdings" pitchFamily="2" charset="2"/>
              <a:buChar char="§"/>
            </a:pPr>
            <a:r>
              <a:rPr lang="en-US" altLang="en-US" sz="2400" i="0" dirty="0">
                <a:latin typeface="+mn-lt"/>
              </a:rPr>
              <a:t>With occurrence of any suicidal behavior or ideation.</a:t>
            </a:r>
          </a:p>
          <a:p>
            <a:pPr eaLnBrk="1" hangingPunct="1">
              <a:buFont typeface="Wingdings" pitchFamily="2" charset="2"/>
              <a:buChar char="§"/>
            </a:pPr>
            <a:r>
              <a:rPr lang="en-US" altLang="en-US" sz="2400" i="0" dirty="0">
                <a:latin typeface="+mn-lt"/>
              </a:rPr>
              <a:t>Whenever there is any noteworthy clinical change.</a:t>
            </a:r>
          </a:p>
          <a:p>
            <a:pPr eaLnBrk="1" hangingPunct="1">
              <a:buFont typeface="Wingdings" pitchFamily="2" charset="2"/>
              <a:buChar char="§"/>
            </a:pPr>
            <a:r>
              <a:rPr lang="en-US" altLang="en-US" sz="2400" i="0" dirty="0">
                <a:latin typeface="+mn-lt"/>
              </a:rPr>
              <a:t>For inpatients:</a:t>
            </a:r>
          </a:p>
          <a:p>
            <a:pPr lvl="2" eaLnBrk="1" hangingPunct="1">
              <a:buFontTx/>
              <a:buChar char="•"/>
            </a:pPr>
            <a:r>
              <a:rPr lang="en-US" altLang="en-US" sz="2400" i="0" dirty="0">
                <a:latin typeface="+mn-lt"/>
              </a:rPr>
              <a:t>Before increasing privileges/giving passes</a:t>
            </a:r>
          </a:p>
          <a:p>
            <a:pPr lvl="2" eaLnBrk="1" hangingPunct="1">
              <a:buFontTx/>
              <a:buChar char="•"/>
            </a:pPr>
            <a:r>
              <a:rPr lang="en-US" altLang="en-US" sz="2400" i="0" dirty="0">
                <a:latin typeface="+mn-lt"/>
              </a:rPr>
              <a:t>Before discharge</a:t>
            </a:r>
          </a:p>
          <a:p>
            <a:pPr eaLnBrk="1" hangingPunct="1">
              <a:lnSpc>
                <a:spcPct val="180000"/>
              </a:lnSpc>
              <a:buFont typeface="Wingdings" pitchFamily="2" charset="2"/>
              <a:buChar char="§"/>
            </a:pPr>
            <a:r>
              <a:rPr lang="en-US" altLang="en-US" sz="2400" i="0" dirty="0">
                <a:latin typeface="+mn-lt"/>
              </a:rPr>
              <a:t>The issue of firearms:</a:t>
            </a:r>
          </a:p>
          <a:p>
            <a:pPr lvl="2" eaLnBrk="1" hangingPunct="1">
              <a:buFontTx/>
              <a:buChar char="•"/>
            </a:pPr>
            <a:r>
              <a:rPr lang="en-US" altLang="en-US" sz="2400" i="0" dirty="0">
                <a:latin typeface="+mn-lt"/>
              </a:rPr>
              <a:t>If present - document instructions</a:t>
            </a:r>
          </a:p>
          <a:p>
            <a:pPr lvl="2" eaLnBrk="1" hangingPunct="1">
              <a:buFontTx/>
              <a:buChar char="•"/>
            </a:pPr>
            <a:r>
              <a:rPr lang="en-US" altLang="en-US" sz="2400" i="0" dirty="0">
                <a:latin typeface="+mn-lt"/>
              </a:rPr>
              <a:t>If absent  - document as pertinent negative</a:t>
            </a:r>
          </a:p>
        </p:txBody>
      </p:sp>
      <p:sp>
        <p:nvSpPr>
          <p:cNvPr id="53252" name="Rectangle 1031"/>
          <p:cNvSpPr>
            <a:spLocks noGrp="1" noChangeArrowheads="1"/>
          </p:cNvSpPr>
          <p:nvPr>
            <p:ph type="title" idx="4294967295"/>
          </p:nvPr>
        </p:nvSpPr>
        <p:spPr>
          <a:xfrm>
            <a:off x="338138" y="304800"/>
            <a:ext cx="8805863" cy="839788"/>
          </a:xfrm>
          <a:noFill/>
        </p:spPr>
        <p:txBody>
          <a:bodyPr/>
          <a:lstStyle/>
          <a:p>
            <a:pPr>
              <a:lnSpc>
                <a:spcPct val="100000"/>
              </a:lnSpc>
            </a:pPr>
            <a:r>
              <a:rPr lang="en-US" altLang="en-US" sz="3200" b="1" dirty="0">
                <a:effectLst/>
              </a:rPr>
              <a:t>WHEN TO DOCUMENT </a:t>
            </a:r>
            <a:br>
              <a:rPr lang="en-US" altLang="en-US" sz="3200" b="1" dirty="0">
                <a:effectLst/>
              </a:rPr>
            </a:br>
            <a:r>
              <a:rPr lang="en-US" altLang="en-US" sz="3200" b="1" dirty="0">
                <a:effectLst/>
              </a:rPr>
              <a:t>SUICIDE RISK ASSESSMENTS</a:t>
            </a:r>
          </a:p>
        </p:txBody>
      </p:sp>
    </p:spTree>
    <p:extLst>
      <p:ext uri="{BB962C8B-B14F-4D97-AF65-F5344CB8AC3E}">
        <p14:creationId xmlns:p14="http://schemas.microsoft.com/office/powerpoint/2010/main" val="2735550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381000" y="0"/>
            <a:ext cx="8088313" cy="1144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8956" tIns="39478" rIns="78956" bIns="39478" anchor="ctr"/>
          <a:lstStyle>
            <a:lvl1pPr defTabSz="782638" eaLnBrk="0" hangingPunct="0">
              <a:defRPr i="1">
                <a:solidFill>
                  <a:schemeClr val="tx1"/>
                </a:solidFill>
                <a:latin typeface="Garamond" pitchFamily="18" charset="0"/>
                <a:cs typeface="Arial" pitchFamily="34" charset="0"/>
              </a:defRPr>
            </a:lvl1pPr>
            <a:lvl2pPr marL="742950" indent="-285750" defTabSz="782638" eaLnBrk="0" hangingPunct="0">
              <a:defRPr i="1">
                <a:solidFill>
                  <a:schemeClr val="tx1"/>
                </a:solidFill>
                <a:latin typeface="Garamond" pitchFamily="18" charset="0"/>
                <a:cs typeface="Arial" pitchFamily="34" charset="0"/>
              </a:defRPr>
            </a:lvl2pPr>
            <a:lvl3pPr marL="1143000" indent="-228600" defTabSz="782638" eaLnBrk="0" hangingPunct="0">
              <a:defRPr i="1">
                <a:solidFill>
                  <a:schemeClr val="tx1"/>
                </a:solidFill>
                <a:latin typeface="Garamond" pitchFamily="18" charset="0"/>
                <a:cs typeface="Arial" pitchFamily="34" charset="0"/>
              </a:defRPr>
            </a:lvl3pPr>
            <a:lvl4pPr marL="1600200" indent="-228600" defTabSz="782638" eaLnBrk="0" hangingPunct="0">
              <a:defRPr i="1">
                <a:solidFill>
                  <a:schemeClr val="tx1"/>
                </a:solidFill>
                <a:latin typeface="Garamond" pitchFamily="18" charset="0"/>
                <a:cs typeface="Arial" pitchFamily="34" charset="0"/>
              </a:defRPr>
            </a:lvl4pPr>
            <a:lvl5pPr marL="2057400" indent="-228600" defTabSz="782638" eaLnBrk="0" hangingPunct="0">
              <a:defRPr i="1">
                <a:solidFill>
                  <a:schemeClr val="tx1"/>
                </a:solidFill>
                <a:latin typeface="Garamond" pitchFamily="18" charset="0"/>
                <a:cs typeface="Arial" pitchFamily="34" charset="0"/>
              </a:defRPr>
            </a:lvl5pPr>
            <a:lvl6pPr marL="2514600" indent="-228600" defTabSz="782638" eaLnBrk="0" fontAlgn="base" hangingPunct="0">
              <a:spcBef>
                <a:spcPct val="0"/>
              </a:spcBef>
              <a:spcAft>
                <a:spcPct val="0"/>
              </a:spcAft>
              <a:defRPr i="1">
                <a:solidFill>
                  <a:schemeClr val="tx1"/>
                </a:solidFill>
                <a:latin typeface="Garamond" pitchFamily="18" charset="0"/>
                <a:cs typeface="Arial" pitchFamily="34" charset="0"/>
              </a:defRPr>
            </a:lvl6pPr>
            <a:lvl7pPr marL="2971800" indent="-228600" defTabSz="782638" eaLnBrk="0" fontAlgn="base" hangingPunct="0">
              <a:spcBef>
                <a:spcPct val="0"/>
              </a:spcBef>
              <a:spcAft>
                <a:spcPct val="0"/>
              </a:spcAft>
              <a:defRPr i="1">
                <a:solidFill>
                  <a:schemeClr val="tx1"/>
                </a:solidFill>
                <a:latin typeface="Garamond" pitchFamily="18" charset="0"/>
                <a:cs typeface="Arial" pitchFamily="34" charset="0"/>
              </a:defRPr>
            </a:lvl7pPr>
            <a:lvl8pPr marL="3429000" indent="-228600" defTabSz="782638" eaLnBrk="0" fontAlgn="base" hangingPunct="0">
              <a:spcBef>
                <a:spcPct val="0"/>
              </a:spcBef>
              <a:spcAft>
                <a:spcPct val="0"/>
              </a:spcAft>
              <a:defRPr i="1">
                <a:solidFill>
                  <a:schemeClr val="tx1"/>
                </a:solidFill>
                <a:latin typeface="Garamond" pitchFamily="18" charset="0"/>
                <a:cs typeface="Arial" pitchFamily="34" charset="0"/>
              </a:defRPr>
            </a:lvl8pPr>
            <a:lvl9pPr marL="3886200" indent="-228600" defTabSz="782638" eaLnBrk="0" fontAlgn="base" hangingPunct="0">
              <a:spcBef>
                <a:spcPct val="0"/>
              </a:spcBef>
              <a:spcAft>
                <a:spcPct val="0"/>
              </a:spcAft>
              <a:defRPr i="1">
                <a:solidFill>
                  <a:schemeClr val="tx1"/>
                </a:solidFill>
                <a:latin typeface="Garamond" pitchFamily="18" charset="0"/>
                <a:cs typeface="Arial" pitchFamily="34" charset="0"/>
              </a:defRPr>
            </a:lvl9pPr>
          </a:lstStyle>
          <a:p>
            <a:pPr algn="ctr" eaLnBrk="1" hangingPunct="1"/>
            <a:br>
              <a:rPr lang="en-US" altLang="en-US" sz="3200" b="1" i="0" dirty="0">
                <a:solidFill>
                  <a:schemeClr val="tx2"/>
                </a:solidFill>
                <a:latin typeface="+mn-lt"/>
              </a:rPr>
            </a:br>
            <a:r>
              <a:rPr lang="en-US" altLang="en-US" sz="3200" b="1" i="0" dirty="0">
                <a:solidFill>
                  <a:schemeClr val="tx2"/>
                </a:solidFill>
                <a:latin typeface="+mn-lt"/>
              </a:rPr>
              <a:t> SUICIDE ASSESSMENT</a:t>
            </a:r>
          </a:p>
          <a:p>
            <a:pPr algn="ctr" eaLnBrk="1" hangingPunct="1"/>
            <a:r>
              <a:rPr lang="en-US" altLang="en-US" sz="3200" b="1" i="0" dirty="0">
                <a:solidFill>
                  <a:schemeClr val="tx2"/>
                </a:solidFill>
                <a:latin typeface="+mn-lt"/>
              </a:rPr>
              <a:t>Competency</a:t>
            </a:r>
          </a:p>
        </p:txBody>
      </p:sp>
      <p:sp>
        <p:nvSpPr>
          <p:cNvPr id="33795" name="Rectangle 3"/>
          <p:cNvSpPr>
            <a:spLocks noChangeArrowheads="1"/>
          </p:cNvSpPr>
          <p:nvPr/>
        </p:nvSpPr>
        <p:spPr bwMode="auto">
          <a:xfrm>
            <a:off x="457200" y="1600200"/>
            <a:ext cx="8362950" cy="4421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8956" tIns="39478" rIns="78956" bIns="39478"/>
          <a:lstStyle/>
          <a:p>
            <a:pPr marL="293688" indent="-293688" defTabSz="782638">
              <a:buFont typeface="Wingdings" pitchFamily="2" charset="2"/>
              <a:buChar char="§"/>
              <a:defRPr/>
            </a:pPr>
            <a:r>
              <a:rPr lang="en-US" sz="2400" i="0" dirty="0">
                <a:cs typeface="Arial" charset="0"/>
              </a:rPr>
              <a:t>Document:</a:t>
            </a:r>
          </a:p>
          <a:p>
            <a:pPr marL="636588" lvl="1" indent="-244475" defTabSz="782638">
              <a:buFontTx/>
              <a:buChar char="•"/>
              <a:defRPr/>
            </a:pPr>
            <a:r>
              <a:rPr lang="en-US" sz="2400" i="0" dirty="0">
                <a:cs typeface="Arial" charset="0"/>
              </a:rPr>
              <a:t>The risk level</a:t>
            </a:r>
          </a:p>
          <a:p>
            <a:pPr marL="636588" lvl="1" indent="-244475" defTabSz="782638">
              <a:buFontTx/>
              <a:buChar char="•"/>
              <a:defRPr/>
            </a:pPr>
            <a:r>
              <a:rPr lang="en-US" sz="2400" i="0" dirty="0">
                <a:cs typeface="Arial" charset="0"/>
              </a:rPr>
              <a:t>The basis for the risk level</a:t>
            </a:r>
          </a:p>
          <a:p>
            <a:pPr marL="636588" lvl="1" indent="-244475" defTabSz="782638">
              <a:buFontTx/>
              <a:buChar char="•"/>
              <a:defRPr/>
            </a:pPr>
            <a:r>
              <a:rPr lang="en-US" sz="2400" i="0" dirty="0">
                <a:cs typeface="Arial" charset="0"/>
              </a:rPr>
              <a:t>The treatment plan for reducing the risk</a:t>
            </a:r>
          </a:p>
          <a:p>
            <a:pPr marL="392113" lvl="1" defTabSz="782638">
              <a:defRPr/>
            </a:pPr>
            <a:endParaRPr lang="en-US" sz="2400" i="0" dirty="0">
              <a:cs typeface="Arial" charset="0"/>
            </a:endParaRPr>
          </a:p>
          <a:p>
            <a:pPr marL="342900" indent="-342900" defTabSz="782638">
              <a:buFont typeface="Wingdings" pitchFamily="2" charset="2"/>
              <a:buChar char="§"/>
              <a:defRPr/>
            </a:pPr>
            <a:r>
              <a:rPr lang="en-US" sz="2400" i="0" dirty="0">
                <a:cs typeface="Arial" charset="0"/>
              </a:rPr>
              <a:t>Example:</a:t>
            </a:r>
          </a:p>
          <a:p>
            <a:pPr marL="293688" indent="-293688" defTabSz="782638">
              <a:defRPr/>
            </a:pPr>
            <a:r>
              <a:rPr lang="en-US" sz="2400" i="0" dirty="0">
                <a:cs typeface="Arial" charset="0"/>
              </a:rPr>
              <a:t>   This 62 </a:t>
            </a:r>
            <a:r>
              <a:rPr lang="en-US" sz="2400" i="0" dirty="0" err="1">
                <a:cs typeface="Arial" charset="0"/>
              </a:rPr>
              <a:t>y.o</a:t>
            </a:r>
            <a:r>
              <a:rPr lang="en-US" sz="2400" i="0" dirty="0">
                <a:cs typeface="Arial" charset="0"/>
              </a:rPr>
              <a:t>., recently separated man with recent stroke is experiencing his first episode of major depressive disorder.  He is denying  having death wishes or current suicidal ideation. He had serious suicide attempt 5 years ago and he has continued anxiety and hopelessness. </a:t>
            </a:r>
            <a:endParaRPr lang="en-US" sz="2400" dirty="0">
              <a:latin typeface="Times New Roman" charset="0"/>
              <a:cs typeface="Arial" charset="0"/>
            </a:endParaRPr>
          </a:p>
        </p:txBody>
      </p:sp>
    </p:spTree>
    <p:extLst>
      <p:ext uri="{BB962C8B-B14F-4D97-AF65-F5344CB8AC3E}">
        <p14:creationId xmlns:p14="http://schemas.microsoft.com/office/powerpoint/2010/main" val="4900542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endParaRPr lang="en-GB" altLang="en-US"/>
          </a:p>
        </p:txBody>
      </p:sp>
      <p:pic>
        <p:nvPicPr>
          <p:cNvPr id="8195" name="Picture 6" descr="depression-pic[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685800"/>
            <a:ext cx="8323384" cy="5410200"/>
          </a:xfrm>
        </p:spPr>
      </p:pic>
    </p:spTree>
    <p:extLst>
      <p:ext uri="{BB962C8B-B14F-4D97-AF65-F5344CB8AC3E}">
        <p14:creationId xmlns:p14="http://schemas.microsoft.com/office/powerpoint/2010/main" val="393956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a:xfrm>
            <a:off x="457200" y="1676400"/>
            <a:ext cx="8140700" cy="4114800"/>
          </a:xfrm>
        </p:spPr>
        <p:txBody>
          <a:bodyPr>
            <a:normAutofit lnSpcReduction="10000"/>
          </a:bodyPr>
          <a:lstStyle/>
          <a:p>
            <a:pPr algn="l" rtl="0"/>
            <a:r>
              <a:rPr lang="en-US" altLang="en-US" sz="2400" dirty="0">
                <a:solidFill>
                  <a:schemeClr val="tx1"/>
                </a:solidFill>
                <a:latin typeface="+mn-lt"/>
              </a:rPr>
              <a:t> Persistent low mood for at least two weeks plus at least 5 of the following:</a:t>
            </a:r>
          </a:p>
          <a:p>
            <a:pPr algn="l" rtl="0"/>
            <a:endParaRPr lang="en-US" altLang="en-US" sz="2400" dirty="0">
              <a:solidFill>
                <a:schemeClr val="tx1"/>
              </a:solidFill>
              <a:latin typeface="+mn-lt"/>
            </a:endParaRPr>
          </a:p>
          <a:p>
            <a:pPr algn="l" rtl="0"/>
            <a:r>
              <a:rPr lang="en-US" altLang="en-US" sz="2400" dirty="0">
                <a:solidFill>
                  <a:schemeClr val="tx1"/>
                </a:solidFill>
                <a:latin typeface="+mn-lt"/>
              </a:rPr>
              <a:t>poor appetite or weight loss or increased appetite or weight gain..</a:t>
            </a:r>
          </a:p>
          <a:p>
            <a:pPr algn="l" rtl="0"/>
            <a:endParaRPr lang="en-US" altLang="en-US" sz="2400" dirty="0">
              <a:solidFill>
                <a:schemeClr val="tx1"/>
              </a:solidFill>
              <a:latin typeface="+mn-lt"/>
            </a:endParaRPr>
          </a:p>
          <a:p>
            <a:pPr algn="l" rtl="0"/>
            <a:r>
              <a:rPr lang="en-US" altLang="en-US" sz="2400" dirty="0">
                <a:solidFill>
                  <a:schemeClr val="tx1"/>
                </a:solidFill>
                <a:latin typeface="+mn-lt"/>
              </a:rPr>
              <a:t>Loss of energy or tiredness to the point of being unable to make the simplest everyday decisions.</a:t>
            </a:r>
          </a:p>
          <a:p>
            <a:pPr algn="l" rtl="0">
              <a:buFontTx/>
              <a:buNone/>
            </a:pPr>
            <a:endParaRPr lang="en-US" altLang="en-US" sz="2400" dirty="0">
              <a:solidFill>
                <a:schemeClr val="tx1"/>
              </a:solidFill>
              <a:latin typeface="+mn-lt"/>
            </a:endParaRPr>
          </a:p>
          <a:p>
            <a:pPr algn="l" rtl="0"/>
            <a:r>
              <a:rPr lang="en-US" altLang="en-US" sz="2400" dirty="0">
                <a:solidFill>
                  <a:schemeClr val="tx1"/>
                </a:solidFill>
                <a:latin typeface="+mn-lt"/>
              </a:rPr>
              <a:t>An observable slowing down or agitation.</a:t>
            </a:r>
          </a:p>
          <a:p>
            <a:pPr algn="l" rtl="0"/>
            <a:endParaRPr lang="en-US" altLang="en-US" sz="2400" dirty="0">
              <a:solidFill>
                <a:schemeClr val="tx1"/>
              </a:solidFill>
              <a:latin typeface="+mn-lt"/>
            </a:endParaRPr>
          </a:p>
        </p:txBody>
      </p:sp>
      <p:sp>
        <p:nvSpPr>
          <p:cNvPr id="2" name="Rectangle 1"/>
          <p:cNvSpPr/>
          <p:nvPr/>
        </p:nvSpPr>
        <p:spPr>
          <a:xfrm>
            <a:off x="1752600" y="609600"/>
            <a:ext cx="5410200" cy="584775"/>
          </a:xfrm>
          <a:prstGeom prst="rect">
            <a:avLst/>
          </a:prstGeom>
        </p:spPr>
        <p:txBody>
          <a:bodyPr wrap="square">
            <a:spAutoFit/>
          </a:bodyPr>
          <a:lstStyle/>
          <a:p>
            <a:pPr algn="ctr"/>
            <a:r>
              <a:rPr lang="en-US" altLang="en-US" sz="3200" b="1" dirty="0">
                <a:solidFill>
                  <a:schemeClr val="tx2"/>
                </a:solidFill>
              </a:rPr>
              <a:t>Depression is </a:t>
            </a:r>
            <a:r>
              <a:rPr lang="en-US" altLang="en-US" sz="3200" b="1" dirty="0">
                <a:solidFill>
                  <a:schemeClr val="tx2"/>
                </a:solidFill>
                <a:latin typeface="Arial"/>
              </a:rPr>
              <a:t>…</a:t>
            </a:r>
            <a:endParaRPr lang="en-US" sz="3200" b="1" dirty="0">
              <a:solidFill>
                <a:schemeClr val="tx2"/>
              </a:solidFill>
            </a:endParaRPr>
          </a:p>
        </p:txBody>
      </p:sp>
    </p:spTree>
    <p:extLst>
      <p:ext uri="{BB962C8B-B14F-4D97-AF65-F5344CB8AC3E}">
        <p14:creationId xmlns:p14="http://schemas.microsoft.com/office/powerpoint/2010/main" val="1799316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800" decel="100000"/>
                                        <p:tgtEl>
                                          <p:spTgt spid="61443">
                                            <p:txEl>
                                              <p:pRg st="0" end="0"/>
                                            </p:txEl>
                                          </p:spTgt>
                                        </p:tgtEl>
                                      </p:cBhvr>
                                    </p:animEffect>
                                    <p:anim calcmode="lin" valueType="num">
                                      <p:cBhvr>
                                        <p:cTn id="8" dur="800" decel="100000" fill="hold"/>
                                        <p:tgtEl>
                                          <p:spTgt spid="6144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6144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6144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144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144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61443">
                                            <p:txEl>
                                              <p:pRg st="2" end="2"/>
                                            </p:txEl>
                                          </p:spTgt>
                                        </p:tgtEl>
                                        <p:attrNameLst>
                                          <p:attrName>style.visibility</p:attrName>
                                        </p:attrNameLst>
                                      </p:cBhvr>
                                      <p:to>
                                        <p:strVal val="visible"/>
                                      </p:to>
                                    </p:set>
                                    <p:animEffect transition="in" filter="fade">
                                      <p:cBhvr>
                                        <p:cTn id="17" dur="800" decel="100000"/>
                                        <p:tgtEl>
                                          <p:spTgt spid="61443">
                                            <p:txEl>
                                              <p:pRg st="2" end="2"/>
                                            </p:txEl>
                                          </p:spTgt>
                                        </p:tgtEl>
                                      </p:cBhvr>
                                    </p:animEffect>
                                    <p:anim calcmode="lin" valueType="num">
                                      <p:cBhvr>
                                        <p:cTn id="18" dur="800" decel="100000" fill="hold"/>
                                        <p:tgtEl>
                                          <p:spTgt spid="61443">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61443">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61443">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61443">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6144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61443">
                                            <p:txEl>
                                              <p:pRg st="4" end="4"/>
                                            </p:txEl>
                                          </p:spTgt>
                                        </p:tgtEl>
                                        <p:attrNameLst>
                                          <p:attrName>style.visibility</p:attrName>
                                        </p:attrNameLst>
                                      </p:cBhvr>
                                      <p:to>
                                        <p:strVal val="visible"/>
                                      </p:to>
                                    </p:set>
                                    <p:animEffect transition="in" filter="fade">
                                      <p:cBhvr>
                                        <p:cTn id="27" dur="800" decel="100000"/>
                                        <p:tgtEl>
                                          <p:spTgt spid="61443">
                                            <p:txEl>
                                              <p:pRg st="4" end="4"/>
                                            </p:txEl>
                                          </p:spTgt>
                                        </p:tgtEl>
                                      </p:cBhvr>
                                    </p:animEffect>
                                    <p:anim calcmode="lin" valueType="num">
                                      <p:cBhvr>
                                        <p:cTn id="28" dur="800" decel="100000" fill="hold"/>
                                        <p:tgtEl>
                                          <p:spTgt spid="61443">
                                            <p:txEl>
                                              <p:pRg st="4" end="4"/>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61443">
                                            <p:txEl>
                                              <p:pRg st="4" end="4"/>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61443">
                                            <p:txEl>
                                              <p:pRg st="4" end="4"/>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61443">
                                            <p:txEl>
                                              <p:pRg st="4" end="4"/>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6144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61443">
                                            <p:txEl>
                                              <p:pRg st="6" end="6"/>
                                            </p:txEl>
                                          </p:spTgt>
                                        </p:tgtEl>
                                        <p:attrNameLst>
                                          <p:attrName>style.visibility</p:attrName>
                                        </p:attrNameLst>
                                      </p:cBhvr>
                                      <p:to>
                                        <p:strVal val="visible"/>
                                      </p:to>
                                    </p:set>
                                    <p:animEffect transition="in" filter="fade">
                                      <p:cBhvr>
                                        <p:cTn id="37" dur="800" decel="100000"/>
                                        <p:tgtEl>
                                          <p:spTgt spid="61443">
                                            <p:txEl>
                                              <p:pRg st="6" end="6"/>
                                            </p:txEl>
                                          </p:spTgt>
                                        </p:tgtEl>
                                      </p:cBhvr>
                                    </p:animEffect>
                                    <p:anim calcmode="lin" valueType="num">
                                      <p:cBhvr>
                                        <p:cTn id="38" dur="800" decel="100000" fill="hold"/>
                                        <p:tgtEl>
                                          <p:spTgt spid="61443">
                                            <p:txEl>
                                              <p:pRg st="6" end="6"/>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61443">
                                            <p:txEl>
                                              <p:pRg st="6" end="6"/>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61443">
                                            <p:txEl>
                                              <p:pRg st="6" end="6"/>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61443">
                                            <p:txEl>
                                              <p:pRg st="6" end="6"/>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61443">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a:xfrm>
            <a:off x="381000" y="1295400"/>
            <a:ext cx="8305800" cy="4724400"/>
          </a:xfrm>
        </p:spPr>
        <p:txBody>
          <a:bodyPr>
            <a:noAutofit/>
          </a:bodyPr>
          <a:lstStyle/>
          <a:p>
            <a:pPr algn="l" rtl="0"/>
            <a:r>
              <a:rPr lang="en-US" altLang="en-US" dirty="0">
                <a:solidFill>
                  <a:schemeClr val="tx1"/>
                </a:solidFill>
                <a:latin typeface="+mn-lt"/>
              </a:rPr>
              <a:t>A markedly diminished loss of interest or pleasure in activities that were once enjoyed.</a:t>
            </a:r>
          </a:p>
          <a:p>
            <a:pPr algn="l" rtl="0">
              <a:buFontTx/>
              <a:buNone/>
            </a:pPr>
            <a:endParaRPr lang="en-US" altLang="en-US" dirty="0">
              <a:solidFill>
                <a:schemeClr val="tx1"/>
              </a:solidFill>
              <a:latin typeface="+mn-lt"/>
            </a:endParaRPr>
          </a:p>
          <a:p>
            <a:pPr algn="l" rtl="0"/>
            <a:r>
              <a:rPr lang="en-US" altLang="en-US" dirty="0">
                <a:solidFill>
                  <a:schemeClr val="tx1"/>
                </a:solidFill>
                <a:latin typeface="+mn-lt"/>
              </a:rPr>
              <a:t>Feelings of self-reproach or excessive or inappropriate guilt over real or imagined misdeeds.</a:t>
            </a:r>
          </a:p>
          <a:p>
            <a:pPr algn="l" rtl="0">
              <a:buFontTx/>
              <a:buNone/>
            </a:pPr>
            <a:endParaRPr lang="en-US" altLang="en-US" dirty="0">
              <a:solidFill>
                <a:schemeClr val="tx1"/>
              </a:solidFill>
              <a:latin typeface="+mn-lt"/>
            </a:endParaRPr>
          </a:p>
          <a:p>
            <a:pPr algn="l" rtl="0"/>
            <a:r>
              <a:rPr lang="en-US" altLang="en-US" dirty="0">
                <a:solidFill>
                  <a:schemeClr val="tx1"/>
                </a:solidFill>
                <a:latin typeface="+mn-lt"/>
              </a:rPr>
              <a:t>Complaints/evidence of diminished ability to think or concentrate.</a:t>
            </a:r>
          </a:p>
          <a:p>
            <a:pPr algn="l" rtl="0">
              <a:buFontTx/>
              <a:buNone/>
            </a:pPr>
            <a:endParaRPr lang="en-US" altLang="en-US" dirty="0">
              <a:solidFill>
                <a:schemeClr val="tx1"/>
              </a:solidFill>
              <a:latin typeface="+mn-lt"/>
            </a:endParaRPr>
          </a:p>
          <a:p>
            <a:pPr algn="l" rtl="0"/>
            <a:r>
              <a:rPr lang="en-US" altLang="en-US" dirty="0">
                <a:solidFill>
                  <a:schemeClr val="tx1"/>
                </a:solidFill>
                <a:latin typeface="+mn-lt"/>
              </a:rPr>
              <a:t>Recurrent thoughts of death, suicide, suicidal thoughts without a specific plan, or a suicide attempt or plan.</a:t>
            </a:r>
          </a:p>
          <a:p>
            <a:pPr algn="l" rtl="0"/>
            <a:endParaRPr lang="en-US" altLang="en-US" dirty="0">
              <a:solidFill>
                <a:schemeClr val="tx1"/>
              </a:solidFill>
              <a:latin typeface="+mn-lt"/>
            </a:endParaRPr>
          </a:p>
        </p:txBody>
      </p:sp>
      <p:sp>
        <p:nvSpPr>
          <p:cNvPr id="2" name="Rectangle 1"/>
          <p:cNvSpPr/>
          <p:nvPr/>
        </p:nvSpPr>
        <p:spPr>
          <a:xfrm>
            <a:off x="1828800" y="413266"/>
            <a:ext cx="5486400" cy="584775"/>
          </a:xfrm>
          <a:prstGeom prst="rect">
            <a:avLst/>
          </a:prstGeom>
        </p:spPr>
        <p:txBody>
          <a:bodyPr wrap="square">
            <a:spAutoFit/>
          </a:bodyPr>
          <a:lstStyle/>
          <a:p>
            <a:pPr algn="ctr"/>
            <a:r>
              <a:rPr lang="en-US" altLang="en-US" sz="3200" b="1" dirty="0">
                <a:solidFill>
                  <a:schemeClr val="tx2"/>
                </a:solidFill>
              </a:rPr>
              <a:t>Depression is </a:t>
            </a:r>
            <a:r>
              <a:rPr lang="en-US" altLang="en-US" sz="3200" b="1" dirty="0">
                <a:solidFill>
                  <a:schemeClr val="tx2"/>
                </a:solidFill>
                <a:latin typeface="Arial"/>
              </a:rPr>
              <a:t>…</a:t>
            </a:r>
            <a:endParaRPr lang="en-US" sz="3200" b="1" dirty="0">
              <a:solidFill>
                <a:schemeClr val="tx2"/>
              </a:solidFill>
            </a:endParaRPr>
          </a:p>
        </p:txBody>
      </p:sp>
    </p:spTree>
    <p:extLst>
      <p:ext uri="{BB962C8B-B14F-4D97-AF65-F5344CB8AC3E}">
        <p14:creationId xmlns:p14="http://schemas.microsoft.com/office/powerpoint/2010/main" val="3083145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fade">
                                      <p:cBhvr>
                                        <p:cTn id="7" dur="800" decel="100000"/>
                                        <p:tgtEl>
                                          <p:spTgt spid="62467">
                                            <p:txEl>
                                              <p:pRg st="0" end="0"/>
                                            </p:txEl>
                                          </p:spTgt>
                                        </p:tgtEl>
                                      </p:cBhvr>
                                    </p:animEffect>
                                    <p:anim calcmode="lin" valueType="num">
                                      <p:cBhvr>
                                        <p:cTn id="8" dur="800" decel="100000" fill="hold"/>
                                        <p:tgtEl>
                                          <p:spTgt spid="62467">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62467">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62467">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2467">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246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62467">
                                            <p:txEl>
                                              <p:pRg st="2" end="2"/>
                                            </p:txEl>
                                          </p:spTgt>
                                        </p:tgtEl>
                                        <p:attrNameLst>
                                          <p:attrName>style.visibility</p:attrName>
                                        </p:attrNameLst>
                                      </p:cBhvr>
                                      <p:to>
                                        <p:strVal val="visible"/>
                                      </p:to>
                                    </p:set>
                                    <p:animEffect transition="in" filter="fade">
                                      <p:cBhvr>
                                        <p:cTn id="17" dur="800" decel="100000"/>
                                        <p:tgtEl>
                                          <p:spTgt spid="62467">
                                            <p:txEl>
                                              <p:pRg st="2" end="2"/>
                                            </p:txEl>
                                          </p:spTgt>
                                        </p:tgtEl>
                                      </p:cBhvr>
                                    </p:animEffect>
                                    <p:anim calcmode="lin" valueType="num">
                                      <p:cBhvr>
                                        <p:cTn id="18" dur="800" decel="100000" fill="hold"/>
                                        <p:tgtEl>
                                          <p:spTgt spid="62467">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62467">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62467">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62467">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62467">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62467">
                                            <p:txEl>
                                              <p:pRg st="4" end="4"/>
                                            </p:txEl>
                                          </p:spTgt>
                                        </p:tgtEl>
                                        <p:attrNameLst>
                                          <p:attrName>style.visibility</p:attrName>
                                        </p:attrNameLst>
                                      </p:cBhvr>
                                      <p:to>
                                        <p:strVal val="visible"/>
                                      </p:to>
                                    </p:set>
                                    <p:animEffect transition="in" filter="fade">
                                      <p:cBhvr>
                                        <p:cTn id="27" dur="800" decel="100000"/>
                                        <p:tgtEl>
                                          <p:spTgt spid="62467">
                                            <p:txEl>
                                              <p:pRg st="4" end="4"/>
                                            </p:txEl>
                                          </p:spTgt>
                                        </p:tgtEl>
                                      </p:cBhvr>
                                    </p:animEffect>
                                    <p:anim calcmode="lin" valueType="num">
                                      <p:cBhvr>
                                        <p:cTn id="28" dur="800" decel="100000" fill="hold"/>
                                        <p:tgtEl>
                                          <p:spTgt spid="62467">
                                            <p:txEl>
                                              <p:pRg st="4" end="4"/>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62467">
                                            <p:txEl>
                                              <p:pRg st="4" end="4"/>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62467">
                                            <p:txEl>
                                              <p:pRg st="4" end="4"/>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62467">
                                            <p:txEl>
                                              <p:pRg st="4" end="4"/>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62467">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62467">
                                            <p:txEl>
                                              <p:pRg st="6" end="6"/>
                                            </p:txEl>
                                          </p:spTgt>
                                        </p:tgtEl>
                                        <p:attrNameLst>
                                          <p:attrName>style.visibility</p:attrName>
                                        </p:attrNameLst>
                                      </p:cBhvr>
                                      <p:to>
                                        <p:strVal val="visible"/>
                                      </p:to>
                                    </p:set>
                                    <p:animEffect transition="in" filter="fade">
                                      <p:cBhvr>
                                        <p:cTn id="37" dur="800" decel="100000"/>
                                        <p:tgtEl>
                                          <p:spTgt spid="62467">
                                            <p:txEl>
                                              <p:pRg st="6" end="6"/>
                                            </p:txEl>
                                          </p:spTgt>
                                        </p:tgtEl>
                                      </p:cBhvr>
                                    </p:animEffect>
                                    <p:anim calcmode="lin" valueType="num">
                                      <p:cBhvr>
                                        <p:cTn id="38" dur="800" decel="100000" fill="hold"/>
                                        <p:tgtEl>
                                          <p:spTgt spid="62467">
                                            <p:txEl>
                                              <p:pRg st="6" end="6"/>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62467">
                                            <p:txEl>
                                              <p:pRg st="6" end="6"/>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62467">
                                            <p:txEl>
                                              <p:pRg st="6" end="6"/>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62467">
                                            <p:txEl>
                                              <p:pRg st="6" end="6"/>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62467">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idx="1"/>
          </p:nvPr>
        </p:nvSpPr>
        <p:spPr>
          <a:xfrm>
            <a:off x="609600" y="1447800"/>
            <a:ext cx="7239000" cy="4800600"/>
          </a:xfrm>
        </p:spPr>
        <p:txBody>
          <a:bodyPr>
            <a:normAutofit/>
          </a:bodyPr>
          <a:lstStyle/>
          <a:p>
            <a:pPr algn="l" rtl="0">
              <a:lnSpc>
                <a:spcPct val="80000"/>
              </a:lnSpc>
              <a:buFontTx/>
              <a:buNone/>
            </a:pPr>
            <a:r>
              <a:rPr lang="en-US" altLang="en-US" dirty="0">
                <a:solidFill>
                  <a:schemeClr val="tx1"/>
                </a:solidFill>
                <a:latin typeface="+mn-lt"/>
              </a:rPr>
              <a:t>A - Appetite</a:t>
            </a:r>
          </a:p>
          <a:p>
            <a:pPr algn="l" rtl="0">
              <a:lnSpc>
                <a:spcPct val="80000"/>
              </a:lnSpc>
              <a:buFontTx/>
              <a:buNone/>
            </a:pPr>
            <a:endParaRPr lang="en-US" altLang="en-US" dirty="0">
              <a:solidFill>
                <a:schemeClr val="tx1"/>
              </a:solidFill>
              <a:latin typeface="+mn-lt"/>
            </a:endParaRPr>
          </a:p>
          <a:p>
            <a:pPr algn="l" rtl="0">
              <a:lnSpc>
                <a:spcPct val="80000"/>
              </a:lnSpc>
              <a:buFontTx/>
              <a:buNone/>
            </a:pPr>
            <a:r>
              <a:rPr lang="en-US" altLang="en-US" dirty="0">
                <a:solidFill>
                  <a:schemeClr val="tx1"/>
                </a:solidFill>
                <a:latin typeface="+mn-lt"/>
              </a:rPr>
              <a:t>S  - Sleep		</a:t>
            </a:r>
          </a:p>
          <a:p>
            <a:pPr algn="l" rtl="0">
              <a:lnSpc>
                <a:spcPct val="80000"/>
              </a:lnSpc>
              <a:buFontTx/>
              <a:buNone/>
            </a:pPr>
            <a:r>
              <a:rPr lang="en-US" altLang="en-US" dirty="0">
                <a:solidFill>
                  <a:schemeClr val="tx1"/>
                </a:solidFill>
                <a:latin typeface="+mn-lt"/>
              </a:rPr>
              <a:t>A - Anhedonia</a:t>
            </a:r>
          </a:p>
          <a:p>
            <a:pPr algn="l" rtl="0">
              <a:lnSpc>
                <a:spcPct val="80000"/>
              </a:lnSpc>
              <a:buFontTx/>
              <a:buNone/>
            </a:pPr>
            <a:r>
              <a:rPr lang="en-US" altLang="en-US" dirty="0">
                <a:solidFill>
                  <a:schemeClr val="tx1"/>
                </a:solidFill>
                <a:latin typeface="+mn-lt"/>
              </a:rPr>
              <a:t>D - Depressed mood</a:t>
            </a:r>
          </a:p>
          <a:p>
            <a:pPr algn="l" rtl="0">
              <a:lnSpc>
                <a:spcPct val="80000"/>
              </a:lnSpc>
              <a:buFontTx/>
              <a:buNone/>
            </a:pPr>
            <a:endParaRPr lang="en-US" altLang="en-US" dirty="0">
              <a:solidFill>
                <a:schemeClr val="tx1"/>
              </a:solidFill>
              <a:latin typeface="+mn-lt"/>
            </a:endParaRPr>
          </a:p>
          <a:p>
            <a:pPr algn="l" rtl="0">
              <a:lnSpc>
                <a:spcPct val="80000"/>
              </a:lnSpc>
              <a:buFontTx/>
              <a:buNone/>
            </a:pPr>
            <a:r>
              <a:rPr lang="en-US" altLang="en-US" dirty="0">
                <a:solidFill>
                  <a:schemeClr val="tx1"/>
                </a:solidFill>
                <a:latin typeface="+mn-lt"/>
              </a:rPr>
              <a:t>F  -  Fatigue</a:t>
            </a:r>
          </a:p>
          <a:p>
            <a:pPr algn="l" rtl="0">
              <a:lnSpc>
                <a:spcPct val="80000"/>
              </a:lnSpc>
              <a:buFontTx/>
              <a:buNone/>
            </a:pPr>
            <a:r>
              <a:rPr lang="en-US" altLang="en-US" dirty="0">
                <a:solidFill>
                  <a:schemeClr val="tx1"/>
                </a:solidFill>
                <a:latin typeface="+mn-lt"/>
              </a:rPr>
              <a:t>A - Agitation</a:t>
            </a:r>
          </a:p>
          <a:p>
            <a:pPr algn="l" rtl="0">
              <a:lnSpc>
                <a:spcPct val="80000"/>
              </a:lnSpc>
              <a:buFontTx/>
              <a:buNone/>
            </a:pPr>
            <a:r>
              <a:rPr lang="en-US" altLang="en-US" dirty="0">
                <a:solidFill>
                  <a:schemeClr val="tx1"/>
                </a:solidFill>
                <a:latin typeface="+mn-lt"/>
              </a:rPr>
              <a:t>C - Concentration</a:t>
            </a:r>
          </a:p>
          <a:p>
            <a:pPr algn="l" rtl="0">
              <a:lnSpc>
                <a:spcPct val="80000"/>
              </a:lnSpc>
              <a:buFontTx/>
              <a:buNone/>
            </a:pPr>
            <a:r>
              <a:rPr lang="en-US" altLang="en-US" dirty="0">
                <a:solidFill>
                  <a:schemeClr val="tx1"/>
                </a:solidFill>
                <a:latin typeface="+mn-lt"/>
              </a:rPr>
              <a:t>E - Esteem</a:t>
            </a:r>
          </a:p>
          <a:p>
            <a:pPr algn="l" rtl="0">
              <a:lnSpc>
                <a:spcPct val="80000"/>
              </a:lnSpc>
              <a:buFontTx/>
              <a:buNone/>
            </a:pPr>
            <a:r>
              <a:rPr lang="en-US" altLang="en-US" dirty="0">
                <a:solidFill>
                  <a:schemeClr val="tx1"/>
                </a:solidFill>
                <a:latin typeface="+mn-lt"/>
              </a:rPr>
              <a:t>S -	 Suicidal		</a:t>
            </a:r>
          </a:p>
          <a:p>
            <a:pPr algn="l" rtl="0">
              <a:lnSpc>
                <a:spcPct val="80000"/>
              </a:lnSpc>
              <a:buFontTx/>
              <a:buNone/>
            </a:pPr>
            <a:endParaRPr lang="en-US" altLang="en-US" dirty="0">
              <a:solidFill>
                <a:schemeClr val="tx1"/>
              </a:solidFill>
              <a:latin typeface="+mn-lt"/>
            </a:endParaRPr>
          </a:p>
        </p:txBody>
      </p:sp>
      <p:sp>
        <p:nvSpPr>
          <p:cNvPr id="115715" name="Rectangle 3"/>
          <p:cNvSpPr>
            <a:spLocks noChangeArrowheads="1"/>
          </p:cNvSpPr>
          <p:nvPr/>
        </p:nvSpPr>
        <p:spPr bwMode="auto">
          <a:xfrm>
            <a:off x="6477000" y="6477000"/>
            <a:ext cx="2273300" cy="261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rtl="0">
              <a:lnSpc>
                <a:spcPct val="80000"/>
              </a:lnSpc>
              <a:spcBef>
                <a:spcPct val="20000"/>
              </a:spcBef>
              <a:buSzPct val="85000"/>
            </a:pPr>
            <a:r>
              <a:rPr lang="en-US" altLang="en-US" sz="1400" b="1" i="1">
                <a:solidFill>
                  <a:schemeClr val="tx1"/>
                </a:solidFill>
                <a:latin typeface="Times New Roman" pitchFamily="18" charset="0"/>
              </a:rPr>
              <a:t>Montano, J Clin Psych 1994</a:t>
            </a:r>
          </a:p>
        </p:txBody>
      </p:sp>
      <p:sp>
        <p:nvSpPr>
          <p:cNvPr id="2" name="Rectangle 1"/>
          <p:cNvSpPr/>
          <p:nvPr/>
        </p:nvSpPr>
        <p:spPr>
          <a:xfrm>
            <a:off x="990600" y="457200"/>
            <a:ext cx="7086600" cy="584775"/>
          </a:xfrm>
          <a:prstGeom prst="rect">
            <a:avLst/>
          </a:prstGeom>
        </p:spPr>
        <p:txBody>
          <a:bodyPr wrap="square">
            <a:spAutoFit/>
          </a:bodyPr>
          <a:lstStyle/>
          <a:p>
            <a:pPr algn="ctr"/>
            <a:r>
              <a:rPr lang="en-US" altLang="en-US" sz="3200" b="1" dirty="0">
                <a:solidFill>
                  <a:schemeClr val="tx2"/>
                </a:solidFill>
              </a:rPr>
              <a:t>DEPRESSION: A SAD FACE (S)</a:t>
            </a:r>
          </a:p>
        </p:txBody>
      </p:sp>
    </p:spTree>
    <p:extLst>
      <p:ext uri="{BB962C8B-B14F-4D97-AF65-F5344CB8AC3E}">
        <p14:creationId xmlns:p14="http://schemas.microsoft.com/office/powerpoint/2010/main" val="176939471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p:cNvSpPr>
            <a:spLocks noGrp="1" noChangeArrowheads="1"/>
          </p:cNvSpPr>
          <p:nvPr>
            <p:ph idx="1"/>
          </p:nvPr>
        </p:nvSpPr>
        <p:spPr>
          <a:xfrm>
            <a:off x="228600" y="1600200"/>
            <a:ext cx="8382000" cy="3886200"/>
          </a:xfrm>
          <a:noFill/>
          <a:ln/>
        </p:spPr>
        <p:txBody>
          <a:bodyPr>
            <a:normAutofit/>
          </a:bodyPr>
          <a:lstStyle/>
          <a:p>
            <a:pPr algn="l" rtl="0"/>
            <a:r>
              <a:rPr lang="en-US" altLang="en-US" dirty="0">
                <a:solidFill>
                  <a:schemeClr val="tx1"/>
                </a:solidFill>
                <a:latin typeface="+mn-lt"/>
              </a:rPr>
              <a:t> Age:  peak age of onset 20-40 </a:t>
            </a:r>
            <a:r>
              <a:rPr lang="en-US" altLang="en-US" dirty="0" err="1">
                <a:solidFill>
                  <a:schemeClr val="tx1"/>
                </a:solidFill>
                <a:latin typeface="+mn-lt"/>
              </a:rPr>
              <a:t>yrs</a:t>
            </a:r>
            <a:br>
              <a:rPr lang="en-US" altLang="en-US" dirty="0">
                <a:solidFill>
                  <a:schemeClr val="tx1"/>
                </a:solidFill>
                <a:latin typeface="+mn-lt"/>
              </a:rPr>
            </a:br>
            <a:endParaRPr lang="en-US" altLang="en-US" dirty="0">
              <a:solidFill>
                <a:schemeClr val="tx1"/>
              </a:solidFill>
              <a:latin typeface="+mn-lt"/>
            </a:endParaRPr>
          </a:p>
          <a:p>
            <a:pPr algn="l" rtl="0"/>
            <a:r>
              <a:rPr lang="en-US" altLang="en-US" dirty="0">
                <a:solidFill>
                  <a:schemeClr val="tx1"/>
                </a:solidFill>
                <a:latin typeface="+mn-lt"/>
              </a:rPr>
              <a:t> Gender:  female 2 X higher</a:t>
            </a:r>
            <a:br>
              <a:rPr lang="en-US" altLang="en-US" dirty="0">
                <a:solidFill>
                  <a:schemeClr val="tx1"/>
                </a:solidFill>
                <a:latin typeface="+mn-lt"/>
              </a:rPr>
            </a:br>
            <a:endParaRPr lang="en-US" altLang="en-US" dirty="0">
              <a:solidFill>
                <a:schemeClr val="tx1"/>
              </a:solidFill>
              <a:latin typeface="+mn-lt"/>
            </a:endParaRPr>
          </a:p>
          <a:p>
            <a:pPr algn="l" rtl="0"/>
            <a:r>
              <a:rPr lang="en-US" altLang="en-US" dirty="0">
                <a:solidFill>
                  <a:schemeClr val="tx1"/>
                </a:solidFill>
                <a:latin typeface="+mn-lt"/>
              </a:rPr>
              <a:t> Family history:  1.5 to 3 X higher</a:t>
            </a:r>
            <a:br>
              <a:rPr lang="en-US" altLang="en-US" dirty="0">
                <a:solidFill>
                  <a:schemeClr val="tx1"/>
                </a:solidFill>
                <a:latin typeface="+mn-lt"/>
              </a:rPr>
            </a:br>
            <a:endParaRPr lang="en-US" altLang="en-US" dirty="0">
              <a:solidFill>
                <a:schemeClr val="tx1"/>
              </a:solidFill>
              <a:latin typeface="+mn-lt"/>
            </a:endParaRPr>
          </a:p>
          <a:p>
            <a:pPr algn="l" rtl="0"/>
            <a:r>
              <a:rPr lang="en-US" altLang="en-US" dirty="0">
                <a:solidFill>
                  <a:schemeClr val="tx1"/>
                </a:solidFill>
                <a:latin typeface="+mn-lt"/>
              </a:rPr>
              <a:t> Marital status: divorced, separated, widowed</a:t>
            </a:r>
          </a:p>
          <a:p>
            <a:pPr algn="l" rtl="0">
              <a:buFontTx/>
              <a:buNone/>
            </a:pPr>
            <a:endParaRPr lang="en-US" altLang="en-US" dirty="0">
              <a:solidFill>
                <a:schemeClr val="tx1"/>
              </a:solidFill>
              <a:latin typeface="+mn-lt"/>
            </a:endParaRPr>
          </a:p>
          <a:p>
            <a:pPr algn="l" rtl="0"/>
            <a:r>
              <a:rPr lang="en-US" altLang="en-US" dirty="0">
                <a:solidFill>
                  <a:schemeClr val="tx1"/>
                </a:solidFill>
                <a:latin typeface="+mn-lt"/>
              </a:rPr>
              <a:t> married vs. unmarried??? </a:t>
            </a:r>
          </a:p>
          <a:p>
            <a:pPr algn="l" rtl="0">
              <a:buFontTx/>
              <a:buNone/>
            </a:pPr>
            <a:endParaRPr lang="en-US" altLang="en-US" dirty="0">
              <a:solidFill>
                <a:schemeClr val="tx1"/>
              </a:solidFill>
              <a:latin typeface="+mn-lt"/>
            </a:endParaRPr>
          </a:p>
        </p:txBody>
      </p:sp>
      <p:sp>
        <p:nvSpPr>
          <p:cNvPr id="2" name="Rectangle 1"/>
          <p:cNvSpPr/>
          <p:nvPr/>
        </p:nvSpPr>
        <p:spPr>
          <a:xfrm>
            <a:off x="838200" y="609600"/>
            <a:ext cx="7238999" cy="584775"/>
          </a:xfrm>
          <a:prstGeom prst="rect">
            <a:avLst/>
          </a:prstGeom>
        </p:spPr>
        <p:txBody>
          <a:bodyPr wrap="square">
            <a:spAutoFit/>
          </a:bodyPr>
          <a:lstStyle/>
          <a:p>
            <a:pPr algn="ctr"/>
            <a:r>
              <a:rPr lang="en-US" altLang="en-US" sz="3200" b="1" dirty="0">
                <a:solidFill>
                  <a:schemeClr val="tx2"/>
                </a:solidFill>
              </a:rPr>
              <a:t>DEPRESSION: RISK FACTORS</a:t>
            </a:r>
          </a:p>
        </p:txBody>
      </p:sp>
    </p:spTree>
    <p:extLst>
      <p:ext uri="{BB962C8B-B14F-4D97-AF65-F5344CB8AC3E}">
        <p14:creationId xmlns:p14="http://schemas.microsoft.com/office/powerpoint/2010/main" val="3330585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2883 footer"/>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672</TotalTime>
  <Words>4795</Words>
  <Application>Microsoft Macintosh PowerPoint</Application>
  <PresentationFormat>On-screen Show (4:3)</PresentationFormat>
  <Paragraphs>500</Paragraphs>
  <Slides>57</Slides>
  <Notes>16</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74" baseType="lpstr">
      <vt:lpstr>ＭＳ Ｐゴシック</vt:lpstr>
      <vt:lpstr>ＭＳ Ｐゴシック</vt:lpstr>
      <vt:lpstr>SimSun</vt:lpstr>
      <vt:lpstr>Arial</vt:lpstr>
      <vt:lpstr>Arial Narrow</vt:lpstr>
      <vt:lpstr>Bookman Old Style</vt:lpstr>
      <vt:lpstr>Calibri</vt:lpstr>
      <vt:lpstr>Century Gothic</vt:lpstr>
      <vt:lpstr>Courier New</vt:lpstr>
      <vt:lpstr>Franklin Gothic Condensed</vt:lpstr>
      <vt:lpstr>Palatino Linotype</vt:lpstr>
      <vt:lpstr>Symbol</vt:lpstr>
      <vt:lpstr>Tahoma</vt:lpstr>
      <vt:lpstr>Times New Roman</vt:lpstr>
      <vt:lpstr>Wingdings</vt:lpstr>
      <vt:lpstr>Executive</vt:lpstr>
      <vt:lpstr>Chart</vt:lpstr>
      <vt:lpstr>Depressive disorder and suicide</vt:lpstr>
      <vt:lpstr>Objectives </vt:lpstr>
      <vt:lpstr>Causes of Global Burden of Disease</vt:lpstr>
      <vt:lpstr>THE LEADING CAUSES OF DISABILITY WORLDWIDE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Etiology and Pathogenesis of Depressive Disorders</vt:lpstr>
      <vt:lpstr>Areas in Brain Affected by Depression</vt:lpstr>
      <vt:lpstr>PowerPoint Presentation</vt:lpstr>
      <vt:lpstr>A 21st Century View of Depression</vt:lpstr>
      <vt:lpstr>PowerPoint Presentation</vt:lpstr>
      <vt:lpstr>Major Depressive Disorder May  Have Systemic Consequences</vt:lpstr>
      <vt:lpstr>Depression and Chronic Disease</vt:lpstr>
      <vt:lpstr>PowerPoint Presentation</vt:lpstr>
      <vt:lpstr>PowerPoint Presentation</vt:lpstr>
      <vt:lpstr>PowerPoint Presentation</vt:lpstr>
      <vt:lpstr>Structural changes in brain  in depression</vt:lpstr>
      <vt:lpstr>Cellular Atrophy in Depression</vt:lpstr>
      <vt:lpstr>Evidence of Hippocampal Atrophy and Loss in Patients With MDD</vt:lpstr>
      <vt:lpstr>PowerPoint Presentation</vt:lpstr>
      <vt:lpstr>Barriers to Diagnosis and Treatment in the Arab countries</vt:lpstr>
      <vt:lpstr>Freud</vt:lpstr>
      <vt:lpstr>Are Depressed patients more likely to be medically ill?</vt:lpstr>
      <vt:lpstr>Likelihood of Depression Increases with No. of Physical Symptoms at Presentation</vt:lpstr>
      <vt:lpstr>Medical screening for mood episodes should include:</vt:lpstr>
      <vt:lpstr>PowerPoint Presentation</vt:lpstr>
      <vt:lpstr>PowerPoint Presentation</vt:lpstr>
      <vt:lpstr>PowerPoint Presentation</vt:lpstr>
      <vt:lpstr>PowerPoint Presentation</vt:lpstr>
      <vt:lpstr>       SSRI</vt:lpstr>
      <vt:lpstr>SSRI</vt:lpstr>
      <vt:lpstr>SNRIs</vt:lpstr>
      <vt:lpstr>Norepinephrine-serotonin modulator NASA</vt:lpstr>
      <vt:lpstr> </vt:lpstr>
      <vt:lpstr>Principles of prescribing in depression</vt:lpstr>
      <vt:lpstr>PowerPoint Presentation</vt:lpstr>
      <vt:lpstr>PowerPoint Presentation</vt:lpstr>
      <vt:lpstr>PowerPoint Presentation</vt:lpstr>
      <vt:lpstr>PowerPoint Presentation</vt:lpstr>
      <vt:lpstr>PowerPoint Presentation</vt:lpstr>
      <vt:lpstr>Assessing Suicide Risk</vt:lpstr>
      <vt:lpstr>PowerPoint Presentation</vt:lpstr>
      <vt:lpstr>PowerPoint Presentation</vt:lpstr>
      <vt:lpstr>COMPONENTS OF SUICIDE ASSESSMENT</vt:lpstr>
      <vt:lpstr>PowerPoint Presentation</vt:lpstr>
      <vt:lpstr>CHARACTERISTICS OF A SUICIDE PLAN</vt:lpstr>
      <vt:lpstr>PowerPoint Presentation</vt:lpstr>
      <vt:lpstr>PowerPoint Presentation</vt:lpstr>
      <vt:lpstr>WHEN TO DOCUMENT  SUICIDE RISK ASSESSMENTS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Causes of Global Burden of Disease</dc:title>
  <dc:creator>Dr. Raafat Alowesie</dc:creator>
  <cp:lastModifiedBy>Dralk F</cp:lastModifiedBy>
  <cp:revision>58</cp:revision>
  <dcterms:created xsi:type="dcterms:W3CDTF">2006-08-16T00:00:00Z</dcterms:created>
  <dcterms:modified xsi:type="dcterms:W3CDTF">2025-02-08T23:26:47Z</dcterms:modified>
</cp:coreProperties>
</file>